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147483223" r:id="rId2"/>
    <p:sldId id="258" r:id="rId3"/>
    <p:sldId id="262" r:id="rId4"/>
    <p:sldId id="2147483240"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1" autoAdjust="0"/>
    <p:restoredTop sz="93584" autoAdjust="0"/>
  </p:normalViewPr>
  <p:slideViewPr>
    <p:cSldViewPr snapToGrid="0">
      <p:cViewPr varScale="1">
        <p:scale>
          <a:sx n="91" d="100"/>
          <a:sy n="91" d="100"/>
        </p:scale>
        <p:origin x="9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630EB7-F5E1-452C-950F-6E869F41B228}"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25B37DE-E1F7-42A0-842E-AAA904F428AA}" type="slidenum">
              <a:rPr kumimoji="1" lang="ja-JP" altLang="en-US" smtClean="0"/>
              <a:t>‹#›</a:t>
            </a:fld>
            <a:endParaRPr kumimoji="1" lang="ja-JP" altLang="en-US"/>
          </a:p>
        </p:txBody>
      </p:sp>
    </p:spTree>
    <p:extLst>
      <p:ext uri="{BB962C8B-B14F-4D97-AF65-F5344CB8AC3E}">
        <p14:creationId xmlns:p14="http://schemas.microsoft.com/office/powerpoint/2010/main" val="1079729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5B37DE-E1F7-42A0-842E-AAA904F428AA}" type="slidenum">
              <a:rPr kumimoji="1" lang="ja-JP" altLang="en-US" smtClean="0"/>
              <a:t>3</a:t>
            </a:fld>
            <a:endParaRPr kumimoji="1" lang="ja-JP" altLang="en-US"/>
          </a:p>
        </p:txBody>
      </p:sp>
    </p:spTree>
    <p:extLst>
      <p:ext uri="{BB962C8B-B14F-4D97-AF65-F5344CB8AC3E}">
        <p14:creationId xmlns:p14="http://schemas.microsoft.com/office/powerpoint/2010/main" val="207628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2E06E5-FD1F-4A7B-8947-067590764FED}"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293409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C748F4-A9ED-4DDE-B678-B1D69E7CD841}"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223890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9EF9F-8750-43E0-9FC5-07CB8B9888A1}"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35627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3C4985-9264-4552-AEDA-44761741C9B0}"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187290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1BB80E3-0F05-430E-8E2D-61E7D0FE0BC6}"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270185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F422BD-C988-4211-8174-A32B6540C434}"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282405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48A228-8C59-4D44-AE7E-96A4D49387FB}" type="datetime1">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342440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FD4789-664F-49A5-A390-A1F745E942E6}" type="datetime1">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189933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994E6-34EB-4E03-A510-32B4BE0F2888}" type="datetime1">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335022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E03631-7FFE-41A0-8D9D-B9893D43AB5E}"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284972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0223FF-0AF5-46BA-BAAE-44DA32A46CC5}"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293138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670C2-875B-4D4A-B81A-A73C9BC2BB84}" type="datetime1">
              <a:rPr kumimoji="1" lang="ja-JP" altLang="en-US" smtClean="0"/>
              <a:t>2026/3/24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7D756-DF88-409A-973D-C4CD9AEA7122}" type="slidenum">
              <a:rPr kumimoji="1" lang="ja-JP" altLang="en-US" smtClean="0"/>
              <a:t>‹#›</a:t>
            </a:fld>
            <a:endParaRPr kumimoji="1" lang="ja-JP" altLang="en-US"/>
          </a:p>
        </p:txBody>
      </p:sp>
    </p:spTree>
    <p:extLst>
      <p:ext uri="{BB962C8B-B14F-4D97-AF65-F5344CB8AC3E}">
        <p14:creationId xmlns:p14="http://schemas.microsoft.com/office/powerpoint/2010/main" val="3080620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30FE862-5743-4541-AA84-A79C2DB05D15}"/>
              </a:ext>
            </a:extLst>
          </p:cNvPr>
          <p:cNvSpPr/>
          <p:nvPr/>
        </p:nvSpPr>
        <p:spPr>
          <a:xfrm>
            <a:off x="381000" y="2137091"/>
            <a:ext cx="9144000" cy="11342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年間訓練計画・８８０万人訓練について</a:t>
            </a:r>
            <a:endParaRPr lang="en-US" altLang="ja-JP" sz="3600" b="1" dirty="0">
              <a:latin typeface="UD デジタル 教科書体 NK-B" panose="02020700000000000000" pitchFamily="18" charset="-128"/>
              <a:ea typeface="UD デジタル 教科書体 NK-B" panose="02020700000000000000" pitchFamily="18" charset="-128"/>
            </a:endParaRPr>
          </a:p>
        </p:txBody>
      </p:sp>
      <p:sp>
        <p:nvSpPr>
          <p:cNvPr id="19" name="スライド番号プレースホルダー 2">
            <a:extLst>
              <a:ext uri="{FF2B5EF4-FFF2-40B4-BE49-F238E27FC236}">
                <a16:creationId xmlns:a16="http://schemas.microsoft.com/office/drawing/2014/main" id="{DF7B6F5C-BDDC-45D7-86B5-698F313770EC}"/>
              </a:ext>
            </a:extLst>
          </p:cNvPr>
          <p:cNvSpPr>
            <a:spLocks noGrp="1"/>
          </p:cNvSpPr>
          <p:nvPr>
            <p:ph type="sldNum" sz="quarter" idx="12"/>
          </p:nvPr>
        </p:nvSpPr>
        <p:spPr>
          <a:xfrm>
            <a:off x="8377718" y="6513425"/>
            <a:ext cx="2743200" cy="365125"/>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1</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F7F67CC-8FCC-482E-A538-0A509BA582BE}"/>
              </a:ext>
            </a:extLst>
          </p:cNvPr>
          <p:cNvSpPr txBox="1"/>
          <p:nvPr/>
        </p:nvSpPr>
        <p:spPr>
          <a:xfrm>
            <a:off x="3211428" y="4259349"/>
            <a:ext cx="3262432" cy="830997"/>
          </a:xfrm>
          <a:prstGeom prst="rect">
            <a:avLst/>
          </a:prstGeom>
          <a:noFill/>
        </p:spPr>
        <p:txBody>
          <a:bodyPr wrap="none" rtlCol="0">
            <a:spAutoFit/>
          </a:bodyPr>
          <a:lstStyle/>
          <a:p>
            <a:pPr algn="ctr"/>
            <a:r>
              <a:rPr lang="ja-JP" altLang="en-US" sz="2400" dirty="0">
                <a:latin typeface="ＭＳ ゴシック" panose="020B0609070205080204" pitchFamily="49" charset="-128"/>
                <a:ea typeface="ＭＳ ゴシック" panose="020B0609070205080204" pitchFamily="49" charset="-128"/>
              </a:rPr>
              <a:t>危機管理室災害対策課</a:t>
            </a:r>
            <a:endParaRPr lang="en-US" altLang="ja-JP" sz="2400" dirty="0">
              <a:latin typeface="ＭＳ ゴシック" panose="020B0609070205080204" pitchFamily="49" charset="-128"/>
              <a:ea typeface="ＭＳ ゴシック" panose="020B0609070205080204" pitchFamily="49" charset="-128"/>
            </a:endParaRPr>
          </a:p>
          <a:p>
            <a:pPr algn="ctr"/>
            <a:r>
              <a:rPr lang="ja-JP" altLang="en-US" sz="2400" dirty="0">
                <a:latin typeface="ＭＳ ゴシック" panose="020B0609070205080204" pitchFamily="49" charset="-128"/>
                <a:ea typeface="ＭＳ ゴシック" panose="020B0609070205080204" pitchFamily="49" charset="-128"/>
              </a:rPr>
              <a:t>Ｒ８</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３</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３０</a:t>
            </a:r>
          </a:p>
        </p:txBody>
      </p:sp>
      <p:graphicFrame>
        <p:nvGraphicFramePr>
          <p:cNvPr id="5" name="表 4">
            <a:extLst>
              <a:ext uri="{FF2B5EF4-FFF2-40B4-BE49-F238E27FC236}">
                <a16:creationId xmlns:a16="http://schemas.microsoft.com/office/drawing/2014/main" id="{96309820-978F-4B3C-A9D1-34ADEBF62334}"/>
              </a:ext>
            </a:extLst>
          </p:cNvPr>
          <p:cNvGraphicFramePr>
            <a:graphicFrameLocks noGrp="1"/>
          </p:cNvGraphicFramePr>
          <p:nvPr>
            <p:extLst>
              <p:ext uri="{D42A27DB-BD31-4B8C-83A1-F6EECF244321}">
                <p14:modId xmlns:p14="http://schemas.microsoft.com/office/powerpoint/2010/main" val="783744768"/>
              </p:ext>
            </p:extLst>
          </p:nvPr>
        </p:nvGraphicFramePr>
        <p:xfrm>
          <a:off x="6008048" y="447336"/>
          <a:ext cx="3632811" cy="797169"/>
        </p:xfrm>
        <a:graphic>
          <a:graphicData uri="http://schemas.openxmlformats.org/drawingml/2006/table">
            <a:tbl>
              <a:tblPr/>
              <a:tblGrid>
                <a:gridCol w="2761720">
                  <a:extLst>
                    <a:ext uri="{9D8B030D-6E8A-4147-A177-3AD203B41FA5}">
                      <a16:colId xmlns:a16="http://schemas.microsoft.com/office/drawing/2014/main" val="4061953577"/>
                    </a:ext>
                  </a:extLst>
                </a:gridCol>
                <a:gridCol w="871091">
                  <a:extLst>
                    <a:ext uri="{9D8B030D-6E8A-4147-A177-3AD203B41FA5}">
                      <a16:colId xmlns:a16="http://schemas.microsoft.com/office/drawing/2014/main" val="2179997914"/>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令和８年３月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30</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令和７年度　第１回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大阪府防災・危機管理対策推進本部</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資料４</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012852"/>
                  </a:ext>
                </a:extLst>
              </a:tr>
            </a:tbl>
          </a:graphicData>
        </a:graphic>
      </p:graphicFrame>
    </p:spTree>
    <p:extLst>
      <p:ext uri="{BB962C8B-B14F-4D97-AF65-F5344CB8AC3E}">
        <p14:creationId xmlns:p14="http://schemas.microsoft.com/office/powerpoint/2010/main" val="420113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EAAB238-968E-4512-A782-3A417589B5ED}"/>
              </a:ext>
            </a:extLst>
          </p:cNvPr>
          <p:cNvSpPr txBox="1"/>
          <p:nvPr/>
        </p:nvSpPr>
        <p:spPr>
          <a:xfrm>
            <a:off x="1" y="0"/>
            <a:ext cx="9905999" cy="400110"/>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2000" b="1" dirty="0">
                <a:solidFill>
                  <a:schemeClr val="bg1"/>
                </a:solidFill>
                <a:latin typeface="UD デジタル 教科書体 NK-B" panose="02020700000000000000" pitchFamily="18" charset="-128"/>
                <a:ea typeface="UD デジタル 教科書体 NK-B" panose="02020700000000000000" pitchFamily="18" charset="-128"/>
              </a:rPr>
              <a:t>１．年間訓練計画について</a:t>
            </a:r>
          </a:p>
        </p:txBody>
      </p:sp>
      <p:graphicFrame>
        <p:nvGraphicFramePr>
          <p:cNvPr id="23" name="表 8">
            <a:extLst>
              <a:ext uri="{FF2B5EF4-FFF2-40B4-BE49-F238E27FC236}">
                <a16:creationId xmlns:a16="http://schemas.microsoft.com/office/drawing/2014/main" id="{AA56F13C-813A-4784-891D-1145E8F7594B}"/>
              </a:ext>
            </a:extLst>
          </p:cNvPr>
          <p:cNvGraphicFramePr>
            <a:graphicFrameLocks noGrp="1"/>
          </p:cNvGraphicFramePr>
          <p:nvPr>
            <p:extLst>
              <p:ext uri="{D42A27DB-BD31-4B8C-83A1-F6EECF244321}">
                <p14:modId xmlns:p14="http://schemas.microsoft.com/office/powerpoint/2010/main" val="3572436253"/>
              </p:ext>
            </p:extLst>
          </p:nvPr>
        </p:nvGraphicFramePr>
        <p:xfrm>
          <a:off x="181305" y="1478726"/>
          <a:ext cx="9536273" cy="4955325"/>
        </p:xfrm>
        <a:graphic>
          <a:graphicData uri="http://schemas.openxmlformats.org/drawingml/2006/table">
            <a:tbl>
              <a:tblPr firstRow="1" bandRow="1">
                <a:tableStyleId>{5C22544A-7EE6-4342-B048-85BDC9FD1C3A}</a:tableStyleId>
              </a:tblPr>
              <a:tblGrid>
                <a:gridCol w="963781">
                  <a:extLst>
                    <a:ext uri="{9D8B030D-6E8A-4147-A177-3AD203B41FA5}">
                      <a16:colId xmlns:a16="http://schemas.microsoft.com/office/drawing/2014/main" val="2939204235"/>
                    </a:ext>
                  </a:extLst>
                </a:gridCol>
                <a:gridCol w="3153526">
                  <a:extLst>
                    <a:ext uri="{9D8B030D-6E8A-4147-A177-3AD203B41FA5}">
                      <a16:colId xmlns:a16="http://schemas.microsoft.com/office/drawing/2014/main" val="2738766741"/>
                    </a:ext>
                  </a:extLst>
                </a:gridCol>
                <a:gridCol w="5418966">
                  <a:extLst>
                    <a:ext uri="{9D8B030D-6E8A-4147-A177-3AD203B41FA5}">
                      <a16:colId xmlns:a16="http://schemas.microsoft.com/office/drawing/2014/main" val="2485401121"/>
                    </a:ext>
                  </a:extLst>
                </a:gridCol>
              </a:tblGrid>
              <a:tr h="659967">
                <a:tc>
                  <a:txBody>
                    <a:bodyPr/>
                    <a:lstStyle/>
                    <a:p>
                      <a:pPr algn="ctr"/>
                      <a:r>
                        <a:rPr kumimoji="1" lang="ja-JP" altLang="en-US" dirty="0">
                          <a:latin typeface="BIZ UDPゴシック" panose="020B0400000000000000" pitchFamily="50" charset="-128"/>
                          <a:ea typeface="BIZ UDPゴシック" panose="020B0400000000000000" pitchFamily="50" charset="-128"/>
                        </a:rPr>
                        <a:t>時期</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訓練名</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訓練概要</a:t>
                      </a:r>
                    </a:p>
                  </a:txBody>
                  <a:tcPr anchor="ctr"/>
                </a:tc>
                <a:extLst>
                  <a:ext uri="{0D108BD9-81ED-4DB2-BD59-A6C34878D82A}">
                    <a16:rowId xmlns:a16="http://schemas.microsoft.com/office/drawing/2014/main" val="1428268210"/>
                  </a:ext>
                </a:extLst>
              </a:tr>
              <a:tr h="1185858">
                <a:tc>
                  <a:txBody>
                    <a:bodyPr/>
                    <a:lstStyle/>
                    <a:p>
                      <a:pPr algn="ctr"/>
                      <a:r>
                        <a:rPr kumimoji="1" lang="en-US" altLang="ja-JP" dirty="0">
                          <a:latin typeface="BIZ UDPゴシック" panose="020B0400000000000000" pitchFamily="50" charset="-128"/>
                          <a:ea typeface="BIZ UDPゴシック" panose="020B0400000000000000" pitchFamily="50" charset="-128"/>
                        </a:rPr>
                        <a:t>5/23</a:t>
                      </a:r>
                    </a:p>
                    <a:p>
                      <a:pPr algn="ctr"/>
                      <a:r>
                        <a:rPr kumimoji="1" lang="ja-JP" altLang="en-US" dirty="0">
                          <a:latin typeface="BIZ UDPゴシック" panose="020B0400000000000000" pitchFamily="50" charset="-128"/>
                          <a:ea typeface="BIZ UDPゴシック" panose="020B0400000000000000" pitchFamily="50" charset="-128"/>
                        </a:rPr>
                        <a:t>（</a:t>
                      </a:r>
                      <a:r>
                        <a:rPr kumimoji="1" lang="ja-JP" altLang="en-US" dirty="0">
                          <a:solidFill>
                            <a:srgbClr val="0070C0"/>
                          </a:solidFill>
                          <a:latin typeface="BIZ UDPゴシック" panose="020B0400000000000000" pitchFamily="50" charset="-128"/>
                          <a:ea typeface="BIZ UDPゴシック" panose="020B0400000000000000" pitchFamily="50" charset="-128"/>
                        </a:rPr>
                        <a:t>土</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dirty="0">
                          <a:latin typeface="BIZ UDPゴシック" panose="020B0400000000000000" pitchFamily="50" charset="-128"/>
                          <a:ea typeface="BIZ UDPゴシック" panose="020B0400000000000000" pitchFamily="50" charset="-128"/>
                        </a:rPr>
                        <a:t>　大阪府地域防災総合演習</a:t>
                      </a:r>
                    </a:p>
                  </a:txBody>
                  <a:tcPr anchor="ctr"/>
                </a:tc>
                <a:tc>
                  <a:txBody>
                    <a:bodyPr/>
                    <a:lstStyle/>
                    <a:p>
                      <a:r>
                        <a:rPr kumimoji="1" lang="ja-JP" altLang="en-US" sz="1400" dirty="0">
                          <a:latin typeface="BIZ UDPゴシック" panose="020B0400000000000000" pitchFamily="50" charset="-128"/>
                          <a:ea typeface="BIZ UDPゴシック" panose="020B0400000000000000" pitchFamily="50" charset="-128"/>
                        </a:rPr>
                        <a:t>　国土交通省、大阪府、大阪市で実施する、水害から地域住民の生命・財産を守るため、水防団をはじめとする関係機関が連携を保ち、水防活動を迅速かつ的確に実施できるよう、関係者の技術習熟を図ることを目的とした訓練。令和</a:t>
                      </a:r>
                      <a:r>
                        <a:rPr kumimoji="1" lang="en-US" altLang="ja-JP" sz="1400" dirty="0">
                          <a:latin typeface="BIZ UDPゴシック" panose="020B0400000000000000" pitchFamily="50" charset="-128"/>
                          <a:ea typeface="BIZ UDPゴシック" panose="020B0400000000000000" pitchFamily="50" charset="-128"/>
                        </a:rPr>
                        <a:t>8</a:t>
                      </a:r>
                      <a:r>
                        <a:rPr kumimoji="1" lang="ja-JP" altLang="en-US" sz="1400" dirty="0">
                          <a:latin typeface="BIZ UDPゴシック" panose="020B0400000000000000" pitchFamily="50" charset="-128"/>
                          <a:ea typeface="BIZ UDPゴシック" panose="020B0400000000000000" pitchFamily="50" charset="-128"/>
                        </a:rPr>
                        <a:t>年度は大和川右岸で実施。</a:t>
                      </a:r>
                    </a:p>
                  </a:txBody>
                  <a:tcPr anchor="ctr"/>
                </a:tc>
                <a:extLst>
                  <a:ext uri="{0D108BD9-81ED-4DB2-BD59-A6C34878D82A}">
                    <a16:rowId xmlns:a16="http://schemas.microsoft.com/office/drawing/2014/main" val="867901404"/>
                  </a:ext>
                </a:extLst>
              </a:tr>
              <a:tr h="961821">
                <a:tc>
                  <a:txBody>
                    <a:bodyPr/>
                    <a:lstStyle/>
                    <a:p>
                      <a:pPr algn="ctr"/>
                      <a:r>
                        <a:rPr kumimoji="1" lang="ja-JP" altLang="en-US" dirty="0">
                          <a:latin typeface="BIZ UDPゴシック" panose="020B0400000000000000" pitchFamily="50" charset="-128"/>
                          <a:ea typeface="BIZ UDPゴシック" panose="020B0400000000000000" pitchFamily="50" charset="-128"/>
                        </a:rPr>
                        <a:t>９</a:t>
                      </a:r>
                      <a:r>
                        <a:rPr kumimoji="1" lang="en-US" altLang="ja-JP" dirty="0">
                          <a:latin typeface="BIZ UDPゴシック" panose="020B0400000000000000" pitchFamily="50" charset="-128"/>
                          <a:ea typeface="BIZ UDPゴシック" panose="020B0400000000000000" pitchFamily="50" charset="-128"/>
                        </a:rPr>
                        <a:t>/1</a:t>
                      </a:r>
                    </a:p>
                    <a:p>
                      <a:pPr algn="ctr"/>
                      <a:r>
                        <a:rPr kumimoji="1" lang="ja-JP" altLang="en-US" dirty="0">
                          <a:latin typeface="BIZ UDPゴシック" panose="020B0400000000000000" pitchFamily="50" charset="-128"/>
                          <a:ea typeface="BIZ UDPゴシック" panose="020B0400000000000000" pitchFamily="50" charset="-128"/>
                        </a:rPr>
                        <a:t>（火）</a:t>
                      </a:r>
                      <a:endParaRPr kumimoji="1" lang="en-US" altLang="ja-JP"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dirty="0">
                          <a:latin typeface="BIZ UDPゴシック" panose="020B0400000000000000" pitchFamily="50" charset="-128"/>
                          <a:ea typeface="BIZ UDPゴシック" panose="020B0400000000000000" pitchFamily="50" charset="-128"/>
                        </a:rPr>
                        <a:t>　大阪８８０万人訓練</a:t>
                      </a:r>
                    </a:p>
                  </a:txBody>
                  <a:tcPr anchor="ctr"/>
                </a:tc>
                <a:tc>
                  <a:txBody>
                    <a:bodyPr/>
                    <a:lstStyle/>
                    <a:p>
                      <a:r>
                        <a:rPr kumimoji="1" lang="ja-JP" altLang="en-US" sz="1400" dirty="0">
                          <a:latin typeface="BIZ UDPゴシック" panose="020B0400000000000000" pitchFamily="50" charset="-128"/>
                          <a:ea typeface="BIZ UDPゴシック" panose="020B0400000000000000" pitchFamily="50" charset="-128"/>
                        </a:rPr>
                        <a:t>　南海トラフ巨大地震の発生を想定し、「エリアメール</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緊急速報メール」の配信等を通じて、府内の滞在者に、</a:t>
                      </a:r>
                      <a:r>
                        <a:rPr kumimoji="1" lang="ja-JP" altLang="en-US" sz="1400" dirty="0">
                          <a:solidFill>
                            <a:schemeClr val="tx1"/>
                          </a:solidFill>
                          <a:latin typeface="BIZ UDPゴシック" panose="020B0400000000000000" pitchFamily="50" charset="-128"/>
                          <a:ea typeface="BIZ UDPゴシック" panose="020B0400000000000000" pitchFamily="50" charset="-128"/>
                        </a:rPr>
                        <a:t>身を守る行動や災害時の備えについて確認していただく訓練。</a:t>
                      </a:r>
                    </a:p>
                  </a:txBody>
                  <a:tcPr anchor="ctr"/>
                </a:tc>
                <a:extLst>
                  <a:ext uri="{0D108BD9-81ED-4DB2-BD59-A6C34878D82A}">
                    <a16:rowId xmlns:a16="http://schemas.microsoft.com/office/drawing/2014/main" val="2056039692"/>
                  </a:ext>
                </a:extLst>
              </a:tr>
              <a:tr h="1185858">
                <a:tc>
                  <a:txBody>
                    <a:bodyPr/>
                    <a:lstStyle/>
                    <a:p>
                      <a:pPr algn="ctr"/>
                      <a:r>
                        <a:rPr kumimoji="1" lang="ja-JP" altLang="en-US" dirty="0">
                          <a:latin typeface="BIZ UDPゴシック" panose="020B0400000000000000" pitchFamily="50" charset="-128"/>
                          <a:ea typeface="BIZ UDPゴシック" panose="020B0400000000000000" pitchFamily="50" charset="-128"/>
                        </a:rPr>
                        <a:t>１１</a:t>
                      </a:r>
                      <a:r>
                        <a:rPr kumimoji="1" lang="en-US" altLang="ja-JP" dirty="0">
                          <a:latin typeface="BIZ UDPゴシック" panose="020B0400000000000000" pitchFamily="50" charset="-128"/>
                          <a:ea typeface="BIZ UDPゴシック" panose="020B0400000000000000" pitchFamily="50" charset="-128"/>
                        </a:rPr>
                        <a:t>/</a:t>
                      </a:r>
                    </a:p>
                    <a:p>
                      <a:pPr algn="ct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a:t>
                      </a:r>
                      <a:r>
                        <a:rPr kumimoji="1" lang="ja-JP" altLang="en-US" dirty="0">
                          <a:solidFill>
                            <a:srgbClr val="0070C0"/>
                          </a:solidFill>
                          <a:latin typeface="BIZ UDPゴシック" panose="020B0400000000000000" pitchFamily="50" charset="-128"/>
                          <a:ea typeface="BIZ UDPゴシック" panose="020B0400000000000000" pitchFamily="50" charset="-128"/>
                        </a:rPr>
                        <a:t>土</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８（</a:t>
                      </a:r>
                      <a:r>
                        <a:rPr kumimoji="1" lang="ja-JP" altLang="en-US" dirty="0">
                          <a:solidFill>
                            <a:srgbClr val="FF0000"/>
                          </a:solidFill>
                          <a:latin typeface="BIZ UDPゴシック" panose="020B0400000000000000" pitchFamily="50" charset="-128"/>
                          <a:ea typeface="BIZ UDPゴシック" panose="020B0400000000000000" pitchFamily="50" charset="-128"/>
                        </a:rPr>
                        <a:t>日</a:t>
                      </a:r>
                      <a:r>
                        <a:rPr kumimoji="1" lang="ja-JP" altLang="en-US" dirty="0">
                          <a:latin typeface="BIZ UDPゴシック" panose="020B0400000000000000" pitchFamily="50" charset="-128"/>
                          <a:ea typeface="BIZ UDPゴシック" panose="020B0400000000000000" pitchFamily="50" charset="-128"/>
                        </a:rPr>
                        <a:t>）</a:t>
                      </a:r>
                    </a:p>
                  </a:txBody>
                  <a:tcPr anchor="ctr"/>
                </a:tc>
                <a:tc>
                  <a:txBody>
                    <a:bodyPr/>
                    <a:lstStyle/>
                    <a:p>
                      <a:r>
                        <a:rPr kumimoji="1" lang="ja-JP" altLang="en-US" dirty="0">
                          <a:latin typeface="BIZ UDPゴシック" panose="020B0400000000000000" pitchFamily="50" charset="-128"/>
                          <a:ea typeface="BIZ UDPゴシック" panose="020B0400000000000000" pitchFamily="50" charset="-128"/>
                        </a:rPr>
                        <a:t>　近畿府県合同防災訓練</a:t>
                      </a:r>
                    </a:p>
                  </a:txBody>
                  <a:tcPr anchor="ctr"/>
                </a:tc>
                <a:tc>
                  <a:txBody>
                    <a:bodyPr/>
                    <a:lstStyle/>
                    <a:p>
                      <a:r>
                        <a:rPr kumimoji="1" lang="ja-JP" altLang="en-US" sz="1400" dirty="0">
                          <a:latin typeface="BIZ UDPゴシック" panose="020B0400000000000000" pitchFamily="50" charset="-128"/>
                          <a:ea typeface="BIZ UDPゴシック" panose="020B0400000000000000" pitchFamily="50" charset="-128"/>
                        </a:rPr>
                        <a:t>　大規模災害時における相互の連携を深めるとともに、訓練の見学等を通じて府民の防災意識の向上を図るため、近畿２府７県及び関係機関と連携した訓練や緊急消防援助隊による救出訓練等を実施するもの。</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（府での実施は</a:t>
                      </a:r>
                      <a:r>
                        <a:rPr kumimoji="1" lang="en-US" altLang="ja-JP" sz="1400" dirty="0">
                          <a:latin typeface="BIZ UDPゴシック" panose="020B0400000000000000" pitchFamily="50" charset="-128"/>
                          <a:ea typeface="BIZ UDPゴシック" panose="020B0400000000000000" pitchFamily="50" charset="-128"/>
                        </a:rPr>
                        <a:t>H29</a:t>
                      </a:r>
                      <a:r>
                        <a:rPr kumimoji="1" lang="ja-JP" altLang="en-US" sz="1400" dirty="0">
                          <a:latin typeface="BIZ UDPゴシック" panose="020B0400000000000000" pitchFamily="50" charset="-128"/>
                          <a:ea typeface="BIZ UDPゴシック" panose="020B0400000000000000" pitchFamily="50" charset="-128"/>
                        </a:rPr>
                        <a:t>年以来９年振り：輪番制）</a:t>
                      </a:r>
                      <a:endParaRPr kumimoji="1" lang="en-US" altLang="ja-JP"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766133661"/>
                  </a:ext>
                </a:extLst>
              </a:tr>
              <a:tr h="961821">
                <a:tc>
                  <a:txBody>
                    <a:bodyPr/>
                    <a:lstStyle/>
                    <a:p>
                      <a:pPr algn="ctr"/>
                      <a:r>
                        <a:rPr kumimoji="1" lang="en-US" altLang="ja-JP" dirty="0">
                          <a:latin typeface="BIZ UDPゴシック" panose="020B0400000000000000" pitchFamily="50" charset="-128"/>
                          <a:ea typeface="BIZ UDPゴシック" panose="020B0400000000000000" pitchFamily="50" charset="-128"/>
                        </a:rPr>
                        <a:t>1/15</a:t>
                      </a:r>
                    </a:p>
                    <a:p>
                      <a:pPr algn="ctr"/>
                      <a:r>
                        <a:rPr kumimoji="1" lang="ja-JP" altLang="en-US" dirty="0">
                          <a:latin typeface="BIZ UDPゴシック" panose="020B0400000000000000" pitchFamily="50" charset="-128"/>
                          <a:ea typeface="BIZ UDPゴシック" panose="020B0400000000000000" pitchFamily="50" charset="-128"/>
                        </a:rPr>
                        <a:t>（金）</a:t>
                      </a:r>
                    </a:p>
                  </a:txBody>
                  <a:tcPr anchor="ctr"/>
                </a:tc>
                <a:tc>
                  <a:txBody>
                    <a:bodyPr/>
                    <a:lstStyle/>
                    <a:p>
                      <a:r>
                        <a:rPr kumimoji="1" lang="ja-JP" altLang="en-US" dirty="0">
                          <a:latin typeface="BIZ UDPゴシック" panose="020B0400000000000000" pitchFamily="50" charset="-128"/>
                          <a:ea typeface="BIZ UDPゴシック" panose="020B0400000000000000" pitchFamily="50" charset="-128"/>
                        </a:rPr>
                        <a:t>　地震・津波災害対策訓練</a:t>
                      </a:r>
                    </a:p>
                  </a:txBody>
                  <a:tcPr anchor="ctr"/>
                </a:tc>
                <a:tc>
                  <a:txBody>
                    <a:bodyPr/>
                    <a:lstStyle/>
                    <a:p>
                      <a:r>
                        <a:rPr kumimoji="1" lang="ja-JP" altLang="en-US" sz="1400" dirty="0">
                          <a:latin typeface="BIZ UDPゴシック" panose="020B0400000000000000" pitchFamily="50" charset="-128"/>
                          <a:ea typeface="BIZ UDPゴシック" panose="020B0400000000000000" pitchFamily="50" charset="-128"/>
                        </a:rPr>
                        <a:t>　災害への対応能力向上を図るため、災害対策本部の設置・運営訓練や関係機関との連携訓練、各部局での独自訓練等を行うもの。</a:t>
                      </a:r>
                    </a:p>
                  </a:txBody>
                  <a:tcPr anchor="ctr"/>
                </a:tc>
                <a:extLst>
                  <a:ext uri="{0D108BD9-81ED-4DB2-BD59-A6C34878D82A}">
                    <a16:rowId xmlns:a16="http://schemas.microsoft.com/office/drawing/2014/main" val="799212642"/>
                  </a:ext>
                </a:extLst>
              </a:tr>
            </a:tbl>
          </a:graphicData>
        </a:graphic>
      </p:graphicFrame>
      <p:sp>
        <p:nvSpPr>
          <p:cNvPr id="24" name="ホームベース 16">
            <a:extLst>
              <a:ext uri="{FF2B5EF4-FFF2-40B4-BE49-F238E27FC236}">
                <a16:creationId xmlns:a16="http://schemas.microsoft.com/office/drawing/2014/main" id="{5298C754-72D9-4BDA-A1CE-67DD09F4BB0D}"/>
              </a:ext>
            </a:extLst>
          </p:cNvPr>
          <p:cNvSpPr/>
          <p:nvPr/>
        </p:nvSpPr>
        <p:spPr>
          <a:xfrm>
            <a:off x="181305" y="781892"/>
            <a:ext cx="4523699" cy="38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rPr>
              <a:t>令和８年度年間訓練計画（主要なもの）</a:t>
            </a:r>
            <a:endParaRPr kumimoji="1" lang="en-US" altLang="ja-JP" sz="1600" b="1" dirty="0"/>
          </a:p>
        </p:txBody>
      </p:sp>
      <p:sp>
        <p:nvSpPr>
          <p:cNvPr id="8" name="スライド番号プレースホルダー 2">
            <a:extLst>
              <a:ext uri="{FF2B5EF4-FFF2-40B4-BE49-F238E27FC236}">
                <a16:creationId xmlns:a16="http://schemas.microsoft.com/office/drawing/2014/main" id="{BEF428A5-A932-4427-A356-BC17EAD80E57}"/>
              </a:ext>
            </a:extLst>
          </p:cNvPr>
          <p:cNvSpPr txBox="1">
            <a:spLocks/>
          </p:cNvSpPr>
          <p:nvPr/>
        </p:nvSpPr>
        <p:spPr>
          <a:xfrm>
            <a:off x="9304074" y="6434051"/>
            <a:ext cx="413504" cy="38399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53E41F-8113-4801-BB61-024168019B48}" type="slidenum">
              <a:rPr lang="ja-JP" altLang="en-US" sz="1400" smtClean="0">
                <a:solidFill>
                  <a:schemeClr val="tx1"/>
                </a:solidFill>
                <a:latin typeface="BIZ UDPゴシック" panose="020B0400000000000000" pitchFamily="50" charset="-128"/>
                <a:ea typeface="BIZ UDPゴシック" panose="020B0400000000000000" pitchFamily="50" charset="-128"/>
              </a:rPr>
              <a:pPr/>
              <a:t>2</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1672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9597F82-70FC-4CAE-875F-913102A958D2}"/>
              </a:ext>
            </a:extLst>
          </p:cNvPr>
          <p:cNvSpPr txBox="1"/>
          <p:nvPr/>
        </p:nvSpPr>
        <p:spPr>
          <a:xfrm>
            <a:off x="1" y="0"/>
            <a:ext cx="9905999" cy="400110"/>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2000" b="1" dirty="0">
                <a:solidFill>
                  <a:schemeClr val="bg1"/>
                </a:solidFill>
                <a:latin typeface="UD デジタル 教科書体 NK-B" panose="02020700000000000000" pitchFamily="18" charset="-128"/>
                <a:ea typeface="UD デジタル 教科書体 NK-B" panose="02020700000000000000" pitchFamily="18" charset="-128"/>
              </a:rPr>
              <a:t>２．大阪８８０万人訓練について</a:t>
            </a:r>
          </a:p>
        </p:txBody>
      </p:sp>
      <p:sp>
        <p:nvSpPr>
          <p:cNvPr id="11" name="テキスト ボックス 10">
            <a:extLst>
              <a:ext uri="{FF2B5EF4-FFF2-40B4-BE49-F238E27FC236}">
                <a16:creationId xmlns:a16="http://schemas.microsoft.com/office/drawing/2014/main" id="{45E474F9-19AE-4545-9C42-B56F272BDD20}"/>
              </a:ext>
            </a:extLst>
          </p:cNvPr>
          <p:cNvSpPr txBox="1"/>
          <p:nvPr/>
        </p:nvSpPr>
        <p:spPr>
          <a:xfrm>
            <a:off x="171529" y="797438"/>
            <a:ext cx="5918190" cy="1214628"/>
          </a:xfrm>
          <a:prstGeom prst="rect">
            <a:avLst/>
          </a:prstGeom>
          <a:noFill/>
          <a:ln w="38100">
            <a:noFill/>
          </a:ln>
        </p:spPr>
        <p:txBody>
          <a:bodyPr wrap="square" rtlCol="0">
            <a:spAutoFit/>
          </a:bodyPr>
          <a:lstStyle/>
          <a:p>
            <a:pPr>
              <a:lnSpc>
                <a:spcPts val="1800"/>
              </a:lnSpc>
            </a:pPr>
            <a:r>
              <a:rPr kumimoji="1" lang="ja-JP" altLang="en-US" sz="1400" b="1" dirty="0">
                <a:latin typeface="BIZ UDPゴシック" panose="020B0400000000000000" pitchFamily="50" charset="-128"/>
                <a:ea typeface="BIZ UDPゴシック" panose="020B0400000000000000" pitchFamily="50" charset="-128"/>
              </a:rPr>
              <a:t>◎訓練実施状況</a:t>
            </a:r>
            <a:endParaRPr kumimoji="1" lang="en-US" altLang="ja-JP" sz="1400" b="1" dirty="0">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latin typeface="BIZ UDPゴシック" panose="020B0400000000000000" pitchFamily="50" charset="-128"/>
                <a:ea typeface="BIZ UDPゴシック" panose="020B0400000000000000" pitchFamily="50" charset="-128"/>
              </a:rPr>
              <a:t>　・チラシ、デジタルサイネージ、</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等で</a:t>
            </a:r>
            <a:r>
              <a:rPr kumimoji="1" lang="en-US" altLang="ja-JP" sz="1200" dirty="0">
                <a:latin typeface="BIZ UDPゴシック" panose="020B0400000000000000" pitchFamily="50" charset="-128"/>
                <a:ea typeface="BIZ UDPゴシック" panose="020B0400000000000000" pitchFamily="50" charset="-128"/>
              </a:rPr>
              <a:t>PR</a:t>
            </a:r>
            <a:r>
              <a:rPr kumimoji="1" lang="ja-JP" altLang="en-US" sz="1200" dirty="0">
                <a:latin typeface="BIZ UDPゴシック" panose="020B0400000000000000" pitchFamily="50" charset="-128"/>
                <a:ea typeface="BIZ UDPゴシック" panose="020B0400000000000000" pitchFamily="50" charset="-128"/>
              </a:rPr>
              <a:t>を実施</a:t>
            </a:r>
            <a:endParaRPr kumimoji="1" lang="en-US" altLang="ja-JP" sz="12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latin typeface="BIZ UDPゴシック" panose="020B0400000000000000" pitchFamily="50" charset="-128"/>
                <a:ea typeface="BIZ UDPゴシック" panose="020B0400000000000000" pitchFamily="50" charset="-128"/>
              </a:rPr>
              <a:t>　・知事参加訓練を大阪市立姫島小学校で実施</a:t>
            </a:r>
            <a:endParaRPr kumimoji="1" lang="en-US" altLang="ja-JP" sz="1200" dirty="0">
              <a:latin typeface="BIZ UDPゴシック" panose="020B0400000000000000" pitchFamily="50" charset="-128"/>
              <a:ea typeface="BIZ UDPゴシック" panose="020B0400000000000000" pitchFamily="50" charset="-128"/>
            </a:endParaRPr>
          </a:p>
          <a:p>
            <a:pPr>
              <a:lnSpc>
                <a:spcPts val="1800"/>
              </a:lnSpc>
            </a:pPr>
            <a:r>
              <a:rPr lang="ja-JP" altLang="en-US" sz="1200" dirty="0">
                <a:latin typeface="BIZ UDPゴシック" panose="020B0400000000000000" pitchFamily="50" charset="-128"/>
                <a:ea typeface="BIZ UDPゴシック" panose="020B0400000000000000" pitchFamily="50" charset="-128"/>
              </a:rPr>
              <a:t>　・近畿地整・堺市合同総合防災訓練と連携</a:t>
            </a:r>
            <a:endParaRPr kumimoji="1" lang="en-US" altLang="ja-JP" sz="1200" dirty="0">
              <a:latin typeface="BIZ UDPゴシック" panose="020B0400000000000000" pitchFamily="50" charset="-128"/>
              <a:ea typeface="BIZ UDPゴシック" panose="020B0400000000000000" pitchFamily="50" charset="-128"/>
            </a:endParaRPr>
          </a:p>
          <a:p>
            <a:pPr>
              <a:lnSpc>
                <a:spcPts val="1800"/>
              </a:lnSpc>
            </a:pP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2" name="ホームベース 16">
            <a:extLst>
              <a:ext uri="{FF2B5EF4-FFF2-40B4-BE49-F238E27FC236}">
                <a16:creationId xmlns:a16="http://schemas.microsoft.com/office/drawing/2014/main" id="{AE2EE721-BB3B-4E0D-8555-58E751B78DE0}"/>
              </a:ext>
            </a:extLst>
          </p:cNvPr>
          <p:cNvSpPr/>
          <p:nvPr/>
        </p:nvSpPr>
        <p:spPr>
          <a:xfrm>
            <a:off x="171528" y="485365"/>
            <a:ext cx="4167715" cy="3137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600" b="1" dirty="0">
                <a:solidFill>
                  <a:schemeClr val="bg1"/>
                </a:solidFill>
              </a:rPr>
              <a:t>令和７年度大阪８８０万人訓練の実施成果</a:t>
            </a:r>
            <a:endParaRPr kumimoji="1" lang="en-US" altLang="ja-JP" sz="1600" b="1" dirty="0"/>
          </a:p>
        </p:txBody>
      </p:sp>
      <p:graphicFrame>
        <p:nvGraphicFramePr>
          <p:cNvPr id="13" name="表 12">
            <a:extLst>
              <a:ext uri="{FF2B5EF4-FFF2-40B4-BE49-F238E27FC236}">
                <a16:creationId xmlns:a16="http://schemas.microsoft.com/office/drawing/2014/main" id="{EF41E063-37E6-49E8-A676-08FBF414D36C}"/>
              </a:ext>
            </a:extLst>
          </p:cNvPr>
          <p:cNvGraphicFramePr>
            <a:graphicFrameLocks noGrp="1"/>
          </p:cNvGraphicFramePr>
          <p:nvPr>
            <p:extLst>
              <p:ext uri="{D42A27DB-BD31-4B8C-83A1-F6EECF244321}">
                <p14:modId xmlns:p14="http://schemas.microsoft.com/office/powerpoint/2010/main" val="1411373282"/>
              </p:ext>
            </p:extLst>
          </p:nvPr>
        </p:nvGraphicFramePr>
        <p:xfrm>
          <a:off x="727381" y="4331270"/>
          <a:ext cx="8451238" cy="2486870"/>
        </p:xfrm>
        <a:graphic>
          <a:graphicData uri="http://schemas.openxmlformats.org/drawingml/2006/table">
            <a:tbl>
              <a:tblPr firstRow="1" bandRow="1">
                <a:tableStyleId>{5C22544A-7EE6-4342-B048-85BDC9FD1C3A}</a:tableStyleId>
              </a:tblPr>
              <a:tblGrid>
                <a:gridCol w="1565044">
                  <a:extLst>
                    <a:ext uri="{9D8B030D-6E8A-4147-A177-3AD203B41FA5}">
                      <a16:colId xmlns:a16="http://schemas.microsoft.com/office/drawing/2014/main" val="1809279145"/>
                    </a:ext>
                  </a:extLst>
                </a:gridCol>
                <a:gridCol w="1095531">
                  <a:extLst>
                    <a:ext uri="{9D8B030D-6E8A-4147-A177-3AD203B41FA5}">
                      <a16:colId xmlns:a16="http://schemas.microsoft.com/office/drawing/2014/main" val="665900118"/>
                    </a:ext>
                  </a:extLst>
                </a:gridCol>
                <a:gridCol w="1095531">
                  <a:extLst>
                    <a:ext uri="{9D8B030D-6E8A-4147-A177-3AD203B41FA5}">
                      <a16:colId xmlns:a16="http://schemas.microsoft.com/office/drawing/2014/main" val="2937294790"/>
                    </a:ext>
                  </a:extLst>
                </a:gridCol>
                <a:gridCol w="939027">
                  <a:extLst>
                    <a:ext uri="{9D8B030D-6E8A-4147-A177-3AD203B41FA5}">
                      <a16:colId xmlns:a16="http://schemas.microsoft.com/office/drawing/2014/main" val="2822626392"/>
                    </a:ext>
                  </a:extLst>
                </a:gridCol>
                <a:gridCol w="1252035">
                  <a:extLst>
                    <a:ext uri="{9D8B030D-6E8A-4147-A177-3AD203B41FA5}">
                      <a16:colId xmlns:a16="http://schemas.microsoft.com/office/drawing/2014/main" val="2881253552"/>
                    </a:ext>
                  </a:extLst>
                </a:gridCol>
                <a:gridCol w="1252035">
                  <a:extLst>
                    <a:ext uri="{9D8B030D-6E8A-4147-A177-3AD203B41FA5}">
                      <a16:colId xmlns:a16="http://schemas.microsoft.com/office/drawing/2014/main" val="2180213632"/>
                    </a:ext>
                  </a:extLst>
                </a:gridCol>
                <a:gridCol w="1252035">
                  <a:extLst>
                    <a:ext uri="{9D8B030D-6E8A-4147-A177-3AD203B41FA5}">
                      <a16:colId xmlns:a16="http://schemas.microsoft.com/office/drawing/2014/main" val="19151252"/>
                    </a:ext>
                  </a:extLst>
                </a:gridCol>
              </a:tblGrid>
              <a:tr h="432000">
                <a:tc rowSpan="2">
                  <a:txBody>
                    <a:bodyPr/>
                    <a:lstStyle/>
                    <a:p>
                      <a:pPr algn="ctr"/>
                      <a:r>
                        <a:rPr kumimoji="1" lang="ja-JP" altLang="en-US" sz="1200" b="0" dirty="0">
                          <a:latin typeface="BIZ UDPゴシック" panose="020B0400000000000000" pitchFamily="50" charset="-128"/>
                          <a:ea typeface="BIZ UDPゴシック" panose="020B0400000000000000" pitchFamily="50" charset="-128"/>
                        </a:rPr>
                        <a:t>区分</a:t>
                      </a:r>
                    </a:p>
                  </a:txBody>
                  <a:tcPr marL="0" marR="0" marT="0" marB="0" anchor="ctr"/>
                </a:tc>
                <a:tc gridSpan="3">
                  <a:txBody>
                    <a:bodyPr/>
                    <a:lstStyle/>
                    <a:p>
                      <a:pPr algn="ctr"/>
                      <a:r>
                        <a:rPr kumimoji="1" lang="ja-JP" altLang="en-US" sz="1200" b="0" dirty="0">
                          <a:latin typeface="BIZ UDPゴシック" panose="020B0400000000000000" pitchFamily="50" charset="-128"/>
                          <a:ea typeface="BIZ UDPゴシック" panose="020B0400000000000000" pitchFamily="50" charset="-128"/>
                        </a:rPr>
                        <a:t>団体数</a:t>
                      </a:r>
                    </a:p>
                  </a:txBody>
                  <a:tcPr marL="284237" marR="284237" marT="142118" marB="142118" anchor="ctr"/>
                </a:tc>
                <a:tc hMerge="1">
                  <a:txBody>
                    <a:bodyPr/>
                    <a:lstStyle/>
                    <a:p>
                      <a:endParaRPr kumimoji="1" lang="ja-JP" altLang="en-US"/>
                    </a:p>
                  </a:txBody>
                  <a:tcPr/>
                </a:tc>
                <a:tc hMerge="1">
                  <a:txBody>
                    <a:bodyPr/>
                    <a:lstStyle/>
                    <a:p>
                      <a:pPr algn="ctr"/>
                      <a:endParaRPr kumimoji="1" lang="ja-JP" altLang="en-US" sz="1400" b="0" dirty="0">
                        <a:latin typeface="HGP創英角ﾎﾟｯﾌﾟ体" panose="040B0A00000000000000" pitchFamily="50" charset="-128"/>
                        <a:ea typeface="HGP創英角ﾎﾟｯﾌﾟ体" panose="040B0A00000000000000" pitchFamily="50" charset="-128"/>
                      </a:endParaRPr>
                    </a:p>
                  </a:txBody>
                  <a:tcPr marL="251581" marR="251581" marT="125790" marB="125790"/>
                </a:tc>
                <a:tc gridSpan="3">
                  <a:txBody>
                    <a:bodyPr/>
                    <a:lstStyle/>
                    <a:p>
                      <a:pPr algn="ctr"/>
                      <a:r>
                        <a:rPr kumimoji="1" lang="ja-JP" altLang="en-US" sz="1200" b="0" dirty="0">
                          <a:latin typeface="BIZ UDPゴシック" panose="020B0400000000000000" pitchFamily="50" charset="-128"/>
                          <a:ea typeface="BIZ UDPゴシック" panose="020B0400000000000000" pitchFamily="50" charset="-128"/>
                        </a:rPr>
                        <a:t>人数</a:t>
                      </a:r>
                    </a:p>
                  </a:txBody>
                  <a:tcPr marL="284237" marR="284237" marT="142118" marB="142118" anchor="ctr"/>
                </a:tc>
                <a:tc hMerge="1">
                  <a:txBody>
                    <a:bodyPr/>
                    <a:lstStyle/>
                    <a:p>
                      <a:pPr algn="ctr"/>
                      <a:endParaRPr kumimoji="1" lang="ja-JP" altLang="en-US" sz="2200" b="0" dirty="0">
                        <a:latin typeface="HGP創英角ﾎﾟｯﾌﾟ体" panose="040B0A00000000000000" pitchFamily="50" charset="-128"/>
                        <a:ea typeface="HGP創英角ﾎﾟｯﾌﾟ体" panose="040B0A00000000000000" pitchFamily="50" charset="-128"/>
                      </a:endParaRPr>
                    </a:p>
                  </a:txBody>
                  <a:tcPr marL="251581" marR="251581" marT="125790" marB="125790"/>
                </a:tc>
                <a:tc hMerge="1">
                  <a:txBody>
                    <a:bodyPr/>
                    <a:lstStyle/>
                    <a:p>
                      <a:pPr algn="ctr"/>
                      <a:endParaRPr kumimoji="1" lang="ja-JP" altLang="en-US" sz="1400" b="0" dirty="0">
                        <a:latin typeface="HGP創英角ﾎﾟｯﾌﾟ体" panose="040B0A00000000000000" pitchFamily="50" charset="-128"/>
                        <a:ea typeface="HGP創英角ﾎﾟｯﾌﾟ体" panose="040B0A00000000000000" pitchFamily="50" charset="-128"/>
                      </a:endParaRPr>
                    </a:p>
                  </a:txBody>
                  <a:tcPr marL="251581" marR="251581" marT="125790" marB="125790"/>
                </a:tc>
                <a:extLst>
                  <a:ext uri="{0D108BD9-81ED-4DB2-BD59-A6C34878D82A}">
                    <a16:rowId xmlns:a16="http://schemas.microsoft.com/office/drawing/2014/main" val="1720187509"/>
                  </a:ext>
                </a:extLst>
              </a:tr>
              <a:tr h="185082">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令和６年</a:t>
                      </a:r>
                    </a:p>
                  </a:txBody>
                  <a:tcPr marL="0" marR="0" marT="0" marB="0"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令和７年</a:t>
                      </a:r>
                    </a:p>
                  </a:txBody>
                  <a:tcPr marL="0" marR="0" marT="0" marB="0"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増減数</a:t>
                      </a:r>
                    </a:p>
                  </a:txBody>
                  <a:tcPr marL="0" marR="0" marT="0" marB="0"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令和６年</a:t>
                      </a:r>
                    </a:p>
                  </a:txBody>
                  <a:tcPr marL="0" marR="0" marT="0" marB="0"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令和７年</a:t>
                      </a:r>
                    </a:p>
                  </a:txBody>
                  <a:tcPr marL="0" marR="0" marT="0" marB="0"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増減数</a:t>
                      </a:r>
                    </a:p>
                  </a:txBody>
                  <a:tcPr marL="0" marR="0" marT="0" marB="0" anchor="ctr"/>
                </a:tc>
                <a:extLst>
                  <a:ext uri="{0D108BD9-81ED-4DB2-BD59-A6C34878D82A}">
                    <a16:rowId xmlns:a16="http://schemas.microsoft.com/office/drawing/2014/main" val="4174580777"/>
                  </a:ext>
                </a:extLst>
              </a:tr>
              <a:tr h="365760">
                <a:tc>
                  <a:txBody>
                    <a:bodyPr/>
                    <a:lstStyle/>
                    <a:p>
                      <a:pPr algn="ctr"/>
                      <a:r>
                        <a:rPr kumimoji="1" lang="ja-JP" altLang="en-US" sz="1200" dirty="0">
                          <a:latin typeface="BIZ UDPゴシック" panose="020B0400000000000000" pitchFamily="50" charset="-128"/>
                          <a:ea typeface="BIZ UDPゴシック" panose="020B0400000000000000" pitchFamily="50" charset="-128"/>
                        </a:rPr>
                        <a:t>企業及び団体</a:t>
                      </a: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１，０３９</a:t>
                      </a: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１，１３７</a:t>
                      </a:r>
                    </a:p>
                  </a:txBody>
                  <a:tcPr marL="0" marR="0" marT="0" marB="0" anchor="ctr"/>
                </a:tc>
                <a:tc>
                  <a:txBody>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＋９８</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６０，１９４</a:t>
                      </a:r>
                      <a:endParaRPr kumimoji="1" lang="en-US" altLang="ja-JP" sz="1200" dirty="0">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６０，２６９</a:t>
                      </a:r>
                      <a:endParaRPr kumimoji="1" lang="en-US" altLang="ja-JP" sz="1200" dirty="0">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＋７５</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859099124"/>
                  </a:ext>
                </a:extLst>
              </a:tr>
              <a:tr h="36576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学校関係</a:t>
                      </a: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１６９</a:t>
                      </a: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４８２</a:t>
                      </a:r>
                    </a:p>
                  </a:txBody>
                  <a:tcPr marL="0" marR="0" marT="0" marB="0" anchor="ctr"/>
                </a:tc>
                <a:tc>
                  <a:txBody>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＋３１３</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４６，４４７</a:t>
                      </a:r>
                      <a:endParaRPr kumimoji="1" lang="en-US" altLang="ja-JP" sz="1200" dirty="0">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９１，３４９</a:t>
                      </a:r>
                      <a:endParaRPr kumimoji="1" lang="en-US" altLang="ja-JP" sz="1200" dirty="0">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＋４４，９０２</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680468912"/>
                  </a:ext>
                </a:extLst>
              </a:tr>
              <a:tr h="36576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個人・その他</a:t>
                      </a: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９６９</a:t>
                      </a: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６８１</a:t>
                      </a:r>
                    </a:p>
                  </a:txBody>
                  <a:tcPr marL="0" marR="0" marT="0" marB="0" anchor="ctr"/>
                </a:tc>
                <a:tc>
                  <a:txBody>
                    <a:bodyPr/>
                    <a:lstStyle/>
                    <a:p>
                      <a:pPr algn="ctr"/>
                      <a:r>
                        <a:rPr kumimoji="1" lang="ja-JP" altLang="en-US" sz="1200" dirty="0">
                          <a:solidFill>
                            <a:srgbClr val="0070C0"/>
                          </a:solidFill>
                          <a:latin typeface="BIZ UDPゴシック" panose="020B0400000000000000" pitchFamily="50" charset="-128"/>
                          <a:ea typeface="BIZ UDPゴシック" panose="020B0400000000000000" pitchFamily="50" charset="-128"/>
                        </a:rPr>
                        <a:t>－２８８</a:t>
                      </a: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１，９０４</a:t>
                      </a:r>
                      <a:endParaRPr kumimoji="1" lang="en-US" altLang="ja-JP" sz="1200" dirty="0">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１，６０１</a:t>
                      </a:r>
                      <a:endParaRPr kumimoji="1" lang="en-US" altLang="ja-JP" sz="1200" dirty="0">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a:r>
                        <a:rPr kumimoji="1" lang="ja-JP" altLang="en-US" sz="1200" dirty="0">
                          <a:solidFill>
                            <a:srgbClr val="0070C0"/>
                          </a:solidFill>
                          <a:latin typeface="BIZ UDPゴシック" panose="020B0400000000000000" pitchFamily="50" charset="-128"/>
                          <a:ea typeface="BIZ UDPゴシック" panose="020B0400000000000000" pitchFamily="50" charset="-128"/>
                        </a:rPr>
                        <a:t>－３０３</a:t>
                      </a:r>
                      <a:endParaRPr kumimoji="1" lang="en-US" altLang="ja-JP" sz="1200" dirty="0">
                        <a:solidFill>
                          <a:srgbClr val="0070C0"/>
                        </a:solidFill>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326263612"/>
                  </a:ext>
                </a:extLst>
              </a:tr>
              <a:tr h="36576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地元自治会・</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自主防災組織等</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２３</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２５</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＋２</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５０３</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１，８５５</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＋１</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３５２</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6509608"/>
                  </a:ext>
                </a:extLst>
              </a:tr>
              <a:tr h="371632">
                <a:tc>
                  <a:txBody>
                    <a:bodyPr/>
                    <a:lstStyle/>
                    <a:p>
                      <a:pPr algn="ctr"/>
                      <a:r>
                        <a:rPr kumimoji="1" lang="ja-JP" altLang="en-US" sz="1200" dirty="0">
                          <a:latin typeface="BIZ UDPゴシック" panose="020B0400000000000000" pitchFamily="50" charset="-128"/>
                          <a:ea typeface="BIZ UDPゴシック" panose="020B0400000000000000" pitchFamily="50" charset="-128"/>
                        </a:rPr>
                        <a:t>合計</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2,200</a:t>
                      </a:r>
                      <a:endParaRPr kumimoji="1" lang="ja-JP" altLang="en-US" sz="1200" dirty="0">
                        <a:latin typeface="BIZ UDPゴシック" panose="020B0400000000000000" pitchFamily="50" charset="-128"/>
                        <a:ea typeface="BIZ UDPゴシック" panose="020B0400000000000000" pitchFamily="50" charset="-128"/>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2,325</a:t>
                      </a:r>
                      <a:endParaRPr kumimoji="1" lang="ja-JP" altLang="en-US" sz="1200" dirty="0">
                        <a:latin typeface="BIZ UDPゴシック" panose="020B0400000000000000" pitchFamily="50" charset="-128"/>
                        <a:ea typeface="BIZ UDPゴシック" panose="020B0400000000000000" pitchFamily="50" charset="-128"/>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dirty="0">
                          <a:solidFill>
                            <a:srgbClr val="FF0000"/>
                          </a:solidFill>
                          <a:latin typeface="BIZ UDPゴシック" panose="020B0400000000000000" pitchFamily="50" charset="-128"/>
                          <a:ea typeface="BIZ UDPゴシック" panose="020B0400000000000000" pitchFamily="50" charset="-128"/>
                        </a:rPr>
                        <a:t>+125</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109,048</a:t>
                      </a:r>
                      <a:endParaRPr kumimoji="1" lang="ja-JP" altLang="en-US" sz="1200" dirty="0">
                        <a:latin typeface="BIZ UDPゴシック" panose="020B0400000000000000" pitchFamily="50" charset="-128"/>
                        <a:ea typeface="BIZ UDPゴシック" panose="020B0400000000000000" pitchFamily="50" charset="-128"/>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155,074</a:t>
                      </a:r>
                      <a:endParaRPr kumimoji="1" lang="ja-JP" altLang="en-US" sz="1200" dirty="0">
                        <a:latin typeface="BIZ UDPゴシック" panose="020B0400000000000000" pitchFamily="50" charset="-128"/>
                        <a:ea typeface="BIZ UDPゴシック" panose="020B0400000000000000" pitchFamily="50" charset="-128"/>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dirty="0">
                          <a:solidFill>
                            <a:srgbClr val="FF0000"/>
                          </a:solidFill>
                          <a:latin typeface="BIZ UDPゴシック" panose="020B0400000000000000" pitchFamily="50" charset="-128"/>
                          <a:ea typeface="BIZ UDPゴシック" panose="020B0400000000000000" pitchFamily="50" charset="-128"/>
                        </a:rPr>
                        <a:t>+46,026</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64278550"/>
                  </a:ext>
                </a:extLst>
              </a:tr>
            </a:tbl>
          </a:graphicData>
        </a:graphic>
      </p:graphicFrame>
      <p:pic>
        <p:nvPicPr>
          <p:cNvPr id="14" name="図 13">
            <a:extLst>
              <a:ext uri="{FF2B5EF4-FFF2-40B4-BE49-F238E27FC236}">
                <a16:creationId xmlns:a16="http://schemas.microsoft.com/office/drawing/2014/main" id="{E7700B7D-EAA9-4C4E-9C24-9DE430F8F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94" y="1761773"/>
            <a:ext cx="4542888" cy="1667227"/>
          </a:xfrm>
          <a:prstGeom prst="rect">
            <a:avLst/>
          </a:prstGeom>
        </p:spPr>
      </p:pic>
      <p:pic>
        <p:nvPicPr>
          <p:cNvPr id="16" name="図 15">
            <a:extLst>
              <a:ext uri="{FF2B5EF4-FFF2-40B4-BE49-F238E27FC236}">
                <a16:creationId xmlns:a16="http://schemas.microsoft.com/office/drawing/2014/main" id="{770A3DF0-A43E-4A0D-AE6A-FB3BCBC00228}"/>
              </a:ext>
            </a:extLst>
          </p:cNvPr>
          <p:cNvPicPr>
            <a:picLocks noChangeAspect="1"/>
          </p:cNvPicPr>
          <p:nvPr/>
        </p:nvPicPr>
        <p:blipFill rotWithShape="1">
          <a:blip r:embed="rId4"/>
          <a:srcRect t="7132"/>
          <a:stretch/>
        </p:blipFill>
        <p:spPr>
          <a:xfrm>
            <a:off x="5493181" y="599949"/>
            <a:ext cx="4109388" cy="2964364"/>
          </a:xfrm>
          <a:prstGeom prst="rect">
            <a:avLst/>
          </a:prstGeom>
        </p:spPr>
      </p:pic>
      <p:sp>
        <p:nvSpPr>
          <p:cNvPr id="19" name="テキスト ボックス 18">
            <a:extLst>
              <a:ext uri="{FF2B5EF4-FFF2-40B4-BE49-F238E27FC236}">
                <a16:creationId xmlns:a16="http://schemas.microsoft.com/office/drawing/2014/main" id="{6EAD5956-0AE7-4DCA-A39B-FF996A26D07B}"/>
              </a:ext>
            </a:extLst>
          </p:cNvPr>
          <p:cNvSpPr txBox="1"/>
          <p:nvPr/>
        </p:nvSpPr>
        <p:spPr>
          <a:xfrm>
            <a:off x="171529" y="3496378"/>
            <a:ext cx="9905998" cy="839076"/>
          </a:xfrm>
          <a:prstGeom prst="rect">
            <a:avLst/>
          </a:prstGeom>
          <a:noFill/>
          <a:ln w="38100">
            <a:noFill/>
          </a:ln>
        </p:spPr>
        <p:txBody>
          <a:bodyPr wrap="square" rtlCol="0">
            <a:spAutoFit/>
          </a:bodyPr>
          <a:lstStyle/>
          <a:p>
            <a:pPr>
              <a:lnSpc>
                <a:spcPts val="1800"/>
              </a:lnSpc>
            </a:pPr>
            <a:r>
              <a:rPr kumimoji="1" lang="ja-JP" altLang="en-US" sz="1400" b="1" dirty="0">
                <a:latin typeface="BIZ UDPゴシック" panose="020B0400000000000000" pitchFamily="50" charset="-128"/>
                <a:ea typeface="BIZ UDPゴシック" panose="020B0400000000000000" pitchFamily="50" charset="-128"/>
              </a:rPr>
              <a:t>◎訓練参加登録について</a:t>
            </a:r>
            <a:endParaRPr kumimoji="1" lang="en-US" altLang="ja-JP" sz="1400" b="1" dirty="0">
              <a:latin typeface="BIZ UDPゴシック" panose="020B0400000000000000" pitchFamily="50" charset="-128"/>
              <a:ea typeface="BIZ UDPゴシック" panose="020B0400000000000000" pitchFamily="50" charset="-128"/>
            </a:endParaRPr>
          </a:p>
          <a:p>
            <a:pPr>
              <a:lnSpc>
                <a:spcPts val="2200"/>
              </a:lnSpc>
            </a:pPr>
            <a:r>
              <a:rPr kumimoji="1" lang="ja-JP" altLang="en-US" sz="1200" dirty="0">
                <a:latin typeface="BIZ UDPゴシック" panose="020B0400000000000000" pitchFamily="50" charset="-128"/>
                <a:ea typeface="BIZ UDPゴシック" panose="020B0400000000000000" pitchFamily="50" charset="-128"/>
              </a:rPr>
              <a:t>　・個人、団体等あわせて</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２，</a:t>
            </a:r>
            <a:r>
              <a:rPr kumimoji="1" lang="en-US" altLang="ja-JP" sz="1200" b="1" u="sng" dirty="0">
                <a:solidFill>
                  <a:srgbClr val="FF0000"/>
                </a:solidFill>
                <a:latin typeface="BIZ UDPゴシック" panose="020B0400000000000000" pitchFamily="50" charset="-128"/>
                <a:ea typeface="BIZ UDPゴシック" panose="020B0400000000000000" pitchFamily="50" charset="-128"/>
              </a:rPr>
              <a:t>325</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件　１</a:t>
            </a:r>
            <a:r>
              <a:rPr kumimoji="1" lang="en-US" altLang="ja-JP" sz="1200" b="1" u="sng" dirty="0">
                <a:solidFill>
                  <a:srgbClr val="FF0000"/>
                </a:solidFill>
                <a:latin typeface="BIZ UDPゴシック" panose="020B0400000000000000" pitchFamily="50" charset="-128"/>
                <a:ea typeface="BIZ UDPゴシック" panose="020B0400000000000000" pitchFamily="50" charset="-128"/>
              </a:rPr>
              <a:t>55</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a:t>
            </a:r>
            <a:r>
              <a:rPr kumimoji="1" lang="en-US" altLang="ja-JP" sz="1200" b="1" u="sng" dirty="0">
                <a:solidFill>
                  <a:srgbClr val="FF0000"/>
                </a:solidFill>
                <a:latin typeface="BIZ UDPゴシック" panose="020B0400000000000000" pitchFamily="50" charset="-128"/>
                <a:ea typeface="BIZ UDPゴシック" panose="020B0400000000000000" pitchFamily="50" charset="-128"/>
              </a:rPr>
              <a:t>074</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人</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050" b="1" u="sng" dirty="0">
                <a:solidFill>
                  <a:srgbClr val="FF0000"/>
                </a:solidFill>
                <a:latin typeface="BIZ UDPゴシック" panose="020B0400000000000000" pitchFamily="50" charset="-128"/>
                <a:ea typeface="BIZ UDPゴシック" panose="020B0400000000000000" pitchFamily="50" charset="-128"/>
              </a:rPr>
              <a:t>（令和６年度） </a:t>
            </a:r>
            <a:r>
              <a:rPr kumimoji="1" lang="en-US" altLang="ja-JP" sz="1050" b="1" u="sng" dirty="0">
                <a:solidFill>
                  <a:srgbClr val="FF0000"/>
                </a:solidFill>
                <a:latin typeface="BIZ UDPゴシック" panose="020B0400000000000000" pitchFamily="50" charset="-128"/>
                <a:ea typeface="BIZ UDPゴシック" panose="020B0400000000000000" pitchFamily="50" charset="-128"/>
              </a:rPr>
              <a:t>2,200</a:t>
            </a:r>
            <a:r>
              <a:rPr kumimoji="1" lang="ja-JP" altLang="en-US" sz="1050" b="1" u="sng" dirty="0">
                <a:solidFill>
                  <a:srgbClr val="FF0000"/>
                </a:solidFill>
                <a:latin typeface="BIZ UDPゴシック" panose="020B0400000000000000" pitchFamily="50" charset="-128"/>
                <a:ea typeface="BIZ UDPゴシック" panose="020B0400000000000000" pitchFamily="50" charset="-128"/>
              </a:rPr>
              <a:t>件　</a:t>
            </a:r>
            <a:r>
              <a:rPr kumimoji="1" lang="en-US" altLang="ja-JP" sz="1050" b="1" u="sng" dirty="0">
                <a:solidFill>
                  <a:srgbClr val="FF0000"/>
                </a:solidFill>
                <a:latin typeface="BIZ UDPゴシック" panose="020B0400000000000000" pitchFamily="50" charset="-128"/>
                <a:ea typeface="BIZ UDPゴシック" panose="020B0400000000000000" pitchFamily="50" charset="-128"/>
              </a:rPr>
              <a:t>109,048</a:t>
            </a:r>
            <a:r>
              <a:rPr kumimoji="1" lang="ja-JP" altLang="en-US" sz="1050" b="1" u="sng" dirty="0">
                <a:solidFill>
                  <a:srgbClr val="FF0000"/>
                </a:solidFill>
                <a:latin typeface="BIZ UDPゴシック" panose="020B0400000000000000" pitchFamily="50" charset="-128"/>
                <a:ea typeface="BIZ UDPゴシック" panose="020B0400000000000000" pitchFamily="50" charset="-128"/>
              </a:rPr>
              <a:t>人</a:t>
            </a:r>
            <a:endParaRPr kumimoji="1" lang="en-US" altLang="ja-JP" sz="1200" b="1" u="sng" dirty="0">
              <a:solidFill>
                <a:srgbClr val="FF0000"/>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sz="1200" dirty="0">
                <a:latin typeface="BIZ UDPゴシック" panose="020B0400000000000000" pitchFamily="50" charset="-128"/>
                <a:ea typeface="BIZ UDPゴシック" panose="020B0400000000000000" pitchFamily="50" charset="-128"/>
              </a:rPr>
              <a:t>　・今年度の訓練方針</a:t>
            </a:r>
            <a:r>
              <a:rPr lang="ja-JP" altLang="en-US" sz="1200" dirty="0">
                <a:latin typeface="BIZ UDPゴシック" panose="020B0400000000000000" pitchFamily="50" charset="-128"/>
                <a:ea typeface="BIZ UDPゴシック" panose="020B0400000000000000" pitchFamily="50" charset="-128"/>
              </a:rPr>
              <a:t>である</a:t>
            </a:r>
            <a:r>
              <a:rPr kumimoji="1" lang="ja-JP" altLang="en-US" sz="1200" dirty="0">
                <a:latin typeface="BIZ UDPゴシック" panose="020B0400000000000000" pitchFamily="50" charset="-128"/>
                <a:ea typeface="BIZ UDPゴシック" panose="020B0400000000000000" pitchFamily="50" charset="-128"/>
              </a:rPr>
              <a:t>「子どもに対する防災教育の充実」を図るべく保育所等への広報を推進したところ、学校関係の参加登録が大幅に増加。</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5" name="スライド番号プレースホルダー 2">
            <a:extLst>
              <a:ext uri="{FF2B5EF4-FFF2-40B4-BE49-F238E27FC236}">
                <a16:creationId xmlns:a16="http://schemas.microsoft.com/office/drawing/2014/main" id="{3D87F496-4B6D-477B-BC11-2573D32CE20F}"/>
              </a:ext>
            </a:extLst>
          </p:cNvPr>
          <p:cNvSpPr txBox="1">
            <a:spLocks/>
          </p:cNvSpPr>
          <p:nvPr/>
        </p:nvSpPr>
        <p:spPr>
          <a:xfrm>
            <a:off x="9304074" y="6434051"/>
            <a:ext cx="413504" cy="38399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53E41F-8113-4801-BB61-024168019B48}" type="slidenum">
              <a:rPr lang="ja-JP" altLang="en-US" sz="1400" smtClean="0">
                <a:solidFill>
                  <a:schemeClr val="tx1"/>
                </a:solidFill>
                <a:latin typeface="BIZ UDPゴシック" panose="020B0400000000000000" pitchFamily="50" charset="-128"/>
                <a:ea typeface="BIZ UDPゴシック" panose="020B0400000000000000" pitchFamily="50" charset="-128"/>
              </a:rPr>
              <a:pPr/>
              <a:t>3</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1669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9597F82-70FC-4CAE-875F-913102A958D2}"/>
              </a:ext>
            </a:extLst>
          </p:cNvPr>
          <p:cNvSpPr txBox="1"/>
          <p:nvPr/>
        </p:nvSpPr>
        <p:spPr>
          <a:xfrm>
            <a:off x="1" y="0"/>
            <a:ext cx="9905999" cy="400110"/>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2000" b="1" dirty="0">
                <a:solidFill>
                  <a:schemeClr val="bg1"/>
                </a:solidFill>
                <a:latin typeface="UD デジタル 教科書体 NK-B" panose="02020700000000000000" pitchFamily="18" charset="-128"/>
                <a:ea typeface="UD デジタル 教科書体 NK-B" panose="02020700000000000000" pitchFamily="18" charset="-128"/>
              </a:rPr>
              <a:t>２．大阪８８０万人訓練について</a:t>
            </a:r>
          </a:p>
        </p:txBody>
      </p:sp>
      <p:sp>
        <p:nvSpPr>
          <p:cNvPr id="19" name="スライド番号プレースホルダー 11">
            <a:extLst>
              <a:ext uri="{FF2B5EF4-FFF2-40B4-BE49-F238E27FC236}">
                <a16:creationId xmlns:a16="http://schemas.microsoft.com/office/drawing/2014/main" id="{A2254238-3FEB-4CF9-B8B8-CB15FECD26E1}"/>
              </a:ext>
            </a:extLst>
          </p:cNvPr>
          <p:cNvSpPr txBox="1">
            <a:spLocks/>
          </p:cNvSpPr>
          <p:nvPr/>
        </p:nvSpPr>
        <p:spPr>
          <a:xfrm>
            <a:off x="2631932" y="6156847"/>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977D756-DF88-409A-973D-C4CD9AEA7122}" type="slidenum">
              <a:rPr kumimoji="1" lang="ja-JP" altLang="en-US" smtClean="0"/>
              <a:pPr/>
              <a:t>4</a:t>
            </a:fld>
            <a:endParaRPr kumimoji="1" lang="ja-JP" altLang="en-US"/>
          </a:p>
        </p:txBody>
      </p:sp>
      <p:grpSp>
        <p:nvGrpSpPr>
          <p:cNvPr id="20" name="グループ化 19">
            <a:extLst>
              <a:ext uri="{FF2B5EF4-FFF2-40B4-BE49-F238E27FC236}">
                <a16:creationId xmlns:a16="http://schemas.microsoft.com/office/drawing/2014/main" id="{65EDE632-4E1A-4146-A998-1B93423EBB99}"/>
              </a:ext>
            </a:extLst>
          </p:cNvPr>
          <p:cNvGrpSpPr/>
          <p:nvPr/>
        </p:nvGrpSpPr>
        <p:grpSpPr>
          <a:xfrm>
            <a:off x="1912231" y="848555"/>
            <a:ext cx="6417121" cy="5959124"/>
            <a:chOff x="3126314" y="608639"/>
            <a:chExt cx="6280753" cy="5832491"/>
          </a:xfrm>
        </p:grpSpPr>
        <p:pic>
          <p:nvPicPr>
            <p:cNvPr id="21" name="図 20">
              <a:extLst>
                <a:ext uri="{FF2B5EF4-FFF2-40B4-BE49-F238E27FC236}">
                  <a16:creationId xmlns:a16="http://schemas.microsoft.com/office/drawing/2014/main" id="{CCFB9334-E3B9-41CF-91A1-988846F19EAC}"/>
                </a:ext>
              </a:extLst>
            </p:cNvPr>
            <p:cNvPicPr>
              <a:picLocks noChangeAspect="1"/>
            </p:cNvPicPr>
            <p:nvPr/>
          </p:nvPicPr>
          <p:blipFill rotWithShape="1">
            <a:blip r:embed="rId2">
              <a:extLst>
                <a:ext uri="{28A0092B-C50C-407E-A947-70E740481C1C}">
                  <a14:useLocalDpi xmlns:a14="http://schemas.microsoft.com/office/drawing/2010/main" val="0"/>
                </a:ext>
              </a:extLst>
            </a:blip>
            <a:srcRect l="7967" t="3640" r="5734" b="39926"/>
            <a:stretch/>
          </p:blipFill>
          <p:spPr>
            <a:xfrm>
              <a:off x="3126314" y="608639"/>
              <a:ext cx="6280753" cy="5832491"/>
            </a:xfrm>
            <a:prstGeom prst="rect">
              <a:avLst/>
            </a:prstGeom>
            <a:ln>
              <a:noFill/>
            </a:ln>
          </p:spPr>
        </p:pic>
        <p:sp>
          <p:nvSpPr>
            <p:cNvPr id="22" name="正方形/長方形 21">
              <a:extLst>
                <a:ext uri="{FF2B5EF4-FFF2-40B4-BE49-F238E27FC236}">
                  <a16:creationId xmlns:a16="http://schemas.microsoft.com/office/drawing/2014/main" id="{54A632B6-8040-4EBC-B8F0-C5CCF23BA613}"/>
                </a:ext>
              </a:extLst>
            </p:cNvPr>
            <p:cNvSpPr/>
            <p:nvPr/>
          </p:nvSpPr>
          <p:spPr>
            <a:xfrm>
              <a:off x="8174421" y="3823138"/>
              <a:ext cx="599089" cy="315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ホームベース 16">
            <a:extLst>
              <a:ext uri="{FF2B5EF4-FFF2-40B4-BE49-F238E27FC236}">
                <a16:creationId xmlns:a16="http://schemas.microsoft.com/office/drawing/2014/main" id="{50E455C6-C51B-4089-B468-1B8B8A4B4C4E}"/>
              </a:ext>
            </a:extLst>
          </p:cNvPr>
          <p:cNvSpPr/>
          <p:nvPr/>
        </p:nvSpPr>
        <p:spPr>
          <a:xfrm>
            <a:off x="308926" y="509855"/>
            <a:ext cx="4379452" cy="3137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600" b="1" dirty="0">
                <a:solidFill>
                  <a:schemeClr val="bg1"/>
                </a:solidFill>
              </a:rPr>
              <a:t>令和８年度大阪８８０万人訓練の訓練方針</a:t>
            </a:r>
            <a:endParaRPr kumimoji="1" lang="en-US" altLang="ja-JP" sz="1600" b="1" dirty="0"/>
          </a:p>
        </p:txBody>
      </p:sp>
      <p:sp>
        <p:nvSpPr>
          <p:cNvPr id="10" name="スライド番号プレースホルダー 2">
            <a:extLst>
              <a:ext uri="{FF2B5EF4-FFF2-40B4-BE49-F238E27FC236}">
                <a16:creationId xmlns:a16="http://schemas.microsoft.com/office/drawing/2014/main" id="{5D1996D9-B631-4636-B942-553713BAA054}"/>
              </a:ext>
            </a:extLst>
          </p:cNvPr>
          <p:cNvSpPr txBox="1">
            <a:spLocks/>
          </p:cNvSpPr>
          <p:nvPr/>
        </p:nvSpPr>
        <p:spPr>
          <a:xfrm>
            <a:off x="9304074" y="6434051"/>
            <a:ext cx="413504" cy="38399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53E41F-8113-4801-BB61-024168019B48}" type="slidenum">
              <a:rPr lang="ja-JP" altLang="en-US" sz="1400" smtClean="0">
                <a:solidFill>
                  <a:schemeClr val="tx1"/>
                </a:solidFill>
                <a:latin typeface="BIZ UDPゴシック" panose="020B0400000000000000" pitchFamily="50" charset="-128"/>
                <a:ea typeface="BIZ UDPゴシック" panose="020B0400000000000000" pitchFamily="50" charset="-128"/>
              </a:rPr>
              <a:pPr/>
              <a:t>4</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416999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1403</TotalTime>
  <Words>538</Words>
  <Application>Microsoft Office PowerPoint</Application>
  <PresentationFormat>A4 210 x 297 mm</PresentationFormat>
  <Paragraphs>92</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BIZ UDPゴシック</vt:lpstr>
      <vt:lpstr>ＭＳ ゴシック</vt:lpstr>
      <vt:lpstr>UD デジタル 教科書体 NK-B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翔太</dc:creator>
  <cp:lastModifiedBy>森景　文映</cp:lastModifiedBy>
  <cp:revision>224</cp:revision>
  <cp:lastPrinted>2026-03-02T01:50:25Z</cp:lastPrinted>
  <dcterms:created xsi:type="dcterms:W3CDTF">2026-02-04T02:31:49Z</dcterms:created>
  <dcterms:modified xsi:type="dcterms:W3CDTF">2026-03-24T01:44:08Z</dcterms:modified>
</cp:coreProperties>
</file>