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7" r:id="rId2"/>
    <p:sldId id="256" r:id="rId3"/>
    <p:sldId id="578" r:id="rId4"/>
    <p:sldId id="597" r:id="rId5"/>
    <p:sldId id="279" r:id="rId6"/>
    <p:sldId id="1097" r:id="rId7"/>
    <p:sldId id="1100" r:id="rId8"/>
    <p:sldId id="1098" r:id="rId9"/>
    <p:sldId id="1099" r:id="rId10"/>
    <p:sldId id="1101" r:id="rId11"/>
    <p:sldId id="964" r:id="rId1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FF00FF"/>
    <a:srgbClr val="CC99FF"/>
    <a:srgbClr val="FF6600"/>
    <a:srgbClr val="00FF00"/>
    <a:srgbClr val="FF99FF"/>
    <a:srgbClr val="FF99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3630" autoAdjust="0"/>
  </p:normalViewPr>
  <p:slideViewPr>
    <p:cSldViewPr snapToGrid="0">
      <p:cViewPr varScale="1">
        <p:scale>
          <a:sx n="94" d="100"/>
          <a:sy n="94" d="100"/>
        </p:scale>
        <p:origin x="101"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主な人的被害（死者数）</a:t>
            </a:r>
          </a:p>
        </c:rich>
      </c:tx>
      <c:layout>
        <c:manualLayout>
          <c:xMode val="edge"/>
          <c:yMode val="edge"/>
          <c:x val="0.25495332206346188"/>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前回調査（H25）</c:v>
                </c:pt>
              </c:strCache>
            </c:strRef>
          </c:tx>
          <c:spPr>
            <a:solidFill>
              <a:schemeClr val="accent1">
                <a:lumMod val="60000"/>
                <a:lumOff val="40000"/>
              </a:schemeClr>
            </a:solidFill>
            <a:ln>
              <a:noFill/>
            </a:ln>
            <a:effectLst/>
          </c:spPr>
          <c:invertIfNegative val="0"/>
          <c:dLbls>
            <c:dLbl>
              <c:idx val="2"/>
              <c:layout>
                <c:manualLayout>
                  <c:x val="-3.2286796238410872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C2-473B-8CCF-C83EE3A6E41B}"/>
                </c:ext>
              </c:extLst>
            </c:dLbl>
            <c:dLbl>
              <c:idx val="5"/>
              <c:layout>
                <c:manualLayout>
                  <c:x val="0"/>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C2-473B-8CCF-C83EE3A6E4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揺れ</c:v>
                </c:pt>
                <c:pt idx="1">
                  <c:v>急傾斜地崩壊</c:v>
                </c:pt>
                <c:pt idx="2">
                  <c:v>津波浸水</c:v>
                </c:pt>
                <c:pt idx="3">
                  <c:v>火災</c:v>
                </c:pt>
                <c:pt idx="4">
                  <c:v>ブロック塀等</c:v>
                </c:pt>
                <c:pt idx="5">
                  <c:v>合計 </c:v>
                </c:pt>
              </c:strCache>
            </c:strRef>
          </c:cat>
          <c:val>
            <c:numRef>
              <c:f>Sheet1!$B$2:$B$7</c:f>
              <c:numCache>
                <c:formatCode>#,##0_ </c:formatCode>
                <c:ptCount val="6"/>
                <c:pt idx="0">
                  <c:v>735</c:v>
                </c:pt>
                <c:pt idx="1">
                  <c:v>2</c:v>
                </c:pt>
                <c:pt idx="2">
                  <c:v>132967</c:v>
                </c:pt>
                <c:pt idx="3">
                  <c:v>176</c:v>
                </c:pt>
                <c:pt idx="4">
                  <c:v>11</c:v>
                </c:pt>
                <c:pt idx="5">
                  <c:v>133891</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2"/>
              <c:layout>
                <c:manualLayout>
                  <c:x val="1.6143398119204547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C2-473B-8CCF-C83EE3A6E41B}"/>
                </c:ext>
              </c:extLst>
            </c:dLbl>
            <c:dLbl>
              <c:idx val="3"/>
              <c:layout>
                <c:manualLayout>
                  <c:x val="1.6143398119205139E-3"/>
                  <c:y val="1.2528303772893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C2-473B-8CCF-C83EE3A6E41B}"/>
                </c:ext>
              </c:extLst>
            </c:dLbl>
            <c:dLbl>
              <c:idx val="5"/>
              <c:layout>
                <c:manualLayout>
                  <c:x val="1.6143398119203955E-3"/>
                  <c:y val="1.2528303772893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C2-473B-8CCF-C83EE3A6E4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揺れ</c:v>
                </c:pt>
                <c:pt idx="1">
                  <c:v>急傾斜地崩壊</c:v>
                </c:pt>
                <c:pt idx="2">
                  <c:v>津波浸水</c:v>
                </c:pt>
                <c:pt idx="3">
                  <c:v>火災</c:v>
                </c:pt>
                <c:pt idx="4">
                  <c:v>ブロック塀等</c:v>
                </c:pt>
                <c:pt idx="5">
                  <c:v>合計 </c:v>
                </c:pt>
              </c:strCache>
            </c:strRef>
          </c:cat>
          <c:val>
            <c:numRef>
              <c:f>Sheet1!$C$2:$C$7</c:f>
              <c:numCache>
                <c:formatCode>#,##0_ </c:formatCode>
                <c:ptCount val="6"/>
                <c:pt idx="0">
                  <c:v>650</c:v>
                </c:pt>
                <c:pt idx="1">
                  <c:v>67</c:v>
                </c:pt>
                <c:pt idx="2">
                  <c:v>5149</c:v>
                </c:pt>
                <c:pt idx="3">
                  <c:v>5810</c:v>
                </c:pt>
                <c:pt idx="4">
                  <c:v>30</c:v>
                </c:pt>
                <c:pt idx="5">
                  <c:v>11706</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7572018940400735"/>
          <c:y val="5.0889246506378903E-2"/>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主な建物被害（全壊・焼失棟数）</a:t>
            </a:r>
          </a:p>
        </c:rich>
      </c:tx>
      <c:layout>
        <c:manualLayout>
          <c:xMode val="edge"/>
          <c:yMode val="edge"/>
          <c:x val="0.20813746751776693"/>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前回調査（H25）</c:v>
                </c:pt>
              </c:strCache>
            </c:strRef>
          </c:tx>
          <c:spPr>
            <a:solidFill>
              <a:schemeClr val="accent1">
                <a:lumMod val="60000"/>
                <a:lumOff val="40000"/>
              </a:schemeClr>
            </a:solidFill>
            <a:ln>
              <a:noFill/>
            </a:ln>
            <a:effectLst/>
          </c:spPr>
          <c:invertIfNegative val="0"/>
          <c:dLbls>
            <c:dLbl>
              <c:idx val="1"/>
              <c:layout>
                <c:manualLayout>
                  <c:x val="-4.8430194357615419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1F-42BF-AC50-E8936C81A343}"/>
                </c:ext>
              </c:extLst>
            </c:dLbl>
            <c:dLbl>
              <c:idx val="3"/>
              <c:layout>
                <c:manualLayout>
                  <c:x val="1.6143398119203955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1F-42BF-AC50-E8936C81A343}"/>
                </c:ext>
              </c:extLst>
            </c:dLbl>
            <c:dLbl>
              <c:idx val="5"/>
              <c:layout>
                <c:manualLayout>
                  <c:x val="-9.6860388715232018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1F-42BF-AC50-E8936C81A3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液状化</c:v>
                </c:pt>
                <c:pt idx="1">
                  <c:v>揺れ</c:v>
                </c:pt>
                <c:pt idx="2">
                  <c:v>急傾斜地崩壊</c:v>
                </c:pt>
                <c:pt idx="3">
                  <c:v>津波浸水</c:v>
                </c:pt>
                <c:pt idx="4">
                  <c:v>火災</c:v>
                </c:pt>
                <c:pt idx="5">
                  <c:v>合計</c:v>
                </c:pt>
              </c:strCache>
            </c:strRef>
          </c:cat>
          <c:val>
            <c:numRef>
              <c:f>Sheet1!$B$2:$B$7</c:f>
              <c:numCache>
                <c:formatCode>#,##0_ </c:formatCode>
                <c:ptCount val="6"/>
                <c:pt idx="0">
                  <c:v>71091</c:v>
                </c:pt>
                <c:pt idx="1">
                  <c:v>15375</c:v>
                </c:pt>
                <c:pt idx="2">
                  <c:v>79</c:v>
                </c:pt>
                <c:pt idx="3">
                  <c:v>31135</c:v>
                </c:pt>
                <c:pt idx="4">
                  <c:v>61473</c:v>
                </c:pt>
                <c:pt idx="5">
                  <c:v>179153</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3"/>
              <c:layout>
                <c:manualLayout>
                  <c:x val="1.2914718495364111E-2"/>
                  <c:y val="-1.6704405030524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1F-42BF-AC50-E8936C81A343}"/>
                </c:ext>
              </c:extLst>
            </c:dLbl>
            <c:dLbl>
              <c:idx val="5"/>
              <c:layout>
                <c:manualLayout>
                  <c:x val="1.45290583072846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F-42BF-AC50-E8936C81A34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液状化</c:v>
                </c:pt>
                <c:pt idx="1">
                  <c:v>揺れ</c:v>
                </c:pt>
                <c:pt idx="2">
                  <c:v>急傾斜地崩壊</c:v>
                </c:pt>
                <c:pt idx="3">
                  <c:v>津波浸水</c:v>
                </c:pt>
                <c:pt idx="4">
                  <c:v>火災</c:v>
                </c:pt>
                <c:pt idx="5">
                  <c:v>合計</c:v>
                </c:pt>
              </c:strCache>
            </c:strRef>
          </c:cat>
          <c:val>
            <c:numRef>
              <c:f>Sheet1!$C$2:$C$7</c:f>
              <c:numCache>
                <c:formatCode>#,##0_ </c:formatCode>
                <c:ptCount val="6"/>
                <c:pt idx="0">
                  <c:v>37235</c:v>
                </c:pt>
                <c:pt idx="1">
                  <c:v>21589</c:v>
                </c:pt>
                <c:pt idx="2">
                  <c:v>197</c:v>
                </c:pt>
                <c:pt idx="3">
                  <c:v>11626</c:v>
                </c:pt>
                <c:pt idx="4">
                  <c:v>94829</c:v>
                </c:pt>
                <c:pt idx="5">
                  <c:v>165476</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56348130983332"/>
          <c:y val="0.10935461788434545"/>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主な人的被害（死者数）</a:t>
            </a:r>
          </a:p>
        </c:rich>
      </c:tx>
      <c:layout>
        <c:manualLayout>
          <c:xMode val="edge"/>
          <c:yMode val="edge"/>
          <c:x val="0.25495332206346188"/>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前回調査（H19）</c:v>
                </c:pt>
              </c:strCache>
            </c:strRef>
          </c:tx>
          <c:spPr>
            <a:solidFill>
              <a:schemeClr val="accent1">
                <a:lumMod val="60000"/>
                <a:lumOff val="40000"/>
              </a:schemeClr>
            </a:solidFill>
            <a:ln>
              <a:noFill/>
            </a:ln>
            <a:effectLst/>
          </c:spPr>
          <c:invertIfNegative val="0"/>
          <c:dLbls>
            <c:dLbl>
              <c:idx val="2"/>
              <c:layout>
                <c:manualLayout>
                  <c:x val="-3.2286796238410872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C2-473B-8CCF-C83EE3A6E41B}"/>
                </c:ext>
              </c:extLst>
            </c:dLbl>
            <c:dLbl>
              <c:idx val="4"/>
              <c:layout>
                <c:manualLayout>
                  <c:x val="-1.1300378683443598E-2"/>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4-4279-BF22-F87F3B9FD20A}"/>
                </c:ext>
              </c:extLst>
            </c:dLbl>
            <c:dLbl>
              <c:idx val="5"/>
              <c:layout>
                <c:manualLayout>
                  <c:x val="0"/>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C2-473B-8CCF-C83EE3A6E4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揺れ</c:v>
                </c:pt>
                <c:pt idx="1">
                  <c:v>急傾斜地崩壊</c:v>
                </c:pt>
                <c:pt idx="2">
                  <c:v>火災</c:v>
                </c:pt>
                <c:pt idx="3">
                  <c:v>ブロック塀等</c:v>
                </c:pt>
                <c:pt idx="4">
                  <c:v>合計 </c:v>
                </c:pt>
              </c:strCache>
            </c:strRef>
          </c:cat>
          <c:val>
            <c:numRef>
              <c:f>Sheet1!$B$2:$B$6</c:f>
              <c:numCache>
                <c:formatCode>General</c:formatCode>
                <c:ptCount val="5"/>
                <c:pt idx="0" formatCode="#,##0_ ">
                  <c:v>10338</c:v>
                </c:pt>
                <c:pt idx="2" formatCode="#,##0_ ">
                  <c:v>952</c:v>
                </c:pt>
                <c:pt idx="4" formatCode="#,##0_ ">
                  <c:v>11290</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2"/>
              <c:layout>
                <c:manualLayout>
                  <c:x val="1.6143398119204547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C2-473B-8CCF-C83EE3A6E41B}"/>
                </c:ext>
              </c:extLst>
            </c:dLbl>
            <c:dLbl>
              <c:idx val="3"/>
              <c:layout>
                <c:manualLayout>
                  <c:x val="1.6143398119205139E-3"/>
                  <c:y val="1.2528303772893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C2-473B-8CCF-C83EE3A6E41B}"/>
                </c:ext>
              </c:extLst>
            </c:dLbl>
            <c:dLbl>
              <c:idx val="4"/>
              <c:layout>
                <c:manualLayout>
                  <c:x val="0"/>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14-4279-BF22-F87F3B9FD20A}"/>
                </c:ext>
              </c:extLst>
            </c:dLbl>
            <c:dLbl>
              <c:idx val="5"/>
              <c:layout>
                <c:manualLayout>
                  <c:x val="1.6143398119203955E-3"/>
                  <c:y val="1.2528303772893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C2-473B-8CCF-C83EE3A6E4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揺れ</c:v>
                </c:pt>
                <c:pt idx="1">
                  <c:v>急傾斜地崩壊</c:v>
                </c:pt>
                <c:pt idx="2">
                  <c:v>火災</c:v>
                </c:pt>
                <c:pt idx="3">
                  <c:v>ブロック塀等</c:v>
                </c:pt>
                <c:pt idx="4">
                  <c:v>合計 </c:v>
                </c:pt>
              </c:strCache>
            </c:strRef>
          </c:cat>
          <c:val>
            <c:numRef>
              <c:f>Sheet1!$C$2:$C$6</c:f>
              <c:numCache>
                <c:formatCode>#,##0_ </c:formatCode>
                <c:ptCount val="5"/>
                <c:pt idx="0">
                  <c:v>7319</c:v>
                </c:pt>
                <c:pt idx="1">
                  <c:v>58</c:v>
                </c:pt>
                <c:pt idx="2">
                  <c:v>36524</c:v>
                </c:pt>
                <c:pt idx="3">
                  <c:v>37</c:v>
                </c:pt>
                <c:pt idx="4">
                  <c:v>43938</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7572018940400735"/>
          <c:y val="7.1769752794535166E-2"/>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主な建物被害（全壊・焼失棟数）</a:t>
            </a:r>
          </a:p>
        </c:rich>
      </c:tx>
      <c:layout>
        <c:manualLayout>
          <c:xMode val="edge"/>
          <c:yMode val="edge"/>
          <c:x val="0.20813746751776693"/>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前回調査（H19）</c:v>
                </c:pt>
              </c:strCache>
            </c:strRef>
          </c:tx>
          <c:spPr>
            <a:solidFill>
              <a:schemeClr val="accent1">
                <a:lumMod val="60000"/>
                <a:lumOff val="40000"/>
              </a:schemeClr>
            </a:solidFill>
            <a:ln>
              <a:noFill/>
            </a:ln>
            <a:effectLst/>
          </c:spPr>
          <c:invertIfNegative val="0"/>
          <c:dLbls>
            <c:dLbl>
              <c:idx val="0"/>
              <c:layout>
                <c:manualLayout>
                  <c:x val="-6.4573592476820556E-3"/>
                  <c:y val="8.35220251526242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9C-48FD-9922-5AF3E819F557}"/>
                </c:ext>
              </c:extLst>
            </c:dLbl>
            <c:dLbl>
              <c:idx val="1"/>
              <c:layout>
                <c:manualLayout>
                  <c:x val="-4.8430194357615419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1F-42BF-AC50-E8936C81A343}"/>
                </c:ext>
              </c:extLst>
            </c:dLbl>
            <c:dLbl>
              <c:idx val="2"/>
              <c:layout>
                <c:manualLayout>
                  <c:x val="-4.8430194357615419E-3"/>
                  <c:y val="8.3522025152623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9C-48FD-9922-5AF3E819F557}"/>
                </c:ext>
              </c:extLst>
            </c:dLbl>
            <c:dLbl>
              <c:idx val="3"/>
              <c:layout>
                <c:manualLayout>
                  <c:x val="-8.071699059602689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1F-42BF-AC50-E8936C81A343}"/>
                </c:ext>
              </c:extLst>
            </c:dLbl>
            <c:dLbl>
              <c:idx val="5"/>
              <c:layout>
                <c:manualLayout>
                  <c:x val="-9.6860388715232018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1F-42BF-AC50-E8936C81A3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液状化・揺れ</c:v>
                </c:pt>
                <c:pt idx="1">
                  <c:v>急傾斜地崩壊</c:v>
                </c:pt>
                <c:pt idx="2">
                  <c:v>火災</c:v>
                </c:pt>
                <c:pt idx="3">
                  <c:v>合計</c:v>
                </c:pt>
              </c:strCache>
            </c:strRef>
          </c:cat>
          <c:val>
            <c:numRef>
              <c:f>Sheet1!$B$2:$B$5</c:f>
              <c:numCache>
                <c:formatCode>#,##0_ </c:formatCode>
                <c:ptCount val="4"/>
                <c:pt idx="0">
                  <c:v>362576</c:v>
                </c:pt>
                <c:pt idx="1">
                  <c:v>0</c:v>
                </c:pt>
                <c:pt idx="2">
                  <c:v>39933</c:v>
                </c:pt>
                <c:pt idx="3">
                  <c:v>402509</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0"/>
              <c:layout>
                <c:manualLayout>
                  <c:x val="9.6860388715230838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9C-48FD-9922-5AF3E819F557}"/>
                </c:ext>
              </c:extLst>
            </c:dLbl>
            <c:dLbl>
              <c:idx val="2"/>
              <c:layout>
                <c:manualLayout>
                  <c:x val="0"/>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9C-48FD-9922-5AF3E819F557}"/>
                </c:ext>
              </c:extLst>
            </c:dLbl>
            <c:dLbl>
              <c:idx val="3"/>
              <c:layout>
                <c:manualLayout>
                  <c:x val="0"/>
                  <c:y val="1.6704405030524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1F-42BF-AC50-E8936C81A343}"/>
                </c:ext>
              </c:extLst>
            </c:dLbl>
            <c:dLbl>
              <c:idx val="5"/>
              <c:layout>
                <c:manualLayout>
                  <c:x val="9.6860388715230838E-3"/>
                  <c:y val="-2.08805062881562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F-42BF-AC50-E8936C81A34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液状化・揺れ</c:v>
                </c:pt>
                <c:pt idx="1">
                  <c:v>急傾斜地崩壊</c:v>
                </c:pt>
                <c:pt idx="2">
                  <c:v>火災</c:v>
                </c:pt>
                <c:pt idx="3">
                  <c:v>合計</c:v>
                </c:pt>
              </c:strCache>
            </c:strRef>
          </c:cat>
          <c:val>
            <c:numRef>
              <c:f>Sheet1!$C$2:$C$5</c:f>
              <c:numCache>
                <c:formatCode>#,##0_ </c:formatCode>
                <c:ptCount val="4"/>
                <c:pt idx="0">
                  <c:v>227348</c:v>
                </c:pt>
                <c:pt idx="1">
                  <c:v>165</c:v>
                </c:pt>
                <c:pt idx="2">
                  <c:v>479692</c:v>
                </c:pt>
                <c:pt idx="3">
                  <c:v>707205</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7733452921592774"/>
          <c:y val="8.0121955309797654E-2"/>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主な人的被害（死者数）</a:t>
            </a:r>
          </a:p>
        </c:rich>
      </c:tx>
      <c:layout>
        <c:manualLayout>
          <c:xMode val="edge"/>
          <c:yMode val="edge"/>
          <c:x val="0.25495332206346188"/>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前回調査（H19）</c:v>
                </c:pt>
              </c:strCache>
            </c:strRef>
          </c:tx>
          <c:spPr>
            <a:solidFill>
              <a:schemeClr val="accent1">
                <a:lumMod val="60000"/>
                <a:lumOff val="40000"/>
              </a:schemeClr>
            </a:solidFill>
            <a:ln>
              <a:noFill/>
            </a:ln>
            <a:effectLst/>
          </c:spPr>
          <c:invertIfNegative val="0"/>
          <c:dLbls>
            <c:dLbl>
              <c:idx val="2"/>
              <c:layout>
                <c:manualLayout>
                  <c:x val="-3.2286796238410872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C2-473B-8CCF-C83EE3A6E41B}"/>
                </c:ext>
              </c:extLst>
            </c:dLbl>
            <c:dLbl>
              <c:idx val="4"/>
              <c:layout>
                <c:manualLayout>
                  <c:x val="-1.1300378683443598E-2"/>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4-4279-BF22-F87F3B9FD20A}"/>
                </c:ext>
              </c:extLst>
            </c:dLbl>
            <c:dLbl>
              <c:idx val="5"/>
              <c:layout>
                <c:manualLayout>
                  <c:x val="0"/>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C2-473B-8CCF-C83EE3A6E4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揺れ</c:v>
                </c:pt>
                <c:pt idx="1">
                  <c:v>急傾斜地崩壊</c:v>
                </c:pt>
                <c:pt idx="2">
                  <c:v>火災</c:v>
                </c:pt>
                <c:pt idx="3">
                  <c:v>ブロック塀等</c:v>
                </c:pt>
                <c:pt idx="4">
                  <c:v>合計 </c:v>
                </c:pt>
              </c:strCache>
            </c:strRef>
          </c:cat>
          <c:val>
            <c:numRef>
              <c:f>Sheet1!$B$2:$B$6</c:f>
              <c:numCache>
                <c:formatCode>General</c:formatCode>
                <c:ptCount val="5"/>
                <c:pt idx="0" formatCode="#,##0_ ">
                  <c:v>4015</c:v>
                </c:pt>
                <c:pt idx="2" formatCode="#,##0_ ">
                  <c:v>411</c:v>
                </c:pt>
                <c:pt idx="4" formatCode="#,##0_ ">
                  <c:v>4426</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2"/>
              <c:layout>
                <c:manualLayout>
                  <c:x val="1.6143398119204547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C2-473B-8CCF-C83EE3A6E41B}"/>
                </c:ext>
              </c:extLst>
            </c:dLbl>
            <c:dLbl>
              <c:idx val="3"/>
              <c:layout>
                <c:manualLayout>
                  <c:x val="1.6143398119205139E-3"/>
                  <c:y val="1.2528303772893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C2-473B-8CCF-C83EE3A6E41B}"/>
                </c:ext>
              </c:extLst>
            </c:dLbl>
            <c:dLbl>
              <c:idx val="4"/>
              <c:layout>
                <c:manualLayout>
                  <c:x val="0"/>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14-4279-BF22-F87F3B9FD20A}"/>
                </c:ext>
              </c:extLst>
            </c:dLbl>
            <c:dLbl>
              <c:idx val="5"/>
              <c:layout>
                <c:manualLayout>
                  <c:x val="1.6143398119203955E-3"/>
                  <c:y val="1.25283037728937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C2-473B-8CCF-C83EE3A6E41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揺れ</c:v>
                </c:pt>
                <c:pt idx="1">
                  <c:v>急傾斜地崩壊</c:v>
                </c:pt>
                <c:pt idx="2">
                  <c:v>火災</c:v>
                </c:pt>
                <c:pt idx="3">
                  <c:v>ブロック塀等</c:v>
                </c:pt>
                <c:pt idx="4">
                  <c:v>合計 </c:v>
                </c:pt>
              </c:strCache>
            </c:strRef>
          </c:cat>
          <c:val>
            <c:numRef>
              <c:f>Sheet1!$C$2:$C$6</c:f>
              <c:numCache>
                <c:formatCode>#,##0_ </c:formatCode>
                <c:ptCount val="5"/>
                <c:pt idx="0">
                  <c:v>6913</c:v>
                </c:pt>
                <c:pt idx="1">
                  <c:v>51</c:v>
                </c:pt>
                <c:pt idx="2">
                  <c:v>26945</c:v>
                </c:pt>
                <c:pt idx="3">
                  <c:v>27</c:v>
                </c:pt>
                <c:pt idx="4">
                  <c:v>33936</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7572018940400735"/>
          <c:y val="7.1769752794535166E-2"/>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主な建物被害（全壊・焼失棟数）</a:t>
            </a:r>
          </a:p>
        </c:rich>
      </c:tx>
      <c:layout>
        <c:manualLayout>
          <c:xMode val="edge"/>
          <c:yMode val="edge"/>
          <c:x val="0.20813746751776693"/>
          <c:y val="3.09656264119003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65337926509187"/>
          <c:y val="0.17645324803149606"/>
          <c:w val="0.86459662073490817"/>
          <c:h val="0.64670103346456698"/>
        </c:manualLayout>
      </c:layout>
      <c:barChart>
        <c:barDir val="col"/>
        <c:grouping val="clustered"/>
        <c:varyColors val="0"/>
        <c:ser>
          <c:idx val="0"/>
          <c:order val="0"/>
          <c:tx>
            <c:strRef>
              <c:f>Sheet1!$B$1</c:f>
              <c:strCache>
                <c:ptCount val="1"/>
                <c:pt idx="0">
                  <c:v>前回調査（H19）</c:v>
                </c:pt>
              </c:strCache>
            </c:strRef>
          </c:tx>
          <c:spPr>
            <a:solidFill>
              <a:schemeClr val="accent1">
                <a:lumMod val="60000"/>
                <a:lumOff val="40000"/>
              </a:schemeClr>
            </a:solidFill>
            <a:ln>
              <a:noFill/>
            </a:ln>
            <a:effectLst/>
          </c:spPr>
          <c:invertIfNegative val="0"/>
          <c:dLbls>
            <c:dLbl>
              <c:idx val="0"/>
              <c:layout>
                <c:manualLayout>
                  <c:x val="-6.4573592476820556E-3"/>
                  <c:y val="8.35220251526242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9C-48FD-9922-5AF3E819F557}"/>
                </c:ext>
              </c:extLst>
            </c:dLbl>
            <c:dLbl>
              <c:idx val="1"/>
              <c:layout>
                <c:manualLayout>
                  <c:x val="-4.8430194357615419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1F-42BF-AC50-E8936C81A343}"/>
                </c:ext>
              </c:extLst>
            </c:dLbl>
            <c:dLbl>
              <c:idx val="2"/>
              <c:layout>
                <c:manualLayout>
                  <c:x val="-4.8430194357615419E-3"/>
                  <c:y val="8.3522025152623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9C-48FD-9922-5AF3E819F557}"/>
                </c:ext>
              </c:extLst>
            </c:dLbl>
            <c:dLbl>
              <c:idx val="3"/>
              <c:layout>
                <c:manualLayout>
                  <c:x val="-8.071699059602689E-3"/>
                  <c:y val="4.17610125763124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1F-42BF-AC50-E8936C81A343}"/>
                </c:ext>
              </c:extLst>
            </c:dLbl>
            <c:dLbl>
              <c:idx val="5"/>
              <c:layout>
                <c:manualLayout>
                  <c:x val="-9.6860388715232018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1F-42BF-AC50-E8936C81A3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液状化・揺れ</c:v>
                </c:pt>
                <c:pt idx="1">
                  <c:v>急傾斜地崩壊</c:v>
                </c:pt>
                <c:pt idx="2">
                  <c:v>火災</c:v>
                </c:pt>
                <c:pt idx="3">
                  <c:v>合計</c:v>
                </c:pt>
              </c:strCache>
            </c:strRef>
          </c:cat>
          <c:val>
            <c:numRef>
              <c:f>Sheet1!$B$2:$B$5</c:f>
              <c:numCache>
                <c:formatCode>#,##0_ </c:formatCode>
                <c:ptCount val="4"/>
                <c:pt idx="0">
                  <c:v>219222</c:v>
                </c:pt>
                <c:pt idx="1">
                  <c:v>0</c:v>
                </c:pt>
                <c:pt idx="2">
                  <c:v>20650</c:v>
                </c:pt>
                <c:pt idx="3">
                  <c:v>239872</c:v>
                </c:pt>
              </c:numCache>
            </c:numRef>
          </c:val>
          <c:extLst>
            <c:ext xmlns:c16="http://schemas.microsoft.com/office/drawing/2014/chart" uri="{C3380CC4-5D6E-409C-BE32-E72D297353CC}">
              <c16:uniqueId val="{00000000-3CC2-473B-8CCF-C83EE3A6E41B}"/>
            </c:ext>
          </c:extLst>
        </c:ser>
        <c:ser>
          <c:idx val="1"/>
          <c:order val="1"/>
          <c:tx>
            <c:strRef>
              <c:f>Sheet1!$C$1</c:f>
              <c:strCache>
                <c:ptCount val="1"/>
                <c:pt idx="0">
                  <c:v>今回調査</c:v>
                </c:pt>
              </c:strCache>
            </c:strRef>
          </c:tx>
          <c:spPr>
            <a:solidFill>
              <a:srgbClr val="FF0000"/>
            </a:solidFill>
            <a:ln>
              <a:noFill/>
            </a:ln>
            <a:effectLst/>
          </c:spPr>
          <c:invertIfNegative val="0"/>
          <c:dLbls>
            <c:dLbl>
              <c:idx val="0"/>
              <c:layout>
                <c:manualLayout>
                  <c:x val="9.6860388715230838E-3"/>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9C-48FD-9922-5AF3E819F557}"/>
                </c:ext>
              </c:extLst>
            </c:dLbl>
            <c:dLbl>
              <c:idx val="2"/>
              <c:layout>
                <c:manualLayout>
                  <c:x val="0"/>
                  <c:y val="8.3522025152624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9C-48FD-9922-5AF3E819F557}"/>
                </c:ext>
              </c:extLst>
            </c:dLbl>
            <c:dLbl>
              <c:idx val="3"/>
              <c:layout>
                <c:manualLayout>
                  <c:x val="0"/>
                  <c:y val="1.6704405030524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1F-42BF-AC50-E8936C81A343}"/>
                </c:ext>
              </c:extLst>
            </c:dLbl>
            <c:dLbl>
              <c:idx val="5"/>
              <c:layout>
                <c:manualLayout>
                  <c:x val="9.6860388715230838E-3"/>
                  <c:y val="-2.08805062881562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F-42BF-AC50-E8936C81A34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液状化・揺れ</c:v>
                </c:pt>
                <c:pt idx="1">
                  <c:v>急傾斜地崩壊</c:v>
                </c:pt>
                <c:pt idx="2">
                  <c:v>火災</c:v>
                </c:pt>
                <c:pt idx="3">
                  <c:v>合計</c:v>
                </c:pt>
              </c:strCache>
            </c:strRef>
          </c:cat>
          <c:val>
            <c:numRef>
              <c:f>Sheet1!$C$2:$C$5</c:f>
              <c:numCache>
                <c:formatCode>#,##0_ </c:formatCode>
                <c:ptCount val="4"/>
                <c:pt idx="0">
                  <c:v>216382</c:v>
                </c:pt>
                <c:pt idx="1">
                  <c:v>152</c:v>
                </c:pt>
                <c:pt idx="2">
                  <c:v>356938</c:v>
                </c:pt>
                <c:pt idx="3">
                  <c:v>573472</c:v>
                </c:pt>
              </c:numCache>
            </c:numRef>
          </c:val>
          <c:extLst>
            <c:ext xmlns:c16="http://schemas.microsoft.com/office/drawing/2014/chart" uri="{C3380CC4-5D6E-409C-BE32-E72D297353CC}">
              <c16:uniqueId val="{00000001-3CC2-473B-8CCF-C83EE3A6E41B}"/>
            </c:ext>
          </c:extLst>
        </c:ser>
        <c:dLbls>
          <c:dLblPos val="outEnd"/>
          <c:showLegendKey val="0"/>
          <c:showVal val="1"/>
          <c:showCatName val="0"/>
          <c:showSerName val="0"/>
          <c:showPercent val="0"/>
          <c:showBubbleSize val="0"/>
        </c:dLbls>
        <c:gapWidth val="219"/>
        <c:overlap val="-27"/>
        <c:axId val="526712735"/>
        <c:axId val="526713983"/>
      </c:barChart>
      <c:catAx>
        <c:axId val="5267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526713983"/>
        <c:crosses val="autoZero"/>
        <c:auto val="1"/>
        <c:lblAlgn val="ctr"/>
        <c:lblOffset val="100"/>
        <c:noMultiLvlLbl val="0"/>
      </c:catAx>
      <c:valAx>
        <c:axId val="5267139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26712735"/>
        <c:crosses val="autoZero"/>
        <c:crossBetween val="between"/>
      </c:valAx>
      <c:spPr>
        <a:noFill/>
        <a:ln>
          <a:noFill/>
        </a:ln>
        <a:effectLst/>
      </c:spPr>
    </c:plotArea>
    <c:legend>
      <c:legendPos val="b"/>
      <c:layout>
        <c:manualLayout>
          <c:xMode val="edge"/>
          <c:yMode val="edge"/>
          <c:x val="0.67733452921592774"/>
          <c:y val="8.0121955309797654E-2"/>
          <c:w val="0.32077847279131938"/>
          <c:h val="8.54594730746693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B0F0"/>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940A503-AF99-4939-B908-39FABD06F1B8}"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F02C535-4BFD-4C9E-B032-2F1FA210CCF1}" type="slidenum">
              <a:rPr kumimoji="1" lang="ja-JP" altLang="en-US" smtClean="0"/>
              <a:t>‹#›</a:t>
            </a:fld>
            <a:endParaRPr kumimoji="1" lang="ja-JP" altLang="en-US"/>
          </a:p>
        </p:txBody>
      </p:sp>
    </p:spTree>
    <p:extLst>
      <p:ext uri="{BB962C8B-B14F-4D97-AF65-F5344CB8AC3E}">
        <p14:creationId xmlns:p14="http://schemas.microsoft.com/office/powerpoint/2010/main" val="891405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1EF8-A586-9ABE-31E4-15E6FAE45F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65DE23-139B-DEDE-F66F-06D584884C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F69D01-62A5-DABC-5FB1-9098B133986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2EA31A-7F1A-136F-1486-6B62B8950A7A}"/>
              </a:ext>
            </a:extLst>
          </p:cNvPr>
          <p:cNvSpPr>
            <a:spLocks noGrp="1"/>
          </p:cNvSpPr>
          <p:nvPr>
            <p:ph type="sldNum" sz="quarter" idx="5"/>
          </p:nvPr>
        </p:nvSpPr>
        <p:spPr/>
        <p:txBody>
          <a:bodyPr/>
          <a:lstStyle/>
          <a:p>
            <a:fld id="{35D09EB6-F18F-48A2-931C-0D6C3FBBE2B1}" type="slidenum">
              <a:rPr kumimoji="1" lang="ja-JP" altLang="en-US" smtClean="0"/>
              <a:t>3</a:t>
            </a:fld>
            <a:endParaRPr kumimoji="1" lang="ja-JP" altLang="en-US"/>
          </a:p>
        </p:txBody>
      </p:sp>
    </p:spTree>
    <p:extLst>
      <p:ext uri="{BB962C8B-B14F-4D97-AF65-F5344CB8AC3E}">
        <p14:creationId xmlns:p14="http://schemas.microsoft.com/office/powerpoint/2010/main" val="236156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5B8C-06AA-9E8C-121C-A11E41E1FD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D07EA4-1BBB-1428-6422-3B6DE48E09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80FAAD-3025-BFF5-FE31-2DDBE371E4E4}"/>
              </a:ext>
            </a:extLst>
          </p:cNvPr>
          <p:cNvSpPr>
            <a:spLocks noGrp="1"/>
          </p:cNvSpPr>
          <p:nvPr>
            <p:ph type="body" idx="1"/>
          </p:nvPr>
        </p:nvSpPr>
        <p:spPr/>
        <p:txBody>
          <a:bodyPr/>
          <a:lstStyle/>
          <a:p>
            <a:r>
              <a:rPr lang="ja-JP" altLang="en-US" sz="1000" dirty="0"/>
              <a:t>〇　</a:t>
            </a:r>
            <a:r>
              <a:rPr lang="ja-JP" altLang="en-US" sz="1000" dirty="0">
                <a:latin typeface="游ゴシック 本文"/>
              </a:rPr>
              <a:t>こちらは、前回部会で説明した津波浸水想定の資料で、昨年の勉強会</a:t>
            </a:r>
            <a:endParaRPr lang="en-US" altLang="ja-JP" sz="1000" dirty="0">
              <a:latin typeface="游ゴシック 本文"/>
            </a:endParaRPr>
          </a:p>
          <a:p>
            <a:r>
              <a:rPr lang="ja-JP" altLang="en-US" sz="1000" dirty="0">
                <a:latin typeface="游ゴシック 本文"/>
              </a:rPr>
              <a:t>　　でもお話したとおり、これまでの防潮堤等の耐震対策の効果により、</a:t>
            </a:r>
            <a:endParaRPr lang="en-US" altLang="ja-JP" sz="1000" dirty="0">
              <a:latin typeface="游ゴシック 本文"/>
            </a:endParaRPr>
          </a:p>
          <a:p>
            <a:r>
              <a:rPr lang="ja-JP" altLang="en-US" sz="1000" dirty="0">
                <a:latin typeface="游ゴシック 本文"/>
              </a:rPr>
              <a:t>　　全体の浸水面積が</a:t>
            </a:r>
            <a:r>
              <a:rPr lang="en-US" altLang="ja-JP" sz="1000" dirty="0">
                <a:latin typeface="游ゴシック 本文"/>
              </a:rPr>
              <a:t>13</a:t>
            </a:r>
            <a:r>
              <a:rPr lang="ja-JP" altLang="en-US" sz="1000" dirty="0">
                <a:latin typeface="游ゴシック 本文"/>
              </a:rPr>
              <a:t>％程度解消、また、木造建物の全壊被害が顕著</a:t>
            </a:r>
            <a:endParaRPr lang="en-US" altLang="ja-JP" sz="1000" dirty="0">
              <a:latin typeface="游ゴシック 本文"/>
            </a:endParaRPr>
          </a:p>
          <a:p>
            <a:r>
              <a:rPr lang="ja-JP" altLang="en-US" sz="1000" dirty="0">
                <a:latin typeface="游ゴシック 本文"/>
              </a:rPr>
              <a:t>　　となる浸水深２ｍ以上の浸水面積が７４％程度減少するなどの減災</a:t>
            </a:r>
            <a:endParaRPr lang="en-US" altLang="ja-JP" sz="1000" dirty="0">
              <a:latin typeface="游ゴシック 本文"/>
            </a:endParaRPr>
          </a:p>
          <a:p>
            <a:r>
              <a:rPr lang="ja-JP" altLang="en-US" sz="1000" dirty="0">
                <a:latin typeface="游ゴシック 本文"/>
              </a:rPr>
              <a:t>　　効果を反映しております。</a:t>
            </a:r>
            <a:endParaRPr kumimoji="1" lang="ja-JP" altLang="en-US" sz="1000" dirty="0"/>
          </a:p>
        </p:txBody>
      </p:sp>
      <p:sp>
        <p:nvSpPr>
          <p:cNvPr id="4" name="スライド番号プレースホルダー 3">
            <a:extLst>
              <a:ext uri="{FF2B5EF4-FFF2-40B4-BE49-F238E27FC236}">
                <a16:creationId xmlns:a16="http://schemas.microsoft.com/office/drawing/2014/main" id="{A953B863-D08E-4164-9F43-55C218289E47}"/>
              </a:ext>
            </a:extLst>
          </p:cNvPr>
          <p:cNvSpPr>
            <a:spLocks noGrp="1"/>
          </p:cNvSpPr>
          <p:nvPr>
            <p:ph type="sldNum" sz="quarter" idx="5"/>
          </p:nvPr>
        </p:nvSpPr>
        <p:spPr/>
        <p:txBody>
          <a:bodyPr/>
          <a:lstStyle/>
          <a:p>
            <a:fld id="{35D09EB6-F18F-48A2-931C-0D6C3FBBE2B1}" type="slidenum">
              <a:rPr kumimoji="1" lang="ja-JP" altLang="en-US" smtClean="0"/>
              <a:t>4</a:t>
            </a:fld>
            <a:endParaRPr kumimoji="1" lang="ja-JP" altLang="en-US"/>
          </a:p>
        </p:txBody>
      </p:sp>
    </p:spTree>
    <p:extLst>
      <p:ext uri="{BB962C8B-B14F-4D97-AF65-F5344CB8AC3E}">
        <p14:creationId xmlns:p14="http://schemas.microsoft.com/office/powerpoint/2010/main" val="250766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90EC48B-425E-4213-8C87-CFC5A98A7F11}"/>
              </a:ext>
            </a:extLst>
          </p:cNvPr>
          <p:cNvSpPr>
            <a:spLocks noGrp="1"/>
          </p:cNvSpPr>
          <p:nvPr>
            <p:ph type="body" idx="1"/>
          </p:nvPr>
        </p:nvSpPr>
        <p:spPr/>
        <p:txBody>
          <a:bodyPr/>
          <a:lstStyle/>
          <a:p>
            <a:r>
              <a:rPr kumimoji="1" lang="ja-JP" altLang="en-US" dirty="0"/>
              <a:t>〇　平面的な絵だけですと対策効果のイメージが伝わりにくいため、大阪市内の繁華街でのイメージ図を作成しました。</a:t>
            </a:r>
            <a:endParaRPr kumimoji="1" lang="en-US" altLang="ja-JP" dirty="0"/>
          </a:p>
          <a:p>
            <a:r>
              <a:rPr kumimoji="1" lang="ja-JP" altLang="en-US" dirty="0"/>
              <a:t>・上のイメージを見ていただきますと、津波により人が巻き込まれた場合、浸水深が</a:t>
            </a:r>
            <a:r>
              <a:rPr kumimoji="1" lang="en-US" altLang="ja-JP" dirty="0"/>
              <a:t>1.0m</a:t>
            </a:r>
            <a:r>
              <a:rPr kumimoji="1" lang="ja-JP" altLang="en-US" dirty="0"/>
              <a:t>以上になると助からないと言われていますが、対策実施後のイメージでは、避難行動に支障はあるものの、浸水深が１０㎝程度あり、逃げ遅れた人も助かる可能性が高くなっております。</a:t>
            </a:r>
            <a:endParaRPr kumimoji="1" lang="en-US" altLang="ja-JP" dirty="0"/>
          </a:p>
          <a:p>
            <a:r>
              <a:rPr kumimoji="1" lang="ja-JP" altLang="en-US" dirty="0"/>
              <a:t>また、下のイメージでは、</a:t>
            </a:r>
            <a:r>
              <a:rPr kumimoji="1" lang="en-US" altLang="ja-JP" dirty="0"/>
              <a:t>H25</a:t>
            </a:r>
            <a:r>
              <a:rPr kumimoji="1" lang="ja-JP" altLang="en-US" dirty="0"/>
              <a:t>年度時点では、浸水深が２ｍ以上となっており、これは約半数の木造建物が流されると言われる状況でありますが、対策後はほとんど家屋の漂流がないことを確認できます。本来であれば、津波が到達しない地域まで避難していただくことが重要なのですが、仮に逃げ遅れた場合であっても、垂直避難により、助かる可能性が高くなるという事例です。</a:t>
            </a:r>
            <a:endParaRPr kumimoji="1" lang="en-US" altLang="ja-JP" dirty="0"/>
          </a:p>
          <a:p>
            <a:endParaRPr kumimoji="1" lang="ja-JP" altLang="en-US" dirty="0"/>
          </a:p>
        </p:txBody>
      </p:sp>
    </p:spTree>
    <p:extLst>
      <p:ext uri="{BB962C8B-B14F-4D97-AF65-F5344CB8AC3E}">
        <p14:creationId xmlns:p14="http://schemas.microsoft.com/office/powerpoint/2010/main" val="42933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1298-3C2C-605F-D895-4BA087E8A5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696595-E075-2B4F-A1BB-704330CF05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AEE2C2-89C2-E14C-47B7-D469C333DB3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3CA651-0815-59A0-275C-09E730BE8EBA}"/>
              </a:ext>
            </a:extLst>
          </p:cNvPr>
          <p:cNvSpPr>
            <a:spLocks noGrp="1"/>
          </p:cNvSpPr>
          <p:nvPr>
            <p:ph type="sldNum" sz="quarter" idx="5"/>
          </p:nvPr>
        </p:nvSpPr>
        <p:spPr/>
        <p:txBody>
          <a:bodyPr/>
          <a:lstStyle/>
          <a:p>
            <a:fld id="{35D09EB6-F18F-48A2-931C-0D6C3FBBE2B1}" type="slidenum">
              <a:rPr kumimoji="1" lang="ja-JP" altLang="en-US" smtClean="0"/>
              <a:t>7</a:t>
            </a:fld>
            <a:endParaRPr kumimoji="1" lang="ja-JP" altLang="en-US"/>
          </a:p>
        </p:txBody>
      </p:sp>
    </p:spTree>
    <p:extLst>
      <p:ext uri="{BB962C8B-B14F-4D97-AF65-F5344CB8AC3E}">
        <p14:creationId xmlns:p14="http://schemas.microsoft.com/office/powerpoint/2010/main" val="217615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説明ポイント</a:t>
            </a:r>
            <a:endParaRPr kumimoji="1" lang="en-US" altLang="ja-JP" sz="1050" dirty="0"/>
          </a:p>
          <a:p>
            <a:r>
              <a:rPr kumimoji="1" lang="ja-JP" altLang="en-US" sz="1050" dirty="0"/>
              <a:t>・次期</a:t>
            </a:r>
            <a:r>
              <a:rPr kumimoji="1" lang="en-US" altLang="ja-JP" sz="1050" dirty="0"/>
              <a:t>AP</a:t>
            </a:r>
            <a:r>
              <a:rPr kumimoji="1" lang="ja-JP" altLang="en-US" sz="1050" dirty="0"/>
              <a:t>策定にあたり、年度当初に今後の進め方について説明会を開催予定</a:t>
            </a:r>
            <a:endParaRPr kumimoji="1" lang="en-US" altLang="ja-JP" sz="1050" dirty="0"/>
          </a:p>
          <a:p>
            <a:r>
              <a:rPr kumimoji="1" lang="ja-JP" altLang="en-US" sz="1050" dirty="0"/>
              <a:t>・（依頼）各部局において被害想定の算定結果をふまえた対策案の検討に着手</a:t>
            </a:r>
            <a:endParaRPr kumimoji="1" lang="en-US" altLang="ja-JP" sz="1050" dirty="0"/>
          </a:p>
          <a:p>
            <a:r>
              <a:rPr kumimoji="1" lang="ja-JP" altLang="en-US" sz="1050" dirty="0"/>
              <a:t>・並行して、危機管理室では課題整理のとりまとめを実施</a:t>
            </a:r>
            <a:endParaRPr kumimoji="1" lang="en-US" altLang="ja-JP" sz="1050" dirty="0"/>
          </a:p>
          <a:p>
            <a:r>
              <a:rPr kumimoji="1" lang="ja-JP" altLang="en-US" sz="1050" dirty="0"/>
              <a:t>・（依頼）第３四半期初めにアクションプランの修正を依頼予定</a:t>
            </a:r>
            <a:endParaRPr kumimoji="1" lang="en-US" altLang="ja-JP" sz="1050" dirty="0"/>
          </a:p>
          <a:p>
            <a:r>
              <a:rPr kumimoji="1" lang="ja-JP" altLang="en-US" sz="1050" dirty="0"/>
              <a:t>・年内をめどに、危機管理室で、今後の対策案および目標設定を整理し、</a:t>
            </a:r>
            <a:endParaRPr kumimoji="1" lang="en-US" altLang="ja-JP" sz="1050" dirty="0"/>
          </a:p>
          <a:p>
            <a:r>
              <a:rPr kumimoji="1" lang="ja-JP" altLang="en-US" sz="1050" dirty="0"/>
              <a:t>　次期アクションプラン（素案）を策定。</a:t>
            </a:r>
            <a:endParaRPr kumimoji="1" lang="en-US" altLang="ja-JP" sz="1050" dirty="0"/>
          </a:p>
          <a:p>
            <a:r>
              <a:rPr kumimoji="1" lang="ja-JP" altLang="en-US" sz="1050"/>
              <a:t>・年明けに推進本部を開催し、審議いただいたうえで、年度内に公表を予定。</a:t>
            </a:r>
            <a:endParaRPr kumimoji="1" lang="ja-JP" altLang="en-US" sz="1050" dirty="0"/>
          </a:p>
        </p:txBody>
      </p:sp>
      <p:sp>
        <p:nvSpPr>
          <p:cNvPr id="4" name="スライド番号プレースホルダー 3"/>
          <p:cNvSpPr>
            <a:spLocks noGrp="1"/>
          </p:cNvSpPr>
          <p:nvPr>
            <p:ph type="sldNum" sz="quarter" idx="5"/>
          </p:nvPr>
        </p:nvSpPr>
        <p:spPr/>
        <p:txBody>
          <a:bodyPr/>
          <a:lstStyle/>
          <a:p>
            <a:fld id="{CF02C535-4BFD-4C9E-B032-2F1FA210CCF1}" type="slidenum">
              <a:rPr kumimoji="1" lang="ja-JP" altLang="en-US" smtClean="0"/>
              <a:t>10</a:t>
            </a:fld>
            <a:endParaRPr kumimoji="1" lang="ja-JP" altLang="en-US"/>
          </a:p>
        </p:txBody>
      </p:sp>
    </p:spTree>
    <p:extLst>
      <p:ext uri="{BB962C8B-B14F-4D97-AF65-F5344CB8AC3E}">
        <p14:creationId xmlns:p14="http://schemas.microsoft.com/office/powerpoint/2010/main" val="19292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D5607-538D-B0DE-1B71-59887C3028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1EFCA6-3BBD-E2D8-3D89-AF7FD1B195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F739BC-340B-A1F2-6986-CC45B4FE7FF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BC2E3C6-A438-1A84-D075-229D66AC008D}"/>
              </a:ext>
            </a:extLst>
          </p:cNvPr>
          <p:cNvSpPr>
            <a:spLocks noGrp="1"/>
          </p:cNvSpPr>
          <p:nvPr>
            <p:ph type="sldNum" sz="quarter" idx="5"/>
          </p:nvPr>
        </p:nvSpPr>
        <p:spPr/>
        <p:txBody>
          <a:bodyPr/>
          <a:lstStyle/>
          <a:p>
            <a:fld id="{35D09EB6-F18F-48A2-931C-0D6C3FBBE2B1}" type="slidenum">
              <a:rPr kumimoji="1" lang="ja-JP" altLang="en-US" smtClean="0"/>
              <a:t>11</a:t>
            </a:fld>
            <a:endParaRPr kumimoji="1" lang="ja-JP" altLang="en-US"/>
          </a:p>
        </p:txBody>
      </p:sp>
    </p:spTree>
    <p:extLst>
      <p:ext uri="{BB962C8B-B14F-4D97-AF65-F5344CB8AC3E}">
        <p14:creationId xmlns:p14="http://schemas.microsoft.com/office/powerpoint/2010/main" val="299757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EB83A1-7181-44CE-A891-90A6D86DFDF0}" type="datetime1">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13674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8B2385-013A-4CA7-A92A-C4D865936D8B}" type="datetime1">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197194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C87B5C-5EC7-4110-910E-427E70B61A52}" type="datetime1">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66581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95000" y="621437"/>
            <a:ext cx="9516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800"/>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56000" y="477604"/>
            <a:ext cx="234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11" name="スライド番号プレースホルダー 10">
            <a:extLst>
              <a:ext uri="{FF2B5EF4-FFF2-40B4-BE49-F238E27FC236}">
                <a16:creationId xmlns:a16="http://schemas.microsoft.com/office/drawing/2014/main" id="{481DA685-7855-A398-254B-F42489871EA4}"/>
              </a:ext>
            </a:extLst>
          </p:cNvPr>
          <p:cNvSpPr>
            <a:spLocks noGrp="1"/>
          </p:cNvSpPr>
          <p:nvPr>
            <p:ph type="sldNum" sz="quarter" idx="12"/>
          </p:nvPr>
        </p:nvSpPr>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14565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95000" y="621437"/>
            <a:ext cx="9516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800"/>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56000" y="477604"/>
            <a:ext cx="234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11" name="スライド番号プレースホルダー 10">
            <a:extLst>
              <a:ext uri="{FF2B5EF4-FFF2-40B4-BE49-F238E27FC236}">
                <a16:creationId xmlns:a16="http://schemas.microsoft.com/office/drawing/2014/main" id="{481DA685-7855-A398-254B-F42489871EA4}"/>
              </a:ext>
            </a:extLst>
          </p:cNvPr>
          <p:cNvSpPr>
            <a:spLocks noGrp="1"/>
          </p:cNvSpPr>
          <p:nvPr>
            <p:ph type="sldNum" sz="quarter" idx="12"/>
          </p:nvPr>
        </p:nvSpPr>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382345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299322-69BA-4A9D-A9AC-2A684FBD3E2E}" type="datetime1">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353330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748055-153D-4A30-9692-450E4A4969AE}" type="datetime1">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48078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759522-1287-4A76-87BD-240D8D570DE5}" type="datetime1">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326447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D41361-5C45-41A1-9AE5-F1A0D170B999}" type="datetime1">
              <a:rPr kumimoji="1" lang="ja-JP" altLang="en-US" smtClean="0"/>
              <a:t>2026/3/23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238595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514F4F-505D-42C9-8CE0-F61D8D30FC71}" type="datetime1">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6343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7371D-3A28-4BD2-87A5-5E85DE7E6EBE}" type="datetime1">
              <a:rPr kumimoji="1" lang="ja-JP" altLang="en-US" smtClean="0"/>
              <a:t>2026/3/23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418163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6BD263-FB99-4A2D-A9C4-EB1969AF0A46}" type="datetime1">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38679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D94B5E-C491-4887-B34F-D5DDCCA72DDF}" type="datetime1">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158480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0D07-7F5A-4157-B9AA-2A3F7A06882B}" type="datetime1">
              <a:rPr kumimoji="1" lang="ja-JP" altLang="en-US" smtClean="0"/>
              <a:t>2026/3/23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0A8F8-72C0-4AAE-9EB1-D67B01982160}" type="slidenum">
              <a:rPr kumimoji="1" lang="ja-JP" altLang="en-US" smtClean="0"/>
              <a:t>‹#›</a:t>
            </a:fld>
            <a:endParaRPr kumimoji="1" lang="ja-JP" altLang="en-US"/>
          </a:p>
        </p:txBody>
      </p:sp>
    </p:spTree>
    <p:extLst>
      <p:ext uri="{BB962C8B-B14F-4D97-AF65-F5344CB8AC3E}">
        <p14:creationId xmlns:p14="http://schemas.microsoft.com/office/powerpoint/2010/main" val="317944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ef.osaka.lg.jp/o020080/kikikanri/keikaku_higaisoutei/r5bukai.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2561E60-3480-4EE6-991E-7A254CB46F5B}"/>
              </a:ext>
            </a:extLst>
          </p:cNvPr>
          <p:cNvSpPr>
            <a:spLocks noGrp="1"/>
          </p:cNvSpPr>
          <p:nvPr>
            <p:ph type="sldNum" sz="quarter" idx="12"/>
          </p:nvPr>
        </p:nvSpPr>
        <p:spPr>
          <a:xfrm>
            <a:off x="7348236" y="6356352"/>
            <a:ext cx="2057400" cy="365125"/>
          </a:xfrm>
        </p:spPr>
        <p:txBody>
          <a:bodyPr/>
          <a:lstStyle/>
          <a:p>
            <a:fld id="{322D5771-7297-4C25-86FD-F782F1639DCB}" type="slidenum">
              <a:rPr kumimoji="1" lang="ja-JP" altLang="en-US" smtClean="0"/>
              <a:t>1</a:t>
            </a:fld>
            <a:endParaRPr kumimoji="1" lang="ja-JP" altLang="en-US" dirty="0"/>
          </a:p>
        </p:txBody>
      </p:sp>
      <p:sp>
        <p:nvSpPr>
          <p:cNvPr id="8" name="テキスト ボックス 7">
            <a:extLst>
              <a:ext uri="{FF2B5EF4-FFF2-40B4-BE49-F238E27FC236}">
                <a16:creationId xmlns:a16="http://schemas.microsoft.com/office/drawing/2014/main" id="{839C7CA4-92CB-4FDF-8B38-51C5C1B547B4}"/>
              </a:ext>
            </a:extLst>
          </p:cNvPr>
          <p:cNvSpPr txBox="1"/>
          <p:nvPr/>
        </p:nvSpPr>
        <p:spPr>
          <a:xfrm>
            <a:off x="3314149" y="3429000"/>
            <a:ext cx="4034087" cy="461665"/>
          </a:xfrm>
          <a:prstGeom prst="rect">
            <a:avLst/>
          </a:prstGeom>
          <a:noFill/>
        </p:spPr>
        <p:txBody>
          <a:bodyPr wrap="square" rtlCol="0">
            <a:spAutoFit/>
          </a:bodyPr>
          <a:lstStyle/>
          <a:p>
            <a:r>
              <a:rPr kumimoji="1" lang="ja-JP" altLang="en-US" sz="2400" dirty="0"/>
              <a:t>危機管理室防災企画課</a:t>
            </a:r>
          </a:p>
        </p:txBody>
      </p:sp>
      <p:sp>
        <p:nvSpPr>
          <p:cNvPr id="6" name="正方形/長方形 5">
            <a:extLst>
              <a:ext uri="{FF2B5EF4-FFF2-40B4-BE49-F238E27FC236}">
                <a16:creationId xmlns:a16="http://schemas.microsoft.com/office/drawing/2014/main" id="{AE849701-9FBB-42C2-A499-FF38C36A2A88}"/>
              </a:ext>
            </a:extLst>
          </p:cNvPr>
          <p:cNvSpPr/>
          <p:nvPr/>
        </p:nvSpPr>
        <p:spPr>
          <a:xfrm>
            <a:off x="0" y="1781005"/>
            <a:ext cx="9906000" cy="113425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3600" b="1" dirty="0">
                <a:latin typeface="UD デジタル 教科書体 NK-B" panose="02020700000000000000" pitchFamily="18" charset="-128"/>
                <a:ea typeface="UD デジタル 教科書体 NK-B" panose="02020700000000000000" pitchFamily="18" charset="-128"/>
              </a:rPr>
              <a:t>被害想定の見直しと</a:t>
            </a:r>
            <a:endParaRPr lang="en-US" altLang="ja-JP" sz="3600" b="1" dirty="0">
              <a:latin typeface="UD デジタル 教科書体 NK-B" panose="02020700000000000000" pitchFamily="18" charset="-128"/>
              <a:ea typeface="UD デジタル 教科書体 NK-B" panose="02020700000000000000" pitchFamily="18" charset="-128"/>
            </a:endParaRPr>
          </a:p>
          <a:p>
            <a:pPr algn="ctr"/>
            <a:r>
              <a:rPr lang="ja-JP" altLang="en-US" sz="3600" b="1" dirty="0">
                <a:latin typeface="UD デジタル 教科書体 NK-B" panose="02020700000000000000" pitchFamily="18" charset="-128"/>
                <a:ea typeface="UD デジタル 教科書体 NK-B" panose="02020700000000000000" pitchFamily="18" charset="-128"/>
              </a:rPr>
              <a:t>次期地震防災アクションプランについて</a:t>
            </a:r>
            <a:endParaRPr lang="en-US" altLang="ja-JP" sz="3600" b="1" dirty="0">
              <a:latin typeface="UD デジタル 教科書体 NK-B" panose="02020700000000000000" pitchFamily="18" charset="-128"/>
              <a:ea typeface="UD デジタル 教科書体 NK-B" panose="02020700000000000000" pitchFamily="18" charset="-128"/>
            </a:endParaRPr>
          </a:p>
        </p:txBody>
      </p:sp>
      <p:graphicFrame>
        <p:nvGraphicFramePr>
          <p:cNvPr id="7" name="Group 16">
            <a:extLst>
              <a:ext uri="{FF2B5EF4-FFF2-40B4-BE49-F238E27FC236}">
                <a16:creationId xmlns:a16="http://schemas.microsoft.com/office/drawing/2014/main" id="{930B4088-5CD1-4D6B-B341-3A47E2AB180D}"/>
              </a:ext>
            </a:extLst>
          </p:cNvPr>
          <p:cNvGraphicFramePr>
            <a:graphicFrameLocks noGrp="1"/>
          </p:cNvGraphicFramePr>
          <p:nvPr>
            <p:extLst>
              <p:ext uri="{D42A27DB-BD31-4B8C-83A1-F6EECF244321}">
                <p14:modId xmlns:p14="http://schemas.microsoft.com/office/powerpoint/2010/main" val="4049338999"/>
              </p:ext>
            </p:extLst>
          </p:nvPr>
        </p:nvGraphicFramePr>
        <p:xfrm>
          <a:off x="6208295" y="136523"/>
          <a:ext cx="3632811" cy="797169"/>
        </p:xfrm>
        <a:graphic>
          <a:graphicData uri="http://schemas.openxmlformats.org/drawingml/2006/table">
            <a:tbl>
              <a:tblPr/>
              <a:tblGrid>
                <a:gridCol w="2761720">
                  <a:extLst>
                    <a:ext uri="{9D8B030D-6E8A-4147-A177-3AD203B41FA5}">
                      <a16:colId xmlns:a16="http://schemas.microsoft.com/office/drawing/2014/main" val="20000"/>
                    </a:ext>
                  </a:extLst>
                </a:gridCol>
                <a:gridCol w="871091">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令和８年３月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30</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令和７年度　第１回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大阪府防災・危機管理対策推進本部</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資料３</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654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右 2">
            <a:extLst>
              <a:ext uri="{FF2B5EF4-FFF2-40B4-BE49-F238E27FC236}">
                <a16:creationId xmlns:a16="http://schemas.microsoft.com/office/drawing/2014/main" id="{1E39D4BF-0E3E-4B14-A900-3EBFA95529F8}"/>
              </a:ext>
            </a:extLst>
          </p:cNvPr>
          <p:cNvSpPr/>
          <p:nvPr/>
        </p:nvSpPr>
        <p:spPr>
          <a:xfrm>
            <a:off x="1562220" y="1424325"/>
            <a:ext cx="5429786" cy="122466"/>
          </a:xfrm>
          <a:prstGeom prst="rightArrow">
            <a:avLst>
              <a:gd name="adj1" fmla="val 50000"/>
              <a:gd name="adj2" fmla="val 698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56E71D4E-2A06-43EF-A3EF-66BE004EAE9E}"/>
              </a:ext>
            </a:extLst>
          </p:cNvPr>
          <p:cNvSpPr/>
          <p:nvPr/>
        </p:nvSpPr>
        <p:spPr>
          <a:xfrm>
            <a:off x="751971" y="816827"/>
            <a:ext cx="1638420" cy="376630"/>
          </a:xfrm>
          <a:prstGeom prst="rect">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危機管理室</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（被害想定の見直し）</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4" name="正方形/長方形 63">
            <a:extLst>
              <a:ext uri="{FF2B5EF4-FFF2-40B4-BE49-F238E27FC236}">
                <a16:creationId xmlns:a16="http://schemas.microsoft.com/office/drawing/2014/main" id="{D2A6DAD6-6235-453C-81D7-AFE58A328D7D}"/>
              </a:ext>
            </a:extLst>
          </p:cNvPr>
          <p:cNvSpPr/>
          <p:nvPr/>
        </p:nvSpPr>
        <p:spPr>
          <a:xfrm>
            <a:off x="115239" y="729668"/>
            <a:ext cx="9725470" cy="605029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169CC94-F813-422D-880E-F63E6ECA0BCC}"/>
              </a:ext>
            </a:extLst>
          </p:cNvPr>
          <p:cNvSpPr/>
          <p:nvPr/>
        </p:nvSpPr>
        <p:spPr>
          <a:xfrm>
            <a:off x="3074600" y="823216"/>
            <a:ext cx="2012123" cy="370242"/>
          </a:xfrm>
          <a:prstGeom prst="rect">
            <a:avLst/>
          </a:prstGeom>
          <a:solidFill>
            <a:srgbClr val="0000FF"/>
          </a:solid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危機管理室</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（次期アクションプラン策定）</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E872ED3D-0D65-421D-8DD6-C885FD0C588F}"/>
              </a:ext>
            </a:extLst>
          </p:cNvPr>
          <p:cNvSpPr/>
          <p:nvPr/>
        </p:nvSpPr>
        <p:spPr>
          <a:xfrm>
            <a:off x="5555010" y="811632"/>
            <a:ext cx="2236469" cy="385047"/>
          </a:xfrm>
          <a:prstGeom prst="rect">
            <a:avLst/>
          </a:prstGeom>
          <a:solidFill>
            <a:srgbClr val="FF00FF"/>
          </a:solidFill>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防災・危機管理対策推進本部</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本部員部局（対策の検討）</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B297AE2A-3C15-4702-B047-FEF51A9C66A1}"/>
              </a:ext>
            </a:extLst>
          </p:cNvPr>
          <p:cNvGrpSpPr/>
          <p:nvPr/>
        </p:nvGrpSpPr>
        <p:grpSpPr>
          <a:xfrm>
            <a:off x="290490" y="738214"/>
            <a:ext cx="9432630" cy="5675168"/>
            <a:chOff x="290490" y="880927"/>
            <a:chExt cx="9144001" cy="5675168"/>
          </a:xfrm>
        </p:grpSpPr>
        <p:cxnSp>
          <p:nvCxnSpPr>
            <p:cNvPr id="9" name="直線コネクタ 8">
              <a:extLst>
                <a:ext uri="{FF2B5EF4-FFF2-40B4-BE49-F238E27FC236}">
                  <a16:creationId xmlns:a16="http://schemas.microsoft.com/office/drawing/2014/main" id="{D6D8E3D0-8226-4E67-B499-0EA9651C9E8C}"/>
                </a:ext>
              </a:extLst>
            </p:cNvPr>
            <p:cNvCxnSpPr>
              <a:cxnSpLocks/>
            </p:cNvCxnSpPr>
            <p:nvPr/>
          </p:nvCxnSpPr>
          <p:spPr>
            <a:xfrm>
              <a:off x="290490" y="1692296"/>
              <a:ext cx="90830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D1F80EFE-B913-4212-80C3-AEA56E4AE161}"/>
                </a:ext>
              </a:extLst>
            </p:cNvPr>
            <p:cNvCxnSpPr>
              <a:cxnSpLocks/>
            </p:cNvCxnSpPr>
            <p:nvPr/>
          </p:nvCxnSpPr>
          <p:spPr>
            <a:xfrm>
              <a:off x="290490" y="2341805"/>
              <a:ext cx="908304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B4D1DD1-B1D5-4AA8-B93B-421FD570378E}"/>
                </a:ext>
              </a:extLst>
            </p:cNvPr>
            <p:cNvCxnSpPr>
              <a:cxnSpLocks/>
            </p:cNvCxnSpPr>
            <p:nvPr/>
          </p:nvCxnSpPr>
          <p:spPr>
            <a:xfrm>
              <a:off x="290490" y="3639495"/>
              <a:ext cx="908304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336343C-3A35-49A2-9DDF-6E70194E1A4B}"/>
                </a:ext>
              </a:extLst>
            </p:cNvPr>
            <p:cNvCxnSpPr>
              <a:cxnSpLocks/>
            </p:cNvCxnSpPr>
            <p:nvPr/>
          </p:nvCxnSpPr>
          <p:spPr>
            <a:xfrm>
              <a:off x="351450" y="4937185"/>
              <a:ext cx="908304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0449B641-0389-4DAF-A92D-212E28F97CB9}"/>
                </a:ext>
              </a:extLst>
            </p:cNvPr>
            <p:cNvCxnSpPr>
              <a:cxnSpLocks/>
            </p:cNvCxnSpPr>
            <p:nvPr/>
          </p:nvCxnSpPr>
          <p:spPr>
            <a:xfrm>
              <a:off x="351450" y="6015895"/>
              <a:ext cx="908304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2C349A8-5250-4C61-B021-7690AA073A6B}"/>
                </a:ext>
              </a:extLst>
            </p:cNvPr>
            <p:cNvCxnSpPr>
              <a:cxnSpLocks/>
            </p:cNvCxnSpPr>
            <p:nvPr/>
          </p:nvCxnSpPr>
          <p:spPr>
            <a:xfrm flipV="1">
              <a:off x="7673382" y="880927"/>
              <a:ext cx="0" cy="5675168"/>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9" name="正方形/長方形 88">
            <a:extLst>
              <a:ext uri="{FF2B5EF4-FFF2-40B4-BE49-F238E27FC236}">
                <a16:creationId xmlns:a16="http://schemas.microsoft.com/office/drawing/2014/main" id="{2A385E4E-E4C1-478E-B8D4-DA18C01DD59E}"/>
              </a:ext>
            </a:extLst>
          </p:cNvPr>
          <p:cNvSpPr/>
          <p:nvPr/>
        </p:nvSpPr>
        <p:spPr>
          <a:xfrm>
            <a:off x="116502" y="1779759"/>
            <a:ext cx="730975" cy="2715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ja-JP" altLang="en-US" sz="1000" dirty="0">
                <a:latin typeface="UD デジタル 教科書体 NK-R" panose="02020400000000000000" pitchFamily="18" charset="-128"/>
                <a:ea typeface="UD デジタル 教科書体 NK-R" panose="02020400000000000000" pitchFamily="18" charset="-128"/>
              </a:rPr>
              <a:t>４～６月</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91" name="正方形/長方形 90">
            <a:extLst>
              <a:ext uri="{FF2B5EF4-FFF2-40B4-BE49-F238E27FC236}">
                <a16:creationId xmlns:a16="http://schemas.microsoft.com/office/drawing/2014/main" id="{86EE6A63-238C-440B-A724-F7B873628645}"/>
              </a:ext>
            </a:extLst>
          </p:cNvPr>
          <p:cNvSpPr/>
          <p:nvPr/>
        </p:nvSpPr>
        <p:spPr>
          <a:xfrm>
            <a:off x="98656" y="2756459"/>
            <a:ext cx="730975" cy="2163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en-US" altLang="ja-JP" sz="1000" dirty="0">
                <a:latin typeface="UD デジタル 教科書体 NK-R" panose="02020400000000000000" pitchFamily="18" charset="-128"/>
                <a:ea typeface="UD デジタル 教科書体 NK-R" panose="02020400000000000000" pitchFamily="18" charset="-128"/>
              </a:rPr>
              <a:t>7</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9</a:t>
            </a:r>
            <a:r>
              <a:rPr kumimoji="1" lang="ja-JP" altLang="en-US" sz="1000" dirty="0">
                <a:latin typeface="UD デジタル 教科書体 NK-R" panose="02020400000000000000" pitchFamily="18" charset="-128"/>
                <a:ea typeface="UD デジタル 教科書体 NK-R" panose="02020400000000000000" pitchFamily="18" charset="-128"/>
              </a:rPr>
              <a:t>月</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92" name="正方形/長方形 91">
            <a:extLst>
              <a:ext uri="{FF2B5EF4-FFF2-40B4-BE49-F238E27FC236}">
                <a16:creationId xmlns:a16="http://schemas.microsoft.com/office/drawing/2014/main" id="{CDCEA7E9-05CE-4118-9BA4-51199E53B416}"/>
              </a:ext>
            </a:extLst>
          </p:cNvPr>
          <p:cNvSpPr/>
          <p:nvPr/>
        </p:nvSpPr>
        <p:spPr>
          <a:xfrm>
            <a:off x="32645" y="4015290"/>
            <a:ext cx="814832" cy="2163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en-US" altLang="ja-JP" sz="1000" dirty="0">
                <a:latin typeface="UD デジタル 教科書体 NK-R" panose="02020400000000000000" pitchFamily="18" charset="-128"/>
                <a:ea typeface="UD デジタル 教科書体 NK-R" panose="02020400000000000000" pitchFamily="18" charset="-128"/>
              </a:rPr>
              <a:t>10</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12</a:t>
            </a:r>
            <a:r>
              <a:rPr kumimoji="1" lang="ja-JP" altLang="en-US" sz="1000" dirty="0">
                <a:latin typeface="UD デジタル 教科書体 NK-R" panose="02020400000000000000" pitchFamily="18" charset="-128"/>
                <a:ea typeface="UD デジタル 教科書体 NK-R" panose="02020400000000000000" pitchFamily="18" charset="-128"/>
              </a:rPr>
              <a:t>月</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96" name="正方形/長方形 95">
            <a:extLst>
              <a:ext uri="{FF2B5EF4-FFF2-40B4-BE49-F238E27FC236}">
                <a16:creationId xmlns:a16="http://schemas.microsoft.com/office/drawing/2014/main" id="{98D0D97A-9165-4639-A3A6-416868D2C28C}"/>
              </a:ext>
            </a:extLst>
          </p:cNvPr>
          <p:cNvSpPr/>
          <p:nvPr/>
        </p:nvSpPr>
        <p:spPr>
          <a:xfrm>
            <a:off x="81005" y="5186907"/>
            <a:ext cx="638048" cy="3746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en-US" altLang="ja-JP" sz="1000" dirty="0">
                <a:latin typeface="UD デジタル 教科書体 NK-R" panose="02020400000000000000" pitchFamily="18" charset="-128"/>
                <a:ea typeface="UD デジタル 教科書体 NK-R" panose="02020400000000000000" pitchFamily="18" charset="-128"/>
              </a:rPr>
              <a:t>1</a:t>
            </a:r>
            <a:r>
              <a:rPr kumimoji="1" lang="ja-JP" altLang="en-US" sz="1000" dirty="0">
                <a:latin typeface="UD デジタル 教科書体 NK-R" panose="02020400000000000000" pitchFamily="18" charset="-128"/>
                <a:ea typeface="UD デジタル 教科書体 NK-R" panose="02020400000000000000" pitchFamily="18" charset="-128"/>
              </a:rPr>
              <a:t>～</a:t>
            </a:r>
            <a:r>
              <a:rPr kumimoji="1" lang="en-US" altLang="ja-JP" sz="1000" dirty="0">
                <a:latin typeface="UD デジタル 教科書体 NK-R" panose="02020400000000000000" pitchFamily="18" charset="-128"/>
                <a:ea typeface="UD デジタル 教科書体 NK-R" panose="02020400000000000000" pitchFamily="18" charset="-128"/>
              </a:rPr>
              <a:t>3</a:t>
            </a:r>
            <a:r>
              <a:rPr kumimoji="1" lang="ja-JP" altLang="en-US" sz="1000" dirty="0">
                <a:latin typeface="UD デジタル 教科書体 NK-R" panose="02020400000000000000" pitchFamily="18" charset="-128"/>
                <a:ea typeface="UD デジタル 教科書体 NK-R" panose="02020400000000000000" pitchFamily="18" charset="-128"/>
              </a:rPr>
              <a:t>月</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111" name="矢印: 五方向 110">
            <a:extLst>
              <a:ext uri="{FF2B5EF4-FFF2-40B4-BE49-F238E27FC236}">
                <a16:creationId xmlns:a16="http://schemas.microsoft.com/office/drawing/2014/main" id="{BC6C5775-ECC2-4C3C-9F48-DE7A2426095F}"/>
              </a:ext>
            </a:extLst>
          </p:cNvPr>
          <p:cNvSpPr/>
          <p:nvPr/>
        </p:nvSpPr>
        <p:spPr>
          <a:xfrm rot="5400000">
            <a:off x="3376140" y="1585597"/>
            <a:ext cx="1235247" cy="2587125"/>
          </a:xfrm>
          <a:prstGeom prst="homePlate">
            <a:avLst>
              <a:gd name="adj" fmla="val 4482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課題整理素案のとりまとめ</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4" name="矢印: 五方向 113">
            <a:extLst>
              <a:ext uri="{FF2B5EF4-FFF2-40B4-BE49-F238E27FC236}">
                <a16:creationId xmlns:a16="http://schemas.microsoft.com/office/drawing/2014/main" id="{DB124A84-AEED-4567-8460-C43279E73D61}"/>
              </a:ext>
            </a:extLst>
          </p:cNvPr>
          <p:cNvSpPr/>
          <p:nvPr/>
        </p:nvSpPr>
        <p:spPr>
          <a:xfrm rot="5400000">
            <a:off x="3412793" y="2853921"/>
            <a:ext cx="1161940" cy="2587124"/>
          </a:xfrm>
          <a:prstGeom prst="homePlate">
            <a:avLst>
              <a:gd name="adj" fmla="val 31525"/>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課題整理と今後の対策案とりまとめ</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目標設定</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5" name="正方形/長方形 114">
            <a:extLst>
              <a:ext uri="{FF2B5EF4-FFF2-40B4-BE49-F238E27FC236}">
                <a16:creationId xmlns:a16="http://schemas.microsoft.com/office/drawing/2014/main" id="{D7E60519-A92E-44B6-B6A9-E97EBE14E759}"/>
              </a:ext>
            </a:extLst>
          </p:cNvPr>
          <p:cNvSpPr/>
          <p:nvPr/>
        </p:nvSpPr>
        <p:spPr>
          <a:xfrm>
            <a:off x="2700200" y="4814494"/>
            <a:ext cx="2587126" cy="337818"/>
          </a:xfrm>
          <a:prstGeom prst="rect">
            <a:avLst/>
          </a:prstGeom>
          <a:solidFill>
            <a:srgbClr val="FF6600"/>
          </a:solidFill>
          <a:ln>
            <a:no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次期アクションプラン（案）</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の作成</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17" name="正方形/長方形 116">
            <a:extLst>
              <a:ext uri="{FF2B5EF4-FFF2-40B4-BE49-F238E27FC236}">
                <a16:creationId xmlns:a16="http://schemas.microsoft.com/office/drawing/2014/main" id="{B0E0B19D-2B0E-4636-AD79-463A74D1346A}"/>
              </a:ext>
            </a:extLst>
          </p:cNvPr>
          <p:cNvSpPr/>
          <p:nvPr/>
        </p:nvSpPr>
        <p:spPr>
          <a:xfrm>
            <a:off x="2700200" y="5564048"/>
            <a:ext cx="2615477" cy="263840"/>
          </a:xfrm>
          <a:prstGeom prst="rect">
            <a:avLst/>
          </a:prstGeom>
          <a:solidFill>
            <a:srgbClr val="FF6600"/>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次期アクションプラン公表</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19" name="正方形/長方形 118">
            <a:extLst>
              <a:ext uri="{FF2B5EF4-FFF2-40B4-BE49-F238E27FC236}">
                <a16:creationId xmlns:a16="http://schemas.microsoft.com/office/drawing/2014/main" id="{03EF725F-1017-4593-8F85-B3A1164A5F85}"/>
              </a:ext>
            </a:extLst>
          </p:cNvPr>
          <p:cNvSpPr/>
          <p:nvPr/>
        </p:nvSpPr>
        <p:spPr>
          <a:xfrm>
            <a:off x="2700199" y="5926958"/>
            <a:ext cx="5085001" cy="255963"/>
          </a:xfrm>
          <a:prstGeom prst="rect">
            <a:avLst/>
          </a:prstGeom>
          <a:solidFill>
            <a:srgbClr val="FF6600"/>
          </a:solidFill>
          <a:ln>
            <a:noFill/>
          </a:ln>
        </p:spPr>
        <p:style>
          <a:lnRef idx="2">
            <a:schemeClr val="accent6"/>
          </a:lnRef>
          <a:fillRef idx="1">
            <a:schemeClr val="lt1"/>
          </a:fillRef>
          <a:effectRef idx="0">
            <a:schemeClr val="accent6"/>
          </a:effectRef>
          <a:fontRef idx="minor">
            <a:schemeClr val="dk1"/>
          </a:fontRef>
        </p:style>
        <p:txBody>
          <a:bodyPr rtlCol="0" anchor="ctr" anchorCtr="0"/>
          <a:lstStyle/>
          <a:p>
            <a:pPr algn="ct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R</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９</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　次期アクションプランの取組み</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矢印: 五方向 16">
            <a:extLst>
              <a:ext uri="{FF2B5EF4-FFF2-40B4-BE49-F238E27FC236}">
                <a16:creationId xmlns:a16="http://schemas.microsoft.com/office/drawing/2014/main" id="{4B052FE0-E171-4AF0-A29E-5C84B6D2A90C}"/>
              </a:ext>
            </a:extLst>
          </p:cNvPr>
          <p:cNvSpPr/>
          <p:nvPr/>
        </p:nvSpPr>
        <p:spPr>
          <a:xfrm rot="5400000">
            <a:off x="169900" y="2227220"/>
            <a:ext cx="2802553" cy="1444873"/>
          </a:xfrm>
          <a:prstGeom prst="homePlate">
            <a:avLst>
              <a:gd name="adj" fmla="val 34075"/>
            </a:avLst>
          </a:prstGeom>
          <a:solidFill>
            <a:schemeClr val="accent6">
              <a:alpha val="6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　被害想定の算定</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（ライフライン関連含む）</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　災害シナリオの検討</a:t>
            </a:r>
          </a:p>
        </p:txBody>
      </p:sp>
      <p:cxnSp>
        <p:nvCxnSpPr>
          <p:cNvPr id="121" name="直線矢印コネクタ 120">
            <a:extLst>
              <a:ext uri="{FF2B5EF4-FFF2-40B4-BE49-F238E27FC236}">
                <a16:creationId xmlns:a16="http://schemas.microsoft.com/office/drawing/2014/main" id="{90A46AF0-9477-4CEC-A7C4-669DC1F45A7F}"/>
              </a:ext>
            </a:extLst>
          </p:cNvPr>
          <p:cNvCxnSpPr>
            <a:cxnSpLocks/>
          </p:cNvCxnSpPr>
          <p:nvPr/>
        </p:nvCxnSpPr>
        <p:spPr>
          <a:xfrm>
            <a:off x="5362068" y="2682069"/>
            <a:ext cx="1008000" cy="0"/>
          </a:xfrm>
          <a:prstGeom prst="straightConnector1">
            <a:avLst/>
          </a:prstGeom>
          <a:ln w="444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正方形/長方形 122">
            <a:extLst>
              <a:ext uri="{FF2B5EF4-FFF2-40B4-BE49-F238E27FC236}">
                <a16:creationId xmlns:a16="http://schemas.microsoft.com/office/drawing/2014/main" id="{9324E522-85AD-48BC-AB2D-DAB57E0F2AA8}"/>
              </a:ext>
            </a:extLst>
          </p:cNvPr>
          <p:cNvSpPr/>
          <p:nvPr/>
        </p:nvSpPr>
        <p:spPr>
          <a:xfrm>
            <a:off x="4932448" y="2279607"/>
            <a:ext cx="1783822" cy="3945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調整</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dirty="0">
                <a:latin typeface="UD デジタル 教科書体 NK-R" panose="02020400000000000000" pitchFamily="18" charset="-128"/>
                <a:ea typeface="UD デジタル 教科書体 NK-R" panose="02020400000000000000" pitchFamily="18" charset="-128"/>
              </a:rPr>
              <a:t>（幹事会・ヒアリング等）</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sp>
        <p:nvSpPr>
          <p:cNvPr id="134" name="矢印: 五方向 133">
            <a:extLst>
              <a:ext uri="{FF2B5EF4-FFF2-40B4-BE49-F238E27FC236}">
                <a16:creationId xmlns:a16="http://schemas.microsoft.com/office/drawing/2014/main" id="{D0859F01-698A-4A39-AEE4-B61CB17EEBD4}"/>
              </a:ext>
            </a:extLst>
          </p:cNvPr>
          <p:cNvSpPr/>
          <p:nvPr/>
        </p:nvSpPr>
        <p:spPr>
          <a:xfrm rot="5400000">
            <a:off x="5864505" y="2862247"/>
            <a:ext cx="1639515" cy="2174338"/>
          </a:xfrm>
          <a:prstGeom prst="homePlate">
            <a:avLst>
              <a:gd name="adj" fmla="val 44316"/>
            </a:avLst>
          </a:prstGeom>
          <a:solidFill>
            <a:srgbClr val="FF99FF">
              <a:alpha val="84000"/>
            </a:srgbClr>
          </a:solidFill>
          <a:ln>
            <a:solidFill>
              <a:srgbClr val="8000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・課題整理（案）を踏まえた対策案検討</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3" name="正方形/長方形 42">
            <a:extLst>
              <a:ext uri="{FF2B5EF4-FFF2-40B4-BE49-F238E27FC236}">
                <a16:creationId xmlns:a16="http://schemas.microsoft.com/office/drawing/2014/main" id="{EED06E36-DAD1-4571-AA2C-51E0A1FF80BC}"/>
              </a:ext>
            </a:extLst>
          </p:cNvPr>
          <p:cNvSpPr/>
          <p:nvPr/>
        </p:nvSpPr>
        <p:spPr>
          <a:xfrm>
            <a:off x="0" y="0"/>
            <a:ext cx="78740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令和８年度の主な作業</a:t>
            </a:r>
            <a:r>
              <a:rPr kumimoji="1" lang="ja-JP" altLang="en-US" sz="1400" b="1" dirty="0">
                <a:latin typeface="Meiryo UI" panose="020B0604030504040204" pitchFamily="50" charset="-128"/>
                <a:ea typeface="Meiryo UI" panose="020B0604030504040204" pitchFamily="50" charset="-128"/>
              </a:rPr>
              <a:t>（被害想定の見直し・次期アクションプランの策定）</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44" name="角丸四角形 29">
            <a:extLst>
              <a:ext uri="{FF2B5EF4-FFF2-40B4-BE49-F238E27FC236}">
                <a16:creationId xmlns:a16="http://schemas.microsoft.com/office/drawing/2014/main" id="{2CB46761-7E17-4A6F-93C8-2A161BDC4B30}"/>
              </a:ext>
            </a:extLst>
          </p:cNvPr>
          <p:cNvSpPr/>
          <p:nvPr/>
        </p:nvSpPr>
        <p:spPr>
          <a:xfrm>
            <a:off x="32645" y="643843"/>
            <a:ext cx="3510656" cy="45719"/>
          </a:xfrm>
          <a:prstGeom prst="roundRect">
            <a:avLst>
              <a:gd name="adj" fmla="val 2313"/>
            </a:avLst>
          </a:prstGeom>
          <a:gradFill flip="none" rotWithShape="1">
            <a:gsLst>
              <a:gs pos="100000">
                <a:schemeClr val="accent1">
                  <a:lumMod val="5000"/>
                  <a:lumOff val="95000"/>
                </a:schemeClr>
              </a:gs>
              <a:gs pos="79000">
                <a:schemeClr val="accent6">
                  <a:lumMod val="40000"/>
                  <a:lumOff val="60000"/>
                </a:schemeClr>
              </a:gs>
              <a:gs pos="0">
                <a:schemeClr val="accent6">
                  <a:lumMod val="60000"/>
                  <a:lumOff val="40000"/>
                </a:schemeClr>
              </a:gs>
              <a:gs pos="100000">
                <a:schemeClr val="accent6">
                  <a:lumMod val="20000"/>
                  <a:lumOff val="8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➤令和８年度の作業スケジュール（案）</a:t>
            </a:r>
            <a:endPar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8" name="直線矢印コネクタ 47">
            <a:extLst>
              <a:ext uri="{FF2B5EF4-FFF2-40B4-BE49-F238E27FC236}">
                <a16:creationId xmlns:a16="http://schemas.microsoft.com/office/drawing/2014/main" id="{8C249D0C-0553-4686-90AA-C7364C651329}"/>
              </a:ext>
            </a:extLst>
          </p:cNvPr>
          <p:cNvCxnSpPr>
            <a:cxnSpLocks/>
          </p:cNvCxnSpPr>
          <p:nvPr/>
        </p:nvCxnSpPr>
        <p:spPr>
          <a:xfrm>
            <a:off x="4476987" y="4622570"/>
            <a:ext cx="1974504" cy="0"/>
          </a:xfrm>
          <a:prstGeom prst="straightConnector1">
            <a:avLst/>
          </a:prstGeom>
          <a:ln w="444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3A2FC53D-9596-47B0-9EF5-5F9613933E28}"/>
              </a:ext>
            </a:extLst>
          </p:cNvPr>
          <p:cNvSpPr>
            <a:spLocks noGrp="1"/>
          </p:cNvSpPr>
          <p:nvPr>
            <p:ph type="sldNum" sz="quarter" idx="12"/>
          </p:nvPr>
        </p:nvSpPr>
        <p:spPr>
          <a:xfrm>
            <a:off x="7677150" y="6323039"/>
            <a:ext cx="2228850" cy="365125"/>
          </a:xfrm>
        </p:spPr>
        <p:txBody>
          <a:bodyPr/>
          <a:lstStyle/>
          <a:p>
            <a:fld id="{1110A8F8-72C0-4AAE-9EB1-D67B01982160}" type="slidenum">
              <a:rPr kumimoji="1" lang="ja-JP" altLang="en-US" smtClean="0"/>
              <a:t>10</a:t>
            </a:fld>
            <a:endParaRPr kumimoji="1" lang="ja-JP" altLang="en-US" dirty="0"/>
          </a:p>
        </p:txBody>
      </p:sp>
      <p:sp>
        <p:nvSpPr>
          <p:cNvPr id="60" name="正方形/長方形 59">
            <a:extLst>
              <a:ext uri="{FF2B5EF4-FFF2-40B4-BE49-F238E27FC236}">
                <a16:creationId xmlns:a16="http://schemas.microsoft.com/office/drawing/2014/main" id="{059488CD-C9C9-45E6-B328-DC3D7A3B5BF0}"/>
              </a:ext>
            </a:extLst>
          </p:cNvPr>
          <p:cNvSpPr/>
          <p:nvPr/>
        </p:nvSpPr>
        <p:spPr>
          <a:xfrm>
            <a:off x="8146379" y="826753"/>
            <a:ext cx="1440000" cy="381882"/>
          </a:xfrm>
          <a:prstGeom prst="rect">
            <a:avLst/>
          </a:prstGeom>
          <a:solidFill>
            <a:schemeClr val="accent4">
              <a:lumMod val="60000"/>
              <a:lumOff val="4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危機管理室</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（地域防災計画）</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8" name="正方形/長方形 67">
            <a:extLst>
              <a:ext uri="{FF2B5EF4-FFF2-40B4-BE49-F238E27FC236}">
                <a16:creationId xmlns:a16="http://schemas.microsoft.com/office/drawing/2014/main" id="{66AAF157-E1BC-4CA2-97E6-1CA6FA4B32D0}"/>
              </a:ext>
            </a:extLst>
          </p:cNvPr>
          <p:cNvSpPr/>
          <p:nvPr/>
        </p:nvSpPr>
        <p:spPr>
          <a:xfrm>
            <a:off x="8350509" y="3118325"/>
            <a:ext cx="1080000" cy="488751"/>
          </a:xfrm>
          <a:prstGeom prst="rect">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各部局</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照会（</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回目）</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en-US" altLang="ja-JP" sz="7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00" dirty="0">
                <a:solidFill>
                  <a:schemeClr val="tx1"/>
                </a:solidFill>
                <a:latin typeface="UD デジタル 教科書体 NK-R" panose="02020400000000000000" pitchFamily="18" charset="-128"/>
                <a:ea typeface="UD デジタル 教科書体 NK-R" panose="02020400000000000000" pitchFamily="18" charset="-128"/>
              </a:rPr>
              <a:t>時期未定</a:t>
            </a:r>
            <a:r>
              <a:rPr kumimoji="1" lang="en-US" altLang="ja-JP" sz="700" dirty="0">
                <a:solidFill>
                  <a:schemeClr val="tx1"/>
                </a:solidFill>
                <a:latin typeface="UD デジタル 教科書体 NK-R" panose="02020400000000000000" pitchFamily="18" charset="-128"/>
                <a:ea typeface="UD デジタル 教科書体 NK-R" panose="02020400000000000000" pitchFamily="18" charset="-128"/>
              </a:rPr>
              <a:t>】</a:t>
            </a:r>
          </a:p>
        </p:txBody>
      </p:sp>
      <p:sp>
        <p:nvSpPr>
          <p:cNvPr id="72" name="正方形/長方形 71">
            <a:extLst>
              <a:ext uri="{FF2B5EF4-FFF2-40B4-BE49-F238E27FC236}">
                <a16:creationId xmlns:a16="http://schemas.microsoft.com/office/drawing/2014/main" id="{998B665A-9FAF-4DAE-B3BB-3E93137FFD2B}"/>
              </a:ext>
            </a:extLst>
          </p:cNvPr>
          <p:cNvSpPr/>
          <p:nvPr/>
        </p:nvSpPr>
        <p:spPr>
          <a:xfrm>
            <a:off x="8160667" y="2344957"/>
            <a:ext cx="1441554" cy="220135"/>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（国）</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防災基本計画修正</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3" name="正方形/長方形 72">
            <a:extLst>
              <a:ext uri="{FF2B5EF4-FFF2-40B4-BE49-F238E27FC236}">
                <a16:creationId xmlns:a16="http://schemas.microsoft.com/office/drawing/2014/main" id="{412FB17D-2222-4AF9-B692-F571700551E9}"/>
              </a:ext>
            </a:extLst>
          </p:cNvPr>
          <p:cNvSpPr/>
          <p:nvPr/>
        </p:nvSpPr>
        <p:spPr>
          <a:xfrm>
            <a:off x="8421834" y="4722922"/>
            <a:ext cx="1080000" cy="488751"/>
          </a:xfrm>
          <a:prstGeom prst="rect">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各部局</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照会（</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回目）</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en-US" altLang="ja-JP" sz="7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700" dirty="0">
                <a:solidFill>
                  <a:schemeClr val="tx1"/>
                </a:solidFill>
                <a:latin typeface="UD デジタル 教科書体 NK-R" panose="02020400000000000000" pitchFamily="18" charset="-128"/>
                <a:ea typeface="UD デジタル 教科書体 NK-R" panose="02020400000000000000" pitchFamily="18" charset="-128"/>
              </a:rPr>
              <a:t>時期未定</a:t>
            </a:r>
            <a:r>
              <a:rPr kumimoji="1" lang="en-US" altLang="ja-JP" sz="700" dirty="0">
                <a:solidFill>
                  <a:schemeClr val="tx1"/>
                </a:solidFill>
                <a:latin typeface="UD デジタル 教科書体 NK-R" panose="02020400000000000000" pitchFamily="18" charset="-128"/>
                <a:ea typeface="UD デジタル 教科書体 NK-R" panose="02020400000000000000" pitchFamily="18" charset="-128"/>
              </a:rPr>
              <a:t>】</a:t>
            </a:r>
          </a:p>
        </p:txBody>
      </p:sp>
      <p:sp>
        <p:nvSpPr>
          <p:cNvPr id="70" name="矢印: 五方向 69">
            <a:extLst>
              <a:ext uri="{FF2B5EF4-FFF2-40B4-BE49-F238E27FC236}">
                <a16:creationId xmlns:a16="http://schemas.microsoft.com/office/drawing/2014/main" id="{39C93B44-73BC-4E55-A4A1-590C1C862F70}"/>
              </a:ext>
            </a:extLst>
          </p:cNvPr>
          <p:cNvSpPr/>
          <p:nvPr/>
        </p:nvSpPr>
        <p:spPr>
          <a:xfrm rot="5400000">
            <a:off x="3699972" y="571156"/>
            <a:ext cx="587582" cy="2587127"/>
          </a:xfrm>
          <a:prstGeom prst="homePlate">
            <a:avLst>
              <a:gd name="adj" fmla="val 4482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次期アクションプランの進め方</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（説明会）</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5" name="正方形/長方形 124">
            <a:extLst>
              <a:ext uri="{FF2B5EF4-FFF2-40B4-BE49-F238E27FC236}">
                <a16:creationId xmlns:a16="http://schemas.microsoft.com/office/drawing/2014/main" id="{103860C1-5AD7-45DD-BA45-44869C401626}"/>
              </a:ext>
            </a:extLst>
          </p:cNvPr>
          <p:cNvSpPr/>
          <p:nvPr/>
        </p:nvSpPr>
        <p:spPr>
          <a:xfrm>
            <a:off x="1593240" y="1248468"/>
            <a:ext cx="5345940" cy="1209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en-US" altLang="ja-JP" sz="1000" dirty="0">
                <a:latin typeface="UD デジタル 教科書体 NK-R" panose="02020400000000000000" pitchFamily="18" charset="-128"/>
                <a:ea typeface="UD デジタル 教科書体 NK-R" panose="02020400000000000000" pitchFamily="18" charset="-128"/>
              </a:rPr>
              <a:t>R7</a:t>
            </a:r>
            <a:r>
              <a:rPr kumimoji="1" lang="ja-JP" altLang="en-US" sz="1000" dirty="0">
                <a:latin typeface="UD デジタル 教科書体 NK-R" panose="02020400000000000000" pitchFamily="18" charset="-128"/>
                <a:ea typeface="UD デジタル 教科書体 NK-R" panose="02020400000000000000" pitchFamily="18" charset="-128"/>
              </a:rPr>
              <a:t>年度に検討したハザード情報・被害想定の算定結果（ライフライン関連除く）を共有</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71" name="正方形/長方形 70">
            <a:extLst>
              <a:ext uri="{FF2B5EF4-FFF2-40B4-BE49-F238E27FC236}">
                <a16:creationId xmlns:a16="http://schemas.microsoft.com/office/drawing/2014/main" id="{C80FEC07-1417-4CC0-86A3-0C13869B63E5}"/>
              </a:ext>
            </a:extLst>
          </p:cNvPr>
          <p:cNvSpPr/>
          <p:nvPr/>
        </p:nvSpPr>
        <p:spPr>
          <a:xfrm>
            <a:off x="707138" y="5109393"/>
            <a:ext cx="1836000" cy="441925"/>
          </a:xfrm>
          <a:prstGeom prst="rect">
            <a:avLst/>
          </a:prstGeom>
          <a:solidFill>
            <a:schemeClr val="accent6">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被害想定公表</a:t>
            </a:r>
            <a:endPar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solidFill>
                  <a:schemeClr val="bg1"/>
                </a:solidFill>
                <a:latin typeface="UD デジタル 教科書体 NK-R" panose="02020400000000000000" pitchFamily="18" charset="-128"/>
                <a:ea typeface="UD デジタル 教科書体 NK-R" panose="02020400000000000000" pitchFamily="18" charset="-128"/>
              </a:rPr>
              <a:t>（南海トラフ地震・直下型地震）</a:t>
            </a:r>
            <a:endParaRPr kumimoji="1" lang="en-US" altLang="ja-JP" sz="10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6" name="矢印: 五方向 75">
            <a:extLst>
              <a:ext uri="{FF2B5EF4-FFF2-40B4-BE49-F238E27FC236}">
                <a16:creationId xmlns:a16="http://schemas.microsoft.com/office/drawing/2014/main" id="{D4478EC4-918C-4573-9CD5-F344BEA9576E}"/>
              </a:ext>
            </a:extLst>
          </p:cNvPr>
          <p:cNvSpPr/>
          <p:nvPr/>
        </p:nvSpPr>
        <p:spPr>
          <a:xfrm rot="5400000">
            <a:off x="6335919" y="1646444"/>
            <a:ext cx="1511028" cy="1359996"/>
          </a:xfrm>
          <a:prstGeom prst="homePlate">
            <a:avLst>
              <a:gd name="adj" fmla="val 23160"/>
            </a:avLst>
          </a:prstGeom>
          <a:solidFill>
            <a:srgbClr val="FF99FF">
              <a:alpha val="49804"/>
            </a:srgbClr>
          </a:solidFill>
          <a:ln>
            <a:solidFill>
              <a:srgbClr val="80008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・被害想定の算定結果を</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踏まえた対策案検討</a:t>
            </a:r>
            <a:endParaRPr kumimoji="1" lang="en-US" altLang="ja-JP" sz="7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8" name="正方形/長方形 77">
            <a:extLst>
              <a:ext uri="{FF2B5EF4-FFF2-40B4-BE49-F238E27FC236}">
                <a16:creationId xmlns:a16="http://schemas.microsoft.com/office/drawing/2014/main" id="{94A36E7B-03DD-480B-948D-624FB20CE7AF}"/>
              </a:ext>
            </a:extLst>
          </p:cNvPr>
          <p:cNvSpPr/>
          <p:nvPr/>
        </p:nvSpPr>
        <p:spPr>
          <a:xfrm>
            <a:off x="133066" y="5891947"/>
            <a:ext cx="612000" cy="21631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R9</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年度</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9" name="正方形/長方形 78">
            <a:extLst>
              <a:ext uri="{FF2B5EF4-FFF2-40B4-BE49-F238E27FC236}">
                <a16:creationId xmlns:a16="http://schemas.microsoft.com/office/drawing/2014/main" id="{31680526-1F6A-457A-ACEE-05990BFEE516}"/>
              </a:ext>
            </a:extLst>
          </p:cNvPr>
          <p:cNvSpPr/>
          <p:nvPr/>
        </p:nvSpPr>
        <p:spPr>
          <a:xfrm>
            <a:off x="4554654" y="4435129"/>
            <a:ext cx="1783822" cy="3945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調整（幹事会・ヒアリング等）</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cxnSp>
        <p:nvCxnSpPr>
          <p:cNvPr id="82" name="直線矢印コネクタ 81">
            <a:extLst>
              <a:ext uri="{FF2B5EF4-FFF2-40B4-BE49-F238E27FC236}">
                <a16:creationId xmlns:a16="http://schemas.microsoft.com/office/drawing/2014/main" id="{778F9544-1FE7-4AAD-9A94-DF4E559DAE6F}"/>
              </a:ext>
            </a:extLst>
          </p:cNvPr>
          <p:cNvCxnSpPr>
            <a:cxnSpLocks/>
          </p:cNvCxnSpPr>
          <p:nvPr/>
        </p:nvCxnSpPr>
        <p:spPr>
          <a:xfrm>
            <a:off x="4325026" y="3454305"/>
            <a:ext cx="1145608" cy="0"/>
          </a:xfrm>
          <a:prstGeom prst="straightConnector1">
            <a:avLst/>
          </a:prstGeom>
          <a:ln w="44450">
            <a:solidFill>
              <a:schemeClr val="accent5">
                <a:lumMod val="60000"/>
                <a:lumOff val="4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0F92DFEE-C859-43CE-95E9-842A7901A0E0}"/>
              </a:ext>
            </a:extLst>
          </p:cNvPr>
          <p:cNvSpPr/>
          <p:nvPr/>
        </p:nvSpPr>
        <p:spPr>
          <a:xfrm>
            <a:off x="4005919" y="3098513"/>
            <a:ext cx="1783822" cy="3945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アクションプラン</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000" dirty="0">
                <a:latin typeface="UD デジタル 教科書体 NK-R" panose="02020400000000000000" pitchFamily="18" charset="-128"/>
                <a:ea typeface="UD デジタル 教科書体 NK-R" panose="02020400000000000000" pitchFamily="18" charset="-128"/>
              </a:rPr>
              <a:t>修正依頼</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85" name="正方形/長方形 84">
            <a:extLst>
              <a:ext uri="{FF2B5EF4-FFF2-40B4-BE49-F238E27FC236}">
                <a16:creationId xmlns:a16="http://schemas.microsoft.com/office/drawing/2014/main" id="{8652075A-1704-4E2F-9849-C3E3027CE5A0}"/>
              </a:ext>
            </a:extLst>
          </p:cNvPr>
          <p:cNvSpPr/>
          <p:nvPr/>
        </p:nvSpPr>
        <p:spPr>
          <a:xfrm>
            <a:off x="8410851" y="5903284"/>
            <a:ext cx="1080000" cy="216000"/>
          </a:xfrm>
          <a:prstGeom prst="rect">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パブコメ</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5" name="矢印: 右 54">
            <a:extLst>
              <a:ext uri="{FF2B5EF4-FFF2-40B4-BE49-F238E27FC236}">
                <a16:creationId xmlns:a16="http://schemas.microsoft.com/office/drawing/2014/main" id="{CD233627-C68D-4B37-B2E0-BB168A1D4BD3}"/>
              </a:ext>
            </a:extLst>
          </p:cNvPr>
          <p:cNvSpPr/>
          <p:nvPr/>
        </p:nvSpPr>
        <p:spPr>
          <a:xfrm>
            <a:off x="5153502" y="3016811"/>
            <a:ext cx="3168000" cy="71649"/>
          </a:xfrm>
          <a:prstGeom prst="rightArrow">
            <a:avLst>
              <a:gd name="adj1" fmla="val 50000"/>
              <a:gd name="adj2" fmla="val 69863"/>
            </a:avLst>
          </a:prstGeom>
          <a:solidFill>
            <a:srgbClr val="00B0F0">
              <a:alpha val="47000"/>
            </a:srgb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C1D11D2B-2B7A-4247-84AD-22B664E424D2}"/>
              </a:ext>
            </a:extLst>
          </p:cNvPr>
          <p:cNvSpPr/>
          <p:nvPr/>
        </p:nvSpPr>
        <p:spPr>
          <a:xfrm>
            <a:off x="4141392" y="4705751"/>
            <a:ext cx="4212000" cy="71649"/>
          </a:xfrm>
          <a:prstGeom prst="rightArrow">
            <a:avLst>
              <a:gd name="adj1" fmla="val 50000"/>
              <a:gd name="adj2" fmla="val 69863"/>
            </a:avLst>
          </a:prstGeom>
          <a:solidFill>
            <a:srgbClr val="00B0F0">
              <a:alpha val="47000"/>
            </a:srgb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813CC75F-E9EF-484C-A540-E499B274A1CD}"/>
              </a:ext>
            </a:extLst>
          </p:cNvPr>
          <p:cNvSpPr/>
          <p:nvPr/>
        </p:nvSpPr>
        <p:spPr>
          <a:xfrm>
            <a:off x="7790540" y="2840891"/>
            <a:ext cx="612000" cy="2253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反映</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61" name="正方形/長方形 60">
            <a:extLst>
              <a:ext uri="{FF2B5EF4-FFF2-40B4-BE49-F238E27FC236}">
                <a16:creationId xmlns:a16="http://schemas.microsoft.com/office/drawing/2014/main" id="{7079E9D8-5312-42B1-8615-A379D702E958}"/>
              </a:ext>
            </a:extLst>
          </p:cNvPr>
          <p:cNvSpPr/>
          <p:nvPr/>
        </p:nvSpPr>
        <p:spPr>
          <a:xfrm>
            <a:off x="7775199" y="4504135"/>
            <a:ext cx="612000" cy="2253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反映</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56" name="矢印: 右 55">
            <a:extLst>
              <a:ext uri="{FF2B5EF4-FFF2-40B4-BE49-F238E27FC236}">
                <a16:creationId xmlns:a16="http://schemas.microsoft.com/office/drawing/2014/main" id="{65689B3E-006F-48EB-9EA1-ED64486DDD9E}"/>
              </a:ext>
            </a:extLst>
          </p:cNvPr>
          <p:cNvSpPr/>
          <p:nvPr/>
        </p:nvSpPr>
        <p:spPr>
          <a:xfrm>
            <a:off x="1554462" y="4358729"/>
            <a:ext cx="4531028" cy="95975"/>
          </a:xfrm>
          <a:prstGeom prst="rightArrow">
            <a:avLst>
              <a:gd name="adj1" fmla="val 50000"/>
              <a:gd name="adj2" fmla="val 6986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星: 5 pt 3">
            <a:extLst>
              <a:ext uri="{FF2B5EF4-FFF2-40B4-BE49-F238E27FC236}">
                <a16:creationId xmlns:a16="http://schemas.microsoft.com/office/drawing/2014/main" id="{A146F8A1-04C0-4F05-BA36-DBEC2C6D5400}"/>
              </a:ext>
            </a:extLst>
          </p:cNvPr>
          <p:cNvSpPr/>
          <p:nvPr/>
        </p:nvSpPr>
        <p:spPr>
          <a:xfrm>
            <a:off x="1398073" y="4225583"/>
            <a:ext cx="324487" cy="325208"/>
          </a:xfrm>
          <a:prstGeom prst="star5">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EAEEC827-AF7C-485D-872D-0FB6D296F2B0}"/>
              </a:ext>
            </a:extLst>
          </p:cNvPr>
          <p:cNvSpPr/>
          <p:nvPr/>
        </p:nvSpPr>
        <p:spPr>
          <a:xfrm>
            <a:off x="41348" y="4249838"/>
            <a:ext cx="1893885" cy="3777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900" b="1" dirty="0">
                <a:latin typeface="UD デジタル 教科書体 NK-R" panose="02020400000000000000" pitchFamily="18" charset="-128"/>
                <a:ea typeface="UD デジタル 教科書体 NK-R" panose="02020400000000000000" pitchFamily="18" charset="-128"/>
              </a:rPr>
              <a:t>地震津波対策等検討部会</a:t>
            </a:r>
            <a:endParaRPr kumimoji="1" lang="en-US" altLang="ja-JP" sz="900" b="1" dirty="0">
              <a:latin typeface="UD デジタル 教科書体 NK-R" panose="02020400000000000000" pitchFamily="18" charset="-128"/>
              <a:ea typeface="UD デジタル 教科書体 NK-R" panose="02020400000000000000" pitchFamily="18" charset="-128"/>
            </a:endParaRPr>
          </a:p>
          <a:p>
            <a:r>
              <a:rPr kumimoji="1" lang="ja-JP" altLang="en-US" sz="800" b="1" dirty="0">
                <a:latin typeface="UD デジタル 教科書体 NK-R" panose="02020400000000000000" pitchFamily="18" charset="-128"/>
                <a:ea typeface="UD デジタル 教科書体 NK-R" panose="02020400000000000000" pitchFamily="18" charset="-128"/>
              </a:rPr>
              <a:t>（</a:t>
            </a:r>
            <a:r>
              <a:rPr kumimoji="1" lang="ja-JP" altLang="en-US" sz="800" b="1" u="sng" dirty="0">
                <a:latin typeface="UD デジタル 教科書体 NK-R" panose="02020400000000000000" pitchFamily="18" charset="-128"/>
                <a:ea typeface="UD デジタル 教科書体 NK-R" panose="02020400000000000000" pitchFamily="18" charset="-128"/>
              </a:rPr>
              <a:t>被害想定・災害シナリオ確定</a:t>
            </a:r>
            <a:r>
              <a:rPr kumimoji="1" lang="ja-JP" altLang="en-US" sz="800" b="1" dirty="0">
                <a:latin typeface="UD デジタル 教科書体 NK-R" panose="02020400000000000000" pitchFamily="18" charset="-128"/>
                <a:ea typeface="UD デジタル 教科書体 NK-R" panose="02020400000000000000" pitchFamily="18" charset="-128"/>
              </a:rPr>
              <a:t>）</a:t>
            </a:r>
            <a:endParaRPr kumimoji="1" lang="en-US" altLang="ja-JP" sz="800" b="1" dirty="0">
              <a:latin typeface="UD デジタル 教科書体 NK-R" panose="02020400000000000000" pitchFamily="18" charset="-128"/>
              <a:ea typeface="UD デジタル 教科書体 NK-R" panose="02020400000000000000" pitchFamily="18" charset="-128"/>
            </a:endParaRPr>
          </a:p>
        </p:txBody>
      </p:sp>
      <p:sp>
        <p:nvSpPr>
          <p:cNvPr id="86" name="正方形/長方形 85">
            <a:extLst>
              <a:ext uri="{FF2B5EF4-FFF2-40B4-BE49-F238E27FC236}">
                <a16:creationId xmlns:a16="http://schemas.microsoft.com/office/drawing/2014/main" id="{60C2407D-C5DA-4DEE-9E4D-B42022E8D582}"/>
              </a:ext>
            </a:extLst>
          </p:cNvPr>
          <p:cNvSpPr/>
          <p:nvPr/>
        </p:nvSpPr>
        <p:spPr>
          <a:xfrm>
            <a:off x="4602942" y="4192636"/>
            <a:ext cx="1783822" cy="2253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反映</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75" name="正方形/長方形 74">
            <a:extLst>
              <a:ext uri="{FF2B5EF4-FFF2-40B4-BE49-F238E27FC236}">
                <a16:creationId xmlns:a16="http://schemas.microsoft.com/office/drawing/2014/main" id="{C679BE41-1551-4B8D-BE1C-2C617658E6E7}"/>
              </a:ext>
            </a:extLst>
          </p:cNvPr>
          <p:cNvSpPr/>
          <p:nvPr/>
        </p:nvSpPr>
        <p:spPr>
          <a:xfrm>
            <a:off x="707138" y="4597646"/>
            <a:ext cx="1836000" cy="323218"/>
          </a:xfrm>
          <a:prstGeom prst="rect">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indent="-241200" algn="ct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（書面開催</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被害想定報告）</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矢印: 下 4">
            <a:extLst>
              <a:ext uri="{FF2B5EF4-FFF2-40B4-BE49-F238E27FC236}">
                <a16:creationId xmlns:a16="http://schemas.microsoft.com/office/drawing/2014/main" id="{0E840BF0-1802-49DA-972E-F54892D37083}"/>
              </a:ext>
            </a:extLst>
          </p:cNvPr>
          <p:cNvSpPr/>
          <p:nvPr/>
        </p:nvSpPr>
        <p:spPr>
          <a:xfrm>
            <a:off x="3902831" y="5169578"/>
            <a:ext cx="72000" cy="39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正方形/長方形 115">
            <a:extLst>
              <a:ext uri="{FF2B5EF4-FFF2-40B4-BE49-F238E27FC236}">
                <a16:creationId xmlns:a16="http://schemas.microsoft.com/office/drawing/2014/main" id="{D80B6C76-0FEE-4651-8161-8DAD33C7659C}"/>
              </a:ext>
            </a:extLst>
          </p:cNvPr>
          <p:cNvSpPr/>
          <p:nvPr/>
        </p:nvSpPr>
        <p:spPr>
          <a:xfrm>
            <a:off x="2707083" y="5219030"/>
            <a:ext cx="5071232" cy="263840"/>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防災・危機管理対策推進本部会議（次期アクションプラン確定）</a:t>
            </a:r>
            <a:endPar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7" name="矢印: 下 86">
            <a:extLst>
              <a:ext uri="{FF2B5EF4-FFF2-40B4-BE49-F238E27FC236}">
                <a16:creationId xmlns:a16="http://schemas.microsoft.com/office/drawing/2014/main" id="{0D418C4D-C7E3-4399-B68A-FF245BA2DD02}"/>
              </a:ext>
            </a:extLst>
          </p:cNvPr>
          <p:cNvSpPr/>
          <p:nvPr/>
        </p:nvSpPr>
        <p:spPr>
          <a:xfrm>
            <a:off x="1514421" y="4936213"/>
            <a:ext cx="72000" cy="180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矢印: 下 87">
            <a:extLst>
              <a:ext uri="{FF2B5EF4-FFF2-40B4-BE49-F238E27FC236}">
                <a16:creationId xmlns:a16="http://schemas.microsoft.com/office/drawing/2014/main" id="{3B4EF339-1701-48F9-9876-75B3CCB1F6D2}"/>
              </a:ext>
            </a:extLst>
          </p:cNvPr>
          <p:cNvSpPr/>
          <p:nvPr/>
        </p:nvSpPr>
        <p:spPr>
          <a:xfrm>
            <a:off x="8873665" y="6119284"/>
            <a:ext cx="72000" cy="396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a:extLst>
              <a:ext uri="{FF2B5EF4-FFF2-40B4-BE49-F238E27FC236}">
                <a16:creationId xmlns:a16="http://schemas.microsoft.com/office/drawing/2014/main" id="{8984C6FF-2167-4023-A31A-FB6CFAECF45D}"/>
              </a:ext>
            </a:extLst>
          </p:cNvPr>
          <p:cNvSpPr/>
          <p:nvPr/>
        </p:nvSpPr>
        <p:spPr>
          <a:xfrm>
            <a:off x="8405665" y="6191119"/>
            <a:ext cx="1080000" cy="2160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0" name="正方形/長方形 89">
            <a:extLst>
              <a:ext uri="{FF2B5EF4-FFF2-40B4-BE49-F238E27FC236}">
                <a16:creationId xmlns:a16="http://schemas.microsoft.com/office/drawing/2014/main" id="{A20477A2-0B1D-4A8C-9E0B-CA1DEE6AE0D5}"/>
              </a:ext>
            </a:extLst>
          </p:cNvPr>
          <p:cNvSpPr/>
          <p:nvPr/>
        </p:nvSpPr>
        <p:spPr>
          <a:xfrm>
            <a:off x="8214143" y="6521039"/>
            <a:ext cx="1440000" cy="216000"/>
          </a:xfrm>
          <a:prstGeom prst="rect">
            <a:avLst/>
          </a:prstGeom>
          <a:solidFill>
            <a:schemeClr val="accent4">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nchorCtr="0"/>
          <a:lstStyle/>
          <a:p>
            <a:pPr indent="-241200"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地域防災計画修正</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4" name="正方形/長方形 93">
            <a:extLst>
              <a:ext uri="{FF2B5EF4-FFF2-40B4-BE49-F238E27FC236}">
                <a16:creationId xmlns:a16="http://schemas.microsoft.com/office/drawing/2014/main" id="{FB14D022-99D9-41BF-80FB-B6607994AEBC}"/>
              </a:ext>
            </a:extLst>
          </p:cNvPr>
          <p:cNvSpPr/>
          <p:nvPr/>
        </p:nvSpPr>
        <p:spPr>
          <a:xfrm>
            <a:off x="134061" y="1567352"/>
            <a:ext cx="612000" cy="21631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８年度</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5" name="正方形/長方形 64">
            <a:extLst>
              <a:ext uri="{FF2B5EF4-FFF2-40B4-BE49-F238E27FC236}">
                <a16:creationId xmlns:a16="http://schemas.microsoft.com/office/drawing/2014/main" id="{8CFD2901-FAA3-4DC8-994E-56CEE41A85DA}"/>
              </a:ext>
            </a:extLst>
          </p:cNvPr>
          <p:cNvSpPr/>
          <p:nvPr/>
        </p:nvSpPr>
        <p:spPr>
          <a:xfrm>
            <a:off x="0" y="-695"/>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令和８年度の主な作業（被害想定の見直し・次期アクションプランの策定）</a:t>
            </a:r>
          </a:p>
        </p:txBody>
      </p:sp>
    </p:spTree>
    <p:extLst>
      <p:ext uri="{BB962C8B-B14F-4D97-AF65-F5344CB8AC3E}">
        <p14:creationId xmlns:p14="http://schemas.microsoft.com/office/powerpoint/2010/main" val="384218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174D-76EA-2171-5352-F73BE3563E59}"/>
            </a:ext>
          </a:extLst>
        </p:cNvPr>
        <p:cNvGrpSpPr/>
        <p:nvPr/>
      </p:nvGrpSpPr>
      <p:grpSpPr>
        <a:xfrm>
          <a:off x="0" y="0"/>
          <a:ext cx="0" cy="0"/>
          <a:chOff x="0" y="0"/>
          <a:chExt cx="0" cy="0"/>
        </a:xfrm>
      </p:grpSpPr>
      <p:sp>
        <p:nvSpPr>
          <p:cNvPr id="2" name="スライド番号プレースホルダー 12">
            <a:extLst>
              <a:ext uri="{FF2B5EF4-FFF2-40B4-BE49-F238E27FC236}">
                <a16:creationId xmlns:a16="http://schemas.microsoft.com/office/drawing/2014/main" id="{59655EE5-2263-4722-E032-28BBA33281EB}"/>
              </a:ext>
            </a:extLst>
          </p:cNvPr>
          <p:cNvSpPr>
            <a:spLocks noGrp="1"/>
          </p:cNvSpPr>
          <p:nvPr>
            <p:ph type="sldNum" sz="quarter" idx="12"/>
          </p:nvPr>
        </p:nvSpPr>
        <p:spPr>
          <a:xfrm>
            <a:off x="7677150" y="6538914"/>
            <a:ext cx="2228850" cy="365125"/>
          </a:xfrm>
          <a:prstGeom prst="rect">
            <a:avLst/>
          </a:prstGeom>
        </p:spPr>
        <p:txBody>
          <a:bodyPr/>
          <a:lstStyle/>
          <a:p>
            <a:fld id="{DE8A6AB4-C314-4581-B2EB-142FADA2A072}" type="slidenum">
              <a:rPr lang="ja-JP" altLang="en-US" smtClean="0"/>
              <a:pPr/>
              <a:t>11</a:t>
            </a:fld>
            <a:endParaRPr lang="ja-JP" altLang="en-US" dirty="0"/>
          </a:p>
        </p:txBody>
      </p:sp>
      <p:sp>
        <p:nvSpPr>
          <p:cNvPr id="20" name="フリーフォーム: 図形 19">
            <a:extLst>
              <a:ext uri="{FF2B5EF4-FFF2-40B4-BE49-F238E27FC236}">
                <a16:creationId xmlns:a16="http://schemas.microsoft.com/office/drawing/2014/main" id="{B18D759D-E415-613B-6F13-753EDC7238EE}"/>
              </a:ext>
            </a:extLst>
          </p:cNvPr>
          <p:cNvSpPr/>
          <p:nvPr/>
        </p:nvSpPr>
        <p:spPr>
          <a:xfrm>
            <a:off x="4992414" y="543910"/>
            <a:ext cx="402020" cy="977462"/>
          </a:xfrm>
          <a:custGeom>
            <a:avLst/>
            <a:gdLst>
              <a:gd name="connsiteX0" fmla="*/ 0 w 402020"/>
              <a:gd name="connsiteY0" fmla="*/ 0 h 977462"/>
              <a:gd name="connsiteX1" fmla="*/ 78827 w 402020"/>
              <a:gd name="connsiteY1" fmla="*/ 141890 h 977462"/>
              <a:gd name="connsiteX2" fmla="*/ 110358 w 402020"/>
              <a:gd name="connsiteY2" fmla="*/ 189187 h 977462"/>
              <a:gd name="connsiteX3" fmla="*/ 134007 w 402020"/>
              <a:gd name="connsiteY3" fmla="*/ 252249 h 977462"/>
              <a:gd name="connsiteX4" fmla="*/ 141889 w 402020"/>
              <a:gd name="connsiteY4" fmla="*/ 275897 h 977462"/>
              <a:gd name="connsiteX5" fmla="*/ 197069 w 402020"/>
              <a:gd name="connsiteY5" fmla="*/ 362607 h 977462"/>
              <a:gd name="connsiteX6" fmla="*/ 268014 w 402020"/>
              <a:gd name="connsiteY6" fmla="*/ 417787 h 977462"/>
              <a:gd name="connsiteX7" fmla="*/ 291662 w 402020"/>
              <a:gd name="connsiteY7" fmla="*/ 425669 h 977462"/>
              <a:gd name="connsiteX8" fmla="*/ 307427 w 402020"/>
              <a:gd name="connsiteY8" fmla="*/ 472966 h 977462"/>
              <a:gd name="connsiteX9" fmla="*/ 315310 w 402020"/>
              <a:gd name="connsiteY9" fmla="*/ 543911 h 977462"/>
              <a:gd name="connsiteX10" fmla="*/ 338958 w 402020"/>
              <a:gd name="connsiteY10" fmla="*/ 638504 h 977462"/>
              <a:gd name="connsiteX11" fmla="*/ 346841 w 402020"/>
              <a:gd name="connsiteY11" fmla="*/ 725214 h 977462"/>
              <a:gd name="connsiteX12" fmla="*/ 370489 w 402020"/>
              <a:gd name="connsiteY12" fmla="*/ 788276 h 977462"/>
              <a:gd name="connsiteX13" fmla="*/ 378372 w 402020"/>
              <a:gd name="connsiteY13" fmla="*/ 874987 h 977462"/>
              <a:gd name="connsiteX14" fmla="*/ 386255 w 402020"/>
              <a:gd name="connsiteY14" fmla="*/ 938049 h 977462"/>
              <a:gd name="connsiteX15" fmla="*/ 402020 w 402020"/>
              <a:gd name="connsiteY15" fmla="*/ 977462 h 9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020" h="977462">
                <a:moveTo>
                  <a:pt x="0" y="0"/>
                </a:moveTo>
                <a:cubicBezTo>
                  <a:pt x="27553" y="68885"/>
                  <a:pt x="17157" y="49384"/>
                  <a:pt x="78827" y="141890"/>
                </a:cubicBezTo>
                <a:cubicBezTo>
                  <a:pt x="89337" y="157656"/>
                  <a:pt x="101884" y="172240"/>
                  <a:pt x="110358" y="189187"/>
                </a:cubicBezTo>
                <a:cubicBezTo>
                  <a:pt x="120398" y="209267"/>
                  <a:pt x="126335" y="231150"/>
                  <a:pt x="134007" y="252249"/>
                </a:cubicBezTo>
                <a:cubicBezTo>
                  <a:pt x="136847" y="260058"/>
                  <a:pt x="138173" y="268465"/>
                  <a:pt x="141889" y="275897"/>
                </a:cubicBezTo>
                <a:cubicBezTo>
                  <a:pt x="148610" y="289340"/>
                  <a:pt x="180138" y="347087"/>
                  <a:pt x="197069" y="362607"/>
                </a:cubicBezTo>
                <a:cubicBezTo>
                  <a:pt x="219154" y="382851"/>
                  <a:pt x="243086" y="401169"/>
                  <a:pt x="268014" y="417787"/>
                </a:cubicBezTo>
                <a:cubicBezTo>
                  <a:pt x="274927" y="422396"/>
                  <a:pt x="283779" y="423042"/>
                  <a:pt x="291662" y="425669"/>
                </a:cubicBezTo>
                <a:cubicBezTo>
                  <a:pt x="296917" y="441435"/>
                  <a:pt x="304168" y="456670"/>
                  <a:pt x="307427" y="472966"/>
                </a:cubicBezTo>
                <a:cubicBezTo>
                  <a:pt x="312093" y="496298"/>
                  <a:pt x="311398" y="520441"/>
                  <a:pt x="315310" y="543911"/>
                </a:cubicBezTo>
                <a:cubicBezTo>
                  <a:pt x="324093" y="596609"/>
                  <a:pt x="326429" y="600914"/>
                  <a:pt x="338958" y="638504"/>
                </a:cubicBezTo>
                <a:cubicBezTo>
                  <a:pt x="341586" y="667407"/>
                  <a:pt x="340862" y="696814"/>
                  <a:pt x="346841" y="725214"/>
                </a:cubicBezTo>
                <a:cubicBezTo>
                  <a:pt x="351466" y="747182"/>
                  <a:pt x="365864" y="766308"/>
                  <a:pt x="370489" y="788276"/>
                </a:cubicBezTo>
                <a:cubicBezTo>
                  <a:pt x="376468" y="816676"/>
                  <a:pt x="375334" y="846124"/>
                  <a:pt x="378372" y="874987"/>
                </a:cubicBezTo>
                <a:cubicBezTo>
                  <a:pt x="380590" y="896055"/>
                  <a:pt x="381492" y="917407"/>
                  <a:pt x="386255" y="938049"/>
                </a:cubicBezTo>
                <a:cubicBezTo>
                  <a:pt x="389437" y="951836"/>
                  <a:pt x="402020" y="977462"/>
                  <a:pt x="402020" y="977462"/>
                </a:cubicBezTo>
              </a:path>
            </a:pathLst>
          </a:custGeom>
          <a:no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B49AB81-A0CF-BDD7-3C2A-B386E96221E3}"/>
              </a:ext>
            </a:extLst>
          </p:cNvPr>
          <p:cNvSpPr txBox="1"/>
          <p:nvPr/>
        </p:nvSpPr>
        <p:spPr>
          <a:xfrm>
            <a:off x="241581" y="2030770"/>
            <a:ext cx="5037005" cy="369332"/>
          </a:xfrm>
          <a:prstGeom prst="rect">
            <a:avLst/>
          </a:prstGeom>
          <a:noFill/>
        </p:spPr>
        <p:txBody>
          <a:bodyPr wrap="square">
            <a:spAutoFit/>
          </a:bodyPr>
          <a:lstStyle/>
          <a:p>
            <a:r>
              <a:rPr kumimoji="1" lang="ja-JP" altLang="en-US" b="1" dirty="0">
                <a:latin typeface="+mn-ea"/>
              </a:rPr>
              <a:t>（参考事例：地震火災による災害シナリオ）</a:t>
            </a:r>
            <a:endParaRPr lang="ja-JP" altLang="en-US" b="1" dirty="0"/>
          </a:p>
        </p:txBody>
      </p:sp>
      <p:graphicFrame>
        <p:nvGraphicFramePr>
          <p:cNvPr id="6" name="表 5">
            <a:extLst>
              <a:ext uri="{FF2B5EF4-FFF2-40B4-BE49-F238E27FC236}">
                <a16:creationId xmlns:a16="http://schemas.microsoft.com/office/drawing/2014/main" id="{1D35D4B7-EBA1-33FC-2165-327EA5CC1AEE}"/>
              </a:ext>
            </a:extLst>
          </p:cNvPr>
          <p:cNvGraphicFramePr>
            <a:graphicFrameLocks noGrp="1"/>
          </p:cNvGraphicFramePr>
          <p:nvPr>
            <p:extLst>
              <p:ext uri="{D42A27DB-BD31-4B8C-83A1-F6EECF244321}">
                <p14:modId xmlns:p14="http://schemas.microsoft.com/office/powerpoint/2010/main" val="1195162659"/>
              </p:ext>
            </p:extLst>
          </p:nvPr>
        </p:nvGraphicFramePr>
        <p:xfrm>
          <a:off x="653348" y="2765229"/>
          <a:ext cx="8496000" cy="3015617"/>
        </p:xfrm>
        <a:graphic>
          <a:graphicData uri="http://schemas.openxmlformats.org/drawingml/2006/table">
            <a:tbl>
              <a:tblPr firstRow="1" bandRow="1">
                <a:tableStyleId>{073A0DAA-6AF3-43AB-8588-CEC1D06C72B9}</a:tableStyleId>
              </a:tblPr>
              <a:tblGrid>
                <a:gridCol w="1142344">
                  <a:extLst>
                    <a:ext uri="{9D8B030D-6E8A-4147-A177-3AD203B41FA5}">
                      <a16:colId xmlns:a16="http://schemas.microsoft.com/office/drawing/2014/main" val="1485207866"/>
                    </a:ext>
                  </a:extLst>
                </a:gridCol>
                <a:gridCol w="595764">
                  <a:extLst>
                    <a:ext uri="{9D8B030D-6E8A-4147-A177-3AD203B41FA5}">
                      <a16:colId xmlns:a16="http://schemas.microsoft.com/office/drawing/2014/main" val="2208709599"/>
                    </a:ext>
                  </a:extLst>
                </a:gridCol>
                <a:gridCol w="3533533">
                  <a:extLst>
                    <a:ext uri="{9D8B030D-6E8A-4147-A177-3AD203B41FA5}">
                      <a16:colId xmlns:a16="http://schemas.microsoft.com/office/drawing/2014/main" val="3705607116"/>
                    </a:ext>
                  </a:extLst>
                </a:gridCol>
                <a:gridCol w="3224359">
                  <a:extLst>
                    <a:ext uri="{9D8B030D-6E8A-4147-A177-3AD203B41FA5}">
                      <a16:colId xmlns:a16="http://schemas.microsoft.com/office/drawing/2014/main" val="2412232695"/>
                    </a:ext>
                  </a:extLst>
                </a:gridCol>
              </a:tblGrid>
              <a:tr h="323893">
                <a:tc>
                  <a:txBody>
                    <a:bodyPr/>
                    <a:lstStyle/>
                    <a:p>
                      <a:pPr algn="ctr"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時間</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被害様相（対策なしの場合）</a:t>
                      </a:r>
                    </a:p>
                  </a:txBody>
                  <a:tcPr marL="72000" marR="72000" marT="0"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主な防災・減災対策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97345396"/>
                  </a:ext>
                </a:extLst>
              </a:tr>
              <a:tr h="1737995">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u="none" strike="noStrike" dirty="0">
                          <a:effectLst/>
                          <a:latin typeface="Meiryo UI" panose="020B0604030504040204" pitchFamily="50" charset="-128"/>
                          <a:ea typeface="Meiryo UI" panose="020B0604030504040204" pitchFamily="50" charset="-128"/>
                        </a:rPr>
                        <a:t>地震火災</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直後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木造密集市街地などを中心に、同時多発火災が発生</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消防力が不足し、延焼火災</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火災旋風が発生する可能性</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避難経路が閉塞し、逃げまどいによる犠牲者の発生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歴史的な街並みや指定文化財等の建造物の焼失</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太陽光発電システムが損傷し、出火要因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津波警報等が発表された地域では、津波避難のために住民による初期消火が困難、消防機関による消火活動が困難</a:t>
                      </a:r>
                    </a:p>
                  </a:txBody>
                  <a:tcPr marL="72000" marR="72000" marT="0" marB="0" anchor="ctr">
                    <a:solidFill>
                      <a:schemeClr val="bg1">
                        <a:lumMod val="85000"/>
                      </a:schemeClr>
                    </a:solidFill>
                  </a:tcPr>
                </a:tc>
                <a:tc rowSpan="3">
                  <a:txBody>
                    <a:bodyPr/>
                    <a:lstStyle/>
                    <a:p>
                      <a:pPr marL="0" indent="0" algn="l" fontAlgn="ctr">
                        <a:buFont typeface="Wingdings" panose="05000000000000000000" pitchFamily="2" charset="2"/>
                        <a:buNone/>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自助・共助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感震ブレーカーの設置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消火資機材等の準備、消火訓練への参加</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不燃化対策</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家具転倒防止器具の設置促進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防災グッズの備え</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自主防災組織の強化</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防災訓練・防災パトロールの実施</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公助</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a:t>
                      </a: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木造密集市街地の解消</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延焼遮断帯等の整備</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避難路等の整備</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消防水利・消防機器の充実強化</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住民への火災予防等の普及・啓発</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1450" indent="-171450" algn="l" fontAlgn="ctr">
                        <a:buFont typeface="Wingdings" panose="05000000000000000000" pitchFamily="2" charset="2"/>
                        <a:buChar char="Ø"/>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地域防災情報の充実（危険性の見える化等）</a:t>
                      </a:r>
                    </a:p>
                  </a:txBody>
                  <a:tcPr marL="72000" marR="72000" marT="0" marB="0" anchor="ctr">
                    <a:solidFill>
                      <a:schemeClr val="bg1">
                        <a:lumMod val="85000"/>
                      </a:schemeClr>
                    </a:solidFill>
                  </a:tcPr>
                </a:tc>
                <a:extLst>
                  <a:ext uri="{0D108BD9-81ED-4DB2-BD59-A6C34878D82A}">
                    <a16:rowId xmlns:a16="http://schemas.microsoft.com/office/drawing/2014/main" val="3334180832"/>
                  </a:ext>
                </a:extLst>
              </a:tr>
              <a:tr h="560438">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１日後</a:t>
                      </a:r>
                    </a:p>
                  </a:txBody>
                  <a:tcPr marL="72000" marR="72000" marT="0" marB="0" anchor="ctr">
                    <a:solidFill>
                      <a:schemeClr val="bg1">
                        <a:lumMod val="85000"/>
                      </a:schemeClr>
                    </a:solidFill>
                  </a:tcPr>
                </a:tc>
                <a:tc>
                  <a:txBody>
                    <a:bodyPr/>
                    <a:lstStyle/>
                    <a:p>
                      <a:pPr marL="171450" indent="-171450" algn="l" fontAlgn="ctr">
                        <a:buFont typeface="Wingdings" panose="05000000000000000000" pitchFamily="2" charset="2"/>
                        <a:buChar char="Ø"/>
                      </a:pPr>
                      <a:r>
                        <a:rPr lang="ja-JP" altLang="en-US" sz="1000" u="none" strike="noStrike" dirty="0">
                          <a:effectLst/>
                          <a:latin typeface="Meiryo UI" panose="020B0604030504040204" pitchFamily="50" charset="-128"/>
                          <a:ea typeface="Meiryo UI" panose="020B0604030504040204" pitchFamily="50" charset="-128"/>
                        </a:rPr>
                        <a:t>大規模な火災により多くの住宅が焼失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solidFill>
                      <a:schemeClr val="bg1">
                        <a:lumMod val="85000"/>
                      </a:schemeClr>
                    </a:solidFill>
                  </a:tcPr>
                </a:tc>
                <a:tc vMerge="1">
                  <a:txBody>
                    <a:bodyPr/>
                    <a:lstStyle/>
                    <a:p>
                      <a:endParaRPr dirty="0"/>
                    </a:p>
                  </a:txBody>
                  <a:tcPr marL="72000" marR="72000" marT="0" marB="0" anchor="ctr"/>
                </a:tc>
                <a:extLst>
                  <a:ext uri="{0D108BD9-81ED-4DB2-BD59-A6C34878D82A}">
                    <a16:rowId xmlns:a16="http://schemas.microsoft.com/office/drawing/2014/main" val="2216622322"/>
                  </a:ext>
                </a:extLst>
              </a:tr>
              <a:tr h="393291">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数日後</a:t>
                      </a:r>
                    </a:p>
                  </a:txBody>
                  <a:tcPr marL="72000" marR="72000" marT="0" marB="0" anchor="ctr">
                    <a:solidFill>
                      <a:schemeClr val="bg1">
                        <a:lumMod val="85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復電による通電火災</a:t>
                      </a:r>
                    </a:p>
                  </a:txBody>
                  <a:tcPr marL="72000" marR="72000" marT="0" marB="0" anchor="c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3232884783"/>
                  </a:ext>
                </a:extLst>
              </a:tr>
            </a:tbl>
          </a:graphicData>
        </a:graphic>
      </p:graphicFrame>
      <p:sp>
        <p:nvSpPr>
          <p:cNvPr id="14" name="正方形/長方形 13">
            <a:extLst>
              <a:ext uri="{FF2B5EF4-FFF2-40B4-BE49-F238E27FC236}">
                <a16:creationId xmlns:a16="http://schemas.microsoft.com/office/drawing/2014/main" id="{6C51BBEF-FC7C-4076-8FCE-907606743616}"/>
              </a:ext>
            </a:extLst>
          </p:cNvPr>
          <p:cNvSpPr/>
          <p:nvPr/>
        </p:nvSpPr>
        <p:spPr>
          <a:xfrm>
            <a:off x="0" y="-695"/>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参考：次期アクションプランに向けた対策案の検討について　（第６回検討部会資料・抜粋）　　</a:t>
            </a:r>
          </a:p>
        </p:txBody>
      </p:sp>
      <p:sp>
        <p:nvSpPr>
          <p:cNvPr id="15" name="四角形: 角を丸くする 14">
            <a:extLst>
              <a:ext uri="{FF2B5EF4-FFF2-40B4-BE49-F238E27FC236}">
                <a16:creationId xmlns:a16="http://schemas.microsoft.com/office/drawing/2014/main" id="{422A3A62-9B0E-475C-894B-A965AE921E3E}"/>
              </a:ext>
            </a:extLst>
          </p:cNvPr>
          <p:cNvSpPr/>
          <p:nvPr/>
        </p:nvSpPr>
        <p:spPr>
          <a:xfrm>
            <a:off x="144517" y="562368"/>
            <a:ext cx="9616965" cy="1130469"/>
          </a:xfrm>
          <a:prstGeom prst="roundRect">
            <a:avLst>
              <a:gd name="adj" fmla="val 6626"/>
            </a:avLst>
          </a:prstGeom>
          <a:noFill/>
          <a:ln w="1270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wrap="square" lIns="36000" tIns="36000" rIns="36000" bIns="36000" rtlCol="0" anchor="t" anchorCtr="0">
            <a:spAutoFit/>
          </a:bodyPr>
          <a:lstStyle/>
          <a:p>
            <a:pPr>
              <a:spcBef>
                <a:spcPts val="300"/>
              </a:spcBef>
            </a:pPr>
            <a:r>
              <a:rPr kumimoji="1" lang="ja-JP" altLang="en-US" sz="1400" dirty="0"/>
              <a:t>〇これまでに審議した</a:t>
            </a:r>
            <a:r>
              <a:rPr kumimoji="1" lang="ja-JP" altLang="en-US" sz="1400" b="1" dirty="0"/>
              <a:t>被害想定を踏まえた</a:t>
            </a:r>
            <a:r>
              <a:rPr kumimoji="1" lang="en-US" altLang="ja-JP" sz="1400" b="1" dirty="0"/>
              <a:t>【</a:t>
            </a:r>
            <a:r>
              <a:rPr kumimoji="1" lang="ja-JP" altLang="en-US" sz="1400" b="1" dirty="0"/>
              <a:t>主な防災・減災対策</a:t>
            </a:r>
            <a:r>
              <a:rPr kumimoji="1" lang="en-US" altLang="ja-JP" sz="1400" b="1" dirty="0"/>
              <a:t>】</a:t>
            </a:r>
            <a:r>
              <a:rPr kumimoji="1" lang="ja-JP" altLang="en-US" sz="1400" dirty="0"/>
              <a:t>について、「</a:t>
            </a:r>
            <a:r>
              <a:rPr kumimoji="1" lang="ja-JP" altLang="en-US" sz="1400" b="1" dirty="0"/>
              <a:t>災害シナリオ（詳細版）の検討」</a:t>
            </a:r>
            <a:r>
              <a:rPr kumimoji="1" lang="ja-JP" altLang="en-US" sz="1400" dirty="0"/>
              <a:t>に</a:t>
            </a:r>
            <a:endParaRPr kumimoji="1" lang="en-US" altLang="ja-JP" sz="1400" dirty="0"/>
          </a:p>
          <a:p>
            <a:pPr>
              <a:spcBef>
                <a:spcPts val="300"/>
              </a:spcBef>
            </a:pPr>
            <a:r>
              <a:rPr kumimoji="1" lang="ja-JP" altLang="en-US" sz="1400" dirty="0"/>
              <a:t>　まとめております。</a:t>
            </a:r>
            <a:r>
              <a:rPr kumimoji="1" lang="en-US" altLang="ja-JP" sz="1100" dirty="0"/>
              <a:t>※</a:t>
            </a:r>
            <a:r>
              <a:rPr kumimoji="1" lang="ja-JP" altLang="en-US" sz="1100" dirty="0"/>
              <a:t>　下記リンク先の第５回部会（資料５－１）および第６回部会（資料３－１）をご参照ください。</a:t>
            </a:r>
            <a:endParaRPr kumimoji="1" lang="en-US" altLang="ja-JP" sz="1100" dirty="0"/>
          </a:p>
          <a:p>
            <a:pPr>
              <a:spcBef>
                <a:spcPts val="300"/>
              </a:spcBef>
            </a:pPr>
            <a:r>
              <a:rPr kumimoji="1" lang="ja-JP" altLang="en-US" sz="1400" dirty="0"/>
              <a:t>　</a:t>
            </a:r>
            <a:r>
              <a:rPr kumimoji="1" lang="ja-JP" altLang="en-US" sz="1200" dirty="0"/>
              <a:t>（</a:t>
            </a:r>
            <a:r>
              <a:rPr kumimoji="1" lang="zh-TW" altLang="en-US" sz="1200" dirty="0"/>
              <a:t>地震津波災害対策等検討部会</a:t>
            </a:r>
            <a:r>
              <a:rPr kumimoji="1" lang="en-US" altLang="ja-JP" sz="1200" dirty="0"/>
              <a:t>URL</a:t>
            </a:r>
            <a:r>
              <a:rPr kumimoji="1" lang="ja-JP" altLang="en-US" sz="1200" dirty="0"/>
              <a:t>：</a:t>
            </a:r>
            <a:r>
              <a:rPr kumimoji="1" lang="en-US" altLang="ja-JP" sz="1200" dirty="0">
                <a:hlinkClick r:id="rId3"/>
              </a:rPr>
              <a:t>https://www.pref.osaka.lg.jp/o020080/kikikanri/keikaku_higaisoutei/r5bukai.html</a:t>
            </a:r>
            <a:r>
              <a:rPr kumimoji="1" lang="ja-JP" altLang="en-US" sz="1200" dirty="0"/>
              <a:t>）</a:t>
            </a:r>
            <a:endParaRPr kumimoji="1" lang="en-US" altLang="ja-JP" sz="1200" dirty="0"/>
          </a:p>
          <a:p>
            <a:pPr>
              <a:spcBef>
                <a:spcPts val="600"/>
              </a:spcBef>
            </a:pPr>
            <a:r>
              <a:rPr kumimoji="1" lang="ja-JP" altLang="en-US" sz="1400" dirty="0"/>
              <a:t>〇各部局におかれましては、</a:t>
            </a:r>
            <a:r>
              <a:rPr kumimoji="1" lang="ja-JP" altLang="en-US" sz="1400" b="1" u="sng" dirty="0"/>
              <a:t>次期アクションプランに向けた対策検討の際に、参考資料としてご活用ください。</a:t>
            </a:r>
            <a:endParaRPr kumimoji="1" lang="en-US" altLang="ja-JP" sz="1400" dirty="0"/>
          </a:p>
        </p:txBody>
      </p:sp>
      <p:sp>
        <p:nvSpPr>
          <p:cNvPr id="4" name="正方形/長方形 3">
            <a:extLst>
              <a:ext uri="{FF2B5EF4-FFF2-40B4-BE49-F238E27FC236}">
                <a16:creationId xmlns:a16="http://schemas.microsoft.com/office/drawing/2014/main" id="{694D0E9B-5562-4134-912F-B95BDE74505E}"/>
              </a:ext>
            </a:extLst>
          </p:cNvPr>
          <p:cNvSpPr/>
          <p:nvPr/>
        </p:nvSpPr>
        <p:spPr>
          <a:xfrm>
            <a:off x="241581" y="1890140"/>
            <a:ext cx="9351736" cy="41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333D23C-8AF0-4DF7-A6DC-37A1CD20BD70}"/>
              </a:ext>
            </a:extLst>
          </p:cNvPr>
          <p:cNvSpPr/>
          <p:nvPr/>
        </p:nvSpPr>
        <p:spPr>
          <a:xfrm>
            <a:off x="5906530" y="2727743"/>
            <a:ext cx="3261118" cy="3090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5A3FB2E-801E-4D35-B9C8-032A65C5699A}"/>
              </a:ext>
            </a:extLst>
          </p:cNvPr>
          <p:cNvSpPr txBox="1"/>
          <p:nvPr/>
        </p:nvSpPr>
        <p:spPr>
          <a:xfrm>
            <a:off x="583874" y="2428777"/>
            <a:ext cx="8454474" cy="307777"/>
          </a:xfrm>
          <a:prstGeom prst="rect">
            <a:avLst/>
          </a:prstGeom>
          <a:noFill/>
        </p:spPr>
        <p:txBody>
          <a:bodyPr wrap="square">
            <a:spAutoFit/>
          </a:bodyPr>
          <a:lstStyle/>
          <a:p>
            <a:pPr marL="285750" indent="-285750">
              <a:buFont typeface="Wingdings" panose="05000000000000000000" pitchFamily="2" charset="2"/>
              <a:buChar char="Ø"/>
            </a:pPr>
            <a:r>
              <a:rPr lang="ja-JP" altLang="en-US" sz="1400" dirty="0">
                <a:solidFill>
                  <a:srgbClr val="222222"/>
                </a:solidFill>
                <a:latin typeface="メイリオ" panose="020B0604030504040204" pitchFamily="50" charset="-128"/>
                <a:ea typeface="メイリオ" panose="020B0604030504040204" pitchFamily="50" charset="-128"/>
              </a:rPr>
              <a:t>地震に伴う火災により起こる被害様相と主な防災・減災対策</a:t>
            </a:r>
            <a:endParaRPr lang="en-US" altLang="ja-JP" sz="1400" dirty="0">
              <a:solidFill>
                <a:srgbClr val="22222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510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1924FFA-BAA6-4B79-8BBB-7D3D140AF2F3}"/>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C11518A-8DEB-4193-AC71-E3D51FBBD6AE}"/>
              </a:ext>
            </a:extLst>
          </p:cNvPr>
          <p:cNvSpPr/>
          <p:nvPr/>
        </p:nvSpPr>
        <p:spPr>
          <a:xfrm>
            <a:off x="0" y="0"/>
            <a:ext cx="8292662"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n-ea"/>
              </a:rPr>
              <a:t>被害想定の見直しと次期地震防災アクションプランについて　　</a:t>
            </a:r>
          </a:p>
        </p:txBody>
      </p:sp>
      <p:sp>
        <p:nvSpPr>
          <p:cNvPr id="54" name="正方形/長方形 53">
            <a:extLst>
              <a:ext uri="{FF2B5EF4-FFF2-40B4-BE49-F238E27FC236}">
                <a16:creationId xmlns:a16="http://schemas.microsoft.com/office/drawing/2014/main" id="{6AF2DD38-748F-43E5-9830-5EE6CF79FE01}"/>
              </a:ext>
            </a:extLst>
          </p:cNvPr>
          <p:cNvSpPr/>
          <p:nvPr/>
        </p:nvSpPr>
        <p:spPr>
          <a:xfrm>
            <a:off x="68261" y="3136697"/>
            <a:ext cx="3888884" cy="741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b="1" u="sng" dirty="0">
                <a:latin typeface="UD デジタル 教科書体 NK-R" panose="02020400000000000000" pitchFamily="18" charset="-128"/>
                <a:ea typeface="UD デジタル 教科書体 NK-R" panose="02020400000000000000" pitchFamily="18" charset="-128"/>
              </a:rPr>
              <a:t>○直近の被害想定の公表</a:t>
            </a:r>
          </a:p>
          <a:p>
            <a:r>
              <a:rPr kumimoji="1" lang="ja-JP" altLang="en-US" sz="1400" dirty="0">
                <a:latin typeface="UD デジタル 教科書体 NK-R" panose="02020400000000000000" pitchFamily="18" charset="-128"/>
                <a:ea typeface="UD デジタル 教科書体 NK-R" panose="02020400000000000000" pitchFamily="18" charset="-128"/>
              </a:rPr>
              <a:t>　・上町断層帯等の直下型地震（平成</a:t>
            </a:r>
            <a:r>
              <a:rPr kumimoji="1" lang="en-US" altLang="ja-JP" sz="1400" dirty="0">
                <a:latin typeface="UD デジタル 教科書体 NK-R" panose="02020400000000000000" pitchFamily="18" charset="-128"/>
                <a:ea typeface="UD デジタル 教科書体 NK-R" panose="02020400000000000000" pitchFamily="18" charset="-128"/>
              </a:rPr>
              <a:t>18</a:t>
            </a:r>
            <a:r>
              <a:rPr kumimoji="1" lang="ja-JP" altLang="en-US" sz="1400" dirty="0">
                <a:latin typeface="UD デジタル 教科書体 NK-R" panose="02020400000000000000" pitchFamily="18" charset="-128"/>
                <a:ea typeface="UD デジタル 教科書体 NK-R" panose="02020400000000000000" pitchFamily="18" charset="-128"/>
              </a:rPr>
              <a:t>年度）</a:t>
            </a:r>
          </a:p>
          <a:p>
            <a:r>
              <a:rPr kumimoji="1" lang="ja-JP" altLang="en-US" sz="1400" dirty="0">
                <a:latin typeface="UD デジタル 教科書体 NK-R" panose="02020400000000000000" pitchFamily="18" charset="-128"/>
                <a:ea typeface="UD デジタル 教科書体 NK-R" panose="02020400000000000000" pitchFamily="18" charset="-128"/>
              </a:rPr>
              <a:t>　・南海トラフ巨大地震（平成</a:t>
            </a:r>
            <a:r>
              <a:rPr kumimoji="1" lang="en-US" altLang="ja-JP" sz="1400" dirty="0">
                <a:latin typeface="UD デジタル 教科書体 NK-R" panose="02020400000000000000" pitchFamily="18" charset="-128"/>
                <a:ea typeface="UD デジタル 教科書体 NK-R" panose="02020400000000000000" pitchFamily="18" charset="-128"/>
              </a:rPr>
              <a:t>25</a:t>
            </a:r>
            <a:r>
              <a:rPr kumimoji="1" lang="ja-JP" altLang="en-US" sz="1400" dirty="0">
                <a:latin typeface="UD デジタル 教科書体 NK-R" panose="02020400000000000000" pitchFamily="18" charset="-128"/>
                <a:ea typeface="UD デジタル 教科書体 NK-R" panose="02020400000000000000" pitchFamily="18" charset="-128"/>
              </a:rPr>
              <a:t>年度）</a:t>
            </a:r>
          </a:p>
        </p:txBody>
      </p:sp>
      <p:sp>
        <p:nvSpPr>
          <p:cNvPr id="55" name="正方形/長方形 54">
            <a:extLst>
              <a:ext uri="{FF2B5EF4-FFF2-40B4-BE49-F238E27FC236}">
                <a16:creationId xmlns:a16="http://schemas.microsoft.com/office/drawing/2014/main" id="{321A4F11-C9C7-40E2-877D-732227696650}"/>
              </a:ext>
            </a:extLst>
          </p:cNvPr>
          <p:cNvSpPr/>
          <p:nvPr/>
        </p:nvSpPr>
        <p:spPr>
          <a:xfrm>
            <a:off x="3904941" y="3122798"/>
            <a:ext cx="5719907" cy="741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b="1" u="sng" dirty="0">
                <a:latin typeface="UD デジタル 教科書体 NK-R" panose="02020400000000000000" pitchFamily="18" charset="-128"/>
                <a:ea typeface="UD デジタル 教科書体 NK-R" panose="02020400000000000000" pitchFamily="18" charset="-128"/>
              </a:rPr>
              <a:t>○</a:t>
            </a: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新・大阪府地震防災アクションプラン</a:t>
            </a:r>
            <a:r>
              <a:rPr kumimoji="1" lang="en-US" altLang="ja-JP" sz="1400" b="1" u="sng" dirty="0">
                <a:latin typeface="UD デジタル 教科書体 NK-R" panose="02020400000000000000" pitchFamily="18" charset="-128"/>
                <a:ea typeface="UD デジタル 教科書体 NK-R" panose="02020400000000000000" pitchFamily="18" charset="-128"/>
              </a:rPr>
              <a:t>】</a:t>
            </a:r>
            <a:r>
              <a:rPr kumimoji="1" lang="ja-JP" altLang="en-US" sz="1400" b="1" u="sng" dirty="0">
                <a:latin typeface="UD デジタル 教科書体 NK-R" panose="02020400000000000000" pitchFamily="18" charset="-128"/>
                <a:ea typeface="UD デジタル 教科書体 NK-R" panose="02020400000000000000" pitchFamily="18" charset="-128"/>
              </a:rPr>
              <a:t>（現行）の策定</a:t>
            </a:r>
            <a:endParaRPr kumimoji="1" lang="en-US" altLang="ja-JP" sz="1400" b="1" u="sng" dirty="0">
              <a:latin typeface="UD デジタル 教科書体 NK-R" panose="02020400000000000000" pitchFamily="18" charset="-128"/>
              <a:ea typeface="UD デジタル 教科書体 NK-R" panose="02020400000000000000" pitchFamily="18" charset="-128"/>
            </a:endParaRPr>
          </a:p>
          <a:p>
            <a:pPr marL="360000" lvl="1" indent="-288000">
              <a:buFont typeface="Arial" panose="020B0604020202020204" pitchFamily="34" charset="0"/>
              <a:buChar char="•"/>
            </a:pPr>
            <a:r>
              <a:rPr kumimoji="1" lang="en-US" altLang="ja-JP" sz="1400" dirty="0">
                <a:latin typeface="UD デジタル 教科書体 NK-R" panose="02020400000000000000" pitchFamily="18" charset="-128"/>
                <a:ea typeface="UD デジタル 教科書体 NK-R" panose="02020400000000000000" pitchFamily="18" charset="-128"/>
              </a:rPr>
              <a:t>H25</a:t>
            </a:r>
            <a:r>
              <a:rPr kumimoji="1" lang="ja-JP" altLang="en-US" sz="1400" dirty="0">
                <a:latin typeface="UD デジタル 教科書体 NK-R" panose="02020400000000000000" pitchFamily="18" charset="-128"/>
                <a:ea typeface="UD デジタル 教科書体 NK-R" panose="02020400000000000000" pitchFamily="18" charset="-128"/>
              </a:rPr>
              <a:t>の被害想定を基礎データとし、平成</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年から令和６年度までの</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年間の地震・津波防災対策をとりまとめ　</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9" name="角丸四角形 29">
            <a:extLst>
              <a:ext uri="{FF2B5EF4-FFF2-40B4-BE49-F238E27FC236}">
                <a16:creationId xmlns:a16="http://schemas.microsoft.com/office/drawing/2014/main" id="{8EA59283-79FC-4058-89D5-4D832A63D458}"/>
              </a:ext>
            </a:extLst>
          </p:cNvPr>
          <p:cNvSpPr/>
          <p:nvPr/>
        </p:nvSpPr>
        <p:spPr>
          <a:xfrm>
            <a:off x="32644" y="615962"/>
            <a:ext cx="5281035"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➤被害想定・アクションプランに関するこれまでの経緯</a:t>
            </a:r>
            <a:endPar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64" name="図 63">
            <a:extLst>
              <a:ext uri="{FF2B5EF4-FFF2-40B4-BE49-F238E27FC236}">
                <a16:creationId xmlns:a16="http://schemas.microsoft.com/office/drawing/2014/main" id="{BE1B1CEC-6485-4913-B787-D88712C4AB02}"/>
              </a:ext>
            </a:extLst>
          </p:cNvPr>
          <p:cNvPicPr>
            <a:picLocks noChangeAspect="1"/>
          </p:cNvPicPr>
          <p:nvPr/>
        </p:nvPicPr>
        <p:blipFill>
          <a:blip r:embed="rId2"/>
          <a:stretch>
            <a:fillRect/>
          </a:stretch>
        </p:blipFill>
        <p:spPr>
          <a:xfrm>
            <a:off x="102253" y="487552"/>
            <a:ext cx="9859777" cy="2600380"/>
          </a:xfrm>
          <a:prstGeom prst="rect">
            <a:avLst/>
          </a:prstGeom>
        </p:spPr>
      </p:pic>
      <p:sp>
        <p:nvSpPr>
          <p:cNvPr id="65" name="楕円 64">
            <a:extLst>
              <a:ext uri="{FF2B5EF4-FFF2-40B4-BE49-F238E27FC236}">
                <a16:creationId xmlns:a16="http://schemas.microsoft.com/office/drawing/2014/main" id="{E048E21A-8A09-4526-9CC9-AF163547E31D}"/>
              </a:ext>
            </a:extLst>
          </p:cNvPr>
          <p:cNvSpPr>
            <a:spLocks noChangeAspect="1"/>
          </p:cNvSpPr>
          <p:nvPr/>
        </p:nvSpPr>
        <p:spPr>
          <a:xfrm flipV="1">
            <a:off x="260627" y="793813"/>
            <a:ext cx="170086" cy="170086"/>
          </a:xfrm>
          <a:prstGeom prst="ellipse">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1D1B1A36-1C9D-4F4C-8ED0-649F401FC616}"/>
              </a:ext>
            </a:extLst>
          </p:cNvPr>
          <p:cNvSpPr>
            <a:spLocks noChangeAspect="1"/>
          </p:cNvSpPr>
          <p:nvPr/>
        </p:nvSpPr>
        <p:spPr>
          <a:xfrm flipV="1">
            <a:off x="286776" y="1093946"/>
            <a:ext cx="117788" cy="11778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5F3390E0-C76C-4431-8128-9F80874307AC}"/>
              </a:ext>
            </a:extLst>
          </p:cNvPr>
          <p:cNvSpPr>
            <a:spLocks noChangeAspect="1"/>
          </p:cNvSpPr>
          <p:nvPr/>
        </p:nvSpPr>
        <p:spPr>
          <a:xfrm flipV="1">
            <a:off x="2006186" y="776939"/>
            <a:ext cx="178073" cy="178073"/>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D554D90C-753A-4E7F-B9A1-3A7061471702}"/>
              </a:ext>
            </a:extLst>
          </p:cNvPr>
          <p:cNvSpPr/>
          <p:nvPr/>
        </p:nvSpPr>
        <p:spPr>
          <a:xfrm>
            <a:off x="400550" y="766074"/>
            <a:ext cx="913992" cy="244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dirty="0">
                <a:latin typeface="UD デジタル 教科書体 NK-R" panose="02020400000000000000" pitchFamily="18" charset="-128"/>
                <a:ea typeface="UD デジタル 教科書体 NK-R" panose="02020400000000000000" pitchFamily="18" charset="-128"/>
              </a:rPr>
              <a:t>： 被害想定</a:t>
            </a:r>
          </a:p>
        </p:txBody>
      </p:sp>
      <p:sp>
        <p:nvSpPr>
          <p:cNvPr id="70" name="正方形/長方形 69">
            <a:extLst>
              <a:ext uri="{FF2B5EF4-FFF2-40B4-BE49-F238E27FC236}">
                <a16:creationId xmlns:a16="http://schemas.microsoft.com/office/drawing/2014/main" id="{04414900-01B5-43E6-877D-B6D660A7BB53}"/>
              </a:ext>
            </a:extLst>
          </p:cNvPr>
          <p:cNvSpPr/>
          <p:nvPr/>
        </p:nvSpPr>
        <p:spPr>
          <a:xfrm>
            <a:off x="400549" y="1045181"/>
            <a:ext cx="1251779" cy="244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dirty="0">
                <a:latin typeface="UD デジタル 教科書体 NK-R" panose="02020400000000000000" pitchFamily="18" charset="-128"/>
                <a:ea typeface="UD デジタル 教科書体 NK-R" panose="02020400000000000000" pitchFamily="18" charset="-128"/>
              </a:rPr>
              <a:t>： アクションプラン</a:t>
            </a:r>
          </a:p>
        </p:txBody>
      </p:sp>
      <p:sp>
        <p:nvSpPr>
          <p:cNvPr id="71" name="正方形/長方形 70">
            <a:extLst>
              <a:ext uri="{FF2B5EF4-FFF2-40B4-BE49-F238E27FC236}">
                <a16:creationId xmlns:a16="http://schemas.microsoft.com/office/drawing/2014/main" id="{98EDAA4E-0C9A-47C9-9EF0-2C345276AC6A}"/>
              </a:ext>
            </a:extLst>
          </p:cNvPr>
          <p:cNvSpPr/>
          <p:nvPr/>
        </p:nvSpPr>
        <p:spPr>
          <a:xfrm>
            <a:off x="2150101" y="748408"/>
            <a:ext cx="913993" cy="244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dirty="0">
                <a:latin typeface="UD デジタル 教科書体 NK-R" panose="02020400000000000000" pitchFamily="18" charset="-128"/>
                <a:ea typeface="UD デジタル 教科書体 NK-R" panose="02020400000000000000" pitchFamily="18" charset="-128"/>
              </a:rPr>
              <a:t>： 地震災害</a:t>
            </a:r>
          </a:p>
        </p:txBody>
      </p:sp>
      <p:sp>
        <p:nvSpPr>
          <p:cNvPr id="72" name="角丸四角形 29">
            <a:extLst>
              <a:ext uri="{FF2B5EF4-FFF2-40B4-BE49-F238E27FC236}">
                <a16:creationId xmlns:a16="http://schemas.microsoft.com/office/drawing/2014/main" id="{1CAABA2E-D58B-4261-9705-DF111A57FE6D}"/>
              </a:ext>
            </a:extLst>
          </p:cNvPr>
          <p:cNvSpPr/>
          <p:nvPr/>
        </p:nvSpPr>
        <p:spPr>
          <a:xfrm>
            <a:off x="32644" y="4150738"/>
            <a:ext cx="6442971"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➤被害想定の見直しと次期アクションプランの策定（</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R5</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年度～）</a:t>
            </a:r>
            <a:endPar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88" name="図 87">
            <a:extLst>
              <a:ext uri="{FF2B5EF4-FFF2-40B4-BE49-F238E27FC236}">
                <a16:creationId xmlns:a16="http://schemas.microsoft.com/office/drawing/2014/main" id="{65926DFA-E96C-4B0F-B595-9114FC2EF17D}"/>
              </a:ext>
            </a:extLst>
          </p:cNvPr>
          <p:cNvPicPr>
            <a:picLocks noChangeAspect="1"/>
          </p:cNvPicPr>
          <p:nvPr/>
        </p:nvPicPr>
        <p:blipFill>
          <a:blip r:embed="rId3"/>
          <a:stretch>
            <a:fillRect/>
          </a:stretch>
        </p:blipFill>
        <p:spPr>
          <a:xfrm>
            <a:off x="161766" y="5090550"/>
            <a:ext cx="6533674" cy="1633419"/>
          </a:xfrm>
          <a:prstGeom prst="rect">
            <a:avLst/>
          </a:prstGeom>
        </p:spPr>
      </p:pic>
      <p:sp>
        <p:nvSpPr>
          <p:cNvPr id="89" name="正方形/長方形 88">
            <a:extLst>
              <a:ext uri="{FF2B5EF4-FFF2-40B4-BE49-F238E27FC236}">
                <a16:creationId xmlns:a16="http://schemas.microsoft.com/office/drawing/2014/main" id="{0F89A66E-1DAD-4282-BFE3-E065EE3B264C}"/>
              </a:ext>
            </a:extLst>
          </p:cNvPr>
          <p:cNvSpPr/>
          <p:nvPr/>
        </p:nvSpPr>
        <p:spPr>
          <a:xfrm>
            <a:off x="68261" y="4263145"/>
            <a:ext cx="9522595" cy="730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pPr marL="144000" indent="-457200"/>
            <a:r>
              <a:rPr kumimoji="1" lang="ja-JP" altLang="en-US" sz="1400" dirty="0">
                <a:latin typeface="UD デジタル 教科書体 NK-R" panose="02020400000000000000" pitchFamily="18" charset="-128"/>
                <a:ea typeface="UD デジタル 教科書体 NK-R" panose="02020400000000000000" pitchFamily="18" charset="-128"/>
              </a:rPr>
              <a:t>○直近の被害想定公表以降、１０年以上が経過し、</a:t>
            </a:r>
            <a:r>
              <a:rPr kumimoji="1" lang="ja-JP" altLang="en-US" sz="1400" b="1" dirty="0">
                <a:latin typeface="UD デジタル 教科書体 NK-R" panose="02020400000000000000" pitchFamily="18" charset="-128"/>
                <a:ea typeface="UD デジタル 教科書体 NK-R" panose="02020400000000000000" pitchFamily="18" charset="-128"/>
              </a:rPr>
              <a:t>「新たな知見や国の検討」</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「社会情勢の変化」</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「地震津波対策の進捗」</a:t>
            </a:r>
            <a:r>
              <a:rPr kumimoji="1" lang="ja-JP" altLang="en-US" sz="1400" dirty="0">
                <a:latin typeface="UD デジタル 教科書体 NK-R" panose="02020400000000000000" pitchFamily="18" charset="-128"/>
                <a:ea typeface="UD デジタル 教科書体 NK-R" panose="02020400000000000000" pitchFamily="18" charset="-128"/>
              </a:rPr>
              <a:t>を踏まえ、令和５年度より学識経験者で構成する検討部会を設置し、被害想定の見直しに着手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144000" indent="-457200"/>
            <a:r>
              <a:rPr kumimoji="1" lang="ja-JP" altLang="en-US" sz="1400" dirty="0">
                <a:latin typeface="UD デジタル 教科書体 NK-R" panose="02020400000000000000" pitchFamily="18" charset="-128"/>
                <a:ea typeface="UD デジタル 教科書体 NK-R" panose="02020400000000000000" pitchFamily="18" charset="-128"/>
              </a:rPr>
              <a:t>○見直した被害想定に基づき、</a:t>
            </a:r>
            <a:r>
              <a:rPr kumimoji="1" lang="ja-JP" altLang="en-US" sz="1400" b="1" dirty="0">
                <a:solidFill>
                  <a:srgbClr val="FF6600"/>
                </a:solidFill>
                <a:latin typeface="UD デジタル 教科書体 NK-R" panose="02020400000000000000" pitchFamily="18" charset="-128"/>
                <a:ea typeface="UD デジタル 教科書体 NK-R" panose="02020400000000000000" pitchFamily="18" charset="-128"/>
              </a:rPr>
              <a:t>令和８年度中に次期アクションプラン（令和</a:t>
            </a:r>
            <a:r>
              <a:rPr kumimoji="1" lang="en-US" altLang="ja-JP" sz="1400" b="1" dirty="0">
                <a:solidFill>
                  <a:srgbClr val="FF6600"/>
                </a:solidFill>
                <a:latin typeface="UD デジタル 教科書体 NK-R" panose="02020400000000000000" pitchFamily="18" charset="-128"/>
                <a:ea typeface="UD デジタル 教科書体 NK-R" panose="02020400000000000000" pitchFamily="18" charset="-128"/>
              </a:rPr>
              <a:t>9</a:t>
            </a:r>
            <a:r>
              <a:rPr kumimoji="1" lang="ja-JP" altLang="en-US" sz="1400" b="1" dirty="0">
                <a:solidFill>
                  <a:srgbClr val="FF6600"/>
                </a:solidFill>
                <a:latin typeface="UD デジタル 教科書体 NK-R" panose="02020400000000000000" pitchFamily="18" charset="-128"/>
                <a:ea typeface="UD デジタル 教科書体 NK-R" panose="02020400000000000000" pitchFamily="18" charset="-128"/>
              </a:rPr>
              <a:t>年度～）</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を策定。</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0" name="テキスト ボックス 89">
            <a:extLst>
              <a:ext uri="{FF2B5EF4-FFF2-40B4-BE49-F238E27FC236}">
                <a16:creationId xmlns:a16="http://schemas.microsoft.com/office/drawing/2014/main" id="{216ECDCC-78E1-4142-836A-E5B169974FFB}"/>
              </a:ext>
            </a:extLst>
          </p:cNvPr>
          <p:cNvSpPr txBox="1"/>
          <p:nvPr/>
        </p:nvSpPr>
        <p:spPr>
          <a:xfrm>
            <a:off x="7062952" y="4761186"/>
            <a:ext cx="2814214" cy="2025694"/>
          </a:xfrm>
          <a:prstGeom prst="rect">
            <a:avLst/>
          </a:prstGeom>
          <a:noFill/>
          <a:ln w="12700">
            <a:noFill/>
          </a:ln>
        </p:spPr>
        <p:txBody>
          <a:bodyPr wrap="square" rtlCol="0">
            <a:noAutofit/>
          </a:bodyPr>
          <a:lstStyle/>
          <a:p>
            <a:pPr lvl="0"/>
            <a:r>
              <a:rPr kumimoji="1" lang="ja-JP" altLang="en-US" sz="1000" u="sng" dirty="0">
                <a:solidFill>
                  <a:prstClr val="black"/>
                </a:solidFill>
                <a:latin typeface="UD デジタル 教科書体 NK-R" panose="02020400000000000000" pitchFamily="18" charset="-128"/>
                <a:ea typeface="UD デジタル 教科書体 NK-R" panose="02020400000000000000" pitchFamily="18" charset="-128"/>
              </a:rPr>
              <a:t>○検討部会（</a:t>
            </a:r>
            <a:r>
              <a:rPr kumimoji="1" lang="en-US" altLang="ja-JP" sz="1000" u="sng" dirty="0">
                <a:solidFill>
                  <a:prstClr val="black"/>
                </a:solidFill>
                <a:latin typeface="UD デジタル 教科書体 NK-R" panose="02020400000000000000" pitchFamily="18" charset="-128"/>
                <a:ea typeface="UD デジタル 教科書体 NK-R" panose="02020400000000000000" pitchFamily="18" charset="-128"/>
              </a:rPr>
              <a:t>R5.6.12</a:t>
            </a:r>
            <a:r>
              <a:rPr kumimoji="1" lang="ja-JP" altLang="en-US" sz="1000" u="sng" dirty="0">
                <a:solidFill>
                  <a:prstClr val="black"/>
                </a:solidFill>
                <a:latin typeface="UD デジタル 教科書体 NK-R" panose="02020400000000000000" pitchFamily="18" charset="-128"/>
                <a:ea typeface="UD デジタル 教科書体 NK-R" panose="02020400000000000000" pitchFamily="18" charset="-128"/>
              </a:rPr>
              <a:t>設置）の開催状況</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令和</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5</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6</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月</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28</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日（第</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1</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回検討部会）</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主な議題　現在公表の被害想定等の確認</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令和</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5</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年</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12</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月</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20</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日（第</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2</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回検討部会）</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主な議題　地震動設定手法の決定</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令和６年</a:t>
            </a:r>
            <a:r>
              <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rPr>
              <a:t>11</a:t>
            </a:r>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月７日　（第３回検討部会）</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主な議題　津波浸水想定の検討</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令和７年３月１７日（第４回検討部会）</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主な議題　被害想定手法</a:t>
            </a:r>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　令和７年</a:t>
            </a:r>
            <a:r>
              <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12</a:t>
            </a:r>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月</a:t>
            </a:r>
            <a:r>
              <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19</a:t>
            </a:r>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日（第５回検討部会）</a:t>
            </a:r>
            <a:endPar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主な議題　津波浸水想定、地震動・液状化</a:t>
            </a:r>
            <a:endPar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　令和８年３月１８日　 （第６回検討部会）</a:t>
            </a:r>
            <a:endPar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endParaRPr>
          </a:p>
          <a:p>
            <a:pPr lvl="0"/>
            <a:r>
              <a:rPr kumimoji="1" lang="ja-JP" altLang="en-US" sz="10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rPr>
              <a:t>主な議題　被害想定の算定</a:t>
            </a:r>
            <a:endParaRPr kumimoji="1" lang="en-US" altLang="ja-JP" sz="1000" dirty="0">
              <a:solidFill>
                <a:prstClr val="black"/>
              </a:solidFill>
              <a:highlight>
                <a:srgbClr val="FFCCFF"/>
              </a:highlight>
              <a:latin typeface="UD デジタル 教科書体 NK-R" panose="02020400000000000000" pitchFamily="18" charset="-128"/>
              <a:ea typeface="UD デジタル 教科書体 NK-R" panose="02020400000000000000" pitchFamily="18" charset="-128"/>
            </a:endParaRPr>
          </a:p>
          <a:p>
            <a:pPr lvl="0"/>
            <a:endParaRPr kumimoji="1" lang="en-US" altLang="ja-JP" sz="10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1" name="テキスト ボックス 90">
            <a:extLst>
              <a:ext uri="{FF2B5EF4-FFF2-40B4-BE49-F238E27FC236}">
                <a16:creationId xmlns:a16="http://schemas.microsoft.com/office/drawing/2014/main" id="{807E848E-8711-4562-A691-527DA6730F4D}"/>
              </a:ext>
            </a:extLst>
          </p:cNvPr>
          <p:cNvSpPr txBox="1"/>
          <p:nvPr/>
        </p:nvSpPr>
        <p:spPr>
          <a:xfrm>
            <a:off x="7570087" y="3564644"/>
            <a:ext cx="2254633" cy="529994"/>
          </a:xfrm>
          <a:prstGeom prst="rect">
            <a:avLst/>
          </a:prstGeom>
          <a:noFill/>
          <a:ln w="12700">
            <a:noFill/>
          </a:ln>
        </p:spPr>
        <p:txBody>
          <a:bodyPr wrap="square" rtlCol="0">
            <a:noAutofit/>
          </a:bodyPr>
          <a:lstStyle/>
          <a:p>
            <a:pPr marL="279450" lvl="1" indent="-171450">
              <a:buFont typeface="UD デジタル 教科書体 NK-R" panose="02020400000000000000" pitchFamily="18" charset="-128"/>
              <a:buChar char="※"/>
            </a:pPr>
            <a:r>
              <a:rPr kumimoji="1" lang="ja-JP" altLang="en-US" sz="1000" dirty="0">
                <a:latin typeface="UD デジタル 教科書体 NK-R" panose="02020400000000000000" pitchFamily="18" charset="-128"/>
                <a:ea typeface="UD デジタル 教科書体 NK-R" panose="02020400000000000000" pitchFamily="18" charset="-128"/>
              </a:rPr>
              <a:t>令和８年度まで延長</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marL="108000" lvl="1"/>
            <a:r>
              <a:rPr kumimoji="1" lang="ja-JP" altLang="en-US" sz="1000" dirty="0">
                <a:latin typeface="UD デジタル 教科書体 NK-R" panose="02020400000000000000" pitchFamily="18" charset="-128"/>
                <a:ea typeface="UD デジタル 教科書体 NK-R" panose="02020400000000000000" pitchFamily="18" charset="-128"/>
              </a:rPr>
              <a:t>　（能登半島地震の影響）</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92" name="正方形/長方形 91">
            <a:extLst>
              <a:ext uri="{FF2B5EF4-FFF2-40B4-BE49-F238E27FC236}">
                <a16:creationId xmlns:a16="http://schemas.microsoft.com/office/drawing/2014/main" id="{4FEF2911-253B-4C98-8C6F-2EA70AB46D7E}"/>
              </a:ext>
            </a:extLst>
          </p:cNvPr>
          <p:cNvSpPr/>
          <p:nvPr/>
        </p:nvSpPr>
        <p:spPr>
          <a:xfrm>
            <a:off x="7010504" y="4761186"/>
            <a:ext cx="2814215" cy="202569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9BAAECA-1CFC-46F6-8EB2-DE05A2F99D35}"/>
              </a:ext>
            </a:extLst>
          </p:cNvPr>
          <p:cNvSpPr>
            <a:spLocks noGrp="1"/>
          </p:cNvSpPr>
          <p:nvPr>
            <p:ph type="sldNum" sz="quarter" idx="12"/>
          </p:nvPr>
        </p:nvSpPr>
        <p:spPr>
          <a:xfrm>
            <a:off x="7595870" y="6492875"/>
            <a:ext cx="2228850" cy="365125"/>
          </a:xfrm>
        </p:spPr>
        <p:txBody>
          <a:bodyPr/>
          <a:lstStyle/>
          <a:p>
            <a:fld id="{1110A8F8-72C0-4AAE-9EB1-D67B01982160}" type="slidenum">
              <a:rPr kumimoji="1" lang="ja-JP" altLang="en-US" smtClean="0"/>
              <a:t>2</a:t>
            </a:fld>
            <a:endParaRPr kumimoji="1" lang="ja-JP" altLang="en-US" dirty="0"/>
          </a:p>
        </p:txBody>
      </p:sp>
    </p:spTree>
    <p:extLst>
      <p:ext uri="{BB962C8B-B14F-4D97-AF65-F5344CB8AC3E}">
        <p14:creationId xmlns:p14="http://schemas.microsoft.com/office/powerpoint/2010/main" val="383194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65B4-263A-4541-DB36-4689EA03A60A}"/>
            </a:ext>
          </a:extLst>
        </p:cNvPr>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EBFF926A-EC83-422E-8988-AD29C4BA2717}"/>
              </a:ext>
            </a:extLst>
          </p:cNvPr>
          <p:cNvSpPr>
            <a:spLocks noGrp="1"/>
          </p:cNvSpPr>
          <p:nvPr>
            <p:ph type="body" sz="quarter" idx="11"/>
          </p:nvPr>
        </p:nvSpPr>
        <p:spPr>
          <a:xfrm>
            <a:off x="525001" y="477604"/>
            <a:ext cx="1837200" cy="320000"/>
          </a:xfrm>
        </p:spPr>
        <p:txBody>
          <a:bodyPr/>
          <a:lstStyle/>
          <a:p>
            <a:pPr algn="ctr"/>
            <a:r>
              <a:rPr lang="ja-JP" altLang="en-US" dirty="0">
                <a:latin typeface="Meiryo UI" panose="020B0604030504040204" pitchFamily="50" charset="-128"/>
                <a:ea typeface="Meiryo UI" panose="020B0604030504040204" pitchFamily="50" charset="-128"/>
              </a:rPr>
              <a:t>地表震度の予測結果</a:t>
            </a:r>
          </a:p>
        </p:txBody>
      </p:sp>
      <p:sp>
        <p:nvSpPr>
          <p:cNvPr id="12" name="テキスト ボックス 11">
            <a:extLst>
              <a:ext uri="{FF2B5EF4-FFF2-40B4-BE49-F238E27FC236}">
                <a16:creationId xmlns:a16="http://schemas.microsoft.com/office/drawing/2014/main" id="{74CD91C1-386E-97C4-04BD-232BF9613AE0}"/>
              </a:ext>
            </a:extLst>
          </p:cNvPr>
          <p:cNvSpPr txBox="1"/>
          <p:nvPr/>
        </p:nvSpPr>
        <p:spPr>
          <a:xfrm>
            <a:off x="5550301" y="6312414"/>
            <a:ext cx="3182665" cy="276999"/>
          </a:xfrm>
          <a:prstGeom prst="rect">
            <a:avLst/>
          </a:prstGeom>
          <a:noFill/>
        </p:spPr>
        <p:txBody>
          <a:bodyPr wrap="square">
            <a:spAutoFit/>
          </a:bodyPr>
          <a:lstStyle/>
          <a:p>
            <a:pPr algn="ctr"/>
            <a:r>
              <a:rPr lang="ja-JP" altLang="en-US" sz="1200" dirty="0"/>
              <a:t>今回想定（南海トラフ）の地表震度</a:t>
            </a:r>
          </a:p>
        </p:txBody>
      </p:sp>
      <p:sp>
        <p:nvSpPr>
          <p:cNvPr id="14" name="テキスト ボックス 13">
            <a:extLst>
              <a:ext uri="{FF2B5EF4-FFF2-40B4-BE49-F238E27FC236}">
                <a16:creationId xmlns:a16="http://schemas.microsoft.com/office/drawing/2014/main" id="{25400B32-90E8-FC57-1F95-CC8E968BAA82}"/>
              </a:ext>
            </a:extLst>
          </p:cNvPr>
          <p:cNvSpPr txBox="1"/>
          <p:nvPr/>
        </p:nvSpPr>
        <p:spPr>
          <a:xfrm>
            <a:off x="918136" y="6288150"/>
            <a:ext cx="3182665" cy="276999"/>
          </a:xfrm>
          <a:prstGeom prst="rect">
            <a:avLst/>
          </a:prstGeom>
          <a:noFill/>
        </p:spPr>
        <p:txBody>
          <a:bodyPr wrap="square">
            <a:spAutoFit/>
          </a:bodyPr>
          <a:lstStyle/>
          <a:p>
            <a:pPr algn="ctr"/>
            <a:r>
              <a:rPr lang="ja-JP" altLang="en-US" sz="1200" dirty="0"/>
              <a:t> </a:t>
            </a:r>
            <a:r>
              <a:rPr lang="en-US" altLang="ja-JP" sz="1200" dirty="0"/>
              <a:t>H25</a:t>
            </a:r>
            <a:r>
              <a:rPr lang="ja-JP" altLang="en-US" sz="1200" dirty="0"/>
              <a:t>想定（南海トラフ）の地表震度</a:t>
            </a:r>
          </a:p>
        </p:txBody>
      </p:sp>
      <p:sp>
        <p:nvSpPr>
          <p:cNvPr id="5" name="角丸四角形 73">
            <a:extLst>
              <a:ext uri="{FF2B5EF4-FFF2-40B4-BE49-F238E27FC236}">
                <a16:creationId xmlns:a16="http://schemas.microsoft.com/office/drawing/2014/main" id="{BB995C35-931A-BD3E-CFB5-F26F3BA7D10A}"/>
              </a:ext>
            </a:extLst>
          </p:cNvPr>
          <p:cNvSpPr/>
          <p:nvPr/>
        </p:nvSpPr>
        <p:spPr>
          <a:xfrm>
            <a:off x="587441" y="1116653"/>
            <a:ext cx="2772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en-US" altLang="ja-JP" sz="1200" b="1" dirty="0">
                <a:solidFill>
                  <a:schemeClr val="tx1"/>
                </a:solidFill>
                <a:latin typeface="Meiryo UI" panose="020B0604030504040204" pitchFamily="50" charset="-128"/>
                <a:ea typeface="Meiryo UI" panose="020B0604030504040204" pitchFamily="50" charset="-128"/>
              </a:rPr>
              <a:t>H26</a:t>
            </a:r>
            <a:r>
              <a:rPr kumimoji="1" lang="ja-JP" altLang="en-US" sz="1200" b="1" dirty="0">
                <a:solidFill>
                  <a:schemeClr val="tx1"/>
                </a:solidFill>
                <a:latin typeface="Meiryo UI" panose="020B0604030504040204" pitchFamily="50" charset="-128"/>
                <a:ea typeface="Meiryo UI" panose="020B0604030504040204" pitchFamily="50" charset="-128"/>
              </a:rPr>
              <a:t>想定（南海トラフ）時との比較</a:t>
            </a:r>
          </a:p>
        </p:txBody>
      </p:sp>
      <p:sp>
        <p:nvSpPr>
          <p:cNvPr id="23" name="スライド番号プレースホルダー 12">
            <a:extLst>
              <a:ext uri="{FF2B5EF4-FFF2-40B4-BE49-F238E27FC236}">
                <a16:creationId xmlns:a16="http://schemas.microsoft.com/office/drawing/2014/main" id="{3BDD5BCC-7E67-7C54-01F8-217598854257}"/>
              </a:ext>
            </a:extLst>
          </p:cNvPr>
          <p:cNvSpPr>
            <a:spLocks noGrp="1"/>
          </p:cNvSpPr>
          <p:nvPr>
            <p:ph type="sldNum" sz="quarter" idx="12"/>
          </p:nvPr>
        </p:nvSpPr>
        <p:spPr>
          <a:xfrm>
            <a:off x="7540286" y="6563900"/>
            <a:ext cx="2057400" cy="365125"/>
          </a:xfrm>
          <a:prstGeom prst="rect">
            <a:avLst/>
          </a:prstGeom>
        </p:spPr>
        <p:txBody>
          <a:bodyPr/>
          <a:lstStyle/>
          <a:p>
            <a:fld id="{DE8A6AB4-C314-4581-B2EB-142FADA2A072}" type="slidenum">
              <a:rPr lang="ja-JP" altLang="en-US" smtClean="0"/>
              <a:pPr/>
              <a:t>3</a:t>
            </a:fld>
            <a:endParaRPr lang="ja-JP" altLang="en-US" dirty="0"/>
          </a:p>
        </p:txBody>
      </p:sp>
      <p:pic>
        <p:nvPicPr>
          <p:cNvPr id="15" name="図 14">
            <a:extLst>
              <a:ext uri="{FF2B5EF4-FFF2-40B4-BE49-F238E27FC236}">
                <a16:creationId xmlns:a16="http://schemas.microsoft.com/office/drawing/2014/main" id="{486C9A4E-8788-D03C-1A50-EE796EC40957}"/>
              </a:ext>
            </a:extLst>
          </p:cNvPr>
          <p:cNvPicPr>
            <a:picLocks noChangeAspect="1"/>
          </p:cNvPicPr>
          <p:nvPr/>
        </p:nvPicPr>
        <p:blipFill>
          <a:blip r:embed="rId3"/>
          <a:srcRect/>
          <a:stretch/>
        </p:blipFill>
        <p:spPr>
          <a:xfrm>
            <a:off x="5716322" y="1708529"/>
            <a:ext cx="3182665" cy="4609377"/>
          </a:xfrm>
          <a:prstGeom prst="rect">
            <a:avLst/>
          </a:prstGeom>
        </p:spPr>
      </p:pic>
      <p:pic>
        <p:nvPicPr>
          <p:cNvPr id="16" name="図 15">
            <a:extLst>
              <a:ext uri="{FF2B5EF4-FFF2-40B4-BE49-F238E27FC236}">
                <a16:creationId xmlns:a16="http://schemas.microsoft.com/office/drawing/2014/main" id="{AAFDEBED-7EE4-C1C0-7467-48563FC77BBA}"/>
              </a:ext>
            </a:extLst>
          </p:cNvPr>
          <p:cNvPicPr>
            <a:picLocks noChangeAspect="1"/>
          </p:cNvPicPr>
          <p:nvPr/>
        </p:nvPicPr>
        <p:blipFill>
          <a:blip r:embed="rId4"/>
          <a:srcRect/>
          <a:stretch/>
        </p:blipFill>
        <p:spPr>
          <a:xfrm>
            <a:off x="918136" y="1708529"/>
            <a:ext cx="3182665" cy="4609377"/>
          </a:xfrm>
          <a:prstGeom prst="rect">
            <a:avLst/>
          </a:prstGeom>
        </p:spPr>
      </p:pic>
      <p:sp>
        <p:nvSpPr>
          <p:cNvPr id="26" name="正方形/長方形 25">
            <a:extLst>
              <a:ext uri="{FF2B5EF4-FFF2-40B4-BE49-F238E27FC236}">
                <a16:creationId xmlns:a16="http://schemas.microsoft.com/office/drawing/2014/main" id="{6594A716-D0FE-B04F-D19D-A7D56C7DDC57}"/>
              </a:ext>
            </a:extLst>
          </p:cNvPr>
          <p:cNvSpPr/>
          <p:nvPr/>
        </p:nvSpPr>
        <p:spPr>
          <a:xfrm>
            <a:off x="5791467" y="1784242"/>
            <a:ext cx="3021457" cy="4452254"/>
          </a:xfrm>
          <a:prstGeom prst="rect">
            <a:avLst/>
          </a:prstGeom>
          <a:noFill/>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795DCB1-EA88-A98F-1407-36755E97F8E4}"/>
              </a:ext>
            </a:extLst>
          </p:cNvPr>
          <p:cNvSpPr/>
          <p:nvPr/>
        </p:nvSpPr>
        <p:spPr>
          <a:xfrm>
            <a:off x="7041753" y="3895062"/>
            <a:ext cx="520883" cy="50565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247A5D8-FBB7-A4B8-5DA9-1B0655386B8D}"/>
              </a:ext>
            </a:extLst>
          </p:cNvPr>
          <p:cNvSpPr/>
          <p:nvPr/>
        </p:nvSpPr>
        <p:spPr>
          <a:xfrm>
            <a:off x="2180330" y="3958124"/>
            <a:ext cx="520883" cy="50565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AEB0FAF4-F80D-F786-2052-184B65C0C906}"/>
              </a:ext>
            </a:extLst>
          </p:cNvPr>
          <p:cNvSpPr/>
          <p:nvPr/>
        </p:nvSpPr>
        <p:spPr>
          <a:xfrm>
            <a:off x="6272315" y="5081072"/>
            <a:ext cx="330846" cy="32117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6CCF9A53-08F3-2031-7B2C-A281851E95A0}"/>
              </a:ext>
            </a:extLst>
          </p:cNvPr>
          <p:cNvSpPr/>
          <p:nvPr/>
        </p:nvSpPr>
        <p:spPr>
          <a:xfrm>
            <a:off x="1500944" y="5120557"/>
            <a:ext cx="330846" cy="32117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28061B38-7D55-4DD0-9B95-2B5D4E37B912}"/>
              </a:ext>
            </a:extLst>
          </p:cNvPr>
          <p:cNvSpPr/>
          <p:nvPr/>
        </p:nvSpPr>
        <p:spPr>
          <a:xfrm rot="20161619">
            <a:off x="5808893" y="5608557"/>
            <a:ext cx="926843" cy="22591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AC7694CB-125A-C5D4-BA5D-C4398EA8382B}"/>
              </a:ext>
            </a:extLst>
          </p:cNvPr>
          <p:cNvSpPr/>
          <p:nvPr/>
        </p:nvSpPr>
        <p:spPr>
          <a:xfrm rot="20161619">
            <a:off x="948015" y="5691715"/>
            <a:ext cx="926843" cy="22591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290CCB7-A161-3FBD-FCB2-579C6F5057EE}"/>
              </a:ext>
            </a:extLst>
          </p:cNvPr>
          <p:cNvSpPr txBox="1"/>
          <p:nvPr/>
        </p:nvSpPr>
        <p:spPr>
          <a:xfrm>
            <a:off x="942095" y="1294852"/>
            <a:ext cx="1456742" cy="461665"/>
          </a:xfrm>
          <a:prstGeom prst="rect">
            <a:avLst/>
          </a:prstGeom>
          <a:solidFill>
            <a:schemeClr val="bg1"/>
          </a:solidFill>
          <a:ln w="12700">
            <a:solidFill>
              <a:schemeClr val="tx1"/>
            </a:solidFill>
          </a:ln>
        </p:spPr>
        <p:txBody>
          <a:bodyPr wrap="square">
            <a:spAutoFit/>
          </a:bodyPr>
          <a:lstStyle/>
          <a:p>
            <a:pPr algn="ctr"/>
            <a:r>
              <a:rPr lang="en-US" altLang="ja-JP" sz="1200" dirty="0"/>
              <a:t>H25</a:t>
            </a:r>
            <a:r>
              <a:rPr lang="ja-JP" altLang="en-US" sz="1200" dirty="0"/>
              <a:t>想定</a:t>
            </a:r>
            <a:endParaRPr lang="en-US" altLang="ja-JP" sz="1200" dirty="0"/>
          </a:p>
          <a:p>
            <a:pPr algn="ctr"/>
            <a:r>
              <a:rPr lang="ja-JP" altLang="en-US" sz="1200" dirty="0"/>
              <a:t>（南海トラフ）</a:t>
            </a:r>
          </a:p>
        </p:txBody>
      </p:sp>
      <p:sp>
        <p:nvSpPr>
          <p:cNvPr id="25" name="テキスト ボックス 24">
            <a:extLst>
              <a:ext uri="{FF2B5EF4-FFF2-40B4-BE49-F238E27FC236}">
                <a16:creationId xmlns:a16="http://schemas.microsoft.com/office/drawing/2014/main" id="{6F034C89-89E8-BA96-4FBE-AAB0234844BB}"/>
              </a:ext>
            </a:extLst>
          </p:cNvPr>
          <p:cNvSpPr txBox="1"/>
          <p:nvPr/>
        </p:nvSpPr>
        <p:spPr>
          <a:xfrm>
            <a:off x="5733844" y="1267544"/>
            <a:ext cx="1407789" cy="461665"/>
          </a:xfrm>
          <a:prstGeom prst="rect">
            <a:avLst/>
          </a:prstGeom>
          <a:solidFill>
            <a:schemeClr val="bg1"/>
          </a:solidFill>
          <a:ln w="19050">
            <a:solidFill>
              <a:srgbClr val="FF0000"/>
            </a:solidFill>
          </a:ln>
        </p:spPr>
        <p:txBody>
          <a:bodyPr wrap="square">
            <a:spAutoFit/>
          </a:bodyPr>
          <a:lstStyle/>
          <a:p>
            <a:pPr algn="ctr"/>
            <a:r>
              <a:rPr lang="ja-JP" altLang="en-US" sz="1200" b="1" dirty="0">
                <a:solidFill>
                  <a:srgbClr val="FF0000"/>
                </a:solidFill>
              </a:rPr>
              <a:t>今回想定</a:t>
            </a:r>
            <a:endParaRPr lang="en-US" altLang="ja-JP" sz="1200" b="1" dirty="0">
              <a:solidFill>
                <a:srgbClr val="FF0000"/>
              </a:solidFill>
            </a:endParaRPr>
          </a:p>
          <a:p>
            <a:pPr algn="ctr"/>
            <a:r>
              <a:rPr lang="ja-JP" altLang="en-US" sz="1200" b="1" dirty="0">
                <a:solidFill>
                  <a:srgbClr val="FF0000"/>
                </a:solidFill>
              </a:rPr>
              <a:t>（南海トラフ）</a:t>
            </a:r>
            <a:endParaRPr lang="en-US" altLang="ja-JP" sz="1200" b="1" dirty="0">
              <a:solidFill>
                <a:srgbClr val="FF0000"/>
              </a:solidFill>
            </a:endParaRPr>
          </a:p>
        </p:txBody>
      </p:sp>
      <p:sp>
        <p:nvSpPr>
          <p:cNvPr id="28" name="二等辺三角形 27">
            <a:extLst>
              <a:ext uri="{FF2B5EF4-FFF2-40B4-BE49-F238E27FC236}">
                <a16:creationId xmlns:a16="http://schemas.microsoft.com/office/drawing/2014/main" id="{5A3C04F9-483D-48F0-B872-1640F9E068C4}"/>
              </a:ext>
            </a:extLst>
          </p:cNvPr>
          <p:cNvSpPr/>
          <p:nvPr/>
        </p:nvSpPr>
        <p:spPr>
          <a:xfrm rot="5400000">
            <a:off x="4173767" y="3916584"/>
            <a:ext cx="1239735" cy="264567"/>
          </a:xfrm>
          <a:prstGeom prst="triangle">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BA28C172-34C9-4CCE-AD6B-78BC342DF8F9}"/>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600" b="1" dirty="0">
                <a:solidFill>
                  <a:schemeClr val="bg1"/>
                </a:solidFill>
              </a:rPr>
              <a:t>参考：南海トラフ地震における震度分布比較（平成２５年度⇒今回想定） （第５回検討部会資料・抜粋） 　</a:t>
            </a:r>
          </a:p>
        </p:txBody>
      </p:sp>
    </p:spTree>
    <p:extLst>
      <p:ext uri="{BB962C8B-B14F-4D97-AF65-F5344CB8AC3E}">
        <p14:creationId xmlns:p14="http://schemas.microsoft.com/office/powerpoint/2010/main" val="377185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AE71A-EA73-0E8A-9310-8934154A0B00}"/>
            </a:ext>
          </a:extLst>
        </p:cNvPr>
        <p:cNvGrpSpPr/>
        <p:nvPr/>
      </p:nvGrpSpPr>
      <p:grpSpPr>
        <a:xfrm>
          <a:off x="0" y="0"/>
          <a:ext cx="0" cy="0"/>
          <a:chOff x="0" y="0"/>
          <a:chExt cx="0" cy="0"/>
        </a:xfrm>
      </p:grpSpPr>
      <p:sp>
        <p:nvSpPr>
          <p:cNvPr id="15" name="スライド番号プレースホルダー 12">
            <a:extLst>
              <a:ext uri="{FF2B5EF4-FFF2-40B4-BE49-F238E27FC236}">
                <a16:creationId xmlns:a16="http://schemas.microsoft.com/office/drawing/2014/main" id="{40D89B95-FCC1-333D-E808-606A5C4038B0}"/>
              </a:ext>
            </a:extLst>
          </p:cNvPr>
          <p:cNvSpPr>
            <a:spLocks noGrp="1"/>
          </p:cNvSpPr>
          <p:nvPr>
            <p:ph type="sldNum" sz="quarter" idx="12"/>
          </p:nvPr>
        </p:nvSpPr>
        <p:spPr>
          <a:xfrm>
            <a:off x="7467600" y="6492876"/>
            <a:ext cx="2057400" cy="365125"/>
          </a:xfrm>
          <a:prstGeom prst="rect">
            <a:avLst/>
          </a:prstGeom>
        </p:spPr>
        <p:txBody>
          <a:bodyPr/>
          <a:lstStyle/>
          <a:p>
            <a:fld id="{DE8A6AB4-C314-4581-B2EB-142FADA2A072}" type="slidenum">
              <a:rPr lang="ja-JP" altLang="en-US" smtClean="0"/>
              <a:pPr/>
              <a:t>4</a:t>
            </a:fld>
            <a:endParaRPr lang="ja-JP" altLang="en-US" dirty="0"/>
          </a:p>
        </p:txBody>
      </p:sp>
      <p:pic>
        <p:nvPicPr>
          <p:cNvPr id="16" name="図 15">
            <a:extLst>
              <a:ext uri="{FF2B5EF4-FFF2-40B4-BE49-F238E27FC236}">
                <a16:creationId xmlns:a16="http://schemas.microsoft.com/office/drawing/2014/main" id="{0CBEC28F-830E-1807-8966-1283AD113F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93056" y="2494011"/>
            <a:ext cx="4265377" cy="3382639"/>
          </a:xfrm>
          <a:prstGeom prst="rect">
            <a:avLst/>
          </a:prstGeom>
          <a:ln w="28575">
            <a:solidFill>
              <a:srgbClr val="FF0000"/>
            </a:solidFill>
          </a:ln>
        </p:spPr>
      </p:pic>
      <p:sp>
        <p:nvSpPr>
          <p:cNvPr id="18" name="テキスト ボックス 17">
            <a:extLst>
              <a:ext uri="{FF2B5EF4-FFF2-40B4-BE49-F238E27FC236}">
                <a16:creationId xmlns:a16="http://schemas.microsoft.com/office/drawing/2014/main" id="{0511CC4E-F30C-BF92-F5BB-684DD8F5E4A4}"/>
              </a:ext>
            </a:extLst>
          </p:cNvPr>
          <p:cNvSpPr txBox="1"/>
          <p:nvPr/>
        </p:nvSpPr>
        <p:spPr>
          <a:xfrm>
            <a:off x="4363462" y="2215469"/>
            <a:ext cx="3493996" cy="307777"/>
          </a:xfrm>
          <a:prstGeom prst="rect">
            <a:avLst/>
          </a:prstGeom>
          <a:noFill/>
        </p:spPr>
        <p:txBody>
          <a:bodyPr wrap="square" rtlCol="0">
            <a:spAutoFit/>
          </a:bodyPr>
          <a:lstStyle/>
          <a:p>
            <a:pPr algn="ctr"/>
            <a:r>
              <a:rPr kumimoji="1" lang="ja-JP" altLang="en-US" sz="1400" dirty="0"/>
              <a:t>浸水面積：</a:t>
            </a:r>
            <a:r>
              <a:rPr kumimoji="1" lang="en-US" altLang="ja-JP" sz="1400" dirty="0"/>
              <a:t>9,580ha</a:t>
            </a:r>
            <a:endParaRPr kumimoji="1" lang="ja-JP" altLang="en-US" sz="1400" dirty="0"/>
          </a:p>
        </p:txBody>
      </p:sp>
      <p:sp>
        <p:nvSpPr>
          <p:cNvPr id="19" name="テキスト ボックス 18">
            <a:extLst>
              <a:ext uri="{FF2B5EF4-FFF2-40B4-BE49-F238E27FC236}">
                <a16:creationId xmlns:a16="http://schemas.microsoft.com/office/drawing/2014/main" id="{F5968EBE-2340-AE8C-663B-5658F62F816B}"/>
              </a:ext>
            </a:extLst>
          </p:cNvPr>
          <p:cNvSpPr txBox="1"/>
          <p:nvPr/>
        </p:nvSpPr>
        <p:spPr>
          <a:xfrm>
            <a:off x="-596451" y="2215469"/>
            <a:ext cx="4298502" cy="307777"/>
          </a:xfrm>
          <a:prstGeom prst="rect">
            <a:avLst/>
          </a:prstGeom>
          <a:noFill/>
        </p:spPr>
        <p:txBody>
          <a:bodyPr wrap="square" rtlCol="0">
            <a:spAutoFit/>
          </a:bodyPr>
          <a:lstStyle/>
          <a:p>
            <a:pPr algn="ctr"/>
            <a:r>
              <a:rPr kumimoji="1" lang="ja-JP" altLang="en-US" sz="1400" dirty="0"/>
              <a:t>浸水面積：</a:t>
            </a:r>
            <a:r>
              <a:rPr kumimoji="1" lang="en-US" altLang="ja-JP" sz="1400" dirty="0"/>
              <a:t>11,072ha</a:t>
            </a:r>
            <a:endParaRPr kumimoji="1" lang="ja-JP" altLang="en-US" sz="1400" dirty="0"/>
          </a:p>
        </p:txBody>
      </p:sp>
      <p:pic>
        <p:nvPicPr>
          <p:cNvPr id="20" name="図 19">
            <a:extLst>
              <a:ext uri="{FF2B5EF4-FFF2-40B4-BE49-F238E27FC236}">
                <a16:creationId xmlns:a16="http://schemas.microsoft.com/office/drawing/2014/main" id="{8B1F6830-1567-87BD-F909-F8483C5188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496" y="2493298"/>
            <a:ext cx="4267177" cy="3384067"/>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60E570DC-9C56-9E8C-4695-549E143DD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416" y="2569497"/>
            <a:ext cx="899160" cy="1342390"/>
          </a:xfrm>
          <a:prstGeom prst="rect">
            <a:avLst/>
          </a:prstGeom>
        </p:spPr>
      </p:pic>
      <p:pic>
        <p:nvPicPr>
          <p:cNvPr id="5" name="図 4" descr="グラフ&#10;&#10;AI 生成コンテンツは誤りを含む可能性があります。">
            <a:extLst>
              <a:ext uri="{FF2B5EF4-FFF2-40B4-BE49-F238E27FC236}">
                <a16:creationId xmlns:a16="http://schemas.microsoft.com/office/drawing/2014/main" id="{7E9FF98B-4B26-F844-4CD7-85300678B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139" y="2569497"/>
            <a:ext cx="899160" cy="1342390"/>
          </a:xfrm>
          <a:prstGeom prst="rect">
            <a:avLst/>
          </a:prstGeom>
        </p:spPr>
      </p:pic>
      <p:sp>
        <p:nvSpPr>
          <p:cNvPr id="3" name="テキスト ボックス 27">
            <a:extLst>
              <a:ext uri="{FF2B5EF4-FFF2-40B4-BE49-F238E27FC236}">
                <a16:creationId xmlns:a16="http://schemas.microsoft.com/office/drawing/2014/main" id="{57D3F686-213A-25E5-B7CF-5A46F0F5C043}"/>
              </a:ext>
            </a:extLst>
          </p:cNvPr>
          <p:cNvSpPr txBox="1"/>
          <p:nvPr/>
        </p:nvSpPr>
        <p:spPr>
          <a:xfrm>
            <a:off x="939517" y="5879552"/>
            <a:ext cx="3213022" cy="261610"/>
          </a:xfrm>
          <a:prstGeom prst="rect">
            <a:avLst/>
          </a:prstGeom>
          <a:noFill/>
          <a:ln>
            <a:noFill/>
          </a:ln>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100" dirty="0">
                <a:latin typeface="メイリオ" panose="020B0604030504040204" pitchFamily="50" charset="-128"/>
                <a:ea typeface="メイリオ" panose="020B0604030504040204" pitchFamily="50" charset="-128"/>
              </a:rPr>
              <a:t>H25</a:t>
            </a:r>
            <a:r>
              <a:rPr lang="ja-JP" altLang="en-US" sz="1100" dirty="0">
                <a:latin typeface="メイリオ" panose="020B0604030504040204" pitchFamily="50" charset="-128"/>
                <a:ea typeface="メイリオ" panose="020B0604030504040204" pitchFamily="50" charset="-128"/>
              </a:rPr>
              <a:t>津波浸水想定区域</a:t>
            </a:r>
          </a:p>
        </p:txBody>
      </p:sp>
      <p:sp>
        <p:nvSpPr>
          <p:cNvPr id="4" name="テキスト ボックス 27">
            <a:extLst>
              <a:ext uri="{FF2B5EF4-FFF2-40B4-BE49-F238E27FC236}">
                <a16:creationId xmlns:a16="http://schemas.microsoft.com/office/drawing/2014/main" id="{4844A557-C506-EEF9-571D-AAB254327727}"/>
              </a:ext>
            </a:extLst>
          </p:cNvPr>
          <p:cNvSpPr txBox="1"/>
          <p:nvPr/>
        </p:nvSpPr>
        <p:spPr>
          <a:xfrm>
            <a:off x="5441381" y="5923152"/>
            <a:ext cx="3213022" cy="261610"/>
          </a:xfrm>
          <a:prstGeom prst="rect">
            <a:avLst/>
          </a:prstGeom>
          <a:noFill/>
          <a:ln>
            <a:noFill/>
          </a:ln>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dirty="0">
                <a:solidFill>
                  <a:srgbClr val="FF0000"/>
                </a:solidFill>
                <a:latin typeface="メイリオ" panose="020B0604030504040204" pitchFamily="50" charset="-128"/>
                <a:ea typeface="メイリオ" panose="020B0604030504040204" pitchFamily="50" charset="-128"/>
              </a:rPr>
              <a:t>（今回）津波浸水想定区域</a:t>
            </a:r>
          </a:p>
        </p:txBody>
      </p:sp>
      <p:sp>
        <p:nvSpPr>
          <p:cNvPr id="22" name="テキスト ボックス 21">
            <a:extLst>
              <a:ext uri="{FF2B5EF4-FFF2-40B4-BE49-F238E27FC236}">
                <a16:creationId xmlns:a16="http://schemas.microsoft.com/office/drawing/2014/main" id="{68C14B81-5900-4B83-80E9-B746E0E5EB7E}"/>
              </a:ext>
            </a:extLst>
          </p:cNvPr>
          <p:cNvSpPr txBox="1"/>
          <p:nvPr/>
        </p:nvSpPr>
        <p:spPr>
          <a:xfrm>
            <a:off x="1054996" y="584739"/>
            <a:ext cx="7506860" cy="1384995"/>
          </a:xfrm>
          <a:prstGeom prst="rect">
            <a:avLst/>
          </a:prstGeom>
          <a:noFill/>
          <a:ln w="19050">
            <a:solidFill>
              <a:srgbClr val="FF0000"/>
            </a:solidFill>
          </a:ln>
        </p:spPr>
        <p:txBody>
          <a:bodyPr wrap="square" rtlCol="0">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浸水深を考慮した浸水面積の変化（府全域）</a:t>
            </a:r>
            <a:r>
              <a:rPr kumimoji="1" lang="en-US" altLang="ja-JP" sz="1200" dirty="0">
                <a:latin typeface="HG丸ｺﾞｼｯｸM-PRO" panose="020F0600000000000000" pitchFamily="50" charset="-128"/>
                <a:ea typeface="HG丸ｺﾞｼｯｸM-PRO" panose="020F0600000000000000" pitchFamily="50" charset="-128"/>
              </a:rPr>
              <a:t>】</a:t>
            </a:r>
          </a:p>
          <a:p>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H25</a:t>
            </a:r>
            <a:r>
              <a:rPr kumimoji="1" lang="ja-JP" altLang="en-US" sz="1200" dirty="0">
                <a:latin typeface="HG丸ｺﾞｼｯｸM-PRO" panose="020F0600000000000000" pitchFamily="50" charset="-128"/>
                <a:ea typeface="HG丸ｺﾞｼｯｸM-PRO" panose="020F0600000000000000" pitchFamily="50" charset="-128"/>
              </a:rPr>
              <a:t>津波浸水想定</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b="1" u="sng" dirty="0">
                <a:solidFill>
                  <a:srgbClr val="FF0000"/>
                </a:solidFill>
                <a:latin typeface="HG丸ｺﾞｼｯｸM-PRO" panose="020F0600000000000000" pitchFamily="50" charset="-128"/>
                <a:ea typeface="HG丸ｺﾞｼｯｸM-PRO" panose="020F0600000000000000" pitchFamily="50" charset="-128"/>
              </a:rPr>
              <a:t>R7</a:t>
            </a:r>
            <a:r>
              <a:rPr kumimoji="1" lang="ja-JP" altLang="en-US" sz="1200" b="1" u="sng" dirty="0">
                <a:solidFill>
                  <a:srgbClr val="FF0000"/>
                </a:solidFill>
                <a:latin typeface="HG丸ｺﾞｼｯｸM-PRO" panose="020F0600000000000000" pitchFamily="50" charset="-128"/>
                <a:ea typeface="HG丸ｺﾞｼｯｸM-PRO" panose="020F0600000000000000" pitchFamily="50" charset="-128"/>
              </a:rPr>
              <a:t>津波浸水想定</a:t>
            </a:r>
            <a:endParaRPr kumimoji="1" lang="en-US" altLang="ja-JP" sz="12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①全浸水面積　　　　　　</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11,072ha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9,580ha	</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13</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％減）</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②浸水深</a:t>
            </a:r>
            <a:r>
              <a:rPr kumimoji="1" lang="en-US" altLang="ja-JP" sz="1200" dirty="0">
                <a:latin typeface="HG丸ｺﾞｼｯｸM-PRO" panose="020F0600000000000000" pitchFamily="50" charset="-128"/>
                <a:ea typeface="HG丸ｺﾞｼｯｸM-PRO" panose="020F0600000000000000" pitchFamily="50" charset="-128"/>
              </a:rPr>
              <a:t>0.3</a:t>
            </a:r>
            <a:r>
              <a:rPr kumimoji="1" lang="ja-JP" altLang="en-US" sz="1200" dirty="0">
                <a:latin typeface="HG丸ｺﾞｼｯｸM-PRO" panose="020F0600000000000000" pitchFamily="50" charset="-128"/>
                <a:ea typeface="HG丸ｺﾞｼｯｸM-PRO" panose="020F0600000000000000" pitchFamily="50" charset="-128"/>
              </a:rPr>
              <a:t>ｍ以上の浸水面積       ：  </a:t>
            </a:r>
            <a:r>
              <a:rPr kumimoji="1" lang="en-US" altLang="ja-JP" sz="1200" dirty="0">
                <a:latin typeface="HG丸ｺﾞｼｯｸM-PRO" panose="020F0600000000000000" pitchFamily="50" charset="-128"/>
                <a:ea typeface="HG丸ｺﾞｼｯｸM-PRO" panose="020F0600000000000000" pitchFamily="50" charset="-128"/>
              </a:rPr>
              <a:t>9,592ha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7,872ha	</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18</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％減）</a:t>
            </a:r>
            <a:endParaRPr kumimoji="1" lang="en-US" altLang="ja-JP" sz="1200"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③浸水深</a:t>
            </a:r>
            <a:r>
              <a:rPr kumimoji="1" lang="en-US" altLang="ja-JP" sz="1200" dirty="0">
                <a:latin typeface="HG丸ｺﾞｼｯｸM-PRO" panose="020F0600000000000000" pitchFamily="50" charset="-128"/>
                <a:ea typeface="HG丸ｺﾞｼｯｸM-PRO" panose="020F0600000000000000" pitchFamily="50" charset="-128"/>
              </a:rPr>
              <a:t>1.0</a:t>
            </a:r>
            <a:r>
              <a:rPr kumimoji="1" lang="ja-JP" altLang="en-US" sz="1200" dirty="0">
                <a:latin typeface="HG丸ｺﾞｼｯｸM-PRO" panose="020F0600000000000000" pitchFamily="50" charset="-128"/>
                <a:ea typeface="HG丸ｺﾞｼｯｸM-PRO" panose="020F0600000000000000" pitchFamily="50" charset="-128"/>
              </a:rPr>
              <a:t>ｍ以上の浸水面積</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  </a:t>
            </a:r>
            <a:r>
              <a:rPr kumimoji="1" lang="en-US" altLang="ja-JP" sz="1200" dirty="0">
                <a:latin typeface="HG丸ｺﾞｼｯｸM-PRO" panose="020F0600000000000000" pitchFamily="50" charset="-128"/>
                <a:ea typeface="HG丸ｺﾞｼｯｸM-PRO" panose="020F0600000000000000" pitchFamily="50" charset="-128"/>
              </a:rPr>
              <a:t>5,625ha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3,332ha	</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41</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％減）</a:t>
            </a:r>
            <a:endParaRPr kumimoji="1" lang="en-US" altLang="ja-JP" sz="1200" b="1"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④浸水深</a:t>
            </a:r>
            <a:r>
              <a:rPr kumimoji="1" lang="en-US" altLang="ja-JP" sz="1200" dirty="0">
                <a:latin typeface="HG丸ｺﾞｼｯｸM-PRO" panose="020F0600000000000000" pitchFamily="50" charset="-128"/>
                <a:ea typeface="HG丸ｺﾞｼｯｸM-PRO" panose="020F0600000000000000" pitchFamily="50" charset="-128"/>
              </a:rPr>
              <a:t>2.0</a:t>
            </a:r>
            <a:r>
              <a:rPr kumimoji="1" lang="ja-JP" altLang="en-US" sz="1200" dirty="0">
                <a:latin typeface="HG丸ｺﾞｼｯｸM-PRO" panose="020F0600000000000000" pitchFamily="50" charset="-128"/>
                <a:ea typeface="HG丸ｺﾞｼｯｸM-PRO" panose="020F0600000000000000" pitchFamily="50" charset="-128"/>
              </a:rPr>
              <a:t>ｍ以上の浸水面積</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  </a:t>
            </a:r>
            <a:r>
              <a:rPr kumimoji="1" lang="en-US" altLang="ja-JP" sz="1200" dirty="0">
                <a:latin typeface="HG丸ｺﾞｼｯｸM-PRO" panose="020F0600000000000000" pitchFamily="50" charset="-128"/>
                <a:ea typeface="HG丸ｺﾞｼｯｸM-PRO" panose="020F0600000000000000" pitchFamily="50" charset="-128"/>
              </a:rPr>
              <a:t>1,950ha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   513ha	</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74</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％減）</a:t>
            </a:r>
            <a:endParaRPr kumimoji="1" lang="ja-JP" altLang="en-US" sz="1200" b="1"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⑤浸水深</a:t>
            </a:r>
            <a:r>
              <a:rPr kumimoji="1" lang="en-US" altLang="ja-JP" sz="1200" dirty="0">
                <a:latin typeface="HG丸ｺﾞｼｯｸM-PRO" panose="020F0600000000000000" pitchFamily="50" charset="-128"/>
                <a:ea typeface="HG丸ｺﾞｼｯｸM-PRO" panose="020F0600000000000000" pitchFamily="50" charset="-128"/>
              </a:rPr>
              <a:t>4.0</a:t>
            </a:r>
            <a:r>
              <a:rPr kumimoji="1" lang="ja-JP" altLang="en-US" sz="1200" dirty="0">
                <a:latin typeface="HG丸ｺﾞｼｯｸM-PRO" panose="020F0600000000000000" pitchFamily="50" charset="-128"/>
                <a:ea typeface="HG丸ｺﾞｼｯｸM-PRO" panose="020F0600000000000000" pitchFamily="50" charset="-128"/>
              </a:rPr>
              <a:t>ｍ以上の浸水面積</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     </a:t>
            </a:r>
            <a:r>
              <a:rPr kumimoji="1" lang="en-US" altLang="ja-JP" sz="1200" dirty="0">
                <a:latin typeface="HG丸ｺﾞｼｯｸM-PRO" panose="020F0600000000000000" pitchFamily="50" charset="-128"/>
                <a:ea typeface="HG丸ｺﾞｼｯｸM-PRO" panose="020F0600000000000000" pitchFamily="50" charset="-128"/>
              </a:rPr>
              <a:t>119ha                </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	</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        5ha	</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95</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％減）</a:t>
            </a:r>
            <a:endParaRPr kumimoji="1" lang="en-US" altLang="ja-JP" sz="1200" dirty="0">
              <a:solidFill>
                <a:schemeClr val="accent1"/>
              </a:solidFill>
              <a:latin typeface="HG丸ｺﾞｼｯｸM-PRO" panose="020F0600000000000000" pitchFamily="50" charset="-128"/>
              <a:ea typeface="HG丸ｺﾞｼｯｸM-PRO" panose="020F0600000000000000" pitchFamily="50" charset="-128"/>
            </a:endParaRPr>
          </a:p>
        </p:txBody>
      </p:sp>
      <p:sp>
        <p:nvSpPr>
          <p:cNvPr id="24" name="二等辺三角形 23">
            <a:extLst>
              <a:ext uri="{FF2B5EF4-FFF2-40B4-BE49-F238E27FC236}">
                <a16:creationId xmlns:a16="http://schemas.microsoft.com/office/drawing/2014/main" id="{C750BBB6-AB2F-420F-A099-B540AA37A2D9}"/>
              </a:ext>
            </a:extLst>
          </p:cNvPr>
          <p:cNvSpPr/>
          <p:nvPr/>
        </p:nvSpPr>
        <p:spPr>
          <a:xfrm rot="5400000">
            <a:off x="4491401" y="3934851"/>
            <a:ext cx="920091" cy="191134"/>
          </a:xfrm>
          <a:prstGeom prst="triangle">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3702328-21A1-4D95-9337-A091145E623B}"/>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参考：津波浸水想定（南海トラフ地震）について　　（第５回検討部会資料・抜粋）</a:t>
            </a:r>
          </a:p>
        </p:txBody>
      </p:sp>
    </p:spTree>
    <p:extLst>
      <p:ext uri="{BB962C8B-B14F-4D97-AF65-F5344CB8AC3E}">
        <p14:creationId xmlns:p14="http://schemas.microsoft.com/office/powerpoint/2010/main" val="119247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A4D9EAFA-67FE-D94F-B23C-FDB6E33BBB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84" t="36437" r="40071" b="20732"/>
          <a:stretch>
            <a:fillRect/>
          </a:stretch>
        </p:blipFill>
        <p:spPr bwMode="auto">
          <a:xfrm>
            <a:off x="5143801" y="3924354"/>
            <a:ext cx="4221794" cy="2304129"/>
          </a:xfrm>
          <a:prstGeom prst="rect">
            <a:avLst/>
          </a:prstGeom>
          <a:noFill/>
          <a:ln w="47625">
            <a:solidFill>
              <a:srgbClr val="FF0000"/>
            </a:solidFill>
          </a:ln>
          <a:extLst>
            <a:ext uri="{909E8E84-426E-40DD-AFC4-6F175D3DCCD1}">
              <a14:hiddenFill xmlns:a14="http://schemas.microsoft.com/office/drawing/2010/main">
                <a:solidFill>
                  <a:srgbClr val="FFFFFF"/>
                </a:solidFill>
              </a14:hiddenFill>
            </a:ext>
          </a:extLst>
        </p:spPr>
      </p:pic>
      <p:pic>
        <p:nvPicPr>
          <p:cNvPr id="27" name="図 26" descr="屋外, 建物, 水, ボート が含まれている画像&#10;&#10;AI 生成コンテンツは誤りを含む可能性があります。">
            <a:extLst>
              <a:ext uri="{FF2B5EF4-FFF2-40B4-BE49-F238E27FC236}">
                <a16:creationId xmlns:a16="http://schemas.microsoft.com/office/drawing/2014/main" id="{1F0EEED5-2032-FEB6-5ABB-94444D4E1339}"/>
              </a:ext>
            </a:extLst>
          </p:cNvPr>
          <p:cNvPicPr>
            <a:picLocks noChangeAspect="1"/>
          </p:cNvPicPr>
          <p:nvPr/>
        </p:nvPicPr>
        <p:blipFill>
          <a:blip r:embed="rId4">
            <a:extLst>
              <a:ext uri="{28A0092B-C50C-407E-A947-70E740481C1C}">
                <a14:useLocalDpi xmlns:a14="http://schemas.microsoft.com/office/drawing/2010/main" val="0"/>
              </a:ext>
            </a:extLst>
          </a:blip>
          <a:srcRect l="14599" t="38376" r="40534" b="14390"/>
          <a:stretch>
            <a:fillRect/>
          </a:stretch>
        </p:blipFill>
        <p:spPr>
          <a:xfrm>
            <a:off x="725949" y="3929913"/>
            <a:ext cx="3830289" cy="2304129"/>
          </a:xfrm>
          <a:prstGeom prst="rect">
            <a:avLst/>
          </a:prstGeom>
        </p:spPr>
      </p:pic>
      <p:sp>
        <p:nvSpPr>
          <p:cNvPr id="4" name="字幕 2">
            <a:extLst>
              <a:ext uri="{FF2B5EF4-FFF2-40B4-BE49-F238E27FC236}">
                <a16:creationId xmlns:a16="http://schemas.microsoft.com/office/drawing/2014/main" id="{5514B00E-533E-4597-A6C2-9D6C8D2D9A9C}"/>
              </a:ext>
            </a:extLst>
          </p:cNvPr>
          <p:cNvSpPr txBox="1">
            <a:spLocks/>
          </p:cNvSpPr>
          <p:nvPr/>
        </p:nvSpPr>
        <p:spPr>
          <a:xfrm>
            <a:off x="2272718" y="391038"/>
            <a:ext cx="4723396" cy="23785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b="1" dirty="0">
                <a:solidFill>
                  <a:schemeClr val="accent1"/>
                </a:solidFill>
              </a:rPr>
              <a:t>　浸水想定イメージ（Ｈ２５津波浸水想定との比較）</a:t>
            </a:r>
            <a:endParaRPr lang="en-US" altLang="ja-JP" sz="1400" b="1" dirty="0">
              <a:solidFill>
                <a:schemeClr val="accent1"/>
              </a:solidFill>
            </a:endParaRPr>
          </a:p>
          <a:p>
            <a:pPr algn="l"/>
            <a:endParaRPr lang="en-US" altLang="ja-JP" sz="1400" b="1" dirty="0">
              <a:solidFill>
                <a:schemeClr val="accent1"/>
              </a:solidFill>
            </a:endParaRPr>
          </a:p>
          <a:p>
            <a:pPr algn="l"/>
            <a:endParaRPr lang="ja-JP" altLang="en-US" sz="1400" b="1" dirty="0">
              <a:solidFill>
                <a:schemeClr val="accent1"/>
              </a:solidFill>
            </a:endParaRPr>
          </a:p>
        </p:txBody>
      </p:sp>
      <p:sp>
        <p:nvSpPr>
          <p:cNvPr id="17" name="正方形/長方形 16">
            <a:extLst>
              <a:ext uri="{FF2B5EF4-FFF2-40B4-BE49-F238E27FC236}">
                <a16:creationId xmlns:a16="http://schemas.microsoft.com/office/drawing/2014/main" id="{C626B213-C838-4022-C27A-DEF13990FF55}"/>
              </a:ext>
            </a:extLst>
          </p:cNvPr>
          <p:cNvSpPr/>
          <p:nvPr/>
        </p:nvSpPr>
        <p:spPr>
          <a:xfrm>
            <a:off x="96049" y="-836714"/>
            <a:ext cx="3846909" cy="4921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解説</a:t>
            </a:r>
            <a:r>
              <a:rPr kumimoji="1" lang="en-US" altLang="ja-JP" sz="1200" dirty="0">
                <a:solidFill>
                  <a:schemeClr val="tx1"/>
                </a:solidFill>
              </a:rPr>
              <a:t>】</a:t>
            </a:r>
            <a:r>
              <a:rPr kumimoji="1" lang="ja-JP" altLang="en-US" sz="1200" dirty="0">
                <a:solidFill>
                  <a:schemeClr val="tx1"/>
                </a:solidFill>
              </a:rPr>
              <a:t>木造建物の全壊率が</a:t>
            </a:r>
            <a:r>
              <a:rPr kumimoji="1" lang="en-US" altLang="ja-JP" sz="1200" dirty="0">
                <a:solidFill>
                  <a:schemeClr val="tx1"/>
                </a:solidFill>
              </a:rPr>
              <a:t>4</a:t>
            </a:r>
            <a:r>
              <a:rPr kumimoji="1" lang="ja-JP" altLang="en-US" sz="1200" dirty="0">
                <a:solidFill>
                  <a:schemeClr val="tx1"/>
                </a:solidFill>
              </a:rPr>
              <a:t>割を超える水位</a:t>
            </a:r>
          </a:p>
        </p:txBody>
      </p:sp>
      <p:sp>
        <p:nvSpPr>
          <p:cNvPr id="21" name="正方形/長方形 20">
            <a:extLst>
              <a:ext uri="{FF2B5EF4-FFF2-40B4-BE49-F238E27FC236}">
                <a16:creationId xmlns:a16="http://schemas.microsoft.com/office/drawing/2014/main" id="{F8E3EE6A-318D-B750-23C7-C95764592FDA}"/>
              </a:ext>
            </a:extLst>
          </p:cNvPr>
          <p:cNvSpPr/>
          <p:nvPr/>
        </p:nvSpPr>
        <p:spPr>
          <a:xfrm>
            <a:off x="710626" y="3928989"/>
            <a:ext cx="1651785" cy="31988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u="sng" dirty="0">
                <a:solidFill>
                  <a:srgbClr val="FF0000"/>
                </a:solidFill>
                <a:latin typeface="Meiryo UI" panose="020B0604030504040204" pitchFamily="50" charset="-128"/>
                <a:ea typeface="Meiryo UI" panose="020B0604030504040204" pitchFamily="50" charset="-128"/>
              </a:rPr>
              <a:t>・</a:t>
            </a:r>
            <a:r>
              <a:rPr kumimoji="1" lang="en-US" altLang="ja-JP" sz="1000" b="1" u="sng" dirty="0">
                <a:solidFill>
                  <a:srgbClr val="FF0000"/>
                </a:solidFill>
                <a:latin typeface="Meiryo UI" panose="020B0604030504040204" pitchFamily="50" charset="-128"/>
                <a:ea typeface="Meiryo UI" panose="020B0604030504040204" pitchFamily="50" charset="-128"/>
              </a:rPr>
              <a:t>H25</a:t>
            </a:r>
            <a:r>
              <a:rPr kumimoji="1" lang="ja-JP" altLang="en-US" sz="1000" b="1" u="sng" dirty="0">
                <a:solidFill>
                  <a:srgbClr val="FF0000"/>
                </a:solidFill>
                <a:latin typeface="Meiryo UI" panose="020B0604030504040204" pitchFamily="50" charset="-128"/>
                <a:ea typeface="Meiryo UI" panose="020B0604030504040204" pitchFamily="50" charset="-128"/>
              </a:rPr>
              <a:t>想定（イメージ）</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　浸水深：</a:t>
            </a:r>
            <a:r>
              <a:rPr kumimoji="1" lang="en-US" altLang="ja-JP" sz="1000" b="1" dirty="0">
                <a:solidFill>
                  <a:schemeClr val="tx1"/>
                </a:solidFill>
                <a:latin typeface="Meiryo UI" panose="020B0604030504040204" pitchFamily="50" charset="-128"/>
                <a:ea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rPr>
              <a:t>ｍ以上</a:t>
            </a:r>
          </a:p>
        </p:txBody>
      </p:sp>
      <p:sp>
        <p:nvSpPr>
          <p:cNvPr id="22" name="正方形/長方形 21">
            <a:extLst>
              <a:ext uri="{FF2B5EF4-FFF2-40B4-BE49-F238E27FC236}">
                <a16:creationId xmlns:a16="http://schemas.microsoft.com/office/drawing/2014/main" id="{F0A03FF8-E313-5A40-D8C0-CD5AA6931F31}"/>
              </a:ext>
            </a:extLst>
          </p:cNvPr>
          <p:cNvSpPr/>
          <p:nvPr/>
        </p:nvSpPr>
        <p:spPr>
          <a:xfrm>
            <a:off x="5143802" y="3924353"/>
            <a:ext cx="1651785" cy="31988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u="sng" dirty="0">
                <a:solidFill>
                  <a:srgbClr val="FF0000"/>
                </a:solidFill>
                <a:latin typeface="Meiryo UI" panose="020B0604030504040204" pitchFamily="50" charset="-128"/>
                <a:ea typeface="Meiryo UI" panose="020B0604030504040204" pitchFamily="50" charset="-128"/>
              </a:rPr>
              <a:t>・</a:t>
            </a:r>
            <a:r>
              <a:rPr kumimoji="1" lang="en-US" altLang="ja-JP" sz="1000" b="1" u="sng" dirty="0">
                <a:solidFill>
                  <a:srgbClr val="FF0000"/>
                </a:solidFill>
                <a:latin typeface="Meiryo UI" panose="020B0604030504040204" pitchFamily="50" charset="-128"/>
                <a:ea typeface="Meiryo UI" panose="020B0604030504040204" pitchFamily="50" charset="-128"/>
              </a:rPr>
              <a:t>R7</a:t>
            </a:r>
            <a:r>
              <a:rPr kumimoji="1" lang="ja-JP" altLang="en-US" sz="1000" b="1" u="sng" dirty="0">
                <a:solidFill>
                  <a:srgbClr val="FF0000"/>
                </a:solidFill>
                <a:latin typeface="Meiryo UI" panose="020B0604030504040204" pitchFamily="50" charset="-128"/>
                <a:ea typeface="Meiryo UI" panose="020B0604030504040204" pitchFamily="50" charset="-128"/>
              </a:rPr>
              <a:t>想定（イメージ）</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　浸水深：</a:t>
            </a: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ｍ程度</a:t>
            </a:r>
          </a:p>
        </p:txBody>
      </p:sp>
      <p:sp>
        <p:nvSpPr>
          <p:cNvPr id="24" name="正方形/長方形 23">
            <a:extLst>
              <a:ext uri="{FF2B5EF4-FFF2-40B4-BE49-F238E27FC236}">
                <a16:creationId xmlns:a16="http://schemas.microsoft.com/office/drawing/2014/main" id="{DEC460CC-393D-28FA-401D-F6BC05AEBFAB}"/>
              </a:ext>
            </a:extLst>
          </p:cNvPr>
          <p:cNvSpPr/>
          <p:nvPr/>
        </p:nvSpPr>
        <p:spPr>
          <a:xfrm>
            <a:off x="5261702" y="-697403"/>
            <a:ext cx="3952013" cy="4921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解説</a:t>
            </a:r>
            <a:r>
              <a:rPr kumimoji="1" lang="en-US" altLang="ja-JP" sz="1200" dirty="0">
                <a:solidFill>
                  <a:schemeClr val="tx1"/>
                </a:solidFill>
              </a:rPr>
              <a:t>】</a:t>
            </a:r>
            <a:r>
              <a:rPr kumimoji="1" lang="ja-JP" altLang="en-US" sz="1200" dirty="0">
                <a:solidFill>
                  <a:schemeClr val="tx1"/>
                </a:solidFill>
              </a:rPr>
              <a:t>津波により木造建物の被害が出始める</a:t>
            </a:r>
            <a:endParaRPr kumimoji="1" lang="en-US" altLang="ja-JP" sz="1200" dirty="0">
              <a:solidFill>
                <a:schemeClr val="tx1"/>
              </a:solidFill>
            </a:endParaRPr>
          </a:p>
          <a:p>
            <a:r>
              <a:rPr kumimoji="1" lang="ja-JP" altLang="en-US" sz="1200" dirty="0">
                <a:solidFill>
                  <a:schemeClr val="tx1"/>
                </a:solidFill>
              </a:rPr>
              <a:t>　　　　水位</a:t>
            </a:r>
          </a:p>
        </p:txBody>
      </p:sp>
      <p:sp>
        <p:nvSpPr>
          <p:cNvPr id="26" name="正方形/長方形 25">
            <a:extLst>
              <a:ext uri="{FF2B5EF4-FFF2-40B4-BE49-F238E27FC236}">
                <a16:creationId xmlns:a16="http://schemas.microsoft.com/office/drawing/2014/main" id="{7C81C273-443A-7B8F-88DE-4D670A8802ED}"/>
              </a:ext>
            </a:extLst>
          </p:cNvPr>
          <p:cNvSpPr/>
          <p:nvPr/>
        </p:nvSpPr>
        <p:spPr>
          <a:xfrm>
            <a:off x="28324" y="3593401"/>
            <a:ext cx="2594276" cy="3372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●大阪市街地（淀川区）</a:t>
            </a:r>
          </a:p>
        </p:txBody>
      </p:sp>
      <p:pic>
        <p:nvPicPr>
          <p:cNvPr id="28" name="図 27">
            <a:extLst>
              <a:ext uri="{FF2B5EF4-FFF2-40B4-BE49-F238E27FC236}">
                <a16:creationId xmlns:a16="http://schemas.microsoft.com/office/drawing/2014/main" id="{B8A219AA-9AEE-9C98-9865-74899BC92365}"/>
              </a:ext>
            </a:extLst>
          </p:cNvPr>
          <p:cNvPicPr>
            <a:picLocks noChangeAspect="1"/>
          </p:cNvPicPr>
          <p:nvPr/>
        </p:nvPicPr>
        <p:blipFill>
          <a:blip r:embed="rId5"/>
          <a:srcRect t="7527" r="9728" b="9522"/>
          <a:stretch>
            <a:fillRect/>
          </a:stretch>
        </p:blipFill>
        <p:spPr>
          <a:xfrm>
            <a:off x="4076751" y="5758211"/>
            <a:ext cx="479486" cy="442368"/>
          </a:xfrm>
          <a:prstGeom prst="rect">
            <a:avLst/>
          </a:prstGeom>
        </p:spPr>
      </p:pic>
      <p:pic>
        <p:nvPicPr>
          <p:cNvPr id="30" name="図 29">
            <a:extLst>
              <a:ext uri="{FF2B5EF4-FFF2-40B4-BE49-F238E27FC236}">
                <a16:creationId xmlns:a16="http://schemas.microsoft.com/office/drawing/2014/main" id="{FECDE8D4-EB88-7170-763B-072F6F84F452}"/>
              </a:ext>
            </a:extLst>
          </p:cNvPr>
          <p:cNvPicPr>
            <a:picLocks noChangeAspect="1"/>
          </p:cNvPicPr>
          <p:nvPr/>
        </p:nvPicPr>
        <p:blipFill>
          <a:blip r:embed="rId6"/>
          <a:srcRect l="10880" r="5900" b="4341"/>
          <a:stretch>
            <a:fillRect/>
          </a:stretch>
        </p:blipFill>
        <p:spPr>
          <a:xfrm>
            <a:off x="8866223" y="5741732"/>
            <a:ext cx="459183" cy="448522"/>
          </a:xfrm>
          <a:prstGeom prst="rect">
            <a:avLst/>
          </a:prstGeom>
        </p:spPr>
      </p:pic>
      <p:sp>
        <p:nvSpPr>
          <p:cNvPr id="5" name="スライド番号プレースホルダー 4">
            <a:extLst>
              <a:ext uri="{FF2B5EF4-FFF2-40B4-BE49-F238E27FC236}">
                <a16:creationId xmlns:a16="http://schemas.microsoft.com/office/drawing/2014/main" id="{EF62F574-3CB8-ECE7-80DC-A0D9EA01D9F9}"/>
              </a:ext>
            </a:extLst>
          </p:cNvPr>
          <p:cNvSpPr>
            <a:spLocks noGrp="1"/>
          </p:cNvSpPr>
          <p:nvPr>
            <p:ph type="sldNum" sz="quarter" idx="12"/>
          </p:nvPr>
        </p:nvSpPr>
        <p:spPr/>
        <p:txBody>
          <a:bodyPr/>
          <a:lstStyle/>
          <a:p>
            <a:fld id="{14BC9DFA-3AAE-47AE-857D-2008B2669A64}" type="slidenum">
              <a:rPr kumimoji="1" lang="ja-JP" altLang="en-US" smtClean="0"/>
              <a:t>5</a:t>
            </a:fld>
            <a:endParaRPr kumimoji="1" lang="ja-JP" altLang="en-US" dirty="0"/>
          </a:p>
        </p:txBody>
      </p:sp>
      <p:sp>
        <p:nvSpPr>
          <p:cNvPr id="8" name="楕円 7">
            <a:extLst>
              <a:ext uri="{FF2B5EF4-FFF2-40B4-BE49-F238E27FC236}">
                <a16:creationId xmlns:a16="http://schemas.microsoft.com/office/drawing/2014/main" id="{3EFCA1C0-77B6-4D53-91CA-817E9BF62B03}"/>
              </a:ext>
            </a:extLst>
          </p:cNvPr>
          <p:cNvSpPr/>
          <p:nvPr/>
        </p:nvSpPr>
        <p:spPr>
          <a:xfrm>
            <a:off x="625562" y="5177439"/>
            <a:ext cx="1768973" cy="5518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A1F311E3-28EB-4A27-A3C5-433D01D982EB}"/>
              </a:ext>
            </a:extLst>
          </p:cNvPr>
          <p:cNvSpPr/>
          <p:nvPr/>
        </p:nvSpPr>
        <p:spPr>
          <a:xfrm>
            <a:off x="3331863" y="5139339"/>
            <a:ext cx="1224375" cy="5518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B9DD2CD7-8FC2-4A35-BBF4-047C4AC513EF}"/>
              </a:ext>
            </a:extLst>
          </p:cNvPr>
          <p:cNvPicPr>
            <a:picLocks noChangeAspect="1"/>
          </p:cNvPicPr>
          <p:nvPr/>
        </p:nvPicPr>
        <p:blipFill>
          <a:blip r:embed="rId7"/>
          <a:srcRect b="2120"/>
          <a:stretch>
            <a:fillRect/>
          </a:stretch>
        </p:blipFill>
        <p:spPr>
          <a:xfrm>
            <a:off x="665162" y="791415"/>
            <a:ext cx="3846909" cy="2267563"/>
          </a:xfrm>
          <a:prstGeom prst="rect">
            <a:avLst/>
          </a:prstGeom>
        </p:spPr>
      </p:pic>
      <p:pic>
        <p:nvPicPr>
          <p:cNvPr id="36" name="図 35" descr="建物の間の道路&#10;&#10;AI 生成コンテンツは誤りを含む可能性があります。">
            <a:extLst>
              <a:ext uri="{FF2B5EF4-FFF2-40B4-BE49-F238E27FC236}">
                <a16:creationId xmlns:a16="http://schemas.microsoft.com/office/drawing/2014/main" id="{9B6ABA04-736F-49E3-964C-748F391B0FC8}"/>
              </a:ext>
            </a:extLst>
          </p:cNvPr>
          <p:cNvPicPr>
            <a:picLocks noChangeAspect="1"/>
          </p:cNvPicPr>
          <p:nvPr/>
        </p:nvPicPr>
        <p:blipFill>
          <a:blip r:embed="rId8">
            <a:extLst>
              <a:ext uri="{28A0092B-C50C-407E-A947-70E740481C1C}">
                <a14:useLocalDpi xmlns:a14="http://schemas.microsoft.com/office/drawing/2010/main" val="0"/>
              </a:ext>
            </a:extLst>
          </a:blip>
          <a:srcRect l="25026" t="37037" r="16907" b="7592"/>
          <a:stretch>
            <a:fillRect/>
          </a:stretch>
        </p:blipFill>
        <p:spPr>
          <a:xfrm>
            <a:off x="5076696" y="782257"/>
            <a:ext cx="4161451" cy="2267563"/>
          </a:xfrm>
          <a:prstGeom prst="rect">
            <a:avLst/>
          </a:prstGeom>
          <a:ln w="47625">
            <a:solidFill>
              <a:srgbClr val="FF0000"/>
            </a:solidFill>
          </a:ln>
        </p:spPr>
      </p:pic>
      <p:sp>
        <p:nvSpPr>
          <p:cNvPr id="37" name="正方形/長方形 36">
            <a:extLst>
              <a:ext uri="{FF2B5EF4-FFF2-40B4-BE49-F238E27FC236}">
                <a16:creationId xmlns:a16="http://schemas.microsoft.com/office/drawing/2014/main" id="{E811C64B-4520-4644-A4FC-49809EC8F2A5}"/>
              </a:ext>
            </a:extLst>
          </p:cNvPr>
          <p:cNvSpPr/>
          <p:nvPr/>
        </p:nvSpPr>
        <p:spPr>
          <a:xfrm>
            <a:off x="651165" y="781310"/>
            <a:ext cx="1621552" cy="28679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u="sng" dirty="0">
                <a:solidFill>
                  <a:srgbClr val="FF0000"/>
                </a:solidFill>
                <a:latin typeface="Meiryo UI" panose="020B0604030504040204" pitchFamily="50" charset="-128"/>
                <a:ea typeface="Meiryo UI" panose="020B0604030504040204" pitchFamily="50" charset="-128"/>
              </a:rPr>
              <a:t>・</a:t>
            </a:r>
            <a:r>
              <a:rPr kumimoji="1" lang="en-US" altLang="ja-JP" sz="1000" b="1" u="sng" dirty="0">
                <a:solidFill>
                  <a:srgbClr val="FF0000"/>
                </a:solidFill>
                <a:latin typeface="Meiryo UI" panose="020B0604030504040204" pitchFamily="50" charset="-128"/>
                <a:ea typeface="Meiryo UI" panose="020B0604030504040204" pitchFamily="50" charset="-128"/>
              </a:rPr>
              <a:t>H25</a:t>
            </a:r>
            <a:r>
              <a:rPr kumimoji="1" lang="ja-JP" altLang="en-US" sz="1000" b="1" u="sng" dirty="0">
                <a:solidFill>
                  <a:srgbClr val="FF0000"/>
                </a:solidFill>
                <a:latin typeface="Meiryo UI" panose="020B0604030504040204" pitchFamily="50" charset="-128"/>
                <a:ea typeface="Meiryo UI" panose="020B0604030504040204" pitchFamily="50" charset="-128"/>
              </a:rPr>
              <a:t>想定（イメージ）</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　浸水深：</a:t>
            </a:r>
            <a:r>
              <a:rPr kumimoji="1" lang="en-US" altLang="ja-JP" sz="1000" b="1" dirty="0">
                <a:solidFill>
                  <a:schemeClr val="tx1"/>
                </a:solidFill>
                <a:latin typeface="Meiryo UI" panose="020B0604030504040204" pitchFamily="50" charset="-128"/>
                <a:ea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rPr>
              <a:t>ｍ以上</a:t>
            </a:r>
          </a:p>
        </p:txBody>
      </p:sp>
      <p:sp>
        <p:nvSpPr>
          <p:cNvPr id="38" name="正方形/長方形 37">
            <a:extLst>
              <a:ext uri="{FF2B5EF4-FFF2-40B4-BE49-F238E27FC236}">
                <a16:creationId xmlns:a16="http://schemas.microsoft.com/office/drawing/2014/main" id="{DCCDC3C4-D5A3-4A89-959E-F882A2F2A063}"/>
              </a:ext>
            </a:extLst>
          </p:cNvPr>
          <p:cNvSpPr/>
          <p:nvPr/>
        </p:nvSpPr>
        <p:spPr>
          <a:xfrm>
            <a:off x="5076695" y="781310"/>
            <a:ext cx="1878100" cy="33058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b="1" u="sng" dirty="0">
                <a:solidFill>
                  <a:srgbClr val="FF0000"/>
                </a:solidFill>
                <a:latin typeface="Meiryo UI" panose="020B0604030504040204" pitchFamily="50" charset="-128"/>
                <a:ea typeface="Meiryo UI" panose="020B0604030504040204" pitchFamily="50" charset="-128"/>
              </a:rPr>
              <a:t>・</a:t>
            </a:r>
            <a:r>
              <a:rPr kumimoji="1" lang="en-US" altLang="ja-JP" sz="1000" b="1" u="sng" dirty="0">
                <a:solidFill>
                  <a:srgbClr val="FF0000"/>
                </a:solidFill>
                <a:latin typeface="Meiryo UI" panose="020B0604030504040204" pitchFamily="50" charset="-128"/>
                <a:ea typeface="Meiryo UI" panose="020B0604030504040204" pitchFamily="50" charset="-128"/>
              </a:rPr>
              <a:t>R7</a:t>
            </a:r>
            <a:r>
              <a:rPr kumimoji="1" lang="ja-JP" altLang="en-US" sz="1000" b="1" u="sng" dirty="0">
                <a:solidFill>
                  <a:srgbClr val="FF0000"/>
                </a:solidFill>
                <a:latin typeface="Meiryo UI" panose="020B0604030504040204" pitchFamily="50" charset="-128"/>
                <a:ea typeface="Meiryo UI" panose="020B0604030504040204" pitchFamily="50" charset="-128"/>
              </a:rPr>
              <a:t>想定（イメージ）</a:t>
            </a:r>
            <a:endParaRPr kumimoji="1" lang="en-US" altLang="ja-JP" sz="1000" b="1" u="sng" dirty="0">
              <a:solidFill>
                <a:srgbClr val="FF0000"/>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　浸水深：</a:t>
            </a:r>
            <a:r>
              <a:rPr kumimoji="1" lang="en-US" altLang="ja-JP" sz="1000" b="1" dirty="0">
                <a:solidFill>
                  <a:schemeClr val="tx1"/>
                </a:solidFill>
                <a:latin typeface="Meiryo UI" panose="020B0604030504040204" pitchFamily="50" charset="-128"/>
                <a:ea typeface="Meiryo UI" panose="020B0604030504040204" pitchFamily="50" charset="-128"/>
              </a:rPr>
              <a:t>10c</a:t>
            </a:r>
            <a:r>
              <a:rPr kumimoji="1" lang="ja-JP" altLang="en-US" sz="1000" b="1" dirty="0">
                <a:solidFill>
                  <a:schemeClr val="tx1"/>
                </a:solidFill>
                <a:latin typeface="Meiryo UI" panose="020B0604030504040204" pitchFamily="50" charset="-128"/>
                <a:ea typeface="Meiryo UI" panose="020B0604030504040204" pitchFamily="50" charset="-128"/>
              </a:rPr>
              <a:t>ｍ程度</a:t>
            </a:r>
          </a:p>
        </p:txBody>
      </p:sp>
      <p:pic>
        <p:nvPicPr>
          <p:cNvPr id="39" name="図 38">
            <a:extLst>
              <a:ext uri="{FF2B5EF4-FFF2-40B4-BE49-F238E27FC236}">
                <a16:creationId xmlns:a16="http://schemas.microsoft.com/office/drawing/2014/main" id="{7B51363B-1D47-4003-B93C-339419BB4A56}"/>
              </a:ext>
            </a:extLst>
          </p:cNvPr>
          <p:cNvPicPr>
            <a:picLocks noChangeAspect="1"/>
          </p:cNvPicPr>
          <p:nvPr/>
        </p:nvPicPr>
        <p:blipFill>
          <a:blip r:embed="rId9"/>
          <a:srcRect b="31713"/>
          <a:stretch>
            <a:fillRect/>
          </a:stretch>
        </p:blipFill>
        <p:spPr>
          <a:xfrm>
            <a:off x="3843432" y="2515862"/>
            <a:ext cx="602998" cy="435991"/>
          </a:xfrm>
          <a:prstGeom prst="rect">
            <a:avLst/>
          </a:prstGeom>
          <a:solidFill>
            <a:schemeClr val="bg1"/>
          </a:solidFill>
        </p:spPr>
      </p:pic>
      <p:pic>
        <p:nvPicPr>
          <p:cNvPr id="41" name="図 40">
            <a:extLst>
              <a:ext uri="{FF2B5EF4-FFF2-40B4-BE49-F238E27FC236}">
                <a16:creationId xmlns:a16="http://schemas.microsoft.com/office/drawing/2014/main" id="{9FB02F67-64EE-427A-9443-EAD847356238}"/>
              </a:ext>
            </a:extLst>
          </p:cNvPr>
          <p:cNvPicPr>
            <a:picLocks noChangeAspect="1"/>
          </p:cNvPicPr>
          <p:nvPr/>
        </p:nvPicPr>
        <p:blipFill>
          <a:blip r:embed="rId10"/>
          <a:stretch>
            <a:fillRect/>
          </a:stretch>
        </p:blipFill>
        <p:spPr>
          <a:xfrm>
            <a:off x="8610716" y="2423888"/>
            <a:ext cx="602998" cy="602998"/>
          </a:xfrm>
          <a:prstGeom prst="rect">
            <a:avLst/>
          </a:prstGeom>
          <a:solidFill>
            <a:schemeClr val="bg1"/>
          </a:solidFill>
        </p:spPr>
      </p:pic>
      <p:sp>
        <p:nvSpPr>
          <p:cNvPr id="42" name="正方形/長方形 41">
            <a:extLst>
              <a:ext uri="{FF2B5EF4-FFF2-40B4-BE49-F238E27FC236}">
                <a16:creationId xmlns:a16="http://schemas.microsoft.com/office/drawing/2014/main" id="{D3C2C6D2-D7D7-445D-AE93-2E6CA99355FD}"/>
              </a:ext>
            </a:extLst>
          </p:cNvPr>
          <p:cNvSpPr/>
          <p:nvPr/>
        </p:nvSpPr>
        <p:spPr>
          <a:xfrm>
            <a:off x="28325" y="469159"/>
            <a:ext cx="1837323" cy="3372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●大阪駅前</a:t>
            </a:r>
            <a:endParaRPr kumimoji="1" lang="ja-JP" altLang="en-US" sz="1400" b="1" dirty="0">
              <a:solidFill>
                <a:schemeClr val="tx1"/>
              </a:solidFill>
              <a:highlight>
                <a:srgbClr val="FFFF00"/>
              </a:highlight>
              <a:latin typeface="Meiryo UI" panose="020B0604030504040204" pitchFamily="50" charset="-128"/>
              <a:ea typeface="Meiryo UI" panose="020B0604030504040204" pitchFamily="50" charset="-128"/>
            </a:endParaRPr>
          </a:p>
        </p:txBody>
      </p:sp>
      <p:sp>
        <p:nvSpPr>
          <p:cNvPr id="44" name="矢印: 右 43">
            <a:extLst>
              <a:ext uri="{FF2B5EF4-FFF2-40B4-BE49-F238E27FC236}">
                <a16:creationId xmlns:a16="http://schemas.microsoft.com/office/drawing/2014/main" id="{EBDDD40E-3BE8-4ABA-AF12-C3E342CDB78F}"/>
              </a:ext>
            </a:extLst>
          </p:cNvPr>
          <p:cNvSpPr/>
          <p:nvPr/>
        </p:nvSpPr>
        <p:spPr>
          <a:xfrm>
            <a:off x="4571560" y="1753066"/>
            <a:ext cx="430300" cy="521878"/>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881CB214-B2B9-4596-8B1B-52602F515495}"/>
              </a:ext>
            </a:extLst>
          </p:cNvPr>
          <p:cNvSpPr/>
          <p:nvPr/>
        </p:nvSpPr>
        <p:spPr>
          <a:xfrm>
            <a:off x="4571560" y="4916500"/>
            <a:ext cx="430300" cy="521878"/>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字幕 2">
            <a:extLst>
              <a:ext uri="{FF2B5EF4-FFF2-40B4-BE49-F238E27FC236}">
                <a16:creationId xmlns:a16="http://schemas.microsoft.com/office/drawing/2014/main" id="{694F8AEF-B3F1-44C4-9273-E9028DA11EE1}"/>
              </a:ext>
            </a:extLst>
          </p:cNvPr>
          <p:cNvSpPr txBox="1">
            <a:spLocks/>
          </p:cNvSpPr>
          <p:nvPr/>
        </p:nvSpPr>
        <p:spPr>
          <a:xfrm>
            <a:off x="569407" y="3137656"/>
            <a:ext cx="8755998" cy="497768"/>
          </a:xfrm>
          <a:prstGeom prst="rect">
            <a:avLst/>
          </a:prstGeom>
          <a:ln w="15875">
            <a:solidFill>
              <a:schemeClr val="accent1"/>
            </a:solidFill>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b="1" dirty="0">
                <a:solidFill>
                  <a:schemeClr val="accent1"/>
                </a:solidFill>
              </a:rPr>
              <a:t>　津波による浸水については、</a:t>
            </a:r>
            <a:r>
              <a:rPr lang="en-US" altLang="ja-JP" sz="1100" b="1" dirty="0">
                <a:solidFill>
                  <a:schemeClr val="accent1"/>
                </a:solidFill>
              </a:rPr>
              <a:t>30</a:t>
            </a:r>
            <a:r>
              <a:rPr lang="ja-JP" altLang="en-US" sz="1100" b="1" dirty="0">
                <a:solidFill>
                  <a:schemeClr val="accent1"/>
                </a:solidFill>
              </a:rPr>
              <a:t>㎝以上の浸水で人が巻き込まれるとされており、前回想定の浸水深</a:t>
            </a:r>
            <a:r>
              <a:rPr lang="en-US" altLang="ja-JP" sz="1100" b="1" dirty="0">
                <a:solidFill>
                  <a:schemeClr val="accent1"/>
                </a:solidFill>
              </a:rPr>
              <a:t>1.0m</a:t>
            </a:r>
            <a:r>
              <a:rPr lang="ja-JP" altLang="en-US" sz="1100" b="1" dirty="0">
                <a:solidFill>
                  <a:schemeClr val="accent1"/>
                </a:solidFill>
              </a:rPr>
              <a:t>以上では、垂直避難等の行動を　　　　　　とらなかった場合、ほぼ助からない状況（死亡率</a:t>
            </a:r>
            <a:r>
              <a:rPr lang="en-US" altLang="ja-JP" sz="1100" b="1" dirty="0">
                <a:solidFill>
                  <a:schemeClr val="accent1"/>
                </a:solidFill>
              </a:rPr>
              <a:t>100</a:t>
            </a:r>
            <a:r>
              <a:rPr lang="ja-JP" altLang="en-US" sz="1100" b="1" dirty="0">
                <a:solidFill>
                  <a:schemeClr val="accent1"/>
                </a:solidFill>
              </a:rPr>
              <a:t>％）。これらの浸水深が</a:t>
            </a:r>
            <a:r>
              <a:rPr lang="en-US" altLang="ja-JP" sz="1100" b="1" dirty="0">
                <a:solidFill>
                  <a:schemeClr val="accent1"/>
                </a:solidFill>
              </a:rPr>
              <a:t>1.0</a:t>
            </a:r>
            <a:r>
              <a:rPr lang="ja-JP" altLang="en-US" sz="1100" b="1" dirty="0">
                <a:solidFill>
                  <a:schemeClr val="accent1"/>
                </a:solidFill>
              </a:rPr>
              <a:t>ｍ以下に低減されれば、逃げ遅れた人も助かる可能性が高くなる。</a:t>
            </a:r>
            <a:r>
              <a:rPr lang="ja-JP" altLang="en-US" sz="1100" b="1" i="1" dirty="0">
                <a:solidFill>
                  <a:srgbClr val="FF0000"/>
                </a:solidFill>
              </a:rPr>
              <a:t>⇒</a:t>
            </a:r>
            <a:r>
              <a:rPr lang="en-US" altLang="ja-JP" sz="1100" b="1" i="1" dirty="0">
                <a:solidFill>
                  <a:srgbClr val="FF0000"/>
                </a:solidFill>
              </a:rPr>
              <a:t>1.0m</a:t>
            </a:r>
            <a:r>
              <a:rPr lang="ja-JP" altLang="en-US" sz="1100" b="1" i="1" dirty="0">
                <a:solidFill>
                  <a:srgbClr val="FF0000"/>
                </a:solidFill>
              </a:rPr>
              <a:t>以上の浸水：前回調査 </a:t>
            </a:r>
            <a:r>
              <a:rPr lang="en-US" altLang="ja-JP" sz="1100" b="1" i="1" dirty="0">
                <a:solidFill>
                  <a:srgbClr val="FF0000"/>
                </a:solidFill>
              </a:rPr>
              <a:t>5,625ha</a:t>
            </a:r>
            <a:r>
              <a:rPr lang="ja-JP" altLang="en-US" sz="1100" b="1" i="1" dirty="0">
                <a:solidFill>
                  <a:srgbClr val="FF0000"/>
                </a:solidFill>
              </a:rPr>
              <a:t>　→　今回調査</a:t>
            </a:r>
            <a:r>
              <a:rPr lang="en-US" altLang="ja-JP" sz="1100" b="1" i="1" dirty="0">
                <a:solidFill>
                  <a:srgbClr val="FF0000"/>
                </a:solidFill>
              </a:rPr>
              <a:t>3,332ha</a:t>
            </a:r>
            <a:r>
              <a:rPr lang="ja-JP" altLang="en-US" sz="1100" b="1" i="1" dirty="0">
                <a:solidFill>
                  <a:srgbClr val="FF0000"/>
                </a:solidFill>
              </a:rPr>
              <a:t>　</a:t>
            </a:r>
            <a:r>
              <a:rPr lang="en-US" altLang="ja-JP" sz="1100" b="1" i="1" dirty="0">
                <a:solidFill>
                  <a:srgbClr val="FF0000"/>
                </a:solidFill>
              </a:rPr>
              <a:t> </a:t>
            </a:r>
            <a:r>
              <a:rPr lang="ja-JP" altLang="en-US" sz="1100" b="1" i="1" dirty="0">
                <a:solidFill>
                  <a:srgbClr val="FF0000"/>
                </a:solidFill>
              </a:rPr>
              <a:t>約</a:t>
            </a:r>
            <a:r>
              <a:rPr lang="en-US" altLang="ja-JP" sz="1100" b="1" i="1" dirty="0">
                <a:solidFill>
                  <a:srgbClr val="FF0000"/>
                </a:solidFill>
              </a:rPr>
              <a:t>41</a:t>
            </a:r>
            <a:r>
              <a:rPr lang="ja-JP" altLang="en-US" sz="1100" b="1" i="1" dirty="0">
                <a:solidFill>
                  <a:srgbClr val="FF0000"/>
                </a:solidFill>
              </a:rPr>
              <a:t>％減少</a:t>
            </a:r>
          </a:p>
        </p:txBody>
      </p:sp>
      <p:sp>
        <p:nvSpPr>
          <p:cNvPr id="47" name="字幕 2">
            <a:extLst>
              <a:ext uri="{FF2B5EF4-FFF2-40B4-BE49-F238E27FC236}">
                <a16:creationId xmlns:a16="http://schemas.microsoft.com/office/drawing/2014/main" id="{E662509C-E334-4280-AE45-B3BC81B5F441}"/>
              </a:ext>
            </a:extLst>
          </p:cNvPr>
          <p:cNvSpPr txBox="1">
            <a:spLocks/>
          </p:cNvSpPr>
          <p:nvPr/>
        </p:nvSpPr>
        <p:spPr>
          <a:xfrm>
            <a:off x="569408" y="6308390"/>
            <a:ext cx="8644307" cy="497768"/>
          </a:xfrm>
          <a:prstGeom prst="rect">
            <a:avLst/>
          </a:prstGeom>
          <a:ln w="15875">
            <a:solidFill>
              <a:schemeClr val="accent1"/>
            </a:solidFill>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100" b="1" dirty="0">
                <a:solidFill>
                  <a:schemeClr val="accent1"/>
                </a:solidFill>
              </a:rPr>
              <a:t>　前回想定の浸水深</a:t>
            </a:r>
            <a:r>
              <a:rPr lang="en-US" altLang="ja-JP" sz="1100" b="1" dirty="0">
                <a:solidFill>
                  <a:schemeClr val="accent1"/>
                </a:solidFill>
              </a:rPr>
              <a:t>2.0m</a:t>
            </a:r>
            <a:r>
              <a:rPr lang="ja-JP" altLang="en-US" sz="1100" b="1" dirty="0">
                <a:solidFill>
                  <a:schemeClr val="accent1"/>
                </a:solidFill>
              </a:rPr>
              <a:t>以上では、木造建物の約</a:t>
            </a:r>
            <a:r>
              <a:rPr lang="en-US" altLang="ja-JP" sz="1100" b="1" dirty="0">
                <a:solidFill>
                  <a:schemeClr val="accent1"/>
                </a:solidFill>
              </a:rPr>
              <a:t>45</a:t>
            </a:r>
            <a:r>
              <a:rPr lang="ja-JP" altLang="en-US" sz="1100" b="1" dirty="0">
                <a:solidFill>
                  <a:schemeClr val="accent1"/>
                </a:solidFill>
              </a:rPr>
              <a:t>％が全壊する可能性が高く、垂直避難等の行動をとったとしても、建物ごと流されてしまい、助からない可能性が高い状況。これらの浸水深が</a:t>
            </a:r>
            <a:r>
              <a:rPr lang="en-US" altLang="ja-JP" sz="1100" b="1" dirty="0">
                <a:solidFill>
                  <a:schemeClr val="accent1"/>
                </a:solidFill>
              </a:rPr>
              <a:t>2.0m</a:t>
            </a:r>
            <a:r>
              <a:rPr lang="ja-JP" altLang="en-US" sz="1100" b="1" dirty="0">
                <a:solidFill>
                  <a:schemeClr val="accent1"/>
                </a:solidFill>
              </a:rPr>
              <a:t>以下に低減されれば、垂直避難を行うことで助かる可能性が高くなる。 　　　</a:t>
            </a:r>
            <a:r>
              <a:rPr lang="ja-JP" altLang="en-US" sz="1100" b="1" i="1" dirty="0">
                <a:solidFill>
                  <a:srgbClr val="FF0000"/>
                </a:solidFill>
              </a:rPr>
              <a:t>⇒</a:t>
            </a:r>
            <a:r>
              <a:rPr lang="en-US" altLang="ja-JP" sz="1100" b="1" i="1" dirty="0">
                <a:solidFill>
                  <a:srgbClr val="FF0000"/>
                </a:solidFill>
              </a:rPr>
              <a:t>2.0m</a:t>
            </a:r>
            <a:r>
              <a:rPr lang="ja-JP" altLang="en-US" sz="1100" b="1" i="1" dirty="0">
                <a:solidFill>
                  <a:srgbClr val="FF0000"/>
                </a:solidFill>
              </a:rPr>
              <a:t>以上の浸水：前回調査</a:t>
            </a:r>
            <a:r>
              <a:rPr lang="en-US" altLang="ja-JP" sz="1100" b="1" i="1" dirty="0">
                <a:solidFill>
                  <a:srgbClr val="FF0000"/>
                </a:solidFill>
              </a:rPr>
              <a:t>1,950ha</a:t>
            </a:r>
            <a:r>
              <a:rPr lang="ja-JP" altLang="en-US" sz="1100" b="1" i="1" dirty="0">
                <a:solidFill>
                  <a:srgbClr val="FF0000"/>
                </a:solidFill>
              </a:rPr>
              <a:t>　→　今回調査</a:t>
            </a:r>
            <a:r>
              <a:rPr lang="en-US" altLang="ja-JP" sz="1100" b="1" i="1" dirty="0">
                <a:solidFill>
                  <a:srgbClr val="FF0000"/>
                </a:solidFill>
              </a:rPr>
              <a:t>513ha</a:t>
            </a:r>
            <a:r>
              <a:rPr lang="ja-JP" altLang="en-US" sz="1100" b="1" i="1" dirty="0">
                <a:solidFill>
                  <a:srgbClr val="FF0000"/>
                </a:solidFill>
              </a:rPr>
              <a:t>　</a:t>
            </a:r>
            <a:r>
              <a:rPr lang="en-US" altLang="ja-JP" sz="1100" b="1" i="1" dirty="0">
                <a:solidFill>
                  <a:srgbClr val="FF0000"/>
                </a:solidFill>
              </a:rPr>
              <a:t> </a:t>
            </a:r>
            <a:r>
              <a:rPr lang="ja-JP" altLang="en-US" sz="1100" b="1" i="1" dirty="0">
                <a:solidFill>
                  <a:srgbClr val="FF0000"/>
                </a:solidFill>
              </a:rPr>
              <a:t>約</a:t>
            </a:r>
            <a:r>
              <a:rPr lang="en-US" altLang="ja-JP" sz="1100" b="1" i="1" dirty="0">
                <a:solidFill>
                  <a:srgbClr val="FF0000"/>
                </a:solidFill>
              </a:rPr>
              <a:t>74</a:t>
            </a:r>
            <a:r>
              <a:rPr lang="ja-JP" altLang="en-US" sz="1100" b="1" i="1" dirty="0">
                <a:solidFill>
                  <a:srgbClr val="FF0000"/>
                </a:solidFill>
              </a:rPr>
              <a:t>％減少</a:t>
            </a:r>
          </a:p>
        </p:txBody>
      </p:sp>
      <p:sp>
        <p:nvSpPr>
          <p:cNvPr id="32" name="正方形/長方形 31">
            <a:extLst>
              <a:ext uri="{FF2B5EF4-FFF2-40B4-BE49-F238E27FC236}">
                <a16:creationId xmlns:a16="http://schemas.microsoft.com/office/drawing/2014/main" id="{6487CB7C-FB16-4B45-AD54-FB5509F1125B}"/>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参考：津波浸水想定（南海トラフ地震）について</a:t>
            </a:r>
          </a:p>
        </p:txBody>
      </p:sp>
    </p:spTree>
    <p:extLst>
      <p:ext uri="{BB962C8B-B14F-4D97-AF65-F5344CB8AC3E}">
        <p14:creationId xmlns:p14="http://schemas.microsoft.com/office/powerpoint/2010/main" val="327375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E72A16-7D64-45A9-9A56-11AC9E0BFECE}"/>
              </a:ext>
            </a:extLst>
          </p:cNvPr>
          <p:cNvSpPr>
            <a:spLocks noGrp="1"/>
          </p:cNvSpPr>
          <p:nvPr>
            <p:ph type="sldNum" sz="quarter" idx="12"/>
          </p:nvPr>
        </p:nvSpPr>
        <p:spPr>
          <a:xfrm>
            <a:off x="7209440" y="6356352"/>
            <a:ext cx="2057400" cy="365125"/>
          </a:xfrm>
        </p:spPr>
        <p:txBody>
          <a:bodyPr/>
          <a:lstStyle/>
          <a:p>
            <a:fld id="{14BC9DFA-3AAE-47AE-857D-2008B2669A64}" type="slidenum">
              <a:rPr kumimoji="1" lang="ja-JP" altLang="en-US" smtClean="0"/>
              <a:t>6</a:t>
            </a:fld>
            <a:endParaRPr kumimoji="1" lang="ja-JP" altLang="en-US"/>
          </a:p>
        </p:txBody>
      </p:sp>
      <p:graphicFrame>
        <p:nvGraphicFramePr>
          <p:cNvPr id="8" name="グラフ 7">
            <a:extLst>
              <a:ext uri="{FF2B5EF4-FFF2-40B4-BE49-F238E27FC236}">
                <a16:creationId xmlns:a16="http://schemas.microsoft.com/office/drawing/2014/main" id="{90237A68-7251-48AD-9778-0C91D57CEF3D}"/>
              </a:ext>
            </a:extLst>
          </p:cNvPr>
          <p:cNvGraphicFramePr/>
          <p:nvPr>
            <p:extLst>
              <p:ext uri="{D42A27DB-BD31-4B8C-83A1-F6EECF244321}">
                <p14:modId xmlns:p14="http://schemas.microsoft.com/office/powerpoint/2010/main" val="2388468231"/>
              </p:ext>
            </p:extLst>
          </p:nvPr>
        </p:nvGraphicFramePr>
        <p:xfrm>
          <a:off x="459683" y="512233"/>
          <a:ext cx="7866993" cy="304111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869EC479-D9C1-4C0D-BFED-4971796AE0FF}"/>
              </a:ext>
            </a:extLst>
          </p:cNvPr>
          <p:cNvSpPr txBox="1"/>
          <p:nvPr/>
        </p:nvSpPr>
        <p:spPr>
          <a:xfrm>
            <a:off x="599061" y="661887"/>
            <a:ext cx="1206062" cy="253916"/>
          </a:xfrm>
          <a:prstGeom prst="rect">
            <a:avLst/>
          </a:prstGeom>
          <a:noFill/>
        </p:spPr>
        <p:txBody>
          <a:bodyPr wrap="square" rtlCol="0">
            <a:spAutoFit/>
          </a:bodyPr>
          <a:lstStyle/>
          <a:p>
            <a:r>
              <a:rPr kumimoji="1" lang="ja-JP" altLang="en-US" sz="1050" dirty="0"/>
              <a:t>死者数（人）</a:t>
            </a:r>
          </a:p>
        </p:txBody>
      </p:sp>
      <p:cxnSp>
        <p:nvCxnSpPr>
          <p:cNvPr id="12" name="直線コネクタ 11">
            <a:extLst>
              <a:ext uri="{FF2B5EF4-FFF2-40B4-BE49-F238E27FC236}">
                <a16:creationId xmlns:a16="http://schemas.microsoft.com/office/drawing/2014/main" id="{63B0AD68-B92D-4997-A2BB-F88AB20C6519}"/>
              </a:ext>
            </a:extLst>
          </p:cNvPr>
          <p:cNvCxnSpPr>
            <a:cxnSpLocks/>
          </p:cNvCxnSpPr>
          <p:nvPr/>
        </p:nvCxnSpPr>
        <p:spPr>
          <a:xfrm>
            <a:off x="7141749" y="1094964"/>
            <a:ext cx="0" cy="236482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09381FAE-8E77-4B52-8EF0-D86198F0DFC2}"/>
              </a:ext>
            </a:extLst>
          </p:cNvPr>
          <p:cNvGraphicFramePr/>
          <p:nvPr>
            <p:extLst>
              <p:ext uri="{D42A27DB-BD31-4B8C-83A1-F6EECF244321}">
                <p14:modId xmlns:p14="http://schemas.microsoft.com/office/powerpoint/2010/main" val="3527595981"/>
              </p:ext>
            </p:extLst>
          </p:nvPr>
        </p:nvGraphicFramePr>
        <p:xfrm>
          <a:off x="459683" y="3680362"/>
          <a:ext cx="7866993" cy="304111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a:extLst>
              <a:ext uri="{FF2B5EF4-FFF2-40B4-BE49-F238E27FC236}">
                <a16:creationId xmlns:a16="http://schemas.microsoft.com/office/drawing/2014/main" id="{CD6A1A2C-EC59-4C6C-9282-A84D97336182}"/>
              </a:ext>
            </a:extLst>
          </p:cNvPr>
          <p:cNvCxnSpPr>
            <a:cxnSpLocks/>
          </p:cNvCxnSpPr>
          <p:nvPr/>
        </p:nvCxnSpPr>
        <p:spPr>
          <a:xfrm>
            <a:off x="7141749" y="4278636"/>
            <a:ext cx="0" cy="236482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6903F4D-6BE2-44AC-B0EA-CE4C60A05B5F}"/>
              </a:ext>
            </a:extLst>
          </p:cNvPr>
          <p:cNvSpPr txBox="1"/>
          <p:nvPr/>
        </p:nvSpPr>
        <p:spPr>
          <a:xfrm>
            <a:off x="459682" y="3878792"/>
            <a:ext cx="1631732" cy="253916"/>
          </a:xfrm>
          <a:prstGeom prst="rect">
            <a:avLst/>
          </a:prstGeom>
          <a:noFill/>
        </p:spPr>
        <p:txBody>
          <a:bodyPr wrap="square" rtlCol="0">
            <a:spAutoFit/>
          </a:bodyPr>
          <a:lstStyle/>
          <a:p>
            <a:r>
              <a:rPr kumimoji="1" lang="ja-JP" altLang="en-US" sz="1050" dirty="0"/>
              <a:t>全壊・焼失棟数（棟）</a:t>
            </a:r>
          </a:p>
        </p:txBody>
      </p:sp>
      <p:cxnSp>
        <p:nvCxnSpPr>
          <p:cNvPr id="20" name="直線矢印コネクタ 19">
            <a:extLst>
              <a:ext uri="{FF2B5EF4-FFF2-40B4-BE49-F238E27FC236}">
                <a16:creationId xmlns:a16="http://schemas.microsoft.com/office/drawing/2014/main" id="{3B49F666-0849-4BF2-B241-691E75D4F3FF}"/>
              </a:ext>
            </a:extLst>
          </p:cNvPr>
          <p:cNvCxnSpPr>
            <a:cxnSpLocks/>
          </p:cNvCxnSpPr>
          <p:nvPr/>
        </p:nvCxnSpPr>
        <p:spPr>
          <a:xfrm>
            <a:off x="4185716" y="1394510"/>
            <a:ext cx="84608" cy="137816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F8EAEF0-C2E2-482A-B726-0ADC9F0C3991}"/>
              </a:ext>
            </a:extLst>
          </p:cNvPr>
          <p:cNvSpPr txBox="1"/>
          <p:nvPr/>
        </p:nvSpPr>
        <p:spPr>
          <a:xfrm>
            <a:off x="4482257" y="1301040"/>
            <a:ext cx="1932285" cy="923330"/>
          </a:xfrm>
          <a:prstGeom prst="rect">
            <a:avLst/>
          </a:prstGeom>
          <a:solidFill>
            <a:schemeClr val="accent2">
              <a:lumMod val="20000"/>
              <a:lumOff val="80000"/>
              <a:alpha val="64000"/>
            </a:schemeClr>
          </a:solidFill>
          <a:ln w="44450">
            <a:solidFill>
              <a:srgbClr val="FF0000"/>
            </a:solidFill>
          </a:ln>
        </p:spPr>
        <p:txBody>
          <a:bodyPr wrap="square" rtlCol="0">
            <a:spAutoFit/>
          </a:bodyPr>
          <a:lstStyle/>
          <a:p>
            <a:pPr algn="ctr"/>
            <a:r>
              <a:rPr kumimoji="1" lang="en-US" altLang="ja-JP" sz="900" b="1" i="1" u="sng" dirty="0">
                <a:solidFill>
                  <a:srgbClr val="FF0000"/>
                </a:solidFill>
              </a:rPr>
              <a:t>※</a:t>
            </a:r>
            <a:r>
              <a:rPr kumimoji="1" lang="ja-JP" altLang="en-US" sz="900" b="1" i="1" u="sng" dirty="0">
                <a:solidFill>
                  <a:srgbClr val="FF0000"/>
                </a:solidFill>
              </a:rPr>
              <a:t>　約１２．８万人</a:t>
            </a:r>
            <a:endParaRPr kumimoji="1" lang="en-US" altLang="ja-JP" sz="900" b="1" i="1" u="sng" dirty="0">
              <a:solidFill>
                <a:srgbClr val="FF0000"/>
              </a:solidFill>
            </a:endParaRPr>
          </a:p>
          <a:p>
            <a:pPr algn="ctr"/>
            <a:r>
              <a:rPr kumimoji="1" lang="ja-JP" altLang="en-US" sz="900" b="1" i="1" u="sng" dirty="0">
                <a:solidFill>
                  <a:srgbClr val="FF0000"/>
                </a:solidFill>
              </a:rPr>
              <a:t>死者数が減少</a:t>
            </a:r>
            <a:endParaRPr kumimoji="1" lang="en-US" altLang="ja-JP" sz="900" b="1" i="1" u="sng" dirty="0">
              <a:solidFill>
                <a:srgbClr val="FF0000"/>
              </a:solidFill>
            </a:endParaRPr>
          </a:p>
          <a:p>
            <a:r>
              <a:rPr kumimoji="1" lang="ja-JP" altLang="en-US" sz="900" b="1" dirty="0">
                <a:solidFill>
                  <a:srgbClr val="FF0000"/>
                </a:solidFill>
              </a:rPr>
              <a:t>（主な要因）</a:t>
            </a:r>
            <a:endParaRPr kumimoji="1" lang="en-US" altLang="ja-JP" sz="900" b="1" dirty="0">
              <a:solidFill>
                <a:srgbClr val="FF0000"/>
              </a:solidFill>
            </a:endParaRPr>
          </a:p>
          <a:p>
            <a:r>
              <a:rPr kumimoji="1" lang="ja-JP" altLang="en-US" sz="900" b="1" dirty="0">
                <a:solidFill>
                  <a:srgbClr val="FF0000"/>
                </a:solidFill>
              </a:rPr>
              <a:t>・浸水面積、浸水深の低減</a:t>
            </a:r>
            <a:endParaRPr kumimoji="1" lang="en-US" altLang="ja-JP" sz="900" b="1" dirty="0">
              <a:solidFill>
                <a:srgbClr val="FF0000"/>
              </a:solidFill>
            </a:endParaRPr>
          </a:p>
          <a:p>
            <a:r>
              <a:rPr kumimoji="1" lang="ja-JP" altLang="en-US" sz="900" b="1" dirty="0">
                <a:solidFill>
                  <a:srgbClr val="FF0000"/>
                </a:solidFill>
              </a:rPr>
              <a:t>・避難ビル等の増加</a:t>
            </a:r>
            <a:endParaRPr kumimoji="1" lang="en-US" altLang="ja-JP" sz="900" b="1" dirty="0">
              <a:solidFill>
                <a:srgbClr val="FF0000"/>
              </a:solidFill>
            </a:endParaRPr>
          </a:p>
          <a:p>
            <a:r>
              <a:rPr kumimoji="1" lang="ja-JP" altLang="en-US" sz="900" b="1" dirty="0">
                <a:solidFill>
                  <a:srgbClr val="FF0000"/>
                </a:solidFill>
              </a:rPr>
              <a:t>　（９６７⇒１，８８５箇所）</a:t>
            </a:r>
          </a:p>
        </p:txBody>
      </p:sp>
      <p:cxnSp>
        <p:nvCxnSpPr>
          <p:cNvPr id="28" name="直線矢印コネクタ 27">
            <a:extLst>
              <a:ext uri="{FF2B5EF4-FFF2-40B4-BE49-F238E27FC236}">
                <a16:creationId xmlns:a16="http://schemas.microsoft.com/office/drawing/2014/main" id="{58DD6F1D-D8BF-48C2-93E8-9375C03899FE}"/>
              </a:ext>
            </a:extLst>
          </p:cNvPr>
          <p:cNvCxnSpPr>
            <a:cxnSpLocks/>
          </p:cNvCxnSpPr>
          <p:nvPr/>
        </p:nvCxnSpPr>
        <p:spPr>
          <a:xfrm>
            <a:off x="7579374" y="1394510"/>
            <a:ext cx="104711" cy="130196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C617AAE-9C55-44A4-B9CE-3030B57E7AF5}"/>
              </a:ext>
            </a:extLst>
          </p:cNvPr>
          <p:cNvSpPr txBox="1"/>
          <p:nvPr/>
        </p:nvSpPr>
        <p:spPr>
          <a:xfrm>
            <a:off x="7863489" y="1696037"/>
            <a:ext cx="1653581" cy="430887"/>
          </a:xfrm>
          <a:prstGeom prst="rect">
            <a:avLst/>
          </a:prstGeom>
          <a:solidFill>
            <a:schemeClr val="accent2">
              <a:lumMod val="20000"/>
              <a:lumOff val="80000"/>
              <a:alpha val="64000"/>
            </a:schemeClr>
          </a:solidFill>
          <a:ln w="44450" cmpd="dbl">
            <a:solidFill>
              <a:srgbClr val="FF0000"/>
            </a:solidFill>
          </a:ln>
        </p:spPr>
        <p:txBody>
          <a:bodyPr wrap="square" rtlCol="0">
            <a:spAutoFit/>
          </a:bodyPr>
          <a:lstStyle/>
          <a:p>
            <a:pPr algn="ctr"/>
            <a:r>
              <a:rPr kumimoji="1" lang="en-US" altLang="ja-JP" sz="1100" b="1" u="sng" dirty="0">
                <a:solidFill>
                  <a:srgbClr val="FF0000"/>
                </a:solidFill>
              </a:rPr>
              <a:t>※</a:t>
            </a:r>
            <a:r>
              <a:rPr kumimoji="1" lang="ja-JP" altLang="en-US" sz="1100" b="1" u="sng" dirty="0">
                <a:solidFill>
                  <a:srgbClr val="FF0000"/>
                </a:solidFill>
              </a:rPr>
              <a:t>　約１２．３万人</a:t>
            </a:r>
            <a:endParaRPr kumimoji="1" lang="en-US" altLang="ja-JP" sz="1100" b="1" u="sng" dirty="0">
              <a:solidFill>
                <a:srgbClr val="FF0000"/>
              </a:solidFill>
            </a:endParaRPr>
          </a:p>
          <a:p>
            <a:pPr algn="ctr"/>
            <a:r>
              <a:rPr kumimoji="1" lang="ja-JP" altLang="en-US" sz="1100" b="1" u="sng" dirty="0">
                <a:solidFill>
                  <a:srgbClr val="FF0000"/>
                </a:solidFill>
              </a:rPr>
              <a:t>死者数が減少</a:t>
            </a:r>
          </a:p>
        </p:txBody>
      </p:sp>
      <p:sp>
        <p:nvSpPr>
          <p:cNvPr id="36" name="テキスト ボックス 35">
            <a:extLst>
              <a:ext uri="{FF2B5EF4-FFF2-40B4-BE49-F238E27FC236}">
                <a16:creationId xmlns:a16="http://schemas.microsoft.com/office/drawing/2014/main" id="{712B17B2-87D2-4028-8E8C-8363511E29F2}"/>
              </a:ext>
            </a:extLst>
          </p:cNvPr>
          <p:cNvSpPr txBox="1"/>
          <p:nvPr/>
        </p:nvSpPr>
        <p:spPr>
          <a:xfrm>
            <a:off x="8090289" y="4739406"/>
            <a:ext cx="1653579" cy="430887"/>
          </a:xfrm>
          <a:prstGeom prst="rect">
            <a:avLst/>
          </a:prstGeom>
          <a:solidFill>
            <a:schemeClr val="accent2">
              <a:lumMod val="20000"/>
              <a:lumOff val="80000"/>
              <a:alpha val="64000"/>
            </a:schemeClr>
          </a:solidFill>
          <a:ln w="44450" cmpd="dbl">
            <a:solidFill>
              <a:srgbClr val="FF0000"/>
            </a:solidFill>
          </a:ln>
        </p:spPr>
        <p:txBody>
          <a:bodyPr wrap="square" rtlCol="0">
            <a:spAutoFit/>
          </a:bodyPr>
          <a:lstStyle/>
          <a:p>
            <a:pPr algn="ctr"/>
            <a:r>
              <a:rPr kumimoji="1" lang="en-US" altLang="ja-JP" sz="1100" b="1" u="sng" dirty="0">
                <a:solidFill>
                  <a:srgbClr val="FF0000"/>
                </a:solidFill>
              </a:rPr>
              <a:t>※</a:t>
            </a:r>
            <a:r>
              <a:rPr kumimoji="1" lang="ja-JP" altLang="en-US" sz="1100" b="1" u="sng" dirty="0">
                <a:solidFill>
                  <a:srgbClr val="FF0000"/>
                </a:solidFill>
              </a:rPr>
              <a:t>　約１．４万棟</a:t>
            </a:r>
            <a:endParaRPr kumimoji="1" lang="en-US" altLang="ja-JP" sz="1100" b="1" u="sng" dirty="0">
              <a:solidFill>
                <a:srgbClr val="FF0000"/>
              </a:solidFill>
            </a:endParaRPr>
          </a:p>
          <a:p>
            <a:pPr algn="ctr"/>
            <a:r>
              <a:rPr kumimoji="1" lang="ja-JP" altLang="en-US" sz="1100" b="1" u="sng" dirty="0">
                <a:solidFill>
                  <a:srgbClr val="FF0000"/>
                </a:solidFill>
              </a:rPr>
              <a:t>全壊・焼失棟数が減少</a:t>
            </a:r>
          </a:p>
        </p:txBody>
      </p:sp>
      <p:cxnSp>
        <p:nvCxnSpPr>
          <p:cNvPr id="37" name="直線矢印コネクタ 36">
            <a:extLst>
              <a:ext uri="{FF2B5EF4-FFF2-40B4-BE49-F238E27FC236}">
                <a16:creationId xmlns:a16="http://schemas.microsoft.com/office/drawing/2014/main" id="{2857A9FC-C700-464C-A2FA-C5EC956A52EB}"/>
              </a:ext>
            </a:extLst>
          </p:cNvPr>
          <p:cNvCxnSpPr>
            <a:cxnSpLocks/>
          </p:cNvCxnSpPr>
          <p:nvPr/>
        </p:nvCxnSpPr>
        <p:spPr>
          <a:xfrm>
            <a:off x="7582584" y="4426152"/>
            <a:ext cx="101500" cy="10774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C32E203-8F92-48FD-BBD0-B0B677BF5A93}"/>
              </a:ext>
            </a:extLst>
          </p:cNvPr>
          <p:cNvCxnSpPr>
            <a:cxnSpLocks/>
          </p:cNvCxnSpPr>
          <p:nvPr/>
        </p:nvCxnSpPr>
        <p:spPr>
          <a:xfrm>
            <a:off x="5327064" y="5881572"/>
            <a:ext cx="102172" cy="16108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984D2207-5B00-4822-8493-03D129B9AF58}"/>
              </a:ext>
            </a:extLst>
          </p:cNvPr>
          <p:cNvSpPr txBox="1"/>
          <p:nvPr/>
        </p:nvSpPr>
        <p:spPr>
          <a:xfrm>
            <a:off x="4311371" y="4954849"/>
            <a:ext cx="1645452" cy="646331"/>
          </a:xfrm>
          <a:prstGeom prst="rect">
            <a:avLst/>
          </a:prstGeom>
          <a:solidFill>
            <a:schemeClr val="accent2">
              <a:lumMod val="20000"/>
              <a:lumOff val="80000"/>
              <a:alpha val="64000"/>
            </a:schemeClr>
          </a:solidFill>
          <a:ln w="44450">
            <a:solidFill>
              <a:srgbClr val="FF0000"/>
            </a:solidFill>
          </a:ln>
        </p:spPr>
        <p:txBody>
          <a:bodyPr wrap="square" rtlCol="0">
            <a:spAutoFit/>
          </a:bodyPr>
          <a:lstStyle/>
          <a:p>
            <a:pPr algn="ctr"/>
            <a:r>
              <a:rPr kumimoji="1" lang="en-US" altLang="ja-JP" sz="900" b="1" i="1" u="sng" dirty="0">
                <a:solidFill>
                  <a:srgbClr val="FF0000"/>
                </a:solidFill>
              </a:rPr>
              <a:t>※</a:t>
            </a:r>
            <a:r>
              <a:rPr kumimoji="1" lang="ja-JP" altLang="en-US" sz="900" b="1" i="1" u="sng" dirty="0">
                <a:solidFill>
                  <a:srgbClr val="FF0000"/>
                </a:solidFill>
              </a:rPr>
              <a:t>　約２．０万棟</a:t>
            </a:r>
            <a:endParaRPr kumimoji="1" lang="en-US" altLang="ja-JP" sz="900" b="1" i="1" u="sng" dirty="0">
              <a:solidFill>
                <a:srgbClr val="FF0000"/>
              </a:solidFill>
            </a:endParaRPr>
          </a:p>
          <a:p>
            <a:pPr algn="ctr"/>
            <a:r>
              <a:rPr kumimoji="1" lang="ja-JP" altLang="en-US" sz="900" b="1" i="1" u="sng" dirty="0">
                <a:solidFill>
                  <a:srgbClr val="FF0000"/>
                </a:solidFill>
              </a:rPr>
              <a:t>全壊・焼失棟数が減少</a:t>
            </a:r>
            <a:endParaRPr kumimoji="1" lang="en-US" altLang="ja-JP" sz="900" b="1" i="1" u="sng" dirty="0">
              <a:solidFill>
                <a:srgbClr val="FF0000"/>
              </a:solidFill>
            </a:endParaRPr>
          </a:p>
          <a:p>
            <a:r>
              <a:rPr kumimoji="1" lang="ja-JP" altLang="en-US" sz="900" b="1" dirty="0">
                <a:solidFill>
                  <a:srgbClr val="FF0000"/>
                </a:solidFill>
              </a:rPr>
              <a:t>（主な要因）</a:t>
            </a:r>
            <a:endParaRPr kumimoji="1" lang="en-US" altLang="ja-JP" sz="900" b="1" dirty="0">
              <a:solidFill>
                <a:srgbClr val="FF0000"/>
              </a:solidFill>
            </a:endParaRPr>
          </a:p>
          <a:p>
            <a:r>
              <a:rPr kumimoji="1" lang="ja-JP" altLang="en-US" sz="900" b="1" dirty="0">
                <a:solidFill>
                  <a:srgbClr val="FF0000"/>
                </a:solidFill>
              </a:rPr>
              <a:t>・浸水面積、浸水深の低減</a:t>
            </a:r>
          </a:p>
        </p:txBody>
      </p:sp>
      <p:sp>
        <p:nvSpPr>
          <p:cNvPr id="18" name="正方形/長方形 17">
            <a:extLst>
              <a:ext uri="{FF2B5EF4-FFF2-40B4-BE49-F238E27FC236}">
                <a16:creationId xmlns:a16="http://schemas.microsoft.com/office/drawing/2014/main" id="{90440E1F-2A80-46ED-9385-C322FBB33BC3}"/>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参考：被害想定の主な算定結果（南海トラフ地震）について</a:t>
            </a:r>
          </a:p>
        </p:txBody>
      </p:sp>
    </p:spTree>
    <p:extLst>
      <p:ext uri="{BB962C8B-B14F-4D97-AF65-F5344CB8AC3E}">
        <p14:creationId xmlns:p14="http://schemas.microsoft.com/office/powerpoint/2010/main" val="19808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732D-DFF2-5B55-E2FC-3F9874403A6A}"/>
            </a:ext>
          </a:extLst>
        </p:cNvPr>
        <p:cNvGrpSpPr/>
        <p:nvPr/>
      </p:nvGrpSpPr>
      <p:grpSpPr>
        <a:xfrm>
          <a:off x="0" y="0"/>
          <a:ext cx="0" cy="0"/>
          <a:chOff x="0" y="0"/>
          <a:chExt cx="0" cy="0"/>
        </a:xfrm>
      </p:grpSpPr>
      <p:pic>
        <p:nvPicPr>
          <p:cNvPr id="46" name="図 45">
            <a:extLst>
              <a:ext uri="{FF2B5EF4-FFF2-40B4-BE49-F238E27FC236}">
                <a16:creationId xmlns:a16="http://schemas.microsoft.com/office/drawing/2014/main" id="{084D108B-EE86-072A-CE1D-5E0BC220E4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70543" y="671890"/>
            <a:ext cx="1963714" cy="2843999"/>
          </a:xfrm>
          <a:prstGeom prst="rect">
            <a:avLst/>
          </a:prstGeom>
        </p:spPr>
      </p:pic>
      <p:pic>
        <p:nvPicPr>
          <p:cNvPr id="47" name="図 46">
            <a:extLst>
              <a:ext uri="{FF2B5EF4-FFF2-40B4-BE49-F238E27FC236}">
                <a16:creationId xmlns:a16="http://schemas.microsoft.com/office/drawing/2014/main" id="{32401BA4-5A7F-F607-C4C8-8A72F5EF62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59188" y="671890"/>
            <a:ext cx="1963714" cy="2843999"/>
          </a:xfrm>
          <a:prstGeom prst="rect">
            <a:avLst/>
          </a:prstGeom>
        </p:spPr>
      </p:pic>
      <p:pic>
        <p:nvPicPr>
          <p:cNvPr id="43" name="図 42" descr="マップ&#10;&#10;AI 生成コンテンツは誤りを含む可能性があります。">
            <a:extLst>
              <a:ext uri="{FF2B5EF4-FFF2-40B4-BE49-F238E27FC236}">
                <a16:creationId xmlns:a16="http://schemas.microsoft.com/office/drawing/2014/main" id="{EAF0099A-D2EC-CB0F-F433-630858A266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0814" y="3954171"/>
            <a:ext cx="1963717" cy="2844000"/>
          </a:xfrm>
          <a:prstGeom prst="rect">
            <a:avLst/>
          </a:prstGeom>
          <a:ln w="28575">
            <a:solidFill>
              <a:srgbClr val="FF0000"/>
            </a:solidFill>
          </a:ln>
        </p:spPr>
      </p:pic>
      <p:pic>
        <p:nvPicPr>
          <p:cNvPr id="44" name="図 43" descr="マップ&#10;&#10;AI 生成コンテンツは誤りを含む可能性があります。">
            <a:extLst>
              <a:ext uri="{FF2B5EF4-FFF2-40B4-BE49-F238E27FC236}">
                <a16:creationId xmlns:a16="http://schemas.microsoft.com/office/drawing/2014/main" id="{8EEAD050-00AD-44D6-12F4-AA6B8DAD5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4759" y="3954171"/>
            <a:ext cx="1963717" cy="2844000"/>
          </a:xfrm>
          <a:prstGeom prst="rect">
            <a:avLst/>
          </a:prstGeom>
          <a:ln w="28575">
            <a:solidFill>
              <a:srgbClr val="FF0000"/>
            </a:solidFill>
          </a:ln>
        </p:spPr>
      </p:pic>
      <p:sp>
        <p:nvSpPr>
          <p:cNvPr id="15" name="スライド番号プレースホルダー 12">
            <a:extLst>
              <a:ext uri="{FF2B5EF4-FFF2-40B4-BE49-F238E27FC236}">
                <a16:creationId xmlns:a16="http://schemas.microsoft.com/office/drawing/2014/main" id="{FEAB4F22-BD63-2454-212B-717B04286214}"/>
              </a:ext>
            </a:extLst>
          </p:cNvPr>
          <p:cNvSpPr>
            <a:spLocks noGrp="1"/>
          </p:cNvSpPr>
          <p:nvPr>
            <p:ph type="sldNum" sz="quarter" idx="12"/>
          </p:nvPr>
        </p:nvSpPr>
        <p:spPr>
          <a:xfrm>
            <a:off x="7362652" y="6381337"/>
            <a:ext cx="2057400" cy="365125"/>
          </a:xfrm>
        </p:spPr>
        <p:txBody>
          <a:bodyPr/>
          <a:lstStyle/>
          <a:p>
            <a:fld id="{DE8A6AB4-C314-4581-B2EB-142FADA2A072}" type="slidenum">
              <a:rPr lang="ja-JP" altLang="en-US" smtClean="0"/>
              <a:pPr/>
              <a:t>7</a:t>
            </a:fld>
            <a:endParaRPr lang="ja-JP" altLang="en-US" dirty="0"/>
          </a:p>
        </p:txBody>
      </p:sp>
      <p:sp>
        <p:nvSpPr>
          <p:cNvPr id="32" name="テキスト ボックス 31">
            <a:extLst>
              <a:ext uri="{FF2B5EF4-FFF2-40B4-BE49-F238E27FC236}">
                <a16:creationId xmlns:a16="http://schemas.microsoft.com/office/drawing/2014/main" id="{4F2A30A3-1E83-84CE-F572-54FC41121D3F}"/>
              </a:ext>
            </a:extLst>
          </p:cNvPr>
          <p:cNvSpPr txBox="1"/>
          <p:nvPr/>
        </p:nvSpPr>
        <p:spPr>
          <a:xfrm>
            <a:off x="1296454" y="4020622"/>
            <a:ext cx="811520" cy="443319"/>
          </a:xfrm>
          <a:prstGeom prst="rect">
            <a:avLst/>
          </a:prstGeom>
          <a:solidFill>
            <a:schemeClr val="bg1"/>
          </a:solidFill>
          <a:ln w="19050">
            <a:solidFill>
              <a:srgbClr val="FF0000"/>
            </a:solidFill>
          </a:ln>
        </p:spPr>
        <p:txBody>
          <a:bodyPr wrap="square" rtlCol="0">
            <a:noAutofit/>
          </a:bodyPr>
          <a:lstStyle/>
          <a:p>
            <a:pPr algn="ctr"/>
            <a:r>
              <a:rPr kumimoji="1" lang="ja-JP" altLang="en-US" sz="1100" b="1" dirty="0">
                <a:solidFill>
                  <a:srgbClr val="FF0000"/>
                </a:solidFill>
                <a:latin typeface="+mn-ea"/>
              </a:rPr>
              <a:t>今回想定</a:t>
            </a:r>
            <a:endParaRPr kumimoji="1" lang="en-US" altLang="ja-JP" sz="1100" b="1" dirty="0">
              <a:solidFill>
                <a:srgbClr val="FF0000"/>
              </a:solidFill>
              <a:latin typeface="+mn-ea"/>
            </a:endParaRPr>
          </a:p>
          <a:p>
            <a:pPr algn="ctr"/>
            <a:r>
              <a:rPr kumimoji="1" lang="ja-JP" altLang="en-US" sz="1100" b="1" dirty="0">
                <a:solidFill>
                  <a:srgbClr val="FF0000"/>
                </a:solidFill>
                <a:latin typeface="+mn-ea"/>
              </a:rPr>
              <a:t>（直下）</a:t>
            </a:r>
          </a:p>
        </p:txBody>
      </p:sp>
      <p:sp>
        <p:nvSpPr>
          <p:cNvPr id="34" name="テキスト ボックス 33">
            <a:extLst>
              <a:ext uri="{FF2B5EF4-FFF2-40B4-BE49-F238E27FC236}">
                <a16:creationId xmlns:a16="http://schemas.microsoft.com/office/drawing/2014/main" id="{2D428AE3-8CAD-0F55-4840-474C9362D712}"/>
              </a:ext>
            </a:extLst>
          </p:cNvPr>
          <p:cNvSpPr txBox="1"/>
          <p:nvPr/>
        </p:nvSpPr>
        <p:spPr>
          <a:xfrm>
            <a:off x="1243871" y="744331"/>
            <a:ext cx="852524"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H19</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（直下）</a:t>
            </a:r>
            <a:endParaRPr kumimoji="1" lang="ja-JP" altLang="en-US" sz="1100" b="1" dirty="0">
              <a:latin typeface="+mn-ea"/>
            </a:endParaRPr>
          </a:p>
        </p:txBody>
      </p:sp>
      <p:sp>
        <p:nvSpPr>
          <p:cNvPr id="35" name="テキスト ボックス 34">
            <a:extLst>
              <a:ext uri="{FF2B5EF4-FFF2-40B4-BE49-F238E27FC236}">
                <a16:creationId xmlns:a16="http://schemas.microsoft.com/office/drawing/2014/main" id="{7B9B586E-A260-D5F9-9CC5-5039FD71C86A}"/>
              </a:ext>
            </a:extLst>
          </p:cNvPr>
          <p:cNvSpPr txBox="1"/>
          <p:nvPr/>
        </p:nvSpPr>
        <p:spPr>
          <a:xfrm>
            <a:off x="2197469" y="746445"/>
            <a:ext cx="805968" cy="276999"/>
          </a:xfrm>
          <a:prstGeom prst="rect">
            <a:avLst/>
          </a:prstGeom>
          <a:noFill/>
          <a:ln w="19050">
            <a:noFill/>
          </a:ln>
        </p:spPr>
        <p:txBody>
          <a:bodyPr wrap="square" rtlCol="0">
            <a:spAutoFit/>
          </a:bodyPr>
          <a:lstStyle/>
          <a:p>
            <a:r>
              <a:rPr kumimoji="1" lang="en-US" altLang="ja-JP" sz="1200" b="1" dirty="0">
                <a:latin typeface="+mn-ea"/>
              </a:rPr>
              <a:t>A</a:t>
            </a:r>
          </a:p>
        </p:txBody>
      </p:sp>
      <p:sp>
        <p:nvSpPr>
          <p:cNvPr id="36" name="テキスト ボックス 35">
            <a:extLst>
              <a:ext uri="{FF2B5EF4-FFF2-40B4-BE49-F238E27FC236}">
                <a16:creationId xmlns:a16="http://schemas.microsoft.com/office/drawing/2014/main" id="{D3B5B8E3-A3E0-A548-9324-BFEBB7653219}"/>
              </a:ext>
            </a:extLst>
          </p:cNvPr>
          <p:cNvSpPr txBox="1"/>
          <p:nvPr/>
        </p:nvSpPr>
        <p:spPr>
          <a:xfrm>
            <a:off x="4528237" y="746445"/>
            <a:ext cx="805968" cy="276999"/>
          </a:xfrm>
          <a:prstGeom prst="rect">
            <a:avLst/>
          </a:prstGeom>
          <a:noFill/>
          <a:ln w="19050">
            <a:noFill/>
          </a:ln>
        </p:spPr>
        <p:txBody>
          <a:bodyPr wrap="square" rtlCol="0">
            <a:spAutoFit/>
          </a:bodyPr>
          <a:lstStyle/>
          <a:p>
            <a:r>
              <a:rPr kumimoji="1" lang="en-US" altLang="ja-JP" sz="1200" b="1" dirty="0">
                <a:latin typeface="+mn-ea"/>
              </a:rPr>
              <a:t>B</a:t>
            </a:r>
          </a:p>
        </p:txBody>
      </p:sp>
      <p:sp>
        <p:nvSpPr>
          <p:cNvPr id="37" name="テキスト ボックス 36">
            <a:extLst>
              <a:ext uri="{FF2B5EF4-FFF2-40B4-BE49-F238E27FC236}">
                <a16:creationId xmlns:a16="http://schemas.microsoft.com/office/drawing/2014/main" id="{2980CD87-074C-9B07-1A7F-19CA524E0DB7}"/>
              </a:ext>
            </a:extLst>
          </p:cNvPr>
          <p:cNvSpPr txBox="1"/>
          <p:nvPr/>
        </p:nvSpPr>
        <p:spPr>
          <a:xfrm>
            <a:off x="2133861" y="3954172"/>
            <a:ext cx="805968" cy="276999"/>
          </a:xfrm>
          <a:prstGeom prst="rect">
            <a:avLst/>
          </a:prstGeom>
          <a:noFill/>
          <a:ln w="19050">
            <a:noFill/>
          </a:ln>
        </p:spPr>
        <p:txBody>
          <a:bodyPr wrap="square" rtlCol="0">
            <a:spAutoFit/>
          </a:bodyPr>
          <a:lstStyle/>
          <a:p>
            <a:r>
              <a:rPr kumimoji="1" lang="ja-JP" altLang="en-US" sz="1200" b="1" dirty="0">
                <a:latin typeface="+mn-ea"/>
              </a:rPr>
              <a:t>①</a:t>
            </a:r>
            <a:endParaRPr kumimoji="1" lang="en-US" altLang="ja-JP" sz="1200" b="1" dirty="0">
              <a:latin typeface="+mn-ea"/>
            </a:endParaRPr>
          </a:p>
        </p:txBody>
      </p:sp>
      <p:sp>
        <p:nvSpPr>
          <p:cNvPr id="38" name="テキスト ボックス 37">
            <a:extLst>
              <a:ext uri="{FF2B5EF4-FFF2-40B4-BE49-F238E27FC236}">
                <a16:creationId xmlns:a16="http://schemas.microsoft.com/office/drawing/2014/main" id="{3E36942C-6F82-5ECD-9693-4088F1F5DFCE}"/>
              </a:ext>
            </a:extLst>
          </p:cNvPr>
          <p:cNvSpPr txBox="1"/>
          <p:nvPr/>
        </p:nvSpPr>
        <p:spPr>
          <a:xfrm>
            <a:off x="4528689" y="3954172"/>
            <a:ext cx="805968" cy="276999"/>
          </a:xfrm>
          <a:prstGeom prst="rect">
            <a:avLst/>
          </a:prstGeom>
          <a:noFill/>
          <a:ln w="19050">
            <a:noFill/>
          </a:ln>
        </p:spPr>
        <p:txBody>
          <a:bodyPr wrap="square" rtlCol="0">
            <a:spAutoFit/>
          </a:bodyPr>
          <a:lstStyle/>
          <a:p>
            <a:r>
              <a:rPr kumimoji="1" lang="ja-JP" altLang="en-US" sz="1200" b="1" dirty="0">
                <a:latin typeface="+mn-ea"/>
              </a:rPr>
              <a:t>②</a:t>
            </a:r>
            <a:endParaRPr kumimoji="1" lang="en-US" altLang="ja-JP" sz="1200" b="1" dirty="0">
              <a:latin typeface="+mn-ea"/>
            </a:endParaRPr>
          </a:p>
        </p:txBody>
      </p:sp>
      <p:sp>
        <p:nvSpPr>
          <p:cNvPr id="42" name="角丸四角形 73">
            <a:extLst>
              <a:ext uri="{FF2B5EF4-FFF2-40B4-BE49-F238E27FC236}">
                <a16:creationId xmlns:a16="http://schemas.microsoft.com/office/drawing/2014/main" id="{E86240F1-62F3-D76C-AD95-FC091D432BC3}"/>
              </a:ext>
            </a:extLst>
          </p:cNvPr>
          <p:cNvSpPr/>
          <p:nvPr/>
        </p:nvSpPr>
        <p:spPr>
          <a:xfrm>
            <a:off x="482133" y="560743"/>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a:t>
            </a:r>
          </a:p>
        </p:txBody>
      </p:sp>
      <p:sp>
        <p:nvSpPr>
          <p:cNvPr id="23" name="二等辺三角形 22">
            <a:extLst>
              <a:ext uri="{FF2B5EF4-FFF2-40B4-BE49-F238E27FC236}">
                <a16:creationId xmlns:a16="http://schemas.microsoft.com/office/drawing/2014/main" id="{E21E1AA5-D9D5-4608-8E31-99E73F1C4C32}"/>
              </a:ext>
            </a:extLst>
          </p:cNvPr>
          <p:cNvSpPr/>
          <p:nvPr/>
        </p:nvSpPr>
        <p:spPr>
          <a:xfrm rot="10800000">
            <a:off x="3151022" y="3532094"/>
            <a:ext cx="737763" cy="188329"/>
          </a:xfrm>
          <a:prstGeom prst="triangle">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二等辺三角形 23">
            <a:extLst>
              <a:ext uri="{FF2B5EF4-FFF2-40B4-BE49-F238E27FC236}">
                <a16:creationId xmlns:a16="http://schemas.microsoft.com/office/drawing/2014/main" id="{FCE8B4F6-572B-445A-B418-854329EFC571}"/>
              </a:ext>
            </a:extLst>
          </p:cNvPr>
          <p:cNvSpPr/>
          <p:nvPr/>
        </p:nvSpPr>
        <p:spPr>
          <a:xfrm rot="10800000">
            <a:off x="5437735" y="3532094"/>
            <a:ext cx="737763" cy="188329"/>
          </a:xfrm>
          <a:prstGeom prst="triangle">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字幕 2">
            <a:extLst>
              <a:ext uri="{FF2B5EF4-FFF2-40B4-BE49-F238E27FC236}">
                <a16:creationId xmlns:a16="http://schemas.microsoft.com/office/drawing/2014/main" id="{32A81B1D-2EAB-4987-949B-7115D556146C}"/>
              </a:ext>
            </a:extLst>
          </p:cNvPr>
          <p:cNvSpPr txBox="1">
            <a:spLocks/>
          </p:cNvSpPr>
          <p:nvPr/>
        </p:nvSpPr>
        <p:spPr>
          <a:xfrm>
            <a:off x="2185547" y="479151"/>
            <a:ext cx="5388543" cy="22040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050" b="1" dirty="0">
                <a:solidFill>
                  <a:srgbClr val="FF0000"/>
                </a:solidFill>
              </a:rPr>
              <a:t>　　</a:t>
            </a:r>
            <a:r>
              <a:rPr lang="ja-JP" altLang="en-US" sz="1050" dirty="0"/>
              <a:t>平成１９年（</a:t>
            </a:r>
            <a:r>
              <a:rPr lang="en-US" altLang="ja-JP" sz="1050" dirty="0"/>
              <a:t>A:</a:t>
            </a:r>
            <a:r>
              <a:rPr lang="ja-JP" altLang="en-US" sz="1050" dirty="0"/>
              <a:t>北側）　　　　　</a:t>
            </a:r>
            <a:r>
              <a:rPr lang="ja-JP" altLang="en-US" sz="1050" b="1" dirty="0">
                <a:solidFill>
                  <a:srgbClr val="FF0000"/>
                </a:solidFill>
              </a:rPr>
              <a:t>　　 </a:t>
            </a:r>
            <a:r>
              <a:rPr lang="ja-JP" altLang="en-US" sz="1050" dirty="0"/>
              <a:t>平成１９年（</a:t>
            </a:r>
            <a:r>
              <a:rPr lang="en-US" altLang="ja-JP" sz="1050" dirty="0"/>
              <a:t>B</a:t>
            </a:r>
            <a:r>
              <a:rPr lang="ja-JP" altLang="en-US" sz="1050" dirty="0"/>
              <a:t>：南側）　</a:t>
            </a:r>
          </a:p>
        </p:txBody>
      </p:sp>
      <p:sp>
        <p:nvSpPr>
          <p:cNvPr id="19" name="字幕 2">
            <a:extLst>
              <a:ext uri="{FF2B5EF4-FFF2-40B4-BE49-F238E27FC236}">
                <a16:creationId xmlns:a16="http://schemas.microsoft.com/office/drawing/2014/main" id="{E92D1ED5-08D3-4AB4-B114-3FB48124D6DA}"/>
              </a:ext>
            </a:extLst>
          </p:cNvPr>
          <p:cNvSpPr txBox="1">
            <a:spLocks/>
          </p:cNvSpPr>
          <p:nvPr/>
        </p:nvSpPr>
        <p:spPr>
          <a:xfrm>
            <a:off x="2494624" y="3736627"/>
            <a:ext cx="4868028" cy="22939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1050" b="1" dirty="0">
                <a:solidFill>
                  <a:srgbClr val="FF0000"/>
                </a:solidFill>
              </a:rPr>
              <a:t>今回想定（①：北側）　　　　　</a:t>
            </a:r>
            <a:r>
              <a:rPr lang="ja-JP" altLang="en-US" sz="1050" dirty="0"/>
              <a:t>　   　　</a:t>
            </a:r>
            <a:r>
              <a:rPr lang="ja-JP" altLang="en-US" sz="1050" b="1" dirty="0">
                <a:solidFill>
                  <a:srgbClr val="FF0000"/>
                </a:solidFill>
              </a:rPr>
              <a:t>今回想定（②：南側）</a:t>
            </a:r>
            <a:endParaRPr lang="ja-JP" altLang="en-US" sz="1050" dirty="0"/>
          </a:p>
        </p:txBody>
      </p:sp>
      <p:sp>
        <p:nvSpPr>
          <p:cNvPr id="20" name="字幕 2">
            <a:extLst>
              <a:ext uri="{FF2B5EF4-FFF2-40B4-BE49-F238E27FC236}">
                <a16:creationId xmlns:a16="http://schemas.microsoft.com/office/drawing/2014/main" id="{E6265567-0E1D-4076-95F9-9E0FD9A74E26}"/>
              </a:ext>
            </a:extLst>
          </p:cNvPr>
          <p:cNvSpPr txBox="1">
            <a:spLocks/>
          </p:cNvSpPr>
          <p:nvPr/>
        </p:nvSpPr>
        <p:spPr>
          <a:xfrm>
            <a:off x="6654689" y="2551904"/>
            <a:ext cx="3175112" cy="1309497"/>
          </a:xfrm>
          <a:prstGeom prst="rect">
            <a:avLst/>
          </a:prstGeom>
          <a:ln w="15875">
            <a:solidFill>
              <a:schemeClr val="accent1"/>
            </a:solidFill>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b="1" dirty="0">
                <a:solidFill>
                  <a:schemeClr val="accent1"/>
                </a:solidFill>
              </a:rPr>
              <a:t>※</a:t>
            </a:r>
            <a:r>
              <a:rPr lang="ja-JP" altLang="en-US" sz="1100" b="1" dirty="0">
                <a:solidFill>
                  <a:schemeClr val="accent1"/>
                </a:solidFill>
              </a:rPr>
              <a:t>　地表面の震度分布が大きくなる主な要因</a:t>
            </a:r>
            <a:endParaRPr lang="en-US" altLang="ja-JP" sz="1100" b="1" dirty="0">
              <a:solidFill>
                <a:schemeClr val="accent1"/>
              </a:solidFill>
            </a:endParaRPr>
          </a:p>
          <a:p>
            <a:pPr algn="l"/>
            <a:r>
              <a:rPr lang="ja-JP" altLang="en-US" sz="1100" b="1" dirty="0">
                <a:solidFill>
                  <a:schemeClr val="accent1"/>
                </a:solidFill>
              </a:rPr>
              <a:t>　（第５回部会での審議内容）</a:t>
            </a:r>
            <a:endParaRPr lang="en-US" altLang="ja-JP" sz="1100" b="1" dirty="0">
              <a:solidFill>
                <a:schemeClr val="accent1"/>
              </a:solidFill>
            </a:endParaRPr>
          </a:p>
          <a:p>
            <a:pPr algn="l"/>
            <a:r>
              <a:rPr lang="ja-JP" altLang="en-US" sz="1100" b="1" dirty="0">
                <a:solidFill>
                  <a:schemeClr val="accent1"/>
                </a:solidFill>
              </a:rPr>
              <a:t>　・新たに「大阪湾南東岸断層」を追加</a:t>
            </a:r>
            <a:endParaRPr lang="en-US" altLang="ja-JP" sz="1100" b="1" dirty="0">
              <a:solidFill>
                <a:schemeClr val="accent1"/>
              </a:solidFill>
            </a:endParaRPr>
          </a:p>
          <a:p>
            <a:pPr algn="l"/>
            <a:r>
              <a:rPr lang="ja-JP" altLang="en-US" sz="1100" b="1" dirty="0">
                <a:solidFill>
                  <a:schemeClr val="accent1"/>
                </a:solidFill>
              </a:rPr>
              <a:t>　・地盤モデルの更新による地震動が増幅する</a:t>
            </a:r>
            <a:endParaRPr lang="en-US" altLang="ja-JP" sz="1100" b="1" dirty="0">
              <a:solidFill>
                <a:schemeClr val="accent1"/>
              </a:solidFill>
            </a:endParaRPr>
          </a:p>
          <a:p>
            <a:pPr algn="l"/>
            <a:r>
              <a:rPr lang="ja-JP" altLang="en-US" sz="1100" b="1" dirty="0">
                <a:solidFill>
                  <a:schemeClr val="accent1"/>
                </a:solidFill>
              </a:rPr>
              <a:t>　　層の見直し</a:t>
            </a:r>
            <a:endParaRPr lang="en-US" altLang="ja-JP" sz="1100" b="1" dirty="0">
              <a:solidFill>
                <a:schemeClr val="accent1"/>
              </a:solidFill>
            </a:endParaRPr>
          </a:p>
        </p:txBody>
      </p:sp>
      <p:sp>
        <p:nvSpPr>
          <p:cNvPr id="21" name="正方形/長方形 20">
            <a:extLst>
              <a:ext uri="{FF2B5EF4-FFF2-40B4-BE49-F238E27FC236}">
                <a16:creationId xmlns:a16="http://schemas.microsoft.com/office/drawing/2014/main" id="{61E3ABD4-2415-4BC4-936A-5965C5FF9F11}"/>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参考：直下型地震における震度分布比較（平成１９年調査⇒今回想定）</a:t>
            </a:r>
          </a:p>
        </p:txBody>
      </p:sp>
    </p:spTree>
    <p:extLst>
      <p:ext uri="{BB962C8B-B14F-4D97-AF65-F5344CB8AC3E}">
        <p14:creationId xmlns:p14="http://schemas.microsoft.com/office/powerpoint/2010/main" val="361710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E72A16-7D64-45A9-9A56-11AC9E0BFECE}"/>
              </a:ext>
            </a:extLst>
          </p:cNvPr>
          <p:cNvSpPr>
            <a:spLocks noGrp="1"/>
          </p:cNvSpPr>
          <p:nvPr>
            <p:ph type="sldNum" sz="quarter" idx="12"/>
          </p:nvPr>
        </p:nvSpPr>
        <p:spPr>
          <a:xfrm>
            <a:off x="7209440" y="6356352"/>
            <a:ext cx="2057400" cy="365125"/>
          </a:xfrm>
        </p:spPr>
        <p:txBody>
          <a:bodyPr/>
          <a:lstStyle/>
          <a:p>
            <a:fld id="{14BC9DFA-3AAE-47AE-857D-2008B2669A64}" type="slidenum">
              <a:rPr kumimoji="1" lang="ja-JP" altLang="en-US" smtClean="0"/>
              <a:t>8</a:t>
            </a:fld>
            <a:endParaRPr kumimoji="1" lang="ja-JP" altLang="en-US"/>
          </a:p>
        </p:txBody>
      </p:sp>
      <p:graphicFrame>
        <p:nvGraphicFramePr>
          <p:cNvPr id="8" name="グラフ 7">
            <a:extLst>
              <a:ext uri="{FF2B5EF4-FFF2-40B4-BE49-F238E27FC236}">
                <a16:creationId xmlns:a16="http://schemas.microsoft.com/office/drawing/2014/main" id="{90237A68-7251-48AD-9778-0C91D57CEF3D}"/>
              </a:ext>
            </a:extLst>
          </p:cNvPr>
          <p:cNvGraphicFramePr/>
          <p:nvPr>
            <p:extLst>
              <p:ext uri="{D42A27DB-BD31-4B8C-83A1-F6EECF244321}">
                <p14:modId xmlns:p14="http://schemas.microsoft.com/office/powerpoint/2010/main" val="859194176"/>
              </p:ext>
            </p:extLst>
          </p:nvPr>
        </p:nvGraphicFramePr>
        <p:xfrm>
          <a:off x="502280" y="437579"/>
          <a:ext cx="7866993" cy="304111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869EC479-D9C1-4C0D-BFED-4971796AE0FF}"/>
              </a:ext>
            </a:extLst>
          </p:cNvPr>
          <p:cNvSpPr txBox="1"/>
          <p:nvPr/>
        </p:nvSpPr>
        <p:spPr>
          <a:xfrm>
            <a:off x="641658" y="587233"/>
            <a:ext cx="1206062" cy="253916"/>
          </a:xfrm>
          <a:prstGeom prst="rect">
            <a:avLst/>
          </a:prstGeom>
          <a:noFill/>
        </p:spPr>
        <p:txBody>
          <a:bodyPr wrap="square" rtlCol="0">
            <a:spAutoFit/>
          </a:bodyPr>
          <a:lstStyle/>
          <a:p>
            <a:r>
              <a:rPr kumimoji="1" lang="ja-JP" altLang="en-US" sz="1050" dirty="0"/>
              <a:t>死者数（人）</a:t>
            </a:r>
          </a:p>
        </p:txBody>
      </p:sp>
      <p:cxnSp>
        <p:nvCxnSpPr>
          <p:cNvPr id="12" name="直線コネクタ 11">
            <a:extLst>
              <a:ext uri="{FF2B5EF4-FFF2-40B4-BE49-F238E27FC236}">
                <a16:creationId xmlns:a16="http://schemas.microsoft.com/office/drawing/2014/main" id="{63B0AD68-B92D-4997-A2BB-F88AB20C6519}"/>
              </a:ext>
            </a:extLst>
          </p:cNvPr>
          <p:cNvCxnSpPr>
            <a:cxnSpLocks/>
          </p:cNvCxnSpPr>
          <p:nvPr/>
        </p:nvCxnSpPr>
        <p:spPr>
          <a:xfrm>
            <a:off x="6965601" y="1020311"/>
            <a:ext cx="0" cy="20652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09381FAE-8E77-4B52-8EF0-D86198F0DFC2}"/>
              </a:ext>
            </a:extLst>
          </p:cNvPr>
          <p:cNvGraphicFramePr/>
          <p:nvPr/>
        </p:nvGraphicFramePr>
        <p:xfrm>
          <a:off x="502280" y="3680362"/>
          <a:ext cx="7866993" cy="304111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a:extLst>
              <a:ext uri="{FF2B5EF4-FFF2-40B4-BE49-F238E27FC236}">
                <a16:creationId xmlns:a16="http://schemas.microsoft.com/office/drawing/2014/main" id="{CD6A1A2C-EC59-4C6C-9282-A84D97336182}"/>
              </a:ext>
            </a:extLst>
          </p:cNvPr>
          <p:cNvCxnSpPr>
            <a:cxnSpLocks/>
          </p:cNvCxnSpPr>
          <p:nvPr/>
        </p:nvCxnSpPr>
        <p:spPr>
          <a:xfrm>
            <a:off x="6742911" y="4278637"/>
            <a:ext cx="0" cy="20777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6903F4D-6BE2-44AC-B0EA-CE4C60A05B5F}"/>
              </a:ext>
            </a:extLst>
          </p:cNvPr>
          <p:cNvSpPr txBox="1"/>
          <p:nvPr/>
        </p:nvSpPr>
        <p:spPr>
          <a:xfrm>
            <a:off x="502279" y="3878792"/>
            <a:ext cx="1631732" cy="253916"/>
          </a:xfrm>
          <a:prstGeom prst="rect">
            <a:avLst/>
          </a:prstGeom>
          <a:noFill/>
        </p:spPr>
        <p:txBody>
          <a:bodyPr wrap="square" rtlCol="0">
            <a:spAutoFit/>
          </a:bodyPr>
          <a:lstStyle/>
          <a:p>
            <a:r>
              <a:rPr kumimoji="1" lang="ja-JP" altLang="en-US" sz="1050" dirty="0"/>
              <a:t>全壊・焼失棟数（棟）</a:t>
            </a:r>
          </a:p>
        </p:txBody>
      </p:sp>
      <p:sp>
        <p:nvSpPr>
          <p:cNvPr id="27" name="テキスト ボックス 26">
            <a:extLst>
              <a:ext uri="{FF2B5EF4-FFF2-40B4-BE49-F238E27FC236}">
                <a16:creationId xmlns:a16="http://schemas.microsoft.com/office/drawing/2014/main" id="{6F8EAEF0-C2E2-482A-B726-0ADC9F0C3991}"/>
              </a:ext>
            </a:extLst>
          </p:cNvPr>
          <p:cNvSpPr txBox="1"/>
          <p:nvPr/>
        </p:nvSpPr>
        <p:spPr>
          <a:xfrm>
            <a:off x="3276601" y="1535975"/>
            <a:ext cx="1432560" cy="954107"/>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i="1" u="sng" dirty="0">
                <a:solidFill>
                  <a:srgbClr val="FF0000"/>
                </a:solidFill>
              </a:rPr>
              <a:t>※</a:t>
            </a:r>
            <a:r>
              <a:rPr kumimoji="1" lang="ja-JP" altLang="en-US" sz="800" b="1" i="1" u="sng" dirty="0">
                <a:solidFill>
                  <a:srgbClr val="FF0000"/>
                </a:solidFill>
              </a:rPr>
              <a:t>　約３．６万人</a:t>
            </a:r>
            <a:endParaRPr kumimoji="1" lang="en-US" altLang="ja-JP" sz="800" b="1" i="1" u="sng" dirty="0">
              <a:solidFill>
                <a:srgbClr val="FF0000"/>
              </a:solidFill>
            </a:endParaRPr>
          </a:p>
          <a:p>
            <a:pPr algn="ctr"/>
            <a:r>
              <a:rPr kumimoji="1" lang="ja-JP" altLang="en-US" sz="800" b="1" i="1" u="sng" dirty="0">
                <a:solidFill>
                  <a:srgbClr val="FF0000"/>
                </a:solidFill>
              </a:rPr>
              <a:t>死者数が増加</a:t>
            </a:r>
            <a:endParaRPr kumimoji="1" lang="en-US" altLang="ja-JP" sz="800" b="1" i="1" u="sng" dirty="0">
              <a:solidFill>
                <a:srgbClr val="FF0000"/>
              </a:solidFill>
            </a:endParaRPr>
          </a:p>
          <a:p>
            <a:r>
              <a:rPr kumimoji="1" lang="ja-JP" altLang="en-US" sz="800" b="1" dirty="0">
                <a:solidFill>
                  <a:srgbClr val="FF0000"/>
                </a:solidFill>
              </a:rPr>
              <a:t>（主な要因）</a:t>
            </a:r>
            <a:endParaRPr kumimoji="1" lang="en-US" altLang="ja-JP" sz="800" b="1" dirty="0">
              <a:solidFill>
                <a:srgbClr val="FF0000"/>
              </a:solidFill>
            </a:endParaRPr>
          </a:p>
          <a:p>
            <a:r>
              <a:rPr kumimoji="1" lang="ja-JP" altLang="en-US" sz="800" b="1" dirty="0">
                <a:solidFill>
                  <a:srgbClr val="FF0000"/>
                </a:solidFill>
              </a:rPr>
              <a:t>・震度分布が大きくなり、</a:t>
            </a:r>
            <a:endParaRPr kumimoji="1" lang="en-US" altLang="ja-JP" sz="800" b="1" dirty="0">
              <a:solidFill>
                <a:srgbClr val="FF0000"/>
              </a:solidFill>
            </a:endParaRPr>
          </a:p>
          <a:p>
            <a:r>
              <a:rPr kumimoji="1" lang="ja-JP" altLang="en-US" sz="800" b="1" dirty="0">
                <a:solidFill>
                  <a:srgbClr val="FF0000"/>
                </a:solidFill>
              </a:rPr>
              <a:t>　出火率が増加</a:t>
            </a:r>
            <a:endParaRPr kumimoji="1" lang="en-US" altLang="ja-JP" sz="800" b="1" dirty="0">
              <a:solidFill>
                <a:srgbClr val="FF0000"/>
              </a:solidFill>
            </a:endParaRPr>
          </a:p>
          <a:p>
            <a:r>
              <a:rPr kumimoji="1" lang="ja-JP" altLang="en-US" sz="800" b="1" dirty="0">
                <a:solidFill>
                  <a:srgbClr val="FF0000"/>
                </a:solidFill>
              </a:rPr>
              <a:t>・風向き設定の見直し</a:t>
            </a:r>
            <a:endParaRPr kumimoji="1" lang="en-US" altLang="ja-JP" sz="800" b="1" dirty="0">
              <a:solidFill>
                <a:srgbClr val="FF0000"/>
              </a:solidFill>
            </a:endParaRPr>
          </a:p>
          <a:p>
            <a:r>
              <a:rPr kumimoji="1" lang="ja-JP" altLang="en-US" sz="800" b="1" dirty="0">
                <a:solidFill>
                  <a:srgbClr val="FF0000"/>
                </a:solidFill>
              </a:rPr>
              <a:t>（季節ごと⇒全方位風下）</a:t>
            </a:r>
          </a:p>
        </p:txBody>
      </p:sp>
      <p:sp>
        <p:nvSpPr>
          <p:cNvPr id="31" name="テキスト ボックス 30">
            <a:extLst>
              <a:ext uri="{FF2B5EF4-FFF2-40B4-BE49-F238E27FC236}">
                <a16:creationId xmlns:a16="http://schemas.microsoft.com/office/drawing/2014/main" id="{AC617AAE-9C55-44A4-B9CE-3030B57E7AF5}"/>
              </a:ext>
            </a:extLst>
          </p:cNvPr>
          <p:cNvSpPr txBox="1"/>
          <p:nvPr/>
        </p:nvSpPr>
        <p:spPr>
          <a:xfrm>
            <a:off x="8025290" y="1498293"/>
            <a:ext cx="1273913" cy="415498"/>
          </a:xfrm>
          <a:prstGeom prst="rect">
            <a:avLst/>
          </a:prstGeom>
          <a:solidFill>
            <a:schemeClr val="accent2">
              <a:lumMod val="20000"/>
              <a:lumOff val="80000"/>
              <a:alpha val="64000"/>
            </a:schemeClr>
          </a:solidFill>
          <a:ln w="28575" cmpd="dbl">
            <a:solidFill>
              <a:srgbClr val="FF0000"/>
            </a:solidFill>
          </a:ln>
        </p:spPr>
        <p:txBody>
          <a:bodyPr wrap="square" rtlCol="0">
            <a:spAutoFit/>
          </a:bodyPr>
          <a:lstStyle/>
          <a:p>
            <a:pPr algn="ctr"/>
            <a:r>
              <a:rPr kumimoji="1" lang="en-US" altLang="ja-JP" sz="1050" b="1" u="sng" dirty="0">
                <a:solidFill>
                  <a:srgbClr val="FF0000"/>
                </a:solidFill>
              </a:rPr>
              <a:t>※</a:t>
            </a:r>
            <a:r>
              <a:rPr kumimoji="1" lang="ja-JP" altLang="en-US" sz="1050" b="1" u="sng" dirty="0">
                <a:solidFill>
                  <a:srgbClr val="FF0000"/>
                </a:solidFill>
              </a:rPr>
              <a:t>　約３．３万人</a:t>
            </a:r>
            <a:endParaRPr kumimoji="1" lang="en-US" altLang="ja-JP" sz="1050" b="1" u="sng" dirty="0">
              <a:solidFill>
                <a:srgbClr val="FF0000"/>
              </a:solidFill>
            </a:endParaRPr>
          </a:p>
          <a:p>
            <a:pPr algn="ctr"/>
            <a:r>
              <a:rPr kumimoji="1" lang="ja-JP" altLang="en-US" sz="1050" b="1" u="sng" dirty="0">
                <a:solidFill>
                  <a:srgbClr val="FF0000"/>
                </a:solidFill>
              </a:rPr>
              <a:t>死者数が増加</a:t>
            </a:r>
          </a:p>
        </p:txBody>
      </p:sp>
      <p:sp>
        <p:nvSpPr>
          <p:cNvPr id="36" name="テキスト ボックス 35">
            <a:extLst>
              <a:ext uri="{FF2B5EF4-FFF2-40B4-BE49-F238E27FC236}">
                <a16:creationId xmlns:a16="http://schemas.microsoft.com/office/drawing/2014/main" id="{712B17B2-87D2-4028-8E8C-8363511E29F2}"/>
              </a:ext>
            </a:extLst>
          </p:cNvPr>
          <p:cNvSpPr txBox="1"/>
          <p:nvPr/>
        </p:nvSpPr>
        <p:spPr>
          <a:xfrm>
            <a:off x="7954670" y="4754034"/>
            <a:ext cx="1287957" cy="338554"/>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u="sng" dirty="0">
                <a:solidFill>
                  <a:srgbClr val="FF0000"/>
                </a:solidFill>
              </a:rPr>
              <a:t>※</a:t>
            </a:r>
            <a:r>
              <a:rPr kumimoji="1" lang="ja-JP" altLang="en-US" sz="800" b="1" u="sng" dirty="0">
                <a:solidFill>
                  <a:srgbClr val="FF0000"/>
                </a:solidFill>
              </a:rPr>
              <a:t>　約３０．５万棟</a:t>
            </a:r>
            <a:endParaRPr kumimoji="1" lang="en-US" altLang="ja-JP" sz="800" b="1" u="sng" dirty="0">
              <a:solidFill>
                <a:srgbClr val="FF0000"/>
              </a:solidFill>
            </a:endParaRPr>
          </a:p>
          <a:p>
            <a:pPr algn="ctr"/>
            <a:r>
              <a:rPr kumimoji="1" lang="ja-JP" altLang="en-US" sz="800" b="1" u="sng" dirty="0">
                <a:solidFill>
                  <a:srgbClr val="FF0000"/>
                </a:solidFill>
              </a:rPr>
              <a:t>全壊・焼失棟数が増加</a:t>
            </a:r>
          </a:p>
        </p:txBody>
      </p:sp>
      <p:cxnSp>
        <p:nvCxnSpPr>
          <p:cNvPr id="37" name="直線矢印コネクタ 36">
            <a:extLst>
              <a:ext uri="{FF2B5EF4-FFF2-40B4-BE49-F238E27FC236}">
                <a16:creationId xmlns:a16="http://schemas.microsoft.com/office/drawing/2014/main" id="{2857A9FC-C700-464C-A2FA-C5EC956A52EB}"/>
              </a:ext>
            </a:extLst>
          </p:cNvPr>
          <p:cNvCxnSpPr>
            <a:cxnSpLocks/>
          </p:cNvCxnSpPr>
          <p:nvPr/>
        </p:nvCxnSpPr>
        <p:spPr>
          <a:xfrm flipV="1">
            <a:off x="7306181" y="4480561"/>
            <a:ext cx="85221" cy="72035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C32E203-8F92-48FD-BBD0-B0B677BF5A93}"/>
              </a:ext>
            </a:extLst>
          </p:cNvPr>
          <p:cNvCxnSpPr>
            <a:cxnSpLocks/>
          </p:cNvCxnSpPr>
          <p:nvPr/>
        </p:nvCxnSpPr>
        <p:spPr>
          <a:xfrm flipV="1">
            <a:off x="5625800" y="5048906"/>
            <a:ext cx="60726" cy="1032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F97157D-E32E-4358-9C82-14A6E313307C}"/>
              </a:ext>
            </a:extLst>
          </p:cNvPr>
          <p:cNvSpPr txBox="1"/>
          <p:nvPr/>
        </p:nvSpPr>
        <p:spPr>
          <a:xfrm>
            <a:off x="3143002" y="6467560"/>
            <a:ext cx="1889351" cy="230832"/>
          </a:xfrm>
          <a:prstGeom prst="rect">
            <a:avLst/>
          </a:prstGeom>
          <a:noFill/>
        </p:spPr>
        <p:txBody>
          <a:bodyPr wrap="square" rtlCol="0">
            <a:spAutoFit/>
          </a:bodyPr>
          <a:lstStyle/>
          <a:p>
            <a:r>
              <a:rPr kumimoji="1" lang="ja-JP" altLang="en-US" sz="900" dirty="0"/>
              <a:t>（前回調査では実施せず）</a:t>
            </a:r>
          </a:p>
        </p:txBody>
      </p:sp>
      <p:cxnSp>
        <p:nvCxnSpPr>
          <p:cNvPr id="30" name="直線矢印コネクタ 29">
            <a:extLst>
              <a:ext uri="{FF2B5EF4-FFF2-40B4-BE49-F238E27FC236}">
                <a16:creationId xmlns:a16="http://schemas.microsoft.com/office/drawing/2014/main" id="{413580F3-0D26-44FE-85F4-61A7E8A310CD}"/>
              </a:ext>
            </a:extLst>
          </p:cNvPr>
          <p:cNvCxnSpPr>
            <a:cxnSpLocks/>
          </p:cNvCxnSpPr>
          <p:nvPr/>
        </p:nvCxnSpPr>
        <p:spPr>
          <a:xfrm flipV="1">
            <a:off x="4773569" y="1535974"/>
            <a:ext cx="57512" cy="136017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68FE70E-FD2A-431E-922B-B4353B7D9048}"/>
              </a:ext>
            </a:extLst>
          </p:cNvPr>
          <p:cNvCxnSpPr>
            <a:cxnSpLocks/>
          </p:cNvCxnSpPr>
          <p:nvPr/>
        </p:nvCxnSpPr>
        <p:spPr>
          <a:xfrm flipV="1">
            <a:off x="7475601" y="1234984"/>
            <a:ext cx="60581" cy="1252708"/>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DC30850-80DA-4074-ABA4-FE9526ADF5BC}"/>
              </a:ext>
            </a:extLst>
          </p:cNvPr>
          <p:cNvSpPr txBox="1"/>
          <p:nvPr/>
        </p:nvSpPr>
        <p:spPr>
          <a:xfrm>
            <a:off x="2709363" y="3222212"/>
            <a:ext cx="1889351" cy="230832"/>
          </a:xfrm>
          <a:prstGeom prst="rect">
            <a:avLst/>
          </a:prstGeom>
          <a:noFill/>
        </p:spPr>
        <p:txBody>
          <a:bodyPr wrap="square" rtlCol="0">
            <a:spAutoFit/>
          </a:bodyPr>
          <a:lstStyle/>
          <a:p>
            <a:r>
              <a:rPr kumimoji="1" lang="ja-JP" altLang="en-US" sz="900" dirty="0"/>
              <a:t>（前回調査では実施せず）</a:t>
            </a:r>
          </a:p>
        </p:txBody>
      </p:sp>
      <p:sp>
        <p:nvSpPr>
          <p:cNvPr id="34" name="テキスト ボックス 33">
            <a:extLst>
              <a:ext uri="{FF2B5EF4-FFF2-40B4-BE49-F238E27FC236}">
                <a16:creationId xmlns:a16="http://schemas.microsoft.com/office/drawing/2014/main" id="{BC85D1E5-0783-4379-A0C6-CDEA9E844249}"/>
              </a:ext>
            </a:extLst>
          </p:cNvPr>
          <p:cNvSpPr txBox="1"/>
          <p:nvPr/>
        </p:nvSpPr>
        <p:spPr>
          <a:xfrm>
            <a:off x="5439398" y="3222212"/>
            <a:ext cx="1889351" cy="230832"/>
          </a:xfrm>
          <a:prstGeom prst="rect">
            <a:avLst/>
          </a:prstGeom>
          <a:noFill/>
        </p:spPr>
        <p:txBody>
          <a:bodyPr wrap="square" rtlCol="0">
            <a:spAutoFit/>
          </a:bodyPr>
          <a:lstStyle/>
          <a:p>
            <a:r>
              <a:rPr kumimoji="1" lang="ja-JP" altLang="en-US" sz="900" dirty="0"/>
              <a:t>（前回調査では実施せず）</a:t>
            </a:r>
          </a:p>
        </p:txBody>
      </p:sp>
      <p:sp>
        <p:nvSpPr>
          <p:cNvPr id="41" name="テキスト ボックス 40">
            <a:extLst>
              <a:ext uri="{FF2B5EF4-FFF2-40B4-BE49-F238E27FC236}">
                <a16:creationId xmlns:a16="http://schemas.microsoft.com/office/drawing/2014/main" id="{3E456C37-E6EF-450D-9E76-666D4792750E}"/>
              </a:ext>
            </a:extLst>
          </p:cNvPr>
          <p:cNvSpPr txBox="1"/>
          <p:nvPr/>
        </p:nvSpPr>
        <p:spPr>
          <a:xfrm>
            <a:off x="4114801" y="4829310"/>
            <a:ext cx="1432560" cy="584775"/>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i="1" u="sng" dirty="0">
                <a:solidFill>
                  <a:srgbClr val="FF0000"/>
                </a:solidFill>
              </a:rPr>
              <a:t>※</a:t>
            </a:r>
            <a:r>
              <a:rPr kumimoji="1" lang="ja-JP" altLang="en-US" sz="800" b="1" i="1" u="sng" dirty="0">
                <a:solidFill>
                  <a:srgbClr val="FF0000"/>
                </a:solidFill>
              </a:rPr>
              <a:t>　約４４．０棟</a:t>
            </a:r>
            <a:endParaRPr kumimoji="1" lang="en-US" altLang="ja-JP" sz="800" b="1" i="1" u="sng" dirty="0">
              <a:solidFill>
                <a:srgbClr val="FF0000"/>
              </a:solidFill>
            </a:endParaRPr>
          </a:p>
          <a:p>
            <a:pPr algn="ctr"/>
            <a:r>
              <a:rPr kumimoji="1" lang="ja-JP" altLang="en-US" sz="800" b="1" i="1" u="sng" dirty="0">
                <a:solidFill>
                  <a:srgbClr val="FF0000"/>
                </a:solidFill>
              </a:rPr>
              <a:t>全壊・焼失棟数が増加</a:t>
            </a:r>
            <a:endParaRPr kumimoji="1" lang="en-US" altLang="ja-JP" sz="800" b="1" i="1" u="sng" dirty="0">
              <a:solidFill>
                <a:srgbClr val="FF0000"/>
              </a:solidFill>
            </a:endParaRPr>
          </a:p>
          <a:p>
            <a:r>
              <a:rPr kumimoji="1" lang="ja-JP" altLang="en-US" sz="800" b="1" dirty="0">
                <a:solidFill>
                  <a:srgbClr val="FF0000"/>
                </a:solidFill>
              </a:rPr>
              <a:t>（主な要因）</a:t>
            </a:r>
            <a:endParaRPr kumimoji="1" lang="en-US" altLang="ja-JP" sz="800" b="1" dirty="0">
              <a:solidFill>
                <a:srgbClr val="FF0000"/>
              </a:solidFill>
            </a:endParaRPr>
          </a:p>
          <a:p>
            <a:r>
              <a:rPr kumimoji="1" lang="ja-JP" altLang="en-US" sz="800" b="1" dirty="0">
                <a:solidFill>
                  <a:srgbClr val="FF0000"/>
                </a:solidFill>
              </a:rPr>
              <a:t>・人的被害と同じ</a:t>
            </a:r>
          </a:p>
        </p:txBody>
      </p:sp>
      <p:sp>
        <p:nvSpPr>
          <p:cNvPr id="21" name="正方形/長方形 20">
            <a:extLst>
              <a:ext uri="{FF2B5EF4-FFF2-40B4-BE49-F238E27FC236}">
                <a16:creationId xmlns:a16="http://schemas.microsoft.com/office/drawing/2014/main" id="{5865585A-CBB8-48B9-8B74-3DE64C95AF8B}"/>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参考：被害想定の主な算定結果（上町断層帯①：直下型地震）について</a:t>
            </a:r>
          </a:p>
        </p:txBody>
      </p:sp>
    </p:spTree>
    <p:extLst>
      <p:ext uri="{BB962C8B-B14F-4D97-AF65-F5344CB8AC3E}">
        <p14:creationId xmlns:p14="http://schemas.microsoft.com/office/powerpoint/2010/main" val="25711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E72A16-7D64-45A9-9A56-11AC9E0BFECE}"/>
              </a:ext>
            </a:extLst>
          </p:cNvPr>
          <p:cNvSpPr>
            <a:spLocks noGrp="1"/>
          </p:cNvSpPr>
          <p:nvPr>
            <p:ph type="sldNum" sz="quarter" idx="12"/>
          </p:nvPr>
        </p:nvSpPr>
        <p:spPr>
          <a:xfrm>
            <a:off x="7209440" y="6356352"/>
            <a:ext cx="2057400" cy="365125"/>
          </a:xfrm>
        </p:spPr>
        <p:txBody>
          <a:bodyPr/>
          <a:lstStyle/>
          <a:p>
            <a:fld id="{14BC9DFA-3AAE-47AE-857D-2008B2669A64}" type="slidenum">
              <a:rPr kumimoji="1" lang="ja-JP" altLang="en-US" smtClean="0"/>
              <a:t>9</a:t>
            </a:fld>
            <a:endParaRPr kumimoji="1" lang="ja-JP" altLang="en-US"/>
          </a:p>
        </p:txBody>
      </p:sp>
      <p:graphicFrame>
        <p:nvGraphicFramePr>
          <p:cNvPr id="8" name="グラフ 7">
            <a:extLst>
              <a:ext uri="{FF2B5EF4-FFF2-40B4-BE49-F238E27FC236}">
                <a16:creationId xmlns:a16="http://schemas.microsoft.com/office/drawing/2014/main" id="{90237A68-7251-48AD-9778-0C91D57CEF3D}"/>
              </a:ext>
            </a:extLst>
          </p:cNvPr>
          <p:cNvGraphicFramePr/>
          <p:nvPr>
            <p:extLst>
              <p:ext uri="{D42A27DB-BD31-4B8C-83A1-F6EECF244321}">
                <p14:modId xmlns:p14="http://schemas.microsoft.com/office/powerpoint/2010/main" val="1754507897"/>
              </p:ext>
            </p:extLst>
          </p:nvPr>
        </p:nvGraphicFramePr>
        <p:xfrm>
          <a:off x="523970" y="501648"/>
          <a:ext cx="7866993" cy="304111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869EC479-D9C1-4C0D-BFED-4971796AE0FF}"/>
              </a:ext>
            </a:extLst>
          </p:cNvPr>
          <p:cNvSpPr txBox="1"/>
          <p:nvPr/>
        </p:nvSpPr>
        <p:spPr>
          <a:xfrm>
            <a:off x="663348" y="651302"/>
            <a:ext cx="1206062" cy="253916"/>
          </a:xfrm>
          <a:prstGeom prst="rect">
            <a:avLst/>
          </a:prstGeom>
          <a:noFill/>
        </p:spPr>
        <p:txBody>
          <a:bodyPr wrap="square" rtlCol="0">
            <a:spAutoFit/>
          </a:bodyPr>
          <a:lstStyle/>
          <a:p>
            <a:r>
              <a:rPr kumimoji="1" lang="ja-JP" altLang="en-US" sz="1050" dirty="0"/>
              <a:t>死者数（人）</a:t>
            </a:r>
          </a:p>
        </p:txBody>
      </p:sp>
      <p:cxnSp>
        <p:nvCxnSpPr>
          <p:cNvPr id="12" name="直線コネクタ 11">
            <a:extLst>
              <a:ext uri="{FF2B5EF4-FFF2-40B4-BE49-F238E27FC236}">
                <a16:creationId xmlns:a16="http://schemas.microsoft.com/office/drawing/2014/main" id="{63B0AD68-B92D-4997-A2BB-F88AB20C6519}"/>
              </a:ext>
            </a:extLst>
          </p:cNvPr>
          <p:cNvCxnSpPr>
            <a:cxnSpLocks/>
          </p:cNvCxnSpPr>
          <p:nvPr/>
        </p:nvCxnSpPr>
        <p:spPr>
          <a:xfrm>
            <a:off x="6979407" y="1084380"/>
            <a:ext cx="0" cy="20652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09381FAE-8E77-4B52-8EF0-D86198F0DFC2}"/>
              </a:ext>
            </a:extLst>
          </p:cNvPr>
          <p:cNvGraphicFramePr/>
          <p:nvPr/>
        </p:nvGraphicFramePr>
        <p:xfrm>
          <a:off x="523970" y="3680362"/>
          <a:ext cx="7866993" cy="304111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a:extLst>
              <a:ext uri="{FF2B5EF4-FFF2-40B4-BE49-F238E27FC236}">
                <a16:creationId xmlns:a16="http://schemas.microsoft.com/office/drawing/2014/main" id="{CD6A1A2C-EC59-4C6C-9282-A84D97336182}"/>
              </a:ext>
            </a:extLst>
          </p:cNvPr>
          <p:cNvCxnSpPr>
            <a:cxnSpLocks/>
          </p:cNvCxnSpPr>
          <p:nvPr/>
        </p:nvCxnSpPr>
        <p:spPr>
          <a:xfrm>
            <a:off x="6764601" y="4278637"/>
            <a:ext cx="0" cy="207771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6903F4D-6BE2-44AC-B0EA-CE4C60A05B5F}"/>
              </a:ext>
            </a:extLst>
          </p:cNvPr>
          <p:cNvSpPr txBox="1"/>
          <p:nvPr/>
        </p:nvSpPr>
        <p:spPr>
          <a:xfrm>
            <a:off x="523969" y="3878792"/>
            <a:ext cx="1631732" cy="253916"/>
          </a:xfrm>
          <a:prstGeom prst="rect">
            <a:avLst/>
          </a:prstGeom>
          <a:noFill/>
        </p:spPr>
        <p:txBody>
          <a:bodyPr wrap="square" rtlCol="0">
            <a:spAutoFit/>
          </a:bodyPr>
          <a:lstStyle/>
          <a:p>
            <a:r>
              <a:rPr kumimoji="1" lang="ja-JP" altLang="en-US" sz="1050" dirty="0"/>
              <a:t>全壊・焼失棟数（棟）</a:t>
            </a:r>
          </a:p>
        </p:txBody>
      </p:sp>
      <p:cxnSp>
        <p:nvCxnSpPr>
          <p:cNvPr id="37" name="直線矢印コネクタ 36">
            <a:extLst>
              <a:ext uri="{FF2B5EF4-FFF2-40B4-BE49-F238E27FC236}">
                <a16:creationId xmlns:a16="http://schemas.microsoft.com/office/drawing/2014/main" id="{2857A9FC-C700-464C-A2FA-C5EC956A52EB}"/>
              </a:ext>
            </a:extLst>
          </p:cNvPr>
          <p:cNvCxnSpPr>
            <a:cxnSpLocks/>
          </p:cNvCxnSpPr>
          <p:nvPr/>
        </p:nvCxnSpPr>
        <p:spPr>
          <a:xfrm flipV="1">
            <a:off x="7327871" y="4621530"/>
            <a:ext cx="89031" cy="87657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C32E203-8F92-48FD-BBD0-B0B677BF5A93}"/>
              </a:ext>
            </a:extLst>
          </p:cNvPr>
          <p:cNvCxnSpPr>
            <a:cxnSpLocks/>
          </p:cNvCxnSpPr>
          <p:nvPr/>
        </p:nvCxnSpPr>
        <p:spPr>
          <a:xfrm flipV="1">
            <a:off x="5635587" y="5233118"/>
            <a:ext cx="82054" cy="886664"/>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F97157D-E32E-4358-9C82-14A6E313307C}"/>
              </a:ext>
            </a:extLst>
          </p:cNvPr>
          <p:cNvSpPr txBox="1"/>
          <p:nvPr/>
        </p:nvSpPr>
        <p:spPr>
          <a:xfrm>
            <a:off x="3292946" y="6467560"/>
            <a:ext cx="1889351" cy="230832"/>
          </a:xfrm>
          <a:prstGeom prst="rect">
            <a:avLst/>
          </a:prstGeom>
          <a:noFill/>
        </p:spPr>
        <p:txBody>
          <a:bodyPr wrap="square" rtlCol="0">
            <a:spAutoFit/>
          </a:bodyPr>
          <a:lstStyle/>
          <a:p>
            <a:r>
              <a:rPr kumimoji="1" lang="ja-JP" altLang="en-US" sz="900" dirty="0"/>
              <a:t>（前回調査では実施せず）</a:t>
            </a:r>
          </a:p>
        </p:txBody>
      </p:sp>
      <p:cxnSp>
        <p:nvCxnSpPr>
          <p:cNvPr id="30" name="直線矢印コネクタ 29">
            <a:extLst>
              <a:ext uri="{FF2B5EF4-FFF2-40B4-BE49-F238E27FC236}">
                <a16:creationId xmlns:a16="http://schemas.microsoft.com/office/drawing/2014/main" id="{413580F3-0D26-44FE-85F4-61A7E8A310CD}"/>
              </a:ext>
            </a:extLst>
          </p:cNvPr>
          <p:cNvCxnSpPr>
            <a:cxnSpLocks/>
          </p:cNvCxnSpPr>
          <p:nvPr/>
        </p:nvCxnSpPr>
        <p:spPr>
          <a:xfrm flipV="1">
            <a:off x="4795259" y="1714343"/>
            <a:ext cx="57512" cy="128397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68FE70E-FD2A-431E-922B-B4353B7D9048}"/>
              </a:ext>
            </a:extLst>
          </p:cNvPr>
          <p:cNvCxnSpPr>
            <a:cxnSpLocks/>
          </p:cNvCxnSpPr>
          <p:nvPr/>
        </p:nvCxnSpPr>
        <p:spPr>
          <a:xfrm flipV="1">
            <a:off x="7508341" y="1363823"/>
            <a:ext cx="68580" cy="141732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DC30850-80DA-4074-ABA4-FE9526ADF5BC}"/>
              </a:ext>
            </a:extLst>
          </p:cNvPr>
          <p:cNvSpPr txBox="1"/>
          <p:nvPr/>
        </p:nvSpPr>
        <p:spPr>
          <a:xfrm>
            <a:off x="2780479" y="3286281"/>
            <a:ext cx="1889351" cy="230832"/>
          </a:xfrm>
          <a:prstGeom prst="rect">
            <a:avLst/>
          </a:prstGeom>
          <a:noFill/>
        </p:spPr>
        <p:txBody>
          <a:bodyPr wrap="square" rtlCol="0">
            <a:spAutoFit/>
          </a:bodyPr>
          <a:lstStyle/>
          <a:p>
            <a:r>
              <a:rPr kumimoji="1" lang="ja-JP" altLang="en-US" sz="900" dirty="0"/>
              <a:t>（前回調査では実施せず）</a:t>
            </a:r>
          </a:p>
        </p:txBody>
      </p:sp>
      <p:sp>
        <p:nvSpPr>
          <p:cNvPr id="34" name="テキスト ボックス 33">
            <a:extLst>
              <a:ext uri="{FF2B5EF4-FFF2-40B4-BE49-F238E27FC236}">
                <a16:creationId xmlns:a16="http://schemas.microsoft.com/office/drawing/2014/main" id="{BC85D1E5-0783-4379-A0C6-CDEA9E844249}"/>
              </a:ext>
            </a:extLst>
          </p:cNvPr>
          <p:cNvSpPr txBox="1"/>
          <p:nvPr/>
        </p:nvSpPr>
        <p:spPr>
          <a:xfrm>
            <a:off x="5461088" y="3286281"/>
            <a:ext cx="1889351" cy="230832"/>
          </a:xfrm>
          <a:prstGeom prst="rect">
            <a:avLst/>
          </a:prstGeom>
          <a:noFill/>
        </p:spPr>
        <p:txBody>
          <a:bodyPr wrap="square" rtlCol="0">
            <a:spAutoFit/>
          </a:bodyPr>
          <a:lstStyle/>
          <a:p>
            <a:r>
              <a:rPr kumimoji="1" lang="ja-JP" altLang="en-US" sz="900" dirty="0"/>
              <a:t>（前回調査では実施せず）</a:t>
            </a:r>
          </a:p>
        </p:txBody>
      </p:sp>
      <p:sp>
        <p:nvSpPr>
          <p:cNvPr id="35" name="テキスト ボックス 34">
            <a:extLst>
              <a:ext uri="{FF2B5EF4-FFF2-40B4-BE49-F238E27FC236}">
                <a16:creationId xmlns:a16="http://schemas.microsoft.com/office/drawing/2014/main" id="{DF8D3BF3-2C22-4751-BB6B-D6DD774E334F}"/>
              </a:ext>
            </a:extLst>
          </p:cNvPr>
          <p:cNvSpPr txBox="1"/>
          <p:nvPr/>
        </p:nvSpPr>
        <p:spPr>
          <a:xfrm>
            <a:off x="3298291" y="1600044"/>
            <a:ext cx="1432560" cy="954107"/>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i="1" u="sng" dirty="0">
                <a:solidFill>
                  <a:srgbClr val="FF0000"/>
                </a:solidFill>
              </a:rPr>
              <a:t>※</a:t>
            </a:r>
            <a:r>
              <a:rPr kumimoji="1" lang="ja-JP" altLang="en-US" sz="800" b="1" i="1" u="sng" dirty="0">
                <a:solidFill>
                  <a:srgbClr val="FF0000"/>
                </a:solidFill>
              </a:rPr>
              <a:t>　約２．７万人</a:t>
            </a:r>
            <a:endParaRPr kumimoji="1" lang="en-US" altLang="ja-JP" sz="800" b="1" i="1" u="sng" dirty="0">
              <a:solidFill>
                <a:srgbClr val="FF0000"/>
              </a:solidFill>
            </a:endParaRPr>
          </a:p>
          <a:p>
            <a:pPr algn="ctr"/>
            <a:r>
              <a:rPr kumimoji="1" lang="ja-JP" altLang="en-US" sz="800" b="1" i="1" u="sng" dirty="0">
                <a:solidFill>
                  <a:srgbClr val="FF0000"/>
                </a:solidFill>
              </a:rPr>
              <a:t>死者数が増加</a:t>
            </a:r>
            <a:endParaRPr kumimoji="1" lang="en-US" altLang="ja-JP" sz="800" b="1" i="1" u="sng" dirty="0">
              <a:solidFill>
                <a:srgbClr val="FF0000"/>
              </a:solidFill>
            </a:endParaRPr>
          </a:p>
          <a:p>
            <a:r>
              <a:rPr kumimoji="1" lang="ja-JP" altLang="en-US" sz="800" b="1" dirty="0">
                <a:solidFill>
                  <a:srgbClr val="FF0000"/>
                </a:solidFill>
              </a:rPr>
              <a:t>（主な要因）</a:t>
            </a:r>
            <a:endParaRPr kumimoji="1" lang="en-US" altLang="ja-JP" sz="800" b="1" dirty="0">
              <a:solidFill>
                <a:srgbClr val="FF0000"/>
              </a:solidFill>
            </a:endParaRPr>
          </a:p>
          <a:p>
            <a:r>
              <a:rPr kumimoji="1" lang="ja-JP" altLang="en-US" sz="800" b="1" dirty="0">
                <a:solidFill>
                  <a:srgbClr val="FF0000"/>
                </a:solidFill>
              </a:rPr>
              <a:t>・震度分布が大きくなり、</a:t>
            </a:r>
            <a:endParaRPr kumimoji="1" lang="en-US" altLang="ja-JP" sz="800" b="1" dirty="0">
              <a:solidFill>
                <a:srgbClr val="FF0000"/>
              </a:solidFill>
            </a:endParaRPr>
          </a:p>
          <a:p>
            <a:r>
              <a:rPr kumimoji="1" lang="ja-JP" altLang="en-US" sz="800" b="1" dirty="0">
                <a:solidFill>
                  <a:srgbClr val="FF0000"/>
                </a:solidFill>
              </a:rPr>
              <a:t>　出火率が増加</a:t>
            </a:r>
            <a:endParaRPr kumimoji="1" lang="en-US" altLang="ja-JP" sz="800" b="1" dirty="0">
              <a:solidFill>
                <a:srgbClr val="FF0000"/>
              </a:solidFill>
            </a:endParaRPr>
          </a:p>
          <a:p>
            <a:r>
              <a:rPr kumimoji="1" lang="ja-JP" altLang="en-US" sz="800" b="1" dirty="0">
                <a:solidFill>
                  <a:srgbClr val="FF0000"/>
                </a:solidFill>
              </a:rPr>
              <a:t>・風向き設定の見直し</a:t>
            </a:r>
            <a:endParaRPr kumimoji="1" lang="en-US" altLang="ja-JP" sz="800" b="1" dirty="0">
              <a:solidFill>
                <a:srgbClr val="FF0000"/>
              </a:solidFill>
            </a:endParaRPr>
          </a:p>
          <a:p>
            <a:r>
              <a:rPr kumimoji="1" lang="ja-JP" altLang="en-US" sz="800" b="1" dirty="0">
                <a:solidFill>
                  <a:srgbClr val="FF0000"/>
                </a:solidFill>
              </a:rPr>
              <a:t>（季節ごと⇒全方位風下）</a:t>
            </a:r>
          </a:p>
        </p:txBody>
      </p:sp>
      <p:sp>
        <p:nvSpPr>
          <p:cNvPr id="38" name="テキスト ボックス 37">
            <a:extLst>
              <a:ext uri="{FF2B5EF4-FFF2-40B4-BE49-F238E27FC236}">
                <a16:creationId xmlns:a16="http://schemas.microsoft.com/office/drawing/2014/main" id="{74E3EE60-FF4F-4E63-80DD-52E6D9D060EF}"/>
              </a:ext>
            </a:extLst>
          </p:cNvPr>
          <p:cNvSpPr txBox="1"/>
          <p:nvPr/>
        </p:nvSpPr>
        <p:spPr>
          <a:xfrm>
            <a:off x="8191968" y="1514688"/>
            <a:ext cx="1024934" cy="338554"/>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i="1" u="sng" dirty="0">
                <a:solidFill>
                  <a:srgbClr val="FF0000"/>
                </a:solidFill>
              </a:rPr>
              <a:t>※</a:t>
            </a:r>
            <a:r>
              <a:rPr kumimoji="1" lang="ja-JP" altLang="en-US" sz="800" b="1" i="1" u="sng" dirty="0">
                <a:solidFill>
                  <a:srgbClr val="FF0000"/>
                </a:solidFill>
              </a:rPr>
              <a:t>　約３．０万人</a:t>
            </a:r>
            <a:endParaRPr kumimoji="1" lang="en-US" altLang="ja-JP" sz="800" b="1" i="1" u="sng" dirty="0">
              <a:solidFill>
                <a:srgbClr val="FF0000"/>
              </a:solidFill>
            </a:endParaRPr>
          </a:p>
          <a:p>
            <a:pPr algn="ctr"/>
            <a:r>
              <a:rPr kumimoji="1" lang="ja-JP" altLang="en-US" sz="800" b="1" i="1" u="sng" dirty="0">
                <a:solidFill>
                  <a:srgbClr val="FF0000"/>
                </a:solidFill>
              </a:rPr>
              <a:t>死者数が増加</a:t>
            </a:r>
          </a:p>
        </p:txBody>
      </p:sp>
      <p:sp>
        <p:nvSpPr>
          <p:cNvPr id="39" name="テキスト ボックス 38">
            <a:extLst>
              <a:ext uri="{FF2B5EF4-FFF2-40B4-BE49-F238E27FC236}">
                <a16:creationId xmlns:a16="http://schemas.microsoft.com/office/drawing/2014/main" id="{21E70101-BF6A-494A-94D6-B3D29E02FC57}"/>
              </a:ext>
            </a:extLst>
          </p:cNvPr>
          <p:cNvSpPr txBox="1"/>
          <p:nvPr/>
        </p:nvSpPr>
        <p:spPr>
          <a:xfrm>
            <a:off x="7924034" y="4637111"/>
            <a:ext cx="1544307" cy="415498"/>
          </a:xfrm>
          <a:prstGeom prst="rect">
            <a:avLst/>
          </a:prstGeom>
          <a:solidFill>
            <a:schemeClr val="accent2">
              <a:lumMod val="20000"/>
              <a:lumOff val="80000"/>
              <a:alpha val="64000"/>
            </a:schemeClr>
          </a:solidFill>
          <a:ln w="28575" cmpd="dbl">
            <a:solidFill>
              <a:srgbClr val="FF0000"/>
            </a:solidFill>
          </a:ln>
        </p:spPr>
        <p:txBody>
          <a:bodyPr wrap="square" rtlCol="0">
            <a:spAutoFit/>
          </a:bodyPr>
          <a:lstStyle/>
          <a:p>
            <a:pPr algn="ctr"/>
            <a:r>
              <a:rPr kumimoji="1" lang="en-US" altLang="ja-JP" sz="1050" b="1" u="sng" dirty="0">
                <a:solidFill>
                  <a:srgbClr val="FF0000"/>
                </a:solidFill>
              </a:rPr>
              <a:t>※</a:t>
            </a:r>
            <a:r>
              <a:rPr kumimoji="1" lang="ja-JP" altLang="en-US" sz="1050" b="1" u="sng" dirty="0">
                <a:solidFill>
                  <a:srgbClr val="FF0000"/>
                </a:solidFill>
              </a:rPr>
              <a:t>　約３３．４万棟</a:t>
            </a:r>
            <a:endParaRPr kumimoji="1" lang="en-US" altLang="ja-JP" sz="1050" b="1" u="sng" dirty="0">
              <a:solidFill>
                <a:srgbClr val="FF0000"/>
              </a:solidFill>
            </a:endParaRPr>
          </a:p>
          <a:p>
            <a:pPr algn="ctr"/>
            <a:r>
              <a:rPr kumimoji="1" lang="ja-JP" altLang="en-US" sz="1050" b="1" u="sng" dirty="0">
                <a:solidFill>
                  <a:srgbClr val="FF0000"/>
                </a:solidFill>
              </a:rPr>
              <a:t>全壊・焼失棟数が増加</a:t>
            </a:r>
          </a:p>
        </p:txBody>
      </p:sp>
      <p:sp>
        <p:nvSpPr>
          <p:cNvPr id="41" name="テキスト ボックス 40">
            <a:extLst>
              <a:ext uri="{FF2B5EF4-FFF2-40B4-BE49-F238E27FC236}">
                <a16:creationId xmlns:a16="http://schemas.microsoft.com/office/drawing/2014/main" id="{2EF86EEC-F0D2-438C-9C98-C9E65B474AF9}"/>
              </a:ext>
            </a:extLst>
          </p:cNvPr>
          <p:cNvSpPr txBox="1"/>
          <p:nvPr/>
        </p:nvSpPr>
        <p:spPr>
          <a:xfrm>
            <a:off x="4136491" y="4829310"/>
            <a:ext cx="1432560" cy="584775"/>
          </a:xfrm>
          <a:prstGeom prst="rect">
            <a:avLst/>
          </a:prstGeom>
          <a:solidFill>
            <a:schemeClr val="accent2">
              <a:lumMod val="20000"/>
              <a:lumOff val="80000"/>
              <a:alpha val="64000"/>
            </a:schemeClr>
          </a:solidFill>
          <a:ln>
            <a:solidFill>
              <a:srgbClr val="FF0000"/>
            </a:solidFill>
          </a:ln>
        </p:spPr>
        <p:txBody>
          <a:bodyPr wrap="square" rtlCol="0">
            <a:spAutoFit/>
          </a:bodyPr>
          <a:lstStyle/>
          <a:p>
            <a:pPr algn="ctr"/>
            <a:r>
              <a:rPr kumimoji="1" lang="en-US" altLang="ja-JP" sz="800" b="1" i="1" u="sng" dirty="0">
                <a:solidFill>
                  <a:srgbClr val="FF0000"/>
                </a:solidFill>
              </a:rPr>
              <a:t>※</a:t>
            </a:r>
            <a:r>
              <a:rPr kumimoji="1" lang="ja-JP" altLang="en-US" sz="800" b="1" i="1" u="sng" dirty="0">
                <a:solidFill>
                  <a:srgbClr val="FF0000"/>
                </a:solidFill>
              </a:rPr>
              <a:t>　約３３．６棟</a:t>
            </a:r>
            <a:endParaRPr kumimoji="1" lang="en-US" altLang="ja-JP" sz="800" b="1" i="1" u="sng" dirty="0">
              <a:solidFill>
                <a:srgbClr val="FF0000"/>
              </a:solidFill>
            </a:endParaRPr>
          </a:p>
          <a:p>
            <a:pPr algn="ctr"/>
            <a:r>
              <a:rPr kumimoji="1" lang="ja-JP" altLang="en-US" sz="800" b="1" i="1" u="sng" dirty="0">
                <a:solidFill>
                  <a:srgbClr val="FF0000"/>
                </a:solidFill>
              </a:rPr>
              <a:t>全壊・焼失棟数が増加</a:t>
            </a:r>
            <a:endParaRPr kumimoji="1" lang="en-US" altLang="ja-JP" sz="800" b="1" i="1" u="sng" dirty="0">
              <a:solidFill>
                <a:srgbClr val="FF0000"/>
              </a:solidFill>
            </a:endParaRPr>
          </a:p>
          <a:p>
            <a:r>
              <a:rPr kumimoji="1" lang="ja-JP" altLang="en-US" sz="800" b="1" dirty="0">
                <a:solidFill>
                  <a:srgbClr val="FF0000"/>
                </a:solidFill>
              </a:rPr>
              <a:t>（主な要因）</a:t>
            </a:r>
            <a:endParaRPr kumimoji="1" lang="en-US" altLang="ja-JP" sz="800" b="1" dirty="0">
              <a:solidFill>
                <a:srgbClr val="FF0000"/>
              </a:solidFill>
            </a:endParaRPr>
          </a:p>
          <a:p>
            <a:r>
              <a:rPr kumimoji="1" lang="ja-JP" altLang="en-US" sz="800" b="1" dirty="0">
                <a:solidFill>
                  <a:srgbClr val="FF0000"/>
                </a:solidFill>
              </a:rPr>
              <a:t>・人的被害と同じ</a:t>
            </a:r>
          </a:p>
        </p:txBody>
      </p:sp>
      <p:sp>
        <p:nvSpPr>
          <p:cNvPr id="21" name="正方形/長方形 20">
            <a:extLst>
              <a:ext uri="{FF2B5EF4-FFF2-40B4-BE49-F238E27FC236}">
                <a16:creationId xmlns:a16="http://schemas.microsoft.com/office/drawing/2014/main" id="{84021925-A792-425F-82C8-70BEF89616F7}"/>
              </a:ext>
            </a:extLst>
          </p:cNvPr>
          <p:cNvSpPr/>
          <p:nvPr/>
        </p:nvSpPr>
        <p:spPr>
          <a:xfrm>
            <a:off x="0" y="0"/>
            <a:ext cx="9906000" cy="36576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800" b="1" dirty="0">
                <a:solidFill>
                  <a:schemeClr val="bg1"/>
                </a:solidFill>
              </a:rPr>
              <a:t>参考：被害想定の主な算定結果（上町断層帯②：直下型地震）について</a:t>
            </a:r>
          </a:p>
        </p:txBody>
      </p:sp>
    </p:spTree>
    <p:extLst>
      <p:ext uri="{BB962C8B-B14F-4D97-AF65-F5344CB8AC3E}">
        <p14:creationId xmlns:p14="http://schemas.microsoft.com/office/powerpoint/2010/main" val="5902556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4925">
          <a:solidFill>
            <a:srgbClr val="00FF00"/>
          </a:solidFill>
          <a:prstDash val="sysDot"/>
          <a:tailEnd type="triangl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3395</TotalTime>
  <Words>2578</Words>
  <Application>Microsoft Office PowerPoint</Application>
  <PresentationFormat>A4 210 x 297 mm</PresentationFormat>
  <Paragraphs>317</Paragraphs>
  <Slides>11</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11</vt:i4>
      </vt:variant>
    </vt:vector>
  </HeadingPairs>
  <TitlesOfParts>
    <vt:vector size="24" baseType="lpstr">
      <vt:lpstr>HG丸ｺﾞｼｯｸM-PRO</vt:lpstr>
      <vt:lpstr>Meiryo UI</vt:lpstr>
      <vt:lpstr>ＭＳ ゴシック</vt:lpstr>
      <vt:lpstr>UD デジタル 教科書体 NK-B</vt:lpstr>
      <vt:lpstr>UD デジタル 教科書体 NK-R</vt:lpstr>
      <vt:lpstr>メイリオ</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篠﨑　篤</dc:creator>
  <cp:lastModifiedBy>荒木　大地</cp:lastModifiedBy>
  <cp:revision>255</cp:revision>
  <cp:lastPrinted>2026-03-10T07:51:34Z</cp:lastPrinted>
  <dcterms:created xsi:type="dcterms:W3CDTF">2024-05-14T08:56:38Z</dcterms:created>
  <dcterms:modified xsi:type="dcterms:W3CDTF">2026-03-23T07:40:55Z</dcterms:modified>
</cp:coreProperties>
</file>