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147483223" r:id="rId2"/>
    <p:sldId id="2147483227" r:id="rId3"/>
    <p:sldId id="256" r:id="rId4"/>
    <p:sldId id="2147483228" r:id="rId5"/>
    <p:sldId id="2147483222" r:id="rId6"/>
    <p:sldId id="2147483296" r:id="rId7"/>
    <p:sldId id="2147483297" r:id="rId8"/>
    <p:sldId id="2147483229" r:id="rId9"/>
    <p:sldId id="2147483293" r:id="rId10"/>
    <p:sldId id="2147483294" r:id="rId11"/>
    <p:sldId id="2147483295" r:id="rId12"/>
    <p:sldId id="2147483298" r:id="rId13"/>
    <p:sldId id="2147483299"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B89"/>
    <a:srgbClr val="0DFF7A"/>
    <a:srgbClr val="00DA63"/>
    <a:srgbClr val="CCCCFF"/>
    <a:srgbClr val="A1F3EF"/>
    <a:srgbClr val="159EC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showGuides="1">
      <p:cViewPr varScale="1">
        <p:scale>
          <a:sx n="97" d="100"/>
          <a:sy n="97" d="100"/>
        </p:scale>
        <p:origin x="1051" y="82"/>
      </p:cViewPr>
      <p:guideLst>
        <p:guide orient="horz" pos="2205"/>
        <p:guide pos="2880"/>
      </p:guideLst>
    </p:cSldViewPr>
  </p:slideViewPr>
  <p:notesTextViewPr>
    <p:cViewPr>
      <p:scale>
        <a:sx n="1" d="1"/>
        <a:sy n="1" d="1"/>
      </p:scale>
      <p:origin x="0" y="0"/>
    </p:cViewPr>
  </p:notesTextViewPr>
  <p:sorterViewPr>
    <p:cViewPr varScale="1">
      <p:scale>
        <a:sx n="100" d="100"/>
        <a:sy n="100" d="100"/>
      </p:scale>
      <p:origin x="0" y="-12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5DE81DD-8D1A-47BB-9F33-275C171B568B}"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4842193-7C0E-47AC-BD03-0F5F4FC00A8C}" type="slidenum">
              <a:rPr kumimoji="1" lang="ja-JP" altLang="en-US" smtClean="0"/>
              <a:t>‹#›</a:t>
            </a:fld>
            <a:endParaRPr kumimoji="1" lang="ja-JP" altLang="en-US"/>
          </a:p>
        </p:txBody>
      </p:sp>
    </p:spTree>
    <p:extLst>
      <p:ext uri="{BB962C8B-B14F-4D97-AF65-F5344CB8AC3E}">
        <p14:creationId xmlns:p14="http://schemas.microsoft.com/office/powerpoint/2010/main" val="32874391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2825" y="246063"/>
            <a:ext cx="7839075" cy="5880100"/>
          </a:xfrm>
        </p:spPr>
      </p:sp>
      <p:sp>
        <p:nvSpPr>
          <p:cNvPr id="4" name="スライド番号プレースホルダー 3"/>
          <p:cNvSpPr>
            <a:spLocks noGrp="1"/>
          </p:cNvSpPr>
          <p:nvPr>
            <p:ph type="sldNum" sz="quarter" idx="10"/>
          </p:nvPr>
        </p:nvSpPr>
        <p:spPr/>
        <p:txBody>
          <a:bodyPr/>
          <a:lstStyle/>
          <a:p>
            <a:fld id="{E1E46507-B4FB-4C24-9B9A-55429FAE9C54}" type="slidenum">
              <a:rPr kumimoji="1" lang="ja-JP" altLang="en-US" smtClean="0"/>
              <a:t>5</a:t>
            </a:fld>
            <a:endParaRPr kumimoji="1" lang="ja-JP" altLang="en-US" dirty="0"/>
          </a:p>
        </p:txBody>
      </p:sp>
      <p:sp>
        <p:nvSpPr>
          <p:cNvPr id="5" name="ノート プレースホルダー 2">
            <a:extLst>
              <a:ext uri="{FF2B5EF4-FFF2-40B4-BE49-F238E27FC236}">
                <a16:creationId xmlns:a16="http://schemas.microsoft.com/office/drawing/2014/main" id="{E1077629-B306-4386-91D3-59B14AECDF33}"/>
              </a:ext>
            </a:extLst>
          </p:cNvPr>
          <p:cNvSpPr txBox="1">
            <a:spLocks/>
          </p:cNvSpPr>
          <p:nvPr/>
        </p:nvSpPr>
        <p:spPr>
          <a:xfrm>
            <a:off x="487027" y="6566001"/>
            <a:ext cx="8905854" cy="7441531"/>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800" dirty="0">
                <a:latin typeface="BIZ UDPゴシック" panose="020B0400000000000000" pitchFamily="50" charset="-128"/>
                <a:ea typeface="BIZ UDPゴシック" panose="020B0400000000000000" pitchFamily="50" charset="-128"/>
              </a:rPr>
              <a:t>　危機管理室から全庁訓練についてご報告いたします。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既に各部連絡責任者説明会を通じご連絡させていただいております、大阪府地震・津波災害対策訓練、いわゆる１月訓練ですが、今年も災害対応能力の向上を目的に、１月１６日（金曜日）に実施いたします。今回の訓練では、能登半島地震の教訓を踏まえ、年度通じて各部局からご協力いただいてきた「受援・応援計画」の見直しについての検証を重視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そのため、今回は「南海トラフ地震」ではなく、府域に応援が集中する状況を作為した</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「上町断層帯による直下型地震」が休日９時３０分に発災したとの想定で行います。</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訓練内容は、午前中に全庁をあげた「初動対応訓練」を、午後は「災害応急対策訓練等」を行います。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各部局に関係するところとしましては、午前中の「初動対応訓練」では、全職員を対象に職員参集・安否確認システムによる安否確認等を行っていただくとともに、緊急防災推進員に指名された職員はそれぞれの場所で参集・訓練を行っていただきます。また各部局長におかれましては、</a:t>
            </a:r>
            <a:r>
              <a:rPr lang="ja-JP" altLang="en-US" sz="1800" u="sng" dirty="0">
                <a:solidFill>
                  <a:srgbClr val="FF0000"/>
                </a:solidFill>
                <a:latin typeface="BIZ UDPゴシック" panose="020B0400000000000000" pitchFamily="50" charset="-128"/>
                <a:ea typeface="BIZ UDPゴシック" panose="020B0400000000000000" pitchFamily="50" charset="-128"/>
              </a:rPr>
              <a:t>本部員として、</a:t>
            </a:r>
            <a:r>
              <a:rPr lang="ja-JP" altLang="en-US" sz="1800" dirty="0">
                <a:latin typeface="BIZ UDPゴシック" panose="020B0400000000000000" pitchFamily="50" charset="-128"/>
                <a:ea typeface="BIZ UDPゴシック" panose="020B0400000000000000" pitchFamily="50" charset="-128"/>
              </a:rPr>
              <a:t>マスコミ公開で実施される</a:t>
            </a:r>
            <a:r>
              <a:rPr lang="ja-JP" altLang="en-US" sz="1800" u="sng" dirty="0">
                <a:solidFill>
                  <a:srgbClr val="FF0000"/>
                </a:solidFill>
                <a:latin typeface="BIZ UDPゴシック" panose="020B0400000000000000" pitchFamily="50" charset="-128"/>
                <a:ea typeface="BIZ UDPゴシック" panose="020B0400000000000000" pitchFamily="50" charset="-128"/>
              </a:rPr>
              <a:t>知事参加の下、発災後２４時間を想定した</a:t>
            </a:r>
            <a:r>
              <a:rPr lang="ja-JP" altLang="en-US" sz="1800" dirty="0">
                <a:latin typeface="BIZ UDPゴシック" panose="020B0400000000000000" pitchFamily="50" charset="-128"/>
                <a:ea typeface="BIZ UDPゴシック" panose="020B0400000000000000" pitchFamily="50" charset="-128"/>
              </a:rPr>
              <a:t>「災害対策本部運営訓練」にご</a:t>
            </a:r>
            <a:r>
              <a:rPr lang="ja-JP" altLang="en-US" sz="1800" u="sng" dirty="0">
                <a:solidFill>
                  <a:srgbClr val="FF0000"/>
                </a:solidFill>
                <a:latin typeface="BIZ UDPゴシック" panose="020B0400000000000000" pitchFamily="50" charset="-128"/>
                <a:ea typeface="BIZ UDPゴシック" panose="020B0400000000000000" pitchFamily="50" charset="-128"/>
              </a:rPr>
              <a:t>参加</a:t>
            </a:r>
            <a:r>
              <a:rPr lang="ja-JP" altLang="en-US" sz="1800" dirty="0">
                <a:latin typeface="BIZ UDPゴシック" panose="020B0400000000000000" pitchFamily="50" charset="-128"/>
                <a:ea typeface="BIZ UDPゴシック" panose="020B0400000000000000" pitchFamily="50" charset="-128"/>
              </a:rPr>
              <a:t>をいただきます。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午後の「応急災害対策訓練」では、部局ごとに立案した訓練を行っていただきます。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併せて「代替執務スペース移転訓練」、「職員備蓄配布訓練」を行いますので、ご協力をよろしくお願い</a:t>
            </a:r>
            <a:r>
              <a:rPr lang="ja-JP" altLang="en-US" sz="1800">
                <a:latin typeface="BIZ UDPゴシック" panose="020B0400000000000000" pitchFamily="50" charset="-128"/>
                <a:ea typeface="BIZ UDPゴシック" panose="020B0400000000000000" pitchFamily="50" charset="-128"/>
              </a:rPr>
              <a:t>いたします。</a:t>
            </a:r>
            <a:endParaRPr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012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2825" y="246063"/>
            <a:ext cx="7839075" cy="5880100"/>
          </a:xfrm>
        </p:spPr>
      </p:sp>
      <p:sp>
        <p:nvSpPr>
          <p:cNvPr id="4" name="スライド番号プレースホルダー 3"/>
          <p:cNvSpPr>
            <a:spLocks noGrp="1"/>
          </p:cNvSpPr>
          <p:nvPr>
            <p:ph type="sldNum" sz="quarter" idx="10"/>
          </p:nvPr>
        </p:nvSpPr>
        <p:spPr/>
        <p:txBody>
          <a:bodyPr/>
          <a:lstStyle/>
          <a:p>
            <a:fld id="{E1E46507-B4FB-4C24-9B9A-55429FAE9C54}" type="slidenum">
              <a:rPr kumimoji="1" lang="ja-JP" altLang="en-US" smtClean="0"/>
              <a:t>6</a:t>
            </a:fld>
            <a:endParaRPr kumimoji="1" lang="ja-JP" altLang="en-US" dirty="0"/>
          </a:p>
        </p:txBody>
      </p:sp>
      <p:sp>
        <p:nvSpPr>
          <p:cNvPr id="5" name="ノート プレースホルダー 2">
            <a:extLst>
              <a:ext uri="{FF2B5EF4-FFF2-40B4-BE49-F238E27FC236}">
                <a16:creationId xmlns:a16="http://schemas.microsoft.com/office/drawing/2014/main" id="{E1077629-B306-4386-91D3-59B14AECDF33}"/>
              </a:ext>
            </a:extLst>
          </p:cNvPr>
          <p:cNvSpPr txBox="1">
            <a:spLocks/>
          </p:cNvSpPr>
          <p:nvPr/>
        </p:nvSpPr>
        <p:spPr>
          <a:xfrm>
            <a:off x="487027" y="6566001"/>
            <a:ext cx="8905854" cy="7441531"/>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800" dirty="0">
                <a:latin typeface="BIZ UDPゴシック" panose="020B0400000000000000" pitchFamily="50" charset="-128"/>
                <a:ea typeface="BIZ UDPゴシック" panose="020B0400000000000000" pitchFamily="50" charset="-128"/>
              </a:rPr>
              <a:t>　危機管理室から全庁訓練についてご報告いたします。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既に各部連絡責任者説明会を通じご連絡させていただいております、大阪府地震・津波災害対策訓練、いわゆる１月訓練ですが、今年も災害対応能力の向上を目的に、１月１６日（金曜日）に実施いたします。今回の訓練では、能登半島地震の教訓を踏まえ、年度通じて各部局からご協力いただいてきた「受援・応援計画」の見直しについての検証を重視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そのため、今回は「南海トラフ地震」ではなく、府域に応援が集中する状況を作為した</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「上町断層帯による直下型地震」が休日９時３０分に発災したとの想定で行います。</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訓練内容は、午前中に全庁をあげた「初動対応訓練」を、午後は「災害応急対策訓練等」を行います。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各部局に関係するところとしましては、午前中の「初動対応訓練」では、全職員を対象に職員参集・安否確認システムによる安否確認等を行っていただくとともに、緊急防災推進員に指名された職員はそれぞれの場所で参集・訓練を行っていただきます。また各部局長におかれましては、</a:t>
            </a:r>
            <a:r>
              <a:rPr lang="ja-JP" altLang="en-US" sz="1800" u="sng" dirty="0">
                <a:solidFill>
                  <a:srgbClr val="FF0000"/>
                </a:solidFill>
                <a:latin typeface="BIZ UDPゴシック" panose="020B0400000000000000" pitchFamily="50" charset="-128"/>
                <a:ea typeface="BIZ UDPゴシック" panose="020B0400000000000000" pitchFamily="50" charset="-128"/>
              </a:rPr>
              <a:t>本部員として、</a:t>
            </a:r>
            <a:r>
              <a:rPr lang="ja-JP" altLang="en-US" sz="1800" dirty="0">
                <a:latin typeface="BIZ UDPゴシック" panose="020B0400000000000000" pitchFamily="50" charset="-128"/>
                <a:ea typeface="BIZ UDPゴシック" panose="020B0400000000000000" pitchFamily="50" charset="-128"/>
              </a:rPr>
              <a:t>マスコミ公開で実施される</a:t>
            </a:r>
            <a:r>
              <a:rPr lang="ja-JP" altLang="en-US" sz="1800" u="sng" dirty="0">
                <a:solidFill>
                  <a:srgbClr val="FF0000"/>
                </a:solidFill>
                <a:latin typeface="BIZ UDPゴシック" panose="020B0400000000000000" pitchFamily="50" charset="-128"/>
                <a:ea typeface="BIZ UDPゴシック" panose="020B0400000000000000" pitchFamily="50" charset="-128"/>
              </a:rPr>
              <a:t>知事参加の下、発災後２４時間を想定した</a:t>
            </a:r>
            <a:r>
              <a:rPr lang="ja-JP" altLang="en-US" sz="1800" dirty="0">
                <a:latin typeface="BIZ UDPゴシック" panose="020B0400000000000000" pitchFamily="50" charset="-128"/>
                <a:ea typeface="BIZ UDPゴシック" panose="020B0400000000000000" pitchFamily="50" charset="-128"/>
              </a:rPr>
              <a:t>「災害対策本部運営訓練」にご</a:t>
            </a:r>
            <a:r>
              <a:rPr lang="ja-JP" altLang="en-US" sz="1800" u="sng" dirty="0">
                <a:solidFill>
                  <a:srgbClr val="FF0000"/>
                </a:solidFill>
                <a:latin typeface="BIZ UDPゴシック" panose="020B0400000000000000" pitchFamily="50" charset="-128"/>
                <a:ea typeface="BIZ UDPゴシック" panose="020B0400000000000000" pitchFamily="50" charset="-128"/>
              </a:rPr>
              <a:t>参加</a:t>
            </a:r>
            <a:r>
              <a:rPr lang="ja-JP" altLang="en-US" sz="1800" dirty="0">
                <a:latin typeface="BIZ UDPゴシック" panose="020B0400000000000000" pitchFamily="50" charset="-128"/>
                <a:ea typeface="BIZ UDPゴシック" panose="020B0400000000000000" pitchFamily="50" charset="-128"/>
              </a:rPr>
              <a:t>をいただきます。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午後の「応急災害対策訓練」では、部局ごとに立案した訓練を行っていただきます。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併せて「代替執務スペース移転訓練」、「職員備蓄配布訓練」を行いますので、ご協力をよろしくお願い</a:t>
            </a:r>
            <a:r>
              <a:rPr lang="ja-JP" altLang="en-US" sz="1800">
                <a:latin typeface="BIZ UDPゴシック" panose="020B0400000000000000" pitchFamily="50" charset="-128"/>
                <a:ea typeface="BIZ UDPゴシック" panose="020B0400000000000000" pitchFamily="50" charset="-128"/>
              </a:rPr>
              <a:t>いたします。</a:t>
            </a:r>
            <a:endParaRPr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218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2825" y="246063"/>
            <a:ext cx="7839075" cy="5880100"/>
          </a:xfrm>
        </p:spPr>
      </p:sp>
      <p:sp>
        <p:nvSpPr>
          <p:cNvPr id="4" name="スライド番号プレースホルダー 3"/>
          <p:cNvSpPr>
            <a:spLocks noGrp="1"/>
          </p:cNvSpPr>
          <p:nvPr>
            <p:ph type="sldNum" sz="quarter" idx="10"/>
          </p:nvPr>
        </p:nvSpPr>
        <p:spPr/>
        <p:txBody>
          <a:bodyPr/>
          <a:lstStyle/>
          <a:p>
            <a:fld id="{E1E46507-B4FB-4C24-9B9A-55429FAE9C54}" type="slidenum">
              <a:rPr kumimoji="1" lang="ja-JP" altLang="en-US" smtClean="0"/>
              <a:t>7</a:t>
            </a:fld>
            <a:endParaRPr kumimoji="1" lang="ja-JP" altLang="en-US" dirty="0"/>
          </a:p>
        </p:txBody>
      </p:sp>
      <p:sp>
        <p:nvSpPr>
          <p:cNvPr id="5" name="ノート プレースホルダー 2">
            <a:extLst>
              <a:ext uri="{FF2B5EF4-FFF2-40B4-BE49-F238E27FC236}">
                <a16:creationId xmlns:a16="http://schemas.microsoft.com/office/drawing/2014/main" id="{E1077629-B306-4386-91D3-59B14AECDF33}"/>
              </a:ext>
            </a:extLst>
          </p:cNvPr>
          <p:cNvSpPr txBox="1">
            <a:spLocks/>
          </p:cNvSpPr>
          <p:nvPr/>
        </p:nvSpPr>
        <p:spPr>
          <a:xfrm>
            <a:off x="487027" y="6566001"/>
            <a:ext cx="8905854" cy="7441531"/>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800" dirty="0">
                <a:latin typeface="BIZ UDPゴシック" panose="020B0400000000000000" pitchFamily="50" charset="-128"/>
                <a:ea typeface="BIZ UDPゴシック" panose="020B0400000000000000" pitchFamily="50" charset="-128"/>
              </a:rPr>
              <a:t>　危機管理室から全庁訓練についてご報告いたします。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既に各部連絡責任者説明会を通じご連絡させていただいております、大阪府地震・津波災害対策訓練、いわゆる１月訓練ですが、今年も災害対応能力の向上を目的に、１月１６日（金曜日）に実施いたします。今回の訓練では、能登半島地震の教訓を踏まえ、年度通じて各部局からご協力いただいてきた「受援・応援計画」の見直しについての検証を重視し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そのため、今回は「南海トラフ地震」ではなく、府域に応援が集中する状況を作為した</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「上町断層帯による直下型地震」が休日９時３０分に発災したとの想定で行います。</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訓練内容は、午前中に全庁をあげた「初動対応訓練」を、午後は「災害応急対策訓練等」を行います。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各部局に関係するところとしましては、午前中の「初動対応訓練」では、全職員を対象に職員参集・安否確認システムによる安否確認等を行っていただくとともに、緊急防災推進員に指名された職員はそれぞれの場所で参集・訓練を行っていただきます。また各部局長におかれましては、</a:t>
            </a:r>
            <a:r>
              <a:rPr lang="ja-JP" altLang="en-US" sz="1800" u="sng" dirty="0">
                <a:solidFill>
                  <a:srgbClr val="FF0000"/>
                </a:solidFill>
                <a:latin typeface="BIZ UDPゴシック" panose="020B0400000000000000" pitchFamily="50" charset="-128"/>
                <a:ea typeface="BIZ UDPゴシック" panose="020B0400000000000000" pitchFamily="50" charset="-128"/>
              </a:rPr>
              <a:t>本部員として、</a:t>
            </a:r>
            <a:r>
              <a:rPr lang="ja-JP" altLang="en-US" sz="1800" dirty="0">
                <a:latin typeface="BIZ UDPゴシック" panose="020B0400000000000000" pitchFamily="50" charset="-128"/>
                <a:ea typeface="BIZ UDPゴシック" panose="020B0400000000000000" pitchFamily="50" charset="-128"/>
              </a:rPr>
              <a:t>マスコミ公開で実施される</a:t>
            </a:r>
            <a:r>
              <a:rPr lang="ja-JP" altLang="en-US" sz="1800" u="sng" dirty="0">
                <a:solidFill>
                  <a:srgbClr val="FF0000"/>
                </a:solidFill>
                <a:latin typeface="BIZ UDPゴシック" panose="020B0400000000000000" pitchFamily="50" charset="-128"/>
                <a:ea typeface="BIZ UDPゴシック" panose="020B0400000000000000" pitchFamily="50" charset="-128"/>
              </a:rPr>
              <a:t>知事参加の下、発災後２４時間を想定した</a:t>
            </a:r>
            <a:r>
              <a:rPr lang="ja-JP" altLang="en-US" sz="1800" dirty="0">
                <a:latin typeface="BIZ UDPゴシック" panose="020B0400000000000000" pitchFamily="50" charset="-128"/>
                <a:ea typeface="BIZ UDPゴシック" panose="020B0400000000000000" pitchFamily="50" charset="-128"/>
              </a:rPr>
              <a:t>「災害対策本部運営訓練」にご</a:t>
            </a:r>
            <a:r>
              <a:rPr lang="ja-JP" altLang="en-US" sz="1800" u="sng" dirty="0">
                <a:solidFill>
                  <a:srgbClr val="FF0000"/>
                </a:solidFill>
                <a:latin typeface="BIZ UDPゴシック" panose="020B0400000000000000" pitchFamily="50" charset="-128"/>
                <a:ea typeface="BIZ UDPゴシック" panose="020B0400000000000000" pitchFamily="50" charset="-128"/>
              </a:rPr>
              <a:t>参加</a:t>
            </a:r>
            <a:r>
              <a:rPr lang="ja-JP" altLang="en-US" sz="1800" dirty="0">
                <a:latin typeface="BIZ UDPゴシック" panose="020B0400000000000000" pitchFamily="50" charset="-128"/>
                <a:ea typeface="BIZ UDPゴシック" panose="020B0400000000000000" pitchFamily="50" charset="-128"/>
              </a:rPr>
              <a:t>をいただきます。</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午後の「応急災害対策訓練」では、部局ごとに立案した訓練を行っていただきます。　　</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併せて「代替執務スペース移転訓練」、「職員備蓄配布訓練」を行いますので、ご協力をよろしくお願い</a:t>
            </a:r>
            <a:r>
              <a:rPr lang="ja-JP" altLang="en-US" sz="1800">
                <a:latin typeface="BIZ UDPゴシック" panose="020B0400000000000000" pitchFamily="50" charset="-128"/>
                <a:ea typeface="BIZ UDPゴシック" panose="020B0400000000000000" pitchFamily="50" charset="-128"/>
              </a:rPr>
              <a:t>いたします。</a:t>
            </a:r>
            <a:endParaRPr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536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76826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179234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71216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43029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66618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339865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49266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00944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60294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25488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7EACBE-AD27-4FAA-9DFA-2281112BF84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214708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EACBE-AD27-4FAA-9DFA-2281112BF84A}" type="datetimeFigureOut">
              <a:rPr kumimoji="1" lang="ja-JP" altLang="en-US" smtClean="0"/>
              <a:t>2026/3/18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133CB-193A-45EE-98AC-4978E7A4AD7A}" type="slidenum">
              <a:rPr kumimoji="1" lang="ja-JP" altLang="en-US" smtClean="0"/>
              <a:t>‹#›</a:t>
            </a:fld>
            <a:endParaRPr kumimoji="1" lang="ja-JP" altLang="en-US"/>
          </a:p>
        </p:txBody>
      </p:sp>
    </p:spTree>
    <p:extLst>
      <p:ext uri="{BB962C8B-B14F-4D97-AF65-F5344CB8AC3E}">
        <p14:creationId xmlns:p14="http://schemas.microsoft.com/office/powerpoint/2010/main" val="114189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0" y="2137090"/>
            <a:ext cx="9144000" cy="11342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大阪府受援・応援計画の改訂について</a:t>
            </a:r>
            <a:endParaRPr lang="en-US" altLang="ja-JP" sz="36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2940785" y="4259348"/>
            <a:ext cx="3262432" cy="461665"/>
          </a:xfrm>
          <a:prstGeom prst="rect">
            <a:avLst/>
          </a:prstGeom>
          <a:no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危機管理室災害対策課</a:t>
            </a:r>
            <a:endParaRPr lang="en-US" altLang="ja-JP" sz="2400" dirty="0">
              <a:latin typeface="BIZ UDPゴシック" panose="020B0400000000000000" pitchFamily="50" charset="-128"/>
              <a:ea typeface="BIZ UDPゴシック" panose="020B0400000000000000" pitchFamily="50" charset="-128"/>
            </a:endParaRPr>
          </a:p>
        </p:txBody>
      </p:sp>
      <p:graphicFrame>
        <p:nvGraphicFramePr>
          <p:cNvPr id="5" name="Group 16">
            <a:extLst>
              <a:ext uri="{FF2B5EF4-FFF2-40B4-BE49-F238E27FC236}">
                <a16:creationId xmlns:a16="http://schemas.microsoft.com/office/drawing/2014/main" id="{EC4522FD-B900-4D8F-B2CE-8E1E20CC6FB3}"/>
              </a:ext>
            </a:extLst>
          </p:cNvPr>
          <p:cNvGraphicFramePr>
            <a:graphicFrameLocks noGrp="1"/>
          </p:cNvGraphicFramePr>
          <p:nvPr>
            <p:extLst>
              <p:ext uri="{D42A27DB-BD31-4B8C-83A1-F6EECF244321}">
                <p14:modId xmlns:p14="http://schemas.microsoft.com/office/powerpoint/2010/main" val="4033430190"/>
              </p:ext>
            </p:extLst>
          </p:nvPr>
        </p:nvGraphicFramePr>
        <p:xfrm>
          <a:off x="5404253" y="447335"/>
          <a:ext cx="3632811" cy="797169"/>
        </p:xfrm>
        <a:graphic>
          <a:graphicData uri="http://schemas.openxmlformats.org/drawingml/2006/table">
            <a:tbl>
              <a:tblPr/>
              <a:tblGrid>
                <a:gridCol w="2761720">
                  <a:extLst>
                    <a:ext uri="{9D8B030D-6E8A-4147-A177-3AD203B41FA5}">
                      <a16:colId xmlns:a16="http://schemas.microsoft.com/office/drawing/2014/main" val="20000"/>
                    </a:ext>
                  </a:extLst>
                </a:gridCol>
                <a:gridCol w="871091">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令和８年３月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令和７年度　第１回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大阪府防災・危機管理対策推進本部</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資料１</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113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0" y="0"/>
            <a:ext cx="9144000" cy="4826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項　目</a:t>
            </a:r>
          </a:p>
        </p:txBody>
      </p:sp>
      <p:sp>
        <p:nvSpPr>
          <p:cNvPr id="19" name="スライド番号プレースホルダー 2">
            <a:extLst>
              <a:ext uri="{FF2B5EF4-FFF2-40B4-BE49-F238E27FC236}">
                <a16:creationId xmlns:a16="http://schemas.microsoft.com/office/drawing/2014/main" id="{DF7B6F5C-BDDC-45D7-86B5-698F313770EC}"/>
              </a:ext>
            </a:extLst>
          </p:cNvPr>
          <p:cNvSpPr>
            <a:spLocks noGrp="1"/>
          </p:cNvSpPr>
          <p:nvPr>
            <p:ph type="sldNum" sz="quarter" idx="12"/>
          </p:nvPr>
        </p:nvSpPr>
        <p:spPr>
          <a:xfrm>
            <a:off x="8639503" y="6492875"/>
            <a:ext cx="445036" cy="365125"/>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10</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1331195" y="1874728"/>
            <a:ext cx="7515749" cy="3108543"/>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　大阪府受援・応援計画の改訂について</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これまでの取り組み</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訓練での検証結果（参考）</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b="1" u="sng" dirty="0">
                <a:solidFill>
                  <a:srgbClr val="FF0000"/>
                </a:solidFill>
                <a:latin typeface="BIZ UDPゴシック" panose="020B0400000000000000" pitchFamily="50" charset="-128"/>
                <a:ea typeface="BIZ UDPゴシック" panose="020B0400000000000000" pitchFamily="50" charset="-128"/>
              </a:rPr>
              <a:t>◎　今後の予定　　</a:t>
            </a:r>
          </a:p>
        </p:txBody>
      </p:sp>
    </p:spTree>
    <p:extLst>
      <p:ext uri="{BB962C8B-B14F-4D97-AF65-F5344CB8AC3E}">
        <p14:creationId xmlns:p14="http://schemas.microsoft.com/office/powerpoint/2010/main" val="375587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02ECE7DD-DE25-4EDF-A125-635098753A29}"/>
              </a:ext>
            </a:extLst>
          </p:cNvPr>
          <p:cNvSpPr txBox="1">
            <a:spLocks/>
          </p:cNvSpPr>
          <p:nvPr/>
        </p:nvSpPr>
        <p:spPr>
          <a:xfrm>
            <a:off x="8647385" y="6522068"/>
            <a:ext cx="407933" cy="335309"/>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１１</a:t>
            </a:r>
          </a:p>
        </p:txBody>
      </p:sp>
      <p:sp>
        <p:nvSpPr>
          <p:cNvPr id="2" name="テキスト ボックス 1">
            <a:extLst>
              <a:ext uri="{FF2B5EF4-FFF2-40B4-BE49-F238E27FC236}">
                <a16:creationId xmlns:a16="http://schemas.microsoft.com/office/drawing/2014/main" id="{3C4390B4-43BC-49B9-96E7-126DF7EF41B5}"/>
              </a:ext>
            </a:extLst>
          </p:cNvPr>
          <p:cNvSpPr txBox="1"/>
          <p:nvPr/>
        </p:nvSpPr>
        <p:spPr>
          <a:xfrm>
            <a:off x="172353" y="1129435"/>
            <a:ext cx="8092334" cy="977191"/>
          </a:xfrm>
          <a:prstGeom prst="rect">
            <a:avLst/>
          </a:prstGeom>
          <a:noFill/>
          <a:ln>
            <a:noFill/>
          </a:ln>
        </p:spPr>
        <p:txBody>
          <a:bodyPr wrap="square" rtlCol="0">
            <a:spAutoFit/>
          </a:bodyPr>
          <a:lstStyle/>
          <a:p>
            <a:pPr>
              <a:lnSpc>
                <a:spcPts val="2250"/>
              </a:lnSpc>
            </a:pPr>
            <a:r>
              <a:rPr lang="en-US" altLang="ja-JP" sz="2400" b="1" dirty="0">
                <a:solidFill>
                  <a:srgbClr val="FF0000"/>
                </a:solidFill>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令和</a:t>
            </a:r>
            <a:r>
              <a:rPr lang="en-US" altLang="ja-JP" sz="2400" b="1" dirty="0">
                <a:solidFill>
                  <a:srgbClr val="FF0000"/>
                </a:solidFill>
                <a:latin typeface="BIZ UDPゴシック" panose="020B0400000000000000" pitchFamily="50" charset="-128"/>
                <a:ea typeface="BIZ UDPゴシック" panose="020B0400000000000000" pitchFamily="50" charset="-128"/>
              </a:rPr>
              <a:t>7</a:t>
            </a:r>
            <a:r>
              <a:rPr lang="ja-JP" altLang="en-US" sz="2400" b="1" dirty="0">
                <a:solidFill>
                  <a:srgbClr val="FF0000"/>
                </a:solidFill>
                <a:latin typeface="BIZ UDPゴシック" panose="020B0400000000000000" pitchFamily="50" charset="-128"/>
                <a:ea typeface="BIZ UDPゴシック" panose="020B0400000000000000" pitchFamily="50" charset="-128"/>
              </a:rPr>
              <a:t>年度</a:t>
            </a:r>
            <a:r>
              <a:rPr lang="en-US" altLang="ja-JP" sz="2400" b="1" dirty="0">
                <a:solidFill>
                  <a:srgbClr val="FF0000"/>
                </a:solidFill>
                <a:latin typeface="BIZ UDPゴシック" panose="020B0400000000000000" pitchFamily="50" charset="-128"/>
                <a:ea typeface="BIZ UDPゴシック" panose="020B0400000000000000" pitchFamily="50" charset="-128"/>
              </a:rPr>
              <a:t>】</a:t>
            </a:r>
          </a:p>
          <a:p>
            <a:pPr>
              <a:lnSpc>
                <a:spcPts val="2250"/>
              </a:lnSpc>
            </a:pP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　本会議での承認をもって改訂案を成案とする</a:t>
            </a:r>
          </a:p>
        </p:txBody>
      </p:sp>
      <p:sp>
        <p:nvSpPr>
          <p:cNvPr id="10" name="テキスト ボックス 9">
            <a:extLst>
              <a:ext uri="{FF2B5EF4-FFF2-40B4-BE49-F238E27FC236}">
                <a16:creationId xmlns:a16="http://schemas.microsoft.com/office/drawing/2014/main" id="{D1ED9C38-AC99-42E5-939C-EC18A4DF2292}"/>
              </a:ext>
            </a:extLst>
          </p:cNvPr>
          <p:cNvSpPr txBox="1"/>
          <p:nvPr/>
        </p:nvSpPr>
        <p:spPr>
          <a:xfrm>
            <a:off x="172353" y="2972107"/>
            <a:ext cx="8652782" cy="3041858"/>
          </a:xfrm>
          <a:prstGeom prst="rect">
            <a:avLst/>
          </a:prstGeom>
          <a:noFill/>
          <a:ln>
            <a:noFill/>
          </a:ln>
        </p:spPr>
        <p:txBody>
          <a:bodyPr wrap="square" rtlCol="0">
            <a:spAutoFit/>
          </a:bodyPr>
          <a:lstStyle/>
          <a:p>
            <a:pPr>
              <a:lnSpc>
                <a:spcPts val="2250"/>
              </a:lnSpc>
            </a:pPr>
            <a:r>
              <a:rPr lang="en-US" altLang="ja-JP" sz="2400" b="1" dirty="0">
                <a:solidFill>
                  <a:srgbClr val="FF0000"/>
                </a:solidFill>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令和</a:t>
            </a:r>
            <a:r>
              <a:rPr lang="en-US" altLang="ja-JP" sz="2400" b="1" dirty="0">
                <a:solidFill>
                  <a:srgbClr val="FF0000"/>
                </a:solidFill>
                <a:latin typeface="BIZ UDPゴシック" panose="020B0400000000000000" pitchFamily="50" charset="-128"/>
                <a:ea typeface="BIZ UDPゴシック" panose="020B0400000000000000" pitchFamily="50" charset="-128"/>
              </a:rPr>
              <a:t>8</a:t>
            </a:r>
            <a:r>
              <a:rPr lang="ja-JP" altLang="en-US" sz="2400" b="1" dirty="0">
                <a:solidFill>
                  <a:srgbClr val="FF0000"/>
                </a:solidFill>
                <a:latin typeface="BIZ UDPゴシック" panose="020B0400000000000000" pitchFamily="50" charset="-128"/>
                <a:ea typeface="BIZ UDPゴシック" panose="020B0400000000000000" pitchFamily="50" charset="-128"/>
              </a:rPr>
              <a:t>年度以降</a:t>
            </a:r>
            <a:r>
              <a:rPr lang="en-US" altLang="ja-JP" sz="2400" b="1" dirty="0">
                <a:solidFill>
                  <a:srgbClr val="FF0000"/>
                </a:solidFill>
                <a:latin typeface="BIZ UDPゴシック" panose="020B0400000000000000" pitchFamily="50" charset="-128"/>
                <a:ea typeface="BIZ UDPゴシック" panose="020B0400000000000000" pitchFamily="50" charset="-128"/>
              </a:rPr>
              <a:t>】</a:t>
            </a:r>
          </a:p>
          <a:p>
            <a:pPr>
              <a:lnSpc>
                <a:spcPts val="2250"/>
              </a:lnSpc>
            </a:pP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　受援・応援計画に関連する要領・マニュアル等の改訂</a:t>
            </a:r>
            <a:endParaRPr lang="en-US" altLang="ja-JP" sz="2400" dirty="0">
              <a:latin typeface="BIZ UDPゴシック" panose="020B0400000000000000" pitchFamily="50" charset="-128"/>
              <a:ea typeface="BIZ UDPゴシック" panose="020B0400000000000000" pitchFamily="50" charset="-128"/>
            </a:endParaRPr>
          </a:p>
          <a:p>
            <a:pPr>
              <a:lnSpc>
                <a:spcPts val="2250"/>
              </a:lnSpc>
            </a:pP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　宿泊場所等の新規協定開拓</a:t>
            </a:r>
            <a:endParaRPr lang="en-US" altLang="ja-JP" sz="2400" dirty="0">
              <a:latin typeface="BIZ UDPゴシック" panose="020B0400000000000000" pitchFamily="50" charset="-128"/>
              <a:ea typeface="BIZ UDPゴシック" panose="020B0400000000000000" pitchFamily="50" charset="-128"/>
            </a:endParaRPr>
          </a:p>
          <a:p>
            <a:pPr>
              <a:lnSpc>
                <a:spcPts val="2250"/>
              </a:lnSpc>
            </a:pP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　リエゾン候補者の選定方法及び研修実施等の検討</a:t>
            </a: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a:lnSpc>
                <a:spcPts val="2250"/>
              </a:lnSpc>
            </a:pPr>
            <a:r>
              <a:rPr lang="ja-JP" altLang="en-US" sz="2400" dirty="0">
                <a:latin typeface="BIZ UDPゴシック" panose="020B0400000000000000" pitchFamily="50" charset="-128"/>
                <a:ea typeface="BIZ UDPゴシック" panose="020B0400000000000000" pitchFamily="50" charset="-128"/>
              </a:rPr>
              <a:t>　　　◆　本改訂をふまえた、市町村受援計画の改訂支援</a:t>
            </a:r>
          </a:p>
          <a:p>
            <a:pPr>
              <a:lnSpc>
                <a:spcPts val="2250"/>
              </a:lnSpc>
            </a:pPr>
            <a:endParaRPr lang="ja-JP" altLang="en-US" sz="24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02640D45-5EE4-4206-A73F-BF0909639CC0}"/>
              </a:ext>
            </a:extLst>
          </p:cNvPr>
          <p:cNvSpPr/>
          <p:nvPr/>
        </p:nvSpPr>
        <p:spPr>
          <a:xfrm>
            <a:off x="0" y="622"/>
            <a:ext cx="9144000" cy="4565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今後の予定</a:t>
            </a:r>
          </a:p>
        </p:txBody>
      </p:sp>
      <p:grpSp>
        <p:nvGrpSpPr>
          <p:cNvPr id="18" name="グループ化 17">
            <a:extLst>
              <a:ext uri="{FF2B5EF4-FFF2-40B4-BE49-F238E27FC236}">
                <a16:creationId xmlns:a16="http://schemas.microsoft.com/office/drawing/2014/main" id="{B697F24C-352C-422B-A15E-6888D52A0BF4}"/>
              </a:ext>
            </a:extLst>
          </p:cNvPr>
          <p:cNvGrpSpPr/>
          <p:nvPr/>
        </p:nvGrpSpPr>
        <p:grpSpPr>
          <a:xfrm>
            <a:off x="3700355" y="1997091"/>
            <a:ext cx="518211" cy="267828"/>
            <a:chOff x="3545805" y="6622383"/>
            <a:chExt cx="235114" cy="154827"/>
          </a:xfrm>
        </p:grpSpPr>
        <p:sp>
          <p:nvSpPr>
            <p:cNvPr id="20" name="テキスト ボックス 19">
              <a:extLst>
                <a:ext uri="{FF2B5EF4-FFF2-40B4-BE49-F238E27FC236}">
                  <a16:creationId xmlns:a16="http://schemas.microsoft.com/office/drawing/2014/main" id="{04491A55-54B5-4E46-A575-D8E2F40E5442}"/>
                </a:ext>
              </a:extLst>
            </p:cNvPr>
            <p:cNvSpPr txBox="1"/>
            <p:nvPr/>
          </p:nvSpPr>
          <p:spPr>
            <a:xfrm flipH="1">
              <a:off x="3780898" y="6685704"/>
              <a:ext cx="21" cy="91506"/>
            </a:xfrm>
            <a:prstGeom prst="rect">
              <a:avLst/>
            </a:prstGeom>
            <a:noFill/>
          </p:spPr>
          <p:txBody>
            <a:bodyPr wrap="none" lIns="0" tIns="0" rIns="0" bIns="0" rtlCol="0">
              <a:spAutoFit/>
            </a:bodyPr>
            <a:lstStyle/>
            <a:p>
              <a:pPr algn="ct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22" name="テキスト ボックス 21">
              <a:extLst>
                <a:ext uri="{FF2B5EF4-FFF2-40B4-BE49-F238E27FC236}">
                  <a16:creationId xmlns:a16="http://schemas.microsoft.com/office/drawing/2014/main" id="{F4929493-3684-49CA-981C-AB0A76FE1D61}"/>
                </a:ext>
              </a:extLst>
            </p:cNvPr>
            <p:cNvSpPr txBox="1"/>
            <p:nvPr/>
          </p:nvSpPr>
          <p:spPr>
            <a:xfrm>
              <a:off x="3545805" y="6622383"/>
              <a:ext cx="21" cy="91506"/>
            </a:xfrm>
            <a:prstGeom prst="rect">
              <a:avLst/>
            </a:prstGeom>
            <a:noFill/>
          </p:spPr>
          <p:txBody>
            <a:bodyPr wrap="none" lIns="0" tIns="0" rIns="0" bIns="0" rtlCol="0">
              <a:spAutoFit/>
            </a:bodyPr>
            <a:lstStyle/>
            <a:p>
              <a:endParaRPr lang="ja-JP" altLang="en-US" sz="1100" dirty="0">
                <a:latin typeface="BIZ UD明朝 Medium" panose="02020500000000000000" pitchFamily="17" charset="-128"/>
                <a:ea typeface="BIZ UD明朝 Medium" panose="02020500000000000000" pitchFamily="17" charset="-128"/>
              </a:endParaRPr>
            </a:p>
          </p:txBody>
        </p:sp>
      </p:grpSp>
    </p:spTree>
    <p:extLst>
      <p:ext uri="{BB962C8B-B14F-4D97-AF65-F5344CB8AC3E}">
        <p14:creationId xmlns:p14="http://schemas.microsoft.com/office/powerpoint/2010/main" val="390472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02ECE7DD-DE25-4EDF-A125-635098753A29}"/>
              </a:ext>
            </a:extLst>
          </p:cNvPr>
          <p:cNvSpPr txBox="1">
            <a:spLocks/>
          </p:cNvSpPr>
          <p:nvPr/>
        </p:nvSpPr>
        <p:spPr>
          <a:xfrm>
            <a:off x="8647385" y="6522068"/>
            <a:ext cx="407933" cy="335309"/>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１２</a:t>
            </a:r>
          </a:p>
        </p:txBody>
      </p:sp>
      <p:sp>
        <p:nvSpPr>
          <p:cNvPr id="13" name="正方形/長方形 12">
            <a:extLst>
              <a:ext uri="{FF2B5EF4-FFF2-40B4-BE49-F238E27FC236}">
                <a16:creationId xmlns:a16="http://schemas.microsoft.com/office/drawing/2014/main" id="{02640D45-5EE4-4206-A73F-BF0909639CC0}"/>
              </a:ext>
            </a:extLst>
          </p:cNvPr>
          <p:cNvSpPr/>
          <p:nvPr/>
        </p:nvSpPr>
        <p:spPr>
          <a:xfrm>
            <a:off x="0" y="622"/>
            <a:ext cx="9144000" cy="4565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参考</a:t>
            </a:r>
            <a:r>
              <a:rPr lang="en-US" altLang="ja-JP" sz="2800" b="1" dirty="0">
                <a:latin typeface="UD デジタル 教科書体 NK-B" panose="02020700000000000000" pitchFamily="18" charset="-128"/>
                <a:ea typeface="UD デジタル 教科書体 NK-B" panose="02020700000000000000" pitchFamily="18" charset="-128"/>
              </a:rPr>
              <a:t>(</a:t>
            </a:r>
            <a:r>
              <a:rPr lang="ja-JP" altLang="en-US" sz="2800" b="1" dirty="0">
                <a:latin typeface="UD デジタル 教科書体 NK-B" panose="02020700000000000000" pitchFamily="18" charset="-128"/>
                <a:ea typeface="UD デジタル 教科書体 NK-B" panose="02020700000000000000" pitchFamily="18" charset="-128"/>
              </a:rPr>
              <a:t>受援・応援対象業務（</a:t>
            </a:r>
            <a:r>
              <a:rPr lang="en-US" altLang="ja-JP" sz="2800" b="1" dirty="0">
                <a:latin typeface="UD デジタル 教科書体 NK-B" panose="02020700000000000000" pitchFamily="18" charset="-128"/>
                <a:ea typeface="UD デジタル 教科書体 NK-B" panose="02020700000000000000" pitchFamily="18" charset="-128"/>
              </a:rPr>
              <a:t>42</a:t>
            </a:r>
            <a:r>
              <a:rPr lang="ja-JP" altLang="en-US" sz="2800" b="1" dirty="0">
                <a:latin typeface="UD デジタル 教科書体 NK-B" panose="02020700000000000000" pitchFamily="18" charset="-128"/>
                <a:ea typeface="UD デジタル 教科書体 NK-B" panose="02020700000000000000" pitchFamily="18" charset="-128"/>
              </a:rPr>
              <a:t>業務））</a:t>
            </a:r>
          </a:p>
        </p:txBody>
      </p:sp>
      <p:sp>
        <p:nvSpPr>
          <p:cNvPr id="11" name="テキスト ボックス 10">
            <a:extLst>
              <a:ext uri="{FF2B5EF4-FFF2-40B4-BE49-F238E27FC236}">
                <a16:creationId xmlns:a16="http://schemas.microsoft.com/office/drawing/2014/main" id="{C6494CB9-9F05-4197-9756-2D24AA279C3E}"/>
              </a:ext>
            </a:extLst>
          </p:cNvPr>
          <p:cNvSpPr txBox="1"/>
          <p:nvPr/>
        </p:nvSpPr>
        <p:spPr>
          <a:xfrm>
            <a:off x="946135" y="669684"/>
            <a:ext cx="2955830" cy="307777"/>
          </a:xfrm>
          <a:prstGeom prst="rect">
            <a:avLst/>
          </a:prstGeom>
          <a:noFill/>
        </p:spPr>
        <p:txBody>
          <a:bodyPr wrap="square">
            <a:spAutoFit/>
          </a:bodyPr>
          <a:lstStyle/>
          <a:p>
            <a:r>
              <a:rPr lang="en-US" altLang="ja-JP" sz="1400" b="1" u="none" strike="noStrike" dirty="0">
                <a:effectLst/>
              </a:rPr>
              <a:t>【</a:t>
            </a:r>
            <a:r>
              <a:rPr lang="ja-JP" altLang="en-US" sz="1400" b="1" u="none" strike="noStrike" dirty="0">
                <a:effectLst/>
              </a:rPr>
              <a:t>府</a:t>
            </a:r>
            <a:r>
              <a:rPr lang="ja-JP" altLang="en-US" sz="1400" b="1" dirty="0"/>
              <a:t>受援対象業務（</a:t>
            </a:r>
            <a:r>
              <a:rPr lang="en-US" altLang="ja-JP" sz="1400" b="1" dirty="0"/>
              <a:t>29</a:t>
            </a:r>
            <a:r>
              <a:rPr lang="ja-JP" altLang="en-US" sz="1400" b="1" dirty="0"/>
              <a:t>業務）</a:t>
            </a:r>
            <a:r>
              <a:rPr lang="en-US" altLang="ja-JP" sz="1400" b="1" u="none" strike="noStrike" dirty="0">
                <a:effectLst/>
              </a:rPr>
              <a:t>】</a:t>
            </a:r>
            <a:endParaRPr lang="ja-JP" altLang="en-US" sz="1400" b="1" dirty="0">
              <a:latin typeface="BIZ UDP明朝 Medium" panose="02020500000000000000" pitchFamily="18" charset="-128"/>
              <a:ea typeface="BIZ UDP明朝 Medium" panose="02020500000000000000" pitchFamily="18" charset="-128"/>
            </a:endParaRPr>
          </a:p>
        </p:txBody>
      </p:sp>
      <p:sp>
        <p:nvSpPr>
          <p:cNvPr id="23" name="テキスト ボックス 22">
            <a:extLst>
              <a:ext uri="{FF2B5EF4-FFF2-40B4-BE49-F238E27FC236}">
                <a16:creationId xmlns:a16="http://schemas.microsoft.com/office/drawing/2014/main" id="{A2E77E91-E831-4DE8-88A9-19DB664F3047}"/>
              </a:ext>
            </a:extLst>
          </p:cNvPr>
          <p:cNvSpPr txBox="1"/>
          <p:nvPr/>
        </p:nvSpPr>
        <p:spPr>
          <a:xfrm>
            <a:off x="5388737" y="669684"/>
            <a:ext cx="3350386" cy="307777"/>
          </a:xfrm>
          <a:prstGeom prst="rect">
            <a:avLst/>
          </a:prstGeom>
          <a:noFill/>
        </p:spPr>
        <p:txBody>
          <a:bodyPr wrap="square">
            <a:spAutoFit/>
          </a:bodyPr>
          <a:lstStyle/>
          <a:p>
            <a:r>
              <a:rPr lang="en-US" altLang="ja-JP" sz="1400" b="1" u="none" strike="noStrike" dirty="0">
                <a:effectLst/>
              </a:rPr>
              <a:t>【</a:t>
            </a:r>
            <a:r>
              <a:rPr lang="ja-JP" altLang="en-US" sz="1400" b="1" dirty="0"/>
              <a:t>市町村応援対象業務（</a:t>
            </a:r>
            <a:r>
              <a:rPr lang="en-US" altLang="ja-JP" sz="1400" b="1" dirty="0"/>
              <a:t>13</a:t>
            </a:r>
            <a:r>
              <a:rPr lang="ja-JP" altLang="en-US" sz="1400" b="1" dirty="0"/>
              <a:t>業務）</a:t>
            </a:r>
            <a:r>
              <a:rPr lang="en-US" altLang="ja-JP" sz="1400" b="1" u="none" strike="noStrike" dirty="0">
                <a:effectLst/>
              </a:rPr>
              <a:t>】</a:t>
            </a:r>
            <a:endParaRPr lang="ja-JP" altLang="en-US" sz="1400" b="1" dirty="0">
              <a:latin typeface="BIZ UDP明朝 Medium" panose="02020500000000000000" pitchFamily="18" charset="-128"/>
              <a:ea typeface="BIZ UDP明朝 Medium" panose="02020500000000000000" pitchFamily="18" charset="-128"/>
            </a:endParaRPr>
          </a:p>
        </p:txBody>
      </p:sp>
      <p:graphicFrame>
        <p:nvGraphicFramePr>
          <p:cNvPr id="2" name="表 1">
            <a:extLst>
              <a:ext uri="{FF2B5EF4-FFF2-40B4-BE49-F238E27FC236}">
                <a16:creationId xmlns:a16="http://schemas.microsoft.com/office/drawing/2014/main" id="{E4A33368-8202-4FD4-93FB-D5137C445242}"/>
              </a:ext>
            </a:extLst>
          </p:cNvPr>
          <p:cNvGraphicFramePr>
            <a:graphicFrameLocks noGrp="1"/>
          </p:cNvGraphicFramePr>
          <p:nvPr>
            <p:extLst>
              <p:ext uri="{D42A27DB-BD31-4B8C-83A1-F6EECF244321}">
                <p14:modId xmlns:p14="http://schemas.microsoft.com/office/powerpoint/2010/main" val="1002806572"/>
              </p:ext>
            </p:extLst>
          </p:nvPr>
        </p:nvGraphicFramePr>
        <p:xfrm>
          <a:off x="140798" y="1067193"/>
          <a:ext cx="4318549" cy="5686229"/>
        </p:xfrm>
        <a:graphic>
          <a:graphicData uri="http://schemas.openxmlformats.org/drawingml/2006/table">
            <a:tbl>
              <a:tblPr>
                <a:tableStyleId>{5C22544A-7EE6-4342-B048-85BDC9FD1C3A}</a:tableStyleId>
              </a:tblPr>
              <a:tblGrid>
                <a:gridCol w="820899">
                  <a:extLst>
                    <a:ext uri="{9D8B030D-6E8A-4147-A177-3AD203B41FA5}">
                      <a16:colId xmlns:a16="http://schemas.microsoft.com/office/drawing/2014/main" val="2173867825"/>
                    </a:ext>
                  </a:extLst>
                </a:gridCol>
                <a:gridCol w="2653818">
                  <a:extLst>
                    <a:ext uri="{9D8B030D-6E8A-4147-A177-3AD203B41FA5}">
                      <a16:colId xmlns:a16="http://schemas.microsoft.com/office/drawing/2014/main" val="2646687852"/>
                    </a:ext>
                  </a:extLst>
                </a:gridCol>
                <a:gridCol w="843832">
                  <a:extLst>
                    <a:ext uri="{9D8B030D-6E8A-4147-A177-3AD203B41FA5}">
                      <a16:colId xmlns:a16="http://schemas.microsoft.com/office/drawing/2014/main" val="3066994320"/>
                    </a:ext>
                  </a:extLst>
                </a:gridCol>
              </a:tblGrid>
              <a:tr h="319484">
                <a:tc>
                  <a:txBody>
                    <a:bodyPr/>
                    <a:lstStyle/>
                    <a:p>
                      <a:pPr algn="ctr"/>
                      <a:r>
                        <a:rPr lang="ja-JP" sz="1050" b="1" kern="0" dirty="0">
                          <a:effectLst/>
                        </a:rPr>
                        <a:t>所管する</a:t>
                      </a:r>
                      <a:endParaRPr lang="en-US" altLang="ja-JP" sz="1050" b="1" kern="0" dirty="0">
                        <a:effectLst/>
                      </a:endParaRPr>
                    </a:p>
                    <a:p>
                      <a:pPr algn="ctr"/>
                      <a:r>
                        <a:rPr lang="ja-JP" sz="1050" b="1" kern="0" dirty="0">
                          <a:effectLst/>
                        </a:rPr>
                        <a:t>部局</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marL="133350" indent="133350" algn="ctr"/>
                      <a:r>
                        <a:rPr lang="ja-JP" sz="1050" b="1" kern="0" dirty="0">
                          <a:effectLst/>
                        </a:rPr>
                        <a:t>業　務</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marL="133350" algn="just"/>
                      <a:r>
                        <a:rPr lang="ja-JP" sz="1050" b="1" kern="0" dirty="0">
                          <a:effectLst/>
                        </a:rPr>
                        <a:t>フェーズ</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extLst>
                  <a:ext uri="{0D108BD9-81ED-4DB2-BD59-A6C34878D82A}">
                    <a16:rowId xmlns:a16="http://schemas.microsoft.com/office/drawing/2014/main" val="4187468426"/>
                  </a:ext>
                </a:extLst>
              </a:tr>
              <a:tr h="125355">
                <a:tc rowSpan="3">
                  <a:txBody>
                    <a:bodyPr/>
                    <a:lstStyle/>
                    <a:p>
                      <a:pPr marL="81280" marR="78740" algn="l">
                        <a:spcAft>
                          <a:spcPts val="0"/>
                        </a:spcAft>
                      </a:pPr>
                      <a:endParaRPr lang="en-US" altLang="ja-JP" sz="1000" kern="0" dirty="0">
                        <a:effectLst/>
                        <a:latin typeface="+mn-ea"/>
                        <a:ea typeface="+mn-ea"/>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just"/>
                      <a:r>
                        <a:rPr lang="ja-JP" sz="1000" kern="0" dirty="0">
                          <a:effectLst/>
                        </a:rPr>
                        <a:t>災害対策本部の運営支援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全フェーズ共通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855319759"/>
                  </a:ext>
                </a:extLst>
              </a:tr>
              <a:tr h="129952">
                <a:tc vMerge="1">
                  <a:txBody>
                    <a:bodyPr/>
                    <a:lstStyle/>
                    <a:p>
                      <a:endParaRPr kumimoji="1" lang="ja-JP" altLang="en-US"/>
                    </a:p>
                  </a:txBody>
                  <a:tcPr/>
                </a:tc>
                <a:tc>
                  <a:txBody>
                    <a:bodyPr/>
                    <a:lstStyle/>
                    <a:p>
                      <a:pPr algn="just"/>
                      <a:r>
                        <a:rPr lang="ja-JP" sz="1000" kern="0" dirty="0">
                          <a:effectLst/>
                        </a:rPr>
                        <a:t>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212100201"/>
                  </a:ext>
                </a:extLst>
              </a:tr>
              <a:tr h="91524">
                <a:tc vMerge="1">
                  <a:txBody>
                    <a:bodyPr/>
                    <a:lstStyle/>
                    <a:p>
                      <a:endParaRPr kumimoji="1" lang="ja-JP" altLang="en-US"/>
                    </a:p>
                  </a:txBody>
                  <a:tcPr/>
                </a:tc>
                <a:tc>
                  <a:txBody>
                    <a:bodyPr/>
                    <a:lstStyle/>
                    <a:p>
                      <a:pPr algn="just"/>
                      <a:r>
                        <a:rPr lang="ja-JP" sz="1000" kern="0" dirty="0">
                          <a:effectLst/>
                        </a:rPr>
                        <a:t>災害救助法に基づく応急仮設住宅の供与</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第６フェーズ～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433023954"/>
                  </a:ext>
                </a:extLst>
              </a:tr>
              <a:tr h="100999">
                <a:tc>
                  <a:txBody>
                    <a:bodyPr/>
                    <a:lstStyle/>
                    <a:p>
                      <a:pPr algn="dist"/>
                      <a:r>
                        <a:rPr lang="ja-JP" sz="1000" kern="0" dirty="0">
                          <a:effectLst/>
                        </a:rPr>
                        <a:t>府民文化部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just"/>
                      <a:r>
                        <a:rPr lang="ja-JP" sz="1000" kern="0" dirty="0">
                          <a:effectLst/>
                        </a:rPr>
                        <a:t>災害時多言語支援センター運営業務</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第１フェーズ～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46560435"/>
                  </a:ext>
                </a:extLst>
              </a:tr>
              <a:tr h="136734">
                <a:tc rowSpan="4">
                  <a:txBody>
                    <a:bodyPr/>
                    <a:lstStyle/>
                    <a:p>
                      <a:pPr algn="dist"/>
                      <a:r>
                        <a:rPr lang="ja-JP" sz="1000" kern="0" dirty="0">
                          <a:effectLst/>
                        </a:rPr>
                        <a:t>健康医療部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0" dirty="0">
                          <a:effectLst/>
                        </a:rPr>
                        <a:t>保健医療調整本部運営</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全フェーズ共通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705738291"/>
                  </a:ext>
                </a:extLst>
              </a:tr>
              <a:tr h="149772">
                <a:tc vMerge="1">
                  <a:txBody>
                    <a:bodyPr/>
                    <a:lstStyle/>
                    <a:p>
                      <a:endParaRPr kumimoji="1" lang="ja-JP" altLang="en-US"/>
                    </a:p>
                  </a:txBody>
                  <a:tcPr/>
                </a:tc>
                <a:tc>
                  <a:txBody>
                    <a:bodyPr/>
                    <a:lstStyle/>
                    <a:p>
                      <a:pPr algn="just"/>
                      <a:r>
                        <a:rPr lang="ja-JP" sz="1000" kern="0" dirty="0">
                          <a:effectLst/>
                        </a:rPr>
                        <a:t>水道災害調整本部運営</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全フェーズ共通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036295646"/>
                  </a:ext>
                </a:extLst>
              </a:tr>
              <a:tr h="126125">
                <a:tc vMerge="1">
                  <a:txBody>
                    <a:bodyPr/>
                    <a:lstStyle/>
                    <a:p>
                      <a:endParaRPr kumimoji="1" lang="ja-JP" altLang="en-US"/>
                    </a:p>
                  </a:txBody>
                  <a:tcPr/>
                </a:tc>
                <a:tc>
                  <a:txBody>
                    <a:bodyPr/>
                    <a:lstStyle/>
                    <a:p>
                      <a:pPr algn="just"/>
                      <a:r>
                        <a:rPr lang="ja-JP" sz="1000" kern="0">
                          <a:effectLst/>
                        </a:rPr>
                        <a:t>保健所保健医療調整本部運営（９保健所）</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全フェーズ共通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3303877965"/>
                  </a:ext>
                </a:extLst>
              </a:tr>
              <a:tr h="102475">
                <a:tc vMerge="1">
                  <a:txBody>
                    <a:bodyPr/>
                    <a:lstStyle/>
                    <a:p>
                      <a:endParaRPr kumimoji="1" lang="ja-JP" altLang="en-US"/>
                    </a:p>
                  </a:txBody>
                  <a:tcPr/>
                </a:tc>
                <a:tc>
                  <a:txBody>
                    <a:bodyPr/>
                    <a:lstStyle/>
                    <a:p>
                      <a:pPr algn="just"/>
                      <a:r>
                        <a:rPr lang="ja-JP" sz="1000" kern="0" dirty="0">
                          <a:effectLst/>
                        </a:rPr>
                        <a:t>（再掲）食料、飲料水、生活必需品等の供給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868736636"/>
                  </a:ext>
                </a:extLst>
              </a:tr>
              <a:tr h="184589">
                <a:tc rowSpan="4">
                  <a:txBody>
                    <a:bodyPr/>
                    <a:lstStyle/>
                    <a:p>
                      <a:pPr algn="ctr"/>
                      <a:r>
                        <a:rPr lang="en-US" sz="1000" kern="0" dirty="0">
                          <a:effectLst/>
                        </a:rPr>
                        <a:t> </a:t>
                      </a:r>
                      <a:endParaRPr lang="ja-JP" sz="1000" kern="100" dirty="0">
                        <a:effectLst/>
                      </a:endParaRPr>
                    </a:p>
                    <a:p>
                      <a:pPr algn="dist"/>
                      <a:r>
                        <a:rPr lang="ja-JP" sz="1000" kern="0" dirty="0">
                          <a:effectLst/>
                        </a:rPr>
                        <a:t>環境農林</a:t>
                      </a:r>
                      <a:endParaRPr lang="en-US" altLang="ja-JP" sz="1000" kern="0" dirty="0">
                        <a:effectLst/>
                      </a:endParaRPr>
                    </a:p>
                    <a:p>
                      <a:pPr algn="dist"/>
                      <a:r>
                        <a:rPr lang="ja-JP" sz="1000" kern="0" dirty="0">
                          <a:effectLst/>
                        </a:rPr>
                        <a:t>水産部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100" dirty="0">
                          <a:effectLst/>
                        </a:rPr>
                        <a:t>大阪府災害時等動物救護本部運営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100" dirty="0">
                          <a:effectLst/>
                        </a:rPr>
                        <a:t>全フェーズ共通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748514872"/>
                  </a:ext>
                </a:extLst>
              </a:tr>
              <a:tr h="276884">
                <a:tc vMerge="1">
                  <a:txBody>
                    <a:bodyPr/>
                    <a:lstStyle/>
                    <a:p>
                      <a:endParaRPr kumimoji="1" lang="ja-JP" altLang="en-US"/>
                    </a:p>
                  </a:txBody>
                  <a:tcPr/>
                </a:tc>
                <a:tc>
                  <a:txBody>
                    <a:bodyPr/>
                    <a:lstStyle/>
                    <a:p>
                      <a:pPr algn="just"/>
                      <a:r>
                        <a:rPr lang="ja-JP" sz="1000" kern="0" dirty="0">
                          <a:effectLst/>
                        </a:rPr>
                        <a:t>漁港施設等の被害調査及び海上災害の発生状況確認と応急復旧等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036841904"/>
                  </a:ext>
                </a:extLst>
              </a:tr>
              <a:tr h="145500">
                <a:tc vMerge="1">
                  <a:txBody>
                    <a:bodyPr/>
                    <a:lstStyle/>
                    <a:p>
                      <a:endParaRPr kumimoji="1" lang="ja-JP" altLang="en-US"/>
                    </a:p>
                  </a:txBody>
                  <a:tcPr/>
                </a:tc>
                <a:tc>
                  <a:txBody>
                    <a:bodyPr/>
                    <a:lstStyle/>
                    <a:p>
                      <a:pPr algn="just"/>
                      <a:r>
                        <a:rPr lang="ja-JP" sz="1000" kern="0" dirty="0">
                          <a:effectLst/>
                        </a:rPr>
                        <a:t>ため池水防に係る応急復旧等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第４フェーズ～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621829847"/>
                  </a:ext>
                </a:extLst>
              </a:tr>
              <a:tr h="162517">
                <a:tc vMerge="1">
                  <a:txBody>
                    <a:bodyPr/>
                    <a:lstStyle/>
                    <a:p>
                      <a:endParaRPr kumimoji="1" lang="ja-JP" altLang="en-US"/>
                    </a:p>
                  </a:txBody>
                  <a:tcPr/>
                </a:tc>
                <a:tc>
                  <a:txBody>
                    <a:bodyPr/>
                    <a:lstStyle/>
                    <a:p>
                      <a:pPr algn="just"/>
                      <a:r>
                        <a:rPr lang="ja-JP" sz="1000" kern="0" dirty="0">
                          <a:effectLst/>
                        </a:rPr>
                        <a:t>林道、山地災害、自然公園施設等の応急復旧等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第５フェーズ～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887585305"/>
                  </a:ext>
                </a:extLst>
              </a:tr>
              <a:tr h="141890">
                <a:tc rowSpan="11">
                  <a:txBody>
                    <a:bodyPr/>
                    <a:lstStyle/>
                    <a:p>
                      <a:pPr algn="just"/>
                      <a:r>
                        <a:rPr lang="en-US" sz="1000" kern="0" dirty="0">
                          <a:effectLst/>
                        </a:rPr>
                        <a:t> </a:t>
                      </a:r>
                      <a:endParaRPr lang="ja-JP" sz="1000" kern="100" dirty="0">
                        <a:effectLst/>
                      </a:endParaRPr>
                    </a:p>
                    <a:p>
                      <a:pPr algn="dist"/>
                      <a:r>
                        <a:rPr lang="en-US" sz="1000" kern="0" dirty="0">
                          <a:effectLst/>
                        </a:rPr>
                        <a:t> </a:t>
                      </a:r>
                      <a:endParaRPr lang="ja-JP" sz="1000" kern="100" dirty="0">
                        <a:effectLst/>
                      </a:endParaRPr>
                    </a:p>
                    <a:p>
                      <a:pPr algn="dist"/>
                      <a:r>
                        <a:rPr lang="ja-JP" sz="1000" kern="0" dirty="0">
                          <a:effectLst/>
                        </a:rPr>
                        <a:t>都市整備部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0" dirty="0">
                          <a:effectLst/>
                        </a:rPr>
                        <a:t>広域緊急交通路の確保（道路啓開）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3178051486"/>
                  </a:ext>
                </a:extLst>
              </a:tr>
              <a:tr h="149772">
                <a:tc vMerge="1">
                  <a:txBody>
                    <a:bodyPr/>
                    <a:lstStyle/>
                    <a:p>
                      <a:endParaRPr kumimoji="1" lang="ja-JP" altLang="en-US"/>
                    </a:p>
                  </a:txBody>
                  <a:tcPr/>
                </a:tc>
                <a:tc>
                  <a:txBody>
                    <a:bodyPr/>
                    <a:lstStyle/>
                    <a:p>
                      <a:pPr algn="just"/>
                      <a:r>
                        <a:rPr lang="ja-JP" sz="1000" kern="0" dirty="0">
                          <a:effectLst/>
                        </a:rPr>
                        <a:t>後方支援活動拠点及びアクセス道路の確保・点検</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832322860"/>
                  </a:ext>
                </a:extLst>
              </a:tr>
              <a:tr h="137946">
                <a:tc vMerge="1">
                  <a:txBody>
                    <a:bodyPr/>
                    <a:lstStyle/>
                    <a:p>
                      <a:endParaRPr kumimoji="1" lang="ja-JP" altLang="en-US"/>
                    </a:p>
                  </a:txBody>
                  <a:tcPr/>
                </a:tc>
                <a:tc>
                  <a:txBody>
                    <a:bodyPr/>
                    <a:lstStyle/>
                    <a:p>
                      <a:pPr algn="just"/>
                      <a:r>
                        <a:rPr lang="ja-JP" sz="1000" kern="0" dirty="0">
                          <a:effectLst/>
                        </a:rPr>
                        <a:t>被災建築物応急危険度判定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3837618104"/>
                  </a:ext>
                </a:extLst>
              </a:tr>
              <a:tr h="133019">
                <a:tc vMerge="1">
                  <a:txBody>
                    <a:bodyPr/>
                    <a:lstStyle/>
                    <a:p>
                      <a:endParaRPr kumimoji="1" lang="ja-JP" altLang="en-US"/>
                    </a:p>
                  </a:txBody>
                  <a:tcPr/>
                </a:tc>
                <a:tc>
                  <a:txBody>
                    <a:bodyPr/>
                    <a:lstStyle/>
                    <a:p>
                      <a:pPr algn="just"/>
                      <a:r>
                        <a:rPr lang="ja-JP" sz="1000" kern="0" dirty="0">
                          <a:effectLst/>
                        </a:rPr>
                        <a:t>公共土木施設の点検</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692811308"/>
                  </a:ext>
                </a:extLst>
              </a:tr>
              <a:tr h="64050">
                <a:tc vMerge="1">
                  <a:txBody>
                    <a:bodyPr/>
                    <a:lstStyle/>
                    <a:p>
                      <a:endParaRPr kumimoji="1" lang="ja-JP" altLang="en-US"/>
                    </a:p>
                  </a:txBody>
                  <a:tcPr/>
                </a:tc>
                <a:tc>
                  <a:txBody>
                    <a:bodyPr/>
                    <a:lstStyle/>
                    <a:p>
                      <a:pPr algn="just"/>
                      <a:r>
                        <a:rPr lang="ja-JP" sz="1000" kern="0" dirty="0">
                          <a:effectLst/>
                        </a:rPr>
                        <a:t>公共交通の運行状況・踏切遮断状況の情報収集</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271771795"/>
                  </a:ext>
                </a:extLst>
              </a:tr>
              <a:tr h="276884">
                <a:tc vMerge="1">
                  <a:txBody>
                    <a:bodyPr/>
                    <a:lstStyle/>
                    <a:p>
                      <a:endParaRPr kumimoji="1" lang="ja-JP" altLang="en-US"/>
                    </a:p>
                  </a:txBody>
                  <a:tcPr/>
                </a:tc>
                <a:tc>
                  <a:txBody>
                    <a:bodyPr/>
                    <a:lstStyle/>
                    <a:p>
                      <a:pPr algn="just"/>
                      <a:r>
                        <a:rPr lang="ja-JP" sz="1000" kern="0" dirty="0">
                          <a:effectLst/>
                        </a:rPr>
                        <a:t>府営住宅・管理用地及び施設工事現場等の被害状況の調査・把握</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第３フェーズ～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01147298"/>
                  </a:ext>
                </a:extLst>
              </a:tr>
              <a:tr h="138212">
                <a:tc vMerge="1">
                  <a:txBody>
                    <a:bodyPr/>
                    <a:lstStyle/>
                    <a:p>
                      <a:endParaRPr kumimoji="1" lang="ja-JP" altLang="en-US"/>
                    </a:p>
                  </a:txBody>
                  <a:tcPr/>
                </a:tc>
                <a:tc>
                  <a:txBody>
                    <a:bodyPr/>
                    <a:lstStyle/>
                    <a:p>
                      <a:pPr algn="just"/>
                      <a:r>
                        <a:rPr lang="ja-JP" sz="1000" kern="0" dirty="0">
                          <a:effectLst/>
                        </a:rPr>
                        <a:t>被災宅地危険度判定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第４フェーズ～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123338164"/>
                  </a:ext>
                </a:extLst>
              </a:tr>
              <a:tr h="126124">
                <a:tc vMerge="1">
                  <a:txBody>
                    <a:bodyPr/>
                    <a:lstStyle/>
                    <a:p>
                      <a:endParaRPr kumimoji="1" lang="ja-JP" altLang="en-US"/>
                    </a:p>
                  </a:txBody>
                  <a:tcPr/>
                </a:tc>
                <a:tc>
                  <a:txBody>
                    <a:bodyPr/>
                    <a:lstStyle/>
                    <a:p>
                      <a:pPr algn="just"/>
                      <a:r>
                        <a:rPr lang="ja-JP" sz="1000" kern="0" dirty="0">
                          <a:effectLst/>
                        </a:rPr>
                        <a:t>土砂災害危険個所の緊急点検</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第４フェーズ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671853216"/>
                  </a:ext>
                </a:extLst>
              </a:tr>
              <a:tr h="149772">
                <a:tc vMerge="1">
                  <a:txBody>
                    <a:bodyPr/>
                    <a:lstStyle/>
                    <a:p>
                      <a:endParaRPr kumimoji="1" lang="ja-JP" altLang="en-US"/>
                    </a:p>
                  </a:txBody>
                  <a:tcPr/>
                </a:tc>
                <a:tc>
                  <a:txBody>
                    <a:bodyPr/>
                    <a:lstStyle/>
                    <a:p>
                      <a:pPr algn="just"/>
                      <a:r>
                        <a:rPr lang="ja-JP" sz="1000" kern="0" dirty="0">
                          <a:effectLst/>
                        </a:rPr>
                        <a:t>公共土木施設の応急復旧</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第５フェーズ～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605749329"/>
                  </a:ext>
                </a:extLst>
              </a:tr>
              <a:tr h="149773">
                <a:tc vMerge="1">
                  <a:txBody>
                    <a:bodyPr/>
                    <a:lstStyle/>
                    <a:p>
                      <a:endParaRPr kumimoji="1" lang="ja-JP" altLang="en-US"/>
                    </a:p>
                  </a:txBody>
                  <a:tcPr/>
                </a:tc>
                <a:tc>
                  <a:txBody>
                    <a:bodyPr/>
                    <a:lstStyle/>
                    <a:p>
                      <a:pPr algn="just"/>
                      <a:r>
                        <a:rPr lang="ja-JP" sz="1000" kern="0" dirty="0">
                          <a:effectLst/>
                        </a:rPr>
                        <a:t>被災住宅の応急修理</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第６フェーズ～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662951004"/>
                  </a:ext>
                </a:extLst>
              </a:tr>
              <a:tr h="141889">
                <a:tc vMerge="1">
                  <a:txBody>
                    <a:bodyPr/>
                    <a:lstStyle/>
                    <a:p>
                      <a:endParaRPr kumimoji="1" lang="ja-JP" altLang="en-US"/>
                    </a:p>
                  </a:txBody>
                  <a:tcPr/>
                </a:tc>
                <a:tc>
                  <a:txBody>
                    <a:bodyPr/>
                    <a:lstStyle/>
                    <a:p>
                      <a:pPr algn="just"/>
                      <a:r>
                        <a:rPr lang="ja-JP" sz="1000" kern="0">
                          <a:effectLst/>
                        </a:rPr>
                        <a:t>住まいの情報提供室の設置</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第６フェーズ～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631234682"/>
                  </a:ext>
                </a:extLst>
              </a:tr>
              <a:tr h="126124">
                <a:tc rowSpan="4">
                  <a:txBody>
                    <a:bodyPr/>
                    <a:lstStyle/>
                    <a:p>
                      <a:pPr algn="dist"/>
                      <a:r>
                        <a:rPr lang="ja-JP" sz="1000" kern="0" dirty="0">
                          <a:effectLst/>
                        </a:rPr>
                        <a:t>大阪港湾局</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0" dirty="0">
                          <a:effectLst/>
                        </a:rPr>
                        <a:t>緊急点検用船舶の応援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632310631"/>
                  </a:ext>
                </a:extLst>
              </a:tr>
              <a:tr h="126125">
                <a:tc vMerge="1">
                  <a:txBody>
                    <a:bodyPr/>
                    <a:lstStyle/>
                    <a:p>
                      <a:endParaRPr kumimoji="1" lang="ja-JP" altLang="en-US"/>
                    </a:p>
                  </a:txBody>
                  <a:tcPr/>
                </a:tc>
                <a:tc>
                  <a:txBody>
                    <a:bodyPr/>
                    <a:lstStyle/>
                    <a:p>
                      <a:pPr algn="just"/>
                      <a:r>
                        <a:rPr lang="ja-JP" sz="1000" kern="0">
                          <a:effectLst/>
                        </a:rPr>
                        <a:t>施設の点検等に関わる応援業務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第３フェーズ～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3770565938"/>
                  </a:ext>
                </a:extLst>
              </a:tr>
              <a:tr h="55179">
                <a:tc vMerge="1">
                  <a:txBody>
                    <a:bodyPr/>
                    <a:lstStyle/>
                    <a:p>
                      <a:endParaRPr kumimoji="1" lang="ja-JP" altLang="en-US"/>
                    </a:p>
                  </a:txBody>
                  <a:tcPr/>
                </a:tc>
                <a:tc>
                  <a:txBody>
                    <a:bodyPr/>
                    <a:lstStyle/>
                    <a:p>
                      <a:pPr algn="just"/>
                      <a:r>
                        <a:rPr lang="ja-JP" sz="1000" kern="0" dirty="0">
                          <a:effectLst/>
                        </a:rPr>
                        <a:t>応急復旧に関わる技術的支援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第４フェーズ～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246873439"/>
                  </a:ext>
                </a:extLst>
              </a:tr>
              <a:tr h="98797">
                <a:tc vMerge="1">
                  <a:txBody>
                    <a:bodyPr/>
                    <a:lstStyle/>
                    <a:p>
                      <a:endParaRPr kumimoji="1" lang="ja-JP" altLang="en-US"/>
                    </a:p>
                  </a:txBody>
                  <a:tcPr/>
                </a:tc>
                <a:tc>
                  <a:txBody>
                    <a:bodyPr/>
                    <a:lstStyle/>
                    <a:p>
                      <a:pPr algn="just"/>
                      <a:r>
                        <a:rPr lang="ja-JP" sz="1000" kern="0" dirty="0">
                          <a:effectLst/>
                        </a:rPr>
                        <a:t>施設の使用再開に向けた技術的支援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第６フェーズ～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864762575"/>
                  </a:ext>
                </a:extLst>
              </a:tr>
              <a:tr h="79353">
                <a:tc>
                  <a:txBody>
                    <a:bodyPr/>
                    <a:lstStyle/>
                    <a:p>
                      <a:pPr algn="dist"/>
                      <a:r>
                        <a:rPr lang="ja-JP" sz="1000" kern="0" dirty="0">
                          <a:effectLst/>
                        </a:rPr>
                        <a:t>商工労働部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0" dirty="0">
                          <a:effectLst/>
                        </a:rPr>
                        <a:t>（再掲）食料、飲料水、生活必需品等の供給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2203123483"/>
                  </a:ext>
                </a:extLst>
              </a:tr>
              <a:tr h="67790">
                <a:tc>
                  <a:txBody>
                    <a:bodyPr/>
                    <a:lstStyle/>
                    <a:p>
                      <a:pPr algn="dist"/>
                      <a:r>
                        <a:rPr lang="ja-JP" sz="1000" kern="0" dirty="0">
                          <a:effectLst/>
                        </a:rPr>
                        <a:t>教育庁</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nchor="ctr">
                    <a:solidFill>
                      <a:schemeClr val="accent1">
                        <a:lumMod val="20000"/>
                        <a:lumOff val="80000"/>
                      </a:schemeClr>
                    </a:solidFill>
                  </a:tcPr>
                </a:tc>
                <a:tc>
                  <a:txBody>
                    <a:bodyPr/>
                    <a:lstStyle/>
                    <a:p>
                      <a:pPr algn="just"/>
                      <a:r>
                        <a:rPr lang="ja-JP" sz="1000" kern="0" dirty="0">
                          <a:effectLst/>
                        </a:rPr>
                        <a:t>被災地における学びの継続や学校早期再開に向けた取り組み</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9207" marR="19207" marT="0" marB="0">
                    <a:solidFill>
                      <a:schemeClr val="accent1">
                        <a:lumMod val="20000"/>
                        <a:lumOff val="80000"/>
                      </a:schemeClr>
                    </a:solidFill>
                  </a:tcPr>
                </a:tc>
                <a:extLst>
                  <a:ext uri="{0D108BD9-81ED-4DB2-BD59-A6C34878D82A}">
                    <a16:rowId xmlns:a16="http://schemas.microsoft.com/office/drawing/2014/main" val="1259793830"/>
                  </a:ext>
                </a:extLst>
              </a:tr>
            </a:tbl>
          </a:graphicData>
        </a:graphic>
      </p:graphicFrame>
      <p:graphicFrame>
        <p:nvGraphicFramePr>
          <p:cNvPr id="4" name="表 3">
            <a:extLst>
              <a:ext uri="{FF2B5EF4-FFF2-40B4-BE49-F238E27FC236}">
                <a16:creationId xmlns:a16="http://schemas.microsoft.com/office/drawing/2014/main" id="{DC74FEA2-E598-4009-AA14-B8E7C8FCB07A}"/>
              </a:ext>
            </a:extLst>
          </p:cNvPr>
          <p:cNvGraphicFramePr>
            <a:graphicFrameLocks noGrp="1"/>
          </p:cNvGraphicFramePr>
          <p:nvPr>
            <p:extLst>
              <p:ext uri="{D42A27DB-BD31-4B8C-83A1-F6EECF244321}">
                <p14:modId xmlns:p14="http://schemas.microsoft.com/office/powerpoint/2010/main" val="3784271543"/>
              </p:ext>
            </p:extLst>
          </p:nvPr>
        </p:nvGraphicFramePr>
        <p:xfrm>
          <a:off x="4627179" y="1067193"/>
          <a:ext cx="4428139" cy="3008720"/>
        </p:xfrm>
        <a:graphic>
          <a:graphicData uri="http://schemas.openxmlformats.org/drawingml/2006/table">
            <a:tbl>
              <a:tblPr>
                <a:tableStyleId>{5C22544A-7EE6-4342-B048-85BDC9FD1C3A}</a:tableStyleId>
              </a:tblPr>
              <a:tblGrid>
                <a:gridCol w="867104">
                  <a:extLst>
                    <a:ext uri="{9D8B030D-6E8A-4147-A177-3AD203B41FA5}">
                      <a16:colId xmlns:a16="http://schemas.microsoft.com/office/drawing/2014/main" val="4180792142"/>
                    </a:ext>
                  </a:extLst>
                </a:gridCol>
                <a:gridCol w="2711220">
                  <a:extLst>
                    <a:ext uri="{9D8B030D-6E8A-4147-A177-3AD203B41FA5}">
                      <a16:colId xmlns:a16="http://schemas.microsoft.com/office/drawing/2014/main" val="2210941546"/>
                    </a:ext>
                  </a:extLst>
                </a:gridCol>
                <a:gridCol w="849815">
                  <a:extLst>
                    <a:ext uri="{9D8B030D-6E8A-4147-A177-3AD203B41FA5}">
                      <a16:colId xmlns:a16="http://schemas.microsoft.com/office/drawing/2014/main" val="1132785476"/>
                    </a:ext>
                  </a:extLst>
                </a:gridCol>
              </a:tblGrid>
              <a:tr h="224396">
                <a:tc>
                  <a:txBody>
                    <a:bodyPr/>
                    <a:lstStyle/>
                    <a:p>
                      <a:pPr algn="ctr"/>
                      <a:r>
                        <a:rPr lang="ja-JP" sz="1050" b="1" kern="0" dirty="0">
                          <a:effectLst/>
                        </a:rPr>
                        <a:t>所管する</a:t>
                      </a:r>
                      <a:endParaRPr lang="en-US" altLang="ja-JP" sz="1050" b="1" kern="0" dirty="0">
                        <a:effectLst/>
                      </a:endParaRPr>
                    </a:p>
                    <a:p>
                      <a:pPr algn="ctr"/>
                      <a:r>
                        <a:rPr lang="ja-JP" sz="1050" b="1" kern="0" dirty="0">
                          <a:effectLst/>
                        </a:rPr>
                        <a:t>部局</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marL="133350" indent="133350" algn="ctr"/>
                      <a:r>
                        <a:rPr lang="ja-JP" sz="1050" b="1" kern="0" dirty="0">
                          <a:effectLst/>
                        </a:rPr>
                        <a:t>業　務</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ctr"/>
                      <a:r>
                        <a:rPr lang="ja-JP" sz="1050" b="1" kern="0" dirty="0">
                          <a:effectLst/>
                        </a:rPr>
                        <a:t>フェーズ</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extLst>
                  <a:ext uri="{0D108BD9-81ED-4DB2-BD59-A6C34878D82A}">
                    <a16:rowId xmlns:a16="http://schemas.microsoft.com/office/drawing/2014/main" val="1386545703"/>
                  </a:ext>
                </a:extLst>
              </a:tr>
              <a:tr h="232761">
                <a:tc rowSpan="5">
                  <a:txBody>
                    <a:bodyPr/>
                    <a:lstStyle/>
                    <a:p>
                      <a:pPr algn="dist"/>
                      <a:r>
                        <a:rPr lang="ja-JP" sz="1000" kern="0" dirty="0">
                          <a:effectLst/>
                        </a:rPr>
                        <a:t>危機管理室</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0" dirty="0">
                          <a:effectLst/>
                        </a:rPr>
                        <a:t>災害対策本部の運営支援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全フェーズ共通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345103029"/>
                  </a:ext>
                </a:extLst>
              </a:tr>
              <a:tr h="232761">
                <a:tc vMerge="1">
                  <a:txBody>
                    <a:bodyPr/>
                    <a:lstStyle/>
                    <a:p>
                      <a:endParaRPr kumimoji="1" lang="ja-JP" altLang="en-US"/>
                    </a:p>
                  </a:txBody>
                  <a:tcPr/>
                </a:tc>
                <a:tc>
                  <a:txBody>
                    <a:bodyPr/>
                    <a:lstStyle/>
                    <a:p>
                      <a:pPr algn="just"/>
                      <a:r>
                        <a:rPr lang="ja-JP" sz="1000" kern="0" dirty="0">
                          <a:effectLst/>
                        </a:rPr>
                        <a:t>市町村の行政機能回復のための支援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全フェーズ共通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2051134393"/>
                  </a:ext>
                </a:extLst>
              </a:tr>
              <a:tr h="180798">
                <a:tc vMerge="1">
                  <a:txBody>
                    <a:bodyPr/>
                    <a:lstStyle/>
                    <a:p>
                      <a:endParaRPr kumimoji="1" lang="ja-JP" altLang="en-US"/>
                    </a:p>
                  </a:txBody>
                  <a:tcPr/>
                </a:tc>
                <a:tc>
                  <a:txBody>
                    <a:bodyPr/>
                    <a:lstStyle/>
                    <a:p>
                      <a:pPr algn="just"/>
                      <a:r>
                        <a:rPr lang="ja-JP" sz="1000" kern="0" dirty="0">
                          <a:effectLst/>
                        </a:rPr>
                        <a:t>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第２フェーズ～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1490734204"/>
                  </a:ext>
                </a:extLst>
              </a:tr>
              <a:tr h="141890">
                <a:tc vMerge="1">
                  <a:txBody>
                    <a:bodyPr/>
                    <a:lstStyle/>
                    <a:p>
                      <a:endParaRPr kumimoji="1" lang="ja-JP" altLang="en-US"/>
                    </a:p>
                  </a:txBody>
                  <a:tcPr/>
                </a:tc>
                <a:tc>
                  <a:txBody>
                    <a:bodyPr/>
                    <a:lstStyle/>
                    <a:p>
                      <a:pPr algn="just"/>
                      <a:r>
                        <a:rPr lang="ja-JP" sz="1000" kern="0" dirty="0">
                          <a:effectLst/>
                        </a:rPr>
                        <a:t>罹災証明書の交付に関する市町村支援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dirty="0">
                          <a:effectLst/>
                        </a:rPr>
                        <a:t>第３フェーズ～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238679272"/>
                  </a:ext>
                </a:extLst>
              </a:tr>
              <a:tr h="178875">
                <a:tc vMerge="1">
                  <a:txBody>
                    <a:bodyPr/>
                    <a:lstStyle/>
                    <a:p>
                      <a:endParaRPr kumimoji="1" lang="ja-JP" altLang="en-US"/>
                    </a:p>
                  </a:txBody>
                  <a:tcPr/>
                </a:tc>
                <a:tc>
                  <a:txBody>
                    <a:bodyPr/>
                    <a:lstStyle/>
                    <a:p>
                      <a:pPr algn="just"/>
                      <a:r>
                        <a:rPr lang="ja-JP" sz="1000" kern="0" dirty="0">
                          <a:effectLst/>
                        </a:rPr>
                        <a:t>避難所の運営等の支援（福祉避難所も含む）</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第４フェーズ～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2680534699"/>
                  </a:ext>
                </a:extLst>
              </a:tr>
              <a:tr h="181304">
                <a:tc rowSpan="3">
                  <a:txBody>
                    <a:bodyPr/>
                    <a:lstStyle/>
                    <a:p>
                      <a:pPr algn="dist"/>
                      <a:r>
                        <a:rPr lang="ja-JP" sz="1000" kern="0" dirty="0">
                          <a:effectLst/>
                        </a:rPr>
                        <a:t>福祉部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0" dirty="0">
                          <a:effectLst/>
                        </a:rPr>
                        <a:t>ＤＷＡＴ業務</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第２フェーズ～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3523570263"/>
                  </a:ext>
                </a:extLst>
              </a:tr>
              <a:tr h="349142">
                <a:tc vMerge="1">
                  <a:txBody>
                    <a:bodyPr/>
                    <a:lstStyle/>
                    <a:p>
                      <a:endParaRPr kumimoji="1" lang="ja-JP" altLang="en-US"/>
                    </a:p>
                  </a:txBody>
                  <a:tcPr/>
                </a:tc>
                <a:tc>
                  <a:txBody>
                    <a:bodyPr/>
                    <a:lstStyle/>
                    <a:p>
                      <a:pPr algn="just"/>
                      <a:r>
                        <a:rPr lang="ja-JP" sz="1000" kern="0" dirty="0">
                          <a:effectLst/>
                        </a:rPr>
                        <a:t>（再掲）避難所の運営等の支援（福祉避難所も含む）</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第４フェーズ～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737429020"/>
                  </a:ext>
                </a:extLst>
              </a:tr>
              <a:tr h="139589">
                <a:tc vMerge="1">
                  <a:txBody>
                    <a:bodyPr/>
                    <a:lstStyle/>
                    <a:p>
                      <a:endParaRPr kumimoji="1" lang="ja-JP" altLang="en-US"/>
                    </a:p>
                  </a:txBody>
                  <a:tcPr/>
                </a:tc>
                <a:tc>
                  <a:txBody>
                    <a:bodyPr/>
                    <a:lstStyle/>
                    <a:p>
                      <a:pPr algn="just"/>
                      <a:r>
                        <a:rPr lang="ja-JP" sz="1000" kern="0" dirty="0">
                          <a:effectLst/>
                        </a:rPr>
                        <a:t>介護職員等応援派遣業務（移送を含む）</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第４フェーズ～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1492205275"/>
                  </a:ext>
                </a:extLst>
              </a:tr>
              <a:tr h="232761">
                <a:tc rowSpan="2">
                  <a:txBody>
                    <a:bodyPr/>
                    <a:lstStyle/>
                    <a:p>
                      <a:pPr algn="dist"/>
                      <a:r>
                        <a:rPr lang="ja-JP" sz="1000" kern="0" spc="120" dirty="0">
                          <a:effectLst/>
                        </a:rPr>
                        <a:t>健康医療部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0">
                          <a:effectLst/>
                        </a:rPr>
                        <a:t>避難所等への各保健医療活動チームの派遣他</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全フェーズ共通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1144449717"/>
                  </a:ext>
                </a:extLst>
              </a:tr>
              <a:tr h="180097">
                <a:tc vMerge="1">
                  <a:txBody>
                    <a:bodyPr/>
                    <a:lstStyle/>
                    <a:p>
                      <a:endParaRPr kumimoji="1" lang="ja-JP" altLang="en-US"/>
                    </a:p>
                  </a:txBody>
                  <a:tcPr/>
                </a:tc>
                <a:tc>
                  <a:txBody>
                    <a:bodyPr/>
                    <a:lstStyle/>
                    <a:p>
                      <a:pPr algn="just"/>
                      <a:r>
                        <a:rPr lang="ja-JP" sz="1000" kern="0" dirty="0">
                          <a:effectLst/>
                        </a:rPr>
                        <a:t>（再掲）食料、飲料水、生活必需品等の供給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第２フェーズ～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779936277"/>
                  </a:ext>
                </a:extLst>
              </a:tr>
              <a:tr h="0">
                <a:tc>
                  <a:txBody>
                    <a:bodyPr/>
                    <a:lstStyle/>
                    <a:p>
                      <a:pPr algn="dist"/>
                      <a:r>
                        <a:rPr lang="ja-JP" sz="1000" kern="0" dirty="0">
                          <a:effectLst/>
                        </a:rPr>
                        <a:t>環境農林</a:t>
                      </a:r>
                      <a:endParaRPr lang="en-US" altLang="ja-JP" sz="1000" kern="0" dirty="0">
                        <a:effectLst/>
                      </a:endParaRPr>
                    </a:p>
                    <a:p>
                      <a:pPr algn="dist"/>
                      <a:r>
                        <a:rPr lang="ja-JP" sz="1000" kern="0" dirty="0">
                          <a:effectLst/>
                        </a:rPr>
                        <a:t>水産部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100" dirty="0">
                          <a:effectLst/>
                        </a:rPr>
                        <a:t>災害廃棄物の処理</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第６フェーズ～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3234547692"/>
                  </a:ext>
                </a:extLst>
              </a:tr>
              <a:tr h="158181">
                <a:tc>
                  <a:txBody>
                    <a:bodyPr/>
                    <a:lstStyle/>
                    <a:p>
                      <a:pPr algn="dist"/>
                      <a:r>
                        <a:rPr lang="ja-JP" sz="1000" kern="0" dirty="0">
                          <a:effectLst/>
                        </a:rPr>
                        <a:t>都市整備部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0" dirty="0">
                          <a:effectLst/>
                        </a:rPr>
                        <a:t>被災建築物応急危険度判定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a:effectLst/>
                        </a:rPr>
                        <a:t>第２フェーズ～</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4226783751"/>
                  </a:ext>
                </a:extLst>
              </a:tr>
              <a:tr h="94592">
                <a:tc>
                  <a:txBody>
                    <a:bodyPr/>
                    <a:lstStyle/>
                    <a:p>
                      <a:pPr algn="dist"/>
                      <a:r>
                        <a:rPr lang="ja-JP" sz="1000" kern="0" dirty="0">
                          <a:effectLst/>
                        </a:rPr>
                        <a:t>商工労働部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nchor="ctr">
                    <a:solidFill>
                      <a:schemeClr val="accent2">
                        <a:lumMod val="20000"/>
                        <a:lumOff val="80000"/>
                      </a:schemeClr>
                    </a:solidFill>
                  </a:tcPr>
                </a:tc>
                <a:tc>
                  <a:txBody>
                    <a:bodyPr/>
                    <a:lstStyle/>
                    <a:p>
                      <a:pPr algn="just"/>
                      <a:r>
                        <a:rPr lang="ja-JP" sz="1000" kern="0" dirty="0">
                          <a:effectLst/>
                        </a:rPr>
                        <a:t>（再掲）食料、飲料水、生活必需品等の供給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tc>
                  <a:txBody>
                    <a:bodyPr/>
                    <a:lstStyle/>
                    <a:p>
                      <a:pPr algn="l"/>
                      <a:r>
                        <a:rPr lang="ja-JP" sz="800" kern="0" dirty="0">
                          <a:effectLst/>
                        </a:rPr>
                        <a:t>第２フェーズ～</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5721" marR="45721" marT="0" marB="0">
                    <a:solidFill>
                      <a:schemeClr val="accent2">
                        <a:lumMod val="20000"/>
                        <a:lumOff val="80000"/>
                      </a:schemeClr>
                    </a:solidFill>
                  </a:tcPr>
                </a:tc>
                <a:extLst>
                  <a:ext uri="{0D108BD9-81ED-4DB2-BD59-A6C34878D82A}">
                    <a16:rowId xmlns:a16="http://schemas.microsoft.com/office/drawing/2014/main" val="2982889503"/>
                  </a:ext>
                </a:extLst>
              </a:tr>
            </a:tbl>
          </a:graphicData>
        </a:graphic>
      </p:graphicFrame>
      <p:sp>
        <p:nvSpPr>
          <p:cNvPr id="6" name="テキスト ボックス 5">
            <a:extLst>
              <a:ext uri="{FF2B5EF4-FFF2-40B4-BE49-F238E27FC236}">
                <a16:creationId xmlns:a16="http://schemas.microsoft.com/office/drawing/2014/main" id="{439F1C32-B27D-48EE-8C33-28CAB9AEC4F6}"/>
              </a:ext>
            </a:extLst>
          </p:cNvPr>
          <p:cNvSpPr txBox="1"/>
          <p:nvPr/>
        </p:nvSpPr>
        <p:spPr>
          <a:xfrm>
            <a:off x="88682" y="1497724"/>
            <a:ext cx="941283" cy="246221"/>
          </a:xfrm>
          <a:prstGeom prst="rect">
            <a:avLst/>
          </a:prstGeom>
          <a:noFill/>
        </p:spPr>
        <p:txBody>
          <a:bodyPr wrap="none" rtlCol="0">
            <a:spAutoFit/>
          </a:bodyPr>
          <a:lstStyle/>
          <a:p>
            <a:r>
              <a:rPr kumimoji="1" lang="ja-JP" altLang="en-US" sz="1000" dirty="0"/>
              <a:t>危 機 管 理 室</a:t>
            </a:r>
          </a:p>
        </p:txBody>
      </p:sp>
      <p:sp>
        <p:nvSpPr>
          <p:cNvPr id="3" name="テキスト ボックス 2">
            <a:extLst>
              <a:ext uri="{FF2B5EF4-FFF2-40B4-BE49-F238E27FC236}">
                <a16:creationId xmlns:a16="http://schemas.microsoft.com/office/drawing/2014/main" id="{4FAE4D0D-8ED6-4973-BD0C-CEDB3FABA993}"/>
              </a:ext>
            </a:extLst>
          </p:cNvPr>
          <p:cNvSpPr txBox="1"/>
          <p:nvPr/>
        </p:nvSpPr>
        <p:spPr>
          <a:xfrm>
            <a:off x="4934461" y="4589452"/>
            <a:ext cx="4068741" cy="1877437"/>
          </a:xfrm>
          <a:prstGeom prst="rect">
            <a:avLst/>
          </a:prstGeom>
          <a:noFill/>
        </p:spPr>
        <p:txBody>
          <a:bodyPr wrap="square" rtlCol="0">
            <a:spAutoFit/>
          </a:bodyPr>
          <a:lstStyle/>
          <a:p>
            <a:pPr marL="0" algn="l" rtl="0" eaLnBrk="1" fontAlgn="t" latinLnBrk="0" hangingPunct="1">
              <a:spcBef>
                <a:spcPts val="0"/>
              </a:spcBef>
              <a:spcAft>
                <a:spcPts val="0"/>
              </a:spcAft>
            </a:pPr>
            <a:r>
              <a:rPr kumimoji="1" lang="ja-JP" altLang="en-US" sz="1100" b="1" dirty="0"/>
              <a:t>（参考）タイムライン</a:t>
            </a:r>
            <a:endParaRPr kumimoji="1" lang="en-US" altLang="ja-JP" sz="1100" b="1" dirty="0"/>
          </a:p>
          <a:p>
            <a:pPr marL="0" algn="l" rtl="0" eaLnBrk="1" fontAlgn="t" latinLnBrk="0" hangingPunct="1">
              <a:spcBef>
                <a:spcPts val="0"/>
              </a:spcBef>
              <a:spcAft>
                <a:spcPts val="0"/>
              </a:spcAft>
            </a:pPr>
            <a:endParaRPr lang="ja-JP" altLang="ja-JP" sz="1400" b="1"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en-US" sz="1100" dirty="0">
                <a:solidFill>
                  <a:srgbClr val="000000"/>
                </a:solidFill>
                <a:latin typeface="+mn-ea"/>
              </a:rPr>
              <a:t>　　</a:t>
            </a:r>
            <a:r>
              <a:rPr kumimoji="1" lang="ja-JP" altLang="en-US" sz="1100" b="0" i="0" u="none" strike="noStrike" kern="1200" dirty="0">
                <a:solidFill>
                  <a:srgbClr val="000000"/>
                </a:solidFill>
                <a:effectLst/>
                <a:latin typeface="+mn-ea"/>
              </a:rPr>
              <a:t>○</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0</a:t>
            </a:r>
            <a:r>
              <a:rPr kumimoji="1" lang="ja-JP" altLang="ja-JP" sz="1100" b="0" i="0" u="none" strike="noStrike" kern="1200" dirty="0">
                <a:solidFill>
                  <a:srgbClr val="000000"/>
                </a:solidFill>
                <a:effectLst/>
                <a:latin typeface="+mn-ea"/>
              </a:rPr>
              <a:t>フェーズ</a:t>
            </a:r>
            <a:r>
              <a:rPr kumimoji="1" lang="ja-JP" altLang="en-US" sz="1100" b="0" i="0" u="none" strike="noStrike" kern="1200" dirty="0">
                <a:solidFill>
                  <a:srgbClr val="000000"/>
                </a:solidFill>
                <a:effectLst/>
                <a:latin typeface="+mn-ea"/>
              </a:rPr>
              <a:t>   ⇒　</a:t>
            </a:r>
            <a:r>
              <a:rPr kumimoji="1" lang="ja-JP" altLang="ja-JP" sz="1100" b="0" i="0" u="none" strike="noStrike" kern="1200" dirty="0">
                <a:solidFill>
                  <a:srgbClr val="000000"/>
                </a:solidFill>
                <a:effectLst/>
                <a:latin typeface="+mn-ea"/>
              </a:rPr>
              <a:t>災害発生前</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1</a:t>
            </a:r>
            <a:r>
              <a:rPr kumimoji="1" lang="ja-JP" altLang="ja-JP" sz="1100" b="0" i="0" u="none" strike="noStrike" kern="1200" dirty="0">
                <a:solidFill>
                  <a:srgbClr val="000000"/>
                </a:solidFill>
                <a:effectLst/>
                <a:latin typeface="+mn-ea"/>
              </a:rPr>
              <a:t>フェーズ</a:t>
            </a:r>
            <a:r>
              <a:rPr kumimoji="1" lang="ja-JP" altLang="en-US" sz="1100" b="0" i="0" u="none" strike="noStrike" kern="1200" dirty="0">
                <a:solidFill>
                  <a:srgbClr val="000000"/>
                </a:solidFill>
                <a:effectLst/>
                <a:latin typeface="+mn-ea"/>
              </a:rPr>
              <a:t>   </a:t>
            </a:r>
            <a:r>
              <a:rPr kumimoji="1" lang="ja-JP" altLang="en-US" sz="1100" dirty="0">
                <a:solidFill>
                  <a:srgbClr val="000000"/>
                </a:solidFill>
                <a:latin typeface="+mn-ea"/>
              </a:rPr>
              <a:t>⇒    </a:t>
            </a:r>
            <a:r>
              <a:rPr kumimoji="1" lang="ja-JP" altLang="ja-JP" sz="1100" b="0" i="0" u="none" strike="noStrike" kern="1200" dirty="0">
                <a:solidFill>
                  <a:srgbClr val="000000"/>
                </a:solidFill>
                <a:effectLst/>
                <a:latin typeface="+mn-ea"/>
              </a:rPr>
              <a:t>災害発生から発災後</a:t>
            </a:r>
            <a:r>
              <a:rPr kumimoji="1" lang="en-US" altLang="ja-JP" sz="1100" b="0" i="0" u="none" strike="noStrike" kern="1200" dirty="0">
                <a:solidFill>
                  <a:srgbClr val="000000"/>
                </a:solidFill>
                <a:effectLst/>
                <a:latin typeface="+mn-ea"/>
              </a:rPr>
              <a:t>3</a:t>
            </a:r>
            <a:r>
              <a:rPr kumimoji="1" lang="ja-JP" altLang="ja-JP" sz="1100" b="0" i="0" u="none" strike="noStrike" kern="1200" dirty="0">
                <a:solidFill>
                  <a:srgbClr val="000000"/>
                </a:solidFill>
                <a:effectLst/>
                <a:latin typeface="+mn-ea"/>
              </a:rPr>
              <a:t>時間まで</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dirty="0">
                <a:solidFill>
                  <a:srgbClr val="000000"/>
                </a:solidFill>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2</a:t>
            </a:r>
            <a:r>
              <a:rPr kumimoji="1" lang="ja-JP" altLang="ja-JP" sz="1100" b="0" i="0" u="none" strike="noStrike" kern="1200" dirty="0">
                <a:solidFill>
                  <a:srgbClr val="000000"/>
                </a:solidFill>
                <a:effectLst/>
                <a:latin typeface="+mn-ea"/>
              </a:rPr>
              <a:t>フェーズ</a:t>
            </a:r>
            <a:r>
              <a:rPr kumimoji="1" lang="ja-JP" altLang="en-US" sz="1100" b="0" i="0" u="none" strike="noStrike" kern="1200" dirty="0">
                <a:solidFill>
                  <a:srgbClr val="000000"/>
                </a:solidFill>
                <a:effectLst/>
                <a:latin typeface="+mn-ea"/>
              </a:rPr>
              <a:t>   ⇒　</a:t>
            </a:r>
            <a:r>
              <a:rPr kumimoji="1" lang="ja-JP" altLang="ja-JP" sz="1100" b="0" i="0" u="none" strike="noStrike" kern="1200" dirty="0">
                <a:solidFill>
                  <a:srgbClr val="000000"/>
                </a:solidFill>
                <a:effectLst/>
                <a:latin typeface="+mn-ea"/>
              </a:rPr>
              <a:t>発災後</a:t>
            </a:r>
            <a:r>
              <a:rPr kumimoji="1" lang="en-US" altLang="ja-JP" sz="1100" b="0" i="0" u="none" strike="noStrike" kern="1200" dirty="0">
                <a:solidFill>
                  <a:srgbClr val="000000"/>
                </a:solidFill>
                <a:effectLst/>
                <a:latin typeface="+mn-ea"/>
              </a:rPr>
              <a:t>24</a:t>
            </a:r>
            <a:r>
              <a:rPr kumimoji="1" lang="ja-JP" altLang="ja-JP" sz="1100" b="0" i="0" u="none" strike="noStrike" kern="1200" dirty="0">
                <a:solidFill>
                  <a:srgbClr val="000000"/>
                </a:solidFill>
                <a:effectLst/>
                <a:latin typeface="+mn-ea"/>
              </a:rPr>
              <a:t>時間まで</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3</a:t>
            </a:r>
            <a:r>
              <a:rPr kumimoji="1" lang="ja-JP" altLang="ja-JP" sz="1100" b="0" i="0" u="none" strike="noStrike" kern="1200" dirty="0">
                <a:solidFill>
                  <a:srgbClr val="000000"/>
                </a:solidFill>
                <a:effectLst/>
                <a:latin typeface="+mn-ea"/>
              </a:rPr>
              <a:t>フェーズ</a:t>
            </a:r>
            <a:r>
              <a:rPr kumimoji="1" lang="ja-JP" altLang="en-US" sz="1100" dirty="0">
                <a:solidFill>
                  <a:srgbClr val="000000"/>
                </a:solidFill>
                <a:latin typeface="+mn-ea"/>
              </a:rPr>
              <a:t>   </a:t>
            </a: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発災後</a:t>
            </a:r>
            <a:r>
              <a:rPr kumimoji="1" lang="en-US" altLang="ja-JP" sz="1100" b="0" i="0" u="none" strike="noStrike" kern="1200" dirty="0">
                <a:solidFill>
                  <a:srgbClr val="000000"/>
                </a:solidFill>
                <a:effectLst/>
                <a:latin typeface="+mn-ea"/>
              </a:rPr>
              <a:t>72</a:t>
            </a:r>
            <a:r>
              <a:rPr kumimoji="1" lang="ja-JP" altLang="ja-JP" sz="1100" b="0" i="0" u="none" strike="noStrike" kern="1200" dirty="0">
                <a:solidFill>
                  <a:srgbClr val="000000"/>
                </a:solidFill>
                <a:effectLst/>
                <a:latin typeface="+mn-ea"/>
              </a:rPr>
              <a:t>時間まで</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4</a:t>
            </a:r>
            <a:r>
              <a:rPr kumimoji="1" lang="ja-JP" altLang="ja-JP" sz="1100" b="0" i="0" u="none" strike="noStrike" kern="1200" dirty="0">
                <a:solidFill>
                  <a:srgbClr val="000000"/>
                </a:solidFill>
                <a:effectLst/>
                <a:latin typeface="+mn-ea"/>
              </a:rPr>
              <a:t>フェーズ</a:t>
            </a:r>
            <a:r>
              <a:rPr kumimoji="1" lang="ja-JP" altLang="en-US" sz="1100" dirty="0">
                <a:solidFill>
                  <a:srgbClr val="000000"/>
                </a:solidFill>
                <a:latin typeface="+mn-ea"/>
              </a:rPr>
              <a:t>   </a:t>
            </a: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発災後</a:t>
            </a:r>
            <a:r>
              <a:rPr kumimoji="1" lang="en-US" altLang="ja-JP" sz="1100" b="0" i="0" u="none" strike="noStrike" kern="1200" dirty="0">
                <a:solidFill>
                  <a:srgbClr val="000000"/>
                </a:solidFill>
                <a:effectLst/>
                <a:latin typeface="+mn-ea"/>
              </a:rPr>
              <a:t>1</a:t>
            </a:r>
            <a:r>
              <a:rPr kumimoji="1" lang="ja-JP" altLang="ja-JP" sz="1100" b="0" i="0" u="none" strike="noStrike" kern="1200" dirty="0">
                <a:solidFill>
                  <a:srgbClr val="000000"/>
                </a:solidFill>
                <a:effectLst/>
                <a:latin typeface="+mn-ea"/>
              </a:rPr>
              <a:t>週間まで</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5</a:t>
            </a:r>
            <a:r>
              <a:rPr kumimoji="1" lang="ja-JP" altLang="ja-JP" sz="1100" b="0" i="0" u="none" strike="noStrike" kern="1200" dirty="0">
                <a:solidFill>
                  <a:srgbClr val="000000"/>
                </a:solidFill>
                <a:effectLst/>
                <a:latin typeface="+mn-ea"/>
              </a:rPr>
              <a:t>フェーズ</a:t>
            </a:r>
            <a:r>
              <a:rPr kumimoji="1" lang="ja-JP" altLang="en-US" sz="1100" dirty="0">
                <a:solidFill>
                  <a:srgbClr val="000000"/>
                </a:solidFill>
                <a:latin typeface="+mn-ea"/>
              </a:rPr>
              <a:t>   </a:t>
            </a: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発災後</a:t>
            </a:r>
            <a:r>
              <a:rPr kumimoji="1" lang="en-US" altLang="ja-JP" sz="1100" b="0" i="0" u="none" strike="noStrike" kern="1200" dirty="0">
                <a:solidFill>
                  <a:srgbClr val="000000"/>
                </a:solidFill>
                <a:effectLst/>
                <a:latin typeface="+mn-ea"/>
              </a:rPr>
              <a:t>2</a:t>
            </a:r>
            <a:r>
              <a:rPr kumimoji="1" lang="ja-JP" altLang="ja-JP" sz="1100" b="0" i="0" u="none" strike="noStrike" kern="1200" dirty="0">
                <a:solidFill>
                  <a:srgbClr val="000000"/>
                </a:solidFill>
                <a:effectLst/>
                <a:latin typeface="+mn-ea"/>
              </a:rPr>
              <a:t>週間まで</a:t>
            </a:r>
            <a:endParaRPr lang="ja-JP" altLang="ja-JP" sz="1100" b="0" i="0" u="none" strike="noStrike" dirty="0">
              <a:effectLst/>
              <a:latin typeface="+mn-ea"/>
            </a:endParaRPr>
          </a:p>
          <a:p>
            <a:pPr marL="0" algn="l" rtl="0" eaLnBrk="1" fontAlgn="t" latinLnBrk="0" hangingPunct="1">
              <a:spcBef>
                <a:spcPts val="0"/>
              </a:spcBef>
              <a:spcAft>
                <a:spcPts val="0"/>
              </a:spcAft>
            </a:pP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第</a:t>
            </a:r>
            <a:r>
              <a:rPr kumimoji="1" lang="en-US" altLang="ja-JP" sz="1100" b="0" i="0" u="none" strike="noStrike" kern="1200" dirty="0">
                <a:solidFill>
                  <a:srgbClr val="000000"/>
                </a:solidFill>
                <a:effectLst/>
                <a:latin typeface="+mn-ea"/>
              </a:rPr>
              <a:t>6</a:t>
            </a:r>
            <a:r>
              <a:rPr kumimoji="1" lang="ja-JP" altLang="ja-JP" sz="1100" b="0" i="0" u="none" strike="noStrike" kern="1200" dirty="0">
                <a:solidFill>
                  <a:srgbClr val="000000"/>
                </a:solidFill>
                <a:effectLst/>
                <a:latin typeface="+mn-ea"/>
              </a:rPr>
              <a:t>フェーズ</a:t>
            </a:r>
            <a:r>
              <a:rPr kumimoji="1" lang="ja-JP" altLang="en-US" sz="1100" dirty="0">
                <a:solidFill>
                  <a:srgbClr val="000000"/>
                </a:solidFill>
                <a:latin typeface="+mn-ea"/>
              </a:rPr>
              <a:t>   </a:t>
            </a:r>
            <a:r>
              <a:rPr kumimoji="1" lang="ja-JP" altLang="en-US" sz="1100" b="0" i="0" u="none" strike="noStrike" kern="1200" dirty="0">
                <a:solidFill>
                  <a:srgbClr val="000000"/>
                </a:solidFill>
                <a:effectLst/>
                <a:latin typeface="+mn-ea"/>
              </a:rPr>
              <a:t>⇒　</a:t>
            </a:r>
            <a:r>
              <a:rPr kumimoji="1" lang="ja-JP" altLang="ja-JP" sz="1100" b="0" i="0" u="none" strike="noStrike" kern="1200" dirty="0">
                <a:solidFill>
                  <a:srgbClr val="000000"/>
                </a:solidFill>
                <a:effectLst/>
                <a:latin typeface="+mn-ea"/>
              </a:rPr>
              <a:t>発災後</a:t>
            </a:r>
            <a:r>
              <a:rPr kumimoji="1" lang="en-US" altLang="ja-JP" sz="1100" b="0" i="0" u="none" strike="noStrike" kern="1200" dirty="0">
                <a:solidFill>
                  <a:srgbClr val="000000"/>
                </a:solidFill>
                <a:effectLst/>
                <a:latin typeface="+mn-ea"/>
              </a:rPr>
              <a:t>1</a:t>
            </a:r>
            <a:r>
              <a:rPr kumimoji="1" lang="ja-JP" altLang="ja-JP" sz="1100" b="0" i="0" u="none" strike="noStrike" kern="1200" dirty="0">
                <a:solidFill>
                  <a:srgbClr val="000000"/>
                </a:solidFill>
                <a:effectLst/>
                <a:latin typeface="+mn-ea"/>
              </a:rPr>
              <a:t>ヶ月まで</a:t>
            </a:r>
            <a:endParaRPr lang="ja-JP" altLang="ja-JP" sz="1100" b="0" i="0" u="none" strike="noStrike" dirty="0">
              <a:effectLst/>
              <a:latin typeface="+mn-ea"/>
            </a:endParaRPr>
          </a:p>
          <a:p>
            <a:endParaRPr kumimoji="1" lang="ja-JP" altLang="en-US" sz="1400" dirty="0"/>
          </a:p>
        </p:txBody>
      </p:sp>
      <p:sp>
        <p:nvSpPr>
          <p:cNvPr id="7" name="正方形/長方形 6">
            <a:extLst>
              <a:ext uri="{FF2B5EF4-FFF2-40B4-BE49-F238E27FC236}">
                <a16:creationId xmlns:a16="http://schemas.microsoft.com/office/drawing/2014/main" id="{4051AA1A-6F6E-465C-A778-9E8B13605CFF}"/>
              </a:ext>
            </a:extLst>
          </p:cNvPr>
          <p:cNvSpPr/>
          <p:nvPr/>
        </p:nvSpPr>
        <p:spPr>
          <a:xfrm>
            <a:off x="5007012" y="4491832"/>
            <a:ext cx="3665482" cy="187743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803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02ECE7DD-DE25-4EDF-A125-635098753A29}"/>
              </a:ext>
            </a:extLst>
          </p:cNvPr>
          <p:cNvSpPr txBox="1">
            <a:spLocks/>
          </p:cNvSpPr>
          <p:nvPr/>
        </p:nvSpPr>
        <p:spPr>
          <a:xfrm>
            <a:off x="8647385" y="6522068"/>
            <a:ext cx="407933" cy="335309"/>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１３</a:t>
            </a:r>
          </a:p>
        </p:txBody>
      </p:sp>
      <p:sp>
        <p:nvSpPr>
          <p:cNvPr id="13" name="正方形/長方形 12">
            <a:extLst>
              <a:ext uri="{FF2B5EF4-FFF2-40B4-BE49-F238E27FC236}">
                <a16:creationId xmlns:a16="http://schemas.microsoft.com/office/drawing/2014/main" id="{02640D45-5EE4-4206-A73F-BF0909639CC0}"/>
              </a:ext>
            </a:extLst>
          </p:cNvPr>
          <p:cNvSpPr/>
          <p:nvPr/>
        </p:nvSpPr>
        <p:spPr>
          <a:xfrm>
            <a:off x="0" y="622"/>
            <a:ext cx="9144000" cy="4565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参考</a:t>
            </a:r>
            <a:r>
              <a:rPr lang="en-US" altLang="ja-JP" sz="2800" b="1" dirty="0">
                <a:latin typeface="UD デジタル 教科書体 NK-B" panose="02020700000000000000" pitchFamily="18" charset="-128"/>
                <a:ea typeface="UD デジタル 教科書体 NK-B" panose="02020700000000000000" pitchFamily="18" charset="-128"/>
              </a:rPr>
              <a:t>(</a:t>
            </a:r>
            <a:r>
              <a:rPr lang="ja-JP" altLang="en-US" sz="2800" b="1" dirty="0">
                <a:latin typeface="UD デジタル 教科書体 NK-B" panose="02020700000000000000" pitchFamily="18" charset="-128"/>
                <a:ea typeface="UD デジタル 教科書体 NK-B" panose="02020700000000000000" pitchFamily="18" charset="-128"/>
              </a:rPr>
              <a:t>活動スペースの確保）</a:t>
            </a:r>
          </a:p>
        </p:txBody>
      </p:sp>
      <p:sp>
        <p:nvSpPr>
          <p:cNvPr id="23" name="テキスト ボックス 22">
            <a:extLst>
              <a:ext uri="{FF2B5EF4-FFF2-40B4-BE49-F238E27FC236}">
                <a16:creationId xmlns:a16="http://schemas.microsoft.com/office/drawing/2014/main" id="{A2E77E91-E831-4DE8-88A9-19DB664F3047}"/>
              </a:ext>
            </a:extLst>
          </p:cNvPr>
          <p:cNvSpPr txBox="1"/>
          <p:nvPr/>
        </p:nvSpPr>
        <p:spPr>
          <a:xfrm>
            <a:off x="3500922" y="521937"/>
            <a:ext cx="1985477" cy="307777"/>
          </a:xfrm>
          <a:prstGeom prst="rect">
            <a:avLst/>
          </a:prstGeom>
          <a:noFill/>
        </p:spPr>
        <p:txBody>
          <a:bodyPr wrap="square">
            <a:spAutoFit/>
          </a:bodyPr>
          <a:lstStyle/>
          <a:p>
            <a:r>
              <a:rPr lang="en-US" altLang="ja-JP" sz="1400" b="1" u="none" strike="noStrike" dirty="0">
                <a:effectLst/>
              </a:rPr>
              <a:t>【</a:t>
            </a:r>
            <a:r>
              <a:rPr lang="ja-JP" altLang="en-US" sz="1400" b="1" u="none" strike="noStrike" dirty="0">
                <a:effectLst/>
              </a:rPr>
              <a:t>活動スペース候補</a:t>
            </a:r>
            <a:r>
              <a:rPr lang="en-US" altLang="ja-JP" sz="1400" b="1" u="none" strike="noStrike" dirty="0">
                <a:effectLst/>
              </a:rPr>
              <a:t>】</a:t>
            </a:r>
            <a:endParaRPr lang="ja-JP" altLang="en-US" sz="1400" b="1" dirty="0">
              <a:latin typeface="BIZ UDP明朝 Medium" panose="02020500000000000000" pitchFamily="18" charset="-128"/>
              <a:ea typeface="BIZ UDP明朝 Medium" panose="02020500000000000000" pitchFamily="18" charset="-128"/>
            </a:endParaRPr>
          </a:p>
        </p:txBody>
      </p:sp>
      <p:graphicFrame>
        <p:nvGraphicFramePr>
          <p:cNvPr id="8" name="表 7">
            <a:extLst>
              <a:ext uri="{FF2B5EF4-FFF2-40B4-BE49-F238E27FC236}">
                <a16:creationId xmlns:a16="http://schemas.microsoft.com/office/drawing/2014/main" id="{7B94FB2E-F06E-4342-BE51-D1FB427EF107}"/>
              </a:ext>
            </a:extLst>
          </p:cNvPr>
          <p:cNvGraphicFramePr>
            <a:graphicFrameLocks noGrp="1"/>
          </p:cNvGraphicFramePr>
          <p:nvPr>
            <p:extLst>
              <p:ext uri="{D42A27DB-BD31-4B8C-83A1-F6EECF244321}">
                <p14:modId xmlns:p14="http://schemas.microsoft.com/office/powerpoint/2010/main" val="2842674929"/>
              </p:ext>
            </p:extLst>
          </p:nvPr>
        </p:nvGraphicFramePr>
        <p:xfrm>
          <a:off x="1002539" y="894453"/>
          <a:ext cx="7138922" cy="5779375"/>
        </p:xfrm>
        <a:graphic>
          <a:graphicData uri="http://schemas.openxmlformats.org/drawingml/2006/table">
            <a:tbl>
              <a:tblPr>
                <a:tableStyleId>{5C22544A-7EE6-4342-B048-85BDC9FD1C3A}</a:tableStyleId>
              </a:tblPr>
              <a:tblGrid>
                <a:gridCol w="1389506">
                  <a:extLst>
                    <a:ext uri="{9D8B030D-6E8A-4147-A177-3AD203B41FA5}">
                      <a16:colId xmlns:a16="http://schemas.microsoft.com/office/drawing/2014/main" val="3565813064"/>
                    </a:ext>
                  </a:extLst>
                </a:gridCol>
                <a:gridCol w="1389506">
                  <a:extLst>
                    <a:ext uri="{9D8B030D-6E8A-4147-A177-3AD203B41FA5}">
                      <a16:colId xmlns:a16="http://schemas.microsoft.com/office/drawing/2014/main" val="2668940565"/>
                    </a:ext>
                  </a:extLst>
                </a:gridCol>
                <a:gridCol w="2844088">
                  <a:extLst>
                    <a:ext uri="{9D8B030D-6E8A-4147-A177-3AD203B41FA5}">
                      <a16:colId xmlns:a16="http://schemas.microsoft.com/office/drawing/2014/main" val="28977971"/>
                    </a:ext>
                  </a:extLst>
                </a:gridCol>
                <a:gridCol w="1515822">
                  <a:extLst>
                    <a:ext uri="{9D8B030D-6E8A-4147-A177-3AD203B41FA5}">
                      <a16:colId xmlns:a16="http://schemas.microsoft.com/office/drawing/2014/main" val="1585996067"/>
                    </a:ext>
                  </a:extLst>
                </a:gridCol>
              </a:tblGrid>
              <a:tr h="285965">
                <a:tc>
                  <a:txBody>
                    <a:bodyPr/>
                    <a:lstStyle/>
                    <a:p>
                      <a:pPr algn="ctr" fontAlgn="ctr"/>
                      <a:r>
                        <a:rPr lang="ja-JP" altLang="en-US" sz="1050" b="1"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5161" marR="5161" marT="5161" marB="0" anchor="ctr">
                    <a:solidFill>
                      <a:schemeClr val="bg2">
                        <a:lumMod val="90000"/>
                      </a:schemeClr>
                    </a:solidFill>
                  </a:tcPr>
                </a:tc>
                <a:tc>
                  <a:txBody>
                    <a:bodyPr/>
                    <a:lstStyle/>
                    <a:p>
                      <a:pPr algn="ctr" fontAlgn="ctr"/>
                      <a:r>
                        <a:rPr lang="ja-JP" altLang="en-US" sz="1050" b="1" u="none" strike="noStrike" dirty="0">
                          <a:effectLst/>
                        </a:rPr>
                        <a:t>施設名</a:t>
                      </a:r>
                      <a:endParaRPr lang="ja-JP" altLang="en-US" sz="10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161" marR="5161" marT="5161" marB="0" anchor="ctr">
                    <a:solidFill>
                      <a:schemeClr val="bg2">
                        <a:lumMod val="90000"/>
                      </a:schemeClr>
                    </a:solidFill>
                  </a:tcPr>
                </a:tc>
                <a:tc>
                  <a:txBody>
                    <a:bodyPr/>
                    <a:lstStyle/>
                    <a:p>
                      <a:pPr algn="ctr" fontAlgn="ctr"/>
                      <a:r>
                        <a:rPr lang="ja-JP" altLang="en-US" sz="1050" b="1" u="none" strike="noStrike" dirty="0">
                          <a:effectLst/>
                        </a:rPr>
                        <a:t>会議室名</a:t>
                      </a:r>
                      <a:endParaRPr lang="ja-JP" altLang="en-US" sz="10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161" marR="5161" marT="5161" marB="0" anchor="ctr">
                    <a:solidFill>
                      <a:schemeClr val="bg2">
                        <a:lumMod val="90000"/>
                      </a:schemeClr>
                    </a:solidFill>
                  </a:tcPr>
                </a:tc>
                <a:tc>
                  <a:txBody>
                    <a:bodyPr/>
                    <a:lstStyle/>
                    <a:p>
                      <a:pPr algn="ctr" fontAlgn="ctr"/>
                      <a:r>
                        <a:rPr lang="ja-JP" altLang="en-US" sz="1050" b="1" u="none" strike="noStrike" dirty="0">
                          <a:effectLst/>
                        </a:rPr>
                        <a:t>面積</a:t>
                      </a:r>
                      <a:r>
                        <a:rPr lang="en-US" altLang="ja-JP" sz="1050" b="1" u="none" strike="noStrike" dirty="0">
                          <a:effectLst/>
                        </a:rPr>
                        <a:t>(㎡)</a:t>
                      </a:r>
                      <a:endParaRPr lang="en-US" altLang="ja-JP" sz="10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161" marR="5161" marT="5161" marB="0" anchor="ctr">
                    <a:solidFill>
                      <a:schemeClr val="bg2">
                        <a:lumMod val="90000"/>
                      </a:schemeClr>
                    </a:solidFill>
                  </a:tcPr>
                </a:tc>
                <a:extLst>
                  <a:ext uri="{0D108BD9-81ED-4DB2-BD59-A6C34878D82A}">
                    <a16:rowId xmlns:a16="http://schemas.microsoft.com/office/drawing/2014/main" val="418861524"/>
                  </a:ext>
                </a:extLst>
              </a:tr>
              <a:tr h="159761">
                <a:tc rowSpan="24">
                  <a:txBody>
                    <a:bodyPr/>
                    <a:lstStyle/>
                    <a:p>
                      <a:pPr algn="l" fontAlgn="ctr"/>
                      <a:r>
                        <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rPr>
                        <a:t>府庁舎</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rowSpan="14">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大阪府新別館北館</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災害対策本部会議室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196.35</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417351951"/>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防災活動スペース１</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118.03</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82584029"/>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防災活動スペース２</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120.75</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783168613"/>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防災活動スペース３</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150.15</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742926702"/>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防災活動スペース４</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64.81</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1966756853"/>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防災活動スペース５</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61.55</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473777503"/>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災害対策本部室（センター</a:t>
                      </a:r>
                      <a:r>
                        <a:rPr lang="en-US" altLang="ja-JP" sz="1050" u="none" strike="noStrike" dirty="0">
                          <a:effectLst/>
                          <a:latin typeface="HGｺﾞｼｯｸM" panose="020B0609000000000000" pitchFamily="49" charset="-128"/>
                          <a:ea typeface="HGｺﾞｼｯｸM" panose="020B0609000000000000" pitchFamily="49" charset="-128"/>
                        </a:rPr>
                        <a:t>A</a:t>
                      </a:r>
                      <a:r>
                        <a:rPr lang="ja-JP" altLang="en-US" sz="1050" u="none" strike="noStrike" dirty="0">
                          <a:effectLst/>
                          <a:latin typeface="HGｺﾞｼｯｸM" panose="020B0609000000000000" pitchFamily="49" charset="-128"/>
                          <a:ea typeface="HGｺﾞｼｯｸM" panose="020B0609000000000000" pitchFamily="49" charset="-128"/>
                        </a:rPr>
                        <a:t>）</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209.60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7146597"/>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指令調整室（センター</a:t>
                      </a:r>
                      <a:r>
                        <a:rPr lang="en-US" altLang="ja-JP" sz="1050" u="none" strike="noStrike" dirty="0">
                          <a:effectLst/>
                          <a:latin typeface="HGｺﾞｼｯｸM" panose="020B0609000000000000" pitchFamily="49" charset="-128"/>
                          <a:ea typeface="HGｺﾞｼｯｸM" panose="020B0609000000000000" pitchFamily="49" charset="-128"/>
                        </a:rPr>
                        <a:t>B</a:t>
                      </a:r>
                      <a:r>
                        <a:rPr lang="ja-JP" altLang="en-US" sz="1050" u="none" strike="noStrike" dirty="0">
                          <a:effectLst/>
                          <a:latin typeface="HGｺﾞｼｯｸM" panose="020B0609000000000000" pitchFamily="49" charset="-128"/>
                          <a:ea typeface="HGｺﾞｼｯｸM" panose="020B0609000000000000" pitchFamily="49" charset="-128"/>
                        </a:rPr>
                        <a:t>）</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306.60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924735610"/>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危機管理室執務室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a:effectLst/>
                          <a:latin typeface="HGｺﾞｼｯｸM" panose="020B0609000000000000" pitchFamily="49" charset="-128"/>
                          <a:ea typeface="HGｺﾞｼｯｸM" panose="020B0609000000000000" pitchFamily="49" charset="-128"/>
                        </a:rPr>
                        <a:t>536.14</a:t>
                      </a:r>
                      <a:endParaRPr lang="en-US" altLang="ja-JP" sz="1050" b="0" i="0" u="none" strike="noStrike">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162273914"/>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多目的ホール</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376.06</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8472173"/>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会議室７</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40.88</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902365028"/>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会議室８</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37.64</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996227336"/>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会議室９</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27.10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261750889"/>
                  </a:ext>
                </a:extLst>
              </a:tr>
              <a:tr h="31052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会議室</a:t>
                      </a:r>
                      <a:r>
                        <a:rPr lang="en-US" altLang="ja-JP" sz="1050" u="none" strike="noStrike" dirty="0">
                          <a:effectLst/>
                          <a:latin typeface="HGｺﾞｼｯｸM" panose="020B0609000000000000" pitchFamily="49" charset="-128"/>
                          <a:ea typeface="HGｺﾞｼｯｸM" panose="020B0609000000000000" pitchFamily="49" charset="-128"/>
                        </a:rPr>
                        <a:t>10</a:t>
                      </a:r>
                      <a:r>
                        <a:rPr lang="ja-JP" altLang="en-US" sz="1050" u="none" strike="noStrike" dirty="0">
                          <a:effectLst/>
                          <a:latin typeface="HGｺﾞｼｯｸM" panose="020B0609000000000000" pitchFamily="49" charset="-128"/>
                          <a:ea typeface="HGｺﾞｼｯｸM" panose="020B0609000000000000" pitchFamily="49" charset="-128"/>
                        </a:rPr>
                        <a:t>（レッスンルーム）</a:t>
                      </a:r>
                      <a:r>
                        <a:rPr lang="en-US" altLang="ja-JP" sz="1050" u="none" strike="noStrike" dirty="0">
                          <a:effectLst/>
                          <a:latin typeface="HGｺﾞｼｯｸM" panose="020B0609000000000000" pitchFamily="49" charset="-128"/>
                          <a:ea typeface="HGｺﾞｼｯｸM" panose="020B0609000000000000" pitchFamily="49" charset="-128"/>
                        </a:rPr>
                        <a:t>※</a:t>
                      </a:r>
                      <a:r>
                        <a:rPr lang="ja-JP" altLang="en-US" sz="1050" u="none" strike="noStrike" dirty="0">
                          <a:effectLst/>
                          <a:latin typeface="HGｺﾞｼｯｸM" panose="020B0609000000000000" pitchFamily="49" charset="-128"/>
                          <a:ea typeface="HGｺﾞｼｯｸM" panose="020B0609000000000000" pitchFamily="49" charset="-128"/>
                        </a:rPr>
                        <a:t>更衣室含む</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142.96</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661073550"/>
                  </a:ext>
                </a:extLst>
              </a:tr>
              <a:tr h="159761">
                <a:tc vMerge="1">
                  <a:txBody>
                    <a:bodyPr/>
                    <a:lstStyle/>
                    <a:p>
                      <a:pPr algn="ctr" fontAlgn="ct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rowSpan="3">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大阪府新別館南館</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府税事務センター</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262.87</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173441795"/>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パスポートセンター会議室</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a:effectLst/>
                          <a:latin typeface="HGｺﾞｼｯｸM" panose="020B0609000000000000" pitchFamily="49" charset="-128"/>
                          <a:ea typeface="HGｺﾞｼｯｸM" panose="020B0609000000000000" pitchFamily="49" charset="-128"/>
                        </a:rPr>
                        <a:t>30.00</a:t>
                      </a:r>
                      <a:endParaRPr lang="en-US" altLang="ja-JP" sz="1050" b="0" i="0" u="none" strike="noStrike">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641318930"/>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大研修室</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736.36</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449940072"/>
                  </a:ext>
                </a:extLst>
              </a:tr>
              <a:tr h="159761">
                <a:tc vMerge="1">
                  <a:txBody>
                    <a:bodyPr/>
                    <a:lstStyle/>
                    <a:p>
                      <a:pPr algn="ctr" fontAlgn="ct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rowSpan="2">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大阪府庁本館</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正庁の間</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254.10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522105151"/>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本館４階　共用会議室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a:effectLst/>
                          <a:latin typeface="HGｺﾞｼｯｸM" panose="020B0609000000000000" pitchFamily="49" charset="-128"/>
                          <a:ea typeface="HGｺﾞｼｯｸM" panose="020B0609000000000000" pitchFamily="49" charset="-128"/>
                        </a:rPr>
                        <a:t>47.52</a:t>
                      </a:r>
                      <a:endParaRPr lang="en-US" altLang="ja-JP" sz="1050" b="0" i="0" u="none" strike="noStrike">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1454258189"/>
                  </a:ext>
                </a:extLst>
              </a:tr>
              <a:tr h="159761">
                <a:tc vMerge="1">
                  <a:txBody>
                    <a:bodyPr/>
                    <a:lstStyle/>
                    <a:p>
                      <a:pPr algn="ctr" fontAlgn="ct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大阪府庁別館</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別館５階 共用会議室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29.70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053291612"/>
                  </a:ext>
                </a:extLst>
              </a:tr>
              <a:tr h="15976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l" fontAlgn="ctr"/>
                      <a:r>
                        <a:rPr lang="ja-JP" altLang="en-US" sz="1050" u="none" strike="noStrike">
                          <a:effectLst/>
                          <a:latin typeface="HGｺﾞｼｯｸM" panose="020B0609000000000000" pitchFamily="49" charset="-128"/>
                          <a:ea typeface="HGｺﾞｼｯｸM" panose="020B0609000000000000" pitchFamily="49" charset="-128"/>
                        </a:rPr>
                        <a:t>大阪府公館</a:t>
                      </a:r>
                      <a:endParaRPr lang="ja-JP" altLang="en-US" sz="1050" b="0" i="0" u="none" strike="noStrike">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大阪府公館大サロン</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97.90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2890302862"/>
                  </a:ext>
                </a:extLst>
              </a:tr>
              <a:tr h="15976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rowSpan="2">
                  <a:txBody>
                    <a:bodyPr/>
                    <a:lstStyle/>
                    <a:p>
                      <a:pPr algn="l" fontAlgn="ctr"/>
                      <a:r>
                        <a:rPr lang="ja-JP" altLang="en-US" sz="1050" u="none" strike="noStrike" dirty="0">
                          <a:effectLst/>
                          <a:latin typeface="HGｺﾞｼｯｸM" panose="020B0609000000000000" pitchFamily="49" charset="-128"/>
                          <a:ea typeface="HGｺﾞｼｯｸM" panose="020B0609000000000000" pitchFamily="49" charset="-128"/>
                        </a:rPr>
                        <a:t>分館</a:t>
                      </a:r>
                      <a:r>
                        <a:rPr lang="en-US" sz="1050" u="none" strike="noStrike" dirty="0">
                          <a:effectLst/>
                          <a:latin typeface="HGｺﾞｼｯｸM" panose="020B0609000000000000" pitchFamily="49" charset="-128"/>
                          <a:ea typeface="HGｺﾞｼｯｸM" panose="020B0609000000000000" pitchFamily="49" charset="-128"/>
                        </a:rPr>
                        <a:t>A</a:t>
                      </a:r>
                      <a:r>
                        <a:rPr lang="ja-JP" altLang="en-US" sz="1050" u="none" strike="noStrike" dirty="0">
                          <a:effectLst/>
                          <a:latin typeface="HGｺﾞｼｯｸM" panose="020B0609000000000000" pitchFamily="49" charset="-128"/>
                          <a:ea typeface="HGｺﾞｼｯｸM" panose="020B0609000000000000" pitchFamily="49" charset="-128"/>
                        </a:rPr>
                        <a:t>棟</a:t>
                      </a: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分館Ａ棟２階　共用会議室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147.00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1354583418"/>
                  </a:ext>
                </a:extLst>
              </a:tr>
              <a:tr h="15976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分館Ａ棟３階　共用会議室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105.00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3659534969"/>
                  </a:ext>
                </a:extLst>
              </a:tr>
              <a:tr h="15976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l" fontAlgn="ctr"/>
                      <a:r>
                        <a:rPr lang="ja-JP" altLang="en-US" sz="1050" u="none" strike="noStrike">
                          <a:effectLst/>
                          <a:latin typeface="HGｺﾞｼｯｸM" panose="020B0609000000000000" pitchFamily="49" charset="-128"/>
                          <a:ea typeface="HGｺﾞｼｯｸM" panose="020B0609000000000000" pitchFamily="49" charset="-128"/>
                        </a:rPr>
                        <a:t>分館</a:t>
                      </a:r>
                      <a:r>
                        <a:rPr lang="en-US" sz="1050" u="none" strike="noStrike">
                          <a:effectLst/>
                          <a:latin typeface="HGｺﾞｼｯｸM" panose="020B0609000000000000" pitchFamily="49" charset="-128"/>
                          <a:ea typeface="HGｺﾞｼｯｸM" panose="020B0609000000000000" pitchFamily="49" charset="-128"/>
                        </a:rPr>
                        <a:t>B</a:t>
                      </a:r>
                      <a:r>
                        <a:rPr lang="ja-JP" altLang="en-US" sz="1050" u="none" strike="noStrike">
                          <a:effectLst/>
                          <a:latin typeface="HGｺﾞｼｯｸM" panose="020B0609000000000000" pitchFamily="49" charset="-128"/>
                          <a:ea typeface="HGｺﾞｼｯｸM" panose="020B0609000000000000" pitchFamily="49" charset="-128"/>
                        </a:rPr>
                        <a:t>棟</a:t>
                      </a:r>
                      <a:endParaRPr lang="ja-JP" altLang="en-US" sz="1050" b="0" i="0" u="none" strike="noStrike">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fontAlgn="ctr"/>
                      <a:r>
                        <a:rPr lang="zh-TW" altLang="en-US" sz="1050" u="none" strike="noStrike" dirty="0">
                          <a:effectLst/>
                          <a:latin typeface="HGｺﾞｼｯｸM" panose="020B0609000000000000" pitchFamily="49" charset="-128"/>
                          <a:ea typeface="HGｺﾞｼｯｸM" panose="020B0609000000000000" pitchFamily="49" charset="-128"/>
                        </a:rPr>
                        <a:t>分館Ｂ棟２階</a:t>
                      </a:r>
                      <a:r>
                        <a:rPr lang="ja-JP" altLang="en-US" sz="1050" u="none" strike="noStrike" dirty="0">
                          <a:effectLst/>
                          <a:latin typeface="HGｺﾞｼｯｸM" panose="020B0609000000000000" pitchFamily="49" charset="-128"/>
                          <a:ea typeface="HGｺﾞｼｯｸM" panose="020B0609000000000000" pitchFamily="49" charset="-128"/>
                        </a:rPr>
                        <a:t>　</a:t>
                      </a:r>
                      <a:r>
                        <a:rPr lang="zh-TW" altLang="en-US" sz="1050" u="none" strike="noStrike" dirty="0">
                          <a:effectLst/>
                          <a:latin typeface="HGｺﾞｼｯｸM" panose="020B0609000000000000" pitchFamily="49" charset="-128"/>
                          <a:ea typeface="HGｺﾞｼｯｸM" panose="020B0609000000000000" pitchFamily="49" charset="-128"/>
                        </a:rPr>
                        <a:t> 共用会議室</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u="none" strike="noStrike" dirty="0">
                          <a:effectLst/>
                          <a:latin typeface="HGｺﾞｼｯｸM" panose="020B0609000000000000" pitchFamily="49" charset="-128"/>
                          <a:ea typeface="HGｺﾞｼｯｸM" panose="020B0609000000000000" pitchFamily="49" charset="-128"/>
                        </a:rPr>
                        <a:t>77.00</a:t>
                      </a:r>
                      <a:endPar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extLst>
                  <a:ext uri="{0D108BD9-81ED-4DB2-BD59-A6C34878D82A}">
                    <a16:rowId xmlns:a16="http://schemas.microsoft.com/office/drawing/2014/main" val="64378886"/>
                  </a:ext>
                </a:extLst>
              </a:tr>
              <a:tr h="305355">
                <a:tc rowSpan="2">
                  <a:txBody>
                    <a:bodyPr/>
                    <a:lstStyle/>
                    <a:p>
                      <a:pPr algn="l" fontAlgn="ctr"/>
                      <a:r>
                        <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rPr>
                        <a:t>府庁舎周辺</a:t>
                      </a:r>
                    </a:p>
                  </a:txBody>
                  <a:tcPr marL="5161" marR="5161" marT="5161" marB="0" anchor="ctr">
                    <a:solidFill>
                      <a:schemeClr val="bg1">
                        <a:lumMod val="85000"/>
                      </a:schemeClr>
                    </a:solidFill>
                  </a:tcPr>
                </a:tc>
                <a:tc gridSpan="2">
                  <a:txBody>
                    <a:bodyPr/>
                    <a:lstStyle/>
                    <a:p>
                      <a:pPr algn="l">
                        <a:lnSpc>
                          <a:spcPts val="1200"/>
                        </a:lnSpc>
                      </a:pPr>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大阪府立男女共同参画・青少年センター（ドーンセンター）</a:t>
                      </a:r>
                      <a:endParaRPr lang="ja-JP" sz="110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a:txBody>
                  <a:tcPr marL="62865" marR="62865" marT="0" marB="0" anchor="ctr">
                    <a:solidFill>
                      <a:schemeClr val="bg1">
                        <a:lumMod val="85000"/>
                      </a:schemeClr>
                    </a:solidFill>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577.00</a:t>
                      </a:r>
                    </a:p>
                  </a:txBody>
                  <a:tcPr marL="5161" marR="5161" marT="5161" marB="0" anchor="ctr">
                    <a:solidFill>
                      <a:schemeClr val="bg1">
                        <a:lumMod val="85000"/>
                      </a:schemeClr>
                    </a:solidFill>
                  </a:tcPr>
                </a:tc>
                <a:extLst>
                  <a:ext uri="{0D108BD9-81ED-4DB2-BD59-A6C34878D82A}">
                    <a16:rowId xmlns:a16="http://schemas.microsoft.com/office/drawing/2014/main" val="724959326"/>
                  </a:ext>
                </a:extLst>
              </a:tr>
              <a:tr h="159761">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gridSpan="2">
                  <a:txBody>
                    <a:bodyPr/>
                    <a:lstStyle/>
                    <a:p>
                      <a:pPr algn="l">
                        <a:lnSpc>
                          <a:spcPts val="1200"/>
                        </a:lnSpc>
                      </a:pPr>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エル・おおさか</a:t>
                      </a:r>
                      <a:r>
                        <a:rPr lang="en-US"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a:t>
                      </a:r>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府立労働センター</a:t>
                      </a:r>
                      <a:r>
                        <a:rPr lang="en-US"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a:t>
                      </a:r>
                      <a:endParaRPr lang="ja-JP" sz="110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a:txBody>
                  <a:tcPr marL="62865" marR="62865" marT="0" marB="0" anchor="ctr">
                    <a:solidFill>
                      <a:schemeClr val="bg1">
                        <a:lumMod val="85000"/>
                      </a:schemeClr>
                    </a:solidFill>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2,560.00 </a:t>
                      </a:r>
                    </a:p>
                  </a:txBody>
                  <a:tcPr marL="5161" marR="5161" marT="5161" marB="0" anchor="ctr">
                    <a:solidFill>
                      <a:schemeClr val="bg1">
                        <a:lumMod val="85000"/>
                      </a:schemeClr>
                    </a:solidFill>
                  </a:tcPr>
                </a:tc>
                <a:extLst>
                  <a:ext uri="{0D108BD9-81ED-4DB2-BD59-A6C34878D82A}">
                    <a16:rowId xmlns:a16="http://schemas.microsoft.com/office/drawing/2014/main" val="3597547792"/>
                  </a:ext>
                </a:extLst>
              </a:tr>
              <a:tr h="159761">
                <a:tc rowSpan="4">
                  <a:txBody>
                    <a:bodyPr/>
                    <a:lstStyle/>
                    <a:p>
                      <a:pPr algn="l" fontAlgn="ctr"/>
                      <a:r>
                        <a:rPr lang="ja-JP" altLang="en-US" sz="1100" b="0" i="0" u="none" strike="noStrike" dirty="0">
                          <a:solidFill>
                            <a:srgbClr val="000000"/>
                          </a:solidFill>
                          <a:effectLst/>
                          <a:latin typeface="HGｺﾞｼｯｸM" panose="020B0609000000000000" pitchFamily="49" charset="-128"/>
                          <a:ea typeface="HGｺﾞｼｯｸM" panose="020B0609000000000000" pitchFamily="49" charset="-128"/>
                        </a:rPr>
                        <a:t>府庁舎内</a:t>
                      </a:r>
                      <a:endParaRPr lang="en-US" altLang="ja-JP" sz="1100" b="0" i="0" u="none" strike="noStrike" dirty="0">
                        <a:solidFill>
                          <a:srgbClr val="000000"/>
                        </a:solidFill>
                        <a:effectLst/>
                        <a:latin typeface="HGｺﾞｼｯｸM" panose="020B0609000000000000" pitchFamily="49" charset="-128"/>
                        <a:ea typeface="HGｺﾞｼｯｸM" panose="020B0609000000000000" pitchFamily="49" charset="-128"/>
                      </a:endParaRPr>
                    </a:p>
                    <a:p>
                      <a:pPr algn="l" fontAlgn="ctr"/>
                      <a:r>
                        <a:rPr lang="ja-JP" altLang="en-US" sz="1000" b="0" i="0" u="none" strike="noStrike" dirty="0">
                          <a:solidFill>
                            <a:srgbClr val="000000"/>
                          </a:solidFill>
                          <a:effectLst/>
                          <a:latin typeface="HGｺﾞｼｯｸM" panose="020B0609000000000000" pitchFamily="49" charset="-128"/>
                          <a:ea typeface="HGｺﾞｼｯｸM" panose="020B0609000000000000" pitchFamily="49" charset="-128"/>
                        </a:rPr>
                        <a:t>（府所管以外）</a:t>
                      </a:r>
                    </a:p>
                  </a:txBody>
                  <a:tcPr marL="5161" marR="5161" marT="5161"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50" u="none" strike="noStrike" dirty="0">
                          <a:effectLst/>
                          <a:latin typeface="HGｺﾞｼｯｸM" panose="020B0609000000000000" pitchFamily="49" charset="-128"/>
                          <a:ea typeface="HGｺﾞｼｯｸM" panose="020B0609000000000000" pitchFamily="49" charset="-128"/>
                        </a:rPr>
                        <a:t>大阪府新別館南館</a:t>
                      </a:r>
                      <a:endParaRPr lang="zh-TW"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l"/>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第２研究室</a:t>
                      </a:r>
                      <a:endParaRPr lang="ja-JP" sz="110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a:txBody>
                  <a:tcPr marL="62865" marR="62865" marT="0"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44.95</a:t>
                      </a:r>
                    </a:p>
                  </a:txBody>
                  <a:tcPr marL="5161" marR="5161" marT="5161" marB="0" anchor="ctr">
                    <a:solidFill>
                      <a:schemeClr val="bg1">
                        <a:lumMod val="85000"/>
                      </a:schemeClr>
                    </a:solidFill>
                  </a:tcPr>
                </a:tc>
                <a:extLst>
                  <a:ext uri="{0D108BD9-81ED-4DB2-BD59-A6C34878D82A}">
                    <a16:rowId xmlns:a16="http://schemas.microsoft.com/office/drawing/2014/main" val="1788098635"/>
                  </a:ext>
                </a:extLst>
              </a:tr>
              <a:tr h="159761">
                <a:tc vMerge="1">
                  <a:txBody>
                    <a:bodyPr/>
                    <a:lstStyle/>
                    <a:p>
                      <a:pPr algn="l" fontAlgn="ctr"/>
                      <a:endParaRPr lang="ja-JP" altLang="en-US" sz="1000" b="0" i="0" u="none" strike="noStrike" dirty="0">
                        <a:solidFill>
                          <a:srgbClr val="000000"/>
                        </a:solidFill>
                        <a:effectLst/>
                        <a:latin typeface="+mn-ea"/>
                        <a:ea typeface="+mn-ea"/>
                      </a:endParaRPr>
                    </a:p>
                  </a:txBody>
                  <a:tcPr marL="5161" marR="5161" marT="5161" marB="0" anchor="ctr">
                    <a:solidFill>
                      <a:schemeClr val="bg1">
                        <a:lumMod val="85000"/>
                      </a:schemeClr>
                    </a:solidFill>
                  </a:tcPr>
                </a:tc>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l"/>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第３研修室</a:t>
                      </a:r>
                      <a:endParaRPr lang="ja-JP" sz="110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a:txBody>
                  <a:tcPr marL="62865" marR="62865" marT="0"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95.29</a:t>
                      </a:r>
                    </a:p>
                  </a:txBody>
                  <a:tcPr marL="5161" marR="5161" marT="5161" marB="0" anchor="ctr">
                    <a:solidFill>
                      <a:schemeClr val="bg1">
                        <a:lumMod val="85000"/>
                      </a:schemeClr>
                    </a:solidFill>
                  </a:tcPr>
                </a:tc>
                <a:extLst>
                  <a:ext uri="{0D108BD9-81ED-4DB2-BD59-A6C34878D82A}">
                    <a16:rowId xmlns:a16="http://schemas.microsoft.com/office/drawing/2014/main" val="2533420746"/>
                  </a:ext>
                </a:extLst>
              </a:tr>
              <a:tr h="159761">
                <a:tc vMerge="1">
                  <a:txBody>
                    <a:bodyPr/>
                    <a:lstStyle/>
                    <a:p>
                      <a:pPr algn="l" fontAlgn="ctr"/>
                      <a:endParaRPr lang="ja-JP" altLang="en-US" sz="1000" b="0" i="0" u="none" strike="noStrike" dirty="0">
                        <a:solidFill>
                          <a:srgbClr val="000000"/>
                        </a:solidFill>
                        <a:effectLst/>
                        <a:latin typeface="+mn-ea"/>
                        <a:ea typeface="+mn-ea"/>
                      </a:endParaRPr>
                    </a:p>
                  </a:txBody>
                  <a:tcPr marL="5161" marR="5161" marT="5161" marB="0" anchor="ctr">
                    <a:solidFill>
                      <a:schemeClr val="bg1">
                        <a:lumMod val="85000"/>
                      </a:schemeClr>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61" marR="5161" marT="5161" marB="0" anchor="ctr">
                    <a:solidFill>
                      <a:schemeClr val="bg1">
                        <a:lumMod val="85000"/>
                      </a:schemeClr>
                    </a:solidFill>
                  </a:tcPr>
                </a:tc>
                <a:tc>
                  <a:txBody>
                    <a:bodyPr/>
                    <a:lstStyle/>
                    <a:p>
                      <a:pPr algn="l"/>
                      <a:r>
                        <a:rPr lang="ja-JP" sz="1050" kern="0" dirty="0">
                          <a:solidFill>
                            <a:srgbClr val="000000"/>
                          </a:solidFill>
                          <a:effectLst/>
                          <a:latin typeface="HGｺﾞｼｯｸM" panose="020B0609000000000000" pitchFamily="49" charset="-128"/>
                          <a:ea typeface="HGｺﾞｼｯｸM" panose="020B0609000000000000" pitchFamily="49" charset="-128"/>
                          <a:cs typeface="ＭＳ Ｐゴシック" panose="020B0600070205080204" pitchFamily="50" charset="-128"/>
                        </a:rPr>
                        <a:t>その他</a:t>
                      </a:r>
                      <a:endParaRPr lang="ja-JP" sz="1100" kern="100" dirty="0">
                        <a:effectLst/>
                        <a:latin typeface="HGｺﾞｼｯｸM" panose="020B0609000000000000" pitchFamily="49" charset="-128"/>
                        <a:ea typeface="HGｺﾞｼｯｸM" panose="020B0609000000000000" pitchFamily="49" charset="-128"/>
                        <a:cs typeface="Times New Roman" panose="02020603050405020304" pitchFamily="18" charset="0"/>
                      </a:endParaRPr>
                    </a:p>
                  </a:txBody>
                  <a:tcPr marL="62865" marR="62865" marT="0"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949.55</a:t>
                      </a:r>
                    </a:p>
                  </a:txBody>
                  <a:tcPr marL="5161" marR="5161" marT="5161" marB="0" anchor="ctr">
                    <a:solidFill>
                      <a:schemeClr val="bg1">
                        <a:lumMod val="85000"/>
                      </a:schemeClr>
                    </a:solidFill>
                  </a:tcPr>
                </a:tc>
                <a:extLst>
                  <a:ext uri="{0D108BD9-81ED-4DB2-BD59-A6C34878D82A}">
                    <a16:rowId xmlns:a16="http://schemas.microsoft.com/office/drawing/2014/main" val="421123534"/>
                  </a:ext>
                </a:extLst>
              </a:tr>
              <a:tr h="159761">
                <a:tc vMerge="1">
                  <a:txBody>
                    <a:bodyPr/>
                    <a:lstStyle/>
                    <a:p>
                      <a:pPr algn="l" fontAlgn="ctr"/>
                      <a:endParaRPr lang="ja-JP" altLang="en-US" sz="1000" b="0" i="0" u="none" strike="noStrike" dirty="0">
                        <a:solidFill>
                          <a:srgbClr val="000000"/>
                        </a:solidFill>
                        <a:effectLst/>
                        <a:latin typeface="+mn-ea"/>
                        <a:ea typeface="+mn-ea"/>
                      </a:endParaRPr>
                    </a:p>
                  </a:txBody>
                  <a:tcPr marL="5161" marR="5161" marT="5161" marB="0" anchor="ctr">
                    <a:solidFill>
                      <a:schemeClr val="bg1">
                        <a:lumMod val="85000"/>
                      </a:schemeClr>
                    </a:solidFill>
                  </a:tcPr>
                </a:tc>
                <a:tc>
                  <a:txBody>
                    <a:bodyPr/>
                    <a:lstStyle/>
                    <a:p>
                      <a:pPr algn="l" fontAlgn="ctr"/>
                      <a:r>
                        <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rPr>
                        <a:t>その他施設</a:t>
                      </a:r>
                    </a:p>
                  </a:txBody>
                  <a:tcPr marL="5161" marR="5161" marT="5161" marB="0" anchor="ctr">
                    <a:solidFill>
                      <a:schemeClr val="bg1">
                        <a:lumMod val="85000"/>
                      </a:schemeClr>
                    </a:solidFill>
                  </a:tcPr>
                </a:tc>
                <a:tc>
                  <a:txBody>
                    <a:bodyPr/>
                    <a:lstStyle/>
                    <a:p>
                      <a:pPr algn="l" fontAlgn="ctr"/>
                      <a:endParaRPr lang="ja-JP" altLang="en-US" sz="105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050" b="0" i="0" u="none" strike="noStrike" dirty="0">
                          <a:solidFill>
                            <a:srgbClr val="000000"/>
                          </a:solidFill>
                          <a:effectLst/>
                          <a:latin typeface="HGｺﾞｼｯｸM" panose="020B0609000000000000" pitchFamily="49" charset="-128"/>
                          <a:ea typeface="HGｺﾞｼｯｸM" panose="020B0609000000000000" pitchFamily="49" charset="-128"/>
                        </a:rPr>
                        <a:t>1,002.00</a:t>
                      </a:r>
                    </a:p>
                  </a:txBody>
                  <a:tcPr marL="5161" marR="5161" marT="5161" marB="0" anchor="ctr">
                    <a:solidFill>
                      <a:schemeClr val="bg1">
                        <a:lumMod val="85000"/>
                      </a:schemeClr>
                    </a:solidFill>
                  </a:tcPr>
                </a:tc>
                <a:extLst>
                  <a:ext uri="{0D108BD9-81ED-4DB2-BD59-A6C34878D82A}">
                    <a16:rowId xmlns:a16="http://schemas.microsoft.com/office/drawing/2014/main" val="2568721492"/>
                  </a:ext>
                </a:extLst>
              </a:tr>
              <a:tr h="252460">
                <a:tc gridSpan="3">
                  <a:txBody>
                    <a:bodyPr/>
                    <a:lstStyle/>
                    <a:p>
                      <a:pPr algn="ctr" fontAlgn="ctr"/>
                      <a:r>
                        <a:rPr lang="ja-JP" altLang="en-US" sz="1100" b="0" i="0" u="none" strike="noStrike" dirty="0">
                          <a:solidFill>
                            <a:srgbClr val="000000"/>
                          </a:solidFill>
                          <a:effectLst/>
                          <a:latin typeface="HGｺﾞｼｯｸM" panose="020B0609000000000000" pitchFamily="49" charset="-128"/>
                          <a:ea typeface="HGｺﾞｼｯｸM" panose="020B0609000000000000" pitchFamily="49" charset="-128"/>
                        </a:rPr>
                        <a:t>合計</a:t>
                      </a:r>
                    </a:p>
                  </a:txBody>
                  <a:tcPr marL="5161" marR="5161" marT="5161" marB="0" anchor="ctr">
                    <a:solidFill>
                      <a:schemeClr val="bg1">
                        <a:lumMod val="95000"/>
                      </a:schemeClr>
                    </a:solidFill>
                  </a:tcPr>
                </a:tc>
                <a:tc hMerge="1">
                  <a:txBody>
                    <a:bodyPr/>
                    <a:lstStyle/>
                    <a:p>
                      <a:pPr algn="l" fontAlgn="ctr"/>
                      <a:r>
                        <a:rPr lang="ja-JP" altLang="en-US" sz="1000" u="none" strike="noStrike" dirty="0">
                          <a:effectLst/>
                          <a:latin typeface="HGｺﾞｼｯｸM" panose="020B0609000000000000" pitchFamily="49" charset="-128"/>
                          <a:ea typeface="HGｺﾞｼｯｸM" panose="020B0609000000000000" pitchFamily="49" charset="-128"/>
                        </a:rPr>
                        <a:t>　</a:t>
                      </a:r>
                      <a:endParaRPr lang="ja-JP" altLang="en-US" sz="100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hMerge="1">
                  <a:txBody>
                    <a:bodyPr/>
                    <a:lstStyle/>
                    <a:p>
                      <a:pPr algn="l" fontAlgn="ctr"/>
                      <a:r>
                        <a:rPr lang="ja-JP" altLang="en-US" sz="1000" b="0" u="none" strike="noStrike" dirty="0">
                          <a:effectLst/>
                          <a:latin typeface="HGｺﾞｼｯｸM" panose="020B0609000000000000" pitchFamily="49" charset="-128"/>
                          <a:ea typeface="HGｺﾞｼｯｸM" panose="020B0609000000000000" pitchFamily="49" charset="-128"/>
                        </a:rPr>
                        <a:t>活動スペース面積計</a:t>
                      </a:r>
                      <a:endParaRPr lang="ja-JP" altLang="en-US" sz="1000" b="0" i="0" u="none" strike="noStrike" dirty="0">
                        <a:solidFill>
                          <a:srgbClr val="000000"/>
                        </a:solidFill>
                        <a:effectLst/>
                        <a:latin typeface="HGｺﾞｼｯｸM" panose="020B0609000000000000" pitchFamily="49" charset="-128"/>
                        <a:ea typeface="HGｺﾞｼｯｸM" panose="020B0609000000000000" pitchFamily="49" charset="-128"/>
                      </a:endParaRPr>
                    </a:p>
                  </a:txBody>
                  <a:tcPr marL="5161" marR="5161" marT="5161" marB="0" anchor="ctr">
                    <a:solidFill>
                      <a:schemeClr val="bg1">
                        <a:lumMod val="85000"/>
                      </a:schemeClr>
                    </a:solidFill>
                  </a:tcPr>
                </a:tc>
                <a:tc>
                  <a:txBody>
                    <a:bodyPr/>
                    <a:lstStyle/>
                    <a:p>
                      <a:pPr algn="r" fontAlgn="ctr"/>
                      <a:r>
                        <a:rPr lang="en-US" altLang="ja-JP" sz="1200" b="1" i="0" u="none" strike="noStrike" dirty="0">
                          <a:solidFill>
                            <a:srgbClr val="FF0000"/>
                          </a:solidFill>
                          <a:effectLst/>
                          <a:highlight>
                            <a:srgbClr val="FFFF00"/>
                          </a:highlight>
                          <a:latin typeface="HGｺﾞｼｯｸM" panose="020B0609000000000000" pitchFamily="49" charset="-128"/>
                          <a:ea typeface="HGｺﾞｼｯｸM" panose="020B0609000000000000" pitchFamily="49" charset="-128"/>
                        </a:rPr>
                        <a:t>6,747.79</a:t>
                      </a:r>
                    </a:p>
                  </a:txBody>
                  <a:tcPr marL="5161" marR="5161" marT="5161" marB="0" anchor="ctr">
                    <a:solidFill>
                      <a:schemeClr val="bg1">
                        <a:lumMod val="85000"/>
                      </a:schemeClr>
                    </a:solidFill>
                  </a:tcPr>
                </a:tc>
                <a:extLst>
                  <a:ext uri="{0D108BD9-81ED-4DB2-BD59-A6C34878D82A}">
                    <a16:rowId xmlns:a16="http://schemas.microsoft.com/office/drawing/2014/main" val="2984402357"/>
                  </a:ext>
                </a:extLst>
              </a:tr>
            </a:tbl>
          </a:graphicData>
        </a:graphic>
      </p:graphicFrame>
    </p:spTree>
    <p:extLst>
      <p:ext uri="{BB962C8B-B14F-4D97-AF65-F5344CB8AC3E}">
        <p14:creationId xmlns:p14="http://schemas.microsoft.com/office/powerpoint/2010/main" val="420581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0" y="0"/>
            <a:ext cx="9144000" cy="4826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項　目</a:t>
            </a:r>
          </a:p>
        </p:txBody>
      </p:sp>
      <p:sp>
        <p:nvSpPr>
          <p:cNvPr id="19" name="スライド番号プレースホルダー 2">
            <a:extLst>
              <a:ext uri="{FF2B5EF4-FFF2-40B4-BE49-F238E27FC236}">
                <a16:creationId xmlns:a16="http://schemas.microsoft.com/office/drawing/2014/main" id="{DF7B6F5C-BDDC-45D7-86B5-698F313770EC}"/>
              </a:ext>
            </a:extLst>
          </p:cNvPr>
          <p:cNvSpPr>
            <a:spLocks noGrp="1"/>
          </p:cNvSpPr>
          <p:nvPr>
            <p:ph type="sldNum" sz="quarter" idx="12"/>
          </p:nvPr>
        </p:nvSpPr>
        <p:spPr>
          <a:xfrm>
            <a:off x="8623738" y="6418831"/>
            <a:ext cx="413504" cy="383990"/>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2</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1242687" y="1777268"/>
            <a:ext cx="8636784" cy="3108543"/>
          </a:xfrm>
          <a:prstGeom prst="rect">
            <a:avLst/>
          </a:prstGeom>
          <a:noFill/>
        </p:spPr>
        <p:txBody>
          <a:bodyPr wrap="square" rtlCol="0">
            <a:spAutoFit/>
          </a:bodyPr>
          <a:lstStyle/>
          <a:p>
            <a:r>
              <a:rPr lang="ja-JP" altLang="en-US" sz="2800" b="1" u="sng" dirty="0">
                <a:solidFill>
                  <a:srgbClr val="FF0000"/>
                </a:solidFill>
                <a:latin typeface="BIZ UDPゴシック" panose="020B0400000000000000" pitchFamily="50" charset="-128"/>
                <a:ea typeface="BIZ UDPゴシック" panose="020B0400000000000000" pitchFamily="50" charset="-128"/>
              </a:rPr>
              <a:t>◎　大阪府受援・応援計画の改訂について</a:t>
            </a:r>
            <a:endParaRPr lang="en-US" altLang="ja-JP" sz="28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これまでの取り組み</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訓練での検証結果（参考）</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今後の予定　　</a:t>
            </a:r>
          </a:p>
        </p:txBody>
      </p:sp>
    </p:spTree>
    <p:extLst>
      <p:ext uri="{BB962C8B-B14F-4D97-AF65-F5344CB8AC3E}">
        <p14:creationId xmlns:p14="http://schemas.microsoft.com/office/powerpoint/2010/main" val="102372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E383910E-B334-492E-9D58-7A8D72DF2813}"/>
              </a:ext>
            </a:extLst>
          </p:cNvPr>
          <p:cNvSpPr/>
          <p:nvPr/>
        </p:nvSpPr>
        <p:spPr>
          <a:xfrm>
            <a:off x="4689096" y="4934669"/>
            <a:ext cx="4316687" cy="183089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8" name="吹き出し: 右矢印 57">
            <a:extLst>
              <a:ext uri="{FF2B5EF4-FFF2-40B4-BE49-F238E27FC236}">
                <a16:creationId xmlns:a16="http://schemas.microsoft.com/office/drawing/2014/main" id="{87613D0B-D0E1-4A27-ABB4-5414D60B2896}"/>
              </a:ext>
            </a:extLst>
          </p:cNvPr>
          <p:cNvSpPr/>
          <p:nvPr/>
        </p:nvSpPr>
        <p:spPr>
          <a:xfrm>
            <a:off x="291159" y="5215006"/>
            <a:ext cx="4162219" cy="1004964"/>
          </a:xfrm>
          <a:prstGeom prst="rightArrowCallout">
            <a:avLst>
              <a:gd name="adj1" fmla="val 17393"/>
              <a:gd name="adj2" fmla="val 22232"/>
              <a:gd name="adj3" fmla="val 25708"/>
              <a:gd name="adj4" fmla="val 84983"/>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30FE862-5743-4541-AA84-A79C2DB05D15}"/>
              </a:ext>
            </a:extLst>
          </p:cNvPr>
          <p:cNvSpPr/>
          <p:nvPr/>
        </p:nvSpPr>
        <p:spPr>
          <a:xfrm>
            <a:off x="0" y="-10208"/>
            <a:ext cx="9144000" cy="42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UD デジタル 教科書体 NK-B" panose="02020700000000000000" pitchFamily="18" charset="-128"/>
                <a:ea typeface="UD デジタル 教科書体 NK-B" panose="02020700000000000000" pitchFamily="18" charset="-128"/>
              </a:rPr>
              <a:t>大阪府受援・応援計画の改訂について</a:t>
            </a:r>
          </a:p>
        </p:txBody>
      </p:sp>
      <p:sp>
        <p:nvSpPr>
          <p:cNvPr id="18" name="テキスト ボックス 17">
            <a:extLst>
              <a:ext uri="{FF2B5EF4-FFF2-40B4-BE49-F238E27FC236}">
                <a16:creationId xmlns:a16="http://schemas.microsoft.com/office/drawing/2014/main" id="{066D9DCC-6348-48F7-806A-448C525B78B6}"/>
              </a:ext>
            </a:extLst>
          </p:cNvPr>
          <p:cNvSpPr txBox="1"/>
          <p:nvPr/>
        </p:nvSpPr>
        <p:spPr>
          <a:xfrm>
            <a:off x="95081" y="711471"/>
            <a:ext cx="8867571" cy="938719"/>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a:t>
            </a:r>
            <a:r>
              <a:rPr lang="ja-JP" altLang="en-US" sz="1400" b="1" u="sng" dirty="0">
                <a:latin typeface="BIZ UDPゴシック" panose="020B0400000000000000" pitchFamily="50" charset="-128"/>
                <a:ea typeface="BIZ UDPゴシック" panose="020B0400000000000000" pitchFamily="50" charset="-128"/>
              </a:rPr>
              <a:t>災害対策基本法</a:t>
            </a:r>
            <a:r>
              <a:rPr lang="ja-JP" altLang="en-US" sz="1100" b="1" dirty="0">
                <a:latin typeface="BIZ UDPゴシック" panose="020B0400000000000000" pitchFamily="50" charset="-128"/>
                <a:ea typeface="BIZ UDPゴシック" panose="020B0400000000000000" pitchFamily="50" charset="-128"/>
              </a:rPr>
              <a:t>（昭和三十六年法律第二百二十三号）</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都道府県地域防災計画</a:t>
            </a:r>
            <a:r>
              <a:rPr lang="ja-JP" altLang="en-US" sz="1050" dirty="0">
                <a:latin typeface="BIZ UDPゴシック" panose="020B0400000000000000" pitchFamily="50" charset="-128"/>
                <a:ea typeface="BIZ UDPゴシック" panose="020B0400000000000000" pitchFamily="50" charset="-128"/>
              </a:rPr>
              <a:t>を定めるに当たつては、災害が発生した場合において（中略）円滑に</a:t>
            </a:r>
            <a:r>
              <a:rPr lang="ja-JP" altLang="en-US" sz="1050" u="sng" dirty="0">
                <a:latin typeface="BIZ UDPゴシック" panose="020B0400000000000000" pitchFamily="50" charset="-128"/>
                <a:ea typeface="BIZ UDPゴシック" panose="020B0400000000000000" pitchFamily="50" charset="-128"/>
              </a:rPr>
              <a:t>他の者の応援を受け</a:t>
            </a:r>
            <a:r>
              <a:rPr lang="ja-JP" altLang="en-US" sz="1050" dirty="0">
                <a:latin typeface="BIZ UDPゴシック" panose="020B0400000000000000" pitchFamily="50" charset="-128"/>
                <a:ea typeface="BIZ UDPゴシック" panose="020B0400000000000000" pitchFamily="50" charset="-128"/>
              </a:rPr>
              <a:t>、又は</a:t>
            </a:r>
            <a:r>
              <a:rPr lang="ja-JP" altLang="en-US" sz="1050" u="sng" dirty="0">
                <a:latin typeface="BIZ UDPゴシック" panose="020B0400000000000000" pitchFamily="50" charset="-128"/>
                <a:ea typeface="BIZ UDPゴシック" panose="020B0400000000000000" pitchFamily="50" charset="-128"/>
              </a:rPr>
              <a:t>他の者を応援する</a:t>
            </a:r>
            <a:r>
              <a:rPr lang="ja-JP" altLang="en-US" sz="1050" dirty="0">
                <a:latin typeface="BIZ UDPゴシック" panose="020B0400000000000000" pitchFamily="50" charset="-128"/>
                <a:ea typeface="BIZ UDPゴシック" panose="020B0400000000000000" pitchFamily="50" charset="-128"/>
              </a:rPr>
              <a:t>ことができ</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るよう配慮する。</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（都道府県地域防災計画）第四十条</a:t>
            </a:r>
            <a:r>
              <a:rPr lang="en-US" altLang="ja-JP" sz="9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a:t>
            </a:r>
            <a:endParaRPr lang="ja-JP" altLang="en-US"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p:txBody>
      </p:sp>
      <p:sp>
        <p:nvSpPr>
          <p:cNvPr id="20" name="角丸四角形 4">
            <a:extLst>
              <a:ext uri="{FF2B5EF4-FFF2-40B4-BE49-F238E27FC236}">
                <a16:creationId xmlns:a16="http://schemas.microsoft.com/office/drawing/2014/main" id="{F855DA4A-9466-4DD2-89F6-7CBC73FA98A0}"/>
              </a:ext>
            </a:extLst>
          </p:cNvPr>
          <p:cNvSpPr/>
          <p:nvPr/>
        </p:nvSpPr>
        <p:spPr>
          <a:xfrm>
            <a:off x="138213" y="481984"/>
            <a:ext cx="1611759" cy="269694"/>
          </a:xfrm>
          <a:prstGeom prst="roundRect">
            <a:avLst>
              <a:gd name="adj" fmla="val 1109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400" dirty="0">
                <a:latin typeface="BIZ UDPゴシック" panose="020B0400000000000000" pitchFamily="50" charset="-128"/>
                <a:ea typeface="BIZ UDPゴシック" panose="020B0400000000000000" pitchFamily="50" charset="-128"/>
              </a:rPr>
              <a:t>根拠法・上位計画</a:t>
            </a:r>
          </a:p>
        </p:txBody>
      </p:sp>
      <p:sp>
        <p:nvSpPr>
          <p:cNvPr id="21" name="テキスト ボックス 20">
            <a:extLst>
              <a:ext uri="{FF2B5EF4-FFF2-40B4-BE49-F238E27FC236}">
                <a16:creationId xmlns:a16="http://schemas.microsoft.com/office/drawing/2014/main" id="{7F33340B-A621-4ADA-98DE-07CAF09D4B0D}"/>
              </a:ext>
            </a:extLst>
          </p:cNvPr>
          <p:cNvSpPr txBox="1"/>
          <p:nvPr/>
        </p:nvSpPr>
        <p:spPr>
          <a:xfrm>
            <a:off x="95082" y="1410829"/>
            <a:ext cx="8973247" cy="538609"/>
          </a:xfrm>
          <a:prstGeom prst="rect">
            <a:avLst/>
          </a:prstGeom>
          <a:noFill/>
        </p:spPr>
        <p:txBody>
          <a:bodyPr wrap="square" rtlCol="0">
            <a:spAutoFit/>
          </a:bodyPr>
          <a:lstStyle/>
          <a:p>
            <a:pPr>
              <a:spcAft>
                <a:spcPts val="600"/>
              </a:spcAft>
            </a:pPr>
            <a:r>
              <a:rPr lang="ja-JP" altLang="en-US" sz="1400" b="1" dirty="0">
                <a:latin typeface="BIZ UDPゴシック" panose="020B0400000000000000" pitchFamily="50" charset="-128"/>
                <a:ea typeface="BIZ UDPゴシック" panose="020B0400000000000000" pitchFamily="50" charset="-128"/>
              </a:rPr>
              <a:t>◎</a:t>
            </a:r>
            <a:r>
              <a:rPr lang="ja-JP" altLang="en-US" sz="1400" b="1" u="sng" dirty="0">
                <a:latin typeface="BIZ UDPゴシック" panose="020B0400000000000000" pitchFamily="50" charset="-128"/>
                <a:ea typeface="BIZ UDPゴシック" panose="020B0400000000000000" pitchFamily="50" charset="-128"/>
              </a:rPr>
              <a:t>大阪府地域防災計画</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第１章第１節第９ ３「応援・受援体制の整備」）</a:t>
            </a:r>
            <a:endParaRPr lang="en-US" altLang="ja-JP" sz="1100" dirty="0">
              <a:latin typeface="BIZ UDPゴシック" panose="020B0400000000000000" pitchFamily="50" charset="-128"/>
              <a:ea typeface="BIZ UDPゴシック" panose="020B0400000000000000" pitchFamily="50" charset="-128"/>
            </a:endParaRPr>
          </a:p>
          <a:p>
            <a:pPr marL="144000" indent="-457200"/>
            <a:r>
              <a:rPr lang="ja-JP" altLang="en-US" sz="1000" dirty="0">
                <a:latin typeface="BIZ UDPゴシック" panose="020B0400000000000000" pitchFamily="50" charset="-128"/>
                <a:ea typeface="BIZ UDPゴシック" panose="020B0400000000000000" pitchFamily="50" charset="-128"/>
              </a:rPr>
              <a:t>　　府及び市町村は、応援・受援に関する手順、応援機関の活動拠点、応援要員の集合・配置体制、資機材等の準備及び輸送体制等について必要な準備を整える。 </a:t>
            </a:r>
          </a:p>
        </p:txBody>
      </p:sp>
      <p:sp>
        <p:nvSpPr>
          <p:cNvPr id="22" name="角丸四角形 4">
            <a:extLst>
              <a:ext uri="{FF2B5EF4-FFF2-40B4-BE49-F238E27FC236}">
                <a16:creationId xmlns:a16="http://schemas.microsoft.com/office/drawing/2014/main" id="{3BF4B1C1-D60F-42D6-B500-F14459D942D4}"/>
              </a:ext>
            </a:extLst>
          </p:cNvPr>
          <p:cNvSpPr/>
          <p:nvPr/>
        </p:nvSpPr>
        <p:spPr>
          <a:xfrm>
            <a:off x="138214" y="2008100"/>
            <a:ext cx="957490" cy="256111"/>
          </a:xfrm>
          <a:prstGeom prst="roundRect">
            <a:avLst>
              <a:gd name="adj" fmla="val 831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400" dirty="0">
                <a:latin typeface="BIZ UDPゴシック" panose="020B0400000000000000" pitchFamily="50" charset="-128"/>
                <a:ea typeface="BIZ UDPゴシック" panose="020B0400000000000000" pitchFamily="50" charset="-128"/>
              </a:rPr>
              <a:t>現計画</a:t>
            </a:r>
          </a:p>
        </p:txBody>
      </p:sp>
      <p:sp>
        <p:nvSpPr>
          <p:cNvPr id="23" name="テキスト ボックス 22">
            <a:extLst>
              <a:ext uri="{FF2B5EF4-FFF2-40B4-BE49-F238E27FC236}">
                <a16:creationId xmlns:a16="http://schemas.microsoft.com/office/drawing/2014/main" id="{FB475131-C2A6-4B46-B174-956F9042A25F}"/>
              </a:ext>
            </a:extLst>
          </p:cNvPr>
          <p:cNvSpPr txBox="1"/>
          <p:nvPr/>
        </p:nvSpPr>
        <p:spPr>
          <a:xfrm>
            <a:off x="178119" y="2255301"/>
            <a:ext cx="8890210" cy="1200329"/>
          </a:xfrm>
          <a:prstGeom prst="rect">
            <a:avLst/>
          </a:prstGeom>
          <a:noFill/>
        </p:spPr>
        <p:txBody>
          <a:bodyPr wrap="square" rtlCol="0">
            <a:spAutoFit/>
          </a:bodyPr>
          <a:lstStyle/>
          <a:p>
            <a:pPr>
              <a:spcAft>
                <a:spcPts val="600"/>
              </a:spcAft>
            </a:pPr>
            <a:r>
              <a:rPr lang="ja-JP" altLang="en-US" sz="1400" b="1" dirty="0">
                <a:solidFill>
                  <a:srgbClr val="000000"/>
                </a:solidFill>
                <a:latin typeface="BIZ UDPゴシック" panose="020B0400000000000000" pitchFamily="50" charset="-128"/>
                <a:ea typeface="BIZ UDPゴシック" panose="020B0400000000000000" pitchFamily="50" charset="-128"/>
              </a:rPr>
              <a:t>大阪府受援・応援計画</a:t>
            </a:r>
            <a:r>
              <a:rPr lang="ja-JP" altLang="en-US" sz="1100" b="1" dirty="0">
                <a:solidFill>
                  <a:srgbClr val="000000"/>
                </a:solidFill>
                <a:latin typeface="BIZ UDPゴシック" panose="020B0400000000000000" pitchFamily="50" charset="-128"/>
                <a:ea typeface="BIZ UDPゴシック" panose="020B0400000000000000" pitchFamily="50" charset="-128"/>
              </a:rPr>
              <a:t>（</a:t>
            </a:r>
            <a:r>
              <a:rPr lang="en-US" altLang="ja-JP" sz="1100" b="1" dirty="0">
                <a:solidFill>
                  <a:srgbClr val="000000"/>
                </a:solidFill>
                <a:latin typeface="BIZ UDPゴシック" panose="020B0400000000000000" pitchFamily="50" charset="-128"/>
                <a:ea typeface="BIZ UDPゴシック" panose="020B0400000000000000" pitchFamily="50" charset="-128"/>
              </a:rPr>
              <a:t>H30.3</a:t>
            </a:r>
            <a:r>
              <a:rPr lang="ja-JP" altLang="en-US" sz="1100" b="1" dirty="0">
                <a:solidFill>
                  <a:srgbClr val="000000"/>
                </a:solidFill>
                <a:latin typeface="BIZ UDPゴシック" panose="020B0400000000000000" pitchFamily="50" charset="-128"/>
                <a:ea typeface="BIZ UDPゴシック" panose="020B0400000000000000" pitchFamily="50" charset="-128"/>
              </a:rPr>
              <a:t>策定、以降改正なし）</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marL="180000" indent="-457200">
              <a:spcAft>
                <a:spcPts val="60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○府域において災害が発生した場合の府における応急的な人的･物的応援の受入れについて、必要な手順及び想定する業務等を定めるもの。</a:t>
            </a:r>
          </a:p>
          <a:p>
            <a:pPr marL="180000" indent="-457200"/>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規定内容</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marL="180000" indent="-457200"/>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○受援体制の設置基準等　○大阪府に対する人的受援　○府内市町村への人的応援　○災害ボランティアの受け入れ　○物的支援</a:t>
            </a:r>
          </a:p>
        </p:txBody>
      </p:sp>
      <p:sp>
        <p:nvSpPr>
          <p:cNvPr id="24" name="テキスト ボックス 23">
            <a:extLst>
              <a:ext uri="{FF2B5EF4-FFF2-40B4-BE49-F238E27FC236}">
                <a16:creationId xmlns:a16="http://schemas.microsoft.com/office/drawing/2014/main" id="{FB147288-64CE-4337-A491-96A10F7EBAC0}"/>
              </a:ext>
            </a:extLst>
          </p:cNvPr>
          <p:cNvSpPr txBox="1"/>
          <p:nvPr/>
        </p:nvSpPr>
        <p:spPr>
          <a:xfrm>
            <a:off x="320052" y="3744328"/>
            <a:ext cx="7371425" cy="766815"/>
          </a:xfrm>
          <a:prstGeom prst="rect">
            <a:avLst/>
          </a:prstGeom>
          <a:noFill/>
        </p:spPr>
        <p:txBody>
          <a:bodyPr wrap="square" rtlCol="0">
            <a:spAutoFit/>
          </a:bodyPr>
          <a:lstStyle/>
          <a:p>
            <a:pPr>
              <a:spcAft>
                <a:spcPts val="600"/>
              </a:spcAft>
            </a:pPr>
            <a:r>
              <a:rPr lang="ja-JP" altLang="en-US" sz="1400" dirty="0">
                <a:latin typeface="BIZ UDPゴシック" panose="020B0400000000000000" pitchFamily="50" charset="-128"/>
                <a:ea typeface="BIZ UDPゴシック" panose="020B0400000000000000" pitchFamily="50" charset="-128"/>
              </a:rPr>
              <a:t>受援体制に課題のあった能登半島地震での対応を踏まえた大阪府での受援体制の充実・強化</a:t>
            </a:r>
            <a:endParaRPr lang="en-US" altLang="ja-JP" sz="1200" dirty="0">
              <a:latin typeface="BIZ UDPゴシック" panose="020B0400000000000000" pitchFamily="50" charset="-128"/>
              <a:ea typeface="BIZ UDPゴシック" panose="020B0400000000000000" pitchFamily="50" charset="-128"/>
            </a:endParaRPr>
          </a:p>
          <a:p>
            <a:r>
              <a:rPr lang="ja-JP" altLang="en-US" sz="1200" b="1" u="sng" dirty="0">
                <a:solidFill>
                  <a:srgbClr val="FF0000"/>
                </a:solidFill>
                <a:latin typeface="BIZ UDPゴシック" panose="020B0400000000000000" pitchFamily="50" charset="-128"/>
                <a:ea typeface="BIZ UDPゴシック" panose="020B0400000000000000" pitchFamily="50" charset="-128"/>
              </a:rPr>
              <a:t>・全国から大勢の応援者が駆け付けることを踏まえた体制・拠点の充実</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200" b="1" u="sng" dirty="0">
                <a:solidFill>
                  <a:srgbClr val="FF0000"/>
                </a:solidFill>
                <a:latin typeface="BIZ UDPゴシック" panose="020B0400000000000000" pitchFamily="50" charset="-128"/>
                <a:ea typeface="BIZ UDPゴシック" panose="020B0400000000000000" pitchFamily="50" charset="-128"/>
              </a:rPr>
              <a:t>・府職員の被災、専門職のリソース不足等を踏まえた人員の確保</a:t>
            </a:r>
            <a:endParaRPr lang="en-US" altLang="ja-JP" sz="1400" dirty="0">
              <a:latin typeface="BIZ UDPゴシック" panose="020B0400000000000000" pitchFamily="50" charset="-128"/>
              <a:ea typeface="BIZ UDPゴシック" panose="020B0400000000000000" pitchFamily="50" charset="-128"/>
            </a:endParaRPr>
          </a:p>
        </p:txBody>
      </p:sp>
      <p:sp>
        <p:nvSpPr>
          <p:cNvPr id="25" name="角丸四角形 4">
            <a:extLst>
              <a:ext uri="{FF2B5EF4-FFF2-40B4-BE49-F238E27FC236}">
                <a16:creationId xmlns:a16="http://schemas.microsoft.com/office/drawing/2014/main" id="{E23AAB73-82A4-4EBE-BC71-6F6EA7F99CA8}"/>
              </a:ext>
            </a:extLst>
          </p:cNvPr>
          <p:cNvSpPr/>
          <p:nvPr/>
        </p:nvSpPr>
        <p:spPr>
          <a:xfrm>
            <a:off x="138213" y="3520633"/>
            <a:ext cx="1532932" cy="223695"/>
          </a:xfrm>
          <a:prstGeom prst="roundRect">
            <a:avLst>
              <a:gd name="adj" fmla="val 831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400" dirty="0">
                <a:latin typeface="BIZ UDPゴシック" panose="020B0400000000000000" pitchFamily="50" charset="-128"/>
                <a:ea typeface="BIZ UDPゴシック" panose="020B0400000000000000" pitchFamily="50" charset="-128"/>
              </a:rPr>
              <a:t>見直しのポイント</a:t>
            </a:r>
          </a:p>
        </p:txBody>
      </p:sp>
      <p:sp>
        <p:nvSpPr>
          <p:cNvPr id="8" name="右中かっこ 7">
            <a:extLst>
              <a:ext uri="{FF2B5EF4-FFF2-40B4-BE49-F238E27FC236}">
                <a16:creationId xmlns:a16="http://schemas.microsoft.com/office/drawing/2014/main" id="{1E543C33-029A-44DD-9116-68491E8479A0}"/>
              </a:ext>
            </a:extLst>
          </p:cNvPr>
          <p:cNvSpPr/>
          <p:nvPr/>
        </p:nvSpPr>
        <p:spPr>
          <a:xfrm rot="5400000">
            <a:off x="4491342" y="419871"/>
            <a:ext cx="278231" cy="866438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365EA6D-9941-4E92-91BF-EDBB943D4F5C}"/>
              </a:ext>
            </a:extLst>
          </p:cNvPr>
          <p:cNvSpPr txBox="1"/>
          <p:nvPr/>
        </p:nvSpPr>
        <p:spPr>
          <a:xfrm>
            <a:off x="309619" y="5082296"/>
            <a:ext cx="3854834" cy="954107"/>
          </a:xfrm>
          <a:prstGeom prst="rect">
            <a:avLst/>
          </a:prstGeom>
          <a:noFill/>
        </p:spPr>
        <p:txBody>
          <a:bodyPr wrap="square" rtlCol="0">
            <a:spAutoFit/>
          </a:bodyPr>
          <a:lstStyle/>
          <a:p>
            <a:endParaRPr lang="en-US" altLang="ja-JP" sz="1400" dirty="0">
              <a:latin typeface="BIZ UDPゴシック" panose="020B0400000000000000" pitchFamily="50" charset="-128"/>
              <a:ea typeface="BIZ UDPゴシック" panose="020B0400000000000000" pitchFamily="50" charset="-128"/>
            </a:endParaRPr>
          </a:p>
          <a:p>
            <a:r>
              <a:rPr lang="ja-JP" altLang="en-US" sz="1400" b="1" u="sng" dirty="0">
                <a:latin typeface="BIZ UDPゴシック" panose="020B0400000000000000" pitchFamily="50" charset="-128"/>
                <a:ea typeface="BIZ UDPゴシック" panose="020B0400000000000000" pitchFamily="50" charset="-128"/>
              </a:rPr>
              <a:t>南海トラフ地震など来るべき大規模災害に</a:t>
            </a:r>
            <a:endParaRPr lang="en-US" altLang="ja-JP" sz="1400" b="1" u="sng" dirty="0">
              <a:latin typeface="BIZ UDPゴシック" panose="020B0400000000000000" pitchFamily="50" charset="-128"/>
              <a:ea typeface="BIZ UDPゴシック" panose="020B0400000000000000" pitchFamily="50" charset="-128"/>
            </a:endParaRPr>
          </a:p>
          <a:p>
            <a:r>
              <a:rPr lang="ja-JP" altLang="en-US" sz="1400" b="1" u="sng" dirty="0">
                <a:latin typeface="BIZ UDPゴシック" panose="020B0400000000000000" pitchFamily="50" charset="-128"/>
                <a:ea typeface="BIZ UDPゴシック" panose="020B0400000000000000" pitchFamily="50" charset="-128"/>
              </a:rPr>
              <a:t>備えるため、大阪府受援・応援計画をより</a:t>
            </a:r>
            <a:endParaRPr lang="en-US" altLang="ja-JP" sz="1400" b="1" u="sng" dirty="0">
              <a:latin typeface="BIZ UDPゴシック" panose="020B0400000000000000" pitchFamily="50" charset="-128"/>
              <a:ea typeface="BIZ UDPゴシック" panose="020B0400000000000000" pitchFamily="50" charset="-128"/>
            </a:endParaRPr>
          </a:p>
          <a:p>
            <a:r>
              <a:rPr lang="ja-JP" altLang="en-US" sz="1400" b="1" u="sng" dirty="0">
                <a:latin typeface="BIZ UDPゴシック" panose="020B0400000000000000" pitchFamily="50" charset="-128"/>
                <a:ea typeface="BIZ UDPゴシック" panose="020B0400000000000000" pitchFamily="50" charset="-128"/>
              </a:rPr>
              <a:t>実効性のあるものとするため改訂</a:t>
            </a:r>
            <a:endParaRPr lang="en-US" altLang="ja-JP" sz="1200" b="1" u="sng"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7F37EB1D-0B2E-47C7-B7B9-F457EBF73C85}"/>
              </a:ext>
            </a:extLst>
          </p:cNvPr>
          <p:cNvSpPr/>
          <p:nvPr/>
        </p:nvSpPr>
        <p:spPr>
          <a:xfrm>
            <a:off x="6017359" y="5225030"/>
            <a:ext cx="535350" cy="1062466"/>
          </a:xfrm>
          <a:prstGeom prst="roundRect">
            <a:avLst>
              <a:gd name="adj" fmla="val 11648"/>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AA69263-34C6-4F04-87EF-7B4DBB1D60DC}"/>
              </a:ext>
            </a:extLst>
          </p:cNvPr>
          <p:cNvSpPr/>
          <p:nvPr/>
        </p:nvSpPr>
        <p:spPr>
          <a:xfrm>
            <a:off x="4913322" y="5211308"/>
            <a:ext cx="791390" cy="989691"/>
          </a:xfrm>
          <a:prstGeom prst="roundRect">
            <a:avLst>
              <a:gd name="adj" fmla="val 11648"/>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544AE88A-9065-4181-8B06-614CC2A6C234}"/>
              </a:ext>
            </a:extLst>
          </p:cNvPr>
          <p:cNvPicPr>
            <a:picLocks noChangeAspect="1"/>
          </p:cNvPicPr>
          <p:nvPr/>
        </p:nvPicPr>
        <p:blipFill>
          <a:blip r:embed="rId2"/>
          <a:stretch>
            <a:fillRect/>
          </a:stretch>
        </p:blipFill>
        <p:spPr>
          <a:xfrm>
            <a:off x="6049015" y="5308123"/>
            <a:ext cx="480323" cy="519268"/>
          </a:xfrm>
          <a:prstGeom prst="rect">
            <a:avLst/>
          </a:prstGeom>
        </p:spPr>
      </p:pic>
      <p:pic>
        <p:nvPicPr>
          <p:cNvPr id="30" name="図 29">
            <a:extLst>
              <a:ext uri="{FF2B5EF4-FFF2-40B4-BE49-F238E27FC236}">
                <a16:creationId xmlns:a16="http://schemas.microsoft.com/office/drawing/2014/main" id="{85979AFC-5F5B-4655-A4C3-62D357055476}"/>
              </a:ext>
            </a:extLst>
          </p:cNvPr>
          <p:cNvPicPr>
            <a:picLocks noChangeAspect="1"/>
          </p:cNvPicPr>
          <p:nvPr/>
        </p:nvPicPr>
        <p:blipFill>
          <a:blip r:embed="rId3"/>
          <a:stretch>
            <a:fillRect/>
          </a:stretch>
        </p:blipFill>
        <p:spPr>
          <a:xfrm>
            <a:off x="4973113" y="5227455"/>
            <a:ext cx="578963" cy="478610"/>
          </a:xfrm>
          <a:prstGeom prst="rect">
            <a:avLst/>
          </a:prstGeom>
        </p:spPr>
      </p:pic>
      <p:sp>
        <p:nvSpPr>
          <p:cNvPr id="31" name="矢印: 右 30">
            <a:extLst>
              <a:ext uri="{FF2B5EF4-FFF2-40B4-BE49-F238E27FC236}">
                <a16:creationId xmlns:a16="http://schemas.microsoft.com/office/drawing/2014/main" id="{D4828299-9685-45F0-852E-74448DACB4DF}"/>
              </a:ext>
            </a:extLst>
          </p:cNvPr>
          <p:cNvSpPr/>
          <p:nvPr/>
        </p:nvSpPr>
        <p:spPr>
          <a:xfrm>
            <a:off x="5756969" y="5691898"/>
            <a:ext cx="200203" cy="151410"/>
          </a:xfrm>
          <a:prstGeom prst="rightArrow">
            <a:avLst>
              <a:gd name="adj1" fmla="val 36984"/>
              <a:gd name="adj2" fmla="val 4869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B4170376-D674-4F51-83BA-0DA26EB6A79D}"/>
              </a:ext>
            </a:extLst>
          </p:cNvPr>
          <p:cNvPicPr>
            <a:picLocks noChangeAspect="1"/>
          </p:cNvPicPr>
          <p:nvPr/>
        </p:nvPicPr>
        <p:blipFill>
          <a:blip r:embed="rId4"/>
          <a:stretch>
            <a:fillRect/>
          </a:stretch>
        </p:blipFill>
        <p:spPr>
          <a:xfrm>
            <a:off x="6096473" y="5892384"/>
            <a:ext cx="373867" cy="331807"/>
          </a:xfrm>
          <a:prstGeom prst="rect">
            <a:avLst/>
          </a:prstGeom>
        </p:spPr>
      </p:pic>
      <p:pic>
        <p:nvPicPr>
          <p:cNvPr id="33" name="図 32">
            <a:extLst>
              <a:ext uri="{FF2B5EF4-FFF2-40B4-BE49-F238E27FC236}">
                <a16:creationId xmlns:a16="http://schemas.microsoft.com/office/drawing/2014/main" id="{7BD6A422-D74D-4DA1-93F7-B2E90108C786}"/>
              </a:ext>
            </a:extLst>
          </p:cNvPr>
          <p:cNvPicPr>
            <a:picLocks noChangeAspect="1"/>
          </p:cNvPicPr>
          <p:nvPr/>
        </p:nvPicPr>
        <p:blipFill>
          <a:blip r:embed="rId5"/>
          <a:stretch>
            <a:fillRect/>
          </a:stretch>
        </p:blipFill>
        <p:spPr>
          <a:xfrm>
            <a:off x="5326005" y="5683667"/>
            <a:ext cx="332552" cy="450918"/>
          </a:xfrm>
          <a:prstGeom prst="rect">
            <a:avLst/>
          </a:prstGeom>
        </p:spPr>
      </p:pic>
      <p:sp>
        <p:nvSpPr>
          <p:cNvPr id="34" name="テキスト ボックス 33">
            <a:extLst>
              <a:ext uri="{FF2B5EF4-FFF2-40B4-BE49-F238E27FC236}">
                <a16:creationId xmlns:a16="http://schemas.microsoft.com/office/drawing/2014/main" id="{6B2BC68E-90CC-4C2E-9E36-9CBB1B4E36C3}"/>
              </a:ext>
            </a:extLst>
          </p:cNvPr>
          <p:cNvSpPr txBox="1"/>
          <p:nvPr/>
        </p:nvSpPr>
        <p:spPr>
          <a:xfrm>
            <a:off x="5996682" y="4901847"/>
            <a:ext cx="636869" cy="33855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ホテル等に宿泊</a:t>
            </a:r>
          </a:p>
        </p:txBody>
      </p:sp>
      <p:sp>
        <p:nvSpPr>
          <p:cNvPr id="35" name="矢印: 右 34">
            <a:extLst>
              <a:ext uri="{FF2B5EF4-FFF2-40B4-BE49-F238E27FC236}">
                <a16:creationId xmlns:a16="http://schemas.microsoft.com/office/drawing/2014/main" id="{76EF4651-074B-4C62-A6C7-FCE0E0BA327A}"/>
              </a:ext>
            </a:extLst>
          </p:cNvPr>
          <p:cNvSpPr/>
          <p:nvPr/>
        </p:nvSpPr>
        <p:spPr>
          <a:xfrm>
            <a:off x="6619157" y="5575686"/>
            <a:ext cx="204213" cy="141802"/>
          </a:xfrm>
          <a:prstGeom prst="rightArrow">
            <a:avLst>
              <a:gd name="adj1" fmla="val 36984"/>
              <a:gd name="adj2" fmla="val 4869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294AD61E-C586-4C98-8DAB-BA6043BC21DA}"/>
              </a:ext>
            </a:extLst>
          </p:cNvPr>
          <p:cNvPicPr>
            <a:picLocks noChangeAspect="1"/>
          </p:cNvPicPr>
          <p:nvPr/>
        </p:nvPicPr>
        <p:blipFill>
          <a:blip r:embed="rId6"/>
          <a:stretch>
            <a:fillRect/>
          </a:stretch>
        </p:blipFill>
        <p:spPr>
          <a:xfrm>
            <a:off x="4874053" y="5743657"/>
            <a:ext cx="486367" cy="404224"/>
          </a:xfrm>
          <a:prstGeom prst="rect">
            <a:avLst/>
          </a:prstGeom>
        </p:spPr>
      </p:pic>
      <p:grpSp>
        <p:nvGrpSpPr>
          <p:cNvPr id="37" name="グループ化 36">
            <a:extLst>
              <a:ext uri="{FF2B5EF4-FFF2-40B4-BE49-F238E27FC236}">
                <a16:creationId xmlns:a16="http://schemas.microsoft.com/office/drawing/2014/main" id="{BC4A9FD9-2DE1-43BF-977C-6B1ED9271B9B}"/>
              </a:ext>
            </a:extLst>
          </p:cNvPr>
          <p:cNvGrpSpPr/>
          <p:nvPr/>
        </p:nvGrpSpPr>
        <p:grpSpPr>
          <a:xfrm>
            <a:off x="6843532" y="5824069"/>
            <a:ext cx="2022504" cy="717069"/>
            <a:chOff x="5326038" y="1071582"/>
            <a:chExt cx="1460666" cy="524894"/>
          </a:xfrm>
        </p:grpSpPr>
        <p:sp>
          <p:nvSpPr>
            <p:cNvPr id="38" name="四角形: 角を丸くする 37">
              <a:extLst>
                <a:ext uri="{FF2B5EF4-FFF2-40B4-BE49-F238E27FC236}">
                  <a16:creationId xmlns:a16="http://schemas.microsoft.com/office/drawing/2014/main" id="{A98C00EA-9328-49D4-8251-A06FB53D9361}"/>
                </a:ext>
              </a:extLst>
            </p:cNvPr>
            <p:cNvSpPr/>
            <p:nvPr/>
          </p:nvSpPr>
          <p:spPr>
            <a:xfrm>
              <a:off x="5390269" y="1233734"/>
              <a:ext cx="1373574" cy="362742"/>
            </a:xfrm>
            <a:prstGeom prst="roundRect">
              <a:avLst>
                <a:gd name="adj" fmla="val 11648"/>
              </a:avLst>
            </a:prstGeom>
            <a:solidFill>
              <a:srgbClr val="F9FE8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EBB43342-0890-4671-89AA-DA74559EE1D7}"/>
                </a:ext>
              </a:extLst>
            </p:cNvPr>
            <p:cNvPicPr>
              <a:picLocks noChangeAspect="1"/>
            </p:cNvPicPr>
            <p:nvPr/>
          </p:nvPicPr>
          <p:blipFill>
            <a:blip r:embed="rId7"/>
            <a:stretch>
              <a:fillRect/>
            </a:stretch>
          </p:blipFill>
          <p:spPr>
            <a:xfrm flipH="1">
              <a:off x="6372670" y="1295019"/>
              <a:ext cx="257013" cy="257013"/>
            </a:xfrm>
            <a:prstGeom prst="rect">
              <a:avLst/>
            </a:prstGeom>
          </p:spPr>
        </p:pic>
        <p:pic>
          <p:nvPicPr>
            <p:cNvPr id="40" name="図 39">
              <a:extLst>
                <a:ext uri="{FF2B5EF4-FFF2-40B4-BE49-F238E27FC236}">
                  <a16:creationId xmlns:a16="http://schemas.microsoft.com/office/drawing/2014/main" id="{75FD3D01-068B-48AA-B1DF-6AA8FD0A256C}"/>
                </a:ext>
              </a:extLst>
            </p:cNvPr>
            <p:cNvPicPr>
              <a:picLocks noChangeAspect="1"/>
            </p:cNvPicPr>
            <p:nvPr/>
          </p:nvPicPr>
          <p:blipFill>
            <a:blip r:embed="rId8"/>
            <a:stretch>
              <a:fillRect/>
            </a:stretch>
          </p:blipFill>
          <p:spPr>
            <a:xfrm>
              <a:off x="5957293" y="1276641"/>
              <a:ext cx="330612" cy="298874"/>
            </a:xfrm>
            <a:prstGeom prst="rect">
              <a:avLst/>
            </a:prstGeom>
          </p:spPr>
        </p:pic>
        <p:pic>
          <p:nvPicPr>
            <p:cNvPr id="41" name="図 40">
              <a:extLst>
                <a:ext uri="{FF2B5EF4-FFF2-40B4-BE49-F238E27FC236}">
                  <a16:creationId xmlns:a16="http://schemas.microsoft.com/office/drawing/2014/main" id="{41BE3DCF-FF97-4468-AC24-278DC80621CD}"/>
                </a:ext>
              </a:extLst>
            </p:cNvPr>
            <p:cNvPicPr>
              <a:picLocks noChangeAspect="1"/>
            </p:cNvPicPr>
            <p:nvPr/>
          </p:nvPicPr>
          <p:blipFill>
            <a:blip r:embed="rId9"/>
            <a:stretch>
              <a:fillRect/>
            </a:stretch>
          </p:blipFill>
          <p:spPr>
            <a:xfrm>
              <a:off x="5457884" y="1291690"/>
              <a:ext cx="370356" cy="274989"/>
            </a:xfrm>
            <a:prstGeom prst="rect">
              <a:avLst/>
            </a:prstGeom>
          </p:spPr>
        </p:pic>
        <p:sp>
          <p:nvSpPr>
            <p:cNvPr id="42" name="テキスト ボックス 41">
              <a:extLst>
                <a:ext uri="{FF2B5EF4-FFF2-40B4-BE49-F238E27FC236}">
                  <a16:creationId xmlns:a16="http://schemas.microsoft.com/office/drawing/2014/main" id="{CAF7FCCF-59BF-4317-A7D8-0922C622119F}"/>
                </a:ext>
              </a:extLst>
            </p:cNvPr>
            <p:cNvSpPr txBox="1"/>
            <p:nvPr/>
          </p:nvSpPr>
          <p:spPr>
            <a:xfrm>
              <a:off x="5326038" y="1071582"/>
              <a:ext cx="1460666" cy="15770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避難所運営・応急危険度判定業務など</a:t>
              </a:r>
            </a:p>
          </p:txBody>
        </p:sp>
      </p:grpSp>
      <p:sp>
        <p:nvSpPr>
          <p:cNvPr id="43" name="テキスト ボックス 42">
            <a:extLst>
              <a:ext uri="{FF2B5EF4-FFF2-40B4-BE49-F238E27FC236}">
                <a16:creationId xmlns:a16="http://schemas.microsoft.com/office/drawing/2014/main" id="{2F459220-1EFA-4A8E-BEAF-D859B95873FD}"/>
              </a:ext>
            </a:extLst>
          </p:cNvPr>
          <p:cNvSpPr txBox="1"/>
          <p:nvPr/>
        </p:nvSpPr>
        <p:spPr>
          <a:xfrm>
            <a:off x="4938442" y="4886476"/>
            <a:ext cx="938078" cy="33855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国等の府外からの応援機関</a:t>
            </a:r>
          </a:p>
        </p:txBody>
      </p:sp>
      <p:sp>
        <p:nvSpPr>
          <p:cNvPr id="44" name="四角形: 角を丸くする 43">
            <a:extLst>
              <a:ext uri="{FF2B5EF4-FFF2-40B4-BE49-F238E27FC236}">
                <a16:creationId xmlns:a16="http://schemas.microsoft.com/office/drawing/2014/main" id="{BC1076E4-A808-45F5-84E1-74550C214943}"/>
              </a:ext>
            </a:extLst>
          </p:cNvPr>
          <p:cNvSpPr/>
          <p:nvPr/>
        </p:nvSpPr>
        <p:spPr>
          <a:xfrm>
            <a:off x="5065611" y="6503771"/>
            <a:ext cx="562896" cy="176642"/>
          </a:xfrm>
          <a:prstGeom prst="round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大阪府</a:t>
            </a:r>
          </a:p>
        </p:txBody>
      </p:sp>
      <p:sp>
        <p:nvSpPr>
          <p:cNvPr id="45" name="テキスト ボックス 44">
            <a:extLst>
              <a:ext uri="{FF2B5EF4-FFF2-40B4-BE49-F238E27FC236}">
                <a16:creationId xmlns:a16="http://schemas.microsoft.com/office/drawing/2014/main" id="{39C8B911-96C0-479D-B7B4-266F4B5D84CF}"/>
              </a:ext>
            </a:extLst>
          </p:cNvPr>
          <p:cNvSpPr txBox="1"/>
          <p:nvPr/>
        </p:nvSpPr>
        <p:spPr>
          <a:xfrm>
            <a:off x="4754228" y="6216272"/>
            <a:ext cx="59283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応援要請</a:t>
            </a:r>
          </a:p>
        </p:txBody>
      </p:sp>
      <p:sp>
        <p:nvSpPr>
          <p:cNvPr id="46" name="矢印: 右 45">
            <a:extLst>
              <a:ext uri="{FF2B5EF4-FFF2-40B4-BE49-F238E27FC236}">
                <a16:creationId xmlns:a16="http://schemas.microsoft.com/office/drawing/2014/main" id="{375ECE81-3EFD-497F-8119-A47D60B9E88D}"/>
              </a:ext>
            </a:extLst>
          </p:cNvPr>
          <p:cNvSpPr/>
          <p:nvPr/>
        </p:nvSpPr>
        <p:spPr>
          <a:xfrm rot="19821145">
            <a:off x="5666894" y="6277719"/>
            <a:ext cx="255859" cy="137070"/>
          </a:xfrm>
          <a:prstGeom prst="rightArrow">
            <a:avLst>
              <a:gd name="adj1" fmla="val 36984"/>
              <a:gd name="adj2" fmla="val 4869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81205494-DA5C-452B-82E7-507F22EFCBEB}"/>
              </a:ext>
            </a:extLst>
          </p:cNvPr>
          <p:cNvSpPr txBox="1"/>
          <p:nvPr/>
        </p:nvSpPr>
        <p:spPr>
          <a:xfrm>
            <a:off x="5902343" y="6303901"/>
            <a:ext cx="749880" cy="46166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応援自治体にホテル等を斡旋</a:t>
            </a:r>
          </a:p>
        </p:txBody>
      </p:sp>
      <p:grpSp>
        <p:nvGrpSpPr>
          <p:cNvPr id="48" name="グループ化 47">
            <a:extLst>
              <a:ext uri="{FF2B5EF4-FFF2-40B4-BE49-F238E27FC236}">
                <a16:creationId xmlns:a16="http://schemas.microsoft.com/office/drawing/2014/main" id="{417B0656-1DA6-4BC5-A201-A050D48F2F6F}"/>
              </a:ext>
            </a:extLst>
          </p:cNvPr>
          <p:cNvGrpSpPr/>
          <p:nvPr/>
        </p:nvGrpSpPr>
        <p:grpSpPr>
          <a:xfrm>
            <a:off x="6913693" y="5030860"/>
            <a:ext cx="2005334" cy="705863"/>
            <a:chOff x="5521692" y="441511"/>
            <a:chExt cx="1880018" cy="618061"/>
          </a:xfrm>
        </p:grpSpPr>
        <p:sp>
          <p:nvSpPr>
            <p:cNvPr id="49" name="四角形: 角を丸くする 48">
              <a:extLst>
                <a:ext uri="{FF2B5EF4-FFF2-40B4-BE49-F238E27FC236}">
                  <a16:creationId xmlns:a16="http://schemas.microsoft.com/office/drawing/2014/main" id="{1748981B-D693-4762-A763-06E9BC4B24CC}"/>
                </a:ext>
              </a:extLst>
            </p:cNvPr>
            <p:cNvSpPr/>
            <p:nvPr/>
          </p:nvSpPr>
          <p:spPr>
            <a:xfrm>
              <a:off x="5521692" y="657202"/>
              <a:ext cx="1795931" cy="402370"/>
            </a:xfrm>
            <a:prstGeom prst="roundRect">
              <a:avLst>
                <a:gd name="adj" fmla="val 11648"/>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pic>
          <p:nvPicPr>
            <p:cNvPr id="50" name="図 49">
              <a:extLst>
                <a:ext uri="{FF2B5EF4-FFF2-40B4-BE49-F238E27FC236}">
                  <a16:creationId xmlns:a16="http://schemas.microsoft.com/office/drawing/2014/main" id="{84E73C23-3FFC-4EE4-A026-00B73F8E1CCF}"/>
                </a:ext>
              </a:extLst>
            </p:cNvPr>
            <p:cNvPicPr>
              <a:picLocks noChangeAspect="1"/>
            </p:cNvPicPr>
            <p:nvPr/>
          </p:nvPicPr>
          <p:blipFill>
            <a:blip r:embed="rId10"/>
            <a:stretch>
              <a:fillRect/>
            </a:stretch>
          </p:blipFill>
          <p:spPr>
            <a:xfrm>
              <a:off x="6787702" y="705217"/>
              <a:ext cx="375745" cy="298717"/>
            </a:xfrm>
            <a:prstGeom prst="rect">
              <a:avLst/>
            </a:prstGeom>
          </p:spPr>
        </p:pic>
        <p:sp>
          <p:nvSpPr>
            <p:cNvPr id="51" name="テキスト ボックス 50">
              <a:extLst>
                <a:ext uri="{FF2B5EF4-FFF2-40B4-BE49-F238E27FC236}">
                  <a16:creationId xmlns:a16="http://schemas.microsoft.com/office/drawing/2014/main" id="{C4303E9D-50B1-4162-8823-552DEA857AFB}"/>
                </a:ext>
              </a:extLst>
            </p:cNvPr>
            <p:cNvSpPr txBox="1"/>
            <p:nvPr/>
          </p:nvSpPr>
          <p:spPr>
            <a:xfrm>
              <a:off x="5541077" y="441511"/>
              <a:ext cx="1860633" cy="18864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国等の現地対策本部設置・運営など</a:t>
              </a:r>
            </a:p>
          </p:txBody>
        </p:sp>
        <p:pic>
          <p:nvPicPr>
            <p:cNvPr id="52" name="図 51">
              <a:extLst>
                <a:ext uri="{FF2B5EF4-FFF2-40B4-BE49-F238E27FC236}">
                  <a16:creationId xmlns:a16="http://schemas.microsoft.com/office/drawing/2014/main" id="{5FFA088B-43AD-45DA-BD80-FD93B9964D1E}"/>
                </a:ext>
              </a:extLst>
            </p:cNvPr>
            <p:cNvPicPr>
              <a:picLocks noChangeAspect="1"/>
            </p:cNvPicPr>
            <p:nvPr/>
          </p:nvPicPr>
          <p:blipFill>
            <a:blip r:embed="rId11"/>
            <a:stretch>
              <a:fillRect/>
            </a:stretch>
          </p:blipFill>
          <p:spPr>
            <a:xfrm>
              <a:off x="5748532" y="669225"/>
              <a:ext cx="341915" cy="363738"/>
            </a:xfrm>
            <a:prstGeom prst="rect">
              <a:avLst/>
            </a:prstGeom>
          </p:spPr>
        </p:pic>
        <p:pic>
          <p:nvPicPr>
            <p:cNvPr id="53" name="図 52">
              <a:extLst>
                <a:ext uri="{FF2B5EF4-FFF2-40B4-BE49-F238E27FC236}">
                  <a16:creationId xmlns:a16="http://schemas.microsoft.com/office/drawing/2014/main" id="{1D664B5D-3D9F-4C9E-93A1-3B6F9677211A}"/>
                </a:ext>
              </a:extLst>
            </p:cNvPr>
            <p:cNvPicPr>
              <a:picLocks noChangeAspect="1"/>
            </p:cNvPicPr>
            <p:nvPr/>
          </p:nvPicPr>
          <p:blipFill>
            <a:blip r:embed="rId12"/>
            <a:stretch>
              <a:fillRect/>
            </a:stretch>
          </p:blipFill>
          <p:spPr>
            <a:xfrm>
              <a:off x="6257780" y="693910"/>
              <a:ext cx="319677" cy="319677"/>
            </a:xfrm>
            <a:prstGeom prst="rect">
              <a:avLst/>
            </a:prstGeom>
          </p:spPr>
        </p:pic>
      </p:grpSp>
      <p:sp>
        <p:nvSpPr>
          <p:cNvPr id="54" name="矢印: 右 53">
            <a:extLst>
              <a:ext uri="{FF2B5EF4-FFF2-40B4-BE49-F238E27FC236}">
                <a16:creationId xmlns:a16="http://schemas.microsoft.com/office/drawing/2014/main" id="{ACDC19C1-21AF-4999-8839-C1F9B2EB3E51}"/>
              </a:ext>
            </a:extLst>
          </p:cNvPr>
          <p:cNvSpPr/>
          <p:nvPr/>
        </p:nvSpPr>
        <p:spPr>
          <a:xfrm>
            <a:off x="6611300" y="6265427"/>
            <a:ext cx="203799" cy="145887"/>
          </a:xfrm>
          <a:prstGeom prst="rightArrow">
            <a:avLst>
              <a:gd name="adj1" fmla="val 36984"/>
              <a:gd name="adj2" fmla="val 4869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11C0E916-55B5-409E-87AA-B97C3EF03D3D}"/>
              </a:ext>
            </a:extLst>
          </p:cNvPr>
          <p:cNvSpPr txBox="1"/>
          <p:nvPr/>
        </p:nvSpPr>
        <p:spPr>
          <a:xfrm>
            <a:off x="6573386" y="5012084"/>
            <a:ext cx="363198" cy="58477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府へ</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応援</a:t>
            </a:r>
          </a:p>
        </p:txBody>
      </p:sp>
      <p:sp>
        <p:nvSpPr>
          <p:cNvPr id="56" name="テキスト ボックス 55">
            <a:extLst>
              <a:ext uri="{FF2B5EF4-FFF2-40B4-BE49-F238E27FC236}">
                <a16:creationId xmlns:a16="http://schemas.microsoft.com/office/drawing/2014/main" id="{38AA5D37-BC29-4519-ABB1-EEF6E7B2BEDD}"/>
              </a:ext>
            </a:extLst>
          </p:cNvPr>
          <p:cNvSpPr txBox="1"/>
          <p:nvPr/>
        </p:nvSpPr>
        <p:spPr>
          <a:xfrm>
            <a:off x="6532196" y="5820569"/>
            <a:ext cx="474427" cy="46166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市町村へ応援</a:t>
            </a:r>
          </a:p>
        </p:txBody>
      </p:sp>
      <p:sp>
        <p:nvSpPr>
          <p:cNvPr id="57" name="矢印: 右 56">
            <a:extLst>
              <a:ext uri="{FF2B5EF4-FFF2-40B4-BE49-F238E27FC236}">
                <a16:creationId xmlns:a16="http://schemas.microsoft.com/office/drawing/2014/main" id="{88DC4B33-C2F4-42D8-9F3B-69FAB0E60054}"/>
              </a:ext>
            </a:extLst>
          </p:cNvPr>
          <p:cNvSpPr/>
          <p:nvPr/>
        </p:nvSpPr>
        <p:spPr>
          <a:xfrm rot="16200000">
            <a:off x="5300258" y="6273446"/>
            <a:ext cx="145886" cy="136317"/>
          </a:xfrm>
          <a:prstGeom prst="rightArrow">
            <a:avLst>
              <a:gd name="adj1" fmla="val 36984"/>
              <a:gd name="adj2" fmla="val 4869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7ACB0BF9-3C2D-4753-A7A0-FD7BD7BE39A8}"/>
              </a:ext>
            </a:extLst>
          </p:cNvPr>
          <p:cNvSpPr txBox="1"/>
          <p:nvPr/>
        </p:nvSpPr>
        <p:spPr>
          <a:xfrm>
            <a:off x="4397893" y="5258960"/>
            <a:ext cx="369332" cy="1136861"/>
          </a:xfrm>
          <a:prstGeom prst="rect">
            <a:avLst/>
          </a:prstGeom>
          <a:noFill/>
        </p:spPr>
        <p:txBody>
          <a:bodyPr vert="eaVert" wrap="square" rtlCol="0">
            <a:spAutoFit/>
          </a:bodyPr>
          <a:lstStyle/>
          <a:p>
            <a:pPr>
              <a:spcAft>
                <a:spcPts val="600"/>
              </a:spcAft>
            </a:pP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改訂イメージ</a:t>
            </a:r>
          </a:p>
        </p:txBody>
      </p:sp>
      <p:sp>
        <p:nvSpPr>
          <p:cNvPr id="2" name="吹き出し: 角を丸めた四角形 1">
            <a:extLst>
              <a:ext uri="{FF2B5EF4-FFF2-40B4-BE49-F238E27FC236}">
                <a16:creationId xmlns:a16="http://schemas.microsoft.com/office/drawing/2014/main" id="{9DB13B0B-6B33-468E-932C-1CFA58F2ECA8}"/>
              </a:ext>
            </a:extLst>
          </p:cNvPr>
          <p:cNvSpPr/>
          <p:nvPr/>
        </p:nvSpPr>
        <p:spPr>
          <a:xfrm>
            <a:off x="5360420" y="4126368"/>
            <a:ext cx="3558607" cy="550240"/>
          </a:xfrm>
          <a:prstGeom prst="wedgeRoundRectCallout">
            <a:avLst>
              <a:gd name="adj1" fmla="val -56030"/>
              <a:gd name="adj2" fmla="val -31268"/>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A905C5B1-98BD-4357-BDF6-519EE07342D6}"/>
              </a:ext>
            </a:extLst>
          </p:cNvPr>
          <p:cNvSpPr txBox="1"/>
          <p:nvPr/>
        </p:nvSpPr>
        <p:spPr>
          <a:xfrm>
            <a:off x="5287257" y="4107145"/>
            <a:ext cx="3748142" cy="553998"/>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実際に輪島市に派遣された府職員へのアンケートにおいても、</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宿泊場所について、</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支援場所まで遠い</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個室でないため</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睡眠が十分に取れない</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などの声があった</a:t>
            </a:r>
          </a:p>
        </p:txBody>
      </p:sp>
      <p:sp>
        <p:nvSpPr>
          <p:cNvPr id="61" name="スライド番号プレースホルダー 2">
            <a:extLst>
              <a:ext uri="{FF2B5EF4-FFF2-40B4-BE49-F238E27FC236}">
                <a16:creationId xmlns:a16="http://schemas.microsoft.com/office/drawing/2014/main" id="{8C595D1F-714B-4E06-BDBC-8D49603024AB}"/>
              </a:ext>
            </a:extLst>
          </p:cNvPr>
          <p:cNvSpPr>
            <a:spLocks noGrp="1"/>
          </p:cNvSpPr>
          <p:nvPr>
            <p:ph type="sldNum" sz="quarter" idx="12"/>
          </p:nvPr>
        </p:nvSpPr>
        <p:spPr>
          <a:xfrm>
            <a:off x="8623738" y="6418831"/>
            <a:ext cx="413504" cy="383990"/>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3</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1830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0" y="0"/>
            <a:ext cx="9144000" cy="4826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項　目</a:t>
            </a:r>
          </a:p>
        </p:txBody>
      </p:sp>
      <p:sp>
        <p:nvSpPr>
          <p:cNvPr id="19" name="スライド番号プレースホルダー 2">
            <a:extLst>
              <a:ext uri="{FF2B5EF4-FFF2-40B4-BE49-F238E27FC236}">
                <a16:creationId xmlns:a16="http://schemas.microsoft.com/office/drawing/2014/main" id="{DF7B6F5C-BDDC-45D7-86B5-698F313770EC}"/>
              </a:ext>
            </a:extLst>
          </p:cNvPr>
          <p:cNvSpPr>
            <a:spLocks noGrp="1"/>
          </p:cNvSpPr>
          <p:nvPr>
            <p:ph type="sldNum" sz="quarter" idx="12"/>
          </p:nvPr>
        </p:nvSpPr>
        <p:spPr>
          <a:xfrm>
            <a:off x="8710448" y="6403065"/>
            <a:ext cx="366208" cy="376107"/>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4</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1290261" y="1943748"/>
            <a:ext cx="8636784" cy="3108543"/>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　大阪府受援・応援計画の改訂について</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b="1" u="sng" dirty="0">
                <a:solidFill>
                  <a:srgbClr val="FF0000"/>
                </a:solidFill>
                <a:latin typeface="BIZ UDPゴシック" panose="020B0400000000000000" pitchFamily="50" charset="-128"/>
                <a:ea typeface="BIZ UDPゴシック" panose="020B0400000000000000" pitchFamily="50" charset="-128"/>
              </a:rPr>
              <a:t>◎　これまでの取り組み</a:t>
            </a:r>
            <a:endParaRPr lang="en-US" altLang="ja-JP" sz="28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訓練での検証結果（参考）</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今後の予定　　</a:t>
            </a:r>
          </a:p>
        </p:txBody>
      </p:sp>
    </p:spTree>
    <p:extLst>
      <p:ext uri="{BB962C8B-B14F-4D97-AF65-F5344CB8AC3E}">
        <p14:creationId xmlns:p14="http://schemas.microsoft.com/office/powerpoint/2010/main" val="422356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矢印コネクタ 61">
            <a:extLst>
              <a:ext uri="{FF2B5EF4-FFF2-40B4-BE49-F238E27FC236}">
                <a16:creationId xmlns:a16="http://schemas.microsoft.com/office/drawing/2014/main" id="{500C72FD-BB94-4D44-93FB-2E6150762B24}"/>
              </a:ext>
            </a:extLst>
          </p:cNvPr>
          <p:cNvCxnSpPr>
            <a:cxnSpLocks/>
          </p:cNvCxnSpPr>
          <p:nvPr/>
        </p:nvCxnSpPr>
        <p:spPr>
          <a:xfrm>
            <a:off x="6342429" y="4930372"/>
            <a:ext cx="0" cy="451458"/>
          </a:xfrm>
          <a:prstGeom prst="straightConnector1">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1321BE0E-6575-444F-AFD5-79E795537C5B}"/>
              </a:ext>
            </a:extLst>
          </p:cNvPr>
          <p:cNvSpPr/>
          <p:nvPr/>
        </p:nvSpPr>
        <p:spPr>
          <a:xfrm rot="5400000">
            <a:off x="1965008" y="4517867"/>
            <a:ext cx="2991332" cy="131293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646BAB5-D662-44EB-AE50-8F59A444BC2C}"/>
              </a:ext>
            </a:extLst>
          </p:cNvPr>
          <p:cNvSpPr/>
          <p:nvPr/>
        </p:nvSpPr>
        <p:spPr>
          <a:xfrm rot="5400000">
            <a:off x="804500" y="4979289"/>
            <a:ext cx="2991334" cy="37485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54763346-B28D-4C59-8D08-B9E0EFBC0CAF}"/>
              </a:ext>
            </a:extLst>
          </p:cNvPr>
          <p:cNvSpPr/>
          <p:nvPr/>
        </p:nvSpPr>
        <p:spPr>
          <a:xfrm>
            <a:off x="106758" y="1476083"/>
            <a:ext cx="8930484" cy="5302028"/>
          </a:xfrm>
          <a:prstGeom prst="rect">
            <a:avLst/>
          </a:prstGeom>
          <a:noFill/>
          <a:ln w="381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6CFAED6D-40B3-4574-9D78-FED578114996}"/>
              </a:ext>
            </a:extLst>
          </p:cNvPr>
          <p:cNvSpPr/>
          <p:nvPr/>
        </p:nvSpPr>
        <p:spPr>
          <a:xfrm>
            <a:off x="0" y="-10208"/>
            <a:ext cx="9144000" cy="42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UD デジタル 教科書体 NK-B" panose="02020700000000000000" pitchFamily="18" charset="-128"/>
                <a:ea typeface="UD デジタル 教科書体 NK-B" panose="02020700000000000000" pitchFamily="18" charset="-128"/>
              </a:rPr>
              <a:t>これまでの取り組み</a:t>
            </a:r>
          </a:p>
        </p:txBody>
      </p:sp>
      <p:sp>
        <p:nvSpPr>
          <p:cNvPr id="35" name="テキスト ボックス 34">
            <a:extLst>
              <a:ext uri="{FF2B5EF4-FFF2-40B4-BE49-F238E27FC236}">
                <a16:creationId xmlns:a16="http://schemas.microsoft.com/office/drawing/2014/main" id="{E72DF47F-8BF1-442E-9A94-A801D927ECBD}"/>
              </a:ext>
            </a:extLst>
          </p:cNvPr>
          <p:cNvSpPr txBox="1"/>
          <p:nvPr/>
        </p:nvSpPr>
        <p:spPr>
          <a:xfrm>
            <a:off x="230530" y="554519"/>
            <a:ext cx="8913470" cy="784830"/>
          </a:xfrm>
          <a:prstGeom prst="rect">
            <a:avLst/>
          </a:prstGeom>
          <a:noFill/>
        </p:spPr>
        <p:txBody>
          <a:bodyPr wrap="square" rtlCol="0">
            <a:spAutoFit/>
          </a:bodyPr>
          <a:lstStyle/>
          <a:p>
            <a:pPr>
              <a:lnSpc>
                <a:spcPts val="1400"/>
              </a:lnSpc>
              <a:spcAft>
                <a:spcPts val="600"/>
              </a:spcAft>
            </a:pPr>
            <a:r>
              <a:rPr lang="ja-JP" altLang="en-US" sz="1400" dirty="0">
                <a:latin typeface="BIZ UDPゴシック" panose="020B0400000000000000" pitchFamily="50" charset="-128"/>
                <a:ea typeface="BIZ UDPゴシック" panose="020B0400000000000000" pitchFamily="50" charset="-128"/>
              </a:rPr>
              <a:t>◎能登半島地震における受援・応援の課題であった</a:t>
            </a:r>
            <a:r>
              <a:rPr lang="ja-JP" altLang="en-US" sz="1400" b="1" u="sng" dirty="0">
                <a:solidFill>
                  <a:srgbClr val="FF0000"/>
                </a:solidFill>
                <a:latin typeface="BIZ UDPゴシック" panose="020B0400000000000000" pitchFamily="50" charset="-128"/>
                <a:ea typeface="BIZ UDPゴシック" panose="020B0400000000000000" pitchFamily="50" charset="-128"/>
              </a:rPr>
              <a:t>４つの視点</a:t>
            </a:r>
            <a:r>
              <a:rPr lang="en-US" altLang="ja-JP" sz="1400" b="1" u="sng" dirty="0">
                <a:solidFill>
                  <a:srgbClr val="FF0000"/>
                </a:solidFill>
                <a:latin typeface="BIZ UDPゴシック" panose="020B0400000000000000" pitchFamily="50" charset="-128"/>
                <a:ea typeface="BIZ UDPゴシック" panose="020B0400000000000000" pitchFamily="50" charset="-128"/>
              </a:rPr>
              <a:t>(</a:t>
            </a:r>
            <a:r>
              <a:rPr lang="ja-JP" altLang="en-US" sz="1400" b="1" u="sng" dirty="0">
                <a:solidFill>
                  <a:srgbClr val="FF0000"/>
                </a:solidFill>
                <a:latin typeface="BIZ UDPゴシック" panose="020B0400000000000000" pitchFamily="50" charset="-128"/>
                <a:ea typeface="BIZ UDPゴシック" panose="020B0400000000000000" pitchFamily="50" charset="-128"/>
              </a:rPr>
              <a:t>改定の方向性</a:t>
            </a:r>
            <a:r>
              <a:rPr lang="en-US" altLang="ja-JP" sz="1400" b="1" u="sng"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a:t>
            </a:r>
            <a:r>
              <a:rPr lang="ja-JP" altLang="en-US" sz="1400" dirty="0">
                <a:latin typeface="BIZ UDPゴシック" panose="020B0400000000000000" pitchFamily="50" charset="-128"/>
                <a:ea typeface="BIZ UDPゴシック" panose="020B0400000000000000" pitchFamily="50" charset="-128"/>
              </a:rPr>
              <a:t>着目し、それぞれ改訂にかかる</a:t>
            </a:r>
            <a:endParaRPr lang="en-US" altLang="ja-JP" sz="1400" dirty="0">
              <a:latin typeface="BIZ UDPゴシック" panose="020B0400000000000000" pitchFamily="50" charset="-128"/>
              <a:ea typeface="BIZ UDPゴシック" panose="020B0400000000000000" pitchFamily="50" charset="-128"/>
            </a:endParaRPr>
          </a:p>
          <a:p>
            <a:pPr>
              <a:lnSpc>
                <a:spcPts val="1400"/>
              </a:lnSpc>
              <a:spcAft>
                <a:spcPts val="600"/>
              </a:spcAft>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PT</a:t>
            </a:r>
            <a:r>
              <a:rPr lang="ja-JP" altLang="en-US" sz="1400" dirty="0">
                <a:latin typeface="BIZ UDPゴシック" panose="020B0400000000000000" pitchFamily="50" charset="-128"/>
                <a:ea typeface="BIZ UDPゴシック" panose="020B0400000000000000" pitchFamily="50" charset="-128"/>
              </a:rPr>
              <a:t>（連携強化チーム、活動スペースチーム、情報共有チーム、人的リソースチーム）を結成</a:t>
            </a:r>
            <a:endParaRPr lang="en-US" altLang="ja-JP" sz="1400" dirty="0">
              <a:latin typeface="BIZ UDPゴシック" panose="020B0400000000000000" pitchFamily="50" charset="-128"/>
              <a:ea typeface="BIZ UDPゴシック" panose="020B0400000000000000" pitchFamily="50" charset="-128"/>
            </a:endParaRPr>
          </a:p>
          <a:p>
            <a:pPr>
              <a:lnSpc>
                <a:spcPts val="1400"/>
              </a:lnSpc>
            </a:pPr>
            <a:r>
              <a:rPr lang="ja-JP" altLang="en-US" sz="1400" dirty="0">
                <a:latin typeface="BIZ UDPゴシック" panose="020B0400000000000000" pitchFamily="50" charset="-128"/>
                <a:ea typeface="BIZ UDPゴシック" panose="020B0400000000000000" pitchFamily="50" charset="-128"/>
              </a:rPr>
              <a:t>◎各</a:t>
            </a:r>
            <a:r>
              <a:rPr lang="en-US" altLang="ja-JP" sz="1400" dirty="0">
                <a:latin typeface="BIZ UDPゴシック" panose="020B0400000000000000" pitchFamily="50" charset="-128"/>
                <a:ea typeface="BIZ UDPゴシック" panose="020B0400000000000000" pitchFamily="50" charset="-128"/>
              </a:rPr>
              <a:t>PT</a:t>
            </a:r>
            <a:r>
              <a:rPr lang="ja-JP" altLang="en-US" sz="1400" dirty="0">
                <a:latin typeface="BIZ UDPゴシック" panose="020B0400000000000000" pitchFamily="50" charset="-128"/>
                <a:ea typeface="BIZ UDPゴシック" panose="020B0400000000000000" pitchFamily="50" charset="-128"/>
              </a:rPr>
              <a:t>を中心として、庁内部局、関西広域連合、ホテル事業者等と調整のうえ、計画の改訂作業を進めてきた</a:t>
            </a:r>
            <a:endParaRPr lang="en-US" altLang="ja-JP" sz="14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A0E4C427-ED25-4BD3-AD36-D1EA3A0B1276}"/>
              </a:ext>
            </a:extLst>
          </p:cNvPr>
          <p:cNvSpPr/>
          <p:nvPr/>
        </p:nvSpPr>
        <p:spPr>
          <a:xfrm>
            <a:off x="181358" y="490789"/>
            <a:ext cx="8804100" cy="8569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889E953C-9B62-4A5E-B8CB-67F38F862755}"/>
              </a:ext>
            </a:extLst>
          </p:cNvPr>
          <p:cNvSpPr/>
          <p:nvPr/>
        </p:nvSpPr>
        <p:spPr>
          <a:xfrm>
            <a:off x="2863559" y="1595734"/>
            <a:ext cx="5999835" cy="1561663"/>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ja-JP" altLang="en-US" b="1" u="sng" dirty="0">
              <a:solidFill>
                <a:schemeClr val="tx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FBB4AA7-19F9-4723-8D1F-C50D19023CDF}"/>
              </a:ext>
            </a:extLst>
          </p:cNvPr>
          <p:cNvGrpSpPr/>
          <p:nvPr/>
        </p:nvGrpSpPr>
        <p:grpSpPr>
          <a:xfrm>
            <a:off x="3010625" y="1839140"/>
            <a:ext cx="5772400" cy="1168438"/>
            <a:chOff x="2097102" y="1840188"/>
            <a:chExt cx="2620640" cy="410365"/>
          </a:xfrm>
        </p:grpSpPr>
        <p:sp>
          <p:nvSpPr>
            <p:cNvPr id="39" name="正方形/長方形 38">
              <a:extLst>
                <a:ext uri="{FF2B5EF4-FFF2-40B4-BE49-F238E27FC236}">
                  <a16:creationId xmlns:a16="http://schemas.microsoft.com/office/drawing/2014/main" id="{8CCCC75A-EE08-40D7-9209-0B5DC1A7883C}"/>
                </a:ext>
              </a:extLst>
            </p:cNvPr>
            <p:cNvSpPr/>
            <p:nvPr/>
          </p:nvSpPr>
          <p:spPr>
            <a:xfrm>
              <a:off x="2097102" y="1840188"/>
              <a:ext cx="2620640" cy="410365"/>
            </a:xfrm>
            <a:prstGeom prst="rect">
              <a:avLst/>
            </a:prstGeom>
            <a:ln w="19050">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35246" bIns="35246" rtlCol="0" anchor="t" anchorCtr="0"/>
            <a:lstStyle/>
            <a:p>
              <a:pPr algn="ctr"/>
              <a:endParaRPr lang="en-US" altLang="ja-JP" sz="105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en-US" altLang="ja-JP" sz="105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ja-JP" altLang="en-US" sz="105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AC290A2-EB22-4368-9291-5CCD03BF2E64}"/>
                </a:ext>
              </a:extLst>
            </p:cNvPr>
            <p:cNvSpPr txBox="1"/>
            <p:nvPr/>
          </p:nvSpPr>
          <p:spPr>
            <a:xfrm>
              <a:off x="2142985" y="1884325"/>
              <a:ext cx="2574757" cy="302662"/>
            </a:xfrm>
            <a:prstGeom prst="rect">
              <a:avLst/>
            </a:prstGeom>
            <a:noFill/>
          </p:spPr>
          <p:txBody>
            <a:bodyPr wrap="square" lIns="0" tIns="0" rIns="0" bIns="0" rtlCol="0">
              <a:spAutoFit/>
            </a:bodyPr>
            <a:lstStyle/>
            <a:p>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400" u="sng" dirty="0">
                  <a:latin typeface="BIZ UDPゴシック" panose="020B0400000000000000" pitchFamily="50" charset="-128"/>
                  <a:ea typeface="BIZ UDPゴシック" panose="020B0400000000000000" pitchFamily="50" charset="-128"/>
                </a:rPr>
                <a:t>タイムライン</a:t>
              </a:r>
              <a:r>
                <a:rPr kumimoji="1" lang="ja-JP" altLang="en-US" sz="1400" dirty="0">
                  <a:latin typeface="BIZ UDPゴシック" panose="020B0400000000000000" pitchFamily="50" charset="-128"/>
                  <a:ea typeface="BIZ UDPゴシック" panose="020B0400000000000000" pitchFamily="50" charset="-128"/>
                </a:rPr>
                <a:t>に応じた受援・応援に関する</a:t>
              </a:r>
              <a:r>
                <a:rPr kumimoji="1" lang="ja-JP" altLang="en-US" sz="1400" u="sng" dirty="0">
                  <a:highlight>
                    <a:srgbClr val="F6FB89"/>
                  </a:highlight>
                  <a:latin typeface="BIZ UDPゴシック" panose="020B0400000000000000" pitchFamily="50" charset="-128"/>
                  <a:ea typeface="BIZ UDPゴシック" panose="020B0400000000000000" pitchFamily="50" charset="-128"/>
                </a:rPr>
                <a:t>個別業務</a:t>
              </a:r>
              <a:r>
                <a:rPr kumimoji="1" lang="ja-JP" altLang="en-US" sz="1400" dirty="0">
                  <a:latin typeface="BIZ UDPゴシック" panose="020B0400000000000000" pitchFamily="50" charset="-128"/>
                  <a:ea typeface="BIZ UDPゴシック" panose="020B0400000000000000" pitchFamily="50" charset="-128"/>
                </a:rPr>
                <a:t>ごとの必要な人員や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活動スペースなど</a:t>
              </a:r>
              <a:r>
                <a:rPr kumimoji="1" lang="ja-JP" altLang="en-US" sz="1400" u="sng" dirty="0">
                  <a:highlight>
                    <a:srgbClr val="F6FB89"/>
                  </a:highlight>
                  <a:latin typeface="BIZ UDPゴシック" panose="020B0400000000000000" pitchFamily="50" charset="-128"/>
                  <a:ea typeface="BIZ UDPゴシック" panose="020B0400000000000000" pitchFamily="50" charset="-128"/>
                </a:rPr>
                <a:t>必要な基礎情報</a:t>
              </a:r>
              <a:r>
                <a:rPr kumimoji="1" lang="ja-JP" altLang="en-US" sz="1400" dirty="0">
                  <a:latin typeface="BIZ UDPゴシック" panose="020B0400000000000000" pitchFamily="50" charset="-128"/>
                  <a:ea typeface="BIZ UDPゴシック" panose="020B0400000000000000" pitchFamily="50" charset="-128"/>
                </a:rPr>
                <a:t>を</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再整理</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◆加えて、市町村との連携強化のため、市町村向け</a:t>
              </a:r>
              <a:r>
                <a:rPr kumimoji="1" lang="ja-JP" altLang="en-US" sz="1400" u="sng" dirty="0">
                  <a:highlight>
                    <a:srgbClr val="F6FB89"/>
                  </a:highlight>
                  <a:latin typeface="BIZ UDPゴシック" panose="020B0400000000000000" pitchFamily="50" charset="-128"/>
                  <a:ea typeface="BIZ UDPゴシック" panose="020B0400000000000000" pitchFamily="50" charset="-128"/>
                </a:rPr>
                <a:t>各種</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応援派遣制度を</a:t>
              </a:r>
              <a:endParaRPr kumimoji="1" lang="en-US" altLang="ja-JP" sz="1400" u="sng" dirty="0">
                <a:highlight>
                  <a:srgbClr val="F9FE8C"/>
                </a:highlight>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再整理し、</a:t>
              </a:r>
              <a:r>
                <a:rPr kumimoji="1" lang="ja-JP" altLang="en-US" sz="1400" dirty="0">
                  <a:latin typeface="BIZ UDPゴシック" panose="020B0400000000000000" pitchFamily="50" charset="-128"/>
                  <a:ea typeface="BIZ UDPゴシック" panose="020B0400000000000000" pitchFamily="50" charset="-128"/>
                </a:rPr>
                <a:t>要請フロー等を計画に</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反映</a:t>
              </a:r>
            </a:p>
          </p:txBody>
        </p:sp>
      </p:grpSp>
      <p:sp>
        <p:nvSpPr>
          <p:cNvPr id="52" name="二等辺三角形 51">
            <a:extLst>
              <a:ext uri="{FF2B5EF4-FFF2-40B4-BE49-F238E27FC236}">
                <a16:creationId xmlns:a16="http://schemas.microsoft.com/office/drawing/2014/main" id="{495630C6-54B1-4752-8306-45708F70A9A7}"/>
              </a:ext>
            </a:extLst>
          </p:cNvPr>
          <p:cNvSpPr/>
          <p:nvPr/>
        </p:nvSpPr>
        <p:spPr>
          <a:xfrm rot="5400000">
            <a:off x="2222741" y="2026856"/>
            <a:ext cx="915946" cy="266032"/>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FEDF9CCB-FFA8-45E3-9492-D410FC9C2CAD}"/>
              </a:ext>
            </a:extLst>
          </p:cNvPr>
          <p:cNvGrpSpPr/>
          <p:nvPr/>
        </p:nvGrpSpPr>
        <p:grpSpPr>
          <a:xfrm>
            <a:off x="224391" y="1587309"/>
            <a:ext cx="2231576" cy="1473475"/>
            <a:chOff x="2098313" y="5005386"/>
            <a:chExt cx="1104686" cy="760365"/>
          </a:xfrm>
        </p:grpSpPr>
        <p:sp>
          <p:nvSpPr>
            <p:cNvPr id="54" name="正方形/長方形 53">
              <a:extLst>
                <a:ext uri="{FF2B5EF4-FFF2-40B4-BE49-F238E27FC236}">
                  <a16:creationId xmlns:a16="http://schemas.microsoft.com/office/drawing/2014/main" id="{D9D7FA63-C747-492D-BFFC-78DAC7BF4B95}"/>
                </a:ext>
              </a:extLst>
            </p:cNvPr>
            <p:cNvSpPr/>
            <p:nvPr/>
          </p:nvSpPr>
          <p:spPr>
            <a:xfrm>
              <a:off x="2098313" y="5005386"/>
              <a:ext cx="1104686" cy="71633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視点１</a:t>
              </a:r>
              <a:endParaRPr lang="ja-JP" altLang="en-US" sz="14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F4618EAF-4C37-423E-B56B-D6DDB77FB0FA}"/>
                </a:ext>
              </a:extLst>
            </p:cNvPr>
            <p:cNvSpPr/>
            <p:nvPr/>
          </p:nvSpPr>
          <p:spPr>
            <a:xfrm>
              <a:off x="2126141" y="5164595"/>
              <a:ext cx="1011423" cy="514943"/>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7623" bIns="17623" rtlCol="0" anchor="t" anchorCtr="0"/>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502A94C9-DB09-4920-925C-9826F2049AE4}"/>
                </a:ext>
              </a:extLst>
            </p:cNvPr>
            <p:cNvSpPr txBox="1"/>
            <p:nvPr/>
          </p:nvSpPr>
          <p:spPr>
            <a:xfrm>
              <a:off x="2098313" y="5209869"/>
              <a:ext cx="1079451" cy="555882"/>
            </a:xfrm>
            <a:prstGeom prst="rect">
              <a:avLst/>
            </a:prstGeom>
            <a:noFill/>
          </p:spPr>
          <p:txBody>
            <a:bodyPr wrap="square" lIns="0" tIns="0" rIns="0" bIns="0"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受援・応援業務</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の明確化、</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関係機関との</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連携強化</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grpSp>
      <p:pic>
        <p:nvPicPr>
          <p:cNvPr id="66" name="図 65">
            <a:extLst>
              <a:ext uri="{FF2B5EF4-FFF2-40B4-BE49-F238E27FC236}">
                <a16:creationId xmlns:a16="http://schemas.microsoft.com/office/drawing/2014/main" id="{A0570DEC-E15C-4923-A933-C04CCD241BAF}"/>
              </a:ext>
            </a:extLst>
          </p:cNvPr>
          <p:cNvPicPr>
            <a:picLocks noChangeAspect="1"/>
          </p:cNvPicPr>
          <p:nvPr/>
        </p:nvPicPr>
        <p:blipFill>
          <a:blip r:embed="rId3"/>
          <a:stretch>
            <a:fillRect/>
          </a:stretch>
        </p:blipFill>
        <p:spPr>
          <a:xfrm>
            <a:off x="1722832" y="2401783"/>
            <a:ext cx="553489" cy="460571"/>
          </a:xfrm>
          <a:prstGeom prst="rect">
            <a:avLst/>
          </a:prstGeom>
        </p:spPr>
      </p:pic>
      <p:sp>
        <p:nvSpPr>
          <p:cNvPr id="3" name="テキスト ボックス 2">
            <a:extLst>
              <a:ext uri="{FF2B5EF4-FFF2-40B4-BE49-F238E27FC236}">
                <a16:creationId xmlns:a16="http://schemas.microsoft.com/office/drawing/2014/main" id="{53491C29-9B9F-407B-8777-01BB78E7CF43}"/>
              </a:ext>
            </a:extLst>
          </p:cNvPr>
          <p:cNvSpPr txBox="1"/>
          <p:nvPr/>
        </p:nvSpPr>
        <p:spPr>
          <a:xfrm>
            <a:off x="4766667" y="1594228"/>
            <a:ext cx="2260317" cy="338554"/>
          </a:xfrm>
          <a:prstGeom prst="rect">
            <a:avLst/>
          </a:prstGeom>
          <a:noFill/>
        </p:spPr>
        <p:txBody>
          <a:bodyPr wrap="square" rtlCol="0">
            <a:spAutoFit/>
          </a:bodyPr>
          <a:lstStyle/>
          <a:p>
            <a:pPr algn="dist"/>
            <a:r>
              <a:rPr lang="ja-JP" altLang="en-US" sz="1600" b="1" u="sng" dirty="0">
                <a:latin typeface="BIZ UDPゴシック" panose="020B0400000000000000" pitchFamily="50" charset="-128"/>
                <a:ea typeface="BIZ UDPゴシック" panose="020B0400000000000000" pitchFamily="50" charset="-128"/>
              </a:rPr>
              <a:t>対応状況</a:t>
            </a:r>
            <a:endParaRPr kumimoji="1" lang="ja-JP" altLang="en-US" sz="1600" dirty="0"/>
          </a:p>
        </p:txBody>
      </p:sp>
      <p:pic>
        <p:nvPicPr>
          <p:cNvPr id="69" name="図 68">
            <a:extLst>
              <a:ext uri="{FF2B5EF4-FFF2-40B4-BE49-F238E27FC236}">
                <a16:creationId xmlns:a16="http://schemas.microsoft.com/office/drawing/2014/main" id="{6B48343A-0176-4786-85C9-9C413D588731}"/>
              </a:ext>
            </a:extLst>
          </p:cNvPr>
          <p:cNvPicPr>
            <a:picLocks noChangeAspect="1"/>
          </p:cNvPicPr>
          <p:nvPr/>
        </p:nvPicPr>
        <p:blipFill>
          <a:blip r:embed="rId4"/>
          <a:stretch>
            <a:fillRect/>
          </a:stretch>
        </p:blipFill>
        <p:spPr>
          <a:xfrm>
            <a:off x="1489613" y="1889991"/>
            <a:ext cx="644097" cy="532454"/>
          </a:xfrm>
          <a:prstGeom prst="rect">
            <a:avLst/>
          </a:prstGeom>
        </p:spPr>
      </p:pic>
      <p:graphicFrame>
        <p:nvGraphicFramePr>
          <p:cNvPr id="8" name="表 8">
            <a:extLst>
              <a:ext uri="{FF2B5EF4-FFF2-40B4-BE49-F238E27FC236}">
                <a16:creationId xmlns:a16="http://schemas.microsoft.com/office/drawing/2014/main" id="{1C28F1A9-A628-4C4F-AED1-5F2AB331ADFD}"/>
              </a:ext>
            </a:extLst>
          </p:cNvPr>
          <p:cNvGraphicFramePr>
            <a:graphicFrameLocks noGrp="1"/>
          </p:cNvGraphicFramePr>
          <p:nvPr>
            <p:extLst>
              <p:ext uri="{D42A27DB-BD31-4B8C-83A1-F6EECF244321}">
                <p14:modId xmlns:p14="http://schemas.microsoft.com/office/powerpoint/2010/main" val="1522421090"/>
              </p:ext>
            </p:extLst>
          </p:nvPr>
        </p:nvGraphicFramePr>
        <p:xfrm>
          <a:off x="217383" y="3766416"/>
          <a:ext cx="1517684" cy="2903584"/>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661163">
                  <a:extLst>
                    <a:ext uri="{9D8B030D-6E8A-4147-A177-3AD203B41FA5}">
                      <a16:colId xmlns:a16="http://schemas.microsoft.com/office/drawing/2014/main" val="2469709866"/>
                    </a:ext>
                  </a:extLst>
                </a:gridCol>
                <a:gridCol w="856521">
                  <a:extLst>
                    <a:ext uri="{9D8B030D-6E8A-4147-A177-3AD203B41FA5}">
                      <a16:colId xmlns:a16="http://schemas.microsoft.com/office/drawing/2014/main" val="1760714491"/>
                    </a:ext>
                  </a:extLst>
                </a:gridCol>
              </a:tblGrid>
              <a:tr h="285581">
                <a:tc>
                  <a:txBody>
                    <a:bodyPr/>
                    <a:lstStyle/>
                    <a:p>
                      <a:r>
                        <a:rPr kumimoji="1" lang="ja-JP" altLang="en-US" sz="9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時間区分</a:t>
                      </a:r>
                    </a:p>
                  </a:txBody>
                  <a:tcPr/>
                </a:tc>
                <a:extLst>
                  <a:ext uri="{0D108BD9-81ED-4DB2-BD59-A6C34878D82A}">
                    <a16:rowId xmlns:a16="http://schemas.microsoft.com/office/drawing/2014/main" val="838126924"/>
                  </a:ext>
                </a:extLst>
              </a:tr>
              <a:tr h="352774">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0</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災害発生前</a:t>
                      </a:r>
                    </a:p>
                  </a:txBody>
                  <a:tcPr/>
                </a:tc>
                <a:extLst>
                  <a:ext uri="{0D108BD9-81ED-4DB2-BD59-A6C34878D82A}">
                    <a16:rowId xmlns:a16="http://schemas.microsoft.com/office/drawing/2014/main" val="748703822"/>
                  </a:ext>
                </a:extLst>
              </a:tr>
              <a:tr h="487160">
                <a:tc>
                  <a:txBody>
                    <a:bodyPr/>
                    <a:lstStyle/>
                    <a:p>
                      <a:r>
                        <a:rPr kumimoji="1" lang="ja-JP" altLang="en-US" sz="800" dirty="0">
                          <a:latin typeface="BIZ UDPゴシック" panose="020B0400000000000000" pitchFamily="50" charset="-128"/>
                          <a:ea typeface="BIZ UDPゴシック" panose="020B0400000000000000" pitchFamily="50" charset="-128"/>
                        </a:rPr>
                        <a:t>第１</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災害発生から発災後</a:t>
                      </a:r>
                      <a:r>
                        <a:rPr kumimoji="1" lang="en-US" altLang="ja-JP" sz="800" dirty="0">
                          <a:latin typeface="BIZ UDPゴシック" panose="020B0400000000000000" pitchFamily="50" charset="-128"/>
                          <a:ea typeface="BIZ UDPゴシック" panose="020B0400000000000000" pitchFamily="50" charset="-128"/>
                        </a:rPr>
                        <a:t>3</a:t>
                      </a:r>
                      <a:r>
                        <a:rPr kumimoji="1" lang="ja-JP" altLang="en-US" sz="800" dirty="0">
                          <a:latin typeface="BIZ UDPゴシック" panose="020B0400000000000000" pitchFamily="50" charset="-128"/>
                          <a:ea typeface="BIZ UDPゴシック" panose="020B0400000000000000" pitchFamily="50" charset="-128"/>
                        </a:rPr>
                        <a:t>時間まで</a:t>
                      </a:r>
                    </a:p>
                  </a:txBody>
                  <a:tcPr/>
                </a:tc>
                <a:extLst>
                  <a:ext uri="{0D108BD9-81ED-4DB2-BD59-A6C34878D82A}">
                    <a16:rowId xmlns:a16="http://schemas.microsoft.com/office/drawing/2014/main" val="3225444817"/>
                  </a:ext>
                </a:extLst>
              </a:tr>
              <a:tr h="373999">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2</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発災後</a:t>
                      </a:r>
                      <a:r>
                        <a:rPr kumimoji="1" lang="en-US" altLang="ja-JP" sz="800" dirty="0">
                          <a:latin typeface="BIZ UDPゴシック" panose="020B0400000000000000" pitchFamily="50" charset="-128"/>
                          <a:ea typeface="BIZ UDPゴシック" panose="020B0400000000000000" pitchFamily="50" charset="-128"/>
                        </a:rPr>
                        <a:t>24</a:t>
                      </a:r>
                      <a:r>
                        <a:rPr kumimoji="1" lang="ja-JP" altLang="en-US" sz="800" dirty="0">
                          <a:latin typeface="BIZ UDPゴシック" panose="020B0400000000000000" pitchFamily="50" charset="-128"/>
                          <a:ea typeface="BIZ UDPゴシック" panose="020B0400000000000000" pitchFamily="50" charset="-128"/>
                        </a:rPr>
                        <a:t>時間まで</a:t>
                      </a:r>
                    </a:p>
                  </a:txBody>
                  <a:tcPr/>
                </a:tc>
                <a:extLst>
                  <a:ext uri="{0D108BD9-81ED-4DB2-BD59-A6C34878D82A}">
                    <a16:rowId xmlns:a16="http://schemas.microsoft.com/office/drawing/2014/main" val="4160323767"/>
                  </a:ext>
                </a:extLst>
              </a:tr>
              <a:tr h="363242">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3</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発災後</a:t>
                      </a:r>
                      <a:r>
                        <a:rPr kumimoji="1" lang="en-US" altLang="ja-JP" sz="800" dirty="0">
                          <a:latin typeface="BIZ UDPゴシック" panose="020B0400000000000000" pitchFamily="50" charset="-128"/>
                          <a:ea typeface="BIZ UDPゴシック" panose="020B0400000000000000" pitchFamily="50" charset="-128"/>
                        </a:rPr>
                        <a:t>72</a:t>
                      </a:r>
                      <a:r>
                        <a:rPr kumimoji="1" lang="ja-JP" altLang="en-US" sz="800" dirty="0">
                          <a:latin typeface="BIZ UDPゴシック" panose="020B0400000000000000" pitchFamily="50" charset="-128"/>
                          <a:ea typeface="BIZ UDPゴシック" panose="020B0400000000000000" pitchFamily="50" charset="-128"/>
                        </a:rPr>
                        <a:t>時間まで</a:t>
                      </a:r>
                    </a:p>
                  </a:txBody>
                  <a:tcPr/>
                </a:tc>
                <a:extLst>
                  <a:ext uri="{0D108BD9-81ED-4DB2-BD59-A6C34878D82A}">
                    <a16:rowId xmlns:a16="http://schemas.microsoft.com/office/drawing/2014/main" val="704571000"/>
                  </a:ext>
                </a:extLst>
              </a:tr>
              <a:tr h="352774">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4</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発災後</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週間</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まで</a:t>
                      </a:r>
                    </a:p>
                  </a:txBody>
                  <a:tcPr/>
                </a:tc>
                <a:extLst>
                  <a:ext uri="{0D108BD9-81ED-4DB2-BD59-A6C34878D82A}">
                    <a16:rowId xmlns:a16="http://schemas.microsoft.com/office/drawing/2014/main" val="2817089472"/>
                  </a:ext>
                </a:extLst>
              </a:tr>
              <a:tr h="352774">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5</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発災後</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週間まで</a:t>
                      </a:r>
                    </a:p>
                  </a:txBody>
                  <a:tcPr/>
                </a:tc>
                <a:extLst>
                  <a:ext uri="{0D108BD9-81ED-4DB2-BD59-A6C34878D82A}">
                    <a16:rowId xmlns:a16="http://schemas.microsoft.com/office/drawing/2014/main" val="107609625"/>
                  </a:ext>
                </a:extLst>
              </a:tr>
              <a:tr h="313573">
                <a:tc>
                  <a:txBody>
                    <a:bodyPr/>
                    <a:lstStyle/>
                    <a:p>
                      <a:r>
                        <a:rPr kumimoji="1" lang="ja-JP" altLang="en-US" sz="800" dirty="0">
                          <a:latin typeface="BIZ UDPゴシック" panose="020B0400000000000000" pitchFamily="50" charset="-128"/>
                          <a:ea typeface="BIZ UDPゴシック" panose="020B0400000000000000" pitchFamily="50" charset="-128"/>
                        </a:rPr>
                        <a:t>第</a:t>
                      </a:r>
                      <a:r>
                        <a:rPr kumimoji="1" lang="en-US" altLang="ja-JP" sz="800" dirty="0">
                          <a:latin typeface="BIZ UDPゴシック" panose="020B0400000000000000" pitchFamily="50" charset="-128"/>
                          <a:ea typeface="BIZ UDPゴシック" panose="020B0400000000000000" pitchFamily="50" charset="-128"/>
                        </a:rPr>
                        <a:t>6</a:t>
                      </a:r>
                    </a:p>
                    <a:p>
                      <a:r>
                        <a:rPr kumimoji="1" lang="ja-JP" altLang="en-US" sz="800" dirty="0">
                          <a:latin typeface="BIZ UDPゴシック" panose="020B0400000000000000" pitchFamily="50" charset="-128"/>
                          <a:ea typeface="BIZ UDPゴシック" panose="020B0400000000000000" pitchFamily="50" charset="-128"/>
                        </a:rPr>
                        <a:t>フェーズ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発災後</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ヶ月</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まで</a:t>
                      </a:r>
                    </a:p>
                  </a:txBody>
                  <a:tcPr/>
                </a:tc>
                <a:extLst>
                  <a:ext uri="{0D108BD9-81ED-4DB2-BD59-A6C34878D82A}">
                    <a16:rowId xmlns:a16="http://schemas.microsoft.com/office/drawing/2014/main" val="1541861148"/>
                  </a:ext>
                </a:extLst>
              </a:tr>
            </a:tbl>
          </a:graphicData>
        </a:graphic>
      </p:graphicFrame>
      <p:sp>
        <p:nvSpPr>
          <p:cNvPr id="9" name="右中かっこ 8">
            <a:extLst>
              <a:ext uri="{FF2B5EF4-FFF2-40B4-BE49-F238E27FC236}">
                <a16:creationId xmlns:a16="http://schemas.microsoft.com/office/drawing/2014/main" id="{6F1F9BC8-706B-4841-AC4A-39CCDEBC8F10}"/>
              </a:ext>
            </a:extLst>
          </p:cNvPr>
          <p:cNvSpPr/>
          <p:nvPr/>
        </p:nvSpPr>
        <p:spPr>
          <a:xfrm>
            <a:off x="1745395" y="3680865"/>
            <a:ext cx="261427" cy="3097246"/>
          </a:xfrm>
          <a:prstGeom prst="rightBrace">
            <a:avLst>
              <a:gd name="adj1" fmla="val 9822"/>
              <a:gd name="adj2" fmla="val 5186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9F3F894-9180-4BB0-B73A-70C4F62D1567}"/>
              </a:ext>
            </a:extLst>
          </p:cNvPr>
          <p:cNvSpPr txBox="1"/>
          <p:nvPr/>
        </p:nvSpPr>
        <p:spPr>
          <a:xfrm>
            <a:off x="2680714" y="3629596"/>
            <a:ext cx="1433293" cy="2931572"/>
          </a:xfrm>
          <a:prstGeom prst="rect">
            <a:avLst/>
          </a:prstGeom>
          <a:noFill/>
        </p:spPr>
        <p:txBody>
          <a:bodyPr vert="horz"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・全部局の中から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４２業務</a:t>
            </a:r>
            <a:r>
              <a:rPr kumimoji="1" lang="ja-JP" altLang="en-US" sz="1100" dirty="0">
                <a:latin typeface="BIZ UDPゴシック" panose="020B0400000000000000" pitchFamily="50" charset="-128"/>
                <a:ea typeface="BIZ UDPゴシック" panose="020B0400000000000000" pitchFamily="50" charset="-128"/>
              </a:rPr>
              <a:t>を受援応</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援対象業務として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抽出</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・抽出した業務から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応援者にかかる想</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定宿泊人数・想定</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 必要活動スペース</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を以下の通り算出</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想定宿泊人数</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　</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約</a:t>
            </a:r>
            <a:r>
              <a:rPr kumimoji="1" lang="en-US" altLang="ja-JP" sz="1050" u="sng" dirty="0">
                <a:solidFill>
                  <a:srgbClr val="FF0000"/>
                </a:solidFill>
                <a:latin typeface="BIZ UDPゴシック" panose="020B0400000000000000" pitchFamily="50" charset="-128"/>
                <a:ea typeface="BIZ UDPゴシック" panose="020B0400000000000000" pitchFamily="50" charset="-128"/>
              </a:rPr>
              <a:t>31,000</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人</a:t>
            </a:r>
            <a:endParaRPr kumimoji="1" lang="en-US" altLang="ja-JP" sz="105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想定必要活動</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スペース</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　</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約</a:t>
            </a:r>
            <a:r>
              <a:rPr kumimoji="1" lang="en-US" altLang="ja-JP" sz="1050" u="sng" dirty="0">
                <a:solidFill>
                  <a:srgbClr val="FF0000"/>
                </a:solidFill>
                <a:latin typeface="BIZ UDPゴシック" panose="020B0400000000000000" pitchFamily="50" charset="-128"/>
                <a:ea typeface="BIZ UDPゴシック" panose="020B0400000000000000" pitchFamily="50" charset="-128"/>
              </a:rPr>
              <a:t>1,600㎡</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CBA3EE67-3C44-4E9A-B9C2-38EC88786802}"/>
              </a:ext>
            </a:extLst>
          </p:cNvPr>
          <p:cNvSpPr txBox="1"/>
          <p:nvPr/>
        </p:nvSpPr>
        <p:spPr>
          <a:xfrm>
            <a:off x="627539" y="3249545"/>
            <a:ext cx="4253530"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受援・応援計画を改訂するための基礎情報の再整理</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B1C48002-AA79-47C9-9A6F-5393169806E2}"/>
              </a:ext>
            </a:extLst>
          </p:cNvPr>
          <p:cNvSpPr txBox="1"/>
          <p:nvPr/>
        </p:nvSpPr>
        <p:spPr>
          <a:xfrm>
            <a:off x="546924" y="3537320"/>
            <a:ext cx="894646" cy="253916"/>
          </a:xfrm>
          <a:prstGeom prst="rect">
            <a:avLst/>
          </a:prstGeom>
          <a:noFill/>
        </p:spPr>
        <p:txBody>
          <a:bodyPr vert="horz"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タイムライン</a:t>
            </a:r>
          </a:p>
        </p:txBody>
      </p:sp>
      <p:sp>
        <p:nvSpPr>
          <p:cNvPr id="33" name="スライド番号プレースホルダー 2">
            <a:extLst>
              <a:ext uri="{FF2B5EF4-FFF2-40B4-BE49-F238E27FC236}">
                <a16:creationId xmlns:a16="http://schemas.microsoft.com/office/drawing/2014/main" id="{F06BAAA2-930A-460F-A1EE-677355D91AA4}"/>
              </a:ext>
            </a:extLst>
          </p:cNvPr>
          <p:cNvSpPr>
            <a:spLocks noGrp="1"/>
          </p:cNvSpPr>
          <p:nvPr>
            <p:ph type="sldNum" sz="quarter" idx="12"/>
          </p:nvPr>
        </p:nvSpPr>
        <p:spPr>
          <a:xfrm>
            <a:off x="8623738" y="6418831"/>
            <a:ext cx="413504" cy="383990"/>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5</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3391B43C-9698-47A3-B555-F10EA90AC73E}"/>
              </a:ext>
            </a:extLst>
          </p:cNvPr>
          <p:cNvSpPr txBox="1"/>
          <p:nvPr/>
        </p:nvSpPr>
        <p:spPr>
          <a:xfrm>
            <a:off x="2030361" y="3814065"/>
            <a:ext cx="523220" cy="2767745"/>
          </a:xfrm>
          <a:prstGeom prst="rect">
            <a:avLst/>
          </a:prstGeom>
          <a:noFill/>
        </p:spPr>
        <p:txBody>
          <a:bodyPr vert="eaVert"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各部局に対してフェーズごとの受援・応援に</a:t>
            </a:r>
          </a:p>
          <a:p>
            <a:r>
              <a:rPr kumimoji="1" lang="ja-JP" altLang="en-US" sz="1100" dirty="0">
                <a:latin typeface="BIZ UDPゴシック" panose="020B0400000000000000" pitchFamily="50" charset="-128"/>
                <a:ea typeface="BIZ UDPゴシック" panose="020B0400000000000000" pitchFamily="50" charset="-128"/>
              </a:rPr>
              <a:t>必要な人員や活動スペースを照会</a:t>
            </a:r>
          </a:p>
        </p:txBody>
      </p:sp>
      <p:sp>
        <p:nvSpPr>
          <p:cNvPr id="43" name="テキスト ボックス 42">
            <a:extLst>
              <a:ext uri="{FF2B5EF4-FFF2-40B4-BE49-F238E27FC236}">
                <a16:creationId xmlns:a16="http://schemas.microsoft.com/office/drawing/2014/main" id="{2ADC31FF-C229-40D6-A79A-C2D3EC766529}"/>
              </a:ext>
            </a:extLst>
          </p:cNvPr>
          <p:cNvSpPr txBox="1"/>
          <p:nvPr/>
        </p:nvSpPr>
        <p:spPr>
          <a:xfrm>
            <a:off x="4398296" y="3711859"/>
            <a:ext cx="458388" cy="2972158"/>
          </a:xfrm>
          <a:prstGeom prst="rect">
            <a:avLst/>
          </a:prstGeom>
          <a:noFill/>
          <a:ln w="15875">
            <a:solidFill>
              <a:schemeClr val="tx1"/>
            </a:solidFill>
            <a:prstDash val="sysDash"/>
          </a:ln>
          <a:effectLst>
            <a:outerShdw blurRad="50800" dist="38100" dir="2700000" algn="tl" rotWithShape="0">
              <a:prstClr val="black">
                <a:alpha val="40000"/>
              </a:prstClr>
            </a:outerShdw>
          </a:effectLst>
        </p:spPr>
        <p:txBody>
          <a:bodyPr vert="eaVert"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0FC8058B-532D-41D7-9906-141D79FD4F6A}"/>
              </a:ext>
            </a:extLst>
          </p:cNvPr>
          <p:cNvSpPr txBox="1"/>
          <p:nvPr/>
        </p:nvSpPr>
        <p:spPr>
          <a:xfrm>
            <a:off x="4442365" y="3777787"/>
            <a:ext cx="369332" cy="3027031"/>
          </a:xfrm>
          <a:prstGeom prst="rect">
            <a:avLst/>
          </a:prstGeom>
          <a:noFill/>
        </p:spPr>
        <p:txBody>
          <a:bodyPr vert="eaVert" wrap="square" rtlCol="0">
            <a:spAutoFit/>
          </a:bodyPr>
          <a:lstStyle/>
          <a:p>
            <a:r>
              <a:rPr kumimoji="1" lang="ja-JP" altLang="en-US" sz="1200" b="1" dirty="0">
                <a:solidFill>
                  <a:srgbClr val="FF0000"/>
                </a:solidFill>
                <a:latin typeface="BIZ UDPゴシック" panose="020B0400000000000000" pitchFamily="50" charset="-128"/>
                <a:ea typeface="BIZ UDPゴシック" panose="020B0400000000000000" pitchFamily="50" charset="-128"/>
              </a:rPr>
              <a:t>これら基礎情報をもとに改訂内容を検討</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46" name="矢印: 右 45">
            <a:extLst>
              <a:ext uri="{FF2B5EF4-FFF2-40B4-BE49-F238E27FC236}">
                <a16:creationId xmlns:a16="http://schemas.microsoft.com/office/drawing/2014/main" id="{F6D3AB5E-FCF5-4835-87F5-83ED0214B2CC}"/>
              </a:ext>
            </a:extLst>
          </p:cNvPr>
          <p:cNvSpPr/>
          <p:nvPr/>
        </p:nvSpPr>
        <p:spPr>
          <a:xfrm>
            <a:off x="2614569" y="5156101"/>
            <a:ext cx="144067"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88E73585-BE87-4835-A6EB-5B5082DFAFC8}"/>
              </a:ext>
            </a:extLst>
          </p:cNvPr>
          <p:cNvSpPr/>
          <p:nvPr/>
        </p:nvSpPr>
        <p:spPr>
          <a:xfrm>
            <a:off x="4177217" y="5137097"/>
            <a:ext cx="144067"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a:extLst>
              <a:ext uri="{FF2B5EF4-FFF2-40B4-BE49-F238E27FC236}">
                <a16:creationId xmlns:a16="http://schemas.microsoft.com/office/drawing/2014/main" id="{5B3459C0-DF83-4138-BD43-1411AFFB7C03}"/>
              </a:ext>
            </a:extLst>
          </p:cNvPr>
          <p:cNvCxnSpPr>
            <a:cxnSpLocks/>
          </p:cNvCxnSpPr>
          <p:nvPr/>
        </p:nvCxnSpPr>
        <p:spPr>
          <a:xfrm>
            <a:off x="6342429" y="5678319"/>
            <a:ext cx="0" cy="45145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楕円 48">
            <a:extLst>
              <a:ext uri="{FF2B5EF4-FFF2-40B4-BE49-F238E27FC236}">
                <a16:creationId xmlns:a16="http://schemas.microsoft.com/office/drawing/2014/main" id="{B119F046-D08C-442E-8C52-79C39F5BE894}"/>
              </a:ext>
            </a:extLst>
          </p:cNvPr>
          <p:cNvSpPr/>
          <p:nvPr/>
        </p:nvSpPr>
        <p:spPr>
          <a:xfrm>
            <a:off x="5801338" y="6129777"/>
            <a:ext cx="1218432" cy="579584"/>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6A4B8F4C-4131-48F8-B2ED-71AC97CA1477}"/>
              </a:ext>
            </a:extLst>
          </p:cNvPr>
          <p:cNvSpPr/>
          <p:nvPr/>
        </p:nvSpPr>
        <p:spPr>
          <a:xfrm>
            <a:off x="5819803" y="5280842"/>
            <a:ext cx="1041792" cy="551258"/>
          </a:xfrm>
          <a:prstGeom prst="ellips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D7626D0-5384-4DAC-84CB-D9430F93A6A4}"/>
              </a:ext>
            </a:extLst>
          </p:cNvPr>
          <p:cNvSpPr/>
          <p:nvPr/>
        </p:nvSpPr>
        <p:spPr>
          <a:xfrm>
            <a:off x="5637225" y="4151196"/>
            <a:ext cx="2770189" cy="842143"/>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E3BCB6DF-2554-4033-B722-05C55FE5CB1C}"/>
              </a:ext>
            </a:extLst>
          </p:cNvPr>
          <p:cNvSpPr/>
          <p:nvPr/>
        </p:nvSpPr>
        <p:spPr>
          <a:xfrm>
            <a:off x="7239156" y="5767117"/>
            <a:ext cx="1618858" cy="649124"/>
          </a:xfrm>
          <a:prstGeom prst="ellipse">
            <a:avLst/>
          </a:prstGeom>
          <a:solidFill>
            <a:srgbClr val="FFFF00"/>
          </a:solidFill>
          <a:ln w="22225">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7E3A303B-4690-42AB-9848-BFA1D7408DBB}"/>
              </a:ext>
            </a:extLst>
          </p:cNvPr>
          <p:cNvSpPr/>
          <p:nvPr/>
        </p:nvSpPr>
        <p:spPr>
          <a:xfrm>
            <a:off x="5473783" y="3544066"/>
            <a:ext cx="3091974" cy="56233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9A7FC1B-AA8D-464B-978B-C0A3FEE3B595}"/>
              </a:ext>
            </a:extLst>
          </p:cNvPr>
          <p:cNvSpPr txBox="1"/>
          <p:nvPr/>
        </p:nvSpPr>
        <p:spPr>
          <a:xfrm>
            <a:off x="5473783" y="3514598"/>
            <a:ext cx="3078288" cy="569387"/>
          </a:xfrm>
          <a:prstGeom prst="rect">
            <a:avLst/>
          </a:prstGeom>
          <a:noFill/>
        </p:spPr>
        <p:txBody>
          <a:bodyPr vert="horz" wrap="square" rtlCol="0">
            <a:spAutoFit/>
          </a:bodyPr>
          <a:lstStyle/>
          <a:p>
            <a:pPr algn="ctr"/>
            <a:r>
              <a:rPr kumimoji="1" lang="ja-JP" altLang="en-US" sz="1100" u="sng" dirty="0">
                <a:latin typeface="BIZ UDPゴシック" panose="020B0400000000000000" pitchFamily="50" charset="-128"/>
                <a:ea typeface="BIZ UDPゴシック" panose="020B0400000000000000" pitchFamily="50" charset="-128"/>
              </a:rPr>
              <a:t>（例）総務省応急対策職員派遣制度</a:t>
            </a:r>
            <a:endParaRPr kumimoji="1" lang="en-US" altLang="ja-JP" sz="1100" u="sng"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solidFill>
                  <a:srgbClr val="FF0000"/>
                </a:solidFill>
                <a:latin typeface="BIZ UDPゴシック" panose="020B0400000000000000" pitchFamily="50" charset="-128"/>
                <a:ea typeface="BIZ UDPゴシック" panose="020B0400000000000000" pitchFamily="50" charset="-128"/>
              </a:rPr>
              <a:t>平成３０年３月に創設され、能登半島地震で</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初めて本格的に運用された</a:t>
            </a:r>
            <a:r>
              <a:rPr kumimoji="1" lang="ja-JP" altLang="en-US" sz="1000" dirty="0">
                <a:latin typeface="BIZ UDPゴシック" panose="020B0400000000000000" pitchFamily="50" charset="-128"/>
                <a:ea typeface="BIZ UDPゴシック" panose="020B0400000000000000" pitchFamily="50" charset="-128"/>
              </a:rPr>
              <a:t>応援派遣制度</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A079BFF7-11DD-46E2-B951-717B546B6C4C}"/>
              </a:ext>
            </a:extLst>
          </p:cNvPr>
          <p:cNvSpPr txBox="1"/>
          <p:nvPr/>
        </p:nvSpPr>
        <p:spPr>
          <a:xfrm>
            <a:off x="5473783" y="3246345"/>
            <a:ext cx="3239286"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市町村への応援派遣制度を計画に反映</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pic>
        <p:nvPicPr>
          <p:cNvPr id="63" name="図 62">
            <a:extLst>
              <a:ext uri="{FF2B5EF4-FFF2-40B4-BE49-F238E27FC236}">
                <a16:creationId xmlns:a16="http://schemas.microsoft.com/office/drawing/2014/main" id="{4DEFC1BE-BFFF-4A7A-85AB-A46C734623FA}"/>
              </a:ext>
            </a:extLst>
          </p:cNvPr>
          <p:cNvPicPr>
            <a:picLocks noChangeAspect="1"/>
          </p:cNvPicPr>
          <p:nvPr/>
        </p:nvPicPr>
        <p:blipFill>
          <a:blip r:embed="rId5"/>
          <a:stretch>
            <a:fillRect/>
          </a:stretch>
        </p:blipFill>
        <p:spPr>
          <a:xfrm>
            <a:off x="5896214" y="5979916"/>
            <a:ext cx="771763" cy="725458"/>
          </a:xfrm>
          <a:prstGeom prst="rect">
            <a:avLst/>
          </a:prstGeom>
        </p:spPr>
      </p:pic>
      <p:pic>
        <p:nvPicPr>
          <p:cNvPr id="64" name="図 63">
            <a:extLst>
              <a:ext uri="{FF2B5EF4-FFF2-40B4-BE49-F238E27FC236}">
                <a16:creationId xmlns:a16="http://schemas.microsoft.com/office/drawing/2014/main" id="{959EEE82-1407-4916-A917-DC68855669A4}"/>
              </a:ext>
            </a:extLst>
          </p:cNvPr>
          <p:cNvPicPr>
            <a:picLocks noChangeAspect="1"/>
          </p:cNvPicPr>
          <p:nvPr/>
        </p:nvPicPr>
        <p:blipFill>
          <a:blip r:embed="rId3"/>
          <a:stretch>
            <a:fillRect/>
          </a:stretch>
        </p:blipFill>
        <p:spPr>
          <a:xfrm>
            <a:off x="6018499" y="4211191"/>
            <a:ext cx="710428" cy="710428"/>
          </a:xfrm>
          <a:prstGeom prst="rect">
            <a:avLst/>
          </a:prstGeom>
        </p:spPr>
      </p:pic>
      <p:sp>
        <p:nvSpPr>
          <p:cNvPr id="65" name="テキスト ボックス 64">
            <a:extLst>
              <a:ext uri="{FF2B5EF4-FFF2-40B4-BE49-F238E27FC236}">
                <a16:creationId xmlns:a16="http://schemas.microsoft.com/office/drawing/2014/main" id="{659C9EDC-6A23-430D-84DB-96C24A5F04F4}"/>
              </a:ext>
            </a:extLst>
          </p:cNvPr>
          <p:cNvSpPr txBox="1"/>
          <p:nvPr/>
        </p:nvSpPr>
        <p:spPr>
          <a:xfrm>
            <a:off x="7294622" y="5777783"/>
            <a:ext cx="1476992" cy="630942"/>
          </a:xfrm>
          <a:prstGeom prst="rect">
            <a:avLst/>
          </a:prstGeom>
          <a:noFill/>
        </p:spPr>
        <p:txBody>
          <a:bodyPr vert="horz" wrap="square" rtlCol="0">
            <a:spAutoFit/>
          </a:bodyPr>
          <a:lstStyle/>
          <a:p>
            <a:pPr algn="ctr"/>
            <a:r>
              <a:rPr kumimoji="1" lang="ja-JP" altLang="en-US" sz="1100" b="1" u="sng" dirty="0">
                <a:solidFill>
                  <a:srgbClr val="FF0000"/>
                </a:solidFill>
                <a:latin typeface="BIZ UDPゴシック" panose="020B0400000000000000" pitchFamily="50" charset="-128"/>
                <a:ea typeface="BIZ UDPゴシック" panose="020B0400000000000000" pitchFamily="50" charset="-128"/>
              </a:rPr>
              <a:t>対口支援団体</a:t>
            </a:r>
            <a:endParaRPr kumimoji="1" lang="en-US" altLang="ja-JP" sz="1100" b="1" u="sng"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800" b="1" dirty="0">
                <a:solidFill>
                  <a:srgbClr val="FF0000"/>
                </a:solidFill>
                <a:latin typeface="BIZ UDPゴシック" panose="020B0400000000000000" pitchFamily="50" charset="-128"/>
                <a:ea typeface="BIZ UDPゴシック" panose="020B0400000000000000" pitchFamily="50" charset="-128"/>
              </a:rPr>
              <a:t>※</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カウンターパート方式</a:t>
            </a:r>
            <a:endParaRPr kumimoji="1" lang="en-US" altLang="ja-JP" sz="1100" b="1"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800" b="1" dirty="0">
                <a:solidFill>
                  <a:srgbClr val="FF0000"/>
                </a:solidFill>
                <a:latin typeface="BIZ UDPゴシック" panose="020B0400000000000000" pitchFamily="50" charset="-128"/>
                <a:ea typeface="BIZ UDPゴシック" panose="020B0400000000000000" pitchFamily="50" charset="-128"/>
              </a:rPr>
              <a:t>※</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全国の都道府県・指定都市</a:t>
            </a:r>
            <a:endParaRPr kumimoji="1" lang="en-US" altLang="ja-JP" sz="8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　 が対象</a:t>
            </a:r>
            <a:endParaRPr kumimoji="1" lang="en-US" altLang="ja-JP" sz="800" b="1" dirty="0">
              <a:solidFill>
                <a:srgbClr val="FF0000"/>
              </a:solidFill>
              <a:latin typeface="BIZ UDPゴシック" panose="020B0400000000000000" pitchFamily="50" charset="-128"/>
              <a:ea typeface="BIZ UDPゴシック" panose="020B0400000000000000" pitchFamily="50" charset="-128"/>
            </a:endParaRPr>
          </a:p>
        </p:txBody>
      </p:sp>
      <p:pic>
        <p:nvPicPr>
          <p:cNvPr id="67" name="図 66">
            <a:extLst>
              <a:ext uri="{FF2B5EF4-FFF2-40B4-BE49-F238E27FC236}">
                <a16:creationId xmlns:a16="http://schemas.microsoft.com/office/drawing/2014/main" id="{02E8DB26-77C9-4230-B4B6-7A7C8CA60722}"/>
              </a:ext>
            </a:extLst>
          </p:cNvPr>
          <p:cNvPicPr>
            <a:picLocks noChangeAspect="1"/>
          </p:cNvPicPr>
          <p:nvPr/>
        </p:nvPicPr>
        <p:blipFill>
          <a:blip r:embed="rId6"/>
          <a:stretch>
            <a:fillRect/>
          </a:stretch>
        </p:blipFill>
        <p:spPr>
          <a:xfrm>
            <a:off x="6787931" y="4201030"/>
            <a:ext cx="856703" cy="764100"/>
          </a:xfrm>
          <a:prstGeom prst="rect">
            <a:avLst/>
          </a:prstGeom>
        </p:spPr>
      </p:pic>
      <p:pic>
        <p:nvPicPr>
          <p:cNvPr id="71" name="図 70">
            <a:extLst>
              <a:ext uri="{FF2B5EF4-FFF2-40B4-BE49-F238E27FC236}">
                <a16:creationId xmlns:a16="http://schemas.microsoft.com/office/drawing/2014/main" id="{1764BD75-BA31-4283-ACC3-5298AB5F78A9}"/>
              </a:ext>
            </a:extLst>
          </p:cNvPr>
          <p:cNvPicPr>
            <a:picLocks noChangeAspect="1"/>
          </p:cNvPicPr>
          <p:nvPr/>
        </p:nvPicPr>
        <p:blipFill>
          <a:blip r:embed="rId7"/>
          <a:stretch>
            <a:fillRect/>
          </a:stretch>
        </p:blipFill>
        <p:spPr>
          <a:xfrm>
            <a:off x="5978644" y="5174088"/>
            <a:ext cx="741946" cy="547338"/>
          </a:xfrm>
          <a:prstGeom prst="rect">
            <a:avLst/>
          </a:prstGeom>
        </p:spPr>
      </p:pic>
      <p:sp>
        <p:nvSpPr>
          <p:cNvPr id="73" name="左中かっこ 72">
            <a:extLst>
              <a:ext uri="{FF2B5EF4-FFF2-40B4-BE49-F238E27FC236}">
                <a16:creationId xmlns:a16="http://schemas.microsoft.com/office/drawing/2014/main" id="{40DE5FE5-FC61-4890-AD52-54D8578D2181}"/>
              </a:ext>
            </a:extLst>
          </p:cNvPr>
          <p:cNvSpPr/>
          <p:nvPr/>
        </p:nvSpPr>
        <p:spPr>
          <a:xfrm>
            <a:off x="5563812" y="4888576"/>
            <a:ext cx="185908" cy="138145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E598D0FB-801D-42EA-A296-516788EA262D}"/>
              </a:ext>
            </a:extLst>
          </p:cNvPr>
          <p:cNvSpPr txBox="1"/>
          <p:nvPr/>
        </p:nvSpPr>
        <p:spPr>
          <a:xfrm>
            <a:off x="5217200" y="5042898"/>
            <a:ext cx="338554" cy="1488436"/>
          </a:xfrm>
          <a:prstGeom prst="rect">
            <a:avLst/>
          </a:prstGeom>
          <a:noFill/>
          <a:ln w="15875">
            <a:noFill/>
            <a:prstDash val="sysDash"/>
          </a:ln>
          <a:effectLst/>
        </p:spPr>
        <p:txBody>
          <a:bodyPr vert="eaVert"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府を通じて応援要請</a:t>
            </a:r>
          </a:p>
        </p:txBody>
      </p:sp>
      <p:cxnSp>
        <p:nvCxnSpPr>
          <p:cNvPr id="75" name="直線矢印コネクタ 74">
            <a:extLst>
              <a:ext uri="{FF2B5EF4-FFF2-40B4-BE49-F238E27FC236}">
                <a16:creationId xmlns:a16="http://schemas.microsoft.com/office/drawing/2014/main" id="{2BD6BBDC-7453-417C-B129-50AFCAD80C1E}"/>
              </a:ext>
            </a:extLst>
          </p:cNvPr>
          <p:cNvCxnSpPr>
            <a:cxnSpLocks/>
          </p:cNvCxnSpPr>
          <p:nvPr/>
        </p:nvCxnSpPr>
        <p:spPr>
          <a:xfrm flipV="1">
            <a:off x="7048765" y="6205822"/>
            <a:ext cx="227810" cy="14795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1E529F20-E22D-40A5-8FBC-9B09534C4130}"/>
              </a:ext>
            </a:extLst>
          </p:cNvPr>
          <p:cNvSpPr txBox="1"/>
          <p:nvPr/>
        </p:nvSpPr>
        <p:spPr>
          <a:xfrm>
            <a:off x="7019770" y="6436518"/>
            <a:ext cx="1391371" cy="230832"/>
          </a:xfrm>
          <a:prstGeom prst="rect">
            <a:avLst/>
          </a:prstGeom>
          <a:noFill/>
        </p:spPr>
        <p:txBody>
          <a:bodyPr vert="horz"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対口支援団体を決定</a:t>
            </a:r>
            <a:endParaRPr kumimoji="1" lang="en-US" altLang="ja-JP" sz="900" dirty="0">
              <a:latin typeface="BIZ UDPゴシック" panose="020B0400000000000000" pitchFamily="50" charset="-128"/>
              <a:ea typeface="BIZ UDPゴシック" panose="020B0400000000000000" pitchFamily="50" charset="-128"/>
            </a:endParaRPr>
          </a:p>
        </p:txBody>
      </p:sp>
      <p:cxnSp>
        <p:nvCxnSpPr>
          <p:cNvPr id="77" name="直線矢印コネクタ 76">
            <a:extLst>
              <a:ext uri="{FF2B5EF4-FFF2-40B4-BE49-F238E27FC236}">
                <a16:creationId xmlns:a16="http://schemas.microsoft.com/office/drawing/2014/main" id="{68AC54FD-FE60-46EA-A146-04ED2371EF8C}"/>
              </a:ext>
            </a:extLst>
          </p:cNvPr>
          <p:cNvCxnSpPr>
            <a:cxnSpLocks/>
          </p:cNvCxnSpPr>
          <p:nvPr/>
        </p:nvCxnSpPr>
        <p:spPr>
          <a:xfrm flipH="1" flipV="1">
            <a:off x="6625489" y="4921619"/>
            <a:ext cx="899309" cy="89244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49AB759F-2FBD-41B7-B6F5-BB8264972A67}"/>
              </a:ext>
            </a:extLst>
          </p:cNvPr>
          <p:cNvCxnSpPr>
            <a:cxnSpLocks/>
          </p:cNvCxnSpPr>
          <p:nvPr/>
        </p:nvCxnSpPr>
        <p:spPr>
          <a:xfrm flipH="1" flipV="1">
            <a:off x="7367435" y="4921619"/>
            <a:ext cx="470968" cy="8533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97922129-6714-40C0-8312-9C1F8124FF1E}"/>
              </a:ext>
            </a:extLst>
          </p:cNvPr>
          <p:cNvCxnSpPr>
            <a:cxnSpLocks/>
          </p:cNvCxnSpPr>
          <p:nvPr/>
        </p:nvCxnSpPr>
        <p:spPr>
          <a:xfrm flipH="1" flipV="1">
            <a:off x="7890926" y="4905197"/>
            <a:ext cx="308893" cy="86999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90CC9828-A0D0-4E90-AF0E-39426A2642E7}"/>
              </a:ext>
            </a:extLst>
          </p:cNvPr>
          <p:cNvSpPr txBox="1"/>
          <p:nvPr/>
        </p:nvSpPr>
        <p:spPr>
          <a:xfrm>
            <a:off x="6954067" y="5118992"/>
            <a:ext cx="1817547" cy="584775"/>
          </a:xfrm>
          <a:prstGeom prst="rect">
            <a:avLst/>
          </a:prstGeom>
          <a:solidFill>
            <a:schemeClr val="bg1"/>
          </a:solidFill>
          <a:ln>
            <a:solidFill>
              <a:srgbClr val="FF0000"/>
            </a:solidFill>
            <a:prstDash val="sysDash"/>
          </a:ln>
        </p:spPr>
        <p:txBody>
          <a:bodyPr wrap="square" rtlCol="0">
            <a:spAutoFit/>
          </a:bodyPr>
          <a:lstStyle/>
          <a:p>
            <a:r>
              <a:rPr kumimoji="1" lang="en-US" altLang="ja-JP" sz="800" dirty="0">
                <a:solidFill>
                  <a:srgbClr val="FF0000"/>
                </a:solidFill>
                <a:latin typeface="BIZ UDPゴシック" panose="020B0400000000000000" pitchFamily="50" charset="-128"/>
                <a:ea typeface="BIZ UDPゴシック" panose="020B0400000000000000" pitchFamily="50" charset="-128"/>
              </a:rPr>
              <a:t>【</a:t>
            </a:r>
            <a:r>
              <a:rPr kumimoji="1" lang="ja-JP" altLang="en-US" sz="800" dirty="0">
                <a:solidFill>
                  <a:srgbClr val="FF0000"/>
                </a:solidFill>
                <a:latin typeface="BIZ UDPゴシック" panose="020B0400000000000000" pitchFamily="50" charset="-128"/>
                <a:ea typeface="BIZ UDPゴシック" panose="020B0400000000000000" pitchFamily="50" charset="-128"/>
              </a:rPr>
              <a:t>支援内容</a:t>
            </a:r>
            <a:r>
              <a:rPr kumimoji="1" lang="en-US" altLang="ja-JP" sz="800" dirty="0">
                <a:solidFill>
                  <a:srgbClr val="FF0000"/>
                </a:solidFill>
                <a:latin typeface="BIZ UDPゴシック" panose="020B0400000000000000" pitchFamily="50" charset="-128"/>
                <a:ea typeface="BIZ UDPゴシック" panose="020B0400000000000000" pitchFamily="50" charset="-128"/>
              </a:rPr>
              <a:t>】</a:t>
            </a:r>
          </a:p>
          <a:p>
            <a:r>
              <a:rPr kumimoji="1" lang="ja-JP" altLang="en-US" sz="800" dirty="0">
                <a:solidFill>
                  <a:srgbClr val="FF0000"/>
                </a:solidFill>
                <a:latin typeface="BIZ UDPゴシック" panose="020B0400000000000000" pitchFamily="50" charset="-128"/>
                <a:ea typeface="BIZ UDPゴシック" panose="020B0400000000000000" pitchFamily="50" charset="-128"/>
              </a:rPr>
              <a:t>・避難所運営、罹災証明書の交付等</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800" dirty="0">
                <a:solidFill>
                  <a:srgbClr val="FF0000"/>
                </a:solidFill>
                <a:latin typeface="BIZ UDPゴシック" panose="020B0400000000000000" pitchFamily="50" charset="-128"/>
                <a:ea typeface="BIZ UDPゴシック" panose="020B0400000000000000" pitchFamily="50" charset="-128"/>
              </a:rPr>
              <a:t>・災害マネジメント総括支援員</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600" dirty="0">
                <a:solidFill>
                  <a:srgbClr val="FF0000"/>
                </a:solidFill>
                <a:latin typeface="BIZ UDPゴシック" panose="020B0400000000000000" pitchFamily="50" charset="-128"/>
                <a:ea typeface="BIZ UDPゴシック" panose="020B0400000000000000" pitchFamily="50" charset="-128"/>
              </a:rPr>
              <a:t>（</a:t>
            </a:r>
            <a:r>
              <a:rPr kumimoji="1" lang="en-US" altLang="ja-JP" sz="600" dirty="0">
                <a:solidFill>
                  <a:srgbClr val="FF0000"/>
                </a:solidFill>
                <a:latin typeface="BIZ UDPゴシック" panose="020B0400000000000000" pitchFamily="50" charset="-128"/>
                <a:ea typeface="BIZ UDPゴシック" panose="020B0400000000000000" pitchFamily="50" charset="-128"/>
              </a:rPr>
              <a:t>GADM</a:t>
            </a:r>
            <a:r>
              <a:rPr kumimoji="1" lang="ja-JP" altLang="en-US" sz="600" dirty="0">
                <a:solidFill>
                  <a:srgbClr val="FF0000"/>
                </a:solidFill>
                <a:latin typeface="BIZ UDPゴシック" panose="020B0400000000000000" pitchFamily="50" charset="-128"/>
                <a:ea typeface="BIZ UDPゴシック" panose="020B0400000000000000" pitchFamily="50" charset="-128"/>
              </a:rPr>
              <a:t>）</a:t>
            </a:r>
            <a:r>
              <a:rPr kumimoji="1" lang="ja-JP" altLang="en-US" sz="800" dirty="0">
                <a:solidFill>
                  <a:srgbClr val="FF0000"/>
                </a:solidFill>
                <a:latin typeface="BIZ UDPゴシック" panose="020B0400000000000000" pitchFamily="50" charset="-128"/>
                <a:ea typeface="BIZ UDPゴシック" panose="020B0400000000000000" pitchFamily="50" charset="-128"/>
              </a:rPr>
              <a:t>派遣</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20538136-2ADD-4457-AAB2-B4332697FBAC}"/>
              </a:ext>
            </a:extLst>
          </p:cNvPr>
          <p:cNvPicPr>
            <a:picLocks noChangeAspect="1"/>
          </p:cNvPicPr>
          <p:nvPr/>
        </p:nvPicPr>
        <p:blipFill>
          <a:blip r:embed="rId8"/>
          <a:stretch>
            <a:fillRect/>
          </a:stretch>
        </p:blipFill>
        <p:spPr>
          <a:xfrm>
            <a:off x="7592399" y="4211191"/>
            <a:ext cx="492005" cy="683340"/>
          </a:xfrm>
          <a:prstGeom prst="rect">
            <a:avLst/>
          </a:prstGeom>
        </p:spPr>
      </p:pic>
      <p:pic>
        <p:nvPicPr>
          <p:cNvPr id="13" name="図 12">
            <a:extLst>
              <a:ext uri="{FF2B5EF4-FFF2-40B4-BE49-F238E27FC236}">
                <a16:creationId xmlns:a16="http://schemas.microsoft.com/office/drawing/2014/main" id="{27BA7AB6-65A2-42CA-A691-B48DE44FB0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2248" y="5397517"/>
            <a:ext cx="367013" cy="413580"/>
          </a:xfrm>
          <a:prstGeom prst="rect">
            <a:avLst/>
          </a:prstGeom>
        </p:spPr>
      </p:pic>
      <p:sp>
        <p:nvSpPr>
          <p:cNvPr id="68" name="テキスト ボックス 67">
            <a:extLst>
              <a:ext uri="{FF2B5EF4-FFF2-40B4-BE49-F238E27FC236}">
                <a16:creationId xmlns:a16="http://schemas.microsoft.com/office/drawing/2014/main" id="{D65EAD34-6060-4F58-A03C-0E8620CDCE9D}"/>
              </a:ext>
            </a:extLst>
          </p:cNvPr>
          <p:cNvSpPr txBox="1"/>
          <p:nvPr/>
        </p:nvSpPr>
        <p:spPr>
          <a:xfrm>
            <a:off x="6594424" y="6436518"/>
            <a:ext cx="308893" cy="238774"/>
          </a:xfrm>
          <a:prstGeom prst="rect">
            <a:avLst/>
          </a:prstGeom>
          <a:noFill/>
        </p:spPr>
        <p:txBody>
          <a:bodyPr vert="horz"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等</a:t>
            </a:r>
            <a:endParaRPr kumimoji="1" lang="en-US" alt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1915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E8EC36D-F88D-4637-B990-4EBA18961F2D}"/>
              </a:ext>
            </a:extLst>
          </p:cNvPr>
          <p:cNvSpPr/>
          <p:nvPr/>
        </p:nvSpPr>
        <p:spPr>
          <a:xfrm>
            <a:off x="126124" y="546567"/>
            <a:ext cx="8899635" cy="6208957"/>
          </a:xfrm>
          <a:prstGeom prst="rect">
            <a:avLst/>
          </a:prstGeom>
          <a:noFill/>
          <a:ln w="381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39C91B0F-9D22-4790-B025-BA795CBAF0DE}"/>
              </a:ext>
            </a:extLst>
          </p:cNvPr>
          <p:cNvSpPr txBox="1"/>
          <p:nvPr/>
        </p:nvSpPr>
        <p:spPr>
          <a:xfrm>
            <a:off x="7049891" y="3769235"/>
            <a:ext cx="1831356" cy="973400"/>
          </a:xfrm>
          <a:prstGeom prst="rect">
            <a:avLst/>
          </a:prstGeom>
          <a:noFill/>
          <a:ln w="15875">
            <a:solidFill>
              <a:schemeClr val="tx1"/>
            </a:solidFill>
            <a:prstDash val="solid"/>
          </a:ln>
          <a:effectLst>
            <a:outerShdw blurRad="50800" dist="38100" dir="2700000" algn="tl" rotWithShape="0">
              <a:prstClr val="black">
                <a:alpha val="40000"/>
              </a:prstClr>
            </a:outerShdw>
          </a:effectLst>
        </p:spPr>
        <p:txBody>
          <a:bodyPr vert="horz"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6CFAED6D-40B3-4574-9D78-FED578114996}"/>
              </a:ext>
            </a:extLst>
          </p:cNvPr>
          <p:cNvSpPr/>
          <p:nvPr/>
        </p:nvSpPr>
        <p:spPr>
          <a:xfrm>
            <a:off x="0" y="-10208"/>
            <a:ext cx="9144000" cy="42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UD デジタル 教科書体 NK-B" panose="02020700000000000000" pitchFamily="18" charset="-128"/>
                <a:ea typeface="UD デジタル 教科書体 NK-B" panose="02020700000000000000" pitchFamily="18" charset="-128"/>
              </a:rPr>
              <a:t>これまでの取り組み</a:t>
            </a:r>
          </a:p>
        </p:txBody>
      </p:sp>
      <p:sp>
        <p:nvSpPr>
          <p:cNvPr id="37" name="正方形/長方形 36">
            <a:extLst>
              <a:ext uri="{FF2B5EF4-FFF2-40B4-BE49-F238E27FC236}">
                <a16:creationId xmlns:a16="http://schemas.microsoft.com/office/drawing/2014/main" id="{889E953C-9B62-4A5E-B8CB-67F38F862755}"/>
              </a:ext>
            </a:extLst>
          </p:cNvPr>
          <p:cNvSpPr/>
          <p:nvPr/>
        </p:nvSpPr>
        <p:spPr>
          <a:xfrm>
            <a:off x="2772345" y="654007"/>
            <a:ext cx="6144345" cy="16636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ja-JP" altLang="en-US" sz="1400" b="1" u="sng" dirty="0">
              <a:solidFill>
                <a:schemeClr val="tx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FBB4AA7-19F9-4723-8D1F-C50D19023CDF}"/>
              </a:ext>
            </a:extLst>
          </p:cNvPr>
          <p:cNvGrpSpPr/>
          <p:nvPr/>
        </p:nvGrpSpPr>
        <p:grpSpPr>
          <a:xfrm>
            <a:off x="2873179" y="947112"/>
            <a:ext cx="5887147" cy="1370526"/>
            <a:chOff x="2088675" y="1853105"/>
            <a:chExt cx="2622384" cy="634321"/>
          </a:xfrm>
        </p:grpSpPr>
        <p:sp>
          <p:nvSpPr>
            <p:cNvPr id="39" name="正方形/長方形 38">
              <a:extLst>
                <a:ext uri="{FF2B5EF4-FFF2-40B4-BE49-F238E27FC236}">
                  <a16:creationId xmlns:a16="http://schemas.microsoft.com/office/drawing/2014/main" id="{8CCCC75A-EE08-40D7-9209-0B5DC1A7883C}"/>
                </a:ext>
              </a:extLst>
            </p:cNvPr>
            <p:cNvSpPr/>
            <p:nvPr/>
          </p:nvSpPr>
          <p:spPr>
            <a:xfrm>
              <a:off x="2088675" y="1853105"/>
              <a:ext cx="2622384" cy="557893"/>
            </a:xfrm>
            <a:prstGeom prst="rect">
              <a:avLst/>
            </a:prstGeom>
            <a:ln w="19050">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35246" bIns="35246" rtlCol="0" anchor="t" anchorCtr="0"/>
            <a:lstStyle/>
            <a:p>
              <a:pPr algn="ct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AC290A2-EB22-4368-9291-5CCD03BF2E64}"/>
                </a:ext>
              </a:extLst>
            </p:cNvPr>
            <p:cNvSpPr txBox="1"/>
            <p:nvPr/>
          </p:nvSpPr>
          <p:spPr>
            <a:xfrm>
              <a:off x="2138034" y="1889143"/>
              <a:ext cx="2573025" cy="598283"/>
            </a:xfrm>
            <a:prstGeom prst="rect">
              <a:avLst/>
            </a:prstGeom>
            <a:noFill/>
          </p:spPr>
          <p:txBody>
            <a:bodyPr wrap="square" lIns="0" tIns="0" rIns="0" bIns="0" rtlCol="0">
              <a:spAutoFit/>
            </a:bodyPr>
            <a:lstStyle/>
            <a:p>
              <a:pPr marL="180000" indent="-457200"/>
              <a:r>
                <a:rPr lang="ja-JP" altLang="en-US" sz="1400" dirty="0">
                  <a:latin typeface="BIZ UDPゴシック" panose="020B0400000000000000" pitchFamily="50" charset="-128"/>
                  <a:ea typeface="BIZ UDPゴシック" panose="020B0400000000000000" pitchFamily="50" charset="-128"/>
                </a:rPr>
                <a:t>◆各部局や国等が必要とする</a:t>
              </a:r>
              <a:r>
                <a:rPr lang="ja-JP" altLang="en-US" sz="1400" u="sng" dirty="0">
                  <a:highlight>
                    <a:srgbClr val="F9FE8C"/>
                  </a:highlight>
                  <a:latin typeface="BIZ UDPゴシック" panose="020B0400000000000000" pitchFamily="50" charset="-128"/>
                  <a:ea typeface="BIZ UDPゴシック" panose="020B0400000000000000" pitchFamily="50" charset="-128"/>
                </a:rPr>
                <a:t>活動スペース</a:t>
              </a:r>
              <a:r>
                <a:rPr lang="ja-JP" altLang="en-US" sz="1400" dirty="0">
                  <a:latin typeface="BIZ UDPゴシック" panose="020B0400000000000000" pitchFamily="50" charset="-128"/>
                  <a:ea typeface="BIZ UDPゴシック" panose="020B0400000000000000" pitchFamily="50" charset="-128"/>
                </a:rPr>
                <a:t>を大手前近隣に</a:t>
              </a:r>
              <a:r>
                <a:rPr lang="ja-JP" altLang="en-US" sz="1400" u="sng" dirty="0">
                  <a:highlight>
                    <a:srgbClr val="F9FE8C"/>
                  </a:highlight>
                  <a:latin typeface="BIZ UDPゴシック" panose="020B0400000000000000" pitchFamily="50" charset="-128"/>
                  <a:ea typeface="BIZ UDPゴシック" panose="020B0400000000000000" pitchFamily="50" charset="-128"/>
                </a:rPr>
                <a:t>確保</a:t>
              </a:r>
              <a:r>
                <a:rPr lang="ja-JP" altLang="en-US" sz="1400" dirty="0">
                  <a:latin typeface="BIZ UDPゴシック" panose="020B0400000000000000" pitchFamily="50" charset="-128"/>
                  <a:ea typeface="BIZ UDPゴシック" panose="020B0400000000000000" pitchFamily="50" charset="-128"/>
                </a:rPr>
                <a:t>し、</a:t>
              </a:r>
              <a:endParaRPr lang="en-US" altLang="ja-JP" sz="1400" dirty="0">
                <a:latin typeface="BIZ UDPゴシック" panose="020B0400000000000000" pitchFamily="50" charset="-128"/>
                <a:ea typeface="BIZ UDPゴシック" panose="020B0400000000000000" pitchFamily="50" charset="-128"/>
              </a:endParaRPr>
            </a:p>
            <a:p>
              <a:pPr marL="180000" indent="-457200"/>
              <a:r>
                <a:rPr lang="ja-JP" altLang="en-US" sz="1400" dirty="0">
                  <a:latin typeface="BIZ UDPゴシック" panose="020B0400000000000000" pitchFamily="50" charset="-128"/>
                  <a:ea typeface="BIZ UDPゴシック" panose="020B0400000000000000" pitchFamily="50" charset="-128"/>
                </a:rPr>
                <a:t>　新たに</a:t>
              </a:r>
              <a:r>
                <a:rPr lang="ja-JP" altLang="en-US" sz="1400" u="sng" dirty="0">
                  <a:highlight>
                    <a:srgbClr val="F9FE8C"/>
                  </a:highlight>
                  <a:latin typeface="BIZ UDPゴシック" panose="020B0400000000000000" pitchFamily="50" charset="-128"/>
                  <a:ea typeface="BIZ UDPゴシック" panose="020B0400000000000000" pitchFamily="50" charset="-128"/>
                </a:rPr>
                <a:t>資料編</a:t>
              </a:r>
              <a:r>
                <a:rPr lang="ja-JP" altLang="en-US" sz="1400" dirty="0">
                  <a:latin typeface="BIZ UDPゴシック" panose="020B0400000000000000" pitchFamily="50" charset="-128"/>
                  <a:ea typeface="BIZ UDPゴシック" panose="020B0400000000000000" pitchFamily="50" charset="-128"/>
                </a:rPr>
                <a:t>を作成、活動スペースを</a:t>
              </a:r>
              <a:r>
                <a:rPr lang="ja-JP" altLang="en-US" sz="1400" u="sng" dirty="0">
                  <a:highlight>
                    <a:srgbClr val="F9FE8C"/>
                  </a:highlight>
                  <a:latin typeface="BIZ UDPゴシック" panose="020B0400000000000000" pitchFamily="50" charset="-128"/>
                  <a:ea typeface="BIZ UDPゴシック" panose="020B0400000000000000" pitchFamily="50" charset="-128"/>
                </a:rPr>
                <a:t>明記</a:t>
              </a:r>
              <a:endParaRPr lang="ja-JP" altLang="en-US" sz="1400" dirty="0">
                <a:latin typeface="BIZ UDPゴシック" panose="020B0400000000000000" pitchFamily="50" charset="-128"/>
                <a:ea typeface="BIZ UDPゴシック" panose="020B0400000000000000" pitchFamily="50" charset="-128"/>
              </a:endParaRPr>
            </a:p>
            <a:p>
              <a:pPr marL="180000" indent="-457200"/>
              <a:r>
                <a:rPr lang="ja-JP" altLang="en-US" sz="1400" dirty="0">
                  <a:highlight>
                    <a:srgbClr val="F9FE8C"/>
                  </a:highlight>
                  <a:latin typeface="BIZ UDPゴシック" panose="020B0400000000000000" pitchFamily="50" charset="-128"/>
                  <a:ea typeface="BIZ UDPゴシック" panose="020B0400000000000000" pitchFamily="50" charset="-128"/>
                </a:rPr>
                <a:t>◆</a:t>
              </a:r>
              <a:r>
                <a:rPr lang="ja-JP" altLang="en-US" sz="1400" u="sng" dirty="0">
                  <a:highlight>
                    <a:srgbClr val="F9FE8C"/>
                  </a:highlight>
                  <a:latin typeface="BIZ UDPゴシック" panose="020B0400000000000000" pitchFamily="50" charset="-128"/>
                  <a:ea typeface="BIZ UDPゴシック" panose="020B0400000000000000" pitchFamily="50" charset="-128"/>
                </a:rPr>
                <a:t>ホテル</a:t>
              </a:r>
              <a:r>
                <a:rPr lang="ja-JP" altLang="en-US" sz="1400" dirty="0">
                  <a:latin typeface="BIZ UDPゴシック" panose="020B0400000000000000" pitchFamily="50" charset="-128"/>
                  <a:ea typeface="BIZ UDPゴシック" panose="020B0400000000000000" pitchFamily="50" charset="-128"/>
                </a:rPr>
                <a:t>等との協定更新により、必要となる応援者の宿泊場所は</a:t>
              </a:r>
              <a:r>
                <a:rPr lang="ja-JP" altLang="en-US" sz="1400" u="sng" dirty="0">
                  <a:highlight>
                    <a:srgbClr val="F9FE8C"/>
                  </a:highlight>
                  <a:latin typeface="BIZ UDPゴシック" panose="020B0400000000000000" pitchFamily="50" charset="-128"/>
                  <a:ea typeface="BIZ UDPゴシック" panose="020B0400000000000000" pitchFamily="50" charset="-128"/>
                </a:rPr>
                <a:t>一定確保</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調整中</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。引き続き、新たな宿泊施設との協定締結に向け取り組む</a:t>
              </a:r>
            </a:p>
            <a:p>
              <a:pPr marL="180000" indent="-457200"/>
              <a:r>
                <a:rPr lang="ja-JP" altLang="en-US" sz="1400" dirty="0">
                  <a:highlight>
                    <a:srgbClr val="F9FE8C"/>
                  </a:highlight>
                  <a:latin typeface="BIZ UDPゴシック" panose="020B0400000000000000" pitchFamily="50" charset="-128"/>
                  <a:ea typeface="BIZ UDPゴシック" panose="020B0400000000000000" pitchFamily="50" charset="-128"/>
                </a:rPr>
                <a:t>◆</a:t>
              </a:r>
              <a:r>
                <a:rPr lang="ja-JP" altLang="en-US" sz="1400" u="sng" dirty="0">
                  <a:highlight>
                    <a:srgbClr val="F9FE8C"/>
                  </a:highlight>
                  <a:latin typeface="BIZ UDPゴシック" panose="020B0400000000000000" pitchFamily="50" charset="-128"/>
                  <a:ea typeface="BIZ UDPゴシック" panose="020B0400000000000000" pitchFamily="50" charset="-128"/>
                </a:rPr>
                <a:t>大阪バス協会等との既存協定の活用</a:t>
              </a:r>
              <a:r>
                <a:rPr lang="ja-JP" altLang="en-US" sz="1400" dirty="0">
                  <a:latin typeface="BIZ UDPゴシック" panose="020B0400000000000000" pitchFamily="50" charset="-128"/>
                  <a:ea typeface="BIZ UDPゴシック" panose="020B0400000000000000" pitchFamily="50" charset="-128"/>
                </a:rPr>
                <a:t>により移動手段を確保</a:t>
              </a:r>
              <a:endParaRPr lang="en-US" altLang="ja-JP" sz="1400" dirty="0">
                <a:highlight>
                  <a:srgbClr val="F9FE8C"/>
                </a:highlight>
                <a:latin typeface="BIZ UDPゴシック" panose="020B0400000000000000" pitchFamily="50" charset="-128"/>
                <a:ea typeface="BIZ UDPゴシック" panose="020B0400000000000000" pitchFamily="50" charset="-128"/>
              </a:endParaRPr>
            </a:p>
            <a:p>
              <a:endParaRPr kumimoji="1" lang="ja-JP" altLang="en-US" sz="1400" u="sng" dirty="0">
                <a:highlight>
                  <a:srgbClr val="F9FE8C"/>
                </a:highlight>
                <a:latin typeface="BIZ UDPゴシック" panose="020B0400000000000000" pitchFamily="50" charset="-128"/>
                <a:ea typeface="BIZ UDPゴシック" panose="020B0400000000000000" pitchFamily="50" charset="-128"/>
              </a:endParaRPr>
            </a:p>
          </p:txBody>
        </p:sp>
      </p:grpSp>
      <p:sp>
        <p:nvSpPr>
          <p:cNvPr id="52" name="二等辺三角形 51">
            <a:extLst>
              <a:ext uri="{FF2B5EF4-FFF2-40B4-BE49-F238E27FC236}">
                <a16:creationId xmlns:a16="http://schemas.microsoft.com/office/drawing/2014/main" id="{495630C6-54B1-4752-8306-45708F70A9A7}"/>
              </a:ext>
            </a:extLst>
          </p:cNvPr>
          <p:cNvSpPr/>
          <p:nvPr/>
        </p:nvSpPr>
        <p:spPr>
          <a:xfrm rot="5400000">
            <a:off x="2075041" y="1313155"/>
            <a:ext cx="1149104" cy="236635"/>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FEDF9CCB-FFA8-45E3-9492-D410FC9C2CAD}"/>
              </a:ext>
            </a:extLst>
          </p:cNvPr>
          <p:cNvGrpSpPr/>
          <p:nvPr/>
        </p:nvGrpSpPr>
        <p:grpSpPr>
          <a:xfrm>
            <a:off x="206036" y="682224"/>
            <a:ext cx="2174449" cy="1498497"/>
            <a:chOff x="2089645" y="5028814"/>
            <a:chExt cx="1165039" cy="833977"/>
          </a:xfrm>
        </p:grpSpPr>
        <p:sp>
          <p:nvSpPr>
            <p:cNvPr id="54" name="正方形/長方形 53">
              <a:extLst>
                <a:ext uri="{FF2B5EF4-FFF2-40B4-BE49-F238E27FC236}">
                  <a16:creationId xmlns:a16="http://schemas.microsoft.com/office/drawing/2014/main" id="{D9D7FA63-C747-492D-BFFC-78DAC7BF4B95}"/>
                </a:ext>
              </a:extLst>
            </p:cNvPr>
            <p:cNvSpPr/>
            <p:nvPr/>
          </p:nvSpPr>
          <p:spPr>
            <a:xfrm>
              <a:off x="2089645" y="5028814"/>
              <a:ext cx="1165039" cy="83397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視点２</a:t>
              </a:r>
              <a:endParaRPr lang="ja-JP" altLang="en-US" sz="14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95131B98-0770-4695-8DA4-7AAB8294B7BE}"/>
                </a:ext>
              </a:extLst>
            </p:cNvPr>
            <p:cNvSpPr/>
            <p:nvPr/>
          </p:nvSpPr>
          <p:spPr>
            <a:xfrm>
              <a:off x="2161929" y="5222181"/>
              <a:ext cx="1023279" cy="592355"/>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7623" bIns="17623" rtlCol="0" anchor="t" anchorCtr="0"/>
            <a:lstStyle/>
            <a:p>
              <a:endParaRPr lang="en-US" altLang="ja-JP" sz="14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6A438718-EC6A-4AB8-B083-FC48E97819A8}"/>
                </a:ext>
              </a:extLst>
            </p:cNvPr>
            <p:cNvSpPr txBox="1"/>
            <p:nvPr/>
          </p:nvSpPr>
          <p:spPr>
            <a:xfrm>
              <a:off x="2161929" y="5255303"/>
              <a:ext cx="1070861" cy="359711"/>
            </a:xfrm>
            <a:prstGeom prst="rect">
              <a:avLst/>
            </a:prstGeom>
            <a:noFill/>
          </p:spPr>
          <p:txBody>
            <a:bodyPr wrap="square" lIns="0" tIns="0" rIns="0" bIns="0"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活動スペース</a:t>
              </a:r>
              <a:r>
                <a:rPr kumimoji="1" lang="ja-JP" altLang="en-US" sz="1400" b="1" dirty="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宿泊場所等の</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充実</a:t>
              </a:r>
              <a:endParaRPr kumimoji="1" lang="en-US" altLang="ja-JP" sz="1400" b="1" dirty="0">
                <a:latin typeface="BIZ UDPゴシック" panose="020B0400000000000000" pitchFamily="50" charset="-128"/>
                <a:ea typeface="BIZ UDPゴシック" panose="020B0400000000000000" pitchFamily="50" charset="-128"/>
              </a:endParaRPr>
            </a:p>
          </p:txBody>
        </p:sp>
      </p:grpSp>
      <p:pic>
        <p:nvPicPr>
          <p:cNvPr id="64" name="図 63">
            <a:extLst>
              <a:ext uri="{FF2B5EF4-FFF2-40B4-BE49-F238E27FC236}">
                <a16:creationId xmlns:a16="http://schemas.microsoft.com/office/drawing/2014/main" id="{D5F7DC81-F7A8-4244-9379-46DFEC54A5D7}"/>
              </a:ext>
            </a:extLst>
          </p:cNvPr>
          <p:cNvPicPr>
            <a:picLocks noChangeAspect="1"/>
          </p:cNvPicPr>
          <p:nvPr/>
        </p:nvPicPr>
        <p:blipFill>
          <a:blip r:embed="rId3"/>
          <a:stretch>
            <a:fillRect/>
          </a:stretch>
        </p:blipFill>
        <p:spPr>
          <a:xfrm>
            <a:off x="1647365" y="1131978"/>
            <a:ext cx="589349" cy="656998"/>
          </a:xfrm>
          <a:prstGeom prst="rect">
            <a:avLst/>
          </a:prstGeom>
        </p:spPr>
      </p:pic>
      <p:pic>
        <p:nvPicPr>
          <p:cNvPr id="67" name="図 66">
            <a:extLst>
              <a:ext uri="{FF2B5EF4-FFF2-40B4-BE49-F238E27FC236}">
                <a16:creationId xmlns:a16="http://schemas.microsoft.com/office/drawing/2014/main" id="{CE063224-CBE4-4941-8C46-AB436F232FB2}"/>
              </a:ext>
            </a:extLst>
          </p:cNvPr>
          <p:cNvPicPr>
            <a:picLocks noChangeAspect="1"/>
          </p:cNvPicPr>
          <p:nvPr/>
        </p:nvPicPr>
        <p:blipFill>
          <a:blip r:embed="rId4"/>
          <a:stretch>
            <a:fillRect/>
          </a:stretch>
        </p:blipFill>
        <p:spPr>
          <a:xfrm>
            <a:off x="1005341" y="1636825"/>
            <a:ext cx="656124" cy="453454"/>
          </a:xfrm>
          <a:prstGeom prst="rect">
            <a:avLst/>
          </a:prstGeom>
        </p:spPr>
      </p:pic>
      <p:sp>
        <p:nvSpPr>
          <p:cNvPr id="3" name="テキスト ボックス 2">
            <a:extLst>
              <a:ext uri="{FF2B5EF4-FFF2-40B4-BE49-F238E27FC236}">
                <a16:creationId xmlns:a16="http://schemas.microsoft.com/office/drawing/2014/main" id="{53491C29-9B9F-407B-8777-01BB78E7CF43}"/>
              </a:ext>
            </a:extLst>
          </p:cNvPr>
          <p:cNvSpPr txBox="1"/>
          <p:nvPr/>
        </p:nvSpPr>
        <p:spPr>
          <a:xfrm>
            <a:off x="4750575" y="634622"/>
            <a:ext cx="2243164" cy="338554"/>
          </a:xfrm>
          <a:prstGeom prst="rect">
            <a:avLst/>
          </a:prstGeom>
          <a:noFill/>
        </p:spPr>
        <p:txBody>
          <a:bodyPr wrap="square" rtlCol="0">
            <a:spAutoFit/>
          </a:bodyPr>
          <a:lstStyle/>
          <a:p>
            <a:pPr algn="dist"/>
            <a:r>
              <a:rPr lang="ja-JP" altLang="en-US" sz="1600" b="1" u="sng" dirty="0">
                <a:latin typeface="BIZ UDPゴシック" panose="020B0400000000000000" pitchFamily="50" charset="-128"/>
                <a:ea typeface="BIZ UDPゴシック" panose="020B0400000000000000" pitchFamily="50" charset="-128"/>
              </a:rPr>
              <a:t>対応状況</a:t>
            </a:r>
            <a:endParaRPr kumimoji="1" lang="ja-JP" altLang="en-US" sz="1600" dirty="0"/>
          </a:p>
        </p:txBody>
      </p:sp>
      <p:sp>
        <p:nvSpPr>
          <p:cNvPr id="50" name="テキスト ボックス 49">
            <a:extLst>
              <a:ext uri="{FF2B5EF4-FFF2-40B4-BE49-F238E27FC236}">
                <a16:creationId xmlns:a16="http://schemas.microsoft.com/office/drawing/2014/main" id="{80A67306-2EE3-4DD8-B632-B95EA32B6B25}"/>
              </a:ext>
            </a:extLst>
          </p:cNvPr>
          <p:cNvSpPr txBox="1"/>
          <p:nvPr/>
        </p:nvSpPr>
        <p:spPr>
          <a:xfrm>
            <a:off x="2250814" y="2482929"/>
            <a:ext cx="2076820"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活動スペースの確保</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A39D224B-2EC7-4450-9CDA-20AFA4DC2354}"/>
              </a:ext>
            </a:extLst>
          </p:cNvPr>
          <p:cNvSpPr txBox="1"/>
          <p:nvPr/>
        </p:nvSpPr>
        <p:spPr>
          <a:xfrm>
            <a:off x="7163119" y="2509783"/>
            <a:ext cx="1606311"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移動手段の確保</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13ADA64B-3200-4D33-8F6F-B72A4F928784}"/>
              </a:ext>
            </a:extLst>
          </p:cNvPr>
          <p:cNvSpPr txBox="1"/>
          <p:nvPr/>
        </p:nvSpPr>
        <p:spPr>
          <a:xfrm>
            <a:off x="444718" y="2802250"/>
            <a:ext cx="6032415" cy="276999"/>
          </a:xfrm>
          <a:prstGeom prst="rect">
            <a:avLst/>
          </a:prstGeom>
          <a:noFill/>
        </p:spPr>
        <p:txBody>
          <a:bodyPr vert="horz"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○確保が必要な想定宿泊人数　</a:t>
            </a:r>
            <a:r>
              <a:rPr kumimoji="1" lang="ja-JP" altLang="en-US" sz="1200" u="sng" dirty="0">
                <a:solidFill>
                  <a:srgbClr val="002060"/>
                </a:solidFill>
                <a:latin typeface="BIZ UDPゴシック" panose="020B0400000000000000" pitchFamily="50" charset="-128"/>
                <a:ea typeface="BIZ UDPゴシック" panose="020B0400000000000000" pitchFamily="50" charset="-128"/>
              </a:rPr>
              <a:t>約</a:t>
            </a:r>
            <a:r>
              <a:rPr kumimoji="1" lang="en-US" altLang="ja-JP" sz="1200" u="sng" dirty="0">
                <a:solidFill>
                  <a:srgbClr val="002060"/>
                </a:solidFill>
                <a:latin typeface="BIZ UDPゴシック" panose="020B0400000000000000" pitchFamily="50" charset="-128"/>
                <a:ea typeface="BIZ UDPゴシック" panose="020B0400000000000000" pitchFamily="50" charset="-128"/>
              </a:rPr>
              <a:t>31,000</a:t>
            </a:r>
            <a:r>
              <a:rPr kumimoji="1" lang="ja-JP" altLang="en-US" sz="1200" u="sng" dirty="0">
                <a:solidFill>
                  <a:srgbClr val="002060"/>
                </a:solidFill>
                <a:latin typeface="BIZ UDPゴシック" panose="020B0400000000000000" pitchFamily="50" charset="-128"/>
                <a:ea typeface="BIZ UDPゴシック" panose="020B0400000000000000" pitchFamily="50" charset="-128"/>
              </a:rPr>
              <a:t>人</a:t>
            </a:r>
            <a:r>
              <a:rPr kumimoji="1" lang="ja-JP" altLang="en-US" sz="1200" dirty="0">
                <a:latin typeface="BIZ UDPゴシック" panose="020B0400000000000000" pitchFamily="50" charset="-128"/>
                <a:ea typeface="BIZ UDPゴシック" panose="020B0400000000000000" pitchFamily="50" charset="-128"/>
              </a:rPr>
              <a:t>・想定必要活動スペース　</a:t>
            </a:r>
            <a:r>
              <a:rPr kumimoji="1" lang="ja-JP" altLang="en-US" sz="1200" u="sng" dirty="0">
                <a:solidFill>
                  <a:srgbClr val="002060"/>
                </a:solidFill>
                <a:latin typeface="BIZ UDPゴシック" panose="020B0400000000000000" pitchFamily="50" charset="-128"/>
                <a:ea typeface="BIZ UDPゴシック" panose="020B0400000000000000" pitchFamily="50" charset="-128"/>
              </a:rPr>
              <a:t>約</a:t>
            </a:r>
            <a:r>
              <a:rPr kumimoji="1" lang="en-US" altLang="ja-JP" sz="1200" u="sng" dirty="0">
                <a:solidFill>
                  <a:srgbClr val="002060"/>
                </a:solidFill>
                <a:latin typeface="BIZ UDPゴシック" panose="020B0400000000000000" pitchFamily="50" charset="-128"/>
                <a:ea typeface="BIZ UDPゴシック" panose="020B0400000000000000" pitchFamily="50" charset="-128"/>
              </a:rPr>
              <a:t>1,600㎡</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p:txBody>
      </p:sp>
      <p:sp>
        <p:nvSpPr>
          <p:cNvPr id="71" name="右中かっこ 70">
            <a:extLst>
              <a:ext uri="{FF2B5EF4-FFF2-40B4-BE49-F238E27FC236}">
                <a16:creationId xmlns:a16="http://schemas.microsoft.com/office/drawing/2014/main" id="{10818C89-CB02-4E67-9268-4A5211F19B12}"/>
              </a:ext>
            </a:extLst>
          </p:cNvPr>
          <p:cNvSpPr/>
          <p:nvPr/>
        </p:nvSpPr>
        <p:spPr>
          <a:xfrm rot="5400000">
            <a:off x="3215402" y="177037"/>
            <a:ext cx="222244" cy="5880538"/>
          </a:xfrm>
          <a:prstGeom prst="rightBrace">
            <a:avLst>
              <a:gd name="adj1" fmla="val 4389"/>
              <a:gd name="adj2" fmla="val 5186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9525E8CF-0A49-4A8D-9481-B3ED38CE8295}"/>
              </a:ext>
            </a:extLst>
          </p:cNvPr>
          <p:cNvSpPr txBox="1"/>
          <p:nvPr/>
        </p:nvSpPr>
        <p:spPr>
          <a:xfrm>
            <a:off x="522623" y="3329932"/>
            <a:ext cx="5594398" cy="702092"/>
          </a:xfrm>
          <a:prstGeom prst="rect">
            <a:avLst/>
          </a:prstGeom>
          <a:noFill/>
          <a:ln w="15875">
            <a:solidFill>
              <a:schemeClr val="tx1"/>
            </a:solidFill>
            <a:prstDash val="solid"/>
          </a:ln>
          <a:effectLst>
            <a:outerShdw blurRad="50800" dist="38100" dir="2700000" algn="tl" rotWithShape="0">
              <a:prstClr val="black">
                <a:alpha val="40000"/>
              </a:prstClr>
            </a:outerShdw>
          </a:effectLst>
        </p:spPr>
        <p:txBody>
          <a:bodyPr vert="horz"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C319D383-9FCB-4452-917A-CABC351F7041}"/>
              </a:ext>
            </a:extLst>
          </p:cNvPr>
          <p:cNvSpPr txBox="1"/>
          <p:nvPr/>
        </p:nvSpPr>
        <p:spPr>
          <a:xfrm>
            <a:off x="522623" y="3388367"/>
            <a:ext cx="5594398" cy="600164"/>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・宿泊施設について、福祉避難所として協定締結していたホテル等との協定更新の協議</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また、ホテル等の新規協定開拓</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・活動スペースについて、庁舎管理課やドーンセンターなど庁舎近隣会議室と協議</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74" name="矢印: 右 73">
            <a:extLst>
              <a:ext uri="{FF2B5EF4-FFF2-40B4-BE49-F238E27FC236}">
                <a16:creationId xmlns:a16="http://schemas.microsoft.com/office/drawing/2014/main" id="{303D6FBF-7FF0-41AE-89EE-89B6D43DF7CC}"/>
              </a:ext>
            </a:extLst>
          </p:cNvPr>
          <p:cNvSpPr/>
          <p:nvPr/>
        </p:nvSpPr>
        <p:spPr>
          <a:xfrm rot="5400000">
            <a:off x="3067093" y="4077856"/>
            <a:ext cx="201761" cy="276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9207A591-607B-43AA-8C58-E040E51C0745}"/>
              </a:ext>
            </a:extLst>
          </p:cNvPr>
          <p:cNvSpPr/>
          <p:nvPr/>
        </p:nvSpPr>
        <p:spPr>
          <a:xfrm>
            <a:off x="287228" y="4360659"/>
            <a:ext cx="6249856" cy="223492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934D2E45-6E60-48F7-99F3-B03A81BC4BC2}"/>
              </a:ext>
            </a:extLst>
          </p:cNvPr>
          <p:cNvSpPr txBox="1"/>
          <p:nvPr/>
        </p:nvSpPr>
        <p:spPr>
          <a:xfrm>
            <a:off x="262753" y="4397961"/>
            <a:ext cx="6347504" cy="2077492"/>
          </a:xfrm>
          <a:prstGeom prst="rect">
            <a:avLst/>
          </a:prstGeom>
          <a:noFill/>
        </p:spPr>
        <p:txBody>
          <a:bodyPr vert="horz"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◆既存協定締結先（福祉避難所）等と協定内容等の変更で確保済宿泊人数</a:t>
            </a: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約４０</a:t>
            </a:r>
            <a:r>
              <a:rPr kumimoji="1" lang="en-US" altLang="ja-JP" sz="1100" u="sng" dirty="0">
                <a:solidFill>
                  <a:srgbClr val="FF0000"/>
                </a:solidFill>
                <a:latin typeface="BIZ UDPゴシック" panose="020B0400000000000000" pitchFamily="50" charset="-128"/>
                <a:ea typeface="BIZ UDPゴシック" panose="020B0400000000000000" pitchFamily="50" charset="-128"/>
              </a:rPr>
              <a:t>,000</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人</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100" dirty="0">
                <a:latin typeface="BIZ UDPゴシック" panose="020B0400000000000000" pitchFamily="50" charset="-128"/>
                <a:ea typeface="BIZ UDPゴシック" panose="020B0400000000000000" pitchFamily="50" charset="-128"/>
              </a:rPr>
              <a:t>31,000</a:t>
            </a:r>
            <a:r>
              <a:rPr kumimoji="1" lang="ja-JP" altLang="en-US" sz="1100" dirty="0">
                <a:latin typeface="BIZ UDPゴシック" panose="020B0400000000000000" pitchFamily="50" charset="-128"/>
                <a:ea typeface="BIZ UDPゴシック" panose="020B0400000000000000" pitchFamily="50" charset="-128"/>
              </a:rPr>
              <a:t>人（想定最大宿泊人数）</a:t>
            </a: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（内訳）　 アパホテル：約　</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000</a:t>
            </a:r>
            <a:r>
              <a:rPr kumimoji="1" lang="ja-JP" altLang="en-US" sz="1000" dirty="0">
                <a:latin typeface="BIZ UDPゴシック" panose="020B0400000000000000" pitchFamily="50" charset="-128"/>
                <a:ea typeface="BIZ UDPゴシック" panose="020B0400000000000000" pitchFamily="50" charset="-128"/>
              </a:rPr>
              <a:t>人、東横イン　 ：約　  </a:t>
            </a:r>
            <a:r>
              <a:rPr kumimoji="1" lang="en-US" altLang="ja-JP" sz="1000" dirty="0">
                <a:latin typeface="BIZ UDPゴシック" panose="020B0400000000000000" pitchFamily="50" charset="-128"/>
                <a:ea typeface="BIZ UDPゴシック" panose="020B0400000000000000" pitchFamily="50" charset="-128"/>
              </a:rPr>
              <a:t>9</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000</a:t>
            </a:r>
            <a:r>
              <a:rPr kumimoji="1" lang="ja-JP" altLang="en-US" sz="1000" dirty="0">
                <a:latin typeface="BIZ UDPゴシック" panose="020B0400000000000000" pitchFamily="50" charset="-128"/>
                <a:ea typeface="BIZ UDPゴシック" panose="020B0400000000000000" pitchFamily="50" charset="-128"/>
              </a:rPr>
              <a:t>人</a:t>
            </a:r>
          </a:p>
          <a:p>
            <a:r>
              <a:rPr kumimoji="1" lang="ja-JP" altLang="en-US" sz="1000" dirty="0">
                <a:latin typeface="BIZ UDPゴシック" panose="020B0400000000000000" pitchFamily="50" charset="-128"/>
                <a:ea typeface="BIZ UDPゴシック" panose="020B0400000000000000" pitchFamily="50" charset="-128"/>
              </a:rPr>
              <a:t>　　　　　　　　　　　 大阪府旅館ホテル生活衛生同業組合：約　１１，０００人</a:t>
            </a:r>
          </a:p>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上記は、あくまでも最大収容人数であり、被災時の状況により利用可能人数は異なる</a:t>
            </a:r>
          </a:p>
          <a:p>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dirty="0">
                <a:latin typeface="BIZ UDPゴシック" panose="020B0400000000000000" pitchFamily="50" charset="-128"/>
                <a:ea typeface="BIZ UDPゴシック" panose="020B0400000000000000" pitchFamily="50" charset="-128"/>
              </a:rPr>
              <a:t>上記に加え、新規協定締結に向け調整予定</a:t>
            </a:r>
            <a:r>
              <a:rPr kumimoji="1" lang="ja-JP" altLang="en-US" sz="1050" dirty="0">
                <a:latin typeface="BIZ UDPゴシック" panose="020B0400000000000000" pitchFamily="50" charset="-128"/>
                <a:ea typeface="BIZ UDPゴシック" panose="020B0400000000000000" pitchFamily="50" charset="-128"/>
              </a:rPr>
              <a:t>（ルートインホテル、近鉄系列ホテルなど）</a:t>
            </a:r>
            <a:endParaRPr kumimoji="1" lang="en-US" altLang="ja-JP" sz="1050" dirty="0">
              <a:latin typeface="BIZ UDPゴシック" panose="020B0400000000000000" pitchFamily="50" charset="-128"/>
              <a:ea typeface="BIZ UDPゴシック" panose="020B0400000000000000" pitchFamily="50" charset="-128"/>
            </a:endParaRPr>
          </a:p>
          <a:p>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◆庁内及び関係機関と調整のうえ確保済活動スペース</a:t>
            </a: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約</a:t>
            </a:r>
            <a:r>
              <a:rPr kumimoji="1" lang="en-US" altLang="ja-JP" sz="1100" u="sng" dirty="0">
                <a:solidFill>
                  <a:srgbClr val="FF0000"/>
                </a:solidFill>
                <a:latin typeface="BIZ UDPゴシック" panose="020B0400000000000000" pitchFamily="50" charset="-128"/>
                <a:ea typeface="BIZ UDPゴシック" panose="020B0400000000000000" pitchFamily="50" charset="-128"/>
              </a:rPr>
              <a:t>6,700㎡</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100" dirty="0">
                <a:latin typeface="BIZ UDPゴシック" panose="020B0400000000000000" pitchFamily="50" charset="-128"/>
                <a:ea typeface="BIZ UDPゴシック" panose="020B0400000000000000" pitchFamily="50" charset="-128"/>
              </a:rPr>
              <a:t>1,600㎡</a:t>
            </a:r>
            <a:r>
              <a:rPr kumimoji="1" lang="ja-JP" altLang="en-US" sz="1100" dirty="0">
                <a:latin typeface="BIZ UDPゴシック" panose="020B0400000000000000" pitchFamily="50" charset="-128"/>
                <a:ea typeface="BIZ UDPゴシック" panose="020B0400000000000000" pitchFamily="50" charset="-128"/>
              </a:rPr>
              <a:t>（想定必要活動スペース）</a:t>
            </a: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確保済スペースはあくまでも総面積であることから、被災時の状況により使用可能なスペースは変動する</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B04C140F-73F7-4623-AA0F-DB2A21209BD5}"/>
              </a:ext>
            </a:extLst>
          </p:cNvPr>
          <p:cNvSpPr txBox="1"/>
          <p:nvPr/>
        </p:nvSpPr>
        <p:spPr>
          <a:xfrm>
            <a:off x="7085334" y="3956193"/>
            <a:ext cx="1831356" cy="600164"/>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・大阪バス（既存協定先）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協会や大阪タクシー協会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（新規協定先）と協議中</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D8E6D930-2E3C-4F7E-88C5-B171EF6FF520}"/>
              </a:ext>
            </a:extLst>
          </p:cNvPr>
          <p:cNvSpPr txBox="1"/>
          <p:nvPr/>
        </p:nvSpPr>
        <p:spPr>
          <a:xfrm>
            <a:off x="6998848" y="2890305"/>
            <a:ext cx="1890304" cy="430887"/>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○応援者の</a:t>
            </a:r>
            <a:r>
              <a:rPr kumimoji="1" lang="ja-JP" altLang="en-US" sz="1100" u="sng" dirty="0">
                <a:solidFill>
                  <a:srgbClr val="002060"/>
                </a:solidFill>
                <a:latin typeface="BIZ UDPゴシック" panose="020B0400000000000000" pitchFamily="50" charset="-128"/>
                <a:ea typeface="BIZ UDPゴシック" panose="020B0400000000000000" pitchFamily="50" charset="-128"/>
              </a:rPr>
              <a:t>宿泊場所から支援場所までの移動手段</a:t>
            </a:r>
            <a:r>
              <a:rPr kumimoji="1" lang="ja-JP" altLang="en-US" sz="1100" dirty="0">
                <a:latin typeface="BIZ UDPゴシック" panose="020B0400000000000000" pitchFamily="50" charset="-128"/>
                <a:ea typeface="BIZ UDPゴシック" panose="020B0400000000000000" pitchFamily="50" charset="-128"/>
              </a:rPr>
              <a:t>確保</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0" name="右中かっこ 79">
            <a:extLst>
              <a:ext uri="{FF2B5EF4-FFF2-40B4-BE49-F238E27FC236}">
                <a16:creationId xmlns:a16="http://schemas.microsoft.com/office/drawing/2014/main" id="{923DB2C0-2064-4202-A825-49C6D17591CD}"/>
              </a:ext>
            </a:extLst>
          </p:cNvPr>
          <p:cNvSpPr/>
          <p:nvPr/>
        </p:nvSpPr>
        <p:spPr>
          <a:xfrm rot="5400000">
            <a:off x="7852397" y="2571504"/>
            <a:ext cx="174930" cy="1806030"/>
          </a:xfrm>
          <a:prstGeom prst="rightBrace">
            <a:avLst>
              <a:gd name="adj1" fmla="val 4389"/>
              <a:gd name="adj2" fmla="val 5186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EFCEB0F9-A33A-471C-B8DD-0339CD411CFB}"/>
              </a:ext>
            </a:extLst>
          </p:cNvPr>
          <p:cNvSpPr/>
          <p:nvPr/>
        </p:nvSpPr>
        <p:spPr>
          <a:xfrm rot="5400000">
            <a:off x="7843119" y="4814568"/>
            <a:ext cx="201761" cy="276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D7770DEC-5539-445E-A321-7AD50359EF4B}"/>
              </a:ext>
            </a:extLst>
          </p:cNvPr>
          <p:cNvSpPr/>
          <p:nvPr/>
        </p:nvSpPr>
        <p:spPr>
          <a:xfrm>
            <a:off x="7036847" y="5118839"/>
            <a:ext cx="1819925" cy="150268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E3F16B34-DB04-461B-80BE-E398536CC9E0}"/>
              </a:ext>
            </a:extLst>
          </p:cNvPr>
          <p:cNvSpPr txBox="1"/>
          <p:nvPr/>
        </p:nvSpPr>
        <p:spPr>
          <a:xfrm>
            <a:off x="7028906" y="5315302"/>
            <a:ext cx="1887784" cy="1107996"/>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大阪バス協会との既存協</a:t>
            </a:r>
            <a:endParaRPr kumimoji="1" lang="en-US" altLang="ja-JP" sz="11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u="sng" dirty="0">
                <a:solidFill>
                  <a:srgbClr val="FF0000"/>
                </a:solidFill>
                <a:latin typeface="BIZ UDPゴシック" panose="020B0400000000000000" pitchFamily="50" charset="-128"/>
                <a:ea typeface="BIZ UDPゴシック" panose="020B0400000000000000" pitchFamily="50" charset="-128"/>
              </a:rPr>
              <a:t>　定の活用が可能</a:t>
            </a:r>
            <a:r>
              <a:rPr kumimoji="1" lang="ja-JP" altLang="en-US" sz="1100" dirty="0">
                <a:latin typeface="BIZ UDPゴシック" panose="020B0400000000000000" pitchFamily="50" charset="-128"/>
                <a:ea typeface="BIZ UDPゴシック" panose="020B0400000000000000" pitchFamily="50" charset="-128"/>
              </a:rPr>
              <a:t>と確認</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（更新不要）</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・大阪タクシー協会とは協定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締結に向けて継続協議　</a:t>
            </a:r>
          </a:p>
        </p:txBody>
      </p:sp>
      <p:sp>
        <p:nvSpPr>
          <p:cNvPr id="34" name="スライド番号プレースホルダー 2">
            <a:extLst>
              <a:ext uri="{FF2B5EF4-FFF2-40B4-BE49-F238E27FC236}">
                <a16:creationId xmlns:a16="http://schemas.microsoft.com/office/drawing/2014/main" id="{82205F3C-0B5F-41B3-AFC9-CED1434536AE}"/>
              </a:ext>
            </a:extLst>
          </p:cNvPr>
          <p:cNvSpPr>
            <a:spLocks noGrp="1"/>
          </p:cNvSpPr>
          <p:nvPr>
            <p:ph type="sldNum" sz="quarter" idx="12"/>
          </p:nvPr>
        </p:nvSpPr>
        <p:spPr>
          <a:xfrm>
            <a:off x="8623738" y="6418831"/>
            <a:ext cx="413504" cy="383990"/>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6</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348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a:extLst>
              <a:ext uri="{FF2B5EF4-FFF2-40B4-BE49-F238E27FC236}">
                <a16:creationId xmlns:a16="http://schemas.microsoft.com/office/drawing/2014/main" id="{06D062D0-C5F9-4CB3-B361-045C18349D92}"/>
              </a:ext>
            </a:extLst>
          </p:cNvPr>
          <p:cNvSpPr/>
          <p:nvPr/>
        </p:nvSpPr>
        <p:spPr>
          <a:xfrm>
            <a:off x="4786119" y="2203368"/>
            <a:ext cx="2096068" cy="10381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377DEC61-EC46-4592-9B0F-0A32FAAD288E}"/>
              </a:ext>
            </a:extLst>
          </p:cNvPr>
          <p:cNvSpPr/>
          <p:nvPr/>
        </p:nvSpPr>
        <p:spPr>
          <a:xfrm>
            <a:off x="6624773" y="2499405"/>
            <a:ext cx="370936" cy="862299"/>
          </a:xfrm>
          <a:prstGeom prst="ellipse">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7" name="楕円 56">
            <a:extLst>
              <a:ext uri="{FF2B5EF4-FFF2-40B4-BE49-F238E27FC236}">
                <a16:creationId xmlns:a16="http://schemas.microsoft.com/office/drawing/2014/main" id="{E2271913-E08A-4135-BBA1-2A55F8FEDDF2}"/>
              </a:ext>
            </a:extLst>
          </p:cNvPr>
          <p:cNvSpPr/>
          <p:nvPr/>
        </p:nvSpPr>
        <p:spPr>
          <a:xfrm>
            <a:off x="6187502" y="2435226"/>
            <a:ext cx="312403" cy="989692"/>
          </a:xfrm>
          <a:prstGeom prst="ellipse">
            <a:avLst/>
          </a:prstGeom>
          <a:solidFill>
            <a:srgbClr val="A1F3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6" name="楕円 55">
            <a:extLst>
              <a:ext uri="{FF2B5EF4-FFF2-40B4-BE49-F238E27FC236}">
                <a16:creationId xmlns:a16="http://schemas.microsoft.com/office/drawing/2014/main" id="{02041C96-8D49-4431-BCF4-BF1D2864AA64}"/>
              </a:ext>
            </a:extLst>
          </p:cNvPr>
          <p:cNvSpPr/>
          <p:nvPr/>
        </p:nvSpPr>
        <p:spPr>
          <a:xfrm>
            <a:off x="5127393" y="2455299"/>
            <a:ext cx="336039" cy="972831"/>
          </a:xfrm>
          <a:prstGeom prst="ellips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5" name="楕円 54">
            <a:extLst>
              <a:ext uri="{FF2B5EF4-FFF2-40B4-BE49-F238E27FC236}">
                <a16:creationId xmlns:a16="http://schemas.microsoft.com/office/drawing/2014/main" id="{EC9F1C0A-E235-42CF-8C6D-1213704705DF}"/>
              </a:ext>
            </a:extLst>
          </p:cNvPr>
          <p:cNvSpPr/>
          <p:nvPr/>
        </p:nvSpPr>
        <p:spPr>
          <a:xfrm>
            <a:off x="4702115" y="2500739"/>
            <a:ext cx="281444" cy="916158"/>
          </a:xfrm>
          <a:prstGeom prst="ellipse">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7" name="楕円 46">
            <a:extLst>
              <a:ext uri="{FF2B5EF4-FFF2-40B4-BE49-F238E27FC236}">
                <a16:creationId xmlns:a16="http://schemas.microsoft.com/office/drawing/2014/main" id="{21E4F9E8-F2AB-4177-8B19-4F587C203C7F}"/>
              </a:ext>
            </a:extLst>
          </p:cNvPr>
          <p:cNvSpPr/>
          <p:nvPr/>
        </p:nvSpPr>
        <p:spPr>
          <a:xfrm>
            <a:off x="5104315" y="3789805"/>
            <a:ext cx="1483638" cy="466057"/>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9" name="楕円 8">
            <a:extLst>
              <a:ext uri="{FF2B5EF4-FFF2-40B4-BE49-F238E27FC236}">
                <a16:creationId xmlns:a16="http://schemas.microsoft.com/office/drawing/2014/main" id="{0B8E1BF5-9C28-45F9-A4C8-04A529D4FB51}"/>
              </a:ext>
            </a:extLst>
          </p:cNvPr>
          <p:cNvSpPr/>
          <p:nvPr/>
        </p:nvSpPr>
        <p:spPr>
          <a:xfrm>
            <a:off x="5628031" y="2358649"/>
            <a:ext cx="394623" cy="1041908"/>
          </a:xfrm>
          <a:prstGeom prst="ellipse">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1" name="正方形/長方形 50">
            <a:extLst>
              <a:ext uri="{FF2B5EF4-FFF2-40B4-BE49-F238E27FC236}">
                <a16:creationId xmlns:a16="http://schemas.microsoft.com/office/drawing/2014/main" id="{EEBC08CE-7867-49D2-B1BD-A63C833B7B8D}"/>
              </a:ext>
            </a:extLst>
          </p:cNvPr>
          <p:cNvSpPr/>
          <p:nvPr/>
        </p:nvSpPr>
        <p:spPr>
          <a:xfrm>
            <a:off x="161331" y="625914"/>
            <a:ext cx="2214999" cy="117358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視点３</a:t>
            </a:r>
            <a:endParaRPr lang="ja-JP" altLang="en-US" sz="14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6CFAED6D-40B3-4574-9D78-FED578114996}"/>
              </a:ext>
            </a:extLst>
          </p:cNvPr>
          <p:cNvSpPr/>
          <p:nvPr/>
        </p:nvSpPr>
        <p:spPr>
          <a:xfrm>
            <a:off x="0" y="-10208"/>
            <a:ext cx="9144000" cy="42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UD デジタル 教科書体 NK-B" panose="02020700000000000000" pitchFamily="18" charset="-128"/>
                <a:ea typeface="UD デジタル 教科書体 NK-B" panose="02020700000000000000" pitchFamily="18" charset="-128"/>
              </a:rPr>
              <a:t>これまでの取り組み</a:t>
            </a:r>
          </a:p>
        </p:txBody>
      </p:sp>
      <p:sp>
        <p:nvSpPr>
          <p:cNvPr id="37" name="正方形/長方形 36">
            <a:extLst>
              <a:ext uri="{FF2B5EF4-FFF2-40B4-BE49-F238E27FC236}">
                <a16:creationId xmlns:a16="http://schemas.microsoft.com/office/drawing/2014/main" id="{889E953C-9B62-4A5E-B8CB-67F38F862755}"/>
              </a:ext>
            </a:extLst>
          </p:cNvPr>
          <p:cNvSpPr/>
          <p:nvPr/>
        </p:nvSpPr>
        <p:spPr>
          <a:xfrm>
            <a:off x="2699393" y="4631412"/>
            <a:ext cx="6245404" cy="1122953"/>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ja-JP" altLang="en-US" sz="1400" b="1" u="sng" dirty="0">
              <a:solidFill>
                <a:schemeClr val="tx1"/>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8E9C16B0-4D8B-472B-B848-CFBA8B274477}"/>
              </a:ext>
            </a:extLst>
          </p:cNvPr>
          <p:cNvGrpSpPr/>
          <p:nvPr/>
        </p:nvGrpSpPr>
        <p:grpSpPr>
          <a:xfrm>
            <a:off x="2793287" y="4901101"/>
            <a:ext cx="6077741" cy="613407"/>
            <a:chOff x="2355544" y="2579149"/>
            <a:chExt cx="2266825" cy="156127"/>
          </a:xfrm>
        </p:grpSpPr>
        <p:sp>
          <p:nvSpPr>
            <p:cNvPr id="45" name="正方形/長方形 44">
              <a:extLst>
                <a:ext uri="{FF2B5EF4-FFF2-40B4-BE49-F238E27FC236}">
                  <a16:creationId xmlns:a16="http://schemas.microsoft.com/office/drawing/2014/main" id="{ACB038F1-B6B7-4D17-A939-4A80874BA90E}"/>
                </a:ext>
              </a:extLst>
            </p:cNvPr>
            <p:cNvSpPr/>
            <p:nvPr/>
          </p:nvSpPr>
          <p:spPr>
            <a:xfrm>
              <a:off x="2355544" y="2579149"/>
              <a:ext cx="2266825" cy="156127"/>
            </a:xfrm>
            <a:prstGeom prst="rect">
              <a:avLst/>
            </a:prstGeom>
            <a:ln w="19050">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35246" bIns="35246" rtlCol="0" anchor="t" anchorCtr="0"/>
            <a:lstStyle/>
            <a:p>
              <a:pPr algn="ct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1A16DF51-B7B2-4DDE-A665-B6BE24A51585}"/>
                </a:ext>
              </a:extLst>
            </p:cNvPr>
            <p:cNvSpPr txBox="1"/>
            <p:nvPr/>
          </p:nvSpPr>
          <p:spPr>
            <a:xfrm>
              <a:off x="2385799" y="2601046"/>
              <a:ext cx="2236570" cy="109671"/>
            </a:xfrm>
            <a:prstGeom prst="rect">
              <a:avLst/>
            </a:prstGeom>
            <a:noFill/>
          </p:spPr>
          <p:txBody>
            <a:bodyPr wrap="square" lIns="0" tIns="0" rIns="0" bIns="0" rtlCol="0">
              <a:spAutoFit/>
            </a:bodyPr>
            <a:lstStyle/>
            <a:p>
              <a:pPr marL="180000" indent="-457200"/>
              <a:r>
                <a:rPr kumimoji="1" lang="ja-JP" altLang="en-US" sz="1400" dirty="0">
                  <a:latin typeface="BIZ UDPゴシック" panose="020B0400000000000000" pitchFamily="50" charset="-128"/>
                  <a:ea typeface="BIZ UDPゴシック" panose="020B0400000000000000" pitchFamily="50" charset="-128"/>
                </a:rPr>
                <a:t>◆人事異動後も災害対応に従事できるよう「</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危機管理室経験者リスト</a:t>
              </a:r>
              <a:r>
                <a:rPr kumimoji="1" lang="ja-JP" altLang="en-US" sz="1400" dirty="0">
                  <a:latin typeface="BIZ UDPゴシック" panose="020B0400000000000000" pitchFamily="50" charset="-128"/>
                  <a:ea typeface="BIZ UDPゴシック" panose="020B0400000000000000" pitchFamily="50" charset="-128"/>
                </a:rPr>
                <a:t>」を</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作成</a:t>
              </a:r>
              <a:endParaRPr kumimoji="1" lang="en-US" altLang="ja-JP" sz="1400" u="sng" dirty="0">
                <a:highlight>
                  <a:srgbClr val="F9FE8C"/>
                </a:highlight>
                <a:latin typeface="BIZ UDPゴシック" panose="020B0400000000000000" pitchFamily="50" charset="-128"/>
                <a:ea typeface="BIZ UDPゴシック" panose="020B0400000000000000" pitchFamily="50" charset="-128"/>
              </a:endParaRPr>
            </a:p>
            <a:p>
              <a:pPr marL="180000" indent="-457200"/>
              <a:r>
                <a:rPr kumimoji="1" lang="ja-JP" altLang="en-US" sz="1400" dirty="0">
                  <a:latin typeface="BIZ UDPゴシック" panose="020B0400000000000000" pitchFamily="50" charset="-128"/>
                  <a:ea typeface="BIZ UDPゴシック" panose="020B0400000000000000" pitchFamily="50" charset="-128"/>
                </a:rPr>
                <a:t>◆リエゾン候補者育成のための</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研修等</a:t>
              </a:r>
              <a:r>
                <a:rPr kumimoji="1" lang="ja-JP" altLang="en-US" sz="1400" dirty="0">
                  <a:latin typeface="BIZ UDPゴシック" panose="020B0400000000000000" pitchFamily="50" charset="-128"/>
                  <a:ea typeface="BIZ UDPゴシック" panose="020B0400000000000000" pitchFamily="50" charset="-128"/>
                </a:rPr>
                <a:t>を</a:t>
              </a:r>
              <a:r>
                <a:rPr kumimoji="1" lang="ja-JP" altLang="en-US" sz="1400" u="sng" dirty="0">
                  <a:highlight>
                    <a:srgbClr val="F9FE8C"/>
                  </a:highlight>
                  <a:latin typeface="BIZ UDPゴシック" panose="020B0400000000000000" pitchFamily="50" charset="-128"/>
                  <a:ea typeface="BIZ UDPゴシック" panose="020B0400000000000000" pitchFamily="50" charset="-128"/>
                </a:rPr>
                <a:t>実施予定</a:t>
              </a:r>
              <a:endParaRPr kumimoji="1" lang="ja-JP" altLang="en-US" sz="1400" u="sng" dirty="0">
                <a:latin typeface="BIZ UDPゴシック" panose="020B0400000000000000" pitchFamily="50" charset="-128"/>
                <a:ea typeface="BIZ UDPゴシック" panose="020B0400000000000000" pitchFamily="50" charset="-128"/>
              </a:endParaRPr>
            </a:p>
          </p:txBody>
        </p:sp>
      </p:grpSp>
      <p:sp>
        <p:nvSpPr>
          <p:cNvPr id="52" name="二等辺三角形 51">
            <a:extLst>
              <a:ext uri="{FF2B5EF4-FFF2-40B4-BE49-F238E27FC236}">
                <a16:creationId xmlns:a16="http://schemas.microsoft.com/office/drawing/2014/main" id="{495630C6-54B1-4752-8306-45708F70A9A7}"/>
              </a:ext>
            </a:extLst>
          </p:cNvPr>
          <p:cNvSpPr/>
          <p:nvPr/>
        </p:nvSpPr>
        <p:spPr>
          <a:xfrm rot="5400000">
            <a:off x="2082485" y="5100520"/>
            <a:ext cx="920504" cy="214565"/>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FEDF9CCB-FFA8-45E3-9492-D410FC9C2CAD}"/>
              </a:ext>
            </a:extLst>
          </p:cNvPr>
          <p:cNvGrpSpPr/>
          <p:nvPr/>
        </p:nvGrpSpPr>
        <p:grpSpPr>
          <a:xfrm>
            <a:off x="158922" y="4631412"/>
            <a:ext cx="2214999" cy="1237346"/>
            <a:chOff x="2089645" y="5028815"/>
            <a:chExt cx="1178318" cy="620315"/>
          </a:xfrm>
        </p:grpSpPr>
        <p:sp>
          <p:nvSpPr>
            <p:cNvPr id="54" name="正方形/長方形 53">
              <a:extLst>
                <a:ext uri="{FF2B5EF4-FFF2-40B4-BE49-F238E27FC236}">
                  <a16:creationId xmlns:a16="http://schemas.microsoft.com/office/drawing/2014/main" id="{D9D7FA63-C747-492D-BFFC-78DAC7BF4B95}"/>
                </a:ext>
              </a:extLst>
            </p:cNvPr>
            <p:cNvSpPr/>
            <p:nvPr/>
          </p:nvSpPr>
          <p:spPr>
            <a:xfrm>
              <a:off x="2089645" y="5028815"/>
              <a:ext cx="1178318" cy="62031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視点４</a:t>
              </a:r>
              <a:endParaRPr lang="ja-JP" altLang="en-US" sz="14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CB85341D-1CAA-4FB0-85DC-7AB8EA0DA3A5}"/>
                </a:ext>
              </a:extLst>
            </p:cNvPr>
            <p:cNvSpPr/>
            <p:nvPr/>
          </p:nvSpPr>
          <p:spPr>
            <a:xfrm>
              <a:off x="2164977" y="5197739"/>
              <a:ext cx="1027653" cy="358977"/>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7623" bIns="17623" rtlCol="0" anchor="t" anchorCtr="0"/>
            <a:lstStyle/>
            <a:p>
              <a:endParaRPr lang="en-US" altLang="ja-JP" sz="1400" dirty="0">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EFC429E6-E3CD-450D-80E8-31F20394993E}"/>
                </a:ext>
              </a:extLst>
            </p:cNvPr>
            <p:cNvSpPr txBox="1"/>
            <p:nvPr/>
          </p:nvSpPr>
          <p:spPr>
            <a:xfrm>
              <a:off x="2162064" y="5273085"/>
              <a:ext cx="786609" cy="216015"/>
            </a:xfrm>
            <a:prstGeom prst="rect">
              <a:avLst/>
            </a:prstGeom>
            <a:noFill/>
          </p:spPr>
          <p:txBody>
            <a:bodyPr wrap="square" lIns="0" tIns="0" rIns="0" bIns="0" rtlCol="0">
              <a:spAutoFit/>
            </a:bodyPr>
            <a:lstStyle/>
            <a:p>
              <a:pPr marL="180000" indent="-457200"/>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全庁的な</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人的</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marL="180000" indent="-457200"/>
              <a:r>
                <a:rPr kumimoji="1" lang="ja-JP" altLang="en-US" sz="1400" b="1" dirty="0">
                  <a:solidFill>
                    <a:srgbClr val="FF0000"/>
                  </a:solidFill>
                  <a:latin typeface="BIZ UDPゴシック" panose="020B0400000000000000" pitchFamily="50" charset="-128"/>
                  <a:ea typeface="BIZ UDPゴシック" panose="020B0400000000000000" pitchFamily="50" charset="-128"/>
                </a:rPr>
                <a:t>　リソース</a:t>
              </a:r>
              <a:r>
                <a:rPr kumimoji="1" lang="ja-JP" altLang="en-US" sz="1400" b="1" dirty="0">
                  <a:latin typeface="BIZ UDPゴシック" panose="020B0400000000000000" pitchFamily="50" charset="-128"/>
                  <a:ea typeface="BIZ UDPゴシック" panose="020B0400000000000000" pitchFamily="50" charset="-128"/>
                </a:rPr>
                <a:t>の確保</a:t>
              </a:r>
            </a:p>
          </p:txBody>
        </p:sp>
      </p:grpSp>
      <p:pic>
        <p:nvPicPr>
          <p:cNvPr id="65" name="図 64">
            <a:extLst>
              <a:ext uri="{FF2B5EF4-FFF2-40B4-BE49-F238E27FC236}">
                <a16:creationId xmlns:a16="http://schemas.microsoft.com/office/drawing/2014/main" id="{0810236F-1843-46C7-AFD5-03CCCF1F4E78}"/>
              </a:ext>
            </a:extLst>
          </p:cNvPr>
          <p:cNvPicPr>
            <a:picLocks noChangeAspect="1"/>
          </p:cNvPicPr>
          <p:nvPr/>
        </p:nvPicPr>
        <p:blipFill>
          <a:blip r:embed="rId3"/>
          <a:stretch>
            <a:fillRect/>
          </a:stretch>
        </p:blipFill>
        <p:spPr>
          <a:xfrm>
            <a:off x="1731768" y="5051035"/>
            <a:ext cx="391014" cy="684654"/>
          </a:xfrm>
          <a:prstGeom prst="rect">
            <a:avLst/>
          </a:prstGeom>
        </p:spPr>
      </p:pic>
      <p:sp>
        <p:nvSpPr>
          <p:cNvPr id="3" name="テキスト ボックス 2">
            <a:extLst>
              <a:ext uri="{FF2B5EF4-FFF2-40B4-BE49-F238E27FC236}">
                <a16:creationId xmlns:a16="http://schemas.microsoft.com/office/drawing/2014/main" id="{53491C29-9B9F-407B-8777-01BB78E7CF43}"/>
              </a:ext>
            </a:extLst>
          </p:cNvPr>
          <p:cNvSpPr txBox="1"/>
          <p:nvPr/>
        </p:nvSpPr>
        <p:spPr>
          <a:xfrm>
            <a:off x="4742558" y="4608511"/>
            <a:ext cx="2260317" cy="338554"/>
          </a:xfrm>
          <a:prstGeom prst="rect">
            <a:avLst/>
          </a:prstGeom>
          <a:noFill/>
        </p:spPr>
        <p:txBody>
          <a:bodyPr wrap="square" rtlCol="0">
            <a:spAutoFit/>
          </a:bodyPr>
          <a:lstStyle/>
          <a:p>
            <a:pPr algn="dist"/>
            <a:r>
              <a:rPr lang="ja-JP" altLang="en-US" sz="1600" b="1" u="sng" dirty="0">
                <a:latin typeface="BIZ UDPゴシック" panose="020B0400000000000000" pitchFamily="50" charset="-128"/>
                <a:ea typeface="BIZ UDPゴシック" panose="020B0400000000000000" pitchFamily="50" charset="-128"/>
              </a:rPr>
              <a:t>対応状況</a:t>
            </a:r>
            <a:endParaRPr kumimoji="1" lang="ja-JP" altLang="en-US" sz="1600" dirty="0"/>
          </a:p>
        </p:txBody>
      </p:sp>
      <p:sp>
        <p:nvSpPr>
          <p:cNvPr id="36" name="正方形/長方形 35">
            <a:extLst>
              <a:ext uri="{FF2B5EF4-FFF2-40B4-BE49-F238E27FC236}">
                <a16:creationId xmlns:a16="http://schemas.microsoft.com/office/drawing/2014/main" id="{4EBBB3B9-8EB9-4FA7-96C2-6C2E01A6041E}"/>
              </a:ext>
            </a:extLst>
          </p:cNvPr>
          <p:cNvSpPr/>
          <p:nvPr/>
        </p:nvSpPr>
        <p:spPr>
          <a:xfrm>
            <a:off x="319160" y="956343"/>
            <a:ext cx="1931779" cy="771941"/>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7623" bIns="17623" rtlCol="0" anchor="t" anchorCtr="0"/>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E9634490-3237-4BE4-BEC2-CFD242001AA3}"/>
              </a:ext>
            </a:extLst>
          </p:cNvPr>
          <p:cNvSpPr txBox="1"/>
          <p:nvPr/>
        </p:nvSpPr>
        <p:spPr>
          <a:xfrm>
            <a:off x="312667" y="1017611"/>
            <a:ext cx="1273410" cy="646331"/>
          </a:xfrm>
          <a:prstGeom prst="rect">
            <a:avLst/>
          </a:prstGeom>
          <a:noFill/>
        </p:spPr>
        <p:txBody>
          <a:bodyPr wrap="square" lIns="0" tIns="0" rIns="0" bIns="0" rtlCol="0">
            <a:spAutoFit/>
          </a:bodyPr>
          <a:lstStyle/>
          <a:p>
            <a:pPr marL="180000" indent="-457200"/>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関係者間の</a:t>
            </a:r>
            <a:endParaRPr kumimoji="1" lang="en-US" altLang="ja-JP" sz="1400" b="1" dirty="0">
              <a:latin typeface="BIZ UDPゴシック" panose="020B0400000000000000" pitchFamily="50" charset="-128"/>
              <a:ea typeface="BIZ UDPゴシック" panose="020B0400000000000000" pitchFamily="50" charset="-128"/>
            </a:endParaRPr>
          </a:p>
          <a:p>
            <a:pPr marL="180000" indent="-457200"/>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情報共有</a:t>
            </a:r>
            <a:r>
              <a:rPr kumimoji="1" lang="ja-JP" altLang="en-US" sz="1400" b="1" dirty="0">
                <a:latin typeface="BIZ UDPゴシック" panose="020B0400000000000000" pitchFamily="50" charset="-128"/>
                <a:ea typeface="BIZ UDPゴシック" panose="020B0400000000000000" pitchFamily="50" charset="-128"/>
              </a:rPr>
              <a:t>体制</a:t>
            </a:r>
            <a:endParaRPr kumimoji="1" lang="en-US" altLang="ja-JP" sz="1400" b="1" dirty="0">
              <a:latin typeface="BIZ UDPゴシック" panose="020B0400000000000000" pitchFamily="50" charset="-128"/>
              <a:ea typeface="BIZ UDPゴシック" panose="020B0400000000000000" pitchFamily="50" charset="-128"/>
            </a:endParaRPr>
          </a:p>
          <a:p>
            <a:pPr marL="180000" indent="-457200"/>
            <a:r>
              <a:rPr kumimoji="1" lang="en-US" altLang="ja-JP" sz="14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の構築</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5301EBB4-66DE-4002-89B8-6C9E488A0A03}"/>
              </a:ext>
            </a:extLst>
          </p:cNvPr>
          <p:cNvSpPr/>
          <p:nvPr/>
        </p:nvSpPr>
        <p:spPr>
          <a:xfrm>
            <a:off x="2733368" y="639542"/>
            <a:ext cx="6245404" cy="108433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endParaRPr lang="ja-JP" altLang="en-US" sz="1400" b="1" u="sng" dirty="0">
              <a:solidFill>
                <a:schemeClr val="tx1"/>
              </a:solidFill>
              <a:latin typeface="BIZ UDPゴシック" panose="020B0400000000000000" pitchFamily="50" charset="-128"/>
              <a:ea typeface="BIZ UDPゴシック" panose="020B0400000000000000" pitchFamily="50" charset="-128"/>
            </a:endParaRPr>
          </a:p>
        </p:txBody>
      </p:sp>
      <p:sp>
        <p:nvSpPr>
          <p:cNvPr id="70" name="二等辺三角形 69">
            <a:extLst>
              <a:ext uri="{FF2B5EF4-FFF2-40B4-BE49-F238E27FC236}">
                <a16:creationId xmlns:a16="http://schemas.microsoft.com/office/drawing/2014/main" id="{125E0848-F4FA-414C-93D8-A19D01F1AA4A}"/>
              </a:ext>
            </a:extLst>
          </p:cNvPr>
          <p:cNvSpPr/>
          <p:nvPr/>
        </p:nvSpPr>
        <p:spPr>
          <a:xfrm rot="5400000">
            <a:off x="2116459" y="1122976"/>
            <a:ext cx="920504" cy="214565"/>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CF76D8B0-D5C2-4D6F-850B-227FC40BCFC4}"/>
              </a:ext>
            </a:extLst>
          </p:cNvPr>
          <p:cNvSpPr/>
          <p:nvPr/>
        </p:nvSpPr>
        <p:spPr>
          <a:xfrm>
            <a:off x="2830243" y="908891"/>
            <a:ext cx="6032202" cy="731263"/>
          </a:xfrm>
          <a:prstGeom prst="rect">
            <a:avLst/>
          </a:prstGeom>
          <a:ln w="19050">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35246" bIns="35246" rtlCol="0" anchor="t" anchorCtr="0"/>
          <a:lstStyle/>
          <a:p>
            <a:pPr algn="ctr"/>
            <a:endParaRPr lang="en-US" altLang="ja-JP"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en-US" altLang="ja-JP"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endParaRPr lang="ja-JP" altLang="en-US"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D16E5708-85F4-465F-B6D6-1F36D0444959}"/>
              </a:ext>
            </a:extLst>
          </p:cNvPr>
          <p:cNvSpPr txBox="1"/>
          <p:nvPr/>
        </p:nvSpPr>
        <p:spPr>
          <a:xfrm>
            <a:off x="2908381" y="940261"/>
            <a:ext cx="5860966" cy="646331"/>
          </a:xfrm>
          <a:prstGeom prst="rect">
            <a:avLst/>
          </a:prstGeom>
          <a:noFill/>
        </p:spPr>
        <p:txBody>
          <a:bodyPr wrap="square" lIns="0" tIns="0" rIns="0" bIns="0" rtlCol="0" anchor="ctr" anchorCtr="0">
            <a:spAutoFit/>
          </a:bodyPr>
          <a:lstStyle/>
          <a:p>
            <a:r>
              <a:rPr lang="ja-JP" altLang="en-US" sz="1400" dirty="0">
                <a:latin typeface="BIZ UDPゴシック" panose="020B0400000000000000" pitchFamily="50" charset="-128"/>
                <a:ea typeface="BIZ UDPゴシック" panose="020B0400000000000000" pitchFamily="50" charset="-128"/>
              </a:rPr>
              <a:t>◆タイムラインに応じたきめ細かな被災者支援を行うため、災害対策本部</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会議とは別に、各関係機関の実務担当者（リエゾン等）同士の情報共有が</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図れるよう、</a:t>
            </a:r>
            <a:r>
              <a:rPr lang="ja-JP" altLang="en-US" sz="1400" u="sng" dirty="0">
                <a:highlight>
                  <a:srgbClr val="F9FE8C"/>
                </a:highlight>
                <a:latin typeface="BIZ UDPゴシック" panose="020B0400000000000000" pitchFamily="50" charset="-128"/>
                <a:ea typeface="BIZ UDPゴシック" panose="020B0400000000000000" pitchFamily="50" charset="-128"/>
              </a:rPr>
              <a:t>事項等を整理</a:t>
            </a:r>
            <a:endParaRPr lang="en-US" altLang="ja-JP" sz="1400" u="sng" dirty="0">
              <a:highlight>
                <a:srgbClr val="F9FE8C"/>
              </a:highlight>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040C5600-C1F0-485C-8916-5C19E30BBB1B}"/>
              </a:ext>
            </a:extLst>
          </p:cNvPr>
          <p:cNvSpPr txBox="1"/>
          <p:nvPr/>
        </p:nvSpPr>
        <p:spPr>
          <a:xfrm>
            <a:off x="4702309" y="583572"/>
            <a:ext cx="2260317" cy="338554"/>
          </a:xfrm>
          <a:prstGeom prst="rect">
            <a:avLst/>
          </a:prstGeom>
          <a:noFill/>
        </p:spPr>
        <p:txBody>
          <a:bodyPr wrap="square" rtlCol="0">
            <a:spAutoFit/>
          </a:bodyPr>
          <a:lstStyle/>
          <a:p>
            <a:pPr algn="dist"/>
            <a:r>
              <a:rPr lang="ja-JP" altLang="en-US" sz="1600" b="1" u="sng" dirty="0">
                <a:latin typeface="BIZ UDPゴシック" panose="020B0400000000000000" pitchFamily="50" charset="-128"/>
                <a:ea typeface="BIZ UDPゴシック" panose="020B0400000000000000" pitchFamily="50" charset="-128"/>
              </a:rPr>
              <a:t>対応状況</a:t>
            </a:r>
            <a:endParaRPr kumimoji="1" lang="ja-JP" altLang="en-US" sz="1600" dirty="0"/>
          </a:p>
        </p:txBody>
      </p:sp>
      <p:pic>
        <p:nvPicPr>
          <p:cNvPr id="74" name="図 73">
            <a:extLst>
              <a:ext uri="{FF2B5EF4-FFF2-40B4-BE49-F238E27FC236}">
                <a16:creationId xmlns:a16="http://schemas.microsoft.com/office/drawing/2014/main" id="{4FCDABDE-3B01-4A22-9849-4B8B0660DE41}"/>
              </a:ext>
            </a:extLst>
          </p:cNvPr>
          <p:cNvPicPr>
            <a:picLocks noChangeAspect="1"/>
          </p:cNvPicPr>
          <p:nvPr/>
        </p:nvPicPr>
        <p:blipFill>
          <a:blip r:embed="rId4"/>
          <a:stretch>
            <a:fillRect/>
          </a:stretch>
        </p:blipFill>
        <p:spPr>
          <a:xfrm>
            <a:off x="1531285" y="980949"/>
            <a:ext cx="719654" cy="719654"/>
          </a:xfrm>
          <a:prstGeom prst="rect">
            <a:avLst/>
          </a:prstGeom>
        </p:spPr>
      </p:pic>
      <p:sp>
        <p:nvSpPr>
          <p:cNvPr id="76" name="テキスト ボックス 75">
            <a:extLst>
              <a:ext uri="{FF2B5EF4-FFF2-40B4-BE49-F238E27FC236}">
                <a16:creationId xmlns:a16="http://schemas.microsoft.com/office/drawing/2014/main" id="{D1B48940-13FC-4510-B82A-6B1D64891B96}"/>
              </a:ext>
            </a:extLst>
          </p:cNvPr>
          <p:cNvSpPr txBox="1"/>
          <p:nvPr/>
        </p:nvSpPr>
        <p:spPr>
          <a:xfrm>
            <a:off x="391412" y="2290975"/>
            <a:ext cx="3049021"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イメージ図、情報共有事項等の整理</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D26879D5-7334-4363-9CE0-4A7AB04C633C}"/>
              </a:ext>
            </a:extLst>
          </p:cNvPr>
          <p:cNvSpPr/>
          <p:nvPr/>
        </p:nvSpPr>
        <p:spPr>
          <a:xfrm>
            <a:off x="335609" y="2646918"/>
            <a:ext cx="3195151" cy="1285853"/>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D150B254-1036-45FC-8067-CB63E15009B4}"/>
              </a:ext>
            </a:extLst>
          </p:cNvPr>
          <p:cNvSpPr txBox="1"/>
          <p:nvPr/>
        </p:nvSpPr>
        <p:spPr>
          <a:xfrm>
            <a:off x="327952" y="2751617"/>
            <a:ext cx="3079648" cy="1107996"/>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・リエゾンを含めた</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関係機関全体での情報共有</a:t>
            </a:r>
            <a:endParaRPr kumimoji="1" lang="en-US" altLang="ja-JP" sz="11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イメージ、情報共有事項</a:t>
            </a:r>
            <a:r>
              <a:rPr kumimoji="1" lang="ja-JP" altLang="en-US" sz="1100" dirty="0">
                <a:latin typeface="BIZ UDPゴシック" panose="020B0400000000000000" pitchFamily="50" charset="-128"/>
                <a:ea typeface="BIZ UDPゴシック" panose="020B0400000000000000" pitchFamily="50" charset="-128"/>
              </a:rPr>
              <a:t>を整理し、計画に位置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付け</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・情報共有は、</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定期的な共有やプッシュ型で共有</a:t>
            </a:r>
            <a:endParaRPr kumimoji="1" lang="en-US" altLang="ja-JP" sz="11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することが重要な旨を記載</a:t>
            </a:r>
          </a:p>
        </p:txBody>
      </p:sp>
      <p:sp>
        <p:nvSpPr>
          <p:cNvPr id="82" name="テキスト ボックス 81">
            <a:extLst>
              <a:ext uri="{FF2B5EF4-FFF2-40B4-BE49-F238E27FC236}">
                <a16:creationId xmlns:a16="http://schemas.microsoft.com/office/drawing/2014/main" id="{52B96306-E5F9-47DC-8B52-BAD59B358506}"/>
              </a:ext>
            </a:extLst>
          </p:cNvPr>
          <p:cNvSpPr txBox="1"/>
          <p:nvPr/>
        </p:nvSpPr>
        <p:spPr>
          <a:xfrm>
            <a:off x="3054554" y="5773222"/>
            <a:ext cx="3052152" cy="292388"/>
          </a:xfrm>
          <a:prstGeom prst="rect">
            <a:avLst/>
          </a:prstGeom>
          <a:noFill/>
        </p:spPr>
        <p:txBody>
          <a:bodyPr vert="horz" wrap="square" rtlCol="0">
            <a:spAutoFit/>
          </a:bodyPr>
          <a:lstStyle/>
          <a:p>
            <a:r>
              <a:rPr kumimoji="1" lang="en-US" altLang="ja-JP" sz="1300" b="1" u="sng" dirty="0">
                <a:latin typeface="BIZ UDPゴシック" panose="020B0400000000000000" pitchFamily="50" charset="-128"/>
                <a:ea typeface="BIZ UDPゴシック" panose="020B0400000000000000" pitchFamily="50" charset="-128"/>
              </a:rPr>
              <a:t>【</a:t>
            </a:r>
            <a:r>
              <a:rPr kumimoji="1" lang="ja-JP" altLang="en-US" sz="1300" b="1" u="sng" dirty="0">
                <a:latin typeface="BIZ UDPゴシック" panose="020B0400000000000000" pitchFamily="50" charset="-128"/>
                <a:ea typeface="BIZ UDPゴシック" panose="020B0400000000000000" pitchFamily="50" charset="-128"/>
              </a:rPr>
              <a:t>危機管理室経験者リストの作成等</a:t>
            </a:r>
            <a:r>
              <a:rPr kumimoji="1" lang="en-US" altLang="ja-JP" sz="1300" b="1" u="sng" dirty="0">
                <a:latin typeface="BIZ UDPゴシック" panose="020B0400000000000000" pitchFamily="50" charset="-128"/>
                <a:ea typeface="BIZ UDPゴシック" panose="020B0400000000000000" pitchFamily="50" charset="-128"/>
              </a:rPr>
              <a:t>】</a:t>
            </a:r>
            <a:endParaRPr kumimoji="1" lang="ja-JP" altLang="en-US" sz="1300" b="1" u="sng" dirty="0">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9ECDB128-5155-4F34-B203-F9413BBA0AD4}"/>
              </a:ext>
            </a:extLst>
          </p:cNvPr>
          <p:cNvSpPr/>
          <p:nvPr/>
        </p:nvSpPr>
        <p:spPr>
          <a:xfrm>
            <a:off x="411903" y="6042571"/>
            <a:ext cx="8351090" cy="68905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DB2A18CB-4C85-4B12-817E-B1A54F47D388}"/>
              </a:ext>
            </a:extLst>
          </p:cNvPr>
          <p:cNvSpPr txBox="1"/>
          <p:nvPr/>
        </p:nvSpPr>
        <p:spPr>
          <a:xfrm>
            <a:off x="363289" y="6087014"/>
            <a:ext cx="8437802" cy="600164"/>
          </a:xfrm>
          <a:prstGeom prst="rect">
            <a:avLst/>
          </a:prstGeom>
          <a:noFill/>
        </p:spPr>
        <p:txBody>
          <a:bodyPr vert="horz"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・人事課が、あらかじめ</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危機管理室勤務経験者等</a:t>
            </a:r>
            <a:r>
              <a:rPr kumimoji="1" lang="ja-JP" altLang="en-US" sz="1100" dirty="0">
                <a:latin typeface="BIZ UDPゴシック" panose="020B0400000000000000" pitchFamily="50" charset="-128"/>
                <a:ea typeface="BIZ UDPゴシック" panose="020B0400000000000000" pitchFamily="50" charset="-128"/>
              </a:rPr>
              <a:t>を把握し、</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名簿を作成</a:t>
            </a:r>
            <a:r>
              <a:rPr kumimoji="1" lang="ja-JP" altLang="en-US" sz="1100" dirty="0">
                <a:latin typeface="BIZ UDPゴシック" panose="020B0400000000000000" pitchFamily="50" charset="-128"/>
                <a:ea typeface="BIZ UDPゴシック" panose="020B0400000000000000" pitchFamily="50" charset="-128"/>
              </a:rPr>
              <a:t>の上、平時から危機管理室と共有し、リエゾン要員の確保など職員</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 配置の参考として活用する旨を計画に明記</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・リエゾン候補者育成のための研修等については引き続き要検討</a:t>
            </a:r>
          </a:p>
        </p:txBody>
      </p:sp>
      <p:sp>
        <p:nvSpPr>
          <p:cNvPr id="85" name="右中かっこ 84">
            <a:extLst>
              <a:ext uri="{FF2B5EF4-FFF2-40B4-BE49-F238E27FC236}">
                <a16:creationId xmlns:a16="http://schemas.microsoft.com/office/drawing/2014/main" id="{C0037F4C-ECBD-431D-B23F-9027768ECA0D}"/>
              </a:ext>
            </a:extLst>
          </p:cNvPr>
          <p:cNvSpPr/>
          <p:nvPr/>
        </p:nvSpPr>
        <p:spPr>
          <a:xfrm rot="10800000">
            <a:off x="4164504" y="2012084"/>
            <a:ext cx="353494" cy="2099115"/>
          </a:xfrm>
          <a:prstGeom prst="rightBrace">
            <a:avLst>
              <a:gd name="adj1" fmla="val 4389"/>
              <a:gd name="adj2" fmla="val 5186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a:p>
        </p:txBody>
      </p:sp>
      <p:sp>
        <p:nvSpPr>
          <p:cNvPr id="86" name="テキスト ボックス 85">
            <a:extLst>
              <a:ext uri="{FF2B5EF4-FFF2-40B4-BE49-F238E27FC236}">
                <a16:creationId xmlns:a16="http://schemas.microsoft.com/office/drawing/2014/main" id="{46B74406-E5D7-4609-A070-620178A4DAE1}"/>
              </a:ext>
            </a:extLst>
          </p:cNvPr>
          <p:cNvSpPr txBox="1"/>
          <p:nvPr/>
        </p:nvSpPr>
        <p:spPr>
          <a:xfrm>
            <a:off x="3788713" y="2376686"/>
            <a:ext cx="353943" cy="1331455"/>
          </a:xfrm>
          <a:prstGeom prst="rect">
            <a:avLst/>
          </a:prstGeom>
          <a:noFill/>
          <a:ln w="15875">
            <a:noFill/>
            <a:prstDash val="sysDash"/>
          </a:ln>
          <a:effectLst/>
        </p:spPr>
        <p:txBody>
          <a:bodyPr vert="eaVert" wrap="none" rtlCol="0">
            <a:spAutoFit/>
          </a:bodyPr>
          <a:lstStyle/>
          <a:p>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情報共有イメージ図</a:t>
            </a:r>
          </a:p>
        </p:txBody>
      </p:sp>
      <p:sp>
        <p:nvSpPr>
          <p:cNvPr id="10" name="フローチャート: 結合子 9">
            <a:extLst>
              <a:ext uri="{FF2B5EF4-FFF2-40B4-BE49-F238E27FC236}">
                <a16:creationId xmlns:a16="http://schemas.microsoft.com/office/drawing/2014/main" id="{3FCA04BD-0DF3-4D8B-9C03-EDC08F0D2A8A}"/>
              </a:ext>
            </a:extLst>
          </p:cNvPr>
          <p:cNvSpPr/>
          <p:nvPr/>
        </p:nvSpPr>
        <p:spPr>
          <a:xfrm>
            <a:off x="4575653" y="1799497"/>
            <a:ext cx="2539600" cy="2569158"/>
          </a:xfrm>
          <a:prstGeom prst="flowChartConnector">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6" name="テキスト ボックス 5">
            <a:extLst>
              <a:ext uri="{FF2B5EF4-FFF2-40B4-BE49-F238E27FC236}">
                <a16:creationId xmlns:a16="http://schemas.microsoft.com/office/drawing/2014/main" id="{33F8D4A6-5559-4384-BA46-3F9D3B6EBA70}"/>
              </a:ext>
            </a:extLst>
          </p:cNvPr>
          <p:cNvSpPr txBox="1"/>
          <p:nvPr/>
        </p:nvSpPr>
        <p:spPr>
          <a:xfrm>
            <a:off x="4684848" y="2564213"/>
            <a:ext cx="323165" cy="757580"/>
          </a:xfrm>
          <a:prstGeom prst="rect">
            <a:avLst/>
          </a:prstGeom>
          <a:noFill/>
        </p:spPr>
        <p:txBody>
          <a:bodyPr vert="eaVert"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国等リエゾン</a:t>
            </a:r>
          </a:p>
        </p:txBody>
      </p:sp>
      <p:sp>
        <p:nvSpPr>
          <p:cNvPr id="38" name="テキスト ボックス 37">
            <a:extLst>
              <a:ext uri="{FF2B5EF4-FFF2-40B4-BE49-F238E27FC236}">
                <a16:creationId xmlns:a16="http://schemas.microsoft.com/office/drawing/2014/main" id="{4021FC9F-634E-47B5-AF93-7483742F7D86}"/>
              </a:ext>
            </a:extLst>
          </p:cNvPr>
          <p:cNvSpPr txBox="1"/>
          <p:nvPr/>
        </p:nvSpPr>
        <p:spPr>
          <a:xfrm>
            <a:off x="5132718" y="2487121"/>
            <a:ext cx="323165" cy="872996"/>
          </a:xfrm>
          <a:prstGeom prst="rect">
            <a:avLst/>
          </a:prstGeom>
          <a:noFill/>
        </p:spPr>
        <p:txBody>
          <a:bodyPr vert="eaVert"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各部局リエゾン</a:t>
            </a:r>
          </a:p>
        </p:txBody>
      </p:sp>
      <p:sp>
        <p:nvSpPr>
          <p:cNvPr id="39" name="テキスト ボックス 38">
            <a:extLst>
              <a:ext uri="{FF2B5EF4-FFF2-40B4-BE49-F238E27FC236}">
                <a16:creationId xmlns:a16="http://schemas.microsoft.com/office/drawing/2014/main" id="{84B8BA41-90C4-4FB5-B8CB-3026DFB962C7}"/>
              </a:ext>
            </a:extLst>
          </p:cNvPr>
          <p:cNvSpPr txBox="1"/>
          <p:nvPr/>
        </p:nvSpPr>
        <p:spPr>
          <a:xfrm>
            <a:off x="5661166" y="2399626"/>
            <a:ext cx="323165" cy="1015663"/>
          </a:xfrm>
          <a:prstGeom prst="rect">
            <a:avLst/>
          </a:prstGeom>
          <a:noFill/>
        </p:spPr>
        <p:txBody>
          <a:bodyPr vert="eaVert"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府災対本部事務局</a:t>
            </a:r>
          </a:p>
        </p:txBody>
      </p:sp>
      <p:sp>
        <p:nvSpPr>
          <p:cNvPr id="40" name="テキスト ボックス 39">
            <a:extLst>
              <a:ext uri="{FF2B5EF4-FFF2-40B4-BE49-F238E27FC236}">
                <a16:creationId xmlns:a16="http://schemas.microsoft.com/office/drawing/2014/main" id="{076F44B7-ECC6-4F38-AA87-90DD203D0ED2}"/>
              </a:ext>
            </a:extLst>
          </p:cNvPr>
          <p:cNvSpPr txBox="1"/>
          <p:nvPr/>
        </p:nvSpPr>
        <p:spPr>
          <a:xfrm>
            <a:off x="6182120" y="2511828"/>
            <a:ext cx="323165" cy="888660"/>
          </a:xfrm>
          <a:prstGeom prst="rect">
            <a:avLst/>
          </a:prstGeom>
          <a:noFill/>
        </p:spPr>
        <p:txBody>
          <a:bodyPr vert="eaVert"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府社協リエゾン</a:t>
            </a:r>
          </a:p>
        </p:txBody>
      </p:sp>
      <p:sp>
        <p:nvSpPr>
          <p:cNvPr id="41" name="テキスト ボックス 40">
            <a:extLst>
              <a:ext uri="{FF2B5EF4-FFF2-40B4-BE49-F238E27FC236}">
                <a16:creationId xmlns:a16="http://schemas.microsoft.com/office/drawing/2014/main" id="{D0CDDD98-60BA-40EC-8905-9790A392E21A}"/>
              </a:ext>
            </a:extLst>
          </p:cNvPr>
          <p:cNvSpPr txBox="1"/>
          <p:nvPr/>
        </p:nvSpPr>
        <p:spPr>
          <a:xfrm>
            <a:off x="6594145" y="2587076"/>
            <a:ext cx="430887" cy="757615"/>
          </a:xfrm>
          <a:prstGeom prst="rect">
            <a:avLst/>
          </a:prstGeom>
          <a:noFill/>
        </p:spPr>
        <p:txBody>
          <a:bodyPr vert="eaVert"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ボランティア</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団体リエゾン</a:t>
            </a:r>
          </a:p>
        </p:txBody>
      </p:sp>
      <p:sp>
        <p:nvSpPr>
          <p:cNvPr id="7" name="テキスト ボックス 6">
            <a:extLst>
              <a:ext uri="{FF2B5EF4-FFF2-40B4-BE49-F238E27FC236}">
                <a16:creationId xmlns:a16="http://schemas.microsoft.com/office/drawing/2014/main" id="{541F71F4-9F42-4821-B188-9CFCA9939351}"/>
              </a:ext>
            </a:extLst>
          </p:cNvPr>
          <p:cNvSpPr txBox="1"/>
          <p:nvPr/>
        </p:nvSpPr>
        <p:spPr>
          <a:xfrm>
            <a:off x="5163470" y="3838373"/>
            <a:ext cx="957313" cy="33855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市町村に派遣</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された府リエゾン</a:t>
            </a:r>
          </a:p>
        </p:txBody>
      </p:sp>
      <p:sp>
        <p:nvSpPr>
          <p:cNvPr id="48" name="正方形/長方形 47">
            <a:extLst>
              <a:ext uri="{FF2B5EF4-FFF2-40B4-BE49-F238E27FC236}">
                <a16:creationId xmlns:a16="http://schemas.microsoft.com/office/drawing/2014/main" id="{0ABAEC0C-180B-41FB-BEC3-FE38B405E966}"/>
              </a:ext>
            </a:extLst>
          </p:cNvPr>
          <p:cNvSpPr/>
          <p:nvPr/>
        </p:nvSpPr>
        <p:spPr>
          <a:xfrm>
            <a:off x="102078" y="485410"/>
            <a:ext cx="8927520" cy="3927746"/>
          </a:xfrm>
          <a:prstGeom prst="rect">
            <a:avLst/>
          </a:prstGeom>
          <a:noFill/>
          <a:ln w="381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93A494CB-A907-4D2F-8DAE-B629E7028D61}"/>
              </a:ext>
            </a:extLst>
          </p:cNvPr>
          <p:cNvSpPr/>
          <p:nvPr/>
        </p:nvSpPr>
        <p:spPr>
          <a:xfrm>
            <a:off x="102078" y="4514188"/>
            <a:ext cx="8939390" cy="2280749"/>
          </a:xfrm>
          <a:prstGeom prst="rect">
            <a:avLst/>
          </a:prstGeom>
          <a:noFill/>
          <a:ln w="381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線 14">
            <a:extLst>
              <a:ext uri="{FF2B5EF4-FFF2-40B4-BE49-F238E27FC236}">
                <a16:creationId xmlns:a16="http://schemas.microsoft.com/office/drawing/2014/main" id="{5CD5E334-CCF3-4660-8C82-F05FA003175E}"/>
              </a:ext>
            </a:extLst>
          </p:cNvPr>
          <p:cNvSpPr/>
          <p:nvPr/>
        </p:nvSpPr>
        <p:spPr>
          <a:xfrm>
            <a:off x="7368530" y="2728789"/>
            <a:ext cx="1502498" cy="1286846"/>
          </a:xfrm>
          <a:prstGeom prst="borderCallout1">
            <a:avLst>
              <a:gd name="adj1" fmla="val 76290"/>
              <a:gd name="adj2" fmla="val 288"/>
              <a:gd name="adj3" fmla="val 55071"/>
              <a:gd name="adj4" fmla="val -19046"/>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C8B4AFD-11E6-4E60-BF26-719EF6974E1D}"/>
              </a:ext>
            </a:extLst>
          </p:cNvPr>
          <p:cNvSpPr txBox="1"/>
          <p:nvPr/>
        </p:nvSpPr>
        <p:spPr>
          <a:xfrm>
            <a:off x="7297207" y="2721379"/>
            <a:ext cx="1661069" cy="1254189"/>
          </a:xfrm>
          <a:prstGeom prst="rect">
            <a:avLst/>
          </a:prstGeom>
          <a:noFill/>
        </p:spPr>
        <p:txBody>
          <a:bodyPr wrap="square" rtlCol="0">
            <a:spAutoFit/>
          </a:bodyPr>
          <a:lstStyle/>
          <a:p>
            <a:r>
              <a:rPr kumimoji="1" lang="en-US" altLang="ja-JP" sz="10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情報共有事項例</a:t>
            </a:r>
            <a:r>
              <a:rPr kumimoji="1" lang="en-US" altLang="ja-JP" sz="1000" u="sng" dirty="0">
                <a:solidFill>
                  <a:srgbClr val="FF0000"/>
                </a:solidFill>
                <a:latin typeface="BIZ UDPゴシック" panose="020B0400000000000000" pitchFamily="50" charset="-128"/>
                <a:ea typeface="BIZ UDPゴシック" panose="020B0400000000000000" pitchFamily="50" charset="-128"/>
              </a:rPr>
              <a:t>】</a:t>
            </a:r>
          </a:p>
          <a:p>
            <a:endParaRPr kumimoji="1" lang="en-US" altLang="ja-JP" sz="10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900" dirty="0">
                <a:solidFill>
                  <a:srgbClr val="FF0000"/>
                </a:solidFill>
                <a:latin typeface="BIZ UDPゴシック" panose="020B0400000000000000" pitchFamily="50" charset="-128"/>
                <a:ea typeface="BIZ UDPゴシック" panose="020B0400000000000000" pitchFamily="50" charset="-128"/>
              </a:rPr>
              <a:t>・各機関の支援内容や課題等</a:t>
            </a:r>
          </a:p>
          <a:p>
            <a:r>
              <a:rPr kumimoji="1" lang="ja-JP" altLang="en-US" sz="900" dirty="0">
                <a:solidFill>
                  <a:srgbClr val="FF0000"/>
                </a:solidFill>
                <a:latin typeface="BIZ UDPゴシック" panose="020B0400000000000000" pitchFamily="50" charset="-128"/>
                <a:ea typeface="BIZ UDPゴシック" panose="020B0400000000000000" pitchFamily="50" charset="-128"/>
              </a:rPr>
              <a:t>・被災地の支援ニーズ等</a:t>
            </a:r>
          </a:p>
          <a:p>
            <a:r>
              <a:rPr kumimoji="1" lang="ja-JP" altLang="en-US" sz="900" dirty="0">
                <a:solidFill>
                  <a:srgbClr val="FF0000"/>
                </a:solidFill>
                <a:latin typeface="BIZ UDPゴシック" panose="020B0400000000000000" pitchFamily="50" charset="-128"/>
                <a:ea typeface="BIZ UDPゴシック" panose="020B0400000000000000" pitchFamily="50" charset="-128"/>
              </a:rPr>
              <a:t>・次回情報共有すべき事項等</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sz="105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900" dirty="0">
                <a:solidFill>
                  <a:srgbClr val="FF0000"/>
                </a:solidFill>
                <a:latin typeface="BIZ UDPゴシック" panose="020B0400000000000000" pitchFamily="50" charset="-128"/>
                <a:ea typeface="BIZ UDPゴシック" panose="020B0400000000000000" pitchFamily="50" charset="-128"/>
              </a:rPr>
              <a:t>※</a:t>
            </a:r>
            <a:r>
              <a:rPr kumimoji="1" lang="ja-JP" altLang="en-US" sz="900" dirty="0">
                <a:solidFill>
                  <a:srgbClr val="FF0000"/>
                </a:solidFill>
                <a:latin typeface="BIZ UDPゴシック" panose="020B0400000000000000" pitchFamily="50" charset="-128"/>
                <a:ea typeface="BIZ UDPゴシック" panose="020B0400000000000000" pitchFamily="50" charset="-128"/>
              </a:rPr>
              <a:t>定期的にリエゾン間で情報</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900" dirty="0">
                <a:solidFill>
                  <a:srgbClr val="FF0000"/>
                </a:solidFill>
                <a:latin typeface="BIZ UDPゴシック" panose="020B0400000000000000" pitchFamily="50" charset="-128"/>
                <a:ea typeface="BIZ UDPゴシック" panose="020B0400000000000000" pitchFamily="50" charset="-128"/>
              </a:rPr>
              <a:t>  </a:t>
            </a:r>
            <a:r>
              <a:rPr kumimoji="1" lang="ja-JP" altLang="en-US" sz="900" dirty="0">
                <a:solidFill>
                  <a:srgbClr val="FF0000"/>
                </a:solidFill>
                <a:latin typeface="BIZ UDPゴシック" panose="020B0400000000000000" pitchFamily="50" charset="-128"/>
                <a:ea typeface="BIZ UDPゴシック" panose="020B0400000000000000" pitchFamily="50" charset="-128"/>
              </a:rPr>
              <a:t> 共有を積極的に行う</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E67457B8-4820-4DD7-98B3-CC4C608FDB36}"/>
              </a:ext>
            </a:extLst>
          </p:cNvPr>
          <p:cNvCxnSpPr>
            <a:cxnSpLocks/>
          </p:cNvCxnSpPr>
          <p:nvPr/>
        </p:nvCxnSpPr>
        <p:spPr>
          <a:xfrm>
            <a:off x="5815258" y="3429000"/>
            <a:ext cx="0" cy="399921"/>
          </a:xfrm>
          <a:prstGeom prst="straightConnector1">
            <a:avLst/>
          </a:prstGeom>
          <a:ln w="44450">
            <a:solidFill>
              <a:srgbClr val="FF0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7F0E4EB6-40D0-4960-8711-999B05AD94EB}"/>
              </a:ext>
            </a:extLst>
          </p:cNvPr>
          <p:cNvSpPr/>
          <p:nvPr/>
        </p:nvSpPr>
        <p:spPr>
          <a:xfrm rot="5400000">
            <a:off x="7720339" y="1450398"/>
            <a:ext cx="742028" cy="1355988"/>
          </a:xfrm>
          <a:prstGeom prst="ellipse">
            <a:avLst/>
          </a:prstGeom>
          <a:solidFill>
            <a:srgbClr val="F6FB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FB7EFCC-FC8E-4DB6-843A-39B4F2C83405}"/>
              </a:ext>
            </a:extLst>
          </p:cNvPr>
          <p:cNvSpPr txBox="1"/>
          <p:nvPr/>
        </p:nvSpPr>
        <p:spPr>
          <a:xfrm>
            <a:off x="7699112" y="1768095"/>
            <a:ext cx="748923" cy="215444"/>
          </a:xfrm>
          <a:prstGeom prst="rect">
            <a:avLst/>
          </a:prstGeom>
          <a:noFill/>
        </p:spPr>
        <p:txBody>
          <a:bodyPr wrap="non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国・府社協等</a:t>
            </a:r>
          </a:p>
        </p:txBody>
      </p:sp>
      <p:cxnSp>
        <p:nvCxnSpPr>
          <p:cNvPr id="66" name="直線矢印コネクタ 65">
            <a:extLst>
              <a:ext uri="{FF2B5EF4-FFF2-40B4-BE49-F238E27FC236}">
                <a16:creationId xmlns:a16="http://schemas.microsoft.com/office/drawing/2014/main" id="{1F966AA1-9067-4E3D-A72B-911FB75AADDE}"/>
              </a:ext>
            </a:extLst>
          </p:cNvPr>
          <p:cNvCxnSpPr>
            <a:cxnSpLocks/>
          </p:cNvCxnSpPr>
          <p:nvPr/>
        </p:nvCxnSpPr>
        <p:spPr>
          <a:xfrm flipH="1">
            <a:off x="6956912" y="2257503"/>
            <a:ext cx="426792" cy="212082"/>
          </a:xfrm>
          <a:prstGeom prst="straightConnector1">
            <a:avLst/>
          </a:prstGeom>
          <a:ln w="44450">
            <a:solidFill>
              <a:schemeClr val="accent5">
                <a:lumMod val="75000"/>
              </a:schemeClr>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397555C8-1BA6-42F2-875B-EDE5DA755E98}"/>
              </a:ext>
            </a:extLst>
          </p:cNvPr>
          <p:cNvPicPr>
            <a:picLocks noChangeAspect="1"/>
          </p:cNvPicPr>
          <p:nvPr/>
        </p:nvPicPr>
        <p:blipFill>
          <a:blip r:embed="rId5"/>
          <a:stretch>
            <a:fillRect/>
          </a:stretch>
        </p:blipFill>
        <p:spPr>
          <a:xfrm>
            <a:off x="6025907" y="3660905"/>
            <a:ext cx="539073" cy="539073"/>
          </a:xfrm>
          <a:prstGeom prst="rect">
            <a:avLst/>
          </a:prstGeom>
        </p:spPr>
      </p:pic>
      <p:pic>
        <p:nvPicPr>
          <p:cNvPr id="13" name="図 12">
            <a:extLst>
              <a:ext uri="{FF2B5EF4-FFF2-40B4-BE49-F238E27FC236}">
                <a16:creationId xmlns:a16="http://schemas.microsoft.com/office/drawing/2014/main" id="{D48C53A5-BCC8-4200-99C4-829D7964DD73}"/>
              </a:ext>
            </a:extLst>
          </p:cNvPr>
          <p:cNvPicPr>
            <a:picLocks noChangeAspect="1"/>
          </p:cNvPicPr>
          <p:nvPr/>
        </p:nvPicPr>
        <p:blipFill>
          <a:blip r:embed="rId6"/>
          <a:stretch>
            <a:fillRect/>
          </a:stretch>
        </p:blipFill>
        <p:spPr>
          <a:xfrm>
            <a:off x="7591405" y="1971481"/>
            <a:ext cx="441610" cy="501830"/>
          </a:xfrm>
          <a:prstGeom prst="rect">
            <a:avLst/>
          </a:prstGeom>
        </p:spPr>
      </p:pic>
      <p:pic>
        <p:nvPicPr>
          <p:cNvPr id="16" name="図 15">
            <a:extLst>
              <a:ext uri="{FF2B5EF4-FFF2-40B4-BE49-F238E27FC236}">
                <a16:creationId xmlns:a16="http://schemas.microsoft.com/office/drawing/2014/main" id="{611DA240-4E1A-430B-ABA5-AE50A3A10C1F}"/>
              </a:ext>
            </a:extLst>
          </p:cNvPr>
          <p:cNvPicPr>
            <a:picLocks noChangeAspect="1"/>
          </p:cNvPicPr>
          <p:nvPr/>
        </p:nvPicPr>
        <p:blipFill>
          <a:blip r:embed="rId7"/>
          <a:stretch>
            <a:fillRect/>
          </a:stretch>
        </p:blipFill>
        <p:spPr>
          <a:xfrm>
            <a:off x="8139314" y="2001714"/>
            <a:ext cx="413935" cy="454873"/>
          </a:xfrm>
          <a:prstGeom prst="rect">
            <a:avLst/>
          </a:prstGeom>
        </p:spPr>
      </p:pic>
      <p:pic>
        <p:nvPicPr>
          <p:cNvPr id="19" name="図 18">
            <a:extLst>
              <a:ext uri="{FF2B5EF4-FFF2-40B4-BE49-F238E27FC236}">
                <a16:creationId xmlns:a16="http://schemas.microsoft.com/office/drawing/2014/main" id="{049CE8CF-51B7-404D-B875-1C850C23CCBC}"/>
              </a:ext>
            </a:extLst>
          </p:cNvPr>
          <p:cNvPicPr>
            <a:picLocks noChangeAspect="1"/>
          </p:cNvPicPr>
          <p:nvPr/>
        </p:nvPicPr>
        <p:blipFill>
          <a:blip r:embed="rId8"/>
          <a:stretch>
            <a:fillRect/>
          </a:stretch>
        </p:blipFill>
        <p:spPr>
          <a:xfrm>
            <a:off x="5404651" y="1804920"/>
            <a:ext cx="841633" cy="620877"/>
          </a:xfrm>
          <a:prstGeom prst="rect">
            <a:avLst/>
          </a:prstGeom>
        </p:spPr>
      </p:pic>
      <p:sp>
        <p:nvSpPr>
          <p:cNvPr id="61" name="スライド番号プレースホルダー 2">
            <a:extLst>
              <a:ext uri="{FF2B5EF4-FFF2-40B4-BE49-F238E27FC236}">
                <a16:creationId xmlns:a16="http://schemas.microsoft.com/office/drawing/2014/main" id="{379D5231-C7A4-4AAA-8980-64B67312ECC7}"/>
              </a:ext>
            </a:extLst>
          </p:cNvPr>
          <p:cNvSpPr>
            <a:spLocks noGrp="1"/>
          </p:cNvSpPr>
          <p:nvPr>
            <p:ph type="sldNum" sz="quarter" idx="12"/>
          </p:nvPr>
        </p:nvSpPr>
        <p:spPr>
          <a:xfrm>
            <a:off x="8623738" y="6418831"/>
            <a:ext cx="413504" cy="383990"/>
          </a:xfrm>
        </p:spPr>
        <p:txBody>
          <a:bodyPr/>
          <a:lstStyle/>
          <a:p>
            <a:fld id="{F553E41F-8113-4801-BB61-024168019B48}" type="slidenum">
              <a:rPr lang="ja-JP" altLang="en-US" sz="1400">
                <a:solidFill>
                  <a:schemeClr val="tx1"/>
                </a:solidFill>
                <a:latin typeface="BIZ UDPゴシック" panose="020B0400000000000000" pitchFamily="50" charset="-128"/>
                <a:ea typeface="BIZ UDPゴシック" panose="020B0400000000000000" pitchFamily="50" charset="-128"/>
              </a:rPr>
              <a:t>7</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5A053B48-7FED-4AC0-BF47-AB7534244A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8430" y="1979424"/>
            <a:ext cx="267329" cy="301248"/>
          </a:xfrm>
          <a:prstGeom prst="rect">
            <a:avLst/>
          </a:prstGeom>
        </p:spPr>
      </p:pic>
    </p:spTree>
    <p:extLst>
      <p:ext uri="{BB962C8B-B14F-4D97-AF65-F5344CB8AC3E}">
        <p14:creationId xmlns:p14="http://schemas.microsoft.com/office/powerpoint/2010/main" val="65953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30FE862-5743-4541-AA84-A79C2DB05D15}"/>
              </a:ext>
            </a:extLst>
          </p:cNvPr>
          <p:cNvSpPr/>
          <p:nvPr/>
        </p:nvSpPr>
        <p:spPr>
          <a:xfrm>
            <a:off x="0" y="0"/>
            <a:ext cx="9144000" cy="4826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UD デジタル 教科書体 NK-B" panose="02020700000000000000" pitchFamily="18" charset="-128"/>
                <a:ea typeface="UD デジタル 教科書体 NK-B" panose="02020700000000000000" pitchFamily="18" charset="-128"/>
              </a:rPr>
              <a:t>項　目</a:t>
            </a:r>
          </a:p>
        </p:txBody>
      </p:sp>
      <p:sp>
        <p:nvSpPr>
          <p:cNvPr id="8" name="テキスト ボックス 7">
            <a:extLst>
              <a:ext uri="{FF2B5EF4-FFF2-40B4-BE49-F238E27FC236}">
                <a16:creationId xmlns:a16="http://schemas.microsoft.com/office/drawing/2014/main" id="{AF7F67CC-8FCC-482E-A538-0A509BA582BE}"/>
              </a:ext>
            </a:extLst>
          </p:cNvPr>
          <p:cNvSpPr txBox="1"/>
          <p:nvPr/>
        </p:nvSpPr>
        <p:spPr>
          <a:xfrm>
            <a:off x="1283346" y="1874728"/>
            <a:ext cx="8636784" cy="3108543"/>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　大阪府受援・応援計画の改訂について</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これまでの取り組み</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b="1" u="sng" dirty="0">
                <a:solidFill>
                  <a:srgbClr val="FF0000"/>
                </a:solidFill>
                <a:latin typeface="BIZ UDPゴシック" panose="020B0400000000000000" pitchFamily="50" charset="-128"/>
                <a:ea typeface="BIZ UDPゴシック" panose="020B0400000000000000" pitchFamily="50" charset="-128"/>
              </a:rPr>
              <a:t>◎　訓練での検証結果（参考）</a:t>
            </a:r>
            <a:endParaRPr lang="en-US" altLang="ja-JP" sz="28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今後の予定　　</a:t>
            </a:r>
          </a:p>
        </p:txBody>
      </p:sp>
      <p:sp>
        <p:nvSpPr>
          <p:cNvPr id="5" name="スライド番号プレースホルダー 2">
            <a:extLst>
              <a:ext uri="{FF2B5EF4-FFF2-40B4-BE49-F238E27FC236}">
                <a16:creationId xmlns:a16="http://schemas.microsoft.com/office/drawing/2014/main" id="{6B4CE813-DC96-409A-B135-4A9B801BC55A}"/>
              </a:ext>
            </a:extLst>
          </p:cNvPr>
          <p:cNvSpPr txBox="1">
            <a:spLocks/>
          </p:cNvSpPr>
          <p:nvPr/>
        </p:nvSpPr>
        <p:spPr>
          <a:xfrm>
            <a:off x="8623738" y="6418831"/>
            <a:ext cx="413504" cy="3839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53E41F-8113-4801-BB61-024168019B48}" type="slidenum">
              <a:rPr lang="ja-JP" altLang="en-US" sz="1400" smtClean="0">
                <a:solidFill>
                  <a:schemeClr val="tx1"/>
                </a:solidFill>
                <a:latin typeface="BIZ UDPゴシック" panose="020B0400000000000000" pitchFamily="50" charset="-128"/>
                <a:ea typeface="BIZ UDPゴシック" panose="020B0400000000000000" pitchFamily="50" charset="-128"/>
              </a:rPr>
              <a:pPr/>
              <a:t>8</a:t>
            </a:fld>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888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02ECE7DD-DE25-4EDF-A125-635098753A29}"/>
              </a:ext>
            </a:extLst>
          </p:cNvPr>
          <p:cNvSpPr txBox="1">
            <a:spLocks/>
          </p:cNvSpPr>
          <p:nvPr/>
        </p:nvSpPr>
        <p:spPr>
          <a:xfrm>
            <a:off x="7532722" y="6536571"/>
            <a:ext cx="154305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９</a:t>
            </a:r>
          </a:p>
        </p:txBody>
      </p:sp>
      <p:sp>
        <p:nvSpPr>
          <p:cNvPr id="2" name="テキスト ボックス 1">
            <a:extLst>
              <a:ext uri="{FF2B5EF4-FFF2-40B4-BE49-F238E27FC236}">
                <a16:creationId xmlns:a16="http://schemas.microsoft.com/office/drawing/2014/main" id="{3C4390B4-43BC-49B9-96E7-126DF7EF41B5}"/>
              </a:ext>
            </a:extLst>
          </p:cNvPr>
          <p:cNvSpPr txBox="1"/>
          <p:nvPr/>
        </p:nvSpPr>
        <p:spPr>
          <a:xfrm>
            <a:off x="162149" y="445267"/>
            <a:ext cx="8942566" cy="634341"/>
          </a:xfrm>
          <a:prstGeom prst="rect">
            <a:avLst/>
          </a:prstGeom>
          <a:noFill/>
          <a:ln>
            <a:noFill/>
          </a:ln>
        </p:spPr>
        <p:txBody>
          <a:bodyPr wrap="square" rtlCol="0">
            <a:spAutoFit/>
          </a:bodyPr>
          <a:lstStyle/>
          <a:p>
            <a:pPr>
              <a:lnSpc>
                <a:spcPts val="2250"/>
              </a:lnSpc>
            </a:pP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R8.1/16</a:t>
            </a:r>
            <a:r>
              <a:rPr lang="ja-JP" altLang="en-US" sz="1400" dirty="0">
                <a:latin typeface="BIZ UDPゴシック" panose="020B0400000000000000" pitchFamily="50" charset="-128"/>
                <a:ea typeface="BIZ UDPゴシック" panose="020B0400000000000000" pitchFamily="50" charset="-128"/>
              </a:rPr>
              <a:t>に実施した「令和７年度 大阪府地震・津波災害対策訓練」において、「受援・応援計画（見直し案）」の</a:t>
            </a:r>
            <a:endParaRPr lang="en-US" altLang="ja-JP" sz="1400" dirty="0">
              <a:latin typeface="BIZ UDPゴシック" panose="020B0400000000000000" pitchFamily="50" charset="-128"/>
              <a:ea typeface="BIZ UDPゴシック" panose="020B0400000000000000" pitchFamily="50" charset="-128"/>
            </a:endParaRPr>
          </a:p>
          <a:p>
            <a:pPr>
              <a:lnSpc>
                <a:spcPts val="2250"/>
              </a:lnSpc>
            </a:pPr>
            <a:r>
              <a:rPr lang="ja-JP" altLang="en-US" sz="1400" dirty="0">
                <a:latin typeface="BIZ UDPゴシック" panose="020B0400000000000000" pitchFamily="50" charset="-128"/>
                <a:ea typeface="BIZ UDPゴシック" panose="020B0400000000000000" pitchFamily="50" charset="-128"/>
              </a:rPr>
              <a:t>　手順・手続き等について、実効性等の確認・検証を行い、判明した課題等の見直しを行った。</a:t>
            </a:r>
          </a:p>
        </p:txBody>
      </p:sp>
      <p:graphicFrame>
        <p:nvGraphicFramePr>
          <p:cNvPr id="7" name="表 8">
            <a:extLst>
              <a:ext uri="{FF2B5EF4-FFF2-40B4-BE49-F238E27FC236}">
                <a16:creationId xmlns:a16="http://schemas.microsoft.com/office/drawing/2014/main" id="{96F84744-6192-417C-B166-DE3B4F6176D2}"/>
              </a:ext>
            </a:extLst>
          </p:cNvPr>
          <p:cNvGraphicFramePr>
            <a:graphicFrameLocks noGrp="1"/>
          </p:cNvGraphicFramePr>
          <p:nvPr>
            <p:extLst>
              <p:ext uri="{D42A27DB-BD31-4B8C-83A1-F6EECF244321}">
                <p14:modId xmlns:p14="http://schemas.microsoft.com/office/powerpoint/2010/main" val="3851964627"/>
              </p:ext>
            </p:extLst>
          </p:nvPr>
        </p:nvGraphicFramePr>
        <p:xfrm>
          <a:off x="327134" y="1114869"/>
          <a:ext cx="8489732" cy="4628261"/>
        </p:xfrm>
        <a:graphic>
          <a:graphicData uri="http://schemas.openxmlformats.org/drawingml/2006/table">
            <a:tbl>
              <a:tblPr firstRow="1" bandRow="1">
                <a:effectLst>
                  <a:outerShdw blurRad="50800" dist="38100" dir="2700000" algn="tl" rotWithShape="0">
                    <a:prstClr val="black">
                      <a:alpha val="40000"/>
                    </a:prstClr>
                  </a:outerShdw>
                </a:effectLst>
                <a:tableStyleId>{22838BEF-8BB2-4498-84A7-C5851F593DF1}</a:tableStyleId>
              </a:tblPr>
              <a:tblGrid>
                <a:gridCol w="2118096">
                  <a:extLst>
                    <a:ext uri="{9D8B030D-6E8A-4147-A177-3AD203B41FA5}">
                      <a16:colId xmlns:a16="http://schemas.microsoft.com/office/drawing/2014/main" val="1270593165"/>
                    </a:ext>
                  </a:extLst>
                </a:gridCol>
                <a:gridCol w="2118096">
                  <a:extLst>
                    <a:ext uri="{9D8B030D-6E8A-4147-A177-3AD203B41FA5}">
                      <a16:colId xmlns:a16="http://schemas.microsoft.com/office/drawing/2014/main" val="4290566106"/>
                    </a:ext>
                  </a:extLst>
                </a:gridCol>
                <a:gridCol w="2118096">
                  <a:extLst>
                    <a:ext uri="{9D8B030D-6E8A-4147-A177-3AD203B41FA5}">
                      <a16:colId xmlns:a16="http://schemas.microsoft.com/office/drawing/2014/main" val="750251560"/>
                    </a:ext>
                  </a:extLst>
                </a:gridCol>
                <a:gridCol w="2135444">
                  <a:extLst>
                    <a:ext uri="{9D8B030D-6E8A-4147-A177-3AD203B41FA5}">
                      <a16:colId xmlns:a16="http://schemas.microsoft.com/office/drawing/2014/main" val="105112252"/>
                    </a:ext>
                  </a:extLst>
                </a:gridCol>
              </a:tblGrid>
              <a:tr h="274320">
                <a:tc gridSpan="4">
                  <a:txBody>
                    <a:bodyPr/>
                    <a:lstStyle/>
                    <a:p>
                      <a:pPr algn="ctr"/>
                      <a:r>
                        <a:rPr kumimoji="1" lang="ja-JP" altLang="en-US" sz="1800" dirty="0">
                          <a:latin typeface="BIZ UDPゴシック" panose="020B0400000000000000" pitchFamily="50" charset="-128"/>
                          <a:ea typeface="BIZ UDPゴシック" panose="020B0400000000000000" pitchFamily="50" charset="-128"/>
                        </a:rPr>
                        <a:t>課　　　　　　　　　題</a:t>
                      </a:r>
                    </a:p>
                  </a:txBody>
                  <a:tcPr marL="68580" marR="68580" marT="34290" marB="34290">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543615416"/>
                  </a:ext>
                </a:extLst>
              </a:tr>
              <a:tr h="929338">
                <a:tc>
                  <a:txBody>
                    <a:bodyPr/>
                    <a:lstStyle/>
                    <a:p>
                      <a:r>
                        <a:rPr lang="ja-JP" altLang="en-US" sz="1200"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人的受援・応援と物的受援・</a:t>
                      </a:r>
                      <a:endParaRPr lang="en-US" altLang="ja-JP" sz="1200" u="sng" dirty="0">
                        <a:latin typeface="BIZ UDPゴシック" panose="020B0400000000000000" pitchFamily="50" charset="-128"/>
                        <a:ea typeface="BIZ UDPゴシック" panose="020B0400000000000000" pitchFamily="50" charset="-128"/>
                      </a:endParaRPr>
                    </a:p>
                    <a:p>
                      <a:r>
                        <a:rPr lang="ja-JP" altLang="en-US" sz="1200" u="none"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応援やリエゾン間の情報共</a:t>
                      </a:r>
                      <a:endParaRPr lang="en-US" altLang="ja-JP" sz="1200" u="sng" dirty="0">
                        <a:latin typeface="BIZ UDPゴシック" panose="020B0400000000000000" pitchFamily="50" charset="-128"/>
                        <a:ea typeface="BIZ UDPゴシック" panose="020B0400000000000000" pitchFamily="50" charset="-128"/>
                      </a:endParaRPr>
                    </a:p>
                    <a:p>
                      <a:r>
                        <a:rPr lang="ja-JP" altLang="en-US" sz="1200" u="none"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有会議</a:t>
                      </a:r>
                      <a:r>
                        <a:rPr lang="ja-JP" altLang="en-US" sz="1200" dirty="0">
                          <a:latin typeface="BIZ UDPゴシック" panose="020B0400000000000000" pitchFamily="50" charset="-128"/>
                          <a:ea typeface="BIZ UDPゴシック" panose="020B0400000000000000" pitchFamily="50" charset="-128"/>
                        </a:rPr>
                        <a:t>について、事務局内</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での</a:t>
                      </a:r>
                      <a:r>
                        <a:rPr lang="ja-JP" altLang="en-US" sz="1200" u="sng" dirty="0">
                          <a:latin typeface="BIZ UDPゴシック" panose="020B0400000000000000" pitchFamily="50" charset="-128"/>
                          <a:ea typeface="BIZ UDPゴシック" panose="020B0400000000000000" pitchFamily="50" charset="-128"/>
                        </a:rPr>
                        <a:t>役割分担が明確化され　</a:t>
                      </a:r>
                      <a:endParaRPr lang="en-US" altLang="ja-JP" sz="1200" u="sng" dirty="0">
                        <a:latin typeface="BIZ UDPゴシック" panose="020B0400000000000000" pitchFamily="50" charset="-128"/>
                        <a:ea typeface="BIZ UDPゴシック" panose="020B0400000000000000" pitchFamily="50" charset="-128"/>
                      </a:endParaRPr>
                    </a:p>
                    <a:p>
                      <a:r>
                        <a:rPr lang="ja-JP" altLang="en-US" sz="1200" u="none"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ていなかった</a:t>
                      </a:r>
                      <a:r>
                        <a:rPr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r>
                        <a:rPr lang="ja-JP" altLang="en-US" sz="1200" b="1" u="none" dirty="0">
                          <a:latin typeface="BIZ UDPゴシック" panose="020B0400000000000000" pitchFamily="50" charset="-128"/>
                          <a:ea typeface="BIZ UDPゴシック" panose="020B0400000000000000" pitchFamily="50" charset="-128"/>
                        </a:rPr>
                        <a:t>●</a:t>
                      </a:r>
                      <a:r>
                        <a:rPr lang="ja-JP" altLang="en-US" sz="1200" b="0" u="sng" dirty="0">
                          <a:latin typeface="BIZ UDPゴシック" panose="020B0400000000000000" pitchFamily="50" charset="-128"/>
                          <a:ea typeface="BIZ UDPゴシック" panose="020B0400000000000000" pitchFamily="50" charset="-128"/>
                        </a:rPr>
                        <a:t>関西広域連合への応援要請</a:t>
                      </a:r>
                      <a:endParaRPr lang="en-US" altLang="ja-JP" sz="1200" b="0" u="sng" dirty="0">
                        <a:latin typeface="BIZ UDPゴシック" panose="020B0400000000000000" pitchFamily="50" charset="-128"/>
                        <a:ea typeface="BIZ UDPゴシック" panose="020B0400000000000000" pitchFamily="50" charset="-128"/>
                      </a:endParaRPr>
                    </a:p>
                    <a:p>
                      <a:r>
                        <a:rPr lang="ja-JP" altLang="en-US" sz="1200" b="0" u="none" dirty="0">
                          <a:latin typeface="BIZ UDPゴシック" panose="020B0400000000000000" pitchFamily="50" charset="-128"/>
                          <a:ea typeface="BIZ UDPゴシック" panose="020B0400000000000000" pitchFamily="50" charset="-128"/>
                        </a:rPr>
                        <a:t>　</a:t>
                      </a:r>
                      <a:r>
                        <a:rPr lang="ja-JP" altLang="en-US" sz="1200" b="0" u="sng" dirty="0">
                          <a:latin typeface="BIZ UDPゴシック" panose="020B0400000000000000" pitchFamily="50" charset="-128"/>
                          <a:ea typeface="BIZ UDPゴシック" panose="020B0400000000000000" pitchFamily="50" charset="-128"/>
                        </a:rPr>
                        <a:t>の手続きについて、</a:t>
                      </a:r>
                      <a:r>
                        <a:rPr lang="ja-JP" altLang="en-US" sz="1200" dirty="0">
                          <a:latin typeface="BIZ UDPゴシック" panose="020B0400000000000000" pitchFamily="50" charset="-128"/>
                          <a:ea typeface="BIZ UDPゴシック" panose="020B0400000000000000" pitchFamily="50" charset="-128"/>
                        </a:rPr>
                        <a:t>紙ベー</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スで行うことを想定してい</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たが</a:t>
                      </a:r>
                      <a:r>
                        <a:rPr lang="ja-JP" altLang="en-US" sz="1200" u="sng" dirty="0">
                          <a:latin typeface="BIZ UDPゴシック" panose="020B0400000000000000" pitchFamily="50" charset="-128"/>
                          <a:ea typeface="BIZ UDPゴシック" panose="020B0400000000000000" pitchFamily="50" charset="-128"/>
                        </a:rPr>
                        <a:t>システムにより行う</a:t>
                      </a:r>
                      <a:r>
                        <a:rPr lang="ja-JP" altLang="en-US" sz="1200" dirty="0">
                          <a:latin typeface="BIZ UDPゴシック" panose="020B0400000000000000" pitchFamily="50" charset="-128"/>
                          <a:ea typeface="BIZ UDPゴシック" panose="020B0400000000000000" pitchFamily="50" charset="-128"/>
                        </a:rPr>
                        <a:t>こと</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が判明</a:t>
                      </a:r>
                      <a:endParaRPr lang="en-US" altLang="ja-JP" sz="1200" dirty="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a:latin typeface="BIZ UDPゴシック" panose="020B0400000000000000" pitchFamily="50" charset="-128"/>
                          <a:ea typeface="BIZ UDPゴシック" panose="020B0400000000000000" pitchFamily="50" charset="-128"/>
                        </a:rPr>
                        <a:t>●</a:t>
                      </a:r>
                      <a:r>
                        <a:rPr lang="ja-JP" altLang="en-US" sz="1200" b="0" u="none" dirty="0">
                          <a:latin typeface="BIZ UDPゴシック" panose="020B0400000000000000" pitchFamily="50" charset="-128"/>
                          <a:ea typeface="BIZ UDPゴシック" panose="020B0400000000000000" pitchFamily="50" charset="-128"/>
                        </a:rPr>
                        <a:t>受援・応援班の</a:t>
                      </a:r>
                      <a:r>
                        <a:rPr lang="ja-JP" altLang="en-US" sz="1200" b="0" u="sng" dirty="0">
                          <a:latin typeface="BIZ UDPゴシック" panose="020B0400000000000000" pitchFamily="50" charset="-128"/>
                          <a:ea typeface="BIZ UDPゴシック" panose="020B0400000000000000" pitchFamily="50" charset="-128"/>
                        </a:rPr>
                        <a:t>活動スペー</a:t>
                      </a:r>
                      <a:endParaRPr lang="en-US" altLang="ja-JP" sz="1200" b="0" u="sng"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a:latin typeface="BIZ UDPゴシック" panose="020B0400000000000000" pitchFamily="50" charset="-128"/>
                          <a:ea typeface="BIZ UDPゴシック" panose="020B0400000000000000" pitchFamily="50" charset="-128"/>
                        </a:rPr>
                        <a:t> 　</a:t>
                      </a:r>
                      <a:r>
                        <a:rPr lang="ja-JP" altLang="en-US" sz="1200" b="0" u="sng" dirty="0">
                          <a:latin typeface="BIZ UDPゴシック" panose="020B0400000000000000" pitchFamily="50" charset="-128"/>
                          <a:ea typeface="BIZ UDPゴシック" panose="020B0400000000000000" pitchFamily="50" charset="-128"/>
                        </a:rPr>
                        <a:t>スが事前に確保されて</a:t>
                      </a:r>
                      <a:r>
                        <a:rPr lang="ja-JP" altLang="en-US" sz="1200" u="sng" dirty="0">
                          <a:latin typeface="BIZ UDPゴシック" panose="020B0400000000000000" pitchFamily="50" charset="-128"/>
                          <a:ea typeface="BIZ UDPゴシック" panose="020B0400000000000000" pitchFamily="50" charset="-128"/>
                        </a:rPr>
                        <a:t>おら</a:t>
                      </a:r>
                      <a:endParaRPr lang="en-US" altLang="ja-JP" sz="1200" u="sng"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a:latin typeface="BIZ UDPゴシック" panose="020B0400000000000000" pitchFamily="50" charset="-128"/>
                          <a:ea typeface="BIZ UDPゴシック" panose="020B0400000000000000" pitchFamily="50" charset="-128"/>
                        </a:rPr>
                        <a:t>  </a:t>
                      </a:r>
                      <a:r>
                        <a:rPr lang="ja-JP" altLang="en-US" sz="1200" u="none"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ず</a:t>
                      </a:r>
                      <a:r>
                        <a:rPr lang="ja-JP" altLang="en-US" sz="1200" dirty="0">
                          <a:latin typeface="BIZ UDPゴシック" panose="020B0400000000000000" pitchFamily="50" charset="-128"/>
                          <a:ea typeface="BIZ UDPゴシック" panose="020B0400000000000000" pitchFamily="50" charset="-128"/>
                        </a:rPr>
                        <a:t>、活動に支障が生じた</a:t>
                      </a:r>
                      <a:endParaRPr kumimoji="1" lang="ja-JP" altLang="en-US" sz="1200" dirty="0">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r>
                        <a:rPr lang="ja-JP" altLang="en-US" sz="1200" dirty="0">
                          <a:latin typeface="BIZ UDPゴシック" panose="020B0400000000000000" pitchFamily="50" charset="-128"/>
                          <a:ea typeface="BIZ UDPゴシック" panose="020B0400000000000000" pitchFamily="50" charset="-128"/>
                        </a:rPr>
                        <a:t>●受援・応援に関する、</a:t>
                      </a:r>
                      <a:r>
                        <a:rPr lang="ja-JP" altLang="en-US" sz="1200" u="sng" dirty="0">
                          <a:latin typeface="BIZ UDPゴシック" panose="020B0400000000000000" pitchFamily="50" charset="-128"/>
                          <a:ea typeface="BIZ UDPゴシック" panose="020B0400000000000000" pitchFamily="50" charset="-128"/>
                        </a:rPr>
                        <a:t>より細</a:t>
                      </a:r>
                      <a:endParaRPr lang="en-US" altLang="ja-JP" sz="1200" u="sng" dirty="0">
                        <a:latin typeface="BIZ UDPゴシック" panose="020B0400000000000000" pitchFamily="50" charset="-128"/>
                        <a:ea typeface="BIZ UDPゴシック" panose="020B0400000000000000" pitchFamily="50" charset="-128"/>
                      </a:endParaRPr>
                    </a:p>
                    <a:p>
                      <a:r>
                        <a:rPr lang="ja-JP" altLang="en-US" sz="1200" u="sng" dirty="0">
                          <a:latin typeface="BIZ UDPゴシック" panose="020B0400000000000000" pitchFamily="50" charset="-128"/>
                          <a:ea typeface="BIZ UDPゴシック" panose="020B0400000000000000" pitchFamily="50" charset="-128"/>
                        </a:rPr>
                        <a:t>　かな手続き等</a:t>
                      </a:r>
                      <a:r>
                        <a:rPr lang="ja-JP" altLang="en-US" sz="1200" dirty="0">
                          <a:latin typeface="BIZ UDPゴシック" panose="020B0400000000000000" pitchFamily="50" charset="-128"/>
                          <a:ea typeface="BIZ UDPゴシック" panose="020B0400000000000000" pitchFamily="50" charset="-128"/>
                        </a:rPr>
                        <a:t>を定めておく</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必要がある</a:t>
                      </a:r>
                      <a:endParaRPr kumimoji="1" lang="ja-JP" altLang="en-US" sz="1200" dirty="0">
                        <a:latin typeface="BIZ UDPゴシック" panose="020B0400000000000000" pitchFamily="50" charset="-128"/>
                        <a:ea typeface="BIZ UDPゴシック" panose="020B0400000000000000" pitchFamily="50" charset="-128"/>
                      </a:endParaRPr>
                    </a:p>
                  </a:txBody>
                  <a:tcPr marL="68580" marR="68580" marT="34290" marB="34290">
                    <a:noFill/>
                  </a:tcPr>
                </a:tc>
                <a:extLst>
                  <a:ext uri="{0D108BD9-81ED-4DB2-BD59-A6C34878D82A}">
                    <a16:rowId xmlns:a16="http://schemas.microsoft.com/office/drawing/2014/main" val="693043167"/>
                  </a:ext>
                </a:extLst>
              </a:tr>
              <a:tr h="274320">
                <a:tc gridSpan="4">
                  <a:txBody>
                    <a:bodyPr/>
                    <a:lstStyle/>
                    <a:p>
                      <a:pPr algn="ctr"/>
                      <a:r>
                        <a:rPr kumimoji="1" lang="ja-JP" altLang="en-US" sz="1800" b="1" dirty="0">
                          <a:solidFill>
                            <a:srgbClr val="FF0000"/>
                          </a:solidFill>
                          <a:latin typeface="BIZ UDPゴシック" panose="020B0400000000000000" pitchFamily="50" charset="-128"/>
                          <a:ea typeface="BIZ UDPゴシック" panose="020B0400000000000000" pitchFamily="50" charset="-128"/>
                        </a:rPr>
                        <a:t>対　　応　　結　　果</a:t>
                      </a:r>
                    </a:p>
                  </a:txBody>
                  <a:tcPr marL="68580" marR="68580" marT="34290" marB="34290">
                    <a:solidFill>
                      <a:schemeClr val="accent4">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556447211"/>
                  </a:ext>
                </a:extLst>
              </a:tr>
              <a:tr h="1471204">
                <a:tc>
                  <a:txBody>
                    <a:bodyPr/>
                    <a:lstStyle/>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pPr>
                        <a:lnSpc>
                          <a:spcPts val="1800"/>
                        </a:lnSpc>
                      </a:pPr>
                      <a:endParaRPr kumimoji="1" lang="ja-JP" altLang="en-US" sz="1200" u="sng" dirty="0">
                        <a:solidFill>
                          <a:srgbClr val="FF0000"/>
                        </a:solidFill>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endParaRPr kumimoji="1" lang="ja-JP" altLang="en-US" sz="1200" u="sng" dirty="0">
                        <a:solidFill>
                          <a:srgbClr val="FF0000"/>
                        </a:solidFill>
                        <a:latin typeface="BIZ UDPゴシック" panose="020B0400000000000000" pitchFamily="50" charset="-128"/>
                        <a:ea typeface="BIZ UDPゴシック" panose="020B0400000000000000" pitchFamily="50" charset="-128"/>
                      </a:endParaRPr>
                    </a:p>
                  </a:txBody>
                  <a:tcPr marL="68580" marR="68580" marT="34290" marB="34290">
                    <a:noFill/>
                  </a:tcPr>
                </a:tc>
                <a:tc>
                  <a:txBody>
                    <a:bodyPr/>
                    <a:lstStyle/>
                    <a:p>
                      <a:endParaRPr kumimoji="1" lang="ja-JP" altLang="en-US" sz="1200" u="sng" dirty="0">
                        <a:solidFill>
                          <a:srgbClr val="FF0000"/>
                        </a:solidFill>
                        <a:latin typeface="BIZ UDPゴシック" panose="020B0400000000000000" pitchFamily="50" charset="-128"/>
                        <a:ea typeface="BIZ UDPゴシック" panose="020B0400000000000000" pitchFamily="50" charset="-128"/>
                      </a:endParaRPr>
                    </a:p>
                  </a:txBody>
                  <a:tcPr marL="68580" marR="68580" marT="34290" marB="34290">
                    <a:noFill/>
                  </a:tcPr>
                </a:tc>
                <a:extLst>
                  <a:ext uri="{0D108BD9-81ED-4DB2-BD59-A6C34878D82A}">
                    <a16:rowId xmlns:a16="http://schemas.microsoft.com/office/drawing/2014/main" val="1894449416"/>
                  </a:ext>
                </a:extLst>
              </a:tr>
            </a:tbl>
          </a:graphicData>
        </a:graphic>
      </p:graphicFrame>
      <p:sp>
        <p:nvSpPr>
          <p:cNvPr id="12" name="矢印: 下 11">
            <a:extLst>
              <a:ext uri="{FF2B5EF4-FFF2-40B4-BE49-F238E27FC236}">
                <a16:creationId xmlns:a16="http://schemas.microsoft.com/office/drawing/2014/main" id="{3FC8C5A5-9251-4786-BF3A-2D8AA3C3BB7D}"/>
              </a:ext>
            </a:extLst>
          </p:cNvPr>
          <p:cNvSpPr/>
          <p:nvPr/>
        </p:nvSpPr>
        <p:spPr>
          <a:xfrm>
            <a:off x="1236298" y="2654253"/>
            <a:ext cx="303226" cy="273844"/>
          </a:xfrm>
          <a:prstGeom prst="downArrow">
            <a:avLst>
              <a:gd name="adj1" fmla="val 46666"/>
              <a:gd name="adj2" fmla="val 4621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矢印: 下 13">
            <a:extLst>
              <a:ext uri="{FF2B5EF4-FFF2-40B4-BE49-F238E27FC236}">
                <a16:creationId xmlns:a16="http://schemas.microsoft.com/office/drawing/2014/main" id="{FB0690A7-A068-483C-A1B5-3523BD3EC2D9}"/>
              </a:ext>
            </a:extLst>
          </p:cNvPr>
          <p:cNvSpPr/>
          <p:nvPr/>
        </p:nvSpPr>
        <p:spPr>
          <a:xfrm>
            <a:off x="3265210" y="2660995"/>
            <a:ext cx="303226" cy="273844"/>
          </a:xfrm>
          <a:prstGeom prst="downArrow">
            <a:avLst>
              <a:gd name="adj1" fmla="val 46666"/>
              <a:gd name="adj2" fmla="val 4621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矢印: 下 14">
            <a:extLst>
              <a:ext uri="{FF2B5EF4-FFF2-40B4-BE49-F238E27FC236}">
                <a16:creationId xmlns:a16="http://schemas.microsoft.com/office/drawing/2014/main" id="{476823F3-F433-4BB7-8771-B321E0AF73A3}"/>
              </a:ext>
            </a:extLst>
          </p:cNvPr>
          <p:cNvSpPr/>
          <p:nvPr/>
        </p:nvSpPr>
        <p:spPr>
          <a:xfrm>
            <a:off x="5575566" y="2660995"/>
            <a:ext cx="303226" cy="273844"/>
          </a:xfrm>
          <a:prstGeom prst="downArrow">
            <a:avLst>
              <a:gd name="adj1" fmla="val 46666"/>
              <a:gd name="adj2" fmla="val 4621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下 15">
            <a:extLst>
              <a:ext uri="{FF2B5EF4-FFF2-40B4-BE49-F238E27FC236}">
                <a16:creationId xmlns:a16="http://schemas.microsoft.com/office/drawing/2014/main" id="{B6EE7ADD-7E5E-4AAE-8E59-401FA1D1BDAE}"/>
              </a:ext>
            </a:extLst>
          </p:cNvPr>
          <p:cNvSpPr/>
          <p:nvPr/>
        </p:nvSpPr>
        <p:spPr>
          <a:xfrm>
            <a:off x="7616016" y="2659087"/>
            <a:ext cx="303226" cy="273844"/>
          </a:xfrm>
          <a:prstGeom prst="downArrow">
            <a:avLst>
              <a:gd name="adj1" fmla="val 46666"/>
              <a:gd name="adj2" fmla="val 4621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正方形/長方形 12">
            <a:extLst>
              <a:ext uri="{FF2B5EF4-FFF2-40B4-BE49-F238E27FC236}">
                <a16:creationId xmlns:a16="http://schemas.microsoft.com/office/drawing/2014/main" id="{02640D45-5EE4-4206-A73F-BF0909639CC0}"/>
              </a:ext>
            </a:extLst>
          </p:cNvPr>
          <p:cNvSpPr/>
          <p:nvPr/>
        </p:nvSpPr>
        <p:spPr>
          <a:xfrm>
            <a:off x="0" y="623"/>
            <a:ext cx="9144000" cy="4279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UD デジタル 教科書体 NK-B" panose="02020700000000000000" pitchFamily="18" charset="-128"/>
                <a:ea typeface="UD デジタル 教科書体 NK-B" panose="02020700000000000000" pitchFamily="18" charset="-128"/>
              </a:rPr>
              <a:t>訓練での検証結果</a:t>
            </a:r>
          </a:p>
        </p:txBody>
      </p:sp>
      <p:sp>
        <p:nvSpPr>
          <p:cNvPr id="4" name="四角形: 角を丸くする 3">
            <a:extLst>
              <a:ext uri="{FF2B5EF4-FFF2-40B4-BE49-F238E27FC236}">
                <a16:creationId xmlns:a16="http://schemas.microsoft.com/office/drawing/2014/main" id="{406DB1F8-0FEC-414E-B8D2-8548A0F11E3B}"/>
              </a:ext>
            </a:extLst>
          </p:cNvPr>
          <p:cNvSpPr/>
          <p:nvPr/>
        </p:nvSpPr>
        <p:spPr>
          <a:xfrm>
            <a:off x="408888" y="3080087"/>
            <a:ext cx="1958046" cy="1230016"/>
          </a:xfrm>
          <a:prstGeom prst="roundRect">
            <a:avLst>
              <a:gd name="adj" fmla="val 13219"/>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D6D5D9C-5A6B-43DB-ABB1-FC8E0D0584D5}"/>
              </a:ext>
            </a:extLst>
          </p:cNvPr>
          <p:cNvSpPr txBox="1"/>
          <p:nvPr/>
        </p:nvSpPr>
        <p:spPr>
          <a:xfrm>
            <a:off x="358885" y="3303745"/>
            <a:ext cx="2103175"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○人的受援・応援は受援・応</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援班、物的受援・応援は対</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策班の</a:t>
            </a:r>
            <a:r>
              <a:rPr kumimoji="1" lang="ja-JP" altLang="en-US" sz="1200" u="sng" dirty="0">
                <a:solidFill>
                  <a:srgbClr val="FF0000"/>
                </a:solidFill>
                <a:latin typeface="BIZ UDPゴシック" panose="020B0400000000000000" pitchFamily="50" charset="-128"/>
                <a:ea typeface="BIZ UDPゴシック" panose="020B0400000000000000" pitchFamily="50" charset="-128"/>
              </a:rPr>
              <a:t>役割として計画に</a:t>
            </a:r>
            <a:endParaRPr kumimoji="1" lang="en-US" altLang="ja-JP" sz="1200" u="sng"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u="sng" dirty="0">
                <a:solidFill>
                  <a:srgbClr val="FF0000"/>
                </a:solidFill>
                <a:latin typeface="BIZ UDPゴシック" panose="020B0400000000000000" pitchFamily="50" charset="-128"/>
                <a:ea typeface="BIZ UDPゴシック" panose="020B0400000000000000" pitchFamily="50" charset="-128"/>
              </a:rPr>
              <a:t>記載</a:t>
            </a:r>
          </a:p>
        </p:txBody>
      </p:sp>
      <p:sp>
        <p:nvSpPr>
          <p:cNvPr id="6" name="テキスト ボックス 5">
            <a:extLst>
              <a:ext uri="{FF2B5EF4-FFF2-40B4-BE49-F238E27FC236}">
                <a16:creationId xmlns:a16="http://schemas.microsoft.com/office/drawing/2014/main" id="{DAE69749-7A67-4F37-B147-69D552C21E50}"/>
              </a:ext>
            </a:extLst>
          </p:cNvPr>
          <p:cNvSpPr txBox="1"/>
          <p:nvPr/>
        </p:nvSpPr>
        <p:spPr>
          <a:xfrm>
            <a:off x="1137687" y="3089674"/>
            <a:ext cx="554960"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視点１</a:t>
            </a:r>
          </a:p>
        </p:txBody>
      </p:sp>
      <p:sp>
        <p:nvSpPr>
          <p:cNvPr id="21" name="四角形: 角を丸くする 20">
            <a:extLst>
              <a:ext uri="{FF2B5EF4-FFF2-40B4-BE49-F238E27FC236}">
                <a16:creationId xmlns:a16="http://schemas.microsoft.com/office/drawing/2014/main" id="{53425530-93C5-4022-8DFF-9503614758B9}"/>
              </a:ext>
            </a:extLst>
          </p:cNvPr>
          <p:cNvSpPr/>
          <p:nvPr/>
        </p:nvSpPr>
        <p:spPr>
          <a:xfrm>
            <a:off x="425965" y="4388816"/>
            <a:ext cx="1970761" cy="1289979"/>
          </a:xfrm>
          <a:prstGeom prst="roundRect">
            <a:avLst>
              <a:gd name="adj" fmla="val 1321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0414CE42-BBA9-4C8D-9655-CD460C93A8CC}"/>
              </a:ext>
            </a:extLst>
          </p:cNvPr>
          <p:cNvSpPr txBox="1"/>
          <p:nvPr/>
        </p:nvSpPr>
        <p:spPr>
          <a:xfrm>
            <a:off x="1137687" y="4359489"/>
            <a:ext cx="574196"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視点</a:t>
            </a:r>
            <a:r>
              <a:rPr kumimoji="1" lang="en-US" altLang="ja-JP" sz="1100" b="1" u="sng" dirty="0">
                <a:latin typeface="BIZ UDPゴシック" panose="020B0400000000000000" pitchFamily="50" charset="-128"/>
                <a:ea typeface="BIZ UDPゴシック" panose="020B0400000000000000" pitchFamily="50" charset="-128"/>
              </a:rPr>
              <a:t>3</a:t>
            </a:r>
          </a:p>
        </p:txBody>
      </p:sp>
      <p:sp>
        <p:nvSpPr>
          <p:cNvPr id="17" name="テキスト ボックス 16">
            <a:extLst>
              <a:ext uri="{FF2B5EF4-FFF2-40B4-BE49-F238E27FC236}">
                <a16:creationId xmlns:a16="http://schemas.microsoft.com/office/drawing/2014/main" id="{1EF4F0D6-97E8-4A0E-A52E-8416969F60A6}"/>
              </a:ext>
            </a:extLst>
          </p:cNvPr>
          <p:cNvSpPr txBox="1"/>
          <p:nvPr/>
        </p:nvSpPr>
        <p:spPr>
          <a:xfrm>
            <a:off x="358885" y="4566058"/>
            <a:ext cx="2103175" cy="10156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情報共有会議のロジ関係</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については、統括班が主と</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なり実施する方向で</a:t>
            </a:r>
            <a:r>
              <a:rPr lang="ja-JP" altLang="en-US" sz="1200" u="sng" dirty="0">
                <a:solidFill>
                  <a:srgbClr val="FF0000"/>
                </a:solidFill>
                <a:latin typeface="BIZ UDPゴシック" panose="020B0400000000000000" pitchFamily="50" charset="-128"/>
                <a:ea typeface="BIZ UDPゴシック" panose="020B0400000000000000" pitchFamily="50" charset="-128"/>
              </a:rPr>
              <a:t>今後、</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solidFill>
                  <a:srgbClr val="FF0000"/>
                </a:solidFill>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a:t>
            </a:r>
            <a:r>
              <a:rPr lang="ja-JP" altLang="en-US" sz="1200" u="sng" dirty="0">
                <a:solidFill>
                  <a:srgbClr val="FF0000"/>
                </a:solidFill>
                <a:latin typeface="BIZ UDPゴシック" panose="020B0400000000000000" pitchFamily="50" charset="-128"/>
                <a:ea typeface="BIZ UDPゴシック" panose="020B0400000000000000" pitchFamily="50" charset="-128"/>
              </a:rPr>
              <a:t>各班のマニュアルに記載</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solidFill>
                  <a:srgbClr val="FF0000"/>
                </a:solidFill>
                <a:latin typeface="BIZ UDPゴシック" panose="020B0400000000000000" pitchFamily="50" charset="-128"/>
                <a:ea typeface="BIZ UDPゴシック" panose="020B0400000000000000" pitchFamily="50" charset="-128"/>
              </a:rPr>
              <a:t>   </a:t>
            </a:r>
            <a:r>
              <a:rPr lang="ja-JP" altLang="en-US" sz="1200" u="sng" dirty="0">
                <a:solidFill>
                  <a:srgbClr val="FF0000"/>
                </a:solidFill>
                <a:latin typeface="BIZ UDPゴシック" panose="020B0400000000000000" pitchFamily="50" charset="-128"/>
                <a:ea typeface="BIZ UDPゴシック" panose="020B0400000000000000" pitchFamily="50" charset="-128"/>
              </a:rPr>
              <a:t>予定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7DB3E37B-2C71-4581-B049-B2825F85CEDA}"/>
              </a:ext>
            </a:extLst>
          </p:cNvPr>
          <p:cNvSpPr/>
          <p:nvPr/>
        </p:nvSpPr>
        <p:spPr>
          <a:xfrm>
            <a:off x="4665048" y="3099867"/>
            <a:ext cx="1951290" cy="1259621"/>
          </a:xfrm>
          <a:prstGeom prst="roundRect">
            <a:avLst>
              <a:gd name="adj" fmla="val 13219"/>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2624EB8C-8D18-44AB-B903-DC6B628C758B}"/>
              </a:ext>
            </a:extLst>
          </p:cNvPr>
          <p:cNvSpPr txBox="1"/>
          <p:nvPr/>
        </p:nvSpPr>
        <p:spPr>
          <a:xfrm>
            <a:off x="5389179" y="3099868"/>
            <a:ext cx="591680" cy="261610"/>
          </a:xfrm>
          <a:prstGeom prst="rect">
            <a:avLst/>
          </a:prstGeom>
          <a:noFill/>
        </p:spPr>
        <p:txBody>
          <a:bodyPr wrap="squar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視点</a:t>
            </a:r>
            <a:r>
              <a:rPr kumimoji="1" lang="en-US" altLang="ja-JP" sz="1100" b="1" u="sng" dirty="0">
                <a:latin typeface="BIZ UDPゴシック" panose="020B0400000000000000" pitchFamily="50" charset="-128"/>
                <a:ea typeface="BIZ UDPゴシック" panose="020B0400000000000000" pitchFamily="50" charset="-128"/>
              </a:rPr>
              <a:t>2</a:t>
            </a:r>
          </a:p>
        </p:txBody>
      </p:sp>
      <p:sp>
        <p:nvSpPr>
          <p:cNvPr id="19" name="テキスト ボックス 18">
            <a:extLst>
              <a:ext uri="{FF2B5EF4-FFF2-40B4-BE49-F238E27FC236}">
                <a16:creationId xmlns:a16="http://schemas.microsoft.com/office/drawing/2014/main" id="{06A9F038-D540-4C39-8450-60B53D34253A}"/>
              </a:ext>
            </a:extLst>
          </p:cNvPr>
          <p:cNvSpPr txBox="1"/>
          <p:nvPr/>
        </p:nvSpPr>
        <p:spPr>
          <a:xfrm>
            <a:off x="4633432" y="3346893"/>
            <a:ext cx="2103175"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○現状の活動スペースの</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見直しを行い、危機管理</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センター</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に受援・応援班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の</a:t>
            </a:r>
            <a:r>
              <a:rPr kumimoji="1" lang="ja-JP" altLang="en-US" sz="1200" u="sng" dirty="0">
                <a:solidFill>
                  <a:srgbClr val="FF0000"/>
                </a:solidFill>
                <a:latin typeface="BIZ UDPゴシック" panose="020B0400000000000000" pitchFamily="50" charset="-128"/>
                <a:ea typeface="BIZ UDPゴシック" panose="020B0400000000000000" pitchFamily="50" charset="-128"/>
              </a:rPr>
              <a:t>活動スペースを確保</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4A63A587-2636-4891-8586-BC026B0F59EF}"/>
              </a:ext>
            </a:extLst>
          </p:cNvPr>
          <p:cNvSpPr/>
          <p:nvPr/>
        </p:nvSpPr>
        <p:spPr>
          <a:xfrm>
            <a:off x="2513338" y="3096736"/>
            <a:ext cx="2017519" cy="1259621"/>
          </a:xfrm>
          <a:prstGeom prst="roundRect">
            <a:avLst>
              <a:gd name="adj" fmla="val 13219"/>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4D4FD24-388F-4FDA-8637-BC7267B152A3}"/>
              </a:ext>
            </a:extLst>
          </p:cNvPr>
          <p:cNvSpPr txBox="1"/>
          <p:nvPr/>
        </p:nvSpPr>
        <p:spPr>
          <a:xfrm>
            <a:off x="3207111" y="3080086"/>
            <a:ext cx="554960"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視点１</a:t>
            </a:r>
          </a:p>
        </p:txBody>
      </p:sp>
      <p:sp>
        <p:nvSpPr>
          <p:cNvPr id="18" name="テキスト ボックス 17">
            <a:extLst>
              <a:ext uri="{FF2B5EF4-FFF2-40B4-BE49-F238E27FC236}">
                <a16:creationId xmlns:a16="http://schemas.microsoft.com/office/drawing/2014/main" id="{B5906370-B0C6-49C2-B941-8D20BAF56A5A}"/>
              </a:ext>
            </a:extLst>
          </p:cNvPr>
          <p:cNvSpPr txBox="1"/>
          <p:nvPr/>
        </p:nvSpPr>
        <p:spPr>
          <a:xfrm>
            <a:off x="2451391" y="3294439"/>
            <a:ext cx="2103175"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計画及び資料編に</a:t>
            </a:r>
            <a:r>
              <a:rPr lang="ja-JP" altLang="en-US" sz="1200" u="sng" dirty="0">
                <a:solidFill>
                  <a:srgbClr val="FF0000"/>
                </a:solidFill>
                <a:latin typeface="BIZ UDPゴシック" panose="020B0400000000000000" pitchFamily="50" charset="-128"/>
                <a:ea typeface="BIZ UDPゴシック" panose="020B0400000000000000" pitchFamily="50" charset="-128"/>
              </a:rPr>
              <a:t>「関西</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solidFill>
                  <a:srgbClr val="FF0000"/>
                </a:solidFill>
                <a:latin typeface="BIZ UDPゴシック" panose="020B0400000000000000" pitchFamily="50" charset="-128"/>
                <a:ea typeface="BIZ UDPゴシック" panose="020B0400000000000000" pitchFamily="50" charset="-128"/>
              </a:rPr>
              <a:t>   </a:t>
            </a:r>
            <a:r>
              <a:rPr lang="ja-JP" altLang="en-US" sz="1200" u="sng" dirty="0">
                <a:solidFill>
                  <a:srgbClr val="FF0000"/>
                </a:solidFill>
                <a:latin typeface="BIZ UDPゴシック" panose="020B0400000000000000" pitchFamily="50" charset="-128"/>
                <a:ea typeface="BIZ UDPゴシック" panose="020B0400000000000000" pitchFamily="50" charset="-128"/>
              </a:rPr>
              <a:t>広域連合広域防災局応援・</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solidFill>
                  <a:srgbClr val="FF0000"/>
                </a:solidFill>
                <a:latin typeface="BIZ UDPゴシック" panose="020B0400000000000000" pitchFamily="50" charset="-128"/>
                <a:ea typeface="BIZ UDPゴシック" panose="020B0400000000000000" pitchFamily="50" charset="-128"/>
              </a:rPr>
              <a:t>   </a:t>
            </a:r>
            <a:r>
              <a:rPr lang="ja-JP" altLang="en-US" sz="1200" u="sng" dirty="0">
                <a:solidFill>
                  <a:srgbClr val="FF0000"/>
                </a:solidFill>
                <a:latin typeface="BIZ UDPゴシック" panose="020B0400000000000000" pitchFamily="50" charset="-128"/>
                <a:ea typeface="BIZ UDPゴシック" panose="020B0400000000000000" pitchFamily="50" charset="-128"/>
              </a:rPr>
              <a:t>受援調整システム」</a:t>
            </a:r>
            <a:r>
              <a:rPr lang="ja-JP" altLang="en-US" sz="1200" dirty="0">
                <a:latin typeface="BIZ UDPゴシック" panose="020B0400000000000000" pitchFamily="50" charset="-128"/>
                <a:ea typeface="BIZ UDPゴシック" panose="020B0400000000000000" pitchFamily="50" charset="-128"/>
              </a:rPr>
              <a:t>を通じ</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て応援要請する旨を追記</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3097AD2-AFF6-41B1-A57D-12217D43B1F1}"/>
              </a:ext>
            </a:extLst>
          </p:cNvPr>
          <p:cNvSpPr/>
          <p:nvPr/>
        </p:nvSpPr>
        <p:spPr>
          <a:xfrm>
            <a:off x="6747275" y="3096737"/>
            <a:ext cx="2017519" cy="1345786"/>
          </a:xfrm>
          <a:prstGeom prst="roundRect">
            <a:avLst>
              <a:gd name="adj" fmla="val 13219"/>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F66E3E57-B765-4A11-9BC0-28B922874831}"/>
              </a:ext>
            </a:extLst>
          </p:cNvPr>
          <p:cNvSpPr txBox="1"/>
          <p:nvPr/>
        </p:nvSpPr>
        <p:spPr>
          <a:xfrm>
            <a:off x="7192412" y="3097527"/>
            <a:ext cx="1111835" cy="261610"/>
          </a:xfrm>
          <a:prstGeom prst="rect">
            <a:avLst/>
          </a:prstGeom>
          <a:noFill/>
        </p:spPr>
        <p:txBody>
          <a:bodyPr wrap="squar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その他の視点</a:t>
            </a:r>
            <a:endParaRPr kumimoji="1" lang="en-US" altLang="ja-JP" sz="1100" b="1" u="sng"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7775A2C-6679-48B1-A826-8617D92CC21C}"/>
              </a:ext>
            </a:extLst>
          </p:cNvPr>
          <p:cNvSpPr txBox="1"/>
          <p:nvPr/>
        </p:nvSpPr>
        <p:spPr>
          <a:xfrm>
            <a:off x="6668410" y="3294440"/>
            <a:ext cx="2148456" cy="10156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○今後、具体的な各班等との</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情報共有手法や関係団体</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への応援要請手続き等を</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定めた、</a:t>
            </a:r>
            <a:r>
              <a:rPr kumimoji="1" lang="ja-JP" altLang="en-US" sz="1200" u="sng" dirty="0">
                <a:solidFill>
                  <a:srgbClr val="FF0000"/>
                </a:solidFill>
                <a:latin typeface="BIZ UDPゴシック" panose="020B0400000000000000" pitchFamily="50" charset="-128"/>
                <a:ea typeface="BIZ UDPゴシック" panose="020B0400000000000000" pitchFamily="50" charset="-128"/>
              </a:rPr>
              <a:t>受援・応援マニュア</a:t>
            </a:r>
            <a:endParaRPr kumimoji="1" lang="en-US" altLang="ja-JP" sz="12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u="sng" dirty="0">
                <a:solidFill>
                  <a:srgbClr val="FF0000"/>
                </a:solidFill>
                <a:latin typeface="BIZ UDPゴシック" panose="020B0400000000000000" pitchFamily="50" charset="-128"/>
                <a:ea typeface="BIZ UDPゴシック" panose="020B0400000000000000" pitchFamily="50" charset="-128"/>
              </a:rPr>
              <a:t>ルを改定予定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2CBB77EC-DED1-48F1-8145-A34363C72149}"/>
              </a:ext>
            </a:extLst>
          </p:cNvPr>
          <p:cNvSpPr/>
          <p:nvPr/>
        </p:nvSpPr>
        <p:spPr>
          <a:xfrm>
            <a:off x="1137686" y="5906936"/>
            <a:ext cx="7627107" cy="807149"/>
          </a:xfrm>
          <a:prstGeom prst="roundRect">
            <a:avLst>
              <a:gd name="adj" fmla="val 460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DCB5B6F-5F1C-4932-8929-76A19CE6F074}"/>
              </a:ext>
            </a:extLst>
          </p:cNvPr>
          <p:cNvSpPr txBox="1"/>
          <p:nvPr/>
        </p:nvSpPr>
        <p:spPr>
          <a:xfrm>
            <a:off x="1137687" y="5997204"/>
            <a:ext cx="7155807" cy="608851"/>
          </a:xfrm>
          <a:prstGeom prst="rect">
            <a:avLst/>
          </a:prstGeom>
          <a:noFill/>
        </p:spPr>
        <p:txBody>
          <a:bodyPr wrap="square" rtlCol="0">
            <a:spAutoFit/>
          </a:bodyPr>
          <a:lstStyle/>
          <a:p>
            <a:pPr>
              <a:spcAft>
                <a:spcPts val="600"/>
              </a:spcAft>
            </a:pPr>
            <a:r>
              <a:rPr lang="ja-JP" altLang="en-US" sz="1400" u="sng" dirty="0">
                <a:latin typeface="BIZ UDPゴシック" panose="020B0400000000000000" pitchFamily="50" charset="-128"/>
                <a:ea typeface="BIZ UDPゴシック" panose="020B0400000000000000" pitchFamily="50" charset="-128"/>
              </a:rPr>
              <a:t>訓練検証後の最終改訂案</a:t>
            </a:r>
            <a:r>
              <a:rPr lang="ja-JP" altLang="en-US" sz="1400" dirty="0">
                <a:latin typeface="BIZ UDPゴシック" panose="020B0400000000000000" pitchFamily="50" charset="-128"/>
                <a:ea typeface="BIZ UDPゴシック" panose="020B0400000000000000" pitchFamily="50" charset="-128"/>
              </a:rPr>
              <a:t>について、有識者２名</a:t>
            </a:r>
            <a:r>
              <a:rPr lang="ja-JP" altLang="en-US" sz="1200" dirty="0">
                <a:latin typeface="BIZ UDPゴシック" panose="020B0400000000000000" pitchFamily="50" charset="-128"/>
                <a:ea typeface="BIZ UDPゴシック" panose="020B0400000000000000" pitchFamily="50" charset="-128"/>
              </a:rPr>
              <a:t>（大学教授かつ行政実務経験者） </a:t>
            </a:r>
            <a:r>
              <a:rPr lang="ja-JP" altLang="en-US" sz="1400" dirty="0">
                <a:latin typeface="BIZ UDPゴシック" panose="020B0400000000000000" pitchFamily="50" charset="-128"/>
                <a:ea typeface="BIZ UDPゴシック" panose="020B0400000000000000" pitchFamily="50" charset="-128"/>
              </a:rPr>
              <a:t>に意見を伺い、</a:t>
            </a:r>
            <a:endParaRPr lang="en-US" altLang="ja-JP" sz="1400" dirty="0">
              <a:latin typeface="BIZ UDPゴシック" panose="020B0400000000000000" pitchFamily="50" charset="-128"/>
              <a:ea typeface="BIZ UDPゴシック" panose="020B0400000000000000" pitchFamily="50" charset="-128"/>
            </a:endParaRPr>
          </a:p>
          <a:p>
            <a:pPr>
              <a:spcAft>
                <a:spcPts val="600"/>
              </a:spcAft>
            </a:pPr>
            <a:r>
              <a:rPr lang="ja-JP" altLang="en-US" sz="1400" u="sng" dirty="0">
                <a:solidFill>
                  <a:srgbClr val="FF0000"/>
                </a:solidFill>
                <a:latin typeface="BIZ UDPゴシック" panose="020B0400000000000000" pitchFamily="50" charset="-128"/>
                <a:ea typeface="BIZ UDPゴシック" panose="020B0400000000000000" pitchFamily="50" charset="-128"/>
              </a:rPr>
              <a:t>概ね妥当</a:t>
            </a:r>
            <a:r>
              <a:rPr lang="ja-JP" altLang="en-US" sz="1400" dirty="0">
                <a:latin typeface="BIZ UDPゴシック" panose="020B0400000000000000" pitchFamily="50" charset="-128"/>
                <a:ea typeface="BIZ UDPゴシック" panose="020B0400000000000000" pitchFamily="50" charset="-128"/>
              </a:rPr>
              <a:t>との意見をいただいた</a:t>
            </a:r>
            <a:endParaRPr lang="en-US" altLang="ja-JP" sz="2800" dirty="0">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92D3DDC1-9A9B-45A1-9105-3BEFA91EBBD2}"/>
              </a:ext>
            </a:extLst>
          </p:cNvPr>
          <p:cNvPicPr>
            <a:picLocks noChangeAspect="1"/>
          </p:cNvPicPr>
          <p:nvPr/>
        </p:nvPicPr>
        <p:blipFill>
          <a:blip r:embed="rId2"/>
          <a:stretch>
            <a:fillRect/>
          </a:stretch>
        </p:blipFill>
        <p:spPr>
          <a:xfrm>
            <a:off x="8197851" y="5954587"/>
            <a:ext cx="556966" cy="759499"/>
          </a:xfrm>
          <a:prstGeom prst="rect">
            <a:avLst/>
          </a:prstGeom>
        </p:spPr>
      </p:pic>
      <p:sp>
        <p:nvSpPr>
          <p:cNvPr id="8" name="矢印: 上向き折線 7">
            <a:extLst>
              <a:ext uri="{FF2B5EF4-FFF2-40B4-BE49-F238E27FC236}">
                <a16:creationId xmlns:a16="http://schemas.microsoft.com/office/drawing/2014/main" id="{B9AE5F38-C1BB-49AF-B178-EA5E9106F4D2}"/>
              </a:ext>
            </a:extLst>
          </p:cNvPr>
          <p:cNvSpPr/>
          <p:nvPr/>
        </p:nvSpPr>
        <p:spPr>
          <a:xfrm rot="5400000">
            <a:off x="485701" y="5903769"/>
            <a:ext cx="613031" cy="480849"/>
          </a:xfrm>
          <a:prstGeom prst="bentUpArrow">
            <a:avLst>
              <a:gd name="adj1" fmla="val 25000"/>
              <a:gd name="adj2" fmla="val 30833"/>
              <a:gd name="adj3" fmla="val 3666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E250D87-C78A-4539-B8AA-C824C7E90E5C}"/>
              </a:ext>
            </a:extLst>
          </p:cNvPr>
          <p:cNvSpPr txBox="1"/>
          <p:nvPr/>
        </p:nvSpPr>
        <p:spPr>
          <a:xfrm>
            <a:off x="8134489" y="40674"/>
            <a:ext cx="941283" cy="369332"/>
          </a:xfrm>
          <a:prstGeom prst="rect">
            <a:avLst/>
          </a:prstGeom>
          <a:noFill/>
        </p:spPr>
        <p:txBody>
          <a:bodyPr wrap="none" rtlCol="0">
            <a:spAutoFit/>
          </a:bodyPr>
          <a:lstStyle/>
          <a:p>
            <a:r>
              <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参考</a:t>
            </a:r>
            <a:r>
              <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9034133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3163</TotalTime>
  <Words>3999</Words>
  <Application>Microsoft Office PowerPoint</Application>
  <PresentationFormat>画面に合わせる (4:3)</PresentationFormat>
  <Paragraphs>566</Paragraphs>
  <Slides>13</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13</vt:i4>
      </vt:variant>
    </vt:vector>
  </HeadingPairs>
  <TitlesOfParts>
    <vt:vector size="26" baseType="lpstr">
      <vt:lpstr>BIZ UDPゴシック</vt:lpstr>
      <vt:lpstr>BIZ UDP明朝 Medium</vt:lpstr>
      <vt:lpstr>BIZ UD明朝 Medium</vt:lpstr>
      <vt:lpstr>HGｺﾞｼｯｸM</vt:lpstr>
      <vt:lpstr>ＭＳ ゴシック</vt:lpstr>
      <vt:lpstr>UD デジタル 教科書体 NK-B</vt:lpstr>
      <vt:lpstr>UD デジタル 教科書体 NP-R</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　道行</dc:creator>
  <cp:lastModifiedBy>森景　文映</cp:lastModifiedBy>
  <cp:revision>253</cp:revision>
  <cp:lastPrinted>2026-03-17T02:27:37Z</cp:lastPrinted>
  <dcterms:created xsi:type="dcterms:W3CDTF">2026-01-08T00:33:21Z</dcterms:created>
  <dcterms:modified xsi:type="dcterms:W3CDTF">2026-03-18T00:51:30Z</dcterms:modified>
</cp:coreProperties>
</file>