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51" r:id="rId1"/>
    <p:sldMasterId id="2147483665" r:id="rId2"/>
  </p:sldMasterIdLst>
  <p:notesMasterIdLst>
    <p:notesMasterId r:id="rId15"/>
  </p:notesMasterIdLst>
  <p:handoutMasterIdLst>
    <p:handoutMasterId r:id="rId16"/>
  </p:handoutMasterIdLst>
  <p:sldIdLst>
    <p:sldId id="764" r:id="rId3"/>
    <p:sldId id="774" r:id="rId4"/>
    <p:sldId id="775" r:id="rId5"/>
    <p:sldId id="784" r:id="rId6"/>
    <p:sldId id="1285" r:id="rId7"/>
    <p:sldId id="1250" r:id="rId8"/>
    <p:sldId id="1284" r:id="rId9"/>
    <p:sldId id="1252" r:id="rId10"/>
    <p:sldId id="783" r:id="rId11"/>
    <p:sldId id="1286" r:id="rId12"/>
    <p:sldId id="780" r:id="rId13"/>
    <p:sldId id="782" r:id="rId1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93"/>
    <a:srgbClr val="0059FA"/>
    <a:srgbClr val="FFFFFF"/>
    <a:srgbClr val="F13F58"/>
    <a:srgbClr val="8C3FC5"/>
    <a:srgbClr val="71C56A"/>
    <a:srgbClr val="CC0099"/>
    <a:srgbClr val="A3C4FF"/>
    <a:srgbClr val="2AD463"/>
    <a:srgbClr val="1C8C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12" autoAdjust="0"/>
    <p:restoredTop sz="94434" autoAdjust="0"/>
  </p:normalViewPr>
  <p:slideViewPr>
    <p:cSldViewPr snapToGrid="0">
      <p:cViewPr varScale="1">
        <p:scale>
          <a:sx n="80" d="100"/>
          <a:sy n="80" d="100"/>
        </p:scale>
        <p:origin x="1574" y="48"/>
      </p:cViewPr>
      <p:guideLst>
        <p:guide orient="horz" pos="2160"/>
        <p:guide pos="2880"/>
      </p:guideLst>
    </p:cSldViewPr>
  </p:slideViewPr>
  <p:outlineViewPr>
    <p:cViewPr>
      <p:scale>
        <a:sx n="33" d="100"/>
        <a:sy n="33" d="100"/>
      </p:scale>
      <p:origin x="0" y="-9672"/>
    </p:cViewPr>
  </p:outlineViewPr>
  <p:notesTextViewPr>
    <p:cViewPr>
      <p:scale>
        <a:sx n="50" d="100"/>
        <a:sy n="50" d="100"/>
      </p:scale>
      <p:origin x="0" y="0"/>
    </p:cViewPr>
  </p:notesTextViewPr>
  <p:sorterViewPr>
    <p:cViewPr>
      <p:scale>
        <a:sx n="200" d="100"/>
        <a:sy n="200" d="100"/>
      </p:scale>
      <p:origin x="0" y="-105780"/>
    </p:cViewPr>
  </p:sorterViewPr>
  <p:notesViewPr>
    <p:cSldViewPr snapToGrid="0">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28231434279257"/>
          <c:y val="7.4616918137676291E-2"/>
          <c:w val="0.79676015985658988"/>
          <c:h val="0.84439288010654945"/>
        </c:manualLayout>
      </c:layout>
      <c:barChart>
        <c:barDir val="bar"/>
        <c:grouping val="percentStacked"/>
        <c:varyColors val="0"/>
        <c:ser>
          <c:idx val="0"/>
          <c:order val="0"/>
          <c:tx>
            <c:strRef>
              <c:f>検討部会用!$E$4</c:f>
              <c:strCache>
                <c:ptCount val="1"/>
                <c:pt idx="0">
                  <c:v>昭和58年規制</c:v>
                </c:pt>
              </c:strCache>
            </c:strRef>
          </c:tx>
          <c:spPr>
            <a:pattFill prst="pct50"/>
            <a:ln>
              <a:solidFill>
                <a:sysClr val="windowText" lastClr="000000"/>
              </a:solidFill>
            </a:ln>
          </c:spPr>
          <c:invertIfNegative val="0"/>
          <c:cat>
            <c:strRef>
              <c:f>検討部会用!$D$5:$D$9</c:f>
              <c:strCache>
                <c:ptCount val="5"/>
                <c:pt idx="0">
                  <c:v>令和６年度</c:v>
                </c:pt>
                <c:pt idx="1">
                  <c:v>令和５年度</c:v>
                </c:pt>
                <c:pt idx="2">
                  <c:v>令和４年度</c:v>
                </c:pt>
                <c:pt idx="4">
                  <c:v>平成21年度</c:v>
                </c:pt>
              </c:strCache>
            </c:strRef>
          </c:cat>
          <c:val>
            <c:numRef>
              <c:f>検討部会用!$E$5:$E$9</c:f>
              <c:numCache>
                <c:formatCode>0.00000_);[Red]\(0.00000\)</c:formatCode>
                <c:ptCount val="5"/>
                <c:pt idx="0">
                  <c:v>7.144643303683063E-5</c:v>
                </c:pt>
                <c:pt idx="1">
                  <c:v>3.1708786504740461E-5</c:v>
                </c:pt>
                <c:pt idx="2">
                  <c:v>7.2134458630887971E-5</c:v>
                </c:pt>
                <c:pt idx="4">
                  <c:v>6.3727799174309379E-4</c:v>
                </c:pt>
              </c:numCache>
            </c:numRef>
          </c:val>
          <c:extLst>
            <c:ext xmlns:c16="http://schemas.microsoft.com/office/drawing/2014/chart" uri="{C3380CC4-5D6E-409C-BE32-E72D297353CC}">
              <c16:uniqueId val="{00000000-5455-4091-9ABD-5EAA05EA5646}"/>
            </c:ext>
          </c:extLst>
        </c:ser>
        <c:ser>
          <c:idx val="1"/>
          <c:order val="1"/>
          <c:tx>
            <c:strRef>
              <c:f>検討部会用!$F$4</c:f>
              <c:strCache>
                <c:ptCount val="1"/>
                <c:pt idx="0">
                  <c:v>平成元年規制</c:v>
                </c:pt>
              </c:strCache>
            </c:strRef>
          </c:tx>
          <c:spPr>
            <a:pattFill prst="pct50"/>
            <a:ln>
              <a:solidFill>
                <a:sysClr val="windowText" lastClr="000000"/>
              </a:solidFill>
            </a:ln>
          </c:spPr>
          <c:invertIfNegative val="0"/>
          <c:cat>
            <c:strRef>
              <c:f>検討部会用!$D$5:$D$9</c:f>
              <c:strCache>
                <c:ptCount val="5"/>
                <c:pt idx="0">
                  <c:v>令和６年度</c:v>
                </c:pt>
                <c:pt idx="1">
                  <c:v>令和５年度</c:v>
                </c:pt>
                <c:pt idx="2">
                  <c:v>令和４年度</c:v>
                </c:pt>
                <c:pt idx="4">
                  <c:v>平成21年度</c:v>
                </c:pt>
              </c:strCache>
            </c:strRef>
          </c:cat>
          <c:val>
            <c:numRef>
              <c:f>検討部会用!$F$5:$F$9</c:f>
              <c:numCache>
                <c:formatCode>0.00000_);[Red]\(0.00000\)</c:formatCode>
                <c:ptCount val="5"/>
                <c:pt idx="0">
                  <c:v>2.8578573214732252E-4</c:v>
                </c:pt>
                <c:pt idx="1">
                  <c:v>4.439230110663665E-4</c:v>
                </c:pt>
                <c:pt idx="2">
                  <c:v>5.4100843973165977E-4</c:v>
                </c:pt>
                <c:pt idx="4">
                  <c:v>9.3929234435177738E-3</c:v>
                </c:pt>
              </c:numCache>
            </c:numRef>
          </c:val>
          <c:extLst>
            <c:ext xmlns:c16="http://schemas.microsoft.com/office/drawing/2014/chart" uri="{C3380CC4-5D6E-409C-BE32-E72D297353CC}">
              <c16:uniqueId val="{00000001-5455-4091-9ABD-5EAA05EA5646}"/>
            </c:ext>
          </c:extLst>
        </c:ser>
        <c:ser>
          <c:idx val="2"/>
          <c:order val="2"/>
          <c:tx>
            <c:strRef>
              <c:f>検討部会用!$G$4</c:f>
              <c:strCache>
                <c:ptCount val="1"/>
                <c:pt idx="0">
                  <c:v>平成5～6年規制
(短期規制)</c:v>
                </c:pt>
              </c:strCache>
            </c:strRef>
          </c:tx>
          <c:spPr>
            <a:pattFill prst="openDmnd"/>
            <a:ln>
              <a:solidFill>
                <a:sysClr val="windowText" lastClr="000000"/>
              </a:solidFill>
            </a:ln>
          </c:spPr>
          <c:invertIfNegative val="0"/>
          <c:cat>
            <c:strRef>
              <c:f>検討部会用!$D$5:$D$9</c:f>
              <c:strCache>
                <c:ptCount val="5"/>
                <c:pt idx="0">
                  <c:v>令和６年度</c:v>
                </c:pt>
                <c:pt idx="1">
                  <c:v>令和５年度</c:v>
                </c:pt>
                <c:pt idx="2">
                  <c:v>令和４年度</c:v>
                </c:pt>
                <c:pt idx="4">
                  <c:v>平成21年度</c:v>
                </c:pt>
              </c:strCache>
            </c:strRef>
          </c:cat>
          <c:val>
            <c:numRef>
              <c:f>検討部会用!$G$5:$G$9</c:f>
              <c:numCache>
                <c:formatCode>0.00000_);[Red]\(0.00000\)</c:formatCode>
                <c:ptCount val="5"/>
                <c:pt idx="0">
                  <c:v>1.1431429285892901E-3</c:v>
                </c:pt>
                <c:pt idx="1">
                  <c:v>9.8297238164695442E-4</c:v>
                </c:pt>
                <c:pt idx="2">
                  <c:v>1.3705547139868715E-3</c:v>
                </c:pt>
                <c:pt idx="4">
                  <c:v>3.7294616386356706E-2</c:v>
                </c:pt>
              </c:numCache>
            </c:numRef>
          </c:val>
          <c:extLst>
            <c:ext xmlns:c16="http://schemas.microsoft.com/office/drawing/2014/chart" uri="{C3380CC4-5D6E-409C-BE32-E72D297353CC}">
              <c16:uniqueId val="{00000002-5455-4091-9ABD-5EAA05EA5646}"/>
            </c:ext>
          </c:extLst>
        </c:ser>
        <c:ser>
          <c:idx val="3"/>
          <c:order val="3"/>
          <c:tx>
            <c:strRef>
              <c:f>検討部会用!$H$4</c:f>
              <c:strCache>
                <c:ptCount val="1"/>
                <c:pt idx="0">
                  <c:v>平成9～11年規制
(長期規制)</c:v>
                </c:pt>
              </c:strCache>
            </c:strRef>
          </c:tx>
          <c:spPr>
            <a:pattFill prst="ltUpDiag"/>
            <a:ln>
              <a:solidFill>
                <a:sysClr val="windowText" lastClr="000000"/>
              </a:solidFill>
            </a:ln>
          </c:spPr>
          <c:invertIfNegative val="0"/>
          <c:dLbls>
            <c:dLbl>
              <c:idx val="0"/>
              <c:layout>
                <c:manualLayout>
                  <c:x val="0.10013070190524717"/>
                  <c:y val="-0.50141531626298808"/>
                </c:manualLayout>
              </c:layout>
              <c:showLegendKey val="0"/>
              <c:showVal val="1"/>
              <c:showCatName val="0"/>
              <c:showSerName val="1"/>
              <c:showPercent val="0"/>
              <c:showBubbleSize val="0"/>
              <c:extLst>
                <c:ext xmlns:c15="http://schemas.microsoft.com/office/drawing/2012/chart" uri="{CE6537A1-D6FC-4f65-9D91-7224C49458BB}">
                  <c15:layout>
                    <c:manualLayout>
                      <c:w val="0.19216355447805869"/>
                      <c:h val="0.11179759405482097"/>
                    </c:manualLayout>
                  </c15:layout>
                </c:ext>
                <c:ext xmlns:c16="http://schemas.microsoft.com/office/drawing/2014/chart" uri="{C3380CC4-5D6E-409C-BE32-E72D297353CC}">
                  <c16:uniqueId val="{00000003-5455-4091-9ABD-5EAA05EA5646}"/>
                </c:ext>
              </c:extLst>
            </c:dLbl>
            <c:dLbl>
              <c:idx val="1"/>
              <c:tx>
                <c:rich>
                  <a:bodyPr/>
                  <a:lstStyle/>
                  <a:p>
                    <a:fld id="{18C6049A-4525-440A-B4AD-F598F65E0B4D}" type="VALUE">
                      <a:rPr lang="en-US" altLang="ja-JP" baseline="0"/>
                      <a:pPr/>
                      <a:t>[値]</a:t>
                    </a:fld>
                    <a:endParaRPr lang="ja-JP" alt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455-4091-9ABD-5EAA05EA5646}"/>
                </c:ext>
              </c:extLst>
            </c:dLbl>
            <c:dLbl>
              <c:idx val="2"/>
              <c:layout>
                <c:manualLayout>
                  <c:x val="-2.3789298000294087E-3"/>
                  <c:y val="-4.6635573836047682E-3"/>
                </c:manualLayout>
              </c:layout>
              <c:tx>
                <c:rich>
                  <a:bodyPr/>
                  <a:lstStyle/>
                  <a:p>
                    <a:fld id="{AFE8CBA2-1702-4DA0-B512-66D11EA1957F}" type="VALUE">
                      <a:rPr lang="en-US" altLang="ja-JP" baseline="0"/>
                      <a:pPr/>
                      <a:t>[値]</a:t>
                    </a:fld>
                    <a:endParaRPr lang="ja-JP" alt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455-4091-9ABD-5EAA05EA5646}"/>
                </c:ext>
              </c:extLst>
            </c:dLbl>
            <c:dLbl>
              <c:idx val="4"/>
              <c:tx>
                <c:rich>
                  <a:bodyPr/>
                  <a:lstStyle/>
                  <a:p>
                    <a:r>
                      <a:rPr lang="ja-JP" altLang="en-US"/>
                      <a:t>長期規制・</a:t>
                    </a:r>
                    <a:fld id="{67D4729E-E22D-4E9A-A717-E89CDC451A1C}" type="VALUE">
                      <a:rPr lang="en-US" altLang="ja-JP" baseline="0"/>
                      <a:pPr/>
                      <a:t>[値]</a:t>
                    </a:fld>
                    <a:endParaRPr lang="ja-JP" alt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455-4091-9ABD-5EAA05EA5646}"/>
                </c:ext>
              </c:extLst>
            </c:dLbl>
            <c:numFmt formatCode="0%" sourceLinked="0"/>
            <c:spPr>
              <a:solidFill>
                <a:schemeClr val="bg1"/>
              </a:solidFill>
              <a:ln>
                <a:noFill/>
              </a:ln>
              <a:effectLst/>
            </c:spPr>
            <c:txPr>
              <a:bodyPr wrap="square" lIns="38100" tIns="19050" rIns="38100" bIns="19050" anchor="ctr">
                <a:spAutoFit/>
              </a:bodyPr>
              <a:lstStyle/>
              <a:p>
                <a:pPr>
                  <a:defRPr sz="800"/>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検討部会用!$D$5:$D$9</c:f>
              <c:strCache>
                <c:ptCount val="5"/>
                <c:pt idx="0">
                  <c:v>令和６年度</c:v>
                </c:pt>
                <c:pt idx="1">
                  <c:v>令和５年度</c:v>
                </c:pt>
                <c:pt idx="2">
                  <c:v>令和４年度</c:v>
                </c:pt>
                <c:pt idx="4">
                  <c:v>平成21年度</c:v>
                </c:pt>
              </c:strCache>
            </c:strRef>
          </c:cat>
          <c:val>
            <c:numRef>
              <c:f>検討部会用!$H$5:$H$9</c:f>
              <c:numCache>
                <c:formatCode>0.00000_);[Red]\(0.00000\)</c:formatCode>
                <c:ptCount val="5"/>
                <c:pt idx="0">
                  <c:v>3.1400707319687061E-2</c:v>
                </c:pt>
                <c:pt idx="1">
                  <c:v>3.1803912864254685E-2</c:v>
                </c:pt>
                <c:pt idx="2">
                  <c:v>4.3064271802640122E-2</c:v>
                </c:pt>
                <c:pt idx="4">
                  <c:v>0.32387575849934885</c:v>
                </c:pt>
              </c:numCache>
            </c:numRef>
          </c:val>
          <c:extLst>
            <c:ext xmlns:c16="http://schemas.microsoft.com/office/drawing/2014/chart" uri="{C3380CC4-5D6E-409C-BE32-E72D297353CC}">
              <c16:uniqueId val="{00000007-5455-4091-9ABD-5EAA05EA5646}"/>
            </c:ext>
          </c:extLst>
        </c:ser>
        <c:ser>
          <c:idx val="4"/>
          <c:order val="4"/>
          <c:tx>
            <c:strRef>
              <c:f>検討部会用!$I$4</c:f>
              <c:strCache>
                <c:ptCount val="1"/>
                <c:pt idx="0">
                  <c:v>平成14～16年規制
(新短期規制)</c:v>
                </c:pt>
              </c:strCache>
            </c:strRef>
          </c:tx>
          <c:spPr>
            <a:pattFill prst="pct5"/>
            <a:ln>
              <a:solidFill>
                <a:sysClr val="windowText" lastClr="000000"/>
              </a:solidFill>
            </a:ln>
          </c:spPr>
          <c:invertIfNegative val="0"/>
          <c:dLbls>
            <c:dLbl>
              <c:idx val="0"/>
              <c:layout>
                <c:manualLayout>
                  <c:x val="0.30676086666040109"/>
                  <c:y val="-0.50016292873744839"/>
                </c:manualLayout>
              </c:layout>
              <c:tx>
                <c:rich>
                  <a:bodyPr wrap="square" lIns="38100" tIns="19050" rIns="38100" bIns="19050" anchor="ctr">
                    <a:noAutofit/>
                  </a:bodyPr>
                  <a:lstStyle/>
                  <a:p>
                    <a:pPr>
                      <a:defRPr sz="800"/>
                    </a:pPr>
                    <a:fld id="{4626E62C-BC97-4D80-9B89-1B60FF44735B}" type="SERIESNAME">
                      <a:rPr lang="en-US" altLang="zh-TW" sz="800"/>
                      <a:pPr>
                        <a:defRPr sz="800"/>
                      </a:pPr>
                      <a:t>[系列名]</a:t>
                    </a:fld>
                    <a:r>
                      <a:rPr lang="en-US" altLang="zh-TW" sz="800" baseline="0" dirty="0"/>
                      <a:t>, </a:t>
                    </a:r>
                    <a:fld id="{7C502918-8692-484A-8848-C739A578946B}" type="VALUE">
                      <a:rPr lang="en-US" altLang="zh-TW" sz="800" baseline="0"/>
                      <a:pPr>
                        <a:defRPr sz="800"/>
                      </a:pPr>
                      <a:t>[値]</a:t>
                    </a:fld>
                    <a:endParaRPr lang="en-US" altLang="zh-TW" sz="800" baseline="0" dirty="0"/>
                  </a:p>
                </c:rich>
              </c:tx>
              <c:numFmt formatCode="0%" sourceLinked="0"/>
              <c:spPr>
                <a:solidFill>
                  <a:schemeClr val="bg1"/>
                </a:solidFill>
                <a:ln>
                  <a:noFill/>
                </a:ln>
                <a:effectLst/>
              </c:spPr>
              <c:showLegendKey val="0"/>
              <c:showVal val="1"/>
              <c:showCatName val="0"/>
              <c:showSerName val="1"/>
              <c:showPercent val="0"/>
              <c:showBubbleSize val="0"/>
              <c:extLst>
                <c:ext xmlns:c15="http://schemas.microsoft.com/office/drawing/2012/chart" uri="{CE6537A1-D6FC-4f65-9D91-7224C49458BB}">
                  <c15:layout>
                    <c:manualLayout>
                      <c:w val="0.2193765308138319"/>
                      <c:h val="0.1334462183518787"/>
                    </c:manualLayout>
                  </c15:layout>
                  <c15:dlblFieldTable/>
                  <c15:showDataLabelsRange val="0"/>
                </c:ext>
                <c:ext xmlns:c16="http://schemas.microsoft.com/office/drawing/2014/chart" uri="{C3380CC4-5D6E-409C-BE32-E72D297353CC}">
                  <c16:uniqueId val="{00000008-5455-4091-9ABD-5EAA05EA5646}"/>
                </c:ext>
              </c:extLst>
            </c:dLbl>
            <c:dLbl>
              <c:idx val="1"/>
              <c:tx>
                <c:rich>
                  <a:bodyPr/>
                  <a:lstStyle/>
                  <a:p>
                    <a:fld id="{0CDD747A-5205-4734-A1AE-FF18F1641A2D}" type="VALUE">
                      <a:rPr lang="en-US" altLang="ja-JP" baseline="0"/>
                      <a:pPr/>
                      <a:t>[値]</a:t>
                    </a:fld>
                    <a:endParaRPr lang="ja-JP" alt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455-4091-9ABD-5EAA05EA5646}"/>
                </c:ext>
              </c:extLst>
            </c:dLbl>
            <c:dLbl>
              <c:idx val="2"/>
              <c:tx>
                <c:rich>
                  <a:bodyPr/>
                  <a:lstStyle/>
                  <a:p>
                    <a:fld id="{63A0D342-8C65-4390-8418-B3ADD1F5DB2D}" type="VALUE">
                      <a:rPr lang="en-US" altLang="ja-JP" baseline="0"/>
                      <a:pPr/>
                      <a:t>[値]</a:t>
                    </a:fld>
                    <a:endParaRPr lang="ja-JP" alt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455-4091-9ABD-5EAA05EA5646}"/>
                </c:ext>
              </c:extLst>
            </c:dLbl>
            <c:dLbl>
              <c:idx val="4"/>
              <c:tx>
                <c:rich>
                  <a:bodyPr wrap="square" lIns="38100" tIns="19050" rIns="38100" bIns="19050" anchor="ctr">
                    <a:noAutofit/>
                  </a:bodyPr>
                  <a:lstStyle/>
                  <a:p>
                    <a:pPr>
                      <a:defRPr sz="800"/>
                    </a:pPr>
                    <a:r>
                      <a:rPr lang="ja-JP" altLang="en-US" sz="800" baseline="0"/>
                      <a:t>新短期規制・ </a:t>
                    </a:r>
                    <a:fld id="{90CA6B02-AA43-4E31-8A86-D76967C27D47}" type="VALUE">
                      <a:rPr lang="en-US" altLang="ja-JP" sz="800" baseline="0"/>
                      <a:pPr>
                        <a:defRPr sz="800"/>
                      </a:pPr>
                      <a:t>[値]</a:t>
                    </a:fld>
                    <a:endParaRPr lang="ja-JP" altLang="en-US" sz="800" baseline="0"/>
                  </a:p>
                </c:rich>
              </c:tx>
              <c:numFmt formatCode="0%" sourceLinked="0"/>
              <c:spPr>
                <a:solidFill>
                  <a:schemeClr val="bg1"/>
                </a:solidFill>
                <a:ln>
                  <a:noFill/>
                </a:ln>
                <a:effectLst/>
              </c:spPr>
              <c:showLegendKey val="0"/>
              <c:showVal val="1"/>
              <c:showCatName val="0"/>
              <c:showSerName val="1"/>
              <c:showPercent val="0"/>
              <c:showBubbleSize val="0"/>
              <c:extLst>
                <c:ext xmlns:c15="http://schemas.microsoft.com/office/drawing/2012/chart" uri="{CE6537A1-D6FC-4f65-9D91-7224C49458BB}">
                  <c15:layout>
                    <c:manualLayout>
                      <c:w val="0.22124047140273503"/>
                      <c:h val="0.10726181982290967"/>
                    </c:manualLayout>
                  </c15:layout>
                  <c15:dlblFieldTable/>
                  <c15:showDataLabelsRange val="0"/>
                </c:ext>
                <c:ext xmlns:c16="http://schemas.microsoft.com/office/drawing/2014/chart" uri="{C3380CC4-5D6E-409C-BE32-E72D297353CC}">
                  <c16:uniqueId val="{0000000B-5455-4091-9ABD-5EAA05EA5646}"/>
                </c:ext>
              </c:extLst>
            </c:dLbl>
            <c:numFmt formatCode="0%" sourceLinked="0"/>
            <c:spPr>
              <a:solidFill>
                <a:schemeClr val="bg1"/>
              </a:solidFill>
              <a:ln>
                <a:noFill/>
              </a:ln>
              <a:effectLst/>
            </c:spPr>
            <c:txPr>
              <a:bodyPr wrap="square" lIns="38100" tIns="19050" rIns="38100" bIns="19050" anchor="ctr">
                <a:spAutoFit/>
              </a:bodyPr>
              <a:lstStyle/>
              <a:p>
                <a:pPr>
                  <a:defRPr sz="800"/>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検討部会用!$D$5:$D$9</c:f>
              <c:strCache>
                <c:ptCount val="5"/>
                <c:pt idx="0">
                  <c:v>令和６年度</c:v>
                </c:pt>
                <c:pt idx="1">
                  <c:v>令和５年度</c:v>
                </c:pt>
                <c:pt idx="2">
                  <c:v>令和４年度</c:v>
                </c:pt>
                <c:pt idx="4">
                  <c:v>平成21年度</c:v>
                </c:pt>
              </c:strCache>
            </c:strRef>
          </c:cat>
          <c:val>
            <c:numRef>
              <c:f>検討部会用!$I$5:$I$9</c:f>
              <c:numCache>
                <c:formatCode>0.00000_);[Red]\(0.00000\)</c:formatCode>
                <c:ptCount val="5"/>
                <c:pt idx="0">
                  <c:v>6.158682527774801E-2</c:v>
                </c:pt>
                <c:pt idx="1">
                  <c:v>7.1091099343628117E-2</c:v>
                </c:pt>
                <c:pt idx="2">
                  <c:v>9.0456611123133523E-2</c:v>
                </c:pt>
                <c:pt idx="4">
                  <c:v>0.35402177828267434</c:v>
                </c:pt>
              </c:numCache>
            </c:numRef>
          </c:val>
          <c:extLst>
            <c:ext xmlns:c16="http://schemas.microsoft.com/office/drawing/2014/chart" uri="{C3380CC4-5D6E-409C-BE32-E72D297353CC}">
              <c16:uniqueId val="{0000000C-5455-4091-9ABD-5EAA05EA5646}"/>
            </c:ext>
          </c:extLst>
        </c:ser>
        <c:ser>
          <c:idx val="5"/>
          <c:order val="5"/>
          <c:tx>
            <c:strRef>
              <c:f>検討部会用!$J$4</c:f>
              <c:strCache>
                <c:ptCount val="1"/>
                <c:pt idx="0">
                  <c:v>平成17年規制
(新長期規制)</c:v>
                </c:pt>
              </c:strCache>
            </c:strRef>
          </c:tx>
          <c:spPr>
            <a:solidFill>
              <a:sysClr val="window" lastClr="FFFFFF"/>
            </a:solidFill>
            <a:ln>
              <a:solidFill>
                <a:sysClr val="windowText" lastClr="000000"/>
              </a:solidFill>
            </a:ln>
          </c:spPr>
          <c:invertIfNegative val="0"/>
          <c:dLbls>
            <c:dLbl>
              <c:idx val="0"/>
              <c:layout>
                <c:manualLayout>
                  <c:x val="0.53053614633328205"/>
                  <c:y val="-0.5152553820114838"/>
                </c:manualLayout>
              </c:layout>
              <c:numFmt formatCode="0%" sourceLinked="0"/>
              <c:spPr>
                <a:noFill/>
                <a:ln>
                  <a:noFill/>
                </a:ln>
                <a:effectLst/>
              </c:spPr>
              <c:txPr>
                <a:bodyPr wrap="square" lIns="38100" tIns="19050" rIns="38100" bIns="19050" anchor="ctr">
                  <a:noAutofit/>
                </a:bodyPr>
                <a:lstStyle/>
                <a:p>
                  <a:pPr>
                    <a:defRPr sz="800"/>
                  </a:pPr>
                  <a:endParaRPr lang="ja-JP"/>
                </a:p>
              </c:txPr>
              <c:showLegendKey val="0"/>
              <c:showVal val="1"/>
              <c:showCatName val="0"/>
              <c:showSerName val="1"/>
              <c:showPercent val="0"/>
              <c:showBubbleSize val="0"/>
              <c:extLst>
                <c:ext xmlns:c15="http://schemas.microsoft.com/office/drawing/2012/chart" uri="{CE6537A1-D6FC-4f65-9D91-7224C49458BB}">
                  <c15:layout>
                    <c:manualLayout>
                      <c:w val="0.21511044449516525"/>
                      <c:h val="0.11658891951431331"/>
                    </c:manualLayout>
                  </c15:layout>
                </c:ext>
                <c:ext xmlns:c16="http://schemas.microsoft.com/office/drawing/2014/chart" uri="{C3380CC4-5D6E-409C-BE32-E72D297353CC}">
                  <c16:uniqueId val="{0000000D-5455-4091-9ABD-5EAA05EA5646}"/>
                </c:ext>
              </c:extLst>
            </c:dLbl>
            <c:dLbl>
              <c:idx val="1"/>
              <c:tx>
                <c:rich>
                  <a:bodyPr/>
                  <a:lstStyle/>
                  <a:p>
                    <a:fld id="{11489650-625A-4EA0-9A8D-F24044C008E3}" type="VALUE">
                      <a:rPr lang="en-US" altLang="ja-JP" baseline="0"/>
                      <a:pPr/>
                      <a:t>[値]</a:t>
                    </a:fld>
                    <a:endParaRPr lang="ja-JP" alt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5455-4091-9ABD-5EAA05EA5646}"/>
                </c:ext>
              </c:extLst>
            </c:dLbl>
            <c:dLbl>
              <c:idx val="2"/>
              <c:tx>
                <c:rich>
                  <a:bodyPr/>
                  <a:lstStyle/>
                  <a:p>
                    <a:fld id="{927E55F6-5310-4DAA-A385-9568C3CD00A8}" type="VALUE">
                      <a:rPr lang="en-US" altLang="ja-JP" baseline="0"/>
                      <a:pPr/>
                      <a:t>[値]</a:t>
                    </a:fld>
                    <a:endParaRPr lang="ja-JP" alt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5455-4091-9ABD-5EAA05EA5646}"/>
                </c:ext>
              </c:extLst>
            </c:dLbl>
            <c:dLbl>
              <c:idx val="4"/>
              <c:tx>
                <c:rich>
                  <a:bodyPr/>
                  <a:lstStyle/>
                  <a:p>
                    <a:r>
                      <a:rPr lang="ja-JP" altLang="en-US" baseline="0"/>
                      <a:t>新長期規制・</a:t>
                    </a:r>
                    <a:fld id="{9D4E52F6-BDDF-4F69-9155-133191202AB1}" type="VALUE">
                      <a:rPr lang="en-US" altLang="ja-JP" baseline="0"/>
                      <a:pPr/>
                      <a:t>[値]</a:t>
                    </a:fld>
                    <a:endParaRPr lang="ja-JP" altLang="en-US" baseline="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5455-4091-9ABD-5EAA05EA5646}"/>
                </c:ext>
              </c:extLst>
            </c:dLbl>
            <c:numFmt formatCode="0%" sourceLinked="0"/>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検討部会用!$D$5:$D$9</c:f>
              <c:strCache>
                <c:ptCount val="5"/>
                <c:pt idx="0">
                  <c:v>令和６年度</c:v>
                </c:pt>
                <c:pt idx="1">
                  <c:v>令和５年度</c:v>
                </c:pt>
                <c:pt idx="2">
                  <c:v>令和４年度</c:v>
                </c:pt>
                <c:pt idx="4">
                  <c:v>平成21年度</c:v>
                </c:pt>
              </c:strCache>
            </c:strRef>
          </c:cat>
          <c:val>
            <c:numRef>
              <c:f>検討部会用!$J$5:$J$9</c:f>
              <c:numCache>
                <c:formatCode>0.00000_);[Red]\(0.00000\)</c:formatCode>
                <c:ptCount val="5"/>
                <c:pt idx="0">
                  <c:v>9.2094452184474693E-2</c:v>
                </c:pt>
                <c:pt idx="1">
                  <c:v>0.11177347242921014</c:v>
                </c:pt>
                <c:pt idx="2">
                  <c:v>0.12692057996104739</c:v>
                </c:pt>
                <c:pt idx="4">
                  <c:v>0.27477764539635918</c:v>
                </c:pt>
              </c:numCache>
            </c:numRef>
          </c:val>
          <c:extLst>
            <c:ext xmlns:c16="http://schemas.microsoft.com/office/drawing/2014/chart" uri="{C3380CC4-5D6E-409C-BE32-E72D297353CC}">
              <c16:uniqueId val="{00000011-5455-4091-9ABD-5EAA05EA5646}"/>
            </c:ext>
          </c:extLst>
        </c:ser>
        <c:ser>
          <c:idx val="6"/>
          <c:order val="6"/>
          <c:tx>
            <c:strRef>
              <c:f>検討部会用!$K$4</c:f>
              <c:strCache>
                <c:ptCount val="1"/>
                <c:pt idx="0">
                  <c:v>平成21～22年規制
（ポスト新長期規制）</c:v>
                </c:pt>
              </c:strCache>
            </c:strRef>
          </c:tx>
          <c:spPr>
            <a:pattFill prst="divot"/>
            <a:ln>
              <a:solidFill>
                <a:sysClr val="windowText" lastClr="000000"/>
              </a:solidFill>
            </a:ln>
          </c:spPr>
          <c:invertIfNegative val="0"/>
          <c:dLbls>
            <c:dLbl>
              <c:idx val="0"/>
              <c:layout>
                <c:manualLayout>
                  <c:x val="3.9381061585893832E-3"/>
                  <c:y val="-3.4442506313720747E-3"/>
                </c:manualLayout>
              </c:layout>
              <c:tx>
                <c:rich>
                  <a:bodyPr wrap="square" lIns="38100" tIns="19050" rIns="38100" bIns="19050" anchor="ctr">
                    <a:noAutofit/>
                  </a:bodyPr>
                  <a:lstStyle/>
                  <a:p>
                    <a:pPr>
                      <a:defRPr sz="800"/>
                    </a:pPr>
                    <a:fld id="{A29644A6-C335-4FA5-9079-ED9436F6F899}" type="SERIESNAME">
                      <a:rPr lang="ja-JP" altLang="en-US" sz="600"/>
                      <a:pPr>
                        <a:defRPr sz="800"/>
                      </a:pPr>
                      <a:t>[系列名]</a:t>
                    </a:fld>
                    <a:r>
                      <a:rPr lang="en-US" altLang="ja-JP" sz="600" baseline="0" dirty="0"/>
                      <a:t>, </a:t>
                    </a:r>
                    <a:fld id="{48DF0F5E-A290-4E4F-8362-17C059A8A081}" type="VALUE">
                      <a:rPr lang="en-US" altLang="ja-JP" sz="600" baseline="0"/>
                      <a:pPr>
                        <a:defRPr sz="800"/>
                      </a:pPr>
                      <a:t>[値]</a:t>
                    </a:fld>
                    <a:endParaRPr lang="en-US" altLang="ja-JP" sz="600" baseline="0" dirty="0"/>
                  </a:p>
                </c:rich>
              </c:tx>
              <c:numFmt formatCode="0%" sourceLinked="0"/>
              <c:spPr>
                <a:solidFill>
                  <a:schemeClr val="bg1"/>
                </a:solidFill>
                <a:ln>
                  <a:noFill/>
                </a:ln>
                <a:effectLst/>
              </c:spPr>
              <c:showLegendKey val="0"/>
              <c:showVal val="1"/>
              <c:showCatName val="0"/>
              <c:showSerName val="1"/>
              <c:showPercent val="0"/>
              <c:showBubbleSize val="0"/>
              <c:extLst>
                <c:ext xmlns:c15="http://schemas.microsoft.com/office/drawing/2012/chart" uri="{CE6537A1-D6FC-4f65-9D91-7224C49458BB}">
                  <c15:layout>
                    <c:manualLayout>
                      <c:w val="0.23070644454375488"/>
                      <c:h val="0.13037664833579668"/>
                    </c:manualLayout>
                  </c15:layout>
                  <c15:dlblFieldTable/>
                  <c15:showDataLabelsRange val="0"/>
                </c:ext>
                <c:ext xmlns:c16="http://schemas.microsoft.com/office/drawing/2014/chart" uri="{C3380CC4-5D6E-409C-BE32-E72D297353CC}">
                  <c16:uniqueId val="{00000012-5455-4091-9ABD-5EAA05EA5646}"/>
                </c:ext>
              </c:extLst>
            </c:dLbl>
            <c:dLbl>
              <c:idx val="1"/>
              <c:tx>
                <c:rich>
                  <a:bodyPr/>
                  <a:lstStyle/>
                  <a:p>
                    <a:fld id="{E537121E-122C-4C36-8F45-EC15DF91577C}" type="VALUE">
                      <a:rPr lang="en-US" altLang="ja-JP" baseline="0"/>
                      <a:pPr/>
                      <a:t>[値]</a:t>
                    </a:fld>
                    <a:endParaRPr lang="ja-JP" alt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5455-4091-9ABD-5EAA05EA5646}"/>
                </c:ext>
              </c:extLst>
            </c:dLbl>
            <c:dLbl>
              <c:idx val="2"/>
              <c:tx>
                <c:rich>
                  <a:bodyPr/>
                  <a:lstStyle/>
                  <a:p>
                    <a:fld id="{FE8717C5-8FA9-4ABB-B13E-48EE8FCC0DED}" type="VALUE">
                      <a:rPr lang="en-US" altLang="ja-JP" baseline="0"/>
                      <a:pPr/>
                      <a:t>[値]</a:t>
                    </a:fld>
                    <a:endParaRPr lang="ja-JP" alt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5455-4091-9ABD-5EAA05EA5646}"/>
                </c:ext>
              </c:extLst>
            </c:dLbl>
            <c:dLbl>
              <c:idx val="4"/>
              <c:delete val="1"/>
              <c:extLst>
                <c:ext xmlns:c15="http://schemas.microsoft.com/office/drawing/2012/chart" uri="{CE6537A1-D6FC-4f65-9D91-7224C49458BB}"/>
                <c:ext xmlns:c16="http://schemas.microsoft.com/office/drawing/2014/chart" uri="{C3380CC4-5D6E-409C-BE32-E72D297353CC}">
                  <c16:uniqueId val="{00000015-5455-4091-9ABD-5EAA05EA5646}"/>
                </c:ext>
              </c:extLst>
            </c:dLbl>
            <c:numFmt formatCode="0%" sourceLinked="0"/>
            <c:spPr>
              <a:solidFill>
                <a:schemeClr val="bg1"/>
              </a:solidFill>
              <a:ln>
                <a:noFill/>
              </a:ln>
              <a:effectLst/>
            </c:spPr>
            <c:txPr>
              <a:bodyPr wrap="square" lIns="38100" tIns="19050" rIns="38100" bIns="19050" anchor="ctr">
                <a:spAutoFit/>
              </a:bodyPr>
              <a:lstStyle/>
              <a:p>
                <a:pPr>
                  <a:defRPr sz="800"/>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検討部会用!$D$5:$D$9</c:f>
              <c:strCache>
                <c:ptCount val="5"/>
                <c:pt idx="0">
                  <c:v>令和６年度</c:v>
                </c:pt>
                <c:pt idx="1">
                  <c:v>令和５年度</c:v>
                </c:pt>
                <c:pt idx="2">
                  <c:v>令和４年度</c:v>
                </c:pt>
                <c:pt idx="4">
                  <c:v>平成21年度</c:v>
                </c:pt>
              </c:strCache>
            </c:strRef>
          </c:cat>
          <c:val>
            <c:numRef>
              <c:f>検討部会用!$K$5:$K$9</c:f>
              <c:numCache>
                <c:formatCode>0.00000_);[Red]\(0.00000\)</c:formatCode>
                <c:ptCount val="5"/>
                <c:pt idx="0">
                  <c:v>0.37770156824920514</c:v>
                </c:pt>
                <c:pt idx="1">
                  <c:v>0.39559882043314204</c:v>
                </c:pt>
                <c:pt idx="2">
                  <c:v>0.41953401139724444</c:v>
                </c:pt>
                <c:pt idx="4">
                  <c:v>0</c:v>
                </c:pt>
              </c:numCache>
            </c:numRef>
          </c:val>
          <c:extLst>
            <c:ext xmlns:c16="http://schemas.microsoft.com/office/drawing/2014/chart" uri="{C3380CC4-5D6E-409C-BE32-E72D297353CC}">
              <c16:uniqueId val="{00000016-5455-4091-9ABD-5EAA05EA5646}"/>
            </c:ext>
          </c:extLst>
        </c:ser>
        <c:ser>
          <c:idx val="7"/>
          <c:order val="7"/>
          <c:tx>
            <c:strRef>
              <c:f>検討部会用!$L$4</c:f>
              <c:strCache>
                <c:ptCount val="1"/>
                <c:pt idx="0">
                  <c:v>ディーゼル重量車平成28年規制</c:v>
                </c:pt>
              </c:strCache>
            </c:strRef>
          </c:tx>
          <c:spPr>
            <a:pattFill prst="ltHorz">
              <a:fgClr>
                <a:schemeClr val="tx1"/>
              </a:fgClr>
              <a:bgClr>
                <a:schemeClr val="bg1"/>
              </a:bgClr>
            </a:pattFill>
            <a:ln w="12700">
              <a:solidFill>
                <a:schemeClr val="tx1"/>
              </a:solidFill>
            </a:ln>
          </c:spPr>
          <c:invertIfNegative val="0"/>
          <c:dLbls>
            <c:dLbl>
              <c:idx val="0"/>
              <c:layout>
                <c:manualLayout>
                  <c:x val="1.5418690436384103E-4"/>
                  <c:y val="-1.1460492462743628E-3"/>
                </c:manualLayout>
              </c:layout>
              <c:numFmt formatCode="0%" sourceLinked="0"/>
              <c:spPr>
                <a:solidFill>
                  <a:sysClr val="window" lastClr="FFFFFF"/>
                </a:solidFill>
                <a:ln>
                  <a:noFill/>
                </a:ln>
                <a:effectLst/>
              </c:spPr>
              <c:txPr>
                <a:bodyPr wrap="square" lIns="38100" tIns="19050" rIns="38100" bIns="19050" anchor="ctr">
                  <a:noAutofit/>
                </a:bodyPr>
                <a:lstStyle/>
                <a:p>
                  <a:pPr>
                    <a:defRPr sz="800"/>
                  </a:pPr>
                  <a:endParaRPr lang="ja-JP"/>
                </a:p>
              </c:txPr>
              <c:showLegendKey val="0"/>
              <c:showVal val="1"/>
              <c:showCatName val="0"/>
              <c:showSerName val="1"/>
              <c:showPercent val="0"/>
              <c:showBubbleSize val="0"/>
              <c:extLst>
                <c:ext xmlns:c15="http://schemas.microsoft.com/office/drawing/2012/chart" uri="{CE6537A1-D6FC-4f65-9D91-7224C49458BB}">
                  <c15:layout>
                    <c:manualLayout>
                      <c:w val="0.1693860849998047"/>
                      <c:h val="0.13990672150814304"/>
                    </c:manualLayout>
                  </c15:layout>
                </c:ext>
                <c:ext xmlns:c16="http://schemas.microsoft.com/office/drawing/2014/chart" uri="{C3380CC4-5D6E-409C-BE32-E72D297353CC}">
                  <c16:uniqueId val="{00000017-5455-4091-9ABD-5EAA05EA5646}"/>
                </c:ext>
              </c:extLst>
            </c:dLbl>
            <c:dLbl>
              <c:idx val="1"/>
              <c:tx>
                <c:rich>
                  <a:bodyPr/>
                  <a:lstStyle/>
                  <a:p>
                    <a:fld id="{7E478389-4053-4E20-87AA-76CC5CED93F1}" type="VALUE">
                      <a:rPr lang="en-US" altLang="ja-JP" baseline="0"/>
                      <a:pPr/>
                      <a:t>[値]</a:t>
                    </a:fld>
                    <a:endParaRPr lang="ja-JP" alt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5455-4091-9ABD-5EAA05EA5646}"/>
                </c:ext>
              </c:extLst>
            </c:dLbl>
            <c:dLbl>
              <c:idx val="2"/>
              <c:tx>
                <c:rich>
                  <a:bodyPr/>
                  <a:lstStyle/>
                  <a:p>
                    <a:fld id="{40CA869E-4B8F-40EE-9765-A7F9075536A7}" type="VALUE">
                      <a:rPr lang="en-US" altLang="ja-JP" baseline="0"/>
                      <a:pPr/>
                      <a:t>[値]</a:t>
                    </a:fld>
                    <a:endParaRPr lang="ja-JP" alt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5455-4091-9ABD-5EAA05EA5646}"/>
                </c:ext>
              </c:extLst>
            </c:dLbl>
            <c:dLbl>
              <c:idx val="4"/>
              <c:delete val="1"/>
              <c:extLst>
                <c:ext xmlns:c15="http://schemas.microsoft.com/office/drawing/2012/chart" uri="{CE6537A1-D6FC-4f65-9D91-7224C49458BB}"/>
                <c:ext xmlns:c16="http://schemas.microsoft.com/office/drawing/2014/chart" uri="{C3380CC4-5D6E-409C-BE32-E72D297353CC}">
                  <c16:uniqueId val="{0000001A-5455-4091-9ABD-5EAA05EA5646}"/>
                </c:ext>
              </c:extLst>
            </c:dLbl>
            <c:numFmt formatCode="0%" sourceLinked="0"/>
            <c:spPr>
              <a:solidFill>
                <a:sysClr val="window" lastClr="FFFFFF"/>
              </a:solidFill>
              <a:ln>
                <a:noFill/>
              </a:ln>
              <a:effectLst/>
            </c:spPr>
            <c:txPr>
              <a:bodyPr wrap="square" lIns="38100" tIns="19050" rIns="38100" bIns="19050" anchor="ctr">
                <a:spAutoFit/>
              </a:bodyPr>
              <a:lstStyle/>
              <a:p>
                <a:pPr>
                  <a:defRPr sz="800"/>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検討部会用!$D$5:$D$9</c:f>
              <c:strCache>
                <c:ptCount val="5"/>
                <c:pt idx="0">
                  <c:v>令和６年度</c:v>
                </c:pt>
                <c:pt idx="1">
                  <c:v>令和５年度</c:v>
                </c:pt>
                <c:pt idx="2">
                  <c:v>令和４年度</c:v>
                </c:pt>
                <c:pt idx="4">
                  <c:v>平成21年度</c:v>
                </c:pt>
              </c:strCache>
            </c:strRef>
          </c:cat>
          <c:val>
            <c:numRef>
              <c:f>検討部会用!$L$5:$L$9</c:f>
              <c:numCache>
                <c:formatCode>0.00000_);[Red]\(0.00000\)</c:formatCode>
                <c:ptCount val="5"/>
                <c:pt idx="0">
                  <c:v>0.43571607187511163</c:v>
                </c:pt>
                <c:pt idx="1">
                  <c:v>0.38827409075054697</c:v>
                </c:pt>
                <c:pt idx="2">
                  <c:v>0.31804082810358508</c:v>
                </c:pt>
                <c:pt idx="4">
                  <c:v>0</c:v>
                </c:pt>
              </c:numCache>
            </c:numRef>
          </c:val>
          <c:extLst>
            <c:ext xmlns:c16="http://schemas.microsoft.com/office/drawing/2014/chart" uri="{C3380CC4-5D6E-409C-BE32-E72D297353CC}">
              <c16:uniqueId val="{0000001B-5455-4091-9ABD-5EAA05EA5646}"/>
            </c:ext>
          </c:extLst>
        </c:ser>
        <c:dLbls>
          <c:showLegendKey val="0"/>
          <c:showVal val="0"/>
          <c:showCatName val="0"/>
          <c:showSerName val="0"/>
          <c:showPercent val="0"/>
          <c:showBubbleSize val="0"/>
        </c:dLbls>
        <c:gapWidth val="30"/>
        <c:overlap val="100"/>
        <c:axId val="401325544"/>
        <c:axId val="794225160"/>
      </c:barChart>
      <c:catAx>
        <c:axId val="401325544"/>
        <c:scaling>
          <c:orientation val="minMax"/>
        </c:scaling>
        <c:delete val="0"/>
        <c:axPos val="l"/>
        <c:numFmt formatCode="General" sourceLinked="1"/>
        <c:majorTickMark val="out"/>
        <c:minorTickMark val="none"/>
        <c:tickLblPos val="nextTo"/>
        <c:txPr>
          <a:bodyPr/>
          <a:lstStyle/>
          <a:p>
            <a:pPr>
              <a:defRPr sz="800"/>
            </a:pPr>
            <a:endParaRPr lang="ja-JP"/>
          </a:p>
        </c:txPr>
        <c:crossAx val="794225160"/>
        <c:crosses val="autoZero"/>
        <c:auto val="1"/>
        <c:lblAlgn val="ctr"/>
        <c:lblOffset val="100"/>
        <c:noMultiLvlLbl val="0"/>
      </c:catAx>
      <c:valAx>
        <c:axId val="794225160"/>
        <c:scaling>
          <c:orientation val="minMax"/>
        </c:scaling>
        <c:delete val="0"/>
        <c:axPos val="b"/>
        <c:majorGridlines/>
        <c:numFmt formatCode="0%" sourceLinked="1"/>
        <c:majorTickMark val="out"/>
        <c:minorTickMark val="none"/>
        <c:tickLblPos val="nextTo"/>
        <c:crossAx val="401325544"/>
        <c:crosses val="autoZero"/>
        <c:crossBetween val="between"/>
        <c:majorUnit val="0.1"/>
      </c:valAx>
    </c:plotArea>
    <c:plotVisOnly val="1"/>
    <c:dispBlanksAs val="gap"/>
    <c:showDLblsOverMax val="0"/>
  </c:chart>
  <c:txPr>
    <a:bodyPr/>
    <a:lstStyle/>
    <a:p>
      <a:pPr>
        <a:defRPr>
          <a:latin typeface="BIZ UDゴシック" panose="020B0400000000000000" pitchFamily="49" charset="-128"/>
          <a:ea typeface="BIZ UDゴシック" panose="020B0400000000000000" pitchFamily="49" charset="-128"/>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5911492855782"/>
          <c:y val="9.4725863903215649E-2"/>
          <c:w val="0.8824874977047622"/>
          <c:h val="0.75393379758662082"/>
        </c:manualLayout>
      </c:layout>
      <c:lineChart>
        <c:grouping val="standard"/>
        <c:varyColors val="0"/>
        <c:ser>
          <c:idx val="4"/>
          <c:order val="0"/>
          <c:spPr>
            <a:ln w="25400">
              <a:solidFill>
                <a:sysClr val="windowText" lastClr="000000"/>
              </a:solidFill>
            </a:ln>
          </c:spPr>
          <c:marker>
            <c:symbol val="circle"/>
            <c:size val="6"/>
            <c:spPr>
              <a:solidFill>
                <a:sysClr val="windowText" lastClr="000000">
                  <a:alpha val="96000"/>
                </a:sysClr>
              </a:solidFill>
              <a:ln>
                <a:solidFill>
                  <a:schemeClr val="tx1"/>
                </a:solidFill>
              </a:ln>
            </c:spPr>
          </c:marker>
          <c:dLbls>
            <c:dLbl>
              <c:idx val="0"/>
              <c:layout>
                <c:manualLayout>
                  <c:x val="-1.143879527170427E-2"/>
                  <c:y val="-4.8768893610750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A9-4478-A973-0B8ECCFBADA8}"/>
                </c:ext>
              </c:extLst>
            </c:dLbl>
            <c:dLbl>
              <c:idx val="1"/>
              <c:layout>
                <c:manualLayout>
                  <c:x val="-1.9411050517921715E-2"/>
                  <c:y val="-8.2274310000460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A9-4478-A973-0B8ECCFBADA8}"/>
                </c:ext>
              </c:extLst>
            </c:dLbl>
            <c:dLbl>
              <c:idx val="2"/>
              <c:layout>
                <c:manualLayout>
                  <c:x val="-1.8482320471022818E-2"/>
                  <c:y val="-7.5829455940636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A9-4478-A973-0B8ECCFBADA8}"/>
                </c:ext>
              </c:extLst>
            </c:dLbl>
            <c:dLbl>
              <c:idx val="3"/>
              <c:layout>
                <c:manualLayout>
                  <c:x val="-4.5088340226222809E-2"/>
                  <c:y val="-4.80720728904942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A9-4478-A973-0B8ECCFBADA8}"/>
                </c:ext>
              </c:extLst>
            </c:dLbl>
            <c:dLbl>
              <c:idx val="4"/>
              <c:layout>
                <c:manualLayout>
                  <c:x val="-5.3286327851081741E-2"/>
                  <c:y val="-5.01621630161679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A9-4478-A973-0B8ECCFBADA8}"/>
                </c:ext>
              </c:extLst>
            </c:dLbl>
            <c:dLbl>
              <c:idx val="5"/>
              <c:layout>
                <c:manualLayout>
                  <c:x val="-5.1919906927165603E-2"/>
                  <c:y val="-6.06126136445362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A9-4478-A973-0B8ECCFBADA8}"/>
                </c:ext>
              </c:extLst>
            </c:dLbl>
            <c:dLbl>
              <c:idx val="6"/>
              <c:layout>
                <c:manualLayout>
                  <c:x val="-3.2791520164525641E-2"/>
                  <c:y val="-6.6882884021557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A9-4478-A973-0B8ECCFBADA8}"/>
                </c:ext>
              </c:extLst>
            </c:dLbl>
            <c:dLbl>
              <c:idx val="7"/>
              <c:layout>
                <c:manualLayout>
                  <c:x val="-4.5114913406933514E-2"/>
                  <c:y val="-6.27692661972238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BA9-4478-A973-0B8ECCFBADA8}"/>
                </c:ext>
              </c:extLst>
            </c:dLbl>
            <c:dLbl>
              <c:idx val="8"/>
              <c:layout>
                <c:manualLayout>
                  <c:x val="-4.375430200430646E-2"/>
                  <c:y val="-5.63286691101690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BA9-4478-A973-0B8ECCFBADA8}"/>
                </c:ext>
              </c:extLst>
            </c:dLbl>
            <c:dLbl>
              <c:idx val="9"/>
              <c:layout>
                <c:manualLayout>
                  <c:x val="-3.9924512635284376E-2"/>
                  <c:y val="-5.3754214149650523E-2"/>
                </c:manualLayout>
              </c:layout>
              <c:numFmt formatCode="0.0%" sourceLinked="0"/>
              <c:spPr>
                <a:noFill/>
                <a:ln>
                  <a:noFill/>
                </a:ln>
                <a:effectLst/>
              </c:spPr>
              <c:txPr>
                <a:bodyPr/>
                <a:lstStyle/>
                <a:p>
                  <a:pPr>
                    <a:defRPr sz="900" baseline="0">
                      <a:latin typeface="+mn-ea"/>
                      <a:ea typeface="+mn-ea"/>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BA9-4478-A973-0B8ECCFBADA8}"/>
                </c:ext>
              </c:extLst>
            </c:dLbl>
            <c:dLbl>
              <c:idx val="10"/>
              <c:layout>
                <c:manualLayout>
                  <c:x val="-4.3782695622139926E-2"/>
                  <c:y val="-4.6030768784680619E-2"/>
                </c:manualLayout>
              </c:layout>
              <c:numFmt formatCode="0.0%" sourceLinked="0"/>
              <c:spPr>
                <a:noFill/>
                <a:ln>
                  <a:noFill/>
                </a:ln>
                <a:effectLst/>
              </c:spPr>
              <c:txPr>
                <a:bodyPr/>
                <a:lstStyle/>
                <a:p>
                  <a:pPr>
                    <a:defRPr sz="900" baseline="0">
                      <a:latin typeface="+mn-ea"/>
                      <a:ea typeface="+mn-ea"/>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BA9-4478-A973-0B8ECCFBADA8}"/>
                </c:ext>
              </c:extLst>
            </c:dLbl>
            <c:dLbl>
              <c:idx val="11"/>
              <c:layout>
                <c:manualLayout>
                  <c:x val="-4.0511513542449938E-2"/>
                  <c:y val="-5.8417018323024365E-2"/>
                </c:manualLayout>
              </c:layout>
              <c:numFmt formatCode="0.0%" sourceLinked="0"/>
              <c:spPr>
                <a:noFill/>
                <a:ln>
                  <a:noFill/>
                </a:ln>
                <a:effectLst/>
              </c:spPr>
              <c:txPr>
                <a:bodyPr/>
                <a:lstStyle/>
                <a:p>
                  <a:pPr>
                    <a:defRPr sz="900" baseline="0">
                      <a:latin typeface="+mn-ea"/>
                      <a:ea typeface="+mn-ea"/>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BA9-4478-A973-0B8ECCFBADA8}"/>
                </c:ext>
              </c:extLst>
            </c:dLbl>
            <c:dLbl>
              <c:idx val="12"/>
              <c:layout>
                <c:manualLayout>
                  <c:x val="-3.8242968252702382E-2"/>
                  <c:y val="-5.6097576302689411E-2"/>
                </c:manualLayout>
              </c:layout>
              <c:numFmt formatCode="0.0%" sourceLinked="0"/>
              <c:spPr>
                <a:noFill/>
                <a:ln>
                  <a:noFill/>
                </a:ln>
                <a:effectLst/>
              </c:spPr>
              <c:txPr>
                <a:bodyPr/>
                <a:lstStyle/>
                <a:p>
                  <a:pPr>
                    <a:defRPr sz="900" baseline="0">
                      <a:latin typeface="+mn-ea"/>
                      <a:ea typeface="+mn-ea"/>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BA9-4478-A973-0B8ECCFBADA8}"/>
                </c:ext>
              </c:extLst>
            </c:dLbl>
            <c:dLbl>
              <c:idx val="13"/>
              <c:layout>
                <c:manualLayout>
                  <c:x val="-4.0710256527070283E-2"/>
                  <c:y val="-5.40635541708906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BA9-4478-A973-0B8ECCFBADA8}"/>
                </c:ext>
              </c:extLst>
            </c:dLbl>
            <c:dLbl>
              <c:idx val="14"/>
              <c:layout>
                <c:manualLayout>
                  <c:x val="-3.9476612389886513E-2"/>
                  <c:y val="-6.4361374012965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BA9-4478-A973-0B8ECCFBADA8}"/>
                </c:ext>
              </c:extLst>
            </c:dLbl>
            <c:dLbl>
              <c:idx val="15"/>
              <c:layout>
                <c:manualLayout>
                  <c:x val="-3.9476612389886333E-2"/>
                  <c:y val="-6.17869190524465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BA9-4478-A973-0B8ECCFBADA8}"/>
                </c:ext>
              </c:extLst>
            </c:dLbl>
            <c:dLbl>
              <c:idx val="16"/>
              <c:layout>
                <c:manualLayout>
                  <c:x val="-3.2231204466901767E-2"/>
                  <c:y val="-6.2476298851761369E-2"/>
                </c:manualLayout>
              </c:layout>
              <c:showLegendKey val="0"/>
              <c:showVal val="1"/>
              <c:showCatName val="0"/>
              <c:showSerName val="0"/>
              <c:showPercent val="0"/>
              <c:showBubbleSize val="0"/>
              <c:extLst>
                <c:ext xmlns:c15="http://schemas.microsoft.com/office/drawing/2012/chart" uri="{CE6537A1-D6FC-4f65-9D91-7224C49458BB}">
                  <c15:layout>
                    <c:manualLayout>
                      <c:w val="6.8473547286985986E-2"/>
                      <c:h val="4.1751510168675753E-2"/>
                    </c:manualLayout>
                  </c15:layout>
                </c:ext>
                <c:ext xmlns:c16="http://schemas.microsoft.com/office/drawing/2014/chart" uri="{C3380CC4-5D6E-409C-BE32-E72D297353CC}">
                  <c16:uniqueId val="{00000010-DBA9-4478-A973-0B8ECCFBADA8}"/>
                </c:ext>
              </c:extLst>
            </c:dLbl>
            <c:dLbl>
              <c:idx val="17"/>
              <c:layout>
                <c:manualLayout>
                  <c:x val="-3.0346275968946082E-3"/>
                  <c:y val="-2.8028130793714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BA9-4478-A973-0B8ECCFBADA8}"/>
                </c:ext>
              </c:extLst>
            </c:dLbl>
            <c:spPr>
              <a:noFill/>
              <a:ln>
                <a:noFill/>
              </a:ln>
              <a:effectLst/>
            </c:spPr>
            <c:txPr>
              <a:bodyPr/>
              <a:lstStyle/>
              <a:p>
                <a:pPr>
                  <a:defRPr sz="900" baseline="0">
                    <a:latin typeface="+mn-ea"/>
                    <a:ea typeface="+mn-ea"/>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集計シート!$B$9:$B$26</c:f>
              <c:strCache>
                <c:ptCount val="18"/>
                <c:pt idx="0">
                  <c:v>H19</c:v>
                </c:pt>
                <c:pt idx="1">
                  <c:v>H20</c:v>
                </c:pt>
                <c:pt idx="2">
                  <c:v>H21</c:v>
                </c:pt>
                <c:pt idx="3">
                  <c:v>H22</c:v>
                </c:pt>
                <c:pt idx="4">
                  <c:v>H23</c:v>
                </c:pt>
                <c:pt idx="5">
                  <c:v>H24</c:v>
                </c:pt>
                <c:pt idx="6">
                  <c:v>H25</c:v>
                </c:pt>
                <c:pt idx="7">
                  <c:v>H26</c:v>
                </c:pt>
                <c:pt idx="8">
                  <c:v>H27</c:v>
                </c:pt>
                <c:pt idx="9">
                  <c:v>H28</c:v>
                </c:pt>
                <c:pt idx="10">
                  <c:v>H29</c:v>
                </c:pt>
                <c:pt idx="11">
                  <c:v>H30</c:v>
                </c:pt>
                <c:pt idx="12">
                  <c:v>R1</c:v>
                </c:pt>
                <c:pt idx="13">
                  <c:v>R2</c:v>
                </c:pt>
                <c:pt idx="14">
                  <c:v>R3</c:v>
                </c:pt>
                <c:pt idx="15">
                  <c:v>R4</c:v>
                </c:pt>
                <c:pt idx="16">
                  <c:v>R5</c:v>
                </c:pt>
                <c:pt idx="17">
                  <c:v>R6</c:v>
                </c:pt>
              </c:strCache>
            </c:strRef>
          </c:cat>
          <c:val>
            <c:numRef>
              <c:f>集計シート!$F$9:$F$26</c:f>
              <c:numCache>
                <c:formatCode>0.0%</c:formatCode>
                <c:ptCount val="18"/>
                <c:pt idx="0">
                  <c:v>0.17267258497839039</c:v>
                </c:pt>
                <c:pt idx="1">
                  <c:v>0.10907817315774727</c:v>
                </c:pt>
                <c:pt idx="2">
                  <c:v>2.2815508163590917E-2</c:v>
                </c:pt>
                <c:pt idx="3">
                  <c:v>1.6986410871302957E-2</c:v>
                </c:pt>
                <c:pt idx="4">
                  <c:v>1.5453786716204938E-2</c:v>
                </c:pt>
                <c:pt idx="5">
                  <c:v>1.1413929652923364E-2</c:v>
                </c:pt>
                <c:pt idx="6">
                  <c:v>8.3927923569960088E-3</c:v>
                </c:pt>
                <c:pt idx="7">
                  <c:v>7.6591228920109816E-3</c:v>
                </c:pt>
                <c:pt idx="8">
                  <c:v>6.5850469511470342E-3</c:v>
                </c:pt>
                <c:pt idx="9">
                  <c:v>5.5949614773144188E-3</c:v>
                </c:pt>
                <c:pt idx="10">
                  <c:v>4.1535334492002239E-3</c:v>
                </c:pt>
                <c:pt idx="11">
                  <c:v>3.5507580868515427E-3</c:v>
                </c:pt>
                <c:pt idx="12">
                  <c:v>3.0012192453184104E-3</c:v>
                </c:pt>
                <c:pt idx="13">
                  <c:v>3.1252245132552627E-3</c:v>
                </c:pt>
                <c:pt idx="14">
                  <c:v>1.080313599604914E-3</c:v>
                </c:pt>
                <c:pt idx="15">
                  <c:v>1.437367258061056E-3</c:v>
                </c:pt>
                <c:pt idx="16">
                  <c:v>1.5565884769214138E-3</c:v>
                </c:pt>
                <c:pt idx="17">
                  <c:v>1.1207379628432261E-3</c:v>
                </c:pt>
              </c:numCache>
            </c:numRef>
          </c:val>
          <c:smooth val="0"/>
          <c:extLst>
            <c:ext xmlns:c16="http://schemas.microsoft.com/office/drawing/2014/chart" uri="{C3380CC4-5D6E-409C-BE32-E72D297353CC}">
              <c16:uniqueId val="{00000012-DBA9-4478-A973-0B8ECCFBADA8}"/>
            </c:ext>
          </c:extLst>
        </c:ser>
        <c:dLbls>
          <c:showLegendKey val="0"/>
          <c:showVal val="0"/>
          <c:showCatName val="0"/>
          <c:showSerName val="0"/>
          <c:showPercent val="0"/>
          <c:showBubbleSize val="0"/>
        </c:dLbls>
        <c:marker val="1"/>
        <c:smooth val="0"/>
        <c:axId val="41037824"/>
        <c:axId val="105563264"/>
      </c:lineChart>
      <c:catAx>
        <c:axId val="41037824"/>
        <c:scaling>
          <c:orientation val="minMax"/>
        </c:scaling>
        <c:delete val="0"/>
        <c:axPos val="b"/>
        <c:numFmt formatCode="General" sourceLinked="1"/>
        <c:majorTickMark val="out"/>
        <c:minorTickMark val="none"/>
        <c:tickLblPos val="nextTo"/>
        <c:txPr>
          <a:bodyPr/>
          <a:lstStyle/>
          <a:p>
            <a:pPr>
              <a:defRPr sz="800" baseline="0">
                <a:latin typeface="+mn-ea"/>
                <a:ea typeface="+mn-ea"/>
              </a:defRPr>
            </a:pPr>
            <a:endParaRPr lang="ja-JP"/>
          </a:p>
        </c:txPr>
        <c:crossAx val="105563264"/>
        <c:crosses val="autoZero"/>
        <c:auto val="1"/>
        <c:lblAlgn val="ctr"/>
        <c:lblOffset val="100"/>
        <c:noMultiLvlLbl val="0"/>
      </c:catAx>
      <c:valAx>
        <c:axId val="105563264"/>
        <c:scaling>
          <c:orientation val="minMax"/>
        </c:scaling>
        <c:delete val="0"/>
        <c:axPos val="l"/>
        <c:majorGridlines>
          <c:spPr>
            <a:ln>
              <a:solidFill>
                <a:schemeClr val="tx1"/>
              </a:solidFill>
            </a:ln>
          </c:spPr>
        </c:majorGridlines>
        <c:numFmt formatCode="0%" sourceLinked="0"/>
        <c:majorTickMark val="out"/>
        <c:minorTickMark val="none"/>
        <c:tickLblPos val="nextTo"/>
        <c:txPr>
          <a:bodyPr/>
          <a:lstStyle/>
          <a:p>
            <a:pPr>
              <a:defRPr sz="1000" baseline="0">
                <a:latin typeface="+mn-ea"/>
                <a:ea typeface="+mn-ea"/>
              </a:defRPr>
            </a:pPr>
            <a:endParaRPr lang="ja-JP"/>
          </a:p>
        </c:txPr>
        <c:crossAx val="41037824"/>
        <c:crosses val="autoZero"/>
        <c:crossBetween val="between"/>
        <c:majorUnit val="5.000000000000001E-2"/>
      </c:valAx>
      <c:spPr>
        <a:solidFill>
          <a:schemeClr val="lt1"/>
        </a:solidFill>
        <a:ln w="25400" cap="flat" cmpd="sng" algn="ctr">
          <a:solidFill>
            <a:schemeClr val="dk1"/>
          </a:solidFill>
          <a:prstDash val="solid"/>
        </a:ln>
        <a:effectLst/>
      </c:spPr>
    </c:plotArea>
    <c:plotVisOnly val="1"/>
    <c:dispBlanksAs val="gap"/>
    <c:showDLblsOverMax val="0"/>
  </c:chart>
  <c:spPr>
    <a:noFill/>
    <a:ln>
      <a:noFill/>
    </a:ln>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t>輸送機関別</a:t>
            </a:r>
          </a:p>
        </c:rich>
      </c:tx>
      <c:layout>
        <c:manualLayout>
          <c:xMode val="edge"/>
          <c:yMode val="edge"/>
          <c:x val="0.46472454289814824"/>
          <c:y val="5.7523263501966734E-4"/>
        </c:manualLayout>
      </c:layout>
      <c:overlay val="0"/>
    </c:title>
    <c:autoTitleDeleted val="0"/>
    <c:plotArea>
      <c:layout>
        <c:manualLayout>
          <c:layoutTarget val="inner"/>
          <c:xMode val="edge"/>
          <c:yMode val="edge"/>
          <c:x val="0.15445843639699944"/>
          <c:y val="0.13280155022229198"/>
          <c:w val="0.78688443337815739"/>
          <c:h val="0.707308274467491"/>
        </c:manualLayout>
      </c:layout>
      <c:lineChart>
        <c:grouping val="standard"/>
        <c:varyColors val="0"/>
        <c:ser>
          <c:idx val="3"/>
          <c:order val="0"/>
          <c:tx>
            <c:strRef>
              <c:f>'更新_貨物 (2)'!$L$24</c:f>
              <c:strCache>
                <c:ptCount val="1"/>
                <c:pt idx="0">
                  <c:v>全機関</c:v>
                </c:pt>
              </c:strCache>
              <c:extLst xmlns:c15="http://schemas.microsoft.com/office/drawing/2012/chart"/>
            </c:strRef>
          </c:tx>
          <c:spPr>
            <a:ln w="22225">
              <a:solidFill>
                <a:schemeClr val="tx1"/>
              </a:solidFill>
            </a:ln>
          </c:spPr>
          <c:dLbls>
            <c:dLbl>
              <c:idx val="0"/>
              <c:layout>
                <c:manualLayout>
                  <c:x val="-3.5300903074185624E-2"/>
                  <c:y val="3.415010384075153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A4A0-461A-895D-F970D66DAD36}"/>
                </c:ext>
              </c:extLst>
            </c:dLbl>
            <c:dLbl>
              <c:idx val="1"/>
              <c:layout>
                <c:manualLayout>
                  <c:x val="3.8856268237350707E-3"/>
                  <c:y val="-1.3418513019307224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A4A0-461A-895D-F970D66DAD36}"/>
                </c:ext>
              </c:extLst>
            </c:dLbl>
            <c:dLbl>
              <c:idx val="2"/>
              <c:layout>
                <c:manualLayout>
                  <c:x val="-2.2780742022432531E-2"/>
                  <c:y val="-6.007408604217550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A4A0-461A-895D-F970D66DAD36}"/>
                </c:ext>
              </c:extLst>
            </c:dLbl>
            <c:dLbl>
              <c:idx val="3"/>
              <c:layout>
                <c:manualLayout>
                  <c:x val="-4.5565206801103375E-2"/>
                  <c:y val="-4.05741963103216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A0-461A-895D-F970D66DAD36}"/>
                </c:ext>
              </c:extLst>
            </c:dLbl>
            <c:dLbl>
              <c:idx val="6"/>
              <c:layout>
                <c:manualLayout>
                  <c:x val="-6.2147137227647975E-2"/>
                  <c:y val="-5.094788403510541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A4A0-461A-895D-F970D66DAD36}"/>
                </c:ext>
              </c:extLst>
            </c:dLbl>
            <c:dLbl>
              <c:idx val="7"/>
              <c:layout>
                <c:manualLayout>
                  <c:x val="-4.3590072692904568E-2"/>
                  <c:y val="-3.783838466211469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5-A4A0-461A-895D-F970D66DAD36}"/>
                </c:ext>
              </c:extLst>
            </c:dLbl>
            <c:dLbl>
              <c:idx val="9"/>
              <c:layout>
                <c:manualLayout>
                  <c:x val="-3.0368384014006072E-2"/>
                  <c:y val="-4.95607553898715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4A0-461A-895D-F970D66DAD36}"/>
                </c:ext>
              </c:extLst>
            </c:dLbl>
            <c:dLbl>
              <c:idx val="10"/>
              <c:layout>
                <c:manualLayout>
                  <c:x val="-3.7122527474938327E-2"/>
                  <c:y val="-2.8592117537588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4A0-461A-895D-F970D66DAD36}"/>
                </c:ext>
              </c:extLst>
            </c:dLbl>
            <c:dLbl>
              <c:idx val="11"/>
              <c:layout>
                <c:manualLayout>
                  <c:x val="-4.894227853156944E-2"/>
                  <c:y val="-7.0529393242154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4A0-461A-895D-F970D66DAD36}"/>
                </c:ext>
              </c:extLst>
            </c:dLbl>
            <c:dLbl>
              <c:idx val="12"/>
              <c:layout>
                <c:manualLayout>
                  <c:x val="-6.7895376966359708E-2"/>
                  <c:y val="-5.94213555835222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4A0-461A-895D-F970D66DAD36}"/>
                </c:ext>
              </c:extLst>
            </c:dLbl>
            <c:spPr>
              <a:noFill/>
              <a:ln>
                <a:noFill/>
              </a:ln>
              <a:effectLst/>
            </c:spPr>
            <c:txPr>
              <a:bodyPr/>
              <a:lstStyle/>
              <a:p>
                <a:pPr>
                  <a:defRPr sz="800"/>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'更新_貨物 (2)'!$M$20:$AA$20</c:f>
              <c:strCache>
                <c:ptCount val="15"/>
                <c:pt idx="0">
                  <c:v>平21</c:v>
                </c:pt>
                <c:pt idx="1">
                  <c:v>22</c:v>
                </c:pt>
                <c:pt idx="2">
                  <c:v>23</c:v>
                </c:pt>
                <c:pt idx="3">
                  <c:v>24</c:v>
                </c:pt>
                <c:pt idx="4">
                  <c:v>25</c:v>
                </c:pt>
                <c:pt idx="5">
                  <c:v>26</c:v>
                </c:pt>
                <c:pt idx="6">
                  <c:v>27</c:v>
                </c:pt>
                <c:pt idx="7">
                  <c:v>28</c:v>
                </c:pt>
                <c:pt idx="8">
                  <c:v>29</c:v>
                </c:pt>
                <c:pt idx="9">
                  <c:v>30</c:v>
                </c:pt>
                <c:pt idx="10">
                  <c:v>令元</c:v>
                </c:pt>
                <c:pt idx="11">
                  <c:v>2</c:v>
                </c:pt>
                <c:pt idx="12">
                  <c:v>3</c:v>
                </c:pt>
                <c:pt idx="13">
                  <c:v>4</c:v>
                </c:pt>
                <c:pt idx="14">
                  <c:v>5</c:v>
                </c:pt>
              </c:strCache>
            </c:strRef>
          </c:cat>
          <c:val>
            <c:numRef>
              <c:f>'更新_貨物 (2)'!$M$24:$AA$24</c:f>
              <c:numCache>
                <c:formatCode>#,##0_ ;[Red]\-#,##0\ </c:formatCode>
                <c:ptCount val="15"/>
                <c:pt idx="0">
                  <c:v>37619.936799999996</c:v>
                </c:pt>
                <c:pt idx="1">
                  <c:v>37198.568099999997</c:v>
                </c:pt>
                <c:pt idx="2">
                  <c:v>30213.950100000002</c:v>
                </c:pt>
                <c:pt idx="3">
                  <c:v>28253.987700000001</c:v>
                </c:pt>
                <c:pt idx="4">
                  <c:v>28998.584699999999</c:v>
                </c:pt>
                <c:pt idx="5">
                  <c:v>27905.3858</c:v>
                </c:pt>
                <c:pt idx="6">
                  <c:v>30159.653399999999</c:v>
                </c:pt>
                <c:pt idx="7">
                  <c:v>30106.182700000001</c:v>
                </c:pt>
                <c:pt idx="8">
                  <c:v>31878.896799999999</c:v>
                </c:pt>
                <c:pt idx="9">
                  <c:v>30681.296200000004</c:v>
                </c:pt>
                <c:pt idx="10">
                  <c:v>29503.072900000003</c:v>
                </c:pt>
                <c:pt idx="11">
                  <c:v>24543.992400000003</c:v>
                </c:pt>
                <c:pt idx="12">
                  <c:v>30113.002899999999</c:v>
                </c:pt>
                <c:pt idx="13">
                  <c:v>30818.817099999997</c:v>
                </c:pt>
                <c:pt idx="14">
                  <c:v>31919.290700000001</c:v>
                </c:pt>
              </c:numCache>
            </c:numRef>
          </c:val>
          <c:smooth val="0"/>
          <c:extLst xmlns:c15="http://schemas.microsoft.com/office/drawing/2012/chart">
            <c:ext xmlns:c16="http://schemas.microsoft.com/office/drawing/2014/chart" uri="{C3380CC4-5D6E-409C-BE32-E72D297353CC}">
              <c16:uniqueId val="{00000009-A4A0-461A-895D-F970D66DAD36}"/>
            </c:ext>
          </c:extLst>
        </c:ser>
        <c:ser>
          <c:idx val="0"/>
          <c:order val="1"/>
          <c:tx>
            <c:strRef>
              <c:f>'更新_貨物 (2)'!$L$21</c:f>
              <c:strCache>
                <c:ptCount val="1"/>
                <c:pt idx="0">
                  <c:v>自動車</c:v>
                </c:pt>
              </c:strCache>
            </c:strRef>
          </c:tx>
          <c:spPr>
            <a:ln w="44450">
              <a:solidFill>
                <a:srgbClr val="FF0000"/>
              </a:solidFill>
            </a:ln>
          </c:spPr>
          <c:marker>
            <c:symbol val="diamond"/>
            <c:size val="12"/>
            <c:spPr>
              <a:solidFill>
                <a:srgbClr val="FF0000"/>
              </a:solidFill>
              <a:ln>
                <a:solidFill>
                  <a:srgbClr val="FF0000"/>
                </a:solidFill>
              </a:ln>
            </c:spPr>
          </c:marker>
          <c:dLbls>
            <c:dLbl>
              <c:idx val="0"/>
              <c:layout>
                <c:manualLayout>
                  <c:x val="-4.9423444775370882E-2"/>
                  <c:y val="4.8722245743472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4A0-461A-895D-F970D66DAD36}"/>
                </c:ext>
              </c:extLst>
            </c:dLbl>
            <c:dLbl>
              <c:idx val="1"/>
              <c:layout>
                <c:manualLayout>
                  <c:x val="-5.7873436658432725E-2"/>
                  <c:y val="8.93285200599575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4A0-461A-895D-F970D66DAD36}"/>
                </c:ext>
              </c:extLst>
            </c:dLbl>
            <c:dLbl>
              <c:idx val="2"/>
              <c:layout>
                <c:manualLayout>
                  <c:x val="-8.1750530393047305E-2"/>
                  <c:y val="4.83840114726045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4A0-461A-895D-F970D66DAD36}"/>
                </c:ext>
              </c:extLst>
            </c:dLbl>
            <c:dLbl>
              <c:idx val="3"/>
              <c:layout>
                <c:manualLayout>
                  <c:x val="-6.2301123381581648E-2"/>
                  <c:y val="5.73705705521544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4A0-461A-895D-F970D66DAD36}"/>
                </c:ext>
              </c:extLst>
            </c:dLbl>
            <c:dLbl>
              <c:idx val="4"/>
              <c:layout>
                <c:manualLayout>
                  <c:x val="-6.2413736757790432E-2"/>
                  <c:y val="-3.40288678468699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4A0-461A-895D-F970D66DAD36}"/>
                </c:ext>
              </c:extLst>
            </c:dLbl>
            <c:dLbl>
              <c:idx val="5"/>
              <c:layout>
                <c:manualLayout>
                  <c:x val="-5.7866124101536048E-2"/>
                  <c:y val="4.8722245743472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4A0-461A-895D-F970D66DAD36}"/>
                </c:ext>
              </c:extLst>
            </c:dLbl>
            <c:dLbl>
              <c:idx val="6"/>
              <c:layout>
                <c:manualLayout>
                  <c:x val="-6.4812020142571397E-2"/>
                  <c:y val="-4.1329537612738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4A0-461A-895D-F970D66DAD36}"/>
                </c:ext>
              </c:extLst>
            </c:dLbl>
            <c:dLbl>
              <c:idx val="7"/>
              <c:layout>
                <c:manualLayout>
                  <c:x val="-6.1748028169032937E-2"/>
                  <c:y val="5.05782886147843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4A0-461A-895D-F970D66DAD36}"/>
                </c:ext>
              </c:extLst>
            </c:dLbl>
            <c:dLbl>
              <c:idx val="8"/>
              <c:layout>
                <c:manualLayout>
                  <c:x val="-5.4489052371069983E-2"/>
                  <c:y val="-5.61209435179430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4A0-461A-895D-F970D66DAD36}"/>
                </c:ext>
              </c:extLst>
            </c:dLbl>
            <c:dLbl>
              <c:idx val="9"/>
              <c:layout>
                <c:manualLayout>
                  <c:x val="-6.6799808384418194E-2"/>
                  <c:y val="4.3676564068151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4A0-461A-895D-F970D66DAD36}"/>
                </c:ext>
              </c:extLst>
            </c:dLbl>
            <c:dLbl>
              <c:idx val="10"/>
              <c:layout>
                <c:manualLayout>
                  <c:x val="-7.8355376703709539E-2"/>
                  <c:y val="5.44071288651343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4A0-461A-895D-F970D66DAD36}"/>
                </c:ext>
              </c:extLst>
            </c:dLbl>
            <c:dLbl>
              <c:idx val="11"/>
              <c:layout>
                <c:manualLayout>
                  <c:x val="-6.9685875158167279E-2"/>
                  <c:y val="5.47132851298392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4A0-461A-895D-F970D66DAD36}"/>
                </c:ext>
              </c:extLst>
            </c:dLbl>
            <c:spPr>
              <a:noFill/>
              <a:ln>
                <a:noFill/>
              </a:ln>
              <a:effectLst/>
            </c:spPr>
            <c:txPr>
              <a:bodyPr/>
              <a:lstStyle/>
              <a:p>
                <a:pPr>
                  <a:defRPr sz="8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'更新_貨物 (2)'!$M$20:$AA$20</c:f>
              <c:strCache>
                <c:ptCount val="15"/>
                <c:pt idx="0">
                  <c:v>平21</c:v>
                </c:pt>
                <c:pt idx="1">
                  <c:v>22</c:v>
                </c:pt>
                <c:pt idx="2">
                  <c:v>23</c:v>
                </c:pt>
                <c:pt idx="3">
                  <c:v>24</c:v>
                </c:pt>
                <c:pt idx="4">
                  <c:v>25</c:v>
                </c:pt>
                <c:pt idx="5">
                  <c:v>26</c:v>
                </c:pt>
                <c:pt idx="6">
                  <c:v>27</c:v>
                </c:pt>
                <c:pt idx="7">
                  <c:v>28</c:v>
                </c:pt>
                <c:pt idx="8">
                  <c:v>29</c:v>
                </c:pt>
                <c:pt idx="9">
                  <c:v>30</c:v>
                </c:pt>
                <c:pt idx="10">
                  <c:v>令元</c:v>
                </c:pt>
                <c:pt idx="11">
                  <c:v>2</c:v>
                </c:pt>
                <c:pt idx="12">
                  <c:v>3</c:v>
                </c:pt>
                <c:pt idx="13">
                  <c:v>4</c:v>
                </c:pt>
                <c:pt idx="14">
                  <c:v>5</c:v>
                </c:pt>
              </c:strCache>
            </c:strRef>
          </c:cat>
          <c:val>
            <c:numRef>
              <c:f>'更新_貨物 (2)'!$M$21:$AA$21</c:f>
              <c:numCache>
                <c:formatCode>#,##0_ ;[Red]\-#,##0\ </c:formatCode>
                <c:ptCount val="15"/>
                <c:pt idx="0">
                  <c:v>32998.508900000001</c:v>
                </c:pt>
                <c:pt idx="1">
                  <c:v>32211.0821</c:v>
                </c:pt>
                <c:pt idx="2">
                  <c:v>25213.3079</c:v>
                </c:pt>
                <c:pt idx="3">
                  <c:v>22922.305499999999</c:v>
                </c:pt>
                <c:pt idx="4">
                  <c:v>23714.673299999999</c:v>
                </c:pt>
                <c:pt idx="5">
                  <c:v>22584.009900000001</c:v>
                </c:pt>
                <c:pt idx="6">
                  <c:v>24651.584599999998</c:v>
                </c:pt>
                <c:pt idx="7">
                  <c:v>24503.9051</c:v>
                </c:pt>
                <c:pt idx="8">
                  <c:v>25635.877199999999</c:v>
                </c:pt>
                <c:pt idx="9">
                  <c:v>24863.616900000001</c:v>
                </c:pt>
                <c:pt idx="10">
                  <c:v>23238.333600000002</c:v>
                </c:pt>
                <c:pt idx="11">
                  <c:v>19335.9028</c:v>
                </c:pt>
                <c:pt idx="12">
                  <c:v>24826.374799999998</c:v>
                </c:pt>
                <c:pt idx="13">
                  <c:v>25805.246800000001</c:v>
                </c:pt>
                <c:pt idx="14">
                  <c:v>26144.867299999998</c:v>
                </c:pt>
              </c:numCache>
            </c:numRef>
          </c:val>
          <c:smooth val="0"/>
          <c:extLst>
            <c:ext xmlns:c16="http://schemas.microsoft.com/office/drawing/2014/chart" uri="{C3380CC4-5D6E-409C-BE32-E72D297353CC}">
              <c16:uniqueId val="{00000016-A4A0-461A-895D-F970D66DAD36}"/>
            </c:ext>
          </c:extLst>
        </c:ser>
        <c:ser>
          <c:idx val="2"/>
          <c:order val="2"/>
          <c:tx>
            <c:strRef>
              <c:f>'更新_貨物 (2)'!$L$22</c:f>
              <c:strCache>
                <c:ptCount val="1"/>
                <c:pt idx="0">
                  <c:v>海運</c:v>
                </c:pt>
              </c:strCache>
            </c:strRef>
          </c:tx>
          <c:spPr>
            <a:ln>
              <a:solidFill>
                <a:schemeClr val="tx1">
                  <a:lumMod val="65000"/>
                  <a:lumOff val="35000"/>
                </a:schemeClr>
              </a:solidFill>
            </a:ln>
          </c:spPr>
          <c:marker>
            <c:symbol val="triangle"/>
            <c:size val="12"/>
            <c:spPr>
              <a:solidFill>
                <a:schemeClr val="tx1"/>
              </a:solidFill>
              <a:ln>
                <a:solidFill>
                  <a:schemeClr val="tx1">
                    <a:lumMod val="65000"/>
                    <a:lumOff val="35000"/>
                  </a:schemeClr>
                </a:solidFill>
              </a:ln>
            </c:spPr>
          </c:marker>
          <c:dLbls>
            <c:dLbl>
              <c:idx val="8"/>
              <c:layout>
                <c:manualLayout>
                  <c:x val="-5.6309979517560629E-2"/>
                  <c:y val="-6.6462442668961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4A0-461A-895D-F970D66DAD36}"/>
                </c:ext>
              </c:extLst>
            </c:dLbl>
            <c:spPr>
              <a:noFill/>
              <a:ln>
                <a:noFill/>
              </a:ln>
              <a:effectLst/>
            </c:spPr>
            <c:txPr>
              <a:bodyPr/>
              <a:lstStyle/>
              <a:p>
                <a:pPr>
                  <a:defRPr sz="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'更新_貨物 (2)'!$M$20:$AA$20</c:f>
              <c:strCache>
                <c:ptCount val="15"/>
                <c:pt idx="0">
                  <c:v>平21</c:v>
                </c:pt>
                <c:pt idx="1">
                  <c:v>22</c:v>
                </c:pt>
                <c:pt idx="2">
                  <c:v>23</c:v>
                </c:pt>
                <c:pt idx="3">
                  <c:v>24</c:v>
                </c:pt>
                <c:pt idx="4">
                  <c:v>25</c:v>
                </c:pt>
                <c:pt idx="5">
                  <c:v>26</c:v>
                </c:pt>
                <c:pt idx="6">
                  <c:v>27</c:v>
                </c:pt>
                <c:pt idx="7">
                  <c:v>28</c:v>
                </c:pt>
                <c:pt idx="8">
                  <c:v>29</c:v>
                </c:pt>
                <c:pt idx="9">
                  <c:v>30</c:v>
                </c:pt>
                <c:pt idx="10">
                  <c:v>令元</c:v>
                </c:pt>
                <c:pt idx="11">
                  <c:v>2</c:v>
                </c:pt>
                <c:pt idx="12">
                  <c:v>3</c:v>
                </c:pt>
                <c:pt idx="13">
                  <c:v>4</c:v>
                </c:pt>
                <c:pt idx="14">
                  <c:v>5</c:v>
                </c:pt>
              </c:strCache>
            </c:strRef>
          </c:cat>
          <c:val>
            <c:numRef>
              <c:f>'更新_貨物 (2)'!$M$22:$AA$22</c:f>
              <c:numCache>
                <c:formatCode>#,##0_ ;[Red]\-#,##0\ </c:formatCode>
                <c:ptCount val="15"/>
                <c:pt idx="0">
                  <c:v>4330.8633</c:v>
                </c:pt>
                <c:pt idx="1">
                  <c:v>4689.32</c:v>
                </c:pt>
                <c:pt idx="2">
                  <c:v>4715.9404999999997</c:v>
                </c:pt>
                <c:pt idx="3">
                  <c:v>5050.0882000000001</c:v>
                </c:pt>
                <c:pt idx="4">
                  <c:v>4971.5828000000001</c:v>
                </c:pt>
                <c:pt idx="5">
                  <c:v>5014.0520999999999</c:v>
                </c:pt>
                <c:pt idx="6">
                  <c:v>5195.9639999999999</c:v>
                </c:pt>
                <c:pt idx="7">
                  <c:v>5286.1298999999999</c:v>
                </c:pt>
                <c:pt idx="8">
                  <c:v>5922.7380999999996</c:v>
                </c:pt>
                <c:pt idx="9">
                  <c:v>5504.7718000000004</c:v>
                </c:pt>
                <c:pt idx="10">
                  <c:v>5952.3037000000004</c:v>
                </c:pt>
                <c:pt idx="11">
                  <c:v>4924.4490999999998</c:v>
                </c:pt>
                <c:pt idx="12">
                  <c:v>4992.3134000000009</c:v>
                </c:pt>
                <c:pt idx="13">
                  <c:v>4724.2375000000002</c:v>
                </c:pt>
                <c:pt idx="14">
                  <c:v>5478.7422999999999</c:v>
                </c:pt>
              </c:numCache>
            </c:numRef>
          </c:val>
          <c:smooth val="0"/>
          <c:extLst>
            <c:ext xmlns:c16="http://schemas.microsoft.com/office/drawing/2014/chart" uri="{C3380CC4-5D6E-409C-BE32-E72D297353CC}">
              <c16:uniqueId val="{00000018-A4A0-461A-895D-F970D66DAD36}"/>
            </c:ext>
          </c:extLst>
        </c:ser>
        <c:ser>
          <c:idx val="1"/>
          <c:order val="3"/>
          <c:tx>
            <c:strRef>
              <c:f>'更新_貨物 (2)'!$L$23</c:f>
              <c:strCache>
                <c:ptCount val="1"/>
                <c:pt idx="0">
                  <c:v>鉄道</c:v>
                </c:pt>
              </c:strCache>
            </c:strRef>
          </c:tx>
          <c:spPr>
            <a:ln w="19050">
              <a:solidFill>
                <a:schemeClr val="tx1"/>
              </a:solidFill>
            </a:ln>
          </c:spPr>
          <c:marker>
            <c:symbol val="x"/>
            <c:size val="11"/>
            <c:spPr>
              <a:noFill/>
              <a:ln>
                <a:solidFill>
                  <a:schemeClr val="tx1"/>
                </a:solidFill>
              </a:ln>
            </c:spPr>
          </c:marker>
          <c:dLbls>
            <c:dLbl>
              <c:idx val="0"/>
              <c:layout>
                <c:manualLayout>
                  <c:x val="-4.0563365196669074E-2"/>
                  <c:y val="-2.72754715856707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4A0-461A-895D-F970D66DAD36}"/>
                </c:ext>
              </c:extLst>
            </c:dLbl>
            <c:dLbl>
              <c:idx val="1"/>
              <c:layout>
                <c:manualLayout>
                  <c:x val="-4.7364526534336225E-2"/>
                  <c:y val="-3.28446772797288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4A0-461A-895D-F970D66DAD36}"/>
                </c:ext>
              </c:extLst>
            </c:dLbl>
            <c:dLbl>
              <c:idx val="2"/>
              <c:layout>
                <c:manualLayout>
                  <c:x val="-4.7364526534336295E-2"/>
                  <c:y val="-3.6285726284872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4A0-461A-895D-F970D66DAD36}"/>
                </c:ext>
              </c:extLst>
            </c:dLbl>
            <c:dLbl>
              <c:idx val="3"/>
              <c:layout>
                <c:manualLayout>
                  <c:x val="-4.7364526534336225E-2"/>
                  <c:y val="-3.62857262848729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4A0-461A-895D-F970D66DAD36}"/>
                </c:ext>
              </c:extLst>
            </c:dLbl>
            <c:dLbl>
              <c:idx val="4"/>
              <c:layout>
                <c:manualLayout>
                  <c:x val="-4.7364526534336225E-2"/>
                  <c:y val="-3.6285726284872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4A0-461A-895D-F970D66DAD36}"/>
                </c:ext>
              </c:extLst>
            </c:dLbl>
            <c:dLbl>
              <c:idx val="5"/>
              <c:layout>
                <c:manualLayout>
                  <c:x val="-4.5502534727979854E-2"/>
                  <c:y val="-3.62857262848729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4A0-461A-895D-F970D66DAD36}"/>
                </c:ext>
              </c:extLst>
            </c:dLbl>
            <c:dLbl>
              <c:idx val="6"/>
              <c:layout>
                <c:manualLayout>
                  <c:x val="-4.7364526534336225E-2"/>
                  <c:y val="-4.3167824295160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4A0-461A-895D-F970D66DAD36}"/>
                </c:ext>
              </c:extLst>
            </c:dLbl>
            <c:dLbl>
              <c:idx val="7"/>
              <c:layout>
                <c:manualLayout>
                  <c:x val="-4.7364526534336225E-2"/>
                  <c:y val="-4.3167824295160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4A0-461A-895D-F970D66DAD36}"/>
                </c:ext>
              </c:extLst>
            </c:dLbl>
            <c:dLbl>
              <c:idx val="8"/>
              <c:layout>
                <c:manualLayout>
                  <c:x val="-4.4103132413291543E-2"/>
                  <c:y val="-4.40380066346992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4A0-461A-895D-F970D66DAD36}"/>
                </c:ext>
              </c:extLst>
            </c:dLbl>
            <c:dLbl>
              <c:idx val="9"/>
              <c:layout>
                <c:manualLayout>
                  <c:x val="-3.956908631661632E-2"/>
                  <c:y val="-4.1927555104497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4A0-461A-895D-F970D66DAD36}"/>
                </c:ext>
              </c:extLst>
            </c:dLbl>
            <c:dLbl>
              <c:idx val="10"/>
              <c:layout>
                <c:manualLayout>
                  <c:x val="-3.9672976856686394E-2"/>
                  <c:y val="-5.04566604459015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40-43ED-8A8D-FE2580D3FD4E}"/>
                </c:ext>
              </c:extLst>
            </c:dLbl>
            <c:dLbl>
              <c:idx val="11"/>
              <c:layout>
                <c:manualLayout>
                  <c:x val="-4.0224739157986807E-2"/>
                  <c:y val="-3.4386015445612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4A0-461A-895D-F970D66DAD36}"/>
                </c:ext>
              </c:extLst>
            </c:dLbl>
            <c:dLbl>
              <c:idx val="12"/>
              <c:layout>
                <c:manualLayout>
                  <c:x val="-3.9672976856686394E-2"/>
                  <c:y val="-4.14465425091333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40-43ED-8A8D-FE2580D3FD4E}"/>
                </c:ext>
              </c:extLst>
            </c:dLbl>
            <c:dLbl>
              <c:idx val="13"/>
              <c:layout>
                <c:manualLayout>
                  <c:x val="-3.9672976856686561E-2"/>
                  <c:y val="-3.69414835407493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40-43ED-8A8D-FE2580D3FD4E}"/>
                </c:ext>
              </c:extLst>
            </c:dLbl>
            <c:dLbl>
              <c:idx val="14"/>
              <c:layout>
                <c:manualLayout>
                  <c:x val="-3.7405949607733052E-2"/>
                  <c:y val="-4.59516014775174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40-43ED-8A8D-FE2580D3FD4E}"/>
                </c:ext>
              </c:extLst>
            </c:dLbl>
            <c:spPr>
              <a:noFill/>
              <a:ln>
                <a:noFill/>
              </a:ln>
              <a:effectLst/>
            </c:spPr>
            <c:txPr>
              <a:bodyPr/>
              <a:lstStyle/>
              <a:p>
                <a:pPr>
                  <a:defRPr sz="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'更新_貨物 (2)'!$M$20:$AA$20</c:f>
              <c:strCache>
                <c:ptCount val="15"/>
                <c:pt idx="0">
                  <c:v>平21</c:v>
                </c:pt>
                <c:pt idx="1">
                  <c:v>22</c:v>
                </c:pt>
                <c:pt idx="2">
                  <c:v>23</c:v>
                </c:pt>
                <c:pt idx="3">
                  <c:v>24</c:v>
                </c:pt>
                <c:pt idx="4">
                  <c:v>25</c:v>
                </c:pt>
                <c:pt idx="5">
                  <c:v>26</c:v>
                </c:pt>
                <c:pt idx="6">
                  <c:v>27</c:v>
                </c:pt>
                <c:pt idx="7">
                  <c:v>28</c:v>
                </c:pt>
                <c:pt idx="8">
                  <c:v>29</c:v>
                </c:pt>
                <c:pt idx="9">
                  <c:v>30</c:v>
                </c:pt>
                <c:pt idx="10">
                  <c:v>令元</c:v>
                </c:pt>
                <c:pt idx="11">
                  <c:v>2</c:v>
                </c:pt>
                <c:pt idx="12">
                  <c:v>3</c:v>
                </c:pt>
                <c:pt idx="13">
                  <c:v>4</c:v>
                </c:pt>
                <c:pt idx="14">
                  <c:v>5</c:v>
                </c:pt>
              </c:strCache>
            </c:strRef>
          </c:cat>
          <c:val>
            <c:numRef>
              <c:f>'更新_貨物 (2)'!$M$23:$AA$23</c:f>
              <c:numCache>
                <c:formatCode>#,##0_ ;[Red]\-#,##0\ </c:formatCode>
                <c:ptCount val="15"/>
                <c:pt idx="0">
                  <c:v>290.56459999999998</c:v>
                </c:pt>
                <c:pt idx="1">
                  <c:v>298.166</c:v>
                </c:pt>
                <c:pt idx="2">
                  <c:v>284.70170000000002</c:v>
                </c:pt>
                <c:pt idx="3">
                  <c:v>281.59399999999999</c:v>
                </c:pt>
                <c:pt idx="4">
                  <c:v>312.32859999999999</c:v>
                </c:pt>
                <c:pt idx="5">
                  <c:v>307.32380000000001</c:v>
                </c:pt>
                <c:pt idx="6">
                  <c:v>312.10480000000001</c:v>
                </c:pt>
                <c:pt idx="7">
                  <c:v>316.14769999999999</c:v>
                </c:pt>
                <c:pt idx="8">
                  <c:v>320.28149999999999</c:v>
                </c:pt>
                <c:pt idx="9">
                  <c:v>312.90750000000003</c:v>
                </c:pt>
                <c:pt idx="10">
                  <c:v>312.43560000000002</c:v>
                </c:pt>
                <c:pt idx="11">
                  <c:v>283.64049999999997</c:v>
                </c:pt>
                <c:pt idx="12">
                  <c:v>294.31470000000002</c:v>
                </c:pt>
                <c:pt idx="13">
                  <c:v>289.33280000000002</c:v>
                </c:pt>
                <c:pt idx="14">
                  <c:v>295.68109999999996</c:v>
                </c:pt>
              </c:numCache>
            </c:numRef>
          </c:val>
          <c:smooth val="0"/>
          <c:extLst>
            <c:ext xmlns:c16="http://schemas.microsoft.com/office/drawing/2014/chart" uri="{C3380CC4-5D6E-409C-BE32-E72D297353CC}">
              <c16:uniqueId val="{00000024-A4A0-461A-895D-F970D66DAD36}"/>
            </c:ext>
          </c:extLst>
        </c:ser>
        <c:dLbls>
          <c:dLblPos val="t"/>
          <c:showLegendKey val="0"/>
          <c:showVal val="1"/>
          <c:showCatName val="0"/>
          <c:showSerName val="0"/>
          <c:showPercent val="0"/>
          <c:showBubbleSize val="0"/>
        </c:dLbls>
        <c:marker val="1"/>
        <c:smooth val="0"/>
        <c:axId val="223564288"/>
        <c:axId val="69461696"/>
        <c:extLst/>
      </c:lineChart>
      <c:catAx>
        <c:axId val="223564288"/>
        <c:scaling>
          <c:orientation val="minMax"/>
        </c:scaling>
        <c:delete val="0"/>
        <c:axPos val="b"/>
        <c:numFmt formatCode="General" sourceLinked="1"/>
        <c:majorTickMark val="out"/>
        <c:minorTickMark val="none"/>
        <c:tickLblPos val="nextTo"/>
        <c:spPr>
          <a:ln>
            <a:solidFill>
              <a:schemeClr val="tx1"/>
            </a:solidFill>
          </a:ln>
        </c:spPr>
        <c:txPr>
          <a:bodyPr/>
          <a:lstStyle/>
          <a:p>
            <a:pPr>
              <a:defRPr sz="800"/>
            </a:pPr>
            <a:endParaRPr lang="ja-JP"/>
          </a:p>
        </c:txPr>
        <c:crossAx val="69461696"/>
        <c:crosses val="autoZero"/>
        <c:auto val="1"/>
        <c:lblAlgn val="ctr"/>
        <c:lblOffset val="100"/>
        <c:noMultiLvlLbl val="0"/>
      </c:catAx>
      <c:valAx>
        <c:axId val="69461696"/>
        <c:scaling>
          <c:orientation val="minMax"/>
        </c:scaling>
        <c:delete val="0"/>
        <c:axPos val="l"/>
        <c:title>
          <c:tx>
            <c:rich>
              <a:bodyPr rot="0" vert="horz"/>
              <a:lstStyle/>
              <a:p>
                <a:pPr>
                  <a:defRPr/>
                </a:pPr>
                <a:r>
                  <a:rPr lang="ja-JP"/>
                  <a:t>（万トン）</a:t>
                </a:r>
              </a:p>
            </c:rich>
          </c:tx>
          <c:layout>
            <c:manualLayout>
              <c:xMode val="edge"/>
              <c:yMode val="edge"/>
              <c:x val="8.1140368206662344E-2"/>
              <c:y val="2.7294980272055621E-2"/>
            </c:manualLayout>
          </c:layout>
          <c:overlay val="0"/>
        </c:title>
        <c:numFmt formatCode="#,##0_ ;[Red]\-#,##0\ " sourceLinked="1"/>
        <c:majorTickMark val="out"/>
        <c:minorTickMark val="none"/>
        <c:tickLblPos val="nextTo"/>
        <c:spPr>
          <a:ln>
            <a:solidFill>
              <a:schemeClr val="tx1"/>
            </a:solidFill>
          </a:ln>
        </c:spPr>
        <c:txPr>
          <a:bodyPr/>
          <a:lstStyle/>
          <a:p>
            <a:pPr>
              <a:defRPr sz="800"/>
            </a:pPr>
            <a:endParaRPr lang="ja-JP"/>
          </a:p>
        </c:txPr>
        <c:crossAx val="223564288"/>
        <c:crosses val="autoZero"/>
        <c:crossBetween val="between"/>
      </c:valAx>
      <c:spPr>
        <a:ln>
          <a:solidFill>
            <a:schemeClr val="tx1"/>
          </a:solidFill>
        </a:ln>
      </c:spPr>
    </c:plotArea>
    <c:legend>
      <c:legendPos val="r"/>
      <c:layout>
        <c:manualLayout>
          <c:xMode val="edge"/>
          <c:yMode val="edge"/>
          <c:x val="0.25140715724173185"/>
          <c:y val="1.0007003677726958E-2"/>
          <c:w val="0.70145017666434129"/>
          <c:h val="9.1938829506917757E-2"/>
        </c:manualLayout>
      </c:layout>
      <c:overlay val="0"/>
      <c:spPr>
        <a:solidFill>
          <a:schemeClr val="bg1"/>
        </a:solidFill>
        <a:ln>
          <a:solidFill>
            <a:schemeClr val="tx1">
              <a:lumMod val="95000"/>
              <a:lumOff val="5000"/>
            </a:schemeClr>
          </a:solidFill>
        </a:ln>
      </c:spPr>
      <c:txPr>
        <a:bodyPr/>
        <a:lstStyle/>
        <a:p>
          <a:pPr>
            <a:defRPr sz="900"/>
          </a:pPr>
          <a:endParaRPr lang="ja-JP"/>
        </a:p>
      </c:txPr>
    </c:legend>
    <c:plotVisOnly val="1"/>
    <c:dispBlanksAs val="gap"/>
    <c:showDLblsOverMax val="0"/>
  </c:chart>
  <c:spPr>
    <a:noFill/>
    <a:ln>
      <a:noFill/>
    </a:ln>
  </c:spPr>
  <c:txPr>
    <a:bodyPr/>
    <a:lstStyle/>
    <a:p>
      <a:pPr>
        <a:defRPr sz="1400">
          <a:latin typeface="BIZ UDゴシック" panose="020B0400000000000000" pitchFamily="49" charset="-128"/>
          <a:ea typeface="BIZ UDゴシック" panose="020B0400000000000000" pitchFamily="49" charset="-128"/>
        </a:defRPr>
      </a:pPr>
      <a:endParaRPr lang="ja-JP"/>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0.25721</cdr:x>
      <cdr:y>0.84022</cdr:y>
    </cdr:from>
    <cdr:to>
      <cdr:x>0.55336</cdr:x>
      <cdr:y>0.93897</cdr:y>
    </cdr:to>
    <cdr:sp macro="" textlink="">
      <cdr:nvSpPr>
        <cdr:cNvPr id="2" name="テキスト ボックス 1"/>
        <cdr:cNvSpPr txBox="1"/>
      </cdr:nvSpPr>
      <cdr:spPr>
        <a:xfrm xmlns:a="http://schemas.openxmlformats.org/drawingml/2006/main">
          <a:off x="2390775" y="5105400"/>
          <a:ext cx="2752725" cy="600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0.89744</cdr:x>
      <cdr:y>0.91888</cdr:y>
    </cdr:from>
    <cdr:to>
      <cdr:x>1</cdr:x>
      <cdr:y>1</cdr:y>
    </cdr:to>
    <cdr:sp macro="" textlink="">
      <cdr:nvSpPr>
        <cdr:cNvPr id="2" name="テキスト ボックス 2"/>
        <cdr:cNvSpPr txBox="1"/>
      </cdr:nvSpPr>
      <cdr:spPr>
        <a:xfrm xmlns:a="http://schemas.openxmlformats.org/drawingml/2006/main">
          <a:off x="5667376" y="3457797"/>
          <a:ext cx="647700" cy="30525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900" dirty="0"/>
            <a:t>年度</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C5AB3A1-68D2-4E7F-B33E-53F8BB5DC75F}" type="slidenum">
              <a:rPr kumimoji="1" lang="ja-JP" altLang="en-US" smtClean="0"/>
              <a:t>‹#›</a:t>
            </a:fld>
            <a:endParaRPr kumimoji="1" lang="ja-JP" altLang="en-US" dirty="0"/>
          </a:p>
        </p:txBody>
      </p:sp>
    </p:spTree>
    <p:extLst>
      <p:ext uri="{BB962C8B-B14F-4D97-AF65-F5344CB8AC3E}">
        <p14:creationId xmlns:p14="http://schemas.microsoft.com/office/powerpoint/2010/main" val="21616968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A8F23B4-D899-4B6F-8957-AA84184487B1}" type="datetimeFigureOut">
              <a:rPr kumimoji="1" lang="ja-JP" altLang="en-US" smtClean="0"/>
              <a:t>2026/3/23</a:t>
            </a:fld>
            <a:endParaRPr kumimoji="1" lang="ja-JP" altLang="en-US" dirty="0"/>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DDCDAADB-DF5A-4D5C-AFE8-ADA049D0444D}" type="slidenum">
              <a:rPr kumimoji="1" lang="ja-JP" altLang="en-US" smtClean="0"/>
              <a:t>‹#›</a:t>
            </a:fld>
            <a:endParaRPr kumimoji="1" lang="ja-JP" altLang="en-US" dirty="0"/>
          </a:p>
        </p:txBody>
      </p:sp>
    </p:spTree>
    <p:extLst>
      <p:ext uri="{BB962C8B-B14F-4D97-AF65-F5344CB8AC3E}">
        <p14:creationId xmlns:p14="http://schemas.microsoft.com/office/powerpoint/2010/main" val="11421032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Meiryo UI" panose="020B0604030504040204" pitchFamily="50" charset="-128"/>
              <a:buChar char="○"/>
            </a:pPr>
            <a:endParaRPr kumimoji="1" lang="ja-JP" altLang="en-US" dirty="0"/>
          </a:p>
        </p:txBody>
      </p:sp>
      <p:sp>
        <p:nvSpPr>
          <p:cNvPr id="4" name="スライド番号プレースホルダー 3"/>
          <p:cNvSpPr>
            <a:spLocks noGrp="1"/>
          </p:cNvSpPr>
          <p:nvPr>
            <p:ph type="sldNum" sz="quarter" idx="10"/>
          </p:nvPr>
        </p:nvSpPr>
        <p:spPr/>
        <p:txBody>
          <a:bodyPr/>
          <a:lstStyle/>
          <a:p>
            <a:fld id="{DDCDAADB-DF5A-4D5C-AFE8-ADA049D0444D}" type="slidenum">
              <a:rPr kumimoji="1" lang="ja-JP" altLang="en-US" smtClean="0"/>
              <a:t>1</a:t>
            </a:fld>
            <a:endParaRPr kumimoji="1" lang="ja-JP" altLang="en-US" dirty="0"/>
          </a:p>
        </p:txBody>
      </p:sp>
    </p:spTree>
    <p:extLst>
      <p:ext uri="{BB962C8B-B14F-4D97-AF65-F5344CB8AC3E}">
        <p14:creationId xmlns:p14="http://schemas.microsoft.com/office/powerpoint/2010/main" val="1522671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3286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1011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82725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参加人数：</a:t>
            </a:r>
            <a:r>
              <a:rPr kumimoji="1" lang="en-US" altLang="ja-JP" dirty="0"/>
              <a:t>17</a:t>
            </a:r>
            <a:r>
              <a:rPr kumimoji="1" lang="ja-JP" altLang="en-US" dirty="0"/>
              <a:t>名（うち企業３社６名、ほか</a:t>
            </a:r>
            <a:r>
              <a:rPr kumimoji="1" lang="en-US" altLang="ja-JP" dirty="0"/>
              <a:t>11</a:t>
            </a:r>
            <a:r>
              <a:rPr kumimoji="1" lang="ja-JP" altLang="en-US" dirty="0"/>
              <a:t>名）　</a:t>
            </a:r>
            <a:endParaRPr kumimoji="1" lang="en-US" altLang="ja-JP" dirty="0"/>
          </a:p>
          <a:p>
            <a:r>
              <a:rPr kumimoji="1" lang="en-US" altLang="ja-JP" dirty="0" err="1"/>
              <a:t>ReCoo</a:t>
            </a:r>
            <a:r>
              <a:rPr kumimoji="1" lang="ja-JP" altLang="en-US" dirty="0"/>
              <a:t>（レクー）：株式会社アスアが運営する、エコドライブの燃費管理・体験サイト</a:t>
            </a:r>
          </a:p>
        </p:txBody>
      </p:sp>
      <p:sp>
        <p:nvSpPr>
          <p:cNvPr id="4" name="スライド番号プレースホルダー 3"/>
          <p:cNvSpPr>
            <a:spLocks noGrp="1"/>
          </p:cNvSpPr>
          <p:nvPr>
            <p:ph type="sldNum" sz="quarter" idx="5"/>
          </p:nvPr>
        </p:nvSpPr>
        <p:spPr/>
        <p:txBody>
          <a:bodyPr/>
          <a:lstStyle/>
          <a:p>
            <a:fld id="{DDCDAADB-DF5A-4D5C-AFE8-ADA049D0444D}" type="slidenum">
              <a:rPr kumimoji="1" lang="ja-JP" altLang="en-US" smtClean="0"/>
              <a:t>8</a:t>
            </a:fld>
            <a:endParaRPr kumimoji="1" lang="ja-JP" altLang="en-US" dirty="0"/>
          </a:p>
        </p:txBody>
      </p:sp>
    </p:spTree>
    <p:extLst>
      <p:ext uri="{BB962C8B-B14F-4D97-AF65-F5344CB8AC3E}">
        <p14:creationId xmlns:p14="http://schemas.microsoft.com/office/powerpoint/2010/main" val="2038467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DAADB-DF5A-4D5C-AFE8-ADA049D0444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74249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800" dirty="0"/>
          </a:p>
        </p:txBody>
      </p:sp>
      <p:sp>
        <p:nvSpPr>
          <p:cNvPr id="4" name="スライド番号プレースホルダー 3"/>
          <p:cNvSpPr>
            <a:spLocks noGrp="1"/>
          </p:cNvSpPr>
          <p:nvPr>
            <p:ph type="sldNum" sz="quarter" idx="10"/>
          </p:nvPr>
        </p:nvSpPr>
        <p:spPr/>
        <p:txBody>
          <a:bodyPr/>
          <a:lstStyle/>
          <a:p>
            <a:fld id="{DDCDAADB-DF5A-4D5C-AFE8-ADA049D0444D}" type="slidenum">
              <a:rPr kumimoji="1" lang="ja-JP" altLang="en-US" smtClean="0"/>
              <a:t>11</a:t>
            </a:fld>
            <a:endParaRPr kumimoji="1" lang="ja-JP" altLang="en-US" dirty="0"/>
          </a:p>
        </p:txBody>
      </p:sp>
    </p:spTree>
    <p:extLst>
      <p:ext uri="{BB962C8B-B14F-4D97-AF65-F5344CB8AC3E}">
        <p14:creationId xmlns:p14="http://schemas.microsoft.com/office/powerpoint/2010/main" val="134366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BCED495-8C9D-4896-9C22-182E2BD92EEF}" type="datetimeFigureOut">
              <a:rPr kumimoji="1" lang="ja-JP" altLang="en-US" smtClean="0"/>
              <a:t>2026/3/23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DBE2A86-7F05-41B4-8F07-5B31971C6D26}" type="slidenum">
              <a:rPr kumimoji="1" lang="ja-JP" altLang="en-US" smtClean="0"/>
              <a:t>‹#›</a:t>
            </a:fld>
            <a:endParaRPr kumimoji="1" lang="ja-JP" altLang="en-US" dirty="0"/>
          </a:p>
        </p:txBody>
      </p:sp>
    </p:spTree>
    <p:extLst>
      <p:ext uri="{BB962C8B-B14F-4D97-AF65-F5344CB8AC3E}">
        <p14:creationId xmlns:p14="http://schemas.microsoft.com/office/powerpoint/2010/main" val="414444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45025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14486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5704263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30AE6A8-089A-4C38-BCEC-0F5455F2645D}"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5182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CA6AE7-BF89-45B3-B05E-6BE2C3174328}"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4843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9590852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95655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69102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978874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78619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377173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CED495-8C9D-4896-9C22-182E2BD92EEF}" type="datetimeFigureOut">
              <a:rPr kumimoji="1" lang="ja-JP" altLang="en-US" smtClean="0"/>
              <a:t>2026/3/23</a:t>
            </a:fld>
            <a:endParaRPr kumimoji="1" lang="ja-JP" altLang="en-US" dirty="0"/>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BE2A86-7F05-41B4-8F07-5B31971C6D26}" type="slidenum">
              <a:rPr kumimoji="1" lang="ja-JP" altLang="en-US" smtClean="0"/>
              <a:t>‹#›</a:t>
            </a:fld>
            <a:endParaRPr kumimoji="1" lang="ja-JP" altLang="en-US" dirty="0"/>
          </a:p>
        </p:txBody>
      </p:sp>
      <p:grpSp>
        <p:nvGrpSpPr>
          <p:cNvPr id="7" name="グループ化 6"/>
          <p:cNvGrpSpPr/>
          <p:nvPr userDrawn="1"/>
        </p:nvGrpSpPr>
        <p:grpSpPr>
          <a:xfrm>
            <a:off x="0" y="0"/>
            <a:ext cx="145473" cy="6858000"/>
            <a:chOff x="0" y="2070500"/>
            <a:chExt cx="656713" cy="2743756"/>
          </a:xfrm>
        </p:grpSpPr>
        <p:sp>
          <p:nvSpPr>
            <p:cNvPr id="8" name="正方形/長方形 7"/>
            <p:cNvSpPr/>
            <p:nvPr/>
          </p:nvSpPr>
          <p:spPr>
            <a:xfrm>
              <a:off x="0" y="2070500"/>
              <a:ext cx="656713" cy="914400"/>
            </a:xfrm>
            <a:prstGeom prst="rect">
              <a:avLst/>
            </a:prstGeom>
            <a:solidFill>
              <a:srgbClr val="02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9" name="正方形/長方形 8"/>
            <p:cNvSpPr/>
            <p:nvPr/>
          </p:nvSpPr>
          <p:spPr>
            <a:xfrm>
              <a:off x="0" y="2985456"/>
              <a:ext cx="656713" cy="914400"/>
            </a:xfrm>
            <a:prstGeom prst="rect">
              <a:avLst/>
            </a:prstGeom>
            <a:solidFill>
              <a:srgbClr val="B0C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10" name="正方形/長方形 9"/>
            <p:cNvSpPr/>
            <p:nvPr/>
          </p:nvSpPr>
          <p:spPr>
            <a:xfrm>
              <a:off x="0" y="3899856"/>
              <a:ext cx="656713" cy="914400"/>
            </a:xfrm>
            <a:prstGeom prst="rect">
              <a:avLst/>
            </a:prstGeom>
            <a:solidFill>
              <a:srgbClr val="7BA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grpSp>
    </p:spTree>
    <p:extLst>
      <p:ext uri="{BB962C8B-B14F-4D97-AF65-F5344CB8AC3E}">
        <p14:creationId xmlns:p14="http://schemas.microsoft.com/office/powerpoint/2010/main" val="2524834123"/>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ED495-8C9D-4896-9C22-182E2BD92EEF}" type="datetimeFigureOut">
              <a:rPr kumimoji="1" lang="ja-JP" altLang="en-US" smtClean="0"/>
              <a:t>2026/3/23</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E2A86-7F05-41B4-8F07-5B31971C6D26}" type="slidenum">
              <a:rPr kumimoji="1" lang="ja-JP" altLang="en-US" smtClean="0"/>
              <a:t>‹#›</a:t>
            </a:fld>
            <a:endParaRPr kumimoji="1" lang="ja-JP" altLang="en-US" dirty="0"/>
          </a:p>
        </p:txBody>
      </p:sp>
      <p:sp>
        <p:nvSpPr>
          <p:cNvPr id="7" name="円 6"/>
          <p:cNvSpPr/>
          <p:nvPr userDrawn="1"/>
        </p:nvSpPr>
        <p:spPr>
          <a:xfrm>
            <a:off x="8801100" y="6409800"/>
            <a:ext cx="685800" cy="896400"/>
          </a:xfrm>
          <a:prstGeom prst="pie">
            <a:avLst>
              <a:gd name="adj1" fmla="val 10825143"/>
              <a:gd name="adj2" fmla="val 16200000"/>
            </a:avLst>
          </a:prstGeom>
          <a:solidFill>
            <a:srgbClr val="003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solidFill>
                <a:schemeClr val="tx1"/>
              </a:solidFill>
            </a:endParaRPr>
          </a:p>
        </p:txBody>
      </p:sp>
      <p:sp>
        <p:nvSpPr>
          <p:cNvPr id="8" name="テキスト ボックス 7"/>
          <p:cNvSpPr txBox="1"/>
          <p:nvPr userDrawn="1"/>
        </p:nvSpPr>
        <p:spPr>
          <a:xfrm>
            <a:off x="8843962" y="6538912"/>
            <a:ext cx="544286" cy="230832"/>
          </a:xfrm>
          <a:prstGeom prst="rect">
            <a:avLst/>
          </a:prstGeom>
          <a:noFill/>
        </p:spPr>
        <p:txBody>
          <a:bodyPr wrap="square" rtlCol="0">
            <a:spAutoFit/>
          </a:bodyPr>
          <a:lstStyle/>
          <a:p>
            <a:fld id="{A85DD973-0012-4C51-BAF2-5211C235E67A}" type="slidenum">
              <a:rPr kumimoji="1" lang="en-US" altLang="ja-JP" sz="900" b="1" smtClean="0">
                <a:solidFill>
                  <a:schemeClr val="bg1"/>
                </a:solidFill>
                <a:latin typeface="BIZ UDPゴシック" panose="020B0400000000000000" pitchFamily="50" charset="-128"/>
                <a:ea typeface="BIZ UDPゴシック" panose="020B0400000000000000" pitchFamily="50" charset="-128"/>
              </a:rPr>
              <a:t>‹#›</a:t>
            </a:fld>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834702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92000" y="3893555"/>
            <a:ext cx="7560000" cy="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894109" y="2308818"/>
            <a:ext cx="7682303" cy="1569660"/>
          </a:xfrm>
          <a:prstGeom prst="rect">
            <a:avLst/>
          </a:prstGeom>
          <a:noFill/>
        </p:spPr>
        <p:txBody>
          <a:bodyPr wrap="square" rtlCol="0">
            <a:spAutoFit/>
          </a:bodyPr>
          <a:lstStyle/>
          <a:p>
            <a:pPr lvl="0" algn="ctr" eaLnBrk="0" fontAlgn="base" hangingPunct="0">
              <a:spcBef>
                <a:spcPct val="0"/>
              </a:spcBef>
              <a:spcAft>
                <a:spcPct val="0"/>
              </a:spcAft>
            </a:pPr>
            <a:r>
              <a:rPr kumimoji="0" lang="ja-JP" altLang="en-US" sz="3200" b="1" dirty="0">
                <a:solidFill>
                  <a:schemeClr val="bg2">
                    <a:lumMod val="25000"/>
                  </a:schemeClr>
                </a:solidFill>
                <a:latin typeface="Meiryo UI" panose="020B0604030504040204" pitchFamily="50" charset="-128"/>
                <a:ea typeface="Meiryo UI" panose="020B0604030504040204" pitchFamily="50" charset="-128"/>
              </a:rPr>
              <a:t>令和６年度における</a:t>
            </a:r>
          </a:p>
          <a:p>
            <a:pPr lvl="0" algn="ctr" eaLnBrk="0" fontAlgn="base" hangingPunct="0">
              <a:spcBef>
                <a:spcPct val="0"/>
              </a:spcBef>
              <a:spcAft>
                <a:spcPct val="0"/>
              </a:spcAft>
            </a:pPr>
            <a:r>
              <a:rPr kumimoji="0" lang="ja-JP" altLang="en-US" sz="3200" b="1" dirty="0">
                <a:solidFill>
                  <a:schemeClr val="bg2">
                    <a:lumMod val="25000"/>
                  </a:schemeClr>
                </a:solidFill>
                <a:latin typeface="Meiryo UI" panose="020B0604030504040204" pitchFamily="50" charset="-128"/>
                <a:ea typeface="Meiryo UI" panose="020B0604030504040204" pitchFamily="50" charset="-128"/>
              </a:rPr>
              <a:t>協議会構成機関の自動車環境対策の</a:t>
            </a:r>
          </a:p>
          <a:p>
            <a:pPr lvl="0" algn="ctr" eaLnBrk="0" fontAlgn="base" hangingPunct="0">
              <a:spcBef>
                <a:spcPct val="0"/>
              </a:spcBef>
              <a:spcAft>
                <a:spcPct val="0"/>
              </a:spcAft>
            </a:pPr>
            <a:r>
              <a:rPr kumimoji="0" lang="ja-JP" altLang="en-US" sz="3200" b="1" dirty="0">
                <a:solidFill>
                  <a:schemeClr val="bg2">
                    <a:lumMod val="25000"/>
                  </a:schemeClr>
                </a:solidFill>
                <a:latin typeface="Meiryo UI" panose="020B0604030504040204" pitchFamily="50" charset="-128"/>
                <a:ea typeface="Meiryo UI" panose="020B0604030504040204" pitchFamily="50" charset="-128"/>
              </a:rPr>
              <a:t>進捗状況について</a:t>
            </a:r>
          </a:p>
        </p:txBody>
      </p:sp>
      <p:sp>
        <p:nvSpPr>
          <p:cNvPr id="6" name="正方形/長方形 5"/>
          <p:cNvSpPr/>
          <p:nvPr/>
        </p:nvSpPr>
        <p:spPr>
          <a:xfrm>
            <a:off x="7051964" y="660589"/>
            <a:ext cx="1524448" cy="430792"/>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r>
              <a:rPr kumimoji="1" lang="ja-JP" altLang="en-US" sz="2000">
                <a:solidFill>
                  <a:schemeClr val="tx1"/>
                </a:solidFill>
                <a:latin typeface="Meiryo UI" panose="020B0604030504040204" pitchFamily="50" charset="-128"/>
                <a:ea typeface="Meiryo UI" panose="020B0604030504040204" pitchFamily="50" charset="-128"/>
              </a:rPr>
              <a:t>資料２</a:t>
            </a:r>
            <a:r>
              <a:rPr lang="ja-JP" altLang="en-US" sz="2000">
                <a:solidFill>
                  <a:schemeClr val="tx1"/>
                </a:solidFill>
                <a:latin typeface="Meiryo UI" panose="020B0604030504040204" pitchFamily="50" charset="-128"/>
                <a:ea typeface="Meiryo UI" panose="020B0604030504040204" pitchFamily="50" charset="-128"/>
              </a:rPr>
              <a:t>－３</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テキスト ボックス 6">
            <a:extLst>
              <a:ext uri="{FF2B5EF4-FFF2-40B4-BE49-F238E27FC236}">
                <a16:creationId xmlns:a16="http://schemas.microsoft.com/office/drawing/2014/main" id="{1DC3E44D-F999-4D1B-8B81-A79BF903D114}"/>
              </a:ext>
            </a:extLst>
          </p:cNvPr>
          <p:cNvSpPr txBox="1"/>
          <p:nvPr/>
        </p:nvSpPr>
        <p:spPr>
          <a:xfrm>
            <a:off x="895240" y="4837176"/>
            <a:ext cx="7560000" cy="646331"/>
          </a:xfrm>
          <a:prstGeom prst="rect">
            <a:avLst/>
          </a:prstGeom>
          <a:noFill/>
        </p:spPr>
        <p:txBody>
          <a:bodyPr wrap="square" rtlCol="0">
            <a:spAutoFit/>
          </a:bodyPr>
          <a:lstStyle/>
          <a:p>
            <a:pPr algn="ctr"/>
            <a:r>
              <a:rPr kumimoji="1" lang="ja-JP" altLang="en-US" dirty="0"/>
              <a:t>大阪府自動車排出窒素酸化物及び粒子状物質総量削減計画策定協議会 </a:t>
            </a:r>
          </a:p>
          <a:p>
            <a:pPr algn="ctr"/>
            <a:r>
              <a:rPr kumimoji="1" lang="ja-JP" altLang="en-US" dirty="0"/>
              <a:t>令和７年度第１回幹事会（</a:t>
            </a:r>
            <a:r>
              <a:rPr kumimoji="1" lang="en-US" altLang="ja-JP" dirty="0"/>
              <a:t>R8.3.12</a:t>
            </a:r>
            <a:r>
              <a:rPr kumimoji="1" lang="ja-JP" altLang="en-US" dirty="0"/>
              <a:t>）</a:t>
            </a:r>
          </a:p>
        </p:txBody>
      </p:sp>
    </p:spTree>
    <p:extLst>
      <p:ext uri="{BB962C8B-B14F-4D97-AF65-F5344CB8AC3E}">
        <p14:creationId xmlns:p14="http://schemas.microsoft.com/office/powerpoint/2010/main" val="408519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4226672955"/>
              </p:ext>
            </p:extLst>
          </p:nvPr>
        </p:nvGraphicFramePr>
        <p:xfrm>
          <a:off x="495300" y="1849004"/>
          <a:ext cx="5602050" cy="2819053"/>
        </p:xfrm>
        <a:graphic>
          <a:graphicData uri="http://schemas.openxmlformats.org/drawingml/2006/chart">
            <c:chart xmlns:c="http://schemas.openxmlformats.org/drawingml/2006/chart" xmlns:r="http://schemas.openxmlformats.org/officeDocument/2006/relationships" r:id="rId3"/>
          </a:graphicData>
        </a:graphic>
      </p:graphicFrame>
      <p:sp>
        <p:nvSpPr>
          <p:cNvPr id="18" name="正方形/長方形 17"/>
          <p:cNvSpPr/>
          <p:nvPr/>
        </p:nvSpPr>
        <p:spPr>
          <a:xfrm>
            <a:off x="0" y="0"/>
            <a:ext cx="9144000" cy="5472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＜取組状況＞</a:t>
            </a:r>
            <a:r>
              <a:rPr kumimoji="1" lang="ja-JP" altLang="en-US" sz="2400" b="1" i="0" u="none" strike="noStrike" kern="1200" cap="none" spc="675" normalizeH="0" baseline="0" noProof="0" dirty="0">
                <a:ln>
                  <a:noFill/>
                </a:ln>
                <a:solidFill>
                  <a:prstClr val="white"/>
                </a:solidFill>
                <a:effectLst/>
                <a:highlight>
                  <a:srgbClr val="003693"/>
                </a:highlight>
                <a:uLnTx/>
                <a:uFillTx/>
                <a:latin typeface="Meiryo UI" panose="020B0604030504040204" pitchFamily="50" charset="-128"/>
                <a:ea typeface="Meiryo UI" panose="020B0604030504040204" pitchFamily="50" charset="-128"/>
                <a:cs typeface="+mn-cs"/>
              </a:rPr>
              <a:t>５</a:t>
            </a:r>
            <a:r>
              <a:rPr kumimoji="1" lang="en-US" altLang="ja-JP" sz="24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24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交通需要の調整・低減</a:t>
            </a:r>
            <a:endParaRPr kumimoji="1" lang="en-US" altLang="ja-JP" sz="24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p:cNvSpPr txBox="1"/>
          <p:nvPr/>
        </p:nvSpPr>
        <p:spPr>
          <a:xfrm>
            <a:off x="2353378" y="4603570"/>
            <a:ext cx="271046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（出典）貨物地域流動調査（国土交通省）</a:t>
            </a:r>
            <a:endPar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1848802" y="4360280"/>
            <a:ext cx="32150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輸送機関別の貨物流動量（府域）</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楕円 39"/>
          <p:cNvSpPr/>
          <p:nvPr/>
        </p:nvSpPr>
        <p:spPr>
          <a:xfrm>
            <a:off x="255845" y="5146140"/>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テキスト ボックス 1"/>
          <p:cNvSpPr txBox="1"/>
          <p:nvPr/>
        </p:nvSpPr>
        <p:spPr>
          <a:xfrm>
            <a:off x="488045" y="5093081"/>
            <a:ext cx="7558532"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公共交通機関の利便性の向上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鉄道</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北大阪急行線南北線延伸（千里中央～箕面萱野）</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R6.3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開業</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なにわ筋線（大阪～</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仮称</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西本町～</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JR</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難波、南海新今宮）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R13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年完成予定</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公共車両優先システム（</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PTPS</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）の整備（府警）</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その他</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駅前広場・バスターミナルの整備</a:t>
            </a:r>
          </a:p>
        </p:txBody>
      </p:sp>
      <p:sp>
        <p:nvSpPr>
          <p:cNvPr id="8" name="テキスト ボックス 7"/>
          <p:cNvSpPr txBox="1"/>
          <p:nvPr/>
        </p:nvSpPr>
        <p:spPr>
          <a:xfrm>
            <a:off x="375795" y="644104"/>
            <a:ext cx="839241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物流総合効率化法の推進（近畿運輸局）</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・「総合物流施策大綱（</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年度）」の推進に向けて、</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年カーボンニュートラルに向けたセミナー実施</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・モーダルシフト等の推進（「モーダルシフト加速化緊急事業」（補助事業）等）</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楕円 42"/>
          <p:cNvSpPr/>
          <p:nvPr/>
        </p:nvSpPr>
        <p:spPr>
          <a:xfrm>
            <a:off x="187108" y="763660"/>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highlight>
                <a:srgbClr val="FFFF00"/>
              </a:highligh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E51984B0-10BE-4E20-B74B-9E0CB59EB1E1}"/>
              </a:ext>
            </a:extLst>
          </p:cNvPr>
          <p:cNvSpPr txBox="1"/>
          <p:nvPr/>
        </p:nvSpPr>
        <p:spPr>
          <a:xfrm>
            <a:off x="6362271" y="4992251"/>
            <a:ext cx="296044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バス接近表示器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大阪市交通局</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 name="図 3">
            <a:extLst>
              <a:ext uri="{FF2B5EF4-FFF2-40B4-BE49-F238E27FC236}">
                <a16:creationId xmlns:a16="http://schemas.microsoft.com/office/drawing/2014/main" id="{23A525C6-122F-43B2-836F-326962C9B941}"/>
              </a:ext>
            </a:extLst>
          </p:cNvPr>
          <p:cNvPicPr>
            <a:picLocks noChangeAspect="1"/>
          </p:cNvPicPr>
          <p:nvPr/>
        </p:nvPicPr>
        <p:blipFill>
          <a:blip r:embed="rId4"/>
          <a:stretch>
            <a:fillRect/>
          </a:stretch>
        </p:blipFill>
        <p:spPr>
          <a:xfrm>
            <a:off x="6943730" y="2776804"/>
            <a:ext cx="2023395" cy="2165032"/>
          </a:xfrm>
          <a:prstGeom prst="rect">
            <a:avLst/>
          </a:prstGeom>
        </p:spPr>
      </p:pic>
    </p:spTree>
    <p:extLst>
      <p:ext uri="{BB962C8B-B14F-4D97-AF65-F5344CB8AC3E}">
        <p14:creationId xmlns:p14="http://schemas.microsoft.com/office/powerpoint/2010/main" val="2293019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0"/>
            <a:ext cx="9144000" cy="5472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＜取組状況</a:t>
            </a:r>
            <a:r>
              <a:rPr lang="ja-JP" altLang="en-US" sz="2400" b="1" spc="675" dirty="0">
                <a:solidFill>
                  <a:schemeClr val="bg1"/>
                </a:solidFill>
                <a:highlight>
                  <a:srgbClr val="003693"/>
                </a:highlight>
                <a:latin typeface="Meiryo UI" panose="020B0604030504040204" pitchFamily="50" charset="-128"/>
                <a:ea typeface="Meiryo UI" panose="020B0604030504040204" pitchFamily="50" charset="-128"/>
              </a:rPr>
              <a:t>＞６</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交通流対策</a:t>
            </a:r>
            <a:endParaRPr lang="en-US" altLang="ja-JP" sz="2400" b="1" spc="675"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387204" y="634695"/>
            <a:ext cx="6983002" cy="129266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高速道路の整備</a:t>
            </a:r>
            <a:endParaRPr lang="en-US" altLang="ja-JP"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・新名神高速道路　（高槻～神戸）は</a:t>
            </a:r>
            <a:r>
              <a:rPr lang="en-US" altLang="ja-JP" sz="1500" dirty="0">
                <a:latin typeface="Meiryo UI" panose="020B0604030504040204" pitchFamily="50" charset="-128"/>
                <a:ea typeface="Meiryo UI" panose="020B0604030504040204" pitchFamily="50" charset="-128"/>
              </a:rPr>
              <a:t>H30.3</a:t>
            </a:r>
            <a:r>
              <a:rPr lang="ja-JP" altLang="en-US" sz="1500" dirty="0">
                <a:latin typeface="Meiryo UI" panose="020B0604030504040204" pitchFamily="50" charset="-128"/>
                <a:ea typeface="Meiryo UI" panose="020B0604030504040204" pitchFamily="50" charset="-128"/>
              </a:rPr>
              <a:t>開通済、（八幡～高槻）</a:t>
            </a:r>
            <a:r>
              <a:rPr lang="en-US" altLang="ja-JP" sz="1500" dirty="0">
                <a:latin typeface="Meiryo UI" panose="020B0604030504040204" pitchFamily="50" charset="-128"/>
                <a:ea typeface="Meiryo UI" panose="020B0604030504040204" pitchFamily="50" charset="-128"/>
              </a:rPr>
              <a:t>R</a:t>
            </a:r>
            <a:r>
              <a:rPr lang="ja-JP" altLang="en-US" sz="1500" dirty="0">
                <a:latin typeface="Meiryo UI" panose="020B0604030504040204" pitchFamily="50" charset="-128"/>
                <a:ea typeface="Meiryo UI" panose="020B0604030504040204" pitchFamily="50" charset="-128"/>
              </a:rPr>
              <a:t>９完成予定</a:t>
            </a:r>
          </a:p>
          <a:p>
            <a:r>
              <a:rPr lang="ja-JP" altLang="en-US" sz="1500" dirty="0">
                <a:latin typeface="Meiryo UI" panose="020B0604030504040204" pitchFamily="50" charset="-128"/>
                <a:ea typeface="Meiryo UI" panose="020B0604030504040204" pitchFamily="50" charset="-128"/>
              </a:rPr>
              <a:t>・阪神高速淀川左岸線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期（此花区高見～北区豊崎）</a:t>
            </a:r>
            <a:r>
              <a:rPr lang="en-US" altLang="ja-JP" sz="1500" dirty="0">
                <a:latin typeface="Meiryo UI" panose="020B0604030504040204" pitchFamily="50" charset="-128"/>
                <a:ea typeface="Meiryo UI" panose="020B0604030504040204" pitchFamily="50" charset="-128"/>
              </a:rPr>
              <a:t>R14</a:t>
            </a:r>
            <a:r>
              <a:rPr lang="ja-JP" altLang="en-US" sz="1500" dirty="0">
                <a:latin typeface="Meiryo UI" panose="020B0604030504040204" pitchFamily="50" charset="-128"/>
                <a:ea typeface="Meiryo UI" panose="020B0604030504040204" pitchFamily="50" charset="-128"/>
              </a:rPr>
              <a:t>完成予定</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a:t>
            </a:r>
            <a:r>
              <a:rPr lang="zh-TW" altLang="en-US" sz="1500" dirty="0">
                <a:latin typeface="Meiryo UI" panose="020B0604030504040204" pitchFamily="50" charset="-128"/>
                <a:ea typeface="Meiryo UI" panose="020B0604030504040204" pitchFamily="50" charset="-128"/>
              </a:rPr>
              <a:t>淀川左岸線延伸部</a:t>
            </a:r>
            <a:r>
              <a:rPr lang="ja-JP" altLang="en-US" sz="1500" dirty="0">
                <a:latin typeface="Meiryo UI" panose="020B0604030504040204" pitchFamily="50" charset="-128"/>
                <a:ea typeface="Meiryo UI" panose="020B0604030504040204" pitchFamily="50" charset="-128"/>
              </a:rPr>
              <a:t>（</a:t>
            </a:r>
            <a:r>
              <a:rPr lang="zh-TW" altLang="en-US" sz="1500" dirty="0">
                <a:latin typeface="Meiryo UI" panose="020B0604030504040204" pitchFamily="50" charset="-128"/>
                <a:ea typeface="Meiryo UI" panose="020B0604030504040204" pitchFamily="50" charset="-128"/>
              </a:rPr>
              <a:t>門真市～大阪市</a:t>
            </a:r>
            <a:r>
              <a:rPr lang="ja-JP" altLang="en-US" sz="1500" dirty="0">
                <a:latin typeface="Meiryo UI" panose="020B0604030504040204" pitchFamily="50" charset="-128"/>
                <a:ea typeface="Meiryo UI" panose="020B0604030504040204" pitchFamily="50" charset="-128"/>
              </a:rPr>
              <a:t>）</a:t>
            </a:r>
            <a:r>
              <a:rPr lang="en-US" altLang="ja-JP" sz="1500" dirty="0">
                <a:latin typeface="Meiryo UI" panose="020B0604030504040204" pitchFamily="50" charset="-128"/>
                <a:ea typeface="Meiryo UI" panose="020B0604030504040204" pitchFamily="50" charset="-128"/>
              </a:rPr>
              <a:t>R13</a:t>
            </a:r>
            <a:r>
              <a:rPr lang="ja-JP" altLang="en-US" sz="1500" dirty="0">
                <a:latin typeface="Meiryo UI" panose="020B0604030504040204" pitchFamily="50" charset="-128"/>
                <a:ea typeface="Meiryo UI" panose="020B0604030504040204" pitchFamily="50" charset="-128"/>
              </a:rPr>
              <a:t>完成予定</a:t>
            </a:r>
          </a:p>
          <a:p>
            <a:r>
              <a:rPr lang="ja-JP" altLang="en-US" sz="1500" dirty="0">
                <a:latin typeface="Meiryo UI" panose="020B0604030504040204" pitchFamily="50" charset="-128"/>
                <a:ea typeface="Meiryo UI" panose="020B0604030504040204" pitchFamily="50" charset="-128"/>
              </a:rPr>
              <a:t>・阪神高速大和川線  三宝</a:t>
            </a:r>
            <a:r>
              <a:rPr lang="en-US" altLang="ja-JP" sz="1500" dirty="0">
                <a:latin typeface="Meiryo UI" panose="020B0604030504040204" pitchFamily="50" charset="-128"/>
                <a:ea typeface="Meiryo UI" panose="020B0604030504040204" pitchFamily="50" charset="-128"/>
              </a:rPr>
              <a:t>JCT</a:t>
            </a:r>
            <a:r>
              <a:rPr lang="ja-JP" altLang="en-US" sz="1500" dirty="0">
                <a:latin typeface="Meiryo UI" panose="020B0604030504040204" pitchFamily="50" charset="-128"/>
                <a:ea typeface="Meiryo UI" panose="020B0604030504040204" pitchFamily="50" charset="-128"/>
              </a:rPr>
              <a:t>～鉄砲</a:t>
            </a:r>
            <a:r>
              <a:rPr lang="en-US" altLang="ja-JP" sz="1500" dirty="0">
                <a:latin typeface="Meiryo UI" panose="020B0604030504040204" pitchFamily="50" charset="-128"/>
                <a:ea typeface="Meiryo UI" panose="020B0604030504040204" pitchFamily="50" charset="-128"/>
              </a:rPr>
              <a:t>1.4km</a:t>
            </a:r>
            <a:r>
              <a:rPr lang="ja-JP" altLang="en-US" sz="1500" dirty="0">
                <a:latin typeface="Meiryo UI" panose="020B0604030504040204" pitchFamily="50" charset="-128"/>
                <a:ea typeface="Meiryo UI" panose="020B0604030504040204" pitchFamily="50" charset="-128"/>
              </a:rPr>
              <a:t>開通　</a:t>
            </a:r>
            <a:r>
              <a:rPr lang="en-US" altLang="ja-JP" sz="1500" dirty="0">
                <a:latin typeface="Meiryo UI" panose="020B0604030504040204" pitchFamily="50" charset="-128"/>
                <a:ea typeface="Meiryo UI" panose="020B0604030504040204" pitchFamily="50" charset="-128"/>
              </a:rPr>
              <a:t>R2.3</a:t>
            </a:r>
            <a:r>
              <a:rPr lang="ja-JP" altLang="en-US" sz="1500" dirty="0">
                <a:latin typeface="Meiryo UI" panose="020B0604030504040204" pitchFamily="50" charset="-128"/>
                <a:ea typeface="Meiryo UI" panose="020B0604030504040204" pitchFamily="50" charset="-128"/>
              </a:rPr>
              <a:t>完成</a:t>
            </a:r>
          </a:p>
        </p:txBody>
      </p:sp>
      <p:sp>
        <p:nvSpPr>
          <p:cNvPr id="27" name="楕円 26"/>
          <p:cNvSpPr/>
          <p:nvPr/>
        </p:nvSpPr>
        <p:spPr>
          <a:xfrm>
            <a:off x="249318" y="715424"/>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87204" y="1992182"/>
            <a:ext cx="6724796" cy="1107996"/>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バイパスの整備</a:t>
            </a:r>
            <a:endParaRPr lang="en-US" altLang="ja-JP"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・一般国道</a:t>
            </a:r>
            <a:r>
              <a:rPr lang="en-US" altLang="ja-JP" sz="1500" dirty="0">
                <a:latin typeface="Meiryo UI" panose="020B0604030504040204" pitchFamily="50" charset="-128"/>
                <a:ea typeface="Meiryo UI" panose="020B0604030504040204" pitchFamily="50" charset="-128"/>
              </a:rPr>
              <a:t>371</a:t>
            </a:r>
            <a:r>
              <a:rPr lang="ja-JP" altLang="en-US" sz="1500" dirty="0">
                <a:latin typeface="Meiryo UI" panose="020B0604030504040204" pitchFamily="50" charset="-128"/>
                <a:ea typeface="Meiryo UI" panose="020B0604030504040204" pitchFamily="50" charset="-128"/>
              </a:rPr>
              <a:t>号石仏バイパス　</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（河内長野市石仏から同市天見（和歌山県界）　</a:t>
            </a:r>
            <a:r>
              <a:rPr lang="en-US" altLang="ja-JP" sz="1500" dirty="0">
                <a:latin typeface="Meiryo UI" panose="020B0604030504040204" pitchFamily="50" charset="-128"/>
                <a:ea typeface="Meiryo UI" panose="020B0604030504040204" pitchFamily="50" charset="-128"/>
              </a:rPr>
              <a:t>R6.6</a:t>
            </a:r>
            <a:r>
              <a:rPr lang="ja-JP" altLang="en-US" sz="1500" dirty="0">
                <a:latin typeface="Meiryo UI" panose="020B0604030504040204" pitchFamily="50" charset="-128"/>
                <a:ea typeface="Meiryo UI" panose="020B0604030504040204" pitchFamily="50" charset="-128"/>
              </a:rPr>
              <a:t>完成　等</a:t>
            </a:r>
          </a:p>
          <a:p>
            <a:endParaRPr lang="ja-JP" altLang="en-US" dirty="0">
              <a:latin typeface="Meiryo UI" panose="020B0604030504040204" pitchFamily="50" charset="-128"/>
              <a:ea typeface="Meiryo UI" panose="020B0604030504040204" pitchFamily="50" charset="-128"/>
            </a:endParaRPr>
          </a:p>
        </p:txBody>
      </p:sp>
      <p:sp>
        <p:nvSpPr>
          <p:cNvPr id="29" name="楕円 28"/>
          <p:cNvSpPr/>
          <p:nvPr/>
        </p:nvSpPr>
        <p:spPr>
          <a:xfrm>
            <a:off x="249318" y="2087215"/>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87204" y="2898085"/>
            <a:ext cx="3611886" cy="1061829"/>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連続立体交差事業</a:t>
            </a:r>
          </a:p>
          <a:p>
            <a:r>
              <a:rPr lang="ja-JP" altLang="en-US" sz="1500" dirty="0">
                <a:latin typeface="Meiryo UI" panose="020B0604030504040204" pitchFamily="50" charset="-128"/>
                <a:ea typeface="Meiryo UI" panose="020B0604030504040204" pitchFamily="50" charset="-128"/>
              </a:rPr>
              <a:t>・阪急京都線・千里線（</a:t>
            </a:r>
            <a:r>
              <a:rPr lang="en-US" altLang="ja-JP" sz="1500" dirty="0">
                <a:latin typeface="Meiryo UI" panose="020B0604030504040204" pitchFamily="50" charset="-128"/>
                <a:ea typeface="Meiryo UI" panose="020B0604030504040204" pitchFamily="50" charset="-128"/>
              </a:rPr>
              <a:t>R13</a:t>
            </a:r>
            <a:r>
              <a:rPr lang="ja-JP" altLang="en-US" sz="1500" dirty="0">
                <a:latin typeface="Meiryo UI" panose="020B0604030504040204" pitchFamily="50" charset="-128"/>
                <a:ea typeface="Meiryo UI" panose="020B0604030504040204" pitchFamily="50" charset="-128"/>
              </a:rPr>
              <a:t>完成予定）</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南海本線（</a:t>
            </a:r>
            <a:r>
              <a:rPr lang="en-US" altLang="ja-JP" sz="1500" dirty="0">
                <a:latin typeface="Meiryo UI" panose="020B0604030504040204" pitchFamily="50" charset="-128"/>
                <a:ea typeface="Meiryo UI" panose="020B0604030504040204" pitchFamily="50" charset="-128"/>
              </a:rPr>
              <a:t>R9</a:t>
            </a:r>
            <a:r>
              <a:rPr lang="ja-JP" altLang="en-US" sz="1500" dirty="0">
                <a:latin typeface="Meiryo UI" panose="020B0604030504040204" pitchFamily="50" charset="-128"/>
                <a:ea typeface="Meiryo UI" panose="020B0604030504040204" pitchFamily="50" charset="-128"/>
              </a:rPr>
              <a:t>完成予定）、</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南海本線・高師浜線（</a:t>
            </a:r>
            <a:r>
              <a:rPr lang="en-US" altLang="ja-JP" sz="1500" dirty="0">
                <a:latin typeface="Meiryo UI" panose="020B0604030504040204" pitchFamily="50" charset="-128"/>
                <a:ea typeface="Meiryo UI" panose="020B0604030504040204" pitchFamily="50" charset="-128"/>
              </a:rPr>
              <a:t>R7</a:t>
            </a:r>
            <a:r>
              <a:rPr lang="ja-JP" altLang="en-US" sz="1500" dirty="0">
                <a:latin typeface="Meiryo UI" panose="020B0604030504040204" pitchFamily="50" charset="-128"/>
                <a:ea typeface="Meiryo UI" panose="020B0604030504040204" pitchFamily="50" charset="-128"/>
              </a:rPr>
              <a:t>完成予定） 等</a:t>
            </a:r>
          </a:p>
        </p:txBody>
      </p:sp>
      <p:sp>
        <p:nvSpPr>
          <p:cNvPr id="31" name="楕円 30"/>
          <p:cNvSpPr/>
          <p:nvPr/>
        </p:nvSpPr>
        <p:spPr>
          <a:xfrm>
            <a:off x="248428" y="2963752"/>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32416" y="3992463"/>
            <a:ext cx="5896639" cy="877163"/>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右左折レーン整備</a:t>
            </a:r>
            <a:endParaRPr lang="en-US" altLang="ja-JP"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旧</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大阪中央環状線 桜塚交差点における右折レーン設置（</a:t>
            </a:r>
            <a:r>
              <a:rPr lang="en-US" altLang="ja-JP" sz="1500" dirty="0">
                <a:latin typeface="Meiryo UI" panose="020B0604030504040204" pitchFamily="50" charset="-128"/>
                <a:ea typeface="Meiryo UI" panose="020B0604030504040204" pitchFamily="50" charset="-128"/>
              </a:rPr>
              <a:t>R5</a:t>
            </a:r>
            <a:r>
              <a:rPr lang="ja-JP" altLang="en-US" sz="1500" dirty="0">
                <a:latin typeface="Meiryo UI" panose="020B0604030504040204" pitchFamily="50" charset="-128"/>
                <a:ea typeface="Meiryo UI" panose="020B0604030504040204" pitchFamily="50" charset="-128"/>
              </a:rPr>
              <a:t>完成）</a:t>
            </a:r>
          </a:p>
          <a:p>
            <a:endParaRPr lang="ja-JP" altLang="en-US"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32416" y="4647765"/>
            <a:ext cx="8033782" cy="1107996"/>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環境ロードプライシング（</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号湾岸線）</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（阪神高速道路㈱）</a:t>
            </a:r>
          </a:p>
          <a:p>
            <a:r>
              <a:rPr lang="en-US" altLang="ja-JP" sz="1500" dirty="0">
                <a:latin typeface="Meiryo UI" panose="020B0604030504040204" pitchFamily="50" charset="-128"/>
                <a:ea typeface="Meiryo UI" panose="020B0604030504040204" pitchFamily="50" charset="-128"/>
              </a:rPr>
              <a:t>5</a:t>
            </a:r>
            <a:r>
              <a:rPr lang="ja-JP" altLang="en-US" sz="1500" dirty="0">
                <a:latin typeface="Meiryo UI" panose="020B0604030504040204" pitchFamily="50" charset="-128"/>
                <a:ea typeface="Meiryo UI" panose="020B0604030504040204" pitchFamily="50" charset="-128"/>
              </a:rPr>
              <a:t>号湾岸線「六甲アイランド北」</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「天保山」の区間。</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対象車両で原則３割引　＊</a:t>
            </a:r>
            <a:r>
              <a:rPr lang="en-US" altLang="ja-JP" sz="1500" dirty="0">
                <a:latin typeface="Meiryo UI" panose="020B0604030504040204" pitchFamily="50" charset="-128"/>
                <a:ea typeface="Meiryo UI" panose="020B0604030504040204" pitchFamily="50" charset="-128"/>
              </a:rPr>
              <a:t>2001.11</a:t>
            </a:r>
            <a:r>
              <a:rPr lang="ja-JP" altLang="en-US" sz="1500" dirty="0">
                <a:latin typeface="Meiryo UI" panose="020B0604030504040204" pitchFamily="50" charset="-128"/>
                <a:ea typeface="Meiryo UI" panose="020B0604030504040204" pitchFamily="50" charset="-128"/>
              </a:rPr>
              <a:t>開始</a:t>
            </a:r>
            <a:endParaRPr lang="en-US" altLang="ja-JP" sz="1500" dirty="0">
              <a:latin typeface="Meiryo UI" panose="020B0604030504040204" pitchFamily="50" charset="-128"/>
              <a:ea typeface="Meiryo UI" panose="020B0604030504040204" pitchFamily="50" charset="-128"/>
            </a:endParaRPr>
          </a:p>
        </p:txBody>
      </p:sp>
      <p:sp>
        <p:nvSpPr>
          <p:cNvPr id="34" name="楕円 33"/>
          <p:cNvSpPr/>
          <p:nvPr/>
        </p:nvSpPr>
        <p:spPr>
          <a:xfrm>
            <a:off x="243730" y="4082882"/>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p:cNvSpPr/>
          <p:nvPr/>
        </p:nvSpPr>
        <p:spPr>
          <a:xfrm>
            <a:off x="243730" y="4713489"/>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B9D2E1DF-7610-480F-8028-941B60E09F9A}"/>
              </a:ext>
            </a:extLst>
          </p:cNvPr>
          <p:cNvPicPr>
            <a:picLocks noChangeAspect="1"/>
          </p:cNvPicPr>
          <p:nvPr/>
        </p:nvPicPr>
        <p:blipFill>
          <a:blip r:embed="rId2"/>
          <a:stretch>
            <a:fillRect/>
          </a:stretch>
        </p:blipFill>
        <p:spPr>
          <a:xfrm>
            <a:off x="5275494" y="4543425"/>
            <a:ext cx="3623181" cy="2116194"/>
          </a:xfrm>
          <a:prstGeom prst="rect">
            <a:avLst/>
          </a:prstGeom>
        </p:spPr>
      </p:pic>
      <p:sp>
        <p:nvSpPr>
          <p:cNvPr id="17" name="テキスト ボックス 16">
            <a:extLst>
              <a:ext uri="{FF2B5EF4-FFF2-40B4-BE49-F238E27FC236}">
                <a16:creationId xmlns:a16="http://schemas.microsoft.com/office/drawing/2014/main" id="{7504F2FB-6FFD-419F-ADBC-463ECFCCC46C}"/>
              </a:ext>
            </a:extLst>
          </p:cNvPr>
          <p:cNvSpPr txBox="1"/>
          <p:nvPr/>
        </p:nvSpPr>
        <p:spPr>
          <a:xfrm>
            <a:off x="5429250" y="6554584"/>
            <a:ext cx="4033732" cy="253916"/>
          </a:xfrm>
          <a:prstGeom prst="rect">
            <a:avLst/>
          </a:prstGeom>
          <a:noFill/>
        </p:spPr>
        <p:txBody>
          <a:bodyPr wrap="square">
            <a:spAutoFit/>
          </a:bodyPr>
          <a:lstStyle/>
          <a:p>
            <a:r>
              <a:rPr lang="ja-JP" altLang="en-US" sz="1050" dirty="0">
                <a:latin typeface="Meiryo UI" panose="020B0604030504040204" pitchFamily="50" charset="-128"/>
                <a:ea typeface="Meiryo UI" panose="020B0604030504040204" pitchFamily="50" charset="-128"/>
              </a:rPr>
              <a:t>（出典）阪神高速㈱　サステナビリティレポート</a:t>
            </a:r>
            <a:r>
              <a:rPr lang="en-US" altLang="ja-JP" sz="1050" dirty="0">
                <a:latin typeface="Meiryo UI" panose="020B0604030504040204" pitchFamily="50" charset="-128"/>
                <a:ea typeface="Meiryo UI" panose="020B0604030504040204" pitchFamily="50" charset="-128"/>
              </a:rPr>
              <a:t>2024</a:t>
            </a:r>
            <a:endParaRPr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4749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0"/>
            <a:ext cx="9144000" cy="5472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＜取組状況＞</a:t>
            </a:r>
            <a:r>
              <a:rPr lang="zh-TW" altLang="en-US" sz="2400" b="1" spc="675" dirty="0">
                <a:solidFill>
                  <a:schemeClr val="bg1"/>
                </a:solidFill>
                <a:latin typeface="Meiryo UI" panose="020B0604030504040204" pitchFamily="50" charset="-128"/>
                <a:ea typeface="Meiryo UI" panose="020B0604030504040204" pitchFamily="50" charset="-128"/>
              </a:rPr>
              <a:t>７</a:t>
            </a:r>
            <a:r>
              <a:rPr lang="en-US" altLang="zh-TW" sz="2400" b="1" spc="675" dirty="0">
                <a:solidFill>
                  <a:schemeClr val="bg1"/>
                </a:solidFill>
                <a:latin typeface="Meiryo UI" panose="020B0604030504040204" pitchFamily="50" charset="-128"/>
                <a:ea typeface="Meiryo UI" panose="020B0604030504040204" pitchFamily="50" charset="-128"/>
              </a:rPr>
              <a:t>.</a:t>
            </a:r>
            <a:r>
              <a:rPr lang="zh-TW" altLang="en-US" sz="2400" b="1" spc="675" dirty="0">
                <a:solidFill>
                  <a:schemeClr val="bg1"/>
                </a:solidFill>
                <a:latin typeface="Meiryo UI" panose="020B0604030504040204" pitchFamily="50" charset="-128"/>
                <a:ea typeface="Meiryo UI" panose="020B0604030504040204" pitchFamily="50" charset="-128"/>
              </a:rPr>
              <a:t>普及啓発活動</a:t>
            </a:r>
          </a:p>
        </p:txBody>
      </p:sp>
      <p:sp>
        <p:nvSpPr>
          <p:cNvPr id="14" name="テキスト ボックス 13"/>
          <p:cNvSpPr txBox="1"/>
          <p:nvPr/>
        </p:nvSpPr>
        <p:spPr>
          <a:xfrm>
            <a:off x="6123285" y="2683488"/>
            <a:ext cx="2622992" cy="307777"/>
          </a:xfrm>
          <a:prstGeom prst="rect">
            <a:avLst/>
          </a:prstGeom>
          <a:noFill/>
        </p:spPr>
        <p:txBody>
          <a:bodyPr wrap="square" rtlCol="0">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おおさか自動車環境ニュース</a:t>
            </a:r>
          </a:p>
        </p:txBody>
      </p:sp>
      <p:sp>
        <p:nvSpPr>
          <p:cNvPr id="3" name="テキスト ボックス 2"/>
          <p:cNvSpPr txBox="1"/>
          <p:nvPr/>
        </p:nvSpPr>
        <p:spPr>
          <a:xfrm>
            <a:off x="336404" y="617898"/>
            <a:ext cx="8475397" cy="1107996"/>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「国道</a:t>
            </a:r>
            <a:r>
              <a:rPr lang="en-US" altLang="ja-JP" dirty="0">
                <a:latin typeface="Meiryo UI" panose="020B0604030504040204" pitchFamily="50" charset="-128"/>
                <a:ea typeface="Meiryo UI" panose="020B0604030504040204" pitchFamily="50" charset="-128"/>
              </a:rPr>
              <a:t>43</a:t>
            </a:r>
            <a:r>
              <a:rPr lang="ja-JP" altLang="en-US" dirty="0">
                <a:latin typeface="Meiryo UI" panose="020B0604030504040204" pitchFamily="50" charset="-128"/>
                <a:ea typeface="Meiryo UI" panose="020B0604030504040204" pitchFamily="50" charset="-128"/>
              </a:rPr>
              <a:t>号・阪神高速神戸線における大気環境改善に向けた交通需要軽減キャンペーン」</a:t>
            </a:r>
          </a:p>
          <a:p>
            <a:r>
              <a:rPr lang="ja-JP" altLang="en-US" sz="1600" dirty="0">
                <a:latin typeface="Meiryo UI" panose="020B0604030504040204" pitchFamily="50" charset="-128"/>
                <a:ea typeface="Meiryo UI" panose="020B0604030504040204" pitchFamily="50" charset="-128"/>
              </a:rPr>
              <a:t>阪神高速５号湾岸線への迂回や環境改善に向けたエコドライブの促進について啓発する</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第</a:t>
            </a:r>
            <a:r>
              <a:rPr lang="en-US" altLang="ja-JP" sz="1600" dirty="0">
                <a:latin typeface="Meiryo UI" panose="020B0604030504040204" pitchFamily="50" charset="-128"/>
                <a:ea typeface="Meiryo UI" panose="020B0604030504040204" pitchFamily="50" charset="-128"/>
              </a:rPr>
              <a:t>24</a:t>
            </a:r>
            <a:r>
              <a:rPr lang="ja-JP" altLang="en-US" sz="1600" dirty="0">
                <a:latin typeface="Meiryo UI" panose="020B0604030504040204" pitchFamily="50" charset="-128"/>
                <a:ea typeface="Meiryo UI" panose="020B0604030504040204" pitchFamily="50" charset="-128"/>
              </a:rPr>
              <a:t>回交通需要軽減キャンペ－ン</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を令和</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月に実施</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（近畿地方整備局、近畿運輸局、阪神高速道路㈱　等）</a:t>
            </a:r>
          </a:p>
        </p:txBody>
      </p:sp>
      <p:sp>
        <p:nvSpPr>
          <p:cNvPr id="17" name="楕円 16"/>
          <p:cNvSpPr/>
          <p:nvPr/>
        </p:nvSpPr>
        <p:spPr>
          <a:xfrm>
            <a:off x="180026" y="707981"/>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36404" y="2915591"/>
            <a:ext cx="5213287" cy="923330"/>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安全運転管理者講習において事業者向け環境対策を</a:t>
            </a:r>
          </a:p>
          <a:p>
            <a:r>
              <a:rPr lang="ja-JP" altLang="en-US" dirty="0">
                <a:latin typeface="Meiryo UI" panose="020B0604030504040204" pitchFamily="50" charset="-128"/>
                <a:ea typeface="Meiryo UI" panose="020B0604030504040204" pitchFamily="50" charset="-128"/>
              </a:rPr>
              <a:t>促すための取組事例集のリーフレットの配布</a:t>
            </a:r>
          </a:p>
          <a:p>
            <a:r>
              <a:rPr lang="en-US" altLang="ja-JP" sz="1600" dirty="0">
                <a:latin typeface="Meiryo UI" panose="020B0604030504040204" pitchFamily="50" charset="-128"/>
                <a:ea typeface="Meiryo UI" panose="020B0604030504040204" pitchFamily="50" charset="-128"/>
              </a:rPr>
              <a:t>【R6:13</a:t>
            </a:r>
            <a:r>
              <a:rPr lang="ja-JP" altLang="en-US" sz="1600" dirty="0">
                <a:latin typeface="Meiryo UI" panose="020B0604030504040204" pitchFamily="50" charset="-128"/>
                <a:ea typeface="Meiryo UI" panose="020B0604030504040204" pitchFamily="50" charset="-128"/>
              </a:rPr>
              <a:t>回、</a:t>
            </a:r>
            <a:r>
              <a:rPr kumimoji="1" lang="en-US" altLang="ja-JP" sz="1600" b="0" i="0" u="none" strike="noStrike" kern="1200" cap="none" spc="0" normalizeH="0" baseline="0" noProof="0" dirty="0">
                <a:ln>
                  <a:noFill/>
                </a:ln>
                <a:effectLst/>
                <a:highlight>
                  <a:srgbClr val="FFFFFF"/>
                </a:highlight>
                <a:uLnTx/>
                <a:uFillTx/>
                <a:latin typeface="Meiryo UI" panose="020B0604030504040204" pitchFamily="50" charset="-128"/>
                <a:ea typeface="Meiryo UI" panose="020B0604030504040204" pitchFamily="50" charset="-128"/>
                <a:cs typeface="+mn-cs"/>
              </a:rPr>
              <a:t> 22,828</a:t>
            </a:r>
            <a:r>
              <a:rPr lang="ja-JP" altLang="en-US" sz="1600" dirty="0">
                <a:latin typeface="Meiryo UI" panose="020B0604030504040204" pitchFamily="50" charset="-128"/>
                <a:ea typeface="Meiryo UI" panose="020B0604030504040204" pitchFamily="50" charset="-128"/>
              </a:rPr>
              <a:t>部配布</a:t>
            </a:r>
            <a:r>
              <a:rPr lang="en-US" altLang="ja-JP" sz="1600"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21" name="楕円 20"/>
          <p:cNvSpPr/>
          <p:nvPr/>
        </p:nvSpPr>
        <p:spPr>
          <a:xfrm>
            <a:off x="180026" y="3030637"/>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36404" y="1805596"/>
            <a:ext cx="7157100" cy="89255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メールマガジン「おおさか自動車環境ニュース」の配信、</a:t>
            </a:r>
          </a:p>
          <a:p>
            <a:r>
              <a:rPr lang="ja-JP" altLang="en-US" dirty="0">
                <a:latin typeface="Meiryo UI" panose="020B0604030504040204" pitchFamily="50" charset="-128"/>
                <a:ea typeface="Meiryo UI" panose="020B0604030504040204" pitchFamily="50" charset="-128"/>
              </a:rPr>
              <a:t>ホームページを通じた自動車環境情報の発信（府等）</a:t>
            </a: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メルマガ配信数等　</a:t>
            </a:r>
            <a:r>
              <a:rPr kumimoji="1" lang="en-US" altLang="ja-JP" sz="1600" b="0" i="0" u="none" strike="noStrike" kern="1200" cap="none" spc="0" normalizeH="0" baseline="0" noProof="0" dirty="0">
                <a:ln>
                  <a:noFill/>
                </a:ln>
                <a:effectLst/>
                <a:highlight>
                  <a:srgbClr val="FFFFFF"/>
                </a:highlight>
                <a:uLnTx/>
                <a:uFillTx/>
                <a:latin typeface="Meiryo UI" panose="020B0604030504040204" pitchFamily="50" charset="-128"/>
                <a:ea typeface="Meiryo UI" panose="020B0604030504040204" pitchFamily="50" charset="-128"/>
                <a:cs typeface="+mn-cs"/>
              </a:rPr>
              <a:t>R6:8</a:t>
            </a:r>
            <a:r>
              <a:rPr kumimoji="1" lang="ja-JP" altLang="en-US" sz="1600" b="0" i="0" u="none" strike="noStrike" kern="1200" cap="none" spc="0" normalizeH="0" baseline="0" noProof="0" dirty="0">
                <a:ln>
                  <a:noFill/>
                </a:ln>
                <a:effectLst/>
                <a:highlight>
                  <a:srgbClr val="FFFFFF"/>
                </a:highlight>
                <a:uLnTx/>
                <a:uFillTx/>
                <a:latin typeface="Meiryo UI" panose="020B0604030504040204" pitchFamily="50" charset="-128"/>
                <a:ea typeface="Meiryo UI" panose="020B0604030504040204" pitchFamily="50" charset="-128"/>
                <a:cs typeface="+mn-cs"/>
              </a:rPr>
              <a:t>回 登録者数</a:t>
            </a:r>
            <a:r>
              <a:rPr kumimoji="1" lang="en-US" altLang="ja-JP" sz="1600" b="0" i="0" u="none" strike="noStrike" kern="1200" cap="none" spc="0" normalizeH="0" baseline="0" noProof="0" dirty="0">
                <a:ln>
                  <a:noFill/>
                </a:ln>
                <a:effectLst/>
                <a:highlight>
                  <a:srgbClr val="FFFFFF"/>
                </a:highlight>
                <a:uLnTx/>
                <a:uFillTx/>
                <a:latin typeface="Meiryo UI" panose="020B0604030504040204" pitchFamily="50" charset="-128"/>
                <a:ea typeface="Meiryo UI" panose="020B0604030504040204" pitchFamily="50" charset="-128"/>
                <a:cs typeface="+mn-cs"/>
              </a:rPr>
              <a:t>1,991</a:t>
            </a:r>
            <a:r>
              <a:rPr kumimoji="1" lang="ja-JP" altLang="en-US" sz="1600" b="0" i="0" u="none" strike="noStrike" kern="1200" cap="none" spc="0" normalizeH="0" baseline="0" noProof="0" dirty="0">
                <a:ln>
                  <a:noFill/>
                </a:ln>
                <a:effectLst/>
                <a:highlight>
                  <a:srgbClr val="FFFFFF"/>
                </a:highlight>
                <a:uLnTx/>
                <a:uFillTx/>
                <a:latin typeface="Meiryo UI" panose="020B0604030504040204" pitchFamily="50" charset="-128"/>
                <a:ea typeface="Meiryo UI" panose="020B0604030504040204" pitchFamily="50" charset="-128"/>
                <a:cs typeface="+mn-cs"/>
              </a:rPr>
              <a:t>人</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lang="ja-JP" altLang="en-US" sz="1600" dirty="0">
              <a:latin typeface="Meiryo UI" panose="020B0604030504040204" pitchFamily="50" charset="-128"/>
              <a:ea typeface="Meiryo UI" panose="020B0604030504040204" pitchFamily="50" charset="-128"/>
            </a:endParaRPr>
          </a:p>
        </p:txBody>
      </p:sp>
      <p:sp>
        <p:nvSpPr>
          <p:cNvPr id="22" name="楕円 21"/>
          <p:cNvSpPr/>
          <p:nvPr/>
        </p:nvSpPr>
        <p:spPr>
          <a:xfrm>
            <a:off x="180026" y="1917305"/>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60874" y="4251189"/>
            <a:ext cx="4086517" cy="116955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「おおさか交通エコチャレンジ宣言事業者」</a:t>
            </a:r>
            <a:endParaRPr lang="en-US" altLang="ja-JP"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登録者数　</a:t>
            </a:r>
            <a:r>
              <a:rPr lang="en-US" altLang="ja-JP" sz="1600" dirty="0">
                <a:latin typeface="Meiryo UI" panose="020B0604030504040204" pitchFamily="50" charset="-128"/>
                <a:ea typeface="Meiryo UI" panose="020B0604030504040204" pitchFamily="50" charset="-128"/>
              </a:rPr>
              <a:t>121</a:t>
            </a:r>
            <a:r>
              <a:rPr lang="ja-JP" altLang="en-US" sz="1600" dirty="0">
                <a:latin typeface="Meiryo UI" panose="020B0604030504040204" pitchFamily="50" charset="-128"/>
                <a:ea typeface="Meiryo UI" panose="020B0604030504040204" pitchFamily="50" charset="-128"/>
              </a:rPr>
              <a:t>社（</a:t>
            </a:r>
            <a:r>
              <a:rPr lang="en-US" altLang="ja-JP" sz="1600" dirty="0">
                <a:latin typeface="Meiryo UI" panose="020B0604030504040204" pitchFamily="50" charset="-128"/>
                <a:ea typeface="Meiryo UI" panose="020B0604030504040204" pitchFamily="50" charset="-128"/>
              </a:rPr>
              <a:t>R</a:t>
            </a:r>
            <a:r>
              <a:rPr lang="ja-JP" altLang="en-US" sz="1600" dirty="0">
                <a:latin typeface="Meiryo UI" panose="020B0604030504040204" pitchFamily="50" charset="-128"/>
                <a:ea typeface="Meiryo UI" panose="020B0604030504040204" pitchFamily="50" charset="-128"/>
              </a:rPr>
              <a:t>７</a:t>
            </a:r>
            <a:r>
              <a:rPr lang="en-US" altLang="zh-TW"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３）</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p>
          <a:p>
            <a:r>
              <a:rPr lang="ja-JP" altLang="en-US" dirty="0">
                <a:latin typeface="Meiryo UI" panose="020B0604030504040204" pitchFamily="50" charset="-128"/>
                <a:ea typeface="Meiryo UI" panose="020B0604030504040204" pitchFamily="50" charset="-128"/>
              </a:rPr>
              <a:t>自ら率先して環境に配慮した自動車の利用を実践することを宣言する制度</a:t>
            </a:r>
            <a:endParaRPr lang="en-US" altLang="ja-JP" dirty="0">
              <a:latin typeface="Meiryo UI" panose="020B0604030504040204" pitchFamily="50" charset="-128"/>
              <a:ea typeface="Meiryo UI" panose="020B0604030504040204" pitchFamily="50" charset="-128"/>
            </a:endParaRPr>
          </a:p>
        </p:txBody>
      </p:sp>
      <p:sp>
        <p:nvSpPr>
          <p:cNvPr id="23" name="楕円 22"/>
          <p:cNvSpPr/>
          <p:nvPr/>
        </p:nvSpPr>
        <p:spPr>
          <a:xfrm>
            <a:off x="163562" y="4341996"/>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D3087015-B38C-43EB-AA9B-68C503B7B14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547391" y="4279967"/>
            <a:ext cx="1427866" cy="1950720"/>
          </a:xfrm>
          <a:prstGeom prst="rect">
            <a:avLst/>
          </a:prstGeom>
        </p:spPr>
      </p:pic>
      <p:sp>
        <p:nvSpPr>
          <p:cNvPr id="19" name="テキスト ボックス 18">
            <a:extLst>
              <a:ext uri="{FF2B5EF4-FFF2-40B4-BE49-F238E27FC236}">
                <a16:creationId xmlns:a16="http://schemas.microsoft.com/office/drawing/2014/main" id="{1E1985E5-9161-4B7F-9E27-0B0820B94FCD}"/>
              </a:ext>
            </a:extLst>
          </p:cNvPr>
          <p:cNvSpPr txBox="1"/>
          <p:nvPr/>
        </p:nvSpPr>
        <p:spPr>
          <a:xfrm>
            <a:off x="4225205" y="6230687"/>
            <a:ext cx="2072238" cy="523220"/>
          </a:xfrm>
          <a:prstGeom prst="rect">
            <a:avLst/>
          </a:prstGeom>
          <a:noFill/>
        </p:spPr>
        <p:txBody>
          <a:bodyPr wrap="square" rtlCol="0">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おおさか交通エコチャレンジ宣言登録証</a:t>
            </a:r>
          </a:p>
        </p:txBody>
      </p:sp>
      <p:pic>
        <p:nvPicPr>
          <p:cNvPr id="5" name="図 4">
            <a:extLst>
              <a:ext uri="{FF2B5EF4-FFF2-40B4-BE49-F238E27FC236}">
                <a16:creationId xmlns:a16="http://schemas.microsoft.com/office/drawing/2014/main" id="{F439E04D-2D9A-43C5-B89C-2E8363126007}"/>
              </a:ext>
            </a:extLst>
          </p:cNvPr>
          <p:cNvPicPr>
            <a:picLocks noChangeAspect="1"/>
          </p:cNvPicPr>
          <p:nvPr/>
        </p:nvPicPr>
        <p:blipFill>
          <a:blip r:embed="rId4"/>
          <a:stretch>
            <a:fillRect/>
          </a:stretch>
        </p:blipFill>
        <p:spPr>
          <a:xfrm>
            <a:off x="5892105" y="1461680"/>
            <a:ext cx="2951347" cy="1148284"/>
          </a:xfrm>
          <a:prstGeom prst="rect">
            <a:avLst/>
          </a:prstGeom>
          <a:ln w="3175">
            <a:solidFill>
              <a:schemeClr val="tx1"/>
            </a:solidFill>
          </a:ln>
        </p:spPr>
      </p:pic>
      <p:pic>
        <p:nvPicPr>
          <p:cNvPr id="20" name="図 19">
            <a:extLst>
              <a:ext uri="{FF2B5EF4-FFF2-40B4-BE49-F238E27FC236}">
                <a16:creationId xmlns:a16="http://schemas.microsoft.com/office/drawing/2014/main" id="{22460E44-0FD6-4DE6-A52A-74BDB7F36174}"/>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32314" y="3305799"/>
            <a:ext cx="2723515" cy="2042795"/>
          </a:xfrm>
          <a:prstGeom prst="rect">
            <a:avLst/>
          </a:prstGeom>
          <a:noFill/>
          <a:ln>
            <a:noFill/>
          </a:ln>
        </p:spPr>
      </p:pic>
      <p:sp>
        <p:nvSpPr>
          <p:cNvPr id="26" name="テキスト ボックス 25">
            <a:extLst>
              <a:ext uri="{FF2B5EF4-FFF2-40B4-BE49-F238E27FC236}">
                <a16:creationId xmlns:a16="http://schemas.microsoft.com/office/drawing/2014/main" id="{626EAEBB-38A6-4045-941A-2B5080CD8EFA}"/>
              </a:ext>
            </a:extLst>
          </p:cNvPr>
          <p:cNvSpPr txBox="1"/>
          <p:nvPr/>
        </p:nvSpPr>
        <p:spPr>
          <a:xfrm>
            <a:off x="6485868" y="5348594"/>
            <a:ext cx="2469961" cy="307777"/>
          </a:xfrm>
          <a:prstGeom prst="rect">
            <a:avLst/>
          </a:prstGeom>
          <a:noFill/>
        </p:spPr>
        <p:txBody>
          <a:bodyPr wrap="square" rtlCol="0">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安全運転管理者講習での周知</a:t>
            </a:r>
          </a:p>
        </p:txBody>
      </p:sp>
      <p:graphicFrame>
        <p:nvGraphicFramePr>
          <p:cNvPr id="8" name="表 7">
            <a:extLst>
              <a:ext uri="{FF2B5EF4-FFF2-40B4-BE49-F238E27FC236}">
                <a16:creationId xmlns:a16="http://schemas.microsoft.com/office/drawing/2014/main" id="{6FDC4276-B56B-4B2C-85C0-1226584B558E}"/>
              </a:ext>
            </a:extLst>
          </p:cNvPr>
          <p:cNvGraphicFramePr>
            <a:graphicFrameLocks noGrp="1"/>
          </p:cNvGraphicFramePr>
          <p:nvPr>
            <p:extLst>
              <p:ext uri="{D42A27DB-BD31-4B8C-83A1-F6EECF244321}">
                <p14:modId xmlns:p14="http://schemas.microsoft.com/office/powerpoint/2010/main" val="2038674423"/>
              </p:ext>
            </p:extLst>
          </p:nvPr>
        </p:nvGraphicFramePr>
        <p:xfrm>
          <a:off x="460874" y="5476632"/>
          <a:ext cx="3738833" cy="712751"/>
        </p:xfrm>
        <a:graphic>
          <a:graphicData uri="http://schemas.openxmlformats.org/drawingml/2006/table">
            <a:tbl>
              <a:tblPr firstRow="1" lastRow="1">
                <a:tableStyleId>{69012ECD-51FC-41F1-AA8D-1B2483CD663E}</a:tableStyleId>
              </a:tblPr>
              <a:tblGrid>
                <a:gridCol w="931588">
                  <a:extLst>
                    <a:ext uri="{9D8B030D-6E8A-4147-A177-3AD203B41FA5}">
                      <a16:colId xmlns:a16="http://schemas.microsoft.com/office/drawing/2014/main" val="3409694573"/>
                    </a:ext>
                  </a:extLst>
                </a:gridCol>
                <a:gridCol w="561056">
                  <a:extLst>
                    <a:ext uri="{9D8B030D-6E8A-4147-A177-3AD203B41FA5}">
                      <a16:colId xmlns:a16="http://schemas.microsoft.com/office/drawing/2014/main" val="3567222506"/>
                    </a:ext>
                  </a:extLst>
                </a:gridCol>
                <a:gridCol w="561056">
                  <a:extLst>
                    <a:ext uri="{9D8B030D-6E8A-4147-A177-3AD203B41FA5}">
                      <a16:colId xmlns:a16="http://schemas.microsoft.com/office/drawing/2014/main" val="3099348218"/>
                    </a:ext>
                  </a:extLst>
                </a:gridCol>
                <a:gridCol w="561711">
                  <a:extLst>
                    <a:ext uri="{9D8B030D-6E8A-4147-A177-3AD203B41FA5}">
                      <a16:colId xmlns:a16="http://schemas.microsoft.com/office/drawing/2014/main" val="3201834254"/>
                    </a:ext>
                  </a:extLst>
                </a:gridCol>
                <a:gridCol w="561711">
                  <a:extLst>
                    <a:ext uri="{9D8B030D-6E8A-4147-A177-3AD203B41FA5}">
                      <a16:colId xmlns:a16="http://schemas.microsoft.com/office/drawing/2014/main" val="4279681513"/>
                    </a:ext>
                  </a:extLst>
                </a:gridCol>
                <a:gridCol w="561711">
                  <a:extLst>
                    <a:ext uri="{9D8B030D-6E8A-4147-A177-3AD203B41FA5}">
                      <a16:colId xmlns:a16="http://schemas.microsoft.com/office/drawing/2014/main" val="3615933146"/>
                    </a:ext>
                  </a:extLst>
                </a:gridCol>
              </a:tblGrid>
              <a:tr h="242448">
                <a:tc>
                  <a:txBody>
                    <a:bodyPr/>
                    <a:lstStyle/>
                    <a:p>
                      <a:pPr algn="ctr"/>
                      <a:r>
                        <a:rPr lang="ja-JP" sz="1000" kern="100" dirty="0">
                          <a:effectLst/>
                          <a:latin typeface="BIZ UDゴシック" panose="020B0400000000000000" pitchFamily="49" charset="-128"/>
                          <a:ea typeface="BIZ UDゴシック" panose="020B0400000000000000" pitchFamily="49" charset="-128"/>
                        </a:rPr>
                        <a:t>区分</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R2</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R3</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R4</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R5</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R6</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9620704"/>
                  </a:ext>
                </a:extLst>
              </a:tr>
              <a:tr h="470303">
                <a:tc>
                  <a:txBody>
                    <a:bodyPr/>
                    <a:lstStyle/>
                    <a:p>
                      <a:pPr algn="ctr"/>
                      <a:r>
                        <a:rPr lang="ja-JP" sz="1000" kern="100" dirty="0">
                          <a:effectLst/>
                          <a:latin typeface="BIZ UDゴシック" panose="020B0400000000000000" pitchFamily="49" charset="-128"/>
                          <a:ea typeface="BIZ UDゴシック" panose="020B0400000000000000" pitchFamily="49" charset="-128"/>
                        </a:rPr>
                        <a:t>宣言事業者</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altLang="ja-JP" sz="1000" kern="100" dirty="0">
                          <a:effectLst/>
                          <a:latin typeface="BIZ UDゴシック" panose="020B0400000000000000" pitchFamily="49" charset="-128"/>
                          <a:ea typeface="BIZ UDゴシック" panose="020B0400000000000000" pitchFamily="49" charset="-128"/>
                        </a:rPr>
                        <a:t>83</a:t>
                      </a:r>
                      <a:r>
                        <a:rPr lang="ja-JP" sz="1000" kern="100" dirty="0">
                          <a:effectLst/>
                          <a:latin typeface="BIZ UDゴシック" panose="020B0400000000000000" pitchFamily="49" charset="-128"/>
                          <a:ea typeface="BIZ UDゴシック" panose="020B0400000000000000" pitchFamily="49" charset="-128"/>
                        </a:rPr>
                        <a:t>社</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8</a:t>
                      </a:r>
                      <a:r>
                        <a:rPr lang="en-US" altLang="ja-JP" sz="1000" kern="100" dirty="0">
                          <a:effectLst/>
                          <a:latin typeface="BIZ UDゴシック" panose="020B0400000000000000" pitchFamily="49" charset="-128"/>
                          <a:ea typeface="BIZ UDゴシック" panose="020B0400000000000000" pitchFamily="49" charset="-128"/>
                        </a:rPr>
                        <a:t>8</a:t>
                      </a:r>
                      <a:r>
                        <a:rPr lang="ja-JP" sz="1000" kern="100" dirty="0">
                          <a:effectLst/>
                          <a:latin typeface="BIZ UDゴシック" panose="020B0400000000000000" pitchFamily="49" charset="-128"/>
                          <a:ea typeface="BIZ UDゴシック" panose="020B0400000000000000" pitchFamily="49" charset="-128"/>
                        </a:rPr>
                        <a:t>社</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altLang="ja-JP" sz="1000" kern="100" dirty="0">
                          <a:effectLst/>
                          <a:latin typeface="BIZ UDゴシック" panose="020B0400000000000000" pitchFamily="49" charset="-128"/>
                          <a:ea typeface="BIZ UDゴシック" panose="020B0400000000000000" pitchFamily="49" charset="-128"/>
                        </a:rPr>
                        <a:t>101</a:t>
                      </a:r>
                      <a:r>
                        <a:rPr lang="ja-JP" sz="1000" kern="100" dirty="0">
                          <a:effectLst/>
                          <a:latin typeface="BIZ UDゴシック" panose="020B0400000000000000" pitchFamily="49" charset="-128"/>
                          <a:ea typeface="BIZ UDゴシック" panose="020B0400000000000000" pitchFamily="49" charset="-128"/>
                        </a:rPr>
                        <a:t>社</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1</a:t>
                      </a:r>
                      <a:r>
                        <a:rPr lang="en-US" altLang="ja-JP" sz="1000" kern="100" dirty="0">
                          <a:effectLst/>
                          <a:latin typeface="BIZ UDゴシック" panose="020B0400000000000000" pitchFamily="49" charset="-128"/>
                          <a:ea typeface="BIZ UDゴシック" panose="020B0400000000000000" pitchFamily="49" charset="-128"/>
                        </a:rPr>
                        <a:t>13</a:t>
                      </a:r>
                      <a:r>
                        <a:rPr lang="ja-JP" sz="1000" kern="100" dirty="0">
                          <a:effectLst/>
                          <a:latin typeface="BIZ UDゴシック" panose="020B0400000000000000" pitchFamily="49" charset="-128"/>
                          <a:ea typeface="BIZ UDゴシック" panose="020B0400000000000000" pitchFamily="49" charset="-128"/>
                        </a:rPr>
                        <a:t>社</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altLang="ja-JP" sz="1000" kern="100" dirty="0">
                          <a:effectLst/>
                          <a:latin typeface="BIZ UDゴシック" panose="020B0400000000000000" pitchFamily="49" charset="-128"/>
                          <a:ea typeface="BIZ UDゴシック" panose="020B0400000000000000" pitchFamily="49" charset="-128"/>
                        </a:rPr>
                        <a:t>121</a:t>
                      </a:r>
                      <a:r>
                        <a:rPr lang="ja-JP" sz="1000" kern="100" dirty="0">
                          <a:effectLst/>
                          <a:latin typeface="BIZ UDゴシック" panose="020B0400000000000000" pitchFamily="49" charset="-128"/>
                          <a:ea typeface="BIZ UDゴシック" panose="020B0400000000000000" pitchFamily="49" charset="-128"/>
                        </a:rPr>
                        <a:t>社</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53270062"/>
                  </a:ext>
                </a:extLst>
              </a:tr>
            </a:tbl>
          </a:graphicData>
        </a:graphic>
      </p:graphicFrame>
    </p:spTree>
    <p:extLst>
      <p:ext uri="{BB962C8B-B14F-4D97-AF65-F5344CB8AC3E}">
        <p14:creationId xmlns:p14="http://schemas.microsoft.com/office/powerpoint/2010/main" val="384964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主な自動車環境対策</a:t>
            </a:r>
          </a:p>
        </p:txBody>
      </p:sp>
      <p:sp>
        <p:nvSpPr>
          <p:cNvPr id="14" name="テキスト ボックス 13"/>
          <p:cNvSpPr txBox="1"/>
          <p:nvPr/>
        </p:nvSpPr>
        <p:spPr>
          <a:xfrm>
            <a:off x="396977" y="979376"/>
            <a:ext cx="8171936" cy="3316596"/>
          </a:xfrm>
          <a:prstGeom prst="roundRect">
            <a:avLst>
              <a:gd name="adj" fmla="val 6964"/>
            </a:avLst>
          </a:prstGeom>
          <a:noFill/>
          <a:ln w="19050">
            <a:noFill/>
          </a:ln>
        </p:spPr>
        <p:txBody>
          <a:bodyPr wrap="square" rtlCol="0" anchor="t" anchorCtr="0">
            <a:noAutofit/>
          </a:bodyPr>
          <a:lstStyle/>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１</a:t>
            </a:r>
            <a:r>
              <a:rPr lang="ja-JP" altLang="en-US" sz="2000" b="1" dirty="0">
                <a:latin typeface="Meiryo UI" panose="020B0604030504040204" pitchFamily="50" charset="-128"/>
                <a:ea typeface="Meiryo UI" panose="020B0604030504040204" pitchFamily="50" charset="-128"/>
              </a:rPr>
              <a:t>．</a:t>
            </a:r>
            <a:r>
              <a:rPr lang="ja-JP" altLang="ja-JP" sz="2000" dirty="0">
                <a:latin typeface="Meiryo UI" panose="020B0604030504040204" pitchFamily="50" charset="-128"/>
                <a:ea typeface="Meiryo UI" panose="020B0604030504040204" pitchFamily="50" charset="-128"/>
              </a:rPr>
              <a:t>自動車の適切な点検・整備等による</a:t>
            </a:r>
            <a:r>
              <a:rPr lang="ja-JP" altLang="ja-JP" sz="2000" b="1" u="sng" dirty="0">
                <a:latin typeface="Meiryo UI" panose="020B0604030504040204" pitchFamily="50" charset="-128"/>
                <a:ea typeface="Meiryo UI" panose="020B0604030504040204" pitchFamily="50" charset="-128"/>
              </a:rPr>
              <a:t>自動車単体規制</a:t>
            </a:r>
            <a:r>
              <a:rPr lang="ja-JP" altLang="ja-JP" sz="2000" dirty="0">
                <a:latin typeface="Meiryo UI" panose="020B0604030504040204" pitchFamily="50" charset="-128"/>
                <a:ea typeface="Meiryo UI" panose="020B0604030504040204" pitchFamily="50" charset="-128"/>
              </a:rPr>
              <a:t>の推進</a:t>
            </a:r>
          </a:p>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２</a:t>
            </a:r>
            <a:r>
              <a:rPr lang="ja-JP" altLang="en-US" sz="2000" b="1" dirty="0">
                <a:latin typeface="Meiryo UI" panose="020B0604030504040204" pitchFamily="50" charset="-128"/>
                <a:ea typeface="Meiryo UI" panose="020B0604030504040204" pitchFamily="50" charset="-128"/>
              </a:rPr>
              <a:t>．</a:t>
            </a:r>
            <a:r>
              <a:rPr lang="ja-JP" altLang="ja-JP" sz="2000" b="1" u="sng" dirty="0">
                <a:latin typeface="Meiryo UI" panose="020B0604030504040204" pitchFamily="50" charset="-128"/>
                <a:ea typeface="Meiryo UI" panose="020B0604030504040204" pitchFamily="50" charset="-128"/>
              </a:rPr>
              <a:t>車種規制</a:t>
            </a:r>
            <a:r>
              <a:rPr lang="ja-JP" altLang="ja-JP" sz="2000" dirty="0">
                <a:latin typeface="Meiryo UI" panose="020B0604030504040204" pitchFamily="50" charset="-128"/>
                <a:ea typeface="Meiryo UI" panose="020B0604030504040204" pitchFamily="50" charset="-128"/>
              </a:rPr>
              <a:t>の適正かつ確実な実施</a:t>
            </a:r>
          </a:p>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３</a:t>
            </a:r>
            <a:r>
              <a:rPr lang="ja-JP" altLang="en-US" sz="2000" b="1" dirty="0">
                <a:latin typeface="Meiryo UI" panose="020B0604030504040204" pitchFamily="50" charset="-128"/>
                <a:ea typeface="Meiryo UI" panose="020B0604030504040204" pitchFamily="50" charset="-128"/>
              </a:rPr>
              <a:t>．</a:t>
            </a:r>
            <a:r>
              <a:rPr lang="ja-JP" altLang="en-US" sz="2000" b="1" u="sng" dirty="0">
                <a:latin typeface="Meiryo UI" panose="020B0604030504040204" pitchFamily="50" charset="-128"/>
                <a:ea typeface="Meiryo UI" panose="020B0604030504040204" pitchFamily="50" charset="-128"/>
              </a:rPr>
              <a:t>官民協働による電動車等の普及促進</a:t>
            </a:r>
            <a:endParaRPr lang="ja-JP" altLang="ja-JP" sz="2000" b="1" u="sng" dirty="0">
              <a:latin typeface="Meiryo UI" panose="020B0604030504040204" pitchFamily="50" charset="-128"/>
              <a:ea typeface="Meiryo UI" panose="020B0604030504040204" pitchFamily="50" charset="-128"/>
            </a:endParaRPr>
          </a:p>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４</a:t>
            </a:r>
            <a:r>
              <a:rPr lang="ja-JP" altLang="en-US" sz="2000" b="1" dirty="0">
                <a:latin typeface="Meiryo UI" panose="020B0604030504040204" pitchFamily="50" charset="-128"/>
                <a:ea typeface="Meiryo UI" panose="020B0604030504040204" pitchFamily="50" charset="-128"/>
              </a:rPr>
              <a:t>．</a:t>
            </a:r>
            <a:r>
              <a:rPr lang="ja-JP" altLang="ja-JP" sz="2000" b="1" u="sng" dirty="0">
                <a:latin typeface="Meiryo UI" panose="020B0604030504040204" pitchFamily="50" charset="-128"/>
                <a:ea typeface="Meiryo UI" panose="020B0604030504040204" pitchFamily="50" charset="-128"/>
              </a:rPr>
              <a:t>エコドライブの推進</a:t>
            </a:r>
          </a:p>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５</a:t>
            </a:r>
            <a:r>
              <a:rPr lang="ja-JP" altLang="en-US" sz="2000" b="1" dirty="0">
                <a:latin typeface="Meiryo UI" panose="020B0604030504040204" pitchFamily="50" charset="-128"/>
                <a:ea typeface="Meiryo UI" panose="020B0604030504040204" pitchFamily="50" charset="-128"/>
              </a:rPr>
              <a:t>．</a:t>
            </a:r>
            <a:r>
              <a:rPr lang="ja-JP" altLang="ja-JP" sz="2000" dirty="0">
                <a:latin typeface="Meiryo UI" panose="020B0604030504040204" pitchFamily="50" charset="-128"/>
                <a:ea typeface="Meiryo UI" panose="020B0604030504040204" pitchFamily="50" charset="-128"/>
              </a:rPr>
              <a:t>輸送効率の向上等の取組促進による</a:t>
            </a:r>
            <a:r>
              <a:rPr lang="ja-JP" altLang="ja-JP" sz="2000" b="1" u="sng" dirty="0">
                <a:latin typeface="Meiryo UI" panose="020B0604030504040204" pitchFamily="50" charset="-128"/>
                <a:ea typeface="Meiryo UI" panose="020B0604030504040204" pitchFamily="50" charset="-128"/>
              </a:rPr>
              <a:t>交通需要の調整・低減</a:t>
            </a:r>
          </a:p>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６</a:t>
            </a:r>
            <a:r>
              <a:rPr lang="ja-JP" altLang="en-US" sz="2000" b="1" dirty="0">
                <a:latin typeface="Meiryo UI" panose="020B0604030504040204" pitchFamily="50" charset="-128"/>
                <a:ea typeface="Meiryo UI" panose="020B0604030504040204" pitchFamily="50" charset="-128"/>
              </a:rPr>
              <a:t>．</a:t>
            </a:r>
            <a:r>
              <a:rPr lang="ja-JP" altLang="ja-JP" sz="2000" dirty="0">
                <a:latin typeface="Meiryo UI" panose="020B0604030504040204" pitchFamily="50" charset="-128"/>
                <a:ea typeface="Meiryo UI" panose="020B0604030504040204" pitchFamily="50" charset="-128"/>
              </a:rPr>
              <a:t>バイパスの整備、交差点改良等の</a:t>
            </a:r>
            <a:r>
              <a:rPr lang="ja-JP" altLang="ja-JP" sz="2000" b="1" u="sng" dirty="0">
                <a:latin typeface="Meiryo UI" panose="020B0604030504040204" pitchFamily="50" charset="-128"/>
                <a:ea typeface="Meiryo UI" panose="020B0604030504040204" pitchFamily="50" charset="-128"/>
              </a:rPr>
              <a:t>交通流対策</a:t>
            </a:r>
          </a:p>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７</a:t>
            </a:r>
            <a:r>
              <a:rPr lang="ja-JP" altLang="en-US" sz="2000" b="1" dirty="0">
                <a:latin typeface="Meiryo UI" panose="020B0604030504040204" pitchFamily="50" charset="-128"/>
                <a:ea typeface="Meiryo UI" panose="020B0604030504040204" pitchFamily="50" charset="-128"/>
              </a:rPr>
              <a:t>．</a:t>
            </a:r>
            <a:r>
              <a:rPr lang="ja-JP" altLang="ja-JP" sz="2000" dirty="0">
                <a:latin typeface="Meiryo UI" panose="020B0604030504040204" pitchFamily="50" charset="-128"/>
                <a:ea typeface="Meiryo UI" panose="020B0604030504040204" pitchFamily="50" charset="-128"/>
              </a:rPr>
              <a:t>環境に配慮した自動車利用についての</a:t>
            </a:r>
            <a:r>
              <a:rPr lang="ja-JP" altLang="ja-JP" sz="2000" b="1" u="sng" dirty="0">
                <a:latin typeface="Meiryo UI" panose="020B0604030504040204" pitchFamily="50" charset="-128"/>
                <a:ea typeface="Meiryo UI" panose="020B0604030504040204" pitchFamily="50" charset="-128"/>
              </a:rPr>
              <a:t>普及啓発・環境教育</a:t>
            </a:r>
          </a:p>
        </p:txBody>
      </p:sp>
    </p:spTree>
    <p:extLst>
      <p:ext uri="{BB962C8B-B14F-4D97-AF65-F5344CB8AC3E}">
        <p14:creationId xmlns:p14="http://schemas.microsoft.com/office/powerpoint/2010/main" val="261933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グラフ 26">
            <a:extLst>
              <a:ext uri="{FF2B5EF4-FFF2-40B4-BE49-F238E27FC236}">
                <a16:creationId xmlns:a16="http://schemas.microsoft.com/office/drawing/2014/main" id="{ED36119F-4855-40EE-8540-A3A006D8F526}"/>
              </a:ext>
            </a:extLst>
          </p:cNvPr>
          <p:cNvGraphicFramePr>
            <a:graphicFrameLocks/>
          </p:cNvGraphicFramePr>
          <p:nvPr>
            <p:extLst>
              <p:ext uri="{D42A27DB-BD31-4B8C-83A1-F6EECF244321}">
                <p14:modId xmlns:p14="http://schemas.microsoft.com/office/powerpoint/2010/main" val="404187318"/>
              </p:ext>
            </p:extLst>
          </p:nvPr>
        </p:nvGraphicFramePr>
        <p:xfrm>
          <a:off x="4104510" y="876601"/>
          <a:ext cx="4692357" cy="2703636"/>
        </p:xfrm>
        <a:graphic>
          <a:graphicData uri="http://schemas.openxmlformats.org/drawingml/2006/chart">
            <c:chart xmlns:c="http://schemas.openxmlformats.org/drawingml/2006/chart" xmlns:r="http://schemas.openxmlformats.org/officeDocument/2006/relationships" r:id="rId2"/>
          </a:graphicData>
        </a:graphic>
      </p:graphicFrame>
      <p:sp>
        <p:nvSpPr>
          <p:cNvPr id="7" name="四角形: 角を丸くする 6">
            <a:extLst>
              <a:ext uri="{FF2B5EF4-FFF2-40B4-BE49-F238E27FC236}">
                <a16:creationId xmlns:a16="http://schemas.microsoft.com/office/drawing/2014/main" id="{8A9000D0-E243-476A-B1EB-728320556450}"/>
              </a:ext>
            </a:extLst>
          </p:cNvPr>
          <p:cNvSpPr/>
          <p:nvPr/>
        </p:nvSpPr>
        <p:spPr>
          <a:xfrm>
            <a:off x="470109" y="4054477"/>
            <a:ext cx="8326758" cy="2778137"/>
          </a:xfrm>
          <a:prstGeom prst="roundRect">
            <a:avLst>
              <a:gd name="adj" fmla="val 46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 name="正方形/長方形 1"/>
          <p:cNvSpPr/>
          <p:nvPr/>
        </p:nvSpPr>
        <p:spPr>
          <a:xfrm>
            <a:off x="0" y="-4785"/>
            <a:ext cx="9144000" cy="848969"/>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＜取組状況＞</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en-US" altLang="ja-JP" sz="2400" b="1" spc="675" dirty="0">
                <a:solidFill>
                  <a:schemeClr val="bg1"/>
                </a:solidFill>
                <a:latin typeface="Meiryo UI" panose="020B0604030504040204" pitchFamily="50" charset="-128"/>
                <a:ea typeface="Meiryo UI" panose="020B0604030504040204" pitchFamily="50" charset="-128"/>
              </a:rPr>
              <a:t>1.</a:t>
            </a:r>
            <a:r>
              <a:rPr lang="ja-JP" altLang="en-US" sz="2400" b="1" spc="675" dirty="0">
                <a:solidFill>
                  <a:schemeClr val="bg1"/>
                </a:solidFill>
                <a:latin typeface="Meiryo UI" panose="020B0604030504040204" pitchFamily="50" charset="-128"/>
                <a:ea typeface="Meiryo UI" panose="020B0604030504040204" pitchFamily="50" charset="-128"/>
              </a:rPr>
              <a:t>自動車単体規制の推進</a:t>
            </a:r>
          </a:p>
        </p:txBody>
      </p:sp>
      <p:sp>
        <p:nvSpPr>
          <p:cNvPr id="17" name="テキスト ボックス 30"/>
          <p:cNvSpPr txBox="1">
            <a:spLocks noChangeArrowheads="1"/>
          </p:cNvSpPr>
          <p:nvPr/>
        </p:nvSpPr>
        <p:spPr bwMode="auto">
          <a:xfrm>
            <a:off x="5037543" y="919662"/>
            <a:ext cx="3835191" cy="115363"/>
          </a:xfrm>
          <a:prstGeom prst="rect">
            <a:avLst/>
          </a:prstGeom>
          <a:solidFill>
            <a:schemeClr val="bg1"/>
          </a:solidFill>
          <a:ln>
            <a:noFill/>
          </a:ln>
        </p:spPr>
        <p:txBody>
          <a:bodyPr rot="0" vert="horz" wrap="square" lIns="74295" tIns="8890" rIns="74295" bIns="8890" anchor="t" anchorCtr="0" upright="1">
            <a:noAutofit/>
          </a:bodyPr>
          <a:lstStyle/>
          <a:p>
            <a:pPr algn="just">
              <a:lnSpc>
                <a:spcPts val="1300"/>
              </a:lnSpc>
              <a:spcAft>
                <a:spcPts val="0"/>
              </a:spcAft>
            </a:pPr>
            <a:r>
              <a:rPr lang="ja-JP" altLang="en-US"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最新規制</a:t>
            </a:r>
            <a:r>
              <a:rPr lang="en-US" altLang="ja-JP"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(H28</a:t>
            </a:r>
            <a:r>
              <a:rPr lang="ja-JP" altLang="en-US"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規制</a:t>
            </a:r>
            <a:r>
              <a:rPr lang="en-US" altLang="ja-JP"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a:t>
            </a:r>
            <a:r>
              <a:rPr lang="ja-JP" altLang="en-US"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適合車</a:t>
            </a:r>
            <a:r>
              <a:rPr lang="ja-JP"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が</a:t>
            </a:r>
            <a:r>
              <a:rPr lang="ja-JP" altLang="en-US"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着実に増加</a:t>
            </a:r>
            <a:endParaRPr lang="ja-JP" sz="1600" b="1" kern="100" spc="11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楕円 22"/>
          <p:cNvSpPr/>
          <p:nvPr/>
        </p:nvSpPr>
        <p:spPr>
          <a:xfrm>
            <a:off x="168751" y="1200430"/>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51634" y="1101302"/>
            <a:ext cx="3525324" cy="369332"/>
          </a:xfrm>
          <a:prstGeom prst="rect">
            <a:avLst/>
          </a:prstGeom>
          <a:noFill/>
        </p:spPr>
        <p:txBody>
          <a:bodyPr wrap="none" rtlCol="0">
            <a:spAutoFit/>
          </a:bodyPr>
          <a:lstStyle/>
          <a:p>
            <a:r>
              <a:rPr lang="ja-JP" altLang="en-US" kern="100" spc="-150" dirty="0">
                <a:solidFill>
                  <a:srgbClr val="000000"/>
                </a:solidFill>
                <a:latin typeface="Meiryo UI" panose="020B0604030504040204" pitchFamily="50" charset="-128"/>
                <a:ea typeface="Meiryo UI" panose="020B0604030504040204" pitchFamily="50" charset="-128"/>
                <a:cs typeface="Times New Roman"/>
              </a:rPr>
              <a:t>適正点検整備研修会</a:t>
            </a:r>
            <a:r>
              <a:rPr lang="ja-JP" altLang="en-US" sz="1600" kern="100" dirty="0">
                <a:solidFill>
                  <a:srgbClr val="000000"/>
                </a:solidFill>
                <a:latin typeface="Meiryo UI" panose="020B0604030504040204" pitchFamily="50" charset="-128"/>
                <a:ea typeface="Meiryo UI" panose="020B0604030504040204" pitchFamily="50" charset="-128"/>
                <a:cs typeface="Times New Roman"/>
              </a:rPr>
              <a:t>（近畿運輸局）</a:t>
            </a:r>
            <a:endParaRPr lang="en-US" altLang="ja-JP" sz="1600" kern="100" spc="-150" dirty="0">
              <a:solidFill>
                <a:srgbClr val="000000"/>
              </a:solidFill>
              <a:latin typeface="Meiryo UI" panose="020B0604030504040204" pitchFamily="50" charset="-128"/>
              <a:ea typeface="Meiryo UI" panose="020B0604030504040204" pitchFamily="50" charset="-128"/>
              <a:cs typeface="Times New Roman"/>
            </a:endParaRPr>
          </a:p>
        </p:txBody>
      </p:sp>
      <p:sp>
        <p:nvSpPr>
          <p:cNvPr id="25" name="楕円 24"/>
          <p:cNvSpPr/>
          <p:nvPr/>
        </p:nvSpPr>
        <p:spPr>
          <a:xfrm>
            <a:off x="168751" y="2107137"/>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377572" y="2010409"/>
            <a:ext cx="3698837"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街頭検査の実施</a:t>
            </a:r>
            <a:r>
              <a:rPr lang="ja-JP" altLang="en-US" sz="1600" dirty="0">
                <a:latin typeface="Meiryo UI" panose="020B0604030504040204" pitchFamily="50" charset="-128"/>
                <a:ea typeface="Meiryo UI" panose="020B0604030504040204" pitchFamily="50" charset="-128"/>
              </a:rPr>
              <a:t>（近畿運輸局）</a:t>
            </a:r>
          </a:p>
        </p:txBody>
      </p:sp>
      <p:sp>
        <p:nvSpPr>
          <p:cNvPr id="28" name="楕円 27"/>
          <p:cNvSpPr/>
          <p:nvPr/>
        </p:nvSpPr>
        <p:spPr>
          <a:xfrm>
            <a:off x="188886" y="2862234"/>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43667" y="2795278"/>
            <a:ext cx="3332964"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最新規制適合車等への転換促進</a:t>
            </a:r>
          </a:p>
        </p:txBody>
      </p:sp>
      <p:sp>
        <p:nvSpPr>
          <p:cNvPr id="30" name="テキスト ボックス 29"/>
          <p:cNvSpPr txBox="1"/>
          <p:nvPr/>
        </p:nvSpPr>
        <p:spPr>
          <a:xfrm>
            <a:off x="263094" y="3241761"/>
            <a:ext cx="5268036"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・ＨＶ、ＣＮＧトラック等導入補助（近畿運輸局</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・低炭素型ディーゼルトラック導入補助（環境省）等</a:t>
            </a:r>
          </a:p>
        </p:txBody>
      </p:sp>
      <p:sp>
        <p:nvSpPr>
          <p:cNvPr id="3" name="正方形/長方形 2"/>
          <p:cNvSpPr/>
          <p:nvPr/>
        </p:nvSpPr>
        <p:spPr>
          <a:xfrm>
            <a:off x="7068675" y="2969763"/>
            <a:ext cx="1394675" cy="3491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5" name="図 4">
            <a:extLst>
              <a:ext uri="{FF2B5EF4-FFF2-40B4-BE49-F238E27FC236}">
                <a16:creationId xmlns:a16="http://schemas.microsoft.com/office/drawing/2014/main" id="{15839899-8E91-459C-8895-2D0EC6D2A230}"/>
              </a:ext>
            </a:extLst>
          </p:cNvPr>
          <p:cNvPicPr>
            <a:picLocks noChangeAspect="1"/>
          </p:cNvPicPr>
          <p:nvPr/>
        </p:nvPicPr>
        <p:blipFill rotWithShape="1">
          <a:blip r:embed="rId3"/>
          <a:srcRect l="15232" t="19041" r="40121" b="19214"/>
          <a:stretch/>
        </p:blipFill>
        <p:spPr>
          <a:xfrm>
            <a:off x="5255273" y="4150534"/>
            <a:ext cx="3418618" cy="2659399"/>
          </a:xfrm>
          <a:prstGeom prst="rect">
            <a:avLst/>
          </a:prstGeom>
          <a:ln w="3175">
            <a:solidFill>
              <a:schemeClr val="tx1"/>
            </a:solidFill>
          </a:ln>
        </p:spPr>
      </p:pic>
      <p:sp>
        <p:nvSpPr>
          <p:cNvPr id="19" name="テキスト ボックス 18">
            <a:extLst>
              <a:ext uri="{FF2B5EF4-FFF2-40B4-BE49-F238E27FC236}">
                <a16:creationId xmlns:a16="http://schemas.microsoft.com/office/drawing/2014/main" id="{A17CEAE5-D2D2-4225-992D-DEB45FF77490}"/>
              </a:ext>
            </a:extLst>
          </p:cNvPr>
          <p:cNvSpPr txBox="1"/>
          <p:nvPr/>
        </p:nvSpPr>
        <p:spPr>
          <a:xfrm>
            <a:off x="574685" y="4108100"/>
            <a:ext cx="4740274" cy="584775"/>
          </a:xfrm>
          <a:prstGeom prst="rect">
            <a:avLst/>
          </a:prstGeom>
          <a:noFill/>
        </p:spPr>
        <p:txBody>
          <a:bodyPr wrap="square">
            <a:spAutoFit/>
          </a:bodyPr>
          <a:lstStyle/>
          <a:p>
            <a:pPr algn="l"/>
            <a:r>
              <a:rPr lang="ja-JP" altLang="en-US" sz="1600" b="1" i="0" dirty="0">
                <a:solidFill>
                  <a:srgbClr val="000000"/>
                </a:solidFill>
                <a:effectLst/>
                <a:latin typeface="Meiryo UI" panose="020B0604030504040204" pitchFamily="50" charset="-128"/>
                <a:ea typeface="Meiryo UI" panose="020B0604030504040204" pitchFamily="50" charset="-128"/>
              </a:rPr>
              <a:t>大阪府・メールマガジン</a:t>
            </a:r>
            <a:r>
              <a:rPr lang="ja-JP" altLang="en-US" sz="1600" b="1" dirty="0">
                <a:solidFill>
                  <a:srgbClr val="000000"/>
                </a:solidFill>
                <a:latin typeface="Meiryo UI" panose="020B0604030504040204" pitchFamily="50" charset="-128"/>
                <a:ea typeface="Meiryo UI" panose="020B0604030504040204" pitchFamily="50" charset="-128"/>
              </a:rPr>
              <a:t>「</a:t>
            </a:r>
            <a:r>
              <a:rPr lang="ja-JP" altLang="en-US" sz="1600" b="1" i="0" dirty="0">
                <a:solidFill>
                  <a:srgbClr val="000000"/>
                </a:solidFill>
                <a:effectLst/>
                <a:latin typeface="Meiryo UI" panose="020B0604030504040204" pitchFamily="50" charset="-128"/>
                <a:ea typeface="Meiryo UI" panose="020B0604030504040204" pitchFamily="50" charset="-128"/>
              </a:rPr>
              <a:t>おおさか自動車環境ニュース</a:t>
            </a:r>
            <a:r>
              <a:rPr lang="ja-JP" altLang="en-US" sz="1600" b="1" dirty="0">
                <a:solidFill>
                  <a:srgbClr val="000000"/>
                </a:solidFill>
                <a:latin typeface="Meiryo UI" panose="020B0604030504040204" pitchFamily="50" charset="-128"/>
                <a:ea typeface="Meiryo UI" panose="020B0604030504040204" pitchFamily="50" charset="-128"/>
              </a:rPr>
              <a:t>」</a:t>
            </a:r>
            <a:endParaRPr lang="en-US" altLang="ja-JP" sz="1600" b="1" dirty="0">
              <a:solidFill>
                <a:srgbClr val="000000"/>
              </a:solidFill>
              <a:latin typeface="Meiryo UI" panose="020B0604030504040204" pitchFamily="50" charset="-128"/>
              <a:ea typeface="Meiryo UI" panose="020B0604030504040204" pitchFamily="50" charset="-128"/>
            </a:endParaRPr>
          </a:p>
          <a:p>
            <a:pPr algn="l"/>
            <a:r>
              <a:rPr lang="ja-JP" altLang="en-US" sz="1600" b="1" i="0" dirty="0">
                <a:solidFill>
                  <a:srgbClr val="000000"/>
                </a:solidFill>
                <a:effectLst/>
                <a:latin typeface="Meiryo UI" panose="020B0604030504040204" pitchFamily="50" charset="-128"/>
                <a:ea typeface="Meiryo UI" panose="020B0604030504040204" pitchFamily="50" charset="-128"/>
              </a:rPr>
              <a:t>での情報発信</a:t>
            </a:r>
            <a:endParaRPr lang="en-US" altLang="ja-JP" sz="1600" b="1" i="0" dirty="0">
              <a:solidFill>
                <a:srgbClr val="000000"/>
              </a:solidFill>
              <a:effectLst/>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6A94FC96-3D30-4A9D-834B-7F6058F40923}"/>
              </a:ext>
            </a:extLst>
          </p:cNvPr>
          <p:cNvSpPr txBox="1"/>
          <p:nvPr/>
        </p:nvSpPr>
        <p:spPr>
          <a:xfrm>
            <a:off x="599581" y="4886233"/>
            <a:ext cx="4556411" cy="1569660"/>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・配信登録者、「大阪自動車環境対策推進会議」及び「おおさか電動車協働普及サポートネット」の各構成機関に、最新の規制適合車への転換が対象となる「</a:t>
            </a:r>
            <a:r>
              <a:rPr lang="ja-JP" altLang="en-US" sz="1600" b="1" i="0" dirty="0">
                <a:solidFill>
                  <a:srgbClr val="000000"/>
                </a:solidFill>
                <a:effectLst/>
                <a:latin typeface="Meiryo UI" panose="020B0604030504040204" pitchFamily="50" charset="-128"/>
                <a:ea typeface="Meiryo UI" panose="020B0604030504040204" pitchFamily="50" charset="-128"/>
              </a:rPr>
              <a:t>低炭素型ディーゼルトラック普及加速化事業」等</a:t>
            </a:r>
            <a:r>
              <a:rPr lang="ja-JP" altLang="en-US" sz="1600" i="0" dirty="0">
                <a:solidFill>
                  <a:srgbClr val="000000"/>
                </a:solidFill>
                <a:effectLst/>
                <a:latin typeface="Meiryo UI" panose="020B0604030504040204" pitchFamily="50" charset="-128"/>
                <a:ea typeface="Meiryo UI" panose="020B0604030504040204" pitchFamily="50" charset="-128"/>
              </a:rPr>
              <a:t>の補助金情報提供を実施</a:t>
            </a:r>
          </a:p>
          <a:p>
            <a:endParaRPr lang="ja-JP" altLang="en-US" sz="16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C8BE387-6E0B-4DCE-821C-25CFA417C390}"/>
              </a:ext>
            </a:extLst>
          </p:cNvPr>
          <p:cNvSpPr txBox="1"/>
          <p:nvPr/>
        </p:nvSpPr>
        <p:spPr>
          <a:xfrm>
            <a:off x="5340484" y="3534149"/>
            <a:ext cx="3456383" cy="261610"/>
          </a:xfrm>
          <a:prstGeom prst="rect">
            <a:avLst/>
          </a:prstGeom>
          <a:noFill/>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rPr>
              <a:t>ディーゼル普通貨物車の規制適合車別構成割合の推移</a:t>
            </a:r>
            <a:endParaRPr lang="ja-JP" altLang="ja-JP" sz="1100" dirty="0">
              <a:latin typeface="Meiryo UI" panose="020B0604030504040204" pitchFamily="50" charset="-128"/>
              <a:ea typeface="Meiryo UI" panose="020B0604030504040204" pitchFamily="50" charset="-128"/>
            </a:endParaRPr>
          </a:p>
        </p:txBody>
      </p:sp>
      <p:sp>
        <p:nvSpPr>
          <p:cNvPr id="20" name="テキスト ボックス 33">
            <a:extLst>
              <a:ext uri="{FF2B5EF4-FFF2-40B4-BE49-F238E27FC236}">
                <a16:creationId xmlns:a16="http://schemas.microsoft.com/office/drawing/2014/main" id="{FB958CB5-D3AA-43BD-B5A7-56FDEA45D1D4}"/>
              </a:ext>
            </a:extLst>
          </p:cNvPr>
          <p:cNvSpPr txBox="1">
            <a:spLocks/>
          </p:cNvSpPr>
          <p:nvPr/>
        </p:nvSpPr>
        <p:spPr>
          <a:xfrm>
            <a:off x="5314959" y="3754838"/>
            <a:ext cx="3456384" cy="288032"/>
          </a:xfrm>
          <a:prstGeom prst="rect">
            <a:avLst/>
          </a:prstGeom>
          <a:noFill/>
        </p:spPr>
        <p:txBody>
          <a:bodyPr wrap="square" rtlCol="0">
            <a:noAutofit/>
          </a:bodyPr>
          <a:lstStyle/>
          <a:p>
            <a:pPr algn="just">
              <a:spcAft>
                <a:spcPts val="0"/>
              </a:spcAft>
            </a:pPr>
            <a:r>
              <a:rPr lang="ja-JP" sz="1050" kern="100" dirty="0">
                <a:effectLst/>
                <a:latin typeface="Meiryo UI" panose="020B0604030504040204" pitchFamily="50" charset="-128"/>
                <a:ea typeface="Meiryo UI" panose="020B0604030504040204" pitchFamily="50" charset="-128"/>
                <a:cs typeface="Times New Roman"/>
              </a:rPr>
              <a:t>（出典）</a:t>
            </a:r>
            <a:r>
              <a:rPr lang="ja-JP" altLang="en-US" sz="1050" dirty="0">
                <a:latin typeface="Meiryo UI" panose="020B0604030504040204" pitchFamily="50" charset="-128"/>
                <a:ea typeface="Meiryo UI" panose="020B0604030504040204" pitchFamily="50" charset="-128"/>
              </a:rPr>
              <a:t>環境省ナンバープレート調査結果より</a:t>
            </a:r>
            <a:r>
              <a:rPr lang="ja-JP" sz="1050" kern="100" dirty="0">
                <a:effectLst/>
                <a:latin typeface="Meiryo UI" panose="020B0604030504040204" pitchFamily="50" charset="-128"/>
                <a:ea typeface="Meiryo UI" panose="020B0604030504040204" pitchFamily="50" charset="-128"/>
                <a:cs typeface="Times New Roman"/>
              </a:rPr>
              <a:t>大阪府作成</a:t>
            </a:r>
          </a:p>
        </p:txBody>
      </p:sp>
    </p:spTree>
    <p:extLst>
      <p:ext uri="{BB962C8B-B14F-4D97-AF65-F5344CB8AC3E}">
        <p14:creationId xmlns:p14="http://schemas.microsoft.com/office/powerpoint/2010/main" val="242417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85"/>
            <a:ext cx="9144000" cy="848969"/>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＜取組状況＞</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en-US" altLang="ja-JP" sz="2400" b="1" spc="675" dirty="0">
                <a:solidFill>
                  <a:schemeClr val="bg1"/>
                </a:solidFill>
                <a:latin typeface="Meiryo UI" panose="020B0604030504040204" pitchFamily="50" charset="-128"/>
                <a:ea typeface="Meiryo UI" panose="020B0604030504040204" pitchFamily="50" charset="-128"/>
              </a:rPr>
              <a:t>2.</a:t>
            </a:r>
            <a:r>
              <a:rPr lang="ja-JP" altLang="en-US" sz="2400" b="1" spc="675" dirty="0">
                <a:solidFill>
                  <a:schemeClr val="bg1"/>
                </a:solidFill>
                <a:latin typeface="Meiryo UI" panose="020B0604030504040204" pitchFamily="50" charset="-128"/>
                <a:ea typeface="Meiryo UI" panose="020B0604030504040204" pitchFamily="50" charset="-128"/>
              </a:rPr>
              <a:t>車種規制の実施等</a:t>
            </a:r>
          </a:p>
        </p:txBody>
      </p:sp>
      <p:sp>
        <p:nvSpPr>
          <p:cNvPr id="14" name="テキスト ボックス 13"/>
          <p:cNvSpPr txBox="1"/>
          <p:nvPr/>
        </p:nvSpPr>
        <p:spPr>
          <a:xfrm>
            <a:off x="829922" y="5669453"/>
            <a:ext cx="3224960"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流入車の非適合車率の推移</a:t>
            </a:r>
            <a:endParaRPr lang="ja-JP" altLang="ja-JP" sz="1400" dirty="0">
              <a:latin typeface="Meiryo UI" panose="020B0604030504040204" pitchFamily="50" charset="-128"/>
              <a:ea typeface="Meiryo UI" panose="020B0604030504040204" pitchFamily="50" charset="-128"/>
            </a:endParaRPr>
          </a:p>
        </p:txBody>
      </p:sp>
      <p:sp>
        <p:nvSpPr>
          <p:cNvPr id="15" name="テキスト ボックス 33"/>
          <p:cNvSpPr txBox="1">
            <a:spLocks/>
          </p:cNvSpPr>
          <p:nvPr/>
        </p:nvSpPr>
        <p:spPr>
          <a:xfrm>
            <a:off x="714210" y="5949147"/>
            <a:ext cx="3456384" cy="288032"/>
          </a:xfrm>
          <a:prstGeom prst="rect">
            <a:avLst/>
          </a:prstGeom>
          <a:noFill/>
        </p:spPr>
        <p:txBody>
          <a:bodyPr wrap="square" rtlCol="0">
            <a:noAutofit/>
          </a:bodyPr>
          <a:lstStyle/>
          <a:p>
            <a:pPr algn="just">
              <a:spcAft>
                <a:spcPts val="0"/>
              </a:spcAft>
            </a:pPr>
            <a:r>
              <a:rPr lang="ja-JP" sz="1050" kern="100" dirty="0">
                <a:effectLst/>
                <a:latin typeface="Meiryo UI" panose="020B0604030504040204" pitchFamily="50" charset="-128"/>
                <a:ea typeface="Meiryo UI" panose="020B0604030504040204" pitchFamily="50" charset="-128"/>
                <a:cs typeface="Times New Roman"/>
              </a:rPr>
              <a:t>（出典）</a:t>
            </a:r>
            <a:r>
              <a:rPr lang="ja-JP" altLang="en-US" sz="1050" dirty="0">
                <a:latin typeface="Meiryo UI" panose="020B0604030504040204" pitchFamily="50" charset="-128"/>
                <a:ea typeface="Meiryo UI" panose="020B0604030504040204" pitchFamily="50" charset="-128"/>
              </a:rPr>
              <a:t>環境省ナンバープレート調査結果より</a:t>
            </a:r>
            <a:r>
              <a:rPr lang="ja-JP" sz="1050" kern="100" dirty="0">
                <a:effectLst/>
                <a:latin typeface="Meiryo UI" panose="020B0604030504040204" pitchFamily="50" charset="-128"/>
                <a:ea typeface="Meiryo UI" panose="020B0604030504040204" pitchFamily="50" charset="-128"/>
                <a:cs typeface="Times New Roman"/>
              </a:rPr>
              <a:t>大阪府作成</a:t>
            </a:r>
          </a:p>
        </p:txBody>
      </p:sp>
      <p:sp>
        <p:nvSpPr>
          <p:cNvPr id="32" name="楕円 31"/>
          <p:cNvSpPr/>
          <p:nvPr/>
        </p:nvSpPr>
        <p:spPr>
          <a:xfrm>
            <a:off x="82732" y="1234849"/>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256730" y="1148449"/>
            <a:ext cx="8925841" cy="615553"/>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法に基づく車種規制の実施</a:t>
            </a:r>
            <a:r>
              <a:rPr lang="ja-JP" altLang="en-US" sz="1600" dirty="0">
                <a:latin typeface="Meiryo UI" panose="020B0604030504040204" pitchFamily="50" charset="-128"/>
                <a:ea typeface="Meiryo UI" panose="020B0604030504040204" pitchFamily="50" charset="-128"/>
              </a:rPr>
              <a:t>（環境省、国土交通省）</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車種規制：自動車</a:t>
            </a:r>
            <a:r>
              <a:rPr lang="en-US" altLang="ja-JP" sz="1600" dirty="0">
                <a:latin typeface="Meiryo UI" panose="020B0604030504040204" pitchFamily="50" charset="-128"/>
                <a:ea typeface="Meiryo UI" panose="020B0604030504040204" pitchFamily="50" charset="-128"/>
              </a:rPr>
              <a:t>NOx</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PM</a:t>
            </a:r>
            <a:r>
              <a:rPr lang="ja-JP" altLang="en-US" sz="1600" dirty="0">
                <a:latin typeface="Meiryo UI" panose="020B0604030504040204" pitchFamily="50" charset="-128"/>
                <a:ea typeface="Meiryo UI" panose="020B0604030504040204" pitchFamily="50" charset="-128"/>
              </a:rPr>
              <a:t>法の対策地域において規制値を満足していない車の新規の登録が出来ない</a:t>
            </a:r>
          </a:p>
        </p:txBody>
      </p:sp>
      <p:graphicFrame>
        <p:nvGraphicFramePr>
          <p:cNvPr id="3" name="表 2">
            <a:extLst>
              <a:ext uri="{FF2B5EF4-FFF2-40B4-BE49-F238E27FC236}">
                <a16:creationId xmlns:a16="http://schemas.microsoft.com/office/drawing/2014/main" id="{E5EAAB83-B86C-4216-8190-369C638E69C8}"/>
              </a:ext>
            </a:extLst>
          </p:cNvPr>
          <p:cNvGraphicFramePr>
            <a:graphicFrameLocks noGrp="1"/>
          </p:cNvGraphicFramePr>
          <p:nvPr>
            <p:extLst>
              <p:ext uri="{D42A27DB-BD31-4B8C-83A1-F6EECF244321}">
                <p14:modId xmlns:p14="http://schemas.microsoft.com/office/powerpoint/2010/main" val="1322991230"/>
              </p:ext>
            </p:extLst>
          </p:nvPr>
        </p:nvGraphicFramePr>
        <p:xfrm>
          <a:off x="4764574" y="2875692"/>
          <a:ext cx="4069288" cy="2382735"/>
        </p:xfrm>
        <a:graphic>
          <a:graphicData uri="http://schemas.openxmlformats.org/drawingml/2006/table">
            <a:tbl>
              <a:tblPr firstRow="1" firstCol="1" bandRow="1">
                <a:tableStyleId>{5C22544A-7EE6-4342-B048-85BDC9FD1C3A}</a:tableStyleId>
              </a:tblPr>
              <a:tblGrid>
                <a:gridCol w="870620">
                  <a:extLst>
                    <a:ext uri="{9D8B030D-6E8A-4147-A177-3AD203B41FA5}">
                      <a16:colId xmlns:a16="http://schemas.microsoft.com/office/drawing/2014/main" val="460015777"/>
                    </a:ext>
                  </a:extLst>
                </a:gridCol>
                <a:gridCol w="1422370">
                  <a:extLst>
                    <a:ext uri="{9D8B030D-6E8A-4147-A177-3AD203B41FA5}">
                      <a16:colId xmlns:a16="http://schemas.microsoft.com/office/drawing/2014/main" val="2168913699"/>
                    </a:ext>
                  </a:extLst>
                </a:gridCol>
                <a:gridCol w="933045">
                  <a:extLst>
                    <a:ext uri="{9D8B030D-6E8A-4147-A177-3AD203B41FA5}">
                      <a16:colId xmlns:a16="http://schemas.microsoft.com/office/drawing/2014/main" val="1820483348"/>
                    </a:ext>
                  </a:extLst>
                </a:gridCol>
                <a:gridCol w="843253">
                  <a:extLst>
                    <a:ext uri="{9D8B030D-6E8A-4147-A177-3AD203B41FA5}">
                      <a16:colId xmlns:a16="http://schemas.microsoft.com/office/drawing/2014/main" val="841583079"/>
                    </a:ext>
                  </a:extLst>
                </a:gridCol>
              </a:tblGrid>
              <a:tr h="431159">
                <a:tc rowSpan="2">
                  <a:txBody>
                    <a:bodyPr/>
                    <a:lstStyle/>
                    <a:p>
                      <a:endParaRPr lang="ja-JP" sz="1100" kern="100" dirty="0">
                        <a:effectLst/>
                        <a:latin typeface="BIZ UDゴシック" panose="020B0400000000000000" pitchFamily="49" charset="-128"/>
                        <a:ea typeface="BIZ UDゴシック" panose="020B0400000000000000" pitchFamily="49" charset="-128"/>
                      </a:endParaRPr>
                    </a:p>
                  </a:txBody>
                  <a:tcPr marL="62865" marR="62865" marT="0" marB="0" anchor="ctr"/>
                </a:tc>
                <a:tc gridSpan="2">
                  <a:txBody>
                    <a:bodyPr/>
                    <a:lstStyle/>
                    <a:p>
                      <a:pPr algn="ctr"/>
                      <a:r>
                        <a:rPr lang="ja-JP" sz="1000" kern="0" dirty="0">
                          <a:effectLst/>
                          <a:latin typeface="BIZ UDゴシック" panose="020B0400000000000000" pitchFamily="49" charset="-128"/>
                          <a:ea typeface="BIZ UDゴシック" panose="020B0400000000000000" pitchFamily="49" charset="-128"/>
                        </a:rPr>
                        <a:t>初度登録年が平成</a:t>
                      </a:r>
                      <a:r>
                        <a:rPr lang="en-US" sz="1000" kern="0" dirty="0">
                          <a:effectLst/>
                          <a:latin typeface="BIZ UDゴシック" panose="020B0400000000000000" pitchFamily="49" charset="-128"/>
                          <a:ea typeface="BIZ UDゴシック" panose="020B0400000000000000" pitchFamily="49" charset="-128"/>
                        </a:rPr>
                        <a:t>2</a:t>
                      </a:r>
                      <a:r>
                        <a:rPr lang="en-US" altLang="ja-JP" sz="1000" kern="0" dirty="0">
                          <a:effectLst/>
                          <a:latin typeface="BIZ UDゴシック" panose="020B0400000000000000" pitchFamily="49" charset="-128"/>
                          <a:ea typeface="BIZ UDゴシック" panose="020B0400000000000000" pitchFamily="49" charset="-128"/>
                        </a:rPr>
                        <a:t>5</a:t>
                      </a:r>
                      <a:r>
                        <a:rPr lang="ja-JP" sz="1000" kern="0" dirty="0">
                          <a:effectLst/>
                          <a:latin typeface="BIZ UDゴシック" panose="020B0400000000000000" pitchFamily="49" charset="-128"/>
                          <a:ea typeface="BIZ UDゴシック" panose="020B0400000000000000" pitchFamily="49" charset="-128"/>
                        </a:rPr>
                        <a:t>年以降の貨物車</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hMerge="1">
                  <a:txBody>
                    <a:bodyPr/>
                    <a:lstStyle/>
                    <a:p>
                      <a:endParaRPr kumimoji="1" lang="ja-JP" altLang="en-US"/>
                    </a:p>
                  </a:txBody>
                  <a:tcPr/>
                </a:tc>
                <a:tc rowSpan="2">
                  <a:txBody>
                    <a:bodyPr/>
                    <a:lstStyle/>
                    <a:p>
                      <a:pPr algn="ctr"/>
                      <a:r>
                        <a:rPr lang="ja-JP" sz="1000" kern="0">
                          <a:effectLst/>
                          <a:latin typeface="BIZ UDゴシック" panose="020B0400000000000000" pitchFamily="49" charset="-128"/>
                          <a:ea typeface="BIZ UDゴシック" panose="020B0400000000000000" pitchFamily="49" charset="-128"/>
                        </a:rPr>
                        <a:t>貨物車</a:t>
                      </a:r>
                      <a:endParaRPr lang="ja-JP" sz="1100" kern="100">
                        <a:effectLst/>
                        <a:latin typeface="BIZ UDゴシック" panose="020B0400000000000000" pitchFamily="49" charset="-128"/>
                        <a:ea typeface="BIZ UDゴシック" panose="020B0400000000000000" pitchFamily="49" charset="-128"/>
                      </a:endParaRPr>
                    </a:p>
                    <a:p>
                      <a:pPr algn="ctr"/>
                      <a:r>
                        <a:rPr lang="ja-JP" sz="1000" kern="0">
                          <a:effectLst/>
                          <a:latin typeface="BIZ UDゴシック" panose="020B0400000000000000" pitchFamily="49" charset="-128"/>
                          <a:ea typeface="BIZ UDゴシック" panose="020B0400000000000000" pitchFamily="49" charset="-128"/>
                        </a:rPr>
                        <a:t>登録台数</a:t>
                      </a:r>
                      <a:endParaRPr lang="ja-JP" sz="11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866398455"/>
                  </a:ext>
                </a:extLst>
              </a:tr>
              <a:tr h="328853">
                <a:tc vMerge="1">
                  <a:txBody>
                    <a:bodyPr/>
                    <a:lstStyle/>
                    <a:p>
                      <a:endParaRPr kumimoji="1" lang="ja-JP" altLang="en-US"/>
                    </a:p>
                  </a:txBody>
                  <a:tcPr/>
                </a:tc>
                <a:tc>
                  <a:txBody>
                    <a:bodyPr/>
                    <a:lstStyle/>
                    <a:p>
                      <a:pPr algn="ctr"/>
                      <a:r>
                        <a:rPr lang="ja-JP" sz="1000" kern="0" dirty="0">
                          <a:effectLst/>
                          <a:latin typeface="BIZ UDゴシック" panose="020B0400000000000000" pitchFamily="49" charset="-128"/>
                          <a:ea typeface="BIZ UDゴシック" panose="020B0400000000000000" pitchFamily="49" charset="-128"/>
                        </a:rPr>
                        <a:t>台数</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ctr"/>
                      <a:r>
                        <a:rPr lang="ja-JP" sz="1000" kern="0" dirty="0">
                          <a:effectLst/>
                          <a:latin typeface="BIZ UDゴシック" panose="020B0400000000000000" pitchFamily="49" charset="-128"/>
                          <a:ea typeface="BIZ UDゴシック" panose="020B0400000000000000" pitchFamily="49" charset="-128"/>
                        </a:rPr>
                        <a:t>割合</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vMerge="1">
                  <a:txBody>
                    <a:bodyPr/>
                    <a:lstStyle/>
                    <a:p>
                      <a:endParaRPr kumimoji="1" lang="ja-JP" altLang="en-US"/>
                    </a:p>
                  </a:txBody>
                  <a:tcPr/>
                </a:tc>
                <a:extLst>
                  <a:ext uri="{0D108BD9-81ED-4DB2-BD59-A6C34878D82A}">
                    <a16:rowId xmlns:a16="http://schemas.microsoft.com/office/drawing/2014/main" val="2577276799"/>
                  </a:ext>
                </a:extLst>
              </a:tr>
              <a:tr h="526280">
                <a:tc>
                  <a:txBody>
                    <a:bodyPr/>
                    <a:lstStyle/>
                    <a:p>
                      <a:pPr algn="l"/>
                      <a:r>
                        <a:rPr lang="ja-JP" sz="1200" kern="0" dirty="0">
                          <a:effectLst/>
                          <a:latin typeface="BIZ UDゴシック" panose="020B0400000000000000" pitchFamily="49" charset="-128"/>
                          <a:ea typeface="BIZ UDゴシック" panose="020B0400000000000000" pitchFamily="49" charset="-128"/>
                        </a:rPr>
                        <a:t>大阪府</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solidFill>
                            <a:schemeClr val="tx1"/>
                          </a:solidFill>
                          <a:effectLst/>
                          <a:latin typeface="BIZ UDゴシック" panose="020B0400000000000000" pitchFamily="49" charset="-128"/>
                          <a:ea typeface="BIZ UDゴシック" panose="020B0400000000000000" pitchFamily="49" charset="-128"/>
                        </a:rPr>
                        <a:t>223,567</a:t>
                      </a:r>
                      <a:r>
                        <a:rPr lang="en-US" sz="1200" kern="0" dirty="0">
                          <a:solidFill>
                            <a:srgbClr val="FF0000"/>
                          </a:solidFill>
                          <a:effectLst/>
                          <a:latin typeface="BIZ UDゴシック" panose="020B0400000000000000" pitchFamily="49" charset="-128"/>
                          <a:ea typeface="BIZ UDゴシック" panose="020B0400000000000000" pitchFamily="49" charset="-128"/>
                        </a:rPr>
                        <a:t> </a:t>
                      </a:r>
                      <a:endParaRPr lang="ja-JP" sz="12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solidFill>
                            <a:schemeClr val="tx1"/>
                          </a:solidFill>
                          <a:effectLst/>
                          <a:latin typeface="BIZ UDゴシック" panose="020B0400000000000000" pitchFamily="49" charset="-128"/>
                          <a:ea typeface="BIZ UDゴシック" panose="020B0400000000000000" pitchFamily="49" charset="-128"/>
                        </a:rPr>
                        <a:t>69%</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solidFill>
                            <a:schemeClr val="tx1"/>
                          </a:solidFill>
                          <a:effectLst/>
                          <a:latin typeface="BIZ UDゴシック" panose="020B0400000000000000" pitchFamily="49" charset="-128"/>
                          <a:ea typeface="BIZ UDゴシック" panose="020B0400000000000000" pitchFamily="49" charset="-128"/>
                        </a:rPr>
                        <a:t>325,521</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794225753"/>
                  </a:ext>
                </a:extLst>
              </a:tr>
              <a:tr h="499534">
                <a:tc>
                  <a:txBody>
                    <a:bodyPr/>
                    <a:lstStyle/>
                    <a:p>
                      <a:pPr algn="l"/>
                      <a:r>
                        <a:rPr lang="ja-JP" sz="1200" kern="0">
                          <a:effectLst/>
                          <a:latin typeface="BIZ UDゴシック" panose="020B0400000000000000" pitchFamily="49" charset="-128"/>
                          <a:ea typeface="BIZ UDゴシック" panose="020B0400000000000000" pitchFamily="49" charset="-128"/>
                        </a:rPr>
                        <a:t>近畿</a:t>
                      </a:r>
                      <a:endParaRPr 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solidFill>
                            <a:schemeClr val="tx1"/>
                          </a:solidFill>
                          <a:effectLst/>
                          <a:latin typeface="BIZ UDゴシック" panose="020B0400000000000000" pitchFamily="49" charset="-128"/>
                          <a:ea typeface="BIZ UDゴシック" panose="020B0400000000000000" pitchFamily="49" charset="-128"/>
                        </a:rPr>
                        <a:t>483,154</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solidFill>
                            <a:schemeClr val="tx1"/>
                          </a:solidFill>
                          <a:effectLst/>
                          <a:latin typeface="BIZ UDゴシック" panose="020B0400000000000000" pitchFamily="49" charset="-128"/>
                          <a:ea typeface="BIZ UDゴシック" panose="020B0400000000000000" pitchFamily="49" charset="-128"/>
                        </a:rPr>
                        <a:t>63%</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solidFill>
                            <a:schemeClr val="tx1"/>
                          </a:solidFill>
                          <a:effectLst/>
                          <a:latin typeface="BIZ UDゴシック" panose="020B0400000000000000" pitchFamily="49" charset="-128"/>
                          <a:ea typeface="BIZ UDゴシック" panose="020B0400000000000000" pitchFamily="49" charset="-128"/>
                        </a:rPr>
                        <a:t>763,395</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120797282"/>
                  </a:ext>
                </a:extLst>
              </a:tr>
              <a:tr h="596909">
                <a:tc>
                  <a:txBody>
                    <a:bodyPr/>
                    <a:lstStyle/>
                    <a:p>
                      <a:pPr algn="l"/>
                      <a:r>
                        <a:rPr lang="ja-JP" sz="1200" kern="0" dirty="0">
                          <a:effectLst/>
                          <a:latin typeface="BIZ UDゴシック" panose="020B0400000000000000" pitchFamily="49" charset="-128"/>
                          <a:ea typeface="BIZ UDゴシック" panose="020B0400000000000000" pitchFamily="49" charset="-128"/>
                        </a:rPr>
                        <a:t>全国</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solidFill>
                            <a:schemeClr val="tx1"/>
                          </a:solidFill>
                          <a:effectLst/>
                          <a:latin typeface="BIZ UDゴシック" panose="020B0400000000000000" pitchFamily="49" charset="-128"/>
                          <a:ea typeface="BIZ UDゴシック" panose="020B0400000000000000" pitchFamily="49" charset="-128"/>
                        </a:rPr>
                        <a:t>3,396,178 </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solidFill>
                            <a:schemeClr val="tx1"/>
                          </a:solidFill>
                          <a:effectLst/>
                          <a:latin typeface="BIZ UDゴシック" panose="020B0400000000000000" pitchFamily="49" charset="-128"/>
                          <a:ea typeface="BIZ UDゴシック" panose="020B0400000000000000" pitchFamily="49" charset="-128"/>
                        </a:rPr>
                        <a:t>57%</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solidFill>
                            <a:schemeClr val="tx1"/>
                          </a:solidFill>
                          <a:effectLst/>
                          <a:latin typeface="BIZ UDゴシック" panose="020B0400000000000000" pitchFamily="49" charset="-128"/>
                          <a:ea typeface="BIZ UDゴシック" panose="020B0400000000000000" pitchFamily="49" charset="-128"/>
                        </a:rPr>
                        <a:t>5,938,880</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270031602"/>
                  </a:ext>
                </a:extLst>
              </a:tr>
            </a:tbl>
          </a:graphicData>
        </a:graphic>
      </p:graphicFrame>
      <p:sp>
        <p:nvSpPr>
          <p:cNvPr id="13" name="テキスト ボックス 12">
            <a:extLst>
              <a:ext uri="{FF2B5EF4-FFF2-40B4-BE49-F238E27FC236}">
                <a16:creationId xmlns:a16="http://schemas.microsoft.com/office/drawing/2014/main" id="{7E0F89C6-FB3E-4A72-9226-981377548C25}"/>
              </a:ext>
            </a:extLst>
          </p:cNvPr>
          <p:cNvSpPr txBox="1"/>
          <p:nvPr/>
        </p:nvSpPr>
        <p:spPr>
          <a:xfrm>
            <a:off x="5238098" y="5669452"/>
            <a:ext cx="3428692"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大阪府の車両代替の状況（貨物車）</a:t>
            </a:r>
            <a:endParaRPr lang="ja-JP" altLang="ja-JP" sz="1400" dirty="0">
              <a:latin typeface="Meiryo UI" panose="020B0604030504040204" pitchFamily="50" charset="-128"/>
              <a:ea typeface="Meiryo UI" panose="020B0604030504040204" pitchFamily="50" charset="-128"/>
            </a:endParaRPr>
          </a:p>
        </p:txBody>
      </p:sp>
      <p:sp>
        <p:nvSpPr>
          <p:cNvPr id="17" name="テキスト ボックス 33">
            <a:extLst>
              <a:ext uri="{FF2B5EF4-FFF2-40B4-BE49-F238E27FC236}">
                <a16:creationId xmlns:a16="http://schemas.microsoft.com/office/drawing/2014/main" id="{ACAABA6D-8AC9-4C04-B9C9-A378189E34C6}"/>
              </a:ext>
            </a:extLst>
          </p:cNvPr>
          <p:cNvSpPr txBox="1">
            <a:spLocks/>
          </p:cNvSpPr>
          <p:nvPr/>
        </p:nvSpPr>
        <p:spPr>
          <a:xfrm>
            <a:off x="5071026" y="5964055"/>
            <a:ext cx="3762836" cy="288032"/>
          </a:xfrm>
          <a:prstGeom prst="rect">
            <a:avLst/>
          </a:prstGeom>
          <a:noFill/>
        </p:spPr>
        <p:txBody>
          <a:bodyPr wrap="square" rtlCol="0">
            <a:noAutofit/>
          </a:bodyPr>
          <a:lstStyle/>
          <a:p>
            <a:pPr algn="just">
              <a:spcAft>
                <a:spcPts val="0"/>
              </a:spcAft>
            </a:pPr>
            <a:r>
              <a:rPr lang="ja-JP" sz="1050" kern="100" dirty="0">
                <a:effectLst/>
                <a:latin typeface="Meiryo UI" panose="020B0604030504040204" pitchFamily="50" charset="-128"/>
                <a:ea typeface="Meiryo UI" panose="020B0604030504040204" pitchFamily="50" charset="-128"/>
                <a:cs typeface="Times New Roman"/>
              </a:rPr>
              <a:t>（出典）</a:t>
            </a:r>
            <a:r>
              <a:rPr lang="zh-TW" altLang="en-US" sz="1050" kern="100" dirty="0">
                <a:effectLst/>
                <a:latin typeface="Meiryo UI" panose="020B0604030504040204" pitchFamily="50" charset="-128"/>
                <a:ea typeface="Meiryo UI" panose="020B0604030504040204" pitchFamily="50" charset="-128"/>
                <a:cs typeface="Times New Roman"/>
              </a:rPr>
              <a:t>一般財団法人 自動車検査登録情報協会</a:t>
            </a:r>
            <a:endParaRPr lang="en-US" altLang="zh-TW" sz="1050" kern="100" dirty="0">
              <a:effectLst/>
              <a:latin typeface="Meiryo UI" panose="020B0604030504040204" pitchFamily="50" charset="-128"/>
              <a:ea typeface="Meiryo UI" panose="020B0604030504040204" pitchFamily="50" charset="-128"/>
              <a:cs typeface="Times New Roman"/>
            </a:endParaRPr>
          </a:p>
          <a:p>
            <a:pPr algn="just">
              <a:spcAft>
                <a:spcPts val="0"/>
              </a:spcAft>
            </a:pPr>
            <a:r>
              <a:rPr lang="ja-JP" altLang="en-US" sz="1050" kern="100" dirty="0">
                <a:latin typeface="Meiryo UI" panose="020B0604030504040204" pitchFamily="50" charset="-128"/>
                <a:ea typeface="Meiryo UI" panose="020B0604030504040204" pitchFamily="50" charset="-128"/>
                <a:cs typeface="Times New Roman"/>
              </a:rPr>
              <a:t>　　　　　　</a:t>
            </a:r>
            <a:r>
              <a:rPr lang="ja-JP" altLang="en-US" sz="1050" kern="100" dirty="0">
                <a:effectLst/>
                <a:latin typeface="Meiryo UI" panose="020B0604030504040204" pitchFamily="50" charset="-128"/>
                <a:ea typeface="Meiryo UI" panose="020B0604030504040204" pitchFamily="50" charset="-128"/>
                <a:cs typeface="Times New Roman"/>
              </a:rPr>
              <a:t>「</a:t>
            </a:r>
            <a:r>
              <a:rPr lang="zh-TW" altLang="en-US" sz="1050" kern="100" dirty="0">
                <a:effectLst/>
                <a:latin typeface="Meiryo UI" panose="020B0604030504040204" pitchFamily="50" charset="-128"/>
                <a:ea typeface="Meiryo UI" panose="020B0604030504040204" pitchFamily="50" charset="-128"/>
                <a:cs typeface="Times New Roman"/>
              </a:rPr>
              <a:t>初度登録年別 自動車保有車両数</a:t>
            </a:r>
            <a:r>
              <a:rPr lang="ja-JP" altLang="en-US" sz="1050" kern="100" dirty="0">
                <a:effectLst/>
                <a:latin typeface="Meiryo UI" panose="020B0604030504040204" pitchFamily="50" charset="-128"/>
                <a:ea typeface="Meiryo UI" panose="020B0604030504040204" pitchFamily="50" charset="-128"/>
                <a:cs typeface="Times New Roman"/>
              </a:rPr>
              <a:t>」（</a:t>
            </a:r>
            <a:r>
              <a:rPr lang="en-US" altLang="ja-JP" sz="1050" kern="100" dirty="0">
                <a:effectLst/>
                <a:latin typeface="Meiryo UI" panose="020B0604030504040204" pitchFamily="50" charset="-128"/>
                <a:ea typeface="Meiryo UI" panose="020B0604030504040204" pitchFamily="50" charset="-128"/>
                <a:cs typeface="Times New Roman"/>
              </a:rPr>
              <a:t>R7.3</a:t>
            </a:r>
            <a:r>
              <a:rPr lang="ja-JP" altLang="en-US" sz="1050" kern="100" dirty="0">
                <a:effectLst/>
                <a:latin typeface="Meiryo UI" panose="020B0604030504040204" pitchFamily="50" charset="-128"/>
                <a:ea typeface="Meiryo UI" panose="020B0604030504040204" pitchFamily="50" charset="-128"/>
                <a:cs typeface="Times New Roman"/>
              </a:rPr>
              <a:t>現在）</a:t>
            </a:r>
            <a:endParaRPr lang="en-US" altLang="ja-JP" sz="1050" kern="100" dirty="0">
              <a:effectLst/>
              <a:latin typeface="Meiryo UI" panose="020B0604030504040204" pitchFamily="50" charset="-128"/>
              <a:ea typeface="Meiryo UI" panose="020B0604030504040204" pitchFamily="50" charset="-128"/>
              <a:cs typeface="Times New Roman"/>
            </a:endParaRPr>
          </a:p>
          <a:p>
            <a:pPr algn="just">
              <a:spcAft>
                <a:spcPts val="0"/>
              </a:spcAft>
            </a:pPr>
            <a:r>
              <a:rPr lang="ja-JP" altLang="en-US" sz="1050" kern="100" dirty="0">
                <a:latin typeface="Meiryo UI" panose="020B0604030504040204" pitchFamily="50" charset="-128"/>
                <a:ea typeface="Meiryo UI" panose="020B0604030504040204" pitchFamily="50" charset="-128"/>
                <a:cs typeface="Times New Roman"/>
              </a:rPr>
              <a:t>　　　　　　</a:t>
            </a:r>
            <a:r>
              <a:rPr lang="ja-JP" altLang="en-US" sz="1050" kern="100" dirty="0">
                <a:effectLst/>
                <a:latin typeface="Meiryo UI" panose="020B0604030504040204" pitchFamily="50" charset="-128"/>
                <a:ea typeface="Meiryo UI" panose="020B0604030504040204" pitchFamily="50" charset="-128"/>
                <a:cs typeface="Times New Roman"/>
              </a:rPr>
              <a:t>から大阪府作成</a:t>
            </a:r>
            <a:endParaRPr lang="ja-JP" sz="1050" kern="100" dirty="0">
              <a:effectLst/>
              <a:latin typeface="Meiryo UI" panose="020B0604030504040204" pitchFamily="50" charset="-128"/>
              <a:ea typeface="Meiryo UI" panose="020B0604030504040204" pitchFamily="50" charset="-128"/>
              <a:cs typeface="Times New Roman"/>
            </a:endParaRPr>
          </a:p>
        </p:txBody>
      </p:sp>
      <p:graphicFrame>
        <p:nvGraphicFramePr>
          <p:cNvPr id="18" name="グラフ 17">
            <a:extLst>
              <a:ext uri="{FF2B5EF4-FFF2-40B4-BE49-F238E27FC236}">
                <a16:creationId xmlns:a16="http://schemas.microsoft.com/office/drawing/2014/main" id="{00000000-0008-0000-0200-000002000000}"/>
              </a:ext>
            </a:extLst>
          </p:cNvPr>
          <p:cNvGraphicFramePr>
            <a:graphicFrameLocks noGrp="1"/>
          </p:cNvGraphicFramePr>
          <p:nvPr>
            <p:extLst>
              <p:ext uri="{D42A27DB-BD31-4B8C-83A1-F6EECF244321}">
                <p14:modId xmlns:p14="http://schemas.microsoft.com/office/powerpoint/2010/main" val="2508586582"/>
              </p:ext>
            </p:extLst>
          </p:nvPr>
        </p:nvGraphicFramePr>
        <p:xfrm>
          <a:off x="70439" y="2509569"/>
          <a:ext cx="4567282" cy="3467659"/>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直線コネクタ 15">
            <a:extLst>
              <a:ext uri="{FF2B5EF4-FFF2-40B4-BE49-F238E27FC236}">
                <a16:creationId xmlns:a16="http://schemas.microsoft.com/office/drawing/2014/main" id="{02CD78A0-B343-4A07-A0A1-93FCE4318AE3}"/>
              </a:ext>
            </a:extLst>
          </p:cNvPr>
          <p:cNvCxnSpPr>
            <a:cxnSpLocks/>
          </p:cNvCxnSpPr>
          <p:nvPr/>
        </p:nvCxnSpPr>
        <p:spPr>
          <a:xfrm>
            <a:off x="3826282" y="2656648"/>
            <a:ext cx="0" cy="2805112"/>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9B530FDC-A8B7-480E-B8C7-B8D4AF89B217}"/>
              </a:ext>
            </a:extLst>
          </p:cNvPr>
          <p:cNvCxnSpPr>
            <a:cxnSpLocks/>
          </p:cNvCxnSpPr>
          <p:nvPr/>
        </p:nvCxnSpPr>
        <p:spPr>
          <a:xfrm>
            <a:off x="928519" y="2944272"/>
            <a:ext cx="2897763" cy="0"/>
          </a:xfrm>
          <a:prstGeom prst="line">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33">
            <a:extLst>
              <a:ext uri="{FF2B5EF4-FFF2-40B4-BE49-F238E27FC236}">
                <a16:creationId xmlns:a16="http://schemas.microsoft.com/office/drawing/2014/main" id="{F997348E-EBD2-46DC-B248-CD9F8378E5BD}"/>
              </a:ext>
            </a:extLst>
          </p:cNvPr>
          <p:cNvSpPr txBox="1">
            <a:spLocks/>
          </p:cNvSpPr>
          <p:nvPr/>
        </p:nvSpPr>
        <p:spPr>
          <a:xfrm>
            <a:off x="561385" y="2261739"/>
            <a:ext cx="3456384" cy="288032"/>
          </a:xfrm>
          <a:prstGeom prst="rect">
            <a:avLst/>
          </a:prstGeom>
          <a:noFill/>
        </p:spPr>
        <p:txBody>
          <a:bodyPr wrap="square" rtlCol="0">
            <a:noAutofit/>
          </a:bodyPr>
          <a:lstStyle/>
          <a:p>
            <a:pPr algn="ctr">
              <a:spcAft>
                <a:spcPts val="0"/>
              </a:spcAft>
            </a:pPr>
            <a:r>
              <a:rPr lang="ja-JP" altLang="ja-JP" sz="1400" dirty="0">
                <a:solidFill>
                  <a:srgbClr val="FF0000"/>
                </a:solidFill>
                <a:effectLst/>
                <a:ea typeface="游ゴシック" panose="020B0400000000000000" pitchFamily="50" charset="-128"/>
                <a:cs typeface="Times New Roman" panose="02020603050405020304" pitchFamily="18" charset="0"/>
              </a:rPr>
              <a:t>府条例に基づく</a:t>
            </a:r>
            <a:r>
              <a:rPr lang="ja-JP" altLang="en-US" sz="1400" dirty="0">
                <a:solidFill>
                  <a:srgbClr val="FF0000"/>
                </a:solidFill>
                <a:effectLst/>
                <a:ea typeface="游ゴシック" panose="020B0400000000000000" pitchFamily="50" charset="-128"/>
                <a:cs typeface="Times New Roman" panose="02020603050405020304" pitchFamily="18" charset="0"/>
              </a:rPr>
              <a:t>流入</a:t>
            </a:r>
            <a:r>
              <a:rPr lang="ja-JP" altLang="ja-JP" sz="1400" dirty="0">
                <a:solidFill>
                  <a:srgbClr val="FF0000"/>
                </a:solidFill>
                <a:effectLst/>
                <a:ea typeface="游ゴシック" panose="020B0400000000000000" pitchFamily="50" charset="-128"/>
                <a:cs typeface="Times New Roman" panose="02020603050405020304" pitchFamily="18" charset="0"/>
              </a:rPr>
              <a:t>車規制</a:t>
            </a:r>
            <a:endParaRPr lang="en-US" altLang="ja-JP" sz="1400" dirty="0">
              <a:solidFill>
                <a:srgbClr val="FF0000"/>
              </a:solidFill>
              <a:effectLst/>
              <a:ea typeface="游ゴシック" panose="020B0400000000000000" pitchFamily="50" charset="-128"/>
              <a:cs typeface="Times New Roman" panose="02020603050405020304" pitchFamily="18" charset="0"/>
            </a:endParaRPr>
          </a:p>
          <a:p>
            <a:pPr algn="ctr">
              <a:spcAft>
                <a:spcPts val="0"/>
              </a:spcAft>
            </a:pPr>
            <a:r>
              <a:rPr lang="ja-JP" altLang="ja-JP" sz="1400" dirty="0">
                <a:solidFill>
                  <a:srgbClr val="FF0000"/>
                </a:solidFill>
                <a:effectLst/>
                <a:ea typeface="游ゴシック" panose="020B0400000000000000" pitchFamily="50" charset="-128"/>
                <a:cs typeface="Times New Roman" panose="02020603050405020304" pitchFamily="18" charset="0"/>
              </a:rPr>
              <a:t>実施期間（</a:t>
            </a:r>
            <a:r>
              <a:rPr lang="en-US" altLang="ja-JP" sz="1400" dirty="0">
                <a:solidFill>
                  <a:srgbClr val="FF0000"/>
                </a:solidFill>
                <a:effectLst/>
                <a:ea typeface="游ゴシック" panose="020B0400000000000000" pitchFamily="50" charset="-128"/>
                <a:cs typeface="Times New Roman" panose="02020603050405020304" pitchFamily="18" charset="0"/>
              </a:rPr>
              <a:t>H21.1</a:t>
            </a:r>
            <a:r>
              <a:rPr lang="ja-JP" altLang="ja-JP" sz="1400" dirty="0">
                <a:solidFill>
                  <a:srgbClr val="FF0000"/>
                </a:solidFill>
                <a:effectLst/>
                <a:ea typeface="游ゴシック" panose="020B0400000000000000" pitchFamily="50" charset="-128"/>
                <a:cs typeface="Times New Roman" panose="02020603050405020304" pitchFamily="18" charset="0"/>
              </a:rPr>
              <a:t>～</a:t>
            </a:r>
            <a:r>
              <a:rPr lang="en-US" altLang="ja-JP" sz="1400" dirty="0">
                <a:solidFill>
                  <a:srgbClr val="FF0000"/>
                </a:solidFill>
                <a:effectLst/>
                <a:ea typeface="游ゴシック" panose="020B0400000000000000" pitchFamily="50" charset="-128"/>
                <a:cs typeface="Times New Roman" panose="02020603050405020304" pitchFamily="18" charset="0"/>
              </a:rPr>
              <a:t>R4.3</a:t>
            </a:r>
            <a:r>
              <a:rPr lang="ja-JP" altLang="ja-JP" sz="1400" dirty="0">
                <a:solidFill>
                  <a:srgbClr val="FF0000"/>
                </a:solidFill>
                <a:effectLst/>
                <a:ea typeface="游ゴシック" panose="020B0400000000000000" pitchFamily="50" charset="-128"/>
                <a:cs typeface="Times New Roman" panose="02020603050405020304" pitchFamily="18" charset="0"/>
              </a:rPr>
              <a:t>）</a:t>
            </a:r>
            <a:endParaRPr lang="ja-JP" sz="900" kern="100" dirty="0">
              <a:solidFill>
                <a:srgbClr val="FF0000"/>
              </a:solidFill>
              <a:effectLst/>
              <a:latin typeface="Meiryo UI" panose="020B0604030504040204" pitchFamily="50" charset="-128"/>
              <a:ea typeface="Meiryo UI" panose="020B0604030504040204" pitchFamily="50" charset="-128"/>
              <a:cs typeface="Times New Roman"/>
            </a:endParaRPr>
          </a:p>
        </p:txBody>
      </p:sp>
      <p:cxnSp>
        <p:nvCxnSpPr>
          <p:cNvPr id="24" name="直線コネクタ 23">
            <a:extLst>
              <a:ext uri="{FF2B5EF4-FFF2-40B4-BE49-F238E27FC236}">
                <a16:creationId xmlns:a16="http://schemas.microsoft.com/office/drawing/2014/main" id="{337D1219-9414-4CBE-9B7C-D3FBD204C2FF}"/>
              </a:ext>
            </a:extLst>
          </p:cNvPr>
          <p:cNvCxnSpPr>
            <a:cxnSpLocks/>
          </p:cNvCxnSpPr>
          <p:nvPr/>
        </p:nvCxnSpPr>
        <p:spPr>
          <a:xfrm>
            <a:off x="899944" y="2589973"/>
            <a:ext cx="0" cy="2871787"/>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35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33AA6DFC-C3EE-3B97-35AA-E145CB755DB4}"/>
              </a:ext>
            </a:extLst>
          </p:cNvPr>
          <p:cNvPicPr>
            <a:picLocks noChangeAspect="1"/>
          </p:cNvPicPr>
          <p:nvPr/>
        </p:nvPicPr>
        <p:blipFill>
          <a:blip r:embed="rId2"/>
          <a:srcRect r="4780"/>
          <a:stretch>
            <a:fillRect/>
          </a:stretch>
        </p:blipFill>
        <p:spPr>
          <a:xfrm>
            <a:off x="5181600" y="4205863"/>
            <a:ext cx="3931236" cy="1764701"/>
          </a:xfrm>
          <a:prstGeom prst="rect">
            <a:avLst/>
          </a:prstGeom>
        </p:spPr>
      </p:pic>
      <p:sp>
        <p:nvSpPr>
          <p:cNvPr id="18" name="正方形/長方形 17"/>
          <p:cNvSpPr/>
          <p:nvPr/>
        </p:nvSpPr>
        <p:spPr>
          <a:xfrm>
            <a:off x="0" y="-4785"/>
            <a:ext cx="9144000" cy="848969"/>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＜取組状況＞</a:t>
            </a:r>
            <a:endParaRPr kumimoji="1" lang="en-US" altLang="ja-JP" sz="24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３</a:t>
            </a:r>
            <a:r>
              <a:rPr kumimoji="1" lang="en-US" altLang="ja-JP" sz="24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24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電動車等の普及促進</a:t>
            </a:r>
          </a:p>
        </p:txBody>
      </p:sp>
      <p:sp>
        <p:nvSpPr>
          <p:cNvPr id="20" name="楕円 19"/>
          <p:cNvSpPr/>
          <p:nvPr/>
        </p:nvSpPr>
        <p:spPr>
          <a:xfrm>
            <a:off x="155686" y="1520692"/>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テキスト ボックス 2"/>
          <p:cNvSpPr txBox="1"/>
          <p:nvPr/>
        </p:nvSpPr>
        <p:spPr>
          <a:xfrm>
            <a:off x="342932" y="1429909"/>
            <a:ext cx="25635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官民協働による導入促進</a:t>
            </a:r>
          </a:p>
        </p:txBody>
      </p:sp>
      <p:sp>
        <p:nvSpPr>
          <p:cNvPr id="4" name="テキスト ボックス 3"/>
          <p:cNvSpPr txBox="1"/>
          <p:nvPr/>
        </p:nvSpPr>
        <p:spPr>
          <a:xfrm>
            <a:off x="182191" y="1779829"/>
            <a:ext cx="6104556" cy="8386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おおさか電動車協働普及サポートネット（</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R7.</a:t>
            </a:r>
            <a:r>
              <a:rPr lang="ja-JP" altLang="en-US" sz="1600" dirty="0">
                <a:solidFill>
                  <a:prstClr val="black"/>
                </a:solidFill>
                <a:latin typeface="Meiryo UI" panose="020B0604030504040204" pitchFamily="50" charset="-128"/>
                <a:ea typeface="Meiryo UI" panose="020B0604030504040204" pitchFamily="50" charset="-128"/>
              </a:rPr>
              <a:t>３</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時点で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団体）</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を通じた電動車の展示・試乗会の開催及びワイヤレス給電技術の実証</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＜取組実績（</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R6</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年度）＞電動車の展示・試乗会７回、メールマガジン発行</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19</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回</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21" name="楕円 20"/>
          <p:cNvSpPr/>
          <p:nvPr/>
        </p:nvSpPr>
        <p:spPr>
          <a:xfrm>
            <a:off x="154246" y="2730582"/>
            <a:ext cx="188686" cy="1886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22" name="テキスト ボックス 21"/>
          <p:cNvSpPr txBox="1"/>
          <p:nvPr/>
        </p:nvSpPr>
        <p:spPr>
          <a:xfrm>
            <a:off x="342932" y="2640047"/>
            <a:ext cx="2143536"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電動車の導入支援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p:cNvSpPr txBox="1"/>
          <p:nvPr/>
        </p:nvSpPr>
        <p:spPr>
          <a:xfrm>
            <a:off x="342932" y="3673008"/>
            <a:ext cx="5089855" cy="1664558"/>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充電設備や燃料供給施設の整備促進</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充電サービス事業者と連携した府有施設への充電設備設置</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集合住宅向け充電設備設置説明会の開催</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＜取組実績（</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R6</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年度末時点の設置状況）＞</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充電設備：急速充電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475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口 、 普通充電</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1,603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口</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水素ステーション：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か所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楕円 23"/>
          <p:cNvSpPr/>
          <p:nvPr/>
        </p:nvSpPr>
        <p:spPr>
          <a:xfrm>
            <a:off x="154246" y="3750043"/>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D6093D3E-13CB-4F71-AC3A-14A52CB891B5}"/>
              </a:ext>
            </a:extLst>
          </p:cNvPr>
          <p:cNvSpPr txBox="1"/>
          <p:nvPr/>
        </p:nvSpPr>
        <p:spPr>
          <a:xfrm>
            <a:off x="6009336" y="2377333"/>
            <a:ext cx="175068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ZEV</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の展示・試乗会</a:t>
            </a:r>
            <a:endParaRPr kumimoji="1"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5" name="楕円 24">
            <a:extLst>
              <a:ext uri="{FF2B5EF4-FFF2-40B4-BE49-F238E27FC236}">
                <a16:creationId xmlns:a16="http://schemas.microsoft.com/office/drawing/2014/main" id="{5298634F-0539-47F8-B1BA-256B72A8930A}"/>
              </a:ext>
            </a:extLst>
          </p:cNvPr>
          <p:cNvSpPr/>
          <p:nvPr/>
        </p:nvSpPr>
        <p:spPr>
          <a:xfrm>
            <a:off x="152287" y="1111229"/>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1E982FBB-18F6-4C69-A506-979A8AF3A20F}"/>
              </a:ext>
            </a:extLst>
          </p:cNvPr>
          <p:cNvSpPr txBox="1"/>
          <p:nvPr/>
        </p:nvSpPr>
        <p:spPr>
          <a:xfrm>
            <a:off x="340973" y="1005075"/>
            <a:ext cx="43652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おおさか電動車普及戦略</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(R3.6</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策定</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の推進</a:t>
            </a:r>
          </a:p>
        </p:txBody>
      </p:sp>
      <p:sp>
        <p:nvSpPr>
          <p:cNvPr id="33" name="テキスト ボックス 32">
            <a:extLst>
              <a:ext uri="{FF2B5EF4-FFF2-40B4-BE49-F238E27FC236}">
                <a16:creationId xmlns:a16="http://schemas.microsoft.com/office/drawing/2014/main" id="{5443AC92-5A25-46A4-B44C-A0F851D98138}"/>
              </a:ext>
            </a:extLst>
          </p:cNvPr>
          <p:cNvSpPr txBox="1"/>
          <p:nvPr/>
        </p:nvSpPr>
        <p:spPr>
          <a:xfrm>
            <a:off x="5741471" y="5938294"/>
            <a:ext cx="337136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府域における充電インフラ整備状況</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026" name="Picture 2" descr="乗車体験">
            <a:extLst>
              <a:ext uri="{FF2B5EF4-FFF2-40B4-BE49-F238E27FC236}">
                <a16:creationId xmlns:a16="http://schemas.microsoft.com/office/drawing/2014/main" id="{2F21AC1F-783D-AB1C-D0F8-DD0C3AE768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1319" y="1394101"/>
            <a:ext cx="1362991" cy="1022243"/>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D69D46ED-5FCA-4530-8233-850286A611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690004" y="1370297"/>
            <a:ext cx="1362991" cy="1030807"/>
          </a:xfrm>
          <a:prstGeom prst="rect">
            <a:avLst/>
          </a:prstGeom>
        </p:spPr>
      </p:pic>
      <p:sp>
        <p:nvSpPr>
          <p:cNvPr id="9" name="テキスト ボックス 8">
            <a:extLst>
              <a:ext uri="{FF2B5EF4-FFF2-40B4-BE49-F238E27FC236}">
                <a16:creationId xmlns:a16="http://schemas.microsoft.com/office/drawing/2014/main" id="{6C8E924F-894D-9E5F-C4A8-80ACC479E1EE}"/>
              </a:ext>
            </a:extLst>
          </p:cNvPr>
          <p:cNvSpPr txBox="1"/>
          <p:nvPr/>
        </p:nvSpPr>
        <p:spPr>
          <a:xfrm>
            <a:off x="7488677" y="2369713"/>
            <a:ext cx="175068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ワイヤレス給電技術</a:t>
            </a:r>
            <a:endParaRPr kumimoji="1"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0" name="楕円 9">
            <a:extLst>
              <a:ext uri="{FF2B5EF4-FFF2-40B4-BE49-F238E27FC236}">
                <a16:creationId xmlns:a16="http://schemas.microsoft.com/office/drawing/2014/main" id="{8141D5B0-EDDE-9D00-3309-896FA71AB28C}"/>
              </a:ext>
            </a:extLst>
          </p:cNvPr>
          <p:cNvSpPr/>
          <p:nvPr/>
        </p:nvSpPr>
        <p:spPr>
          <a:xfrm>
            <a:off x="152287" y="5578967"/>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5F2F76C3-2ECE-26B8-903E-5DADCCCC931E}"/>
              </a:ext>
            </a:extLst>
          </p:cNvPr>
          <p:cNvSpPr txBox="1"/>
          <p:nvPr/>
        </p:nvSpPr>
        <p:spPr>
          <a:xfrm>
            <a:off x="340972" y="5515724"/>
            <a:ext cx="5439717" cy="11464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普及啓発（リーフレット等の作成）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大阪自動車環境対策推進会議に</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おいて啓発物を作成</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＜取組実績＞</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ポスター・リーフレット・紙クリアファイルの作成及びイベントでの配布</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C90A5EC5-BE4A-CCFB-4279-2EEE5E702E96}"/>
              </a:ext>
            </a:extLst>
          </p:cNvPr>
          <p:cNvSpPr txBox="1"/>
          <p:nvPr/>
        </p:nvSpPr>
        <p:spPr>
          <a:xfrm>
            <a:off x="248405" y="2934938"/>
            <a:ext cx="5532284" cy="5924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万博来場者輸送用の</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EV/FC</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バスを導入するバス事業者への補助</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＜取組実績（</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R6</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年度）＞</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EV</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バス</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32</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台、</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FC</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バス１台を導入</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a:extLst>
              <a:ext uri="{FF2B5EF4-FFF2-40B4-BE49-F238E27FC236}">
                <a16:creationId xmlns:a16="http://schemas.microsoft.com/office/drawing/2014/main" id="{4221B7B1-F374-4DD2-C7EF-72D579242876}"/>
              </a:ext>
            </a:extLst>
          </p:cNvPr>
          <p:cNvSpPr txBox="1"/>
          <p:nvPr/>
        </p:nvSpPr>
        <p:spPr>
          <a:xfrm>
            <a:off x="6497343" y="5646763"/>
            <a:ext cx="132710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年度から口数で集計</a:t>
            </a: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a:extLst>
              <a:ext uri="{FF2B5EF4-FFF2-40B4-BE49-F238E27FC236}">
                <a16:creationId xmlns:a16="http://schemas.microsoft.com/office/drawing/2014/main" id="{4E8A05B3-0448-DA7B-4406-F49F00138641}"/>
              </a:ext>
            </a:extLst>
          </p:cNvPr>
          <p:cNvSpPr txBox="1"/>
          <p:nvPr/>
        </p:nvSpPr>
        <p:spPr>
          <a:xfrm>
            <a:off x="5993737" y="3784970"/>
            <a:ext cx="175068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EV</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バス</a:t>
            </a:r>
            <a:endParaRPr kumimoji="1"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68701E1B-9382-0B8B-B3F4-06628A982C44}"/>
              </a:ext>
            </a:extLst>
          </p:cNvPr>
          <p:cNvSpPr txBox="1"/>
          <p:nvPr/>
        </p:nvSpPr>
        <p:spPr>
          <a:xfrm>
            <a:off x="7473078" y="3788236"/>
            <a:ext cx="175068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FC</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バス</a:t>
            </a:r>
            <a:endParaRPr kumimoji="1"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1B366CBF-5402-3922-728B-AEFF97C57CA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88008" y="2788463"/>
            <a:ext cx="1536326" cy="1043043"/>
          </a:xfrm>
          <a:prstGeom prst="rect">
            <a:avLst/>
          </a:prstGeom>
        </p:spPr>
      </p:pic>
      <p:pic>
        <p:nvPicPr>
          <p:cNvPr id="6" name="図 5">
            <a:extLst>
              <a:ext uri="{FF2B5EF4-FFF2-40B4-BE49-F238E27FC236}">
                <a16:creationId xmlns:a16="http://schemas.microsoft.com/office/drawing/2014/main" id="{7E587745-946A-34A3-E5DB-3782CE7B9E4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722056" y="2792064"/>
            <a:ext cx="1307671" cy="1043044"/>
          </a:xfrm>
          <a:prstGeom prst="rect">
            <a:avLst/>
          </a:prstGeom>
        </p:spPr>
      </p:pic>
      <p:sp>
        <p:nvSpPr>
          <p:cNvPr id="29" name="テキスト ボックス 1">
            <a:extLst>
              <a:ext uri="{FF2B5EF4-FFF2-40B4-BE49-F238E27FC236}">
                <a16:creationId xmlns:a16="http://schemas.microsoft.com/office/drawing/2014/main" id="{F0B27F81-EFA4-415C-8098-949598C1013A}"/>
              </a:ext>
            </a:extLst>
          </p:cNvPr>
          <p:cNvSpPr txBox="1"/>
          <p:nvPr/>
        </p:nvSpPr>
        <p:spPr>
          <a:xfrm>
            <a:off x="6088008" y="4341459"/>
            <a:ext cx="869473" cy="301481"/>
          </a:xfrm>
          <a:prstGeom prst="rect">
            <a:avLst/>
          </a:prstGeom>
          <a:solidFill>
            <a:schemeClr val="accent6">
              <a:lumMod val="20000"/>
              <a:lumOff val="80000"/>
              <a:alpha val="60000"/>
            </a:schemeClr>
          </a:solidFill>
        </p:spPr>
        <p:txBody>
          <a:bodyPr vert="horz" wrap="square" lIns="91427" tIns="45714" rIns="91427" bIns="4571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20000"/>
              </a:lnSpc>
              <a:spcBef>
                <a:spcPts val="600"/>
              </a:spcBef>
              <a:spcAft>
                <a:spcPts val="0"/>
              </a:spcAft>
              <a:buClrTx/>
              <a:buSzTx/>
              <a:buFontTx/>
              <a:buNone/>
              <a:tabLst/>
              <a:defRPr/>
            </a:pPr>
            <a:r>
              <a:rPr kumimoji="1" lang="ja-JP" altLang="en-US" sz="600" b="0"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目標</a:t>
            </a:r>
            <a:r>
              <a:rPr kumimoji="1" lang="en-US" altLang="ja-JP" sz="600" b="0"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(2030</a:t>
            </a:r>
            <a:r>
              <a:rPr kumimoji="1" lang="ja-JP" altLang="en-US" sz="600" b="0"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年度末</a:t>
            </a:r>
            <a:r>
              <a:rPr kumimoji="1" lang="en-US" altLang="ja-JP" sz="600" b="0"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a:t>
            </a:r>
            <a:br>
              <a:rPr kumimoji="1" lang="en-US" altLang="ja-JP" sz="600" b="0"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br>
            <a:r>
              <a:rPr kumimoji="1" lang="ja-JP" altLang="en-US" sz="600" b="0"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普通</a:t>
            </a:r>
            <a:r>
              <a:rPr kumimoji="1" lang="en-US" altLang="ja-JP" sz="600" b="0"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1500</a:t>
            </a:r>
            <a:r>
              <a:rPr kumimoji="1" lang="ja-JP" altLang="en-US" sz="600" b="0"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基</a:t>
            </a:r>
          </a:p>
        </p:txBody>
      </p:sp>
    </p:spTree>
    <p:extLst>
      <p:ext uri="{BB962C8B-B14F-4D97-AF65-F5344CB8AC3E}">
        <p14:creationId xmlns:p14="http://schemas.microsoft.com/office/powerpoint/2010/main" val="3683447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6480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＜参考＞おおさか電動車普及戦略（</a:t>
            </a:r>
            <a:r>
              <a:rPr kumimoji="1" lang="en-US" altLang="ja-JP"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R3.6</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32AC8A9E-6FDB-438D-B28B-632B92FFFD6B}"/>
              </a:ext>
            </a:extLst>
          </p:cNvPr>
          <p:cNvSpPr txBox="1"/>
          <p:nvPr/>
        </p:nvSpPr>
        <p:spPr>
          <a:xfrm>
            <a:off x="35496" y="3459525"/>
            <a:ext cx="599481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70AD47"/>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府域の新車販売台数の割合（</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2030</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21" name="正方形/長方形 20">
            <a:extLst>
              <a:ext uri="{FF2B5EF4-FFF2-40B4-BE49-F238E27FC236}">
                <a16:creationId xmlns:a16="http://schemas.microsoft.com/office/drawing/2014/main" id="{A34A5483-6EAC-48E1-9B10-5D7A91DBA5BA}"/>
              </a:ext>
            </a:extLst>
          </p:cNvPr>
          <p:cNvSpPr/>
          <p:nvPr/>
        </p:nvSpPr>
        <p:spPr>
          <a:xfrm>
            <a:off x="2915816" y="5022007"/>
            <a:ext cx="4594212" cy="246221"/>
          </a:xfrm>
          <a:prstGeom prst="rect">
            <a:avLst/>
          </a:prstGeom>
        </p:spPr>
        <p:txBody>
          <a:bodyPr wrap="square" lIns="72000" tIns="0" rIns="0" bIns="0">
            <a:spAutoFit/>
          </a:bodyPr>
          <a:lstStyle/>
          <a:p>
            <a:pPr marL="72000" marR="0" lvl="0" indent="-180000" algn="r" defTabSz="914400" rtl="0" eaLnBrk="1" fontAlgn="auto" latinLnBrk="0" hangingPunct="1">
              <a:lnSpc>
                <a:spcPct val="100000"/>
              </a:lnSpc>
              <a:spcBef>
                <a:spcPts val="0"/>
              </a:spcBef>
              <a:spcAft>
                <a:spcPts val="3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「大阪府地球温暖化対策実行計画</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区域施策編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a:ext uri="{FF2B5EF4-FFF2-40B4-BE49-F238E27FC236}">
                <a16:creationId xmlns:a16="http://schemas.microsoft.com/office/drawing/2014/main" id="{CF6C3EA9-8FD3-4AA6-964F-3F68246163E0}"/>
              </a:ext>
            </a:extLst>
          </p:cNvPr>
          <p:cNvSpPr/>
          <p:nvPr/>
        </p:nvSpPr>
        <p:spPr>
          <a:xfrm>
            <a:off x="398130" y="3923304"/>
            <a:ext cx="6838165" cy="1072977"/>
          </a:xfrm>
          <a:prstGeom prst="rect">
            <a:avLst/>
          </a:prstGeom>
          <a:ln w="12700">
            <a:solidFill>
              <a:schemeClr val="tx1"/>
            </a:solidFill>
          </a:ln>
        </p:spPr>
        <p:txBody>
          <a:bodyPr wrap="square" lIns="36000" tIns="36000" rIns="36000" bIns="36000">
            <a:spAutoFit/>
          </a:bodyPr>
          <a:lstStyle/>
          <a:p>
            <a:pPr marL="163513" marR="0" lvl="0" indent="-136525" algn="l" defTabSz="914400" rtl="0" eaLnBrk="1" fontAlgn="auto" latinLnBrk="0" hangingPunct="1">
              <a:lnSpc>
                <a:spcPct val="100000"/>
              </a:lnSpc>
              <a:spcBef>
                <a:spcPts val="0"/>
              </a:spcBef>
              <a:spcAft>
                <a:spcPts val="30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軽乗用車を除く乗用車の新車販売に占める電動車：</a:t>
            </a:r>
            <a:r>
              <a:rPr kumimoji="1" lang="en-US" altLang="ja-JP"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割</a:t>
            </a:r>
            <a:endParaRPr kumimoji="1" lang="en-US" altLang="ja-JP"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3513" marR="0" lvl="0" indent="-136525" algn="l" defTabSz="914400" rtl="0" eaLnBrk="1" fontAlgn="auto" latinLnBrk="0" hangingPunct="1">
              <a:lnSpc>
                <a:spcPct val="100000"/>
              </a:lnSpc>
              <a:spcBef>
                <a:spcPts val="0"/>
              </a:spcBef>
              <a:spcAft>
                <a:spcPts val="300"/>
              </a:spcAft>
              <a:buClrTx/>
              <a:buSzTx/>
              <a:buFontTx/>
              <a:buNone/>
              <a:tabLst/>
              <a:defRPr/>
            </a:pP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すべての乗用車の新車販売に占める電動車　　　　 ： ９割</a:t>
            </a:r>
            <a:endParaRPr kumimoji="1" lang="en-US" altLang="ja-JP"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3513" marR="0" lvl="0" indent="-136525" algn="l" defTabSz="914400" rtl="0" eaLnBrk="1" fontAlgn="auto" latinLnBrk="0" hangingPunct="1">
              <a:lnSpc>
                <a:spcPct val="100000"/>
              </a:lnSpc>
              <a:spcBef>
                <a:spcPts val="0"/>
              </a:spcBef>
              <a:spcAft>
                <a:spcPts val="300"/>
              </a:spcAft>
              <a:buClrTx/>
              <a:buSzTx/>
              <a:buFontTx/>
              <a:buNone/>
              <a:tabLst/>
              <a:defRPr/>
            </a:pP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すべての乗用車の新車販売に占める</a:t>
            </a:r>
            <a:r>
              <a:rPr kumimoji="1" lang="en-US" altLang="ja-JP"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ZEV</a:t>
            </a: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 ４割</a:t>
            </a:r>
            <a:endParaRPr kumimoji="1" lang="en-US" altLang="ja-JP"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32AC8A9E-6FDB-438D-B28B-632B92FFFD6B}"/>
              </a:ext>
            </a:extLst>
          </p:cNvPr>
          <p:cNvSpPr txBox="1"/>
          <p:nvPr/>
        </p:nvSpPr>
        <p:spPr>
          <a:xfrm>
            <a:off x="165516" y="692696"/>
            <a:ext cx="1517736" cy="461665"/>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国の目標</a:t>
            </a:r>
          </a:p>
        </p:txBody>
      </p:sp>
      <p:sp>
        <p:nvSpPr>
          <p:cNvPr id="27" name="正方形/長方形 26">
            <a:extLst>
              <a:ext uri="{FF2B5EF4-FFF2-40B4-BE49-F238E27FC236}">
                <a16:creationId xmlns:a16="http://schemas.microsoft.com/office/drawing/2014/main" id="{CF6C3EA9-8FD3-4AA6-964F-3F68246163E0}"/>
              </a:ext>
            </a:extLst>
          </p:cNvPr>
          <p:cNvSpPr/>
          <p:nvPr/>
        </p:nvSpPr>
        <p:spPr>
          <a:xfrm>
            <a:off x="170477" y="1136256"/>
            <a:ext cx="8938027" cy="1650058"/>
          </a:xfrm>
          <a:prstGeom prst="rect">
            <a:avLst/>
          </a:prstGeom>
          <a:ln w="12700">
            <a:noFill/>
          </a:ln>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1" lang="ja-JP" altLang="en-US" sz="2000" b="0" i="0" u="none" strike="noStrike" kern="1200" cap="none" spc="0" normalizeH="0" baseline="0" noProof="0" dirty="0">
                <a:ln>
                  <a:noFill/>
                </a:ln>
                <a:solidFill>
                  <a:srgbClr val="70AD47"/>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乗用車は、</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2035</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年までに、新車販売で電動車</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を実現</a:t>
            </a:r>
          </a:p>
          <a:p>
            <a:pPr marL="177800" marR="0" lvl="0" indent="-177800" algn="l" defTabSz="914400" rtl="0" eaLnBrk="1" fontAlgn="auto" latinLnBrk="0" hangingPunct="1">
              <a:lnSpc>
                <a:spcPct val="100000"/>
              </a:lnSpc>
              <a:spcBef>
                <a:spcPts val="0"/>
              </a:spcBef>
              <a:spcAft>
                <a:spcPts val="300"/>
              </a:spcAft>
              <a:buClrTx/>
              <a:buSzTx/>
              <a:buFontTx/>
              <a:buNone/>
              <a:tabLst/>
              <a:defRPr/>
            </a:pPr>
            <a:r>
              <a:rPr kumimoji="1" lang="ja-JP" altLang="en-US" sz="2000" b="0" i="0" u="none" strike="noStrike" kern="1200" cap="none" spc="0" normalizeH="0" baseline="0" noProof="0" dirty="0">
                <a:ln>
                  <a:noFill/>
                </a:ln>
                <a:solidFill>
                  <a:srgbClr val="70AD47"/>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商用車は、小型の車については、新車販売で、</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年までに電動車</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20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年までに電動車・脱炭素燃料車</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を目指す。大型の車については、</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年代に</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5,000</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台の先行導入を目指すとともに、</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年までに</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年の電動車の普及目標を設定</a:t>
            </a: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32AC8A9E-6FDB-438D-B28B-632B92FFFD6B}"/>
              </a:ext>
            </a:extLst>
          </p:cNvPr>
          <p:cNvSpPr txBox="1"/>
          <p:nvPr/>
        </p:nvSpPr>
        <p:spPr>
          <a:xfrm>
            <a:off x="162597" y="2898594"/>
            <a:ext cx="1786361" cy="461665"/>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府の目標</a:t>
            </a:r>
          </a:p>
        </p:txBody>
      </p:sp>
      <p:sp>
        <p:nvSpPr>
          <p:cNvPr id="17" name="テキスト ボックス 16">
            <a:extLst>
              <a:ext uri="{FF2B5EF4-FFF2-40B4-BE49-F238E27FC236}">
                <a16:creationId xmlns:a16="http://schemas.microsoft.com/office/drawing/2014/main" id="{32AC8A9E-6FDB-438D-B28B-632B92FFFD6B}"/>
              </a:ext>
            </a:extLst>
          </p:cNvPr>
          <p:cNvSpPr txBox="1"/>
          <p:nvPr/>
        </p:nvSpPr>
        <p:spPr>
          <a:xfrm>
            <a:off x="35496" y="5301208"/>
            <a:ext cx="4952461"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70AD47"/>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府域の保有台数の割合（</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2030</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18" name="吹き出し: 四角形 154">
            <a:extLst>
              <a:ext uri="{FF2B5EF4-FFF2-40B4-BE49-F238E27FC236}">
                <a16:creationId xmlns:a16="http://schemas.microsoft.com/office/drawing/2014/main" id="{8A6F572F-B6BA-404D-85B0-13B1286BF8C7}"/>
              </a:ext>
            </a:extLst>
          </p:cNvPr>
          <p:cNvSpPr/>
          <p:nvPr/>
        </p:nvSpPr>
        <p:spPr>
          <a:xfrm>
            <a:off x="430309" y="5773716"/>
            <a:ext cx="6838165" cy="701106"/>
          </a:xfrm>
          <a:prstGeom prst="wedgeRectCallout">
            <a:avLst>
              <a:gd name="adj1" fmla="val 41878"/>
              <a:gd name="adj2" fmla="val -479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府域の自動車</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商用車を含む</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に占める電動車 ：</a:t>
            </a:r>
            <a:r>
              <a:rPr kumimoji="1" lang="ja-JP" altLang="en-US" sz="2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４割</a:t>
            </a:r>
            <a:endParaRPr kumimoji="1" lang="en-US" altLang="ja-JP" sz="2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府域の自動車</a:t>
            </a:r>
            <a:r>
              <a:rPr kumimoji="1" lang="en-US" altLang="ja-JP" sz="2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商用車を含む</a:t>
            </a:r>
            <a:r>
              <a:rPr kumimoji="1" lang="en-US" altLang="ja-JP" sz="2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に占める</a:t>
            </a:r>
            <a:r>
              <a:rPr kumimoji="1" lang="en-US" altLang="ja-JP" sz="2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ZEV</a:t>
            </a:r>
            <a:r>
              <a:rPr kumimoji="1" lang="ja-JP" altLang="en-US" sz="2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：１割</a:t>
            </a:r>
            <a:endParaRPr kumimoji="1" lang="en-US" altLang="ja-JP" sz="2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p:cNvSpPr/>
          <p:nvPr/>
        </p:nvSpPr>
        <p:spPr>
          <a:xfrm>
            <a:off x="5122582" y="6474822"/>
            <a:ext cx="2473754" cy="33855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「おおさか電動車普及戦略」</a:t>
            </a:r>
          </a:p>
        </p:txBody>
      </p:sp>
      <p:pic>
        <p:nvPicPr>
          <p:cNvPr id="14" name="図 13">
            <a:extLst>
              <a:ext uri="{FF2B5EF4-FFF2-40B4-BE49-F238E27FC236}">
                <a16:creationId xmlns:a16="http://schemas.microsoft.com/office/drawing/2014/main" id="{1283F998-7BD6-42B5-AAAF-93F88B7599BC}"/>
              </a:ext>
            </a:extLst>
          </p:cNvPr>
          <p:cNvPicPr>
            <a:picLocks noChangeAspect="1"/>
          </p:cNvPicPr>
          <p:nvPr/>
        </p:nvPicPr>
        <p:blipFill>
          <a:blip r:embed="rId3"/>
          <a:stretch>
            <a:fillRect/>
          </a:stretch>
        </p:blipFill>
        <p:spPr>
          <a:xfrm>
            <a:off x="7668344" y="3861048"/>
            <a:ext cx="936104" cy="1322147"/>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20" name="図 19">
            <a:extLst>
              <a:ext uri="{FF2B5EF4-FFF2-40B4-BE49-F238E27FC236}">
                <a16:creationId xmlns:a16="http://schemas.microsoft.com/office/drawing/2014/main" id="{1AEF2F00-A0D7-4A32-A527-084E02B998EE}"/>
              </a:ext>
            </a:extLst>
          </p:cNvPr>
          <p:cNvPicPr>
            <a:picLocks noChangeAspect="1"/>
          </p:cNvPicPr>
          <p:nvPr/>
        </p:nvPicPr>
        <p:blipFill>
          <a:blip r:embed="rId4"/>
          <a:stretch>
            <a:fillRect/>
          </a:stretch>
        </p:blipFill>
        <p:spPr>
          <a:xfrm>
            <a:off x="7668344" y="5392613"/>
            <a:ext cx="936104" cy="1348755"/>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16" name="正方形/長方形 15">
            <a:extLst>
              <a:ext uri="{FF2B5EF4-FFF2-40B4-BE49-F238E27FC236}">
                <a16:creationId xmlns:a16="http://schemas.microsoft.com/office/drawing/2014/main" id="{49F3A60C-2B7A-4C89-BA1B-9F9F2336A57F}"/>
              </a:ext>
            </a:extLst>
          </p:cNvPr>
          <p:cNvSpPr/>
          <p:nvPr/>
        </p:nvSpPr>
        <p:spPr>
          <a:xfrm>
            <a:off x="1953038" y="2997860"/>
            <a:ext cx="5429742" cy="246221"/>
          </a:xfrm>
          <a:prstGeom prst="rect">
            <a:avLst/>
          </a:prstGeom>
        </p:spPr>
        <p:txBody>
          <a:bodyPr wrap="square" lIns="72000" tIns="0" rIns="0" bIns="0">
            <a:spAutoFit/>
          </a:bodyPr>
          <a:lstStyle/>
          <a:p>
            <a:pPr marL="72000" marR="0" lvl="0" indent="-180000" algn="l" defTabSz="914400" rtl="0" eaLnBrk="1" fontAlgn="auto" latinLnBrk="0" hangingPunct="1">
              <a:lnSpc>
                <a:spcPct val="100000"/>
              </a:lnSpc>
              <a:spcBef>
                <a:spcPts val="0"/>
              </a:spcBef>
              <a:spcAft>
                <a:spcPts val="30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国の動向や社会情勢の変化等を踏まえ見直し作業中</a:t>
            </a:r>
            <a:endPar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923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6480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ja-JP" altLang="en-US" sz="24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＜参考＞</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大阪府域の実績（乗用車の新車販売に占める割合）</a:t>
            </a:r>
          </a:p>
        </p:txBody>
      </p:sp>
      <p:sp>
        <p:nvSpPr>
          <p:cNvPr id="5" name="テキスト ボックス 4">
            <a:extLst>
              <a:ext uri="{FF2B5EF4-FFF2-40B4-BE49-F238E27FC236}">
                <a16:creationId xmlns:a16="http://schemas.microsoft.com/office/drawing/2014/main" id="{CFC69B5C-FE5A-4E19-951D-C1C97AF30735}"/>
              </a:ext>
            </a:extLst>
          </p:cNvPr>
          <p:cNvSpPr txBox="1"/>
          <p:nvPr/>
        </p:nvSpPr>
        <p:spPr>
          <a:xfrm>
            <a:off x="2340769" y="3244334"/>
            <a:ext cx="4700586" cy="369332"/>
          </a:xfrm>
          <a:prstGeom prst="rect">
            <a:avLst/>
          </a:prstGeom>
          <a:noFill/>
        </p:spPr>
        <p:txBody>
          <a:bodyPr wrap="square">
            <a:spAutoFit/>
          </a:bodyPr>
          <a:lstStyle/>
          <a:p>
            <a:endParaRPr lang="ja-JP" altLang="en-US" dirty="0"/>
          </a:p>
        </p:txBody>
      </p:sp>
      <p:grpSp>
        <p:nvGrpSpPr>
          <p:cNvPr id="9" name="グループ化 8">
            <a:extLst>
              <a:ext uri="{FF2B5EF4-FFF2-40B4-BE49-F238E27FC236}">
                <a16:creationId xmlns:a16="http://schemas.microsoft.com/office/drawing/2014/main" id="{C8A696BF-6957-44ED-A2CF-EEB8B0622C22}"/>
              </a:ext>
            </a:extLst>
          </p:cNvPr>
          <p:cNvGrpSpPr/>
          <p:nvPr/>
        </p:nvGrpSpPr>
        <p:grpSpPr>
          <a:xfrm>
            <a:off x="721754" y="1181295"/>
            <a:ext cx="7938616" cy="4864741"/>
            <a:chOff x="721754" y="1269359"/>
            <a:chExt cx="7938616" cy="4864741"/>
          </a:xfrm>
        </p:grpSpPr>
        <p:pic>
          <p:nvPicPr>
            <p:cNvPr id="7" name="図 6">
              <a:extLst>
                <a:ext uri="{FF2B5EF4-FFF2-40B4-BE49-F238E27FC236}">
                  <a16:creationId xmlns:a16="http://schemas.microsoft.com/office/drawing/2014/main" id="{065BAA3F-2457-4A64-B4E1-13E5BE865CEB}"/>
                </a:ext>
              </a:extLst>
            </p:cNvPr>
            <p:cNvPicPr>
              <a:picLocks noChangeAspect="1"/>
            </p:cNvPicPr>
            <p:nvPr/>
          </p:nvPicPr>
          <p:blipFill>
            <a:blip r:embed="rId3"/>
            <a:stretch>
              <a:fillRect/>
            </a:stretch>
          </p:blipFill>
          <p:spPr>
            <a:xfrm>
              <a:off x="721754" y="1269359"/>
              <a:ext cx="7938616" cy="4864741"/>
            </a:xfrm>
            <a:prstGeom prst="rect">
              <a:avLst/>
            </a:prstGeom>
          </p:spPr>
        </p:pic>
        <p:sp>
          <p:nvSpPr>
            <p:cNvPr id="8" name="テキスト ボックス 7">
              <a:extLst>
                <a:ext uri="{FF2B5EF4-FFF2-40B4-BE49-F238E27FC236}">
                  <a16:creationId xmlns:a16="http://schemas.microsoft.com/office/drawing/2014/main" id="{C8AE51C7-CFC2-47C1-AD9A-DB0438B7C3BB}"/>
                </a:ext>
              </a:extLst>
            </p:cNvPr>
            <p:cNvSpPr txBox="1"/>
            <p:nvPr/>
          </p:nvSpPr>
          <p:spPr>
            <a:xfrm>
              <a:off x="1047750" y="1343025"/>
              <a:ext cx="981075"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195306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1"/>
            <a:ext cx="9144000" cy="6480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ja-JP" altLang="en-US" sz="24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＜参考＞</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大阪府域の実績（保有台数に占める割合）</a:t>
            </a:r>
          </a:p>
        </p:txBody>
      </p:sp>
      <p:grpSp>
        <p:nvGrpSpPr>
          <p:cNvPr id="6" name="グループ化 5">
            <a:extLst>
              <a:ext uri="{FF2B5EF4-FFF2-40B4-BE49-F238E27FC236}">
                <a16:creationId xmlns:a16="http://schemas.microsoft.com/office/drawing/2014/main" id="{07AEC245-E8DE-44AE-94B1-7099241233E2}"/>
              </a:ext>
            </a:extLst>
          </p:cNvPr>
          <p:cNvGrpSpPr/>
          <p:nvPr/>
        </p:nvGrpSpPr>
        <p:grpSpPr>
          <a:xfrm>
            <a:off x="1060638" y="811329"/>
            <a:ext cx="7429500" cy="5578058"/>
            <a:chOff x="1060638" y="811329"/>
            <a:chExt cx="7429500" cy="5578058"/>
          </a:xfrm>
        </p:grpSpPr>
        <p:pic>
          <p:nvPicPr>
            <p:cNvPr id="5" name="図 4">
              <a:extLst>
                <a:ext uri="{FF2B5EF4-FFF2-40B4-BE49-F238E27FC236}">
                  <a16:creationId xmlns:a16="http://schemas.microsoft.com/office/drawing/2014/main" id="{222B917A-6F27-46E6-BFFC-ADE8F0B9B318}"/>
                </a:ext>
              </a:extLst>
            </p:cNvPr>
            <p:cNvPicPr>
              <a:picLocks noChangeAspect="1"/>
            </p:cNvPicPr>
            <p:nvPr/>
          </p:nvPicPr>
          <p:blipFill>
            <a:blip r:embed="rId3"/>
            <a:stretch>
              <a:fillRect/>
            </a:stretch>
          </p:blipFill>
          <p:spPr>
            <a:xfrm>
              <a:off x="1060638" y="811329"/>
              <a:ext cx="7429500" cy="5578058"/>
            </a:xfrm>
            <a:prstGeom prst="rect">
              <a:avLst/>
            </a:prstGeom>
          </p:spPr>
        </p:pic>
        <p:sp>
          <p:nvSpPr>
            <p:cNvPr id="4" name="テキスト ボックス 3">
              <a:extLst>
                <a:ext uri="{FF2B5EF4-FFF2-40B4-BE49-F238E27FC236}">
                  <a16:creationId xmlns:a16="http://schemas.microsoft.com/office/drawing/2014/main" id="{E8C087C6-0EBA-4C0A-809D-7402D2F2DE48}"/>
                </a:ext>
              </a:extLst>
            </p:cNvPr>
            <p:cNvSpPr txBox="1"/>
            <p:nvPr/>
          </p:nvSpPr>
          <p:spPr>
            <a:xfrm>
              <a:off x="1270188" y="1143000"/>
              <a:ext cx="962025"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a:t>
              </a:r>
            </a:p>
          </p:txBody>
        </p:sp>
      </p:grpSp>
    </p:spTree>
    <p:extLst>
      <p:ext uri="{BB962C8B-B14F-4D97-AF65-F5344CB8AC3E}">
        <p14:creationId xmlns:p14="http://schemas.microsoft.com/office/powerpoint/2010/main" val="192245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FCA25F17-3F17-45AC-AB5F-738F1003CA7B}"/>
              </a:ext>
            </a:extLst>
          </p:cNvPr>
          <p:cNvSpPr/>
          <p:nvPr/>
        </p:nvSpPr>
        <p:spPr>
          <a:xfrm>
            <a:off x="306280" y="4104469"/>
            <a:ext cx="8606713" cy="2692653"/>
          </a:xfrm>
          <a:prstGeom prst="roundRect">
            <a:avLst>
              <a:gd name="adj" fmla="val 46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5238133" y="2445755"/>
            <a:ext cx="4106170" cy="307777"/>
          </a:xfrm>
          <a:prstGeom prst="rect">
            <a:avLst/>
          </a:prstGeom>
          <a:noFill/>
        </p:spPr>
        <p:txBody>
          <a:bodyPr wrap="square" rtlCol="0">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えーこといっぱいエコドライブ（事業者の取組事例集）</a:t>
            </a:r>
          </a:p>
        </p:txBody>
      </p:sp>
      <p:sp>
        <p:nvSpPr>
          <p:cNvPr id="18" name="正方形/長方形 17"/>
          <p:cNvSpPr/>
          <p:nvPr/>
        </p:nvSpPr>
        <p:spPr>
          <a:xfrm>
            <a:off x="0" y="-4785"/>
            <a:ext cx="9144000" cy="848969"/>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＜取組状況＞</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highlight>
                  <a:srgbClr val="003693"/>
                </a:highlight>
                <a:latin typeface="Meiryo UI" panose="020B0604030504040204" pitchFamily="50" charset="-128"/>
                <a:ea typeface="Meiryo UI" panose="020B0604030504040204" pitchFamily="50" charset="-128"/>
              </a:rPr>
              <a:t>４</a:t>
            </a:r>
            <a:r>
              <a:rPr lang="en-US" altLang="ja-JP" sz="2400" b="1" spc="675" dirty="0">
                <a:solidFill>
                  <a:schemeClr val="bg1"/>
                </a:solidFill>
                <a:highlight>
                  <a:srgbClr val="003693"/>
                </a:highlight>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エコドライブの推進</a:t>
            </a:r>
          </a:p>
        </p:txBody>
      </p:sp>
      <p:sp>
        <p:nvSpPr>
          <p:cNvPr id="26" name="テキスト ボックス 25"/>
          <p:cNvSpPr txBox="1"/>
          <p:nvPr/>
        </p:nvSpPr>
        <p:spPr>
          <a:xfrm>
            <a:off x="384014" y="1050868"/>
            <a:ext cx="5321413" cy="861774"/>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エコドライブ講習等の開催</a:t>
            </a:r>
          </a:p>
          <a:p>
            <a:r>
              <a:rPr lang="ja-JP" altLang="en-US" sz="1600" dirty="0">
                <a:latin typeface="Meiryo UI" panose="020B0604030504040204" pitchFamily="50" charset="-128"/>
                <a:ea typeface="Meiryo UI" panose="020B0604030504040204" pitchFamily="50" charset="-128"/>
              </a:rPr>
              <a:t>・市町村職員等向け実車講習会（自動車学校等と連携）</a:t>
            </a:r>
          </a:p>
          <a:p>
            <a:r>
              <a:rPr lang="ja-JP" altLang="en-US" sz="1600" dirty="0">
                <a:latin typeface="Meiryo UI" panose="020B0604030504040204" pitchFamily="50" charset="-128"/>
                <a:ea typeface="Meiryo UI" panose="020B0604030504040204" pitchFamily="50" charset="-128"/>
              </a:rPr>
              <a:t>・事業者向け講習会</a:t>
            </a:r>
          </a:p>
        </p:txBody>
      </p:sp>
      <p:sp>
        <p:nvSpPr>
          <p:cNvPr id="27" name="楕円 26"/>
          <p:cNvSpPr/>
          <p:nvPr/>
        </p:nvSpPr>
        <p:spPr>
          <a:xfrm>
            <a:off x="195328" y="1159981"/>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p:nvSpPr>
        <p:spPr>
          <a:xfrm>
            <a:off x="194748" y="2163365"/>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84014" y="2073337"/>
            <a:ext cx="4395755"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啓発用の取組事例紹介リーフレットによる啓発</a:t>
            </a:r>
            <a:endParaRPr lang="ja-JP" altLang="en-US"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F86F595-4E7E-42BF-90CD-323B70941407}"/>
              </a:ext>
            </a:extLst>
          </p:cNvPr>
          <p:cNvSpPr txBox="1"/>
          <p:nvPr/>
        </p:nvSpPr>
        <p:spPr>
          <a:xfrm>
            <a:off x="449854" y="4086578"/>
            <a:ext cx="8244291" cy="338554"/>
          </a:xfrm>
          <a:prstGeom prst="rect">
            <a:avLst/>
          </a:prstGeom>
          <a:noFill/>
        </p:spPr>
        <p:txBody>
          <a:bodyPr wrap="square">
            <a:spAutoFit/>
          </a:bodyPr>
          <a:lstStyle/>
          <a:p>
            <a:pPr algn="l"/>
            <a:r>
              <a:rPr lang="zh-TW" altLang="en-US" sz="1600" b="1" i="0" dirty="0">
                <a:solidFill>
                  <a:srgbClr val="000000"/>
                </a:solidFill>
                <a:effectLst/>
                <a:latin typeface="Meiryo UI" panose="020B0604030504040204" pitchFamily="50" charset="-128"/>
                <a:ea typeface="Meiryo UI" panose="020B0604030504040204" pitchFamily="50" charset="-128"/>
              </a:rPr>
              <a:t>大阪自動車環境対策推進会議</a:t>
            </a:r>
            <a:r>
              <a:rPr lang="ja-JP" altLang="en-US" sz="1600" b="1" i="0" dirty="0">
                <a:solidFill>
                  <a:srgbClr val="000000"/>
                </a:solidFill>
                <a:effectLst/>
                <a:latin typeface="Meiryo UI" panose="020B0604030504040204" pitchFamily="50" charset="-128"/>
                <a:ea typeface="Meiryo UI" panose="020B0604030504040204" pitchFamily="50" charset="-128"/>
              </a:rPr>
              <a:t>主催「事業者向けエコドライブ・セーフティドライブ講習会」</a:t>
            </a:r>
            <a:endParaRPr lang="en-US" altLang="ja-JP" sz="1600" b="1" i="0" dirty="0">
              <a:solidFill>
                <a:srgbClr val="000000"/>
              </a:solidFill>
              <a:effectLst/>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2C1A65EA-A396-4A9D-BE25-8EAE93C9FAA0}"/>
              </a:ext>
            </a:extLst>
          </p:cNvPr>
          <p:cNvSpPr txBox="1"/>
          <p:nvPr/>
        </p:nvSpPr>
        <p:spPr>
          <a:xfrm>
            <a:off x="466571" y="4324094"/>
            <a:ext cx="7447549" cy="646331"/>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日時：令和６年</a:t>
            </a:r>
            <a:r>
              <a:rPr lang="en-US" altLang="ja-JP" sz="1200" dirty="0">
                <a:latin typeface="BIZ UDゴシック" panose="020B0400000000000000" pitchFamily="49" charset="-128"/>
                <a:ea typeface="BIZ UDゴシック" panose="020B0400000000000000" pitchFamily="49" charset="-128"/>
              </a:rPr>
              <a:t>11</a:t>
            </a:r>
            <a:r>
              <a:rPr lang="ja-JP" altLang="en-US" sz="1200" dirty="0">
                <a:latin typeface="BIZ UDゴシック" panose="020B0400000000000000" pitchFamily="49" charset="-128"/>
                <a:ea typeface="BIZ UDゴシック" panose="020B0400000000000000" pitchFamily="49" charset="-128"/>
              </a:rPr>
              <a:t>月</a:t>
            </a:r>
            <a:r>
              <a:rPr lang="en-US" altLang="ja-JP" sz="1200" dirty="0">
                <a:latin typeface="BIZ UDゴシック" panose="020B0400000000000000" pitchFamily="49" charset="-128"/>
                <a:ea typeface="BIZ UDゴシック" panose="020B0400000000000000" pitchFamily="49" charset="-128"/>
              </a:rPr>
              <a:t>26</a:t>
            </a:r>
            <a:r>
              <a:rPr lang="ja-JP" altLang="en-US" sz="1200" dirty="0">
                <a:latin typeface="BIZ UDゴシック" panose="020B0400000000000000" pitchFamily="49" charset="-128"/>
                <a:ea typeface="BIZ UDゴシック" panose="020B0400000000000000" pitchFamily="49" charset="-128"/>
              </a:rPr>
              <a:t>日　</a:t>
            </a:r>
            <a:r>
              <a:rPr lang="en-US" altLang="ja-JP" sz="1200" dirty="0">
                <a:latin typeface="BIZ UDゴシック" panose="020B0400000000000000" pitchFamily="49" charset="-128"/>
                <a:ea typeface="BIZ UDゴシック" panose="020B0400000000000000" pitchFamily="49" charset="-128"/>
              </a:rPr>
              <a:t>14</a:t>
            </a:r>
            <a:r>
              <a:rPr lang="ja-JP" altLang="en-US" sz="1200" dirty="0">
                <a:latin typeface="BIZ UDゴシック" panose="020B0400000000000000" pitchFamily="49" charset="-128"/>
                <a:ea typeface="BIZ UDゴシック" panose="020B0400000000000000" pitchFamily="49" charset="-128"/>
              </a:rPr>
              <a:t>時から</a:t>
            </a:r>
            <a:r>
              <a:rPr lang="en-US" altLang="ja-JP" sz="1200" dirty="0">
                <a:latin typeface="BIZ UDゴシック" panose="020B0400000000000000" pitchFamily="49" charset="-128"/>
                <a:ea typeface="BIZ UDゴシック" panose="020B0400000000000000" pitchFamily="49" charset="-128"/>
              </a:rPr>
              <a:t>16</a:t>
            </a:r>
            <a:r>
              <a:rPr lang="ja-JP" altLang="en-US" sz="1200" dirty="0">
                <a:latin typeface="BIZ UDゴシック" panose="020B0400000000000000" pitchFamily="49" charset="-128"/>
                <a:ea typeface="BIZ UDゴシック" panose="020B0400000000000000" pitchFamily="49" charset="-128"/>
              </a:rPr>
              <a:t>時まで</a:t>
            </a:r>
          </a:p>
          <a:p>
            <a:r>
              <a:rPr lang="ja-JP" altLang="en-US" sz="1200" dirty="0">
                <a:latin typeface="BIZ UDゴシック" panose="020B0400000000000000" pitchFamily="49" charset="-128"/>
                <a:ea typeface="BIZ UDゴシック" panose="020B0400000000000000" pitchFamily="49" charset="-128"/>
              </a:rPr>
              <a:t>場所：「港区土地区画整理記念・交流会館」港区民センター</a:t>
            </a:r>
            <a:r>
              <a:rPr lang="en-US" altLang="ja-JP" sz="1200" dirty="0">
                <a:latin typeface="BIZ UDゴシック" panose="020B0400000000000000" pitchFamily="49" charset="-128"/>
                <a:ea typeface="BIZ UDゴシック" panose="020B0400000000000000" pitchFamily="49" charset="-128"/>
              </a:rPr>
              <a:t>6</a:t>
            </a:r>
            <a:r>
              <a:rPr lang="ja-JP" altLang="en-US" sz="1200" dirty="0">
                <a:latin typeface="BIZ UDゴシック" panose="020B0400000000000000" pitchFamily="49" charset="-128"/>
                <a:ea typeface="BIZ UDゴシック" panose="020B0400000000000000" pitchFamily="49" charset="-128"/>
              </a:rPr>
              <a:t>階第</a:t>
            </a:r>
            <a:r>
              <a:rPr lang="en-US" altLang="ja-JP" sz="1200" dirty="0">
                <a:latin typeface="BIZ UDゴシック" panose="020B0400000000000000" pitchFamily="49" charset="-128"/>
                <a:ea typeface="BIZ UDゴシック" panose="020B0400000000000000" pitchFamily="49" charset="-128"/>
              </a:rPr>
              <a:t>3</a:t>
            </a:r>
            <a:r>
              <a:rPr lang="ja-JP" altLang="en-US" sz="1200" dirty="0">
                <a:latin typeface="BIZ UDゴシック" panose="020B0400000000000000" pitchFamily="49" charset="-128"/>
                <a:ea typeface="BIZ UDゴシック" panose="020B0400000000000000" pitchFamily="49" charset="-128"/>
              </a:rPr>
              <a:t>集会室（大阪市港区磯路</a:t>
            </a:r>
            <a:r>
              <a:rPr lang="en-US" altLang="ja-JP" sz="1200" dirty="0">
                <a:latin typeface="BIZ UDゴシック" panose="020B0400000000000000" pitchFamily="49" charset="-128"/>
                <a:ea typeface="BIZ UDゴシック" panose="020B0400000000000000" pitchFamily="49" charset="-128"/>
              </a:rPr>
              <a:t>1-7-17</a:t>
            </a:r>
            <a:r>
              <a:rPr lang="ja-JP" altLang="en-US" sz="1200" dirty="0">
                <a:latin typeface="BIZ UDゴシック" panose="020B0400000000000000" pitchFamily="49" charset="-128"/>
                <a:ea typeface="BIZ UDゴシック" panose="020B0400000000000000" pitchFamily="49" charset="-128"/>
              </a:rPr>
              <a:t>）</a:t>
            </a:r>
          </a:p>
          <a:p>
            <a:r>
              <a:rPr lang="ja-JP" altLang="en-US" sz="1200" dirty="0">
                <a:latin typeface="BIZ UDゴシック" panose="020B0400000000000000" pitchFamily="49" charset="-128"/>
                <a:ea typeface="BIZ UDゴシック" panose="020B0400000000000000" pitchFamily="49" charset="-128"/>
              </a:rPr>
              <a:t>講師：一般社団法人日本自動車連盟（</a:t>
            </a:r>
            <a:r>
              <a:rPr lang="en-US" altLang="ja-JP" sz="1200" dirty="0">
                <a:latin typeface="BIZ UDゴシック" panose="020B0400000000000000" pitchFamily="49" charset="-128"/>
                <a:ea typeface="BIZ UDゴシック" panose="020B0400000000000000" pitchFamily="49" charset="-128"/>
              </a:rPr>
              <a:t>JAF</a:t>
            </a:r>
            <a:r>
              <a:rPr lang="ja-JP" altLang="en-US" sz="1200" dirty="0">
                <a:latin typeface="BIZ UDゴシック" panose="020B0400000000000000" pitchFamily="49" charset="-128"/>
                <a:ea typeface="BIZ UDゴシック" panose="020B0400000000000000" pitchFamily="49" charset="-128"/>
              </a:rPr>
              <a:t>）大阪支部、株式会社アスア</a:t>
            </a:r>
          </a:p>
        </p:txBody>
      </p:sp>
      <p:sp>
        <p:nvSpPr>
          <p:cNvPr id="23" name="テキスト ボックス 22">
            <a:extLst>
              <a:ext uri="{FF2B5EF4-FFF2-40B4-BE49-F238E27FC236}">
                <a16:creationId xmlns:a16="http://schemas.microsoft.com/office/drawing/2014/main" id="{5648B830-1C68-40E7-AC7E-92D7B7618C8A}"/>
              </a:ext>
            </a:extLst>
          </p:cNvPr>
          <p:cNvSpPr txBox="1"/>
          <p:nvPr/>
        </p:nvSpPr>
        <p:spPr>
          <a:xfrm>
            <a:off x="1310026" y="6463976"/>
            <a:ext cx="1271865" cy="276999"/>
          </a:xfrm>
          <a:prstGeom prst="rect">
            <a:avLst/>
          </a:prstGeom>
          <a:noFill/>
        </p:spPr>
        <p:txBody>
          <a:bodyPr wrap="square">
            <a:spAutoFit/>
          </a:bodyPr>
          <a:lstStyle/>
          <a:p>
            <a:r>
              <a:rPr lang="en-US" altLang="ja-JP" sz="1200"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rPr>
              <a:t>座学講習</a:t>
            </a:r>
            <a:r>
              <a:rPr lang="en-US" altLang="ja-JP" sz="1200"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en-US" sz="1200" dirty="0">
              <a:solidFill>
                <a:schemeClr val="bg1"/>
              </a:solidFill>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E9940A5A-CBF2-433C-B022-D2842D7F12D5}"/>
              </a:ext>
            </a:extLst>
          </p:cNvPr>
          <p:cNvSpPr txBox="1"/>
          <p:nvPr/>
        </p:nvSpPr>
        <p:spPr>
          <a:xfrm>
            <a:off x="3644123" y="6441939"/>
            <a:ext cx="3364106" cy="276999"/>
          </a:xfrm>
          <a:prstGeom prst="rect">
            <a:avLst/>
          </a:prstGeom>
          <a:noFill/>
        </p:spPr>
        <p:txBody>
          <a:bodyPr wrap="square">
            <a:spAutoFit/>
          </a:bodyPr>
          <a:lstStyle/>
          <a:p>
            <a:r>
              <a:rPr lang="en-US" altLang="ja-JP" sz="1200" spc="-70" dirty="0">
                <a:solidFill>
                  <a:schemeClr val="bg1"/>
                </a:solidFill>
                <a:latin typeface="BIZ UDゴシック" panose="020B0400000000000000" pitchFamily="49" charset="-128"/>
                <a:ea typeface="BIZ UDゴシック" panose="020B0400000000000000" pitchFamily="49" charset="-128"/>
              </a:rPr>
              <a:t>[</a:t>
            </a:r>
            <a:r>
              <a:rPr lang="ja-JP" altLang="en-US" sz="1200" spc="-70" dirty="0">
                <a:solidFill>
                  <a:schemeClr val="bg1"/>
                </a:solidFill>
                <a:latin typeface="BIZ UDゴシック" panose="020B0400000000000000" pitchFamily="49" charset="-128"/>
                <a:ea typeface="BIZ UDゴシック" panose="020B0400000000000000" pitchFamily="49" charset="-128"/>
              </a:rPr>
              <a:t>エコドライブシミュレーター体験</a:t>
            </a:r>
            <a:r>
              <a:rPr lang="en-US" altLang="ja-JP" sz="1200" spc="-70" dirty="0">
                <a:solidFill>
                  <a:schemeClr val="bg1"/>
                </a:solidFill>
                <a:latin typeface="BIZ UDゴシック" panose="020B0400000000000000" pitchFamily="49" charset="-128"/>
                <a:ea typeface="BIZ UDゴシック" panose="020B0400000000000000" pitchFamily="49" charset="-128"/>
              </a:rPr>
              <a:t>]</a:t>
            </a:r>
            <a:r>
              <a:rPr lang="ja-JP" altLang="en-US" sz="1200" dirty="0">
                <a:solidFill>
                  <a:schemeClr val="bg1"/>
                </a:solidFill>
                <a:latin typeface="BIZ UDゴシック" panose="020B0400000000000000" pitchFamily="49" charset="-128"/>
                <a:ea typeface="BIZ UDゴシック" panose="020B0400000000000000" pitchFamily="49" charset="-128"/>
              </a:rPr>
              <a:t>　　</a:t>
            </a:r>
          </a:p>
        </p:txBody>
      </p:sp>
      <p:sp>
        <p:nvSpPr>
          <p:cNvPr id="31" name="テキスト ボックス 30">
            <a:extLst>
              <a:ext uri="{FF2B5EF4-FFF2-40B4-BE49-F238E27FC236}">
                <a16:creationId xmlns:a16="http://schemas.microsoft.com/office/drawing/2014/main" id="{33CD7D51-B729-4C7F-BA49-2588095E90A5}"/>
              </a:ext>
            </a:extLst>
          </p:cNvPr>
          <p:cNvSpPr txBox="1"/>
          <p:nvPr/>
        </p:nvSpPr>
        <p:spPr>
          <a:xfrm>
            <a:off x="6211068" y="6446971"/>
            <a:ext cx="2626652" cy="276999"/>
          </a:xfrm>
          <a:prstGeom prst="rect">
            <a:avLst/>
          </a:prstGeom>
          <a:noFill/>
        </p:spPr>
        <p:txBody>
          <a:bodyPr wrap="square">
            <a:spAutoFit/>
          </a:bodyPr>
          <a:lstStyle/>
          <a:p>
            <a:r>
              <a:rPr lang="ja-JP" altLang="en-US" sz="1200" dirty="0">
                <a:solidFill>
                  <a:schemeClr val="bg1"/>
                </a:solidFill>
                <a:latin typeface="BIZ UDゴシック" panose="020B0400000000000000" pitchFamily="49" charset="-128"/>
                <a:ea typeface="BIZ UDゴシック" panose="020B0400000000000000" pitchFamily="49" charset="-128"/>
              </a:rPr>
              <a:t>［スマホによる</a:t>
            </a:r>
            <a:r>
              <a:rPr lang="en-US" altLang="ja-JP" sz="1200" dirty="0" err="1">
                <a:solidFill>
                  <a:schemeClr val="bg1"/>
                </a:solidFill>
                <a:latin typeface="BIZ UDゴシック" panose="020B0400000000000000" pitchFamily="49" charset="-128"/>
                <a:ea typeface="BIZ UDゴシック" panose="020B0400000000000000" pitchFamily="49" charset="-128"/>
              </a:rPr>
              <a:t>ReCoo</a:t>
            </a:r>
            <a:r>
              <a:rPr lang="ja-JP" altLang="en-US" sz="1200" dirty="0">
                <a:solidFill>
                  <a:schemeClr val="bg1"/>
                </a:solidFill>
                <a:latin typeface="BIZ UDゴシック" panose="020B0400000000000000" pitchFamily="49" charset="-128"/>
                <a:ea typeface="BIZ UDゴシック" panose="020B0400000000000000" pitchFamily="49" charset="-128"/>
              </a:rPr>
              <a:t>操作体験］</a:t>
            </a:r>
          </a:p>
        </p:txBody>
      </p:sp>
      <p:pic>
        <p:nvPicPr>
          <p:cNvPr id="33" name="図 32">
            <a:extLst>
              <a:ext uri="{FF2B5EF4-FFF2-40B4-BE49-F238E27FC236}">
                <a16:creationId xmlns:a16="http://schemas.microsoft.com/office/drawing/2014/main" id="{C6FA60BD-51F1-4EFD-9D53-8B17D099A84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34597" y="885255"/>
            <a:ext cx="3278396" cy="1546264"/>
          </a:xfrm>
          <a:prstGeom prst="rect">
            <a:avLst/>
          </a:prstGeom>
          <a:noFill/>
          <a:ln>
            <a:noFill/>
          </a:ln>
        </p:spPr>
      </p:pic>
      <p:sp>
        <p:nvSpPr>
          <p:cNvPr id="34" name="楕円 33">
            <a:extLst>
              <a:ext uri="{FF2B5EF4-FFF2-40B4-BE49-F238E27FC236}">
                <a16:creationId xmlns:a16="http://schemas.microsoft.com/office/drawing/2014/main" id="{7A6E9908-79CC-4B88-88B4-9261DB9CCC0D}"/>
              </a:ext>
            </a:extLst>
          </p:cNvPr>
          <p:cNvSpPr/>
          <p:nvPr/>
        </p:nvSpPr>
        <p:spPr>
          <a:xfrm>
            <a:off x="194168" y="2831394"/>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DDC3ACF6-4746-4273-A05C-F97C2FA97C0F}"/>
              </a:ext>
            </a:extLst>
          </p:cNvPr>
          <p:cNvSpPr txBox="1"/>
          <p:nvPr/>
        </p:nvSpPr>
        <p:spPr>
          <a:xfrm>
            <a:off x="383434" y="2741366"/>
            <a:ext cx="3381054"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アイドリングストップの推進　　　　等</a:t>
            </a:r>
            <a:endParaRPr lang="ja-JP" altLang="en-US" sz="16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13D3448D-E18C-4B0E-9EA3-920F8FEB02C9}"/>
              </a:ext>
            </a:extLst>
          </p:cNvPr>
          <p:cNvPicPr>
            <a:picLocks noChangeAspect="1"/>
          </p:cNvPicPr>
          <p:nvPr/>
        </p:nvPicPr>
        <p:blipFill>
          <a:blip r:embed="rId4"/>
          <a:stretch>
            <a:fillRect/>
          </a:stretch>
        </p:blipFill>
        <p:spPr>
          <a:xfrm>
            <a:off x="6351904" y="2729843"/>
            <a:ext cx="1843782" cy="1142012"/>
          </a:xfrm>
          <a:prstGeom prst="rect">
            <a:avLst/>
          </a:prstGeom>
        </p:spPr>
      </p:pic>
      <p:sp>
        <p:nvSpPr>
          <p:cNvPr id="36" name="テキスト ボックス 35">
            <a:extLst>
              <a:ext uri="{FF2B5EF4-FFF2-40B4-BE49-F238E27FC236}">
                <a16:creationId xmlns:a16="http://schemas.microsoft.com/office/drawing/2014/main" id="{EAFC2439-3E83-4B2A-8095-ADBC79FDAF49}"/>
              </a:ext>
            </a:extLst>
          </p:cNvPr>
          <p:cNvSpPr txBox="1"/>
          <p:nvPr/>
        </p:nvSpPr>
        <p:spPr>
          <a:xfrm>
            <a:off x="5169027" y="3848166"/>
            <a:ext cx="4106170" cy="307777"/>
          </a:xfrm>
          <a:prstGeom prst="rect">
            <a:avLst/>
          </a:prstGeom>
          <a:noFill/>
        </p:spPr>
        <p:txBody>
          <a:bodyPr wrap="square" rtlCol="0">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大阪府のアイドリングストップ看板</a:t>
            </a:r>
          </a:p>
        </p:txBody>
      </p:sp>
      <p:pic>
        <p:nvPicPr>
          <p:cNvPr id="3" name="図 2">
            <a:extLst>
              <a:ext uri="{FF2B5EF4-FFF2-40B4-BE49-F238E27FC236}">
                <a16:creationId xmlns:a16="http://schemas.microsoft.com/office/drawing/2014/main" id="{84310439-BC99-4D54-9254-7EE99448D93A}"/>
              </a:ext>
            </a:extLst>
          </p:cNvPr>
          <p:cNvPicPr>
            <a:picLocks noChangeAspect="1"/>
          </p:cNvPicPr>
          <p:nvPr/>
        </p:nvPicPr>
        <p:blipFill>
          <a:blip r:embed="rId5"/>
          <a:stretch>
            <a:fillRect/>
          </a:stretch>
        </p:blipFill>
        <p:spPr>
          <a:xfrm>
            <a:off x="913467" y="5037160"/>
            <a:ext cx="2063938" cy="1274688"/>
          </a:xfrm>
          <a:prstGeom prst="rect">
            <a:avLst/>
          </a:prstGeom>
        </p:spPr>
      </p:pic>
      <p:pic>
        <p:nvPicPr>
          <p:cNvPr id="4" name="図 3">
            <a:extLst>
              <a:ext uri="{FF2B5EF4-FFF2-40B4-BE49-F238E27FC236}">
                <a16:creationId xmlns:a16="http://schemas.microsoft.com/office/drawing/2014/main" id="{8C8F0C0F-9C7D-4B5D-B42A-7E75D2B406AD}"/>
              </a:ext>
            </a:extLst>
          </p:cNvPr>
          <p:cNvPicPr>
            <a:picLocks noChangeAspect="1"/>
          </p:cNvPicPr>
          <p:nvPr/>
        </p:nvPicPr>
        <p:blipFill>
          <a:blip r:embed="rId6"/>
          <a:stretch>
            <a:fillRect/>
          </a:stretch>
        </p:blipFill>
        <p:spPr>
          <a:xfrm>
            <a:off x="3563226" y="5013146"/>
            <a:ext cx="2433086" cy="1370314"/>
          </a:xfrm>
          <a:prstGeom prst="rect">
            <a:avLst/>
          </a:prstGeom>
        </p:spPr>
      </p:pic>
      <p:pic>
        <p:nvPicPr>
          <p:cNvPr id="5" name="図 4">
            <a:extLst>
              <a:ext uri="{FF2B5EF4-FFF2-40B4-BE49-F238E27FC236}">
                <a16:creationId xmlns:a16="http://schemas.microsoft.com/office/drawing/2014/main" id="{57DD566D-2BA1-42A1-AE86-C553635BD3BE}"/>
              </a:ext>
            </a:extLst>
          </p:cNvPr>
          <p:cNvPicPr>
            <a:picLocks noChangeAspect="1"/>
          </p:cNvPicPr>
          <p:nvPr/>
        </p:nvPicPr>
        <p:blipFill>
          <a:blip r:embed="rId7"/>
          <a:stretch>
            <a:fillRect/>
          </a:stretch>
        </p:blipFill>
        <p:spPr>
          <a:xfrm>
            <a:off x="6211068" y="4939758"/>
            <a:ext cx="2419750" cy="1502181"/>
          </a:xfrm>
          <a:prstGeom prst="rect">
            <a:avLst/>
          </a:prstGeom>
        </p:spPr>
      </p:pic>
    </p:spTree>
    <p:extLst>
      <p:ext uri="{BB962C8B-B14F-4D97-AF65-F5344CB8AC3E}">
        <p14:creationId xmlns:p14="http://schemas.microsoft.com/office/powerpoint/2010/main" val="4150946276"/>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kumimoji="1"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1747</Words>
  <Application>Microsoft Office PowerPoint</Application>
  <PresentationFormat>画面に合わせる (4:3)</PresentationFormat>
  <Paragraphs>203</Paragraphs>
  <Slides>12</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12</vt:i4>
      </vt:variant>
    </vt:vector>
  </HeadingPairs>
  <TitlesOfParts>
    <vt:vector size="22" baseType="lpstr">
      <vt:lpstr>BIZ UDPゴシック</vt:lpstr>
      <vt:lpstr>BIZ UDゴシック</vt:lpstr>
      <vt:lpstr>Meiryo UI</vt:lpstr>
      <vt:lpstr>游ゴシック</vt:lpstr>
      <vt:lpstr>游ゴシック Light</vt:lpstr>
      <vt:lpstr>Arial</vt:lpstr>
      <vt:lpstr>Calibri</vt:lpstr>
      <vt:lpstr>Calibri Light</vt:lpstr>
      <vt:lpstr>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2026-03-13T01:20:51Z</dcterms:created>
  <dcterms:modified xsi:type="dcterms:W3CDTF">2026-03-22T23:36:13Z</dcterms:modified>
</cp:coreProperties>
</file>