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sldIdLst>
    <p:sldId id="277" r:id="rId2"/>
    <p:sldId id="278" r:id="rId3"/>
    <p:sldId id="274" r:id="rId4"/>
    <p:sldId id="275" r:id="rId5"/>
  </p:sldIdLst>
  <p:sldSz cx="14401800" cy="10440988"/>
  <p:notesSz cx="9939338" cy="6807200"/>
  <p:defaultTextStyle>
    <a:defPPr rtl="0">
      <a:defRPr lang="en-US"/>
    </a:defPPr>
    <a:lvl1pPr marL="0" algn="l" defTabSz="1419515" rtl="0" eaLnBrk="1" latinLnBrk="0" hangingPunct="1">
      <a:defRPr kumimoji="1" sz="2800" kern="1200">
        <a:solidFill>
          <a:schemeClr val="tx1"/>
        </a:solidFill>
        <a:latin typeface="+mn-lt"/>
        <a:ea typeface="+mn-ea"/>
        <a:cs typeface="+mn-cs"/>
      </a:defRPr>
    </a:lvl1pPr>
    <a:lvl2pPr marL="709757" algn="l" defTabSz="1419515" rtl="0" eaLnBrk="1" latinLnBrk="0" hangingPunct="1">
      <a:defRPr kumimoji="1" sz="2800" kern="1200">
        <a:solidFill>
          <a:schemeClr val="tx1"/>
        </a:solidFill>
        <a:latin typeface="+mn-lt"/>
        <a:ea typeface="+mn-ea"/>
        <a:cs typeface="+mn-cs"/>
      </a:defRPr>
    </a:lvl2pPr>
    <a:lvl3pPr marL="1419515" algn="l" defTabSz="1419515" rtl="0" eaLnBrk="1" latinLnBrk="0" hangingPunct="1">
      <a:defRPr kumimoji="1" sz="2800" kern="1200">
        <a:solidFill>
          <a:schemeClr val="tx1"/>
        </a:solidFill>
        <a:latin typeface="+mn-lt"/>
        <a:ea typeface="+mn-ea"/>
        <a:cs typeface="+mn-cs"/>
      </a:defRPr>
    </a:lvl3pPr>
    <a:lvl4pPr marL="2129272" algn="l" defTabSz="1419515" rtl="0" eaLnBrk="1" latinLnBrk="0" hangingPunct="1">
      <a:defRPr kumimoji="1" sz="2800" kern="1200">
        <a:solidFill>
          <a:schemeClr val="tx1"/>
        </a:solidFill>
        <a:latin typeface="+mn-lt"/>
        <a:ea typeface="+mn-ea"/>
        <a:cs typeface="+mn-cs"/>
      </a:defRPr>
    </a:lvl4pPr>
    <a:lvl5pPr marL="2839029" algn="l" defTabSz="1419515" rtl="0" eaLnBrk="1" latinLnBrk="0" hangingPunct="1">
      <a:defRPr kumimoji="1" sz="2800" kern="1200">
        <a:solidFill>
          <a:schemeClr val="tx1"/>
        </a:solidFill>
        <a:latin typeface="+mn-lt"/>
        <a:ea typeface="+mn-ea"/>
        <a:cs typeface="+mn-cs"/>
      </a:defRPr>
    </a:lvl5pPr>
    <a:lvl6pPr marL="3548786" algn="l" defTabSz="1419515" rtl="0" eaLnBrk="1" latinLnBrk="0" hangingPunct="1">
      <a:defRPr kumimoji="1" sz="2800" kern="1200">
        <a:solidFill>
          <a:schemeClr val="tx1"/>
        </a:solidFill>
        <a:latin typeface="+mn-lt"/>
        <a:ea typeface="+mn-ea"/>
        <a:cs typeface="+mn-cs"/>
      </a:defRPr>
    </a:lvl6pPr>
    <a:lvl7pPr marL="4258544" algn="l" defTabSz="1419515" rtl="0" eaLnBrk="1" latinLnBrk="0" hangingPunct="1">
      <a:defRPr kumimoji="1" sz="2800" kern="1200">
        <a:solidFill>
          <a:schemeClr val="tx1"/>
        </a:solidFill>
        <a:latin typeface="+mn-lt"/>
        <a:ea typeface="+mn-ea"/>
        <a:cs typeface="+mn-cs"/>
      </a:defRPr>
    </a:lvl7pPr>
    <a:lvl8pPr marL="4968301" algn="l" defTabSz="1419515" rtl="0" eaLnBrk="1" latinLnBrk="0" hangingPunct="1">
      <a:defRPr kumimoji="1" sz="2800" kern="1200">
        <a:solidFill>
          <a:schemeClr val="tx1"/>
        </a:solidFill>
        <a:latin typeface="+mn-lt"/>
        <a:ea typeface="+mn-ea"/>
        <a:cs typeface="+mn-cs"/>
      </a:defRPr>
    </a:lvl8pPr>
    <a:lvl9pPr marL="5678058" algn="l" defTabSz="1419515" rtl="0" eaLnBrk="1" latinLnBrk="0" hangingPunct="1">
      <a:defRPr kumimoji="1" sz="2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83" userDrawn="1">
          <p15:clr>
            <a:srgbClr val="A4A3A4"/>
          </p15:clr>
        </p15:guide>
        <p15:guide id="2" pos="453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B3DF"/>
    <a:srgbClr val="B0D29A"/>
    <a:srgbClr val="A2CD85"/>
    <a:srgbClr val="70AD47"/>
    <a:srgbClr val="9DC3E6"/>
    <a:srgbClr val="F4B183"/>
    <a:srgbClr val="FFFFFF"/>
    <a:srgbClr val="FFD966"/>
    <a:srgbClr val="A9D18E"/>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20" autoAdjust="0"/>
    <p:restoredTop sz="94658"/>
  </p:normalViewPr>
  <p:slideViewPr>
    <p:cSldViewPr snapToGrid="0">
      <p:cViewPr>
        <p:scale>
          <a:sx n="75" d="100"/>
          <a:sy n="75" d="100"/>
        </p:scale>
        <p:origin x="1408" y="224"/>
      </p:cViewPr>
      <p:guideLst>
        <p:guide orient="horz" pos="5783"/>
        <p:guide pos="453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4306937" cy="340306"/>
          </a:xfrm>
          <a:prstGeom prst="rect">
            <a:avLst/>
          </a:prstGeom>
        </p:spPr>
        <p:txBody>
          <a:bodyPr vert="horz" lIns="62932" tIns="31469" rIns="62932" bIns="31469" rtlCol="0"/>
          <a:lstStyle>
            <a:lvl1pPr algn="l">
              <a:defRPr sz="800"/>
            </a:lvl1pPr>
          </a:lstStyle>
          <a:p>
            <a:pPr rtl="0"/>
            <a:endParaRPr kumimoji="1" lang="ja-JP" altLang="en-US"/>
          </a:p>
        </p:txBody>
      </p:sp>
      <p:sp>
        <p:nvSpPr>
          <p:cNvPr id="3" name="日付プレースホルダー 2"/>
          <p:cNvSpPr>
            <a:spLocks noGrp="1"/>
          </p:cNvSpPr>
          <p:nvPr>
            <p:ph type="dt" idx="1"/>
          </p:nvPr>
        </p:nvSpPr>
        <p:spPr>
          <a:xfrm>
            <a:off x="5630207" y="0"/>
            <a:ext cx="4306937" cy="340306"/>
          </a:xfrm>
          <a:prstGeom prst="rect">
            <a:avLst/>
          </a:prstGeom>
        </p:spPr>
        <p:txBody>
          <a:bodyPr vert="horz" lIns="62932" tIns="31469" rIns="62932" bIns="31469" rtlCol="0"/>
          <a:lstStyle>
            <a:lvl1pPr algn="r">
              <a:defRPr sz="800"/>
            </a:lvl1pPr>
          </a:lstStyle>
          <a:p>
            <a:pPr rtl="0"/>
            <a:fld id="{97DC4E83-5AAC-4D06-818B-BD120A4FD65E}" type="datetimeFigureOut">
              <a:rPr kumimoji="1" lang="ja-JP" altLang="en-US" smtClean="0"/>
              <a:t>2026/5/29</a:t>
            </a:fld>
            <a:endParaRPr kumimoji="1" lang="ja-JP" altLang="en-US"/>
          </a:p>
        </p:txBody>
      </p:sp>
      <p:sp>
        <p:nvSpPr>
          <p:cNvPr id="4" name="スライド イメージ プレースホルダー 3"/>
          <p:cNvSpPr>
            <a:spLocks noGrp="1" noRot="1" noChangeAspect="1"/>
          </p:cNvSpPr>
          <p:nvPr>
            <p:ph type="sldImg" idx="2"/>
          </p:nvPr>
        </p:nvSpPr>
        <p:spPr>
          <a:xfrm>
            <a:off x="3208338" y="509588"/>
            <a:ext cx="3522662" cy="2554287"/>
          </a:xfrm>
          <a:prstGeom prst="rect">
            <a:avLst/>
          </a:prstGeom>
          <a:noFill/>
          <a:ln w="12700">
            <a:solidFill>
              <a:prstClr val="black"/>
            </a:solidFill>
          </a:ln>
        </p:spPr>
        <p:txBody>
          <a:bodyPr vert="horz" lIns="62932" tIns="31469" rIns="62932" bIns="31469" rtlCol="0" anchor="ctr"/>
          <a:lstStyle/>
          <a:p>
            <a:pPr rtl="0"/>
            <a:endParaRPr lang="ja-JP" altLang="en-US"/>
          </a:p>
        </p:txBody>
      </p:sp>
      <p:sp>
        <p:nvSpPr>
          <p:cNvPr id="5" name="ノート プレースホルダー 4"/>
          <p:cNvSpPr>
            <a:spLocks noGrp="1"/>
          </p:cNvSpPr>
          <p:nvPr>
            <p:ph type="body" sz="quarter" idx="3"/>
          </p:nvPr>
        </p:nvSpPr>
        <p:spPr>
          <a:xfrm>
            <a:off x="993836" y="3233457"/>
            <a:ext cx="7951688" cy="3062751"/>
          </a:xfrm>
          <a:prstGeom prst="rect">
            <a:avLst/>
          </a:prstGeom>
        </p:spPr>
        <p:txBody>
          <a:bodyPr vert="horz" lIns="62932" tIns="31469" rIns="62932" bIns="31469" rtlCol="0"/>
          <a:lstStyle/>
          <a:p>
            <a:pPr lvl="0" rtl="0"/>
            <a:r>
              <a:rPr lang="en-us"/>
              <a:t>マスター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6" name="フッター プレースホルダー 5"/>
          <p:cNvSpPr>
            <a:spLocks noGrp="1"/>
          </p:cNvSpPr>
          <p:nvPr>
            <p:ph type="ftr" sz="quarter" idx="4"/>
          </p:nvPr>
        </p:nvSpPr>
        <p:spPr>
          <a:xfrm>
            <a:off x="1" y="6465816"/>
            <a:ext cx="4306937" cy="340305"/>
          </a:xfrm>
          <a:prstGeom prst="rect">
            <a:avLst/>
          </a:prstGeom>
        </p:spPr>
        <p:txBody>
          <a:bodyPr vert="horz" lIns="62932" tIns="31469" rIns="62932" bIns="31469" rtlCol="0" anchor="b"/>
          <a:lstStyle>
            <a:lvl1pPr algn="l">
              <a:defRPr sz="800"/>
            </a:lvl1pPr>
          </a:lstStyle>
          <a:p>
            <a:pPr rtl="0"/>
            <a:endParaRPr kumimoji="1" lang="ja-JP" altLang="en-US"/>
          </a:p>
        </p:txBody>
      </p:sp>
      <p:sp>
        <p:nvSpPr>
          <p:cNvPr id="7" name="スライド番号プレースホルダー 6"/>
          <p:cNvSpPr>
            <a:spLocks noGrp="1"/>
          </p:cNvSpPr>
          <p:nvPr>
            <p:ph type="sldNum" sz="quarter" idx="5"/>
          </p:nvPr>
        </p:nvSpPr>
        <p:spPr>
          <a:xfrm>
            <a:off x="5630207" y="6465816"/>
            <a:ext cx="4306937" cy="340305"/>
          </a:xfrm>
          <a:prstGeom prst="rect">
            <a:avLst/>
          </a:prstGeom>
        </p:spPr>
        <p:txBody>
          <a:bodyPr vert="horz" lIns="62932" tIns="31469" rIns="62932" bIns="31469" rtlCol="0" anchor="b"/>
          <a:lstStyle>
            <a:lvl1pPr algn="r">
              <a:defRPr sz="800"/>
            </a:lvl1pPr>
          </a:lstStyle>
          <a:p>
            <a:pPr rtl="0"/>
            <a:fld id="{E911079A-2B72-46F5-B2A3-761E6776E3BC}" type="slidenum">
              <a:rPr kumimoji="1" lang="ja-JP" altLang="en-US" smtClean="0"/>
              <a:t>‹#›</a:t>
            </a:fld>
            <a:endParaRPr kumimoji="1" lang="ja-JP" altLang="en-US"/>
          </a:p>
        </p:txBody>
      </p:sp>
    </p:spTree>
    <p:extLst>
      <p:ext uri="{BB962C8B-B14F-4D97-AF65-F5344CB8AC3E}">
        <p14:creationId xmlns:p14="http://schemas.microsoft.com/office/powerpoint/2010/main" val="149308055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0A664-4D77-3FD7-8FB8-15B28B3862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FC0FC2-2051-D352-743B-328B65F2FE63}"/>
              </a:ext>
            </a:extLst>
          </p:cNvPr>
          <p:cNvSpPr>
            <a:spLocks noGrp="1" noRot="1" noChangeAspect="1"/>
          </p:cNvSpPr>
          <p:nvPr>
            <p:ph type="sldImg"/>
          </p:nvPr>
        </p:nvSpPr>
        <p:spPr/>
        <p:txBody>
          <a:bodyPr/>
          <a:lstStyle/>
          <a:p>
            <a:endParaRPr lang="en-GB"/>
          </a:p>
        </p:txBody>
      </p:sp>
      <p:sp>
        <p:nvSpPr>
          <p:cNvPr id="3" name="ノート プレースホルダー 2">
            <a:extLst>
              <a:ext uri="{FF2B5EF4-FFF2-40B4-BE49-F238E27FC236}">
                <a16:creationId xmlns:a16="http://schemas.microsoft.com/office/drawing/2014/main" id="{B99D0519-80E4-1102-30B4-160E9CBDB85E}"/>
              </a:ext>
            </a:extLst>
          </p:cNvPr>
          <p:cNvSpPr>
            <a:spLocks noGrp="1"/>
          </p:cNvSpPr>
          <p:nvPr>
            <p:ph type="body" idx="1"/>
          </p:nvPr>
        </p:nvSpPr>
        <p:spPr/>
        <p:txBody>
          <a:bodyPr rtlCol="0"/>
          <a:lstStyle/>
          <a:p>
            <a:pPr rtl="0"/>
            <a:endParaRPr kumimoji="1" lang="ja-JP" altLang="en-US" dirty="0"/>
          </a:p>
        </p:txBody>
      </p:sp>
      <p:sp>
        <p:nvSpPr>
          <p:cNvPr id="4" name="スライド番号プレースホルダー 3">
            <a:extLst>
              <a:ext uri="{FF2B5EF4-FFF2-40B4-BE49-F238E27FC236}">
                <a16:creationId xmlns:a16="http://schemas.microsoft.com/office/drawing/2014/main" id="{07A3E29D-CD57-00BD-9669-11C5383DB6E6}"/>
              </a:ext>
            </a:extLst>
          </p:cNvPr>
          <p:cNvSpPr>
            <a:spLocks noGrp="1"/>
          </p:cNvSpPr>
          <p:nvPr>
            <p:ph type="sldNum" sz="quarter" idx="10"/>
          </p:nvPr>
        </p:nvSpPr>
        <p:spPr/>
        <p:txBody>
          <a:bodyPr rtlCol="0"/>
          <a:lstStyle/>
          <a:p>
            <a:pPr rtl="0"/>
            <a:fld id="{E911079A-2B72-46F5-B2A3-761E6776E3BC}" type="slidenum">
              <a:rPr kumimoji="1" lang="ja-JP" altLang="en-US" smtClean="0"/>
              <a:t>1</a:t>
            </a:fld>
            <a:endParaRPr kumimoji="1" lang="ja-JP" altLang="en-US"/>
          </a:p>
        </p:txBody>
      </p:sp>
    </p:spTree>
    <p:extLst>
      <p:ext uri="{BB962C8B-B14F-4D97-AF65-F5344CB8AC3E}">
        <p14:creationId xmlns:p14="http://schemas.microsoft.com/office/powerpoint/2010/main" val="4129777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0A664-4D77-3FD7-8FB8-15B28B3862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FC0FC2-2051-D352-743B-328B65F2FE63}"/>
              </a:ext>
            </a:extLst>
          </p:cNvPr>
          <p:cNvSpPr>
            <a:spLocks noGrp="1" noRot="1" noChangeAspect="1"/>
          </p:cNvSpPr>
          <p:nvPr>
            <p:ph type="sldImg"/>
          </p:nvPr>
        </p:nvSpPr>
        <p:spPr/>
        <p:txBody>
          <a:bodyPr/>
          <a:lstStyle/>
          <a:p>
            <a:endParaRPr lang="en-GB"/>
          </a:p>
        </p:txBody>
      </p:sp>
      <p:sp>
        <p:nvSpPr>
          <p:cNvPr id="3" name="ノート プレースホルダー 2">
            <a:extLst>
              <a:ext uri="{FF2B5EF4-FFF2-40B4-BE49-F238E27FC236}">
                <a16:creationId xmlns:a16="http://schemas.microsoft.com/office/drawing/2014/main" id="{B99D0519-80E4-1102-30B4-160E9CBDB85E}"/>
              </a:ext>
            </a:extLst>
          </p:cNvPr>
          <p:cNvSpPr>
            <a:spLocks noGrp="1"/>
          </p:cNvSpPr>
          <p:nvPr>
            <p:ph type="body" idx="1"/>
          </p:nvPr>
        </p:nvSpPr>
        <p:spPr/>
        <p:txBody>
          <a:bodyPr rtlCol="0"/>
          <a:lstStyle/>
          <a:p>
            <a:pPr rtl="0"/>
            <a:endParaRPr kumimoji="1" lang="ja-JP" altLang="en-US"/>
          </a:p>
        </p:txBody>
      </p:sp>
      <p:sp>
        <p:nvSpPr>
          <p:cNvPr id="4" name="スライド番号プレースホルダー 3">
            <a:extLst>
              <a:ext uri="{FF2B5EF4-FFF2-40B4-BE49-F238E27FC236}">
                <a16:creationId xmlns:a16="http://schemas.microsoft.com/office/drawing/2014/main" id="{07A3E29D-CD57-00BD-9669-11C5383DB6E6}"/>
              </a:ext>
            </a:extLst>
          </p:cNvPr>
          <p:cNvSpPr>
            <a:spLocks noGrp="1"/>
          </p:cNvSpPr>
          <p:nvPr>
            <p:ph type="sldNum" sz="quarter" idx="10"/>
          </p:nvPr>
        </p:nvSpPr>
        <p:spPr/>
        <p:txBody>
          <a:bodyPr rtlCol="0"/>
          <a:lstStyle/>
          <a:p>
            <a:pPr rtl="0"/>
            <a:fld id="{E911079A-2B72-46F5-B2A3-761E6776E3BC}" type="slidenum">
              <a:rPr kumimoji="1" lang="ja-JP" altLang="en-US" smtClean="0"/>
              <a:t>2</a:t>
            </a:fld>
            <a:endParaRPr kumimoji="1" lang="ja-JP" altLang="en-US"/>
          </a:p>
        </p:txBody>
      </p:sp>
    </p:spTree>
    <p:extLst>
      <p:ext uri="{BB962C8B-B14F-4D97-AF65-F5344CB8AC3E}">
        <p14:creationId xmlns:p14="http://schemas.microsoft.com/office/powerpoint/2010/main" val="313676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0A664-4D77-3FD7-8FB8-15B28B3862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FC0FC2-2051-D352-743B-328B65F2FE63}"/>
              </a:ext>
            </a:extLst>
          </p:cNvPr>
          <p:cNvSpPr>
            <a:spLocks noGrp="1" noRot="1" noChangeAspect="1"/>
          </p:cNvSpPr>
          <p:nvPr>
            <p:ph type="sldImg"/>
          </p:nvPr>
        </p:nvSpPr>
        <p:spPr/>
        <p:txBody>
          <a:bodyPr/>
          <a:lstStyle/>
          <a:p>
            <a:endParaRPr lang="en-GB"/>
          </a:p>
        </p:txBody>
      </p:sp>
      <p:sp>
        <p:nvSpPr>
          <p:cNvPr id="3" name="ノート プレースホルダー 2">
            <a:extLst>
              <a:ext uri="{FF2B5EF4-FFF2-40B4-BE49-F238E27FC236}">
                <a16:creationId xmlns:a16="http://schemas.microsoft.com/office/drawing/2014/main" id="{B99D0519-80E4-1102-30B4-160E9CBDB85E}"/>
              </a:ext>
            </a:extLst>
          </p:cNvPr>
          <p:cNvSpPr>
            <a:spLocks noGrp="1"/>
          </p:cNvSpPr>
          <p:nvPr>
            <p:ph type="body" idx="1"/>
          </p:nvPr>
        </p:nvSpPr>
        <p:spPr/>
        <p:txBody>
          <a:bodyPr rtlCol="0"/>
          <a:lstStyle/>
          <a:p>
            <a:pPr rtl="0"/>
            <a:endParaRPr kumimoji="1" lang="ja-JP" altLang="en-US" dirty="0"/>
          </a:p>
        </p:txBody>
      </p:sp>
      <p:sp>
        <p:nvSpPr>
          <p:cNvPr id="4" name="スライド番号プレースホルダー 3">
            <a:extLst>
              <a:ext uri="{FF2B5EF4-FFF2-40B4-BE49-F238E27FC236}">
                <a16:creationId xmlns:a16="http://schemas.microsoft.com/office/drawing/2014/main" id="{07A3E29D-CD57-00BD-9669-11C5383DB6E6}"/>
              </a:ext>
            </a:extLst>
          </p:cNvPr>
          <p:cNvSpPr>
            <a:spLocks noGrp="1"/>
          </p:cNvSpPr>
          <p:nvPr>
            <p:ph type="sldNum" sz="quarter" idx="10"/>
          </p:nvPr>
        </p:nvSpPr>
        <p:spPr/>
        <p:txBody>
          <a:bodyPr rtlCol="0"/>
          <a:lstStyle/>
          <a:p>
            <a:pPr rtl="0"/>
            <a:fld id="{E911079A-2B72-46F5-B2A3-761E6776E3BC}" type="slidenum">
              <a:rPr kumimoji="1" lang="ja-JP" altLang="en-US" smtClean="0"/>
              <a:t>3</a:t>
            </a:fld>
            <a:endParaRPr kumimoji="1" lang="ja-JP" altLang="en-US"/>
          </a:p>
        </p:txBody>
      </p:sp>
    </p:spTree>
    <p:extLst>
      <p:ext uri="{BB962C8B-B14F-4D97-AF65-F5344CB8AC3E}">
        <p14:creationId xmlns:p14="http://schemas.microsoft.com/office/powerpoint/2010/main" val="2781039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0A664-4D77-3FD7-8FB8-15B28B3862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FC0FC2-2051-D352-743B-328B65F2FE63}"/>
              </a:ext>
            </a:extLst>
          </p:cNvPr>
          <p:cNvSpPr>
            <a:spLocks noGrp="1" noRot="1" noChangeAspect="1"/>
          </p:cNvSpPr>
          <p:nvPr>
            <p:ph type="sldImg"/>
          </p:nvPr>
        </p:nvSpPr>
        <p:spPr/>
        <p:txBody>
          <a:bodyPr/>
          <a:lstStyle/>
          <a:p>
            <a:endParaRPr lang="en-GB"/>
          </a:p>
        </p:txBody>
      </p:sp>
      <p:sp>
        <p:nvSpPr>
          <p:cNvPr id="3" name="ノート プレースホルダー 2">
            <a:extLst>
              <a:ext uri="{FF2B5EF4-FFF2-40B4-BE49-F238E27FC236}">
                <a16:creationId xmlns:a16="http://schemas.microsoft.com/office/drawing/2014/main" id="{B99D0519-80E4-1102-30B4-160E9CBDB85E}"/>
              </a:ext>
            </a:extLst>
          </p:cNvPr>
          <p:cNvSpPr>
            <a:spLocks noGrp="1"/>
          </p:cNvSpPr>
          <p:nvPr>
            <p:ph type="body" idx="1"/>
          </p:nvPr>
        </p:nvSpPr>
        <p:spPr/>
        <p:txBody>
          <a:bodyPr rtlCol="0"/>
          <a:lstStyle/>
          <a:p>
            <a:pPr rtl="0"/>
            <a:endParaRPr kumimoji="1" lang="ja-JP" altLang="en-US" dirty="0"/>
          </a:p>
        </p:txBody>
      </p:sp>
      <p:sp>
        <p:nvSpPr>
          <p:cNvPr id="4" name="スライド番号プレースホルダー 3">
            <a:extLst>
              <a:ext uri="{FF2B5EF4-FFF2-40B4-BE49-F238E27FC236}">
                <a16:creationId xmlns:a16="http://schemas.microsoft.com/office/drawing/2014/main" id="{07A3E29D-CD57-00BD-9669-11C5383DB6E6}"/>
              </a:ext>
            </a:extLst>
          </p:cNvPr>
          <p:cNvSpPr>
            <a:spLocks noGrp="1"/>
          </p:cNvSpPr>
          <p:nvPr>
            <p:ph type="sldNum" sz="quarter" idx="10"/>
          </p:nvPr>
        </p:nvSpPr>
        <p:spPr/>
        <p:txBody>
          <a:bodyPr rtlCol="0"/>
          <a:lstStyle/>
          <a:p>
            <a:pPr rtl="0"/>
            <a:fld id="{E911079A-2B72-46F5-B2A3-761E6776E3BC}" type="slidenum">
              <a:rPr kumimoji="1" lang="ja-JP" altLang="en-US" smtClean="0"/>
              <a:t>4</a:t>
            </a:fld>
            <a:endParaRPr kumimoji="1" lang="ja-JP" altLang="en-US"/>
          </a:p>
        </p:txBody>
      </p:sp>
    </p:spTree>
    <p:extLst>
      <p:ext uri="{BB962C8B-B14F-4D97-AF65-F5344CB8AC3E}">
        <p14:creationId xmlns:p14="http://schemas.microsoft.com/office/powerpoint/2010/main" val="1743241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80136" y="3243478"/>
            <a:ext cx="12241530" cy="2238045"/>
          </a:xfrm>
        </p:spPr>
        <p:txBody>
          <a:bodyPr rtlCol="0"/>
          <a:lstStyle/>
          <a:p>
            <a:pPr rtl="0"/>
            <a:r>
              <a:rPr lang="en-us"/>
              <a:t>マスタ タイトルの書式設定</a:t>
            </a:r>
          </a:p>
        </p:txBody>
      </p:sp>
      <p:sp>
        <p:nvSpPr>
          <p:cNvPr id="3" name="サブタイトル 2"/>
          <p:cNvSpPr>
            <a:spLocks noGrp="1"/>
          </p:cNvSpPr>
          <p:nvPr>
            <p:ph type="subTitle" idx="1"/>
          </p:nvPr>
        </p:nvSpPr>
        <p:spPr>
          <a:xfrm>
            <a:off x="2160271" y="5916560"/>
            <a:ext cx="10081260" cy="2668252"/>
          </a:xfrm>
        </p:spPr>
        <p:txBody>
          <a:bodyPr rtlCol="0"/>
          <a:lstStyle>
            <a:lvl1pPr marL="0" indent="0" algn="ctr">
              <a:buNone/>
              <a:defRPr>
                <a:solidFill>
                  <a:schemeClr val="tx1">
                    <a:tint val="75000"/>
                  </a:schemeClr>
                </a:solidFill>
              </a:defRPr>
            </a:lvl1pPr>
            <a:lvl2pPr marL="709743" indent="0" algn="ctr">
              <a:buNone/>
              <a:defRPr>
                <a:solidFill>
                  <a:schemeClr val="tx1">
                    <a:tint val="75000"/>
                  </a:schemeClr>
                </a:solidFill>
              </a:defRPr>
            </a:lvl2pPr>
            <a:lvl3pPr marL="1419487" indent="0" algn="ctr">
              <a:buNone/>
              <a:defRPr>
                <a:solidFill>
                  <a:schemeClr val="tx1">
                    <a:tint val="75000"/>
                  </a:schemeClr>
                </a:solidFill>
              </a:defRPr>
            </a:lvl3pPr>
            <a:lvl4pPr marL="2129229" indent="0" algn="ctr">
              <a:buNone/>
              <a:defRPr>
                <a:solidFill>
                  <a:schemeClr val="tx1">
                    <a:tint val="75000"/>
                  </a:schemeClr>
                </a:solidFill>
              </a:defRPr>
            </a:lvl4pPr>
            <a:lvl5pPr marL="2838972" indent="0" algn="ctr">
              <a:buNone/>
              <a:defRPr>
                <a:solidFill>
                  <a:schemeClr val="tx1">
                    <a:tint val="75000"/>
                  </a:schemeClr>
                </a:solidFill>
              </a:defRPr>
            </a:lvl5pPr>
            <a:lvl6pPr marL="3548714" indent="0" algn="ctr">
              <a:buNone/>
              <a:defRPr>
                <a:solidFill>
                  <a:schemeClr val="tx1">
                    <a:tint val="75000"/>
                  </a:schemeClr>
                </a:solidFill>
              </a:defRPr>
            </a:lvl6pPr>
            <a:lvl7pPr marL="4258459" indent="0" algn="ctr">
              <a:buNone/>
              <a:defRPr>
                <a:solidFill>
                  <a:schemeClr val="tx1">
                    <a:tint val="75000"/>
                  </a:schemeClr>
                </a:solidFill>
              </a:defRPr>
            </a:lvl7pPr>
            <a:lvl8pPr marL="4968201" indent="0" algn="ctr">
              <a:buNone/>
              <a:defRPr>
                <a:solidFill>
                  <a:schemeClr val="tx1">
                    <a:tint val="75000"/>
                  </a:schemeClr>
                </a:solidFill>
              </a:defRPr>
            </a:lvl8pPr>
            <a:lvl9pPr marL="5677944" indent="0" algn="ctr">
              <a:buNone/>
              <a:defRPr>
                <a:solidFill>
                  <a:schemeClr val="tx1">
                    <a:tint val="75000"/>
                  </a:schemeClr>
                </a:solidFill>
              </a:defRPr>
            </a:lvl9pPr>
          </a:lstStyle>
          <a:p>
            <a:pPr rtl="0"/>
            <a:r>
              <a:rPr lang="en-us"/>
              <a:t>マスタ サブタイトルの書式設定</a:t>
            </a:r>
          </a:p>
        </p:txBody>
      </p:sp>
      <p:sp>
        <p:nvSpPr>
          <p:cNvPr id="4" name="日付プレースホルダ 3"/>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5" name="フッター プレースホルダ 4"/>
          <p:cNvSpPr>
            <a:spLocks noGrp="1"/>
          </p:cNvSpPr>
          <p:nvPr>
            <p:ph type="ftr" sz="quarter" idx="11"/>
          </p:nvPr>
        </p:nvSpPr>
        <p:spPr/>
        <p:txBody>
          <a:bodyPr rtlCol="0"/>
          <a:lstStyle/>
          <a:p>
            <a:pPr rtl="0"/>
            <a:endParaRPr kumimoji="1" lang="ja-JP" altLang="en-US"/>
          </a:p>
        </p:txBody>
      </p:sp>
      <p:sp>
        <p:nvSpPr>
          <p:cNvPr id="6" name="スライド番号プレースホルダ 5"/>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en-us"/>
              <a:t>マスタ タイトルの書式設定</a:t>
            </a:r>
          </a:p>
        </p:txBody>
      </p:sp>
      <p:sp>
        <p:nvSpPr>
          <p:cNvPr id="3" name="縦書きテキスト プレースホルダ 2"/>
          <p:cNvSpPr>
            <a:spLocks noGrp="1"/>
          </p:cNvSpPr>
          <p:nvPr>
            <p:ph type="body" orient="vert" idx="1"/>
          </p:nvPr>
        </p:nvSpPr>
        <p:spPr/>
        <p:txBody>
          <a:bodyPr vert="eaVert" rtlCol="0"/>
          <a:lstStyle/>
          <a:p>
            <a:pPr lvl="0" rtl="0"/>
            <a:r>
              <a:rPr lang="en-us"/>
              <a:t>マスタ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4" name="日付プレースホルダ 3"/>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5" name="フッター プレースホルダ 4"/>
          <p:cNvSpPr>
            <a:spLocks noGrp="1"/>
          </p:cNvSpPr>
          <p:nvPr>
            <p:ph type="ftr" sz="quarter" idx="11"/>
          </p:nvPr>
        </p:nvSpPr>
        <p:spPr/>
        <p:txBody>
          <a:bodyPr rtlCol="0"/>
          <a:lstStyle/>
          <a:p>
            <a:pPr rtl="0"/>
            <a:endParaRPr kumimoji="1" lang="ja-JP" altLang="en-US"/>
          </a:p>
        </p:txBody>
      </p:sp>
      <p:sp>
        <p:nvSpPr>
          <p:cNvPr id="6" name="スライド番号プレースホルダ 5"/>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441306" y="418125"/>
            <a:ext cx="3240405" cy="8908676"/>
          </a:xfrm>
        </p:spPr>
        <p:txBody>
          <a:bodyPr vert="eaVert" rtlCol="0"/>
          <a:lstStyle/>
          <a:p>
            <a:pPr rtl="0"/>
            <a:r>
              <a:rPr lang="en-us"/>
              <a:t>マスタ タイトルの書式設定</a:t>
            </a:r>
          </a:p>
        </p:txBody>
      </p:sp>
      <p:sp>
        <p:nvSpPr>
          <p:cNvPr id="3" name="縦書きテキスト プレースホルダ 2"/>
          <p:cNvSpPr>
            <a:spLocks noGrp="1"/>
          </p:cNvSpPr>
          <p:nvPr>
            <p:ph type="body" orient="vert" idx="1"/>
          </p:nvPr>
        </p:nvSpPr>
        <p:spPr>
          <a:xfrm>
            <a:off x="720091" y="418125"/>
            <a:ext cx="9481185" cy="8908676"/>
          </a:xfrm>
        </p:spPr>
        <p:txBody>
          <a:bodyPr vert="eaVert" rtlCol="0"/>
          <a:lstStyle/>
          <a:p>
            <a:pPr lvl="0" rtl="0"/>
            <a:r>
              <a:rPr lang="en-us"/>
              <a:t>マスタ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4" name="日付プレースホルダ 3"/>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5" name="フッター プレースホルダ 4"/>
          <p:cNvSpPr>
            <a:spLocks noGrp="1"/>
          </p:cNvSpPr>
          <p:nvPr>
            <p:ph type="ftr" sz="quarter" idx="11"/>
          </p:nvPr>
        </p:nvSpPr>
        <p:spPr/>
        <p:txBody>
          <a:bodyPr rtlCol="0"/>
          <a:lstStyle/>
          <a:p>
            <a:pPr rtl="0"/>
            <a:endParaRPr kumimoji="1" lang="ja-JP" altLang="en-US"/>
          </a:p>
        </p:txBody>
      </p:sp>
      <p:sp>
        <p:nvSpPr>
          <p:cNvPr id="6" name="スライド番号プレースホルダ 5"/>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en-us"/>
              <a:t>マスタ タイトルの書式設定</a:t>
            </a:r>
          </a:p>
        </p:txBody>
      </p:sp>
      <p:sp>
        <p:nvSpPr>
          <p:cNvPr id="3" name="コンテンツ プレースホルダ 2"/>
          <p:cNvSpPr>
            <a:spLocks noGrp="1"/>
          </p:cNvSpPr>
          <p:nvPr>
            <p:ph idx="1"/>
          </p:nvPr>
        </p:nvSpPr>
        <p:spPr/>
        <p:txBody>
          <a:bodyPr rtlCol="0"/>
          <a:lstStyle/>
          <a:p>
            <a:pPr lvl="0" rtl="0"/>
            <a:r>
              <a:rPr lang="en-us"/>
              <a:t>マスタ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4" name="日付プレースホルダ 3"/>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5" name="フッター プレースホルダ 4"/>
          <p:cNvSpPr>
            <a:spLocks noGrp="1"/>
          </p:cNvSpPr>
          <p:nvPr>
            <p:ph type="ftr" sz="quarter" idx="11"/>
          </p:nvPr>
        </p:nvSpPr>
        <p:spPr/>
        <p:txBody>
          <a:bodyPr rtlCol="0"/>
          <a:lstStyle/>
          <a:p>
            <a:pPr rtl="0"/>
            <a:endParaRPr kumimoji="1" lang="ja-JP" altLang="en-US"/>
          </a:p>
        </p:txBody>
      </p:sp>
      <p:sp>
        <p:nvSpPr>
          <p:cNvPr id="6" name="スライド番号プレースホルダ 5"/>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137644" y="6709302"/>
            <a:ext cx="12241530" cy="2073696"/>
          </a:xfrm>
        </p:spPr>
        <p:txBody>
          <a:bodyPr rtlCol="0" anchor="t"/>
          <a:lstStyle>
            <a:lvl1pPr algn="l">
              <a:defRPr sz="6200" b="1" cap="all"/>
            </a:lvl1pPr>
          </a:lstStyle>
          <a:p>
            <a:pPr rtl="0"/>
            <a:r>
              <a:rPr lang="en-us"/>
              <a:t>マスタ タイトルの書式設定</a:t>
            </a:r>
          </a:p>
        </p:txBody>
      </p:sp>
      <p:sp>
        <p:nvSpPr>
          <p:cNvPr id="3" name="テキスト プレースホルダ 2"/>
          <p:cNvSpPr>
            <a:spLocks noGrp="1"/>
          </p:cNvSpPr>
          <p:nvPr>
            <p:ph type="body" idx="1"/>
          </p:nvPr>
        </p:nvSpPr>
        <p:spPr>
          <a:xfrm>
            <a:off x="1137644" y="4425341"/>
            <a:ext cx="12241530" cy="2283965"/>
          </a:xfrm>
        </p:spPr>
        <p:txBody>
          <a:bodyPr rtlCol="0" anchor="b"/>
          <a:lstStyle>
            <a:lvl1pPr marL="0" indent="0">
              <a:buNone/>
              <a:defRPr sz="3100">
                <a:solidFill>
                  <a:schemeClr val="tx1">
                    <a:tint val="75000"/>
                  </a:schemeClr>
                </a:solidFill>
              </a:defRPr>
            </a:lvl1pPr>
            <a:lvl2pPr marL="709743" indent="0">
              <a:buNone/>
              <a:defRPr sz="2800">
                <a:solidFill>
                  <a:schemeClr val="tx1">
                    <a:tint val="75000"/>
                  </a:schemeClr>
                </a:solidFill>
              </a:defRPr>
            </a:lvl2pPr>
            <a:lvl3pPr marL="1419487" indent="0">
              <a:buNone/>
              <a:defRPr sz="2500">
                <a:solidFill>
                  <a:schemeClr val="tx1">
                    <a:tint val="75000"/>
                  </a:schemeClr>
                </a:solidFill>
              </a:defRPr>
            </a:lvl3pPr>
            <a:lvl4pPr marL="2129229" indent="0">
              <a:buNone/>
              <a:defRPr sz="2200">
                <a:solidFill>
                  <a:schemeClr val="tx1">
                    <a:tint val="75000"/>
                  </a:schemeClr>
                </a:solidFill>
              </a:defRPr>
            </a:lvl4pPr>
            <a:lvl5pPr marL="2838972" indent="0">
              <a:buNone/>
              <a:defRPr sz="2200">
                <a:solidFill>
                  <a:schemeClr val="tx1">
                    <a:tint val="75000"/>
                  </a:schemeClr>
                </a:solidFill>
              </a:defRPr>
            </a:lvl5pPr>
            <a:lvl6pPr marL="3548714" indent="0">
              <a:buNone/>
              <a:defRPr sz="2200">
                <a:solidFill>
                  <a:schemeClr val="tx1">
                    <a:tint val="75000"/>
                  </a:schemeClr>
                </a:solidFill>
              </a:defRPr>
            </a:lvl6pPr>
            <a:lvl7pPr marL="4258459" indent="0">
              <a:buNone/>
              <a:defRPr sz="2200">
                <a:solidFill>
                  <a:schemeClr val="tx1">
                    <a:tint val="75000"/>
                  </a:schemeClr>
                </a:solidFill>
              </a:defRPr>
            </a:lvl7pPr>
            <a:lvl8pPr marL="4968201" indent="0">
              <a:buNone/>
              <a:defRPr sz="2200">
                <a:solidFill>
                  <a:schemeClr val="tx1">
                    <a:tint val="75000"/>
                  </a:schemeClr>
                </a:solidFill>
              </a:defRPr>
            </a:lvl8pPr>
            <a:lvl9pPr marL="5677944" indent="0">
              <a:buNone/>
              <a:defRPr sz="2200">
                <a:solidFill>
                  <a:schemeClr val="tx1">
                    <a:tint val="75000"/>
                  </a:schemeClr>
                </a:solidFill>
              </a:defRPr>
            </a:lvl9pPr>
          </a:lstStyle>
          <a:p>
            <a:pPr lvl="0" rtl="0"/>
            <a:r>
              <a:rPr lang="en-us"/>
              <a:t>マスタ テキストの書式設定</a:t>
            </a:r>
          </a:p>
        </p:txBody>
      </p:sp>
      <p:sp>
        <p:nvSpPr>
          <p:cNvPr id="4" name="日付プレースホルダ 3"/>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5" name="フッター プレースホルダ 4"/>
          <p:cNvSpPr>
            <a:spLocks noGrp="1"/>
          </p:cNvSpPr>
          <p:nvPr>
            <p:ph type="ftr" sz="quarter" idx="11"/>
          </p:nvPr>
        </p:nvSpPr>
        <p:spPr/>
        <p:txBody>
          <a:bodyPr rtlCol="0"/>
          <a:lstStyle/>
          <a:p>
            <a:pPr rtl="0"/>
            <a:endParaRPr kumimoji="1" lang="ja-JP" altLang="en-US"/>
          </a:p>
        </p:txBody>
      </p:sp>
      <p:sp>
        <p:nvSpPr>
          <p:cNvPr id="6" name="スライド番号プレースホルダ 5"/>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en-us"/>
              <a:t>マスタ タイトルの書式設定</a:t>
            </a:r>
          </a:p>
        </p:txBody>
      </p:sp>
      <p:sp>
        <p:nvSpPr>
          <p:cNvPr id="3" name="コンテンツ プレースホルダ 2"/>
          <p:cNvSpPr>
            <a:spLocks noGrp="1"/>
          </p:cNvSpPr>
          <p:nvPr>
            <p:ph sz="half" idx="1"/>
          </p:nvPr>
        </p:nvSpPr>
        <p:spPr>
          <a:xfrm>
            <a:off x="720092" y="2436236"/>
            <a:ext cx="6360795" cy="6890569"/>
          </a:xfrm>
        </p:spPr>
        <p:txBody>
          <a:bodyPr rtlCol="0"/>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rtl="0"/>
            <a:r>
              <a:rPr lang="en-us"/>
              <a:t>マスタ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4" name="コンテンツ プレースホルダ 3"/>
          <p:cNvSpPr>
            <a:spLocks noGrp="1"/>
          </p:cNvSpPr>
          <p:nvPr>
            <p:ph sz="half" idx="2"/>
          </p:nvPr>
        </p:nvSpPr>
        <p:spPr>
          <a:xfrm>
            <a:off x="7320916" y="2436236"/>
            <a:ext cx="6360795" cy="6890569"/>
          </a:xfrm>
        </p:spPr>
        <p:txBody>
          <a:bodyPr rtlCol="0"/>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rtl="0"/>
            <a:r>
              <a:rPr lang="en-us"/>
              <a:t>マスタ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5" name="日付プレースホルダ 4"/>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6" name="フッター プレースホルダ 5"/>
          <p:cNvSpPr>
            <a:spLocks noGrp="1"/>
          </p:cNvSpPr>
          <p:nvPr>
            <p:ph type="ftr" sz="quarter" idx="11"/>
          </p:nvPr>
        </p:nvSpPr>
        <p:spPr/>
        <p:txBody>
          <a:bodyPr rtlCol="0"/>
          <a:lstStyle/>
          <a:p>
            <a:pPr rtl="0"/>
            <a:endParaRPr kumimoji="1" lang="ja-JP" altLang="en-US"/>
          </a:p>
        </p:txBody>
      </p:sp>
      <p:sp>
        <p:nvSpPr>
          <p:cNvPr id="7" name="スライド番号プレースホルダ 6"/>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a:lvl1pPr>
          </a:lstStyle>
          <a:p>
            <a:pPr rtl="0"/>
            <a:r>
              <a:rPr lang="en-us"/>
              <a:t>マスタ タイトルの書式設定</a:t>
            </a:r>
          </a:p>
        </p:txBody>
      </p:sp>
      <p:sp>
        <p:nvSpPr>
          <p:cNvPr id="3" name="テキスト プレースホルダ 2"/>
          <p:cNvSpPr>
            <a:spLocks noGrp="1"/>
          </p:cNvSpPr>
          <p:nvPr>
            <p:ph type="body" idx="1"/>
          </p:nvPr>
        </p:nvSpPr>
        <p:spPr>
          <a:xfrm>
            <a:off x="720090" y="2337139"/>
            <a:ext cx="6363297" cy="974008"/>
          </a:xfrm>
        </p:spPr>
        <p:txBody>
          <a:bodyPr rtlCol="0" anchor="b"/>
          <a:lstStyle>
            <a:lvl1pPr marL="0" indent="0">
              <a:buNone/>
              <a:defRPr sz="3700" b="1"/>
            </a:lvl1pPr>
            <a:lvl2pPr marL="709743" indent="0">
              <a:buNone/>
              <a:defRPr sz="3100" b="1"/>
            </a:lvl2pPr>
            <a:lvl3pPr marL="1419487" indent="0">
              <a:buNone/>
              <a:defRPr sz="2800" b="1"/>
            </a:lvl3pPr>
            <a:lvl4pPr marL="2129229" indent="0">
              <a:buNone/>
              <a:defRPr sz="2500" b="1"/>
            </a:lvl4pPr>
            <a:lvl5pPr marL="2838972" indent="0">
              <a:buNone/>
              <a:defRPr sz="2500" b="1"/>
            </a:lvl5pPr>
            <a:lvl6pPr marL="3548714" indent="0">
              <a:buNone/>
              <a:defRPr sz="2500" b="1"/>
            </a:lvl6pPr>
            <a:lvl7pPr marL="4258459" indent="0">
              <a:buNone/>
              <a:defRPr sz="2500" b="1"/>
            </a:lvl7pPr>
            <a:lvl8pPr marL="4968201" indent="0">
              <a:buNone/>
              <a:defRPr sz="2500" b="1"/>
            </a:lvl8pPr>
            <a:lvl9pPr marL="5677944" indent="0">
              <a:buNone/>
              <a:defRPr sz="2500" b="1"/>
            </a:lvl9pPr>
          </a:lstStyle>
          <a:p>
            <a:pPr lvl="0" rtl="0"/>
            <a:r>
              <a:rPr lang="en-us"/>
              <a:t>マスタ テキストの書式設定</a:t>
            </a:r>
          </a:p>
        </p:txBody>
      </p:sp>
      <p:sp>
        <p:nvSpPr>
          <p:cNvPr id="4" name="コンテンツ プレースホルダ 3"/>
          <p:cNvSpPr>
            <a:spLocks noGrp="1"/>
          </p:cNvSpPr>
          <p:nvPr>
            <p:ph sz="half" idx="2"/>
          </p:nvPr>
        </p:nvSpPr>
        <p:spPr>
          <a:xfrm>
            <a:off x="720090" y="3311147"/>
            <a:ext cx="6363297" cy="6015653"/>
          </a:xfrm>
        </p:spPr>
        <p:txBody>
          <a:bodyPr rtlCol="0"/>
          <a:lstStyle>
            <a:lvl1pPr>
              <a:defRPr sz="37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rtl="0"/>
            <a:r>
              <a:rPr lang="en-us"/>
              <a:t>マスタ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5" name="テキスト プレースホルダ 4"/>
          <p:cNvSpPr>
            <a:spLocks noGrp="1"/>
          </p:cNvSpPr>
          <p:nvPr>
            <p:ph type="body" sz="quarter" idx="3"/>
          </p:nvPr>
        </p:nvSpPr>
        <p:spPr>
          <a:xfrm>
            <a:off x="7315915" y="2337139"/>
            <a:ext cx="6365796" cy="974008"/>
          </a:xfrm>
        </p:spPr>
        <p:txBody>
          <a:bodyPr rtlCol="0" anchor="b"/>
          <a:lstStyle>
            <a:lvl1pPr marL="0" indent="0">
              <a:buNone/>
              <a:defRPr sz="3700" b="1"/>
            </a:lvl1pPr>
            <a:lvl2pPr marL="709743" indent="0">
              <a:buNone/>
              <a:defRPr sz="3100" b="1"/>
            </a:lvl2pPr>
            <a:lvl3pPr marL="1419487" indent="0">
              <a:buNone/>
              <a:defRPr sz="2800" b="1"/>
            </a:lvl3pPr>
            <a:lvl4pPr marL="2129229" indent="0">
              <a:buNone/>
              <a:defRPr sz="2500" b="1"/>
            </a:lvl4pPr>
            <a:lvl5pPr marL="2838972" indent="0">
              <a:buNone/>
              <a:defRPr sz="2500" b="1"/>
            </a:lvl5pPr>
            <a:lvl6pPr marL="3548714" indent="0">
              <a:buNone/>
              <a:defRPr sz="2500" b="1"/>
            </a:lvl6pPr>
            <a:lvl7pPr marL="4258459" indent="0">
              <a:buNone/>
              <a:defRPr sz="2500" b="1"/>
            </a:lvl7pPr>
            <a:lvl8pPr marL="4968201" indent="0">
              <a:buNone/>
              <a:defRPr sz="2500" b="1"/>
            </a:lvl8pPr>
            <a:lvl9pPr marL="5677944" indent="0">
              <a:buNone/>
              <a:defRPr sz="2500" b="1"/>
            </a:lvl9pPr>
          </a:lstStyle>
          <a:p>
            <a:pPr lvl="0" rtl="0"/>
            <a:r>
              <a:rPr lang="en-us"/>
              <a:t>マスタ テキストの書式設定</a:t>
            </a:r>
          </a:p>
        </p:txBody>
      </p:sp>
      <p:sp>
        <p:nvSpPr>
          <p:cNvPr id="6" name="コンテンツ プレースホルダ 5"/>
          <p:cNvSpPr>
            <a:spLocks noGrp="1"/>
          </p:cNvSpPr>
          <p:nvPr>
            <p:ph sz="quarter" idx="4"/>
          </p:nvPr>
        </p:nvSpPr>
        <p:spPr>
          <a:xfrm>
            <a:off x="7315915" y="3311147"/>
            <a:ext cx="6365796" cy="6015653"/>
          </a:xfrm>
        </p:spPr>
        <p:txBody>
          <a:bodyPr rtlCol="0"/>
          <a:lstStyle>
            <a:lvl1pPr>
              <a:defRPr sz="37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rtl="0"/>
            <a:r>
              <a:rPr lang="en-us"/>
              <a:t>マスタ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7" name="日付プレースホルダ 6"/>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8" name="フッター プレースホルダ 7"/>
          <p:cNvSpPr>
            <a:spLocks noGrp="1"/>
          </p:cNvSpPr>
          <p:nvPr>
            <p:ph type="ftr" sz="quarter" idx="11"/>
          </p:nvPr>
        </p:nvSpPr>
        <p:spPr/>
        <p:txBody>
          <a:bodyPr rtlCol="0"/>
          <a:lstStyle/>
          <a:p>
            <a:pPr rtl="0"/>
            <a:endParaRPr kumimoji="1" lang="ja-JP" altLang="en-US"/>
          </a:p>
        </p:txBody>
      </p:sp>
      <p:sp>
        <p:nvSpPr>
          <p:cNvPr id="9" name="スライド番号プレースホルダ 8"/>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en-us"/>
              <a:t>マスタ タイトルの書式設定</a:t>
            </a:r>
          </a:p>
        </p:txBody>
      </p:sp>
      <p:sp>
        <p:nvSpPr>
          <p:cNvPr id="3" name="日付プレースホルダ 2"/>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4" name="フッター プレースホルダ 3"/>
          <p:cNvSpPr>
            <a:spLocks noGrp="1"/>
          </p:cNvSpPr>
          <p:nvPr>
            <p:ph type="ftr" sz="quarter" idx="11"/>
          </p:nvPr>
        </p:nvSpPr>
        <p:spPr/>
        <p:txBody>
          <a:bodyPr rtlCol="0"/>
          <a:lstStyle/>
          <a:p>
            <a:pPr rtl="0"/>
            <a:endParaRPr kumimoji="1" lang="ja-JP" altLang="en-US"/>
          </a:p>
        </p:txBody>
      </p:sp>
      <p:sp>
        <p:nvSpPr>
          <p:cNvPr id="5" name="スライド番号プレースホルダ 4"/>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3" name="フッター プレースホルダ 2"/>
          <p:cNvSpPr>
            <a:spLocks noGrp="1"/>
          </p:cNvSpPr>
          <p:nvPr>
            <p:ph type="ftr" sz="quarter" idx="11"/>
          </p:nvPr>
        </p:nvSpPr>
        <p:spPr/>
        <p:txBody>
          <a:bodyPr rtlCol="0"/>
          <a:lstStyle/>
          <a:p>
            <a:pPr rtl="0"/>
            <a:endParaRPr kumimoji="1" lang="ja-JP" altLang="en-US"/>
          </a:p>
        </p:txBody>
      </p:sp>
      <p:sp>
        <p:nvSpPr>
          <p:cNvPr id="4" name="スライド番号プレースホルダ 3"/>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20093" y="415710"/>
            <a:ext cx="4738093" cy="1769167"/>
          </a:xfrm>
        </p:spPr>
        <p:txBody>
          <a:bodyPr rtlCol="0" anchor="b"/>
          <a:lstStyle>
            <a:lvl1pPr algn="l">
              <a:defRPr sz="3100" b="1"/>
            </a:lvl1pPr>
          </a:lstStyle>
          <a:p>
            <a:pPr rtl="0"/>
            <a:r>
              <a:rPr lang="en-us"/>
              <a:t>マスタ タイトルの書式設定</a:t>
            </a:r>
          </a:p>
        </p:txBody>
      </p:sp>
      <p:sp>
        <p:nvSpPr>
          <p:cNvPr id="3" name="コンテンツ プレースホルダ 2"/>
          <p:cNvSpPr>
            <a:spLocks noGrp="1"/>
          </p:cNvSpPr>
          <p:nvPr>
            <p:ph idx="1"/>
          </p:nvPr>
        </p:nvSpPr>
        <p:spPr>
          <a:xfrm>
            <a:off x="5630705" y="415707"/>
            <a:ext cx="8051006" cy="8911094"/>
          </a:xfrm>
        </p:spPr>
        <p:txBody>
          <a:bodyPr rtlCol="0"/>
          <a:lstStyle>
            <a:lvl1pPr>
              <a:defRPr sz="5000"/>
            </a:lvl1pPr>
            <a:lvl2pPr>
              <a:defRPr sz="4300"/>
            </a:lvl2pPr>
            <a:lvl3pPr>
              <a:defRPr sz="3700"/>
            </a:lvl3pPr>
            <a:lvl4pPr>
              <a:defRPr sz="3100"/>
            </a:lvl4pPr>
            <a:lvl5pPr>
              <a:defRPr sz="3100"/>
            </a:lvl5pPr>
            <a:lvl6pPr>
              <a:defRPr sz="3100"/>
            </a:lvl6pPr>
            <a:lvl7pPr>
              <a:defRPr sz="3100"/>
            </a:lvl7pPr>
            <a:lvl8pPr>
              <a:defRPr sz="3100"/>
            </a:lvl8pPr>
            <a:lvl9pPr>
              <a:defRPr sz="3100"/>
            </a:lvl9pPr>
          </a:lstStyle>
          <a:p>
            <a:pPr lvl="0" rtl="0"/>
            <a:r>
              <a:rPr lang="en-us"/>
              <a:t>マスタ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4" name="テキスト プレースホルダ 3"/>
          <p:cNvSpPr>
            <a:spLocks noGrp="1"/>
          </p:cNvSpPr>
          <p:nvPr>
            <p:ph type="body" sz="half" idx="2"/>
          </p:nvPr>
        </p:nvSpPr>
        <p:spPr>
          <a:xfrm>
            <a:off x="720093" y="2184878"/>
            <a:ext cx="4738093" cy="7141927"/>
          </a:xfrm>
        </p:spPr>
        <p:txBody>
          <a:bodyPr rtlCol="0"/>
          <a:lstStyle>
            <a:lvl1pPr marL="0" indent="0">
              <a:buNone/>
              <a:defRPr sz="2200"/>
            </a:lvl1pPr>
            <a:lvl2pPr marL="709743" indent="0">
              <a:buNone/>
              <a:defRPr sz="1900"/>
            </a:lvl2pPr>
            <a:lvl3pPr marL="1419487" indent="0">
              <a:buNone/>
              <a:defRPr sz="1600"/>
            </a:lvl3pPr>
            <a:lvl4pPr marL="2129229" indent="0">
              <a:buNone/>
              <a:defRPr sz="1400"/>
            </a:lvl4pPr>
            <a:lvl5pPr marL="2838972" indent="0">
              <a:buNone/>
              <a:defRPr sz="1400"/>
            </a:lvl5pPr>
            <a:lvl6pPr marL="3548714" indent="0">
              <a:buNone/>
              <a:defRPr sz="1400"/>
            </a:lvl6pPr>
            <a:lvl7pPr marL="4258459" indent="0">
              <a:buNone/>
              <a:defRPr sz="1400"/>
            </a:lvl7pPr>
            <a:lvl8pPr marL="4968201" indent="0">
              <a:buNone/>
              <a:defRPr sz="1400"/>
            </a:lvl8pPr>
            <a:lvl9pPr marL="5677944" indent="0">
              <a:buNone/>
              <a:defRPr sz="1400"/>
            </a:lvl9pPr>
          </a:lstStyle>
          <a:p>
            <a:pPr lvl="0" rtl="0"/>
            <a:r>
              <a:rPr lang="en-us"/>
              <a:t>マスタ テキストの書式設定</a:t>
            </a:r>
          </a:p>
        </p:txBody>
      </p:sp>
      <p:sp>
        <p:nvSpPr>
          <p:cNvPr id="5" name="日付プレースホルダ 4"/>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6" name="フッター プレースホルダ 5"/>
          <p:cNvSpPr>
            <a:spLocks noGrp="1"/>
          </p:cNvSpPr>
          <p:nvPr>
            <p:ph type="ftr" sz="quarter" idx="11"/>
          </p:nvPr>
        </p:nvSpPr>
        <p:spPr/>
        <p:txBody>
          <a:bodyPr rtlCol="0"/>
          <a:lstStyle/>
          <a:p>
            <a:pPr rtl="0"/>
            <a:endParaRPr kumimoji="1" lang="ja-JP" altLang="en-US"/>
          </a:p>
        </p:txBody>
      </p:sp>
      <p:sp>
        <p:nvSpPr>
          <p:cNvPr id="7" name="スライド番号プレースホルダ 6"/>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822854" y="7308692"/>
            <a:ext cx="8641080" cy="862832"/>
          </a:xfrm>
        </p:spPr>
        <p:txBody>
          <a:bodyPr rtlCol="0" anchor="b"/>
          <a:lstStyle>
            <a:lvl1pPr algn="l">
              <a:defRPr sz="3100" b="1"/>
            </a:lvl1pPr>
          </a:lstStyle>
          <a:p>
            <a:pPr rtl="0"/>
            <a:r>
              <a:rPr lang="en-us"/>
              <a:t>マスタ タイトルの書式設定</a:t>
            </a:r>
          </a:p>
        </p:txBody>
      </p:sp>
      <p:sp>
        <p:nvSpPr>
          <p:cNvPr id="3" name="図プレースホルダ 2"/>
          <p:cNvSpPr>
            <a:spLocks noGrp="1"/>
          </p:cNvSpPr>
          <p:nvPr>
            <p:ph type="pic" idx="1"/>
          </p:nvPr>
        </p:nvSpPr>
        <p:spPr>
          <a:xfrm>
            <a:off x="2822854" y="932926"/>
            <a:ext cx="8641080" cy="6264593"/>
          </a:xfrm>
        </p:spPr>
        <p:txBody>
          <a:bodyPr rtlCol="0"/>
          <a:lstStyle>
            <a:lvl1pPr marL="0" indent="0">
              <a:buNone/>
              <a:defRPr sz="5000"/>
            </a:lvl1pPr>
            <a:lvl2pPr marL="709743" indent="0">
              <a:buNone/>
              <a:defRPr sz="4300"/>
            </a:lvl2pPr>
            <a:lvl3pPr marL="1419487" indent="0">
              <a:buNone/>
              <a:defRPr sz="3700"/>
            </a:lvl3pPr>
            <a:lvl4pPr marL="2129229" indent="0">
              <a:buNone/>
              <a:defRPr sz="3100"/>
            </a:lvl4pPr>
            <a:lvl5pPr marL="2838972" indent="0">
              <a:buNone/>
              <a:defRPr sz="3100"/>
            </a:lvl5pPr>
            <a:lvl6pPr marL="3548714" indent="0">
              <a:buNone/>
              <a:defRPr sz="3100"/>
            </a:lvl6pPr>
            <a:lvl7pPr marL="4258459" indent="0">
              <a:buNone/>
              <a:defRPr sz="3100"/>
            </a:lvl7pPr>
            <a:lvl8pPr marL="4968201" indent="0">
              <a:buNone/>
              <a:defRPr sz="3100"/>
            </a:lvl8pPr>
            <a:lvl9pPr marL="5677944" indent="0">
              <a:buNone/>
              <a:defRPr sz="3100"/>
            </a:lvl9pPr>
          </a:lstStyle>
          <a:p>
            <a:pPr rtl="0"/>
            <a:endParaRPr kumimoji="1" lang="ja-JP" altLang="en-US"/>
          </a:p>
        </p:txBody>
      </p:sp>
      <p:sp>
        <p:nvSpPr>
          <p:cNvPr id="4" name="テキスト プレースホルダ 3"/>
          <p:cNvSpPr>
            <a:spLocks noGrp="1"/>
          </p:cNvSpPr>
          <p:nvPr>
            <p:ph type="body" sz="half" idx="2"/>
          </p:nvPr>
        </p:nvSpPr>
        <p:spPr>
          <a:xfrm>
            <a:off x="2822854" y="8171528"/>
            <a:ext cx="8641080" cy="1225365"/>
          </a:xfrm>
        </p:spPr>
        <p:txBody>
          <a:bodyPr rtlCol="0"/>
          <a:lstStyle>
            <a:lvl1pPr marL="0" indent="0">
              <a:buNone/>
              <a:defRPr sz="2200"/>
            </a:lvl1pPr>
            <a:lvl2pPr marL="709743" indent="0">
              <a:buNone/>
              <a:defRPr sz="1900"/>
            </a:lvl2pPr>
            <a:lvl3pPr marL="1419487" indent="0">
              <a:buNone/>
              <a:defRPr sz="1600"/>
            </a:lvl3pPr>
            <a:lvl4pPr marL="2129229" indent="0">
              <a:buNone/>
              <a:defRPr sz="1400"/>
            </a:lvl4pPr>
            <a:lvl5pPr marL="2838972" indent="0">
              <a:buNone/>
              <a:defRPr sz="1400"/>
            </a:lvl5pPr>
            <a:lvl6pPr marL="3548714" indent="0">
              <a:buNone/>
              <a:defRPr sz="1400"/>
            </a:lvl6pPr>
            <a:lvl7pPr marL="4258459" indent="0">
              <a:buNone/>
              <a:defRPr sz="1400"/>
            </a:lvl7pPr>
            <a:lvl8pPr marL="4968201" indent="0">
              <a:buNone/>
              <a:defRPr sz="1400"/>
            </a:lvl8pPr>
            <a:lvl9pPr marL="5677944" indent="0">
              <a:buNone/>
              <a:defRPr sz="1400"/>
            </a:lvl9pPr>
          </a:lstStyle>
          <a:p>
            <a:pPr lvl="0" rtl="0"/>
            <a:r>
              <a:rPr lang="en-us"/>
              <a:t>マスタ テキストの書式設定</a:t>
            </a:r>
          </a:p>
        </p:txBody>
      </p:sp>
      <p:sp>
        <p:nvSpPr>
          <p:cNvPr id="5" name="日付プレースホルダ 4"/>
          <p:cNvSpPr>
            <a:spLocks noGrp="1"/>
          </p:cNvSpPr>
          <p:nvPr>
            <p:ph type="dt" sz="half" idx="10"/>
          </p:nvPr>
        </p:nvSpPr>
        <p:spPr/>
        <p:txBody>
          <a:bodyPr rtlCol="0"/>
          <a:lstStyle/>
          <a:p>
            <a:pPr rtl="0"/>
            <a:fld id="{E90ED720-0104-4369-84BC-D37694168613}" type="datetimeFigureOut">
              <a:rPr kumimoji="1" lang="ja-JP" altLang="en-US" smtClean="0"/>
              <a:t>2026/5/29</a:t>
            </a:fld>
            <a:endParaRPr kumimoji="1" lang="ja-JP" altLang="en-US"/>
          </a:p>
        </p:txBody>
      </p:sp>
      <p:sp>
        <p:nvSpPr>
          <p:cNvPr id="6" name="フッター プレースホルダ 5"/>
          <p:cNvSpPr>
            <a:spLocks noGrp="1"/>
          </p:cNvSpPr>
          <p:nvPr>
            <p:ph type="ftr" sz="quarter" idx="11"/>
          </p:nvPr>
        </p:nvSpPr>
        <p:spPr/>
        <p:txBody>
          <a:bodyPr rtlCol="0"/>
          <a:lstStyle/>
          <a:p>
            <a:pPr rtl="0"/>
            <a:endParaRPr kumimoji="1" lang="ja-JP" altLang="en-US"/>
          </a:p>
        </p:txBody>
      </p:sp>
      <p:sp>
        <p:nvSpPr>
          <p:cNvPr id="7" name="スライド番号プレースホルダ 6"/>
          <p:cNvSpPr>
            <a:spLocks noGrp="1"/>
          </p:cNvSpPr>
          <p:nvPr>
            <p:ph type="sldNum" sz="quarter" idx="12"/>
          </p:nvPr>
        </p:nvSpPr>
        <p:spPr/>
        <p:txBody>
          <a:bodyPr rtlCol="0"/>
          <a:lstStyle/>
          <a:p>
            <a:pPr rtl="0"/>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720092" y="418127"/>
            <a:ext cx="12961620" cy="1740165"/>
          </a:xfrm>
          <a:prstGeom prst="rect">
            <a:avLst/>
          </a:prstGeom>
        </p:spPr>
        <p:txBody>
          <a:bodyPr vert="horz" lIns="141951" tIns="70976" rIns="141951" bIns="70976" rtlCol="0" anchor="ctr">
            <a:normAutofit/>
          </a:bodyPr>
          <a:lstStyle/>
          <a:p>
            <a:pPr rtl="0"/>
            <a:r>
              <a:rPr lang="en-us"/>
              <a:t>マスタ タイトルの書式設定</a:t>
            </a:r>
          </a:p>
        </p:txBody>
      </p:sp>
      <p:sp>
        <p:nvSpPr>
          <p:cNvPr id="3" name="テキスト プレースホルダ 2"/>
          <p:cNvSpPr>
            <a:spLocks noGrp="1"/>
          </p:cNvSpPr>
          <p:nvPr>
            <p:ph type="body" idx="1"/>
          </p:nvPr>
        </p:nvSpPr>
        <p:spPr>
          <a:xfrm>
            <a:off x="720092" y="2436236"/>
            <a:ext cx="12961620" cy="6890569"/>
          </a:xfrm>
          <a:prstGeom prst="rect">
            <a:avLst/>
          </a:prstGeom>
        </p:spPr>
        <p:txBody>
          <a:bodyPr vert="horz" lIns="141951" tIns="70976" rIns="141951" bIns="70976" rtlCol="0">
            <a:normAutofit/>
          </a:bodyPr>
          <a:lstStyle/>
          <a:p>
            <a:pPr lvl="0" rtl="0"/>
            <a:r>
              <a:rPr lang="en-us"/>
              <a:t>マスタ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4" name="日付プレースホルダ 3"/>
          <p:cNvSpPr>
            <a:spLocks noGrp="1"/>
          </p:cNvSpPr>
          <p:nvPr>
            <p:ph type="dt" sz="half" idx="2"/>
          </p:nvPr>
        </p:nvSpPr>
        <p:spPr>
          <a:xfrm>
            <a:off x="720090" y="9677250"/>
            <a:ext cx="3360420" cy="555886"/>
          </a:xfrm>
          <a:prstGeom prst="rect">
            <a:avLst/>
          </a:prstGeom>
        </p:spPr>
        <p:txBody>
          <a:bodyPr vert="horz" lIns="141951" tIns="70976" rIns="141951" bIns="70976" rtlCol="0" anchor="ctr"/>
          <a:lstStyle>
            <a:lvl1pPr algn="l">
              <a:defRPr sz="1900">
                <a:solidFill>
                  <a:schemeClr val="tx1">
                    <a:tint val="75000"/>
                  </a:schemeClr>
                </a:solidFill>
              </a:defRPr>
            </a:lvl1pPr>
          </a:lstStyle>
          <a:p>
            <a:pPr rtl="0"/>
            <a:fld id="{E90ED720-0104-4369-84BC-D37694168613}" type="datetimeFigureOut">
              <a:rPr kumimoji="1" lang="ja-JP" altLang="en-US" smtClean="0"/>
              <a:t>2026/5/29</a:t>
            </a:fld>
            <a:endParaRPr kumimoji="1" lang="ja-JP" altLang="en-US"/>
          </a:p>
        </p:txBody>
      </p:sp>
      <p:sp>
        <p:nvSpPr>
          <p:cNvPr id="5" name="フッター プレースホルダ 4"/>
          <p:cNvSpPr>
            <a:spLocks noGrp="1"/>
          </p:cNvSpPr>
          <p:nvPr>
            <p:ph type="ftr" sz="quarter" idx="3"/>
          </p:nvPr>
        </p:nvSpPr>
        <p:spPr>
          <a:xfrm>
            <a:off x="4920615" y="9677250"/>
            <a:ext cx="4560570" cy="555886"/>
          </a:xfrm>
          <a:prstGeom prst="rect">
            <a:avLst/>
          </a:prstGeom>
        </p:spPr>
        <p:txBody>
          <a:bodyPr vert="horz" lIns="141951" tIns="70976" rIns="141951" bIns="70976" rtlCol="0" anchor="ctr"/>
          <a:lstStyle>
            <a:lvl1pPr algn="ctr">
              <a:defRPr sz="1900">
                <a:solidFill>
                  <a:schemeClr val="tx1">
                    <a:tint val="75000"/>
                  </a:schemeClr>
                </a:solidFill>
              </a:defRPr>
            </a:lvl1pPr>
          </a:lstStyle>
          <a:p>
            <a:pPr rtl="0"/>
            <a:endParaRPr kumimoji="1" lang="ja-JP" altLang="en-US"/>
          </a:p>
        </p:txBody>
      </p:sp>
      <p:sp>
        <p:nvSpPr>
          <p:cNvPr id="6" name="スライド番号プレースホルダ 5"/>
          <p:cNvSpPr>
            <a:spLocks noGrp="1"/>
          </p:cNvSpPr>
          <p:nvPr>
            <p:ph type="sldNum" sz="quarter" idx="4"/>
          </p:nvPr>
        </p:nvSpPr>
        <p:spPr>
          <a:xfrm>
            <a:off x="10321290" y="9677250"/>
            <a:ext cx="3360420" cy="555886"/>
          </a:xfrm>
          <a:prstGeom prst="rect">
            <a:avLst/>
          </a:prstGeom>
        </p:spPr>
        <p:txBody>
          <a:bodyPr vert="horz" lIns="141951" tIns="70976" rIns="141951" bIns="70976" rtlCol="0" anchor="ctr"/>
          <a:lstStyle>
            <a:lvl1pPr algn="r">
              <a:defRPr sz="1900">
                <a:solidFill>
                  <a:schemeClr val="tx1">
                    <a:tint val="75000"/>
                  </a:schemeClr>
                </a:solidFill>
              </a:defRPr>
            </a:lvl1pPr>
          </a:lstStyle>
          <a:p>
            <a:pPr rtl="0"/>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19487" rtl="0" eaLnBrk="1" latinLnBrk="0" hangingPunct="1">
        <a:spcBef>
          <a:spcPct val="0"/>
        </a:spcBef>
        <a:buNone/>
        <a:defRPr kumimoji="1" sz="6800" kern="1200">
          <a:solidFill>
            <a:schemeClr val="tx1"/>
          </a:solidFill>
          <a:latin typeface="+mj-lt"/>
          <a:ea typeface="+mj-ea"/>
          <a:cs typeface="+mj-cs"/>
        </a:defRPr>
      </a:lvl1pPr>
    </p:titleStyle>
    <p:bodyStyle>
      <a:lvl1pPr marL="532307" indent="-532307" algn="l" defTabSz="1419487" rtl="0" eaLnBrk="1" latinLnBrk="0" hangingPunct="1">
        <a:spcBef>
          <a:spcPct val="20000"/>
        </a:spcBef>
        <a:buFont typeface="Arial" pitchFamily="34" charset="0"/>
        <a:buChar char="•"/>
        <a:defRPr kumimoji="1" sz="5000" kern="1200">
          <a:solidFill>
            <a:schemeClr val="tx1"/>
          </a:solidFill>
          <a:latin typeface="+mn-lt"/>
          <a:ea typeface="+mn-ea"/>
          <a:cs typeface="+mn-cs"/>
        </a:defRPr>
      </a:lvl1pPr>
      <a:lvl2pPr marL="1153333" indent="-443589" algn="l" defTabSz="1419487" rtl="0" eaLnBrk="1" latinLnBrk="0" hangingPunct="1">
        <a:spcBef>
          <a:spcPct val="20000"/>
        </a:spcBef>
        <a:buFont typeface="Arial" pitchFamily="34" charset="0"/>
        <a:buChar char="–"/>
        <a:defRPr kumimoji="1" sz="4300" kern="1200">
          <a:solidFill>
            <a:schemeClr val="tx1"/>
          </a:solidFill>
          <a:latin typeface="+mn-lt"/>
          <a:ea typeface="+mn-ea"/>
          <a:cs typeface="+mn-cs"/>
        </a:defRPr>
      </a:lvl2pPr>
      <a:lvl3pPr marL="1774358" indent="-354872" algn="l" defTabSz="1419487" rtl="0" eaLnBrk="1" latinLnBrk="0" hangingPunct="1">
        <a:spcBef>
          <a:spcPct val="20000"/>
        </a:spcBef>
        <a:buFont typeface="Arial" pitchFamily="34" charset="0"/>
        <a:buChar char="•"/>
        <a:defRPr kumimoji="1" sz="3700" kern="1200">
          <a:solidFill>
            <a:schemeClr val="tx1"/>
          </a:solidFill>
          <a:latin typeface="+mn-lt"/>
          <a:ea typeface="+mn-ea"/>
          <a:cs typeface="+mn-cs"/>
        </a:defRPr>
      </a:lvl3pPr>
      <a:lvl4pPr marL="2484100" indent="-354872" algn="l" defTabSz="1419487" rtl="0" eaLnBrk="1" latinLnBrk="0" hangingPunct="1">
        <a:spcBef>
          <a:spcPct val="20000"/>
        </a:spcBef>
        <a:buFont typeface="Arial" pitchFamily="34" charset="0"/>
        <a:buChar char="–"/>
        <a:defRPr kumimoji="1" sz="3100" kern="1200">
          <a:solidFill>
            <a:schemeClr val="tx1"/>
          </a:solidFill>
          <a:latin typeface="+mn-lt"/>
          <a:ea typeface="+mn-ea"/>
          <a:cs typeface="+mn-cs"/>
        </a:defRPr>
      </a:lvl4pPr>
      <a:lvl5pPr marL="3193844" indent="-354872" algn="l" defTabSz="1419487" rtl="0" eaLnBrk="1" latinLnBrk="0" hangingPunct="1">
        <a:spcBef>
          <a:spcPct val="20000"/>
        </a:spcBef>
        <a:buFont typeface="Arial" pitchFamily="34" charset="0"/>
        <a:buChar char="»"/>
        <a:defRPr kumimoji="1" sz="3100" kern="1200">
          <a:solidFill>
            <a:schemeClr val="tx1"/>
          </a:solidFill>
          <a:latin typeface="+mn-lt"/>
          <a:ea typeface="+mn-ea"/>
          <a:cs typeface="+mn-cs"/>
        </a:defRPr>
      </a:lvl5pPr>
      <a:lvl6pPr marL="3903586" indent="-354872" algn="l" defTabSz="1419487" rtl="0" eaLnBrk="1" latinLnBrk="0" hangingPunct="1">
        <a:spcBef>
          <a:spcPct val="20000"/>
        </a:spcBef>
        <a:buFont typeface="Arial" pitchFamily="34" charset="0"/>
        <a:buChar char="•"/>
        <a:defRPr kumimoji="1" sz="3100" kern="1200">
          <a:solidFill>
            <a:schemeClr val="tx1"/>
          </a:solidFill>
          <a:latin typeface="+mn-lt"/>
          <a:ea typeface="+mn-ea"/>
          <a:cs typeface="+mn-cs"/>
        </a:defRPr>
      </a:lvl6pPr>
      <a:lvl7pPr marL="4613329" indent="-354872" algn="l" defTabSz="1419487" rtl="0" eaLnBrk="1" latinLnBrk="0" hangingPunct="1">
        <a:spcBef>
          <a:spcPct val="20000"/>
        </a:spcBef>
        <a:buFont typeface="Arial" pitchFamily="34" charset="0"/>
        <a:buChar char="•"/>
        <a:defRPr kumimoji="1" sz="3100" kern="1200">
          <a:solidFill>
            <a:schemeClr val="tx1"/>
          </a:solidFill>
          <a:latin typeface="+mn-lt"/>
          <a:ea typeface="+mn-ea"/>
          <a:cs typeface="+mn-cs"/>
        </a:defRPr>
      </a:lvl7pPr>
      <a:lvl8pPr marL="5323073" indent="-354872" algn="l" defTabSz="1419487" rtl="0" eaLnBrk="1" latinLnBrk="0" hangingPunct="1">
        <a:spcBef>
          <a:spcPct val="20000"/>
        </a:spcBef>
        <a:buFont typeface="Arial" pitchFamily="34" charset="0"/>
        <a:buChar char="•"/>
        <a:defRPr kumimoji="1" sz="3100" kern="1200">
          <a:solidFill>
            <a:schemeClr val="tx1"/>
          </a:solidFill>
          <a:latin typeface="+mn-lt"/>
          <a:ea typeface="+mn-ea"/>
          <a:cs typeface="+mn-cs"/>
        </a:defRPr>
      </a:lvl8pPr>
      <a:lvl9pPr marL="6032816" indent="-354872" algn="l" defTabSz="1419487" rtl="0" eaLnBrk="1" latinLnBrk="0" hangingPunct="1">
        <a:spcBef>
          <a:spcPct val="20000"/>
        </a:spcBef>
        <a:buFont typeface="Arial" pitchFamily="34" charset="0"/>
        <a:buChar char="•"/>
        <a:defRPr kumimoji="1" sz="3100" kern="1200">
          <a:solidFill>
            <a:schemeClr val="tx1"/>
          </a:solidFill>
          <a:latin typeface="+mn-lt"/>
          <a:ea typeface="+mn-ea"/>
          <a:cs typeface="+mn-cs"/>
        </a:defRPr>
      </a:lvl9pPr>
    </p:bodyStyle>
    <p:otherStyle>
      <a:defPPr>
        <a:defRPr lang="ja-JP"/>
      </a:defPPr>
      <a:lvl1pPr marL="0" algn="l" defTabSz="1419487" rtl="0" eaLnBrk="1" latinLnBrk="0" hangingPunct="1">
        <a:defRPr kumimoji="1" sz="2800" kern="1200">
          <a:solidFill>
            <a:schemeClr val="tx1"/>
          </a:solidFill>
          <a:latin typeface="+mn-lt"/>
          <a:ea typeface="+mn-ea"/>
          <a:cs typeface="+mn-cs"/>
        </a:defRPr>
      </a:lvl1pPr>
      <a:lvl2pPr marL="709743" algn="l" defTabSz="1419487" rtl="0" eaLnBrk="1" latinLnBrk="0" hangingPunct="1">
        <a:defRPr kumimoji="1" sz="2800" kern="1200">
          <a:solidFill>
            <a:schemeClr val="tx1"/>
          </a:solidFill>
          <a:latin typeface="+mn-lt"/>
          <a:ea typeface="+mn-ea"/>
          <a:cs typeface="+mn-cs"/>
        </a:defRPr>
      </a:lvl2pPr>
      <a:lvl3pPr marL="1419487" algn="l" defTabSz="1419487" rtl="0" eaLnBrk="1" latinLnBrk="0" hangingPunct="1">
        <a:defRPr kumimoji="1" sz="2800" kern="1200">
          <a:solidFill>
            <a:schemeClr val="tx1"/>
          </a:solidFill>
          <a:latin typeface="+mn-lt"/>
          <a:ea typeface="+mn-ea"/>
          <a:cs typeface="+mn-cs"/>
        </a:defRPr>
      </a:lvl3pPr>
      <a:lvl4pPr marL="2129229" algn="l" defTabSz="1419487" rtl="0" eaLnBrk="1" latinLnBrk="0" hangingPunct="1">
        <a:defRPr kumimoji="1" sz="2800" kern="1200">
          <a:solidFill>
            <a:schemeClr val="tx1"/>
          </a:solidFill>
          <a:latin typeface="+mn-lt"/>
          <a:ea typeface="+mn-ea"/>
          <a:cs typeface="+mn-cs"/>
        </a:defRPr>
      </a:lvl4pPr>
      <a:lvl5pPr marL="2838972" algn="l" defTabSz="1419487" rtl="0" eaLnBrk="1" latinLnBrk="0" hangingPunct="1">
        <a:defRPr kumimoji="1" sz="2800" kern="1200">
          <a:solidFill>
            <a:schemeClr val="tx1"/>
          </a:solidFill>
          <a:latin typeface="+mn-lt"/>
          <a:ea typeface="+mn-ea"/>
          <a:cs typeface="+mn-cs"/>
        </a:defRPr>
      </a:lvl5pPr>
      <a:lvl6pPr marL="3548714" algn="l" defTabSz="1419487" rtl="0" eaLnBrk="1" latinLnBrk="0" hangingPunct="1">
        <a:defRPr kumimoji="1" sz="2800" kern="1200">
          <a:solidFill>
            <a:schemeClr val="tx1"/>
          </a:solidFill>
          <a:latin typeface="+mn-lt"/>
          <a:ea typeface="+mn-ea"/>
          <a:cs typeface="+mn-cs"/>
        </a:defRPr>
      </a:lvl6pPr>
      <a:lvl7pPr marL="4258459" algn="l" defTabSz="1419487" rtl="0" eaLnBrk="1" latinLnBrk="0" hangingPunct="1">
        <a:defRPr kumimoji="1" sz="2800" kern="1200">
          <a:solidFill>
            <a:schemeClr val="tx1"/>
          </a:solidFill>
          <a:latin typeface="+mn-lt"/>
          <a:ea typeface="+mn-ea"/>
          <a:cs typeface="+mn-cs"/>
        </a:defRPr>
      </a:lvl7pPr>
      <a:lvl8pPr marL="4968201" algn="l" defTabSz="1419487" rtl="0" eaLnBrk="1" latinLnBrk="0" hangingPunct="1">
        <a:defRPr kumimoji="1" sz="2800" kern="1200">
          <a:solidFill>
            <a:schemeClr val="tx1"/>
          </a:solidFill>
          <a:latin typeface="+mn-lt"/>
          <a:ea typeface="+mn-ea"/>
          <a:cs typeface="+mn-cs"/>
        </a:defRPr>
      </a:lvl8pPr>
      <a:lvl9pPr marL="5677944" algn="l" defTabSz="1419487" rtl="0" eaLnBrk="1" latinLnBrk="0" hangingPunct="1">
        <a:defRPr kumimoji="1"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2AFC7-9CA4-0337-8865-E305A9865432}"/>
            </a:ext>
          </a:extLst>
        </p:cNvPr>
        <p:cNvGrpSpPr/>
        <p:nvPr/>
      </p:nvGrpSpPr>
      <p:grpSpPr>
        <a:xfrm>
          <a:off x="0" y="0"/>
          <a:ext cx="0" cy="0"/>
          <a:chOff x="0" y="0"/>
          <a:chExt cx="0" cy="0"/>
        </a:xfrm>
      </p:grpSpPr>
      <p:sp>
        <p:nvSpPr>
          <p:cNvPr id="130" name="正方形/長方形 129">
            <a:extLst>
              <a:ext uri="{FF2B5EF4-FFF2-40B4-BE49-F238E27FC236}">
                <a16:creationId xmlns:a16="http://schemas.microsoft.com/office/drawing/2014/main" id="{847A3FAA-CE81-5C57-5F3D-2BE323D5FCCB}"/>
              </a:ext>
            </a:extLst>
          </p:cNvPr>
          <p:cNvSpPr/>
          <p:nvPr/>
        </p:nvSpPr>
        <p:spPr>
          <a:xfrm>
            <a:off x="0" y="-17668"/>
            <a:ext cx="14401799" cy="436558"/>
          </a:xfrm>
          <a:prstGeom prst="rect">
            <a:avLst/>
          </a:prstGeom>
          <a:solidFill>
            <a:srgbClr val="002060"/>
          </a:solidFill>
          <a:ln>
            <a:noFill/>
          </a:ln>
        </p:spPr>
        <p:style>
          <a:lnRef idx="1">
            <a:schemeClr val="accent1"/>
          </a:lnRef>
          <a:fillRef idx="2">
            <a:schemeClr val="accent1"/>
          </a:fillRef>
          <a:effectRef idx="1">
            <a:schemeClr val="accent1"/>
          </a:effectRef>
          <a:fontRef idx="minor">
            <a:schemeClr val="dk1"/>
          </a:fontRef>
        </p:style>
        <p:txBody>
          <a:bodyPr wrap="square" lIns="122525" tIns="61262" rIns="122525" bIns="61262" rtlCol="0" anchor="ctr">
            <a:noAutofit/>
          </a:bodyPr>
          <a:lstStyle/>
          <a:p>
            <a:pPr algn="ctr" rtl="0"/>
            <a:r>
              <a:rPr lang="en-US" sz="2000" b="1" noProof="0" dirty="0">
                <a:solidFill>
                  <a:schemeClr val="bg1"/>
                </a:solidFill>
                <a:ea typeface="BIZ UDPゴシック" panose="020B0400000000000000" pitchFamily="50" charset="-128"/>
                <a:cs typeface="Times New Roman" panose="02020603050405020304" pitchFamily="18" charset="0"/>
              </a:rPr>
              <a:t> Beyond EXPO 2025:  Post-Expo Growth Strategy Aiming for Growth and Development as the Second Capital of Japan (Summary) </a:t>
            </a:r>
            <a:endParaRPr lang="en-US" sz="2400" b="1" noProof="0" dirty="0">
              <a:solidFill>
                <a:schemeClr val="bg1"/>
              </a:solidFill>
              <a:ea typeface="BIZ UDPゴシック" panose="020B0400000000000000" pitchFamily="50" charset="-128"/>
              <a:cs typeface="ＭＳ Ｐゴシック" panose="020B0600070205080204" pitchFamily="50" charset="-128"/>
            </a:endParaRPr>
          </a:p>
        </p:txBody>
      </p:sp>
      <p:sp>
        <p:nvSpPr>
          <p:cNvPr id="107" name="角丸四角形 70">
            <a:extLst>
              <a:ext uri="{FF2B5EF4-FFF2-40B4-BE49-F238E27FC236}">
                <a16:creationId xmlns:a16="http://schemas.microsoft.com/office/drawing/2014/main" id="{5CCFFB7D-26C8-40A2-B89E-FE5523108DC3}"/>
              </a:ext>
            </a:extLst>
          </p:cNvPr>
          <p:cNvSpPr/>
          <p:nvPr/>
        </p:nvSpPr>
        <p:spPr>
          <a:xfrm>
            <a:off x="108891" y="642787"/>
            <a:ext cx="14082315" cy="4295289"/>
          </a:xfrm>
          <a:prstGeom prst="roundRect">
            <a:avLst>
              <a:gd name="adj" fmla="val 3008"/>
            </a:avLst>
          </a:prstGeom>
          <a:solidFill>
            <a:srgbClr val="0070C0">
              <a:alpha val="1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13" rtl="0">
              <a:lnSpc>
                <a:spcPts val="1900"/>
              </a:lnSpc>
              <a:defRPr/>
            </a:pPr>
            <a:endParaRPr kumimoji="0" lang="en-US" sz="1400" noProof="0" dirty="0">
              <a:solidFill>
                <a:prstClr val="black"/>
              </a:solidFill>
              <a:ea typeface="BIZ UDPゴシック" panose="020B0400000000000000" pitchFamily="50" charset="-128"/>
            </a:endParaRPr>
          </a:p>
        </p:txBody>
      </p:sp>
      <p:sp>
        <p:nvSpPr>
          <p:cNvPr id="108" name="四角形: 角を丸くする 107">
            <a:extLst>
              <a:ext uri="{FF2B5EF4-FFF2-40B4-BE49-F238E27FC236}">
                <a16:creationId xmlns:a16="http://schemas.microsoft.com/office/drawing/2014/main" id="{5426F65E-87DC-4699-A06C-F7FEE2269F09}"/>
              </a:ext>
            </a:extLst>
          </p:cNvPr>
          <p:cNvSpPr/>
          <p:nvPr/>
        </p:nvSpPr>
        <p:spPr>
          <a:xfrm>
            <a:off x="108892" y="467966"/>
            <a:ext cx="7020000" cy="288000"/>
          </a:xfrm>
          <a:prstGeom prst="roundRect">
            <a:avLst/>
          </a:prstGeom>
          <a:solidFill>
            <a:srgbClr val="0070C0"/>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defTabSz="457191" rtl="0"/>
            <a:r>
              <a:rPr lang="en-US" sz="1600" b="1" noProof="0" dirty="0">
                <a:solidFill>
                  <a:prstClr val="white"/>
                </a:solidFill>
                <a:ea typeface="BIZ UDPゴシック" panose="020B0400000000000000" pitchFamily="50" charset="-128"/>
              </a:rPr>
              <a:t>Strategy Overview</a:t>
            </a:r>
          </a:p>
        </p:txBody>
      </p:sp>
      <p:sp>
        <p:nvSpPr>
          <p:cNvPr id="232" name="角丸四角形 70">
            <a:extLst>
              <a:ext uri="{FF2B5EF4-FFF2-40B4-BE49-F238E27FC236}">
                <a16:creationId xmlns:a16="http://schemas.microsoft.com/office/drawing/2014/main" id="{F7C1F5DD-E852-4B3F-8B7F-9FFBEFBEDAA9}"/>
              </a:ext>
            </a:extLst>
          </p:cNvPr>
          <p:cNvSpPr/>
          <p:nvPr/>
        </p:nvSpPr>
        <p:spPr>
          <a:xfrm>
            <a:off x="108900" y="5112897"/>
            <a:ext cx="14184000" cy="5229148"/>
          </a:xfrm>
          <a:prstGeom prst="roundRect">
            <a:avLst>
              <a:gd name="adj" fmla="val 3008"/>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13" rtl="0">
              <a:lnSpc>
                <a:spcPts val="2000"/>
              </a:lnSpc>
              <a:defRPr/>
            </a:pPr>
            <a:endParaRPr kumimoji="0" lang="en-US" sz="1400" noProof="0" dirty="0">
              <a:solidFill>
                <a:prstClr val="black"/>
              </a:solidFill>
              <a:ea typeface="BIZ UDPゴシック" panose="020B0400000000000000" pitchFamily="50" charset="-128"/>
            </a:endParaRPr>
          </a:p>
        </p:txBody>
      </p:sp>
      <p:sp>
        <p:nvSpPr>
          <p:cNvPr id="234" name="四角形: 角を丸くする 233">
            <a:extLst>
              <a:ext uri="{FF2B5EF4-FFF2-40B4-BE49-F238E27FC236}">
                <a16:creationId xmlns:a16="http://schemas.microsoft.com/office/drawing/2014/main" id="{0F4C735B-4572-40B7-B2A4-C7382F039117}"/>
              </a:ext>
            </a:extLst>
          </p:cNvPr>
          <p:cNvSpPr/>
          <p:nvPr/>
        </p:nvSpPr>
        <p:spPr>
          <a:xfrm>
            <a:off x="108892" y="4975127"/>
            <a:ext cx="7020000" cy="288000"/>
          </a:xfrm>
          <a:prstGeom prst="roundRect">
            <a:avLst/>
          </a:prstGeom>
          <a:solidFill>
            <a:srgbClr val="0070C0"/>
          </a:solidFill>
          <a:ln>
            <a:noFill/>
          </a:ln>
          <a:effectLst>
            <a:outerShdw blurRad="40000" dist="20000" dir="5400000" rotWithShape="0">
              <a:srgbClr val="000000">
                <a:alpha val="35000"/>
              </a:srgbClr>
            </a:outerShdw>
          </a:effectLst>
        </p:spPr>
        <p:style>
          <a:lnRef idx="1">
            <a:schemeClr val="accent4"/>
          </a:lnRef>
          <a:fillRef idx="2">
            <a:schemeClr val="accent4"/>
          </a:fillRef>
          <a:effectRef idx="1">
            <a:schemeClr val="accent4"/>
          </a:effectRef>
          <a:fontRef idx="minor">
            <a:schemeClr val="dk1"/>
          </a:fontRef>
        </p:style>
        <p:txBody>
          <a:bodyPr rtlCol="0" anchor="ctr"/>
          <a:lstStyle/>
          <a:p>
            <a:pPr defTabSz="457191" rtl="0"/>
            <a:r>
              <a:rPr lang="en-US" sz="1600" b="1" noProof="0" dirty="0">
                <a:solidFill>
                  <a:prstClr val="white"/>
                </a:solidFill>
                <a:ea typeface="BIZ UDPゴシック" panose="020B0400000000000000" pitchFamily="50" charset="-128"/>
              </a:rPr>
              <a:t>Fundamental Principles</a:t>
            </a:r>
          </a:p>
        </p:txBody>
      </p:sp>
      <p:sp>
        <p:nvSpPr>
          <p:cNvPr id="240" name="四角形: 角を丸くする 239">
            <a:extLst>
              <a:ext uri="{FF2B5EF4-FFF2-40B4-BE49-F238E27FC236}">
                <a16:creationId xmlns:a16="http://schemas.microsoft.com/office/drawing/2014/main" id="{85AA2B56-80F8-45F0-B3BE-F6D9C19CDCC1}"/>
              </a:ext>
            </a:extLst>
          </p:cNvPr>
          <p:cNvSpPr/>
          <p:nvPr/>
        </p:nvSpPr>
        <p:spPr>
          <a:xfrm>
            <a:off x="274154" y="5518962"/>
            <a:ext cx="13795607" cy="1192030"/>
          </a:xfrm>
          <a:prstGeom prst="roundRect">
            <a:avLst/>
          </a:prstGeom>
          <a:solidFill>
            <a:srgbClr val="FFC000">
              <a:lumMod val="40000"/>
              <a:lumOff val="60000"/>
            </a:srgbClr>
          </a:solidFill>
          <a:ln w="19050" cap="flat" cmpd="sng" algn="ctr">
            <a:noFill/>
            <a:prstDash val="solid"/>
            <a:miter lim="800000"/>
          </a:ln>
          <a:effectLst>
            <a:outerShdw blurRad="50800" dist="38100" dir="5400000" algn="t" rotWithShape="0">
              <a:prstClr val="black">
                <a:alpha val="40000"/>
              </a:prstClr>
            </a:outerShdw>
          </a:effectLst>
        </p:spPr>
        <p:txBody>
          <a:bodyPr rtlCol="0" anchor="ctr" anchorCtr="0"/>
          <a:lstStyle/>
          <a:p>
            <a:pPr defTabSz="326572" rtl="0">
              <a:lnSpc>
                <a:spcPct val="130000"/>
              </a:lnSpc>
              <a:defRPr/>
            </a:pPr>
            <a:endParaRPr kumimoji="0" lang="en-US" sz="1800" kern="100" noProof="0" dirty="0">
              <a:solidFill>
                <a:srgbClr val="FF0000"/>
              </a:solidFill>
              <a:ea typeface="BIZ UDPゴシック" panose="020B0400000000000000" pitchFamily="50" charset="-128"/>
              <a:cs typeface="Times New Roman" panose="02020603050405020304" pitchFamily="18" charset="0"/>
            </a:endParaRPr>
          </a:p>
          <a:p>
            <a:pPr defTabSz="326572" rtl="0">
              <a:lnSpc>
                <a:spcPct val="130000"/>
              </a:lnSpc>
              <a:defRPr/>
            </a:pPr>
            <a:endParaRPr kumimoji="0" lang="en-US" sz="1800" kern="100" noProof="0" dirty="0">
              <a:solidFill>
                <a:srgbClr val="FF0000"/>
              </a:solidFill>
              <a:ea typeface="BIZ UDPゴシック" panose="020B0400000000000000" pitchFamily="50" charset="-128"/>
              <a:cs typeface="Times New Roman" panose="02020603050405020304" pitchFamily="18" charset="0"/>
            </a:endParaRPr>
          </a:p>
        </p:txBody>
      </p:sp>
      <p:sp>
        <p:nvSpPr>
          <p:cNvPr id="241" name="テキスト ボックス 240">
            <a:extLst>
              <a:ext uri="{FF2B5EF4-FFF2-40B4-BE49-F238E27FC236}">
                <a16:creationId xmlns:a16="http://schemas.microsoft.com/office/drawing/2014/main" id="{8AB76E12-A6B2-49CF-960B-A7E6E7C62D62}"/>
              </a:ext>
            </a:extLst>
          </p:cNvPr>
          <p:cNvSpPr txBox="1"/>
          <p:nvPr/>
        </p:nvSpPr>
        <p:spPr>
          <a:xfrm>
            <a:off x="360139" y="5356257"/>
            <a:ext cx="3212794" cy="315137"/>
          </a:xfrm>
          <a:prstGeom prst="rect">
            <a:avLst/>
          </a:prstGeom>
          <a:solidFill>
            <a:schemeClr val="bg1"/>
          </a:solidFill>
          <a:ln>
            <a:solidFill>
              <a:srgbClr val="FFC000"/>
            </a:solidFill>
          </a:ln>
          <a:effectLst>
            <a:outerShdw blurRad="50800" dist="38100" dir="2700000" algn="tl" rotWithShape="0">
              <a:prstClr val="black">
                <a:alpha val="40000"/>
              </a:prstClr>
            </a:outerShdw>
          </a:effectLst>
        </p:spPr>
        <p:txBody>
          <a:bodyPr wrap="square" tIns="108000" rtlCol="0" anchor="t" anchorCtr="1">
            <a:spAutoFit/>
          </a:bodyPr>
          <a:lstStyle/>
          <a:p>
            <a:pPr algn="ctr" defTabSz="457191" rtl="0">
              <a:lnSpc>
                <a:spcPts val="1100"/>
              </a:lnSpc>
              <a:defRPr/>
            </a:pPr>
            <a:r>
              <a:rPr lang="en-US" sz="1600" noProof="0" dirty="0">
                <a:solidFill>
                  <a:prstClr val="black"/>
                </a:solidFill>
                <a:effectLst>
                  <a:outerShdw blurRad="38100" dist="38100" dir="2700000" algn="tl">
                    <a:srgbClr val="000000">
                      <a:alpha val="43137"/>
                    </a:srgbClr>
                  </a:outerShdw>
                </a:effectLst>
                <a:ea typeface="BIZ UDPゴシック" panose="020B0400000000000000" pitchFamily="50" charset="-128"/>
              </a:rPr>
              <a:t>[Basic Policy and Vision for the City]</a:t>
            </a:r>
          </a:p>
        </p:txBody>
      </p:sp>
      <p:sp>
        <p:nvSpPr>
          <p:cNvPr id="242" name="四角形: 角を丸くする 241">
            <a:extLst>
              <a:ext uri="{FF2B5EF4-FFF2-40B4-BE49-F238E27FC236}">
                <a16:creationId xmlns:a16="http://schemas.microsoft.com/office/drawing/2014/main" id="{C5CE7FEB-6267-427A-A789-E82F8ACED158}"/>
              </a:ext>
            </a:extLst>
          </p:cNvPr>
          <p:cNvSpPr/>
          <p:nvPr/>
        </p:nvSpPr>
        <p:spPr>
          <a:xfrm>
            <a:off x="298879" y="5582514"/>
            <a:ext cx="8504740" cy="1268659"/>
          </a:xfrm>
          <a:prstGeom prst="roundRect">
            <a:avLst/>
          </a:prstGeom>
          <a:noFill/>
          <a:ln w="19050" cap="flat" cmpd="sng" algn="ctr">
            <a:noFill/>
            <a:prstDash val="solid"/>
            <a:miter lim="800000"/>
          </a:ln>
          <a:effectLst/>
        </p:spPr>
        <p:txBody>
          <a:bodyPr rtlCol="0" anchor="ctr" anchorCtr="0"/>
          <a:lstStyle/>
          <a:p>
            <a:pPr marL="1212850" indent="-1212850" defTabSz="326572" rtl="0">
              <a:lnSpc>
                <a:spcPts val="1800"/>
              </a:lnSpc>
              <a:defRPr/>
            </a:pPr>
            <a:r>
              <a:rPr lang="en-US" sz="1800" b="1" kern="0" noProof="0" dirty="0">
                <a:ea typeface="BIZ UDPゴシック" panose="020B0400000000000000" pitchFamily="50" charset="-128"/>
                <a:cs typeface="Times New Roman" panose="02020603050405020304" pitchFamily="18" charset="0"/>
              </a:rPr>
              <a:t>Basic Policy: </a:t>
            </a:r>
            <a:r>
              <a:rPr lang="en-US" sz="1800" b="1" u="sng" kern="0" noProof="0" dirty="0">
                <a:solidFill>
                  <a:srgbClr val="4472C4"/>
                </a:solidFill>
                <a:ea typeface="BIZ UDPゴシック" panose="020B0400000000000000" pitchFamily="50" charset="-128"/>
                <a:cs typeface="Times New Roman" panose="02020603050405020304" pitchFamily="18" charset="0"/>
              </a:rPr>
              <a:t>To realize Osaka as the second capital as soon as possible</a:t>
            </a:r>
            <a:r>
              <a:rPr lang="en-US" sz="1800" b="1" kern="0" noProof="0" dirty="0">
                <a:solidFill>
                  <a:srgbClr val="4472C4"/>
                </a:solidFill>
                <a:ea typeface="BIZ UDPゴシック" panose="020B0400000000000000" pitchFamily="50" charset="-128"/>
                <a:cs typeface="Times New Roman" panose="02020603050405020304" pitchFamily="18" charset="0"/>
              </a:rPr>
              <a:t> </a:t>
            </a:r>
            <a:r>
              <a:rPr lang="en-US" sz="1800" kern="0" noProof="0" dirty="0">
                <a:solidFill>
                  <a:srgbClr val="4472C4"/>
                </a:solidFill>
                <a:ea typeface="BIZ UDPゴシック" panose="020B0400000000000000" pitchFamily="50" charset="-128"/>
                <a:cs typeface="Times New Roman" panose="02020603050405020304" pitchFamily="18" charset="0"/>
              </a:rPr>
              <a:t>and</a:t>
            </a:r>
            <a:r>
              <a:rPr lang="en-US" sz="1800" b="1" kern="0" noProof="0" dirty="0">
                <a:solidFill>
                  <a:srgbClr val="4472C4"/>
                </a:solidFill>
                <a:ea typeface="BIZ UDPゴシック" panose="020B0400000000000000" pitchFamily="50" charset="-128"/>
                <a:cs typeface="Times New Roman" panose="02020603050405020304" pitchFamily="18" charset="0"/>
              </a:rPr>
              <a:t> </a:t>
            </a:r>
            <a:r>
              <a:rPr lang="en-US" sz="1800" b="1" u="sng" kern="0" noProof="0" dirty="0">
                <a:solidFill>
                  <a:srgbClr val="4472C4"/>
                </a:solidFill>
                <a:ea typeface="BIZ UDPゴシック" panose="020B0400000000000000" pitchFamily="50" charset="-128"/>
                <a:cs typeface="Times New Roman" panose="02020603050405020304" pitchFamily="18" charset="0"/>
              </a:rPr>
              <a:t>drive Japan's growth</a:t>
            </a:r>
          </a:p>
          <a:p>
            <a:pPr marL="1790700" indent="-1790700" defTabSz="326572">
              <a:lnSpc>
                <a:spcPts val="1800"/>
              </a:lnSpc>
              <a:spcBef>
                <a:spcPts val="300"/>
              </a:spcBef>
              <a:defRPr/>
            </a:pPr>
            <a:r>
              <a:rPr lang="en-US" sz="1800" b="1" noProof="0" dirty="0"/>
              <a:t>Vision for the City: </a:t>
            </a:r>
            <a:r>
              <a:rPr lang="en-US" sz="1800" b="1" u="sng" kern="0" noProof="0" dirty="0">
                <a:solidFill>
                  <a:srgbClr val="4472C4"/>
                </a:solidFill>
                <a:ea typeface="BIZ UDPゴシック" panose="020B0400000000000000" pitchFamily="50" charset="-128"/>
                <a:cs typeface="Times New Roman" panose="02020603050405020304" pitchFamily="18" charset="0"/>
              </a:rPr>
              <a:t>A city with world-class economic and urban strength</a:t>
            </a:r>
            <a:r>
              <a:rPr lang="en-US" sz="1800" b="1" kern="0" noProof="0" dirty="0">
                <a:solidFill>
                  <a:srgbClr val="4472C4"/>
                </a:solidFill>
                <a:ea typeface="BIZ UDPゴシック" panose="020B0400000000000000" pitchFamily="50" charset="-128"/>
                <a:cs typeface="Times New Roman" panose="02020603050405020304" pitchFamily="18" charset="0"/>
              </a:rPr>
              <a:t> </a:t>
            </a:r>
            <a:r>
              <a:rPr lang="en-US" sz="1800" kern="0" noProof="0" dirty="0">
                <a:solidFill>
                  <a:srgbClr val="4472C4"/>
                </a:solidFill>
                <a:ea typeface="BIZ UDPゴシック" panose="020B0400000000000000" pitchFamily="50" charset="-128"/>
                <a:cs typeface="Times New Roman" panose="02020603050405020304" pitchFamily="18" charset="0"/>
              </a:rPr>
              <a:t>and</a:t>
            </a:r>
            <a:r>
              <a:rPr lang="en-US" sz="1800" b="1" kern="0" noProof="0" dirty="0">
                <a:solidFill>
                  <a:srgbClr val="4472C4"/>
                </a:solidFill>
                <a:ea typeface="BIZ UDPゴシック" panose="020B0400000000000000" pitchFamily="50" charset="-128"/>
                <a:cs typeface="Times New Roman" panose="02020603050405020304" pitchFamily="18" charset="0"/>
              </a:rPr>
              <a:t> </a:t>
            </a:r>
            <a:r>
              <a:rPr lang="en-US" sz="1800" b="1" u="sng" kern="0" noProof="0" dirty="0">
                <a:solidFill>
                  <a:srgbClr val="4472C4"/>
                </a:solidFill>
                <a:ea typeface="BIZ UDPゴシック" panose="020B0400000000000000" pitchFamily="50" charset="-128"/>
                <a:cs typeface="Times New Roman" panose="02020603050405020304" pitchFamily="18" charset="0"/>
              </a:rPr>
              <a:t>a unique charm of its own</a:t>
            </a:r>
          </a:p>
        </p:txBody>
      </p:sp>
      <p:sp>
        <p:nvSpPr>
          <p:cNvPr id="243" name="矢印: 右 242">
            <a:extLst>
              <a:ext uri="{FF2B5EF4-FFF2-40B4-BE49-F238E27FC236}">
                <a16:creationId xmlns:a16="http://schemas.microsoft.com/office/drawing/2014/main" id="{FC7B0D0F-0A75-4877-B00B-39A96A0CC007}"/>
              </a:ext>
            </a:extLst>
          </p:cNvPr>
          <p:cNvSpPr/>
          <p:nvPr/>
        </p:nvSpPr>
        <p:spPr>
          <a:xfrm>
            <a:off x="9026757" y="6033998"/>
            <a:ext cx="235797" cy="296187"/>
          </a:xfrm>
          <a:prstGeom prst="rightArrow">
            <a:avLst/>
          </a:prstGeom>
          <a:solidFill>
            <a:srgbClr val="FF0000"/>
          </a:solidFill>
          <a:ln w="12700" cap="flat" cmpd="sng" algn="ctr">
            <a:noFill/>
            <a:prstDash val="solid"/>
            <a:miter lim="800000"/>
          </a:ln>
          <a:effectLst/>
        </p:spPr>
        <p:txBody>
          <a:bodyPr rtlCol="0" anchor="ctr"/>
          <a:lstStyle/>
          <a:p>
            <a:pPr algn="ctr" defTabSz="457191" rtl="0">
              <a:defRPr/>
            </a:pPr>
            <a:endParaRPr kumimoji="0" lang="en-US" sz="1800" kern="0" noProof="0" dirty="0">
              <a:solidFill>
                <a:prstClr val="white"/>
              </a:solidFill>
              <a:ea typeface="BIZ UDPゴシック" panose="020B0400000000000000" pitchFamily="50" charset="-128"/>
            </a:endParaRPr>
          </a:p>
        </p:txBody>
      </p:sp>
      <p:sp>
        <p:nvSpPr>
          <p:cNvPr id="249" name="四角形: 角を丸くする 248">
            <a:extLst>
              <a:ext uri="{FF2B5EF4-FFF2-40B4-BE49-F238E27FC236}">
                <a16:creationId xmlns:a16="http://schemas.microsoft.com/office/drawing/2014/main" id="{C797D6C0-47C0-4F94-978E-D9533FC85B8A}"/>
              </a:ext>
            </a:extLst>
          </p:cNvPr>
          <p:cNvSpPr/>
          <p:nvPr/>
        </p:nvSpPr>
        <p:spPr>
          <a:xfrm>
            <a:off x="9210494" y="5843058"/>
            <a:ext cx="4990673" cy="649080"/>
          </a:xfrm>
          <a:prstGeom prst="roundRect">
            <a:avLst/>
          </a:prstGeom>
          <a:noFill/>
          <a:ln w="19050" cap="flat" cmpd="sng" algn="ctr">
            <a:noFill/>
            <a:prstDash val="solid"/>
            <a:miter lim="800000"/>
          </a:ln>
          <a:effectLst/>
        </p:spPr>
        <p:txBody>
          <a:bodyPr rtlCol="0" anchor="ctr" anchorCtr="0"/>
          <a:lstStyle/>
          <a:p>
            <a:pPr defTabSz="326572" rtl="0">
              <a:lnSpc>
                <a:spcPts val="1700"/>
              </a:lnSpc>
              <a:defRPr/>
            </a:pPr>
            <a:r>
              <a:rPr lang="en-US" sz="1800" b="1" kern="100" noProof="0" dirty="0">
                <a:solidFill>
                  <a:srgbClr val="FF0000"/>
                </a:solidFill>
                <a:ea typeface="BIZ UDPゴシック" panose="020B0400000000000000" pitchFamily="50" charset="-128"/>
                <a:cs typeface="Times New Roman" panose="02020603050405020304" pitchFamily="18" charset="0"/>
              </a:rPr>
              <a:t>Target: Achieving a nominal GDP of 80 trillion yen in the 2040s</a:t>
            </a:r>
            <a:endParaRPr kumimoji="0" lang="en-US" sz="1800" b="1" kern="100" noProof="0" dirty="0">
              <a:solidFill>
                <a:srgbClr val="FF0000"/>
              </a:solidFill>
              <a:ea typeface="BIZ UDPゴシック" panose="020B0400000000000000" pitchFamily="50" charset="-128"/>
              <a:cs typeface="Times New Roman" panose="02020603050405020304" pitchFamily="18" charset="0"/>
            </a:endParaRPr>
          </a:p>
          <a:p>
            <a:pPr defTabSz="326572" rtl="0">
              <a:lnSpc>
                <a:spcPts val="1400"/>
              </a:lnSpc>
              <a:defRPr/>
            </a:pPr>
            <a:r>
              <a:rPr lang="en-US" sz="1200" b="1" kern="100" noProof="0" dirty="0">
                <a:solidFill>
                  <a:srgbClr val="FF0000"/>
                </a:solidFill>
                <a:ea typeface="BIZ UDPゴシック" panose="020B0400000000000000" pitchFamily="50" charset="-128"/>
                <a:cs typeface="Times New Roman" panose="02020603050405020304" pitchFamily="18" charset="0"/>
              </a:rPr>
              <a:t>(Achieving an average annual real growth rate of 2% or more in Osaka to roughly double the current GDP)</a:t>
            </a:r>
          </a:p>
        </p:txBody>
      </p:sp>
      <p:sp>
        <p:nvSpPr>
          <p:cNvPr id="253" name="正方形/長方形 252">
            <a:extLst>
              <a:ext uri="{FF2B5EF4-FFF2-40B4-BE49-F238E27FC236}">
                <a16:creationId xmlns:a16="http://schemas.microsoft.com/office/drawing/2014/main" id="{F6E00308-39C9-4A07-B32C-6FEBECE9359C}"/>
              </a:ext>
            </a:extLst>
          </p:cNvPr>
          <p:cNvSpPr/>
          <p:nvPr/>
        </p:nvSpPr>
        <p:spPr>
          <a:xfrm>
            <a:off x="274154" y="8498906"/>
            <a:ext cx="11573862" cy="1695333"/>
          </a:xfrm>
          <a:prstGeom prst="rect">
            <a:avLst/>
          </a:prstGeom>
          <a:solidFill>
            <a:schemeClr val="bg1"/>
          </a:solidFill>
          <a:ln w="12700">
            <a:solidFill>
              <a:schemeClr val="tx1"/>
            </a:solidFill>
            <a:prstDash val="sysDot"/>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91" rtl="0">
              <a:lnSpc>
                <a:spcPts val="2000"/>
              </a:lnSpc>
              <a:spcAft>
                <a:spcPts val="200"/>
              </a:spcAft>
              <a:defRPr/>
            </a:pPr>
            <a:endParaRPr kumimoji="0" lang="en-US" sz="1400" b="1" kern="100" noProof="0" dirty="0">
              <a:solidFill>
                <a:schemeClr val="tx1"/>
              </a:solidFill>
              <a:ea typeface="BIZ UDPゴシック" panose="020B0400000000000000" pitchFamily="50" charset="-128"/>
              <a:cs typeface="Times New Roman" panose="02020603050405020304" pitchFamily="18" charset="0"/>
            </a:endParaRPr>
          </a:p>
        </p:txBody>
      </p:sp>
      <p:sp>
        <p:nvSpPr>
          <p:cNvPr id="254" name="正方形/長方形 253">
            <a:extLst>
              <a:ext uri="{FF2B5EF4-FFF2-40B4-BE49-F238E27FC236}">
                <a16:creationId xmlns:a16="http://schemas.microsoft.com/office/drawing/2014/main" id="{E64F5FA6-6C6E-49A6-928E-5D992C9444E0}"/>
              </a:ext>
            </a:extLst>
          </p:cNvPr>
          <p:cNvSpPr/>
          <p:nvPr/>
        </p:nvSpPr>
        <p:spPr>
          <a:xfrm>
            <a:off x="274154" y="6951769"/>
            <a:ext cx="11573862" cy="1288272"/>
          </a:xfrm>
          <a:prstGeom prst="rect">
            <a:avLst/>
          </a:prstGeom>
          <a:solidFill>
            <a:schemeClr val="accent5">
              <a:lumMod val="40000"/>
              <a:lumOff val="60000"/>
            </a:schemeClr>
          </a:solidFill>
          <a:ln w="127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91" rtl="0">
              <a:spcAft>
                <a:spcPts val="200"/>
              </a:spcAft>
              <a:defRPr/>
            </a:pPr>
            <a:endParaRPr kumimoji="0" lang="en-US" sz="1400" b="1" kern="100" noProof="0" dirty="0">
              <a:solidFill>
                <a:schemeClr val="tx1"/>
              </a:solidFill>
              <a:ea typeface="BIZ UDPゴシック" panose="020B0400000000000000" pitchFamily="50" charset="-128"/>
              <a:cs typeface="Times New Roman" panose="02020603050405020304" pitchFamily="18" charset="0"/>
            </a:endParaRPr>
          </a:p>
        </p:txBody>
      </p:sp>
      <p:sp>
        <p:nvSpPr>
          <p:cNvPr id="256" name="正方形/長方形 255">
            <a:extLst>
              <a:ext uri="{FF2B5EF4-FFF2-40B4-BE49-F238E27FC236}">
                <a16:creationId xmlns:a16="http://schemas.microsoft.com/office/drawing/2014/main" id="{47B9091E-609C-4623-A7D0-C7C595C1D3F8}"/>
              </a:ext>
            </a:extLst>
          </p:cNvPr>
          <p:cNvSpPr/>
          <p:nvPr/>
        </p:nvSpPr>
        <p:spPr>
          <a:xfrm>
            <a:off x="2096631" y="8791133"/>
            <a:ext cx="7742613" cy="13038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91" rtl="0">
              <a:lnSpc>
                <a:spcPts val="1800"/>
              </a:lnSpc>
              <a:spcAft>
                <a:spcPts val="1200"/>
              </a:spcAft>
              <a:defRPr/>
            </a:pPr>
            <a:r>
              <a:rPr lang="en-US" sz="1600" noProof="0" dirty="0">
                <a:solidFill>
                  <a:schemeClr val="tx1"/>
                </a:solidFill>
              </a:rPr>
              <a:t>A vibrant </a:t>
            </a:r>
            <a:r>
              <a:rPr lang="en-US" sz="1600" b="1" u="sng" noProof="0" dirty="0">
                <a:solidFill>
                  <a:schemeClr val="tx1"/>
                </a:solidFill>
              </a:rPr>
              <a:t>hub city that attracts and produces global and creative talent</a:t>
            </a:r>
            <a:endParaRPr kumimoji="0" lang="en-US" sz="1600" b="1" u="sng" kern="100" noProof="0" dirty="0">
              <a:solidFill>
                <a:schemeClr val="tx1"/>
              </a:solidFill>
              <a:ea typeface="BIZ UDPゴシック" panose="020B0400000000000000" pitchFamily="50" charset="-128"/>
              <a:cs typeface="Times New Roman" panose="02020603050405020304" pitchFamily="18" charset="0"/>
            </a:endParaRPr>
          </a:p>
          <a:p>
            <a:pPr defTabSz="457191" rtl="0">
              <a:lnSpc>
                <a:spcPts val="1800"/>
              </a:lnSpc>
              <a:defRPr/>
            </a:pPr>
            <a:r>
              <a:rPr lang="en-US" sz="1600" b="1" u="sng" noProof="0" dirty="0">
                <a:solidFill>
                  <a:schemeClr val="tx1"/>
                </a:solidFill>
              </a:rPr>
              <a:t>A friendly city</a:t>
            </a:r>
            <a:r>
              <a:rPr lang="en-US" sz="1600" noProof="0" dirty="0">
                <a:solidFill>
                  <a:schemeClr val="tx1"/>
                </a:solidFill>
              </a:rPr>
              <a:t> that embodies the spirit of </a:t>
            </a:r>
            <a:r>
              <a:rPr lang="en-US" sz="1600" b="1" u="sng" noProof="0" dirty="0">
                <a:solidFill>
                  <a:schemeClr val="tx1"/>
                </a:solidFill>
              </a:rPr>
              <a:t>“can’t leave it alone”</a:t>
            </a:r>
            <a:r>
              <a:rPr lang="en-US" sz="1600" b="1" noProof="0" dirty="0">
                <a:solidFill>
                  <a:schemeClr val="tx1"/>
                </a:solidFill>
              </a:rPr>
              <a:t> </a:t>
            </a:r>
            <a:r>
              <a:rPr lang="en-US" sz="1600" noProof="0" dirty="0">
                <a:solidFill>
                  <a:schemeClr val="tx1"/>
                </a:solidFill>
              </a:rPr>
              <a:t>and </a:t>
            </a:r>
            <a:r>
              <a:rPr lang="en-US" sz="1600" b="1" u="sng" noProof="0" dirty="0">
                <a:solidFill>
                  <a:schemeClr val="tx1"/>
                </a:solidFill>
              </a:rPr>
              <a:t>“give it a try”</a:t>
            </a:r>
            <a:endParaRPr kumimoji="0" lang="en-US" sz="1600" b="1" u="sng" kern="100" noProof="0" dirty="0">
              <a:solidFill>
                <a:schemeClr val="tx1"/>
              </a:solidFill>
              <a:ea typeface="BIZ UDPゴシック" panose="020B0400000000000000" pitchFamily="50" charset="-128"/>
              <a:cs typeface="Times New Roman" panose="02020603050405020304" pitchFamily="18" charset="0"/>
            </a:endParaRPr>
          </a:p>
          <a:p>
            <a:pPr defTabSz="457191" rtl="0">
              <a:lnSpc>
                <a:spcPts val="1800"/>
              </a:lnSpc>
              <a:spcAft>
                <a:spcPts val="1200"/>
              </a:spcAft>
              <a:defRPr/>
            </a:pPr>
            <a:r>
              <a:rPr lang="en-US" sz="1600" b="1" u="sng" noProof="0" dirty="0">
                <a:solidFill>
                  <a:schemeClr val="tx1"/>
                </a:solidFill>
              </a:rPr>
              <a:t>A city</a:t>
            </a:r>
            <a:r>
              <a:rPr lang="en-US" sz="1600" noProof="0" dirty="0">
                <a:solidFill>
                  <a:schemeClr val="tx1"/>
                </a:solidFill>
              </a:rPr>
              <a:t> with </a:t>
            </a:r>
            <a:r>
              <a:rPr lang="en-US" sz="1600" b="1" u="sng" noProof="0" dirty="0">
                <a:solidFill>
                  <a:schemeClr val="tx1"/>
                </a:solidFill>
              </a:rPr>
              <a:t>advanced urban functions that support growth</a:t>
            </a:r>
            <a:endParaRPr kumimoji="0" lang="en-US" sz="1600" b="1" u="sng" kern="100" noProof="0" dirty="0">
              <a:solidFill>
                <a:schemeClr val="tx1"/>
              </a:solidFill>
              <a:ea typeface="BIZ UDPゴシック" panose="020B0400000000000000" pitchFamily="50" charset="-128"/>
              <a:cs typeface="Times New Roman" panose="02020603050405020304" pitchFamily="18" charset="0"/>
            </a:endParaRPr>
          </a:p>
          <a:p>
            <a:pPr defTabSz="457191" rtl="0">
              <a:lnSpc>
                <a:spcPts val="1800"/>
              </a:lnSpc>
              <a:defRPr/>
            </a:pPr>
            <a:r>
              <a:rPr lang="en-US" sz="1600" b="1" u="sng" noProof="0" dirty="0">
                <a:solidFill>
                  <a:schemeClr val="tx1"/>
                </a:solidFill>
              </a:rPr>
              <a:t>A city</a:t>
            </a:r>
            <a:r>
              <a:rPr lang="en-US" sz="1600" noProof="0" dirty="0">
                <a:solidFill>
                  <a:schemeClr val="tx1"/>
                </a:solidFill>
              </a:rPr>
              <a:t> that serves as </a:t>
            </a:r>
            <a:r>
              <a:rPr lang="en-US" sz="1600" b="1" u="sng" noProof="0" dirty="0">
                <a:solidFill>
                  <a:schemeClr val="tx1"/>
                </a:solidFill>
              </a:rPr>
              <a:t>an engine for growth in normal times and a backup in emergencies</a:t>
            </a:r>
            <a:endParaRPr kumimoji="0" lang="en-US" sz="1600" b="1" kern="100" noProof="0" dirty="0">
              <a:solidFill>
                <a:schemeClr val="tx1"/>
              </a:solidFill>
              <a:ea typeface="BIZ UDPゴシック" panose="020B0400000000000000" pitchFamily="50" charset="-128"/>
              <a:cs typeface="Times New Roman" panose="02020603050405020304" pitchFamily="18" charset="0"/>
            </a:endParaRPr>
          </a:p>
        </p:txBody>
      </p:sp>
      <p:sp>
        <p:nvSpPr>
          <p:cNvPr id="257" name="円/楕円 72">
            <a:extLst>
              <a:ext uri="{FF2B5EF4-FFF2-40B4-BE49-F238E27FC236}">
                <a16:creationId xmlns:a16="http://schemas.microsoft.com/office/drawing/2014/main" id="{5038693C-560E-41FF-BF8B-65AD17545466}"/>
              </a:ext>
            </a:extLst>
          </p:cNvPr>
          <p:cNvSpPr/>
          <p:nvPr/>
        </p:nvSpPr>
        <p:spPr>
          <a:xfrm>
            <a:off x="523838" y="7310992"/>
            <a:ext cx="1495461" cy="396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1" rtl="0">
              <a:defRPr/>
            </a:pPr>
            <a:endParaRPr kumimoji="0" lang="en-US" sz="1400" b="1" noProof="0" dirty="0">
              <a:solidFill>
                <a:schemeClr val="bg1"/>
              </a:solidFill>
              <a:ea typeface="BIZ UDPゴシック" panose="020B0400000000000000" pitchFamily="50" charset="-128"/>
              <a:cs typeface="Meiryo UI" panose="020B0604030504040204" pitchFamily="50" charset="-128"/>
            </a:endParaRPr>
          </a:p>
        </p:txBody>
      </p:sp>
      <p:sp>
        <p:nvSpPr>
          <p:cNvPr id="258" name="円/楕円 72">
            <a:extLst>
              <a:ext uri="{FF2B5EF4-FFF2-40B4-BE49-F238E27FC236}">
                <a16:creationId xmlns:a16="http://schemas.microsoft.com/office/drawing/2014/main" id="{D02EA17B-1A5D-43BF-A374-F5D16720DF46}"/>
              </a:ext>
            </a:extLst>
          </p:cNvPr>
          <p:cNvSpPr/>
          <p:nvPr/>
        </p:nvSpPr>
        <p:spPr>
          <a:xfrm>
            <a:off x="540275" y="7789826"/>
            <a:ext cx="1495461" cy="396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1" rtl="0">
              <a:defRPr/>
            </a:pPr>
            <a:endParaRPr kumimoji="0" lang="en-US" sz="1400" b="1" noProof="0" dirty="0">
              <a:solidFill>
                <a:schemeClr val="bg1"/>
              </a:solidFill>
              <a:ea typeface="BIZ UDPゴシック" panose="020B0400000000000000" pitchFamily="50" charset="-128"/>
              <a:cs typeface="Meiryo UI" panose="020B0604030504040204" pitchFamily="50" charset="-128"/>
            </a:endParaRPr>
          </a:p>
        </p:txBody>
      </p:sp>
      <p:sp>
        <p:nvSpPr>
          <p:cNvPr id="259" name="テキスト ボックス 258">
            <a:extLst>
              <a:ext uri="{FF2B5EF4-FFF2-40B4-BE49-F238E27FC236}">
                <a16:creationId xmlns:a16="http://schemas.microsoft.com/office/drawing/2014/main" id="{D3876265-DC9C-4F9F-84A7-4C3005E4B0C4}"/>
              </a:ext>
            </a:extLst>
          </p:cNvPr>
          <p:cNvSpPr txBox="1"/>
          <p:nvPr/>
        </p:nvSpPr>
        <p:spPr>
          <a:xfrm>
            <a:off x="360140" y="6884670"/>
            <a:ext cx="7455574" cy="318924"/>
          </a:xfrm>
          <a:prstGeom prst="rect">
            <a:avLst/>
          </a:prstGeom>
          <a:solidFill>
            <a:schemeClr val="bg1"/>
          </a:solidFill>
          <a:ln>
            <a:solidFill>
              <a:srgbClr val="0070C0"/>
            </a:solidFill>
          </a:ln>
          <a:effectLst>
            <a:outerShdw blurRad="50800" dist="38100" dir="2700000" algn="tl" rotWithShape="0">
              <a:prstClr val="black">
                <a:alpha val="40000"/>
              </a:prstClr>
            </a:outerShdw>
          </a:effectLst>
        </p:spPr>
        <p:txBody>
          <a:bodyPr wrap="square" tIns="36000" bIns="36000" rtlCol="0" anchor="ctr" anchorCtr="0">
            <a:spAutoFit/>
          </a:bodyPr>
          <a:lstStyle/>
          <a:p>
            <a:pPr defTabSz="457191" rtl="0">
              <a:defRPr/>
            </a:pPr>
            <a:r>
              <a:rPr lang="en-US" sz="1600" noProof="0" dirty="0">
                <a:solidFill>
                  <a:prstClr val="black"/>
                </a:solidFill>
                <a:effectLst>
                  <a:outerShdw blurRad="38100" dist="38100" dir="2700000" algn="tl">
                    <a:srgbClr val="000000">
                      <a:alpha val="43137"/>
                    </a:srgbClr>
                  </a:outerShdw>
                </a:effectLst>
                <a:ea typeface="BIZ UDPゴシック" panose="020B0400000000000000" pitchFamily="50" charset="-128"/>
              </a:rPr>
              <a:t>[Focal Area] Achieving world-class economic and urban strength to drive Japan’s growth</a:t>
            </a:r>
            <a:endParaRPr kumimoji="0" lang="en-US" sz="1600" noProof="0" dirty="0">
              <a:solidFill>
                <a:prstClr val="black"/>
              </a:solidFill>
              <a:effectLst>
                <a:outerShdw blurRad="38100" dist="38100" dir="2700000" algn="tl">
                  <a:srgbClr val="000000">
                    <a:alpha val="43137"/>
                  </a:srgbClr>
                </a:outerShdw>
              </a:effectLst>
              <a:ea typeface="BIZ UDPゴシック" panose="020B0400000000000000" pitchFamily="50" charset="-128"/>
            </a:endParaRPr>
          </a:p>
        </p:txBody>
      </p:sp>
      <p:sp>
        <p:nvSpPr>
          <p:cNvPr id="260" name="円/楕円 72">
            <a:extLst>
              <a:ext uri="{FF2B5EF4-FFF2-40B4-BE49-F238E27FC236}">
                <a16:creationId xmlns:a16="http://schemas.microsoft.com/office/drawing/2014/main" id="{732B077B-BB5A-4498-A9F5-29C229C73C38}"/>
              </a:ext>
            </a:extLst>
          </p:cNvPr>
          <p:cNvSpPr/>
          <p:nvPr/>
        </p:nvSpPr>
        <p:spPr>
          <a:xfrm>
            <a:off x="544276" y="8769563"/>
            <a:ext cx="1220810" cy="396000"/>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1" rtl="0">
              <a:lnSpc>
                <a:spcPts val="1100"/>
              </a:lnSpc>
              <a:defRPr/>
            </a:pPr>
            <a:r>
              <a:rPr lang="en-US" sz="1200" b="1" noProof="0" dirty="0">
                <a:solidFill>
                  <a:prstClr val="black"/>
                </a:solidFill>
                <a:ea typeface="BIZ UDPゴシック" panose="020B0400000000000000" pitchFamily="50" charset="-128"/>
                <a:cs typeface="Meiryo UI" panose="020B0604030504040204" pitchFamily="50" charset="-128"/>
              </a:rPr>
              <a:t>Talent strength</a:t>
            </a:r>
          </a:p>
        </p:txBody>
      </p:sp>
      <p:sp>
        <p:nvSpPr>
          <p:cNvPr id="262" name="正方形/長方形 261">
            <a:extLst>
              <a:ext uri="{FF2B5EF4-FFF2-40B4-BE49-F238E27FC236}">
                <a16:creationId xmlns:a16="http://schemas.microsoft.com/office/drawing/2014/main" id="{24194580-A250-4849-B81F-F45BB4C9CDA9}"/>
              </a:ext>
            </a:extLst>
          </p:cNvPr>
          <p:cNvSpPr/>
          <p:nvPr/>
        </p:nvSpPr>
        <p:spPr>
          <a:xfrm>
            <a:off x="2188048" y="7211826"/>
            <a:ext cx="9527977" cy="8622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defTabSz="457191" rtl="0">
              <a:lnSpc>
                <a:spcPct val="200000"/>
              </a:lnSpc>
              <a:defRPr/>
            </a:pPr>
            <a:r>
              <a:rPr lang="en-US" sz="1600" b="1" u="sng" noProof="0" dirty="0">
                <a:solidFill>
                  <a:schemeClr val="tx1"/>
                </a:solidFill>
              </a:rPr>
              <a:t>A leading innovation city</a:t>
            </a:r>
            <a:r>
              <a:rPr lang="en-US" sz="1600" b="1" noProof="0" dirty="0">
                <a:solidFill>
                  <a:schemeClr val="tx1"/>
                </a:solidFill>
              </a:rPr>
              <a:t> </a:t>
            </a:r>
            <a:r>
              <a:rPr lang="en-US" sz="1600" b="1" u="sng" noProof="0" dirty="0">
                <a:solidFill>
                  <a:schemeClr val="tx1"/>
                </a:solidFill>
              </a:rPr>
              <a:t>making inroads into next-generation industries</a:t>
            </a:r>
            <a:r>
              <a:rPr lang="en-US" sz="1600" noProof="0" dirty="0">
                <a:solidFill>
                  <a:schemeClr val="tx1"/>
                </a:solidFill>
              </a:rPr>
              <a:t> by leveraging </a:t>
            </a:r>
            <a:r>
              <a:rPr lang="en-US" sz="1600" b="1" u="sng" noProof="0" dirty="0">
                <a:solidFill>
                  <a:schemeClr val="tx1"/>
                </a:solidFill>
              </a:rPr>
              <a:t>Osaka’s unique strengths</a:t>
            </a:r>
            <a:endParaRPr kumimoji="0" lang="en-US" sz="1600" b="1" kern="100" noProof="0" dirty="0">
              <a:solidFill>
                <a:schemeClr val="tx1"/>
              </a:solidFill>
              <a:ea typeface="BIZ UDPゴシック" panose="020B0400000000000000" pitchFamily="50" charset="-128"/>
              <a:cs typeface="Times New Roman" panose="02020603050405020304" pitchFamily="18" charset="0"/>
            </a:endParaRPr>
          </a:p>
          <a:p>
            <a:pPr defTabSz="457191" rtl="0">
              <a:lnSpc>
                <a:spcPct val="200000"/>
              </a:lnSpc>
              <a:defRPr/>
            </a:pPr>
            <a:r>
              <a:rPr lang="en-US" sz="1600" b="1" u="sng" noProof="0" dirty="0">
                <a:solidFill>
                  <a:schemeClr val="tx1"/>
                </a:solidFill>
              </a:rPr>
              <a:t>An entertainment hub</a:t>
            </a:r>
            <a:r>
              <a:rPr lang="en-US" sz="1600" b="1" noProof="0" dirty="0">
                <a:solidFill>
                  <a:schemeClr val="tx1"/>
                </a:solidFill>
              </a:rPr>
              <a:t> </a:t>
            </a:r>
            <a:r>
              <a:rPr lang="en-US" sz="1600" noProof="0" dirty="0">
                <a:solidFill>
                  <a:schemeClr val="tx1"/>
                </a:solidFill>
              </a:rPr>
              <a:t>that inspires </a:t>
            </a:r>
            <a:r>
              <a:rPr lang="en-US" sz="1600" b="1" u="sng" noProof="0" dirty="0">
                <a:solidFill>
                  <a:schemeClr val="tx1"/>
                </a:solidFill>
              </a:rPr>
              <a:t>fun and excitement unique to Osaka</a:t>
            </a:r>
            <a:endParaRPr kumimoji="0" lang="en-US" sz="1600" b="1" u="sng" kern="100" noProof="0" dirty="0">
              <a:solidFill>
                <a:schemeClr val="tx1"/>
              </a:solidFill>
              <a:ea typeface="BIZ UDPゴシック" panose="020B0400000000000000" pitchFamily="50" charset="-128"/>
              <a:cs typeface="Times New Roman" panose="02020603050405020304" pitchFamily="18" charset="0"/>
            </a:endParaRPr>
          </a:p>
        </p:txBody>
      </p:sp>
      <p:grpSp>
        <p:nvGrpSpPr>
          <p:cNvPr id="263" name="グループ化 262">
            <a:extLst>
              <a:ext uri="{FF2B5EF4-FFF2-40B4-BE49-F238E27FC236}">
                <a16:creationId xmlns:a16="http://schemas.microsoft.com/office/drawing/2014/main" id="{B780568C-2796-4D81-B2DC-0FE66B8776CE}"/>
              </a:ext>
            </a:extLst>
          </p:cNvPr>
          <p:cNvGrpSpPr/>
          <p:nvPr/>
        </p:nvGrpSpPr>
        <p:grpSpPr>
          <a:xfrm>
            <a:off x="334148" y="9245062"/>
            <a:ext cx="1641067" cy="468367"/>
            <a:chOff x="1677664" y="8631539"/>
            <a:chExt cx="1884126" cy="427731"/>
          </a:xfrm>
        </p:grpSpPr>
        <p:sp>
          <p:nvSpPr>
            <p:cNvPr id="264" name="円/楕円 72">
              <a:extLst>
                <a:ext uri="{FF2B5EF4-FFF2-40B4-BE49-F238E27FC236}">
                  <a16:creationId xmlns:a16="http://schemas.microsoft.com/office/drawing/2014/main" id="{2F192C38-C5A4-4E18-8646-2DABA49AEB93}"/>
                </a:ext>
              </a:extLst>
            </p:cNvPr>
            <p:cNvSpPr/>
            <p:nvPr/>
          </p:nvSpPr>
          <p:spPr>
            <a:xfrm>
              <a:off x="1892117" y="8631539"/>
              <a:ext cx="1401626" cy="36164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1" rtl="0">
                <a:lnSpc>
                  <a:spcPts val="1100"/>
                </a:lnSpc>
                <a:defRPr/>
              </a:pPr>
              <a:endParaRPr kumimoji="0" lang="en-US" sz="1200" b="1" noProof="0" dirty="0">
                <a:solidFill>
                  <a:prstClr val="black"/>
                </a:solidFill>
                <a:ea typeface="BIZ UDPゴシック" panose="020B0400000000000000" pitchFamily="50" charset="-128"/>
                <a:cs typeface="Meiryo UI" panose="020B0604030504040204" pitchFamily="50" charset="-128"/>
              </a:endParaRPr>
            </a:p>
          </p:txBody>
        </p:sp>
        <p:sp>
          <p:nvSpPr>
            <p:cNvPr id="265" name="正方形/長方形 264">
              <a:extLst>
                <a:ext uri="{FF2B5EF4-FFF2-40B4-BE49-F238E27FC236}">
                  <a16:creationId xmlns:a16="http://schemas.microsoft.com/office/drawing/2014/main" id="{8876E9D0-77EA-4FFA-84BB-A9036B4EB072}"/>
                </a:ext>
              </a:extLst>
            </p:cNvPr>
            <p:cNvSpPr/>
            <p:nvPr/>
          </p:nvSpPr>
          <p:spPr>
            <a:xfrm>
              <a:off x="1677664" y="8685590"/>
              <a:ext cx="1884126" cy="373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1" rtl="0">
                <a:lnSpc>
                  <a:spcPts val="1100"/>
                </a:lnSpc>
                <a:defRPr/>
              </a:pPr>
              <a:r>
                <a:rPr lang="en-US" sz="1200" b="1" noProof="0" dirty="0">
                  <a:solidFill>
                    <a:prstClr val="black"/>
                  </a:solidFill>
                  <a:ea typeface="BIZ UDPゴシック" panose="020B0400000000000000" pitchFamily="50" charset="-128"/>
                  <a:cs typeface="Meiryo UI" panose="020B0604030504040204" pitchFamily="50" charset="-128"/>
                </a:rPr>
                <a:t>Community development and urban infrastructure</a:t>
              </a:r>
            </a:p>
            <a:p>
              <a:pPr algn="ctr" defTabSz="457191" rtl="0">
                <a:lnSpc>
                  <a:spcPts val="1100"/>
                </a:lnSpc>
                <a:defRPr/>
              </a:pPr>
              <a:endParaRPr kumimoji="0" lang="en-US" sz="1200" b="1" noProof="0" dirty="0">
                <a:solidFill>
                  <a:prstClr val="black"/>
                </a:solidFill>
                <a:ea typeface="BIZ UDPゴシック" panose="020B0400000000000000" pitchFamily="50" charset="-128"/>
                <a:cs typeface="Meiryo UI" panose="020B0604030504040204" pitchFamily="50" charset="-128"/>
              </a:endParaRPr>
            </a:p>
          </p:txBody>
        </p:sp>
      </p:grpSp>
      <p:sp>
        <p:nvSpPr>
          <p:cNvPr id="266" name="四角形: 角を丸くする 265">
            <a:extLst>
              <a:ext uri="{FF2B5EF4-FFF2-40B4-BE49-F238E27FC236}">
                <a16:creationId xmlns:a16="http://schemas.microsoft.com/office/drawing/2014/main" id="{337B5B94-3D52-4E0C-AD27-A324BBFAF329}"/>
              </a:ext>
            </a:extLst>
          </p:cNvPr>
          <p:cNvSpPr/>
          <p:nvPr/>
        </p:nvSpPr>
        <p:spPr>
          <a:xfrm>
            <a:off x="12112712" y="9559871"/>
            <a:ext cx="2000956" cy="653044"/>
          </a:xfrm>
          <a:prstGeom prst="roundRect">
            <a:avLst/>
          </a:prstGeom>
          <a:solidFill>
            <a:srgbClr val="FF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600" b="1" noProof="0" dirty="0">
                <a:solidFill>
                  <a:schemeClr val="tx1"/>
                </a:solidFill>
                <a:ea typeface="BIZ UDPゴシック" panose="020B0400000000000000" pitchFamily="50" charset="-128"/>
              </a:rPr>
              <a:t>Enhanced well-being</a:t>
            </a:r>
          </a:p>
        </p:txBody>
      </p:sp>
      <p:sp>
        <p:nvSpPr>
          <p:cNvPr id="267" name="正方形/長方形 266">
            <a:extLst>
              <a:ext uri="{FF2B5EF4-FFF2-40B4-BE49-F238E27FC236}">
                <a16:creationId xmlns:a16="http://schemas.microsoft.com/office/drawing/2014/main" id="{C7843190-D9EB-4246-B338-D987C1E9803F}"/>
              </a:ext>
            </a:extLst>
          </p:cNvPr>
          <p:cNvSpPr/>
          <p:nvPr/>
        </p:nvSpPr>
        <p:spPr>
          <a:xfrm>
            <a:off x="8872709" y="9859837"/>
            <a:ext cx="4296372" cy="3596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1" rtl="0">
              <a:spcAft>
                <a:spcPts val="200"/>
              </a:spcAft>
              <a:defRPr/>
            </a:pPr>
            <a:endParaRPr lang="en-US" sz="900" b="1" kern="100" noProof="0" dirty="0">
              <a:solidFill>
                <a:schemeClr val="tx1"/>
              </a:solidFill>
              <a:ea typeface="BIZ UDPゴシック" panose="020B0400000000000000" pitchFamily="50" charset="-128"/>
              <a:cs typeface="Times New Roman" panose="02020603050405020304" pitchFamily="18" charset="0"/>
            </a:endParaRPr>
          </a:p>
        </p:txBody>
      </p:sp>
      <p:grpSp>
        <p:nvGrpSpPr>
          <p:cNvPr id="268" name="グループ化 267">
            <a:extLst>
              <a:ext uri="{FF2B5EF4-FFF2-40B4-BE49-F238E27FC236}">
                <a16:creationId xmlns:a16="http://schemas.microsoft.com/office/drawing/2014/main" id="{F06109E3-04A1-4E38-92F2-A9FF0C010AE0}"/>
              </a:ext>
            </a:extLst>
          </p:cNvPr>
          <p:cNvGrpSpPr/>
          <p:nvPr/>
        </p:nvGrpSpPr>
        <p:grpSpPr>
          <a:xfrm>
            <a:off x="13249572" y="7047939"/>
            <a:ext cx="828000" cy="2406493"/>
            <a:chOff x="5498315" y="4547263"/>
            <a:chExt cx="374000" cy="2418480"/>
          </a:xfrm>
        </p:grpSpPr>
        <p:sp>
          <p:nvSpPr>
            <p:cNvPr id="269" name="角丸四角形 35">
              <a:extLst>
                <a:ext uri="{FF2B5EF4-FFF2-40B4-BE49-F238E27FC236}">
                  <a16:creationId xmlns:a16="http://schemas.microsoft.com/office/drawing/2014/main" id="{8BDF463D-2B73-4431-A355-40A8207494C1}"/>
                </a:ext>
              </a:extLst>
            </p:cNvPr>
            <p:cNvSpPr/>
            <p:nvPr/>
          </p:nvSpPr>
          <p:spPr>
            <a:xfrm>
              <a:off x="5498315" y="4547263"/>
              <a:ext cx="374000" cy="2418480"/>
            </a:xfrm>
            <a:prstGeom prst="roundRect">
              <a:avLst>
                <a:gd name="adj" fmla="val 23380"/>
              </a:avLst>
            </a:prstGeom>
            <a:solidFill>
              <a:srgbClr val="00B050"/>
            </a:solidFill>
            <a:ln/>
            <a:effectLst/>
          </p:spPr>
          <p:style>
            <a:lnRef idx="0">
              <a:schemeClr val="accent4"/>
            </a:lnRef>
            <a:fillRef idx="3">
              <a:schemeClr val="accent4"/>
            </a:fillRef>
            <a:effectRef idx="3">
              <a:schemeClr val="accent4"/>
            </a:effectRef>
            <a:fontRef idx="minor">
              <a:schemeClr val="lt1"/>
            </a:fontRef>
          </p:style>
          <p:txBody>
            <a:bodyPr vert="vert" rtlCol="0" anchor="ctr"/>
            <a:lstStyle/>
            <a:p>
              <a:pPr algn="ctr" rtl="0"/>
              <a:endParaRPr lang="en-US" sz="1050" b="1" noProof="0" dirty="0">
                <a:solidFill>
                  <a:prstClr val="white"/>
                </a:solidFill>
                <a:ea typeface="BIZ UDPゴシック" panose="020B0400000000000000" pitchFamily="50" charset="-128"/>
              </a:endParaRPr>
            </a:p>
          </p:txBody>
        </p:sp>
        <p:sp>
          <p:nvSpPr>
            <p:cNvPr id="270" name="テキスト ボックス 269">
              <a:extLst>
                <a:ext uri="{FF2B5EF4-FFF2-40B4-BE49-F238E27FC236}">
                  <a16:creationId xmlns:a16="http://schemas.microsoft.com/office/drawing/2014/main" id="{75299992-B19E-49EC-9C75-DE1DE87CAA87}"/>
                </a:ext>
              </a:extLst>
            </p:cNvPr>
            <p:cNvSpPr txBox="1"/>
            <p:nvPr/>
          </p:nvSpPr>
          <p:spPr>
            <a:xfrm>
              <a:off x="5513020" y="4649065"/>
              <a:ext cx="333648" cy="2220211"/>
            </a:xfrm>
            <a:prstGeom prst="rect">
              <a:avLst/>
            </a:prstGeom>
            <a:noFill/>
            <a:effectLst>
              <a:outerShdw blurRad="50800" dist="38100" dir="2700000" algn="tl" rotWithShape="0">
                <a:prstClr val="black">
                  <a:alpha val="40000"/>
                </a:prstClr>
              </a:outerShdw>
            </a:effectLst>
          </p:spPr>
          <p:txBody>
            <a:bodyPr vert="vert" wrap="square" rtlCol="0">
              <a:spAutoFit/>
            </a:bodyPr>
            <a:lstStyle/>
            <a:p>
              <a:pPr algn="ctr" rtl="0"/>
              <a:r>
                <a:rPr lang="en-US" sz="1800" b="1" noProof="0" dirty="0">
                  <a:solidFill>
                    <a:schemeClr val="bg1"/>
                  </a:solidFill>
                  <a:ea typeface="BIZ UDPゴシック" panose="020B0400000000000000" pitchFamily="50" charset="-128"/>
                </a:rPr>
                <a:t>Engine for Japan’s growth</a:t>
              </a:r>
            </a:p>
          </p:txBody>
        </p:sp>
      </p:grpSp>
      <p:grpSp>
        <p:nvGrpSpPr>
          <p:cNvPr id="271" name="グループ化 270">
            <a:extLst>
              <a:ext uri="{FF2B5EF4-FFF2-40B4-BE49-F238E27FC236}">
                <a16:creationId xmlns:a16="http://schemas.microsoft.com/office/drawing/2014/main" id="{C2999F94-D824-4B16-9EFB-A259F802B2AC}"/>
              </a:ext>
            </a:extLst>
          </p:cNvPr>
          <p:cNvGrpSpPr/>
          <p:nvPr/>
        </p:nvGrpSpPr>
        <p:grpSpPr>
          <a:xfrm>
            <a:off x="12313468" y="7047939"/>
            <a:ext cx="828000" cy="2412000"/>
            <a:chOff x="6068410" y="6971408"/>
            <a:chExt cx="396094" cy="2395341"/>
          </a:xfrm>
        </p:grpSpPr>
        <p:sp>
          <p:nvSpPr>
            <p:cNvPr id="272" name="角丸四角形 35">
              <a:extLst>
                <a:ext uri="{FF2B5EF4-FFF2-40B4-BE49-F238E27FC236}">
                  <a16:creationId xmlns:a16="http://schemas.microsoft.com/office/drawing/2014/main" id="{756352E5-31D4-4797-8401-E23B39AFFC30}"/>
                </a:ext>
              </a:extLst>
            </p:cNvPr>
            <p:cNvSpPr/>
            <p:nvPr/>
          </p:nvSpPr>
          <p:spPr>
            <a:xfrm>
              <a:off x="6068410" y="6971408"/>
              <a:ext cx="396094" cy="2395341"/>
            </a:xfrm>
            <a:prstGeom prst="roundRect">
              <a:avLst>
                <a:gd name="adj" fmla="val 23380"/>
              </a:avLst>
            </a:prstGeom>
            <a:solidFill>
              <a:srgbClr val="92D050"/>
            </a:solidFill>
            <a:ln/>
            <a:effectLst/>
          </p:spPr>
          <p:style>
            <a:lnRef idx="0">
              <a:schemeClr val="accent4"/>
            </a:lnRef>
            <a:fillRef idx="3">
              <a:schemeClr val="accent4"/>
            </a:fillRef>
            <a:effectRef idx="3">
              <a:schemeClr val="accent4"/>
            </a:effectRef>
            <a:fontRef idx="minor">
              <a:schemeClr val="lt1"/>
            </a:fontRef>
          </p:style>
          <p:txBody>
            <a:bodyPr vert="vert" rtlCol="0" anchor="ctr"/>
            <a:lstStyle/>
            <a:p>
              <a:pPr algn="ctr" rtl="0"/>
              <a:endParaRPr lang="en-US" sz="1000" b="1" noProof="0" dirty="0">
                <a:solidFill>
                  <a:prstClr val="white"/>
                </a:solidFill>
                <a:ea typeface="BIZ UDPゴシック" panose="020B0400000000000000" pitchFamily="50" charset="-128"/>
              </a:endParaRPr>
            </a:p>
          </p:txBody>
        </p:sp>
        <p:sp>
          <p:nvSpPr>
            <p:cNvPr id="273" name="テキスト ボックス 272">
              <a:extLst>
                <a:ext uri="{FF2B5EF4-FFF2-40B4-BE49-F238E27FC236}">
                  <a16:creationId xmlns:a16="http://schemas.microsoft.com/office/drawing/2014/main" id="{02D53CDD-EEF0-4DCB-9A65-2F94EA073339}"/>
                </a:ext>
              </a:extLst>
            </p:cNvPr>
            <p:cNvSpPr txBox="1"/>
            <p:nvPr/>
          </p:nvSpPr>
          <p:spPr>
            <a:xfrm>
              <a:off x="6097622" y="7008146"/>
              <a:ext cx="353358" cy="2303828"/>
            </a:xfrm>
            <a:prstGeom prst="rect">
              <a:avLst/>
            </a:prstGeom>
            <a:noFill/>
            <a:effectLst>
              <a:outerShdw blurRad="50800" dist="38100" dir="2700000" algn="tl" rotWithShape="0">
                <a:prstClr val="black">
                  <a:alpha val="40000"/>
                </a:prstClr>
              </a:outerShdw>
            </a:effectLst>
          </p:spPr>
          <p:txBody>
            <a:bodyPr vert="vert" wrap="square" rtlCol="0">
              <a:spAutoFit/>
            </a:bodyPr>
            <a:lstStyle/>
            <a:p>
              <a:pPr algn="ctr" rtl="0"/>
              <a:r>
                <a:rPr lang="en-US" sz="1800" b="1" noProof="0" dirty="0">
                  <a:solidFill>
                    <a:schemeClr val="bg1"/>
                  </a:solidFill>
                  <a:ea typeface="BIZ UDPゴシック" panose="020B0400000000000000" pitchFamily="50" charset="-128"/>
                </a:rPr>
                <a:t>Realization of the Second Capital, Osaka</a:t>
              </a:r>
            </a:p>
          </p:txBody>
        </p:sp>
      </p:grpSp>
      <p:sp>
        <p:nvSpPr>
          <p:cNvPr id="275" name="正方形/長方形 274">
            <a:extLst>
              <a:ext uri="{FF2B5EF4-FFF2-40B4-BE49-F238E27FC236}">
                <a16:creationId xmlns:a16="http://schemas.microsoft.com/office/drawing/2014/main" id="{E7B04842-98C4-43A0-8FE5-04B14D4FDC7A}"/>
              </a:ext>
            </a:extLst>
          </p:cNvPr>
          <p:cNvSpPr/>
          <p:nvPr/>
        </p:nvSpPr>
        <p:spPr>
          <a:xfrm>
            <a:off x="1431906" y="8255160"/>
            <a:ext cx="8365671" cy="6484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91" rtl="0">
              <a:lnSpc>
                <a:spcPts val="1100"/>
              </a:lnSpc>
              <a:spcBef>
                <a:spcPts val="600"/>
              </a:spcBef>
              <a:defRPr/>
            </a:pPr>
            <a:r>
              <a:rPr lang="en-US" sz="1400" b="1" kern="100" noProof="0" dirty="0">
                <a:solidFill>
                  <a:schemeClr val="tx1"/>
                </a:solidFill>
                <a:ea typeface="BIZ UDPゴシック" panose="020B0400000000000000" pitchFamily="50" charset="-128"/>
                <a:cs typeface="Times New Roman"/>
              </a:rPr>
              <a:t>  </a:t>
            </a:r>
            <a:endParaRPr kumimoji="0" lang="en-US" sz="1400" b="1" u="sng" spc="-100" noProof="0" dirty="0">
              <a:solidFill>
                <a:schemeClr val="tx1"/>
              </a:solidFill>
              <a:ea typeface="BIZ UDPゴシック" panose="020B0400000000000000" pitchFamily="50" charset="-128"/>
              <a:cs typeface="Times New Roman"/>
            </a:endParaRPr>
          </a:p>
        </p:txBody>
      </p:sp>
      <p:sp>
        <p:nvSpPr>
          <p:cNvPr id="276" name="テキスト ボックス 275">
            <a:extLst>
              <a:ext uri="{FF2B5EF4-FFF2-40B4-BE49-F238E27FC236}">
                <a16:creationId xmlns:a16="http://schemas.microsoft.com/office/drawing/2014/main" id="{525461FD-6F8D-4CE8-BFFE-5D09BF104940}"/>
              </a:ext>
            </a:extLst>
          </p:cNvPr>
          <p:cNvSpPr txBox="1"/>
          <p:nvPr/>
        </p:nvSpPr>
        <p:spPr>
          <a:xfrm>
            <a:off x="360139" y="8375803"/>
            <a:ext cx="8666617" cy="315137"/>
          </a:xfrm>
          <a:prstGeom prst="rect">
            <a:avLst/>
          </a:prstGeom>
          <a:solidFill>
            <a:schemeClr val="bg1"/>
          </a:solidFill>
          <a:ln>
            <a:solidFill>
              <a:srgbClr val="0070C0"/>
            </a:solidFill>
          </a:ln>
          <a:effectLst>
            <a:outerShdw blurRad="50800" dist="38100" dir="2700000" algn="tl" rotWithShape="0">
              <a:prstClr val="black">
                <a:alpha val="40000"/>
              </a:prstClr>
            </a:outerShdw>
          </a:effectLst>
        </p:spPr>
        <p:txBody>
          <a:bodyPr wrap="square" tIns="108000" rtlCol="0">
            <a:spAutoFit/>
          </a:bodyPr>
          <a:lstStyle/>
          <a:p>
            <a:pPr defTabSz="457191" rtl="0">
              <a:lnSpc>
                <a:spcPts val="1100"/>
              </a:lnSpc>
              <a:defRPr/>
            </a:pPr>
            <a:r>
              <a:rPr lang="en-US" sz="1600" noProof="0" dirty="0">
                <a:solidFill>
                  <a:prstClr val="black"/>
                </a:solidFill>
                <a:effectLst>
                  <a:outerShdw blurRad="38100" dist="38100" dir="2700000" algn="tl">
                    <a:srgbClr val="000000">
                      <a:alpha val="43137"/>
                    </a:srgbClr>
                  </a:outerShdw>
                </a:effectLst>
                <a:ea typeface="BIZ UDPゴシック" panose="020B0400000000000000" pitchFamily="50" charset="-128"/>
              </a:rPr>
              <a:t>[Infrastructure Supporting the Second Capital] Laying foundations for economic and urban strength</a:t>
            </a:r>
          </a:p>
        </p:txBody>
      </p:sp>
      <p:grpSp>
        <p:nvGrpSpPr>
          <p:cNvPr id="278" name="グループ化 277">
            <a:extLst>
              <a:ext uri="{FF2B5EF4-FFF2-40B4-BE49-F238E27FC236}">
                <a16:creationId xmlns:a16="http://schemas.microsoft.com/office/drawing/2014/main" id="{3B2D6787-318E-424C-AA7A-BE30E28C4FC0}"/>
              </a:ext>
            </a:extLst>
          </p:cNvPr>
          <p:cNvGrpSpPr/>
          <p:nvPr/>
        </p:nvGrpSpPr>
        <p:grpSpPr>
          <a:xfrm>
            <a:off x="330811" y="9701678"/>
            <a:ext cx="1647740" cy="445622"/>
            <a:chOff x="-241186" y="9405520"/>
            <a:chExt cx="2137866" cy="607165"/>
          </a:xfrm>
        </p:grpSpPr>
        <p:sp>
          <p:nvSpPr>
            <p:cNvPr id="279" name="円/楕円 72">
              <a:extLst>
                <a:ext uri="{FF2B5EF4-FFF2-40B4-BE49-F238E27FC236}">
                  <a16:creationId xmlns:a16="http://schemas.microsoft.com/office/drawing/2014/main" id="{8D5844D4-4F26-456B-AA2D-81EEE09442FC}"/>
                </a:ext>
              </a:extLst>
            </p:cNvPr>
            <p:cNvSpPr/>
            <p:nvPr/>
          </p:nvSpPr>
          <p:spPr>
            <a:xfrm>
              <a:off x="20252" y="9429765"/>
              <a:ext cx="1583945" cy="53955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1" rtl="0">
                <a:lnSpc>
                  <a:spcPts val="1100"/>
                </a:lnSpc>
                <a:defRPr/>
              </a:pPr>
              <a:endParaRPr kumimoji="0" lang="en-US" sz="1200" b="1" noProof="0" dirty="0">
                <a:solidFill>
                  <a:prstClr val="black"/>
                </a:solidFill>
                <a:ea typeface="BIZ UDPゴシック" panose="020B0400000000000000" pitchFamily="50" charset="-128"/>
                <a:cs typeface="Meiryo UI" panose="020B0604030504040204" pitchFamily="50" charset="-128"/>
              </a:endParaRPr>
            </a:p>
          </p:txBody>
        </p:sp>
        <p:sp>
          <p:nvSpPr>
            <p:cNvPr id="280" name="正方形/長方形 279">
              <a:extLst>
                <a:ext uri="{FF2B5EF4-FFF2-40B4-BE49-F238E27FC236}">
                  <a16:creationId xmlns:a16="http://schemas.microsoft.com/office/drawing/2014/main" id="{4FB996D4-BCB5-4FFE-9581-BC4F841CD437}"/>
                </a:ext>
              </a:extLst>
            </p:cNvPr>
            <p:cNvSpPr/>
            <p:nvPr/>
          </p:nvSpPr>
          <p:spPr>
            <a:xfrm>
              <a:off x="-241186" y="9405520"/>
              <a:ext cx="2137866" cy="6071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1" rtl="0">
                <a:lnSpc>
                  <a:spcPts val="1100"/>
                </a:lnSpc>
                <a:defRPr/>
              </a:pPr>
              <a:r>
                <a:rPr lang="en-US" sz="1200" b="1" noProof="0" dirty="0">
                  <a:solidFill>
                    <a:prstClr val="black"/>
                  </a:solidFill>
                  <a:ea typeface="BIZ UDPゴシック" panose="020B0400000000000000" pitchFamily="50" charset="-128"/>
                  <a:cs typeface="Meiryo UI" panose="020B0604030504040204" pitchFamily="50" charset="-128"/>
                </a:rPr>
                <a:t>Developing functions befitting the second capital</a:t>
              </a:r>
              <a:endParaRPr kumimoji="0" lang="en-US" sz="1200" b="1" noProof="0" dirty="0">
                <a:solidFill>
                  <a:prstClr val="black"/>
                </a:solidFill>
                <a:ea typeface="BIZ UDPゴシック" panose="020B0400000000000000" pitchFamily="50" charset="-128"/>
                <a:cs typeface="Meiryo UI" panose="020B0604030504040204" pitchFamily="50" charset="-128"/>
              </a:endParaRPr>
            </a:p>
          </p:txBody>
        </p:sp>
      </p:grpSp>
      <p:sp>
        <p:nvSpPr>
          <p:cNvPr id="281" name="正方形/長方形 280">
            <a:extLst>
              <a:ext uri="{FF2B5EF4-FFF2-40B4-BE49-F238E27FC236}">
                <a16:creationId xmlns:a16="http://schemas.microsoft.com/office/drawing/2014/main" id="{02620270-D240-4A0D-BB0D-7B954305B76A}"/>
              </a:ext>
            </a:extLst>
          </p:cNvPr>
          <p:cNvSpPr/>
          <p:nvPr/>
        </p:nvSpPr>
        <p:spPr>
          <a:xfrm>
            <a:off x="1781051" y="9857725"/>
            <a:ext cx="6236157" cy="6055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0">
              <a:lnSpc>
                <a:spcPts val="1500"/>
              </a:lnSpc>
              <a:defRPr/>
            </a:pPr>
            <a:endParaRPr kumimoji="0" lang="en-US" sz="1400" b="1" u="sng" kern="100" noProof="0" dirty="0">
              <a:solidFill>
                <a:schemeClr val="tx1"/>
              </a:solidFill>
              <a:ea typeface="BIZ UDPゴシック" panose="020B0400000000000000" pitchFamily="50" charset="-128"/>
              <a:cs typeface="Times New Roman" panose="02020603050405020304" pitchFamily="18" charset="0"/>
            </a:endParaRPr>
          </a:p>
        </p:txBody>
      </p:sp>
      <p:sp>
        <p:nvSpPr>
          <p:cNvPr id="2" name="二等辺三角形 1">
            <a:extLst>
              <a:ext uri="{FF2B5EF4-FFF2-40B4-BE49-F238E27FC236}">
                <a16:creationId xmlns:a16="http://schemas.microsoft.com/office/drawing/2014/main" id="{5D96E107-9ADE-450F-9A2E-C32B1F5D607E}"/>
              </a:ext>
            </a:extLst>
          </p:cNvPr>
          <p:cNvSpPr/>
          <p:nvPr/>
        </p:nvSpPr>
        <p:spPr>
          <a:xfrm rot="5400000">
            <a:off x="11303184" y="8419231"/>
            <a:ext cx="1607057" cy="162553"/>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kumimoji="1" lang="en-US" noProof="0" dirty="0"/>
          </a:p>
        </p:txBody>
      </p:sp>
      <p:sp>
        <p:nvSpPr>
          <p:cNvPr id="3" name="テキスト ボックス 2">
            <a:extLst>
              <a:ext uri="{FF2B5EF4-FFF2-40B4-BE49-F238E27FC236}">
                <a16:creationId xmlns:a16="http://schemas.microsoft.com/office/drawing/2014/main" id="{4F9A0FF4-984A-4411-8FAF-94F1EB763A7C}"/>
              </a:ext>
            </a:extLst>
          </p:cNvPr>
          <p:cNvSpPr txBox="1"/>
          <p:nvPr/>
        </p:nvSpPr>
        <p:spPr>
          <a:xfrm>
            <a:off x="675857" y="7265179"/>
            <a:ext cx="1189420" cy="477054"/>
          </a:xfrm>
          <a:prstGeom prst="rect">
            <a:avLst/>
          </a:prstGeom>
          <a:noFill/>
        </p:spPr>
        <p:txBody>
          <a:bodyPr wrap="square" rtlCol="0">
            <a:spAutoFit/>
          </a:bodyPr>
          <a:lstStyle/>
          <a:p>
            <a:pPr algn="ctr" rtl="0">
              <a:lnSpc>
                <a:spcPts val="1500"/>
              </a:lnSpc>
            </a:pPr>
            <a:r>
              <a:rPr lang="en-US" sz="1400" b="1" noProof="0" dirty="0">
                <a:solidFill>
                  <a:schemeClr val="bg1"/>
                </a:solidFill>
                <a:ea typeface="BIZ UDPゴシック" panose="020B0400000000000000" pitchFamily="50" charset="-128"/>
              </a:rPr>
              <a:t>Economic strength</a:t>
            </a:r>
          </a:p>
        </p:txBody>
      </p:sp>
      <p:sp>
        <p:nvSpPr>
          <p:cNvPr id="74" name="テキスト ボックス 73">
            <a:extLst>
              <a:ext uri="{FF2B5EF4-FFF2-40B4-BE49-F238E27FC236}">
                <a16:creationId xmlns:a16="http://schemas.microsoft.com/office/drawing/2014/main" id="{E5F04045-6E81-4578-861E-330D5B746701}"/>
              </a:ext>
            </a:extLst>
          </p:cNvPr>
          <p:cNvSpPr txBox="1"/>
          <p:nvPr/>
        </p:nvSpPr>
        <p:spPr>
          <a:xfrm>
            <a:off x="789261" y="7737614"/>
            <a:ext cx="997488" cy="477054"/>
          </a:xfrm>
          <a:prstGeom prst="rect">
            <a:avLst/>
          </a:prstGeom>
          <a:noFill/>
        </p:spPr>
        <p:txBody>
          <a:bodyPr wrap="square" rtlCol="0">
            <a:spAutoFit/>
          </a:bodyPr>
          <a:lstStyle/>
          <a:p>
            <a:pPr algn="ctr" rtl="0">
              <a:lnSpc>
                <a:spcPts val="1500"/>
              </a:lnSpc>
            </a:pPr>
            <a:r>
              <a:rPr lang="en-US" sz="1400" b="1" noProof="0" dirty="0">
                <a:solidFill>
                  <a:schemeClr val="bg1"/>
                </a:solidFill>
                <a:ea typeface="BIZ UDPゴシック" panose="020B0400000000000000" pitchFamily="50" charset="-128"/>
              </a:rPr>
              <a:t>Urban strength</a:t>
            </a:r>
          </a:p>
        </p:txBody>
      </p:sp>
      <p:sp>
        <p:nvSpPr>
          <p:cNvPr id="110" name="テキスト ボックス 109">
            <a:extLst>
              <a:ext uri="{FF2B5EF4-FFF2-40B4-BE49-F238E27FC236}">
                <a16:creationId xmlns:a16="http://schemas.microsoft.com/office/drawing/2014/main" id="{62756A61-59C2-454F-9052-D37E42377565}"/>
              </a:ext>
            </a:extLst>
          </p:cNvPr>
          <p:cNvSpPr txBox="1"/>
          <p:nvPr/>
        </p:nvSpPr>
        <p:spPr>
          <a:xfrm>
            <a:off x="288132" y="822276"/>
            <a:ext cx="13805688" cy="4055650"/>
          </a:xfrm>
          <a:prstGeom prst="rect">
            <a:avLst/>
          </a:prstGeom>
          <a:solidFill>
            <a:schemeClr val="bg1"/>
          </a:solidFill>
          <a:ln w="12700">
            <a:solidFill>
              <a:srgbClr val="0070C0"/>
            </a:solidFill>
          </a:ln>
          <a:effectLst>
            <a:outerShdw blurRad="50800" dist="38100" dir="2700000" algn="tl" rotWithShape="0">
              <a:prstClr val="black">
                <a:alpha val="40000"/>
              </a:prstClr>
            </a:outerShdw>
          </a:effectLst>
        </p:spPr>
        <p:txBody>
          <a:bodyPr wrap="square" tIns="36000" bIns="36000" rtlCol="0" anchor="ctr" anchorCtr="1">
            <a:normAutofit/>
          </a:bodyPr>
          <a:lstStyle/>
          <a:p>
            <a:pPr marL="177800" indent="-177800" defTabSz="1250613" rtl="0">
              <a:lnSpc>
                <a:spcPts val="1600"/>
              </a:lnSpc>
              <a:defRPr/>
            </a:pPr>
            <a:r>
              <a:rPr lang="en-US" sz="1600" b="1" noProof="0" dirty="0">
                <a:solidFill>
                  <a:prstClr val="black"/>
                </a:solidFill>
                <a:ea typeface="BIZ UDPゴシック" panose="020B0400000000000000" pitchFamily="50" charset="-128"/>
              </a:rPr>
              <a:t>■ Purpose of Formulation</a:t>
            </a:r>
            <a:endParaRPr kumimoji="0" lang="en-US" sz="1600" b="1" noProof="0" dirty="0">
              <a:solidFill>
                <a:prstClr val="black"/>
              </a:solidFill>
              <a:ea typeface="BIZ UDPゴシック" panose="020B0400000000000000" pitchFamily="50" charset="-128"/>
            </a:endParaRPr>
          </a:p>
          <a:p>
            <a:pPr marL="177800" indent="-177800" defTabSz="1250613" rtl="0">
              <a:lnSpc>
                <a:spcPts val="1500"/>
              </a:lnSpc>
              <a:buFont typeface="Arial" panose="020B0604020202020204" pitchFamily="34" charset="0"/>
              <a:buChar char="•"/>
              <a:defRPr/>
            </a:pPr>
            <a:r>
              <a:rPr lang="en-US" sz="1400" noProof="0" dirty="0">
                <a:solidFill>
                  <a:prstClr val="black"/>
                </a:solidFill>
                <a:ea typeface="BIZ UDPゴシック" panose="020B0400000000000000" pitchFamily="50" charset="-128"/>
              </a:rPr>
              <a:t>It was formulated as a </a:t>
            </a:r>
            <a:r>
              <a:rPr lang="en-US" sz="1400" b="1" noProof="0" dirty="0">
                <a:solidFill>
                  <a:prstClr val="black"/>
                </a:solidFill>
                <a:ea typeface="BIZ UDPゴシック" panose="020B0400000000000000" pitchFamily="50" charset="-128"/>
              </a:rPr>
              <a:t>roadmap outlining the path Osaka should take </a:t>
            </a:r>
            <a:r>
              <a:rPr lang="en-US" sz="1400" noProof="0" dirty="0">
                <a:solidFill>
                  <a:prstClr val="black"/>
                </a:solidFill>
                <a:ea typeface="BIZ UDPゴシック" panose="020B0400000000000000" pitchFamily="50" charset="-128"/>
              </a:rPr>
              <a:t>to achieve sustainable growth and development after the Expo and to improve the lives of the Osaka residents.</a:t>
            </a:r>
            <a:endParaRPr kumimoji="0" lang="en-US" sz="1400" noProof="0" dirty="0">
              <a:solidFill>
                <a:prstClr val="black"/>
              </a:solidFill>
              <a:ea typeface="BIZ UDPゴシック" panose="020B0400000000000000" pitchFamily="50" charset="-128"/>
            </a:endParaRPr>
          </a:p>
          <a:p>
            <a:pPr marL="177800" indent="-177800" defTabSz="1250613" rtl="0">
              <a:lnSpc>
                <a:spcPts val="1500"/>
              </a:lnSpc>
              <a:buFont typeface="Arial" panose="020B0604020202020204" pitchFamily="34" charset="0"/>
              <a:buChar char="•"/>
              <a:defRPr/>
            </a:pPr>
            <a:r>
              <a:rPr lang="en-US" sz="1400" noProof="0" dirty="0">
                <a:solidFill>
                  <a:prstClr val="black"/>
                </a:solidFill>
                <a:ea typeface="BIZ UDPゴシック" panose="020B0400000000000000" pitchFamily="50" charset="-128"/>
              </a:rPr>
              <a:t>While inheriting the </a:t>
            </a:r>
            <a:r>
              <a:rPr lang="en-US" sz="1400" b="1" noProof="0" dirty="0">
                <a:solidFill>
                  <a:prstClr val="black"/>
                </a:solidFill>
                <a:ea typeface="BIZ UDPゴシック" panose="020B0400000000000000" pitchFamily="50" charset="-128"/>
              </a:rPr>
              <a:t>Expo’s legacy</a:t>
            </a:r>
            <a:r>
              <a:rPr lang="en-US" sz="1400" noProof="0" dirty="0">
                <a:solidFill>
                  <a:prstClr val="black"/>
                </a:solidFill>
                <a:ea typeface="BIZ UDPゴシック" panose="020B0400000000000000" pitchFamily="50" charset="-128"/>
              </a:rPr>
              <a:t>, it is necessary to further strengthen Osaka’s </a:t>
            </a:r>
            <a:r>
              <a:rPr lang="en-US" sz="1400" b="1" noProof="0" dirty="0">
                <a:solidFill>
                  <a:prstClr val="black"/>
                </a:solidFill>
                <a:ea typeface="BIZ UDPゴシック" panose="020B0400000000000000" pitchFamily="50" charset="-128"/>
              </a:rPr>
              <a:t>economic capacity, urban strength and human resources</a:t>
            </a:r>
            <a:r>
              <a:rPr lang="en-US" sz="1400" noProof="0" dirty="0">
                <a:solidFill>
                  <a:prstClr val="black"/>
                </a:solidFill>
                <a:ea typeface="BIZ UDPゴシック" panose="020B0400000000000000" pitchFamily="50" charset="-128"/>
              </a:rPr>
              <a:t>, thereby creating an Osaka that can compete on the world stage. Furthermore, alongside ongoing discussions regarding legislation for establishing </a:t>
            </a:r>
            <a:r>
              <a:rPr lang="en-US" sz="1400" b="1" noProof="0" dirty="0">
                <a:solidFill>
                  <a:prstClr val="black"/>
                </a:solidFill>
                <a:ea typeface="BIZ UDPゴシック" panose="020B0400000000000000" pitchFamily="50" charset="-128"/>
              </a:rPr>
              <a:t>Osaka as the Second Capital of Japan</a:t>
            </a:r>
            <a:r>
              <a:rPr lang="en-US" sz="1400" noProof="0" dirty="0">
                <a:solidFill>
                  <a:prstClr val="black"/>
                </a:solidFill>
                <a:ea typeface="BIZ UDPゴシック" panose="020B0400000000000000" pitchFamily="50" charset="-128"/>
              </a:rPr>
              <a:t>, it is essential for Osaka to develop into a major economic engine for Japan, with a view to realizing this second capital. With this in mind, this strategy has been compiled to outline the </a:t>
            </a:r>
            <a:r>
              <a:rPr lang="en-US" sz="1400" b="1" noProof="0" dirty="0">
                <a:solidFill>
                  <a:prstClr val="black"/>
                </a:solidFill>
                <a:ea typeface="BIZ UDPゴシック" panose="020B0400000000000000" pitchFamily="50" charset="-128"/>
              </a:rPr>
              <a:t>fundamental principles and policy directions for Osaka’s growth</a:t>
            </a:r>
            <a:r>
              <a:rPr lang="en-US" sz="1400" noProof="0" dirty="0">
                <a:solidFill>
                  <a:prstClr val="black"/>
                </a:solidFill>
                <a:ea typeface="BIZ UDPゴシック" panose="020B0400000000000000" pitchFamily="50" charset="-128"/>
              </a:rPr>
              <a:t>.</a:t>
            </a:r>
            <a:endParaRPr kumimoji="0" lang="en-US" sz="1400" noProof="0" dirty="0">
              <a:solidFill>
                <a:prstClr val="black"/>
              </a:solidFill>
              <a:ea typeface="BIZ UDPゴシック" panose="020B0400000000000000" pitchFamily="50" charset="-128"/>
            </a:endParaRPr>
          </a:p>
          <a:p>
            <a:pPr marL="177800" indent="-177800" defTabSz="1250613" rtl="0">
              <a:lnSpc>
                <a:spcPts val="1600"/>
              </a:lnSpc>
              <a:spcBef>
                <a:spcPts val="300"/>
              </a:spcBef>
              <a:defRPr/>
            </a:pPr>
            <a:r>
              <a:rPr lang="en-US" sz="1600" b="1" noProof="0" dirty="0">
                <a:solidFill>
                  <a:prstClr val="black"/>
                </a:solidFill>
                <a:ea typeface="BIZ UDPゴシック" panose="020B0400000000000000" pitchFamily="50" charset="-128"/>
              </a:rPr>
              <a:t>■ The “Second Capital” Envisioned by Osaka</a:t>
            </a:r>
          </a:p>
          <a:p>
            <a:pPr marL="177800" indent="-177800" defTabSz="1250613" rtl="0">
              <a:lnSpc>
                <a:spcPts val="1500"/>
              </a:lnSpc>
              <a:buFont typeface="Arial" panose="020B0604020202020204" pitchFamily="34" charset="0"/>
              <a:buChar char="•"/>
              <a:defRPr/>
            </a:pPr>
            <a:r>
              <a:rPr lang="en-US" sz="1400" noProof="0" dirty="0">
                <a:solidFill>
                  <a:prstClr val="black"/>
                </a:solidFill>
                <a:ea typeface="BIZ UDPゴシック" panose="020B0400000000000000" pitchFamily="50" charset="-128"/>
              </a:rPr>
              <a:t>Significant progress has been made toward establishing Osaka as the </a:t>
            </a:r>
            <a:r>
              <a:rPr lang="en-US" sz="1400" b="1" noProof="0" dirty="0">
                <a:solidFill>
                  <a:prstClr val="black"/>
                </a:solidFill>
                <a:ea typeface="BIZ UDPゴシック" panose="020B0400000000000000" pitchFamily="50" charset="-128"/>
              </a:rPr>
              <a:t>second capital</a:t>
            </a:r>
            <a:r>
              <a:rPr lang="en-US" sz="1400" noProof="0" dirty="0">
                <a:solidFill>
                  <a:prstClr val="black"/>
                </a:solidFill>
                <a:ea typeface="BIZ UDPゴシック" panose="020B0400000000000000" pitchFamily="50" charset="-128"/>
              </a:rPr>
              <a:t>, including the start of national-level discussions on drafting legislation. </a:t>
            </a:r>
            <a:endParaRPr kumimoji="0" lang="en-US" sz="1400" noProof="0" dirty="0">
              <a:solidFill>
                <a:prstClr val="black"/>
              </a:solidFill>
              <a:ea typeface="BIZ UDPゴシック" panose="020B0400000000000000" pitchFamily="50" charset="-128"/>
            </a:endParaRPr>
          </a:p>
          <a:p>
            <a:pPr marL="177800" indent="-177800" defTabSz="1250613" rtl="0">
              <a:lnSpc>
                <a:spcPts val="1500"/>
              </a:lnSpc>
              <a:buFont typeface="Arial" panose="020B0604020202020204" pitchFamily="34" charset="0"/>
              <a:buChar char="•"/>
              <a:defRPr/>
            </a:pPr>
            <a:r>
              <a:rPr lang="en-US" sz="1400" noProof="0" dirty="0">
                <a:solidFill>
                  <a:prstClr val="black"/>
                </a:solidFill>
                <a:ea typeface="BIZ UDPゴシック" panose="020B0400000000000000" pitchFamily="50" charset="-128"/>
              </a:rPr>
              <a:t>With the view to serving as the </a:t>
            </a:r>
            <a:r>
              <a:rPr lang="en-US" sz="1400" b="1" noProof="0" dirty="0">
                <a:solidFill>
                  <a:prstClr val="black"/>
                </a:solidFill>
                <a:ea typeface="BIZ UDPゴシック" panose="020B0400000000000000" pitchFamily="50" charset="-128"/>
              </a:rPr>
              <a:t>second capital</a:t>
            </a:r>
            <a:r>
              <a:rPr lang="en-US" sz="1400" noProof="0" dirty="0">
                <a:solidFill>
                  <a:prstClr val="black"/>
                </a:solidFill>
                <a:ea typeface="BIZ UDPゴシック" panose="020B0400000000000000" pitchFamily="50" charset="-128"/>
              </a:rPr>
              <a:t>,</a:t>
            </a:r>
            <a:r>
              <a:rPr lang="en-US" sz="1400" b="1" noProof="0" dirty="0">
                <a:solidFill>
                  <a:prstClr val="black"/>
                </a:solidFill>
                <a:ea typeface="BIZ UDPゴシック" panose="020B0400000000000000" pitchFamily="50" charset="-128"/>
              </a:rPr>
              <a:t> Osaka drives Japan’s growth in peacetime and backs up the capital’s functions in emergencies as one of the key pillars of Japan’s multi-polar structure</a:t>
            </a:r>
            <a:r>
              <a:rPr lang="en-US" sz="1400" noProof="0" dirty="0">
                <a:solidFill>
                  <a:prstClr val="black"/>
                </a:solidFill>
                <a:ea typeface="BIZ UDPゴシック" panose="020B0400000000000000" pitchFamily="50" charset="-128"/>
              </a:rPr>
              <a:t>.</a:t>
            </a:r>
            <a:endParaRPr kumimoji="0" lang="en-US" sz="1400" noProof="0" dirty="0">
              <a:solidFill>
                <a:prstClr val="black"/>
              </a:solidFill>
              <a:ea typeface="BIZ UDPゴシック" panose="020B0400000000000000" pitchFamily="50" charset="-128"/>
            </a:endParaRPr>
          </a:p>
          <a:p>
            <a:pPr marL="177800" indent="-177800" defTabSz="1250613" rtl="0">
              <a:lnSpc>
                <a:spcPts val="1600"/>
              </a:lnSpc>
              <a:spcBef>
                <a:spcPts val="300"/>
              </a:spcBef>
              <a:defRPr/>
            </a:pPr>
            <a:r>
              <a:rPr lang="en-US" sz="1600" b="1" noProof="0" dirty="0">
                <a:solidFill>
                  <a:prstClr val="black"/>
                </a:solidFill>
                <a:ea typeface="BIZ UDPゴシック" panose="020B0400000000000000" pitchFamily="50" charset="-128"/>
              </a:rPr>
              <a:t>■ Current Status of Osaka</a:t>
            </a:r>
            <a:endParaRPr kumimoji="0" lang="en-US" sz="1600" b="1" noProof="0" dirty="0">
              <a:solidFill>
                <a:prstClr val="black"/>
              </a:solidFill>
              <a:ea typeface="BIZ UDPゴシック" panose="020B0400000000000000" pitchFamily="50" charset="-128"/>
            </a:endParaRPr>
          </a:p>
          <a:p>
            <a:pPr marL="177800" indent="-177800" defTabSz="1250613" rtl="0">
              <a:lnSpc>
                <a:spcPts val="1500"/>
              </a:lnSpc>
              <a:buFont typeface="Arial" panose="020B0604020202020204" pitchFamily="34" charset="0"/>
              <a:buChar char="•"/>
              <a:defRPr/>
            </a:pPr>
            <a:r>
              <a:rPr lang="en-US" sz="1400" noProof="0" dirty="0">
                <a:solidFill>
                  <a:prstClr val="black"/>
                </a:solidFill>
                <a:ea typeface="BIZ UDPゴシック" panose="020B0400000000000000" pitchFamily="50" charset="-128"/>
              </a:rPr>
              <a:t>Since Osaka began pursuing its bid in 2015 to host the World Expo 2025, joint public-private initiatives, including integrated prefectural and municipal growth strategies, urban development, and infrastructure improvements, have been progressing.</a:t>
            </a:r>
            <a:endParaRPr kumimoji="0" lang="en-US" sz="1400" noProof="0" dirty="0">
              <a:solidFill>
                <a:prstClr val="black"/>
              </a:solidFill>
              <a:ea typeface="BIZ UDPゴシック" panose="020B0400000000000000" pitchFamily="50" charset="-128"/>
            </a:endParaRPr>
          </a:p>
          <a:p>
            <a:pPr marL="177800" indent="-177800" defTabSz="1250613" rtl="0">
              <a:lnSpc>
                <a:spcPts val="1500"/>
              </a:lnSpc>
              <a:buFont typeface="Arial" panose="020B0604020202020204" pitchFamily="34" charset="0"/>
              <a:buChar char="•"/>
              <a:defRPr/>
            </a:pPr>
            <a:r>
              <a:rPr lang="en-US" sz="1400" noProof="0" dirty="0">
                <a:solidFill>
                  <a:prstClr val="black"/>
                </a:solidFill>
                <a:ea typeface="BIZ UDPゴシック" panose="020B0400000000000000" pitchFamily="50" charset="-128"/>
              </a:rPr>
              <a:t>Since the hosting of Expo 2025, various future technologies have been showcased, with events captivating the world hosted and Osaka’s unique charm highlighted, resulting in expanded promotion of the Osaka brand to the world and increased business opportunities  </a:t>
            </a:r>
            <a:br>
              <a:rPr lang="en-US" sz="1400" noProof="0" dirty="0">
                <a:solidFill>
                  <a:prstClr val="black"/>
                </a:solidFill>
                <a:ea typeface="BIZ UDPゴシック" panose="020B0400000000000000" pitchFamily="50" charset="-128"/>
              </a:rPr>
            </a:br>
            <a:r>
              <a:rPr lang="en-US" sz="1400" noProof="0" dirty="0">
                <a:solidFill>
                  <a:prstClr val="black"/>
                </a:solidFill>
                <a:ea typeface="BIZ UDPゴシック" panose="020B0400000000000000" pitchFamily="50" charset="-128"/>
              </a:rPr>
              <a:t>⇒ There have been signs that Osaka’s economy is entering a virtuous cycle, represented by the record-high nominal GDP (43.1 trillion yen in FY2022), the record-high inbound tourists (14.09 million visitors in 2024) and a net migration surplus since 2011. </a:t>
            </a:r>
            <a:endParaRPr kumimoji="0" lang="en-US" sz="1400" noProof="0" dirty="0">
              <a:solidFill>
                <a:prstClr val="black"/>
              </a:solidFill>
              <a:ea typeface="BIZ UDPゴシック" panose="020B0400000000000000" pitchFamily="50" charset="-128"/>
            </a:endParaRPr>
          </a:p>
          <a:p>
            <a:pPr marL="177800" indent="-177800" defTabSz="1250613" rtl="0">
              <a:lnSpc>
                <a:spcPts val="1600"/>
              </a:lnSpc>
              <a:spcBef>
                <a:spcPts val="300"/>
              </a:spcBef>
              <a:defRPr/>
            </a:pPr>
            <a:r>
              <a:rPr lang="en-US" sz="1600" b="1" noProof="0" dirty="0">
                <a:solidFill>
                  <a:prstClr val="black"/>
                </a:solidFill>
                <a:ea typeface="BIZ UDPゴシック" panose="020B0400000000000000" pitchFamily="50" charset="-128"/>
              </a:rPr>
              <a:t>■ Accelerating Efforts toward Growth and Development</a:t>
            </a:r>
            <a:endParaRPr kumimoji="0" lang="en-US" sz="1600" b="1" noProof="0" dirty="0">
              <a:solidFill>
                <a:prstClr val="black"/>
              </a:solidFill>
              <a:ea typeface="BIZ UDPゴシック" panose="020B0400000000000000" pitchFamily="50" charset="-128"/>
            </a:endParaRPr>
          </a:p>
          <a:p>
            <a:pPr marL="177800" indent="-177800" defTabSz="1250613" rtl="0">
              <a:lnSpc>
                <a:spcPts val="1500"/>
              </a:lnSpc>
              <a:buFont typeface="Arial" panose="020B0604020202020204" pitchFamily="34" charset="0"/>
              <a:buChar char="•"/>
              <a:defRPr/>
            </a:pPr>
            <a:r>
              <a:rPr lang="en-US" sz="1400" noProof="0" dirty="0">
                <a:solidFill>
                  <a:prstClr val="black"/>
                </a:solidFill>
                <a:ea typeface="BIZ UDPゴシック" panose="020B0400000000000000" pitchFamily="50" charset="-128"/>
              </a:rPr>
              <a:t>Inheriting the </a:t>
            </a:r>
            <a:r>
              <a:rPr lang="en-US" sz="1400" b="1" noProof="0" dirty="0">
                <a:solidFill>
                  <a:prstClr val="black"/>
                </a:solidFill>
                <a:ea typeface="BIZ UDPゴシック" panose="020B0400000000000000" pitchFamily="50" charset="-128"/>
              </a:rPr>
              <a:t>legacy of the Expo</a:t>
            </a:r>
            <a:r>
              <a:rPr lang="en-US" sz="1400" noProof="0" dirty="0">
                <a:solidFill>
                  <a:prstClr val="black"/>
                </a:solidFill>
                <a:ea typeface="BIZ UDPゴシック" panose="020B0400000000000000" pitchFamily="50" charset="-128"/>
              </a:rPr>
              <a:t>, Osaka will accelerate a </a:t>
            </a:r>
            <a:r>
              <a:rPr lang="en-US" sz="1400" b="1" noProof="0" dirty="0">
                <a:solidFill>
                  <a:prstClr val="black"/>
                </a:solidFill>
                <a:ea typeface="BIZ UDPゴシック" panose="020B0400000000000000" pitchFamily="50" charset="-128"/>
              </a:rPr>
              <a:t>virtuous cycle </a:t>
            </a:r>
            <a:r>
              <a:rPr lang="en-US" sz="1400" noProof="0" dirty="0">
                <a:solidFill>
                  <a:prstClr val="black"/>
                </a:solidFill>
                <a:ea typeface="BIZ UDPゴシック" panose="020B0400000000000000" pitchFamily="50" charset="-128"/>
              </a:rPr>
              <a:t>of </a:t>
            </a:r>
            <a:r>
              <a:rPr lang="en-US" sz="1400" b="1" noProof="0" dirty="0">
                <a:solidFill>
                  <a:prstClr val="black"/>
                </a:solidFill>
                <a:ea typeface="BIZ UDPゴシック" panose="020B0400000000000000" pitchFamily="50" charset="-128"/>
              </a:rPr>
              <a:t>“economic growth,” “enhanced urban vitality,” and “population growth,”</a:t>
            </a:r>
            <a:r>
              <a:rPr lang="en-US" sz="1400" noProof="0" dirty="0">
                <a:solidFill>
                  <a:prstClr val="black"/>
                </a:solidFill>
                <a:ea typeface="BIZ UDPゴシック" panose="020B0400000000000000" pitchFamily="50" charset="-128"/>
              </a:rPr>
              <a:t> and as the second capital of Japan, it will function as an engine for growth that drives Japan's economy.</a:t>
            </a:r>
            <a:endParaRPr kumimoji="0" lang="en-US" sz="1400" noProof="0" dirty="0">
              <a:solidFill>
                <a:prstClr val="black"/>
              </a:solidFill>
              <a:ea typeface="BIZ UDPゴシック" panose="020B0400000000000000" pitchFamily="50" charset="-128"/>
            </a:endParaRPr>
          </a:p>
        </p:txBody>
      </p:sp>
    </p:spTree>
    <p:extLst>
      <p:ext uri="{BB962C8B-B14F-4D97-AF65-F5344CB8AC3E}">
        <p14:creationId xmlns:p14="http://schemas.microsoft.com/office/powerpoint/2010/main" val="894645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2AFC7-9CA4-0337-8865-E305A9865432}"/>
            </a:ext>
          </a:extLst>
        </p:cNvPr>
        <p:cNvGrpSpPr/>
        <p:nvPr/>
      </p:nvGrpSpPr>
      <p:grpSpPr>
        <a:xfrm>
          <a:off x="0" y="0"/>
          <a:ext cx="0" cy="0"/>
          <a:chOff x="0" y="0"/>
          <a:chExt cx="0" cy="0"/>
        </a:xfrm>
      </p:grpSpPr>
      <p:sp>
        <p:nvSpPr>
          <p:cNvPr id="57" name="角丸四角形 70">
            <a:extLst>
              <a:ext uri="{FF2B5EF4-FFF2-40B4-BE49-F238E27FC236}">
                <a16:creationId xmlns:a16="http://schemas.microsoft.com/office/drawing/2014/main" id="{F45EAA11-F49C-44D7-979F-DDBE06AFDAC4}"/>
              </a:ext>
            </a:extLst>
          </p:cNvPr>
          <p:cNvSpPr/>
          <p:nvPr/>
        </p:nvSpPr>
        <p:spPr>
          <a:xfrm>
            <a:off x="180899" y="547298"/>
            <a:ext cx="14076785" cy="1002102"/>
          </a:xfrm>
          <a:prstGeom prst="roundRect">
            <a:avLst>
              <a:gd name="adj" fmla="val 3008"/>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13" rtl="0">
              <a:defRPr/>
            </a:pPr>
            <a:endParaRPr kumimoji="0" lang="en-US" sz="1400" noProof="0" dirty="0">
              <a:solidFill>
                <a:prstClr val="black"/>
              </a:solidFill>
              <a:ea typeface="BIZ UDPゴシック" panose="020B0400000000000000" pitchFamily="50" charset="-128"/>
            </a:endParaRPr>
          </a:p>
          <a:p>
            <a:pPr marL="171450" indent="-171450" defTabSz="1250613" rtl="0">
              <a:spcBef>
                <a:spcPts val="300"/>
              </a:spcBef>
              <a:buFont typeface="Wingdings" panose="05000000000000000000" pitchFamily="2" charset="2"/>
              <a:buChar char="Ø"/>
              <a:defRPr/>
            </a:pPr>
            <a:r>
              <a:rPr lang="en-US" sz="1400" noProof="0" dirty="0">
                <a:solidFill>
                  <a:prstClr val="black"/>
                </a:solidFill>
                <a:ea typeface="BIZ UDPゴシック" panose="020B0400000000000000" pitchFamily="50" charset="-128"/>
              </a:rPr>
              <a:t>The policy direction summarizes the initiatives under each pillar, based on the Fundamental Principles, while taking into account the circumstances at the time of formulation of Beyond EXPO 2025.</a:t>
            </a:r>
          </a:p>
          <a:p>
            <a:pPr marL="171450" indent="-171450" defTabSz="1250613" rtl="0">
              <a:buFont typeface="Wingdings" panose="05000000000000000000" pitchFamily="2" charset="2"/>
              <a:buChar char="Ø"/>
              <a:defRPr/>
            </a:pPr>
            <a:r>
              <a:rPr lang="en-US" sz="1400" noProof="0" dirty="0">
                <a:solidFill>
                  <a:prstClr val="black"/>
                </a:solidFill>
                <a:ea typeface="BIZ UDPゴシック" panose="020B0400000000000000" pitchFamily="50" charset="-128"/>
              </a:rPr>
              <a:t>Going forward, this policy direction will be reviewed flexibly on an annual basis, considering the policy’s progress and environmental changes, toward further enhancement. </a:t>
            </a:r>
          </a:p>
        </p:txBody>
      </p:sp>
      <p:sp>
        <p:nvSpPr>
          <p:cNvPr id="130" name="正方形/長方形 129">
            <a:extLst>
              <a:ext uri="{FF2B5EF4-FFF2-40B4-BE49-F238E27FC236}">
                <a16:creationId xmlns:a16="http://schemas.microsoft.com/office/drawing/2014/main" id="{847A3FAA-CE81-5C57-5F3D-2BE323D5FCCB}"/>
              </a:ext>
            </a:extLst>
          </p:cNvPr>
          <p:cNvSpPr/>
          <p:nvPr/>
        </p:nvSpPr>
        <p:spPr>
          <a:xfrm>
            <a:off x="0" y="-17668"/>
            <a:ext cx="14401799" cy="436558"/>
          </a:xfrm>
          <a:prstGeom prst="rect">
            <a:avLst/>
          </a:prstGeom>
          <a:solidFill>
            <a:srgbClr val="002060"/>
          </a:solidFill>
          <a:ln>
            <a:noFill/>
          </a:ln>
        </p:spPr>
        <p:style>
          <a:lnRef idx="1">
            <a:schemeClr val="accent1"/>
          </a:lnRef>
          <a:fillRef idx="2">
            <a:schemeClr val="accent1"/>
          </a:fillRef>
          <a:effectRef idx="1">
            <a:schemeClr val="accent1"/>
          </a:effectRef>
          <a:fontRef idx="minor">
            <a:schemeClr val="dk1"/>
          </a:fontRef>
        </p:style>
        <p:txBody>
          <a:bodyPr wrap="square" lIns="122525" tIns="61262" rIns="122525" bIns="61262" rtlCol="0" anchor="ctr">
            <a:noAutofit/>
          </a:bodyPr>
          <a:lstStyle/>
          <a:p>
            <a:pPr algn="ctr" rtl="0"/>
            <a:r>
              <a:rPr lang="en-US" sz="2000" b="1" noProof="0" dirty="0">
                <a:solidFill>
                  <a:schemeClr val="bg1"/>
                </a:solidFill>
                <a:ea typeface="Meiryo UI" panose="020B0604030504040204" pitchFamily="50" charset="-128"/>
                <a:cs typeface="Times New Roman" panose="02020603050405020304" pitchFamily="18" charset="0"/>
              </a:rPr>
              <a:t>Policy Direction of Beyond EXPO 2025</a:t>
            </a:r>
            <a:endParaRPr lang="en-US" sz="2000" noProof="0" dirty="0">
              <a:solidFill>
                <a:schemeClr val="bg1"/>
              </a:solidFill>
              <a:ea typeface="Meiryo UI" panose="020B0604030504040204" pitchFamily="50" charset="-128"/>
              <a:cs typeface="ＭＳ Ｐゴシック" panose="020B0600070205080204" pitchFamily="50" charset="-128"/>
            </a:endParaRPr>
          </a:p>
        </p:txBody>
      </p:sp>
      <p:graphicFrame>
        <p:nvGraphicFramePr>
          <p:cNvPr id="7" name="表 6">
            <a:extLst>
              <a:ext uri="{FF2B5EF4-FFF2-40B4-BE49-F238E27FC236}">
                <a16:creationId xmlns:a16="http://schemas.microsoft.com/office/drawing/2014/main" id="{9B584C57-B0F0-168B-5F1D-692660C28B42}"/>
              </a:ext>
            </a:extLst>
          </p:cNvPr>
          <p:cNvGraphicFramePr>
            <a:graphicFrameLocks noGrp="1"/>
          </p:cNvGraphicFramePr>
          <p:nvPr>
            <p:extLst>
              <p:ext uri="{D42A27DB-BD31-4B8C-83A1-F6EECF244321}">
                <p14:modId xmlns:p14="http://schemas.microsoft.com/office/powerpoint/2010/main" val="1538312630"/>
              </p:ext>
            </p:extLst>
          </p:nvPr>
        </p:nvGraphicFramePr>
        <p:xfrm>
          <a:off x="216900" y="1640988"/>
          <a:ext cx="14040784" cy="8255885"/>
        </p:xfrm>
        <a:graphic>
          <a:graphicData uri="http://schemas.openxmlformats.org/drawingml/2006/table">
            <a:tbl>
              <a:tblPr>
                <a:tableStyleId>{3B4B98B0-60AC-42C2-AFA5-B58CD77FA1E5}</a:tableStyleId>
              </a:tblPr>
              <a:tblGrid>
                <a:gridCol w="287256">
                  <a:extLst>
                    <a:ext uri="{9D8B030D-6E8A-4147-A177-3AD203B41FA5}">
                      <a16:colId xmlns:a16="http://schemas.microsoft.com/office/drawing/2014/main" val="160575585"/>
                    </a:ext>
                  </a:extLst>
                </a:gridCol>
                <a:gridCol w="1123328">
                  <a:extLst>
                    <a:ext uri="{9D8B030D-6E8A-4147-A177-3AD203B41FA5}">
                      <a16:colId xmlns:a16="http://schemas.microsoft.com/office/drawing/2014/main" val="937872021"/>
                    </a:ext>
                  </a:extLst>
                </a:gridCol>
                <a:gridCol w="1856861">
                  <a:extLst>
                    <a:ext uri="{9D8B030D-6E8A-4147-A177-3AD203B41FA5}">
                      <a16:colId xmlns:a16="http://schemas.microsoft.com/office/drawing/2014/main" val="2535292840"/>
                    </a:ext>
                  </a:extLst>
                </a:gridCol>
                <a:gridCol w="2348403">
                  <a:extLst>
                    <a:ext uri="{9D8B030D-6E8A-4147-A177-3AD203B41FA5}">
                      <a16:colId xmlns:a16="http://schemas.microsoft.com/office/drawing/2014/main" val="2096362916"/>
                    </a:ext>
                  </a:extLst>
                </a:gridCol>
                <a:gridCol w="8424936">
                  <a:extLst>
                    <a:ext uri="{9D8B030D-6E8A-4147-A177-3AD203B41FA5}">
                      <a16:colId xmlns:a16="http://schemas.microsoft.com/office/drawing/2014/main" val="3113056739"/>
                    </a:ext>
                  </a:extLst>
                </a:gridCol>
              </a:tblGrid>
              <a:tr h="484202">
                <a:tc gridSpan="2">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800" b="0" noProof="0" dirty="0">
                          <a:solidFill>
                            <a:schemeClr val="tx1"/>
                          </a:solidFill>
                          <a:latin typeface="+mn-lt"/>
                          <a:ea typeface="BIZ UDPゴシック" panose="020B0400000000000000" pitchFamily="50" charset="-128"/>
                        </a:rPr>
                        <a:t>Area</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marR="0" lvl="0" indent="0" algn="ctr" defTabSz="1419515" rtl="0" eaLnBrk="1" fontAlgn="auto" latinLnBrk="0" hangingPunct="1">
                        <a:lnSpc>
                          <a:spcPts val="1340"/>
                        </a:lnSpc>
                        <a:spcBef>
                          <a:spcPts val="0"/>
                        </a:spcBef>
                        <a:spcAft>
                          <a:spcPts val="0"/>
                        </a:spcAft>
                        <a:buClrTx/>
                        <a:buSzTx/>
                        <a:buFontTx/>
                        <a:buNone/>
                        <a:tabLst/>
                        <a:defRPr/>
                      </a:pPr>
                      <a:r>
                        <a:rPr lang="en-us" sz="1300" b="0">
                          <a:solidFill>
                            <a:schemeClr val="tx1"/>
                          </a:solidFill>
                          <a:latin typeface="BIZ UDPゴシック" panose="020B0400000000000000" pitchFamily="50" charset="-128"/>
                          <a:ea typeface="BIZ UDPゴシック" panose="020B0400000000000000" pitchFamily="50" charset="-128"/>
                        </a:rPr>
                        <a:t>Area</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419515" rtl="0" eaLnBrk="1" fontAlgn="auto" latinLnBrk="0" hangingPunct="1">
                        <a:lnSpc>
                          <a:spcPts val="1800"/>
                        </a:lnSpc>
                        <a:spcBef>
                          <a:spcPts val="0"/>
                        </a:spcBef>
                        <a:spcAft>
                          <a:spcPts val="0"/>
                        </a:spcAft>
                        <a:buClrTx/>
                        <a:buSzTx/>
                        <a:buFontTx/>
                        <a:buNone/>
                        <a:tabLst/>
                        <a:defRPr/>
                      </a:pPr>
                      <a:r>
                        <a:rPr lang="en-US" sz="1800" b="0" noProof="0" dirty="0">
                          <a:solidFill>
                            <a:schemeClr val="tx1"/>
                          </a:solidFill>
                          <a:latin typeface="+mn-lt"/>
                          <a:ea typeface="BIZ UDPゴシック" panose="020B0400000000000000" pitchFamily="50" charset="-128"/>
                        </a:rPr>
                        <a:t>Vision for the city</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800" b="0" noProof="0" dirty="0">
                          <a:solidFill>
                            <a:schemeClr val="tx1"/>
                          </a:solidFill>
                          <a:latin typeface="+mn-lt"/>
                          <a:ea typeface="BIZ UDPゴシック" panose="020B0400000000000000" pitchFamily="50" charset="-128"/>
                        </a:rPr>
                        <a:t>Pillars of initiatives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800" b="0" noProof="0" dirty="0">
                          <a:solidFill>
                            <a:schemeClr val="tx1"/>
                          </a:solidFill>
                          <a:latin typeface="+mn-lt"/>
                          <a:ea typeface="BIZ UDPゴシック" panose="020B0400000000000000" pitchFamily="50" charset="-128"/>
                        </a:rPr>
                        <a:t>Major initiatives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899585762"/>
                  </a:ext>
                </a:extLst>
              </a:tr>
              <a:tr h="1263478">
                <a:tc rowSpan="3">
                  <a:txBody>
                    <a:bodyPr/>
                    <a:lstStyle/>
                    <a:p>
                      <a:pPr algn="ctr" rtl="0">
                        <a:lnSpc>
                          <a:spcPct val="100000"/>
                        </a:lnSpc>
                      </a:pPr>
                      <a:endParaRPr kumimoji="1" lang="en-US" sz="1800" b="1" u="none" noProof="0" dirty="0">
                        <a:solidFill>
                          <a:schemeClr val="bg1"/>
                        </a:solidFill>
                        <a:effectLst>
                          <a:outerShdw blurRad="38100" dist="38100" dir="2700000" algn="tl">
                            <a:srgbClr val="000000">
                              <a:alpha val="43137"/>
                            </a:srgbClr>
                          </a:outerShdw>
                        </a:effectLst>
                        <a:latin typeface="+mn-lt"/>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ctr" rtl="0">
                        <a:lnSpc>
                          <a:spcPct val="100000"/>
                        </a:lnSpc>
                      </a:pPr>
                      <a:r>
                        <a:rPr lang="en-US" sz="1600" b="1" u="none" noProof="0" dirty="0">
                          <a:solidFill>
                            <a:schemeClr val="bg1"/>
                          </a:solidFill>
                          <a:effectLst>
                            <a:outerShdw blurRad="38100" dist="38100" dir="2700000" algn="tl">
                              <a:srgbClr val="000000">
                                <a:alpha val="43137"/>
                              </a:srgbClr>
                            </a:outerShdw>
                          </a:effectLst>
                          <a:latin typeface="+mn-lt"/>
                          <a:ea typeface="BIZ UDPゴシック" panose="020B0400000000000000" pitchFamily="50" charset="-128"/>
                        </a:rPr>
                        <a:t>Economic strength</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2E75B6"/>
                    </a:solidFill>
                  </a:tcPr>
                </a:tc>
                <a:tc rowSpan="3">
                  <a:txBody>
                    <a:bodyPr/>
                    <a:lstStyle/>
                    <a:p>
                      <a:pPr algn="ctr" rtl="0">
                        <a:lnSpc>
                          <a:spcPct val="100000"/>
                        </a:lnSpc>
                      </a:pPr>
                      <a:r>
                        <a:rPr lang="en-US" sz="1600" b="1" i="0" u="none" strike="noStrike" kern="100" cap="none" spc="0" normalizeH="0" noProof="0" dirty="0">
                          <a:ln>
                            <a:noFill/>
                          </a:ln>
                          <a:solidFill>
                            <a:schemeClr val="tx1"/>
                          </a:solidFill>
                          <a:effectLst/>
                          <a:uLnTx/>
                          <a:uFillTx/>
                          <a:latin typeface="+mn-lt"/>
                          <a:ea typeface="BIZ UDPゴシック" panose="020B0400000000000000" pitchFamily="50" charset="-128"/>
                          <a:cs typeface="Times New Roman" panose="02020603050405020304" pitchFamily="18" charset="0"/>
                        </a:rPr>
                        <a:t>Leading innovation city</a:t>
                      </a:r>
                      <a:endParaRPr kumimoji="1" lang="en-US" sz="1600" b="1" u="none"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600" b="0" noProof="0" dirty="0">
                          <a:solidFill>
                            <a:schemeClr val="tx1"/>
                          </a:solidFill>
                          <a:latin typeface="+mn-lt"/>
                          <a:ea typeface="BIZ UDPゴシック" panose="020B0400000000000000" pitchFamily="50" charset="-128"/>
                        </a:rPr>
                        <a:t>Enhancing support</a:t>
                      </a:r>
                      <a:endParaRPr kumimoji="1" lang="en-US" sz="1600" b="0"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To accelerate the implementation of cutting-edge technologies showcased at the Expo, a top management body comprising representatives from the business community, the national government, the Union of Kansai Governments, Osaka Prefecture and Osaka City will be established to provide project-based support for concrete implementation</a:t>
                      </a:r>
                      <a:endParaRPr kumimoji="1" lang="en-US" sz="1400" b="0" noProof="0" dirty="0">
                        <a:solidFill>
                          <a:schemeClr val="tx1"/>
                        </a:solidFill>
                        <a:latin typeface="+mn-lt"/>
                        <a:ea typeface="BIZ UDPゴシック" panose="020B0400000000000000" pitchFamily="50" charset="-128"/>
                      </a:endParaRP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Enhancing and strengthening the digital infrastructure comprising communications networks, data centers, and power systems, which form the foundation of next-generation smart cities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extLst>
                  <a:ext uri="{0D108BD9-81ED-4DB2-BD59-A6C34878D82A}">
                    <a16:rowId xmlns:a16="http://schemas.microsoft.com/office/drawing/2014/main" val="1744086356"/>
                  </a:ext>
                </a:extLst>
              </a:tr>
              <a:tr h="1647004">
                <a:tc vMerge="1">
                  <a:txBody>
                    <a:bodyPr/>
                    <a:lstStyle/>
                    <a:p>
                      <a:pPr rtl="0"/>
                      <a:endParaRPr kumimoji="1" lang="ja-JP" altLang="en-US"/>
                    </a:p>
                  </a:txBody>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a:txBody>
                    <a:bodyPr/>
                    <a:lstStyle/>
                    <a:p>
                      <a:pPr algn="ctr" rtl="0">
                        <a:lnSpc>
                          <a:spcPct val="100000"/>
                        </a:lnSpc>
                      </a:pPr>
                      <a:r>
                        <a:rPr lang="en-US" sz="1600" b="0" noProof="0" dirty="0">
                          <a:solidFill>
                            <a:schemeClr val="tx1"/>
                          </a:solidFill>
                          <a:latin typeface="+mn-lt"/>
                          <a:ea typeface="BIZ UDPゴシック" panose="020B0400000000000000" pitchFamily="50" charset="-128"/>
                        </a:rPr>
                        <a:t>Establishing hubs</a:t>
                      </a:r>
                      <a:endParaRPr kumimoji="1" lang="en-US" sz="1600" noProof="0" dirty="0">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Formulating a life sciences cluster centered on Nakanoshima Qross (regenerative medicine, etc.), KENTO (health and medical care) and Saito (drug discovery), while leveraging the strengths of each hub to support the development of startups.</a:t>
                      </a: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Promoting the industrialization of cutting-edge carbon-neutral technologies, with a focus on hydrogen, etc., perovskite solar cells, and biomanufacturing</a:t>
                      </a:r>
                      <a:endParaRPr kumimoji="1" lang="en-US" sz="1400" b="0" noProof="0" dirty="0">
                        <a:solidFill>
                          <a:schemeClr val="tx1"/>
                        </a:solidFill>
                        <a:latin typeface="+mn-lt"/>
                        <a:ea typeface="BIZ UDPゴシック" panose="020B0400000000000000" pitchFamily="50" charset="-128"/>
                      </a:endParaRP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Advancing the initiatives for the commercial operation of advanced air mobilities (AAMs), collaborating with the national government, neighboring local authorities and the business community</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extLst>
                  <a:ext uri="{0D108BD9-81ED-4DB2-BD59-A6C34878D82A}">
                    <a16:rowId xmlns:a16="http://schemas.microsoft.com/office/drawing/2014/main" val="3381726654"/>
                  </a:ext>
                </a:extLst>
              </a:tr>
              <a:tr h="1647004">
                <a:tc vMerge="1">
                  <a:txBody>
                    <a:bodyPr/>
                    <a:lstStyle/>
                    <a:p>
                      <a:pPr rtl="0"/>
                      <a:endParaRPr kumimoji="1" lang="ja-JP" altLang="en-US"/>
                    </a:p>
                  </a:txBody>
                  <a:tcPr/>
                </a:tc>
                <a:tc vMerge="1">
                  <a:txBody>
                    <a:bodyPr/>
                    <a:lstStyle/>
                    <a:p>
                      <a:pPr rtl="0"/>
                      <a:endParaRPr kumimoji="1" lang="ja-JP" altLang="en-US"/>
                    </a:p>
                  </a:txBody>
                  <a:tcPr/>
                </a:tc>
                <a:tc vMerge="1">
                  <a:txBody>
                    <a:bodyPr/>
                    <a:lstStyle/>
                    <a:p>
                      <a:pPr rtl="0"/>
                      <a:endParaRPr kumimoji="1" lang="ja-JP" altLang="en-US"/>
                    </a:p>
                  </a:txBody>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600" b="0" noProof="0" dirty="0">
                          <a:solidFill>
                            <a:schemeClr val="tx1"/>
                          </a:solidFill>
                          <a:latin typeface="+mn-lt"/>
                          <a:ea typeface="BIZ UDPゴシック" panose="020B0400000000000000" pitchFamily="50" charset="-128"/>
                        </a:rPr>
                        <a:t>Attracting investments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tc>
                  <a:txBody>
                    <a:bodyPr/>
                    <a:lstStyle/>
                    <a:p>
                      <a:pPr marL="171450" indent="-171450" rtl="0">
                        <a:lnSpc>
                          <a:spcPct val="100000"/>
                        </a:lnSpc>
                        <a:buFont typeface="Arial" panose="020B0604020202020204" pitchFamily="34" charset="0"/>
                        <a:buChar char="•"/>
                      </a:pPr>
                      <a:r>
                        <a:rPr lang="en-US" sz="1400" noProof="0" dirty="0">
                          <a:latin typeface="+mn-lt"/>
                          <a:ea typeface="BIZ UDPゴシック" panose="020B0400000000000000" pitchFamily="50" charset="-128"/>
                        </a:rPr>
                        <a:t>Organizing WHX Osaka (an international trade fair) that inherits Japan Health, WHX Leaders Osaka (an international conference), and startup conferences focusing on the deep tech field inheriting the philosophy of the GSE (Global Startup Expo 2025)　　　</a:t>
                      </a:r>
                      <a:endParaRPr kumimoji="1" lang="en-US" sz="1400" noProof="0" dirty="0">
                        <a:latin typeface="+mn-lt"/>
                        <a:ea typeface="BIZ UDPゴシック" panose="020B0400000000000000" pitchFamily="50" charset="-128"/>
                      </a:endParaRPr>
                    </a:p>
                    <a:p>
                      <a:pPr marL="171450" indent="-171450" rtl="0">
                        <a:lnSpc>
                          <a:spcPct val="100000"/>
                        </a:lnSpc>
                        <a:buFont typeface="Arial" panose="020B0604020202020204" pitchFamily="34" charset="0"/>
                        <a:buChar char="•"/>
                      </a:pPr>
                      <a:r>
                        <a:rPr lang="en-US" sz="1400" noProof="0" dirty="0">
                          <a:latin typeface="+mn-lt"/>
                          <a:ea typeface="BIZ UDPゴシック" panose="020B0400000000000000" pitchFamily="50" charset="-128"/>
                        </a:rPr>
                        <a:t>Expanding strategic business exchanges with overseas partners that have been connected through the Expo</a:t>
                      </a:r>
                    </a:p>
                    <a:p>
                      <a:pPr marL="171450" indent="-171450" rtl="0">
                        <a:lnSpc>
                          <a:spcPct val="100000"/>
                        </a:lnSpc>
                        <a:buFont typeface="Arial" panose="020B0604020202020204" pitchFamily="34" charset="0"/>
                        <a:buChar char="•"/>
                      </a:pPr>
                      <a:r>
                        <a:rPr lang="en-US" sz="1400" noProof="0" dirty="0">
                          <a:latin typeface="+mn-lt"/>
                          <a:ea typeface="BIZ UDPゴシック" panose="020B0400000000000000" pitchFamily="50" charset="-128"/>
                        </a:rPr>
                        <a:t>Promoting investment under the initiative of the Global Financial City OSAKA Strategy (promoting investment and collaboration from domestic and international financial institutions to Osaka-based companies) </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extLst>
                  <a:ext uri="{0D108BD9-81ED-4DB2-BD59-A6C34878D82A}">
                    <a16:rowId xmlns:a16="http://schemas.microsoft.com/office/drawing/2014/main" val="1525468029"/>
                  </a:ext>
                </a:extLst>
              </a:tr>
              <a:tr h="1647004">
                <a:tc rowSpan="3">
                  <a:txBody>
                    <a:bodyPr/>
                    <a:lstStyle/>
                    <a:p>
                      <a:pPr algn="ctr" rtl="0">
                        <a:lnSpc>
                          <a:spcPct val="100000"/>
                        </a:lnSpc>
                      </a:pPr>
                      <a:endParaRPr lang="en-US" sz="1800" b="1" u="none" noProof="0" dirty="0">
                        <a:solidFill>
                          <a:schemeClr val="bg1"/>
                        </a:solidFill>
                        <a:effectLst>
                          <a:outerShdw blurRad="38100" dist="38100" dir="2700000" algn="tl">
                            <a:srgbClr val="000000">
                              <a:alpha val="43137"/>
                            </a:srgbClr>
                          </a:outerShdw>
                        </a:effectLst>
                        <a:latin typeface="+mn-lt"/>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ctr" rtl="0">
                        <a:lnSpc>
                          <a:spcPct val="100000"/>
                        </a:lnSpc>
                      </a:pPr>
                      <a:r>
                        <a:rPr lang="en-US" sz="1600" b="1" u="none" noProof="0" dirty="0">
                          <a:solidFill>
                            <a:schemeClr val="bg1"/>
                          </a:solidFill>
                          <a:effectLst>
                            <a:outerShdw blurRad="38100" dist="38100" dir="2700000" algn="tl">
                              <a:srgbClr val="000000">
                                <a:alpha val="43137"/>
                              </a:srgbClr>
                            </a:outerShdw>
                          </a:effectLst>
                          <a:latin typeface="+mn-lt"/>
                          <a:ea typeface="BIZ UDPゴシック" panose="020B0400000000000000" pitchFamily="50" charset="-128"/>
                        </a:rPr>
                        <a:t>Urban strength</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C55A11"/>
                    </a:solidFill>
                  </a:tcPr>
                </a:tc>
                <a:tc rowSpan="3">
                  <a:txBody>
                    <a:bodyPr/>
                    <a:lstStyle/>
                    <a:p>
                      <a:pPr algn="ctr" rtl="0">
                        <a:lnSpc>
                          <a:spcPct val="100000"/>
                        </a:lnSpc>
                      </a:pPr>
                      <a:r>
                        <a:rPr lang="en-US" sz="1600" b="1" i="0" u="none" strike="noStrike" kern="100" cap="none" spc="0" normalizeH="0" noProof="0" dirty="0">
                          <a:ln>
                            <a:noFill/>
                          </a:ln>
                          <a:solidFill>
                            <a:schemeClr val="tx1"/>
                          </a:solidFill>
                          <a:effectLst/>
                          <a:uLnTx/>
                          <a:uFillTx/>
                          <a:latin typeface="+mn-lt"/>
                          <a:ea typeface="BIZ UDPゴシック" panose="020B0400000000000000" pitchFamily="50" charset="-128"/>
                          <a:cs typeface="Times New Roman"/>
                        </a:rPr>
                        <a:t>Entertainment hub</a:t>
                      </a:r>
                      <a:endParaRPr lang="en-US" sz="1600" b="1" u="none"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ADDCA"/>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600" b="0" noProof="0" dirty="0">
                          <a:solidFill>
                            <a:schemeClr val="tx1"/>
                          </a:solidFill>
                          <a:latin typeface="+mn-lt"/>
                          <a:ea typeface="BIZ UDPゴシック" panose="020B0400000000000000" pitchFamily="50" charset="-128"/>
                        </a:rPr>
                        <a:t>Establishing the city’s unique branding</a:t>
                      </a:r>
                      <a:endParaRPr kumimoji="1" lang="en-US" sz="1600" b="0"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ADDCA"/>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noProof="0" dirty="0">
                          <a:solidFill>
                            <a:schemeClr val="tx1"/>
                          </a:solidFill>
                          <a:latin typeface="+mn-lt"/>
                          <a:ea typeface="BIZ UDPゴシック" panose="020B0400000000000000" pitchFamily="50" charset="-128"/>
                        </a:rPr>
                        <a:t>Establishing Yumeshima as a new international tourism hub that achieves a world-class growth-oriented IR (Phase 1) and promotes urban development inheriting the Expo legacy (Phase 2)</a:t>
                      </a: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noProof="0" dirty="0">
                          <a:solidFill>
                            <a:schemeClr val="tx1"/>
                          </a:solidFill>
                          <a:latin typeface="+mn-lt"/>
                          <a:ea typeface="BIZ UDPゴシック" panose="020B0400000000000000" pitchFamily="50" charset="-128"/>
                        </a:rPr>
                        <a:t>Creating world-class entertainment content with an eye toward the construction of the large-scale arenas in the area around Expo ’70 Commemorative Park Station</a:t>
                      </a: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noProof="0" dirty="0">
                          <a:solidFill>
                            <a:schemeClr val="tx1"/>
                          </a:solidFill>
                          <a:latin typeface="+mn-lt"/>
                          <a:ea typeface="BIZ UDPゴシック" panose="020B0400000000000000" pitchFamily="50" charset="-128"/>
                        </a:rPr>
                        <a:t>Making the unique characteristics and strengths of Osaka's cuisine an international brand while encouraging domestic and international tourists to travel through the enhancement of the appeal of Osaka-</a:t>
                      </a:r>
                      <a:r>
                        <a:rPr lang="en-US" sz="1400" noProof="0" dirty="0" err="1">
                          <a:solidFill>
                            <a:schemeClr val="tx1"/>
                          </a:solidFill>
                          <a:latin typeface="+mn-lt"/>
                          <a:ea typeface="BIZ UDPゴシック" panose="020B0400000000000000" pitchFamily="50" charset="-128"/>
                        </a:rPr>
                        <a:t>mon</a:t>
                      </a:r>
                      <a:r>
                        <a:rPr lang="en-US" sz="1400" noProof="0" dirty="0">
                          <a:solidFill>
                            <a:schemeClr val="tx1"/>
                          </a:solidFill>
                          <a:latin typeface="+mn-lt"/>
                          <a:ea typeface="BIZ UDPゴシック" panose="020B0400000000000000" pitchFamily="50" charset="-128"/>
                        </a:rPr>
                        <a:t> (Osaka-made products) as a tourist attraction</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ADDCA"/>
                    </a:solidFill>
                  </a:tcPr>
                </a:tc>
                <a:extLst>
                  <a:ext uri="{0D108BD9-81ED-4DB2-BD59-A6C34878D82A}">
                    <a16:rowId xmlns:a16="http://schemas.microsoft.com/office/drawing/2014/main" val="1868591560"/>
                  </a:ext>
                </a:extLst>
              </a:tr>
              <a:tr h="546525">
                <a:tc vMerge="1">
                  <a:txBody>
                    <a:bodyPr/>
                    <a:lstStyle/>
                    <a:p>
                      <a:pPr rtl="0"/>
                      <a:endParaRPr kumimoji="1" lang="ja-JP" altLang="en-US"/>
                    </a:p>
                  </a:txBody>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a:txBody>
                    <a:bodyPr/>
                    <a:lstStyle/>
                    <a:p>
                      <a:pPr algn="ctr" rtl="0">
                        <a:lnSpc>
                          <a:spcPct val="100000"/>
                        </a:lnSpc>
                      </a:pPr>
                      <a:r>
                        <a:rPr lang="en-US" sz="1600" b="0" noProof="0" dirty="0">
                          <a:solidFill>
                            <a:schemeClr val="tx1"/>
                          </a:solidFill>
                          <a:latin typeface="+mn-lt"/>
                          <a:ea typeface="BIZ UDPゴシック" panose="020B0400000000000000" pitchFamily="50" charset="-128"/>
                        </a:rPr>
                        <a:t>Expanding tourism consumption</a:t>
                      </a:r>
                      <a:endParaRPr kumimoji="1" lang="en-US" sz="1600" noProof="0" dirty="0">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ADDCA"/>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noProof="0" dirty="0">
                          <a:solidFill>
                            <a:schemeClr val="tx1"/>
                          </a:solidFill>
                          <a:latin typeface="+mn-lt"/>
                          <a:ea typeface="BIZ UDPゴシック" panose="020B0400000000000000" pitchFamily="50" charset="-128"/>
                        </a:rPr>
                        <a:t>Enriching and enhancing night-time activities, such as drone shows, projection mapping and night cruises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ADDCA"/>
                    </a:solidFill>
                  </a:tcPr>
                </a:tc>
                <a:extLst>
                  <a:ext uri="{0D108BD9-81ED-4DB2-BD59-A6C34878D82A}">
                    <a16:rowId xmlns:a16="http://schemas.microsoft.com/office/drawing/2014/main" val="3943966105"/>
                  </a:ext>
                </a:extLst>
              </a:tr>
              <a:tr h="879951">
                <a:tc vMerge="1">
                  <a:txBody>
                    <a:bodyPr/>
                    <a:lstStyle/>
                    <a:p>
                      <a:pPr rtl="0"/>
                      <a:endParaRPr kumimoji="1" lang="ja-JP" altLang="en-US"/>
                    </a:p>
                  </a:txBody>
                  <a:tcPr/>
                </a:tc>
                <a:tc vMerge="1">
                  <a:txBody>
                    <a:bodyPr/>
                    <a:lstStyle/>
                    <a:p>
                      <a:pPr rtl="0"/>
                      <a:endParaRPr kumimoji="1" lang="ja-JP" altLang="en-US"/>
                    </a:p>
                  </a:txBody>
                  <a:tcPr/>
                </a:tc>
                <a:tc vMerge="1">
                  <a:txBody>
                    <a:bodyPr/>
                    <a:lstStyle/>
                    <a:p>
                      <a:pPr rtl="0"/>
                      <a:endParaRPr kumimoji="1" lang="ja-JP" altLang="en-US"/>
                    </a:p>
                  </a:txBody>
                  <a:tcPr/>
                </a:tc>
                <a:tc>
                  <a:txBody>
                    <a:bodyPr/>
                    <a:lstStyle/>
                    <a:p>
                      <a:pPr algn="ctr" rtl="0">
                        <a:lnSpc>
                          <a:spcPct val="100000"/>
                        </a:lnSpc>
                      </a:pPr>
                      <a:r>
                        <a:rPr lang="en-US" sz="1600" b="0" noProof="0" dirty="0">
                          <a:solidFill>
                            <a:schemeClr val="tx1"/>
                          </a:solidFill>
                          <a:latin typeface="+mn-lt"/>
                          <a:ea typeface="BIZ UDPゴシック" panose="020B0400000000000000" pitchFamily="50" charset="-128"/>
                        </a:rPr>
                        <a:t>Promoting tourism throughout the prefecture </a:t>
                      </a:r>
                      <a:endParaRPr kumimoji="1" lang="en-US" sz="1600" noProof="0" dirty="0">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ADDCA"/>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noProof="0" dirty="0">
                          <a:solidFill>
                            <a:schemeClr val="tx1"/>
                          </a:solidFill>
                          <a:latin typeface="+mn-lt"/>
                          <a:ea typeface="BIZ UDPゴシック" panose="020B0400000000000000" pitchFamily="50" charset="-128"/>
                        </a:rPr>
                        <a:t>Creating vibrancy in “Mountains and Villages” and “Oceans,” by enhancing the appeal and accessibility of surrounding mountain ranges’ national parks, repurposing traditional houses, and revitalizing the bay areas particularly around the Rinku Town, thereby improving the accessibility of the area </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ADDCA"/>
                    </a:solidFill>
                  </a:tcPr>
                </a:tc>
                <a:extLst>
                  <a:ext uri="{0D108BD9-81ED-4DB2-BD59-A6C34878D82A}">
                    <a16:rowId xmlns:a16="http://schemas.microsoft.com/office/drawing/2014/main" val="1855055"/>
                  </a:ext>
                </a:extLst>
              </a:tr>
            </a:tbl>
          </a:graphicData>
        </a:graphic>
      </p:graphicFrame>
      <p:sp>
        <p:nvSpPr>
          <p:cNvPr id="83" name="四角形: 角を丸くする 82">
            <a:extLst>
              <a:ext uri="{FF2B5EF4-FFF2-40B4-BE49-F238E27FC236}">
                <a16:creationId xmlns:a16="http://schemas.microsoft.com/office/drawing/2014/main" id="{825FA440-6F09-F779-4FF8-F3752072F5E7}"/>
              </a:ext>
            </a:extLst>
          </p:cNvPr>
          <p:cNvSpPr/>
          <p:nvPr/>
        </p:nvSpPr>
        <p:spPr>
          <a:xfrm>
            <a:off x="180899" y="467966"/>
            <a:ext cx="14040000" cy="288000"/>
          </a:xfrm>
          <a:prstGeom prst="roundRect">
            <a:avLst/>
          </a:prstGeom>
          <a:solidFill>
            <a:srgbClr val="0070C0"/>
          </a:solidFill>
          <a:ln>
            <a:noFill/>
          </a:ln>
          <a:effectLst>
            <a:outerShdw blurRad="50800" dist="50800" dir="5400000" algn="ctr" rotWithShape="0">
              <a:srgbClr val="000000">
                <a:alpha val="3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rtl="0"/>
            <a:r>
              <a:rPr lang="en-US" sz="1600" b="1" noProof="0" dirty="0">
                <a:ea typeface="BIZ UDPゴシック" panose="020B0400000000000000" pitchFamily="50" charset="-128"/>
              </a:rPr>
              <a:t>Policy Direction</a:t>
            </a:r>
          </a:p>
        </p:txBody>
      </p:sp>
      <p:sp>
        <p:nvSpPr>
          <p:cNvPr id="6" name="四角形: 対角を切り取る 5">
            <a:extLst>
              <a:ext uri="{FF2B5EF4-FFF2-40B4-BE49-F238E27FC236}">
                <a16:creationId xmlns:a16="http://schemas.microsoft.com/office/drawing/2014/main" id="{DCB4864F-727D-4C9D-8EF8-A8566CF68073}"/>
              </a:ext>
            </a:extLst>
          </p:cNvPr>
          <p:cNvSpPr/>
          <p:nvPr/>
        </p:nvSpPr>
        <p:spPr>
          <a:xfrm>
            <a:off x="206838" y="2138408"/>
            <a:ext cx="267907" cy="7768328"/>
          </a:xfrm>
          <a:prstGeom prst="snip2DiagRect">
            <a:avLst>
              <a:gd name="adj1" fmla="val 19378"/>
              <a:gd name="adj2" fmla="val 19309"/>
            </a:avLst>
          </a:prstGeom>
          <a:solidFill>
            <a:schemeClr val="tx2">
              <a:lumMod val="60000"/>
              <a:lumOff val="40000"/>
            </a:schemeClr>
          </a:solidFill>
          <a:ln>
            <a:noFill/>
          </a:ln>
          <a:effectLst/>
        </p:spPr>
        <p:txBody>
          <a:bodyPr vert="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0" i="0" u="none" strike="noStrike" kern="0" cap="none" spc="0" normalizeH="0" noProof="0" dirty="0">
                <a:ln>
                  <a:noFill/>
                </a:ln>
                <a:solidFill>
                  <a:prstClr val="white"/>
                </a:solidFill>
                <a:effectLst>
                  <a:outerShdw blurRad="38100" dist="38100" dir="2700000" algn="tl">
                    <a:srgbClr val="000000">
                      <a:alpha val="43137"/>
                    </a:srgbClr>
                  </a:outerShdw>
                </a:effectLst>
                <a:uLnTx/>
                <a:uFillTx/>
                <a:ea typeface="BIZ UDPゴシック" panose="020B0400000000000000" pitchFamily="50" charset="-128"/>
                <a:cs typeface="+mn-cs"/>
              </a:rPr>
              <a:t>Focal Area</a:t>
            </a:r>
          </a:p>
        </p:txBody>
      </p:sp>
    </p:spTree>
    <p:extLst>
      <p:ext uri="{BB962C8B-B14F-4D97-AF65-F5344CB8AC3E}">
        <p14:creationId xmlns:p14="http://schemas.microsoft.com/office/powerpoint/2010/main" val="376897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2AFC7-9CA4-0337-8865-E305A9865432}"/>
            </a:ext>
          </a:extLst>
        </p:cNvPr>
        <p:cNvGrpSpPr/>
        <p:nvPr/>
      </p:nvGrpSpPr>
      <p:grpSpPr>
        <a:xfrm>
          <a:off x="0" y="0"/>
          <a:ext cx="0" cy="0"/>
          <a:chOff x="0" y="0"/>
          <a:chExt cx="0" cy="0"/>
        </a:xfrm>
      </p:grpSpPr>
      <p:sp>
        <p:nvSpPr>
          <p:cNvPr id="130" name="正方形/長方形 129">
            <a:extLst>
              <a:ext uri="{FF2B5EF4-FFF2-40B4-BE49-F238E27FC236}">
                <a16:creationId xmlns:a16="http://schemas.microsoft.com/office/drawing/2014/main" id="{847A3FAA-CE81-5C57-5F3D-2BE323D5FCCB}"/>
              </a:ext>
            </a:extLst>
          </p:cNvPr>
          <p:cNvSpPr/>
          <p:nvPr/>
        </p:nvSpPr>
        <p:spPr>
          <a:xfrm>
            <a:off x="0" y="-17668"/>
            <a:ext cx="14401799" cy="436558"/>
          </a:xfrm>
          <a:prstGeom prst="rect">
            <a:avLst/>
          </a:prstGeom>
          <a:solidFill>
            <a:srgbClr val="002060"/>
          </a:solidFill>
          <a:ln>
            <a:noFill/>
          </a:ln>
        </p:spPr>
        <p:style>
          <a:lnRef idx="1">
            <a:schemeClr val="accent1"/>
          </a:lnRef>
          <a:fillRef idx="2">
            <a:schemeClr val="accent1"/>
          </a:fillRef>
          <a:effectRef idx="1">
            <a:schemeClr val="accent1"/>
          </a:effectRef>
          <a:fontRef idx="minor">
            <a:schemeClr val="dk1"/>
          </a:fontRef>
        </p:style>
        <p:txBody>
          <a:bodyPr wrap="square" lIns="122525" tIns="61262" rIns="122525" bIns="61262" rtlCol="0" anchor="ctr">
            <a:noAutofit/>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kumimoji="1" lang="en-US" sz="2000" b="1" i="0" u="none" strike="noStrike" kern="1200" cap="none" spc="0" normalizeH="0" baseline="0" noProof="0" dirty="0">
                <a:ln>
                  <a:noFill/>
                </a:ln>
                <a:solidFill>
                  <a:prstClr val="white"/>
                </a:solidFill>
                <a:effectLst/>
                <a:uLnTx/>
                <a:uFillTx/>
                <a:latin typeface="Calibri"/>
                <a:ea typeface="Meiryo UI" panose="020B0604030504040204" pitchFamily="50" charset="-128"/>
                <a:cs typeface="Times New Roman" panose="02020603050405020304" pitchFamily="18" charset="0"/>
              </a:rPr>
              <a:t>Policy Direction of Beyond EXPO 2025</a:t>
            </a:r>
            <a:endParaRPr kumimoji="1" lang="en-US" sz="2000" b="0" i="0" u="none" strike="noStrike" kern="1200" cap="none" spc="0" normalizeH="0" baseline="0" noProof="0" dirty="0">
              <a:ln>
                <a:noFill/>
              </a:ln>
              <a:solidFill>
                <a:prstClr val="white"/>
              </a:solidFill>
              <a:effectLst/>
              <a:uLnTx/>
              <a:uFillTx/>
              <a:latin typeface="Calibri"/>
              <a:ea typeface="Meiryo UI" panose="020B0604030504040204" pitchFamily="50" charset="-128"/>
              <a:cs typeface="ＭＳ Ｐゴシック" panose="020B0600070205080204" pitchFamily="50" charset="-128"/>
            </a:endParaRPr>
          </a:p>
        </p:txBody>
      </p:sp>
      <p:graphicFrame>
        <p:nvGraphicFramePr>
          <p:cNvPr id="7" name="表 6">
            <a:extLst>
              <a:ext uri="{FF2B5EF4-FFF2-40B4-BE49-F238E27FC236}">
                <a16:creationId xmlns:a16="http://schemas.microsoft.com/office/drawing/2014/main" id="{9B584C57-B0F0-168B-5F1D-692660C28B42}"/>
              </a:ext>
            </a:extLst>
          </p:cNvPr>
          <p:cNvGraphicFramePr>
            <a:graphicFrameLocks noGrp="1"/>
          </p:cNvGraphicFramePr>
          <p:nvPr>
            <p:extLst>
              <p:ext uri="{D42A27DB-BD31-4B8C-83A1-F6EECF244321}">
                <p14:modId xmlns:p14="http://schemas.microsoft.com/office/powerpoint/2010/main" val="1023354220"/>
              </p:ext>
            </p:extLst>
          </p:nvPr>
        </p:nvGraphicFramePr>
        <p:xfrm>
          <a:off x="216900" y="755998"/>
          <a:ext cx="14003998" cy="9355870"/>
        </p:xfrm>
        <a:graphic>
          <a:graphicData uri="http://schemas.openxmlformats.org/drawingml/2006/table">
            <a:tbl>
              <a:tblPr>
                <a:tableStyleId>{3B4B98B0-60AC-42C2-AFA5-B58CD77FA1E5}</a:tableStyleId>
              </a:tblPr>
              <a:tblGrid>
                <a:gridCol w="287996">
                  <a:extLst>
                    <a:ext uri="{9D8B030D-6E8A-4147-A177-3AD203B41FA5}">
                      <a16:colId xmlns:a16="http://schemas.microsoft.com/office/drawing/2014/main" val="160575585"/>
                    </a:ext>
                  </a:extLst>
                </a:gridCol>
                <a:gridCol w="1227291">
                  <a:extLst>
                    <a:ext uri="{9D8B030D-6E8A-4147-A177-3AD203B41FA5}">
                      <a16:colId xmlns:a16="http://schemas.microsoft.com/office/drawing/2014/main" val="937872021"/>
                    </a:ext>
                  </a:extLst>
                </a:gridCol>
                <a:gridCol w="1896537">
                  <a:extLst>
                    <a:ext uri="{9D8B030D-6E8A-4147-A177-3AD203B41FA5}">
                      <a16:colId xmlns:a16="http://schemas.microsoft.com/office/drawing/2014/main" val="2535292840"/>
                    </a:ext>
                  </a:extLst>
                </a:gridCol>
                <a:gridCol w="2752825">
                  <a:extLst>
                    <a:ext uri="{9D8B030D-6E8A-4147-A177-3AD203B41FA5}">
                      <a16:colId xmlns:a16="http://schemas.microsoft.com/office/drawing/2014/main" val="2096362916"/>
                    </a:ext>
                  </a:extLst>
                </a:gridCol>
                <a:gridCol w="7839349">
                  <a:extLst>
                    <a:ext uri="{9D8B030D-6E8A-4147-A177-3AD203B41FA5}">
                      <a16:colId xmlns:a16="http://schemas.microsoft.com/office/drawing/2014/main" val="3113056739"/>
                    </a:ext>
                  </a:extLst>
                </a:gridCol>
              </a:tblGrid>
              <a:tr h="453137">
                <a:tc gridSpan="2">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800" b="0" noProof="0" dirty="0">
                          <a:solidFill>
                            <a:schemeClr val="tx1"/>
                          </a:solidFill>
                          <a:latin typeface="+mn-lt"/>
                          <a:ea typeface="BIZ UDPゴシック" panose="020B0400000000000000" pitchFamily="50" charset="-128"/>
                        </a:rPr>
                        <a:t>Area</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marR="0" lvl="0" indent="0" algn="ctr" defTabSz="1419515" rtl="0" eaLnBrk="1" fontAlgn="auto" latinLnBrk="0" hangingPunct="1">
                        <a:lnSpc>
                          <a:spcPts val="1340"/>
                        </a:lnSpc>
                        <a:spcBef>
                          <a:spcPts val="0"/>
                        </a:spcBef>
                        <a:spcAft>
                          <a:spcPts val="0"/>
                        </a:spcAft>
                        <a:buClrTx/>
                        <a:buSzTx/>
                        <a:buFontTx/>
                        <a:buNone/>
                        <a:tabLst/>
                        <a:defRPr/>
                      </a:pPr>
                      <a:r>
                        <a:rPr lang="en-us" sz="1300" b="0">
                          <a:solidFill>
                            <a:schemeClr val="tx1"/>
                          </a:solidFill>
                          <a:latin typeface="BIZ UDPゴシック" panose="020B0400000000000000" pitchFamily="50" charset="-128"/>
                          <a:ea typeface="BIZ UDPゴシック" panose="020B0400000000000000" pitchFamily="50" charset="-128"/>
                        </a:rPr>
                        <a:t>Area</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800" b="0" noProof="0" dirty="0">
                          <a:solidFill>
                            <a:schemeClr val="tx1"/>
                          </a:solidFill>
                          <a:latin typeface="+mn-lt"/>
                          <a:ea typeface="BIZ UDPゴシック" panose="020B0400000000000000" pitchFamily="50" charset="-128"/>
                        </a:rPr>
                        <a:t>Vision for the city</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800" b="0" noProof="0" dirty="0">
                          <a:solidFill>
                            <a:schemeClr val="tx1"/>
                          </a:solidFill>
                          <a:latin typeface="+mn-lt"/>
                          <a:ea typeface="BIZ UDPゴシック" panose="020B0400000000000000" pitchFamily="50" charset="-128"/>
                        </a:rPr>
                        <a:t>Pillars of initiatives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800" b="0" noProof="0" dirty="0">
                          <a:solidFill>
                            <a:schemeClr val="tx1"/>
                          </a:solidFill>
                          <a:latin typeface="+mn-lt"/>
                          <a:ea typeface="BIZ UDPゴシック" panose="020B0400000000000000" pitchFamily="50" charset="-128"/>
                        </a:rPr>
                        <a:t>Major initiatives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899585762"/>
                  </a:ext>
                </a:extLst>
              </a:tr>
              <a:tr h="823497">
                <a:tc rowSpan="2">
                  <a:txBody>
                    <a:bodyPr/>
                    <a:lstStyle/>
                    <a:p>
                      <a:pPr algn="ctr" rtl="0">
                        <a:lnSpc>
                          <a:spcPct val="100000"/>
                        </a:lnSpc>
                      </a:pPr>
                      <a:endParaRPr kumimoji="1" lang="en-US" sz="1400" b="0" u="none" noProof="0" dirty="0">
                        <a:solidFill>
                          <a:schemeClr val="tx1"/>
                        </a:solidFill>
                        <a:effectLst>
                          <a:outerShdw blurRad="38100" dist="38100" dir="2700000" algn="tl">
                            <a:srgbClr val="000000">
                              <a:alpha val="43137"/>
                            </a:srgbClr>
                          </a:outerShdw>
                        </a:effectLst>
                        <a:latin typeface="+mn-lt"/>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rtl="0">
                        <a:lnSpc>
                          <a:spcPct val="100000"/>
                        </a:lnSpc>
                      </a:pPr>
                      <a:r>
                        <a:rPr lang="en-US" sz="1600" b="0" u="none" noProof="0" dirty="0">
                          <a:solidFill>
                            <a:schemeClr val="tx1"/>
                          </a:solidFill>
                          <a:effectLst>
                            <a:outerShdw blurRad="38100" dist="38100" dir="2700000" algn="tl">
                              <a:srgbClr val="000000">
                                <a:alpha val="43137"/>
                              </a:srgbClr>
                            </a:outerShdw>
                          </a:effectLst>
                          <a:latin typeface="+mn-lt"/>
                          <a:ea typeface="BIZ UDPゴシック" panose="020B0400000000000000" pitchFamily="50" charset="-128"/>
                        </a:rPr>
                        <a:t>Talent strength</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tc rowSpan="2">
                  <a:txBody>
                    <a:bodyPr/>
                    <a:lstStyle/>
                    <a:p>
                      <a:pPr algn="ctr" rtl="0">
                        <a:lnSpc>
                          <a:spcPct val="100000"/>
                        </a:lnSpc>
                      </a:pPr>
                      <a:r>
                        <a:rPr lang="en-US" sz="1600" b="1" i="0" u="none" strike="noStrike" kern="100" cap="none" spc="0" normalizeH="0" noProof="0" dirty="0">
                          <a:ln>
                            <a:noFill/>
                          </a:ln>
                          <a:solidFill>
                            <a:schemeClr val="tx1"/>
                          </a:solidFill>
                          <a:effectLst/>
                          <a:uLnTx/>
                          <a:uFillTx/>
                          <a:latin typeface="+mn-lt"/>
                          <a:ea typeface="BIZ UDPゴシック" panose="020B0400000000000000" pitchFamily="50" charset="-128"/>
                          <a:cs typeface="Times New Roman" panose="02020603050405020304" pitchFamily="18" charset="0"/>
                        </a:rPr>
                        <a:t>Vibrant hub city</a:t>
                      </a:r>
                      <a:endParaRPr kumimoji="1" lang="en-US" sz="1600" b="1" u="none"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600" b="0" noProof="0" dirty="0">
                          <a:solidFill>
                            <a:schemeClr val="tx1"/>
                          </a:solidFill>
                          <a:latin typeface="+mn-lt"/>
                          <a:ea typeface="BIZ UDPゴシック" panose="020B0400000000000000" pitchFamily="50" charset="-128"/>
                        </a:rPr>
                        <a:t>Securing talent</a:t>
                      </a:r>
                      <a:endParaRPr kumimoji="1" lang="en-US" sz="1600" b="0"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Creating an environment that encourages the entry of global talent and foreign companies, such as by attracting international schools  　</a:t>
                      </a:r>
                      <a:endParaRPr kumimoji="1" lang="en-US" sz="1400" b="0" noProof="0" dirty="0">
                        <a:solidFill>
                          <a:schemeClr val="tx1"/>
                        </a:solidFill>
                        <a:latin typeface="+mn-lt"/>
                        <a:ea typeface="BIZ UDPゴシック" panose="020B0400000000000000" pitchFamily="50" charset="-128"/>
                      </a:endParaRP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Building a mechanism where various personnel can coexist and thrive, by establishing schemes that connect overseas talent with companies within the prefecture   </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3349570591"/>
                  </a:ext>
                </a:extLst>
              </a:tr>
              <a:tr h="1541335">
                <a:tc vMerge="1">
                  <a:txBody>
                    <a:bodyPr/>
                    <a:lstStyle/>
                    <a:p>
                      <a:pPr rtl="0"/>
                      <a:endParaRPr kumimoji="1" lang="ja-JP" altLang="en-US"/>
                    </a:p>
                  </a:txBody>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600" b="0" noProof="0" dirty="0">
                          <a:solidFill>
                            <a:schemeClr val="tx1"/>
                          </a:solidFill>
                          <a:latin typeface="+mn-lt"/>
                          <a:ea typeface="BIZ UDPゴシック" panose="020B0400000000000000" pitchFamily="50" charset="-128"/>
                        </a:rPr>
                        <a:t>Fostering talent</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Researchers from Osaka Metropolitan University collaborating with related companies to foster industry professionals in growth sectors </a:t>
                      </a: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Fostering global talent through the enhancement of educational programs in the Department of International Relations at prefectural high schools and at Suito Kokusai Senior High School and the internationalization of Osaka Metropolitan University, through the introduction of an autumn enrollment system for undergraduate programs</a:t>
                      </a: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noProof="0" dirty="0">
                          <a:solidFill>
                            <a:schemeClr val="tx1"/>
                          </a:solidFill>
                          <a:latin typeface="+mn-lt"/>
                          <a:ea typeface="BIZ UDPゴシック" panose="020B0400000000000000" pitchFamily="50" charset="-128"/>
                        </a:rPr>
                        <a:t>Complete abolition of tuition fees at high schools and Osaka Metropolitan University, etc. </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2586554735"/>
                  </a:ext>
                </a:extLst>
              </a:tr>
              <a:tr h="971484">
                <a:tc rowSpan="6">
                  <a:txBody>
                    <a:bodyPr/>
                    <a:lstStyle/>
                    <a:p>
                      <a:pPr algn="ctr" rtl="0">
                        <a:lnSpc>
                          <a:spcPct val="100000"/>
                        </a:lnSpc>
                      </a:pPr>
                      <a:endParaRPr kumimoji="1" lang="en-US" sz="1400" b="0" u="none" strike="noStrike" noProof="0" dirty="0">
                        <a:solidFill>
                          <a:schemeClr val="tx1"/>
                        </a:solidFill>
                        <a:effectLst>
                          <a:outerShdw blurRad="38100" dist="38100" dir="2700000" algn="tl">
                            <a:srgbClr val="000000">
                              <a:alpha val="43137"/>
                            </a:srgbClr>
                          </a:outerShdw>
                        </a:effectLst>
                        <a:latin typeface="+mn-lt"/>
                        <a:ea typeface="BIZ UDPゴシック" panose="020B0400000000000000" pitchFamily="50" charset="-128"/>
                      </a:endParaRPr>
                    </a:p>
                  </a:txBody>
                  <a:tcPr anchor="ctr">
                    <a:lnL w="635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algn="ctr" rtl="0">
                        <a:lnSpc>
                          <a:spcPct val="100000"/>
                        </a:lnSpc>
                      </a:pPr>
                      <a:r>
                        <a:rPr lang="en-US" sz="1400" b="0" u="none" strike="noStrike" noProof="0" dirty="0">
                          <a:solidFill>
                            <a:schemeClr val="tx1"/>
                          </a:solidFill>
                          <a:effectLst>
                            <a:outerShdw blurRad="38100" dist="38100" dir="2700000" algn="tl">
                              <a:srgbClr val="000000">
                                <a:alpha val="43137"/>
                              </a:srgbClr>
                            </a:outerShdw>
                          </a:effectLst>
                          <a:latin typeface="+mn-lt"/>
                          <a:ea typeface="BIZ UDPゴシック" panose="020B0400000000000000" pitchFamily="50" charset="-128"/>
                        </a:rPr>
                        <a:t>Community development and urban infrastructure</a:t>
                      </a:r>
                      <a:endParaRPr kumimoji="1" lang="en-US" sz="1400" b="0" u="none" strike="noStrike" noProof="0" dirty="0">
                        <a:solidFill>
                          <a:schemeClr val="tx1"/>
                        </a:solidFill>
                        <a:effectLst>
                          <a:outerShdw blurRad="38100" dist="38100" dir="2700000" algn="tl">
                            <a:srgbClr val="000000">
                              <a:alpha val="43137"/>
                            </a:srgbClr>
                          </a:outerShdw>
                        </a:effectLst>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tc rowSpan="3">
                  <a:txBody>
                    <a:bodyPr/>
                    <a:lstStyle/>
                    <a:p>
                      <a:pPr algn="ctr" rtl="0">
                        <a:lnSpc>
                          <a:spcPct val="100000"/>
                        </a:lnSpc>
                      </a:pPr>
                      <a:r>
                        <a:rPr lang="en-US" sz="1600" b="1" i="0" u="none" strike="noStrike" kern="100" cap="none" spc="0" normalizeH="0" noProof="0" dirty="0">
                          <a:ln>
                            <a:noFill/>
                          </a:ln>
                          <a:solidFill>
                            <a:schemeClr val="tx1"/>
                          </a:solidFill>
                          <a:effectLst/>
                          <a:uLnTx/>
                          <a:uFillTx/>
                          <a:latin typeface="+mn-lt"/>
                          <a:ea typeface="BIZ UDPゴシック" panose="020B0400000000000000" pitchFamily="50" charset="-128"/>
                          <a:cs typeface="Times New Roman" panose="02020603050405020304" pitchFamily="18" charset="0"/>
                        </a:rPr>
                        <a:t>Friendly city</a:t>
                      </a:r>
                      <a:endParaRPr kumimoji="1" lang="en-US" sz="1600" b="1" u="none" strike="noStrike"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600" b="0" noProof="0" dirty="0">
                          <a:solidFill>
                            <a:schemeClr val="tx1"/>
                          </a:solidFill>
                          <a:latin typeface="+mn-lt"/>
                          <a:ea typeface="BIZ UDPゴシック" panose="020B0400000000000000" pitchFamily="50" charset="-128"/>
                        </a:rPr>
                        <a:t>Integrating cutting-edge technologies into everyday life</a:t>
                      </a:r>
                      <a:endParaRPr kumimoji="1" lang="en-US" sz="1600" b="0"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strike="noStrike" noProof="0" dirty="0">
                          <a:solidFill>
                            <a:schemeClr val="tx1"/>
                          </a:solidFill>
                          <a:latin typeface="+mn-lt"/>
                          <a:ea typeface="BIZ UDPゴシック" panose="020B0400000000000000" pitchFamily="50" charset="-128"/>
                        </a:rPr>
                        <a:t>Providing new transport services including the social implementation of AAMs and autonomous buses</a:t>
                      </a:r>
                      <a:endParaRPr kumimoji="1" lang="en-US" sz="1400" strike="noStrike" noProof="0" dirty="0">
                        <a:solidFill>
                          <a:schemeClr val="tx1"/>
                        </a:solidFill>
                        <a:latin typeface="+mn-lt"/>
                        <a:ea typeface="BIZ UDPゴシック" panose="020B0400000000000000" pitchFamily="50" charset="-128"/>
                      </a:endParaRP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strike="noStrike" noProof="0" dirty="0">
                          <a:solidFill>
                            <a:schemeClr val="tx1"/>
                          </a:solidFill>
                          <a:latin typeface="+mn-lt"/>
                          <a:ea typeface="BIZ UDPゴシック" panose="020B0400000000000000" pitchFamily="50" charset="-128"/>
                        </a:rPr>
                        <a:t>Improving the quality of life for residents using health care data and providing the next-generation digital services utilizing AI, aiming to establish the Next-Generation Smart City OSAKA  </a:t>
                      </a:r>
                      <a:endParaRPr kumimoji="1" lang="en-US" sz="1400" strike="noStrike" noProof="0" dirty="0">
                        <a:solidFill>
                          <a:schemeClr val="tx1"/>
                        </a:solidFill>
                        <a:latin typeface="+mn-lt"/>
                        <a:ea typeface="BIZ UDPゴシック" panose="020B0400000000000000" pitchFamily="50" charset="-128"/>
                      </a:endParaRPr>
                    </a:p>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strike="noStrike" noProof="0" dirty="0">
                          <a:solidFill>
                            <a:schemeClr val="tx1"/>
                          </a:solidFill>
                          <a:latin typeface="+mn-lt"/>
                          <a:ea typeface="BIZ UDPゴシック" panose="020B0400000000000000" pitchFamily="50" charset="-128"/>
                        </a:rPr>
                        <a:t>Deploying comprehensive measures against infectious diseases to prepare for the next pandemic and developing healthcare services leveraging cutting-edge technologies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853493031"/>
                  </a:ext>
                </a:extLst>
              </a:tr>
              <a:tr h="511461">
                <a:tc vMerge="1">
                  <a:txBody>
                    <a:bodyPr/>
                    <a:lstStyle/>
                    <a:p>
                      <a:pPr rtl="0"/>
                      <a:endParaRPr kumimoji="1" lang="ja-JP" altLang="en-US"/>
                    </a:p>
                  </a:txBody>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a:txBody>
                    <a:bodyPr/>
                    <a:lstStyle/>
                    <a:p>
                      <a:pPr algn="ctr" rtl="0">
                        <a:lnSpc>
                          <a:spcPct val="100000"/>
                        </a:lnSpc>
                      </a:pPr>
                      <a:r>
                        <a:rPr lang="en-US" sz="1600" b="0" noProof="0" dirty="0">
                          <a:solidFill>
                            <a:schemeClr val="tx1"/>
                          </a:solidFill>
                          <a:latin typeface="+mn-lt"/>
                          <a:ea typeface="BIZ UDPゴシック" panose="020B0400000000000000" pitchFamily="50" charset="-128"/>
                        </a:rPr>
                        <a:t>Creating a symbiotic society</a:t>
                      </a:r>
                      <a:endParaRPr kumimoji="1" lang="en-US" sz="1600" noProof="0" dirty="0">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strike="noStrike" noProof="0" dirty="0">
                          <a:solidFill>
                            <a:schemeClr val="tx1"/>
                          </a:solidFill>
                          <a:latin typeface="+mn-lt"/>
                          <a:ea typeface="BIZ UDPゴシック" panose="020B0400000000000000" pitchFamily="50" charset="-128"/>
                        </a:rPr>
                        <a:t>Promoting universal tourism based on the initiatives of the Expo</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2659587058"/>
                  </a:ext>
                </a:extLst>
              </a:tr>
              <a:tr h="921370">
                <a:tc vMerge="1">
                  <a:txBody>
                    <a:bodyPr/>
                    <a:lstStyle/>
                    <a:p>
                      <a:pPr rtl="0"/>
                      <a:endParaRPr kumimoji="1" lang="ja-JP" altLang="en-US"/>
                    </a:p>
                  </a:txBody>
                  <a:tcPr/>
                </a:tc>
                <a:tc vMerge="1">
                  <a:txBody>
                    <a:bodyPr/>
                    <a:lstStyle/>
                    <a:p>
                      <a:pPr rtl="0"/>
                      <a:endParaRPr kumimoji="1" lang="ja-JP" altLang="en-US"/>
                    </a:p>
                  </a:txBody>
                  <a:tcPr/>
                </a:tc>
                <a:tc vMerge="1">
                  <a:txBody>
                    <a:bodyPr/>
                    <a:lstStyle/>
                    <a:p>
                      <a:pPr rtl="0"/>
                      <a:endParaRPr kumimoji="1" lang="ja-JP" altLang="en-US"/>
                    </a:p>
                  </a:txBody>
                  <a:tcPr/>
                </a:tc>
                <a:tc>
                  <a:txBody>
                    <a:bodyPr/>
                    <a:lstStyle/>
                    <a:p>
                      <a:pPr algn="ctr" rtl="0">
                        <a:lnSpc>
                          <a:spcPct val="100000"/>
                        </a:lnSpc>
                      </a:pPr>
                      <a:r>
                        <a:rPr lang="en-US" sz="1600" b="0" noProof="0" dirty="0">
                          <a:solidFill>
                            <a:schemeClr val="tx1"/>
                          </a:solidFill>
                          <a:latin typeface="+mn-lt"/>
                          <a:ea typeface="BIZ UDPゴシック" panose="020B0400000000000000" pitchFamily="50" charset="-128"/>
                        </a:rPr>
                        <a:t>Revitalizing local communities and enhancing fundamental local government functions</a:t>
                      </a:r>
                      <a:endParaRPr kumimoji="1" lang="en-US" sz="1600" noProof="0" dirty="0">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strike="noStrike" noProof="0" dirty="0">
                          <a:solidFill>
                            <a:schemeClr val="tx1"/>
                          </a:solidFill>
                          <a:latin typeface="+mn-lt"/>
                          <a:ea typeface="BIZ UDPゴシック" panose="020B0400000000000000" pitchFamily="50" charset="-128"/>
                        </a:rPr>
                        <a:t>Promoting business establishment, transforming agriculture and fishery sectors into a growth industry, enhancing and showcasing the appeal of the tourism content leveraging local resources, enhancing fundamental local government functions and introducing autonomous buses </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1973123400"/>
                  </a:ext>
                </a:extLst>
              </a:tr>
              <a:tr h="971484">
                <a:tc vMerge="1">
                  <a:txBody>
                    <a:bodyPr/>
                    <a:lstStyle/>
                    <a:p>
                      <a:pPr rtl="0"/>
                      <a:endParaRPr kumimoji="1" lang="ja-JP" altLang="en-US"/>
                    </a:p>
                  </a:txBody>
                  <a:tcPr/>
                </a:tc>
                <a:tc vMerge="1">
                  <a:txBody>
                    <a:bodyPr/>
                    <a:lstStyle/>
                    <a:p>
                      <a:pPr rtl="0"/>
                      <a:endParaRPr lang="en-US" altLang="ja-JP" sz="1050" b="1" u="none" kern="10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anchor="ctr">
                    <a:lnR w="12700" cap="flat" cmpd="sng" algn="ctr">
                      <a:solidFill>
                        <a:schemeClr val="accent1">
                          <a:lumMod val="40000"/>
                          <a:lumOff val="60000"/>
                        </a:schemeClr>
                      </a:solidFill>
                      <a:prstDash val="solid"/>
                      <a:round/>
                      <a:headEnd type="none" w="med" len="med"/>
                      <a:tailEnd type="none" w="med" len="med"/>
                    </a:lnR>
                    <a:lnB w="12700" cap="flat" cmpd="sng" algn="ctr">
                      <a:solidFill>
                        <a:schemeClr val="accent1">
                          <a:lumMod val="40000"/>
                          <a:lumOff val="60000"/>
                        </a:schemeClr>
                      </a:solidFill>
                      <a:prstDash val="solid"/>
                      <a:round/>
                      <a:headEnd type="none" w="med" len="med"/>
                      <a:tailEnd type="none" w="med" len="med"/>
                    </a:lnB>
                    <a:noFill/>
                  </a:tcPr>
                </a:tc>
                <a:tc rowSpan="3">
                  <a:txBody>
                    <a:bodyPr/>
                    <a:lstStyle/>
                    <a:p>
                      <a:pPr algn="ctr" rtl="0">
                        <a:lnSpc>
                          <a:spcPct val="100000"/>
                        </a:lnSpc>
                      </a:pPr>
                      <a:r>
                        <a:rPr lang="en-US" sz="1600" b="1" i="0" u="none" strike="noStrike" kern="100" cap="none" spc="0" normalizeH="0" noProof="0" dirty="0">
                          <a:ln>
                            <a:noFill/>
                          </a:ln>
                          <a:solidFill>
                            <a:schemeClr val="tx1"/>
                          </a:solidFill>
                          <a:effectLst/>
                          <a:uLnTx/>
                          <a:uFillTx/>
                          <a:latin typeface="+mn-lt"/>
                          <a:ea typeface="BIZ UDPゴシック" panose="020B0400000000000000" pitchFamily="50" charset="-128"/>
                          <a:cs typeface="Times New Roman" panose="02020603050405020304" pitchFamily="18" charset="0"/>
                        </a:rPr>
                        <a:t>City with advanced urban functions</a:t>
                      </a:r>
                      <a:endParaRPr lang="en-US" sz="1600" b="1" u="none" kern="100" noProof="0" dirty="0">
                        <a:solidFill>
                          <a:schemeClr val="tx1"/>
                        </a:solidFill>
                        <a:latin typeface="+mn-lt"/>
                        <a:ea typeface="BIZ UDPゴシック" panose="020B0400000000000000" pitchFamily="50" charset="-128"/>
                        <a:cs typeface="Times New Roman" panose="02020603050405020304" pitchFamily="18" charset="0"/>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600" b="0" noProof="0" dirty="0">
                          <a:solidFill>
                            <a:schemeClr val="tx1"/>
                          </a:solidFill>
                          <a:latin typeface="+mn-lt"/>
                          <a:ea typeface="BIZ UDPゴシック" panose="020B0400000000000000" pitchFamily="50" charset="-128"/>
                        </a:rPr>
                        <a:t>Developing new industrial hubs for attracting visitors and stimulating exchange</a:t>
                      </a:r>
                      <a:endParaRPr kumimoji="1" lang="en-US" sz="1600" b="0"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00" noProof="0" dirty="0">
                          <a:solidFill>
                            <a:schemeClr val="tx1"/>
                          </a:solidFill>
                          <a:latin typeface="+mn-lt"/>
                          <a:ea typeface="BIZ UDPゴシック" panose="020B0400000000000000" pitchFamily="50" charset="-128"/>
                          <a:cs typeface="Times New Roman" panose="02020603050405020304" pitchFamily="18" charset="0"/>
                        </a:rPr>
                        <a:t>Promoting urban development that leads to the creation of the hubs for attracting visitors and new industries at the east-west urban axis (areas around Yumeshima and Osaka Castle Park, etc.), the north-south urban axis (areas around Shin-Osaka Station, Umekita, etc.) and bay areas (Yumeshima and Sen'nan Satoumi / Misaki area, etc.) </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2116863635"/>
                  </a:ext>
                </a:extLst>
              </a:tr>
              <a:tr h="661498">
                <a:tc vMerge="1">
                  <a:txBody>
                    <a:bodyPr/>
                    <a:lstStyle/>
                    <a:p>
                      <a:pPr rtl="0"/>
                      <a:endParaRPr kumimoji="1" lang="ja-JP" altLang="en-US"/>
                    </a:p>
                  </a:txBody>
                  <a:tcPr/>
                </a:tc>
                <a:tc vMerge="1">
                  <a:txBody>
                    <a:bodyPr/>
                    <a:lstStyle/>
                    <a:p>
                      <a:pPr rtl="0"/>
                      <a:endParaRPr kumimoji="1" lang="ja-JP" altLang="en-US"/>
                    </a:p>
                  </a:txBody>
                  <a:tcPr>
                    <a:lnT w="12700" cap="flat" cmpd="sng" algn="ctr">
                      <a:solidFill>
                        <a:schemeClr val="accent1">
                          <a:lumMod val="40000"/>
                          <a:lumOff val="60000"/>
                        </a:schemeClr>
                      </a:solidFill>
                      <a:prstDash val="solid"/>
                      <a:round/>
                      <a:headEnd type="none" w="med" len="med"/>
                      <a:tailEnd type="none" w="med" len="med"/>
                    </a:lnT>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a:txBody>
                    <a:bodyPr/>
                    <a:lstStyle/>
                    <a:p>
                      <a:pPr algn="ctr" rtl="0">
                        <a:lnSpc>
                          <a:spcPct val="100000"/>
                        </a:lnSpc>
                      </a:pPr>
                      <a:r>
                        <a:rPr lang="en-US" sz="1600" b="0" noProof="0" dirty="0">
                          <a:solidFill>
                            <a:schemeClr val="tx1"/>
                          </a:solidFill>
                          <a:latin typeface="+mn-lt"/>
                          <a:ea typeface="BIZ UDPゴシック" panose="020B0400000000000000" pitchFamily="50" charset="-128"/>
                        </a:rPr>
                        <a:t>Developing transport infrastructure</a:t>
                      </a:r>
                      <a:endParaRPr kumimoji="1" lang="en-US" sz="1600" noProof="0" dirty="0">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00" noProof="0" dirty="0">
                          <a:solidFill>
                            <a:schemeClr val="tx1"/>
                          </a:solidFill>
                          <a:latin typeface="+mn-lt"/>
                          <a:ea typeface="BIZ UDPゴシック" panose="020B0400000000000000" pitchFamily="50" charset="-128"/>
                          <a:cs typeface="Times New Roman" panose="02020603050405020304" pitchFamily="18" charset="0"/>
                        </a:rPr>
                        <a:t>Implementing the early opening of the Linear Chuo Shinkansen and the entire Hokuriku Shinkansen lines, improving rail and road networks, and enhancing airport and port functions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2825023510"/>
                  </a:ext>
                </a:extLst>
              </a:tr>
              <a:tr h="511461">
                <a:tc vMerge="1">
                  <a:txBody>
                    <a:bodyPr/>
                    <a:lstStyle/>
                    <a:p>
                      <a:pPr rtl="0"/>
                      <a:endParaRPr kumimoji="1" lang="ja-JP" altLang="en-US"/>
                    </a:p>
                  </a:txBody>
                  <a:tcPr/>
                </a:tc>
                <a:tc vMerge="1">
                  <a:txBody>
                    <a:bodyPr/>
                    <a:lstStyle/>
                    <a:p>
                      <a:pPr rtl="0"/>
                      <a:endParaRPr kumimoji="1" lang="ja-JP" altLang="en-US"/>
                    </a:p>
                  </a:txBody>
                  <a:tcPr/>
                </a:tc>
                <a:tc vMerge="1">
                  <a:txBody>
                    <a:bodyPr/>
                    <a:lstStyle/>
                    <a:p>
                      <a:pPr rtl="0"/>
                      <a:endParaRPr kumimoji="1" lang="ja-JP" altLang="en-US"/>
                    </a:p>
                  </a:txBody>
                  <a:tcPr/>
                </a:tc>
                <a:tc>
                  <a:txBody>
                    <a:bodyPr/>
                    <a:lstStyle/>
                    <a:p>
                      <a:pPr algn="ctr" rtl="0">
                        <a:lnSpc>
                          <a:spcPct val="100000"/>
                        </a:lnSpc>
                      </a:pPr>
                      <a:r>
                        <a:rPr lang="en-US" sz="1600" b="0" noProof="0" dirty="0">
                          <a:solidFill>
                            <a:schemeClr val="tx1"/>
                          </a:solidFill>
                          <a:latin typeface="+mn-lt"/>
                          <a:ea typeface="BIZ UDPゴシック" panose="020B0400000000000000" pitchFamily="50" charset="-128"/>
                        </a:rPr>
                        <a:t>Community development</a:t>
                      </a:r>
                      <a:endParaRPr kumimoji="1" lang="en-US" sz="1600" noProof="0" dirty="0">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00" noProof="0" dirty="0">
                          <a:solidFill>
                            <a:schemeClr val="tx1"/>
                          </a:solidFill>
                          <a:latin typeface="+mn-lt"/>
                          <a:ea typeface="BIZ UDPゴシック" panose="020B0400000000000000" pitchFamily="50" charset="-128"/>
                          <a:cs typeface="Times New Roman" panose="02020603050405020304" pitchFamily="18" charset="0"/>
                        </a:rPr>
                        <a:t>Promoting urban development that leverages local characteristics (such as </a:t>
                      </a:r>
                      <a:r>
                        <a:rPr lang="en-US" sz="1400" i="0" kern="100" noProof="0" dirty="0">
                          <a:solidFill>
                            <a:schemeClr val="tx1"/>
                          </a:solidFill>
                          <a:latin typeface="+mn-lt"/>
                          <a:ea typeface="BIZ UDPゴシック" panose="020B0400000000000000" pitchFamily="50" charset="-128"/>
                          <a:cs typeface="Times New Roman" panose="02020603050405020304" pitchFamily="18" charset="0"/>
                        </a:rPr>
                        <a:t>Minamikawachi Urban Development Vision</a:t>
                      </a:r>
                      <a:r>
                        <a:rPr lang="en-US" sz="1400" kern="100" noProof="0" dirty="0">
                          <a:solidFill>
                            <a:schemeClr val="tx1"/>
                          </a:solidFill>
                          <a:latin typeface="+mn-lt"/>
                          <a:ea typeface="BIZ UDPゴシック" panose="020B0400000000000000" pitchFamily="50" charset="-128"/>
                          <a:cs typeface="Times New Roman" panose="02020603050405020304" pitchFamily="18" charset="0"/>
                        </a:rPr>
                        <a:t>) and creating green towns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154940371"/>
                  </a:ext>
                </a:extLst>
              </a:tr>
              <a:tr h="789623">
                <a:tc rowSpan="2">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endParaRPr lang="en-US" sz="1400" b="0" u="none" kern="100" noProof="0" dirty="0">
                        <a:solidFill>
                          <a:schemeClr val="tx1"/>
                        </a:solidFill>
                        <a:effectLst>
                          <a:outerShdw blurRad="38100" dist="38100" dir="2700000" algn="tl">
                            <a:srgbClr val="000000">
                              <a:alpha val="43137"/>
                            </a:srgbClr>
                          </a:outerShdw>
                        </a:effectLst>
                        <a:latin typeface="+mn-lt"/>
                        <a:ea typeface="BIZ UDPゴシック" panose="020B0400000000000000" pitchFamily="50" charset="-128"/>
                        <a:cs typeface="Times New Roman" panose="02020603050405020304" pitchFamily="18" charset="0"/>
                      </a:endParaRPr>
                    </a:p>
                  </a:txBody>
                  <a:tcPr anchor="ctr">
                    <a:lnL w="635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1419515" rtl="0" eaLnBrk="1" fontAlgn="auto" latinLnBrk="0" hangingPunct="1">
                        <a:lnSpc>
                          <a:spcPct val="100000"/>
                        </a:lnSpc>
                        <a:spcBef>
                          <a:spcPts val="0"/>
                        </a:spcBef>
                        <a:spcAft>
                          <a:spcPts val="0"/>
                        </a:spcAft>
                        <a:buClrTx/>
                        <a:buSzTx/>
                        <a:buFontTx/>
                        <a:buNone/>
                        <a:tabLst/>
                        <a:defRPr/>
                      </a:pPr>
                      <a:r>
                        <a:rPr lang="en-US" sz="1400" b="0" u="none" kern="100" noProof="0" dirty="0">
                          <a:solidFill>
                            <a:schemeClr val="tx1"/>
                          </a:solidFill>
                          <a:effectLst>
                            <a:outerShdw blurRad="38100" dist="38100" dir="2700000" algn="tl">
                              <a:srgbClr val="000000">
                                <a:alpha val="43137"/>
                              </a:srgbClr>
                            </a:outerShdw>
                          </a:effectLst>
                          <a:latin typeface="+mn-lt"/>
                          <a:ea typeface="BIZ UDPゴシック" panose="020B0400000000000000" pitchFamily="50" charset="-128"/>
                          <a:cs typeface="Times New Roman" panose="02020603050405020304" pitchFamily="18" charset="0"/>
                        </a:rPr>
                        <a:t>Developing functions befitting the second capital</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C5E0B4"/>
                    </a:solidFill>
                  </a:tcPr>
                </a:tc>
                <a:tc rowSpan="2">
                  <a:txBody>
                    <a:bodyPr/>
                    <a:lstStyle/>
                    <a:p>
                      <a:pPr algn="ctr" rtl="0">
                        <a:lnSpc>
                          <a:spcPct val="100000"/>
                        </a:lnSpc>
                      </a:pPr>
                      <a:r>
                        <a:rPr lang="en-US" sz="1600" b="1" u="none" noProof="0" dirty="0">
                          <a:solidFill>
                            <a:schemeClr val="tx1"/>
                          </a:solidFill>
                          <a:latin typeface="+mn-lt"/>
                          <a:ea typeface="BIZ UDPゴシック" panose="020B0400000000000000" pitchFamily="50" charset="-128"/>
                        </a:rPr>
                        <a:t>A city that serves as an engine for growth in normal times and a backup in emergencies</a:t>
                      </a:r>
                      <a:endParaRPr kumimoji="1" lang="en-US" sz="1600" b="1" i="0" u="none" strike="noStrike" kern="1200" cap="none" spc="0" normalizeH="0" baseline="0" noProof="0" dirty="0">
                        <a:ln>
                          <a:noFill/>
                        </a:ln>
                        <a:solidFill>
                          <a:prstClr val="black"/>
                        </a:solidFill>
                        <a:effectLst/>
                        <a:uLnTx/>
                        <a:uFillTx/>
                        <a:latin typeface="+mn-lt"/>
                        <a:ea typeface="BIZ UDPゴシック" panose="020B0400000000000000" pitchFamily="50" charset="-128"/>
                        <a:cs typeface="+mn-cs"/>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0" marR="0" lvl="0" indent="0" algn="ctr" defTabSz="1419515" rtl="0" eaLnBrk="1" fontAlgn="auto" latinLnBrk="0" hangingPunct="1">
                        <a:lnSpc>
                          <a:spcPts val="1900"/>
                        </a:lnSpc>
                        <a:spcBef>
                          <a:spcPts val="0"/>
                        </a:spcBef>
                        <a:spcAft>
                          <a:spcPts val="0"/>
                        </a:spcAft>
                        <a:buClrTx/>
                        <a:buSzTx/>
                        <a:buFontTx/>
                        <a:buNone/>
                        <a:tabLst/>
                        <a:defRPr/>
                      </a:pPr>
                      <a:r>
                        <a:rPr lang="en-US" sz="1600" b="0" noProof="0" dirty="0">
                          <a:solidFill>
                            <a:schemeClr val="tx1"/>
                          </a:solidFill>
                          <a:latin typeface="+mn-lt"/>
                          <a:ea typeface="BIZ UDPゴシック" panose="020B0400000000000000" pitchFamily="50" charset="-128"/>
                        </a:rPr>
                        <a:t>Strengthening the functions to drive Japan’s growth during peacetime</a:t>
                      </a:r>
                      <a:endParaRPr kumimoji="1" lang="en-US" sz="1600" b="0"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Developing social infrastructure and promoting urban development befitting a second capital while strengthening economic functions as one of the two poles of East and West </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414027838"/>
                  </a:ext>
                </a:extLst>
              </a:tr>
              <a:tr h="661498">
                <a:tc vMerge="1">
                  <a:txBody>
                    <a:bodyPr/>
                    <a:lstStyle/>
                    <a:p>
                      <a:pPr rtl="0"/>
                      <a:endParaRPr kumimoji="1" lang="ja-JP" altLang="en-US"/>
                    </a:p>
                  </a:txBody>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vMerge="1">
                  <a:txBody>
                    <a:bodyPr/>
                    <a:lstStyle/>
                    <a:p>
                      <a:pPr rtl="0"/>
                      <a:endParaRPr kumimoji="1" lang="ja-JP" altLang="en-US"/>
                    </a:p>
                  </a:txBody>
                  <a:tcPr>
                    <a:lnT w="3175" cap="flat" cmpd="sng" algn="ctr">
                      <a:solidFill>
                        <a:schemeClr val="accent1"/>
                      </a:solidFill>
                      <a:prstDash val="solid"/>
                      <a:round/>
                      <a:headEnd type="none" w="med" len="med"/>
                      <a:tailEnd type="none" w="med" len="med"/>
                    </a:lnT>
                  </a:tcPr>
                </a:tc>
                <a:tc>
                  <a:txBody>
                    <a:bodyPr/>
                    <a:lstStyle/>
                    <a:p>
                      <a:pPr marL="0" marR="0" lvl="0" indent="0" algn="ctr" defTabSz="1419515" rtl="0" eaLnBrk="1" fontAlgn="auto" latinLnBrk="0" hangingPunct="1">
                        <a:lnSpc>
                          <a:spcPts val="1900"/>
                        </a:lnSpc>
                        <a:spcBef>
                          <a:spcPts val="0"/>
                        </a:spcBef>
                        <a:spcAft>
                          <a:spcPts val="0"/>
                        </a:spcAft>
                        <a:buClrTx/>
                        <a:buSzTx/>
                        <a:buFontTx/>
                        <a:buNone/>
                        <a:tabLst/>
                        <a:defRPr/>
                      </a:pPr>
                      <a:r>
                        <a:rPr lang="en-US" sz="1600" b="0" noProof="0" dirty="0">
                          <a:solidFill>
                            <a:schemeClr val="tx1"/>
                          </a:solidFill>
                          <a:latin typeface="+mn-lt"/>
                          <a:ea typeface="BIZ UDPゴシック" panose="020B0400000000000000" pitchFamily="50" charset="-128"/>
                        </a:rPr>
                        <a:t>Strengthening functions to prevent Japan’s economy from stalling during emergencies</a:t>
                      </a:r>
                      <a:endParaRPr kumimoji="1" lang="en-US" sz="1600" b="0" noProof="0" dirty="0">
                        <a:solidFill>
                          <a:schemeClr val="tx1"/>
                        </a:solidFill>
                        <a:latin typeface="+mn-lt"/>
                        <a:ea typeface="BIZ UDPゴシック" panose="020B0400000000000000" pitchFamily="50" charset="-128"/>
                      </a:endParaRP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tc>
                  <a:txBody>
                    <a:bodyPr/>
                    <a:lstStyle/>
                    <a:p>
                      <a:pPr marL="171450" marR="0" lvl="0" indent="-171450" algn="l" defTabSz="14195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kern="1200" cap="none" spc="0" normalizeH="0" noProof="0" dirty="0">
                          <a:ln>
                            <a:noFill/>
                          </a:ln>
                          <a:solidFill>
                            <a:prstClr val="black"/>
                          </a:solidFill>
                          <a:effectLst/>
                          <a:uLnTx/>
                          <a:uFillTx/>
                          <a:latin typeface="+mn-lt"/>
                          <a:ea typeface="BIZ UDPゴシック" panose="020B0400000000000000" pitchFamily="50" charset="-128"/>
                          <a:cs typeface="+mn-cs"/>
                        </a:rPr>
                        <a:t>Developing urban functions and infrastructure capable of serving as alternatives to the capital’s functions and enhancing functional concentration through the development of national and local hubs to back up the capital’s functions during emergencies</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8F3E1"/>
                    </a:solidFill>
                  </a:tcPr>
                </a:tc>
                <a:extLst>
                  <a:ext uri="{0D108BD9-81ED-4DB2-BD59-A6C34878D82A}">
                    <a16:rowId xmlns:a16="http://schemas.microsoft.com/office/drawing/2014/main" val="1241423933"/>
                  </a:ext>
                </a:extLst>
              </a:tr>
            </a:tbl>
          </a:graphicData>
        </a:graphic>
      </p:graphicFrame>
      <p:sp>
        <p:nvSpPr>
          <p:cNvPr id="8" name="四角形: 対角を切り取る 7">
            <a:extLst>
              <a:ext uri="{FF2B5EF4-FFF2-40B4-BE49-F238E27FC236}">
                <a16:creationId xmlns:a16="http://schemas.microsoft.com/office/drawing/2014/main" id="{29EBE2D1-41FC-41B2-9752-C44A59876FE4}"/>
              </a:ext>
            </a:extLst>
          </p:cNvPr>
          <p:cNvSpPr/>
          <p:nvPr/>
        </p:nvSpPr>
        <p:spPr>
          <a:xfrm>
            <a:off x="208999" y="1257011"/>
            <a:ext cx="269738" cy="8854857"/>
          </a:xfrm>
          <a:prstGeom prst="snip2DiagRect">
            <a:avLst>
              <a:gd name="adj1" fmla="val 22048"/>
              <a:gd name="adj2" fmla="val 21958"/>
            </a:avLst>
          </a:prstGeom>
          <a:solidFill>
            <a:schemeClr val="accent3"/>
          </a:solidFill>
          <a:ln>
            <a:noFill/>
          </a:ln>
          <a:effectLst/>
        </p:spPr>
        <p:txBody>
          <a:bodyPr vert="ea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0" i="0" u="none" strike="noStrike" kern="0" cap="none" spc="0" normalizeH="0" noProof="0" dirty="0">
                <a:ln>
                  <a:noFill/>
                </a:ln>
                <a:solidFill>
                  <a:schemeClr val="bg1"/>
                </a:solidFill>
                <a:effectLst>
                  <a:outerShdw blurRad="38100" dist="38100" dir="2700000" algn="tl">
                    <a:srgbClr val="000000">
                      <a:alpha val="43137"/>
                    </a:srgbClr>
                  </a:outerShdw>
                </a:effectLst>
                <a:uLnTx/>
                <a:uFillTx/>
                <a:ea typeface="BIZ UDPゴシック" panose="020B0400000000000000" pitchFamily="50" charset="-128"/>
                <a:cs typeface="+mn-cs"/>
              </a:rPr>
              <a:t>Infrastructure supporting the second capital of Japan</a:t>
            </a:r>
          </a:p>
        </p:txBody>
      </p:sp>
    </p:spTree>
    <p:extLst>
      <p:ext uri="{BB962C8B-B14F-4D97-AF65-F5344CB8AC3E}">
        <p14:creationId xmlns:p14="http://schemas.microsoft.com/office/powerpoint/2010/main" val="3518983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2AFC7-9CA4-0337-8865-E305A9865432}"/>
            </a:ext>
          </a:extLst>
        </p:cNvPr>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2263EFF7-6A7E-4715-8F65-79D4C56F1C1E}"/>
              </a:ext>
            </a:extLst>
          </p:cNvPr>
          <p:cNvSpPr/>
          <p:nvPr/>
        </p:nvSpPr>
        <p:spPr>
          <a:xfrm>
            <a:off x="180899" y="540638"/>
            <a:ext cx="14040000" cy="288000"/>
          </a:xfrm>
          <a:prstGeom prst="roundRect">
            <a:avLst/>
          </a:prstGeom>
          <a:solidFill>
            <a:srgbClr val="0070C0"/>
          </a:solidFill>
          <a:ln>
            <a:noFill/>
          </a:ln>
          <a:effectLst>
            <a:outerShdw blurRad="50800" dist="50800" dir="5400000" algn="ctr" rotWithShape="0">
              <a:srgbClr val="000000">
                <a:alpha val="3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rtl="0"/>
            <a:r>
              <a:rPr lang="en-US" sz="1600" b="1" noProof="0" dirty="0">
                <a:ea typeface="BIZ UDPゴシック" panose="020B0400000000000000" pitchFamily="50" charset="-128"/>
              </a:rPr>
              <a:t>Realizing a Prosperous Osaka through Growth  —Towards a Leading Well-Being City—　</a:t>
            </a:r>
          </a:p>
        </p:txBody>
      </p:sp>
      <p:sp>
        <p:nvSpPr>
          <p:cNvPr id="61" name="角丸四角形 70">
            <a:extLst>
              <a:ext uri="{FF2B5EF4-FFF2-40B4-BE49-F238E27FC236}">
                <a16:creationId xmlns:a16="http://schemas.microsoft.com/office/drawing/2014/main" id="{86E2FC3E-9570-43A0-AF44-8278D3A97EAC}"/>
              </a:ext>
            </a:extLst>
          </p:cNvPr>
          <p:cNvSpPr/>
          <p:nvPr/>
        </p:nvSpPr>
        <p:spPr>
          <a:xfrm>
            <a:off x="164725" y="7297184"/>
            <a:ext cx="14072349" cy="2981152"/>
          </a:xfrm>
          <a:prstGeom prst="roundRect">
            <a:avLst>
              <a:gd name="adj" fmla="val 3008"/>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p:txBody>
      </p:sp>
      <p:sp>
        <p:nvSpPr>
          <p:cNvPr id="57" name="角丸四角形 70">
            <a:extLst>
              <a:ext uri="{FF2B5EF4-FFF2-40B4-BE49-F238E27FC236}">
                <a16:creationId xmlns:a16="http://schemas.microsoft.com/office/drawing/2014/main" id="{F45EAA11-F49C-44D7-979F-DDBE06AFDAC4}"/>
              </a:ext>
            </a:extLst>
          </p:cNvPr>
          <p:cNvSpPr/>
          <p:nvPr/>
        </p:nvSpPr>
        <p:spPr>
          <a:xfrm>
            <a:off x="164725" y="684654"/>
            <a:ext cx="14072349" cy="6381944"/>
          </a:xfrm>
          <a:prstGeom prst="roundRect">
            <a:avLst>
              <a:gd name="adj" fmla="val 3008"/>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p:txBody>
      </p:sp>
      <p:graphicFrame>
        <p:nvGraphicFramePr>
          <p:cNvPr id="3" name="表 3">
            <a:extLst>
              <a:ext uri="{FF2B5EF4-FFF2-40B4-BE49-F238E27FC236}">
                <a16:creationId xmlns:a16="http://schemas.microsoft.com/office/drawing/2014/main" id="{D72D3EB1-B53E-415A-B702-6BA85FCEB224}"/>
              </a:ext>
            </a:extLst>
          </p:cNvPr>
          <p:cNvGraphicFramePr>
            <a:graphicFrameLocks noGrp="1"/>
          </p:cNvGraphicFramePr>
          <p:nvPr>
            <p:extLst>
              <p:ext uri="{D42A27DB-BD31-4B8C-83A1-F6EECF244321}">
                <p14:modId xmlns:p14="http://schemas.microsoft.com/office/powerpoint/2010/main" val="1819333847"/>
              </p:ext>
            </p:extLst>
          </p:nvPr>
        </p:nvGraphicFramePr>
        <p:xfrm>
          <a:off x="420965" y="8336556"/>
          <a:ext cx="6380602" cy="1926590"/>
        </p:xfrm>
        <a:graphic>
          <a:graphicData uri="http://schemas.openxmlformats.org/drawingml/2006/table">
            <a:tbl>
              <a:tblPr firstRow="1" bandRow="1">
                <a:tableStyleId>{1FECB4D8-DB02-4DC6-A0A2-4F2EBAE1DC90}</a:tableStyleId>
              </a:tblPr>
              <a:tblGrid>
                <a:gridCol w="1710230">
                  <a:extLst>
                    <a:ext uri="{9D8B030D-6E8A-4147-A177-3AD203B41FA5}">
                      <a16:colId xmlns:a16="http://schemas.microsoft.com/office/drawing/2014/main" val="654762581"/>
                    </a:ext>
                  </a:extLst>
                </a:gridCol>
                <a:gridCol w="4670372">
                  <a:extLst>
                    <a:ext uri="{9D8B030D-6E8A-4147-A177-3AD203B41FA5}">
                      <a16:colId xmlns:a16="http://schemas.microsoft.com/office/drawing/2014/main" val="3234160038"/>
                    </a:ext>
                  </a:extLst>
                </a:gridCol>
              </a:tblGrid>
              <a:tr h="256665">
                <a:tc>
                  <a:txBody>
                    <a:bodyPr/>
                    <a:lstStyle/>
                    <a:p>
                      <a:pPr algn="ctr" rtl="0"/>
                      <a:r>
                        <a:rPr lang="en-US" sz="1200" noProof="0" dirty="0">
                          <a:latin typeface="+mn-lt"/>
                          <a:ea typeface="BIZ UDPゴシック" panose="020B0400000000000000" pitchFamily="50" charset="-128"/>
                        </a:rPr>
                        <a:t>Pillars of policies</a:t>
                      </a:r>
                    </a:p>
                  </a:txBody>
                  <a:tcP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algn="ctr" rtl="0"/>
                      <a:r>
                        <a:rPr lang="en-US" sz="1200" noProof="0" dirty="0">
                          <a:latin typeface="+mn-lt"/>
                          <a:ea typeface="BIZ UDPゴシック" panose="020B0400000000000000" pitchFamily="50" charset="-128"/>
                        </a:rPr>
                        <a:t>Indicator</a:t>
                      </a:r>
                    </a:p>
                  </a:txBody>
                  <a:tcP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1372815359"/>
                  </a:ext>
                </a:extLst>
              </a:tr>
              <a:tr h="230167">
                <a:tc>
                  <a:txBody>
                    <a:bodyPr/>
                    <a:lstStyle/>
                    <a:p>
                      <a:pPr algn="ctr" rtl="0">
                        <a:lnSpc>
                          <a:spcPts val="1200"/>
                        </a:lnSpc>
                      </a:pPr>
                      <a:r>
                        <a:rPr lang="en-US" sz="1200" noProof="0" dirty="0">
                          <a:latin typeface="+mn-lt"/>
                          <a:ea typeface="BIZ UDPゴシック" panose="020B0400000000000000" pitchFamily="50" charset="-128"/>
                        </a:rPr>
                        <a:t>Overall</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marL="0" marR="0" lvl="0" indent="0" algn="l" defTabSz="1419515" rtl="0" eaLnBrk="1" fontAlgn="auto" latinLnBrk="0" hangingPunct="1">
                        <a:lnSpc>
                          <a:spcPts val="1200"/>
                        </a:lnSpc>
                        <a:spcBef>
                          <a:spcPts val="0"/>
                        </a:spcBef>
                        <a:spcAft>
                          <a:spcPts val="0"/>
                        </a:spcAft>
                        <a:buClrTx/>
                        <a:buSzTx/>
                        <a:buFontTx/>
                        <a:buNone/>
                        <a:tabLst/>
                        <a:defRPr/>
                      </a:pPr>
                      <a:r>
                        <a:rPr lang="en-US" sz="1200" noProof="0" dirty="0">
                          <a:solidFill>
                            <a:prstClr val="black"/>
                          </a:solidFill>
                          <a:latin typeface="+mn-lt"/>
                          <a:ea typeface="BIZ UDPゴシック" panose="020B0400000000000000" pitchFamily="50" charset="-128"/>
                        </a:rPr>
                        <a:t>Real growth rate, employee compensation per capita</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2983038606"/>
                  </a:ext>
                </a:extLst>
              </a:tr>
              <a:tr h="230167">
                <a:tc>
                  <a:txBody>
                    <a:bodyPr/>
                    <a:lstStyle/>
                    <a:p>
                      <a:pPr algn="ctr" rtl="0">
                        <a:lnSpc>
                          <a:spcPts val="1200"/>
                        </a:lnSpc>
                      </a:pPr>
                      <a:r>
                        <a:rPr lang="en-US" sz="1200" noProof="0" dirty="0">
                          <a:latin typeface="+mn-lt"/>
                          <a:ea typeface="BIZ UDPゴシック" panose="020B0400000000000000" pitchFamily="50" charset="-128"/>
                        </a:rPr>
                        <a:t>Economy</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marL="0" marR="0" lvl="0" indent="0" algn="l" defTabSz="1419515" rtl="0" eaLnBrk="1" fontAlgn="auto" latinLnBrk="0" hangingPunct="1">
                        <a:lnSpc>
                          <a:spcPts val="1200"/>
                        </a:lnSpc>
                        <a:spcBef>
                          <a:spcPts val="0"/>
                        </a:spcBef>
                        <a:spcAft>
                          <a:spcPts val="0"/>
                        </a:spcAft>
                        <a:buClrTx/>
                        <a:buSzTx/>
                        <a:buFontTx/>
                        <a:buNone/>
                        <a:tabLst/>
                        <a:defRPr/>
                      </a:pPr>
                      <a:r>
                        <a:rPr lang="en-US" sz="1200" noProof="0" dirty="0">
                          <a:solidFill>
                            <a:prstClr val="black"/>
                          </a:solidFill>
                          <a:latin typeface="+mn-lt"/>
                          <a:ea typeface="BIZ UDPゴシック" panose="020B0400000000000000" pitchFamily="50" charset="-128"/>
                        </a:rPr>
                        <a:t>Number of startups created, value added per company</a:t>
                      </a:r>
                      <a:endParaRPr kumimoji="0" lang="en-US" sz="1200" noProof="0" dirty="0">
                        <a:solidFill>
                          <a:prstClr val="black"/>
                        </a:solidFill>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1390499927"/>
                  </a:ext>
                </a:extLst>
              </a:tr>
              <a:tr h="372759">
                <a:tc>
                  <a:txBody>
                    <a:bodyPr/>
                    <a:lstStyle/>
                    <a:p>
                      <a:pPr algn="ctr" rtl="0">
                        <a:lnSpc>
                          <a:spcPts val="1200"/>
                        </a:lnSpc>
                      </a:pPr>
                      <a:r>
                        <a:rPr lang="en-US" sz="1200" noProof="0" dirty="0">
                          <a:latin typeface="+mn-lt"/>
                          <a:ea typeface="BIZ UDPゴシック" panose="020B0400000000000000" pitchFamily="50" charset="-128"/>
                        </a:rPr>
                        <a:t>Urban strength</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marL="0" marR="0" lvl="0" indent="0" algn="l" defTabSz="1419515" rtl="0" eaLnBrk="1" fontAlgn="auto" latinLnBrk="0" hangingPunct="1">
                        <a:lnSpc>
                          <a:spcPts val="1200"/>
                        </a:lnSpc>
                        <a:spcBef>
                          <a:spcPts val="0"/>
                        </a:spcBef>
                        <a:spcAft>
                          <a:spcPts val="0"/>
                        </a:spcAft>
                        <a:buClrTx/>
                        <a:buSzTx/>
                        <a:buFontTx/>
                        <a:buNone/>
                        <a:tabLst/>
                        <a:defRPr/>
                      </a:pPr>
                      <a:r>
                        <a:rPr lang="en-US" sz="1200" noProof="0" dirty="0">
                          <a:solidFill>
                            <a:prstClr val="black"/>
                          </a:solidFill>
                          <a:latin typeface="+mn-lt"/>
                          <a:ea typeface="BIZ UDPゴシック" panose="020B0400000000000000" pitchFamily="50" charset="-128"/>
                        </a:rPr>
                        <a:t>Number of visitors to Osaka, total number of overnight stays, average spending per visitor</a:t>
                      </a:r>
                      <a:endParaRPr kumimoji="1" lang="en-US" sz="1200" noProof="0" dirty="0">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4287541868"/>
                  </a:ext>
                </a:extLst>
              </a:tr>
              <a:tr h="230167">
                <a:tc>
                  <a:txBody>
                    <a:bodyPr/>
                    <a:lstStyle/>
                    <a:p>
                      <a:pPr algn="ctr" rtl="0">
                        <a:lnSpc>
                          <a:spcPts val="1200"/>
                        </a:lnSpc>
                      </a:pPr>
                      <a:r>
                        <a:rPr lang="en-US" sz="1200" noProof="0" dirty="0">
                          <a:latin typeface="+mn-lt"/>
                          <a:ea typeface="BIZ UDPゴシック" panose="020B0400000000000000" pitchFamily="50" charset="-128"/>
                        </a:rPr>
                        <a:t>Talent strength</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marL="0" marR="0" lvl="0" indent="0" algn="l" defTabSz="1419515" rtl="0" eaLnBrk="1" fontAlgn="auto" latinLnBrk="0" hangingPunct="1">
                        <a:lnSpc>
                          <a:spcPts val="1200"/>
                        </a:lnSpc>
                        <a:spcBef>
                          <a:spcPts val="0"/>
                        </a:spcBef>
                        <a:spcAft>
                          <a:spcPts val="0"/>
                        </a:spcAft>
                        <a:buClrTx/>
                        <a:buSzTx/>
                        <a:buFontTx/>
                        <a:buNone/>
                        <a:tabLst/>
                        <a:defRPr/>
                      </a:pPr>
                      <a:r>
                        <a:rPr lang="en-US" sz="1200" noProof="0" dirty="0">
                          <a:solidFill>
                            <a:prstClr val="black"/>
                          </a:solidFill>
                          <a:latin typeface="+mn-lt"/>
                          <a:ea typeface="BIZ UDPゴシック" panose="020B0400000000000000" pitchFamily="50" charset="-128"/>
                        </a:rPr>
                        <a:t>Female employment rate, number of students studying abroad</a:t>
                      </a:r>
                      <a:endParaRPr kumimoji="0" lang="en-US" sz="1200" noProof="0" dirty="0">
                        <a:solidFill>
                          <a:prstClr val="black"/>
                        </a:solidFill>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2725838100"/>
                  </a:ext>
                </a:extLst>
              </a:tr>
              <a:tr h="482674">
                <a:tc>
                  <a:txBody>
                    <a:bodyPr/>
                    <a:lstStyle/>
                    <a:p>
                      <a:pPr algn="ctr" rtl="0">
                        <a:lnSpc>
                          <a:spcPts val="1100"/>
                        </a:lnSpc>
                      </a:pPr>
                      <a:r>
                        <a:rPr lang="en-US" sz="1200" noProof="0" dirty="0">
                          <a:latin typeface="+mn-lt"/>
                          <a:ea typeface="BIZ UDPゴシック" panose="020B0400000000000000" pitchFamily="50" charset="-128"/>
                        </a:rPr>
                        <a:t>Community development and urban infrastructure</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marL="0" marR="0" lvl="0" indent="0" algn="l" defTabSz="1419515" rtl="0" eaLnBrk="1" fontAlgn="auto" latinLnBrk="0" hangingPunct="1">
                        <a:lnSpc>
                          <a:spcPts val="1200"/>
                        </a:lnSpc>
                        <a:spcBef>
                          <a:spcPts val="0"/>
                        </a:spcBef>
                        <a:spcAft>
                          <a:spcPts val="0"/>
                        </a:spcAft>
                        <a:buClrTx/>
                        <a:buSzTx/>
                        <a:buFontTx/>
                        <a:buNone/>
                        <a:tabLst/>
                        <a:defRPr/>
                      </a:pPr>
                      <a:r>
                        <a:rPr lang="en-US" sz="1200" noProof="0" dirty="0">
                          <a:solidFill>
                            <a:prstClr val="black"/>
                          </a:solidFill>
                          <a:latin typeface="+mn-lt"/>
                          <a:ea typeface="BIZ UDPゴシック" panose="020B0400000000000000" pitchFamily="50" charset="-128"/>
                        </a:rPr>
                        <a:t>Net in-migration rate (vs. national), healthy life expectancy of residents</a:t>
                      </a:r>
                      <a:endParaRPr kumimoji="0" lang="en-US" sz="1200" noProof="0" dirty="0">
                        <a:solidFill>
                          <a:prstClr val="black"/>
                        </a:solidFill>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1338207908"/>
                  </a:ext>
                </a:extLst>
              </a:tr>
            </a:tbl>
          </a:graphicData>
        </a:graphic>
      </p:graphicFrame>
      <p:graphicFrame>
        <p:nvGraphicFramePr>
          <p:cNvPr id="33" name="表 3">
            <a:extLst>
              <a:ext uri="{FF2B5EF4-FFF2-40B4-BE49-F238E27FC236}">
                <a16:creationId xmlns:a16="http://schemas.microsoft.com/office/drawing/2014/main" id="{731C2CC1-0AC4-4681-A10E-BB6597384B3E}"/>
              </a:ext>
            </a:extLst>
          </p:cNvPr>
          <p:cNvGraphicFramePr>
            <a:graphicFrameLocks noGrp="1"/>
          </p:cNvGraphicFramePr>
          <p:nvPr>
            <p:extLst>
              <p:ext uri="{D42A27DB-BD31-4B8C-83A1-F6EECF244321}">
                <p14:modId xmlns:p14="http://schemas.microsoft.com/office/powerpoint/2010/main" val="3662059952"/>
              </p:ext>
            </p:extLst>
          </p:nvPr>
        </p:nvGraphicFramePr>
        <p:xfrm>
          <a:off x="6974881" y="8033353"/>
          <a:ext cx="7088879" cy="2237994"/>
        </p:xfrm>
        <a:graphic>
          <a:graphicData uri="http://schemas.openxmlformats.org/drawingml/2006/table">
            <a:tbl>
              <a:tblPr firstRow="1" bandRow="1">
                <a:tableStyleId>{1FECB4D8-DB02-4DC6-A0A2-4F2EBAE1DC90}</a:tableStyleId>
              </a:tblPr>
              <a:tblGrid>
                <a:gridCol w="1703879">
                  <a:extLst>
                    <a:ext uri="{9D8B030D-6E8A-4147-A177-3AD203B41FA5}">
                      <a16:colId xmlns:a16="http://schemas.microsoft.com/office/drawing/2014/main" val="654762581"/>
                    </a:ext>
                  </a:extLst>
                </a:gridCol>
                <a:gridCol w="5385000">
                  <a:extLst>
                    <a:ext uri="{9D8B030D-6E8A-4147-A177-3AD203B41FA5}">
                      <a16:colId xmlns:a16="http://schemas.microsoft.com/office/drawing/2014/main" val="3234160038"/>
                    </a:ext>
                  </a:extLst>
                </a:gridCol>
              </a:tblGrid>
              <a:tr h="225484">
                <a:tc>
                  <a:txBody>
                    <a:bodyPr/>
                    <a:lstStyle/>
                    <a:p>
                      <a:pPr algn="ctr" rtl="0">
                        <a:lnSpc>
                          <a:spcPts val="1200"/>
                        </a:lnSpc>
                      </a:pPr>
                      <a:r>
                        <a:rPr lang="en-US" sz="1200" noProof="0" dirty="0">
                          <a:latin typeface="+mn-lt"/>
                          <a:ea typeface="BIZ UDPゴシック" panose="020B0400000000000000" pitchFamily="50" charset="-128"/>
                        </a:rPr>
                        <a:t>Classification of well-being</a:t>
                      </a:r>
                    </a:p>
                  </a:txBody>
                  <a:tcP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algn="ctr" rtl="0">
                        <a:lnSpc>
                          <a:spcPts val="1200"/>
                        </a:lnSpc>
                      </a:pPr>
                      <a:r>
                        <a:rPr lang="en-US" sz="1200" noProof="0" dirty="0">
                          <a:latin typeface="+mn-lt"/>
                          <a:ea typeface="BIZ UDPゴシック" panose="020B0400000000000000" pitchFamily="50" charset="-128"/>
                        </a:rPr>
                        <a:t>Indicator</a:t>
                      </a:r>
                    </a:p>
                  </a:txBody>
                  <a:tcP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1372815359"/>
                  </a:ext>
                </a:extLst>
              </a:tr>
              <a:tr h="513603">
                <a:tc>
                  <a:txBody>
                    <a:bodyPr/>
                    <a:lstStyle/>
                    <a:p>
                      <a:pPr algn="ctr" rtl="0">
                        <a:lnSpc>
                          <a:spcPts val="1200"/>
                        </a:lnSpc>
                      </a:pPr>
                      <a:r>
                        <a:rPr lang="en-US" sz="1200" noProof="0" dirty="0">
                          <a:latin typeface="+mn-lt"/>
                          <a:ea typeface="BIZ UDPゴシック" panose="020B0400000000000000" pitchFamily="50" charset="-128"/>
                        </a:rPr>
                        <a:t>Overall</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defTabSz="1250638" rtl="0">
                        <a:lnSpc>
                          <a:spcPts val="1200"/>
                        </a:lnSpc>
                        <a:defRPr/>
                      </a:pPr>
                      <a:r>
                        <a:rPr lang="en-US" sz="1200" noProof="0" dirty="0">
                          <a:solidFill>
                            <a:prstClr val="black"/>
                          </a:solidFill>
                          <a:latin typeface="+mn-lt"/>
                          <a:ea typeface="BIZ UDPゴシック" panose="020B0400000000000000" pitchFamily="50" charset="-128"/>
                        </a:rPr>
                        <a:t>Percentage of people who feel that Osaka’s economy is vibrant </a:t>
                      </a:r>
                      <a:endParaRPr kumimoji="0" lang="en-US" sz="1200" noProof="0" dirty="0">
                        <a:solidFill>
                          <a:prstClr val="black"/>
                        </a:solidFill>
                        <a:latin typeface="+mn-lt"/>
                        <a:ea typeface="BIZ UDPゴシック" panose="020B0400000000000000" pitchFamily="50" charset="-128"/>
                      </a:endParaRPr>
                    </a:p>
                    <a:p>
                      <a:pPr defTabSz="1250638" rtl="0">
                        <a:lnSpc>
                          <a:spcPts val="1200"/>
                        </a:lnSpc>
                        <a:defRPr/>
                      </a:pPr>
                      <a:r>
                        <a:rPr lang="en-US" sz="1200" noProof="0" dirty="0">
                          <a:solidFill>
                            <a:prstClr val="black"/>
                          </a:solidFill>
                          <a:latin typeface="+mn-lt"/>
                          <a:ea typeface="BIZ UDPゴシック" panose="020B0400000000000000" pitchFamily="50" charset="-128"/>
                        </a:rPr>
                        <a:t>Percentage of people who feel that Osaka has appeal that attracts people</a:t>
                      </a:r>
                      <a:endParaRPr kumimoji="0" lang="en-US" sz="1200" noProof="0" dirty="0">
                        <a:solidFill>
                          <a:prstClr val="black"/>
                        </a:solidFill>
                        <a:latin typeface="+mn-lt"/>
                        <a:ea typeface="BIZ UDPゴシック" panose="020B0400000000000000" pitchFamily="50" charset="-128"/>
                      </a:endParaRPr>
                    </a:p>
                    <a:p>
                      <a:pPr defTabSz="1250638" rtl="0">
                        <a:lnSpc>
                          <a:spcPts val="1200"/>
                        </a:lnSpc>
                        <a:defRPr/>
                      </a:pPr>
                      <a:r>
                        <a:rPr lang="en-US" sz="1200" noProof="0" dirty="0">
                          <a:solidFill>
                            <a:prstClr val="black"/>
                          </a:solidFill>
                          <a:latin typeface="+mn-lt"/>
                          <a:ea typeface="BIZ UDPゴシック" panose="020B0400000000000000" pitchFamily="50" charset="-128"/>
                        </a:rPr>
                        <a:t>How happy are you at present? </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2983038606"/>
                  </a:ext>
                </a:extLst>
              </a:tr>
              <a:tr h="225484">
                <a:tc>
                  <a:txBody>
                    <a:bodyPr/>
                    <a:lstStyle/>
                    <a:p>
                      <a:pPr algn="ctr" rtl="0">
                        <a:lnSpc>
                          <a:spcPts val="1200"/>
                        </a:lnSpc>
                      </a:pPr>
                      <a:r>
                        <a:rPr lang="en-US" sz="1200" noProof="0" dirty="0">
                          <a:solidFill>
                            <a:prstClr val="black"/>
                          </a:solidFill>
                          <a:latin typeface="+mn-lt"/>
                          <a:ea typeface="BIZ UDPゴシック" panose="020B0400000000000000" pitchFamily="50" charset="-128"/>
                        </a:rPr>
                        <a:t>Challenge</a:t>
                      </a:r>
                      <a:endParaRPr kumimoji="1" lang="en-US" sz="1200" noProof="0" dirty="0">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marL="0" marR="0" lvl="0" indent="0" algn="l" defTabSz="1419515" rtl="0" eaLnBrk="1" fontAlgn="auto" latinLnBrk="0" hangingPunct="1">
                        <a:lnSpc>
                          <a:spcPts val="1200"/>
                        </a:lnSpc>
                        <a:spcBef>
                          <a:spcPts val="0"/>
                        </a:spcBef>
                        <a:spcAft>
                          <a:spcPts val="0"/>
                        </a:spcAft>
                        <a:buClrTx/>
                        <a:buSzTx/>
                        <a:buFontTx/>
                        <a:buNone/>
                        <a:tabLst/>
                        <a:defRPr/>
                      </a:pPr>
                      <a:r>
                        <a:rPr lang="en-US" sz="1200" noProof="0" dirty="0">
                          <a:solidFill>
                            <a:prstClr val="black"/>
                          </a:solidFill>
                          <a:latin typeface="+mn-lt"/>
                          <a:ea typeface="BIZ UDPゴシック" panose="020B0400000000000000" pitchFamily="50" charset="-128"/>
                        </a:rPr>
                        <a:t>In the community where I live, there are opportunities to take on new challenges and grow</a:t>
                      </a:r>
                      <a:endParaRPr kumimoji="0" lang="en-US" sz="1200" noProof="0" dirty="0">
                        <a:solidFill>
                          <a:prstClr val="black"/>
                        </a:solidFill>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1390499927"/>
                  </a:ext>
                </a:extLst>
              </a:tr>
              <a:tr h="225484">
                <a:tc>
                  <a:txBody>
                    <a:bodyPr/>
                    <a:lstStyle/>
                    <a:p>
                      <a:pPr algn="ctr" rtl="0">
                        <a:lnSpc>
                          <a:spcPts val="1200"/>
                        </a:lnSpc>
                      </a:pPr>
                      <a:r>
                        <a:rPr lang="en-US" sz="1200" noProof="0" dirty="0">
                          <a:solidFill>
                            <a:prstClr val="black"/>
                          </a:solidFill>
                          <a:latin typeface="+mn-lt"/>
                          <a:ea typeface="BIZ UDPゴシック" panose="020B0400000000000000" pitchFamily="50" charset="-128"/>
                        </a:rPr>
                        <a:t>Excitement</a:t>
                      </a:r>
                      <a:endParaRPr kumimoji="1" lang="en-US" sz="1200" noProof="0" dirty="0">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marL="0" marR="0" lvl="0" indent="0" algn="l" defTabSz="1419515" rtl="0" eaLnBrk="1" fontAlgn="auto" latinLnBrk="0" hangingPunct="1">
                        <a:lnSpc>
                          <a:spcPts val="1200"/>
                        </a:lnSpc>
                        <a:spcBef>
                          <a:spcPts val="0"/>
                        </a:spcBef>
                        <a:spcAft>
                          <a:spcPts val="0"/>
                        </a:spcAft>
                        <a:buClrTx/>
                        <a:buSzTx/>
                        <a:buFontTx/>
                        <a:buNone/>
                        <a:tabLst/>
                        <a:defRPr/>
                      </a:pPr>
                      <a:r>
                        <a:rPr lang="en-US" sz="1200" noProof="0" dirty="0">
                          <a:solidFill>
                            <a:prstClr val="black"/>
                          </a:solidFill>
                          <a:latin typeface="+mn-lt"/>
                          <a:ea typeface="BIZ UDPゴシック" panose="020B0400000000000000" pitchFamily="50" charset="-128"/>
                        </a:rPr>
                        <a:t>In the community where I live, I can feel nature close at hand</a:t>
                      </a:r>
                      <a:endParaRPr kumimoji="1" lang="en-US" sz="1200" noProof="0" dirty="0">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4287541868"/>
                  </a:ext>
                </a:extLst>
              </a:tr>
              <a:tr h="225484">
                <a:tc>
                  <a:txBody>
                    <a:bodyPr/>
                    <a:lstStyle/>
                    <a:p>
                      <a:pPr algn="ctr" rtl="0">
                        <a:lnSpc>
                          <a:spcPts val="1200"/>
                        </a:lnSpc>
                      </a:pPr>
                      <a:r>
                        <a:rPr lang="en-US" sz="1200" noProof="0" dirty="0">
                          <a:solidFill>
                            <a:prstClr val="black"/>
                          </a:solidFill>
                          <a:latin typeface="+mn-lt"/>
                          <a:ea typeface="BIZ UDPゴシック" panose="020B0400000000000000" pitchFamily="50" charset="-128"/>
                        </a:rPr>
                        <a:t>Friendly</a:t>
                      </a:r>
                      <a:endParaRPr kumimoji="1" lang="en-US" sz="1200" noProof="0" dirty="0">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marL="0" marR="0" lvl="0" indent="0" algn="l" defTabSz="1419515" rtl="0" eaLnBrk="1" fontAlgn="auto" latinLnBrk="0" hangingPunct="1">
                        <a:lnSpc>
                          <a:spcPts val="1200"/>
                        </a:lnSpc>
                        <a:spcBef>
                          <a:spcPts val="0"/>
                        </a:spcBef>
                        <a:spcAft>
                          <a:spcPts val="0"/>
                        </a:spcAft>
                        <a:buClrTx/>
                        <a:buSzTx/>
                        <a:buFontTx/>
                        <a:buNone/>
                        <a:tabLst/>
                        <a:defRPr/>
                      </a:pPr>
                      <a:r>
                        <a:rPr lang="en-US" sz="1200" noProof="0" dirty="0">
                          <a:solidFill>
                            <a:prstClr val="black"/>
                          </a:solidFill>
                          <a:latin typeface="+mn-lt"/>
                          <a:ea typeface="BIZ UDPゴシック" panose="020B0400000000000000" pitchFamily="50" charset="-128"/>
                        </a:rPr>
                        <a:t>In the community where I live, there is an atmosphere in which women and young people can thrive</a:t>
                      </a:r>
                      <a:endParaRPr kumimoji="0" lang="en-US" sz="1200" noProof="0" dirty="0">
                        <a:solidFill>
                          <a:prstClr val="black"/>
                        </a:solidFill>
                        <a:latin typeface="+mn-lt"/>
                        <a:ea typeface="BIZ UDPゴシック" panose="020B0400000000000000" pitchFamily="50" charset="-128"/>
                      </a:endParaRP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2725838100"/>
                  </a:ext>
                </a:extLst>
              </a:tr>
              <a:tr h="225484">
                <a:tc>
                  <a:txBody>
                    <a:bodyPr/>
                    <a:lstStyle/>
                    <a:p>
                      <a:pPr algn="ctr" rtl="0">
                        <a:lnSpc>
                          <a:spcPts val="1200"/>
                        </a:lnSpc>
                      </a:pPr>
                      <a:r>
                        <a:rPr lang="en-US" sz="1200" noProof="0" dirty="0">
                          <a:latin typeface="+mn-lt"/>
                          <a:ea typeface="BIZ UDPゴシック" panose="020B0400000000000000" pitchFamily="50" charset="-128"/>
                        </a:rPr>
                        <a:t>Life</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tc>
                  <a:txBody>
                    <a:bodyPr/>
                    <a:lstStyle/>
                    <a:p>
                      <a:pPr defTabSz="1250638" rtl="0">
                        <a:lnSpc>
                          <a:spcPts val="1200"/>
                        </a:lnSpc>
                        <a:defRPr/>
                      </a:pPr>
                      <a:r>
                        <a:rPr lang="en-US" sz="1200" noProof="0" dirty="0">
                          <a:solidFill>
                            <a:prstClr val="black"/>
                          </a:solidFill>
                          <a:latin typeface="+mn-lt"/>
                          <a:ea typeface="BIZ UDPゴシック" panose="020B0400000000000000" pitchFamily="50" charset="-128"/>
                        </a:rPr>
                        <a:t>I am physically healthy</a:t>
                      </a:r>
                    </a:p>
                  </a:txBody>
                  <a:tcPr anchor="ctr">
                    <a:lnL w="6350" cap="flat" cmpd="sng" algn="ctr">
                      <a:solidFill>
                        <a:schemeClr val="accent3">
                          <a:lumMod val="50000"/>
                        </a:schemeClr>
                      </a:solidFill>
                      <a:prstDash val="solid"/>
                      <a:round/>
                      <a:headEnd type="none" w="med" len="med"/>
                      <a:tailEnd type="none" w="med" len="med"/>
                    </a:lnL>
                    <a:lnR w="6350" cap="flat" cmpd="sng" algn="ctr">
                      <a:solidFill>
                        <a:schemeClr val="accent3">
                          <a:lumMod val="50000"/>
                        </a:schemeClr>
                      </a:solidFill>
                      <a:prstDash val="solid"/>
                      <a:round/>
                      <a:headEnd type="none" w="med" len="med"/>
                      <a:tailEnd type="none" w="med" len="med"/>
                    </a:lnR>
                    <a:lnT w="6350" cap="flat" cmpd="sng" algn="ctr">
                      <a:solidFill>
                        <a:schemeClr val="accent3">
                          <a:lumMod val="50000"/>
                        </a:schemeClr>
                      </a:solidFill>
                      <a:prstDash val="solid"/>
                      <a:round/>
                      <a:headEnd type="none" w="med" len="med"/>
                      <a:tailEnd type="none" w="med" len="med"/>
                    </a:lnT>
                    <a:lnB w="6350" cap="flat" cmpd="sng" algn="ctr">
                      <a:solidFill>
                        <a:schemeClr val="accent3">
                          <a:lumMod val="50000"/>
                        </a:schemeClr>
                      </a:solidFill>
                      <a:prstDash val="solid"/>
                      <a:round/>
                      <a:headEnd type="none" w="med" len="med"/>
                      <a:tailEnd type="none" w="med" len="med"/>
                    </a:lnB>
                  </a:tcPr>
                </a:tc>
                <a:extLst>
                  <a:ext uri="{0D108BD9-81ED-4DB2-BD59-A6C34878D82A}">
                    <a16:rowId xmlns:a16="http://schemas.microsoft.com/office/drawing/2014/main" val="1338207908"/>
                  </a:ext>
                </a:extLst>
              </a:tr>
            </a:tbl>
          </a:graphicData>
        </a:graphic>
      </p:graphicFrame>
      <p:sp>
        <p:nvSpPr>
          <p:cNvPr id="59" name="角丸四角形 70">
            <a:extLst>
              <a:ext uri="{FF2B5EF4-FFF2-40B4-BE49-F238E27FC236}">
                <a16:creationId xmlns:a16="http://schemas.microsoft.com/office/drawing/2014/main" id="{A4FF279B-D84D-45A7-8F18-431FE98DE8C2}"/>
              </a:ext>
            </a:extLst>
          </p:cNvPr>
          <p:cNvSpPr/>
          <p:nvPr/>
        </p:nvSpPr>
        <p:spPr>
          <a:xfrm>
            <a:off x="279891" y="7512575"/>
            <a:ext cx="13347332" cy="444223"/>
          </a:xfrm>
          <a:prstGeom prst="roundRect">
            <a:avLst>
              <a:gd name="adj" fmla="val 300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defTabSz="1250613" rtl="0">
              <a:lnSpc>
                <a:spcPts val="1600"/>
              </a:lnSpc>
              <a:buFont typeface="Wingdings" panose="05000000000000000000" pitchFamily="2" charset="2"/>
              <a:buChar char="Ø"/>
              <a:defRPr/>
            </a:pPr>
            <a:r>
              <a:rPr lang="en-US" sz="1600" noProof="0" dirty="0">
                <a:solidFill>
                  <a:prstClr val="black"/>
                </a:solidFill>
                <a:ea typeface="BIZ UDPゴシック" panose="020B0400000000000000" pitchFamily="50" charset="-128"/>
              </a:rPr>
              <a:t>To ensure the strategy is steadily implemented, we will manage progress by setting strategic goals, objective indicators and subjective indicators while assessing and verifying the effectiveness of the initiatives.</a:t>
            </a:r>
          </a:p>
        </p:txBody>
      </p:sp>
      <p:sp>
        <p:nvSpPr>
          <p:cNvPr id="60" name="角丸四角形 70">
            <a:extLst>
              <a:ext uri="{FF2B5EF4-FFF2-40B4-BE49-F238E27FC236}">
                <a16:creationId xmlns:a16="http://schemas.microsoft.com/office/drawing/2014/main" id="{40624EF4-127B-478B-A642-D6A3684D7859}"/>
              </a:ext>
            </a:extLst>
          </p:cNvPr>
          <p:cNvSpPr/>
          <p:nvPr/>
        </p:nvSpPr>
        <p:spPr>
          <a:xfrm>
            <a:off x="287920" y="972022"/>
            <a:ext cx="7936196" cy="5962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a:p>
            <a:pPr marL="171450" indent="-171450" defTabSz="1250613" rtl="0">
              <a:lnSpc>
                <a:spcPts val="2000"/>
              </a:lnSpc>
              <a:buFont typeface="Wingdings" panose="05000000000000000000" pitchFamily="2" charset="2"/>
              <a:buChar char="Ø"/>
              <a:defRPr/>
            </a:pPr>
            <a:endParaRPr kumimoji="0" lang="en-US" sz="1600" noProof="0" dirty="0">
              <a:solidFill>
                <a:prstClr val="black"/>
              </a:solidFill>
              <a:ea typeface="BIZ UDPゴシック" panose="020B0400000000000000" pitchFamily="50" charset="-128"/>
            </a:endParaRPr>
          </a:p>
        </p:txBody>
      </p:sp>
      <p:sp>
        <p:nvSpPr>
          <p:cNvPr id="66" name="正方形/長方形 65">
            <a:extLst>
              <a:ext uri="{FF2B5EF4-FFF2-40B4-BE49-F238E27FC236}">
                <a16:creationId xmlns:a16="http://schemas.microsoft.com/office/drawing/2014/main" id="{74D260B1-A2F6-4F3B-A824-DD1844154054}"/>
              </a:ext>
            </a:extLst>
          </p:cNvPr>
          <p:cNvSpPr/>
          <p:nvPr/>
        </p:nvSpPr>
        <p:spPr>
          <a:xfrm>
            <a:off x="0" y="0"/>
            <a:ext cx="14401799" cy="436558"/>
          </a:xfrm>
          <a:prstGeom prst="rect">
            <a:avLst/>
          </a:prstGeom>
          <a:solidFill>
            <a:srgbClr val="002060"/>
          </a:solidFill>
          <a:ln>
            <a:noFill/>
          </a:ln>
        </p:spPr>
        <p:style>
          <a:lnRef idx="1">
            <a:schemeClr val="accent1"/>
          </a:lnRef>
          <a:fillRef idx="2">
            <a:schemeClr val="accent1"/>
          </a:fillRef>
          <a:effectRef idx="1">
            <a:schemeClr val="accent1"/>
          </a:effectRef>
          <a:fontRef idx="minor">
            <a:schemeClr val="dk1"/>
          </a:fontRef>
        </p:style>
        <p:txBody>
          <a:bodyPr wrap="square" lIns="122525" tIns="61262" rIns="122525" bIns="61262" rtlCol="0" anchor="ctr">
            <a:noAutofit/>
          </a:bodyPr>
          <a:lstStyle/>
          <a:p>
            <a:pPr algn="ctr" rtl="0"/>
            <a:r>
              <a:rPr lang="en-US" sz="2000" b="1" noProof="0" dirty="0">
                <a:solidFill>
                  <a:schemeClr val="bg1"/>
                </a:solidFill>
                <a:ea typeface="Meiryo UI" panose="020B0604030504040204" pitchFamily="50" charset="-128"/>
                <a:cs typeface="Times New Roman" panose="02020603050405020304" pitchFamily="18" charset="0"/>
              </a:rPr>
              <a:t>Well-Being and Progress Management at Beyond EXPO 2025</a:t>
            </a:r>
            <a:endParaRPr lang="en-US" sz="2000" noProof="0" dirty="0">
              <a:solidFill>
                <a:schemeClr val="bg1"/>
              </a:solidFill>
              <a:ea typeface="Meiryo UI" panose="020B0604030504040204" pitchFamily="50" charset="-128"/>
              <a:cs typeface="ＭＳ Ｐゴシック" panose="020B0600070205080204" pitchFamily="50" charset="-128"/>
            </a:endParaRPr>
          </a:p>
        </p:txBody>
      </p:sp>
      <p:sp>
        <p:nvSpPr>
          <p:cNvPr id="69" name="四角形: 角を丸くする 68">
            <a:extLst>
              <a:ext uri="{FF2B5EF4-FFF2-40B4-BE49-F238E27FC236}">
                <a16:creationId xmlns:a16="http://schemas.microsoft.com/office/drawing/2014/main" id="{698EA993-E703-44AB-9AB3-1526AE0CFC39}"/>
              </a:ext>
            </a:extLst>
          </p:cNvPr>
          <p:cNvSpPr/>
          <p:nvPr/>
        </p:nvSpPr>
        <p:spPr>
          <a:xfrm>
            <a:off x="166701" y="7164742"/>
            <a:ext cx="14040000" cy="288000"/>
          </a:xfrm>
          <a:prstGeom prst="roundRect">
            <a:avLst/>
          </a:prstGeom>
          <a:solidFill>
            <a:srgbClr val="0070C0"/>
          </a:solidFill>
          <a:ln>
            <a:noFill/>
          </a:ln>
          <a:effectLst>
            <a:outerShdw blurRad="50800" dist="50800" dir="5400000" algn="ctr" rotWithShape="0">
              <a:srgbClr val="000000">
                <a:alpha val="3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rtl="0"/>
            <a:r>
              <a:rPr lang="en-US" sz="1600" b="1" noProof="0" dirty="0">
                <a:ea typeface="BIZ UDPゴシック" panose="020B0400000000000000" pitchFamily="50" charset="-128"/>
              </a:rPr>
              <a:t>Progress Management Toward Achieving Goals</a:t>
            </a:r>
          </a:p>
        </p:txBody>
      </p:sp>
      <p:pic>
        <p:nvPicPr>
          <p:cNvPr id="15" name="図 14">
            <a:extLst>
              <a:ext uri="{FF2B5EF4-FFF2-40B4-BE49-F238E27FC236}">
                <a16:creationId xmlns:a16="http://schemas.microsoft.com/office/drawing/2014/main" id="{1FDB68D8-3D7A-4617-86C4-4D8479A7D11F}"/>
              </a:ext>
            </a:extLst>
          </p:cNvPr>
          <p:cNvPicPr>
            <a:picLocks noChangeAspect="1"/>
          </p:cNvPicPr>
          <p:nvPr/>
        </p:nvPicPr>
        <p:blipFill>
          <a:blip r:embed="rId3"/>
          <a:stretch>
            <a:fillRect/>
          </a:stretch>
        </p:blipFill>
        <p:spPr>
          <a:xfrm>
            <a:off x="8365973" y="1131603"/>
            <a:ext cx="5775699" cy="5742834"/>
          </a:xfrm>
          <a:prstGeom prst="rect">
            <a:avLst/>
          </a:prstGeom>
        </p:spPr>
      </p:pic>
      <p:sp>
        <p:nvSpPr>
          <p:cNvPr id="71" name="四角形: 角を丸くする 70">
            <a:extLst>
              <a:ext uri="{FF2B5EF4-FFF2-40B4-BE49-F238E27FC236}">
                <a16:creationId xmlns:a16="http://schemas.microsoft.com/office/drawing/2014/main" id="{858C9C38-55DC-40EE-9BA0-DC34B0ADDCDB}"/>
              </a:ext>
            </a:extLst>
          </p:cNvPr>
          <p:cNvSpPr/>
          <p:nvPr/>
        </p:nvSpPr>
        <p:spPr>
          <a:xfrm>
            <a:off x="287920" y="7823417"/>
            <a:ext cx="5832150" cy="454281"/>
          </a:xfrm>
          <a:prstGeom prst="roundRect">
            <a:avLst/>
          </a:prstGeom>
          <a:noFill/>
          <a:ln w="19050" cap="flat" cmpd="sng" algn="ctr">
            <a:noFill/>
            <a:prstDash val="solid"/>
            <a:miter lim="800000"/>
          </a:ln>
          <a:effectLst/>
        </p:spPr>
        <p:txBody>
          <a:bodyPr rtlCol="0" anchor="ctr" anchorCtr="0"/>
          <a:lstStyle/>
          <a:p>
            <a:pPr marL="285750" indent="-285750" defTabSz="326572" rtl="0">
              <a:lnSpc>
                <a:spcPts val="1700"/>
              </a:lnSpc>
              <a:buFont typeface="Wingdings" panose="05000000000000000000" pitchFamily="2" charset="2"/>
              <a:buChar char="l"/>
              <a:defRPr/>
            </a:pPr>
            <a:r>
              <a:rPr lang="en-US" sz="1600" b="1" kern="100" noProof="0" dirty="0">
                <a:solidFill>
                  <a:srgbClr val="FF0000"/>
                </a:solidFill>
                <a:ea typeface="BIZ UDPゴシック" panose="020B0400000000000000" pitchFamily="50" charset="-128"/>
                <a:cs typeface="Times New Roman" panose="02020603050405020304" pitchFamily="18" charset="0"/>
              </a:rPr>
              <a:t>Target: Achieving nominal GDP of 80 trillion yen in 2040s</a:t>
            </a:r>
          </a:p>
        </p:txBody>
      </p:sp>
      <p:sp>
        <p:nvSpPr>
          <p:cNvPr id="16" name="テキスト ボックス 15">
            <a:extLst>
              <a:ext uri="{FF2B5EF4-FFF2-40B4-BE49-F238E27FC236}">
                <a16:creationId xmlns:a16="http://schemas.microsoft.com/office/drawing/2014/main" id="{D8BE8443-51FA-421E-8BFB-F6621F75072D}"/>
              </a:ext>
            </a:extLst>
          </p:cNvPr>
          <p:cNvSpPr txBox="1"/>
          <p:nvPr/>
        </p:nvSpPr>
        <p:spPr>
          <a:xfrm>
            <a:off x="371828" y="8076934"/>
            <a:ext cx="2584288" cy="307777"/>
          </a:xfrm>
          <a:prstGeom prst="rect">
            <a:avLst/>
          </a:prstGeom>
          <a:noFill/>
        </p:spPr>
        <p:txBody>
          <a:bodyPr wrap="square" rtlCol="0">
            <a:spAutoFit/>
          </a:bodyPr>
          <a:lstStyle/>
          <a:p>
            <a:pPr marL="185738" indent="-185738" rtl="0">
              <a:buFont typeface="Wingdings" panose="05000000000000000000" pitchFamily="2" charset="2"/>
              <a:buChar char="l"/>
            </a:pPr>
            <a:r>
              <a:rPr lang="en-US" sz="1400" noProof="0" dirty="0">
                <a:ea typeface="BIZ UDPゴシック" panose="020B0400000000000000" pitchFamily="50" charset="-128"/>
              </a:rPr>
              <a:t>Major objective indicator</a:t>
            </a:r>
          </a:p>
        </p:txBody>
      </p:sp>
      <p:sp>
        <p:nvSpPr>
          <p:cNvPr id="72" name="テキスト ボックス 71">
            <a:extLst>
              <a:ext uri="{FF2B5EF4-FFF2-40B4-BE49-F238E27FC236}">
                <a16:creationId xmlns:a16="http://schemas.microsoft.com/office/drawing/2014/main" id="{CE049431-E735-4531-99DC-C85BE672D5E8}"/>
              </a:ext>
            </a:extLst>
          </p:cNvPr>
          <p:cNvSpPr txBox="1"/>
          <p:nvPr/>
        </p:nvSpPr>
        <p:spPr>
          <a:xfrm>
            <a:off x="6936477" y="7771426"/>
            <a:ext cx="2493096" cy="307777"/>
          </a:xfrm>
          <a:prstGeom prst="rect">
            <a:avLst/>
          </a:prstGeom>
          <a:noFill/>
        </p:spPr>
        <p:txBody>
          <a:bodyPr wrap="square" rtlCol="0">
            <a:spAutoFit/>
          </a:bodyPr>
          <a:lstStyle/>
          <a:p>
            <a:pPr marL="185738" indent="-185738" rtl="0">
              <a:buFont typeface="Wingdings" panose="05000000000000000000" pitchFamily="2" charset="2"/>
              <a:buChar char="l"/>
            </a:pPr>
            <a:r>
              <a:rPr lang="en-US" sz="1400" noProof="0" dirty="0">
                <a:ea typeface="BIZ UDPゴシック" panose="020B0400000000000000" pitchFamily="50" charset="-128"/>
              </a:rPr>
              <a:t>Major subjective indicator</a:t>
            </a:r>
          </a:p>
        </p:txBody>
      </p:sp>
      <p:sp>
        <p:nvSpPr>
          <p:cNvPr id="85" name="正方形/長方形 84">
            <a:extLst>
              <a:ext uri="{FF2B5EF4-FFF2-40B4-BE49-F238E27FC236}">
                <a16:creationId xmlns:a16="http://schemas.microsoft.com/office/drawing/2014/main" id="{ADF34F7E-4932-4543-A376-0DBB8EC010BD}"/>
              </a:ext>
            </a:extLst>
          </p:cNvPr>
          <p:cNvSpPr/>
          <p:nvPr/>
        </p:nvSpPr>
        <p:spPr>
          <a:xfrm>
            <a:off x="4305318" y="2982568"/>
            <a:ext cx="3780000" cy="1683013"/>
          </a:xfrm>
          <a:prstGeom prst="rect">
            <a:avLst/>
          </a:prstGeom>
          <a:solidFill>
            <a:schemeClr val="bg1"/>
          </a:solidFill>
          <a:ln w="12700" cap="flat" cmpd="sng" algn="ctr">
            <a:solidFill>
              <a:srgbClr val="9DC3E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R="0" lvl="0" algn="ctr" defTabSz="653156" rtl="0" eaLnBrk="1" fontAlgn="auto" latinLnBrk="0" hangingPunct="1">
              <a:lnSpc>
                <a:spcPts val="1300"/>
              </a:lnSpc>
              <a:spcBef>
                <a:spcPts val="0"/>
              </a:spcBef>
              <a:spcAft>
                <a:spcPts val="0"/>
              </a:spcAft>
              <a:buClrTx/>
              <a:buSzTx/>
              <a:tabLst/>
              <a:defRPr/>
            </a:pPr>
            <a:endParaRPr lang="en-US" sz="1600" b="1" noProof="0" dirty="0">
              <a:solidFill>
                <a:schemeClr val="tx1"/>
              </a:solidFill>
              <a:ea typeface="BIZ UDPゴシック" panose="020B0400000000000000" pitchFamily="50" charset="-128"/>
              <a:cs typeface="HGP創英角ｺﾞｼｯｸUB" panose="020B0900000000000000" pitchFamily="50" charset="-128"/>
            </a:endParaRPr>
          </a:p>
          <a:p>
            <a:pPr marR="0" lvl="0" algn="ctr" defTabSz="653156" rtl="0" eaLnBrk="1" fontAlgn="auto" latinLnBrk="0" hangingPunct="1">
              <a:lnSpc>
                <a:spcPts val="1300"/>
              </a:lnSpc>
              <a:spcBef>
                <a:spcPts val="0"/>
              </a:spcBef>
              <a:spcAft>
                <a:spcPts val="0"/>
              </a:spcAft>
              <a:buClrTx/>
              <a:buSzTx/>
              <a:tabLst/>
              <a:defRPr/>
            </a:pPr>
            <a:endParaRPr lang="en-US" sz="1600" b="1" noProof="0" dirty="0">
              <a:solidFill>
                <a:schemeClr val="tx1"/>
              </a:solidFill>
              <a:ea typeface="BIZ UDPゴシック" panose="020B0400000000000000" pitchFamily="50" charset="-128"/>
              <a:cs typeface="HGP創英角ｺﾞｼｯｸUB" panose="020B0900000000000000" pitchFamily="50" charset="-128"/>
            </a:endParaRPr>
          </a:p>
          <a:p>
            <a:pPr marR="0" lvl="0" algn="ctr" defTabSz="653156" rtl="0" eaLnBrk="1" fontAlgn="auto" latinLnBrk="0" hangingPunct="1">
              <a:lnSpc>
                <a:spcPts val="1300"/>
              </a:lnSpc>
              <a:spcBef>
                <a:spcPts val="0"/>
              </a:spcBef>
              <a:spcAft>
                <a:spcPts val="0"/>
              </a:spcAft>
              <a:buClrTx/>
              <a:buSzTx/>
              <a:tabLst/>
              <a:defRPr/>
            </a:pPr>
            <a:r>
              <a:rPr lang="en-US" sz="1400" b="1" noProof="0" dirty="0">
                <a:solidFill>
                  <a:schemeClr val="tx1"/>
                </a:solidFill>
                <a:ea typeface="BIZ UDPゴシック" panose="020B0400000000000000" pitchFamily="50" charset="-128"/>
                <a:cs typeface="HGP創英角ｺﾞｼｯｸUB" panose="020B0900000000000000" pitchFamily="50" charset="-128"/>
              </a:rPr>
              <a:t>A city where, through the implementation of cutting-edge technology, people can lead healthy and comfortable “lives”</a:t>
            </a:r>
            <a:endParaRPr kumimoji="1" lang="en-US" sz="1400" b="1" noProof="0" dirty="0">
              <a:solidFill>
                <a:schemeClr val="tx1"/>
              </a:solidFill>
              <a:ea typeface="BIZ UDPゴシック" panose="020B0400000000000000" pitchFamily="50" charset="-128"/>
              <a:cs typeface="HGP創英角ｺﾞｼｯｸUB" panose="020B0900000000000000" pitchFamily="50" charset="-128"/>
            </a:endParaRPr>
          </a:p>
          <a:p>
            <a:pPr marL="180000" marR="0" lvl="0" indent="-100013" defTabSz="653156" rtl="0" eaLnBrk="1" fontAlgn="auto" latinLnBrk="0" hangingPunct="1">
              <a:lnSpc>
                <a:spcPts val="1000"/>
              </a:lnSpc>
              <a:spcBef>
                <a:spcPts val="0"/>
              </a:spcBef>
              <a:spcAft>
                <a:spcPts val="0"/>
              </a:spcAft>
              <a:buClrTx/>
              <a:buSzTx/>
              <a:buFont typeface="Wingdings" panose="05000000000000000000" pitchFamily="2" charset="2"/>
              <a:buChar char="Ø"/>
              <a:tabLst/>
              <a:defRPr/>
            </a:pPr>
            <a:r>
              <a:rPr lang="en-US" sz="1050" noProof="0" dirty="0">
                <a:solidFill>
                  <a:schemeClr val="tx1"/>
                </a:solidFill>
                <a:ea typeface="BIZ UDPゴシック" panose="020B0400000000000000" pitchFamily="50" charset="-128"/>
                <a:cs typeface="HGP創英角ｺﾞｼｯｸUB" panose="020B0900000000000000" pitchFamily="50" charset="-128"/>
              </a:rPr>
              <a:t>Everyone can live vibrantly thanks to cutting-edge medical and care technologies</a:t>
            </a:r>
            <a:endParaRPr kumimoji="1" lang="en-US" sz="1050" noProof="0" dirty="0">
              <a:solidFill>
                <a:schemeClr val="tx1"/>
              </a:solidFill>
              <a:ea typeface="BIZ UDPゴシック" panose="020B0400000000000000" pitchFamily="50" charset="-128"/>
              <a:cs typeface="HGP創英角ｺﾞｼｯｸUB" panose="020B0900000000000000" pitchFamily="50" charset="-128"/>
            </a:endParaRPr>
          </a:p>
          <a:p>
            <a:pPr marL="180000" marR="0" lvl="0" indent="-100013" defTabSz="653156" rtl="0" eaLnBrk="1" fontAlgn="auto" latinLnBrk="0" hangingPunct="1">
              <a:lnSpc>
                <a:spcPts val="1000"/>
              </a:lnSpc>
              <a:spcBef>
                <a:spcPts val="0"/>
              </a:spcBef>
              <a:spcAft>
                <a:spcPts val="0"/>
              </a:spcAft>
              <a:buClrTx/>
              <a:buSzTx/>
              <a:buFont typeface="Wingdings" panose="05000000000000000000" pitchFamily="2" charset="2"/>
              <a:buChar char="Ø"/>
              <a:tabLst/>
              <a:defRPr/>
            </a:pPr>
            <a:r>
              <a:rPr lang="en-US" sz="1050" noProof="0" dirty="0">
                <a:solidFill>
                  <a:schemeClr val="tx1"/>
                </a:solidFill>
                <a:ea typeface="BIZ UDPゴシック" panose="020B0400000000000000" pitchFamily="50" charset="-128"/>
                <a:cs typeface="HGP創英角ｺﾞｼｯｸUB" panose="020B0900000000000000" pitchFamily="50" charset="-128"/>
              </a:rPr>
              <a:t>Autonomous vehicles and AAMs make convenient travel possible for anyone, anywhere</a:t>
            </a:r>
            <a:endParaRPr kumimoji="1" lang="en-US" sz="1050" noProof="0" dirty="0">
              <a:solidFill>
                <a:schemeClr val="tx1"/>
              </a:solidFill>
              <a:ea typeface="BIZ UDPゴシック" panose="020B0400000000000000" pitchFamily="50" charset="-128"/>
              <a:cs typeface="HGP創英角ｺﾞｼｯｸUB" panose="020B0900000000000000" pitchFamily="50" charset="-128"/>
            </a:endParaRPr>
          </a:p>
          <a:p>
            <a:pPr marL="180000" marR="0" lvl="0" indent="-100013" defTabSz="653156" rtl="0" eaLnBrk="1" fontAlgn="auto" latinLnBrk="0" hangingPunct="1">
              <a:lnSpc>
                <a:spcPts val="1000"/>
              </a:lnSpc>
              <a:spcBef>
                <a:spcPts val="0"/>
              </a:spcBef>
              <a:spcAft>
                <a:spcPts val="0"/>
              </a:spcAft>
              <a:buClrTx/>
              <a:buSzTx/>
              <a:buFont typeface="Wingdings" panose="05000000000000000000" pitchFamily="2" charset="2"/>
              <a:buChar char="Ø"/>
              <a:tabLst/>
              <a:defRPr/>
            </a:pPr>
            <a:r>
              <a:rPr lang="en-US" sz="1050" i="0" u="none" strike="noStrike" kern="1200" cap="none" spc="0" normalizeH="0" noProof="0" dirty="0">
                <a:ln>
                  <a:noFill/>
                </a:ln>
                <a:solidFill>
                  <a:schemeClr val="tx1"/>
                </a:solidFill>
                <a:effectLst/>
                <a:uLnTx/>
                <a:uFillTx/>
                <a:ea typeface="BIZ UDPゴシック" panose="020B0400000000000000" pitchFamily="50" charset="-128"/>
                <a:cs typeface="HGP創英角ｺﾞｼｯｸUB" panose="020B0900000000000000" pitchFamily="50" charset="-128"/>
              </a:rPr>
              <a:t>Next-generation digital services are rolled out, making administrative procedures more convenient</a:t>
            </a:r>
          </a:p>
        </p:txBody>
      </p:sp>
      <p:sp>
        <p:nvSpPr>
          <p:cNvPr id="89" name="正方形/長方形 88">
            <a:extLst>
              <a:ext uri="{FF2B5EF4-FFF2-40B4-BE49-F238E27FC236}">
                <a16:creationId xmlns:a16="http://schemas.microsoft.com/office/drawing/2014/main" id="{5F91A7B4-374B-4A5F-BF43-BE489C4886E8}"/>
              </a:ext>
            </a:extLst>
          </p:cNvPr>
          <p:cNvSpPr/>
          <p:nvPr/>
        </p:nvSpPr>
        <p:spPr>
          <a:xfrm>
            <a:off x="4305318" y="1582165"/>
            <a:ext cx="3780000" cy="1328395"/>
          </a:xfrm>
          <a:prstGeom prst="rect">
            <a:avLst/>
          </a:prstGeom>
          <a:solidFill>
            <a:schemeClr val="bg1"/>
          </a:solidFill>
          <a:ln w="12700" cap="flat" cmpd="sng" algn="ctr">
            <a:solidFill>
              <a:srgbClr val="F4B18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R="0" lvl="0" algn="ctr" defTabSz="653156" rtl="0" eaLnBrk="1" fontAlgn="auto" latinLnBrk="0" hangingPunct="1">
              <a:lnSpc>
                <a:spcPts val="1400"/>
              </a:lnSpc>
              <a:spcBef>
                <a:spcPts val="0"/>
              </a:spcBef>
              <a:spcAft>
                <a:spcPts val="0"/>
              </a:spcAft>
              <a:buClrTx/>
              <a:buSzTx/>
              <a:tabLst/>
              <a:defRPr/>
            </a:pPr>
            <a:endParaRPr kumimoji="1" lang="en-US" sz="1400" b="1" noProof="0" dirty="0">
              <a:solidFill>
                <a:schemeClr val="tx1"/>
              </a:solidFill>
              <a:ea typeface="BIZ UDPゴシック" panose="020B0400000000000000" pitchFamily="50" charset="-128"/>
              <a:cs typeface="HGP創英角ｺﾞｼｯｸUB" panose="020B0900000000000000" pitchFamily="50" charset="-128"/>
            </a:endParaRPr>
          </a:p>
          <a:p>
            <a:pPr marR="0" lvl="0" algn="ctr" defTabSz="653156" rtl="0" eaLnBrk="1" fontAlgn="auto" latinLnBrk="0" hangingPunct="1">
              <a:lnSpc>
                <a:spcPts val="1300"/>
              </a:lnSpc>
              <a:spcBef>
                <a:spcPts val="0"/>
              </a:spcBef>
              <a:spcAft>
                <a:spcPts val="0"/>
              </a:spcAft>
              <a:buClrTx/>
              <a:buSzTx/>
              <a:tabLst/>
              <a:defRPr/>
            </a:pPr>
            <a:r>
              <a:rPr lang="en-US" sz="1400" b="1" noProof="0" dirty="0">
                <a:solidFill>
                  <a:schemeClr val="tx1"/>
                </a:solidFill>
                <a:ea typeface="BIZ UDPゴシック" panose="020B0400000000000000" pitchFamily="50" charset="-128"/>
                <a:cs typeface="HGP創英角ｺﾞｼｯｸUB" panose="020B0900000000000000" pitchFamily="50" charset="-128"/>
              </a:rPr>
              <a:t>A city of “excitement” powered by world-class entertainment, history, and abundant nature</a:t>
            </a:r>
          </a:p>
          <a:p>
            <a:pPr marL="92075" marR="0" lvl="0" indent="-98425" defTabSz="653156" rtl="0" eaLnBrk="1" fontAlgn="auto" latinLnBrk="0" hangingPunct="1">
              <a:spcBef>
                <a:spcPts val="0"/>
              </a:spcBef>
              <a:spcAft>
                <a:spcPts val="0"/>
              </a:spcAft>
              <a:buClrTx/>
              <a:buSzTx/>
              <a:buFont typeface="Wingdings" panose="05000000000000000000" pitchFamily="2" charset="2"/>
              <a:buChar char="Ø"/>
              <a:tabLst/>
              <a:defRPr/>
            </a:pPr>
            <a:r>
              <a:rPr lang="en-US" sz="1050" noProof="0" dirty="0">
                <a:solidFill>
                  <a:schemeClr val="tx1"/>
                </a:solidFill>
                <a:ea typeface="BIZ UDPゴシック" panose="020B0400000000000000" pitchFamily="50" charset="-128"/>
                <a:cs typeface="HGP創英角ｺﾞｼｯｸUB" panose="020B0900000000000000" pitchFamily="50" charset="-128"/>
              </a:rPr>
              <a:t>People can enjoy world-class entertainment and content as part of everyday life</a:t>
            </a:r>
            <a:endParaRPr kumimoji="1" lang="en-US" sz="1050" noProof="0" dirty="0">
              <a:solidFill>
                <a:schemeClr val="tx1"/>
              </a:solidFill>
              <a:ea typeface="BIZ UDPゴシック" panose="020B0400000000000000" pitchFamily="50" charset="-128"/>
              <a:cs typeface="HGP創英角ｺﾞｼｯｸUB" panose="020B0900000000000000" pitchFamily="50" charset="-128"/>
            </a:endParaRPr>
          </a:p>
          <a:p>
            <a:pPr marL="92075" marR="0" lvl="0" indent="-98425" defTabSz="653156" rtl="0" eaLnBrk="1" fontAlgn="auto" latinLnBrk="0" hangingPunct="1">
              <a:spcBef>
                <a:spcPts val="0"/>
              </a:spcBef>
              <a:spcAft>
                <a:spcPts val="0"/>
              </a:spcAft>
              <a:buClrTx/>
              <a:buSzTx/>
              <a:buFont typeface="Wingdings" panose="05000000000000000000" pitchFamily="2" charset="2"/>
              <a:buChar char="Ø"/>
              <a:tabLst/>
              <a:defRPr/>
            </a:pPr>
            <a:r>
              <a:rPr lang="en-US" sz="1050" noProof="0" dirty="0">
                <a:solidFill>
                  <a:schemeClr val="tx1"/>
                </a:solidFill>
                <a:ea typeface="BIZ UDPゴシック" panose="020B0400000000000000" pitchFamily="50" charset="-128"/>
                <a:cs typeface="HGP創英角ｺﾞｼｯｸUB" panose="020B0900000000000000" pitchFamily="50" charset="-128"/>
              </a:rPr>
              <a:t>Both domestic and international visitors can enjoy the prefecture’s abundant culture and historical heritage, cuisine, and the nature of all four seasons</a:t>
            </a:r>
            <a:endParaRPr kumimoji="1" lang="en-US" sz="1050" noProof="0" dirty="0">
              <a:solidFill>
                <a:schemeClr val="tx1"/>
              </a:solidFill>
              <a:ea typeface="BIZ UDPゴシック" panose="020B0400000000000000" pitchFamily="50" charset="-128"/>
              <a:cs typeface="HGP創英角ｺﾞｼｯｸUB" panose="020B0900000000000000" pitchFamily="50" charset="-128"/>
            </a:endParaRPr>
          </a:p>
        </p:txBody>
      </p:sp>
      <p:sp>
        <p:nvSpPr>
          <p:cNvPr id="90" name="正方形/長方形 89">
            <a:extLst>
              <a:ext uri="{FF2B5EF4-FFF2-40B4-BE49-F238E27FC236}">
                <a16:creationId xmlns:a16="http://schemas.microsoft.com/office/drawing/2014/main" id="{E470133A-3400-40A6-9B69-7C2C3C2C88D3}"/>
              </a:ext>
            </a:extLst>
          </p:cNvPr>
          <p:cNvSpPr/>
          <p:nvPr/>
        </p:nvSpPr>
        <p:spPr>
          <a:xfrm>
            <a:off x="420965" y="2985291"/>
            <a:ext cx="3780000" cy="1670711"/>
          </a:xfrm>
          <a:prstGeom prst="rect">
            <a:avLst/>
          </a:prstGeom>
          <a:solidFill>
            <a:schemeClr val="bg1"/>
          </a:solidFill>
          <a:ln w="12700" cap="flat" cmpd="sng" algn="ctr">
            <a:solidFill>
              <a:srgbClr val="A9D18E"/>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R="0" lvl="0" algn="ctr" defTabSz="653156" rtl="0" eaLnBrk="1" fontAlgn="auto" latinLnBrk="0" hangingPunct="1">
              <a:lnSpc>
                <a:spcPts val="1400"/>
              </a:lnSpc>
              <a:spcBef>
                <a:spcPts val="0"/>
              </a:spcBef>
              <a:spcAft>
                <a:spcPts val="0"/>
              </a:spcAft>
              <a:buClrTx/>
              <a:buSzTx/>
              <a:tabLst/>
              <a:defRPr/>
            </a:pPr>
            <a:endParaRPr lang="en-US" sz="1400" b="1" noProof="0" dirty="0">
              <a:solidFill>
                <a:schemeClr val="tx1"/>
              </a:solidFill>
              <a:ea typeface="BIZ UDPゴシック" panose="020B0400000000000000" pitchFamily="50" charset="-128"/>
              <a:cs typeface="HGP創英角ｺﾞｼｯｸUB" panose="020B0900000000000000" pitchFamily="50" charset="-128"/>
            </a:endParaRPr>
          </a:p>
          <a:p>
            <a:pPr marR="0" lvl="0" algn="ctr" defTabSz="653156" rtl="0" eaLnBrk="1" fontAlgn="auto" latinLnBrk="0" hangingPunct="1">
              <a:lnSpc>
                <a:spcPts val="1400"/>
              </a:lnSpc>
              <a:spcBef>
                <a:spcPts val="0"/>
              </a:spcBef>
              <a:spcAft>
                <a:spcPts val="0"/>
              </a:spcAft>
              <a:buClrTx/>
              <a:buSzTx/>
              <a:tabLst/>
              <a:defRPr/>
            </a:pPr>
            <a:endParaRPr lang="en-US" sz="1400" b="1" noProof="0" dirty="0">
              <a:solidFill>
                <a:schemeClr val="tx1"/>
              </a:solidFill>
              <a:ea typeface="BIZ UDPゴシック" panose="020B0400000000000000" pitchFamily="50" charset="-128"/>
              <a:cs typeface="HGP創英角ｺﾞｼｯｸUB" panose="020B0900000000000000" pitchFamily="50" charset="-128"/>
            </a:endParaRPr>
          </a:p>
          <a:p>
            <a:pPr marR="0" lvl="0" algn="ctr" defTabSz="653156" rtl="0" eaLnBrk="1" fontAlgn="auto" latinLnBrk="0" hangingPunct="1">
              <a:lnSpc>
                <a:spcPts val="1300"/>
              </a:lnSpc>
              <a:spcBef>
                <a:spcPts val="0"/>
              </a:spcBef>
              <a:spcAft>
                <a:spcPts val="0"/>
              </a:spcAft>
              <a:buClrTx/>
              <a:buSzTx/>
              <a:tabLst/>
              <a:defRPr/>
            </a:pPr>
            <a:r>
              <a:rPr lang="en-US" sz="1400" b="1" noProof="0" dirty="0">
                <a:solidFill>
                  <a:schemeClr val="tx1"/>
                </a:solidFill>
                <a:ea typeface="BIZ UDPゴシック" panose="020B0400000000000000" pitchFamily="50" charset="-128"/>
                <a:cs typeface="HGP創英角ｺﾞｼｯｸUB" panose="020B0900000000000000" pitchFamily="50" charset="-128"/>
              </a:rPr>
              <a:t>A “friendly” city filled with compassion across the prefecture, where everyone can live as their authentic self</a:t>
            </a:r>
            <a:endParaRPr kumimoji="1" lang="en-US" sz="1400" b="1" i="0" u="none" strike="noStrike" kern="1200" cap="none" spc="0" normalizeH="0" baseline="0" noProof="0" dirty="0">
              <a:ln>
                <a:noFill/>
              </a:ln>
              <a:solidFill>
                <a:schemeClr val="tx1"/>
              </a:solidFill>
              <a:effectLst/>
              <a:uLnTx/>
              <a:uFillTx/>
              <a:ea typeface="BIZ UDPゴシック" panose="020B0400000000000000" pitchFamily="50" charset="-128"/>
              <a:cs typeface="HGP創英角ｺﾞｼｯｸUB" panose="020B0900000000000000" pitchFamily="50" charset="-128"/>
            </a:endParaRPr>
          </a:p>
          <a:p>
            <a:pPr marL="180000" marR="0" lvl="0" indent="-100013" defTabSz="653156" rtl="0" eaLnBrk="1" fontAlgn="auto" latinLnBrk="0" hangingPunct="1">
              <a:spcBef>
                <a:spcPts val="0"/>
              </a:spcBef>
              <a:spcAft>
                <a:spcPts val="0"/>
              </a:spcAft>
              <a:buClrTx/>
              <a:buSzTx/>
              <a:buFont typeface="Wingdings" panose="05000000000000000000" pitchFamily="2" charset="2"/>
              <a:buChar char="Ø"/>
              <a:tabLst/>
              <a:defRPr/>
            </a:pPr>
            <a:r>
              <a:rPr lang="en-US" sz="1050" noProof="0" dirty="0">
                <a:solidFill>
                  <a:schemeClr val="tx1"/>
                </a:solidFill>
                <a:ea typeface="BIZ UDPゴシック" panose="020B0400000000000000" pitchFamily="50" charset="-128"/>
                <a:cs typeface="HGP創英角ｺﾞｼｯｸUB" panose="020B0900000000000000" pitchFamily="50" charset="-128"/>
              </a:rPr>
              <a:t>Every individual is respected and can live with peace of mind, regardless of gender, age, nationality, or disability</a:t>
            </a:r>
            <a:endParaRPr kumimoji="1" lang="en-US" sz="1050" noProof="0" dirty="0">
              <a:solidFill>
                <a:schemeClr val="tx1"/>
              </a:solidFill>
              <a:ea typeface="BIZ UDPゴシック" panose="020B0400000000000000" pitchFamily="50" charset="-128"/>
              <a:cs typeface="HGP創英角ｺﾞｼｯｸUB" panose="020B0900000000000000" pitchFamily="50" charset="-128"/>
            </a:endParaRPr>
          </a:p>
          <a:p>
            <a:pPr marL="180000" marR="0" lvl="0" indent="-100013" defTabSz="653156" rtl="0" eaLnBrk="1" fontAlgn="auto" latinLnBrk="0" hangingPunct="1">
              <a:spcBef>
                <a:spcPts val="0"/>
              </a:spcBef>
              <a:spcAft>
                <a:spcPts val="0"/>
              </a:spcAft>
              <a:buClrTx/>
              <a:buSzTx/>
              <a:buFont typeface="Wingdings" panose="05000000000000000000" pitchFamily="2" charset="2"/>
              <a:buChar char="Ø"/>
              <a:tabLst/>
              <a:defRPr/>
            </a:pPr>
            <a:r>
              <a:rPr lang="en-US" sz="1050" noProof="0" dirty="0">
                <a:solidFill>
                  <a:schemeClr val="tx1"/>
                </a:solidFill>
                <a:ea typeface="BIZ UDPゴシック" panose="020B0400000000000000" pitchFamily="50" charset="-128"/>
                <a:cs typeface="HGP創英角ｺﾞｼｯｸUB" panose="020B0900000000000000" pitchFamily="50" charset="-128"/>
              </a:rPr>
              <a:t>A culture of valuing human connections and helping one another is widespread</a:t>
            </a:r>
            <a:endParaRPr kumimoji="1" lang="en-US" sz="1050" noProof="0" dirty="0">
              <a:solidFill>
                <a:schemeClr val="tx1"/>
              </a:solidFill>
              <a:ea typeface="BIZ UDPゴシック" panose="020B0400000000000000" pitchFamily="50" charset="-128"/>
              <a:cs typeface="HGP創英角ｺﾞｼｯｸUB" panose="020B0900000000000000" pitchFamily="50" charset="-128"/>
            </a:endParaRPr>
          </a:p>
          <a:p>
            <a:pPr marL="180000" marR="0" lvl="0" indent="-100013" defTabSz="653156" rtl="0" eaLnBrk="1" fontAlgn="auto" latinLnBrk="0" hangingPunct="1">
              <a:spcBef>
                <a:spcPts val="0"/>
              </a:spcBef>
              <a:spcAft>
                <a:spcPts val="0"/>
              </a:spcAft>
              <a:buClrTx/>
              <a:buSzTx/>
              <a:buFont typeface="Wingdings" panose="05000000000000000000" pitchFamily="2" charset="2"/>
              <a:buChar char="Ø"/>
              <a:tabLst/>
              <a:defRPr/>
            </a:pPr>
            <a:endParaRPr kumimoji="1" lang="en-US" sz="1050" noProof="0" dirty="0">
              <a:solidFill>
                <a:schemeClr val="tx1"/>
              </a:solidFill>
              <a:ea typeface="BIZ UDPゴシック" panose="020B0400000000000000" pitchFamily="50" charset="-128"/>
              <a:cs typeface="HGP創英角ｺﾞｼｯｸUB" panose="020B0900000000000000" pitchFamily="50" charset="-128"/>
            </a:endParaRPr>
          </a:p>
        </p:txBody>
      </p:sp>
      <p:sp>
        <p:nvSpPr>
          <p:cNvPr id="92" name="正方形/長方形 91">
            <a:extLst>
              <a:ext uri="{FF2B5EF4-FFF2-40B4-BE49-F238E27FC236}">
                <a16:creationId xmlns:a16="http://schemas.microsoft.com/office/drawing/2014/main" id="{C5CAD7A6-B366-4FBF-91E4-32609D6CD762}"/>
              </a:ext>
            </a:extLst>
          </p:cNvPr>
          <p:cNvSpPr/>
          <p:nvPr/>
        </p:nvSpPr>
        <p:spPr>
          <a:xfrm>
            <a:off x="420965" y="1741657"/>
            <a:ext cx="3780000" cy="1168903"/>
          </a:xfrm>
          <a:prstGeom prst="rect">
            <a:avLst/>
          </a:prstGeom>
          <a:solidFill>
            <a:schemeClr val="bg1"/>
          </a:solidFill>
          <a:ln w="12700" cap="flat" cmpd="sng" algn="ctr">
            <a:solidFill>
              <a:srgbClr val="FFD9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p>
            <a:pPr marR="0" lvl="0" algn="ctr" defTabSz="653156" rtl="0" eaLnBrk="1" fontAlgn="auto" latinLnBrk="0" hangingPunct="1">
              <a:lnSpc>
                <a:spcPts val="1300"/>
              </a:lnSpc>
              <a:spcBef>
                <a:spcPts val="0"/>
              </a:spcBef>
              <a:spcAft>
                <a:spcPts val="0"/>
              </a:spcAft>
              <a:buClrTx/>
              <a:buSzTx/>
              <a:tabLst/>
              <a:defRPr/>
            </a:pPr>
            <a:r>
              <a:rPr lang="en-US" sz="1400" b="1" noProof="0" dirty="0">
                <a:solidFill>
                  <a:schemeClr val="tx1"/>
                </a:solidFill>
                <a:ea typeface="BIZ UDPゴシック" panose="020B0400000000000000" pitchFamily="50" charset="-128"/>
                <a:cs typeface="HGP創英角ｺﾞｼｯｸUB" panose="020B0900000000000000" pitchFamily="50" charset="-128"/>
              </a:rPr>
              <a:t>A city where new ventures take root, and diverse people can “pursue” their full potential</a:t>
            </a:r>
            <a:endParaRPr kumimoji="1" lang="en-US" sz="1400" b="1" noProof="0" dirty="0">
              <a:solidFill>
                <a:schemeClr val="tx1"/>
              </a:solidFill>
              <a:ea typeface="BIZ UDPゴシック" panose="020B0400000000000000" pitchFamily="50" charset="-128"/>
              <a:cs typeface="HGP創英角ｺﾞｼｯｸUB" panose="020B0900000000000000" pitchFamily="50" charset="-128"/>
            </a:endParaRPr>
          </a:p>
          <a:p>
            <a:pPr marL="180000" marR="0" lvl="0" indent="-100013" defTabSz="653156" rtl="0" eaLnBrk="1" fontAlgn="auto" latinLnBrk="0" hangingPunct="1">
              <a:spcBef>
                <a:spcPts val="0"/>
              </a:spcBef>
              <a:spcAft>
                <a:spcPts val="0"/>
              </a:spcAft>
              <a:buClrTx/>
              <a:buSzTx/>
              <a:buFont typeface="Wingdings" panose="05000000000000000000" pitchFamily="2" charset="2"/>
              <a:buChar char="Ø"/>
              <a:tabLst/>
              <a:defRPr/>
            </a:pPr>
            <a:r>
              <a:rPr lang="en-US" sz="1050" noProof="0" dirty="0">
                <a:solidFill>
                  <a:schemeClr val="tx1"/>
                </a:solidFill>
                <a:ea typeface="BIZ UDPゴシック" panose="020B0400000000000000" pitchFamily="50" charset="-128"/>
                <a:cs typeface="HGP創英角ｺﾞｼｯｸUB" panose="020B0900000000000000" pitchFamily="50" charset="-128"/>
              </a:rPr>
              <a:t>A fertile environment for new challenges — from entrepreneurship to creative endeavors — where anyone can take a first step</a:t>
            </a:r>
            <a:endParaRPr kumimoji="1" lang="en-US" sz="1050" noProof="0" dirty="0">
              <a:solidFill>
                <a:schemeClr val="tx1"/>
              </a:solidFill>
              <a:ea typeface="BIZ UDPゴシック" panose="020B0400000000000000" pitchFamily="50" charset="-128"/>
              <a:cs typeface="HGP創英角ｺﾞｼｯｸUB" panose="020B0900000000000000" pitchFamily="50" charset="-128"/>
            </a:endParaRPr>
          </a:p>
          <a:p>
            <a:pPr marL="180000" marR="0" lvl="0" indent="-100013" defTabSz="653156" rtl="0" eaLnBrk="1" fontAlgn="auto" latinLnBrk="0" hangingPunct="1">
              <a:spcBef>
                <a:spcPts val="0"/>
              </a:spcBef>
              <a:spcAft>
                <a:spcPts val="0"/>
              </a:spcAft>
              <a:buClrTx/>
              <a:buSzTx/>
              <a:buFont typeface="Wingdings" panose="05000000000000000000" pitchFamily="2" charset="2"/>
              <a:buChar char="Ø"/>
              <a:tabLst/>
              <a:defRPr/>
            </a:pPr>
            <a:r>
              <a:rPr lang="en-US" sz="1050" noProof="0" dirty="0">
                <a:solidFill>
                  <a:schemeClr val="tx1"/>
                </a:solidFill>
                <a:ea typeface="BIZ UDPゴシック" panose="020B0400000000000000" pitchFamily="50" charset="-128"/>
                <a:cs typeface="HGP創英角ｺﾞｼｯｸUB" panose="020B0900000000000000" pitchFamily="50" charset="-128"/>
              </a:rPr>
              <a:t>An educational environment that lets students choose the path they want to pursue</a:t>
            </a:r>
            <a:endParaRPr kumimoji="1" lang="en-US" sz="1050" b="1" noProof="0" dirty="0">
              <a:solidFill>
                <a:schemeClr val="tx1"/>
              </a:solidFill>
              <a:ea typeface="BIZ UDPゴシック" panose="020B0400000000000000" pitchFamily="50" charset="-128"/>
              <a:cs typeface="HGP創英角ｺﾞｼｯｸUB" panose="020B0900000000000000" pitchFamily="50" charset="-128"/>
            </a:endParaRPr>
          </a:p>
        </p:txBody>
      </p:sp>
      <p:sp>
        <p:nvSpPr>
          <p:cNvPr id="93" name="正方形/長方形 2">
            <a:extLst>
              <a:ext uri="{FF2B5EF4-FFF2-40B4-BE49-F238E27FC236}">
                <a16:creationId xmlns:a16="http://schemas.microsoft.com/office/drawing/2014/main" id="{DFF316DD-0321-453A-9851-E547B80BE248}"/>
              </a:ext>
            </a:extLst>
          </p:cNvPr>
          <p:cNvSpPr/>
          <p:nvPr/>
        </p:nvSpPr>
        <p:spPr>
          <a:xfrm>
            <a:off x="420965" y="1476078"/>
            <a:ext cx="3780000" cy="252000"/>
          </a:xfrm>
          <a:prstGeom prst="rect">
            <a:avLst/>
          </a:prstGeom>
          <a:solidFill>
            <a:srgbClr val="FFD966"/>
          </a:solidFill>
          <a:ln w="28575" cmpd="sng">
            <a:solidFill>
              <a:srgbClr val="FFD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653156"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schemeClr val="bg1"/>
                </a:solidFill>
                <a:effectLst/>
                <a:uLnTx/>
                <a:uFillTx/>
                <a:ea typeface="BIZ UDPゴシック" panose="020B0400000000000000" pitchFamily="50" charset="-128"/>
                <a:cs typeface="HGP創英角ｺﾞｼｯｸUB" panose="020B0900000000000000" pitchFamily="50" charset="-128"/>
              </a:rPr>
              <a:t>Challenge</a:t>
            </a:r>
            <a:endParaRPr kumimoji="1" lang="en-US" sz="1600" b="1" i="0" u="none" strike="noStrike" kern="1200" cap="none" spc="0" normalizeH="0" baseline="0" noProof="0" dirty="0">
              <a:ln>
                <a:noFill/>
              </a:ln>
              <a:solidFill>
                <a:schemeClr val="bg1"/>
              </a:solidFill>
              <a:effectLst/>
              <a:uLnTx/>
              <a:uFillTx/>
              <a:ea typeface="BIZ UDPゴシック" panose="020B0400000000000000" pitchFamily="50" charset="-128"/>
              <a:cs typeface="HGP創英角ｺﾞｼｯｸUB" panose="020B0900000000000000" pitchFamily="50" charset="-128"/>
            </a:endParaRPr>
          </a:p>
        </p:txBody>
      </p:sp>
      <p:sp>
        <p:nvSpPr>
          <p:cNvPr id="98" name="正方形/長方形 2">
            <a:extLst>
              <a:ext uri="{FF2B5EF4-FFF2-40B4-BE49-F238E27FC236}">
                <a16:creationId xmlns:a16="http://schemas.microsoft.com/office/drawing/2014/main" id="{E76690D7-75E4-45AC-99C6-F573F484AF64}"/>
              </a:ext>
            </a:extLst>
          </p:cNvPr>
          <p:cNvSpPr/>
          <p:nvPr/>
        </p:nvSpPr>
        <p:spPr>
          <a:xfrm>
            <a:off x="420965" y="2985291"/>
            <a:ext cx="3780000" cy="252000"/>
          </a:xfrm>
          <a:prstGeom prst="rect">
            <a:avLst/>
          </a:prstGeom>
          <a:solidFill>
            <a:srgbClr val="A9D18E"/>
          </a:solidFill>
          <a:ln w="28575" cmpd="sng">
            <a:solidFill>
              <a:srgbClr val="A9D18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653156"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schemeClr val="bg1"/>
                </a:solidFill>
                <a:effectLst/>
                <a:uLnTx/>
                <a:uFillTx/>
                <a:ea typeface="BIZ UDPゴシック" panose="020B0400000000000000" pitchFamily="50" charset="-128"/>
                <a:cs typeface="HGP創英角ｺﾞｼｯｸUB" panose="020B0900000000000000" pitchFamily="50" charset="-128"/>
              </a:rPr>
              <a:t>Friendly</a:t>
            </a:r>
            <a:endParaRPr kumimoji="1" lang="en-US" sz="1600" b="1" i="0" u="none" strike="noStrike" kern="1200" cap="none" spc="0" normalizeH="0" baseline="0" noProof="0" dirty="0">
              <a:ln>
                <a:noFill/>
              </a:ln>
              <a:solidFill>
                <a:schemeClr val="bg1"/>
              </a:solidFill>
              <a:effectLst/>
              <a:uLnTx/>
              <a:uFillTx/>
              <a:ea typeface="BIZ UDPゴシック" panose="020B0400000000000000" pitchFamily="50" charset="-128"/>
              <a:cs typeface="HGP創英角ｺﾞｼｯｸUB" panose="020B0900000000000000" pitchFamily="50" charset="-128"/>
            </a:endParaRPr>
          </a:p>
        </p:txBody>
      </p:sp>
      <p:sp>
        <p:nvSpPr>
          <p:cNvPr id="87" name="正方形/長方形 2">
            <a:extLst>
              <a:ext uri="{FF2B5EF4-FFF2-40B4-BE49-F238E27FC236}">
                <a16:creationId xmlns:a16="http://schemas.microsoft.com/office/drawing/2014/main" id="{D2998B9F-271E-45D3-B9F0-E2E229D69A22}"/>
              </a:ext>
            </a:extLst>
          </p:cNvPr>
          <p:cNvSpPr/>
          <p:nvPr/>
        </p:nvSpPr>
        <p:spPr>
          <a:xfrm>
            <a:off x="4305318" y="2982568"/>
            <a:ext cx="3780000" cy="252000"/>
          </a:xfrm>
          <a:prstGeom prst="rect">
            <a:avLst/>
          </a:prstGeom>
          <a:solidFill>
            <a:srgbClr val="9DC3E6"/>
          </a:solidFill>
          <a:ln w="28575" cmpd="sng">
            <a:solidFill>
              <a:schemeClr val="accent5">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653156"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schemeClr val="bg1"/>
                </a:solidFill>
                <a:effectLst/>
                <a:uLnTx/>
                <a:uFillTx/>
                <a:ea typeface="BIZ UDPゴシック" panose="020B0400000000000000" pitchFamily="50" charset="-128"/>
                <a:cs typeface="HGP創英角ｺﾞｼｯｸUB" panose="020B0900000000000000" pitchFamily="50" charset="-128"/>
              </a:rPr>
              <a:t>Life</a:t>
            </a:r>
            <a:endParaRPr kumimoji="1" lang="en-US" sz="1600" b="1" i="0" u="none" strike="noStrike" kern="1200" cap="none" spc="0" normalizeH="0" baseline="0" noProof="0" dirty="0">
              <a:ln>
                <a:noFill/>
              </a:ln>
              <a:solidFill>
                <a:schemeClr val="bg1"/>
              </a:solidFill>
              <a:effectLst/>
              <a:uLnTx/>
              <a:uFillTx/>
              <a:ea typeface="BIZ UDPゴシック" panose="020B0400000000000000" pitchFamily="50" charset="-128"/>
              <a:cs typeface="HGP創英角ｺﾞｼｯｸUB" panose="020B0900000000000000" pitchFamily="50" charset="-128"/>
            </a:endParaRPr>
          </a:p>
        </p:txBody>
      </p:sp>
      <p:sp>
        <p:nvSpPr>
          <p:cNvPr id="86" name="正方形/長方形 2">
            <a:extLst>
              <a:ext uri="{FF2B5EF4-FFF2-40B4-BE49-F238E27FC236}">
                <a16:creationId xmlns:a16="http://schemas.microsoft.com/office/drawing/2014/main" id="{34E2F088-5720-4AF1-9278-117AC0341994}"/>
              </a:ext>
            </a:extLst>
          </p:cNvPr>
          <p:cNvSpPr/>
          <p:nvPr/>
        </p:nvSpPr>
        <p:spPr>
          <a:xfrm>
            <a:off x="4305318" y="1476078"/>
            <a:ext cx="3780000" cy="252000"/>
          </a:xfrm>
          <a:prstGeom prst="rect">
            <a:avLst/>
          </a:prstGeom>
          <a:solidFill>
            <a:srgbClr val="F4B183"/>
          </a:solidFill>
          <a:ln w="28575" cmpd="sng">
            <a:solidFill>
              <a:srgbClr val="F4B18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653156"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noProof="0" dirty="0">
                <a:ln>
                  <a:noFill/>
                </a:ln>
                <a:solidFill>
                  <a:schemeClr val="bg1"/>
                </a:solidFill>
                <a:effectLst/>
                <a:uLnTx/>
                <a:uFillTx/>
                <a:ea typeface="BIZ UDPゴシック" panose="020B0400000000000000" pitchFamily="50" charset="-128"/>
                <a:cs typeface="HGP創英角ｺﾞｼｯｸUB" panose="020B0900000000000000" pitchFamily="50" charset="-128"/>
              </a:rPr>
              <a:t>Excitement</a:t>
            </a:r>
            <a:endParaRPr kumimoji="1" lang="en-US" sz="1600" b="1" i="0" u="none" strike="noStrike" kern="1200" cap="none" spc="0" normalizeH="0" baseline="0" noProof="0" dirty="0">
              <a:ln>
                <a:noFill/>
              </a:ln>
              <a:solidFill>
                <a:schemeClr val="bg1"/>
              </a:solidFill>
              <a:effectLst/>
              <a:uLnTx/>
              <a:uFillTx/>
              <a:ea typeface="BIZ UDPゴシック" panose="020B0400000000000000" pitchFamily="50" charset="-128"/>
              <a:cs typeface="HGP創英角ｺﾞｼｯｸUB" panose="020B0900000000000000" pitchFamily="50" charset="-128"/>
            </a:endParaRPr>
          </a:p>
        </p:txBody>
      </p:sp>
      <p:sp>
        <p:nvSpPr>
          <p:cNvPr id="25" name="テキスト ボックス 24">
            <a:extLst>
              <a:ext uri="{FF2B5EF4-FFF2-40B4-BE49-F238E27FC236}">
                <a16:creationId xmlns:a16="http://schemas.microsoft.com/office/drawing/2014/main" id="{7A390063-E1E5-4B8D-9F5E-CBDAE5F40EF2}"/>
              </a:ext>
            </a:extLst>
          </p:cNvPr>
          <p:cNvSpPr txBox="1"/>
          <p:nvPr/>
        </p:nvSpPr>
        <p:spPr>
          <a:xfrm>
            <a:off x="1981647" y="1069657"/>
            <a:ext cx="6217068" cy="30777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rtl="0"/>
            <a:r>
              <a:rPr lang="en-US" sz="1400" noProof="0" dirty="0">
                <a:ea typeface="BIZ UDPゴシック" panose="020B0400000000000000" pitchFamily="50" charset="-128"/>
              </a:rPr>
              <a:t> Building a future society in which every resident can truly feel a sense of prosperity</a:t>
            </a:r>
          </a:p>
        </p:txBody>
      </p:sp>
      <p:sp>
        <p:nvSpPr>
          <p:cNvPr id="26" name="テキスト ボックス 25">
            <a:extLst>
              <a:ext uri="{FF2B5EF4-FFF2-40B4-BE49-F238E27FC236}">
                <a16:creationId xmlns:a16="http://schemas.microsoft.com/office/drawing/2014/main" id="{0C6D872A-000A-4C66-998F-5C6BF0420939}"/>
              </a:ext>
            </a:extLst>
          </p:cNvPr>
          <p:cNvSpPr txBox="1"/>
          <p:nvPr/>
        </p:nvSpPr>
        <p:spPr>
          <a:xfrm>
            <a:off x="429778" y="5208273"/>
            <a:ext cx="7491202" cy="1554272"/>
          </a:xfrm>
          <a:prstGeom prst="rect">
            <a:avLst/>
          </a:prstGeom>
          <a:noFill/>
        </p:spPr>
        <p:txBody>
          <a:bodyPr wrap="square" rtlCol="0">
            <a:spAutoFit/>
          </a:bodyPr>
          <a:lstStyle/>
          <a:p>
            <a:pPr marL="285750" indent="-285750" rtl="0">
              <a:lnSpc>
                <a:spcPts val="1600"/>
              </a:lnSpc>
              <a:buFont typeface="Wingdings" panose="05000000000000000000" pitchFamily="2" charset="2"/>
              <a:buChar char="l"/>
            </a:pPr>
            <a:r>
              <a:rPr lang="en-US" sz="1400" noProof="0" dirty="0">
                <a:solidFill>
                  <a:prstClr val="black"/>
                </a:solidFill>
                <a:ea typeface="BIZ UDPゴシック" panose="020B0400000000000000" pitchFamily="50" charset="-128"/>
              </a:rPr>
              <a:t>To ensure a prosperous life for the people of the prefecture, we will further strengthen the foundations of daily life, such as </a:t>
            </a:r>
            <a:r>
              <a:rPr lang="en-US" sz="1400" b="1" noProof="0" dirty="0">
                <a:solidFill>
                  <a:prstClr val="black"/>
                </a:solidFill>
                <a:ea typeface="BIZ UDPゴシック" panose="020B0400000000000000" pitchFamily="50" charset="-128"/>
              </a:rPr>
              <a:t>income </a:t>
            </a:r>
            <a:r>
              <a:rPr lang="en-US" sz="1400" noProof="0" dirty="0">
                <a:solidFill>
                  <a:prstClr val="black"/>
                </a:solidFill>
                <a:ea typeface="BIZ UDPゴシック" panose="020B0400000000000000" pitchFamily="50" charset="-128"/>
              </a:rPr>
              <a:t>and </a:t>
            </a:r>
            <a:r>
              <a:rPr lang="en-US" sz="1400" b="1" noProof="0" dirty="0">
                <a:solidFill>
                  <a:prstClr val="black"/>
                </a:solidFill>
                <a:ea typeface="BIZ UDPゴシック" panose="020B0400000000000000" pitchFamily="50" charset="-128"/>
              </a:rPr>
              <a:t>employment</a:t>
            </a:r>
            <a:endParaRPr kumimoji="0" lang="en-US" sz="1400" b="1" noProof="0" dirty="0">
              <a:solidFill>
                <a:prstClr val="black"/>
              </a:solidFill>
              <a:ea typeface="BIZ UDPゴシック" panose="020B0400000000000000" pitchFamily="50" charset="-128"/>
            </a:endParaRPr>
          </a:p>
          <a:p>
            <a:pPr marL="285750" indent="-285750" rtl="0">
              <a:lnSpc>
                <a:spcPts val="1600"/>
              </a:lnSpc>
              <a:spcBef>
                <a:spcPts val="200"/>
              </a:spcBef>
              <a:buFont typeface="Wingdings" panose="05000000000000000000" pitchFamily="2" charset="2"/>
              <a:buChar char="l"/>
            </a:pPr>
            <a:r>
              <a:rPr lang="en-US" sz="1400" noProof="0" dirty="0">
                <a:solidFill>
                  <a:prstClr val="black"/>
                </a:solidFill>
                <a:ea typeface="BIZ UDPゴシック" panose="020B0400000000000000" pitchFamily="50" charset="-128"/>
              </a:rPr>
              <a:t>To this end, by steadily implementing initiatives outlined in Beyond EXPO 2025, Osaka will </a:t>
            </a:r>
            <a:r>
              <a:rPr lang="en-US" sz="1400" b="1" noProof="0" dirty="0">
                <a:solidFill>
                  <a:prstClr val="black"/>
                </a:solidFill>
                <a:ea typeface="BIZ UDPゴシック" panose="020B0400000000000000" pitchFamily="50" charset="-128"/>
              </a:rPr>
              <a:t>establish and accelerate </a:t>
            </a:r>
            <a:r>
              <a:rPr lang="en-US" sz="1400" noProof="0" dirty="0">
                <a:solidFill>
                  <a:prstClr val="black"/>
                </a:solidFill>
                <a:ea typeface="BIZ UDPゴシック" panose="020B0400000000000000" pitchFamily="50" charset="-128"/>
              </a:rPr>
              <a:t>a </a:t>
            </a:r>
            <a:r>
              <a:rPr lang="en-US" sz="1400" b="1" noProof="0" dirty="0">
                <a:solidFill>
                  <a:prstClr val="black"/>
                </a:solidFill>
                <a:ea typeface="BIZ UDPゴシック" panose="020B0400000000000000" pitchFamily="50" charset="-128"/>
              </a:rPr>
              <a:t>virtuous cycle </a:t>
            </a:r>
            <a:r>
              <a:rPr lang="en-US" sz="1400" noProof="0" dirty="0">
                <a:solidFill>
                  <a:prstClr val="black"/>
                </a:solidFill>
                <a:ea typeface="BIZ UDPゴシック" panose="020B0400000000000000" pitchFamily="50" charset="-128"/>
              </a:rPr>
              <a:t>in which </a:t>
            </a:r>
            <a:r>
              <a:rPr lang="en-US" sz="1400" b="1" noProof="0" dirty="0">
                <a:solidFill>
                  <a:prstClr val="black"/>
                </a:solidFill>
                <a:ea typeface="BIZ UDPゴシック" panose="020B0400000000000000" pitchFamily="50" charset="-128"/>
              </a:rPr>
              <a:t>“economic growth,” “enhanced urban strength,” and “population growth” </a:t>
            </a:r>
            <a:r>
              <a:rPr lang="en-US" sz="1400" noProof="0" dirty="0">
                <a:solidFill>
                  <a:prstClr val="black"/>
                </a:solidFill>
                <a:ea typeface="BIZ UDPゴシック" panose="020B0400000000000000" pitchFamily="50" charset="-128"/>
              </a:rPr>
              <a:t>reinforce one another. This will drive further leaps forward and bring about “Osaka as a Second Capital,” a city with “world-class economic and urban strength and a one-of-a-kind appeal,” at an early stage.</a:t>
            </a:r>
            <a:endParaRPr kumimoji="0" lang="en-US" sz="1400" noProof="0" dirty="0">
              <a:solidFill>
                <a:prstClr val="black"/>
              </a:solidFill>
              <a:ea typeface="BIZ UDPゴシック" panose="020B0400000000000000" pitchFamily="50" charset="-128"/>
            </a:endParaRPr>
          </a:p>
        </p:txBody>
      </p:sp>
      <p:sp>
        <p:nvSpPr>
          <p:cNvPr id="110" name="テキスト ボックス 109">
            <a:extLst>
              <a:ext uri="{FF2B5EF4-FFF2-40B4-BE49-F238E27FC236}">
                <a16:creationId xmlns:a16="http://schemas.microsoft.com/office/drawing/2014/main" id="{D3C49128-589A-41EB-BB1A-3C5616F348DC}"/>
              </a:ext>
            </a:extLst>
          </p:cNvPr>
          <p:cNvSpPr txBox="1"/>
          <p:nvPr/>
        </p:nvSpPr>
        <p:spPr>
          <a:xfrm>
            <a:off x="2254420" y="4800635"/>
            <a:ext cx="5944295" cy="307777"/>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marL="85725" rtl="0"/>
            <a:r>
              <a:rPr lang="en-US" sz="1400" noProof="0" dirty="0">
                <a:ea typeface="BIZ UDPゴシック" panose="020B0400000000000000" pitchFamily="50" charset="-128"/>
              </a:rPr>
              <a:t>“Higher Income” and “Job Creation”</a:t>
            </a:r>
            <a:endParaRPr kumimoji="1" lang="en-US" sz="1400" noProof="0" dirty="0">
              <a:ea typeface="BIZ UDPゴシック" panose="020B0400000000000000" pitchFamily="50" charset="-128"/>
            </a:endParaRPr>
          </a:p>
        </p:txBody>
      </p:sp>
      <p:sp>
        <p:nvSpPr>
          <p:cNvPr id="103" name="四角形: 角を丸くする 102">
            <a:extLst>
              <a:ext uri="{FF2B5EF4-FFF2-40B4-BE49-F238E27FC236}">
                <a16:creationId xmlns:a16="http://schemas.microsoft.com/office/drawing/2014/main" id="{328D05ED-D851-4B17-92C2-A54C9EC67E5D}"/>
              </a:ext>
            </a:extLst>
          </p:cNvPr>
          <p:cNvSpPr/>
          <p:nvPr/>
        </p:nvSpPr>
        <p:spPr>
          <a:xfrm>
            <a:off x="404377" y="1044030"/>
            <a:ext cx="1577270" cy="357317"/>
          </a:xfrm>
          <a:prstGeom prst="roundRect">
            <a:avLst/>
          </a:prstGeom>
          <a:solidFill>
            <a:srgbClr val="B0D29A"/>
          </a:solidFill>
          <a:ln>
            <a:noFill/>
          </a:ln>
          <a:effectLst/>
        </p:spPr>
        <p:txBody>
          <a:bodyPr vert="horz"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i="0" u="none" strike="noStrike" kern="0" cap="none" spc="0" normalizeH="0" noProof="0" dirty="0">
                <a:ln>
                  <a:noFill/>
                </a:ln>
                <a:effectLst>
                  <a:outerShdw blurRad="38100" dist="38100" dir="2700000" algn="tl">
                    <a:srgbClr val="000000">
                      <a:alpha val="43137"/>
                    </a:srgbClr>
                  </a:outerShdw>
                </a:effectLst>
                <a:uLnTx/>
                <a:uFillTx/>
                <a:ea typeface="BIZ UDPゴシック" panose="020B0400000000000000" pitchFamily="50" charset="-128"/>
                <a:cs typeface="+mn-cs"/>
              </a:rPr>
              <a:t>Richness of Daily Life</a:t>
            </a:r>
          </a:p>
        </p:txBody>
      </p:sp>
      <p:sp>
        <p:nvSpPr>
          <p:cNvPr id="109" name="四角形: 角を丸くする 108">
            <a:extLst>
              <a:ext uri="{FF2B5EF4-FFF2-40B4-BE49-F238E27FC236}">
                <a16:creationId xmlns:a16="http://schemas.microsoft.com/office/drawing/2014/main" id="{8748C6EE-F43E-4BF3-8CD9-EBE762599D2B}"/>
              </a:ext>
            </a:extLst>
          </p:cNvPr>
          <p:cNvSpPr/>
          <p:nvPr/>
        </p:nvSpPr>
        <p:spPr>
          <a:xfrm>
            <a:off x="404376" y="4788446"/>
            <a:ext cx="1851961" cy="359994"/>
          </a:xfrm>
          <a:prstGeom prst="roundRect">
            <a:avLst>
              <a:gd name="adj" fmla="val 28763"/>
            </a:avLst>
          </a:prstGeom>
          <a:solidFill>
            <a:srgbClr val="99B3DF"/>
          </a:solidFill>
          <a:ln>
            <a:noFill/>
          </a:ln>
          <a:effectLst/>
        </p:spPr>
        <p:txBody>
          <a:bodyPr vert="horz"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i="0" u="none" strike="noStrike" kern="0" cap="none" spc="0" normalizeH="0" noProof="0" dirty="0">
                <a:ln>
                  <a:noFill/>
                </a:ln>
                <a:effectLst>
                  <a:outerShdw blurRad="38100" dist="38100" dir="2700000" algn="tl">
                    <a:srgbClr val="000000">
                      <a:alpha val="43137"/>
                    </a:srgbClr>
                  </a:outerShdw>
                </a:effectLst>
                <a:uLnTx/>
                <a:uFillTx/>
                <a:ea typeface="BIZ UDPゴシック" panose="020B0400000000000000" pitchFamily="50" charset="-128"/>
                <a:cs typeface="+mn-cs"/>
              </a:rPr>
              <a:t>Economic Prosperity</a:t>
            </a:r>
          </a:p>
        </p:txBody>
      </p:sp>
      <p:sp>
        <p:nvSpPr>
          <p:cNvPr id="7" name="テキスト ボックス 6">
            <a:extLst>
              <a:ext uri="{FF2B5EF4-FFF2-40B4-BE49-F238E27FC236}">
                <a16:creationId xmlns:a16="http://schemas.microsoft.com/office/drawing/2014/main" id="{369A94FB-36C8-CE35-6787-81312E22C3C9}"/>
              </a:ext>
            </a:extLst>
          </p:cNvPr>
          <p:cNvSpPr txBox="1"/>
          <p:nvPr/>
        </p:nvSpPr>
        <p:spPr>
          <a:xfrm>
            <a:off x="8627172" y="1189286"/>
            <a:ext cx="2892237" cy="215444"/>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lIns="0" tIns="0" rIns="0" bIns="0" rtlCol="0">
            <a:spAutoFit/>
          </a:bodyPr>
          <a:lstStyle/>
          <a:p>
            <a:pPr rtl="0"/>
            <a:r>
              <a:rPr lang="en-US" sz="1400" noProof="0" dirty="0">
                <a:ea typeface="BIZ UDPゴシック" panose="020B0400000000000000" pitchFamily="50" charset="-128"/>
              </a:rPr>
              <a:t>The Future of Osaka (Concept Image)</a:t>
            </a:r>
          </a:p>
        </p:txBody>
      </p:sp>
      <p:pic>
        <p:nvPicPr>
          <p:cNvPr id="9" name="図 8">
            <a:extLst>
              <a:ext uri="{FF2B5EF4-FFF2-40B4-BE49-F238E27FC236}">
                <a16:creationId xmlns:a16="http://schemas.microsoft.com/office/drawing/2014/main" id="{772CF650-2DC2-AF3D-4157-30A2531F4D59}"/>
              </a:ext>
            </a:extLst>
          </p:cNvPr>
          <p:cNvPicPr>
            <a:picLocks noChangeAspect="1"/>
          </p:cNvPicPr>
          <p:nvPr/>
        </p:nvPicPr>
        <p:blipFill>
          <a:blip r:embed="rId4">
            <a:extLst>
              <a:ext uri="{28A0092B-C50C-407E-A947-70E740481C1C}">
                <a14:useLocalDpi xmlns:a14="http://schemas.microsoft.com/office/drawing/2010/main" val="0"/>
              </a:ext>
            </a:extLst>
          </a:blip>
          <a:srcRect t="6354" b="-7485"/>
          <a:stretch>
            <a:fillRect/>
          </a:stretch>
        </p:blipFill>
        <p:spPr>
          <a:xfrm>
            <a:off x="8437680" y="1461257"/>
            <a:ext cx="5662030" cy="5788794"/>
          </a:xfrm>
          <a:prstGeom prst="rect">
            <a:avLst/>
          </a:prstGeom>
        </p:spPr>
      </p:pic>
    </p:spTree>
    <p:extLst>
      <p:ext uri="{BB962C8B-B14F-4D97-AF65-F5344CB8AC3E}">
        <p14:creationId xmlns:p14="http://schemas.microsoft.com/office/powerpoint/2010/main" val="332964251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60000"/>
            <a:lumOff val="40000"/>
          </a:schemeClr>
        </a:solidFill>
        <a:ln>
          <a:noFill/>
        </a:ln>
        <a:effectLst/>
      </a:spPr>
      <a:bodyPr vert="eaVert" rtlCol="0" anchor="ctr"/>
      <a:lstStyle>
        <a:defPPr marL="0" marR="0" indent="0" algn="ctr" defTabSz="457200" eaLnBrk="1" fontAlgn="auto" latinLnBrk="0" hangingPunct="1">
          <a:lnSpc>
            <a:spcPct val="100000"/>
          </a:lnSpc>
          <a:spcBef>
            <a:spcPts val="0"/>
          </a:spcBef>
          <a:spcAft>
            <a:spcPts val="0"/>
          </a:spcAft>
          <a:buClrTx/>
          <a:buSzTx/>
          <a:buFontTx/>
          <a:buNone/>
          <a:tabLst/>
          <a:defRPr kumimoji="0" sz="14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defRPr>
        </a:defPPr>
      </a:lst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2257</Words>
  <Application>Microsoft Office PowerPoint</Application>
  <PresentationFormat>ユーザー設定</PresentationFormat>
  <Paragraphs>189</Paragraphs>
  <Slides>4</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BIZ UDPゴシック</vt:lpstr>
      <vt:lpstr>Meiryo UI</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2026-05-29T03:17:39Z</dcterms:modified>
</cp:coreProperties>
</file>