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73" showSpecialPlsOnTitleSld="0" removePersonalInfoOnSave="1" saveSubsetFonts="1">
  <p:sldMasterIdLst>
    <p:sldMasterId id="2147483660" r:id="rId1"/>
  </p:sldMasterIdLst>
  <p:notesMasterIdLst>
    <p:notesMasterId r:id="rId9"/>
  </p:notesMasterIdLst>
  <p:handoutMasterIdLst>
    <p:handoutMasterId r:id="rId10"/>
  </p:handoutMasterIdLst>
  <p:sldIdLst>
    <p:sldId id="141169938" r:id="rId2"/>
    <p:sldId id="141169939" r:id="rId3"/>
    <p:sldId id="141169940" r:id="rId4"/>
    <p:sldId id="141169952" r:id="rId5"/>
    <p:sldId id="141169977" r:id="rId6"/>
    <p:sldId id="141169984" r:id="rId7"/>
    <p:sldId id="141169985" r:id="rId8"/>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7B7"/>
    <a:srgbClr val="D0CECE"/>
    <a:srgbClr val="E6E6E6"/>
    <a:srgbClr val="4472C4"/>
    <a:srgbClr val="0FB49D"/>
    <a:srgbClr val="98F6E9"/>
    <a:srgbClr val="ED7D31"/>
    <a:srgbClr val="AFABAB"/>
    <a:srgbClr val="FFFF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3681" autoAdjust="0"/>
  </p:normalViewPr>
  <p:slideViewPr>
    <p:cSldViewPr snapToGrid="0">
      <p:cViewPr varScale="1">
        <p:scale>
          <a:sx n="72" d="100"/>
          <a:sy n="72" d="100"/>
        </p:scale>
        <p:origin x="78" y="888"/>
      </p:cViewPr>
      <p:guideLst>
        <p:guide orient="horz" pos="2137"/>
        <p:guide pos="3120"/>
      </p:guideLst>
    </p:cSldViewPr>
  </p:slideViewPr>
  <p:notesTextViewPr>
    <p:cViewPr>
      <p:scale>
        <a:sx n="125" d="100"/>
        <a:sy n="125" d="100"/>
      </p:scale>
      <p:origin x="0" y="0"/>
    </p:cViewPr>
  </p:notesTextViewPr>
  <p:sorterViewPr>
    <p:cViewPr varScale="1">
      <p:scale>
        <a:sx n="1" d="1"/>
        <a:sy n="1" d="1"/>
      </p:scale>
      <p:origin x="0" y="0"/>
    </p:cViewPr>
  </p:sorterViewPr>
  <p:notesViewPr>
    <p:cSldViewPr snapToGrid="0">
      <p:cViewPr varScale="1">
        <p:scale>
          <a:sx n="78" d="100"/>
          <a:sy n="78" d="100"/>
        </p:scale>
        <p:origin x="322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34E4FFB-53EF-4AB7-B2E9-A44CA41563F2}"/>
              </a:ext>
            </a:extLst>
          </p:cNvPr>
          <p:cNvSpPr>
            <a:spLocks noGrp="1"/>
          </p:cNvSpPr>
          <p:nvPr>
            <p:ph type="hdr" sz="quarter"/>
          </p:nvPr>
        </p:nvSpPr>
        <p:spPr>
          <a:xfrm>
            <a:off x="2" y="2"/>
            <a:ext cx="2949575" cy="49847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4080F18A-C7D3-4366-BDAE-947022DC2883}"/>
              </a:ext>
            </a:extLst>
          </p:cNvPr>
          <p:cNvSpPr>
            <a:spLocks noGrp="1"/>
          </p:cNvSpPr>
          <p:nvPr>
            <p:ph type="dt" sz="quarter" idx="1"/>
          </p:nvPr>
        </p:nvSpPr>
        <p:spPr>
          <a:xfrm>
            <a:off x="3856040" y="2"/>
            <a:ext cx="2949575" cy="498475"/>
          </a:xfrm>
          <a:prstGeom prst="rect">
            <a:avLst/>
          </a:prstGeom>
        </p:spPr>
        <p:txBody>
          <a:bodyPr vert="horz" lIns="91425" tIns="45714" rIns="91425" bIns="45714" rtlCol="0"/>
          <a:lstStyle>
            <a:lvl1pPr algn="r">
              <a:defRPr sz="1200"/>
            </a:lvl1pPr>
          </a:lstStyle>
          <a:p>
            <a:fld id="{E1499BE2-3457-4A7C-BECD-2F77C5A600B6}" type="datetimeFigureOut">
              <a:rPr kumimoji="1" lang="ja-JP" altLang="en-US" smtClean="0"/>
              <a:t>2026/3/30</a:t>
            </a:fld>
            <a:endParaRPr kumimoji="1" lang="ja-JP" altLang="en-US"/>
          </a:p>
        </p:txBody>
      </p:sp>
      <p:sp>
        <p:nvSpPr>
          <p:cNvPr id="4" name="フッター プレースホルダー 3">
            <a:extLst>
              <a:ext uri="{FF2B5EF4-FFF2-40B4-BE49-F238E27FC236}">
                <a16:creationId xmlns:a16="http://schemas.microsoft.com/office/drawing/2014/main" id="{31E39081-0920-4F3C-8ACB-E5086B8823D9}"/>
              </a:ext>
            </a:extLst>
          </p:cNvPr>
          <p:cNvSpPr>
            <a:spLocks noGrp="1"/>
          </p:cNvSpPr>
          <p:nvPr>
            <p:ph type="ftr" sz="quarter" idx="2"/>
          </p:nvPr>
        </p:nvSpPr>
        <p:spPr>
          <a:xfrm>
            <a:off x="2" y="9440863"/>
            <a:ext cx="2949575" cy="498475"/>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D5DA4FE8-5908-4D71-8C5D-5D9E8BB7CDB4}"/>
              </a:ext>
            </a:extLst>
          </p:cNvPr>
          <p:cNvSpPr>
            <a:spLocks noGrp="1"/>
          </p:cNvSpPr>
          <p:nvPr>
            <p:ph type="sldNum" sz="quarter" idx="3"/>
          </p:nvPr>
        </p:nvSpPr>
        <p:spPr>
          <a:xfrm>
            <a:off x="3856040" y="9440863"/>
            <a:ext cx="2949575" cy="498475"/>
          </a:xfrm>
          <a:prstGeom prst="rect">
            <a:avLst/>
          </a:prstGeom>
        </p:spPr>
        <p:txBody>
          <a:bodyPr vert="horz" lIns="91425" tIns="45714" rIns="91425" bIns="45714" rtlCol="0" anchor="b"/>
          <a:lstStyle>
            <a:lvl1pPr algn="r">
              <a:defRPr sz="1200"/>
            </a:lvl1pPr>
          </a:lstStyle>
          <a:p>
            <a:fld id="{F2CD045F-8105-4FC8-A641-10EC232C9F65}" type="slidenum">
              <a:rPr kumimoji="1" lang="ja-JP" altLang="en-US" smtClean="0"/>
              <a:t>‹#›</a:t>
            </a:fld>
            <a:endParaRPr kumimoji="1" lang="ja-JP" altLang="en-US"/>
          </a:p>
        </p:txBody>
      </p:sp>
    </p:spTree>
    <p:extLst>
      <p:ext uri="{BB962C8B-B14F-4D97-AF65-F5344CB8AC3E}">
        <p14:creationId xmlns:p14="http://schemas.microsoft.com/office/powerpoint/2010/main" val="1371420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2"/>
            <a:ext cx="2949575" cy="498475"/>
          </a:xfrm>
          <a:prstGeom prst="rect">
            <a:avLst/>
          </a:prstGeom>
        </p:spPr>
        <p:txBody>
          <a:bodyPr vert="horz" lIns="91425" tIns="45714" rIns="91425" bIns="45714" rtlCol="0"/>
          <a:lstStyle>
            <a:lvl1pPr algn="r">
              <a:defRPr sz="1200"/>
            </a:lvl1pPr>
          </a:lstStyle>
          <a:p>
            <a:fld id="{956A5EFA-F0AC-4045-AE53-086103F4F01F}" type="datetimeFigureOut">
              <a:rPr kumimoji="1" lang="ja-JP" altLang="en-US" smtClean="0"/>
              <a:t>2026/3/30</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1038" y="4783140"/>
            <a:ext cx="5445125" cy="3913187"/>
          </a:xfrm>
          <a:prstGeom prst="rect">
            <a:avLst/>
          </a:prstGeom>
        </p:spPr>
        <p:txBody>
          <a:bodyPr vert="horz" lIns="91425" tIns="45714" rIns="91425" bIns="457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3"/>
            <a:ext cx="2949575" cy="498475"/>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3"/>
            <a:ext cx="2949575" cy="498475"/>
          </a:xfrm>
          <a:prstGeom prst="rect">
            <a:avLst/>
          </a:prstGeom>
        </p:spPr>
        <p:txBody>
          <a:bodyPr vert="horz" lIns="91425" tIns="45714" rIns="91425" bIns="45714" rtlCol="0" anchor="b"/>
          <a:lstStyle>
            <a:lvl1pPr algn="r">
              <a:defRPr sz="1200"/>
            </a:lvl1pPr>
          </a:lstStyle>
          <a:p>
            <a:fld id="{D31A5D5D-D73F-40DD-A67D-EE62B82FCF9C}" type="slidenum">
              <a:rPr kumimoji="1" lang="ja-JP" altLang="en-US" smtClean="0"/>
              <a:t>‹#›</a:t>
            </a:fld>
            <a:endParaRPr kumimoji="1" lang="ja-JP" altLang="en-US"/>
          </a:p>
        </p:txBody>
      </p:sp>
    </p:spTree>
    <p:extLst>
      <p:ext uri="{BB962C8B-B14F-4D97-AF65-F5344CB8AC3E}">
        <p14:creationId xmlns:p14="http://schemas.microsoft.com/office/powerpoint/2010/main" val="19793530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9E54879-B8E8-45FE-A0DF-004708DF0CB9}" type="datetime1">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1039919E-7E49-44F1-88BB-4F953769016B}"/>
              </a:ext>
            </a:extLst>
          </p:cNvPr>
          <p:cNvSpPr>
            <a:spLocks noGrp="1"/>
          </p:cNvSpPr>
          <p:nvPr>
            <p:ph type="sldNum" sz="quarter" idx="12"/>
          </p:nvPr>
        </p:nvSpPr>
        <p:spPr>
          <a:xfrm>
            <a:off x="7677150" y="6471718"/>
            <a:ext cx="2228850" cy="365125"/>
          </a:xfrm>
        </p:spPr>
        <p:txBody>
          <a:bodyPr/>
          <a:lstStyle>
            <a:lvl1pPr>
              <a:defRPr>
                <a:latin typeface="BIZ UDPゴシック" panose="020B0400000000000000" pitchFamily="50" charset="-128"/>
                <a:ea typeface="BIZ UDPゴシック" panose="020B0400000000000000" pitchFamily="50" charset="-128"/>
              </a:defRPr>
            </a:lvl1pPr>
          </a:lstStyle>
          <a:p>
            <a:fld id="{DDF82107-93BA-490C-9453-044014AF67CD}" type="slidenum">
              <a:rPr kumimoji="1" lang="ja-JP" altLang="en-US" smtClean="0"/>
              <a:pPr/>
              <a:t>‹#›</a:t>
            </a:fld>
            <a:endParaRPr kumimoji="1" lang="ja-JP" altLang="en-US" dirty="0"/>
          </a:p>
        </p:txBody>
      </p:sp>
    </p:spTree>
    <p:extLst>
      <p:ext uri="{BB962C8B-B14F-4D97-AF65-F5344CB8AC3E}">
        <p14:creationId xmlns:p14="http://schemas.microsoft.com/office/powerpoint/2010/main" val="285438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E2C83C7-EB9B-4568-8816-DA5DED6333D2}" type="datetime1">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677150" y="6471718"/>
            <a:ext cx="2228850" cy="365125"/>
          </a:xfrm>
        </p:spPr>
        <p:txBody>
          <a:bodyPr/>
          <a:lstStyle>
            <a:lvl1pPr>
              <a:defRPr>
                <a:latin typeface="BIZ UDPゴシック" panose="020B0400000000000000" pitchFamily="50" charset="-128"/>
                <a:ea typeface="BIZ UDPゴシック" panose="020B0400000000000000" pitchFamily="50" charset="-128"/>
              </a:defRPr>
            </a:lvl1pPr>
          </a:lstStyle>
          <a:p>
            <a:fld id="{DDF82107-93BA-490C-9453-044014AF67CD}" type="slidenum">
              <a:rPr kumimoji="1" lang="ja-JP" altLang="en-US" smtClean="0"/>
              <a:pPr/>
              <a:t>‹#›</a:t>
            </a:fld>
            <a:endParaRPr kumimoji="1" lang="ja-JP" altLang="en-US" dirty="0"/>
          </a:p>
        </p:txBody>
      </p:sp>
      <p:sp>
        <p:nvSpPr>
          <p:cNvPr id="7" name="正方形/長方形 6">
            <a:extLst>
              <a:ext uri="{FF2B5EF4-FFF2-40B4-BE49-F238E27FC236}">
                <a16:creationId xmlns:a16="http://schemas.microsoft.com/office/drawing/2014/main" id="{0A712E96-66D4-4158-9309-F73B1031B22D}"/>
              </a:ext>
            </a:extLst>
          </p:cNvPr>
          <p:cNvSpPr/>
          <p:nvPr userDrawn="1"/>
        </p:nvSpPr>
        <p:spPr>
          <a:xfrm>
            <a:off x="1" y="0"/>
            <a:ext cx="9905999" cy="54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442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05E5E19-D15F-4B26-8E7E-266FDC43E7A8}" type="datetime1">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51FFD4E6-A213-42C0-A2AE-7110DA677516}"/>
              </a:ext>
            </a:extLst>
          </p:cNvPr>
          <p:cNvSpPr>
            <a:spLocks noGrp="1"/>
          </p:cNvSpPr>
          <p:nvPr>
            <p:ph type="sldNum" sz="quarter" idx="12"/>
          </p:nvPr>
        </p:nvSpPr>
        <p:spPr>
          <a:xfrm>
            <a:off x="7677150" y="6471718"/>
            <a:ext cx="2228850" cy="365125"/>
          </a:xfrm>
        </p:spPr>
        <p:txBody>
          <a:bodyPr/>
          <a:lstStyle>
            <a:lvl1pPr>
              <a:defRPr>
                <a:latin typeface="BIZ UDPゴシック" panose="020B0400000000000000" pitchFamily="50" charset="-128"/>
                <a:ea typeface="BIZ UDPゴシック" panose="020B0400000000000000" pitchFamily="50" charset="-128"/>
              </a:defRPr>
            </a:lvl1pPr>
          </a:lstStyle>
          <a:p>
            <a:fld id="{DDF82107-93BA-490C-9453-044014AF67CD}" type="slidenum">
              <a:rPr kumimoji="1" lang="ja-JP" altLang="en-US" smtClean="0"/>
              <a:pPr/>
              <a:t>‹#›</a:t>
            </a:fld>
            <a:endParaRPr kumimoji="1" lang="ja-JP" altLang="en-US" dirty="0"/>
          </a:p>
        </p:txBody>
      </p:sp>
    </p:spTree>
    <p:extLst>
      <p:ext uri="{BB962C8B-B14F-4D97-AF65-F5344CB8AC3E}">
        <p14:creationId xmlns:p14="http://schemas.microsoft.com/office/powerpoint/2010/main" val="21642080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34A7C-0D2B-4062-8E1B-7E13D271A188}" type="datetime1">
              <a:rPr kumimoji="1" lang="ja-JP" altLang="en-US" smtClean="0"/>
              <a:t>2026/3/30</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82107-93BA-490C-9453-044014AF67CD}" type="slidenum">
              <a:rPr lang="ja-JP" altLang="en-US" smtClean="0"/>
              <a:pPr/>
              <a:t>‹#›</a:t>
            </a:fld>
            <a:endParaRPr lang="ja-JP" altLang="en-US" dirty="0"/>
          </a:p>
        </p:txBody>
      </p:sp>
    </p:spTree>
    <p:extLst>
      <p:ext uri="{BB962C8B-B14F-4D97-AF65-F5344CB8AC3E}">
        <p14:creationId xmlns:p14="http://schemas.microsoft.com/office/powerpoint/2010/main" val="4137167446"/>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61" r:id="rId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emf"/><Relationship Id="rId12"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emf"/><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em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D173F5B-FD2F-4B3E-B54D-CD1B02505E39}"/>
              </a:ext>
            </a:extLst>
          </p:cNvPr>
          <p:cNvSpPr txBox="1"/>
          <p:nvPr/>
        </p:nvSpPr>
        <p:spPr>
          <a:xfrm>
            <a:off x="0" y="2712617"/>
            <a:ext cx="9906000" cy="1102225"/>
          </a:xfrm>
          <a:prstGeom prst="rect">
            <a:avLst/>
          </a:prstGeom>
          <a:noFill/>
        </p:spPr>
        <p:txBody>
          <a:bodyPr wrap="square" rtlCol="0" anchor="ctr">
            <a:spAutoFit/>
          </a:bodyPr>
          <a:lstStyle>
            <a:defPPr>
              <a:defRPr lang="en-US"/>
            </a:defPPr>
            <a:lvl1pPr marL="715963" indent="-715963" algn="ctr">
              <a:lnSpc>
                <a:spcPct val="200000"/>
              </a:lnSpc>
              <a:buFont typeface="+mj-lt"/>
              <a:buAutoNum type="arabicPeriod" startAt="2"/>
              <a:defRPr sz="4000">
                <a:latin typeface="HGS創英角ｺﾞｼｯｸUB" panose="020B0900000000000000" pitchFamily="50" charset="-128"/>
                <a:ea typeface="HGS創英角ｺﾞｼｯｸUB" panose="020B0900000000000000" pitchFamily="50" charset="-128"/>
              </a:defRPr>
            </a:lvl1pPr>
          </a:lstStyle>
          <a:p>
            <a:pPr>
              <a:buFont typeface="+mj-lt"/>
              <a:buAutoNum type="romanUcPeriod" startAt="4"/>
            </a:pPr>
            <a:r>
              <a:rPr lang="ja-JP" altLang="en-US" dirty="0"/>
              <a:t>今後のまちづくり・都市基盤の整備</a:t>
            </a:r>
            <a:endParaRPr lang="en-US" altLang="ja-JP" dirty="0"/>
          </a:p>
        </p:txBody>
      </p:sp>
      <p:sp>
        <p:nvSpPr>
          <p:cNvPr id="3" name="スライド番号プレースホルダー 1">
            <a:extLst>
              <a:ext uri="{FF2B5EF4-FFF2-40B4-BE49-F238E27FC236}">
                <a16:creationId xmlns:a16="http://schemas.microsoft.com/office/drawing/2014/main" id="{69807FDE-B618-4E47-A8E1-6B890FA85E27}"/>
              </a:ext>
            </a:extLst>
          </p:cNvPr>
          <p:cNvSpPr>
            <a:spLocks noGrp="1"/>
          </p:cNvSpPr>
          <p:nvPr>
            <p:ph type="sldNum" sz="quarter" idx="12"/>
          </p:nvPr>
        </p:nvSpPr>
        <p:spPr>
          <a:xfrm>
            <a:off x="7677150" y="6488950"/>
            <a:ext cx="222885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F82107-93BA-490C-9453-044014AF67CD}" type="slidenum">
              <a:rPr kumimoji="1" lang="ja-JP" altLang="en-US" sz="1200" b="0" i="0" u="none" strike="noStrike" kern="1200" cap="none" spc="0" normalizeH="0" baseline="0" noProof="0" smtClean="0">
                <a:ln>
                  <a:noFill/>
                </a:ln>
                <a:solidFill>
                  <a:prstClr val="black">
                    <a:tint val="75000"/>
                  </a:prstClr>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dirty="0">
              <a:ln>
                <a:noFill/>
              </a:ln>
              <a:solidFill>
                <a:prstClr val="black">
                  <a:tint val="75000"/>
                </a:prstClr>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81535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a:extLst>
              <a:ext uri="{FF2B5EF4-FFF2-40B4-BE49-F238E27FC236}">
                <a16:creationId xmlns:a16="http://schemas.microsoft.com/office/drawing/2014/main" id="{DA7568D6-BE06-4CBD-9DA4-91B5FB7B5F94}"/>
              </a:ext>
            </a:extLst>
          </p:cNvPr>
          <p:cNvSpPr txBox="1"/>
          <p:nvPr/>
        </p:nvSpPr>
        <p:spPr>
          <a:xfrm>
            <a:off x="0" y="71018"/>
            <a:ext cx="9906000" cy="400110"/>
          </a:xfrm>
          <a:prstGeom prst="rect">
            <a:avLst/>
          </a:prstGeom>
          <a:noFill/>
        </p:spPr>
        <p:txBody>
          <a:bodyPr wrap="square">
            <a:spAutoFit/>
          </a:bodyPr>
          <a:lstStyle>
            <a:defPPr>
              <a:defRPr lang="en-US"/>
            </a:defPPr>
            <a:lvl1pPr marR="0" lvl="0" indent="0" defTabSz="742950" fontAlgn="auto">
              <a:lnSpc>
                <a:spcPct val="100000"/>
              </a:lnSpc>
              <a:spcBef>
                <a:spcPts val="0"/>
              </a:spcBef>
              <a:spcAft>
                <a:spcPts val="0"/>
              </a:spcAft>
              <a:buClrTx/>
              <a:buSzTx/>
              <a:buFontTx/>
              <a:buNone/>
              <a:tabLst/>
              <a:defRPr kumimoji="1" sz="2000">
                <a:solidFill>
                  <a:prstClr val="white"/>
                </a:solidFill>
                <a:latin typeface="HGS創英角ｺﾞｼｯｸUB" panose="020B0900000000000000" pitchFamily="50" charset="-128"/>
                <a:ea typeface="HGS創英角ｺﾞｼｯｸUB" panose="020B0900000000000000" pitchFamily="50" charset="-128"/>
              </a:defRPr>
            </a:lvl1pPr>
          </a:lstStyle>
          <a:p>
            <a:r>
              <a:rPr lang="ja-JP" altLang="en-US" dirty="0"/>
              <a:t>今後のまちづくり・都市基盤の整備</a:t>
            </a:r>
          </a:p>
        </p:txBody>
      </p:sp>
      <p:sp>
        <p:nvSpPr>
          <p:cNvPr id="460" name="テキスト ボックス 459">
            <a:extLst>
              <a:ext uri="{FF2B5EF4-FFF2-40B4-BE49-F238E27FC236}">
                <a16:creationId xmlns:a16="http://schemas.microsoft.com/office/drawing/2014/main" id="{B9A1B6BD-86F8-42AE-A799-9A927890E7A4}"/>
              </a:ext>
            </a:extLst>
          </p:cNvPr>
          <p:cNvSpPr txBox="1"/>
          <p:nvPr/>
        </p:nvSpPr>
        <p:spPr>
          <a:xfrm>
            <a:off x="51576" y="578711"/>
            <a:ext cx="5940000" cy="351375"/>
          </a:xfrm>
          <a:prstGeom prst="rect">
            <a:avLst/>
          </a:prstGeom>
          <a:solidFill>
            <a:srgbClr val="0FB49D"/>
          </a:solidFill>
          <a:ln>
            <a:solidFill>
              <a:schemeClr val="lt1"/>
            </a:solidFill>
          </a:ln>
        </p:spPr>
        <p:style>
          <a:lnRef idx="3">
            <a:schemeClr val="lt1"/>
          </a:lnRef>
          <a:fillRef idx="1">
            <a:schemeClr val="accent1"/>
          </a:fillRef>
          <a:effectRef idx="1">
            <a:schemeClr val="accent1"/>
          </a:effectRef>
          <a:fontRef idx="minor">
            <a:schemeClr val="lt1"/>
          </a:fontRef>
        </p:style>
        <p:txBody>
          <a:bodyPr wrap="square" lIns="36000" rIns="36000" rtlCol="0" anchor="ctr" anchorCtr="0">
            <a:noAutofit/>
          </a:bodyPr>
          <a:lstStyle>
            <a:defPPr>
              <a:defRPr lang="en-US"/>
            </a:defPPr>
            <a:lvl1pPr algn="ctr">
              <a:defRPr kumimoji="1" sz="130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defRPr>
            </a:lvl1pPr>
          </a:lstStyle>
          <a:p>
            <a:r>
              <a:rPr lang="ja-JP" altLang="en-US" sz="1600" b="1" dirty="0">
                <a:effectLst/>
              </a:rPr>
              <a:t>東西都市軸の強化（夢洲周辺・大阪城公園周辺地域など）</a:t>
            </a:r>
          </a:p>
        </p:txBody>
      </p:sp>
      <p:grpSp>
        <p:nvGrpSpPr>
          <p:cNvPr id="461" name="グループ化 460">
            <a:extLst>
              <a:ext uri="{FF2B5EF4-FFF2-40B4-BE49-F238E27FC236}">
                <a16:creationId xmlns:a16="http://schemas.microsoft.com/office/drawing/2014/main" id="{298F2647-E4FB-4674-A5C4-F45D9A43B05F}"/>
              </a:ext>
            </a:extLst>
          </p:cNvPr>
          <p:cNvGrpSpPr/>
          <p:nvPr/>
        </p:nvGrpSpPr>
        <p:grpSpPr>
          <a:xfrm>
            <a:off x="282905" y="1584855"/>
            <a:ext cx="2241770" cy="2497346"/>
            <a:chOff x="3803650" y="1860550"/>
            <a:chExt cx="2744788" cy="2689225"/>
          </a:xfrm>
          <a:solidFill>
            <a:schemeClr val="bg1">
              <a:lumMod val="85000"/>
            </a:schemeClr>
          </a:solidFill>
        </p:grpSpPr>
        <p:sp>
          <p:nvSpPr>
            <p:cNvPr id="462" name="Freeform 100">
              <a:extLst>
                <a:ext uri="{FF2B5EF4-FFF2-40B4-BE49-F238E27FC236}">
                  <a16:creationId xmlns:a16="http://schemas.microsoft.com/office/drawing/2014/main" id="{BBD02EDF-AA78-4CEA-8239-FCA6846ADEDA}"/>
                </a:ext>
              </a:extLst>
            </p:cNvPr>
            <p:cNvSpPr>
              <a:spLocks/>
            </p:cNvSpPr>
            <p:nvPr/>
          </p:nvSpPr>
          <p:spPr bwMode="auto">
            <a:xfrm>
              <a:off x="4125913" y="4043363"/>
              <a:ext cx="255587" cy="146050"/>
            </a:xfrm>
            <a:custGeom>
              <a:avLst/>
              <a:gdLst>
                <a:gd name="T0" fmla="*/ 24 w 161"/>
                <a:gd name="T1" fmla="*/ 80 h 92"/>
                <a:gd name="T2" fmla="*/ 7 w 161"/>
                <a:gd name="T3" fmla="*/ 28 h 92"/>
                <a:gd name="T4" fmla="*/ 14 w 161"/>
                <a:gd name="T5" fmla="*/ 21 h 92"/>
                <a:gd name="T6" fmla="*/ 5 w 161"/>
                <a:gd name="T7" fmla="*/ 19 h 92"/>
                <a:gd name="T8" fmla="*/ 0 w 161"/>
                <a:gd name="T9" fmla="*/ 0 h 92"/>
                <a:gd name="T10" fmla="*/ 22 w 161"/>
                <a:gd name="T11" fmla="*/ 2 h 92"/>
                <a:gd name="T12" fmla="*/ 43 w 161"/>
                <a:gd name="T13" fmla="*/ 11 h 92"/>
                <a:gd name="T14" fmla="*/ 50 w 161"/>
                <a:gd name="T15" fmla="*/ 9 h 92"/>
                <a:gd name="T16" fmla="*/ 147 w 161"/>
                <a:gd name="T17" fmla="*/ 11 h 92"/>
                <a:gd name="T18" fmla="*/ 161 w 161"/>
                <a:gd name="T19" fmla="*/ 73 h 92"/>
                <a:gd name="T20" fmla="*/ 149 w 161"/>
                <a:gd name="T21" fmla="*/ 73 h 92"/>
                <a:gd name="T22" fmla="*/ 149 w 161"/>
                <a:gd name="T23" fmla="*/ 92 h 92"/>
                <a:gd name="T24" fmla="*/ 137 w 161"/>
                <a:gd name="T25" fmla="*/ 92 h 92"/>
                <a:gd name="T26" fmla="*/ 133 w 161"/>
                <a:gd name="T27" fmla="*/ 80 h 92"/>
                <a:gd name="T28" fmla="*/ 24 w 161"/>
                <a:gd name="T29"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92">
                  <a:moveTo>
                    <a:pt x="24" y="80"/>
                  </a:moveTo>
                  <a:lnTo>
                    <a:pt x="7" y="28"/>
                  </a:lnTo>
                  <a:lnTo>
                    <a:pt x="14" y="21"/>
                  </a:lnTo>
                  <a:lnTo>
                    <a:pt x="5" y="19"/>
                  </a:lnTo>
                  <a:lnTo>
                    <a:pt x="0" y="0"/>
                  </a:lnTo>
                  <a:lnTo>
                    <a:pt x="22" y="2"/>
                  </a:lnTo>
                  <a:lnTo>
                    <a:pt x="43" y="11"/>
                  </a:lnTo>
                  <a:lnTo>
                    <a:pt x="50" y="9"/>
                  </a:lnTo>
                  <a:lnTo>
                    <a:pt x="147" y="11"/>
                  </a:lnTo>
                  <a:lnTo>
                    <a:pt x="161" y="73"/>
                  </a:lnTo>
                  <a:lnTo>
                    <a:pt x="149" y="73"/>
                  </a:lnTo>
                  <a:lnTo>
                    <a:pt x="149" y="92"/>
                  </a:lnTo>
                  <a:lnTo>
                    <a:pt x="137" y="92"/>
                  </a:lnTo>
                  <a:lnTo>
                    <a:pt x="133" y="80"/>
                  </a:lnTo>
                  <a:lnTo>
                    <a:pt x="24" y="80"/>
                  </a:lnTo>
                  <a:close/>
                </a:path>
              </a:pathLst>
            </a:custGeom>
            <a:grpFill/>
            <a:ln w="127" cap="rnd">
              <a:noFill/>
              <a:prstDash val="solid"/>
              <a:round/>
              <a:headEnd/>
              <a:tailEnd/>
            </a:ln>
          </p:spPr>
          <p:txBody>
            <a:bodyPr vert="horz" wrap="square" lIns="68580" tIns="34290" rIns="68580" bIns="34290" numCol="1" anchor="t" anchorCtr="0" compatLnSpc="1">
              <a:prstTxWarp prst="textNoShape">
                <a:avLst/>
              </a:prstTxWarp>
            </a:bodyPr>
            <a:lstStyle/>
            <a:p>
              <a:endParaRPr lang="ja-JP" altLang="en-US" sz="750" spc="82">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463" name="Freeform 101">
              <a:extLst>
                <a:ext uri="{FF2B5EF4-FFF2-40B4-BE49-F238E27FC236}">
                  <a16:creationId xmlns:a16="http://schemas.microsoft.com/office/drawing/2014/main" id="{E904023A-4329-43FA-A969-EA86DFAA7B4D}"/>
                </a:ext>
              </a:extLst>
            </p:cNvPr>
            <p:cNvSpPr>
              <a:spLocks/>
            </p:cNvSpPr>
            <p:nvPr/>
          </p:nvSpPr>
          <p:spPr bwMode="auto">
            <a:xfrm>
              <a:off x="4114800" y="3686175"/>
              <a:ext cx="525462" cy="338138"/>
            </a:xfrm>
            <a:custGeom>
              <a:avLst/>
              <a:gdLst>
                <a:gd name="T0" fmla="*/ 0 w 140"/>
                <a:gd name="T1" fmla="*/ 53 h 90"/>
                <a:gd name="T2" fmla="*/ 0 w 140"/>
                <a:gd name="T3" fmla="*/ 26 h 90"/>
                <a:gd name="T4" fmla="*/ 10 w 140"/>
                <a:gd name="T5" fmla="*/ 20 h 90"/>
                <a:gd name="T6" fmla="*/ 22 w 140"/>
                <a:gd name="T7" fmla="*/ 16 h 90"/>
                <a:gd name="T8" fmla="*/ 58 w 140"/>
                <a:gd name="T9" fmla="*/ 0 h 90"/>
                <a:gd name="T10" fmla="*/ 61 w 140"/>
                <a:gd name="T11" fmla="*/ 2 h 90"/>
                <a:gd name="T12" fmla="*/ 63 w 140"/>
                <a:gd name="T13" fmla="*/ 1 h 90"/>
                <a:gd name="T14" fmla="*/ 82 w 140"/>
                <a:gd name="T15" fmla="*/ 9 h 90"/>
                <a:gd name="T16" fmla="*/ 108 w 140"/>
                <a:gd name="T17" fmla="*/ 4 h 90"/>
                <a:gd name="T18" fmla="*/ 110 w 140"/>
                <a:gd name="T19" fmla="*/ 7 h 90"/>
                <a:gd name="T20" fmla="*/ 115 w 140"/>
                <a:gd name="T21" fmla="*/ 5 h 90"/>
                <a:gd name="T22" fmla="*/ 128 w 140"/>
                <a:gd name="T23" fmla="*/ 13 h 90"/>
                <a:gd name="T24" fmla="*/ 128 w 140"/>
                <a:gd name="T25" fmla="*/ 15 h 90"/>
                <a:gd name="T26" fmla="*/ 132 w 140"/>
                <a:gd name="T27" fmla="*/ 14 h 90"/>
                <a:gd name="T28" fmla="*/ 140 w 140"/>
                <a:gd name="T29" fmla="*/ 63 h 90"/>
                <a:gd name="T30" fmla="*/ 136 w 140"/>
                <a:gd name="T31" fmla="*/ 67 h 90"/>
                <a:gd name="T32" fmla="*/ 113 w 140"/>
                <a:gd name="T33" fmla="*/ 77 h 90"/>
                <a:gd name="T34" fmla="*/ 111 w 140"/>
                <a:gd name="T35" fmla="*/ 80 h 90"/>
                <a:gd name="T36" fmla="*/ 107 w 140"/>
                <a:gd name="T37" fmla="*/ 80 h 90"/>
                <a:gd name="T38" fmla="*/ 76 w 140"/>
                <a:gd name="T39" fmla="*/ 90 h 90"/>
                <a:gd name="T40" fmla="*/ 71 w 140"/>
                <a:gd name="T41" fmla="*/ 75 h 90"/>
                <a:gd name="T42" fmla="*/ 38 w 140"/>
                <a:gd name="T43" fmla="*/ 74 h 90"/>
                <a:gd name="T44" fmla="*/ 29 w 140"/>
                <a:gd name="T45" fmla="*/ 61 h 90"/>
                <a:gd name="T46" fmla="*/ 52 w 140"/>
                <a:gd name="T47" fmla="*/ 39 h 90"/>
                <a:gd name="T48" fmla="*/ 44 w 140"/>
                <a:gd name="T49" fmla="*/ 31 h 90"/>
                <a:gd name="T50" fmla="*/ 20 w 140"/>
                <a:gd name="T51" fmla="*/ 53 h 90"/>
                <a:gd name="T52" fmla="*/ 0 w 140"/>
                <a:gd name="T53" fmla="*/ 5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90">
                  <a:moveTo>
                    <a:pt x="0" y="53"/>
                  </a:moveTo>
                  <a:cubicBezTo>
                    <a:pt x="0" y="26"/>
                    <a:pt x="0" y="26"/>
                    <a:pt x="0" y="26"/>
                  </a:cubicBezTo>
                  <a:cubicBezTo>
                    <a:pt x="10" y="20"/>
                    <a:pt x="10" y="20"/>
                    <a:pt x="10" y="20"/>
                  </a:cubicBezTo>
                  <a:cubicBezTo>
                    <a:pt x="16" y="24"/>
                    <a:pt x="24" y="20"/>
                    <a:pt x="22" y="16"/>
                  </a:cubicBezTo>
                  <a:cubicBezTo>
                    <a:pt x="58" y="0"/>
                    <a:pt x="58" y="0"/>
                    <a:pt x="58" y="0"/>
                  </a:cubicBezTo>
                  <a:cubicBezTo>
                    <a:pt x="61" y="2"/>
                    <a:pt x="61" y="2"/>
                    <a:pt x="61" y="2"/>
                  </a:cubicBezTo>
                  <a:cubicBezTo>
                    <a:pt x="63" y="1"/>
                    <a:pt x="63" y="1"/>
                    <a:pt x="63" y="1"/>
                  </a:cubicBezTo>
                  <a:cubicBezTo>
                    <a:pt x="82" y="9"/>
                    <a:pt x="82" y="9"/>
                    <a:pt x="82" y="9"/>
                  </a:cubicBezTo>
                  <a:cubicBezTo>
                    <a:pt x="108" y="4"/>
                    <a:pt x="108" y="4"/>
                    <a:pt x="108" y="4"/>
                  </a:cubicBezTo>
                  <a:cubicBezTo>
                    <a:pt x="110" y="7"/>
                    <a:pt x="110" y="7"/>
                    <a:pt x="110" y="7"/>
                  </a:cubicBezTo>
                  <a:cubicBezTo>
                    <a:pt x="115" y="5"/>
                    <a:pt x="115" y="5"/>
                    <a:pt x="115" y="5"/>
                  </a:cubicBezTo>
                  <a:cubicBezTo>
                    <a:pt x="128" y="13"/>
                    <a:pt x="128" y="13"/>
                    <a:pt x="128" y="13"/>
                  </a:cubicBezTo>
                  <a:cubicBezTo>
                    <a:pt x="128" y="15"/>
                    <a:pt x="128" y="15"/>
                    <a:pt x="128" y="15"/>
                  </a:cubicBezTo>
                  <a:cubicBezTo>
                    <a:pt x="132" y="14"/>
                    <a:pt x="132" y="14"/>
                    <a:pt x="132" y="14"/>
                  </a:cubicBezTo>
                  <a:cubicBezTo>
                    <a:pt x="140" y="63"/>
                    <a:pt x="140" y="63"/>
                    <a:pt x="140" y="63"/>
                  </a:cubicBezTo>
                  <a:cubicBezTo>
                    <a:pt x="136" y="67"/>
                    <a:pt x="136" y="67"/>
                    <a:pt x="136" y="67"/>
                  </a:cubicBezTo>
                  <a:cubicBezTo>
                    <a:pt x="113" y="77"/>
                    <a:pt x="113" y="77"/>
                    <a:pt x="113" y="77"/>
                  </a:cubicBezTo>
                  <a:cubicBezTo>
                    <a:pt x="111" y="80"/>
                    <a:pt x="111" y="80"/>
                    <a:pt x="111" y="80"/>
                  </a:cubicBezTo>
                  <a:cubicBezTo>
                    <a:pt x="107" y="80"/>
                    <a:pt x="107" y="80"/>
                    <a:pt x="107" y="80"/>
                  </a:cubicBezTo>
                  <a:cubicBezTo>
                    <a:pt x="76" y="90"/>
                    <a:pt x="76" y="90"/>
                    <a:pt x="76" y="90"/>
                  </a:cubicBezTo>
                  <a:cubicBezTo>
                    <a:pt x="71" y="75"/>
                    <a:pt x="71" y="75"/>
                    <a:pt x="71" y="75"/>
                  </a:cubicBezTo>
                  <a:cubicBezTo>
                    <a:pt x="38" y="74"/>
                    <a:pt x="38" y="74"/>
                    <a:pt x="38" y="74"/>
                  </a:cubicBezTo>
                  <a:cubicBezTo>
                    <a:pt x="29" y="61"/>
                    <a:pt x="29" y="61"/>
                    <a:pt x="29" y="61"/>
                  </a:cubicBezTo>
                  <a:cubicBezTo>
                    <a:pt x="52" y="39"/>
                    <a:pt x="52" y="39"/>
                    <a:pt x="52" y="39"/>
                  </a:cubicBezTo>
                  <a:cubicBezTo>
                    <a:pt x="44" y="31"/>
                    <a:pt x="44" y="31"/>
                    <a:pt x="44" y="31"/>
                  </a:cubicBezTo>
                  <a:cubicBezTo>
                    <a:pt x="20" y="53"/>
                    <a:pt x="20" y="53"/>
                    <a:pt x="20" y="53"/>
                  </a:cubicBezTo>
                  <a:lnTo>
                    <a:pt x="0" y="53"/>
                  </a:lnTo>
                  <a:close/>
                </a:path>
              </a:pathLst>
            </a:custGeom>
            <a:grpFill/>
            <a:ln w="127" cap="rnd">
              <a:noFill/>
              <a:prstDash val="solid"/>
              <a:round/>
              <a:headEnd/>
              <a:tailEnd/>
            </a:ln>
          </p:spPr>
          <p:txBody>
            <a:bodyPr vert="horz" wrap="square" lIns="68580" tIns="34290" rIns="68580" bIns="34290" numCol="1" anchor="t" anchorCtr="0" compatLnSpc="1">
              <a:prstTxWarp prst="textNoShape">
                <a:avLst/>
              </a:prstTxWarp>
            </a:bodyPr>
            <a:lstStyle/>
            <a:p>
              <a:endParaRPr lang="ja-JP" altLang="en-US" sz="750" spc="82">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464" name="Freeform 102">
              <a:extLst>
                <a:ext uri="{FF2B5EF4-FFF2-40B4-BE49-F238E27FC236}">
                  <a16:creationId xmlns:a16="http://schemas.microsoft.com/office/drawing/2014/main" id="{E9F72DC0-4E9B-4F30-98EA-A63FCF46032D}"/>
                </a:ext>
              </a:extLst>
            </p:cNvPr>
            <p:cNvSpPr>
              <a:spLocks/>
            </p:cNvSpPr>
            <p:nvPr/>
          </p:nvSpPr>
          <p:spPr bwMode="auto">
            <a:xfrm>
              <a:off x="3803650" y="3465513"/>
              <a:ext cx="379412" cy="261938"/>
            </a:xfrm>
            <a:custGeom>
              <a:avLst/>
              <a:gdLst>
                <a:gd name="T0" fmla="*/ 149 w 239"/>
                <a:gd name="T1" fmla="*/ 165 h 165"/>
                <a:gd name="T2" fmla="*/ 45 w 239"/>
                <a:gd name="T3" fmla="*/ 153 h 165"/>
                <a:gd name="T4" fmla="*/ 0 w 239"/>
                <a:gd name="T5" fmla="*/ 75 h 165"/>
                <a:gd name="T6" fmla="*/ 47 w 239"/>
                <a:gd name="T7" fmla="*/ 0 h 165"/>
                <a:gd name="T8" fmla="*/ 203 w 239"/>
                <a:gd name="T9" fmla="*/ 28 h 165"/>
                <a:gd name="T10" fmla="*/ 239 w 239"/>
                <a:gd name="T11" fmla="*/ 57 h 165"/>
                <a:gd name="T12" fmla="*/ 149 w 239"/>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239" h="165">
                  <a:moveTo>
                    <a:pt x="149" y="165"/>
                  </a:moveTo>
                  <a:lnTo>
                    <a:pt x="45" y="153"/>
                  </a:lnTo>
                  <a:lnTo>
                    <a:pt x="0" y="75"/>
                  </a:lnTo>
                  <a:lnTo>
                    <a:pt x="47" y="0"/>
                  </a:lnTo>
                  <a:lnTo>
                    <a:pt x="203" y="28"/>
                  </a:lnTo>
                  <a:lnTo>
                    <a:pt x="239" y="57"/>
                  </a:lnTo>
                  <a:lnTo>
                    <a:pt x="149" y="165"/>
                  </a:lnTo>
                  <a:close/>
                </a:path>
              </a:pathLst>
            </a:custGeom>
            <a:grpFill/>
            <a:ln w="127" cap="rnd">
              <a:noFill/>
              <a:prstDash val="solid"/>
              <a:round/>
              <a:headEnd/>
              <a:tailEnd/>
            </a:ln>
          </p:spPr>
          <p:txBody>
            <a:bodyPr vert="horz" wrap="square" lIns="68580" tIns="34290" rIns="68580" bIns="34290" numCol="1" anchor="t" anchorCtr="0" compatLnSpc="1">
              <a:prstTxWarp prst="textNoShape">
                <a:avLst/>
              </a:prstTxWarp>
            </a:bodyPr>
            <a:lstStyle/>
            <a:p>
              <a:endParaRPr lang="ja-JP" altLang="en-US" sz="750" spc="82">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465" name="Freeform 103">
              <a:extLst>
                <a:ext uri="{FF2B5EF4-FFF2-40B4-BE49-F238E27FC236}">
                  <a16:creationId xmlns:a16="http://schemas.microsoft.com/office/drawing/2014/main" id="{7E870B2A-0466-4EC8-B3DA-4E625666CF8A}"/>
                </a:ext>
              </a:extLst>
            </p:cNvPr>
            <p:cNvSpPr>
              <a:spLocks/>
            </p:cNvSpPr>
            <p:nvPr/>
          </p:nvSpPr>
          <p:spPr bwMode="auto">
            <a:xfrm>
              <a:off x="3971925" y="3273425"/>
              <a:ext cx="293687" cy="206375"/>
            </a:xfrm>
            <a:custGeom>
              <a:avLst/>
              <a:gdLst>
                <a:gd name="T0" fmla="*/ 0 w 185"/>
                <a:gd name="T1" fmla="*/ 97 h 130"/>
                <a:gd name="T2" fmla="*/ 10 w 185"/>
                <a:gd name="T3" fmla="*/ 43 h 130"/>
                <a:gd name="T4" fmla="*/ 121 w 185"/>
                <a:gd name="T5" fmla="*/ 0 h 130"/>
                <a:gd name="T6" fmla="*/ 173 w 185"/>
                <a:gd name="T7" fmla="*/ 41 h 130"/>
                <a:gd name="T8" fmla="*/ 170 w 185"/>
                <a:gd name="T9" fmla="*/ 64 h 130"/>
                <a:gd name="T10" fmla="*/ 185 w 185"/>
                <a:gd name="T11" fmla="*/ 67 h 130"/>
                <a:gd name="T12" fmla="*/ 175 w 185"/>
                <a:gd name="T13" fmla="*/ 130 h 130"/>
                <a:gd name="T14" fmla="*/ 0 w 185"/>
                <a:gd name="T15" fmla="*/ 97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0">
                  <a:moveTo>
                    <a:pt x="0" y="97"/>
                  </a:moveTo>
                  <a:lnTo>
                    <a:pt x="10" y="43"/>
                  </a:lnTo>
                  <a:lnTo>
                    <a:pt x="121" y="0"/>
                  </a:lnTo>
                  <a:lnTo>
                    <a:pt x="173" y="41"/>
                  </a:lnTo>
                  <a:lnTo>
                    <a:pt x="170" y="64"/>
                  </a:lnTo>
                  <a:lnTo>
                    <a:pt x="185" y="67"/>
                  </a:lnTo>
                  <a:lnTo>
                    <a:pt x="175" y="130"/>
                  </a:lnTo>
                  <a:lnTo>
                    <a:pt x="0" y="97"/>
                  </a:lnTo>
                  <a:close/>
                </a:path>
              </a:pathLst>
            </a:custGeom>
            <a:grpFill/>
            <a:ln w="127" cap="rnd">
              <a:noFill/>
              <a:prstDash val="solid"/>
              <a:round/>
              <a:headEnd/>
              <a:tailEnd/>
            </a:ln>
          </p:spPr>
          <p:txBody>
            <a:bodyPr vert="horz" wrap="square" lIns="68580" tIns="34290" rIns="68580" bIns="34290" numCol="1" anchor="t" anchorCtr="0" compatLnSpc="1">
              <a:prstTxWarp prst="textNoShape">
                <a:avLst/>
              </a:prstTxWarp>
            </a:bodyPr>
            <a:lstStyle/>
            <a:p>
              <a:endParaRPr lang="ja-JP" altLang="en-US" sz="750" spc="82">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466" name="Freeform 104">
              <a:extLst>
                <a:ext uri="{FF2B5EF4-FFF2-40B4-BE49-F238E27FC236}">
                  <a16:creationId xmlns:a16="http://schemas.microsoft.com/office/drawing/2014/main" id="{EFE2D4D1-CB4B-4AF9-9D00-767A12B601C9}"/>
                </a:ext>
              </a:extLst>
            </p:cNvPr>
            <p:cNvSpPr>
              <a:spLocks/>
            </p:cNvSpPr>
            <p:nvPr/>
          </p:nvSpPr>
          <p:spPr bwMode="auto">
            <a:xfrm>
              <a:off x="4197351" y="1860550"/>
              <a:ext cx="2351087" cy="2689225"/>
            </a:xfrm>
            <a:custGeom>
              <a:avLst/>
              <a:gdLst>
                <a:gd name="T0" fmla="*/ 468 w 627"/>
                <a:gd name="T1" fmla="*/ 32 h 717"/>
                <a:gd name="T2" fmla="*/ 454 w 627"/>
                <a:gd name="T3" fmla="*/ 0 h 717"/>
                <a:gd name="T4" fmla="*/ 424 w 627"/>
                <a:gd name="T5" fmla="*/ 31 h 717"/>
                <a:gd name="T6" fmla="*/ 399 w 627"/>
                <a:gd name="T7" fmla="*/ 56 h 717"/>
                <a:gd name="T8" fmla="*/ 399 w 627"/>
                <a:gd name="T9" fmla="*/ 75 h 717"/>
                <a:gd name="T10" fmla="*/ 350 w 627"/>
                <a:gd name="T11" fmla="*/ 79 h 717"/>
                <a:gd name="T12" fmla="*/ 311 w 627"/>
                <a:gd name="T13" fmla="*/ 86 h 717"/>
                <a:gd name="T14" fmla="*/ 289 w 627"/>
                <a:gd name="T15" fmla="*/ 70 h 717"/>
                <a:gd name="T16" fmla="*/ 257 w 627"/>
                <a:gd name="T17" fmla="*/ 83 h 717"/>
                <a:gd name="T18" fmla="*/ 242 w 627"/>
                <a:gd name="T19" fmla="*/ 120 h 717"/>
                <a:gd name="T20" fmla="*/ 209 w 627"/>
                <a:gd name="T21" fmla="*/ 142 h 717"/>
                <a:gd name="T22" fmla="*/ 176 w 627"/>
                <a:gd name="T23" fmla="*/ 139 h 717"/>
                <a:gd name="T24" fmla="*/ 91 w 627"/>
                <a:gd name="T25" fmla="*/ 217 h 717"/>
                <a:gd name="T26" fmla="*/ 20 w 627"/>
                <a:gd name="T27" fmla="*/ 305 h 717"/>
                <a:gd name="T28" fmla="*/ 36 w 627"/>
                <a:gd name="T29" fmla="*/ 375 h 717"/>
                <a:gd name="T30" fmla="*/ 60 w 627"/>
                <a:gd name="T31" fmla="*/ 413 h 717"/>
                <a:gd name="T32" fmla="*/ 38 w 627"/>
                <a:gd name="T33" fmla="*/ 444 h 717"/>
                <a:gd name="T34" fmla="*/ 75 w 627"/>
                <a:gd name="T35" fmla="*/ 454 h 717"/>
                <a:gd name="T36" fmla="*/ 113 w 627"/>
                <a:gd name="T37" fmla="*/ 471 h 717"/>
                <a:gd name="T38" fmla="*/ 128 w 627"/>
                <a:gd name="T39" fmla="*/ 480 h 717"/>
                <a:gd name="T40" fmla="*/ 139 w 627"/>
                <a:gd name="T41" fmla="*/ 526 h 717"/>
                <a:gd name="T42" fmla="*/ 120 w 627"/>
                <a:gd name="T43" fmla="*/ 586 h 717"/>
                <a:gd name="T44" fmla="*/ 85 w 627"/>
                <a:gd name="T45" fmla="*/ 595 h 717"/>
                <a:gd name="T46" fmla="*/ 67 w 627"/>
                <a:gd name="T47" fmla="*/ 601 h 717"/>
                <a:gd name="T48" fmla="*/ 104 w 627"/>
                <a:gd name="T49" fmla="*/ 631 h 717"/>
                <a:gd name="T50" fmla="*/ 178 w 627"/>
                <a:gd name="T51" fmla="*/ 646 h 717"/>
                <a:gd name="T52" fmla="*/ 280 w 627"/>
                <a:gd name="T53" fmla="*/ 684 h 717"/>
                <a:gd name="T54" fmla="*/ 336 w 627"/>
                <a:gd name="T55" fmla="*/ 710 h 717"/>
                <a:gd name="T56" fmla="*/ 396 w 627"/>
                <a:gd name="T57" fmla="*/ 683 h 717"/>
                <a:gd name="T58" fmla="*/ 447 w 627"/>
                <a:gd name="T59" fmla="*/ 669 h 717"/>
                <a:gd name="T60" fmla="*/ 499 w 627"/>
                <a:gd name="T61" fmla="*/ 682 h 717"/>
                <a:gd name="T62" fmla="*/ 526 w 627"/>
                <a:gd name="T63" fmla="*/ 694 h 717"/>
                <a:gd name="T64" fmla="*/ 538 w 627"/>
                <a:gd name="T65" fmla="*/ 693 h 717"/>
                <a:gd name="T66" fmla="*/ 564 w 627"/>
                <a:gd name="T67" fmla="*/ 678 h 717"/>
                <a:gd name="T68" fmla="*/ 584 w 627"/>
                <a:gd name="T69" fmla="*/ 646 h 717"/>
                <a:gd name="T70" fmla="*/ 554 w 627"/>
                <a:gd name="T71" fmla="*/ 606 h 717"/>
                <a:gd name="T72" fmla="*/ 505 w 627"/>
                <a:gd name="T73" fmla="*/ 597 h 717"/>
                <a:gd name="T74" fmla="*/ 550 w 627"/>
                <a:gd name="T75" fmla="*/ 577 h 717"/>
                <a:gd name="T76" fmla="*/ 530 w 627"/>
                <a:gd name="T77" fmla="*/ 528 h 717"/>
                <a:gd name="T78" fmla="*/ 502 w 627"/>
                <a:gd name="T79" fmla="*/ 485 h 717"/>
                <a:gd name="T80" fmla="*/ 512 w 627"/>
                <a:gd name="T81" fmla="*/ 440 h 717"/>
                <a:gd name="T82" fmla="*/ 495 w 627"/>
                <a:gd name="T83" fmla="*/ 416 h 717"/>
                <a:gd name="T84" fmla="*/ 506 w 627"/>
                <a:gd name="T85" fmla="*/ 385 h 717"/>
                <a:gd name="T86" fmla="*/ 569 w 627"/>
                <a:gd name="T87" fmla="*/ 298 h 717"/>
                <a:gd name="T88" fmla="*/ 600 w 627"/>
                <a:gd name="T89" fmla="*/ 261 h 717"/>
                <a:gd name="T90" fmla="*/ 606 w 627"/>
                <a:gd name="T91" fmla="*/ 243 h 717"/>
                <a:gd name="T92" fmla="*/ 626 w 627"/>
                <a:gd name="T93" fmla="*/ 213 h 717"/>
                <a:gd name="T94" fmla="*/ 585 w 627"/>
                <a:gd name="T95" fmla="*/ 219 h 717"/>
                <a:gd name="T96" fmla="*/ 574 w 627"/>
                <a:gd name="T97" fmla="*/ 188 h 717"/>
                <a:gd name="T98" fmla="*/ 556 w 627"/>
                <a:gd name="T99" fmla="*/ 221 h 717"/>
                <a:gd name="T100" fmla="*/ 531 w 627"/>
                <a:gd name="T101" fmla="*/ 229 h 717"/>
                <a:gd name="T102" fmla="*/ 511 w 627"/>
                <a:gd name="T103" fmla="*/ 172 h 717"/>
                <a:gd name="T104" fmla="*/ 483 w 627"/>
                <a:gd name="T105" fmla="*/ 157 h 717"/>
                <a:gd name="T106" fmla="*/ 503 w 627"/>
                <a:gd name="T107" fmla="*/ 115 h 717"/>
                <a:gd name="T108" fmla="*/ 499 w 627"/>
                <a:gd name="T109" fmla="*/ 55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7" h="717">
                  <a:moveTo>
                    <a:pt x="496" y="51"/>
                  </a:moveTo>
                  <a:cubicBezTo>
                    <a:pt x="495" y="50"/>
                    <a:pt x="494" y="48"/>
                    <a:pt x="493" y="47"/>
                  </a:cubicBezTo>
                  <a:cubicBezTo>
                    <a:pt x="492" y="46"/>
                    <a:pt x="490" y="47"/>
                    <a:pt x="489" y="46"/>
                  </a:cubicBezTo>
                  <a:cubicBezTo>
                    <a:pt x="486" y="46"/>
                    <a:pt x="483" y="46"/>
                    <a:pt x="480" y="46"/>
                  </a:cubicBezTo>
                  <a:cubicBezTo>
                    <a:pt x="479" y="46"/>
                    <a:pt x="477" y="46"/>
                    <a:pt x="475" y="46"/>
                  </a:cubicBezTo>
                  <a:cubicBezTo>
                    <a:pt x="473" y="46"/>
                    <a:pt x="472" y="47"/>
                    <a:pt x="471" y="46"/>
                  </a:cubicBezTo>
                  <a:cubicBezTo>
                    <a:pt x="471" y="41"/>
                    <a:pt x="468" y="37"/>
                    <a:pt x="468" y="32"/>
                  </a:cubicBezTo>
                  <a:cubicBezTo>
                    <a:pt x="468" y="29"/>
                    <a:pt x="468" y="27"/>
                    <a:pt x="469" y="25"/>
                  </a:cubicBezTo>
                  <a:cubicBezTo>
                    <a:pt x="470" y="23"/>
                    <a:pt x="469" y="21"/>
                    <a:pt x="470" y="18"/>
                  </a:cubicBezTo>
                  <a:cubicBezTo>
                    <a:pt x="470" y="16"/>
                    <a:pt x="472" y="15"/>
                    <a:pt x="472" y="12"/>
                  </a:cubicBezTo>
                  <a:cubicBezTo>
                    <a:pt x="472" y="10"/>
                    <a:pt x="472" y="8"/>
                    <a:pt x="471" y="7"/>
                  </a:cubicBezTo>
                  <a:cubicBezTo>
                    <a:pt x="469" y="4"/>
                    <a:pt x="467" y="3"/>
                    <a:pt x="464" y="2"/>
                  </a:cubicBezTo>
                  <a:cubicBezTo>
                    <a:pt x="462" y="2"/>
                    <a:pt x="459" y="2"/>
                    <a:pt x="457" y="2"/>
                  </a:cubicBezTo>
                  <a:cubicBezTo>
                    <a:pt x="456" y="1"/>
                    <a:pt x="455" y="0"/>
                    <a:pt x="454" y="0"/>
                  </a:cubicBezTo>
                  <a:cubicBezTo>
                    <a:pt x="453" y="0"/>
                    <a:pt x="450" y="0"/>
                    <a:pt x="448" y="1"/>
                  </a:cubicBezTo>
                  <a:cubicBezTo>
                    <a:pt x="445" y="2"/>
                    <a:pt x="442" y="6"/>
                    <a:pt x="440" y="10"/>
                  </a:cubicBezTo>
                  <a:cubicBezTo>
                    <a:pt x="440" y="11"/>
                    <a:pt x="440" y="13"/>
                    <a:pt x="439" y="15"/>
                  </a:cubicBezTo>
                  <a:cubicBezTo>
                    <a:pt x="439" y="17"/>
                    <a:pt x="438" y="18"/>
                    <a:pt x="437" y="20"/>
                  </a:cubicBezTo>
                  <a:cubicBezTo>
                    <a:pt x="437" y="22"/>
                    <a:pt x="437" y="23"/>
                    <a:pt x="436" y="25"/>
                  </a:cubicBezTo>
                  <a:cubicBezTo>
                    <a:pt x="434" y="28"/>
                    <a:pt x="431" y="30"/>
                    <a:pt x="428" y="31"/>
                  </a:cubicBezTo>
                  <a:cubicBezTo>
                    <a:pt x="427" y="31"/>
                    <a:pt x="425" y="31"/>
                    <a:pt x="424" y="31"/>
                  </a:cubicBezTo>
                  <a:cubicBezTo>
                    <a:pt x="422" y="32"/>
                    <a:pt x="421" y="33"/>
                    <a:pt x="419" y="33"/>
                  </a:cubicBezTo>
                  <a:cubicBezTo>
                    <a:pt x="417" y="34"/>
                    <a:pt x="416" y="33"/>
                    <a:pt x="414" y="34"/>
                  </a:cubicBezTo>
                  <a:cubicBezTo>
                    <a:pt x="412" y="34"/>
                    <a:pt x="411" y="35"/>
                    <a:pt x="410" y="37"/>
                  </a:cubicBezTo>
                  <a:cubicBezTo>
                    <a:pt x="409" y="38"/>
                    <a:pt x="408" y="40"/>
                    <a:pt x="407" y="42"/>
                  </a:cubicBezTo>
                  <a:cubicBezTo>
                    <a:pt x="406" y="45"/>
                    <a:pt x="404" y="47"/>
                    <a:pt x="403" y="50"/>
                  </a:cubicBezTo>
                  <a:cubicBezTo>
                    <a:pt x="402" y="51"/>
                    <a:pt x="402" y="52"/>
                    <a:pt x="401" y="53"/>
                  </a:cubicBezTo>
                  <a:cubicBezTo>
                    <a:pt x="401" y="54"/>
                    <a:pt x="399" y="55"/>
                    <a:pt x="399" y="56"/>
                  </a:cubicBezTo>
                  <a:cubicBezTo>
                    <a:pt x="399" y="57"/>
                    <a:pt x="400" y="59"/>
                    <a:pt x="401" y="60"/>
                  </a:cubicBezTo>
                  <a:cubicBezTo>
                    <a:pt x="402" y="61"/>
                    <a:pt x="403" y="61"/>
                    <a:pt x="404" y="62"/>
                  </a:cubicBezTo>
                  <a:cubicBezTo>
                    <a:pt x="405" y="62"/>
                    <a:pt x="407" y="62"/>
                    <a:pt x="408" y="63"/>
                  </a:cubicBezTo>
                  <a:cubicBezTo>
                    <a:pt x="408" y="65"/>
                    <a:pt x="407" y="66"/>
                    <a:pt x="406" y="67"/>
                  </a:cubicBezTo>
                  <a:cubicBezTo>
                    <a:pt x="405" y="68"/>
                    <a:pt x="405" y="69"/>
                    <a:pt x="404" y="70"/>
                  </a:cubicBezTo>
                  <a:cubicBezTo>
                    <a:pt x="403" y="70"/>
                    <a:pt x="402" y="70"/>
                    <a:pt x="401" y="71"/>
                  </a:cubicBezTo>
                  <a:cubicBezTo>
                    <a:pt x="400" y="72"/>
                    <a:pt x="400" y="74"/>
                    <a:pt x="399" y="75"/>
                  </a:cubicBezTo>
                  <a:cubicBezTo>
                    <a:pt x="398" y="76"/>
                    <a:pt x="398" y="76"/>
                    <a:pt x="397" y="77"/>
                  </a:cubicBezTo>
                  <a:cubicBezTo>
                    <a:pt x="395" y="79"/>
                    <a:pt x="392" y="81"/>
                    <a:pt x="389" y="82"/>
                  </a:cubicBezTo>
                  <a:cubicBezTo>
                    <a:pt x="385" y="82"/>
                    <a:pt x="384" y="80"/>
                    <a:pt x="381" y="79"/>
                  </a:cubicBezTo>
                  <a:cubicBezTo>
                    <a:pt x="379" y="78"/>
                    <a:pt x="377" y="78"/>
                    <a:pt x="375" y="78"/>
                  </a:cubicBezTo>
                  <a:cubicBezTo>
                    <a:pt x="374" y="78"/>
                    <a:pt x="368" y="79"/>
                    <a:pt x="368" y="78"/>
                  </a:cubicBezTo>
                  <a:cubicBezTo>
                    <a:pt x="368" y="76"/>
                    <a:pt x="368" y="75"/>
                    <a:pt x="367" y="73"/>
                  </a:cubicBezTo>
                  <a:cubicBezTo>
                    <a:pt x="361" y="72"/>
                    <a:pt x="355" y="75"/>
                    <a:pt x="350" y="79"/>
                  </a:cubicBezTo>
                  <a:cubicBezTo>
                    <a:pt x="348" y="81"/>
                    <a:pt x="346" y="82"/>
                    <a:pt x="344" y="85"/>
                  </a:cubicBezTo>
                  <a:cubicBezTo>
                    <a:pt x="342" y="87"/>
                    <a:pt x="339" y="88"/>
                    <a:pt x="337" y="90"/>
                  </a:cubicBezTo>
                  <a:cubicBezTo>
                    <a:pt x="336" y="92"/>
                    <a:pt x="333" y="94"/>
                    <a:pt x="331" y="94"/>
                  </a:cubicBezTo>
                  <a:cubicBezTo>
                    <a:pt x="329" y="95"/>
                    <a:pt x="328" y="94"/>
                    <a:pt x="327" y="94"/>
                  </a:cubicBezTo>
                  <a:cubicBezTo>
                    <a:pt x="325" y="93"/>
                    <a:pt x="324" y="93"/>
                    <a:pt x="323" y="92"/>
                  </a:cubicBezTo>
                  <a:cubicBezTo>
                    <a:pt x="321" y="90"/>
                    <a:pt x="317" y="89"/>
                    <a:pt x="315" y="88"/>
                  </a:cubicBezTo>
                  <a:cubicBezTo>
                    <a:pt x="314" y="87"/>
                    <a:pt x="312" y="87"/>
                    <a:pt x="311" y="86"/>
                  </a:cubicBezTo>
                  <a:cubicBezTo>
                    <a:pt x="309" y="86"/>
                    <a:pt x="304" y="83"/>
                    <a:pt x="304" y="81"/>
                  </a:cubicBezTo>
                  <a:cubicBezTo>
                    <a:pt x="304" y="79"/>
                    <a:pt x="308" y="75"/>
                    <a:pt x="306" y="74"/>
                  </a:cubicBezTo>
                  <a:cubicBezTo>
                    <a:pt x="305" y="74"/>
                    <a:pt x="304" y="74"/>
                    <a:pt x="304" y="74"/>
                  </a:cubicBezTo>
                  <a:cubicBezTo>
                    <a:pt x="303" y="74"/>
                    <a:pt x="303" y="74"/>
                    <a:pt x="302" y="73"/>
                  </a:cubicBezTo>
                  <a:cubicBezTo>
                    <a:pt x="300" y="72"/>
                    <a:pt x="298" y="72"/>
                    <a:pt x="296" y="71"/>
                  </a:cubicBezTo>
                  <a:cubicBezTo>
                    <a:pt x="295" y="71"/>
                    <a:pt x="294" y="69"/>
                    <a:pt x="292" y="69"/>
                  </a:cubicBezTo>
                  <a:cubicBezTo>
                    <a:pt x="291" y="69"/>
                    <a:pt x="290" y="69"/>
                    <a:pt x="289" y="70"/>
                  </a:cubicBezTo>
                  <a:cubicBezTo>
                    <a:pt x="287" y="70"/>
                    <a:pt x="286" y="70"/>
                    <a:pt x="284" y="69"/>
                  </a:cubicBezTo>
                  <a:cubicBezTo>
                    <a:pt x="281" y="68"/>
                    <a:pt x="276" y="68"/>
                    <a:pt x="273" y="69"/>
                  </a:cubicBezTo>
                  <a:cubicBezTo>
                    <a:pt x="271" y="70"/>
                    <a:pt x="270" y="71"/>
                    <a:pt x="269" y="73"/>
                  </a:cubicBezTo>
                  <a:cubicBezTo>
                    <a:pt x="268" y="74"/>
                    <a:pt x="266" y="75"/>
                    <a:pt x="265" y="76"/>
                  </a:cubicBezTo>
                  <a:cubicBezTo>
                    <a:pt x="264" y="77"/>
                    <a:pt x="264" y="77"/>
                    <a:pt x="262" y="77"/>
                  </a:cubicBezTo>
                  <a:cubicBezTo>
                    <a:pt x="261" y="78"/>
                    <a:pt x="261" y="78"/>
                    <a:pt x="260" y="79"/>
                  </a:cubicBezTo>
                  <a:cubicBezTo>
                    <a:pt x="259" y="80"/>
                    <a:pt x="257" y="81"/>
                    <a:pt x="257" y="83"/>
                  </a:cubicBezTo>
                  <a:cubicBezTo>
                    <a:pt x="256" y="85"/>
                    <a:pt x="256" y="87"/>
                    <a:pt x="256" y="89"/>
                  </a:cubicBezTo>
                  <a:cubicBezTo>
                    <a:pt x="256" y="90"/>
                    <a:pt x="255" y="92"/>
                    <a:pt x="255" y="93"/>
                  </a:cubicBezTo>
                  <a:cubicBezTo>
                    <a:pt x="255" y="96"/>
                    <a:pt x="255" y="97"/>
                    <a:pt x="254" y="100"/>
                  </a:cubicBezTo>
                  <a:cubicBezTo>
                    <a:pt x="254" y="101"/>
                    <a:pt x="254" y="102"/>
                    <a:pt x="253" y="104"/>
                  </a:cubicBezTo>
                  <a:cubicBezTo>
                    <a:pt x="253" y="105"/>
                    <a:pt x="252" y="106"/>
                    <a:pt x="251" y="108"/>
                  </a:cubicBezTo>
                  <a:cubicBezTo>
                    <a:pt x="251" y="110"/>
                    <a:pt x="250" y="112"/>
                    <a:pt x="248" y="115"/>
                  </a:cubicBezTo>
                  <a:cubicBezTo>
                    <a:pt x="247" y="117"/>
                    <a:pt x="244" y="119"/>
                    <a:pt x="242" y="120"/>
                  </a:cubicBezTo>
                  <a:cubicBezTo>
                    <a:pt x="239" y="123"/>
                    <a:pt x="237" y="124"/>
                    <a:pt x="233" y="125"/>
                  </a:cubicBezTo>
                  <a:cubicBezTo>
                    <a:pt x="231" y="126"/>
                    <a:pt x="230" y="127"/>
                    <a:pt x="228" y="128"/>
                  </a:cubicBezTo>
                  <a:cubicBezTo>
                    <a:pt x="227" y="129"/>
                    <a:pt x="225" y="128"/>
                    <a:pt x="224" y="130"/>
                  </a:cubicBezTo>
                  <a:cubicBezTo>
                    <a:pt x="223" y="131"/>
                    <a:pt x="222" y="132"/>
                    <a:pt x="221" y="133"/>
                  </a:cubicBezTo>
                  <a:cubicBezTo>
                    <a:pt x="221" y="135"/>
                    <a:pt x="220" y="136"/>
                    <a:pt x="219" y="137"/>
                  </a:cubicBezTo>
                  <a:cubicBezTo>
                    <a:pt x="217" y="138"/>
                    <a:pt x="215" y="138"/>
                    <a:pt x="214" y="139"/>
                  </a:cubicBezTo>
                  <a:cubicBezTo>
                    <a:pt x="212" y="140"/>
                    <a:pt x="211" y="141"/>
                    <a:pt x="209" y="142"/>
                  </a:cubicBezTo>
                  <a:cubicBezTo>
                    <a:pt x="209" y="144"/>
                    <a:pt x="209" y="146"/>
                    <a:pt x="209" y="148"/>
                  </a:cubicBezTo>
                  <a:cubicBezTo>
                    <a:pt x="208" y="148"/>
                    <a:pt x="207" y="149"/>
                    <a:pt x="205" y="150"/>
                  </a:cubicBezTo>
                  <a:cubicBezTo>
                    <a:pt x="204" y="150"/>
                    <a:pt x="202" y="149"/>
                    <a:pt x="201" y="149"/>
                  </a:cubicBezTo>
                  <a:cubicBezTo>
                    <a:pt x="198" y="148"/>
                    <a:pt x="195" y="147"/>
                    <a:pt x="192" y="146"/>
                  </a:cubicBezTo>
                  <a:cubicBezTo>
                    <a:pt x="189" y="145"/>
                    <a:pt x="186" y="143"/>
                    <a:pt x="183" y="142"/>
                  </a:cubicBezTo>
                  <a:cubicBezTo>
                    <a:pt x="181" y="142"/>
                    <a:pt x="180" y="141"/>
                    <a:pt x="178" y="141"/>
                  </a:cubicBezTo>
                  <a:cubicBezTo>
                    <a:pt x="178" y="140"/>
                    <a:pt x="177" y="140"/>
                    <a:pt x="176" y="139"/>
                  </a:cubicBezTo>
                  <a:cubicBezTo>
                    <a:pt x="176" y="139"/>
                    <a:pt x="175" y="139"/>
                    <a:pt x="175" y="139"/>
                  </a:cubicBezTo>
                  <a:cubicBezTo>
                    <a:pt x="170" y="137"/>
                    <a:pt x="166" y="136"/>
                    <a:pt x="161" y="135"/>
                  </a:cubicBezTo>
                  <a:cubicBezTo>
                    <a:pt x="152" y="134"/>
                    <a:pt x="142" y="134"/>
                    <a:pt x="135" y="141"/>
                  </a:cubicBezTo>
                  <a:cubicBezTo>
                    <a:pt x="128" y="147"/>
                    <a:pt x="129" y="159"/>
                    <a:pt x="133" y="167"/>
                  </a:cubicBezTo>
                  <a:cubicBezTo>
                    <a:pt x="136" y="176"/>
                    <a:pt x="140" y="183"/>
                    <a:pt x="137" y="192"/>
                  </a:cubicBezTo>
                  <a:cubicBezTo>
                    <a:pt x="133" y="200"/>
                    <a:pt x="124" y="202"/>
                    <a:pt x="118" y="205"/>
                  </a:cubicBezTo>
                  <a:cubicBezTo>
                    <a:pt x="109" y="209"/>
                    <a:pt x="100" y="213"/>
                    <a:pt x="91" y="217"/>
                  </a:cubicBezTo>
                  <a:cubicBezTo>
                    <a:pt x="81" y="221"/>
                    <a:pt x="76" y="229"/>
                    <a:pt x="70" y="237"/>
                  </a:cubicBezTo>
                  <a:cubicBezTo>
                    <a:pt x="64" y="246"/>
                    <a:pt x="57" y="250"/>
                    <a:pt x="48" y="252"/>
                  </a:cubicBezTo>
                  <a:cubicBezTo>
                    <a:pt x="43" y="253"/>
                    <a:pt x="40" y="256"/>
                    <a:pt x="35" y="257"/>
                  </a:cubicBezTo>
                  <a:cubicBezTo>
                    <a:pt x="31" y="259"/>
                    <a:pt x="28" y="260"/>
                    <a:pt x="24" y="262"/>
                  </a:cubicBezTo>
                  <a:cubicBezTo>
                    <a:pt x="21" y="264"/>
                    <a:pt x="5" y="277"/>
                    <a:pt x="8" y="281"/>
                  </a:cubicBezTo>
                  <a:cubicBezTo>
                    <a:pt x="10" y="285"/>
                    <a:pt x="10" y="289"/>
                    <a:pt x="12" y="293"/>
                  </a:cubicBezTo>
                  <a:cubicBezTo>
                    <a:pt x="13" y="298"/>
                    <a:pt x="16" y="302"/>
                    <a:pt x="20" y="305"/>
                  </a:cubicBezTo>
                  <a:cubicBezTo>
                    <a:pt x="26" y="312"/>
                    <a:pt x="38" y="314"/>
                    <a:pt x="42" y="323"/>
                  </a:cubicBezTo>
                  <a:cubicBezTo>
                    <a:pt x="46" y="332"/>
                    <a:pt x="51" y="341"/>
                    <a:pt x="55" y="350"/>
                  </a:cubicBezTo>
                  <a:cubicBezTo>
                    <a:pt x="41" y="355"/>
                    <a:pt x="27" y="361"/>
                    <a:pt x="14" y="366"/>
                  </a:cubicBezTo>
                  <a:cubicBezTo>
                    <a:pt x="7" y="368"/>
                    <a:pt x="6" y="369"/>
                    <a:pt x="2" y="374"/>
                  </a:cubicBezTo>
                  <a:cubicBezTo>
                    <a:pt x="0" y="377"/>
                    <a:pt x="12" y="384"/>
                    <a:pt x="14" y="386"/>
                  </a:cubicBezTo>
                  <a:cubicBezTo>
                    <a:pt x="17" y="380"/>
                    <a:pt x="22" y="380"/>
                    <a:pt x="28" y="378"/>
                  </a:cubicBezTo>
                  <a:cubicBezTo>
                    <a:pt x="31" y="377"/>
                    <a:pt x="34" y="376"/>
                    <a:pt x="36" y="375"/>
                  </a:cubicBezTo>
                  <a:cubicBezTo>
                    <a:pt x="37" y="375"/>
                    <a:pt x="40" y="381"/>
                    <a:pt x="40" y="382"/>
                  </a:cubicBezTo>
                  <a:cubicBezTo>
                    <a:pt x="42" y="385"/>
                    <a:pt x="42" y="385"/>
                    <a:pt x="41" y="388"/>
                  </a:cubicBezTo>
                  <a:cubicBezTo>
                    <a:pt x="40" y="390"/>
                    <a:pt x="38" y="392"/>
                    <a:pt x="38" y="394"/>
                  </a:cubicBezTo>
                  <a:cubicBezTo>
                    <a:pt x="38" y="401"/>
                    <a:pt x="37" y="407"/>
                    <a:pt x="37" y="413"/>
                  </a:cubicBezTo>
                  <a:cubicBezTo>
                    <a:pt x="44" y="411"/>
                    <a:pt x="51" y="409"/>
                    <a:pt x="58" y="407"/>
                  </a:cubicBezTo>
                  <a:cubicBezTo>
                    <a:pt x="62" y="405"/>
                    <a:pt x="64" y="399"/>
                    <a:pt x="66" y="395"/>
                  </a:cubicBezTo>
                  <a:cubicBezTo>
                    <a:pt x="69" y="397"/>
                    <a:pt x="63" y="411"/>
                    <a:pt x="60" y="413"/>
                  </a:cubicBezTo>
                  <a:cubicBezTo>
                    <a:pt x="58" y="416"/>
                    <a:pt x="52" y="417"/>
                    <a:pt x="49" y="418"/>
                  </a:cubicBezTo>
                  <a:cubicBezTo>
                    <a:pt x="46" y="419"/>
                    <a:pt x="43" y="421"/>
                    <a:pt x="40" y="421"/>
                  </a:cubicBezTo>
                  <a:cubicBezTo>
                    <a:pt x="35" y="421"/>
                    <a:pt x="36" y="420"/>
                    <a:pt x="35" y="425"/>
                  </a:cubicBezTo>
                  <a:cubicBezTo>
                    <a:pt x="34" y="429"/>
                    <a:pt x="33" y="433"/>
                    <a:pt x="32" y="438"/>
                  </a:cubicBezTo>
                  <a:cubicBezTo>
                    <a:pt x="31" y="445"/>
                    <a:pt x="30" y="453"/>
                    <a:pt x="28" y="461"/>
                  </a:cubicBezTo>
                  <a:cubicBezTo>
                    <a:pt x="34" y="459"/>
                    <a:pt x="34" y="458"/>
                    <a:pt x="35" y="452"/>
                  </a:cubicBezTo>
                  <a:cubicBezTo>
                    <a:pt x="36" y="449"/>
                    <a:pt x="38" y="448"/>
                    <a:pt x="38" y="444"/>
                  </a:cubicBezTo>
                  <a:cubicBezTo>
                    <a:pt x="39" y="439"/>
                    <a:pt x="40" y="435"/>
                    <a:pt x="41" y="430"/>
                  </a:cubicBezTo>
                  <a:cubicBezTo>
                    <a:pt x="41" y="428"/>
                    <a:pt x="47" y="427"/>
                    <a:pt x="49" y="427"/>
                  </a:cubicBezTo>
                  <a:cubicBezTo>
                    <a:pt x="48" y="436"/>
                    <a:pt x="46" y="445"/>
                    <a:pt x="45" y="453"/>
                  </a:cubicBezTo>
                  <a:cubicBezTo>
                    <a:pt x="49" y="452"/>
                    <a:pt x="51" y="452"/>
                    <a:pt x="53" y="449"/>
                  </a:cubicBezTo>
                  <a:cubicBezTo>
                    <a:pt x="54" y="445"/>
                    <a:pt x="56" y="442"/>
                    <a:pt x="58" y="438"/>
                  </a:cubicBezTo>
                  <a:cubicBezTo>
                    <a:pt x="63" y="441"/>
                    <a:pt x="67" y="444"/>
                    <a:pt x="72" y="447"/>
                  </a:cubicBezTo>
                  <a:cubicBezTo>
                    <a:pt x="74" y="448"/>
                    <a:pt x="74" y="452"/>
                    <a:pt x="75" y="454"/>
                  </a:cubicBezTo>
                  <a:cubicBezTo>
                    <a:pt x="76" y="457"/>
                    <a:pt x="77" y="457"/>
                    <a:pt x="74" y="458"/>
                  </a:cubicBezTo>
                  <a:cubicBezTo>
                    <a:pt x="70" y="460"/>
                    <a:pt x="61" y="462"/>
                    <a:pt x="67" y="466"/>
                  </a:cubicBezTo>
                  <a:cubicBezTo>
                    <a:pt x="71" y="469"/>
                    <a:pt x="75" y="460"/>
                    <a:pt x="78" y="462"/>
                  </a:cubicBezTo>
                  <a:cubicBezTo>
                    <a:pt x="80" y="463"/>
                    <a:pt x="89" y="471"/>
                    <a:pt x="91" y="470"/>
                  </a:cubicBezTo>
                  <a:cubicBezTo>
                    <a:pt x="93" y="469"/>
                    <a:pt x="103" y="462"/>
                    <a:pt x="105" y="463"/>
                  </a:cubicBezTo>
                  <a:cubicBezTo>
                    <a:pt x="108" y="465"/>
                    <a:pt x="111" y="467"/>
                    <a:pt x="114" y="468"/>
                  </a:cubicBezTo>
                  <a:cubicBezTo>
                    <a:pt x="114" y="469"/>
                    <a:pt x="113" y="471"/>
                    <a:pt x="113" y="471"/>
                  </a:cubicBezTo>
                  <a:cubicBezTo>
                    <a:pt x="112" y="471"/>
                    <a:pt x="110" y="470"/>
                    <a:pt x="110" y="470"/>
                  </a:cubicBezTo>
                  <a:cubicBezTo>
                    <a:pt x="107" y="468"/>
                    <a:pt x="100" y="473"/>
                    <a:pt x="97" y="474"/>
                  </a:cubicBezTo>
                  <a:cubicBezTo>
                    <a:pt x="101" y="476"/>
                    <a:pt x="105" y="478"/>
                    <a:pt x="109" y="480"/>
                  </a:cubicBezTo>
                  <a:cubicBezTo>
                    <a:pt x="112" y="482"/>
                    <a:pt x="113" y="481"/>
                    <a:pt x="116" y="479"/>
                  </a:cubicBezTo>
                  <a:cubicBezTo>
                    <a:pt x="118" y="478"/>
                    <a:pt x="124" y="474"/>
                    <a:pt x="125" y="475"/>
                  </a:cubicBezTo>
                  <a:cubicBezTo>
                    <a:pt x="128" y="476"/>
                    <a:pt x="132" y="478"/>
                    <a:pt x="135" y="479"/>
                  </a:cubicBezTo>
                  <a:cubicBezTo>
                    <a:pt x="133" y="483"/>
                    <a:pt x="131" y="479"/>
                    <a:pt x="128" y="480"/>
                  </a:cubicBezTo>
                  <a:cubicBezTo>
                    <a:pt x="125" y="482"/>
                    <a:pt x="122" y="483"/>
                    <a:pt x="118" y="485"/>
                  </a:cubicBezTo>
                  <a:cubicBezTo>
                    <a:pt x="121" y="486"/>
                    <a:pt x="124" y="489"/>
                    <a:pt x="127" y="488"/>
                  </a:cubicBezTo>
                  <a:cubicBezTo>
                    <a:pt x="131" y="486"/>
                    <a:pt x="135" y="484"/>
                    <a:pt x="140" y="482"/>
                  </a:cubicBezTo>
                  <a:cubicBezTo>
                    <a:pt x="144" y="480"/>
                    <a:pt x="144" y="480"/>
                    <a:pt x="146" y="484"/>
                  </a:cubicBezTo>
                  <a:cubicBezTo>
                    <a:pt x="148" y="486"/>
                    <a:pt x="147" y="491"/>
                    <a:pt x="148" y="494"/>
                  </a:cubicBezTo>
                  <a:cubicBezTo>
                    <a:pt x="148" y="500"/>
                    <a:pt x="134" y="497"/>
                    <a:pt x="135" y="503"/>
                  </a:cubicBezTo>
                  <a:cubicBezTo>
                    <a:pt x="136" y="511"/>
                    <a:pt x="138" y="518"/>
                    <a:pt x="139" y="526"/>
                  </a:cubicBezTo>
                  <a:cubicBezTo>
                    <a:pt x="142" y="525"/>
                    <a:pt x="152" y="522"/>
                    <a:pt x="153" y="527"/>
                  </a:cubicBezTo>
                  <a:cubicBezTo>
                    <a:pt x="154" y="534"/>
                    <a:pt x="154" y="542"/>
                    <a:pt x="155" y="549"/>
                  </a:cubicBezTo>
                  <a:cubicBezTo>
                    <a:pt x="149" y="545"/>
                    <a:pt x="145" y="543"/>
                    <a:pt x="138" y="542"/>
                  </a:cubicBezTo>
                  <a:cubicBezTo>
                    <a:pt x="139" y="550"/>
                    <a:pt x="140" y="558"/>
                    <a:pt x="139" y="565"/>
                  </a:cubicBezTo>
                  <a:cubicBezTo>
                    <a:pt x="138" y="574"/>
                    <a:pt x="137" y="584"/>
                    <a:pt x="136" y="593"/>
                  </a:cubicBezTo>
                  <a:cubicBezTo>
                    <a:pt x="133" y="593"/>
                    <a:pt x="129" y="591"/>
                    <a:pt x="125" y="591"/>
                  </a:cubicBezTo>
                  <a:cubicBezTo>
                    <a:pt x="120" y="592"/>
                    <a:pt x="121" y="591"/>
                    <a:pt x="120" y="586"/>
                  </a:cubicBezTo>
                  <a:cubicBezTo>
                    <a:pt x="119" y="578"/>
                    <a:pt x="117" y="569"/>
                    <a:pt x="116" y="560"/>
                  </a:cubicBezTo>
                  <a:cubicBezTo>
                    <a:pt x="111" y="563"/>
                    <a:pt x="106" y="565"/>
                    <a:pt x="102" y="567"/>
                  </a:cubicBezTo>
                  <a:cubicBezTo>
                    <a:pt x="99" y="568"/>
                    <a:pt x="97" y="569"/>
                    <a:pt x="95" y="571"/>
                  </a:cubicBezTo>
                  <a:cubicBezTo>
                    <a:pt x="93" y="571"/>
                    <a:pt x="90" y="571"/>
                    <a:pt x="89" y="572"/>
                  </a:cubicBezTo>
                  <a:cubicBezTo>
                    <a:pt x="87" y="574"/>
                    <a:pt x="91" y="575"/>
                    <a:pt x="86" y="576"/>
                  </a:cubicBezTo>
                  <a:cubicBezTo>
                    <a:pt x="83" y="576"/>
                    <a:pt x="84" y="577"/>
                    <a:pt x="84" y="580"/>
                  </a:cubicBezTo>
                  <a:cubicBezTo>
                    <a:pt x="85" y="585"/>
                    <a:pt x="85" y="590"/>
                    <a:pt x="85" y="595"/>
                  </a:cubicBezTo>
                  <a:cubicBezTo>
                    <a:pt x="84" y="594"/>
                    <a:pt x="82" y="594"/>
                    <a:pt x="80" y="593"/>
                  </a:cubicBezTo>
                  <a:cubicBezTo>
                    <a:pt x="80" y="595"/>
                    <a:pt x="79" y="600"/>
                    <a:pt x="81" y="601"/>
                  </a:cubicBezTo>
                  <a:cubicBezTo>
                    <a:pt x="82" y="601"/>
                    <a:pt x="89" y="604"/>
                    <a:pt x="89" y="605"/>
                  </a:cubicBezTo>
                  <a:cubicBezTo>
                    <a:pt x="89" y="608"/>
                    <a:pt x="90" y="612"/>
                    <a:pt x="87" y="612"/>
                  </a:cubicBezTo>
                  <a:cubicBezTo>
                    <a:pt x="83" y="612"/>
                    <a:pt x="79" y="612"/>
                    <a:pt x="75" y="612"/>
                  </a:cubicBezTo>
                  <a:cubicBezTo>
                    <a:pt x="74" y="612"/>
                    <a:pt x="69" y="613"/>
                    <a:pt x="69" y="612"/>
                  </a:cubicBezTo>
                  <a:cubicBezTo>
                    <a:pt x="68" y="608"/>
                    <a:pt x="68" y="604"/>
                    <a:pt x="67" y="601"/>
                  </a:cubicBezTo>
                  <a:cubicBezTo>
                    <a:pt x="67" y="599"/>
                    <a:pt x="68" y="594"/>
                    <a:pt x="66" y="593"/>
                  </a:cubicBezTo>
                  <a:cubicBezTo>
                    <a:pt x="64" y="591"/>
                    <a:pt x="61" y="590"/>
                    <a:pt x="59" y="588"/>
                  </a:cubicBezTo>
                  <a:cubicBezTo>
                    <a:pt x="58" y="598"/>
                    <a:pt x="58" y="608"/>
                    <a:pt x="58" y="618"/>
                  </a:cubicBezTo>
                  <a:cubicBezTo>
                    <a:pt x="58" y="621"/>
                    <a:pt x="58" y="621"/>
                    <a:pt x="61" y="621"/>
                  </a:cubicBezTo>
                  <a:cubicBezTo>
                    <a:pt x="66" y="621"/>
                    <a:pt x="71" y="621"/>
                    <a:pt x="76" y="621"/>
                  </a:cubicBezTo>
                  <a:cubicBezTo>
                    <a:pt x="85" y="621"/>
                    <a:pt x="94" y="622"/>
                    <a:pt x="104" y="622"/>
                  </a:cubicBezTo>
                  <a:cubicBezTo>
                    <a:pt x="104" y="622"/>
                    <a:pt x="104" y="628"/>
                    <a:pt x="104" y="631"/>
                  </a:cubicBezTo>
                  <a:cubicBezTo>
                    <a:pt x="108" y="631"/>
                    <a:pt x="112" y="630"/>
                    <a:pt x="116" y="630"/>
                  </a:cubicBezTo>
                  <a:cubicBezTo>
                    <a:pt x="121" y="629"/>
                    <a:pt x="126" y="630"/>
                    <a:pt x="131" y="631"/>
                  </a:cubicBezTo>
                  <a:cubicBezTo>
                    <a:pt x="134" y="631"/>
                    <a:pt x="136" y="631"/>
                    <a:pt x="139" y="633"/>
                  </a:cubicBezTo>
                  <a:cubicBezTo>
                    <a:pt x="141" y="634"/>
                    <a:pt x="143" y="635"/>
                    <a:pt x="146" y="636"/>
                  </a:cubicBezTo>
                  <a:cubicBezTo>
                    <a:pt x="151" y="638"/>
                    <a:pt x="157" y="638"/>
                    <a:pt x="162" y="640"/>
                  </a:cubicBezTo>
                  <a:cubicBezTo>
                    <a:pt x="165" y="641"/>
                    <a:pt x="168" y="642"/>
                    <a:pt x="171" y="644"/>
                  </a:cubicBezTo>
                  <a:cubicBezTo>
                    <a:pt x="173" y="645"/>
                    <a:pt x="175" y="645"/>
                    <a:pt x="178" y="646"/>
                  </a:cubicBezTo>
                  <a:cubicBezTo>
                    <a:pt x="183" y="648"/>
                    <a:pt x="188" y="650"/>
                    <a:pt x="192" y="652"/>
                  </a:cubicBezTo>
                  <a:cubicBezTo>
                    <a:pt x="197" y="654"/>
                    <a:pt x="202" y="656"/>
                    <a:pt x="208" y="657"/>
                  </a:cubicBezTo>
                  <a:cubicBezTo>
                    <a:pt x="212" y="658"/>
                    <a:pt x="216" y="661"/>
                    <a:pt x="221" y="662"/>
                  </a:cubicBezTo>
                  <a:cubicBezTo>
                    <a:pt x="226" y="664"/>
                    <a:pt x="230" y="669"/>
                    <a:pt x="235" y="670"/>
                  </a:cubicBezTo>
                  <a:cubicBezTo>
                    <a:pt x="240" y="672"/>
                    <a:pt x="245" y="672"/>
                    <a:pt x="250" y="675"/>
                  </a:cubicBezTo>
                  <a:cubicBezTo>
                    <a:pt x="255" y="678"/>
                    <a:pt x="259" y="678"/>
                    <a:pt x="264" y="679"/>
                  </a:cubicBezTo>
                  <a:cubicBezTo>
                    <a:pt x="270" y="680"/>
                    <a:pt x="275" y="682"/>
                    <a:pt x="280" y="684"/>
                  </a:cubicBezTo>
                  <a:cubicBezTo>
                    <a:pt x="285" y="685"/>
                    <a:pt x="289" y="686"/>
                    <a:pt x="292" y="688"/>
                  </a:cubicBezTo>
                  <a:cubicBezTo>
                    <a:pt x="297" y="691"/>
                    <a:pt x="299" y="695"/>
                    <a:pt x="300" y="699"/>
                  </a:cubicBezTo>
                  <a:cubicBezTo>
                    <a:pt x="303" y="708"/>
                    <a:pt x="305" y="717"/>
                    <a:pt x="316" y="717"/>
                  </a:cubicBezTo>
                  <a:cubicBezTo>
                    <a:pt x="319" y="717"/>
                    <a:pt x="320" y="717"/>
                    <a:pt x="322" y="716"/>
                  </a:cubicBezTo>
                  <a:cubicBezTo>
                    <a:pt x="323" y="716"/>
                    <a:pt x="324" y="716"/>
                    <a:pt x="325" y="716"/>
                  </a:cubicBezTo>
                  <a:cubicBezTo>
                    <a:pt x="327" y="715"/>
                    <a:pt x="329" y="714"/>
                    <a:pt x="330" y="713"/>
                  </a:cubicBezTo>
                  <a:cubicBezTo>
                    <a:pt x="332" y="712"/>
                    <a:pt x="334" y="711"/>
                    <a:pt x="336" y="710"/>
                  </a:cubicBezTo>
                  <a:cubicBezTo>
                    <a:pt x="339" y="709"/>
                    <a:pt x="341" y="707"/>
                    <a:pt x="345" y="706"/>
                  </a:cubicBezTo>
                  <a:cubicBezTo>
                    <a:pt x="350" y="704"/>
                    <a:pt x="354" y="700"/>
                    <a:pt x="359" y="697"/>
                  </a:cubicBezTo>
                  <a:cubicBezTo>
                    <a:pt x="361" y="696"/>
                    <a:pt x="363" y="694"/>
                    <a:pt x="365" y="693"/>
                  </a:cubicBezTo>
                  <a:cubicBezTo>
                    <a:pt x="367" y="692"/>
                    <a:pt x="370" y="690"/>
                    <a:pt x="372" y="689"/>
                  </a:cubicBezTo>
                  <a:cubicBezTo>
                    <a:pt x="376" y="686"/>
                    <a:pt x="380" y="684"/>
                    <a:pt x="384" y="681"/>
                  </a:cubicBezTo>
                  <a:cubicBezTo>
                    <a:pt x="386" y="680"/>
                    <a:pt x="387" y="678"/>
                    <a:pt x="389" y="679"/>
                  </a:cubicBezTo>
                  <a:cubicBezTo>
                    <a:pt x="392" y="679"/>
                    <a:pt x="394" y="682"/>
                    <a:pt x="396" y="683"/>
                  </a:cubicBezTo>
                  <a:cubicBezTo>
                    <a:pt x="398" y="684"/>
                    <a:pt x="401" y="685"/>
                    <a:pt x="403" y="685"/>
                  </a:cubicBezTo>
                  <a:cubicBezTo>
                    <a:pt x="406" y="684"/>
                    <a:pt x="405" y="681"/>
                    <a:pt x="406" y="679"/>
                  </a:cubicBezTo>
                  <a:cubicBezTo>
                    <a:pt x="408" y="677"/>
                    <a:pt x="409" y="677"/>
                    <a:pt x="409" y="674"/>
                  </a:cubicBezTo>
                  <a:cubicBezTo>
                    <a:pt x="409" y="671"/>
                    <a:pt x="409" y="670"/>
                    <a:pt x="412" y="668"/>
                  </a:cubicBezTo>
                  <a:cubicBezTo>
                    <a:pt x="419" y="665"/>
                    <a:pt x="425" y="665"/>
                    <a:pt x="432" y="665"/>
                  </a:cubicBezTo>
                  <a:cubicBezTo>
                    <a:pt x="436" y="665"/>
                    <a:pt x="439" y="664"/>
                    <a:pt x="442" y="665"/>
                  </a:cubicBezTo>
                  <a:cubicBezTo>
                    <a:pt x="445" y="665"/>
                    <a:pt x="446" y="666"/>
                    <a:pt x="447" y="669"/>
                  </a:cubicBezTo>
                  <a:cubicBezTo>
                    <a:pt x="447" y="671"/>
                    <a:pt x="448" y="673"/>
                    <a:pt x="448" y="675"/>
                  </a:cubicBezTo>
                  <a:cubicBezTo>
                    <a:pt x="448" y="677"/>
                    <a:pt x="447" y="681"/>
                    <a:pt x="448" y="682"/>
                  </a:cubicBezTo>
                  <a:cubicBezTo>
                    <a:pt x="449" y="684"/>
                    <a:pt x="456" y="682"/>
                    <a:pt x="458" y="682"/>
                  </a:cubicBezTo>
                  <a:cubicBezTo>
                    <a:pt x="460" y="682"/>
                    <a:pt x="461" y="682"/>
                    <a:pt x="462" y="682"/>
                  </a:cubicBezTo>
                  <a:cubicBezTo>
                    <a:pt x="464" y="682"/>
                    <a:pt x="464" y="681"/>
                    <a:pt x="466" y="681"/>
                  </a:cubicBezTo>
                  <a:cubicBezTo>
                    <a:pt x="465" y="686"/>
                    <a:pt x="486" y="683"/>
                    <a:pt x="489" y="682"/>
                  </a:cubicBezTo>
                  <a:cubicBezTo>
                    <a:pt x="492" y="682"/>
                    <a:pt x="495" y="681"/>
                    <a:pt x="499" y="682"/>
                  </a:cubicBezTo>
                  <a:cubicBezTo>
                    <a:pt x="502" y="682"/>
                    <a:pt x="505" y="683"/>
                    <a:pt x="508" y="683"/>
                  </a:cubicBezTo>
                  <a:cubicBezTo>
                    <a:pt x="510" y="683"/>
                    <a:pt x="511" y="684"/>
                    <a:pt x="512" y="683"/>
                  </a:cubicBezTo>
                  <a:cubicBezTo>
                    <a:pt x="514" y="682"/>
                    <a:pt x="513" y="680"/>
                    <a:pt x="515" y="679"/>
                  </a:cubicBezTo>
                  <a:cubicBezTo>
                    <a:pt x="516" y="678"/>
                    <a:pt x="520" y="679"/>
                    <a:pt x="521" y="680"/>
                  </a:cubicBezTo>
                  <a:cubicBezTo>
                    <a:pt x="523" y="681"/>
                    <a:pt x="523" y="683"/>
                    <a:pt x="524" y="686"/>
                  </a:cubicBezTo>
                  <a:cubicBezTo>
                    <a:pt x="524" y="687"/>
                    <a:pt x="525" y="688"/>
                    <a:pt x="526" y="690"/>
                  </a:cubicBezTo>
                  <a:cubicBezTo>
                    <a:pt x="526" y="691"/>
                    <a:pt x="526" y="693"/>
                    <a:pt x="526" y="694"/>
                  </a:cubicBezTo>
                  <a:cubicBezTo>
                    <a:pt x="527" y="698"/>
                    <a:pt x="530" y="699"/>
                    <a:pt x="530" y="703"/>
                  </a:cubicBezTo>
                  <a:cubicBezTo>
                    <a:pt x="530" y="707"/>
                    <a:pt x="529" y="711"/>
                    <a:pt x="529" y="715"/>
                  </a:cubicBezTo>
                  <a:cubicBezTo>
                    <a:pt x="531" y="715"/>
                    <a:pt x="532" y="715"/>
                    <a:pt x="533" y="715"/>
                  </a:cubicBezTo>
                  <a:cubicBezTo>
                    <a:pt x="536" y="715"/>
                    <a:pt x="536" y="715"/>
                    <a:pt x="536" y="713"/>
                  </a:cubicBezTo>
                  <a:cubicBezTo>
                    <a:pt x="537" y="710"/>
                    <a:pt x="535" y="707"/>
                    <a:pt x="535" y="704"/>
                  </a:cubicBezTo>
                  <a:cubicBezTo>
                    <a:pt x="535" y="701"/>
                    <a:pt x="535" y="697"/>
                    <a:pt x="536" y="695"/>
                  </a:cubicBezTo>
                  <a:cubicBezTo>
                    <a:pt x="537" y="694"/>
                    <a:pt x="538" y="694"/>
                    <a:pt x="538" y="693"/>
                  </a:cubicBezTo>
                  <a:cubicBezTo>
                    <a:pt x="539" y="693"/>
                    <a:pt x="538" y="691"/>
                    <a:pt x="538" y="691"/>
                  </a:cubicBezTo>
                  <a:cubicBezTo>
                    <a:pt x="538" y="689"/>
                    <a:pt x="538" y="689"/>
                    <a:pt x="540" y="688"/>
                  </a:cubicBezTo>
                  <a:cubicBezTo>
                    <a:pt x="543" y="687"/>
                    <a:pt x="547" y="690"/>
                    <a:pt x="550" y="691"/>
                  </a:cubicBezTo>
                  <a:cubicBezTo>
                    <a:pt x="551" y="691"/>
                    <a:pt x="551" y="691"/>
                    <a:pt x="552" y="691"/>
                  </a:cubicBezTo>
                  <a:cubicBezTo>
                    <a:pt x="552" y="689"/>
                    <a:pt x="553" y="687"/>
                    <a:pt x="556" y="687"/>
                  </a:cubicBezTo>
                  <a:cubicBezTo>
                    <a:pt x="559" y="686"/>
                    <a:pt x="562" y="688"/>
                    <a:pt x="563" y="685"/>
                  </a:cubicBezTo>
                  <a:cubicBezTo>
                    <a:pt x="564" y="684"/>
                    <a:pt x="564" y="680"/>
                    <a:pt x="564" y="678"/>
                  </a:cubicBezTo>
                  <a:cubicBezTo>
                    <a:pt x="564" y="674"/>
                    <a:pt x="563" y="665"/>
                    <a:pt x="565" y="661"/>
                  </a:cubicBezTo>
                  <a:cubicBezTo>
                    <a:pt x="566" y="660"/>
                    <a:pt x="568" y="661"/>
                    <a:pt x="568" y="659"/>
                  </a:cubicBezTo>
                  <a:cubicBezTo>
                    <a:pt x="569" y="658"/>
                    <a:pt x="568" y="656"/>
                    <a:pt x="569" y="654"/>
                  </a:cubicBezTo>
                  <a:cubicBezTo>
                    <a:pt x="570" y="651"/>
                    <a:pt x="574" y="652"/>
                    <a:pt x="576" y="651"/>
                  </a:cubicBezTo>
                  <a:cubicBezTo>
                    <a:pt x="578" y="651"/>
                    <a:pt x="579" y="649"/>
                    <a:pt x="580" y="648"/>
                  </a:cubicBezTo>
                  <a:cubicBezTo>
                    <a:pt x="581" y="648"/>
                    <a:pt x="580" y="647"/>
                    <a:pt x="581" y="646"/>
                  </a:cubicBezTo>
                  <a:cubicBezTo>
                    <a:pt x="582" y="646"/>
                    <a:pt x="583" y="646"/>
                    <a:pt x="584" y="646"/>
                  </a:cubicBezTo>
                  <a:cubicBezTo>
                    <a:pt x="587" y="645"/>
                    <a:pt x="587" y="646"/>
                    <a:pt x="588" y="644"/>
                  </a:cubicBezTo>
                  <a:cubicBezTo>
                    <a:pt x="589" y="641"/>
                    <a:pt x="588" y="636"/>
                    <a:pt x="587" y="633"/>
                  </a:cubicBezTo>
                  <a:cubicBezTo>
                    <a:pt x="587" y="632"/>
                    <a:pt x="587" y="628"/>
                    <a:pt x="586" y="627"/>
                  </a:cubicBezTo>
                  <a:cubicBezTo>
                    <a:pt x="583" y="625"/>
                    <a:pt x="580" y="628"/>
                    <a:pt x="577" y="624"/>
                  </a:cubicBezTo>
                  <a:cubicBezTo>
                    <a:pt x="575" y="622"/>
                    <a:pt x="575" y="620"/>
                    <a:pt x="574" y="617"/>
                  </a:cubicBezTo>
                  <a:cubicBezTo>
                    <a:pt x="567" y="615"/>
                    <a:pt x="559" y="617"/>
                    <a:pt x="552" y="616"/>
                  </a:cubicBezTo>
                  <a:cubicBezTo>
                    <a:pt x="552" y="613"/>
                    <a:pt x="556" y="608"/>
                    <a:pt x="554" y="606"/>
                  </a:cubicBezTo>
                  <a:cubicBezTo>
                    <a:pt x="553" y="604"/>
                    <a:pt x="547" y="602"/>
                    <a:pt x="545" y="602"/>
                  </a:cubicBezTo>
                  <a:cubicBezTo>
                    <a:pt x="543" y="606"/>
                    <a:pt x="544" y="609"/>
                    <a:pt x="539" y="610"/>
                  </a:cubicBezTo>
                  <a:cubicBezTo>
                    <a:pt x="535" y="610"/>
                    <a:pt x="531" y="608"/>
                    <a:pt x="528" y="606"/>
                  </a:cubicBezTo>
                  <a:cubicBezTo>
                    <a:pt x="527" y="605"/>
                    <a:pt x="528" y="604"/>
                    <a:pt x="527" y="603"/>
                  </a:cubicBezTo>
                  <a:cubicBezTo>
                    <a:pt x="526" y="602"/>
                    <a:pt x="524" y="602"/>
                    <a:pt x="522" y="602"/>
                  </a:cubicBezTo>
                  <a:cubicBezTo>
                    <a:pt x="520" y="601"/>
                    <a:pt x="518" y="600"/>
                    <a:pt x="516" y="599"/>
                  </a:cubicBezTo>
                  <a:cubicBezTo>
                    <a:pt x="512" y="598"/>
                    <a:pt x="509" y="597"/>
                    <a:pt x="505" y="597"/>
                  </a:cubicBezTo>
                  <a:cubicBezTo>
                    <a:pt x="505" y="589"/>
                    <a:pt x="506" y="581"/>
                    <a:pt x="507" y="572"/>
                  </a:cubicBezTo>
                  <a:cubicBezTo>
                    <a:pt x="509" y="574"/>
                    <a:pt x="508" y="576"/>
                    <a:pt x="510" y="578"/>
                  </a:cubicBezTo>
                  <a:cubicBezTo>
                    <a:pt x="512" y="580"/>
                    <a:pt x="517" y="580"/>
                    <a:pt x="520" y="581"/>
                  </a:cubicBezTo>
                  <a:cubicBezTo>
                    <a:pt x="524" y="582"/>
                    <a:pt x="529" y="584"/>
                    <a:pt x="533" y="586"/>
                  </a:cubicBezTo>
                  <a:cubicBezTo>
                    <a:pt x="536" y="587"/>
                    <a:pt x="540" y="590"/>
                    <a:pt x="543" y="590"/>
                  </a:cubicBezTo>
                  <a:cubicBezTo>
                    <a:pt x="547" y="591"/>
                    <a:pt x="546" y="588"/>
                    <a:pt x="547" y="585"/>
                  </a:cubicBezTo>
                  <a:cubicBezTo>
                    <a:pt x="550" y="586"/>
                    <a:pt x="550" y="580"/>
                    <a:pt x="550" y="577"/>
                  </a:cubicBezTo>
                  <a:cubicBezTo>
                    <a:pt x="550" y="571"/>
                    <a:pt x="552" y="566"/>
                    <a:pt x="553" y="561"/>
                  </a:cubicBezTo>
                  <a:cubicBezTo>
                    <a:pt x="553" y="557"/>
                    <a:pt x="552" y="554"/>
                    <a:pt x="551" y="550"/>
                  </a:cubicBezTo>
                  <a:cubicBezTo>
                    <a:pt x="551" y="549"/>
                    <a:pt x="552" y="546"/>
                    <a:pt x="551" y="544"/>
                  </a:cubicBezTo>
                  <a:cubicBezTo>
                    <a:pt x="550" y="543"/>
                    <a:pt x="548" y="542"/>
                    <a:pt x="548" y="540"/>
                  </a:cubicBezTo>
                  <a:cubicBezTo>
                    <a:pt x="546" y="538"/>
                    <a:pt x="547" y="534"/>
                    <a:pt x="545" y="531"/>
                  </a:cubicBezTo>
                  <a:cubicBezTo>
                    <a:pt x="543" y="529"/>
                    <a:pt x="539" y="529"/>
                    <a:pt x="536" y="529"/>
                  </a:cubicBezTo>
                  <a:cubicBezTo>
                    <a:pt x="534" y="528"/>
                    <a:pt x="532" y="529"/>
                    <a:pt x="530" y="528"/>
                  </a:cubicBezTo>
                  <a:cubicBezTo>
                    <a:pt x="527" y="527"/>
                    <a:pt x="528" y="528"/>
                    <a:pt x="527" y="525"/>
                  </a:cubicBezTo>
                  <a:cubicBezTo>
                    <a:pt x="527" y="523"/>
                    <a:pt x="529" y="518"/>
                    <a:pt x="527" y="516"/>
                  </a:cubicBezTo>
                  <a:cubicBezTo>
                    <a:pt x="525" y="514"/>
                    <a:pt x="519" y="515"/>
                    <a:pt x="517" y="515"/>
                  </a:cubicBezTo>
                  <a:cubicBezTo>
                    <a:pt x="517" y="512"/>
                    <a:pt x="517" y="509"/>
                    <a:pt x="516" y="506"/>
                  </a:cubicBezTo>
                  <a:cubicBezTo>
                    <a:pt x="515" y="503"/>
                    <a:pt x="516" y="504"/>
                    <a:pt x="512" y="503"/>
                  </a:cubicBezTo>
                  <a:cubicBezTo>
                    <a:pt x="508" y="503"/>
                    <a:pt x="504" y="504"/>
                    <a:pt x="503" y="500"/>
                  </a:cubicBezTo>
                  <a:cubicBezTo>
                    <a:pt x="501" y="495"/>
                    <a:pt x="502" y="490"/>
                    <a:pt x="502" y="485"/>
                  </a:cubicBezTo>
                  <a:cubicBezTo>
                    <a:pt x="502" y="482"/>
                    <a:pt x="501" y="466"/>
                    <a:pt x="505" y="466"/>
                  </a:cubicBezTo>
                  <a:cubicBezTo>
                    <a:pt x="505" y="464"/>
                    <a:pt x="506" y="459"/>
                    <a:pt x="505" y="458"/>
                  </a:cubicBezTo>
                  <a:cubicBezTo>
                    <a:pt x="503" y="456"/>
                    <a:pt x="500" y="457"/>
                    <a:pt x="498" y="457"/>
                  </a:cubicBezTo>
                  <a:cubicBezTo>
                    <a:pt x="497" y="454"/>
                    <a:pt x="497" y="452"/>
                    <a:pt x="496" y="449"/>
                  </a:cubicBezTo>
                  <a:cubicBezTo>
                    <a:pt x="495" y="447"/>
                    <a:pt x="493" y="446"/>
                    <a:pt x="496" y="444"/>
                  </a:cubicBezTo>
                  <a:cubicBezTo>
                    <a:pt x="498" y="442"/>
                    <a:pt x="504" y="443"/>
                    <a:pt x="507" y="443"/>
                  </a:cubicBezTo>
                  <a:cubicBezTo>
                    <a:pt x="511" y="443"/>
                    <a:pt x="512" y="444"/>
                    <a:pt x="512" y="440"/>
                  </a:cubicBezTo>
                  <a:cubicBezTo>
                    <a:pt x="513" y="438"/>
                    <a:pt x="513" y="436"/>
                    <a:pt x="511" y="435"/>
                  </a:cubicBezTo>
                  <a:cubicBezTo>
                    <a:pt x="509" y="433"/>
                    <a:pt x="507" y="436"/>
                    <a:pt x="506" y="433"/>
                  </a:cubicBezTo>
                  <a:cubicBezTo>
                    <a:pt x="505" y="431"/>
                    <a:pt x="506" y="429"/>
                    <a:pt x="505" y="428"/>
                  </a:cubicBezTo>
                  <a:cubicBezTo>
                    <a:pt x="504" y="425"/>
                    <a:pt x="503" y="425"/>
                    <a:pt x="502" y="423"/>
                  </a:cubicBezTo>
                  <a:cubicBezTo>
                    <a:pt x="501" y="422"/>
                    <a:pt x="502" y="419"/>
                    <a:pt x="501" y="418"/>
                  </a:cubicBezTo>
                  <a:cubicBezTo>
                    <a:pt x="500" y="418"/>
                    <a:pt x="499" y="418"/>
                    <a:pt x="498" y="418"/>
                  </a:cubicBezTo>
                  <a:cubicBezTo>
                    <a:pt x="496" y="417"/>
                    <a:pt x="497" y="417"/>
                    <a:pt x="495" y="416"/>
                  </a:cubicBezTo>
                  <a:cubicBezTo>
                    <a:pt x="495" y="415"/>
                    <a:pt x="494" y="415"/>
                    <a:pt x="493" y="414"/>
                  </a:cubicBezTo>
                  <a:cubicBezTo>
                    <a:pt x="492" y="414"/>
                    <a:pt x="491" y="415"/>
                    <a:pt x="490" y="414"/>
                  </a:cubicBezTo>
                  <a:cubicBezTo>
                    <a:pt x="489" y="413"/>
                    <a:pt x="491" y="404"/>
                    <a:pt x="491" y="402"/>
                  </a:cubicBezTo>
                  <a:cubicBezTo>
                    <a:pt x="491" y="401"/>
                    <a:pt x="490" y="398"/>
                    <a:pt x="491" y="397"/>
                  </a:cubicBezTo>
                  <a:cubicBezTo>
                    <a:pt x="493" y="395"/>
                    <a:pt x="494" y="396"/>
                    <a:pt x="496" y="397"/>
                  </a:cubicBezTo>
                  <a:cubicBezTo>
                    <a:pt x="498" y="397"/>
                    <a:pt x="505" y="398"/>
                    <a:pt x="506" y="396"/>
                  </a:cubicBezTo>
                  <a:cubicBezTo>
                    <a:pt x="507" y="395"/>
                    <a:pt x="506" y="387"/>
                    <a:pt x="506" y="385"/>
                  </a:cubicBezTo>
                  <a:cubicBezTo>
                    <a:pt x="506" y="381"/>
                    <a:pt x="505" y="376"/>
                    <a:pt x="506" y="372"/>
                  </a:cubicBezTo>
                  <a:cubicBezTo>
                    <a:pt x="507" y="368"/>
                    <a:pt x="508" y="364"/>
                    <a:pt x="509" y="359"/>
                  </a:cubicBezTo>
                  <a:cubicBezTo>
                    <a:pt x="511" y="352"/>
                    <a:pt x="510" y="344"/>
                    <a:pt x="513" y="337"/>
                  </a:cubicBezTo>
                  <a:cubicBezTo>
                    <a:pt x="516" y="329"/>
                    <a:pt x="513" y="317"/>
                    <a:pt x="526" y="318"/>
                  </a:cubicBezTo>
                  <a:cubicBezTo>
                    <a:pt x="531" y="318"/>
                    <a:pt x="536" y="320"/>
                    <a:pt x="541" y="319"/>
                  </a:cubicBezTo>
                  <a:cubicBezTo>
                    <a:pt x="545" y="318"/>
                    <a:pt x="551" y="317"/>
                    <a:pt x="555" y="316"/>
                  </a:cubicBezTo>
                  <a:cubicBezTo>
                    <a:pt x="564" y="312"/>
                    <a:pt x="566" y="306"/>
                    <a:pt x="569" y="298"/>
                  </a:cubicBezTo>
                  <a:cubicBezTo>
                    <a:pt x="570" y="296"/>
                    <a:pt x="571" y="294"/>
                    <a:pt x="572" y="292"/>
                  </a:cubicBezTo>
                  <a:cubicBezTo>
                    <a:pt x="574" y="288"/>
                    <a:pt x="573" y="286"/>
                    <a:pt x="572" y="282"/>
                  </a:cubicBezTo>
                  <a:cubicBezTo>
                    <a:pt x="575" y="281"/>
                    <a:pt x="575" y="278"/>
                    <a:pt x="578" y="276"/>
                  </a:cubicBezTo>
                  <a:cubicBezTo>
                    <a:pt x="581" y="275"/>
                    <a:pt x="582" y="276"/>
                    <a:pt x="584" y="276"/>
                  </a:cubicBezTo>
                  <a:cubicBezTo>
                    <a:pt x="587" y="275"/>
                    <a:pt x="589" y="274"/>
                    <a:pt x="591" y="272"/>
                  </a:cubicBezTo>
                  <a:cubicBezTo>
                    <a:pt x="593" y="271"/>
                    <a:pt x="598" y="269"/>
                    <a:pt x="599" y="267"/>
                  </a:cubicBezTo>
                  <a:cubicBezTo>
                    <a:pt x="600" y="264"/>
                    <a:pt x="597" y="263"/>
                    <a:pt x="600" y="261"/>
                  </a:cubicBezTo>
                  <a:cubicBezTo>
                    <a:pt x="602" y="259"/>
                    <a:pt x="605" y="260"/>
                    <a:pt x="607" y="259"/>
                  </a:cubicBezTo>
                  <a:cubicBezTo>
                    <a:pt x="609" y="258"/>
                    <a:pt x="611" y="258"/>
                    <a:pt x="612" y="259"/>
                  </a:cubicBezTo>
                  <a:cubicBezTo>
                    <a:pt x="612" y="258"/>
                    <a:pt x="612" y="258"/>
                    <a:pt x="612" y="258"/>
                  </a:cubicBezTo>
                  <a:cubicBezTo>
                    <a:pt x="612" y="256"/>
                    <a:pt x="610" y="254"/>
                    <a:pt x="609" y="252"/>
                  </a:cubicBezTo>
                  <a:cubicBezTo>
                    <a:pt x="608" y="250"/>
                    <a:pt x="607" y="249"/>
                    <a:pt x="605" y="247"/>
                  </a:cubicBezTo>
                  <a:cubicBezTo>
                    <a:pt x="603" y="245"/>
                    <a:pt x="600" y="244"/>
                    <a:pt x="598" y="242"/>
                  </a:cubicBezTo>
                  <a:cubicBezTo>
                    <a:pt x="600" y="241"/>
                    <a:pt x="604" y="242"/>
                    <a:pt x="606" y="243"/>
                  </a:cubicBezTo>
                  <a:cubicBezTo>
                    <a:pt x="608" y="243"/>
                    <a:pt x="611" y="243"/>
                    <a:pt x="613" y="243"/>
                  </a:cubicBezTo>
                  <a:cubicBezTo>
                    <a:pt x="617" y="243"/>
                    <a:pt x="618" y="244"/>
                    <a:pt x="619" y="241"/>
                  </a:cubicBezTo>
                  <a:cubicBezTo>
                    <a:pt x="620" y="239"/>
                    <a:pt x="621" y="237"/>
                    <a:pt x="622" y="234"/>
                  </a:cubicBezTo>
                  <a:cubicBezTo>
                    <a:pt x="623" y="230"/>
                    <a:pt x="622" y="226"/>
                    <a:pt x="624" y="222"/>
                  </a:cubicBezTo>
                  <a:cubicBezTo>
                    <a:pt x="625" y="220"/>
                    <a:pt x="626" y="218"/>
                    <a:pt x="626" y="216"/>
                  </a:cubicBezTo>
                  <a:cubicBezTo>
                    <a:pt x="627" y="215"/>
                    <a:pt x="627" y="214"/>
                    <a:pt x="627" y="212"/>
                  </a:cubicBezTo>
                  <a:cubicBezTo>
                    <a:pt x="627" y="212"/>
                    <a:pt x="627" y="213"/>
                    <a:pt x="626" y="213"/>
                  </a:cubicBezTo>
                  <a:cubicBezTo>
                    <a:pt x="623" y="214"/>
                    <a:pt x="620" y="215"/>
                    <a:pt x="617" y="216"/>
                  </a:cubicBezTo>
                  <a:cubicBezTo>
                    <a:pt x="611" y="218"/>
                    <a:pt x="604" y="217"/>
                    <a:pt x="598" y="217"/>
                  </a:cubicBezTo>
                  <a:cubicBezTo>
                    <a:pt x="595" y="218"/>
                    <a:pt x="593" y="217"/>
                    <a:pt x="591" y="220"/>
                  </a:cubicBezTo>
                  <a:cubicBezTo>
                    <a:pt x="590" y="221"/>
                    <a:pt x="589" y="223"/>
                    <a:pt x="589" y="224"/>
                  </a:cubicBezTo>
                  <a:cubicBezTo>
                    <a:pt x="589" y="226"/>
                    <a:pt x="590" y="227"/>
                    <a:pt x="589" y="229"/>
                  </a:cubicBezTo>
                  <a:cubicBezTo>
                    <a:pt x="586" y="229"/>
                    <a:pt x="585" y="227"/>
                    <a:pt x="584" y="225"/>
                  </a:cubicBezTo>
                  <a:cubicBezTo>
                    <a:pt x="582" y="222"/>
                    <a:pt x="583" y="221"/>
                    <a:pt x="585" y="219"/>
                  </a:cubicBezTo>
                  <a:cubicBezTo>
                    <a:pt x="587" y="216"/>
                    <a:pt x="587" y="211"/>
                    <a:pt x="587" y="208"/>
                  </a:cubicBezTo>
                  <a:cubicBezTo>
                    <a:pt x="589" y="199"/>
                    <a:pt x="585" y="191"/>
                    <a:pt x="581" y="185"/>
                  </a:cubicBezTo>
                  <a:cubicBezTo>
                    <a:pt x="580" y="184"/>
                    <a:pt x="579" y="183"/>
                    <a:pt x="579" y="182"/>
                  </a:cubicBezTo>
                  <a:cubicBezTo>
                    <a:pt x="576" y="180"/>
                    <a:pt x="573" y="179"/>
                    <a:pt x="570" y="178"/>
                  </a:cubicBezTo>
                  <a:cubicBezTo>
                    <a:pt x="570" y="180"/>
                    <a:pt x="570" y="182"/>
                    <a:pt x="571" y="183"/>
                  </a:cubicBezTo>
                  <a:cubicBezTo>
                    <a:pt x="571" y="184"/>
                    <a:pt x="570" y="185"/>
                    <a:pt x="571" y="186"/>
                  </a:cubicBezTo>
                  <a:cubicBezTo>
                    <a:pt x="572" y="187"/>
                    <a:pt x="573" y="187"/>
                    <a:pt x="574" y="188"/>
                  </a:cubicBezTo>
                  <a:cubicBezTo>
                    <a:pt x="574" y="189"/>
                    <a:pt x="573" y="191"/>
                    <a:pt x="573" y="193"/>
                  </a:cubicBezTo>
                  <a:cubicBezTo>
                    <a:pt x="573" y="195"/>
                    <a:pt x="574" y="197"/>
                    <a:pt x="573" y="199"/>
                  </a:cubicBezTo>
                  <a:cubicBezTo>
                    <a:pt x="573" y="202"/>
                    <a:pt x="573" y="202"/>
                    <a:pt x="570" y="203"/>
                  </a:cubicBezTo>
                  <a:cubicBezTo>
                    <a:pt x="567" y="203"/>
                    <a:pt x="566" y="202"/>
                    <a:pt x="563" y="202"/>
                  </a:cubicBezTo>
                  <a:cubicBezTo>
                    <a:pt x="559" y="201"/>
                    <a:pt x="554" y="201"/>
                    <a:pt x="549" y="201"/>
                  </a:cubicBezTo>
                  <a:cubicBezTo>
                    <a:pt x="549" y="205"/>
                    <a:pt x="553" y="208"/>
                    <a:pt x="554" y="211"/>
                  </a:cubicBezTo>
                  <a:cubicBezTo>
                    <a:pt x="555" y="215"/>
                    <a:pt x="556" y="218"/>
                    <a:pt x="556" y="221"/>
                  </a:cubicBezTo>
                  <a:cubicBezTo>
                    <a:pt x="554" y="221"/>
                    <a:pt x="552" y="220"/>
                    <a:pt x="551" y="220"/>
                  </a:cubicBezTo>
                  <a:cubicBezTo>
                    <a:pt x="548" y="221"/>
                    <a:pt x="548" y="222"/>
                    <a:pt x="547" y="224"/>
                  </a:cubicBezTo>
                  <a:cubicBezTo>
                    <a:pt x="546" y="227"/>
                    <a:pt x="546" y="231"/>
                    <a:pt x="545" y="234"/>
                  </a:cubicBezTo>
                  <a:cubicBezTo>
                    <a:pt x="544" y="236"/>
                    <a:pt x="544" y="236"/>
                    <a:pt x="541" y="236"/>
                  </a:cubicBezTo>
                  <a:cubicBezTo>
                    <a:pt x="540" y="236"/>
                    <a:pt x="538" y="236"/>
                    <a:pt x="537" y="236"/>
                  </a:cubicBezTo>
                  <a:cubicBezTo>
                    <a:pt x="535" y="236"/>
                    <a:pt x="532" y="236"/>
                    <a:pt x="531" y="235"/>
                  </a:cubicBezTo>
                  <a:cubicBezTo>
                    <a:pt x="531" y="233"/>
                    <a:pt x="532" y="230"/>
                    <a:pt x="531" y="229"/>
                  </a:cubicBezTo>
                  <a:cubicBezTo>
                    <a:pt x="528" y="228"/>
                    <a:pt x="529" y="222"/>
                    <a:pt x="530" y="220"/>
                  </a:cubicBezTo>
                  <a:cubicBezTo>
                    <a:pt x="530" y="217"/>
                    <a:pt x="530" y="214"/>
                    <a:pt x="529" y="211"/>
                  </a:cubicBezTo>
                  <a:cubicBezTo>
                    <a:pt x="529" y="208"/>
                    <a:pt x="526" y="206"/>
                    <a:pt x="525" y="202"/>
                  </a:cubicBezTo>
                  <a:cubicBezTo>
                    <a:pt x="524" y="199"/>
                    <a:pt x="523" y="196"/>
                    <a:pt x="521" y="194"/>
                  </a:cubicBezTo>
                  <a:cubicBezTo>
                    <a:pt x="520" y="191"/>
                    <a:pt x="518" y="187"/>
                    <a:pt x="518" y="184"/>
                  </a:cubicBezTo>
                  <a:cubicBezTo>
                    <a:pt x="517" y="181"/>
                    <a:pt x="517" y="179"/>
                    <a:pt x="515" y="176"/>
                  </a:cubicBezTo>
                  <a:cubicBezTo>
                    <a:pt x="514" y="175"/>
                    <a:pt x="513" y="173"/>
                    <a:pt x="511" y="172"/>
                  </a:cubicBezTo>
                  <a:cubicBezTo>
                    <a:pt x="510" y="171"/>
                    <a:pt x="509" y="172"/>
                    <a:pt x="507" y="171"/>
                  </a:cubicBezTo>
                  <a:cubicBezTo>
                    <a:pt x="505" y="171"/>
                    <a:pt x="503" y="171"/>
                    <a:pt x="502" y="170"/>
                  </a:cubicBezTo>
                  <a:cubicBezTo>
                    <a:pt x="501" y="169"/>
                    <a:pt x="500" y="167"/>
                    <a:pt x="499" y="166"/>
                  </a:cubicBezTo>
                  <a:cubicBezTo>
                    <a:pt x="498" y="170"/>
                    <a:pt x="491" y="169"/>
                    <a:pt x="488" y="171"/>
                  </a:cubicBezTo>
                  <a:cubicBezTo>
                    <a:pt x="487" y="171"/>
                    <a:pt x="486" y="172"/>
                    <a:pt x="484" y="172"/>
                  </a:cubicBezTo>
                  <a:cubicBezTo>
                    <a:pt x="482" y="171"/>
                    <a:pt x="483" y="170"/>
                    <a:pt x="483" y="168"/>
                  </a:cubicBezTo>
                  <a:cubicBezTo>
                    <a:pt x="483" y="164"/>
                    <a:pt x="483" y="161"/>
                    <a:pt x="483" y="157"/>
                  </a:cubicBezTo>
                  <a:cubicBezTo>
                    <a:pt x="483" y="155"/>
                    <a:pt x="483" y="153"/>
                    <a:pt x="484" y="151"/>
                  </a:cubicBezTo>
                  <a:cubicBezTo>
                    <a:pt x="484" y="148"/>
                    <a:pt x="483" y="148"/>
                    <a:pt x="481" y="146"/>
                  </a:cubicBezTo>
                  <a:cubicBezTo>
                    <a:pt x="480" y="144"/>
                    <a:pt x="477" y="142"/>
                    <a:pt x="479" y="140"/>
                  </a:cubicBezTo>
                  <a:cubicBezTo>
                    <a:pt x="480" y="139"/>
                    <a:pt x="482" y="138"/>
                    <a:pt x="483" y="137"/>
                  </a:cubicBezTo>
                  <a:cubicBezTo>
                    <a:pt x="486" y="135"/>
                    <a:pt x="488" y="133"/>
                    <a:pt x="490" y="132"/>
                  </a:cubicBezTo>
                  <a:cubicBezTo>
                    <a:pt x="493" y="129"/>
                    <a:pt x="497" y="129"/>
                    <a:pt x="500" y="126"/>
                  </a:cubicBezTo>
                  <a:cubicBezTo>
                    <a:pt x="502" y="124"/>
                    <a:pt x="503" y="119"/>
                    <a:pt x="503" y="115"/>
                  </a:cubicBezTo>
                  <a:cubicBezTo>
                    <a:pt x="503" y="111"/>
                    <a:pt x="500" y="108"/>
                    <a:pt x="498" y="105"/>
                  </a:cubicBezTo>
                  <a:cubicBezTo>
                    <a:pt x="496" y="101"/>
                    <a:pt x="493" y="97"/>
                    <a:pt x="491" y="94"/>
                  </a:cubicBezTo>
                  <a:cubicBezTo>
                    <a:pt x="489" y="91"/>
                    <a:pt x="487" y="87"/>
                    <a:pt x="487" y="83"/>
                  </a:cubicBezTo>
                  <a:cubicBezTo>
                    <a:pt x="486" y="80"/>
                    <a:pt x="489" y="76"/>
                    <a:pt x="490" y="72"/>
                  </a:cubicBezTo>
                  <a:cubicBezTo>
                    <a:pt x="491" y="68"/>
                    <a:pt x="492" y="65"/>
                    <a:pt x="496" y="61"/>
                  </a:cubicBezTo>
                  <a:cubicBezTo>
                    <a:pt x="497" y="60"/>
                    <a:pt x="499" y="59"/>
                    <a:pt x="501" y="58"/>
                  </a:cubicBezTo>
                  <a:cubicBezTo>
                    <a:pt x="500" y="57"/>
                    <a:pt x="500" y="56"/>
                    <a:pt x="499" y="55"/>
                  </a:cubicBezTo>
                  <a:cubicBezTo>
                    <a:pt x="498" y="54"/>
                    <a:pt x="497" y="52"/>
                    <a:pt x="496" y="51"/>
                  </a:cubicBezTo>
                  <a:close/>
                </a:path>
              </a:pathLst>
            </a:custGeom>
            <a:grpFill/>
            <a:ln w="127" cap="rnd">
              <a:noFill/>
              <a:prstDash val="solid"/>
              <a:round/>
              <a:headEnd/>
              <a:tailEnd/>
            </a:ln>
          </p:spPr>
          <p:txBody>
            <a:bodyPr vert="horz" wrap="square" lIns="68580" tIns="34290" rIns="68580" bIns="34290" numCol="1" anchor="t" anchorCtr="0" compatLnSpc="1">
              <a:prstTxWarp prst="textNoShape">
                <a:avLst/>
              </a:prstTxWarp>
            </a:bodyPr>
            <a:lstStyle/>
            <a:p>
              <a:endParaRPr lang="ja-JP" altLang="en-US" sz="750" spc="82"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sp>
        <p:nvSpPr>
          <p:cNvPr id="467" name="テキスト ボックス 466">
            <a:extLst>
              <a:ext uri="{FF2B5EF4-FFF2-40B4-BE49-F238E27FC236}">
                <a16:creationId xmlns:a16="http://schemas.microsoft.com/office/drawing/2014/main" id="{28C572C0-0E3C-476A-863D-B134490BA389}"/>
              </a:ext>
            </a:extLst>
          </p:cNvPr>
          <p:cNvSpPr txBox="1"/>
          <p:nvPr/>
        </p:nvSpPr>
        <p:spPr>
          <a:xfrm>
            <a:off x="1646443" y="2199225"/>
            <a:ext cx="504401" cy="225244"/>
          </a:xfrm>
          <a:prstGeom prst="rect">
            <a:avLst/>
          </a:prstGeom>
          <a:noFill/>
          <a:ln>
            <a:noFill/>
          </a:ln>
        </p:spPr>
        <p:txBody>
          <a:bodyPr wrap="square" lIns="109687" tIns="65813" rIns="108000" bIns="65813"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新大阪</a:t>
            </a:r>
          </a:p>
        </p:txBody>
      </p:sp>
      <p:sp>
        <p:nvSpPr>
          <p:cNvPr id="468" name="テキスト ボックス 467">
            <a:extLst>
              <a:ext uri="{FF2B5EF4-FFF2-40B4-BE49-F238E27FC236}">
                <a16:creationId xmlns:a16="http://schemas.microsoft.com/office/drawing/2014/main" id="{A7A70F9F-EECF-40AF-AEE9-A49767180BDB}"/>
              </a:ext>
            </a:extLst>
          </p:cNvPr>
          <p:cNvSpPr txBox="1"/>
          <p:nvPr/>
        </p:nvSpPr>
        <p:spPr>
          <a:xfrm>
            <a:off x="835929" y="2159788"/>
            <a:ext cx="680892" cy="225244"/>
          </a:xfrm>
          <a:prstGeom prst="rect">
            <a:avLst/>
          </a:prstGeom>
          <a:noFill/>
          <a:ln>
            <a:noFill/>
          </a:ln>
        </p:spPr>
        <p:txBody>
          <a:bodyPr wrap="square" lIns="109687" tIns="65813" rIns="108000" bIns="65813"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うめきた</a:t>
            </a:r>
            <a:r>
              <a:rPr lang="en-US" altLang="ja-JP"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2</a:t>
            </a:r>
            <a:r>
              <a:rPr lang="ja-JP" altLang="en-US"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期</a:t>
            </a:r>
          </a:p>
        </p:txBody>
      </p:sp>
      <p:sp>
        <p:nvSpPr>
          <p:cNvPr id="469" name="テキスト ボックス 468">
            <a:extLst>
              <a:ext uri="{FF2B5EF4-FFF2-40B4-BE49-F238E27FC236}">
                <a16:creationId xmlns:a16="http://schemas.microsoft.com/office/drawing/2014/main" id="{B62E5AA1-DFA2-4FE0-953E-AEFD99AFCEB3}"/>
              </a:ext>
            </a:extLst>
          </p:cNvPr>
          <p:cNvSpPr txBox="1"/>
          <p:nvPr/>
        </p:nvSpPr>
        <p:spPr>
          <a:xfrm>
            <a:off x="961995" y="2515756"/>
            <a:ext cx="680892" cy="225244"/>
          </a:xfrm>
          <a:prstGeom prst="rect">
            <a:avLst/>
          </a:prstGeom>
          <a:noFill/>
          <a:ln>
            <a:noFill/>
          </a:ln>
          <a:effectLst>
            <a:glow rad="127000">
              <a:schemeClr val="bg1"/>
            </a:glow>
          </a:effectLst>
        </p:spPr>
        <p:txBody>
          <a:bodyPr wrap="square" lIns="109687" tIns="65813" rIns="108000" bIns="65813"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中之島</a:t>
            </a:r>
          </a:p>
        </p:txBody>
      </p:sp>
      <p:cxnSp>
        <p:nvCxnSpPr>
          <p:cNvPr id="470" name="直線コネクタ 469">
            <a:extLst>
              <a:ext uri="{FF2B5EF4-FFF2-40B4-BE49-F238E27FC236}">
                <a16:creationId xmlns:a16="http://schemas.microsoft.com/office/drawing/2014/main" id="{4E2A3D33-A15E-4CBD-B9EC-AC7E5A177907}"/>
              </a:ext>
            </a:extLst>
          </p:cNvPr>
          <p:cNvCxnSpPr>
            <a:cxnSpLocks/>
          </p:cNvCxnSpPr>
          <p:nvPr/>
        </p:nvCxnSpPr>
        <p:spPr>
          <a:xfrm>
            <a:off x="1524991" y="1634879"/>
            <a:ext cx="15930" cy="2512950"/>
          </a:xfrm>
          <a:prstGeom prst="line">
            <a:avLst/>
          </a:prstGeom>
          <a:ln w="254000">
            <a:solidFill>
              <a:schemeClr val="tx1">
                <a:alpha val="35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71" name="テキスト ボックス 470">
            <a:extLst>
              <a:ext uri="{FF2B5EF4-FFF2-40B4-BE49-F238E27FC236}">
                <a16:creationId xmlns:a16="http://schemas.microsoft.com/office/drawing/2014/main" id="{34D6CD73-BB99-4B42-A31C-72AD773B30E7}"/>
              </a:ext>
            </a:extLst>
          </p:cNvPr>
          <p:cNvSpPr txBox="1"/>
          <p:nvPr/>
        </p:nvSpPr>
        <p:spPr>
          <a:xfrm>
            <a:off x="1364964" y="1801735"/>
            <a:ext cx="333370" cy="723522"/>
          </a:xfrm>
          <a:prstGeom prst="rect">
            <a:avLst/>
          </a:prstGeom>
          <a:noFill/>
          <a:ln>
            <a:noFill/>
          </a:ln>
        </p:spPr>
        <p:txBody>
          <a:bodyPr vert="eaVert" wrap="square" lIns="109687" tIns="65813" rIns="108000" bIns="65813"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738" b="1" dirty="0">
                <a:solidFill>
                  <a:schemeClr val="bg1"/>
                </a:solidFill>
                <a:latin typeface="BIZ UDPゴシック" panose="020B0400000000000000" pitchFamily="50" charset="-128"/>
                <a:ea typeface="BIZ UDPゴシック" panose="020B0400000000000000" pitchFamily="50" charset="-128"/>
              </a:rPr>
              <a:t>南北都市軸</a:t>
            </a:r>
          </a:p>
        </p:txBody>
      </p:sp>
      <p:grpSp>
        <p:nvGrpSpPr>
          <p:cNvPr id="472" name="グループ化 471">
            <a:extLst>
              <a:ext uri="{FF2B5EF4-FFF2-40B4-BE49-F238E27FC236}">
                <a16:creationId xmlns:a16="http://schemas.microsoft.com/office/drawing/2014/main" id="{D82AF21B-C075-45C5-BC79-1D97E5B26C17}"/>
              </a:ext>
            </a:extLst>
          </p:cNvPr>
          <p:cNvGrpSpPr/>
          <p:nvPr/>
        </p:nvGrpSpPr>
        <p:grpSpPr>
          <a:xfrm>
            <a:off x="1579211" y="2081518"/>
            <a:ext cx="260757" cy="260757"/>
            <a:chOff x="3125226" y="1976730"/>
            <a:chExt cx="227849" cy="227850"/>
          </a:xfrm>
        </p:grpSpPr>
        <p:sp>
          <p:nvSpPr>
            <p:cNvPr id="473" name="楕円 472">
              <a:extLst>
                <a:ext uri="{FF2B5EF4-FFF2-40B4-BE49-F238E27FC236}">
                  <a16:creationId xmlns:a16="http://schemas.microsoft.com/office/drawing/2014/main" id="{526D6AF3-A83E-4124-8CAE-A74ED93B1342}"/>
                </a:ext>
              </a:extLst>
            </p:cNvPr>
            <p:cNvSpPr/>
            <p:nvPr/>
          </p:nvSpPr>
          <p:spPr>
            <a:xfrm flipV="1">
              <a:off x="3125226" y="1976730"/>
              <a:ext cx="227849" cy="227850"/>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474" name="楕円 473">
              <a:extLst>
                <a:ext uri="{FF2B5EF4-FFF2-40B4-BE49-F238E27FC236}">
                  <a16:creationId xmlns:a16="http://schemas.microsoft.com/office/drawing/2014/main" id="{0018D0AA-0057-4892-B439-F2FF00CC8CF6}"/>
                </a:ext>
              </a:extLst>
            </p:cNvPr>
            <p:cNvSpPr/>
            <p:nvPr/>
          </p:nvSpPr>
          <p:spPr>
            <a:xfrm flipV="1">
              <a:off x="3216291" y="2066795"/>
              <a:ext cx="45720" cy="4572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grpSp>
      <p:grpSp>
        <p:nvGrpSpPr>
          <p:cNvPr id="475" name="グループ化 474">
            <a:extLst>
              <a:ext uri="{FF2B5EF4-FFF2-40B4-BE49-F238E27FC236}">
                <a16:creationId xmlns:a16="http://schemas.microsoft.com/office/drawing/2014/main" id="{F7BF02AA-974B-4275-B40D-9D53E4F56DD8}"/>
              </a:ext>
            </a:extLst>
          </p:cNvPr>
          <p:cNvGrpSpPr/>
          <p:nvPr/>
        </p:nvGrpSpPr>
        <p:grpSpPr>
          <a:xfrm>
            <a:off x="1315797" y="2286606"/>
            <a:ext cx="260757" cy="260757"/>
            <a:chOff x="3125226" y="1976730"/>
            <a:chExt cx="227849" cy="227850"/>
          </a:xfrm>
        </p:grpSpPr>
        <p:sp>
          <p:nvSpPr>
            <p:cNvPr id="476" name="楕円 475">
              <a:extLst>
                <a:ext uri="{FF2B5EF4-FFF2-40B4-BE49-F238E27FC236}">
                  <a16:creationId xmlns:a16="http://schemas.microsoft.com/office/drawing/2014/main" id="{E25001A5-5967-4743-BD1E-C2E4B4F8FF63}"/>
                </a:ext>
              </a:extLst>
            </p:cNvPr>
            <p:cNvSpPr/>
            <p:nvPr/>
          </p:nvSpPr>
          <p:spPr>
            <a:xfrm flipV="1">
              <a:off x="3125226" y="1976730"/>
              <a:ext cx="227849" cy="227850"/>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477" name="楕円 476">
              <a:extLst>
                <a:ext uri="{FF2B5EF4-FFF2-40B4-BE49-F238E27FC236}">
                  <a16:creationId xmlns:a16="http://schemas.microsoft.com/office/drawing/2014/main" id="{F508681C-372F-4056-976A-CCFD1268A68B}"/>
                </a:ext>
              </a:extLst>
            </p:cNvPr>
            <p:cNvSpPr/>
            <p:nvPr/>
          </p:nvSpPr>
          <p:spPr>
            <a:xfrm flipV="1">
              <a:off x="3216291" y="2066795"/>
              <a:ext cx="45720" cy="4572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cxnSp>
        <p:nvCxnSpPr>
          <p:cNvPr id="478" name="直線矢印コネクタ 477">
            <a:extLst>
              <a:ext uri="{FF2B5EF4-FFF2-40B4-BE49-F238E27FC236}">
                <a16:creationId xmlns:a16="http://schemas.microsoft.com/office/drawing/2014/main" id="{11893781-FB9D-4AA1-828A-D2415FC7462E}"/>
              </a:ext>
            </a:extLst>
          </p:cNvPr>
          <p:cNvCxnSpPr>
            <a:cxnSpLocks/>
          </p:cNvCxnSpPr>
          <p:nvPr/>
        </p:nvCxnSpPr>
        <p:spPr>
          <a:xfrm flipV="1">
            <a:off x="583481" y="2593563"/>
            <a:ext cx="2076465" cy="528468"/>
          </a:xfrm>
          <a:prstGeom prst="straightConnector1">
            <a:avLst/>
          </a:prstGeom>
          <a:solidFill>
            <a:schemeClr val="bg1"/>
          </a:solidFill>
          <a:ln w="285750">
            <a:solidFill>
              <a:srgbClr val="FF0000">
                <a:alpha val="50000"/>
              </a:srgb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79" name="楕円 478">
            <a:extLst>
              <a:ext uri="{FF2B5EF4-FFF2-40B4-BE49-F238E27FC236}">
                <a16:creationId xmlns:a16="http://schemas.microsoft.com/office/drawing/2014/main" id="{ADCD6022-D5AE-4285-B436-EE97F6300BA2}"/>
              </a:ext>
            </a:extLst>
          </p:cNvPr>
          <p:cNvSpPr/>
          <p:nvPr/>
        </p:nvSpPr>
        <p:spPr>
          <a:xfrm flipV="1">
            <a:off x="1289636" y="3019465"/>
            <a:ext cx="260757" cy="260757"/>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480" name="楕円 479">
            <a:extLst>
              <a:ext uri="{FF2B5EF4-FFF2-40B4-BE49-F238E27FC236}">
                <a16:creationId xmlns:a16="http://schemas.microsoft.com/office/drawing/2014/main" id="{764F578F-AC58-432B-AB4C-82B15D2D6F19}"/>
              </a:ext>
            </a:extLst>
          </p:cNvPr>
          <p:cNvSpPr/>
          <p:nvPr/>
        </p:nvSpPr>
        <p:spPr>
          <a:xfrm flipV="1">
            <a:off x="1393853" y="3122538"/>
            <a:ext cx="52323" cy="5232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481" name="テキスト ボックス 480">
            <a:extLst>
              <a:ext uri="{FF2B5EF4-FFF2-40B4-BE49-F238E27FC236}">
                <a16:creationId xmlns:a16="http://schemas.microsoft.com/office/drawing/2014/main" id="{2B676CBA-3BEB-487B-9F9E-73B17C2BF685}"/>
              </a:ext>
            </a:extLst>
          </p:cNvPr>
          <p:cNvSpPr txBox="1"/>
          <p:nvPr/>
        </p:nvSpPr>
        <p:spPr>
          <a:xfrm>
            <a:off x="1181545" y="3151049"/>
            <a:ext cx="680892" cy="225244"/>
          </a:xfrm>
          <a:prstGeom prst="rect">
            <a:avLst/>
          </a:prstGeom>
          <a:noFill/>
          <a:ln>
            <a:noFill/>
          </a:ln>
        </p:spPr>
        <p:txBody>
          <a:bodyPr wrap="square" lIns="109687" tIns="65813" rIns="108000" bIns="65813"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なんば</a:t>
            </a:r>
          </a:p>
        </p:txBody>
      </p:sp>
      <p:sp>
        <p:nvSpPr>
          <p:cNvPr id="482" name="テキスト ボックス 481">
            <a:extLst>
              <a:ext uri="{FF2B5EF4-FFF2-40B4-BE49-F238E27FC236}">
                <a16:creationId xmlns:a16="http://schemas.microsoft.com/office/drawing/2014/main" id="{F8ACD01A-4B24-4D55-9831-C100C72267DF}"/>
              </a:ext>
            </a:extLst>
          </p:cNvPr>
          <p:cNvSpPr txBox="1"/>
          <p:nvPr/>
        </p:nvSpPr>
        <p:spPr>
          <a:xfrm>
            <a:off x="1615894" y="3379990"/>
            <a:ext cx="680892" cy="225244"/>
          </a:xfrm>
          <a:prstGeom prst="rect">
            <a:avLst/>
          </a:prstGeom>
          <a:noFill/>
          <a:ln>
            <a:noFill/>
          </a:ln>
        </p:spPr>
        <p:txBody>
          <a:bodyPr wrap="square" lIns="109687" tIns="65813" rIns="108000" bIns="65813"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天王寺</a:t>
            </a:r>
          </a:p>
        </p:txBody>
      </p:sp>
      <p:grpSp>
        <p:nvGrpSpPr>
          <p:cNvPr id="483" name="グループ化 482">
            <a:extLst>
              <a:ext uri="{FF2B5EF4-FFF2-40B4-BE49-F238E27FC236}">
                <a16:creationId xmlns:a16="http://schemas.microsoft.com/office/drawing/2014/main" id="{E910E392-33D2-4AA4-AD3B-DC9A6785EB43}"/>
              </a:ext>
            </a:extLst>
          </p:cNvPr>
          <p:cNvGrpSpPr/>
          <p:nvPr/>
        </p:nvGrpSpPr>
        <p:grpSpPr>
          <a:xfrm>
            <a:off x="1524591" y="3327190"/>
            <a:ext cx="260757" cy="260757"/>
            <a:chOff x="1589050" y="4183956"/>
            <a:chExt cx="282487" cy="282487"/>
          </a:xfrm>
        </p:grpSpPr>
        <p:sp>
          <p:nvSpPr>
            <p:cNvPr id="484" name="楕円 483">
              <a:extLst>
                <a:ext uri="{FF2B5EF4-FFF2-40B4-BE49-F238E27FC236}">
                  <a16:creationId xmlns:a16="http://schemas.microsoft.com/office/drawing/2014/main" id="{46E6E773-1674-408A-8DA7-156D7566EC68}"/>
                </a:ext>
              </a:extLst>
            </p:cNvPr>
            <p:cNvSpPr/>
            <p:nvPr/>
          </p:nvSpPr>
          <p:spPr>
            <a:xfrm flipV="1">
              <a:off x="1589050" y="4183956"/>
              <a:ext cx="282487" cy="282487"/>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485" name="楕円 484">
              <a:extLst>
                <a:ext uri="{FF2B5EF4-FFF2-40B4-BE49-F238E27FC236}">
                  <a16:creationId xmlns:a16="http://schemas.microsoft.com/office/drawing/2014/main" id="{20B428EC-C002-4381-8C3C-F5ED778BFE31}"/>
                </a:ext>
              </a:extLst>
            </p:cNvPr>
            <p:cNvSpPr/>
            <p:nvPr/>
          </p:nvSpPr>
          <p:spPr>
            <a:xfrm flipV="1">
              <a:off x="1701952" y="4295618"/>
              <a:ext cx="56683" cy="566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sp>
        <p:nvSpPr>
          <p:cNvPr id="486" name="テキスト ボックス 485">
            <a:extLst>
              <a:ext uri="{FF2B5EF4-FFF2-40B4-BE49-F238E27FC236}">
                <a16:creationId xmlns:a16="http://schemas.microsoft.com/office/drawing/2014/main" id="{838F7B55-FBC6-4421-A636-AF31C6594923}"/>
              </a:ext>
            </a:extLst>
          </p:cNvPr>
          <p:cNvSpPr txBox="1"/>
          <p:nvPr/>
        </p:nvSpPr>
        <p:spPr>
          <a:xfrm rot="20766810">
            <a:off x="943259" y="2788486"/>
            <a:ext cx="971039" cy="233590"/>
          </a:xfrm>
          <a:prstGeom prst="rect">
            <a:avLst/>
          </a:prstGeom>
          <a:noFill/>
        </p:spPr>
        <p:txBody>
          <a:bodyPr wrap="square" rtlCol="0">
            <a:spAutoFit/>
          </a:bodyPr>
          <a:lstStyle/>
          <a:p>
            <a:pPr>
              <a:lnSpc>
                <a:spcPct val="120000"/>
              </a:lnSpc>
            </a:pPr>
            <a:r>
              <a:rPr kumimoji="1" lang="ja-JP" altLang="en-US" sz="900" b="1" spc="82" dirty="0">
                <a:solidFill>
                  <a:srgbClr val="FF0000"/>
                </a:solidFill>
                <a:effectLst>
                  <a:glow rad="152400">
                    <a:schemeClr val="bg1">
                      <a:alpha val="99000"/>
                    </a:schemeClr>
                  </a:glow>
                </a:effectLst>
                <a:latin typeface="BIZ UDPゴシック" panose="020B0400000000000000" pitchFamily="50" charset="-128"/>
                <a:ea typeface="BIZ UDPゴシック" panose="020B0400000000000000" pitchFamily="50" charset="-128"/>
              </a:rPr>
              <a:t>東西都市軸</a:t>
            </a:r>
          </a:p>
        </p:txBody>
      </p:sp>
      <p:grpSp>
        <p:nvGrpSpPr>
          <p:cNvPr id="487" name="グループ化 486">
            <a:extLst>
              <a:ext uri="{FF2B5EF4-FFF2-40B4-BE49-F238E27FC236}">
                <a16:creationId xmlns:a16="http://schemas.microsoft.com/office/drawing/2014/main" id="{84C8F763-EBF8-498A-AD63-276F4D08833C}"/>
              </a:ext>
            </a:extLst>
          </p:cNvPr>
          <p:cNvGrpSpPr/>
          <p:nvPr/>
        </p:nvGrpSpPr>
        <p:grpSpPr>
          <a:xfrm>
            <a:off x="1515972" y="2470424"/>
            <a:ext cx="692040" cy="681163"/>
            <a:chOff x="3036032" y="1886587"/>
            <a:chExt cx="406242" cy="406242"/>
          </a:xfrm>
        </p:grpSpPr>
        <p:sp>
          <p:nvSpPr>
            <p:cNvPr id="488" name="楕円 487">
              <a:extLst>
                <a:ext uri="{FF2B5EF4-FFF2-40B4-BE49-F238E27FC236}">
                  <a16:creationId xmlns:a16="http://schemas.microsoft.com/office/drawing/2014/main" id="{A2395AEA-D9FA-43CB-A3BA-7B8D2D7A3641}"/>
                </a:ext>
              </a:extLst>
            </p:cNvPr>
            <p:cNvSpPr/>
            <p:nvPr/>
          </p:nvSpPr>
          <p:spPr>
            <a:xfrm flipV="1">
              <a:off x="3036032" y="1886587"/>
              <a:ext cx="406242" cy="406242"/>
            </a:xfrm>
            <a:prstGeom prst="ellipse">
              <a:avLst/>
            </a:prstGeom>
            <a:solidFill>
              <a:srgbClr val="FF0000"/>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489" name="楕円 488">
              <a:extLst>
                <a:ext uri="{FF2B5EF4-FFF2-40B4-BE49-F238E27FC236}">
                  <a16:creationId xmlns:a16="http://schemas.microsoft.com/office/drawing/2014/main" id="{0CC5C13A-72F4-490B-99DA-31CE7206EE1F}"/>
                </a:ext>
              </a:extLst>
            </p:cNvPr>
            <p:cNvSpPr/>
            <p:nvPr/>
          </p:nvSpPr>
          <p:spPr>
            <a:xfrm flipV="1">
              <a:off x="3216291" y="2066795"/>
              <a:ext cx="45720" cy="4572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grpSp>
        <p:nvGrpSpPr>
          <p:cNvPr id="490" name="グループ化 489">
            <a:extLst>
              <a:ext uri="{FF2B5EF4-FFF2-40B4-BE49-F238E27FC236}">
                <a16:creationId xmlns:a16="http://schemas.microsoft.com/office/drawing/2014/main" id="{989E732A-0D21-439F-8BC9-9259B4DFD494}"/>
              </a:ext>
            </a:extLst>
          </p:cNvPr>
          <p:cNvGrpSpPr/>
          <p:nvPr/>
        </p:nvGrpSpPr>
        <p:grpSpPr>
          <a:xfrm>
            <a:off x="171631" y="2723504"/>
            <a:ext cx="895181" cy="881113"/>
            <a:chOff x="2976408" y="1826962"/>
            <a:chExt cx="525490" cy="525491"/>
          </a:xfrm>
        </p:grpSpPr>
        <p:sp>
          <p:nvSpPr>
            <p:cNvPr id="491" name="楕円 490">
              <a:extLst>
                <a:ext uri="{FF2B5EF4-FFF2-40B4-BE49-F238E27FC236}">
                  <a16:creationId xmlns:a16="http://schemas.microsoft.com/office/drawing/2014/main" id="{3531ED3E-AA3E-47FD-B426-BBFF3BFC59E2}"/>
                </a:ext>
              </a:extLst>
            </p:cNvPr>
            <p:cNvSpPr/>
            <p:nvPr/>
          </p:nvSpPr>
          <p:spPr>
            <a:xfrm flipV="1">
              <a:off x="2976408" y="1826962"/>
              <a:ext cx="525490" cy="525491"/>
            </a:xfrm>
            <a:prstGeom prst="ellipse">
              <a:avLst/>
            </a:prstGeom>
            <a:solidFill>
              <a:srgbClr val="FF0000"/>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492" name="楕円 491">
              <a:extLst>
                <a:ext uri="{FF2B5EF4-FFF2-40B4-BE49-F238E27FC236}">
                  <a16:creationId xmlns:a16="http://schemas.microsoft.com/office/drawing/2014/main" id="{E97F4942-320E-41F8-BA9C-E6B95CBF9787}"/>
                </a:ext>
              </a:extLst>
            </p:cNvPr>
            <p:cNvSpPr/>
            <p:nvPr/>
          </p:nvSpPr>
          <p:spPr>
            <a:xfrm flipH="1">
              <a:off x="3181892" y="2057927"/>
              <a:ext cx="45234" cy="448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grpSp>
        <p:nvGrpSpPr>
          <p:cNvPr id="493" name="グループ化 492">
            <a:extLst>
              <a:ext uri="{FF2B5EF4-FFF2-40B4-BE49-F238E27FC236}">
                <a16:creationId xmlns:a16="http://schemas.microsoft.com/office/drawing/2014/main" id="{E683AB38-E707-4619-96DA-C5F4A64EE555}"/>
              </a:ext>
            </a:extLst>
          </p:cNvPr>
          <p:cNvGrpSpPr/>
          <p:nvPr/>
        </p:nvGrpSpPr>
        <p:grpSpPr>
          <a:xfrm>
            <a:off x="4822309" y="1706108"/>
            <a:ext cx="1669635" cy="1061612"/>
            <a:chOff x="4364964" y="3159743"/>
            <a:chExt cx="1669635" cy="1025693"/>
          </a:xfrm>
        </p:grpSpPr>
        <p:sp>
          <p:nvSpPr>
            <p:cNvPr id="494" name="テキスト ボックス 493">
              <a:extLst>
                <a:ext uri="{FF2B5EF4-FFF2-40B4-BE49-F238E27FC236}">
                  <a16:creationId xmlns:a16="http://schemas.microsoft.com/office/drawing/2014/main" id="{FEEE1E8A-94D9-4BD1-A891-ECCA9E2F0EDB}"/>
                </a:ext>
              </a:extLst>
            </p:cNvPr>
            <p:cNvSpPr txBox="1"/>
            <p:nvPr/>
          </p:nvSpPr>
          <p:spPr>
            <a:xfrm>
              <a:off x="4364964" y="3159743"/>
              <a:ext cx="1669635" cy="1016432"/>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第１期</a:t>
              </a:r>
              <a:r>
                <a:rPr lang="en-US" altLang="ja-JP" sz="700" dirty="0">
                  <a:latin typeface="BIZ UDPゴシック" panose="020B0400000000000000" pitchFamily="50" charset="-128"/>
                  <a:ea typeface="BIZ UDPゴシック" panose="020B0400000000000000" pitchFamily="50" charset="-128"/>
                </a:rPr>
                <a:t>】  </a:t>
              </a:r>
            </a:p>
            <a:p>
              <a:pPr marL="0" indent="0">
                <a:lnSpc>
                  <a:spcPts val="1108"/>
                </a:lnSpc>
                <a:buNone/>
              </a:pPr>
              <a:r>
                <a:rPr lang="ja-JP" altLang="en-US" sz="700" dirty="0">
                  <a:latin typeface="BIZ UDPゴシック" panose="020B0400000000000000" pitchFamily="50" charset="-128"/>
                  <a:ea typeface="BIZ UDPゴシック" panose="020B0400000000000000" pitchFamily="50" charset="-128"/>
                </a:rPr>
                <a:t>　</a:t>
              </a:r>
              <a:r>
                <a:rPr lang="en-US" altLang="ja-JP" sz="700" dirty="0">
                  <a:latin typeface="BIZ UDPゴシック" panose="020B0400000000000000" pitchFamily="50" charset="-128"/>
                  <a:ea typeface="BIZ UDPゴシック" panose="020B0400000000000000" pitchFamily="50" charset="-128"/>
                </a:rPr>
                <a:t>IR</a:t>
              </a:r>
              <a:r>
                <a:rPr lang="ja-JP" altLang="en-US" sz="700" dirty="0">
                  <a:latin typeface="BIZ UDPゴシック" panose="020B0400000000000000" pitchFamily="50" charset="-128"/>
                  <a:ea typeface="BIZ UDPゴシック" panose="020B0400000000000000" pitchFamily="50" charset="-128"/>
                </a:rPr>
                <a:t>を中心としたまちづくり</a:t>
              </a:r>
            </a:p>
            <a:p>
              <a:pPr marL="0" indent="0">
                <a:lnSpc>
                  <a:spcPts val="1108"/>
                </a:lnSpc>
                <a:spcBef>
                  <a:spcPts val="200"/>
                </a:spcBef>
                <a:buNone/>
              </a:pP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第</a:t>
              </a:r>
              <a:r>
                <a:rPr lang="en-US" altLang="ja-JP" sz="700" dirty="0">
                  <a:latin typeface="BIZ UDPゴシック" panose="020B0400000000000000" pitchFamily="50" charset="-128"/>
                  <a:ea typeface="BIZ UDPゴシック" panose="020B0400000000000000" pitchFamily="50" charset="-128"/>
                </a:rPr>
                <a:t>2</a:t>
              </a:r>
              <a:r>
                <a:rPr lang="ja-JP" altLang="en-US" sz="700" dirty="0">
                  <a:latin typeface="BIZ UDPゴシック" panose="020B0400000000000000" pitchFamily="50" charset="-128"/>
                  <a:ea typeface="BIZ UDPゴシック" panose="020B0400000000000000" pitchFamily="50" charset="-128"/>
                </a:rPr>
                <a:t>期</a:t>
              </a:r>
              <a:r>
                <a:rPr lang="en-US" altLang="ja-JP" sz="700" dirty="0">
                  <a:latin typeface="BIZ UDPゴシック" panose="020B0400000000000000" pitchFamily="50" charset="-128"/>
                  <a:ea typeface="BIZ UDPゴシック" panose="020B0400000000000000" pitchFamily="50" charset="-128"/>
                </a:rPr>
                <a:t>】</a:t>
              </a:r>
            </a:p>
            <a:p>
              <a:pPr marL="0" indent="0">
                <a:lnSpc>
                  <a:spcPts val="1108"/>
                </a:lnSpc>
                <a:buNone/>
              </a:pPr>
              <a:r>
                <a:rPr lang="ja-JP" altLang="en-US" sz="700" dirty="0">
                  <a:latin typeface="BIZ UDPゴシック" panose="020B0400000000000000" pitchFamily="50" charset="-128"/>
                  <a:ea typeface="BIZ UDPゴシック" panose="020B0400000000000000" pitchFamily="50" charset="-128"/>
                </a:rPr>
                <a:t>　万博の理念を継承したまちづくり</a:t>
              </a:r>
            </a:p>
            <a:p>
              <a:pPr marL="0" indent="0">
                <a:lnSpc>
                  <a:spcPts val="1108"/>
                </a:lnSpc>
                <a:spcBef>
                  <a:spcPts val="200"/>
                </a:spcBef>
                <a:buNone/>
              </a:pP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第３期</a:t>
              </a:r>
              <a:r>
                <a:rPr lang="en-US" altLang="ja-JP" sz="700" dirty="0">
                  <a:latin typeface="BIZ UDPゴシック" panose="020B0400000000000000" pitchFamily="50" charset="-128"/>
                  <a:ea typeface="BIZ UDPゴシック" panose="020B0400000000000000" pitchFamily="50" charset="-128"/>
                </a:rPr>
                <a:t>】  </a:t>
              </a:r>
            </a:p>
            <a:p>
              <a:pPr marL="0" indent="0">
                <a:lnSpc>
                  <a:spcPts val="1108"/>
                </a:lnSpc>
                <a:buNone/>
              </a:pPr>
              <a:r>
                <a:rPr lang="ja-JP" altLang="en-US" sz="700" dirty="0">
                  <a:latin typeface="BIZ UDPゴシック" panose="020B0400000000000000" pitchFamily="50" charset="-128"/>
                  <a:ea typeface="BIZ UDPゴシック" panose="020B0400000000000000" pitchFamily="50" charset="-128"/>
                </a:rPr>
                <a:t>　第１・</a:t>
              </a:r>
              <a:r>
                <a:rPr lang="en-US" altLang="ja-JP" sz="700" dirty="0">
                  <a:latin typeface="BIZ UDPゴシック" panose="020B0400000000000000" pitchFamily="50" charset="-128"/>
                  <a:ea typeface="BIZ UDPゴシック" panose="020B0400000000000000" pitchFamily="50" charset="-128"/>
                </a:rPr>
                <a:t>2</a:t>
              </a:r>
              <a:r>
                <a:rPr lang="ja-JP" altLang="en-US" sz="700" dirty="0">
                  <a:latin typeface="BIZ UDPゴシック" panose="020B0400000000000000" pitchFamily="50" charset="-128"/>
                  <a:ea typeface="BIZ UDPゴシック" panose="020B0400000000000000" pitchFamily="50" charset="-128"/>
                </a:rPr>
                <a:t>期の取組みを活かした長期　</a:t>
              </a:r>
              <a:endParaRPr lang="en-US" altLang="ja-JP" sz="700" dirty="0">
                <a:latin typeface="BIZ UDPゴシック" panose="020B0400000000000000" pitchFamily="50" charset="-128"/>
                <a:ea typeface="BIZ UDPゴシック" panose="020B0400000000000000" pitchFamily="50" charset="-128"/>
              </a:endParaRPr>
            </a:p>
            <a:p>
              <a:pPr marL="0" indent="0">
                <a:lnSpc>
                  <a:spcPts val="1108"/>
                </a:lnSpc>
                <a:buNone/>
              </a:pPr>
              <a:r>
                <a:rPr lang="ja-JP" altLang="en-US" sz="700" dirty="0">
                  <a:latin typeface="BIZ UDPゴシック" panose="020B0400000000000000" pitchFamily="50" charset="-128"/>
                  <a:ea typeface="BIZ UDPゴシック" panose="020B0400000000000000" pitchFamily="50" charset="-128"/>
                </a:rPr>
                <a:t>　滞在型のまちづくり</a:t>
              </a:r>
            </a:p>
          </p:txBody>
        </p:sp>
        <p:sp>
          <p:nvSpPr>
            <p:cNvPr id="495" name="正方形/長方形 494">
              <a:extLst>
                <a:ext uri="{FF2B5EF4-FFF2-40B4-BE49-F238E27FC236}">
                  <a16:creationId xmlns:a16="http://schemas.microsoft.com/office/drawing/2014/main" id="{160EB03B-3FC4-43F2-80A1-2F30C9104C3A}"/>
                </a:ext>
              </a:extLst>
            </p:cNvPr>
            <p:cNvSpPr/>
            <p:nvPr/>
          </p:nvSpPr>
          <p:spPr>
            <a:xfrm>
              <a:off x="4439105" y="3189223"/>
              <a:ext cx="1424707" cy="283151"/>
            </a:xfrm>
            <a:prstGeom prst="rect">
              <a:avLst/>
            </a:prstGeom>
            <a:solidFill>
              <a:srgbClr val="0068B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496" name="正方形/長方形 495">
              <a:extLst>
                <a:ext uri="{FF2B5EF4-FFF2-40B4-BE49-F238E27FC236}">
                  <a16:creationId xmlns:a16="http://schemas.microsoft.com/office/drawing/2014/main" id="{1A9A9089-862A-4259-9E23-08FF3C4DB6AD}"/>
                </a:ext>
              </a:extLst>
            </p:cNvPr>
            <p:cNvSpPr/>
            <p:nvPr/>
          </p:nvSpPr>
          <p:spPr>
            <a:xfrm>
              <a:off x="4436746" y="3477684"/>
              <a:ext cx="1422065" cy="278313"/>
            </a:xfrm>
            <a:prstGeom prst="rect">
              <a:avLst/>
            </a:prstGeom>
            <a:solidFill>
              <a:schemeClr val="accent4">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497" name="正方形/長方形 496">
              <a:extLst>
                <a:ext uri="{FF2B5EF4-FFF2-40B4-BE49-F238E27FC236}">
                  <a16:creationId xmlns:a16="http://schemas.microsoft.com/office/drawing/2014/main" id="{B396E8BD-F68F-4AF7-A570-E3B066780D8B}"/>
                </a:ext>
              </a:extLst>
            </p:cNvPr>
            <p:cNvSpPr/>
            <p:nvPr/>
          </p:nvSpPr>
          <p:spPr>
            <a:xfrm>
              <a:off x="4434105" y="3762476"/>
              <a:ext cx="1424707" cy="422960"/>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grpSp>
      <p:sp>
        <p:nvSpPr>
          <p:cNvPr id="498" name="正方形/長方形 497">
            <a:extLst>
              <a:ext uri="{FF2B5EF4-FFF2-40B4-BE49-F238E27FC236}">
                <a16:creationId xmlns:a16="http://schemas.microsoft.com/office/drawing/2014/main" id="{16AA6371-814C-42E1-9476-6290299E1A26}"/>
              </a:ext>
            </a:extLst>
          </p:cNvPr>
          <p:cNvSpPr/>
          <p:nvPr/>
        </p:nvSpPr>
        <p:spPr>
          <a:xfrm>
            <a:off x="3279106" y="1122171"/>
            <a:ext cx="3113479" cy="466454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99" name="テキスト ボックス 498">
            <a:extLst>
              <a:ext uri="{FF2B5EF4-FFF2-40B4-BE49-F238E27FC236}">
                <a16:creationId xmlns:a16="http://schemas.microsoft.com/office/drawing/2014/main" id="{D295ABD2-33BE-4347-8B26-6A2D009E96BF}"/>
              </a:ext>
            </a:extLst>
          </p:cNvPr>
          <p:cNvSpPr txBox="1"/>
          <p:nvPr/>
        </p:nvSpPr>
        <p:spPr>
          <a:xfrm>
            <a:off x="3348635" y="2830760"/>
            <a:ext cx="663637" cy="121187"/>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831" u="sng" dirty="0">
                <a:latin typeface="BIZ UDPゴシック" panose="020B0400000000000000" pitchFamily="50" charset="-128"/>
                <a:ea typeface="BIZ UDPゴシック" panose="020B0400000000000000" pitchFamily="50" charset="-128"/>
              </a:rPr>
              <a:t>【</a:t>
            </a:r>
            <a:r>
              <a:rPr lang="ja-JP" altLang="en-US" sz="831" u="sng" dirty="0">
                <a:latin typeface="BIZ UDPゴシック" panose="020B0400000000000000" pitchFamily="50" charset="-128"/>
                <a:ea typeface="BIZ UDPゴシック" panose="020B0400000000000000" pitchFamily="50" charset="-128"/>
              </a:rPr>
              <a:t>第</a:t>
            </a:r>
            <a:r>
              <a:rPr lang="en-US" altLang="ja-JP" sz="831" u="sng" dirty="0">
                <a:latin typeface="BIZ UDPゴシック" panose="020B0400000000000000" pitchFamily="50" charset="-128"/>
                <a:ea typeface="BIZ UDPゴシック" panose="020B0400000000000000" pitchFamily="50" charset="-128"/>
              </a:rPr>
              <a:t>1</a:t>
            </a:r>
            <a:r>
              <a:rPr lang="ja-JP" altLang="en-US" sz="831" u="sng" dirty="0">
                <a:latin typeface="BIZ UDPゴシック" panose="020B0400000000000000" pitchFamily="50" charset="-128"/>
                <a:ea typeface="BIZ UDPゴシック" panose="020B0400000000000000" pitchFamily="50" charset="-128"/>
              </a:rPr>
              <a:t>期</a:t>
            </a:r>
            <a:r>
              <a:rPr lang="en-US" altLang="ja-JP" sz="831" u="sng" dirty="0">
                <a:latin typeface="BIZ UDPゴシック" panose="020B0400000000000000" pitchFamily="50" charset="-128"/>
                <a:ea typeface="BIZ UDPゴシック" panose="020B0400000000000000" pitchFamily="50" charset="-128"/>
              </a:rPr>
              <a:t>】</a:t>
            </a:r>
            <a:r>
              <a:rPr lang="ja-JP" altLang="en-US" sz="831" u="sng" dirty="0">
                <a:latin typeface="BIZ UDPゴシック" panose="020B0400000000000000" pitchFamily="50" charset="-128"/>
                <a:ea typeface="BIZ UDPゴシック" panose="020B0400000000000000" pitchFamily="50" charset="-128"/>
              </a:rPr>
              <a:t>　</a:t>
            </a:r>
            <a:endParaRPr lang="zh-TW" altLang="en-US" sz="831" u="sng" dirty="0">
              <a:latin typeface="BIZ UDPゴシック" panose="020B0400000000000000" pitchFamily="50" charset="-128"/>
              <a:ea typeface="BIZ UDPゴシック" panose="020B0400000000000000" pitchFamily="50" charset="-128"/>
            </a:endParaRPr>
          </a:p>
        </p:txBody>
      </p:sp>
      <p:sp>
        <p:nvSpPr>
          <p:cNvPr id="500" name="テキスト ボックス 499">
            <a:extLst>
              <a:ext uri="{FF2B5EF4-FFF2-40B4-BE49-F238E27FC236}">
                <a16:creationId xmlns:a16="http://schemas.microsoft.com/office/drawing/2014/main" id="{231AF368-B4BA-43AE-808E-92F98A2AD74E}"/>
              </a:ext>
            </a:extLst>
          </p:cNvPr>
          <p:cNvSpPr txBox="1"/>
          <p:nvPr/>
        </p:nvSpPr>
        <p:spPr>
          <a:xfrm>
            <a:off x="3413131" y="2995302"/>
            <a:ext cx="2766796" cy="260456"/>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ja-JP" altLang="en-US" sz="738" dirty="0">
                <a:latin typeface="BIZ UDPゴシック" panose="020B0400000000000000" pitchFamily="50" charset="-128"/>
                <a:ea typeface="BIZ UDPゴシック" panose="020B0400000000000000" pitchFamily="50" charset="-128"/>
              </a:rPr>
              <a:t>・　世界最高水準の成長型</a:t>
            </a:r>
            <a:r>
              <a:rPr lang="en-US" altLang="ja-JP" sz="738" dirty="0">
                <a:latin typeface="BIZ UDPゴシック" panose="020B0400000000000000" pitchFamily="50" charset="-128"/>
                <a:ea typeface="BIZ UDPゴシック" panose="020B0400000000000000" pitchFamily="50" charset="-128"/>
              </a:rPr>
              <a:t>IR</a:t>
            </a:r>
            <a:r>
              <a:rPr lang="ja-JP" altLang="en-US" sz="738" dirty="0">
                <a:latin typeface="BIZ UDPゴシック" panose="020B0400000000000000" pitchFamily="50" charset="-128"/>
                <a:ea typeface="BIZ UDPゴシック" panose="020B0400000000000000" pitchFamily="50" charset="-128"/>
              </a:rPr>
              <a:t>の実現に向け、取組を推進中</a:t>
            </a:r>
            <a:endParaRPr lang="en-US" altLang="ja-JP" sz="738" dirty="0">
              <a:latin typeface="BIZ UDPゴシック" panose="020B0400000000000000" pitchFamily="50" charset="-128"/>
              <a:ea typeface="BIZ UDPゴシック" panose="020B0400000000000000" pitchFamily="50" charset="-128"/>
            </a:endParaRPr>
          </a:p>
          <a:p>
            <a:pPr marL="0" indent="0">
              <a:lnSpc>
                <a:spcPts val="1108"/>
              </a:lnSpc>
              <a:buNone/>
            </a:pPr>
            <a:r>
              <a:rPr lang="ja-JP" altLang="en-US" sz="738" dirty="0">
                <a:latin typeface="BIZ UDPゴシック" panose="020B0400000000000000" pitchFamily="50" charset="-128"/>
                <a:ea typeface="BIZ UDPゴシック" panose="020B0400000000000000" pitchFamily="50" charset="-128"/>
              </a:rPr>
              <a:t>　 </a:t>
            </a:r>
            <a:r>
              <a:rPr lang="en-US" altLang="ja-JP" sz="738" dirty="0">
                <a:latin typeface="BIZ UDPゴシック" panose="020B0400000000000000" pitchFamily="50" charset="-128"/>
                <a:ea typeface="BIZ UDPゴシック" panose="020B0400000000000000" pitchFamily="50" charset="-128"/>
              </a:rPr>
              <a:t>〈</a:t>
            </a:r>
            <a:r>
              <a:rPr lang="en-US" altLang="zh-TW" sz="738" dirty="0">
                <a:latin typeface="BIZ UDPゴシック" panose="020B0400000000000000" pitchFamily="50" charset="-128"/>
                <a:ea typeface="BIZ UDPゴシック" panose="020B0400000000000000" pitchFamily="50" charset="-128"/>
              </a:rPr>
              <a:t>2030</a:t>
            </a:r>
            <a:r>
              <a:rPr lang="zh-TW" altLang="en-US" sz="738" dirty="0">
                <a:latin typeface="BIZ UDPゴシック" panose="020B0400000000000000" pitchFamily="50" charset="-128"/>
                <a:ea typeface="BIZ UDPゴシック" panose="020B0400000000000000" pitchFamily="50" charset="-128"/>
              </a:rPr>
              <a:t>年秋頃 開業（想定）</a:t>
            </a:r>
            <a:r>
              <a:rPr lang="en-US" altLang="ja-JP" sz="738" dirty="0">
                <a:latin typeface="BIZ UDPゴシック" panose="020B0400000000000000" pitchFamily="50" charset="-128"/>
                <a:ea typeface="BIZ UDPゴシック" panose="020B0400000000000000" pitchFamily="50" charset="-128"/>
              </a:rPr>
              <a:t>〉</a:t>
            </a:r>
            <a:endParaRPr lang="en-US" altLang="zh-TW" sz="738" dirty="0">
              <a:latin typeface="BIZ UDPゴシック" panose="020B0400000000000000" pitchFamily="50" charset="-128"/>
              <a:ea typeface="BIZ UDPゴシック" panose="020B0400000000000000" pitchFamily="50" charset="-128"/>
            </a:endParaRPr>
          </a:p>
        </p:txBody>
      </p:sp>
      <p:sp>
        <p:nvSpPr>
          <p:cNvPr id="501" name="テキスト ボックス 500">
            <a:extLst>
              <a:ext uri="{FF2B5EF4-FFF2-40B4-BE49-F238E27FC236}">
                <a16:creationId xmlns:a16="http://schemas.microsoft.com/office/drawing/2014/main" id="{E686EC64-7B6C-4154-9469-DEDADA09BDD7}"/>
              </a:ext>
            </a:extLst>
          </p:cNvPr>
          <p:cNvSpPr txBox="1"/>
          <p:nvPr/>
        </p:nvSpPr>
        <p:spPr>
          <a:xfrm>
            <a:off x="4953000" y="3727355"/>
            <a:ext cx="1234215" cy="578192"/>
          </a:xfrm>
          <a:prstGeom prst="rect">
            <a:avLst/>
          </a:prstGeom>
          <a:noFill/>
          <a:ln>
            <a:solidFill>
              <a:schemeClr val="bg1">
                <a:lumMod val="65000"/>
              </a:schemeClr>
            </a:solidFill>
          </a:ln>
        </p:spPr>
        <p:txBody>
          <a:bodyPr wrap="square" lIns="36000" tIns="36000" rIns="36000" bIns="5400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800"/>
              </a:lnSpc>
              <a:spcBef>
                <a:spcPts val="300"/>
              </a:spcBef>
              <a:buNone/>
            </a:pPr>
            <a:r>
              <a:rPr lang="ja-JP" altLang="en-US" sz="738" dirty="0">
                <a:latin typeface="BIZ UDPゴシック" panose="020B0400000000000000" pitchFamily="50" charset="-128"/>
                <a:ea typeface="BIZ UDPゴシック" panose="020B0400000000000000" pitchFamily="50" charset="-128"/>
              </a:rPr>
              <a:t>・ </a:t>
            </a:r>
            <a:r>
              <a:rPr lang="zh-TW" altLang="en-US" sz="738" dirty="0">
                <a:latin typeface="BIZ UDPゴシック" panose="020B0400000000000000" pitchFamily="50" charset="-128"/>
                <a:ea typeface="BIZ UDPゴシック" panose="020B0400000000000000" pitchFamily="50" charset="-128"/>
              </a:rPr>
              <a:t>経済波及効果</a:t>
            </a:r>
            <a:r>
              <a:rPr lang="zh-TW" altLang="en-US" sz="600" dirty="0">
                <a:latin typeface="BIZ UDPゴシック" panose="020B0400000000000000" pitchFamily="50" charset="-128"/>
                <a:ea typeface="BIZ UDPゴシック" panose="020B0400000000000000" pitchFamily="50" charset="-128"/>
              </a:rPr>
              <a:t>（運営</a:t>
            </a:r>
            <a:r>
              <a:rPr lang="ja-JP" altLang="en-US" sz="600" dirty="0">
                <a:latin typeface="BIZ UDPゴシック" panose="020B0400000000000000" pitchFamily="50" charset="-128"/>
                <a:ea typeface="BIZ UDPゴシック" panose="020B0400000000000000" pitchFamily="50" charset="-128"/>
              </a:rPr>
              <a:t>･近畿圏）</a:t>
            </a:r>
            <a:r>
              <a:rPr lang="en-US" altLang="zh-TW" sz="600" dirty="0">
                <a:latin typeface="BIZ UDPゴシック" panose="020B0400000000000000" pitchFamily="50" charset="-128"/>
                <a:ea typeface="BIZ UDPゴシック" panose="020B0400000000000000" pitchFamily="50" charset="-128"/>
              </a:rPr>
              <a:t> </a:t>
            </a:r>
            <a:endParaRPr lang="en-US" altLang="zh-TW" sz="738" dirty="0">
              <a:latin typeface="BIZ UDPゴシック" panose="020B0400000000000000" pitchFamily="50" charset="-128"/>
              <a:ea typeface="BIZ UDPゴシック" panose="020B0400000000000000" pitchFamily="50" charset="-128"/>
            </a:endParaRPr>
          </a:p>
          <a:p>
            <a:pPr marL="0" indent="0">
              <a:lnSpc>
                <a:spcPts val="800"/>
              </a:lnSpc>
              <a:buNone/>
            </a:pPr>
            <a:r>
              <a:rPr lang="ja-JP" altLang="en-US" sz="738" dirty="0">
                <a:latin typeface="BIZ UDPゴシック" panose="020B0400000000000000" pitchFamily="50" charset="-128"/>
                <a:ea typeface="BIZ UDPゴシック" panose="020B0400000000000000" pitchFamily="50" charset="-128"/>
              </a:rPr>
              <a:t>　➡　約</a:t>
            </a:r>
            <a:r>
              <a:rPr lang="en-US" altLang="zh-TW" sz="738" dirty="0">
                <a:latin typeface="BIZ UDPゴシック" panose="020B0400000000000000" pitchFamily="50" charset="-128"/>
                <a:ea typeface="BIZ UDPゴシック" panose="020B0400000000000000" pitchFamily="50" charset="-128"/>
              </a:rPr>
              <a:t>1</a:t>
            </a:r>
            <a:r>
              <a:rPr lang="zh-TW" altLang="en-US" sz="738" dirty="0">
                <a:latin typeface="BIZ UDPゴシック" panose="020B0400000000000000" pitchFamily="50" charset="-128"/>
                <a:ea typeface="BIZ UDPゴシック" panose="020B0400000000000000" pitchFamily="50" charset="-128"/>
              </a:rPr>
              <a:t>兆</a:t>
            </a:r>
            <a:r>
              <a:rPr lang="en-US" altLang="zh-TW" sz="738" dirty="0">
                <a:latin typeface="BIZ UDPゴシック" panose="020B0400000000000000" pitchFamily="50" charset="-128"/>
                <a:ea typeface="BIZ UDPゴシック" panose="020B0400000000000000" pitchFamily="50" charset="-128"/>
              </a:rPr>
              <a:t>1,400</a:t>
            </a:r>
            <a:r>
              <a:rPr lang="zh-TW" altLang="en-US" sz="738" dirty="0">
                <a:latin typeface="BIZ UDPゴシック" panose="020B0400000000000000" pitchFamily="50" charset="-128"/>
                <a:ea typeface="BIZ UDPゴシック" panose="020B0400000000000000" pitchFamily="50" charset="-128"/>
              </a:rPr>
              <a:t>億円</a:t>
            </a:r>
            <a:r>
              <a:rPr lang="en-US" altLang="zh-TW" sz="738" dirty="0">
                <a:latin typeface="BIZ UDPゴシック" panose="020B0400000000000000" pitchFamily="50" charset="-128"/>
                <a:ea typeface="BIZ UDPゴシック" panose="020B0400000000000000" pitchFamily="50" charset="-128"/>
              </a:rPr>
              <a:t>/</a:t>
            </a:r>
            <a:r>
              <a:rPr lang="zh-TW" altLang="en-US" sz="738" dirty="0">
                <a:latin typeface="BIZ UDPゴシック" panose="020B0400000000000000" pitchFamily="50" charset="-128"/>
                <a:ea typeface="BIZ UDPゴシック" panose="020B0400000000000000" pitchFamily="50" charset="-128"/>
              </a:rPr>
              <a:t>年</a:t>
            </a:r>
          </a:p>
          <a:p>
            <a:pPr marL="0" indent="0">
              <a:lnSpc>
                <a:spcPts val="800"/>
              </a:lnSpc>
              <a:spcBef>
                <a:spcPts val="600"/>
              </a:spcBef>
              <a:buNone/>
            </a:pPr>
            <a:r>
              <a:rPr lang="ja-JP" altLang="en-US" sz="738" dirty="0">
                <a:latin typeface="BIZ UDPゴシック" panose="020B0400000000000000" pitchFamily="50" charset="-128"/>
                <a:ea typeface="BIZ UDPゴシック" panose="020B0400000000000000" pitchFamily="50" charset="-128"/>
              </a:rPr>
              <a:t>・ 来訪者数 </a:t>
            </a:r>
            <a:endParaRPr lang="en-US" altLang="ja-JP" sz="738" dirty="0">
              <a:latin typeface="BIZ UDPゴシック" panose="020B0400000000000000" pitchFamily="50" charset="-128"/>
              <a:ea typeface="BIZ UDPゴシック" panose="020B0400000000000000" pitchFamily="50" charset="-128"/>
            </a:endParaRPr>
          </a:p>
          <a:p>
            <a:pPr marL="0" indent="0">
              <a:lnSpc>
                <a:spcPts val="800"/>
              </a:lnSpc>
              <a:buNone/>
            </a:pPr>
            <a:r>
              <a:rPr lang="ja-JP" altLang="en-US" sz="738" dirty="0">
                <a:latin typeface="BIZ UDPゴシック" panose="020B0400000000000000" pitchFamily="50" charset="-128"/>
                <a:ea typeface="BIZ UDPゴシック" panose="020B0400000000000000" pitchFamily="50" charset="-128"/>
              </a:rPr>
              <a:t>　➡　約</a:t>
            </a:r>
            <a:r>
              <a:rPr lang="en-US" altLang="ja-JP" sz="738" dirty="0">
                <a:latin typeface="BIZ UDPゴシック" panose="020B0400000000000000" pitchFamily="50" charset="-128"/>
                <a:ea typeface="BIZ UDPゴシック" panose="020B0400000000000000" pitchFamily="50" charset="-128"/>
              </a:rPr>
              <a:t>2,000</a:t>
            </a:r>
            <a:r>
              <a:rPr lang="ja-JP" altLang="en-US" sz="738" dirty="0">
                <a:latin typeface="BIZ UDPゴシック" panose="020B0400000000000000" pitchFamily="50" charset="-128"/>
                <a:ea typeface="BIZ UDPゴシック" panose="020B0400000000000000" pitchFamily="50" charset="-128"/>
              </a:rPr>
              <a:t>万人</a:t>
            </a:r>
            <a:r>
              <a:rPr lang="en-US" altLang="ja-JP" sz="738" dirty="0">
                <a:latin typeface="BIZ UDPゴシック" panose="020B0400000000000000" pitchFamily="50" charset="-128"/>
                <a:ea typeface="BIZ UDPゴシック" panose="020B0400000000000000" pitchFamily="50" charset="-128"/>
              </a:rPr>
              <a:t>/</a:t>
            </a:r>
            <a:r>
              <a:rPr lang="ja-JP" altLang="en-US" sz="738" dirty="0">
                <a:latin typeface="BIZ UDPゴシック" panose="020B0400000000000000" pitchFamily="50" charset="-128"/>
                <a:ea typeface="BIZ UDPゴシック" panose="020B0400000000000000" pitchFamily="50" charset="-128"/>
              </a:rPr>
              <a:t>年</a:t>
            </a:r>
            <a:endParaRPr lang="zh-TW" altLang="en-US" sz="738" dirty="0">
              <a:latin typeface="BIZ UDPゴシック" panose="020B0400000000000000" pitchFamily="50" charset="-128"/>
              <a:ea typeface="BIZ UDPゴシック" panose="020B0400000000000000" pitchFamily="50" charset="-128"/>
            </a:endParaRPr>
          </a:p>
        </p:txBody>
      </p:sp>
      <p:sp>
        <p:nvSpPr>
          <p:cNvPr id="502" name="正方形/長方形 501">
            <a:extLst>
              <a:ext uri="{FF2B5EF4-FFF2-40B4-BE49-F238E27FC236}">
                <a16:creationId xmlns:a16="http://schemas.microsoft.com/office/drawing/2014/main" id="{C1590FA3-A737-42A3-B28B-E6B855019A9D}"/>
              </a:ext>
            </a:extLst>
          </p:cNvPr>
          <p:cNvSpPr/>
          <p:nvPr/>
        </p:nvSpPr>
        <p:spPr>
          <a:xfrm>
            <a:off x="3443519" y="2918532"/>
            <a:ext cx="422738" cy="75516"/>
          </a:xfrm>
          <a:prstGeom prst="rect">
            <a:avLst/>
          </a:prstGeom>
          <a:solidFill>
            <a:srgbClr val="0068B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grpSp>
        <p:nvGrpSpPr>
          <p:cNvPr id="503" name="グループ化 502">
            <a:extLst>
              <a:ext uri="{FF2B5EF4-FFF2-40B4-BE49-F238E27FC236}">
                <a16:creationId xmlns:a16="http://schemas.microsoft.com/office/drawing/2014/main" id="{789491AA-D2AA-4189-994B-E76DCC4A104F}"/>
              </a:ext>
            </a:extLst>
          </p:cNvPr>
          <p:cNvGrpSpPr/>
          <p:nvPr/>
        </p:nvGrpSpPr>
        <p:grpSpPr>
          <a:xfrm>
            <a:off x="3256486" y="4449836"/>
            <a:ext cx="1036506" cy="129872"/>
            <a:chOff x="2668918" y="4622166"/>
            <a:chExt cx="1122882" cy="140695"/>
          </a:xfrm>
        </p:grpSpPr>
        <p:sp>
          <p:nvSpPr>
            <p:cNvPr id="504" name="テキスト ボックス 503">
              <a:extLst>
                <a:ext uri="{FF2B5EF4-FFF2-40B4-BE49-F238E27FC236}">
                  <a16:creationId xmlns:a16="http://schemas.microsoft.com/office/drawing/2014/main" id="{9528446D-9DAD-40EF-9500-B504FD844899}"/>
                </a:ext>
              </a:extLst>
            </p:cNvPr>
            <p:cNvSpPr txBox="1"/>
            <p:nvPr/>
          </p:nvSpPr>
          <p:spPr>
            <a:xfrm>
              <a:off x="2668918" y="4622166"/>
              <a:ext cx="1122882" cy="131286"/>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831" u="sng" dirty="0">
                  <a:latin typeface="BIZ UDPゴシック" panose="020B0400000000000000" pitchFamily="50" charset="-128"/>
                  <a:ea typeface="BIZ UDPゴシック" panose="020B0400000000000000" pitchFamily="50" charset="-128"/>
                </a:rPr>
                <a:t>【</a:t>
              </a:r>
              <a:r>
                <a:rPr lang="ja-JP" altLang="en-US" sz="831" u="sng" dirty="0">
                  <a:latin typeface="BIZ UDPゴシック" panose="020B0400000000000000" pitchFamily="50" charset="-128"/>
                  <a:ea typeface="BIZ UDPゴシック" panose="020B0400000000000000" pitchFamily="50" charset="-128"/>
                </a:rPr>
                <a:t>第</a:t>
              </a:r>
              <a:r>
                <a:rPr lang="en-US" altLang="ja-JP" sz="831" u="sng" dirty="0">
                  <a:latin typeface="BIZ UDPゴシック" panose="020B0400000000000000" pitchFamily="50" charset="-128"/>
                  <a:ea typeface="BIZ UDPゴシック" panose="020B0400000000000000" pitchFamily="50" charset="-128"/>
                </a:rPr>
                <a:t>2</a:t>
              </a:r>
              <a:r>
                <a:rPr lang="ja-JP" altLang="en-US" sz="831" u="sng" dirty="0">
                  <a:latin typeface="BIZ UDPゴシック" panose="020B0400000000000000" pitchFamily="50" charset="-128"/>
                  <a:ea typeface="BIZ UDPゴシック" panose="020B0400000000000000" pitchFamily="50" charset="-128"/>
                </a:rPr>
                <a:t>期</a:t>
              </a:r>
              <a:r>
                <a:rPr lang="en-US" altLang="ja-JP" sz="831" u="sng" dirty="0">
                  <a:latin typeface="BIZ UDPゴシック" panose="020B0400000000000000" pitchFamily="50" charset="-128"/>
                  <a:ea typeface="BIZ UDPゴシック" panose="020B0400000000000000" pitchFamily="50" charset="-128"/>
                </a:rPr>
                <a:t>】</a:t>
              </a:r>
              <a:r>
                <a:rPr lang="ja-JP" altLang="en-US" sz="831" u="sng" dirty="0">
                  <a:latin typeface="BIZ UDPゴシック" panose="020B0400000000000000" pitchFamily="50" charset="-128"/>
                  <a:ea typeface="BIZ UDPゴシック" panose="020B0400000000000000" pitchFamily="50" charset="-128"/>
                </a:rPr>
                <a:t>　</a:t>
              </a:r>
              <a:endParaRPr lang="zh-TW" altLang="en-US" sz="831" u="sng" dirty="0">
                <a:latin typeface="BIZ UDPゴシック" panose="020B0400000000000000" pitchFamily="50" charset="-128"/>
                <a:ea typeface="BIZ UDPゴシック" panose="020B0400000000000000" pitchFamily="50" charset="-128"/>
              </a:endParaRPr>
            </a:p>
          </p:txBody>
        </p:sp>
        <p:sp>
          <p:nvSpPr>
            <p:cNvPr id="505" name="正方形/長方形 504">
              <a:extLst>
                <a:ext uri="{FF2B5EF4-FFF2-40B4-BE49-F238E27FC236}">
                  <a16:creationId xmlns:a16="http://schemas.microsoft.com/office/drawing/2014/main" id="{A354032B-8811-4F67-B5F3-D34A41478053}"/>
                </a:ext>
              </a:extLst>
            </p:cNvPr>
            <p:cNvSpPr/>
            <p:nvPr/>
          </p:nvSpPr>
          <p:spPr>
            <a:xfrm>
              <a:off x="2822288" y="4690045"/>
              <a:ext cx="406466" cy="72816"/>
            </a:xfrm>
            <a:prstGeom prst="rect">
              <a:avLst/>
            </a:prstGeom>
            <a:solidFill>
              <a:schemeClr val="accent4">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grpSp>
      <p:pic>
        <p:nvPicPr>
          <p:cNvPr id="506" name="図 505">
            <a:extLst>
              <a:ext uri="{FF2B5EF4-FFF2-40B4-BE49-F238E27FC236}">
                <a16:creationId xmlns:a16="http://schemas.microsoft.com/office/drawing/2014/main" id="{66BD9FD6-E9DE-42A6-810A-157E03BEC7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23733" y="1645103"/>
            <a:ext cx="1518518" cy="1129420"/>
          </a:xfrm>
          <a:prstGeom prst="rect">
            <a:avLst/>
          </a:prstGeom>
        </p:spPr>
      </p:pic>
      <p:sp>
        <p:nvSpPr>
          <p:cNvPr id="507" name="正方形/長方形 506">
            <a:extLst>
              <a:ext uri="{FF2B5EF4-FFF2-40B4-BE49-F238E27FC236}">
                <a16:creationId xmlns:a16="http://schemas.microsoft.com/office/drawing/2014/main" id="{B63BCBDA-3A2A-4E6B-86E3-891724C52482}"/>
              </a:ext>
            </a:extLst>
          </p:cNvPr>
          <p:cNvSpPr/>
          <p:nvPr/>
        </p:nvSpPr>
        <p:spPr>
          <a:xfrm>
            <a:off x="20318" y="3190621"/>
            <a:ext cx="1490862" cy="350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25" b="1" dirty="0">
                <a:solidFill>
                  <a:srgbClr val="FF0000"/>
                </a:solidFill>
                <a:effectLst>
                  <a:glow rad="63500">
                    <a:schemeClr val="bg1">
                      <a:alpha val="40000"/>
                    </a:schemeClr>
                  </a:glow>
                </a:effectLst>
                <a:latin typeface="BIZ UDPゴシック" panose="020B0400000000000000" pitchFamily="50" charset="-128"/>
                <a:ea typeface="BIZ UDPゴシック" panose="020B0400000000000000" pitchFamily="50" charset="-128"/>
              </a:rPr>
              <a:t>夢洲周辺</a:t>
            </a:r>
            <a:endParaRPr lang="en-US" altLang="ja-JP" sz="825" b="1" dirty="0">
              <a:solidFill>
                <a:srgbClr val="FF0000"/>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a:p>
            <a:r>
              <a:rPr kumimoji="1" lang="ja-JP" altLang="en-US" sz="600" b="1" dirty="0">
                <a:solidFill>
                  <a:srgbClr val="FF0000"/>
                </a:solidFill>
                <a:effectLst>
                  <a:glow rad="63500">
                    <a:schemeClr val="bg1">
                      <a:alpha val="40000"/>
                    </a:schemeClr>
                  </a:glow>
                </a:effectLst>
                <a:latin typeface="BIZ UDPゴシック" panose="020B0400000000000000" pitchFamily="50" charset="-128"/>
                <a:ea typeface="BIZ UDPゴシック" panose="020B0400000000000000" pitchFamily="50" charset="-128"/>
              </a:rPr>
              <a:t>（夢洲、咲洲、舞洲、築港・天保山ほか）</a:t>
            </a:r>
            <a:endParaRPr kumimoji="1" lang="en-US" altLang="ja-JP" sz="600" b="1" dirty="0">
              <a:solidFill>
                <a:srgbClr val="FF0000"/>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p:txBody>
      </p:sp>
      <p:sp>
        <p:nvSpPr>
          <p:cNvPr id="508" name="正方形/長方形 507">
            <a:extLst>
              <a:ext uri="{FF2B5EF4-FFF2-40B4-BE49-F238E27FC236}">
                <a16:creationId xmlns:a16="http://schemas.microsoft.com/office/drawing/2014/main" id="{FBDEDBB4-18D4-4C76-8218-2481EB9592C0}"/>
              </a:ext>
            </a:extLst>
          </p:cNvPr>
          <p:cNvSpPr/>
          <p:nvPr/>
        </p:nvSpPr>
        <p:spPr>
          <a:xfrm>
            <a:off x="1414329" y="2951046"/>
            <a:ext cx="1442038" cy="46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25" b="1" dirty="0">
                <a:solidFill>
                  <a:srgbClr val="FF0000"/>
                </a:solidFill>
                <a:effectLst>
                  <a:glow rad="63500">
                    <a:schemeClr val="bg1">
                      <a:alpha val="40000"/>
                    </a:schemeClr>
                  </a:glow>
                </a:effectLst>
                <a:latin typeface="BIZ UDPゴシック" panose="020B0400000000000000" pitchFamily="50" charset="-128"/>
                <a:ea typeface="BIZ UDPゴシック" panose="020B0400000000000000" pitchFamily="50" charset="-128"/>
              </a:rPr>
              <a:t>大阪城公園周辺</a:t>
            </a:r>
            <a:endParaRPr kumimoji="1" lang="en-US" altLang="ja-JP" sz="825" b="1" dirty="0">
              <a:solidFill>
                <a:srgbClr val="FF0000"/>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a:p>
            <a:pPr algn="ctr"/>
            <a:r>
              <a:rPr lang="ja-JP" altLang="en-US" sz="600" b="1" dirty="0">
                <a:solidFill>
                  <a:srgbClr val="FF0000"/>
                </a:solidFill>
                <a:effectLst>
                  <a:glow rad="63500">
                    <a:schemeClr val="bg1">
                      <a:alpha val="40000"/>
                    </a:schemeClr>
                  </a:glow>
                </a:effectLst>
                <a:latin typeface="BIZ UDPゴシック" panose="020B0400000000000000" pitchFamily="50" charset="-128"/>
                <a:ea typeface="BIZ UDPゴシック" panose="020B0400000000000000" pitchFamily="50" charset="-128"/>
              </a:rPr>
              <a:t>（大阪城東部地区・京橋・</a:t>
            </a:r>
            <a:endParaRPr lang="en-US" altLang="ja-JP" sz="600" b="1" dirty="0">
              <a:solidFill>
                <a:srgbClr val="FF0000"/>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a:p>
            <a:pPr algn="ctr"/>
            <a:r>
              <a:rPr lang="ja-JP" altLang="en-US" sz="600" b="1" dirty="0">
                <a:solidFill>
                  <a:srgbClr val="FF0000"/>
                </a:solidFill>
                <a:effectLst>
                  <a:glow rad="63500">
                    <a:schemeClr val="bg1">
                      <a:alpha val="40000"/>
                    </a:schemeClr>
                  </a:glow>
                </a:effectLst>
                <a:latin typeface="BIZ UDPゴシック" panose="020B0400000000000000" pitchFamily="50" charset="-128"/>
                <a:ea typeface="BIZ UDPゴシック" panose="020B0400000000000000" pitchFamily="50" charset="-128"/>
              </a:rPr>
              <a:t>大阪ビジネスパーク）</a:t>
            </a:r>
            <a:endParaRPr kumimoji="1" lang="en-US" altLang="ja-JP" sz="600" b="1" dirty="0">
              <a:solidFill>
                <a:srgbClr val="FF0000"/>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p:txBody>
      </p:sp>
      <p:sp>
        <p:nvSpPr>
          <p:cNvPr id="509" name="正方形/長方形 508">
            <a:extLst>
              <a:ext uri="{FF2B5EF4-FFF2-40B4-BE49-F238E27FC236}">
                <a16:creationId xmlns:a16="http://schemas.microsoft.com/office/drawing/2014/main" id="{F627C203-1C8F-40AE-AD7F-7116FF105DEB}"/>
              </a:ext>
            </a:extLst>
          </p:cNvPr>
          <p:cNvSpPr/>
          <p:nvPr/>
        </p:nvSpPr>
        <p:spPr>
          <a:xfrm>
            <a:off x="800523" y="1201450"/>
            <a:ext cx="1442038" cy="215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31"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rPr>
              <a:t>北部大阪</a:t>
            </a:r>
            <a:endParaRPr kumimoji="1" lang="en-US" altLang="ja-JP" sz="831"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a:p>
            <a:pPr algn="ctr"/>
            <a:r>
              <a:rPr kumimoji="1" lang="ja-JP" altLang="en-US" sz="831"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rPr>
              <a:t>中枢エリア</a:t>
            </a:r>
            <a:endParaRPr kumimoji="1" lang="en-US" altLang="ja-JP" sz="831"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p:txBody>
      </p:sp>
      <p:sp>
        <p:nvSpPr>
          <p:cNvPr id="510" name="正方形/長方形 509">
            <a:extLst>
              <a:ext uri="{FF2B5EF4-FFF2-40B4-BE49-F238E27FC236}">
                <a16:creationId xmlns:a16="http://schemas.microsoft.com/office/drawing/2014/main" id="{DBF45EEA-E224-4583-9C5B-1DBA022D2F7A}"/>
              </a:ext>
            </a:extLst>
          </p:cNvPr>
          <p:cNvSpPr/>
          <p:nvPr/>
        </p:nvSpPr>
        <p:spPr>
          <a:xfrm>
            <a:off x="933949" y="4241570"/>
            <a:ext cx="1442038" cy="215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31"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rPr>
              <a:t>南部大阪</a:t>
            </a:r>
            <a:endParaRPr kumimoji="1" lang="en-US" altLang="ja-JP" sz="831"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a:p>
            <a:pPr algn="ctr"/>
            <a:r>
              <a:rPr kumimoji="1" lang="ja-JP" altLang="en-US" sz="831"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rPr>
              <a:t>中枢エリア</a:t>
            </a:r>
            <a:endParaRPr kumimoji="1" lang="en-US" altLang="ja-JP" sz="831"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p:txBody>
      </p:sp>
      <p:sp>
        <p:nvSpPr>
          <p:cNvPr id="511" name="テキスト ボックス 510">
            <a:extLst>
              <a:ext uri="{FF2B5EF4-FFF2-40B4-BE49-F238E27FC236}">
                <a16:creationId xmlns:a16="http://schemas.microsoft.com/office/drawing/2014/main" id="{40922A83-1504-46E0-9CE9-3B58773077D6}"/>
              </a:ext>
            </a:extLst>
          </p:cNvPr>
          <p:cNvSpPr txBox="1"/>
          <p:nvPr/>
        </p:nvSpPr>
        <p:spPr>
          <a:xfrm>
            <a:off x="981472" y="4075004"/>
            <a:ext cx="680892" cy="225244"/>
          </a:xfrm>
          <a:prstGeom prst="rect">
            <a:avLst/>
          </a:prstGeom>
          <a:noFill/>
          <a:ln>
            <a:noFill/>
          </a:ln>
        </p:spPr>
        <p:txBody>
          <a:bodyPr wrap="square" lIns="109687" tIns="65813" rIns="108000" bIns="65813"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中百舌鳥</a:t>
            </a:r>
          </a:p>
        </p:txBody>
      </p:sp>
      <p:grpSp>
        <p:nvGrpSpPr>
          <p:cNvPr id="512" name="グループ化 511">
            <a:extLst>
              <a:ext uri="{FF2B5EF4-FFF2-40B4-BE49-F238E27FC236}">
                <a16:creationId xmlns:a16="http://schemas.microsoft.com/office/drawing/2014/main" id="{D5DB042B-D43D-4A44-894D-B8FE48E034B5}"/>
              </a:ext>
            </a:extLst>
          </p:cNvPr>
          <p:cNvGrpSpPr/>
          <p:nvPr/>
        </p:nvGrpSpPr>
        <p:grpSpPr>
          <a:xfrm>
            <a:off x="1353989" y="4008516"/>
            <a:ext cx="260757" cy="260757"/>
            <a:chOff x="1589050" y="4183956"/>
            <a:chExt cx="282487" cy="282487"/>
          </a:xfrm>
        </p:grpSpPr>
        <p:sp>
          <p:nvSpPr>
            <p:cNvPr id="513" name="楕円 512">
              <a:extLst>
                <a:ext uri="{FF2B5EF4-FFF2-40B4-BE49-F238E27FC236}">
                  <a16:creationId xmlns:a16="http://schemas.microsoft.com/office/drawing/2014/main" id="{86FAD93D-A305-46D1-AEDA-3B15347F3229}"/>
                </a:ext>
              </a:extLst>
            </p:cNvPr>
            <p:cNvSpPr/>
            <p:nvPr/>
          </p:nvSpPr>
          <p:spPr>
            <a:xfrm flipV="1">
              <a:off x="1589050" y="4183956"/>
              <a:ext cx="282487" cy="282487"/>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514" name="楕円 513">
              <a:extLst>
                <a:ext uri="{FF2B5EF4-FFF2-40B4-BE49-F238E27FC236}">
                  <a16:creationId xmlns:a16="http://schemas.microsoft.com/office/drawing/2014/main" id="{1160938D-1371-4B3C-B59E-3B78894491B4}"/>
                </a:ext>
              </a:extLst>
            </p:cNvPr>
            <p:cNvSpPr/>
            <p:nvPr/>
          </p:nvSpPr>
          <p:spPr>
            <a:xfrm flipV="1">
              <a:off x="1701952" y="4295618"/>
              <a:ext cx="56683" cy="566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sp>
        <p:nvSpPr>
          <p:cNvPr id="515" name="テキスト ボックス 514">
            <a:extLst>
              <a:ext uri="{FF2B5EF4-FFF2-40B4-BE49-F238E27FC236}">
                <a16:creationId xmlns:a16="http://schemas.microsoft.com/office/drawing/2014/main" id="{124E7116-DFE2-42CA-9282-B9ADF56B7A0C}"/>
              </a:ext>
            </a:extLst>
          </p:cNvPr>
          <p:cNvSpPr txBox="1"/>
          <p:nvPr/>
        </p:nvSpPr>
        <p:spPr>
          <a:xfrm>
            <a:off x="1519044" y="1405361"/>
            <a:ext cx="680892" cy="225244"/>
          </a:xfrm>
          <a:prstGeom prst="rect">
            <a:avLst/>
          </a:prstGeom>
          <a:noFill/>
          <a:ln>
            <a:noFill/>
          </a:ln>
        </p:spPr>
        <p:txBody>
          <a:bodyPr wrap="square" lIns="109687" tIns="65813" rIns="108000" bIns="65813"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千里中央</a:t>
            </a:r>
          </a:p>
        </p:txBody>
      </p:sp>
      <p:grpSp>
        <p:nvGrpSpPr>
          <p:cNvPr id="516" name="グループ化 515">
            <a:extLst>
              <a:ext uri="{FF2B5EF4-FFF2-40B4-BE49-F238E27FC236}">
                <a16:creationId xmlns:a16="http://schemas.microsoft.com/office/drawing/2014/main" id="{E02D8D9E-7CCC-4B16-A4D4-CDE4C3054EA2}"/>
              </a:ext>
            </a:extLst>
          </p:cNvPr>
          <p:cNvGrpSpPr/>
          <p:nvPr/>
        </p:nvGrpSpPr>
        <p:grpSpPr>
          <a:xfrm>
            <a:off x="1415188" y="1459581"/>
            <a:ext cx="260757" cy="260757"/>
            <a:chOff x="1589050" y="4183956"/>
            <a:chExt cx="282487" cy="282487"/>
          </a:xfrm>
        </p:grpSpPr>
        <p:sp>
          <p:nvSpPr>
            <p:cNvPr id="517" name="楕円 516">
              <a:extLst>
                <a:ext uri="{FF2B5EF4-FFF2-40B4-BE49-F238E27FC236}">
                  <a16:creationId xmlns:a16="http://schemas.microsoft.com/office/drawing/2014/main" id="{F66FFFA0-BEA4-4B4D-A3AA-FCCA717E2936}"/>
                </a:ext>
              </a:extLst>
            </p:cNvPr>
            <p:cNvSpPr/>
            <p:nvPr/>
          </p:nvSpPr>
          <p:spPr>
            <a:xfrm flipV="1">
              <a:off x="1589050" y="4183956"/>
              <a:ext cx="282487" cy="282487"/>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518" name="楕円 517">
              <a:extLst>
                <a:ext uri="{FF2B5EF4-FFF2-40B4-BE49-F238E27FC236}">
                  <a16:creationId xmlns:a16="http://schemas.microsoft.com/office/drawing/2014/main" id="{46DAB4EB-FE58-45F9-A732-C09EAD3A79DB}"/>
                </a:ext>
              </a:extLst>
            </p:cNvPr>
            <p:cNvSpPr/>
            <p:nvPr/>
          </p:nvSpPr>
          <p:spPr>
            <a:xfrm flipV="1">
              <a:off x="1701952" y="4295618"/>
              <a:ext cx="56683" cy="566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sp>
        <p:nvSpPr>
          <p:cNvPr id="519" name="テキスト ボックス 518">
            <a:extLst>
              <a:ext uri="{FF2B5EF4-FFF2-40B4-BE49-F238E27FC236}">
                <a16:creationId xmlns:a16="http://schemas.microsoft.com/office/drawing/2014/main" id="{234C6810-4DDA-41E4-96AA-BA80E7588C1C}"/>
              </a:ext>
            </a:extLst>
          </p:cNvPr>
          <p:cNvSpPr txBox="1"/>
          <p:nvPr/>
        </p:nvSpPr>
        <p:spPr>
          <a:xfrm>
            <a:off x="2192641" y="1438895"/>
            <a:ext cx="680892" cy="225244"/>
          </a:xfrm>
          <a:prstGeom prst="rect">
            <a:avLst/>
          </a:prstGeom>
          <a:noFill/>
          <a:ln>
            <a:noFill/>
          </a:ln>
        </p:spPr>
        <p:txBody>
          <a:bodyPr wrap="square" lIns="109687" tIns="65813" rIns="108000" bIns="65813"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latin typeface="BIZ UDPゴシック" panose="020B0400000000000000" pitchFamily="50" charset="-128"/>
                <a:ea typeface="BIZ UDPゴシック" panose="020B0400000000000000" pitchFamily="50" charset="-128"/>
              </a:rPr>
              <a:t>彩都</a:t>
            </a:r>
          </a:p>
        </p:txBody>
      </p:sp>
      <p:grpSp>
        <p:nvGrpSpPr>
          <p:cNvPr id="520" name="グループ化 519">
            <a:extLst>
              <a:ext uri="{FF2B5EF4-FFF2-40B4-BE49-F238E27FC236}">
                <a16:creationId xmlns:a16="http://schemas.microsoft.com/office/drawing/2014/main" id="{8F5503B4-511B-40EB-B09D-06C39BC2EAF1}"/>
              </a:ext>
            </a:extLst>
          </p:cNvPr>
          <p:cNvGrpSpPr/>
          <p:nvPr/>
        </p:nvGrpSpPr>
        <p:grpSpPr>
          <a:xfrm>
            <a:off x="2165833" y="1557048"/>
            <a:ext cx="260757" cy="260757"/>
            <a:chOff x="1589050" y="4183956"/>
            <a:chExt cx="282487" cy="282487"/>
          </a:xfrm>
        </p:grpSpPr>
        <p:sp>
          <p:nvSpPr>
            <p:cNvPr id="521" name="楕円 520">
              <a:extLst>
                <a:ext uri="{FF2B5EF4-FFF2-40B4-BE49-F238E27FC236}">
                  <a16:creationId xmlns:a16="http://schemas.microsoft.com/office/drawing/2014/main" id="{D8A45299-ECDC-4933-BBE4-C8B7E8D76389}"/>
                </a:ext>
              </a:extLst>
            </p:cNvPr>
            <p:cNvSpPr/>
            <p:nvPr/>
          </p:nvSpPr>
          <p:spPr>
            <a:xfrm flipV="1">
              <a:off x="1589050" y="4183956"/>
              <a:ext cx="282487" cy="282487"/>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522" name="楕円 521">
              <a:extLst>
                <a:ext uri="{FF2B5EF4-FFF2-40B4-BE49-F238E27FC236}">
                  <a16:creationId xmlns:a16="http://schemas.microsoft.com/office/drawing/2014/main" id="{E4C66D92-2C76-44F3-A930-06342DD62D4F}"/>
                </a:ext>
              </a:extLst>
            </p:cNvPr>
            <p:cNvSpPr/>
            <p:nvPr/>
          </p:nvSpPr>
          <p:spPr>
            <a:xfrm flipV="1">
              <a:off x="1701952" y="4295618"/>
              <a:ext cx="56683" cy="566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grpSp>
      <p:grpSp>
        <p:nvGrpSpPr>
          <p:cNvPr id="523" name="グループ化 522">
            <a:extLst>
              <a:ext uri="{FF2B5EF4-FFF2-40B4-BE49-F238E27FC236}">
                <a16:creationId xmlns:a16="http://schemas.microsoft.com/office/drawing/2014/main" id="{4D671480-11A8-4729-BA49-F8C274319A5B}"/>
              </a:ext>
            </a:extLst>
          </p:cNvPr>
          <p:cNvGrpSpPr/>
          <p:nvPr/>
        </p:nvGrpSpPr>
        <p:grpSpPr>
          <a:xfrm>
            <a:off x="1231316" y="2631964"/>
            <a:ext cx="260757" cy="260757"/>
            <a:chOff x="1980626" y="2933318"/>
            <a:chExt cx="227849" cy="227850"/>
          </a:xfrm>
        </p:grpSpPr>
        <p:sp>
          <p:nvSpPr>
            <p:cNvPr id="524" name="楕円 523">
              <a:extLst>
                <a:ext uri="{FF2B5EF4-FFF2-40B4-BE49-F238E27FC236}">
                  <a16:creationId xmlns:a16="http://schemas.microsoft.com/office/drawing/2014/main" id="{5D47C650-5918-4F32-B18F-F09E55C3F9B0}"/>
                </a:ext>
              </a:extLst>
            </p:cNvPr>
            <p:cNvSpPr/>
            <p:nvPr/>
          </p:nvSpPr>
          <p:spPr>
            <a:xfrm flipV="1">
              <a:off x="1980626" y="2933318"/>
              <a:ext cx="227849" cy="227850"/>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525" name="楕円 524">
              <a:extLst>
                <a:ext uri="{FF2B5EF4-FFF2-40B4-BE49-F238E27FC236}">
                  <a16:creationId xmlns:a16="http://schemas.microsoft.com/office/drawing/2014/main" id="{B20301B3-B84E-4DC6-B107-3D9D4559036B}"/>
                </a:ext>
              </a:extLst>
            </p:cNvPr>
            <p:cNvSpPr/>
            <p:nvPr/>
          </p:nvSpPr>
          <p:spPr>
            <a:xfrm flipV="1">
              <a:off x="2071689" y="3023385"/>
              <a:ext cx="45720" cy="4572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sp>
        <p:nvSpPr>
          <p:cNvPr id="526" name="テキスト ボックス 525">
            <a:extLst>
              <a:ext uri="{FF2B5EF4-FFF2-40B4-BE49-F238E27FC236}">
                <a16:creationId xmlns:a16="http://schemas.microsoft.com/office/drawing/2014/main" id="{7B6B4E1F-3956-4B49-9000-378EFA0C87DF}"/>
              </a:ext>
            </a:extLst>
          </p:cNvPr>
          <p:cNvSpPr txBox="1"/>
          <p:nvPr/>
        </p:nvSpPr>
        <p:spPr>
          <a:xfrm>
            <a:off x="2524675" y="2604606"/>
            <a:ext cx="680892" cy="225244"/>
          </a:xfrm>
          <a:prstGeom prst="rect">
            <a:avLst/>
          </a:prstGeom>
          <a:noFill/>
          <a:ln>
            <a:noFill/>
          </a:ln>
        </p:spPr>
        <p:txBody>
          <a:bodyPr wrap="square" lIns="109687" tIns="65813" rIns="108000" bIns="65813"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rgbClr val="FF0000"/>
                </a:solidFill>
                <a:effectLst>
                  <a:glow rad="127000">
                    <a:schemeClr val="bg1"/>
                  </a:glow>
                </a:effectLst>
                <a:latin typeface="BIZ UDPゴシック" panose="020B0400000000000000" pitchFamily="50" charset="-128"/>
                <a:ea typeface="BIZ UDPゴシック" panose="020B0400000000000000" pitchFamily="50" charset="-128"/>
              </a:rPr>
              <a:t>長田・荒本</a:t>
            </a:r>
          </a:p>
        </p:txBody>
      </p:sp>
      <p:sp>
        <p:nvSpPr>
          <p:cNvPr id="527" name="テキスト ボックス 526">
            <a:extLst>
              <a:ext uri="{FF2B5EF4-FFF2-40B4-BE49-F238E27FC236}">
                <a16:creationId xmlns:a16="http://schemas.microsoft.com/office/drawing/2014/main" id="{B9617532-8617-435E-92E0-BA996FB4DEBE}"/>
              </a:ext>
            </a:extLst>
          </p:cNvPr>
          <p:cNvSpPr txBox="1"/>
          <p:nvPr/>
        </p:nvSpPr>
        <p:spPr>
          <a:xfrm>
            <a:off x="4196305" y="1025947"/>
            <a:ext cx="1343893" cy="218256"/>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3231" rIns="33231" bIns="33231" rtlCol="0" anchor="ctr" anchorCtr="0">
            <a:noAutofit/>
          </a:bodyPr>
          <a:lstStyle/>
          <a:p>
            <a:pPr algn="ctr"/>
            <a:r>
              <a:rPr kumimoji="1" lang="ja-JP" altLang="en-US" sz="1050" b="1" dirty="0">
                <a:ln w="0"/>
                <a:solidFill>
                  <a:schemeClr val="bg1"/>
                </a:solidFill>
                <a:latin typeface="BIZ UDPゴシック" panose="020B0400000000000000" pitchFamily="50" charset="-128"/>
                <a:ea typeface="BIZ UDPゴシック" panose="020B0400000000000000" pitchFamily="50" charset="-128"/>
              </a:rPr>
              <a:t>夢洲のまちづくり</a:t>
            </a:r>
            <a:endParaRPr kumimoji="1" lang="en-US" altLang="ja-JP" sz="1050" b="1" dirty="0">
              <a:ln w="0"/>
              <a:solidFill>
                <a:schemeClr val="bg1"/>
              </a:solidFill>
              <a:latin typeface="BIZ UDPゴシック" panose="020B0400000000000000" pitchFamily="50" charset="-128"/>
              <a:ea typeface="BIZ UDPゴシック" panose="020B0400000000000000" pitchFamily="50" charset="-128"/>
            </a:endParaRPr>
          </a:p>
        </p:txBody>
      </p:sp>
      <p:sp>
        <p:nvSpPr>
          <p:cNvPr id="528" name="正方形/長方形 527">
            <a:extLst>
              <a:ext uri="{FF2B5EF4-FFF2-40B4-BE49-F238E27FC236}">
                <a16:creationId xmlns:a16="http://schemas.microsoft.com/office/drawing/2014/main" id="{8F537A07-BC0E-4FBC-AA72-2E59A574F595}"/>
              </a:ext>
            </a:extLst>
          </p:cNvPr>
          <p:cNvSpPr/>
          <p:nvPr/>
        </p:nvSpPr>
        <p:spPr>
          <a:xfrm>
            <a:off x="3392006" y="4531755"/>
            <a:ext cx="422738" cy="75516"/>
          </a:xfrm>
          <a:prstGeom prst="rect">
            <a:avLst/>
          </a:prstGeom>
          <a:solidFill>
            <a:srgbClr val="0068B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529" name="テキスト ボックス 528">
            <a:extLst>
              <a:ext uri="{FF2B5EF4-FFF2-40B4-BE49-F238E27FC236}">
                <a16:creationId xmlns:a16="http://schemas.microsoft.com/office/drawing/2014/main" id="{CEEBFA7F-2DEC-4CE7-AB8E-CF09E8C24B62}"/>
              </a:ext>
            </a:extLst>
          </p:cNvPr>
          <p:cNvSpPr txBox="1"/>
          <p:nvPr/>
        </p:nvSpPr>
        <p:spPr>
          <a:xfrm>
            <a:off x="2333686" y="1822667"/>
            <a:ext cx="680892" cy="323541"/>
          </a:xfrm>
          <a:prstGeom prst="rect">
            <a:avLst/>
          </a:prstGeom>
          <a:noFill/>
          <a:ln>
            <a:noFill/>
          </a:ln>
        </p:spPr>
        <p:txBody>
          <a:bodyPr wrap="square" lIns="109687" tIns="65813" rIns="108000" bIns="65813"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800"/>
              </a:lnSpc>
              <a:buNone/>
            </a:pPr>
            <a:r>
              <a:rPr lang="ja-JP" altLang="en-US" sz="600" b="1" dirty="0">
                <a:solidFill>
                  <a:schemeClr val="bg1">
                    <a:lumMod val="50000"/>
                  </a:schemeClr>
                </a:solidFill>
                <a:latin typeface="BIZ UDPゴシック" panose="020B0400000000000000" pitchFamily="50" charset="-128"/>
                <a:ea typeface="BIZ UDPゴシック" panose="020B0400000000000000" pitchFamily="50" charset="-128"/>
              </a:rPr>
              <a:t>けいはんな</a:t>
            </a:r>
          </a:p>
          <a:p>
            <a:pPr marL="0" indent="0" algn="ctr">
              <a:lnSpc>
                <a:spcPts val="800"/>
              </a:lnSpc>
              <a:buNone/>
            </a:pPr>
            <a:r>
              <a:rPr lang="ja-JP" altLang="en-US" sz="600" b="1" dirty="0">
                <a:solidFill>
                  <a:schemeClr val="bg1">
                    <a:lumMod val="50000"/>
                  </a:schemeClr>
                </a:solidFill>
                <a:latin typeface="BIZ UDPゴシック" panose="020B0400000000000000" pitchFamily="50" charset="-128"/>
                <a:ea typeface="BIZ UDPゴシック" panose="020B0400000000000000" pitchFamily="50" charset="-128"/>
              </a:rPr>
              <a:t>学研都市</a:t>
            </a:r>
          </a:p>
        </p:txBody>
      </p:sp>
      <p:grpSp>
        <p:nvGrpSpPr>
          <p:cNvPr id="530" name="グループ化 529">
            <a:extLst>
              <a:ext uri="{FF2B5EF4-FFF2-40B4-BE49-F238E27FC236}">
                <a16:creationId xmlns:a16="http://schemas.microsoft.com/office/drawing/2014/main" id="{23640EA7-FA7C-4722-A22F-BE55405DE4E2}"/>
              </a:ext>
            </a:extLst>
          </p:cNvPr>
          <p:cNvGrpSpPr/>
          <p:nvPr/>
        </p:nvGrpSpPr>
        <p:grpSpPr>
          <a:xfrm>
            <a:off x="2375603" y="2029280"/>
            <a:ext cx="260757" cy="260757"/>
            <a:chOff x="1589050" y="4183956"/>
            <a:chExt cx="282487" cy="282487"/>
          </a:xfrm>
        </p:grpSpPr>
        <p:sp>
          <p:nvSpPr>
            <p:cNvPr id="531" name="楕円 530">
              <a:extLst>
                <a:ext uri="{FF2B5EF4-FFF2-40B4-BE49-F238E27FC236}">
                  <a16:creationId xmlns:a16="http://schemas.microsoft.com/office/drawing/2014/main" id="{6ABAC3F5-2240-41EA-BF60-40B34E8B95CF}"/>
                </a:ext>
              </a:extLst>
            </p:cNvPr>
            <p:cNvSpPr/>
            <p:nvPr/>
          </p:nvSpPr>
          <p:spPr>
            <a:xfrm flipV="1">
              <a:off x="1589050" y="4183956"/>
              <a:ext cx="282487" cy="282487"/>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532" name="楕円 531">
              <a:extLst>
                <a:ext uri="{FF2B5EF4-FFF2-40B4-BE49-F238E27FC236}">
                  <a16:creationId xmlns:a16="http://schemas.microsoft.com/office/drawing/2014/main" id="{BBA4A4E3-5D86-4B4C-831F-6C6D1027FA2C}"/>
                </a:ext>
              </a:extLst>
            </p:cNvPr>
            <p:cNvSpPr/>
            <p:nvPr/>
          </p:nvSpPr>
          <p:spPr>
            <a:xfrm flipV="1">
              <a:off x="1701952" y="4295618"/>
              <a:ext cx="56683" cy="566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grpSp>
      <p:sp>
        <p:nvSpPr>
          <p:cNvPr id="533" name="テキスト ボックス 532">
            <a:extLst>
              <a:ext uri="{FF2B5EF4-FFF2-40B4-BE49-F238E27FC236}">
                <a16:creationId xmlns:a16="http://schemas.microsoft.com/office/drawing/2014/main" id="{0CDAA654-FA3F-46B5-B60B-A70B2CAECB87}"/>
              </a:ext>
            </a:extLst>
          </p:cNvPr>
          <p:cNvSpPr txBox="1"/>
          <p:nvPr/>
        </p:nvSpPr>
        <p:spPr>
          <a:xfrm>
            <a:off x="4897413" y="3257012"/>
            <a:ext cx="1335218" cy="401520"/>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ja-JP" altLang="en-US" sz="738" dirty="0">
                <a:latin typeface="BIZ UDPゴシック" panose="020B0400000000000000" pitchFamily="50" charset="-128"/>
                <a:ea typeface="BIZ UDPゴシック" panose="020B0400000000000000" pitchFamily="50" charset="-128"/>
              </a:rPr>
              <a:t>国際会議場、展示場、ホテル、</a:t>
            </a:r>
            <a:endParaRPr lang="en-US" altLang="ja-JP" sz="738" dirty="0">
              <a:latin typeface="BIZ UDPゴシック" panose="020B0400000000000000" pitchFamily="50" charset="-128"/>
              <a:ea typeface="BIZ UDPゴシック" panose="020B0400000000000000" pitchFamily="50" charset="-128"/>
            </a:endParaRPr>
          </a:p>
          <a:p>
            <a:pPr marL="0" indent="0">
              <a:lnSpc>
                <a:spcPts val="1108"/>
              </a:lnSpc>
              <a:buNone/>
            </a:pPr>
            <a:r>
              <a:rPr lang="ja-JP" altLang="en-US" sz="738" spc="-30" dirty="0">
                <a:latin typeface="BIZ UDPゴシック" panose="020B0400000000000000" pitchFamily="50" charset="-128"/>
                <a:ea typeface="BIZ UDPゴシック" panose="020B0400000000000000" pitchFamily="50" charset="-128"/>
              </a:rPr>
              <a:t>エンターテイメント施設、カジノ</a:t>
            </a:r>
            <a:endParaRPr lang="en-US" altLang="ja-JP" sz="738" spc="-30" dirty="0">
              <a:latin typeface="BIZ UDPゴシック" panose="020B0400000000000000" pitchFamily="50" charset="-128"/>
              <a:ea typeface="BIZ UDPゴシック" panose="020B0400000000000000" pitchFamily="50" charset="-128"/>
            </a:endParaRPr>
          </a:p>
          <a:p>
            <a:pPr marL="0" indent="0">
              <a:lnSpc>
                <a:spcPts val="1108"/>
              </a:lnSpc>
              <a:buNone/>
            </a:pPr>
            <a:r>
              <a:rPr lang="ja-JP" altLang="en-US" sz="738" spc="-30" dirty="0">
                <a:latin typeface="BIZ UDPゴシック" panose="020B0400000000000000" pitchFamily="50" charset="-128"/>
                <a:ea typeface="BIZ UDPゴシック" panose="020B0400000000000000" pitchFamily="50" charset="-128"/>
              </a:rPr>
              <a:t>等を整備</a:t>
            </a:r>
          </a:p>
        </p:txBody>
      </p:sp>
      <p:cxnSp>
        <p:nvCxnSpPr>
          <p:cNvPr id="534" name="直線矢印コネクタ 533">
            <a:extLst>
              <a:ext uri="{FF2B5EF4-FFF2-40B4-BE49-F238E27FC236}">
                <a16:creationId xmlns:a16="http://schemas.microsoft.com/office/drawing/2014/main" id="{326B6EC4-50AE-4614-85BF-8C49013CC987}"/>
              </a:ext>
            </a:extLst>
          </p:cNvPr>
          <p:cNvCxnSpPr>
            <a:cxnSpLocks/>
          </p:cNvCxnSpPr>
          <p:nvPr/>
        </p:nvCxnSpPr>
        <p:spPr>
          <a:xfrm>
            <a:off x="549014" y="3524356"/>
            <a:ext cx="0" cy="1361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5" name="正方形/長方形 534">
            <a:extLst>
              <a:ext uri="{FF2B5EF4-FFF2-40B4-BE49-F238E27FC236}">
                <a16:creationId xmlns:a16="http://schemas.microsoft.com/office/drawing/2014/main" id="{B555ACED-E4F8-4262-893B-64A7466363B7}"/>
              </a:ext>
            </a:extLst>
          </p:cNvPr>
          <p:cNvSpPr/>
          <p:nvPr/>
        </p:nvSpPr>
        <p:spPr>
          <a:xfrm>
            <a:off x="119629" y="4897435"/>
            <a:ext cx="1719197" cy="187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25" b="1" dirty="0">
                <a:solidFill>
                  <a:schemeClr val="tx1"/>
                </a:solidFill>
                <a:effectLst>
                  <a:glow rad="63500">
                    <a:schemeClr val="bg1">
                      <a:alpha val="40000"/>
                    </a:schemeClr>
                  </a:glow>
                </a:effectLst>
                <a:latin typeface="BIZ UDPゴシック" panose="020B0400000000000000" pitchFamily="50" charset="-128"/>
                <a:ea typeface="BIZ UDPゴシック" panose="020B0400000000000000" pitchFamily="50" charset="-128"/>
              </a:rPr>
              <a:t>夢洲周辺の連携強化（イメージ）</a:t>
            </a:r>
            <a:endParaRPr lang="en-US" altLang="ja-JP" sz="825" b="1" dirty="0">
              <a:solidFill>
                <a:schemeClr val="tx1"/>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p:txBody>
      </p:sp>
      <p:sp>
        <p:nvSpPr>
          <p:cNvPr id="536" name="楕円 535">
            <a:extLst>
              <a:ext uri="{FF2B5EF4-FFF2-40B4-BE49-F238E27FC236}">
                <a16:creationId xmlns:a16="http://schemas.microsoft.com/office/drawing/2014/main" id="{B7938C37-1E5F-4D5D-9F31-F60E683EA670}"/>
              </a:ext>
            </a:extLst>
          </p:cNvPr>
          <p:cNvSpPr/>
          <p:nvPr/>
        </p:nvSpPr>
        <p:spPr>
          <a:xfrm flipV="1">
            <a:off x="2420786" y="2498200"/>
            <a:ext cx="260757" cy="260757"/>
          </a:xfrm>
          <a:prstGeom prst="ellipse">
            <a:avLst/>
          </a:pr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537" name="楕円 536">
            <a:extLst>
              <a:ext uri="{FF2B5EF4-FFF2-40B4-BE49-F238E27FC236}">
                <a16:creationId xmlns:a16="http://schemas.microsoft.com/office/drawing/2014/main" id="{97A3E832-27F2-4CCD-8CDF-E4AD28D75E3C}"/>
              </a:ext>
            </a:extLst>
          </p:cNvPr>
          <p:cNvSpPr/>
          <p:nvPr/>
        </p:nvSpPr>
        <p:spPr>
          <a:xfrm flipV="1">
            <a:off x="2525003" y="2601273"/>
            <a:ext cx="52323" cy="5232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538" name="正方形/長方形 537">
            <a:extLst>
              <a:ext uri="{FF2B5EF4-FFF2-40B4-BE49-F238E27FC236}">
                <a16:creationId xmlns:a16="http://schemas.microsoft.com/office/drawing/2014/main" id="{8385556E-1FC0-4CE5-A589-B3A7A97D9145}"/>
              </a:ext>
            </a:extLst>
          </p:cNvPr>
          <p:cNvSpPr/>
          <p:nvPr/>
        </p:nvSpPr>
        <p:spPr>
          <a:xfrm>
            <a:off x="6526012" y="1122070"/>
            <a:ext cx="3264272" cy="46646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39" name="テキスト ボックス 538">
            <a:extLst>
              <a:ext uri="{FF2B5EF4-FFF2-40B4-BE49-F238E27FC236}">
                <a16:creationId xmlns:a16="http://schemas.microsoft.com/office/drawing/2014/main" id="{805516AE-4AFB-4948-AD71-2AF82B4FAE34}"/>
              </a:ext>
            </a:extLst>
          </p:cNvPr>
          <p:cNvSpPr txBox="1"/>
          <p:nvPr/>
        </p:nvSpPr>
        <p:spPr>
          <a:xfrm>
            <a:off x="7057026" y="1022310"/>
            <a:ext cx="2268000" cy="218256"/>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3231" rIns="33231" bIns="33231" rtlCol="0" anchor="ctr" anchorCtr="0">
            <a:noAutofit/>
          </a:bodyPr>
          <a:lstStyle/>
          <a:p>
            <a:pPr algn="ctr"/>
            <a:r>
              <a:rPr kumimoji="1" lang="ja-JP" altLang="en-US" sz="1050" b="1" dirty="0">
                <a:ln w="0"/>
                <a:solidFill>
                  <a:schemeClr val="bg1"/>
                </a:solidFill>
                <a:latin typeface="BIZ UDPゴシック" panose="020B0400000000000000" pitchFamily="50" charset="-128"/>
                <a:ea typeface="BIZ UDPゴシック" panose="020B0400000000000000" pitchFamily="50" charset="-128"/>
              </a:rPr>
              <a:t>大阪城公園周辺地域のまちづくり</a:t>
            </a:r>
            <a:endParaRPr kumimoji="1" lang="en-US" altLang="ja-JP" sz="1050" b="1" dirty="0">
              <a:ln w="0"/>
              <a:solidFill>
                <a:schemeClr val="bg1"/>
              </a:solidFill>
              <a:latin typeface="BIZ UDPゴシック" panose="020B0400000000000000" pitchFamily="50" charset="-128"/>
              <a:ea typeface="BIZ UDPゴシック" panose="020B0400000000000000" pitchFamily="50" charset="-128"/>
            </a:endParaRPr>
          </a:p>
        </p:txBody>
      </p:sp>
      <p:sp>
        <p:nvSpPr>
          <p:cNvPr id="540" name="正方形/長方形 539">
            <a:extLst>
              <a:ext uri="{FF2B5EF4-FFF2-40B4-BE49-F238E27FC236}">
                <a16:creationId xmlns:a16="http://schemas.microsoft.com/office/drawing/2014/main" id="{B333E1DB-B1E3-4572-96D3-9D59646E4946}"/>
              </a:ext>
            </a:extLst>
          </p:cNvPr>
          <p:cNvSpPr/>
          <p:nvPr/>
        </p:nvSpPr>
        <p:spPr>
          <a:xfrm>
            <a:off x="6505082" y="5986549"/>
            <a:ext cx="3285201" cy="77542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ja-JP" altLang="en-US" sz="740" dirty="0">
              <a:solidFill>
                <a:schemeClr val="tx1"/>
              </a:solidFill>
            </a:endParaRPr>
          </a:p>
        </p:txBody>
      </p:sp>
      <p:sp>
        <p:nvSpPr>
          <p:cNvPr id="541" name="テキスト ボックス 540">
            <a:extLst>
              <a:ext uri="{FF2B5EF4-FFF2-40B4-BE49-F238E27FC236}">
                <a16:creationId xmlns:a16="http://schemas.microsoft.com/office/drawing/2014/main" id="{2BB30523-8A84-4752-8D26-98D4C9AA8375}"/>
              </a:ext>
            </a:extLst>
          </p:cNvPr>
          <p:cNvSpPr txBox="1"/>
          <p:nvPr/>
        </p:nvSpPr>
        <p:spPr>
          <a:xfrm>
            <a:off x="6559009" y="6048168"/>
            <a:ext cx="2164396" cy="775423"/>
          </a:xfrm>
          <a:prstGeom prst="rect">
            <a:avLst/>
          </a:prstGeom>
          <a:noFill/>
          <a:ln>
            <a:noFill/>
          </a:ln>
        </p:spPr>
        <p:txBody>
          <a:bodyPr wrap="square" lIns="36000" tIns="66462" rIns="36000" bIns="66462"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900" spc="-20" dirty="0">
                <a:solidFill>
                  <a:schemeClr val="tx1"/>
                </a:solidFill>
                <a:latin typeface="BIZ UDPゴシック" panose="020B0400000000000000" pitchFamily="50" charset="-128"/>
                <a:ea typeface="BIZ UDPゴシック" panose="020B0400000000000000" pitchFamily="50" charset="-128"/>
              </a:rPr>
              <a:t>東西都市軸の「東部大阪中枢エリア」として、大阪モノレール延伸による新たな結節点にふさわしい都市機能の誘導を図り、商業・業務機能の強化や来訪者受入環境、居住機能の充実をめざす</a:t>
            </a:r>
          </a:p>
        </p:txBody>
      </p:sp>
      <p:pic>
        <p:nvPicPr>
          <p:cNvPr id="542" name="図 541">
            <a:extLst>
              <a:ext uri="{FF2B5EF4-FFF2-40B4-BE49-F238E27FC236}">
                <a16:creationId xmlns:a16="http://schemas.microsoft.com/office/drawing/2014/main" id="{0CDA9336-9E4E-4C3E-A986-169763E080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40081" y="6143640"/>
            <a:ext cx="834880" cy="501629"/>
          </a:xfrm>
          <a:prstGeom prst="rect">
            <a:avLst/>
          </a:prstGeom>
        </p:spPr>
      </p:pic>
      <p:sp>
        <p:nvSpPr>
          <p:cNvPr id="543" name="テキスト ボックス 542">
            <a:extLst>
              <a:ext uri="{FF2B5EF4-FFF2-40B4-BE49-F238E27FC236}">
                <a16:creationId xmlns:a16="http://schemas.microsoft.com/office/drawing/2014/main" id="{60C7508F-F82C-4F2C-9406-7AB3CCA11C14}"/>
              </a:ext>
            </a:extLst>
          </p:cNvPr>
          <p:cNvSpPr txBox="1"/>
          <p:nvPr/>
        </p:nvSpPr>
        <p:spPr>
          <a:xfrm>
            <a:off x="9225474" y="6553161"/>
            <a:ext cx="507148" cy="7694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600"/>
              </a:lnSpc>
              <a:buNone/>
            </a:pPr>
            <a:r>
              <a:rPr lang="ja-JP" altLang="en-US" sz="500" b="1" dirty="0">
                <a:solidFill>
                  <a:schemeClr val="bg1"/>
                </a:solidFill>
                <a:latin typeface="BIZ UDPゴシック" panose="020B0400000000000000" pitchFamily="50" charset="-128"/>
                <a:ea typeface="BIZ UDPゴシック" panose="020B0400000000000000" pitchFamily="50" charset="-128"/>
              </a:rPr>
              <a:t>（仮称）荒本駅</a:t>
            </a:r>
            <a:endParaRPr lang="en-US" altLang="ja-JP" sz="500" b="1" dirty="0">
              <a:solidFill>
                <a:schemeClr val="bg1"/>
              </a:solidFill>
              <a:latin typeface="BIZ UDPゴシック" panose="020B0400000000000000" pitchFamily="50" charset="-128"/>
              <a:ea typeface="BIZ UDPゴシック" panose="020B0400000000000000" pitchFamily="50" charset="-128"/>
            </a:endParaRPr>
          </a:p>
        </p:txBody>
      </p:sp>
      <p:sp>
        <p:nvSpPr>
          <p:cNvPr id="544" name="テキスト ボックス 543">
            <a:extLst>
              <a:ext uri="{FF2B5EF4-FFF2-40B4-BE49-F238E27FC236}">
                <a16:creationId xmlns:a16="http://schemas.microsoft.com/office/drawing/2014/main" id="{B95937BE-C2AC-423B-B309-6AE75C0CBF9E}"/>
              </a:ext>
            </a:extLst>
          </p:cNvPr>
          <p:cNvSpPr txBox="1"/>
          <p:nvPr/>
        </p:nvSpPr>
        <p:spPr>
          <a:xfrm>
            <a:off x="7245474" y="5860596"/>
            <a:ext cx="1980000" cy="218256"/>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3231" rIns="33231" bIns="33231" rtlCol="0" anchor="ctr" anchorCtr="0">
            <a:noAutofit/>
          </a:bodyPr>
          <a:lstStyle/>
          <a:p>
            <a:pPr algn="ctr"/>
            <a:r>
              <a:rPr kumimoji="1" lang="ja-JP" altLang="en-US" sz="1050" b="1" dirty="0">
                <a:ln w="0"/>
                <a:solidFill>
                  <a:schemeClr val="bg1"/>
                </a:solidFill>
                <a:latin typeface="BIZ UDPゴシック" panose="020B0400000000000000" pitchFamily="50" charset="-128"/>
                <a:ea typeface="BIZ UDPゴシック" panose="020B0400000000000000" pitchFamily="50" charset="-128"/>
              </a:rPr>
              <a:t>長田・荒本駅周辺のまちづくり</a:t>
            </a:r>
          </a:p>
        </p:txBody>
      </p:sp>
      <p:sp>
        <p:nvSpPr>
          <p:cNvPr id="545" name="テキスト ボックス 544">
            <a:extLst>
              <a:ext uri="{FF2B5EF4-FFF2-40B4-BE49-F238E27FC236}">
                <a16:creationId xmlns:a16="http://schemas.microsoft.com/office/drawing/2014/main" id="{DF2AE4A3-CBDE-4527-9831-AE9F6920E0A2}"/>
              </a:ext>
            </a:extLst>
          </p:cNvPr>
          <p:cNvSpPr txBox="1"/>
          <p:nvPr/>
        </p:nvSpPr>
        <p:spPr>
          <a:xfrm>
            <a:off x="3361479" y="6261033"/>
            <a:ext cx="2961545" cy="283219"/>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築港南地区において、万博開催を契機に、マーケット・サウンディングを実施。今後、にぎわい創出に向け取り組む</a:t>
            </a:r>
          </a:p>
        </p:txBody>
      </p:sp>
      <p:sp>
        <p:nvSpPr>
          <p:cNvPr id="546" name="正方形/長方形 545">
            <a:extLst>
              <a:ext uri="{FF2B5EF4-FFF2-40B4-BE49-F238E27FC236}">
                <a16:creationId xmlns:a16="http://schemas.microsoft.com/office/drawing/2014/main" id="{14F6CD34-EFC0-4171-AD08-026F08F3B373}"/>
              </a:ext>
            </a:extLst>
          </p:cNvPr>
          <p:cNvSpPr/>
          <p:nvPr/>
        </p:nvSpPr>
        <p:spPr>
          <a:xfrm>
            <a:off x="3303838" y="5976330"/>
            <a:ext cx="3083647" cy="79917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47" name="テキスト ボックス 546">
            <a:extLst>
              <a:ext uri="{FF2B5EF4-FFF2-40B4-BE49-F238E27FC236}">
                <a16:creationId xmlns:a16="http://schemas.microsoft.com/office/drawing/2014/main" id="{7445ACCC-592B-4812-AA10-8B3ABC4F5FEE}"/>
              </a:ext>
            </a:extLst>
          </p:cNvPr>
          <p:cNvSpPr txBox="1"/>
          <p:nvPr/>
        </p:nvSpPr>
        <p:spPr>
          <a:xfrm>
            <a:off x="4171450" y="5882588"/>
            <a:ext cx="1440000" cy="219600"/>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3231" rIns="33231" bIns="33231" rtlCol="0" anchor="ctr" anchorCtr="0">
            <a:noAutofit/>
          </a:bodyPr>
          <a:lstStyle/>
          <a:p>
            <a:pPr algn="ctr"/>
            <a:r>
              <a:rPr kumimoji="1" lang="ja-JP" altLang="en-US" sz="1050" b="1" dirty="0">
                <a:ln w="0"/>
                <a:solidFill>
                  <a:schemeClr val="bg1"/>
                </a:solidFill>
                <a:latin typeface="BIZ UDPゴシック" panose="020B0400000000000000" pitchFamily="50" charset="-128"/>
                <a:ea typeface="BIZ UDPゴシック" panose="020B0400000000000000" pitchFamily="50" charset="-128"/>
              </a:rPr>
              <a:t>築港南地区再開発</a:t>
            </a:r>
            <a:endParaRPr kumimoji="1" lang="en-US" altLang="ja-JP" sz="1050" b="1" dirty="0">
              <a:ln w="0"/>
              <a:solidFill>
                <a:schemeClr val="bg1"/>
              </a:solidFill>
              <a:latin typeface="BIZ UDPゴシック" panose="020B0400000000000000" pitchFamily="50" charset="-128"/>
              <a:ea typeface="BIZ UDPゴシック" panose="020B0400000000000000" pitchFamily="50" charset="-128"/>
            </a:endParaRPr>
          </a:p>
        </p:txBody>
      </p:sp>
      <p:sp>
        <p:nvSpPr>
          <p:cNvPr id="548" name="テキスト ボックス 547">
            <a:extLst>
              <a:ext uri="{FF2B5EF4-FFF2-40B4-BE49-F238E27FC236}">
                <a16:creationId xmlns:a16="http://schemas.microsoft.com/office/drawing/2014/main" id="{7335ABCB-E25E-43CE-9259-0DEC9AE9FE65}"/>
              </a:ext>
            </a:extLst>
          </p:cNvPr>
          <p:cNvSpPr txBox="1"/>
          <p:nvPr/>
        </p:nvSpPr>
        <p:spPr>
          <a:xfrm>
            <a:off x="3332471" y="4624817"/>
            <a:ext cx="3004383" cy="1107996"/>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90488" indent="-90488">
              <a:buFont typeface="Arial" panose="020B0604020202020204" pitchFamily="34" charset="0"/>
              <a:buChar char="•"/>
            </a:pPr>
            <a:r>
              <a:rPr lang="ja-JP" altLang="en-US" sz="800" dirty="0">
                <a:solidFill>
                  <a:schemeClr val="tx1"/>
                </a:solidFill>
                <a:latin typeface="BIZ UDPゴシック" panose="020B0400000000000000" pitchFamily="50" charset="-128"/>
                <a:ea typeface="BIZ UDPゴシック" panose="020B0400000000000000" pitchFamily="50" charset="-128"/>
              </a:rPr>
              <a:t>夢洲第</a:t>
            </a:r>
            <a:r>
              <a:rPr lang="en-US" altLang="ja-JP" sz="800" dirty="0">
                <a:solidFill>
                  <a:schemeClr val="tx1"/>
                </a:solidFill>
                <a:latin typeface="BIZ UDPゴシック" panose="020B0400000000000000" pitchFamily="50" charset="-128"/>
                <a:ea typeface="BIZ UDPゴシック" panose="020B0400000000000000" pitchFamily="50" charset="-128"/>
              </a:rPr>
              <a:t>2</a:t>
            </a:r>
            <a:r>
              <a:rPr lang="ja-JP" altLang="en-US" sz="800" dirty="0">
                <a:solidFill>
                  <a:schemeClr val="tx1"/>
                </a:solidFill>
                <a:latin typeface="BIZ UDPゴシック" panose="020B0400000000000000" pitchFamily="50" charset="-128"/>
                <a:ea typeface="BIZ UDPゴシック" panose="020B0400000000000000" pitchFamily="50" charset="-128"/>
              </a:rPr>
              <a:t>期区域マスタープラン策定に向けた民間提案募集を</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buNone/>
            </a:pPr>
            <a:r>
              <a:rPr lang="en-US" altLang="ja-JP" sz="800" dirty="0">
                <a:solidFill>
                  <a:schemeClr val="tx1"/>
                </a:solidFill>
                <a:latin typeface="BIZ UDPゴシック" panose="020B0400000000000000" pitchFamily="50" charset="-128"/>
                <a:ea typeface="BIZ UDPゴシック" panose="020B0400000000000000" pitchFamily="50" charset="-128"/>
              </a:rPr>
              <a:t>   </a:t>
            </a:r>
            <a:r>
              <a:rPr lang="ja-JP" altLang="en-US" sz="800" dirty="0">
                <a:solidFill>
                  <a:schemeClr val="tx1"/>
                </a:solidFill>
                <a:latin typeface="BIZ UDPゴシック" panose="020B0400000000000000" pitchFamily="50" charset="-128"/>
                <a:ea typeface="BIZ UDPゴシック" panose="020B0400000000000000" pitchFamily="50" charset="-128"/>
              </a:rPr>
              <a:t>実施し、</a:t>
            </a:r>
            <a:r>
              <a:rPr lang="en-US" altLang="ja-JP" sz="800" dirty="0">
                <a:solidFill>
                  <a:schemeClr val="tx1"/>
                </a:solidFill>
                <a:latin typeface="BIZ UDPゴシック" panose="020B0400000000000000" pitchFamily="50" charset="-128"/>
                <a:ea typeface="BIZ UDPゴシック" panose="020B0400000000000000" pitchFamily="50" charset="-128"/>
              </a:rPr>
              <a:t>2025</a:t>
            </a:r>
            <a:r>
              <a:rPr lang="ja-JP" altLang="en-US" sz="800" dirty="0">
                <a:solidFill>
                  <a:schemeClr val="tx1"/>
                </a:solidFill>
                <a:latin typeface="BIZ UDPゴシック" panose="020B0400000000000000" pitchFamily="50" charset="-128"/>
                <a:ea typeface="BIZ UDPゴシック" panose="020B0400000000000000" pitchFamily="50" charset="-128"/>
              </a:rPr>
              <a:t>年</a:t>
            </a:r>
            <a:r>
              <a:rPr lang="en-US" altLang="ja-JP" sz="800" dirty="0">
                <a:solidFill>
                  <a:schemeClr val="tx1"/>
                </a:solidFill>
                <a:latin typeface="BIZ UDPゴシック" panose="020B0400000000000000" pitchFamily="50" charset="-128"/>
                <a:ea typeface="BIZ UDPゴシック" panose="020B0400000000000000" pitchFamily="50" charset="-128"/>
              </a:rPr>
              <a:t>1</a:t>
            </a:r>
            <a:r>
              <a:rPr lang="ja-JP" altLang="en-US" sz="800" dirty="0">
                <a:solidFill>
                  <a:schemeClr val="tx1"/>
                </a:solidFill>
                <a:latin typeface="BIZ UDPゴシック" panose="020B0400000000000000" pitchFamily="50" charset="-128"/>
                <a:ea typeface="BIZ UDPゴシック" panose="020B0400000000000000" pitchFamily="50" charset="-128"/>
              </a:rPr>
              <a:t>月に優秀提案</a:t>
            </a:r>
            <a:r>
              <a:rPr lang="en-US" altLang="ja-JP" sz="800" dirty="0">
                <a:solidFill>
                  <a:schemeClr val="tx1"/>
                </a:solidFill>
                <a:latin typeface="BIZ UDPゴシック" panose="020B0400000000000000" pitchFamily="50" charset="-128"/>
                <a:ea typeface="BIZ UDPゴシック" panose="020B0400000000000000" pitchFamily="50" charset="-128"/>
              </a:rPr>
              <a:t>2</a:t>
            </a:r>
            <a:r>
              <a:rPr lang="ja-JP" altLang="en-US" sz="800" dirty="0">
                <a:solidFill>
                  <a:schemeClr val="tx1"/>
                </a:solidFill>
                <a:latin typeface="BIZ UDPゴシック" panose="020B0400000000000000" pitchFamily="50" charset="-128"/>
                <a:ea typeface="BIZ UDPゴシック" panose="020B0400000000000000" pitchFamily="50" charset="-128"/>
              </a:rPr>
              <a:t>件を決定</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90488" indent="-90488">
              <a:buFont typeface="Arial" panose="020B0604020202020204" pitchFamily="34" charset="0"/>
              <a:buChar char="•"/>
            </a:pPr>
            <a:r>
              <a:rPr lang="en-US" altLang="ja-JP" sz="800" dirty="0">
                <a:solidFill>
                  <a:schemeClr val="tx1"/>
                </a:solidFill>
                <a:latin typeface="BIZ UDPゴシック" panose="020B0400000000000000" pitchFamily="50" charset="-128"/>
                <a:ea typeface="BIZ UDPゴシック" panose="020B0400000000000000" pitchFamily="50" charset="-128"/>
              </a:rPr>
              <a:t>2025</a:t>
            </a:r>
            <a:r>
              <a:rPr lang="ja-JP" altLang="en-US" sz="800" dirty="0">
                <a:solidFill>
                  <a:schemeClr val="tx1"/>
                </a:solidFill>
                <a:latin typeface="BIZ UDPゴシック" panose="020B0400000000000000" pitchFamily="50" charset="-128"/>
                <a:ea typeface="BIZ UDPゴシック" panose="020B0400000000000000" pitchFamily="50" charset="-128"/>
              </a:rPr>
              <a:t>年</a:t>
            </a:r>
            <a:r>
              <a:rPr lang="en-US" altLang="ja-JP" sz="800" dirty="0">
                <a:solidFill>
                  <a:schemeClr val="tx1"/>
                </a:solidFill>
                <a:latin typeface="BIZ UDPゴシック" panose="020B0400000000000000" pitchFamily="50" charset="-128"/>
                <a:ea typeface="BIZ UDPゴシック" panose="020B0400000000000000" pitchFamily="50" charset="-128"/>
              </a:rPr>
              <a:t>4</a:t>
            </a:r>
            <a:r>
              <a:rPr lang="ja-JP" altLang="en-US" sz="800" dirty="0">
                <a:solidFill>
                  <a:schemeClr val="tx1"/>
                </a:solidFill>
                <a:latin typeface="BIZ UDPゴシック" panose="020B0400000000000000" pitchFamily="50" charset="-128"/>
                <a:ea typeface="BIZ UDPゴシック" panose="020B0400000000000000" pitchFamily="50" charset="-128"/>
              </a:rPr>
              <a:t>月に夢洲第２期区域マスタープラン</a:t>
            </a:r>
            <a:r>
              <a:rPr lang="en-US" altLang="ja-JP" sz="800" dirty="0">
                <a:solidFill>
                  <a:schemeClr val="tx1"/>
                </a:solidFill>
                <a:latin typeface="BIZ UDPゴシック" panose="020B0400000000000000" pitchFamily="50" charset="-128"/>
                <a:ea typeface="BIZ UDPゴシック" panose="020B0400000000000000" pitchFamily="50" charset="-128"/>
              </a:rPr>
              <a:t>Ver.1.0</a:t>
            </a:r>
            <a:r>
              <a:rPr lang="ja-JP" altLang="en-US" sz="800" dirty="0">
                <a:solidFill>
                  <a:schemeClr val="tx1"/>
                </a:solidFill>
                <a:latin typeface="BIZ UDPゴシック" panose="020B0400000000000000" pitchFamily="50" charset="-128"/>
                <a:ea typeface="BIZ UDPゴシック" panose="020B0400000000000000" pitchFamily="50" charset="-128"/>
              </a:rPr>
              <a:t>を策定、同年１０月に関係者との議論を踏まえ、万博レガシーの継承に関する記載内容を更新したマスタープラン</a:t>
            </a:r>
            <a:r>
              <a:rPr lang="en-US" altLang="ja-JP" sz="800" dirty="0">
                <a:solidFill>
                  <a:schemeClr val="tx1"/>
                </a:solidFill>
                <a:latin typeface="BIZ UDPゴシック" panose="020B0400000000000000" pitchFamily="50" charset="-128"/>
                <a:ea typeface="BIZ UDPゴシック" panose="020B0400000000000000" pitchFamily="50" charset="-128"/>
              </a:rPr>
              <a:t>Ver.2.0</a:t>
            </a:r>
            <a:r>
              <a:rPr lang="ja-JP" altLang="en-US" sz="800" dirty="0">
                <a:solidFill>
                  <a:schemeClr val="tx1"/>
                </a:solidFill>
                <a:latin typeface="BIZ UDPゴシック" panose="020B0400000000000000" pitchFamily="50" charset="-128"/>
                <a:ea typeface="BIZ UDPゴシック" panose="020B0400000000000000" pitchFamily="50" charset="-128"/>
              </a:rPr>
              <a:t>を策定</a:t>
            </a:r>
            <a:endParaRPr lang="en-US" altLang="ja-JP" sz="800" strike="sngStrike" dirty="0">
              <a:solidFill>
                <a:schemeClr val="tx1"/>
              </a:solidFill>
              <a:latin typeface="BIZ UDPゴシック" panose="020B0400000000000000" pitchFamily="50" charset="-128"/>
              <a:ea typeface="BIZ UDPゴシック" panose="020B0400000000000000" pitchFamily="50" charset="-128"/>
            </a:endParaRPr>
          </a:p>
          <a:p>
            <a:pPr marL="90488" indent="-90488">
              <a:buFont typeface="Arial" panose="020B0604020202020204" pitchFamily="34" charset="0"/>
              <a:buChar char="•"/>
            </a:pPr>
            <a:r>
              <a:rPr lang="en-US" altLang="ja-JP" sz="800" dirty="0">
                <a:solidFill>
                  <a:schemeClr val="tx1"/>
                </a:solidFill>
                <a:latin typeface="BIZ UDPゴシック" panose="020B0400000000000000" pitchFamily="50" charset="-128"/>
                <a:ea typeface="BIZ UDPゴシック" panose="020B0400000000000000" pitchFamily="50" charset="-128"/>
              </a:rPr>
              <a:t>2026</a:t>
            </a:r>
            <a:r>
              <a:rPr lang="ja-JP" altLang="en-US" sz="800" dirty="0">
                <a:solidFill>
                  <a:schemeClr val="tx1"/>
                </a:solidFill>
                <a:latin typeface="BIZ UDPゴシック" panose="020B0400000000000000" pitchFamily="50" charset="-128"/>
                <a:ea typeface="BIZ UDPゴシック" panose="020B0400000000000000" pitchFamily="50" charset="-128"/>
              </a:rPr>
              <a:t>年春頃に、大屋根リングの利活用や大屋根リングを含む　公園・緑地等の検討を踏まえた「同マスタープラン</a:t>
            </a:r>
            <a:r>
              <a:rPr lang="en-US" altLang="ja-JP" sz="800" dirty="0">
                <a:solidFill>
                  <a:schemeClr val="tx1"/>
                </a:solidFill>
                <a:latin typeface="BIZ UDPゴシック" panose="020B0400000000000000" pitchFamily="50" charset="-128"/>
                <a:ea typeface="BIZ UDPゴシック" panose="020B0400000000000000" pitchFamily="50" charset="-128"/>
              </a:rPr>
              <a:t>Ver.3.0</a:t>
            </a:r>
            <a:r>
              <a:rPr lang="ja-JP" altLang="en-US" sz="800" dirty="0">
                <a:solidFill>
                  <a:schemeClr val="tx1"/>
                </a:solidFill>
                <a:latin typeface="BIZ UDPゴシック" panose="020B0400000000000000" pitchFamily="50" charset="-128"/>
                <a:ea typeface="BIZ UDPゴシック" panose="020B0400000000000000" pitchFamily="50" charset="-128"/>
              </a:rPr>
              <a:t>」を　策定予定</a:t>
            </a:r>
            <a:endParaRPr lang="en-US" altLang="ja-JP" sz="800" strike="sngStrike" dirty="0">
              <a:solidFill>
                <a:schemeClr val="tx1"/>
              </a:solidFill>
              <a:latin typeface="BIZ UDPゴシック" panose="020B0400000000000000" pitchFamily="50" charset="-128"/>
              <a:ea typeface="BIZ UDPゴシック" panose="020B0400000000000000" pitchFamily="50" charset="-128"/>
            </a:endParaRPr>
          </a:p>
          <a:p>
            <a:pPr marL="90488" indent="-90488">
              <a:buFont typeface="Arial" panose="020B0604020202020204" pitchFamily="34" charset="0"/>
              <a:buChar char="•"/>
            </a:pPr>
            <a:r>
              <a:rPr lang="ja-JP" altLang="en-US" sz="800" dirty="0">
                <a:solidFill>
                  <a:schemeClr val="tx1"/>
                </a:solidFill>
                <a:latin typeface="BIZ UDPゴシック" panose="020B0400000000000000" pitchFamily="50" charset="-128"/>
                <a:ea typeface="BIZ UDPゴシック" panose="020B0400000000000000" pitchFamily="50" charset="-128"/>
              </a:rPr>
              <a:t>このマスタープランを踏まえ、開発事業者募集開始予定</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549" name="テキスト ボックス 548">
            <a:extLst>
              <a:ext uri="{FF2B5EF4-FFF2-40B4-BE49-F238E27FC236}">
                <a16:creationId xmlns:a16="http://schemas.microsoft.com/office/drawing/2014/main" id="{AFF0B292-1EB7-4E29-A3D5-4B266A62863C}"/>
              </a:ext>
            </a:extLst>
          </p:cNvPr>
          <p:cNvSpPr txBox="1"/>
          <p:nvPr/>
        </p:nvSpPr>
        <p:spPr>
          <a:xfrm>
            <a:off x="3308691" y="1340757"/>
            <a:ext cx="3106514" cy="283219"/>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「夢洲まちづくり基本方針」に基づき、関西・大阪の活力を</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けん引する新たな国際観光拠点の形成に向けた取組を推進</a:t>
            </a:r>
            <a:endParaRPr lang="ja-JP" altLang="en-US" sz="900" spc="-40" dirty="0">
              <a:solidFill>
                <a:schemeClr val="tx1"/>
              </a:solidFill>
              <a:latin typeface="BIZ UDPゴシック" panose="020B0400000000000000" pitchFamily="50" charset="-128"/>
              <a:ea typeface="BIZ UDPゴシック" panose="020B0400000000000000" pitchFamily="50" charset="-128"/>
            </a:endParaRPr>
          </a:p>
        </p:txBody>
      </p:sp>
      <p:sp>
        <p:nvSpPr>
          <p:cNvPr id="550" name="テキスト ボックス 549">
            <a:extLst>
              <a:ext uri="{FF2B5EF4-FFF2-40B4-BE49-F238E27FC236}">
                <a16:creationId xmlns:a16="http://schemas.microsoft.com/office/drawing/2014/main" id="{98363827-4BF2-4FB0-80DA-80C281BCE56E}"/>
              </a:ext>
            </a:extLst>
          </p:cNvPr>
          <p:cNvSpPr txBox="1"/>
          <p:nvPr/>
        </p:nvSpPr>
        <p:spPr>
          <a:xfrm>
            <a:off x="6559156" y="1774027"/>
            <a:ext cx="2762664" cy="218256"/>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lIns="33231" tIns="33231" rIns="33231" bIns="33231" rtlCol="0" anchor="ctr" anchorCtr="0">
            <a:noAutofit/>
          </a:bodyPr>
          <a:lstStyle/>
          <a:p>
            <a:pPr>
              <a:lnSpc>
                <a:spcPts val="1292"/>
              </a:lnSpc>
            </a:pPr>
            <a:r>
              <a:rPr lang="ja-JP" altLang="en-US" sz="1000" b="1" dirty="0">
                <a:solidFill>
                  <a:schemeClr val="tx1"/>
                </a:solidFill>
                <a:latin typeface="BIZ UDPゴシック" panose="020B0400000000000000" pitchFamily="50" charset="-128"/>
                <a:ea typeface="BIZ UDPゴシック" panose="020B0400000000000000" pitchFamily="50" charset="-128"/>
              </a:rPr>
              <a:t>○ 大阪京橋駅周辺・大阪ビジネスパーク駅周辺</a:t>
            </a:r>
            <a:endParaRPr lang="ja-JP" altLang="en-US" sz="900" b="1" dirty="0">
              <a:solidFill>
                <a:schemeClr val="tx1"/>
              </a:solidFill>
              <a:latin typeface="BIZ UDPゴシック" panose="020B0400000000000000" pitchFamily="50" charset="-128"/>
              <a:ea typeface="BIZ UDPゴシック" panose="020B0400000000000000" pitchFamily="50" charset="-128"/>
            </a:endParaRPr>
          </a:p>
        </p:txBody>
      </p:sp>
      <p:sp>
        <p:nvSpPr>
          <p:cNvPr id="551" name="テキスト ボックス 550">
            <a:extLst>
              <a:ext uri="{FF2B5EF4-FFF2-40B4-BE49-F238E27FC236}">
                <a16:creationId xmlns:a16="http://schemas.microsoft.com/office/drawing/2014/main" id="{985E7E65-F0EA-47EF-B842-037B60D53328}"/>
              </a:ext>
            </a:extLst>
          </p:cNvPr>
          <p:cNvSpPr txBox="1"/>
          <p:nvPr/>
        </p:nvSpPr>
        <p:spPr>
          <a:xfrm>
            <a:off x="8142111" y="2010941"/>
            <a:ext cx="1694477" cy="1077218"/>
          </a:xfrm>
          <a:prstGeom prst="rect">
            <a:avLst/>
          </a:prstGeom>
          <a:noFill/>
        </p:spPr>
        <p:txBody>
          <a:bodyPr wrap="square">
            <a:spAutoFit/>
          </a:bodyPr>
          <a:lstStyle/>
          <a:p>
            <a:pPr algn="l"/>
            <a:r>
              <a:rPr lang="ja-JP" altLang="en-US" sz="800" spc="-20" dirty="0">
                <a:latin typeface="BIZ UDPゴシック" panose="020B0400000000000000" pitchFamily="50" charset="-128"/>
                <a:ea typeface="BIZ UDPゴシック" panose="020B0400000000000000" pitchFamily="50" charset="-128"/>
              </a:rPr>
              <a:t>「国際的な集客・滞在・商業空間」「賑わい拠点」、「スタートアップ・</a:t>
            </a:r>
            <a:endParaRPr lang="en-US" altLang="ja-JP" sz="800" spc="-20" dirty="0">
              <a:latin typeface="BIZ UDPゴシック" panose="020B0400000000000000" pitchFamily="50" charset="-128"/>
              <a:ea typeface="BIZ UDPゴシック" panose="020B0400000000000000" pitchFamily="50" charset="-128"/>
            </a:endParaRPr>
          </a:p>
          <a:p>
            <a:pPr algn="l"/>
            <a:r>
              <a:rPr lang="ja-JP" altLang="en-US" sz="800" spc="-20" dirty="0">
                <a:latin typeface="BIZ UDPゴシック" panose="020B0400000000000000" pitchFamily="50" charset="-128"/>
                <a:ea typeface="BIZ UDPゴシック" panose="020B0400000000000000" pitchFamily="50" charset="-128"/>
              </a:rPr>
              <a:t>ベンチャーエリア」の形成に向けた</a:t>
            </a:r>
            <a:endParaRPr lang="en-US" altLang="ja-JP" sz="800" spc="-20" dirty="0">
              <a:latin typeface="BIZ UDPゴシック" panose="020B0400000000000000" pitchFamily="50" charset="-128"/>
              <a:ea typeface="BIZ UDPゴシック" panose="020B0400000000000000" pitchFamily="50" charset="-128"/>
            </a:endParaRPr>
          </a:p>
          <a:p>
            <a:pPr algn="l"/>
            <a:r>
              <a:rPr lang="ja-JP" altLang="en-US" sz="800" spc="-20" dirty="0">
                <a:latin typeface="BIZ UDPゴシック" panose="020B0400000000000000" pitchFamily="50" charset="-128"/>
                <a:ea typeface="BIZ UDPゴシック" panose="020B0400000000000000" pitchFamily="50" charset="-128"/>
              </a:rPr>
              <a:t>取組を推進</a:t>
            </a:r>
            <a:endParaRPr lang="en-US" altLang="ja-JP" sz="800" spc="-20" dirty="0">
              <a:latin typeface="BIZ UDPゴシック" panose="020B0400000000000000" pitchFamily="50" charset="-128"/>
              <a:ea typeface="BIZ UDPゴシック" panose="020B0400000000000000" pitchFamily="50" charset="-128"/>
            </a:endParaRPr>
          </a:p>
          <a:p>
            <a:pPr algn="l"/>
            <a:r>
              <a:rPr lang="ja-JP" altLang="en-US" sz="800" spc="-20" dirty="0">
                <a:latin typeface="BIZ UDPゴシック" panose="020B0400000000000000" pitchFamily="50" charset="-128"/>
                <a:ea typeface="BIZ UDPゴシック" panose="020B0400000000000000" pitchFamily="50" charset="-128"/>
              </a:rPr>
              <a:t>広域交通拠点機能とアクセス機能の強化に資する「人中心の駅前空間・拠点」、「新たな歩行者ネットワーク」の形成に向けた取組を推進</a:t>
            </a:r>
          </a:p>
        </p:txBody>
      </p:sp>
      <p:grpSp>
        <p:nvGrpSpPr>
          <p:cNvPr id="552" name="グループ化 551">
            <a:extLst>
              <a:ext uri="{FF2B5EF4-FFF2-40B4-BE49-F238E27FC236}">
                <a16:creationId xmlns:a16="http://schemas.microsoft.com/office/drawing/2014/main" id="{518A7830-C6CB-4C54-A817-81736D3FEA44}"/>
              </a:ext>
            </a:extLst>
          </p:cNvPr>
          <p:cNvGrpSpPr>
            <a:grpSpLocks noChangeAspect="1"/>
          </p:cNvGrpSpPr>
          <p:nvPr/>
        </p:nvGrpSpPr>
        <p:grpSpPr>
          <a:xfrm>
            <a:off x="6608367" y="2003687"/>
            <a:ext cx="1533743" cy="1311526"/>
            <a:chOff x="9606756" y="2037565"/>
            <a:chExt cx="2681376" cy="2597372"/>
          </a:xfrm>
        </p:grpSpPr>
        <p:grpSp>
          <p:nvGrpSpPr>
            <p:cNvPr id="553" name="グループ化 552">
              <a:extLst>
                <a:ext uri="{FF2B5EF4-FFF2-40B4-BE49-F238E27FC236}">
                  <a16:creationId xmlns:a16="http://schemas.microsoft.com/office/drawing/2014/main" id="{11204C1D-C89D-4AB0-83C5-2662AE6DF1C6}"/>
                </a:ext>
              </a:extLst>
            </p:cNvPr>
            <p:cNvGrpSpPr>
              <a:grpSpLocks noChangeAspect="1"/>
            </p:cNvGrpSpPr>
            <p:nvPr/>
          </p:nvGrpSpPr>
          <p:grpSpPr>
            <a:xfrm>
              <a:off x="9606756" y="2037565"/>
              <a:ext cx="2681376" cy="2468599"/>
              <a:chOff x="7228581" y="4719355"/>
              <a:chExt cx="2215205" cy="2039421"/>
            </a:xfrm>
          </p:grpSpPr>
          <p:grpSp>
            <p:nvGrpSpPr>
              <p:cNvPr id="555" name="グループ化 554">
                <a:extLst>
                  <a:ext uri="{FF2B5EF4-FFF2-40B4-BE49-F238E27FC236}">
                    <a16:creationId xmlns:a16="http://schemas.microsoft.com/office/drawing/2014/main" id="{C082B078-2D62-4DB5-B626-1A5F5E3F7B71}"/>
                  </a:ext>
                </a:extLst>
              </p:cNvPr>
              <p:cNvGrpSpPr>
                <a:grpSpLocks noChangeAspect="1"/>
              </p:cNvGrpSpPr>
              <p:nvPr/>
            </p:nvGrpSpPr>
            <p:grpSpPr>
              <a:xfrm>
                <a:off x="7228581" y="4719355"/>
                <a:ext cx="2215205" cy="2039421"/>
                <a:chOff x="7443722" y="5141602"/>
                <a:chExt cx="1757470" cy="1618008"/>
              </a:xfrm>
            </p:grpSpPr>
            <p:pic>
              <p:nvPicPr>
                <p:cNvPr id="557" name="図 556">
                  <a:extLst>
                    <a:ext uri="{FF2B5EF4-FFF2-40B4-BE49-F238E27FC236}">
                      <a16:creationId xmlns:a16="http://schemas.microsoft.com/office/drawing/2014/main" id="{F79DE6DA-7FE0-4670-B492-90C8AD48E2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231" t="796" r="26502" b="23647"/>
                <a:stretch/>
              </p:blipFill>
              <p:spPr>
                <a:xfrm>
                  <a:off x="7443722" y="5141602"/>
                  <a:ext cx="1757470" cy="1618008"/>
                </a:xfrm>
                <a:prstGeom prst="rect">
                  <a:avLst/>
                </a:prstGeom>
              </p:spPr>
            </p:pic>
            <p:sp>
              <p:nvSpPr>
                <p:cNvPr id="558" name="フリーフォーム: 図形 557">
                  <a:extLst>
                    <a:ext uri="{FF2B5EF4-FFF2-40B4-BE49-F238E27FC236}">
                      <a16:creationId xmlns:a16="http://schemas.microsoft.com/office/drawing/2014/main" id="{39820D44-06E9-46D2-BAF7-3969AD3084C9}"/>
                    </a:ext>
                  </a:extLst>
                </p:cNvPr>
                <p:cNvSpPr/>
                <p:nvPr/>
              </p:nvSpPr>
              <p:spPr>
                <a:xfrm>
                  <a:off x="7966710" y="5554751"/>
                  <a:ext cx="1135380" cy="411480"/>
                </a:xfrm>
                <a:custGeom>
                  <a:avLst/>
                  <a:gdLst>
                    <a:gd name="connsiteX0" fmla="*/ 0 w 1135380"/>
                    <a:gd name="connsiteY0" fmla="*/ 411480 h 411480"/>
                    <a:gd name="connsiteX1" fmla="*/ 89535 w 1135380"/>
                    <a:gd name="connsiteY1" fmla="*/ 367665 h 411480"/>
                    <a:gd name="connsiteX2" fmla="*/ 213360 w 1135380"/>
                    <a:gd name="connsiteY2" fmla="*/ 276225 h 411480"/>
                    <a:gd name="connsiteX3" fmla="*/ 306705 w 1135380"/>
                    <a:gd name="connsiteY3" fmla="*/ 184785 h 411480"/>
                    <a:gd name="connsiteX4" fmla="*/ 440055 w 1135380"/>
                    <a:gd name="connsiteY4" fmla="*/ 110490 h 411480"/>
                    <a:gd name="connsiteX5" fmla="*/ 521970 w 1135380"/>
                    <a:gd name="connsiteY5" fmla="*/ 85725 h 411480"/>
                    <a:gd name="connsiteX6" fmla="*/ 653415 w 1135380"/>
                    <a:gd name="connsiteY6" fmla="*/ 53340 h 411480"/>
                    <a:gd name="connsiteX7" fmla="*/ 811530 w 1135380"/>
                    <a:gd name="connsiteY7" fmla="*/ 51435 h 411480"/>
                    <a:gd name="connsiteX8" fmla="*/ 912495 w 1135380"/>
                    <a:gd name="connsiteY8" fmla="*/ 36195 h 411480"/>
                    <a:gd name="connsiteX9" fmla="*/ 1135380 w 1135380"/>
                    <a:gd name="connsiteY9" fmla="*/ 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5380" h="411480">
                      <a:moveTo>
                        <a:pt x="0" y="411480"/>
                      </a:moveTo>
                      <a:lnTo>
                        <a:pt x="89535" y="367665"/>
                      </a:lnTo>
                      <a:lnTo>
                        <a:pt x="213360" y="276225"/>
                      </a:lnTo>
                      <a:lnTo>
                        <a:pt x="306705" y="184785"/>
                      </a:lnTo>
                      <a:lnTo>
                        <a:pt x="440055" y="110490"/>
                      </a:lnTo>
                      <a:lnTo>
                        <a:pt x="521970" y="85725"/>
                      </a:lnTo>
                      <a:lnTo>
                        <a:pt x="653415" y="53340"/>
                      </a:lnTo>
                      <a:lnTo>
                        <a:pt x="811530" y="51435"/>
                      </a:lnTo>
                      <a:lnTo>
                        <a:pt x="912495" y="36195"/>
                      </a:lnTo>
                      <a:lnTo>
                        <a:pt x="1135380" y="0"/>
                      </a:lnTo>
                    </a:path>
                  </a:pathLst>
                </a:custGeom>
                <a:noFill/>
                <a:ln>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6" name="楕円 555">
                <a:extLst>
                  <a:ext uri="{FF2B5EF4-FFF2-40B4-BE49-F238E27FC236}">
                    <a16:creationId xmlns:a16="http://schemas.microsoft.com/office/drawing/2014/main" id="{24C2D001-A653-4015-A966-7D5F55DB9164}"/>
                  </a:ext>
                </a:extLst>
              </p:cNvPr>
              <p:cNvSpPr/>
              <p:nvPr/>
            </p:nvSpPr>
            <p:spPr>
              <a:xfrm rot="20418690">
                <a:off x="7646736" y="5310686"/>
                <a:ext cx="1794128" cy="328668"/>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54" name="直線矢印コネクタ 553">
              <a:extLst>
                <a:ext uri="{FF2B5EF4-FFF2-40B4-BE49-F238E27FC236}">
                  <a16:creationId xmlns:a16="http://schemas.microsoft.com/office/drawing/2014/main" id="{B9492876-4DAC-4DD4-80D7-4A1FB1EC216A}"/>
                </a:ext>
              </a:extLst>
            </p:cNvPr>
            <p:cNvCxnSpPr>
              <a:cxnSpLocks/>
            </p:cNvCxnSpPr>
            <p:nvPr/>
          </p:nvCxnSpPr>
          <p:spPr>
            <a:xfrm flipH="1">
              <a:off x="10261985" y="3334213"/>
              <a:ext cx="10273" cy="1300724"/>
            </a:xfrm>
            <a:prstGeom prst="straightConnector1">
              <a:avLst/>
            </a:prstGeom>
            <a:ln w="22225">
              <a:solidFill>
                <a:srgbClr val="264478"/>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559" name="テキスト ボックス 558">
            <a:extLst>
              <a:ext uri="{FF2B5EF4-FFF2-40B4-BE49-F238E27FC236}">
                <a16:creationId xmlns:a16="http://schemas.microsoft.com/office/drawing/2014/main" id="{EF8A460B-D3A5-4A51-BC87-DFE2D766D4FC}"/>
              </a:ext>
            </a:extLst>
          </p:cNvPr>
          <p:cNvSpPr txBox="1"/>
          <p:nvPr/>
        </p:nvSpPr>
        <p:spPr>
          <a:xfrm>
            <a:off x="6521848" y="3299475"/>
            <a:ext cx="3314740" cy="123111"/>
          </a:xfrm>
          <a:prstGeom prst="rect">
            <a:avLst/>
          </a:prstGeom>
          <a:noFill/>
          <a:ln>
            <a:noFill/>
          </a:ln>
        </p:spPr>
        <p:txBody>
          <a:bodyPr wrap="square" lIns="146250" tIns="0" rIns="144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en-US" altLang="ja-JP" sz="800" b="1" dirty="0">
                <a:solidFill>
                  <a:schemeClr val="tx1"/>
                </a:solidFill>
                <a:latin typeface="BIZ UDPゴシック" panose="020B0400000000000000" pitchFamily="50" charset="-128"/>
                <a:ea typeface="BIZ UDPゴシック" panose="020B0400000000000000" pitchFamily="50" charset="-128"/>
              </a:rPr>
              <a:t>JR</a:t>
            </a:r>
            <a:r>
              <a:rPr lang="ja-JP" altLang="en-US" sz="800" b="1" dirty="0">
                <a:solidFill>
                  <a:schemeClr val="tx1"/>
                </a:solidFill>
                <a:latin typeface="BIZ UDPゴシック" panose="020B0400000000000000" pitchFamily="50" charset="-128"/>
                <a:ea typeface="BIZ UDPゴシック" panose="020B0400000000000000" pitchFamily="50" charset="-128"/>
              </a:rPr>
              <a:t>片町線・東西線連続立体交差事業（</a:t>
            </a:r>
            <a:r>
              <a:rPr lang="en-US" altLang="ja-JP" sz="800" dirty="0">
                <a:solidFill>
                  <a:schemeClr val="tx1"/>
                </a:solidFill>
                <a:latin typeface="BIZ UDPゴシック" panose="020B0400000000000000" pitchFamily="50" charset="-128"/>
                <a:ea typeface="BIZ UDPゴシック" panose="020B0400000000000000" pitchFamily="50" charset="-128"/>
              </a:rPr>
              <a:t>2026</a:t>
            </a:r>
            <a:r>
              <a:rPr lang="ja-JP" altLang="en-US" sz="800" dirty="0">
                <a:solidFill>
                  <a:schemeClr val="tx1"/>
                </a:solidFill>
                <a:latin typeface="BIZ UDPゴシック" panose="020B0400000000000000" pitchFamily="50" charset="-128"/>
                <a:ea typeface="BIZ UDPゴシック" panose="020B0400000000000000" pitchFamily="50" charset="-128"/>
              </a:rPr>
              <a:t>年度 事業再開（予定））</a:t>
            </a:r>
            <a:endParaRPr lang="en-US" altLang="ja-JP" sz="800" b="1" dirty="0">
              <a:solidFill>
                <a:schemeClr val="tx1"/>
              </a:solidFill>
              <a:latin typeface="BIZ UDPゴシック" panose="020B0400000000000000" pitchFamily="50" charset="-128"/>
              <a:ea typeface="BIZ UDPゴシック" panose="020B0400000000000000" pitchFamily="50" charset="-128"/>
            </a:endParaRPr>
          </a:p>
        </p:txBody>
      </p:sp>
      <p:sp>
        <p:nvSpPr>
          <p:cNvPr id="560" name="テキスト ボックス 559">
            <a:extLst>
              <a:ext uri="{FF2B5EF4-FFF2-40B4-BE49-F238E27FC236}">
                <a16:creationId xmlns:a16="http://schemas.microsoft.com/office/drawing/2014/main" id="{462610AF-11D9-40EC-8F53-6539990308A8}"/>
              </a:ext>
            </a:extLst>
          </p:cNvPr>
          <p:cNvSpPr txBox="1"/>
          <p:nvPr/>
        </p:nvSpPr>
        <p:spPr>
          <a:xfrm>
            <a:off x="6559009" y="1252585"/>
            <a:ext cx="3246390" cy="507831"/>
          </a:xfrm>
          <a:prstGeom prst="rect">
            <a:avLst/>
          </a:prstGeom>
          <a:noFill/>
        </p:spPr>
        <p:txBody>
          <a:bodyPr wrap="square">
            <a:spAutoFit/>
          </a:bodyPr>
          <a:lstStyle/>
          <a:p>
            <a:pPr algn="l"/>
            <a:r>
              <a:rPr lang="ja-JP" altLang="en-US" sz="900" spc="-30" dirty="0">
                <a:latin typeface="BIZ UDPゴシック" panose="020B0400000000000000" pitchFamily="50" charset="-128"/>
                <a:ea typeface="BIZ UDPゴシック" panose="020B0400000000000000" pitchFamily="50" charset="-128"/>
              </a:rPr>
              <a:t>更なる国際競争力の向上に向け、</a:t>
            </a:r>
            <a:r>
              <a:rPr lang="en-US" altLang="ja-JP" sz="900" spc="-30" dirty="0">
                <a:latin typeface="BIZ UDPゴシック" panose="020B0400000000000000" pitchFamily="50" charset="-128"/>
                <a:ea typeface="BIZ UDPゴシック" panose="020B0400000000000000" pitchFamily="50" charset="-128"/>
              </a:rPr>
              <a:t>3</a:t>
            </a:r>
            <a:r>
              <a:rPr lang="ja-JP" altLang="en-US" sz="900" spc="-30" dirty="0">
                <a:latin typeface="BIZ UDPゴシック" panose="020B0400000000000000" pitchFamily="50" charset="-128"/>
                <a:ea typeface="BIZ UDPゴシック" panose="020B0400000000000000" pitchFamily="50" charset="-128"/>
              </a:rPr>
              <a:t>つのエリアを一体的に捉えたまちづくりを推進し、具体的には「大阪城公園周辺地域まちづくり方針」に沿って実行</a:t>
            </a:r>
            <a:endParaRPr lang="ja-JP" altLang="en-US" sz="900" dirty="0">
              <a:latin typeface="BIZ UDPゴシック" panose="020B0400000000000000" pitchFamily="50" charset="-128"/>
              <a:ea typeface="BIZ UDPゴシック" panose="020B0400000000000000" pitchFamily="50" charset="-128"/>
            </a:endParaRPr>
          </a:p>
        </p:txBody>
      </p:sp>
      <p:pic>
        <p:nvPicPr>
          <p:cNvPr id="561" name="図 560">
            <a:extLst>
              <a:ext uri="{FF2B5EF4-FFF2-40B4-BE49-F238E27FC236}">
                <a16:creationId xmlns:a16="http://schemas.microsoft.com/office/drawing/2014/main" id="{6AE4DF60-A61A-4B70-A3FC-3EB4D1A9C9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014"/>
          <a:stretch/>
        </p:blipFill>
        <p:spPr>
          <a:xfrm>
            <a:off x="6577296" y="4600209"/>
            <a:ext cx="1674297" cy="1104769"/>
          </a:xfrm>
          <a:prstGeom prst="rect">
            <a:avLst/>
          </a:prstGeom>
        </p:spPr>
      </p:pic>
      <p:sp>
        <p:nvSpPr>
          <p:cNvPr id="562" name="テキスト ボックス 561">
            <a:extLst>
              <a:ext uri="{FF2B5EF4-FFF2-40B4-BE49-F238E27FC236}">
                <a16:creationId xmlns:a16="http://schemas.microsoft.com/office/drawing/2014/main" id="{FD3B528E-ACD6-4E60-AB7F-C842F9C0DFC6}"/>
              </a:ext>
            </a:extLst>
          </p:cNvPr>
          <p:cNvSpPr txBox="1"/>
          <p:nvPr/>
        </p:nvSpPr>
        <p:spPr>
          <a:xfrm>
            <a:off x="7120682" y="4234039"/>
            <a:ext cx="2516785" cy="120546"/>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森之宮キャンパス（１期）開設（</a:t>
            </a:r>
            <a:r>
              <a:rPr lang="en-US" altLang="ja-JP" sz="800" dirty="0">
                <a:solidFill>
                  <a:schemeClr val="tx1"/>
                </a:solidFill>
                <a:latin typeface="BIZ UDPゴシック" panose="020B0400000000000000" pitchFamily="50" charset="-128"/>
                <a:ea typeface="BIZ UDPゴシック" panose="020B0400000000000000" pitchFamily="50" charset="-128"/>
              </a:rPr>
              <a:t>2025</a:t>
            </a:r>
            <a:r>
              <a:rPr lang="ja-JP" altLang="en-US" sz="800" dirty="0">
                <a:solidFill>
                  <a:schemeClr val="tx1"/>
                </a:solidFill>
                <a:latin typeface="BIZ UDPゴシック" panose="020B0400000000000000" pitchFamily="50" charset="-128"/>
                <a:ea typeface="BIZ UDPゴシック" panose="020B0400000000000000" pitchFamily="50" charset="-128"/>
              </a:rPr>
              <a:t>年</a:t>
            </a:r>
            <a:r>
              <a:rPr lang="en-US" altLang="ja-JP" sz="800" dirty="0">
                <a:solidFill>
                  <a:schemeClr val="tx1"/>
                </a:solidFill>
                <a:latin typeface="BIZ UDPゴシック" panose="020B0400000000000000" pitchFamily="50" charset="-128"/>
                <a:ea typeface="BIZ UDPゴシック" panose="020B0400000000000000" pitchFamily="50" charset="-128"/>
              </a:rPr>
              <a:t>9</a:t>
            </a:r>
            <a:r>
              <a:rPr lang="ja-JP" altLang="en-US" sz="800" dirty="0">
                <a:solidFill>
                  <a:schemeClr val="tx1"/>
                </a:solidFill>
                <a:latin typeface="BIZ UDPゴシック" panose="020B0400000000000000" pitchFamily="50" charset="-128"/>
                <a:ea typeface="BIZ UDPゴシック" panose="020B0400000000000000" pitchFamily="50" charset="-128"/>
              </a:rPr>
              <a:t>月）</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grpSp>
        <p:nvGrpSpPr>
          <p:cNvPr id="563" name="グループ化 562">
            <a:extLst>
              <a:ext uri="{FF2B5EF4-FFF2-40B4-BE49-F238E27FC236}">
                <a16:creationId xmlns:a16="http://schemas.microsoft.com/office/drawing/2014/main" id="{63772A7C-8CEF-4B68-8EEF-D1554D2DF7BB}"/>
              </a:ext>
            </a:extLst>
          </p:cNvPr>
          <p:cNvGrpSpPr/>
          <p:nvPr/>
        </p:nvGrpSpPr>
        <p:grpSpPr>
          <a:xfrm>
            <a:off x="6623080" y="4236559"/>
            <a:ext cx="776118" cy="136469"/>
            <a:chOff x="10315073" y="3489843"/>
            <a:chExt cx="840795" cy="147841"/>
          </a:xfrm>
        </p:grpSpPr>
        <p:sp>
          <p:nvSpPr>
            <p:cNvPr id="564" name="テキスト ボックス 563">
              <a:extLst>
                <a:ext uri="{FF2B5EF4-FFF2-40B4-BE49-F238E27FC236}">
                  <a16:creationId xmlns:a16="http://schemas.microsoft.com/office/drawing/2014/main" id="{832911F4-32B5-437C-B744-4A7EEAECABC2}"/>
                </a:ext>
              </a:extLst>
            </p:cNvPr>
            <p:cNvSpPr txBox="1"/>
            <p:nvPr/>
          </p:nvSpPr>
          <p:spPr>
            <a:xfrm>
              <a:off x="10315073" y="3489843"/>
              <a:ext cx="840795" cy="131286"/>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800" u="sng" dirty="0">
                  <a:latin typeface="BIZ UDPゴシック" panose="020B0400000000000000" pitchFamily="50" charset="-128"/>
                  <a:ea typeface="BIZ UDPゴシック" panose="020B0400000000000000" pitchFamily="50" charset="-128"/>
                </a:rPr>
                <a:t>【1</a:t>
              </a:r>
              <a:r>
                <a:rPr lang="ja-JP" altLang="en-US" sz="800" u="sng" dirty="0">
                  <a:latin typeface="BIZ UDPゴシック" panose="020B0400000000000000" pitchFamily="50" charset="-128"/>
                  <a:ea typeface="BIZ UDPゴシック" panose="020B0400000000000000" pitchFamily="50" charset="-128"/>
                </a:rPr>
                <a:t>期</a:t>
              </a:r>
              <a:r>
                <a:rPr lang="en-US" altLang="ja-JP" sz="800" u="sng" dirty="0">
                  <a:latin typeface="BIZ UDPゴシック" panose="020B0400000000000000" pitchFamily="50" charset="-128"/>
                  <a:ea typeface="BIZ UDPゴシック" panose="020B0400000000000000" pitchFamily="50" charset="-128"/>
                </a:rPr>
                <a:t>】</a:t>
              </a:r>
            </a:p>
          </p:txBody>
        </p:sp>
        <p:sp>
          <p:nvSpPr>
            <p:cNvPr id="565" name="正方形/長方形 564">
              <a:extLst>
                <a:ext uri="{FF2B5EF4-FFF2-40B4-BE49-F238E27FC236}">
                  <a16:creationId xmlns:a16="http://schemas.microsoft.com/office/drawing/2014/main" id="{505E06CE-D522-41D9-BB76-D896820E707F}"/>
                </a:ext>
              </a:extLst>
            </p:cNvPr>
            <p:cNvSpPr/>
            <p:nvPr/>
          </p:nvSpPr>
          <p:spPr>
            <a:xfrm>
              <a:off x="10494973" y="3568338"/>
              <a:ext cx="266489" cy="69346"/>
            </a:xfrm>
            <a:prstGeom prst="rect">
              <a:avLst/>
            </a:prstGeom>
            <a:solidFill>
              <a:srgbClr val="0068B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grpSp>
      <p:sp>
        <p:nvSpPr>
          <p:cNvPr id="566" name="テキスト ボックス 565">
            <a:extLst>
              <a:ext uri="{FF2B5EF4-FFF2-40B4-BE49-F238E27FC236}">
                <a16:creationId xmlns:a16="http://schemas.microsoft.com/office/drawing/2014/main" id="{0A6D699A-FE48-4264-84CD-A8A1650C2E99}"/>
              </a:ext>
            </a:extLst>
          </p:cNvPr>
          <p:cNvSpPr txBox="1"/>
          <p:nvPr/>
        </p:nvSpPr>
        <p:spPr>
          <a:xfrm>
            <a:off x="7125803" y="4386503"/>
            <a:ext cx="2185948" cy="119392"/>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800" dirty="0">
                <a:solidFill>
                  <a:schemeClr val="tx1"/>
                </a:solidFill>
                <a:latin typeface="BIZ UDPゴシック" panose="020B0400000000000000" pitchFamily="50" charset="-128"/>
                <a:ea typeface="BIZ UDPゴシック" panose="020B0400000000000000" pitchFamily="50" charset="-128"/>
              </a:rPr>
              <a:t>1.5</a:t>
            </a:r>
            <a:r>
              <a:rPr lang="ja-JP" altLang="en-US" sz="800" dirty="0">
                <a:solidFill>
                  <a:schemeClr val="tx1"/>
                </a:solidFill>
                <a:latin typeface="BIZ UDPゴシック" panose="020B0400000000000000" pitchFamily="50" charset="-128"/>
                <a:ea typeface="BIZ UDPゴシック" panose="020B0400000000000000" pitchFamily="50" charset="-128"/>
              </a:rPr>
              <a:t>期開発のまちびらき（</a:t>
            </a:r>
            <a:r>
              <a:rPr lang="en-US" altLang="ja-JP" sz="800" dirty="0">
                <a:solidFill>
                  <a:schemeClr val="tx1"/>
                </a:solidFill>
                <a:latin typeface="BIZ UDPゴシック" panose="020B0400000000000000" pitchFamily="50" charset="-128"/>
                <a:ea typeface="BIZ UDPゴシック" panose="020B0400000000000000" pitchFamily="50" charset="-128"/>
              </a:rPr>
              <a:t>2028</a:t>
            </a:r>
            <a:r>
              <a:rPr lang="ja-JP" altLang="en-US" sz="800" dirty="0">
                <a:solidFill>
                  <a:schemeClr val="tx1"/>
                </a:solidFill>
                <a:latin typeface="BIZ UDPゴシック" panose="020B0400000000000000" pitchFamily="50" charset="-128"/>
                <a:ea typeface="BIZ UDPゴシック" panose="020B0400000000000000" pitchFamily="50" charset="-128"/>
              </a:rPr>
              <a:t>年春以降）</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grpSp>
        <p:nvGrpSpPr>
          <p:cNvPr id="567" name="グループ化 566">
            <a:extLst>
              <a:ext uri="{FF2B5EF4-FFF2-40B4-BE49-F238E27FC236}">
                <a16:creationId xmlns:a16="http://schemas.microsoft.com/office/drawing/2014/main" id="{A4BD4646-CDF9-421A-B738-D7853E598994}"/>
              </a:ext>
            </a:extLst>
          </p:cNvPr>
          <p:cNvGrpSpPr/>
          <p:nvPr/>
        </p:nvGrpSpPr>
        <p:grpSpPr>
          <a:xfrm>
            <a:off x="6621687" y="4384900"/>
            <a:ext cx="1036506" cy="129872"/>
            <a:chOff x="2668918" y="4622166"/>
            <a:chExt cx="1122882" cy="140695"/>
          </a:xfrm>
        </p:grpSpPr>
        <p:sp>
          <p:nvSpPr>
            <p:cNvPr id="568" name="テキスト ボックス 567">
              <a:extLst>
                <a:ext uri="{FF2B5EF4-FFF2-40B4-BE49-F238E27FC236}">
                  <a16:creationId xmlns:a16="http://schemas.microsoft.com/office/drawing/2014/main" id="{AFB53168-822B-46E4-B6F4-663E6C523C41}"/>
                </a:ext>
              </a:extLst>
            </p:cNvPr>
            <p:cNvSpPr txBox="1"/>
            <p:nvPr/>
          </p:nvSpPr>
          <p:spPr>
            <a:xfrm>
              <a:off x="2668918" y="4622166"/>
              <a:ext cx="1122882" cy="131286"/>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800" u="sng" dirty="0">
                  <a:latin typeface="BIZ UDPゴシック" panose="020B0400000000000000" pitchFamily="50" charset="-128"/>
                  <a:ea typeface="BIZ UDPゴシック" panose="020B0400000000000000" pitchFamily="50" charset="-128"/>
                </a:rPr>
                <a:t>【1.5</a:t>
              </a:r>
              <a:r>
                <a:rPr lang="ja-JP" altLang="en-US" sz="800" u="sng" dirty="0">
                  <a:latin typeface="BIZ UDPゴシック" panose="020B0400000000000000" pitchFamily="50" charset="-128"/>
                  <a:ea typeface="BIZ UDPゴシック" panose="020B0400000000000000" pitchFamily="50" charset="-128"/>
                </a:rPr>
                <a:t>期</a:t>
              </a:r>
              <a:r>
                <a:rPr lang="en-US" altLang="ja-JP" sz="800" u="sng" dirty="0">
                  <a:latin typeface="BIZ UDPゴシック" panose="020B0400000000000000" pitchFamily="50" charset="-128"/>
                  <a:ea typeface="BIZ UDPゴシック" panose="020B0400000000000000" pitchFamily="50" charset="-128"/>
                </a:rPr>
                <a:t>】</a:t>
              </a:r>
              <a:r>
                <a:rPr lang="ja-JP" altLang="en-US" sz="800" u="sng" dirty="0">
                  <a:latin typeface="BIZ UDPゴシック" panose="020B0400000000000000" pitchFamily="50" charset="-128"/>
                  <a:ea typeface="BIZ UDPゴシック" panose="020B0400000000000000" pitchFamily="50" charset="-128"/>
                </a:rPr>
                <a:t>　</a:t>
              </a:r>
              <a:endParaRPr lang="zh-TW" altLang="en-US" sz="800" u="sng" dirty="0">
                <a:latin typeface="BIZ UDPゴシック" panose="020B0400000000000000" pitchFamily="50" charset="-128"/>
                <a:ea typeface="BIZ UDPゴシック" panose="020B0400000000000000" pitchFamily="50" charset="-128"/>
              </a:endParaRPr>
            </a:p>
          </p:txBody>
        </p:sp>
        <p:sp>
          <p:nvSpPr>
            <p:cNvPr id="569" name="正方形/長方形 568">
              <a:extLst>
                <a:ext uri="{FF2B5EF4-FFF2-40B4-BE49-F238E27FC236}">
                  <a16:creationId xmlns:a16="http://schemas.microsoft.com/office/drawing/2014/main" id="{4E486A6A-9FE8-49A6-9C6B-D0DC28F8700E}"/>
                </a:ext>
              </a:extLst>
            </p:cNvPr>
            <p:cNvSpPr/>
            <p:nvPr/>
          </p:nvSpPr>
          <p:spPr>
            <a:xfrm>
              <a:off x="2822288" y="4690045"/>
              <a:ext cx="414828" cy="72816"/>
            </a:xfrm>
            <a:prstGeom prst="rect">
              <a:avLst/>
            </a:prstGeom>
            <a:solidFill>
              <a:schemeClr val="accent4">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grpSp>
      <p:sp>
        <p:nvSpPr>
          <p:cNvPr id="570" name="テキスト ボックス 569">
            <a:extLst>
              <a:ext uri="{FF2B5EF4-FFF2-40B4-BE49-F238E27FC236}">
                <a16:creationId xmlns:a16="http://schemas.microsoft.com/office/drawing/2014/main" id="{DF385E44-B675-4361-8174-248A315FF7ED}"/>
              </a:ext>
            </a:extLst>
          </p:cNvPr>
          <p:cNvSpPr txBox="1"/>
          <p:nvPr/>
        </p:nvSpPr>
        <p:spPr>
          <a:xfrm>
            <a:off x="8168040" y="4741424"/>
            <a:ext cx="1775228" cy="861774"/>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en-US" altLang="ja-JP" sz="800" dirty="0">
                <a:solidFill>
                  <a:schemeClr val="tx1"/>
                </a:solidFill>
                <a:latin typeface="BIZ UDPゴシック" panose="020B0400000000000000" pitchFamily="50" charset="-128"/>
                <a:ea typeface="BIZ UDPゴシック" panose="020B0400000000000000" pitchFamily="50" charset="-128"/>
              </a:rPr>
              <a:t>1.5</a:t>
            </a:r>
            <a:r>
              <a:rPr lang="ja-JP" altLang="en-US" sz="800" dirty="0">
                <a:solidFill>
                  <a:schemeClr val="tx1"/>
                </a:solidFill>
                <a:latin typeface="BIZ UDPゴシック" panose="020B0400000000000000" pitchFamily="50" charset="-128"/>
                <a:ea typeface="BIZ UDPゴシック" panose="020B0400000000000000" pitchFamily="50" charset="-128"/>
              </a:rPr>
              <a:t>期開発事業の実現に向け、</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93663" indent="-93663">
              <a:buNone/>
            </a:pPr>
            <a:r>
              <a:rPr lang="ja-JP" altLang="en-US" sz="800" dirty="0">
                <a:solidFill>
                  <a:schemeClr val="tx1"/>
                </a:solidFill>
                <a:latin typeface="BIZ UDPゴシック" panose="020B0400000000000000" pitchFamily="50" charset="-128"/>
                <a:ea typeface="BIZ UDPゴシック" panose="020B0400000000000000" pitchFamily="50" charset="-128"/>
              </a:rPr>
              <a:t>取組を推進中</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buNone/>
            </a:pPr>
            <a:r>
              <a:rPr lang="ja-JP" altLang="en-US" sz="800" spc="-20" dirty="0">
                <a:solidFill>
                  <a:schemeClr val="tx1"/>
                </a:solidFill>
                <a:latin typeface="BIZ UDPゴシック" panose="020B0400000000000000" pitchFamily="50" charset="-128"/>
                <a:ea typeface="BIZ UDPゴシック" panose="020B0400000000000000" pitchFamily="50" charset="-128"/>
              </a:rPr>
              <a:t>・大阪城公園接続デッキの整備 </a:t>
            </a:r>
            <a:br>
              <a:rPr lang="en-US" altLang="ja-JP" sz="800" spc="-20" dirty="0">
                <a:solidFill>
                  <a:schemeClr val="tx1"/>
                </a:solidFill>
                <a:latin typeface="BIZ UDPゴシック" panose="020B0400000000000000" pitchFamily="50" charset="-128"/>
                <a:ea typeface="BIZ UDPゴシック" panose="020B0400000000000000" pitchFamily="50" charset="-128"/>
              </a:rPr>
            </a:br>
            <a:r>
              <a:rPr lang="ja-JP" altLang="en-US" sz="800" spc="-20" dirty="0">
                <a:solidFill>
                  <a:schemeClr val="tx1"/>
                </a:solidFill>
                <a:latin typeface="BIZ UDPゴシック" panose="020B0400000000000000" pitchFamily="50" charset="-128"/>
                <a:ea typeface="BIZ UDPゴシック" panose="020B0400000000000000" pitchFamily="50" charset="-128"/>
              </a:rPr>
              <a:t>　（</a:t>
            </a:r>
            <a:r>
              <a:rPr lang="en-US" altLang="ja-JP" sz="800" spc="-20" dirty="0">
                <a:solidFill>
                  <a:schemeClr val="tx1"/>
                </a:solidFill>
                <a:latin typeface="BIZ UDPゴシック" panose="020B0400000000000000" pitchFamily="50" charset="-128"/>
                <a:ea typeface="BIZ UDPゴシック" panose="020B0400000000000000" pitchFamily="50" charset="-128"/>
              </a:rPr>
              <a:t>2025</a:t>
            </a:r>
            <a:r>
              <a:rPr lang="ja-JP" altLang="en-US" sz="800" spc="-20" dirty="0">
                <a:solidFill>
                  <a:schemeClr val="tx1"/>
                </a:solidFill>
                <a:latin typeface="BIZ UDPゴシック" panose="020B0400000000000000" pitchFamily="50" charset="-128"/>
                <a:ea typeface="BIZ UDPゴシック" panose="020B0400000000000000" pitchFamily="50" charset="-128"/>
              </a:rPr>
              <a:t>年度工事着手）</a:t>
            </a:r>
            <a:endParaRPr lang="en-US" altLang="ja-JP" sz="800" spc="-20" dirty="0">
              <a:solidFill>
                <a:schemeClr val="tx1"/>
              </a:solidFill>
              <a:latin typeface="BIZ UDPゴシック" panose="020B0400000000000000" pitchFamily="50" charset="-128"/>
              <a:ea typeface="BIZ UDPゴシック" panose="020B0400000000000000" pitchFamily="50" charset="-128"/>
            </a:endParaRPr>
          </a:p>
          <a:p>
            <a:pPr marL="0" indent="0">
              <a:buNone/>
            </a:pPr>
            <a:r>
              <a:rPr lang="ja-JP" altLang="en-US" sz="800" spc="-20" dirty="0">
                <a:solidFill>
                  <a:schemeClr val="tx1"/>
                </a:solidFill>
                <a:latin typeface="BIZ UDPゴシック" panose="020B0400000000000000" pitchFamily="50" charset="-128"/>
                <a:ea typeface="BIZ UDPゴシック" panose="020B0400000000000000" pitchFamily="50" charset="-128"/>
              </a:rPr>
              <a:t>・新駅・駅ビル、駅前空間等の開発</a:t>
            </a:r>
            <a:endParaRPr lang="en-US" altLang="ja-JP" sz="800" spc="-20" dirty="0">
              <a:solidFill>
                <a:schemeClr val="tx1"/>
              </a:solidFill>
              <a:latin typeface="BIZ UDPゴシック" panose="020B0400000000000000" pitchFamily="50" charset="-128"/>
              <a:ea typeface="BIZ UDPゴシック" panose="020B0400000000000000" pitchFamily="50" charset="-128"/>
            </a:endParaRPr>
          </a:p>
          <a:p>
            <a:pPr marL="0" indent="0">
              <a:buNone/>
            </a:pPr>
            <a:r>
              <a:rPr lang="ja-JP" altLang="en-US" sz="800" spc="-20" dirty="0">
                <a:solidFill>
                  <a:schemeClr val="tx1"/>
                </a:solidFill>
                <a:latin typeface="BIZ UDPゴシック" panose="020B0400000000000000" pitchFamily="50" charset="-128"/>
                <a:ea typeface="BIZ UDPゴシック" panose="020B0400000000000000" pitchFamily="50" charset="-128"/>
              </a:rPr>
              <a:t>・森之宮キャンパス（</a:t>
            </a:r>
            <a:r>
              <a:rPr lang="en-US" altLang="ja-JP" sz="800" spc="-20" dirty="0">
                <a:solidFill>
                  <a:schemeClr val="tx1"/>
                </a:solidFill>
                <a:latin typeface="BIZ UDPゴシック" panose="020B0400000000000000" pitchFamily="50" charset="-128"/>
                <a:ea typeface="BIZ UDPゴシック" panose="020B0400000000000000" pitchFamily="50" charset="-128"/>
              </a:rPr>
              <a:t>1.5</a:t>
            </a:r>
            <a:r>
              <a:rPr lang="ja-JP" altLang="en-US" sz="800" spc="-20" dirty="0">
                <a:solidFill>
                  <a:schemeClr val="tx1"/>
                </a:solidFill>
                <a:latin typeface="BIZ UDPゴシック" panose="020B0400000000000000" pitchFamily="50" charset="-128"/>
                <a:ea typeface="BIZ UDPゴシック" panose="020B0400000000000000" pitchFamily="50" charset="-128"/>
              </a:rPr>
              <a:t>期）、大規模集客・交流施設等の開発</a:t>
            </a:r>
            <a:endParaRPr lang="en-US" altLang="ja-JP" sz="800" spc="-20" dirty="0">
              <a:solidFill>
                <a:schemeClr val="tx1"/>
              </a:solidFill>
              <a:latin typeface="BIZ UDPゴシック" panose="020B0400000000000000" pitchFamily="50" charset="-128"/>
              <a:ea typeface="BIZ UDPゴシック" panose="020B0400000000000000" pitchFamily="50" charset="-128"/>
            </a:endParaRPr>
          </a:p>
        </p:txBody>
      </p:sp>
      <p:sp>
        <p:nvSpPr>
          <p:cNvPr id="571" name="テキスト ボックス 570">
            <a:extLst>
              <a:ext uri="{FF2B5EF4-FFF2-40B4-BE49-F238E27FC236}">
                <a16:creationId xmlns:a16="http://schemas.microsoft.com/office/drawing/2014/main" id="{5B13DED7-4647-4EA4-8B27-5A8D475F4590}"/>
              </a:ext>
            </a:extLst>
          </p:cNvPr>
          <p:cNvSpPr txBox="1"/>
          <p:nvPr/>
        </p:nvSpPr>
        <p:spPr>
          <a:xfrm>
            <a:off x="6571702" y="3588161"/>
            <a:ext cx="2367102" cy="218256"/>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lIns="33231" tIns="33231" rIns="33231" bIns="33231" rtlCol="0" anchor="ctr" anchorCtr="0">
            <a:noAutofit/>
          </a:bodyPr>
          <a:lstStyle/>
          <a:p>
            <a:r>
              <a:rPr kumimoji="1" lang="ja-JP" altLang="en-US" sz="1000" b="1" dirty="0">
                <a:ln w="0"/>
                <a:solidFill>
                  <a:schemeClr val="tx1"/>
                </a:solidFill>
                <a:latin typeface="BIZ UDPゴシック" panose="020B0400000000000000" pitchFamily="50" charset="-128"/>
                <a:ea typeface="BIZ UDPゴシック" panose="020B0400000000000000" pitchFamily="50" charset="-128"/>
              </a:rPr>
              <a:t>○ 大阪城東部地区（森之宮周辺）</a:t>
            </a:r>
            <a:endParaRPr kumimoji="1" lang="en-US" altLang="ja-JP" sz="1000" b="1" dirty="0">
              <a:ln w="0"/>
              <a:solidFill>
                <a:schemeClr val="tx1"/>
              </a:solidFill>
              <a:latin typeface="BIZ UDPゴシック" panose="020B0400000000000000" pitchFamily="50" charset="-128"/>
              <a:ea typeface="BIZ UDPゴシック" panose="020B0400000000000000" pitchFamily="50" charset="-128"/>
            </a:endParaRPr>
          </a:p>
        </p:txBody>
      </p:sp>
      <p:sp>
        <p:nvSpPr>
          <p:cNvPr id="572" name="テキスト ボックス 571">
            <a:extLst>
              <a:ext uri="{FF2B5EF4-FFF2-40B4-BE49-F238E27FC236}">
                <a16:creationId xmlns:a16="http://schemas.microsoft.com/office/drawing/2014/main" id="{5569D673-EC28-4DEE-AA97-51FA9BE047D0}"/>
              </a:ext>
            </a:extLst>
          </p:cNvPr>
          <p:cNvSpPr txBox="1"/>
          <p:nvPr/>
        </p:nvSpPr>
        <p:spPr>
          <a:xfrm>
            <a:off x="6605063" y="3810269"/>
            <a:ext cx="2983636" cy="387157"/>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「大学とともに成長するイノベーション・フィールド・シティ」をコンセプトとし、大阪公立大学を先導役に、多世代・多様な人が</a:t>
            </a:r>
            <a:r>
              <a:rPr lang="ja-JP" altLang="en-US" sz="800" spc="-40" dirty="0">
                <a:solidFill>
                  <a:schemeClr val="tx1"/>
                </a:solidFill>
                <a:latin typeface="BIZ UDPゴシック" panose="020B0400000000000000" pitchFamily="50" charset="-128"/>
                <a:ea typeface="BIZ UDPゴシック" panose="020B0400000000000000" pitchFamily="50" charset="-128"/>
              </a:rPr>
              <a:t>集い、交流する国際色あるまちづくりを推進</a:t>
            </a:r>
          </a:p>
        </p:txBody>
      </p:sp>
      <p:sp>
        <p:nvSpPr>
          <p:cNvPr id="573" name="スライド番号プレースホルダー 1">
            <a:extLst>
              <a:ext uri="{FF2B5EF4-FFF2-40B4-BE49-F238E27FC236}">
                <a16:creationId xmlns:a16="http://schemas.microsoft.com/office/drawing/2014/main" id="{AF6CD5D2-B2E7-40DE-95A4-C63FBAB8E083}"/>
              </a:ext>
            </a:extLst>
          </p:cNvPr>
          <p:cNvSpPr>
            <a:spLocks noGrp="1"/>
          </p:cNvSpPr>
          <p:nvPr>
            <p:ph type="sldNum" sz="quarter" idx="12"/>
          </p:nvPr>
        </p:nvSpPr>
        <p:spPr>
          <a:xfrm>
            <a:off x="9497639" y="6578454"/>
            <a:ext cx="437535" cy="30675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F82107-93BA-490C-9453-044014AF67CD}" type="slidenum">
              <a:rPr kumimoji="1" lang="ja-JP" altLang="en-US" sz="1200" b="0" i="0" u="none" strike="noStrike" kern="1200" cap="none" spc="0" normalizeH="0" baseline="0" noProof="0" smtClean="0">
                <a:ln>
                  <a:noFill/>
                </a:ln>
                <a:solidFill>
                  <a:prstClr val="black">
                    <a:tint val="75000"/>
                  </a:prstClr>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dirty="0">
              <a:ln>
                <a:noFill/>
              </a:ln>
              <a:solidFill>
                <a:prstClr val="black">
                  <a:tint val="75000"/>
                </a:prstClr>
              </a:solidFill>
              <a:effectLst/>
              <a:uLnTx/>
              <a:uFillTx/>
              <a:latin typeface="BIZ UDPゴシック" panose="020B0400000000000000" pitchFamily="50" charset="-128"/>
              <a:ea typeface="BIZ UDPゴシック" panose="020B0400000000000000" pitchFamily="50" charset="-128"/>
              <a:cs typeface="+mn-cs"/>
            </a:endParaRPr>
          </a:p>
        </p:txBody>
      </p:sp>
      <p:sp>
        <p:nvSpPr>
          <p:cNvPr id="574" name="正方形/長方形 573">
            <a:extLst>
              <a:ext uri="{FF2B5EF4-FFF2-40B4-BE49-F238E27FC236}">
                <a16:creationId xmlns:a16="http://schemas.microsoft.com/office/drawing/2014/main" id="{D718BAFF-0DA9-42FA-9439-D9748C2F82B0}"/>
              </a:ext>
            </a:extLst>
          </p:cNvPr>
          <p:cNvSpPr/>
          <p:nvPr/>
        </p:nvSpPr>
        <p:spPr>
          <a:xfrm>
            <a:off x="2264133" y="2318216"/>
            <a:ext cx="993893" cy="200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800" b="1" dirty="0">
                <a:solidFill>
                  <a:srgbClr val="FF0000"/>
                </a:solidFill>
                <a:effectLst>
                  <a:glow rad="127000">
                    <a:schemeClr val="bg1">
                      <a:alpha val="40000"/>
                    </a:schemeClr>
                  </a:glow>
                </a:effectLst>
                <a:latin typeface="BIZ UDPゴシック" panose="020B0400000000000000" pitchFamily="50" charset="-128"/>
                <a:ea typeface="BIZ UDPゴシック" panose="020B0400000000000000" pitchFamily="50" charset="-128"/>
              </a:rPr>
              <a:t>東部大阪</a:t>
            </a:r>
            <a:endParaRPr kumimoji="1" lang="en-US" altLang="ja-JP" sz="800" b="1" dirty="0">
              <a:solidFill>
                <a:srgbClr val="FF0000"/>
              </a:solidFill>
              <a:effectLst>
                <a:glow rad="127000">
                  <a:schemeClr val="bg1">
                    <a:alpha val="40000"/>
                  </a:schemeClr>
                </a:glow>
              </a:effectLst>
              <a:latin typeface="BIZ UDPゴシック" panose="020B0400000000000000" pitchFamily="50" charset="-128"/>
              <a:ea typeface="BIZ UDPゴシック" panose="020B0400000000000000" pitchFamily="50" charset="-128"/>
            </a:endParaRPr>
          </a:p>
          <a:p>
            <a:pPr algn="ctr"/>
            <a:r>
              <a:rPr kumimoji="1" lang="ja-JP" altLang="en-US" sz="800" b="1" dirty="0">
                <a:solidFill>
                  <a:srgbClr val="FF0000"/>
                </a:solidFill>
                <a:effectLst>
                  <a:glow rad="127000">
                    <a:schemeClr val="bg1">
                      <a:alpha val="40000"/>
                    </a:schemeClr>
                  </a:glow>
                </a:effectLst>
                <a:latin typeface="BIZ UDPゴシック" panose="020B0400000000000000" pitchFamily="50" charset="-128"/>
                <a:ea typeface="BIZ UDPゴシック" panose="020B0400000000000000" pitchFamily="50" charset="-128"/>
              </a:rPr>
              <a:t>中枢エリア</a:t>
            </a:r>
            <a:endParaRPr kumimoji="1" lang="en-US" altLang="ja-JP" sz="800" b="1" dirty="0">
              <a:solidFill>
                <a:srgbClr val="FF0000"/>
              </a:solidFill>
              <a:effectLst>
                <a:glow rad="127000">
                  <a:schemeClr val="bg1">
                    <a:alpha val="40000"/>
                  </a:schemeClr>
                </a:glow>
              </a:effectLst>
              <a:latin typeface="BIZ UDPゴシック" panose="020B0400000000000000" pitchFamily="50" charset="-128"/>
              <a:ea typeface="BIZ UDPゴシック" panose="020B0400000000000000" pitchFamily="50" charset="-128"/>
            </a:endParaRPr>
          </a:p>
        </p:txBody>
      </p:sp>
      <p:pic>
        <p:nvPicPr>
          <p:cNvPr id="576" name="図 575">
            <a:extLst>
              <a:ext uri="{FF2B5EF4-FFF2-40B4-BE49-F238E27FC236}">
                <a16:creationId xmlns:a16="http://schemas.microsoft.com/office/drawing/2014/main" id="{AB95E252-E09C-493F-AFD5-968277FF6A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670" y="5125039"/>
            <a:ext cx="3160490" cy="1628253"/>
          </a:xfrm>
          <a:prstGeom prst="rect">
            <a:avLst/>
          </a:prstGeom>
        </p:spPr>
      </p:pic>
      <p:pic>
        <p:nvPicPr>
          <p:cNvPr id="120" name="図 119">
            <a:extLst>
              <a:ext uri="{FF2B5EF4-FFF2-40B4-BE49-F238E27FC236}">
                <a16:creationId xmlns:a16="http://schemas.microsoft.com/office/drawing/2014/main" id="{39446A5F-8C88-4011-B628-9C33A41432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5240" y="3301300"/>
            <a:ext cx="1448493" cy="1029947"/>
          </a:xfrm>
          <a:prstGeom prst="rect">
            <a:avLst/>
          </a:prstGeom>
        </p:spPr>
      </p:pic>
    </p:spTree>
    <p:extLst>
      <p:ext uri="{BB962C8B-B14F-4D97-AF65-F5344CB8AC3E}">
        <p14:creationId xmlns:p14="http://schemas.microsoft.com/office/powerpoint/2010/main" val="1356965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図 114">
            <a:extLst>
              <a:ext uri="{FF2B5EF4-FFF2-40B4-BE49-F238E27FC236}">
                <a16:creationId xmlns:a16="http://schemas.microsoft.com/office/drawing/2014/main" id="{BE6D0327-5993-46A5-837A-A0463B616DE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674" y="5275359"/>
            <a:ext cx="1889924" cy="1450974"/>
          </a:xfrm>
          <a:prstGeom prst="rect">
            <a:avLst/>
          </a:prstGeom>
        </p:spPr>
      </p:pic>
      <p:sp>
        <p:nvSpPr>
          <p:cNvPr id="33" name="スライド番号プレースホルダー 1">
            <a:extLst>
              <a:ext uri="{FF2B5EF4-FFF2-40B4-BE49-F238E27FC236}">
                <a16:creationId xmlns:a16="http://schemas.microsoft.com/office/drawing/2014/main" id="{F26DBC2F-C256-4A78-B679-64B554DEE25A}"/>
              </a:ext>
            </a:extLst>
          </p:cNvPr>
          <p:cNvSpPr>
            <a:spLocks noGrp="1"/>
          </p:cNvSpPr>
          <p:nvPr>
            <p:ph type="sldNum" sz="quarter" idx="12"/>
          </p:nvPr>
        </p:nvSpPr>
        <p:spPr>
          <a:xfrm>
            <a:off x="7676372" y="6494891"/>
            <a:ext cx="222885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F82107-93BA-490C-9453-044014AF67CD}" type="slidenum">
              <a:rPr kumimoji="1" lang="ja-JP" altLang="en-US" sz="1200" b="0" i="0" u="none" strike="noStrike" kern="1200" cap="none" spc="0" normalizeH="0" baseline="0" noProof="0" smtClean="0">
                <a:ln>
                  <a:noFill/>
                </a:ln>
                <a:solidFill>
                  <a:schemeClr val="tx1">
                    <a:lumMod val="50000"/>
                    <a:lumOff val="50000"/>
                  </a:schemeClr>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dirty="0">
              <a:ln>
                <a:noFill/>
              </a:ln>
              <a:solidFill>
                <a:schemeClr val="tx1">
                  <a:lumMod val="50000"/>
                  <a:lumOff val="50000"/>
                </a:schemeClr>
              </a:solidFill>
              <a:effectLst/>
              <a:uLnTx/>
              <a:uFillTx/>
              <a:latin typeface="BIZ UDPゴシック" panose="020B0400000000000000" pitchFamily="50" charset="-128"/>
              <a:ea typeface="BIZ UDPゴシック" panose="020B0400000000000000" pitchFamily="50" charset="-128"/>
              <a:cs typeface="+mn-cs"/>
            </a:endParaRPr>
          </a:p>
        </p:txBody>
      </p:sp>
      <p:sp>
        <p:nvSpPr>
          <p:cNvPr id="113" name="テキスト ボックス 112">
            <a:extLst>
              <a:ext uri="{FF2B5EF4-FFF2-40B4-BE49-F238E27FC236}">
                <a16:creationId xmlns:a16="http://schemas.microsoft.com/office/drawing/2014/main" id="{2C4BE3E6-2531-4345-BC97-A01004D9C2CA}"/>
              </a:ext>
            </a:extLst>
          </p:cNvPr>
          <p:cNvSpPr txBox="1"/>
          <p:nvPr/>
        </p:nvSpPr>
        <p:spPr>
          <a:xfrm>
            <a:off x="-11015" y="71018"/>
            <a:ext cx="9906000" cy="400110"/>
          </a:xfrm>
          <a:prstGeom prst="rect">
            <a:avLst/>
          </a:prstGeom>
          <a:noFill/>
        </p:spPr>
        <p:txBody>
          <a:bodyPr wrap="square">
            <a:spAutoFit/>
          </a:bodyPr>
          <a:lstStyle>
            <a:defPPr>
              <a:defRPr lang="en-US"/>
            </a:defPPr>
            <a:lvl1pPr marR="0" lvl="0" indent="0" defTabSz="742950" fontAlgn="auto">
              <a:lnSpc>
                <a:spcPct val="100000"/>
              </a:lnSpc>
              <a:spcBef>
                <a:spcPts val="0"/>
              </a:spcBef>
              <a:spcAft>
                <a:spcPts val="0"/>
              </a:spcAft>
              <a:buClrTx/>
              <a:buSzTx/>
              <a:buFontTx/>
              <a:buNone/>
              <a:tabLst/>
              <a:defRPr kumimoji="1" sz="2000">
                <a:solidFill>
                  <a:prstClr val="white"/>
                </a:solidFill>
                <a:latin typeface="HGS創英角ｺﾞｼｯｸUB" panose="020B0900000000000000" pitchFamily="50" charset="-128"/>
                <a:ea typeface="HGS創英角ｺﾞｼｯｸUB" panose="020B0900000000000000" pitchFamily="50" charset="-128"/>
              </a:defRPr>
            </a:lvl1pPr>
          </a:lstStyle>
          <a:p>
            <a:r>
              <a:rPr lang="ja-JP" altLang="en-US" dirty="0"/>
              <a:t>今後のまちづくり・都市基盤の整備</a:t>
            </a:r>
          </a:p>
        </p:txBody>
      </p:sp>
      <p:sp>
        <p:nvSpPr>
          <p:cNvPr id="114" name="テキスト ボックス 113">
            <a:extLst>
              <a:ext uri="{FF2B5EF4-FFF2-40B4-BE49-F238E27FC236}">
                <a16:creationId xmlns:a16="http://schemas.microsoft.com/office/drawing/2014/main" id="{EFBD2B33-8625-402C-B043-387737F31EEF}"/>
              </a:ext>
            </a:extLst>
          </p:cNvPr>
          <p:cNvSpPr txBox="1"/>
          <p:nvPr/>
        </p:nvSpPr>
        <p:spPr>
          <a:xfrm>
            <a:off x="51789" y="575449"/>
            <a:ext cx="6120000" cy="351375"/>
          </a:xfrm>
          <a:prstGeom prst="rect">
            <a:avLst/>
          </a:prstGeom>
          <a:solidFill>
            <a:srgbClr val="0FB49D"/>
          </a:solidFill>
          <a:ln>
            <a:solidFill>
              <a:schemeClr val="lt1"/>
            </a:solidFill>
          </a:ln>
        </p:spPr>
        <p:style>
          <a:lnRef idx="3">
            <a:schemeClr val="lt1"/>
          </a:lnRef>
          <a:fillRef idx="1">
            <a:schemeClr val="accent1"/>
          </a:fillRef>
          <a:effectRef idx="1">
            <a:schemeClr val="accent1"/>
          </a:effectRef>
          <a:fontRef idx="minor">
            <a:schemeClr val="lt1"/>
          </a:fontRef>
        </p:style>
        <p:txBody>
          <a:bodyPr wrap="square" lIns="36000" rIns="36000" rtlCol="0" anchor="ctr" anchorCtr="0">
            <a:noAutofit/>
          </a:bodyPr>
          <a:lstStyle>
            <a:defPPr>
              <a:defRPr lang="en-US"/>
            </a:defPPr>
            <a:lvl1pPr algn="ctr">
              <a:defRPr kumimoji="1" sz="130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defRPr>
            </a:lvl1pPr>
          </a:lstStyle>
          <a:p>
            <a:r>
              <a:rPr lang="ja-JP" altLang="en-US" sz="1600" b="1" dirty="0">
                <a:effectLst/>
              </a:rPr>
              <a:t>南北都市軸の強化（新大阪駅周辺地域、うめきた</a:t>
            </a:r>
            <a:r>
              <a:rPr lang="en-US" altLang="ja-JP" sz="1600" b="1" dirty="0">
                <a:effectLst/>
              </a:rPr>
              <a:t>2</a:t>
            </a:r>
            <a:r>
              <a:rPr lang="ja-JP" altLang="en-US" sz="1600" b="1" dirty="0">
                <a:effectLst/>
              </a:rPr>
              <a:t>期など）</a:t>
            </a:r>
          </a:p>
        </p:txBody>
      </p:sp>
      <p:grpSp>
        <p:nvGrpSpPr>
          <p:cNvPr id="116" name="グループ化 115">
            <a:extLst>
              <a:ext uri="{FF2B5EF4-FFF2-40B4-BE49-F238E27FC236}">
                <a16:creationId xmlns:a16="http://schemas.microsoft.com/office/drawing/2014/main" id="{BE5CC562-2676-4BA2-8646-98AB9E5242B5}"/>
              </a:ext>
            </a:extLst>
          </p:cNvPr>
          <p:cNvGrpSpPr/>
          <p:nvPr/>
        </p:nvGrpSpPr>
        <p:grpSpPr>
          <a:xfrm>
            <a:off x="51380" y="1122569"/>
            <a:ext cx="3175237" cy="2929723"/>
            <a:chOff x="-47071" y="2283686"/>
            <a:chExt cx="3173217" cy="3151680"/>
          </a:xfrm>
        </p:grpSpPr>
        <p:grpSp>
          <p:nvGrpSpPr>
            <p:cNvPr id="117" name="グループ化 116">
              <a:extLst>
                <a:ext uri="{FF2B5EF4-FFF2-40B4-BE49-F238E27FC236}">
                  <a16:creationId xmlns:a16="http://schemas.microsoft.com/office/drawing/2014/main" id="{9AC2BF49-F27E-4B78-AD8C-49E890E9E9C4}"/>
                </a:ext>
              </a:extLst>
            </p:cNvPr>
            <p:cNvGrpSpPr/>
            <p:nvPr/>
          </p:nvGrpSpPr>
          <p:grpSpPr>
            <a:xfrm>
              <a:off x="215516" y="2667869"/>
              <a:ext cx="2241770" cy="2497347"/>
              <a:chOff x="3803650" y="1860550"/>
              <a:chExt cx="2744788" cy="2689225"/>
            </a:xfrm>
            <a:solidFill>
              <a:schemeClr val="bg1">
                <a:lumMod val="85000"/>
              </a:schemeClr>
            </a:solidFill>
          </p:grpSpPr>
          <p:sp>
            <p:nvSpPr>
              <p:cNvPr id="166" name="Freeform 100">
                <a:extLst>
                  <a:ext uri="{FF2B5EF4-FFF2-40B4-BE49-F238E27FC236}">
                    <a16:creationId xmlns:a16="http://schemas.microsoft.com/office/drawing/2014/main" id="{D2D9F629-DC54-4EC9-AEF7-0C5AAD07A860}"/>
                  </a:ext>
                </a:extLst>
              </p:cNvPr>
              <p:cNvSpPr>
                <a:spLocks/>
              </p:cNvSpPr>
              <p:nvPr/>
            </p:nvSpPr>
            <p:spPr bwMode="auto">
              <a:xfrm>
                <a:off x="4125913" y="4043363"/>
                <a:ext cx="255587" cy="146050"/>
              </a:xfrm>
              <a:custGeom>
                <a:avLst/>
                <a:gdLst>
                  <a:gd name="T0" fmla="*/ 24 w 161"/>
                  <a:gd name="T1" fmla="*/ 80 h 92"/>
                  <a:gd name="T2" fmla="*/ 7 w 161"/>
                  <a:gd name="T3" fmla="*/ 28 h 92"/>
                  <a:gd name="T4" fmla="*/ 14 w 161"/>
                  <a:gd name="T5" fmla="*/ 21 h 92"/>
                  <a:gd name="T6" fmla="*/ 5 w 161"/>
                  <a:gd name="T7" fmla="*/ 19 h 92"/>
                  <a:gd name="T8" fmla="*/ 0 w 161"/>
                  <a:gd name="T9" fmla="*/ 0 h 92"/>
                  <a:gd name="T10" fmla="*/ 22 w 161"/>
                  <a:gd name="T11" fmla="*/ 2 h 92"/>
                  <a:gd name="T12" fmla="*/ 43 w 161"/>
                  <a:gd name="T13" fmla="*/ 11 h 92"/>
                  <a:gd name="T14" fmla="*/ 50 w 161"/>
                  <a:gd name="T15" fmla="*/ 9 h 92"/>
                  <a:gd name="T16" fmla="*/ 147 w 161"/>
                  <a:gd name="T17" fmla="*/ 11 h 92"/>
                  <a:gd name="T18" fmla="*/ 161 w 161"/>
                  <a:gd name="T19" fmla="*/ 73 h 92"/>
                  <a:gd name="T20" fmla="*/ 149 w 161"/>
                  <a:gd name="T21" fmla="*/ 73 h 92"/>
                  <a:gd name="T22" fmla="*/ 149 w 161"/>
                  <a:gd name="T23" fmla="*/ 92 h 92"/>
                  <a:gd name="T24" fmla="*/ 137 w 161"/>
                  <a:gd name="T25" fmla="*/ 92 h 92"/>
                  <a:gd name="T26" fmla="*/ 133 w 161"/>
                  <a:gd name="T27" fmla="*/ 80 h 92"/>
                  <a:gd name="T28" fmla="*/ 24 w 161"/>
                  <a:gd name="T29"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92">
                    <a:moveTo>
                      <a:pt x="24" y="80"/>
                    </a:moveTo>
                    <a:lnTo>
                      <a:pt x="7" y="28"/>
                    </a:lnTo>
                    <a:lnTo>
                      <a:pt x="14" y="21"/>
                    </a:lnTo>
                    <a:lnTo>
                      <a:pt x="5" y="19"/>
                    </a:lnTo>
                    <a:lnTo>
                      <a:pt x="0" y="0"/>
                    </a:lnTo>
                    <a:lnTo>
                      <a:pt x="22" y="2"/>
                    </a:lnTo>
                    <a:lnTo>
                      <a:pt x="43" y="11"/>
                    </a:lnTo>
                    <a:lnTo>
                      <a:pt x="50" y="9"/>
                    </a:lnTo>
                    <a:lnTo>
                      <a:pt x="147" y="11"/>
                    </a:lnTo>
                    <a:lnTo>
                      <a:pt x="161" y="73"/>
                    </a:lnTo>
                    <a:lnTo>
                      <a:pt x="149" y="73"/>
                    </a:lnTo>
                    <a:lnTo>
                      <a:pt x="149" y="92"/>
                    </a:lnTo>
                    <a:lnTo>
                      <a:pt x="137" y="92"/>
                    </a:lnTo>
                    <a:lnTo>
                      <a:pt x="133" y="80"/>
                    </a:lnTo>
                    <a:lnTo>
                      <a:pt x="24" y="80"/>
                    </a:lnTo>
                    <a:close/>
                  </a:path>
                </a:pathLst>
              </a:custGeom>
              <a:grpFill/>
              <a:ln w="127" cap="rnd">
                <a:noFill/>
                <a:prstDash val="solid"/>
                <a:round/>
                <a:headEnd/>
                <a:tailEnd/>
              </a:ln>
            </p:spPr>
            <p:txBody>
              <a:bodyPr vert="horz" wrap="square" lIns="68580" tIns="34290" rIns="68580" bIns="34290" numCol="1" anchor="t" anchorCtr="0" compatLnSpc="1">
                <a:prstTxWarp prst="textNoShape">
                  <a:avLst/>
                </a:prstTxWarp>
                <a:normAutofit fontScale="55000" lnSpcReduction="20000"/>
              </a:bodyPr>
              <a:lstStyle/>
              <a:p>
                <a:endParaRPr lang="ja-JP" altLang="en-US" sz="750" spc="82">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67" name="Freeform 101">
                <a:extLst>
                  <a:ext uri="{FF2B5EF4-FFF2-40B4-BE49-F238E27FC236}">
                    <a16:creationId xmlns:a16="http://schemas.microsoft.com/office/drawing/2014/main" id="{1BA2B97E-A640-493A-A3B8-7B5C34E1F63B}"/>
                  </a:ext>
                </a:extLst>
              </p:cNvPr>
              <p:cNvSpPr>
                <a:spLocks/>
              </p:cNvSpPr>
              <p:nvPr/>
            </p:nvSpPr>
            <p:spPr bwMode="auto">
              <a:xfrm>
                <a:off x="4114800" y="3686175"/>
                <a:ext cx="525462" cy="338137"/>
              </a:xfrm>
              <a:custGeom>
                <a:avLst/>
                <a:gdLst>
                  <a:gd name="T0" fmla="*/ 0 w 140"/>
                  <a:gd name="T1" fmla="*/ 53 h 90"/>
                  <a:gd name="T2" fmla="*/ 0 w 140"/>
                  <a:gd name="T3" fmla="*/ 26 h 90"/>
                  <a:gd name="T4" fmla="*/ 10 w 140"/>
                  <a:gd name="T5" fmla="*/ 20 h 90"/>
                  <a:gd name="T6" fmla="*/ 22 w 140"/>
                  <a:gd name="T7" fmla="*/ 16 h 90"/>
                  <a:gd name="T8" fmla="*/ 58 w 140"/>
                  <a:gd name="T9" fmla="*/ 0 h 90"/>
                  <a:gd name="T10" fmla="*/ 61 w 140"/>
                  <a:gd name="T11" fmla="*/ 2 h 90"/>
                  <a:gd name="T12" fmla="*/ 63 w 140"/>
                  <a:gd name="T13" fmla="*/ 1 h 90"/>
                  <a:gd name="T14" fmla="*/ 82 w 140"/>
                  <a:gd name="T15" fmla="*/ 9 h 90"/>
                  <a:gd name="T16" fmla="*/ 108 w 140"/>
                  <a:gd name="T17" fmla="*/ 4 h 90"/>
                  <a:gd name="T18" fmla="*/ 110 w 140"/>
                  <a:gd name="T19" fmla="*/ 7 h 90"/>
                  <a:gd name="T20" fmla="*/ 115 w 140"/>
                  <a:gd name="T21" fmla="*/ 5 h 90"/>
                  <a:gd name="T22" fmla="*/ 128 w 140"/>
                  <a:gd name="T23" fmla="*/ 13 h 90"/>
                  <a:gd name="T24" fmla="*/ 128 w 140"/>
                  <a:gd name="T25" fmla="*/ 15 h 90"/>
                  <a:gd name="T26" fmla="*/ 132 w 140"/>
                  <a:gd name="T27" fmla="*/ 14 h 90"/>
                  <a:gd name="T28" fmla="*/ 140 w 140"/>
                  <a:gd name="T29" fmla="*/ 63 h 90"/>
                  <a:gd name="T30" fmla="*/ 136 w 140"/>
                  <a:gd name="T31" fmla="*/ 67 h 90"/>
                  <a:gd name="T32" fmla="*/ 113 w 140"/>
                  <a:gd name="T33" fmla="*/ 77 h 90"/>
                  <a:gd name="T34" fmla="*/ 111 w 140"/>
                  <a:gd name="T35" fmla="*/ 80 h 90"/>
                  <a:gd name="T36" fmla="*/ 107 w 140"/>
                  <a:gd name="T37" fmla="*/ 80 h 90"/>
                  <a:gd name="T38" fmla="*/ 76 w 140"/>
                  <a:gd name="T39" fmla="*/ 90 h 90"/>
                  <a:gd name="T40" fmla="*/ 71 w 140"/>
                  <a:gd name="T41" fmla="*/ 75 h 90"/>
                  <a:gd name="T42" fmla="*/ 38 w 140"/>
                  <a:gd name="T43" fmla="*/ 74 h 90"/>
                  <a:gd name="T44" fmla="*/ 29 w 140"/>
                  <a:gd name="T45" fmla="*/ 61 h 90"/>
                  <a:gd name="T46" fmla="*/ 52 w 140"/>
                  <a:gd name="T47" fmla="*/ 39 h 90"/>
                  <a:gd name="T48" fmla="*/ 44 w 140"/>
                  <a:gd name="T49" fmla="*/ 31 h 90"/>
                  <a:gd name="T50" fmla="*/ 20 w 140"/>
                  <a:gd name="T51" fmla="*/ 53 h 90"/>
                  <a:gd name="T52" fmla="*/ 0 w 140"/>
                  <a:gd name="T53" fmla="*/ 5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90">
                    <a:moveTo>
                      <a:pt x="0" y="53"/>
                    </a:moveTo>
                    <a:cubicBezTo>
                      <a:pt x="0" y="26"/>
                      <a:pt x="0" y="26"/>
                      <a:pt x="0" y="26"/>
                    </a:cubicBezTo>
                    <a:cubicBezTo>
                      <a:pt x="10" y="20"/>
                      <a:pt x="10" y="20"/>
                      <a:pt x="10" y="20"/>
                    </a:cubicBezTo>
                    <a:cubicBezTo>
                      <a:pt x="16" y="24"/>
                      <a:pt x="24" y="20"/>
                      <a:pt x="22" y="16"/>
                    </a:cubicBezTo>
                    <a:cubicBezTo>
                      <a:pt x="58" y="0"/>
                      <a:pt x="58" y="0"/>
                      <a:pt x="58" y="0"/>
                    </a:cubicBezTo>
                    <a:cubicBezTo>
                      <a:pt x="61" y="2"/>
                      <a:pt x="61" y="2"/>
                      <a:pt x="61" y="2"/>
                    </a:cubicBezTo>
                    <a:cubicBezTo>
                      <a:pt x="63" y="1"/>
                      <a:pt x="63" y="1"/>
                      <a:pt x="63" y="1"/>
                    </a:cubicBezTo>
                    <a:cubicBezTo>
                      <a:pt x="82" y="9"/>
                      <a:pt x="82" y="9"/>
                      <a:pt x="82" y="9"/>
                    </a:cubicBezTo>
                    <a:cubicBezTo>
                      <a:pt x="108" y="4"/>
                      <a:pt x="108" y="4"/>
                      <a:pt x="108" y="4"/>
                    </a:cubicBezTo>
                    <a:cubicBezTo>
                      <a:pt x="110" y="7"/>
                      <a:pt x="110" y="7"/>
                      <a:pt x="110" y="7"/>
                    </a:cubicBezTo>
                    <a:cubicBezTo>
                      <a:pt x="115" y="5"/>
                      <a:pt x="115" y="5"/>
                      <a:pt x="115" y="5"/>
                    </a:cubicBezTo>
                    <a:cubicBezTo>
                      <a:pt x="128" y="13"/>
                      <a:pt x="128" y="13"/>
                      <a:pt x="128" y="13"/>
                    </a:cubicBezTo>
                    <a:cubicBezTo>
                      <a:pt x="128" y="15"/>
                      <a:pt x="128" y="15"/>
                      <a:pt x="128" y="15"/>
                    </a:cubicBezTo>
                    <a:cubicBezTo>
                      <a:pt x="132" y="14"/>
                      <a:pt x="132" y="14"/>
                      <a:pt x="132" y="14"/>
                    </a:cubicBezTo>
                    <a:cubicBezTo>
                      <a:pt x="140" y="63"/>
                      <a:pt x="140" y="63"/>
                      <a:pt x="140" y="63"/>
                    </a:cubicBezTo>
                    <a:cubicBezTo>
                      <a:pt x="136" y="67"/>
                      <a:pt x="136" y="67"/>
                      <a:pt x="136" y="67"/>
                    </a:cubicBezTo>
                    <a:cubicBezTo>
                      <a:pt x="113" y="77"/>
                      <a:pt x="113" y="77"/>
                      <a:pt x="113" y="77"/>
                    </a:cubicBezTo>
                    <a:cubicBezTo>
                      <a:pt x="111" y="80"/>
                      <a:pt x="111" y="80"/>
                      <a:pt x="111" y="80"/>
                    </a:cubicBezTo>
                    <a:cubicBezTo>
                      <a:pt x="107" y="80"/>
                      <a:pt x="107" y="80"/>
                      <a:pt x="107" y="80"/>
                    </a:cubicBezTo>
                    <a:cubicBezTo>
                      <a:pt x="76" y="90"/>
                      <a:pt x="76" y="90"/>
                      <a:pt x="76" y="90"/>
                    </a:cubicBezTo>
                    <a:cubicBezTo>
                      <a:pt x="71" y="75"/>
                      <a:pt x="71" y="75"/>
                      <a:pt x="71" y="75"/>
                    </a:cubicBezTo>
                    <a:cubicBezTo>
                      <a:pt x="38" y="74"/>
                      <a:pt x="38" y="74"/>
                      <a:pt x="38" y="74"/>
                    </a:cubicBezTo>
                    <a:cubicBezTo>
                      <a:pt x="29" y="61"/>
                      <a:pt x="29" y="61"/>
                      <a:pt x="29" y="61"/>
                    </a:cubicBezTo>
                    <a:cubicBezTo>
                      <a:pt x="52" y="39"/>
                      <a:pt x="52" y="39"/>
                      <a:pt x="52" y="39"/>
                    </a:cubicBezTo>
                    <a:cubicBezTo>
                      <a:pt x="44" y="31"/>
                      <a:pt x="44" y="31"/>
                      <a:pt x="44" y="31"/>
                    </a:cubicBezTo>
                    <a:cubicBezTo>
                      <a:pt x="20" y="53"/>
                      <a:pt x="20" y="53"/>
                      <a:pt x="20" y="53"/>
                    </a:cubicBezTo>
                    <a:lnTo>
                      <a:pt x="0" y="53"/>
                    </a:lnTo>
                    <a:close/>
                  </a:path>
                </a:pathLst>
              </a:custGeom>
              <a:grpFill/>
              <a:ln w="127" cap="rnd">
                <a:noFill/>
                <a:prstDash val="solid"/>
                <a:round/>
                <a:headEnd/>
                <a:tailEnd/>
              </a:ln>
            </p:spPr>
            <p:txBody>
              <a:bodyPr vert="horz" wrap="square" lIns="68580" tIns="34290" rIns="68580" bIns="34290" numCol="1" anchor="t" anchorCtr="0" compatLnSpc="1">
                <a:prstTxWarp prst="textNoShape">
                  <a:avLst/>
                </a:prstTxWarp>
                <a:normAutofit/>
              </a:bodyPr>
              <a:lstStyle/>
              <a:p>
                <a:endParaRPr lang="ja-JP" altLang="en-US" sz="750" spc="82">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68" name="Freeform 102">
                <a:extLst>
                  <a:ext uri="{FF2B5EF4-FFF2-40B4-BE49-F238E27FC236}">
                    <a16:creationId xmlns:a16="http://schemas.microsoft.com/office/drawing/2014/main" id="{923A4AC5-A2D3-40FB-A30C-86C7A007C40E}"/>
                  </a:ext>
                </a:extLst>
              </p:cNvPr>
              <p:cNvSpPr>
                <a:spLocks/>
              </p:cNvSpPr>
              <p:nvPr/>
            </p:nvSpPr>
            <p:spPr bwMode="auto">
              <a:xfrm>
                <a:off x="3803650" y="3465513"/>
                <a:ext cx="379412" cy="261938"/>
              </a:xfrm>
              <a:custGeom>
                <a:avLst/>
                <a:gdLst>
                  <a:gd name="T0" fmla="*/ 149 w 239"/>
                  <a:gd name="T1" fmla="*/ 165 h 165"/>
                  <a:gd name="T2" fmla="*/ 45 w 239"/>
                  <a:gd name="T3" fmla="*/ 153 h 165"/>
                  <a:gd name="T4" fmla="*/ 0 w 239"/>
                  <a:gd name="T5" fmla="*/ 75 h 165"/>
                  <a:gd name="T6" fmla="*/ 47 w 239"/>
                  <a:gd name="T7" fmla="*/ 0 h 165"/>
                  <a:gd name="T8" fmla="*/ 203 w 239"/>
                  <a:gd name="T9" fmla="*/ 28 h 165"/>
                  <a:gd name="T10" fmla="*/ 239 w 239"/>
                  <a:gd name="T11" fmla="*/ 57 h 165"/>
                  <a:gd name="T12" fmla="*/ 149 w 239"/>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239" h="165">
                    <a:moveTo>
                      <a:pt x="149" y="165"/>
                    </a:moveTo>
                    <a:lnTo>
                      <a:pt x="45" y="153"/>
                    </a:lnTo>
                    <a:lnTo>
                      <a:pt x="0" y="75"/>
                    </a:lnTo>
                    <a:lnTo>
                      <a:pt x="47" y="0"/>
                    </a:lnTo>
                    <a:lnTo>
                      <a:pt x="203" y="28"/>
                    </a:lnTo>
                    <a:lnTo>
                      <a:pt x="239" y="57"/>
                    </a:lnTo>
                    <a:lnTo>
                      <a:pt x="149" y="165"/>
                    </a:lnTo>
                    <a:close/>
                  </a:path>
                </a:pathLst>
              </a:custGeom>
              <a:grpFill/>
              <a:ln w="127" cap="rnd">
                <a:noFill/>
                <a:prstDash val="solid"/>
                <a:round/>
                <a:headEnd/>
                <a:tailEnd/>
              </a:ln>
            </p:spPr>
            <p:txBody>
              <a:bodyPr vert="horz" wrap="square" lIns="68580" tIns="34290" rIns="68580" bIns="34290" numCol="1" anchor="t" anchorCtr="0" compatLnSpc="1">
                <a:prstTxWarp prst="textNoShape">
                  <a:avLst/>
                </a:prstTxWarp>
                <a:normAutofit/>
              </a:bodyPr>
              <a:lstStyle/>
              <a:p>
                <a:endParaRPr lang="ja-JP" altLang="en-US" sz="750" spc="82">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69" name="Freeform 103">
                <a:extLst>
                  <a:ext uri="{FF2B5EF4-FFF2-40B4-BE49-F238E27FC236}">
                    <a16:creationId xmlns:a16="http://schemas.microsoft.com/office/drawing/2014/main" id="{E72DD70D-46EA-4CA3-8194-5D74790D91B4}"/>
                  </a:ext>
                </a:extLst>
              </p:cNvPr>
              <p:cNvSpPr>
                <a:spLocks/>
              </p:cNvSpPr>
              <p:nvPr/>
            </p:nvSpPr>
            <p:spPr bwMode="auto">
              <a:xfrm>
                <a:off x="3971925" y="3273425"/>
                <a:ext cx="293687" cy="206375"/>
              </a:xfrm>
              <a:custGeom>
                <a:avLst/>
                <a:gdLst>
                  <a:gd name="T0" fmla="*/ 0 w 185"/>
                  <a:gd name="T1" fmla="*/ 97 h 130"/>
                  <a:gd name="T2" fmla="*/ 10 w 185"/>
                  <a:gd name="T3" fmla="*/ 43 h 130"/>
                  <a:gd name="T4" fmla="*/ 121 w 185"/>
                  <a:gd name="T5" fmla="*/ 0 h 130"/>
                  <a:gd name="T6" fmla="*/ 173 w 185"/>
                  <a:gd name="T7" fmla="*/ 41 h 130"/>
                  <a:gd name="T8" fmla="*/ 170 w 185"/>
                  <a:gd name="T9" fmla="*/ 64 h 130"/>
                  <a:gd name="T10" fmla="*/ 185 w 185"/>
                  <a:gd name="T11" fmla="*/ 67 h 130"/>
                  <a:gd name="T12" fmla="*/ 175 w 185"/>
                  <a:gd name="T13" fmla="*/ 130 h 130"/>
                  <a:gd name="T14" fmla="*/ 0 w 185"/>
                  <a:gd name="T15" fmla="*/ 97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0">
                    <a:moveTo>
                      <a:pt x="0" y="97"/>
                    </a:moveTo>
                    <a:lnTo>
                      <a:pt x="10" y="43"/>
                    </a:lnTo>
                    <a:lnTo>
                      <a:pt x="121" y="0"/>
                    </a:lnTo>
                    <a:lnTo>
                      <a:pt x="173" y="41"/>
                    </a:lnTo>
                    <a:lnTo>
                      <a:pt x="170" y="64"/>
                    </a:lnTo>
                    <a:lnTo>
                      <a:pt x="185" y="67"/>
                    </a:lnTo>
                    <a:lnTo>
                      <a:pt x="175" y="130"/>
                    </a:lnTo>
                    <a:lnTo>
                      <a:pt x="0" y="97"/>
                    </a:lnTo>
                    <a:close/>
                  </a:path>
                </a:pathLst>
              </a:custGeom>
              <a:grpFill/>
              <a:ln w="127" cap="rnd">
                <a:noFill/>
                <a:prstDash val="solid"/>
                <a:round/>
                <a:headEnd/>
                <a:tailEnd/>
              </a:ln>
            </p:spPr>
            <p:txBody>
              <a:bodyPr vert="horz" wrap="square" lIns="68580" tIns="34290" rIns="68580" bIns="34290" numCol="1" anchor="t" anchorCtr="0" compatLnSpc="1">
                <a:prstTxWarp prst="textNoShape">
                  <a:avLst/>
                </a:prstTxWarp>
                <a:normAutofit lnSpcReduction="10000"/>
              </a:bodyPr>
              <a:lstStyle/>
              <a:p>
                <a:endParaRPr lang="ja-JP" altLang="en-US" sz="750" spc="82">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70" name="Freeform 104">
                <a:extLst>
                  <a:ext uri="{FF2B5EF4-FFF2-40B4-BE49-F238E27FC236}">
                    <a16:creationId xmlns:a16="http://schemas.microsoft.com/office/drawing/2014/main" id="{A24EF025-3CEC-4652-AE55-995ECBAAE3F0}"/>
                  </a:ext>
                </a:extLst>
              </p:cNvPr>
              <p:cNvSpPr>
                <a:spLocks/>
              </p:cNvSpPr>
              <p:nvPr/>
            </p:nvSpPr>
            <p:spPr bwMode="auto">
              <a:xfrm>
                <a:off x="4197351" y="1860550"/>
                <a:ext cx="2351087" cy="2689225"/>
              </a:xfrm>
              <a:custGeom>
                <a:avLst/>
                <a:gdLst>
                  <a:gd name="T0" fmla="*/ 468 w 627"/>
                  <a:gd name="T1" fmla="*/ 32 h 717"/>
                  <a:gd name="T2" fmla="*/ 454 w 627"/>
                  <a:gd name="T3" fmla="*/ 0 h 717"/>
                  <a:gd name="T4" fmla="*/ 424 w 627"/>
                  <a:gd name="T5" fmla="*/ 31 h 717"/>
                  <a:gd name="T6" fmla="*/ 399 w 627"/>
                  <a:gd name="T7" fmla="*/ 56 h 717"/>
                  <a:gd name="T8" fmla="*/ 399 w 627"/>
                  <a:gd name="T9" fmla="*/ 75 h 717"/>
                  <a:gd name="T10" fmla="*/ 350 w 627"/>
                  <a:gd name="T11" fmla="*/ 79 h 717"/>
                  <a:gd name="T12" fmla="*/ 311 w 627"/>
                  <a:gd name="T13" fmla="*/ 86 h 717"/>
                  <a:gd name="T14" fmla="*/ 289 w 627"/>
                  <a:gd name="T15" fmla="*/ 70 h 717"/>
                  <a:gd name="T16" fmla="*/ 257 w 627"/>
                  <a:gd name="T17" fmla="*/ 83 h 717"/>
                  <a:gd name="T18" fmla="*/ 242 w 627"/>
                  <a:gd name="T19" fmla="*/ 120 h 717"/>
                  <a:gd name="T20" fmla="*/ 209 w 627"/>
                  <a:gd name="T21" fmla="*/ 142 h 717"/>
                  <a:gd name="T22" fmla="*/ 176 w 627"/>
                  <a:gd name="T23" fmla="*/ 139 h 717"/>
                  <a:gd name="T24" fmla="*/ 91 w 627"/>
                  <a:gd name="T25" fmla="*/ 217 h 717"/>
                  <a:gd name="T26" fmla="*/ 20 w 627"/>
                  <a:gd name="T27" fmla="*/ 305 h 717"/>
                  <a:gd name="T28" fmla="*/ 36 w 627"/>
                  <a:gd name="T29" fmla="*/ 375 h 717"/>
                  <a:gd name="T30" fmla="*/ 60 w 627"/>
                  <a:gd name="T31" fmla="*/ 413 h 717"/>
                  <a:gd name="T32" fmla="*/ 38 w 627"/>
                  <a:gd name="T33" fmla="*/ 444 h 717"/>
                  <a:gd name="T34" fmla="*/ 75 w 627"/>
                  <a:gd name="T35" fmla="*/ 454 h 717"/>
                  <a:gd name="T36" fmla="*/ 113 w 627"/>
                  <a:gd name="T37" fmla="*/ 471 h 717"/>
                  <a:gd name="T38" fmla="*/ 128 w 627"/>
                  <a:gd name="T39" fmla="*/ 480 h 717"/>
                  <a:gd name="T40" fmla="*/ 139 w 627"/>
                  <a:gd name="T41" fmla="*/ 526 h 717"/>
                  <a:gd name="T42" fmla="*/ 120 w 627"/>
                  <a:gd name="T43" fmla="*/ 586 h 717"/>
                  <a:gd name="T44" fmla="*/ 85 w 627"/>
                  <a:gd name="T45" fmla="*/ 595 h 717"/>
                  <a:gd name="T46" fmla="*/ 67 w 627"/>
                  <a:gd name="T47" fmla="*/ 601 h 717"/>
                  <a:gd name="T48" fmla="*/ 104 w 627"/>
                  <a:gd name="T49" fmla="*/ 631 h 717"/>
                  <a:gd name="T50" fmla="*/ 178 w 627"/>
                  <a:gd name="T51" fmla="*/ 646 h 717"/>
                  <a:gd name="T52" fmla="*/ 280 w 627"/>
                  <a:gd name="T53" fmla="*/ 684 h 717"/>
                  <a:gd name="T54" fmla="*/ 336 w 627"/>
                  <a:gd name="T55" fmla="*/ 710 h 717"/>
                  <a:gd name="T56" fmla="*/ 396 w 627"/>
                  <a:gd name="T57" fmla="*/ 683 h 717"/>
                  <a:gd name="T58" fmla="*/ 447 w 627"/>
                  <a:gd name="T59" fmla="*/ 669 h 717"/>
                  <a:gd name="T60" fmla="*/ 499 w 627"/>
                  <a:gd name="T61" fmla="*/ 682 h 717"/>
                  <a:gd name="T62" fmla="*/ 526 w 627"/>
                  <a:gd name="T63" fmla="*/ 694 h 717"/>
                  <a:gd name="T64" fmla="*/ 538 w 627"/>
                  <a:gd name="T65" fmla="*/ 693 h 717"/>
                  <a:gd name="T66" fmla="*/ 564 w 627"/>
                  <a:gd name="T67" fmla="*/ 678 h 717"/>
                  <a:gd name="T68" fmla="*/ 584 w 627"/>
                  <a:gd name="T69" fmla="*/ 646 h 717"/>
                  <a:gd name="T70" fmla="*/ 554 w 627"/>
                  <a:gd name="T71" fmla="*/ 606 h 717"/>
                  <a:gd name="T72" fmla="*/ 505 w 627"/>
                  <a:gd name="T73" fmla="*/ 597 h 717"/>
                  <a:gd name="T74" fmla="*/ 550 w 627"/>
                  <a:gd name="T75" fmla="*/ 577 h 717"/>
                  <a:gd name="T76" fmla="*/ 530 w 627"/>
                  <a:gd name="T77" fmla="*/ 528 h 717"/>
                  <a:gd name="T78" fmla="*/ 502 w 627"/>
                  <a:gd name="T79" fmla="*/ 485 h 717"/>
                  <a:gd name="T80" fmla="*/ 512 w 627"/>
                  <a:gd name="T81" fmla="*/ 440 h 717"/>
                  <a:gd name="T82" fmla="*/ 495 w 627"/>
                  <a:gd name="T83" fmla="*/ 416 h 717"/>
                  <a:gd name="T84" fmla="*/ 506 w 627"/>
                  <a:gd name="T85" fmla="*/ 385 h 717"/>
                  <a:gd name="T86" fmla="*/ 569 w 627"/>
                  <a:gd name="T87" fmla="*/ 298 h 717"/>
                  <a:gd name="T88" fmla="*/ 600 w 627"/>
                  <a:gd name="T89" fmla="*/ 261 h 717"/>
                  <a:gd name="T90" fmla="*/ 606 w 627"/>
                  <a:gd name="T91" fmla="*/ 243 h 717"/>
                  <a:gd name="T92" fmla="*/ 626 w 627"/>
                  <a:gd name="T93" fmla="*/ 213 h 717"/>
                  <a:gd name="T94" fmla="*/ 585 w 627"/>
                  <a:gd name="T95" fmla="*/ 219 h 717"/>
                  <a:gd name="T96" fmla="*/ 574 w 627"/>
                  <a:gd name="T97" fmla="*/ 188 h 717"/>
                  <a:gd name="T98" fmla="*/ 556 w 627"/>
                  <a:gd name="T99" fmla="*/ 221 h 717"/>
                  <a:gd name="T100" fmla="*/ 531 w 627"/>
                  <a:gd name="T101" fmla="*/ 229 h 717"/>
                  <a:gd name="T102" fmla="*/ 511 w 627"/>
                  <a:gd name="T103" fmla="*/ 172 h 717"/>
                  <a:gd name="T104" fmla="*/ 483 w 627"/>
                  <a:gd name="T105" fmla="*/ 157 h 717"/>
                  <a:gd name="T106" fmla="*/ 503 w 627"/>
                  <a:gd name="T107" fmla="*/ 115 h 717"/>
                  <a:gd name="T108" fmla="*/ 499 w 627"/>
                  <a:gd name="T109" fmla="*/ 55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7" h="717">
                    <a:moveTo>
                      <a:pt x="496" y="51"/>
                    </a:moveTo>
                    <a:cubicBezTo>
                      <a:pt x="495" y="50"/>
                      <a:pt x="494" y="48"/>
                      <a:pt x="493" y="47"/>
                    </a:cubicBezTo>
                    <a:cubicBezTo>
                      <a:pt x="492" y="46"/>
                      <a:pt x="490" y="47"/>
                      <a:pt x="489" y="46"/>
                    </a:cubicBezTo>
                    <a:cubicBezTo>
                      <a:pt x="486" y="46"/>
                      <a:pt x="483" y="46"/>
                      <a:pt x="480" y="46"/>
                    </a:cubicBezTo>
                    <a:cubicBezTo>
                      <a:pt x="479" y="46"/>
                      <a:pt x="477" y="46"/>
                      <a:pt x="475" y="46"/>
                    </a:cubicBezTo>
                    <a:cubicBezTo>
                      <a:pt x="473" y="46"/>
                      <a:pt x="472" y="47"/>
                      <a:pt x="471" y="46"/>
                    </a:cubicBezTo>
                    <a:cubicBezTo>
                      <a:pt x="471" y="41"/>
                      <a:pt x="468" y="37"/>
                      <a:pt x="468" y="32"/>
                    </a:cubicBezTo>
                    <a:cubicBezTo>
                      <a:pt x="468" y="29"/>
                      <a:pt x="468" y="27"/>
                      <a:pt x="469" y="25"/>
                    </a:cubicBezTo>
                    <a:cubicBezTo>
                      <a:pt x="470" y="23"/>
                      <a:pt x="469" y="21"/>
                      <a:pt x="470" y="18"/>
                    </a:cubicBezTo>
                    <a:cubicBezTo>
                      <a:pt x="470" y="16"/>
                      <a:pt x="472" y="15"/>
                      <a:pt x="472" y="12"/>
                    </a:cubicBezTo>
                    <a:cubicBezTo>
                      <a:pt x="472" y="10"/>
                      <a:pt x="472" y="8"/>
                      <a:pt x="471" y="7"/>
                    </a:cubicBezTo>
                    <a:cubicBezTo>
                      <a:pt x="469" y="4"/>
                      <a:pt x="467" y="3"/>
                      <a:pt x="464" y="2"/>
                    </a:cubicBezTo>
                    <a:cubicBezTo>
                      <a:pt x="462" y="2"/>
                      <a:pt x="459" y="2"/>
                      <a:pt x="457" y="2"/>
                    </a:cubicBezTo>
                    <a:cubicBezTo>
                      <a:pt x="456" y="1"/>
                      <a:pt x="455" y="0"/>
                      <a:pt x="454" y="0"/>
                    </a:cubicBezTo>
                    <a:cubicBezTo>
                      <a:pt x="453" y="0"/>
                      <a:pt x="450" y="0"/>
                      <a:pt x="448" y="1"/>
                    </a:cubicBezTo>
                    <a:cubicBezTo>
                      <a:pt x="445" y="2"/>
                      <a:pt x="442" y="6"/>
                      <a:pt x="440" y="10"/>
                    </a:cubicBezTo>
                    <a:cubicBezTo>
                      <a:pt x="440" y="11"/>
                      <a:pt x="440" y="13"/>
                      <a:pt x="439" y="15"/>
                    </a:cubicBezTo>
                    <a:cubicBezTo>
                      <a:pt x="439" y="17"/>
                      <a:pt x="438" y="18"/>
                      <a:pt x="437" y="20"/>
                    </a:cubicBezTo>
                    <a:cubicBezTo>
                      <a:pt x="437" y="22"/>
                      <a:pt x="437" y="23"/>
                      <a:pt x="436" y="25"/>
                    </a:cubicBezTo>
                    <a:cubicBezTo>
                      <a:pt x="434" y="28"/>
                      <a:pt x="431" y="30"/>
                      <a:pt x="428" y="31"/>
                    </a:cubicBezTo>
                    <a:cubicBezTo>
                      <a:pt x="427" y="31"/>
                      <a:pt x="425" y="31"/>
                      <a:pt x="424" y="31"/>
                    </a:cubicBezTo>
                    <a:cubicBezTo>
                      <a:pt x="422" y="32"/>
                      <a:pt x="421" y="33"/>
                      <a:pt x="419" y="33"/>
                    </a:cubicBezTo>
                    <a:cubicBezTo>
                      <a:pt x="417" y="34"/>
                      <a:pt x="416" y="33"/>
                      <a:pt x="414" y="34"/>
                    </a:cubicBezTo>
                    <a:cubicBezTo>
                      <a:pt x="412" y="34"/>
                      <a:pt x="411" y="35"/>
                      <a:pt x="410" y="37"/>
                    </a:cubicBezTo>
                    <a:cubicBezTo>
                      <a:pt x="409" y="38"/>
                      <a:pt x="408" y="40"/>
                      <a:pt x="407" y="42"/>
                    </a:cubicBezTo>
                    <a:cubicBezTo>
                      <a:pt x="406" y="45"/>
                      <a:pt x="404" y="47"/>
                      <a:pt x="403" y="50"/>
                    </a:cubicBezTo>
                    <a:cubicBezTo>
                      <a:pt x="402" y="51"/>
                      <a:pt x="402" y="52"/>
                      <a:pt x="401" y="53"/>
                    </a:cubicBezTo>
                    <a:cubicBezTo>
                      <a:pt x="401" y="54"/>
                      <a:pt x="399" y="55"/>
                      <a:pt x="399" y="56"/>
                    </a:cubicBezTo>
                    <a:cubicBezTo>
                      <a:pt x="399" y="57"/>
                      <a:pt x="400" y="59"/>
                      <a:pt x="401" y="60"/>
                    </a:cubicBezTo>
                    <a:cubicBezTo>
                      <a:pt x="402" y="61"/>
                      <a:pt x="403" y="61"/>
                      <a:pt x="404" y="62"/>
                    </a:cubicBezTo>
                    <a:cubicBezTo>
                      <a:pt x="405" y="62"/>
                      <a:pt x="407" y="62"/>
                      <a:pt x="408" y="63"/>
                    </a:cubicBezTo>
                    <a:cubicBezTo>
                      <a:pt x="408" y="65"/>
                      <a:pt x="407" y="66"/>
                      <a:pt x="406" y="67"/>
                    </a:cubicBezTo>
                    <a:cubicBezTo>
                      <a:pt x="405" y="68"/>
                      <a:pt x="405" y="69"/>
                      <a:pt x="404" y="70"/>
                    </a:cubicBezTo>
                    <a:cubicBezTo>
                      <a:pt x="403" y="70"/>
                      <a:pt x="402" y="70"/>
                      <a:pt x="401" y="71"/>
                    </a:cubicBezTo>
                    <a:cubicBezTo>
                      <a:pt x="400" y="72"/>
                      <a:pt x="400" y="74"/>
                      <a:pt x="399" y="75"/>
                    </a:cubicBezTo>
                    <a:cubicBezTo>
                      <a:pt x="398" y="76"/>
                      <a:pt x="398" y="76"/>
                      <a:pt x="397" y="77"/>
                    </a:cubicBezTo>
                    <a:cubicBezTo>
                      <a:pt x="395" y="79"/>
                      <a:pt x="392" y="81"/>
                      <a:pt x="389" y="82"/>
                    </a:cubicBezTo>
                    <a:cubicBezTo>
                      <a:pt x="385" y="82"/>
                      <a:pt x="384" y="80"/>
                      <a:pt x="381" y="79"/>
                    </a:cubicBezTo>
                    <a:cubicBezTo>
                      <a:pt x="379" y="78"/>
                      <a:pt x="377" y="78"/>
                      <a:pt x="375" y="78"/>
                    </a:cubicBezTo>
                    <a:cubicBezTo>
                      <a:pt x="374" y="78"/>
                      <a:pt x="368" y="79"/>
                      <a:pt x="368" y="78"/>
                    </a:cubicBezTo>
                    <a:cubicBezTo>
                      <a:pt x="368" y="76"/>
                      <a:pt x="368" y="75"/>
                      <a:pt x="367" y="73"/>
                    </a:cubicBezTo>
                    <a:cubicBezTo>
                      <a:pt x="361" y="72"/>
                      <a:pt x="355" y="75"/>
                      <a:pt x="350" y="79"/>
                    </a:cubicBezTo>
                    <a:cubicBezTo>
                      <a:pt x="348" y="81"/>
                      <a:pt x="346" y="82"/>
                      <a:pt x="344" y="85"/>
                    </a:cubicBezTo>
                    <a:cubicBezTo>
                      <a:pt x="342" y="87"/>
                      <a:pt x="339" y="88"/>
                      <a:pt x="337" y="90"/>
                    </a:cubicBezTo>
                    <a:cubicBezTo>
                      <a:pt x="336" y="92"/>
                      <a:pt x="333" y="94"/>
                      <a:pt x="331" y="94"/>
                    </a:cubicBezTo>
                    <a:cubicBezTo>
                      <a:pt x="329" y="95"/>
                      <a:pt x="328" y="94"/>
                      <a:pt x="327" y="94"/>
                    </a:cubicBezTo>
                    <a:cubicBezTo>
                      <a:pt x="325" y="93"/>
                      <a:pt x="324" y="93"/>
                      <a:pt x="323" y="92"/>
                    </a:cubicBezTo>
                    <a:cubicBezTo>
                      <a:pt x="321" y="90"/>
                      <a:pt x="317" y="89"/>
                      <a:pt x="315" y="88"/>
                    </a:cubicBezTo>
                    <a:cubicBezTo>
                      <a:pt x="314" y="87"/>
                      <a:pt x="312" y="87"/>
                      <a:pt x="311" y="86"/>
                    </a:cubicBezTo>
                    <a:cubicBezTo>
                      <a:pt x="309" y="86"/>
                      <a:pt x="304" y="83"/>
                      <a:pt x="304" y="81"/>
                    </a:cubicBezTo>
                    <a:cubicBezTo>
                      <a:pt x="304" y="79"/>
                      <a:pt x="308" y="75"/>
                      <a:pt x="306" y="74"/>
                    </a:cubicBezTo>
                    <a:cubicBezTo>
                      <a:pt x="305" y="74"/>
                      <a:pt x="304" y="74"/>
                      <a:pt x="304" y="74"/>
                    </a:cubicBezTo>
                    <a:cubicBezTo>
                      <a:pt x="303" y="74"/>
                      <a:pt x="303" y="74"/>
                      <a:pt x="302" y="73"/>
                    </a:cubicBezTo>
                    <a:cubicBezTo>
                      <a:pt x="300" y="72"/>
                      <a:pt x="298" y="72"/>
                      <a:pt x="296" y="71"/>
                    </a:cubicBezTo>
                    <a:cubicBezTo>
                      <a:pt x="295" y="71"/>
                      <a:pt x="294" y="69"/>
                      <a:pt x="292" y="69"/>
                    </a:cubicBezTo>
                    <a:cubicBezTo>
                      <a:pt x="291" y="69"/>
                      <a:pt x="290" y="69"/>
                      <a:pt x="289" y="70"/>
                    </a:cubicBezTo>
                    <a:cubicBezTo>
                      <a:pt x="287" y="70"/>
                      <a:pt x="286" y="70"/>
                      <a:pt x="284" y="69"/>
                    </a:cubicBezTo>
                    <a:cubicBezTo>
                      <a:pt x="281" y="68"/>
                      <a:pt x="276" y="68"/>
                      <a:pt x="273" y="69"/>
                    </a:cubicBezTo>
                    <a:cubicBezTo>
                      <a:pt x="271" y="70"/>
                      <a:pt x="270" y="71"/>
                      <a:pt x="269" y="73"/>
                    </a:cubicBezTo>
                    <a:cubicBezTo>
                      <a:pt x="268" y="74"/>
                      <a:pt x="266" y="75"/>
                      <a:pt x="265" y="76"/>
                    </a:cubicBezTo>
                    <a:cubicBezTo>
                      <a:pt x="264" y="77"/>
                      <a:pt x="264" y="77"/>
                      <a:pt x="262" y="77"/>
                    </a:cubicBezTo>
                    <a:cubicBezTo>
                      <a:pt x="261" y="78"/>
                      <a:pt x="261" y="78"/>
                      <a:pt x="260" y="79"/>
                    </a:cubicBezTo>
                    <a:cubicBezTo>
                      <a:pt x="259" y="80"/>
                      <a:pt x="257" y="81"/>
                      <a:pt x="257" y="83"/>
                    </a:cubicBezTo>
                    <a:cubicBezTo>
                      <a:pt x="256" y="85"/>
                      <a:pt x="256" y="87"/>
                      <a:pt x="256" y="89"/>
                    </a:cubicBezTo>
                    <a:cubicBezTo>
                      <a:pt x="256" y="90"/>
                      <a:pt x="255" y="92"/>
                      <a:pt x="255" y="93"/>
                    </a:cubicBezTo>
                    <a:cubicBezTo>
                      <a:pt x="255" y="96"/>
                      <a:pt x="255" y="97"/>
                      <a:pt x="254" y="100"/>
                    </a:cubicBezTo>
                    <a:cubicBezTo>
                      <a:pt x="254" y="101"/>
                      <a:pt x="254" y="102"/>
                      <a:pt x="253" y="104"/>
                    </a:cubicBezTo>
                    <a:cubicBezTo>
                      <a:pt x="253" y="105"/>
                      <a:pt x="252" y="106"/>
                      <a:pt x="251" y="108"/>
                    </a:cubicBezTo>
                    <a:cubicBezTo>
                      <a:pt x="251" y="110"/>
                      <a:pt x="250" y="112"/>
                      <a:pt x="248" y="115"/>
                    </a:cubicBezTo>
                    <a:cubicBezTo>
                      <a:pt x="247" y="117"/>
                      <a:pt x="244" y="119"/>
                      <a:pt x="242" y="120"/>
                    </a:cubicBezTo>
                    <a:cubicBezTo>
                      <a:pt x="239" y="123"/>
                      <a:pt x="237" y="124"/>
                      <a:pt x="233" y="125"/>
                    </a:cubicBezTo>
                    <a:cubicBezTo>
                      <a:pt x="231" y="126"/>
                      <a:pt x="230" y="127"/>
                      <a:pt x="228" y="128"/>
                    </a:cubicBezTo>
                    <a:cubicBezTo>
                      <a:pt x="227" y="129"/>
                      <a:pt x="225" y="128"/>
                      <a:pt x="224" y="130"/>
                    </a:cubicBezTo>
                    <a:cubicBezTo>
                      <a:pt x="223" y="131"/>
                      <a:pt x="222" y="132"/>
                      <a:pt x="221" y="133"/>
                    </a:cubicBezTo>
                    <a:cubicBezTo>
                      <a:pt x="221" y="135"/>
                      <a:pt x="220" y="136"/>
                      <a:pt x="219" y="137"/>
                    </a:cubicBezTo>
                    <a:cubicBezTo>
                      <a:pt x="217" y="138"/>
                      <a:pt x="215" y="138"/>
                      <a:pt x="214" y="139"/>
                    </a:cubicBezTo>
                    <a:cubicBezTo>
                      <a:pt x="212" y="140"/>
                      <a:pt x="211" y="141"/>
                      <a:pt x="209" y="142"/>
                    </a:cubicBezTo>
                    <a:cubicBezTo>
                      <a:pt x="209" y="144"/>
                      <a:pt x="209" y="146"/>
                      <a:pt x="209" y="148"/>
                    </a:cubicBezTo>
                    <a:cubicBezTo>
                      <a:pt x="208" y="148"/>
                      <a:pt x="207" y="149"/>
                      <a:pt x="205" y="150"/>
                    </a:cubicBezTo>
                    <a:cubicBezTo>
                      <a:pt x="204" y="150"/>
                      <a:pt x="202" y="149"/>
                      <a:pt x="201" y="149"/>
                    </a:cubicBezTo>
                    <a:cubicBezTo>
                      <a:pt x="198" y="148"/>
                      <a:pt x="195" y="147"/>
                      <a:pt x="192" y="146"/>
                    </a:cubicBezTo>
                    <a:cubicBezTo>
                      <a:pt x="189" y="145"/>
                      <a:pt x="186" y="143"/>
                      <a:pt x="183" y="142"/>
                    </a:cubicBezTo>
                    <a:cubicBezTo>
                      <a:pt x="181" y="142"/>
                      <a:pt x="180" y="141"/>
                      <a:pt x="178" y="141"/>
                    </a:cubicBezTo>
                    <a:cubicBezTo>
                      <a:pt x="178" y="140"/>
                      <a:pt x="177" y="140"/>
                      <a:pt x="176" y="139"/>
                    </a:cubicBezTo>
                    <a:cubicBezTo>
                      <a:pt x="176" y="139"/>
                      <a:pt x="175" y="139"/>
                      <a:pt x="175" y="139"/>
                    </a:cubicBezTo>
                    <a:cubicBezTo>
                      <a:pt x="170" y="137"/>
                      <a:pt x="166" y="136"/>
                      <a:pt x="161" y="135"/>
                    </a:cubicBezTo>
                    <a:cubicBezTo>
                      <a:pt x="152" y="134"/>
                      <a:pt x="142" y="134"/>
                      <a:pt x="135" y="141"/>
                    </a:cubicBezTo>
                    <a:cubicBezTo>
                      <a:pt x="128" y="147"/>
                      <a:pt x="129" y="159"/>
                      <a:pt x="133" y="167"/>
                    </a:cubicBezTo>
                    <a:cubicBezTo>
                      <a:pt x="136" y="176"/>
                      <a:pt x="140" y="183"/>
                      <a:pt x="137" y="192"/>
                    </a:cubicBezTo>
                    <a:cubicBezTo>
                      <a:pt x="133" y="200"/>
                      <a:pt x="124" y="202"/>
                      <a:pt x="118" y="205"/>
                    </a:cubicBezTo>
                    <a:cubicBezTo>
                      <a:pt x="109" y="209"/>
                      <a:pt x="100" y="213"/>
                      <a:pt x="91" y="217"/>
                    </a:cubicBezTo>
                    <a:cubicBezTo>
                      <a:pt x="81" y="221"/>
                      <a:pt x="76" y="229"/>
                      <a:pt x="70" y="237"/>
                    </a:cubicBezTo>
                    <a:cubicBezTo>
                      <a:pt x="64" y="246"/>
                      <a:pt x="57" y="250"/>
                      <a:pt x="48" y="252"/>
                    </a:cubicBezTo>
                    <a:cubicBezTo>
                      <a:pt x="43" y="253"/>
                      <a:pt x="40" y="256"/>
                      <a:pt x="35" y="257"/>
                    </a:cubicBezTo>
                    <a:cubicBezTo>
                      <a:pt x="31" y="259"/>
                      <a:pt x="28" y="260"/>
                      <a:pt x="24" y="262"/>
                    </a:cubicBezTo>
                    <a:cubicBezTo>
                      <a:pt x="21" y="264"/>
                      <a:pt x="5" y="277"/>
                      <a:pt x="8" y="281"/>
                    </a:cubicBezTo>
                    <a:cubicBezTo>
                      <a:pt x="10" y="285"/>
                      <a:pt x="10" y="289"/>
                      <a:pt x="12" y="293"/>
                    </a:cubicBezTo>
                    <a:cubicBezTo>
                      <a:pt x="13" y="298"/>
                      <a:pt x="16" y="302"/>
                      <a:pt x="20" y="305"/>
                    </a:cubicBezTo>
                    <a:cubicBezTo>
                      <a:pt x="26" y="312"/>
                      <a:pt x="38" y="314"/>
                      <a:pt x="42" y="323"/>
                    </a:cubicBezTo>
                    <a:cubicBezTo>
                      <a:pt x="46" y="332"/>
                      <a:pt x="51" y="341"/>
                      <a:pt x="55" y="350"/>
                    </a:cubicBezTo>
                    <a:cubicBezTo>
                      <a:pt x="41" y="355"/>
                      <a:pt x="27" y="361"/>
                      <a:pt x="14" y="366"/>
                    </a:cubicBezTo>
                    <a:cubicBezTo>
                      <a:pt x="7" y="368"/>
                      <a:pt x="6" y="369"/>
                      <a:pt x="2" y="374"/>
                    </a:cubicBezTo>
                    <a:cubicBezTo>
                      <a:pt x="0" y="377"/>
                      <a:pt x="12" y="384"/>
                      <a:pt x="14" y="386"/>
                    </a:cubicBezTo>
                    <a:cubicBezTo>
                      <a:pt x="17" y="380"/>
                      <a:pt x="22" y="380"/>
                      <a:pt x="28" y="378"/>
                    </a:cubicBezTo>
                    <a:cubicBezTo>
                      <a:pt x="31" y="377"/>
                      <a:pt x="34" y="376"/>
                      <a:pt x="36" y="375"/>
                    </a:cubicBezTo>
                    <a:cubicBezTo>
                      <a:pt x="37" y="375"/>
                      <a:pt x="40" y="381"/>
                      <a:pt x="40" y="382"/>
                    </a:cubicBezTo>
                    <a:cubicBezTo>
                      <a:pt x="42" y="385"/>
                      <a:pt x="42" y="385"/>
                      <a:pt x="41" y="388"/>
                    </a:cubicBezTo>
                    <a:cubicBezTo>
                      <a:pt x="40" y="390"/>
                      <a:pt x="38" y="392"/>
                      <a:pt x="38" y="394"/>
                    </a:cubicBezTo>
                    <a:cubicBezTo>
                      <a:pt x="38" y="401"/>
                      <a:pt x="37" y="407"/>
                      <a:pt x="37" y="413"/>
                    </a:cubicBezTo>
                    <a:cubicBezTo>
                      <a:pt x="44" y="411"/>
                      <a:pt x="51" y="409"/>
                      <a:pt x="58" y="407"/>
                    </a:cubicBezTo>
                    <a:cubicBezTo>
                      <a:pt x="62" y="405"/>
                      <a:pt x="64" y="399"/>
                      <a:pt x="66" y="395"/>
                    </a:cubicBezTo>
                    <a:cubicBezTo>
                      <a:pt x="69" y="397"/>
                      <a:pt x="63" y="411"/>
                      <a:pt x="60" y="413"/>
                    </a:cubicBezTo>
                    <a:cubicBezTo>
                      <a:pt x="58" y="416"/>
                      <a:pt x="52" y="417"/>
                      <a:pt x="49" y="418"/>
                    </a:cubicBezTo>
                    <a:cubicBezTo>
                      <a:pt x="46" y="419"/>
                      <a:pt x="43" y="421"/>
                      <a:pt x="40" y="421"/>
                    </a:cubicBezTo>
                    <a:cubicBezTo>
                      <a:pt x="35" y="421"/>
                      <a:pt x="36" y="420"/>
                      <a:pt x="35" y="425"/>
                    </a:cubicBezTo>
                    <a:cubicBezTo>
                      <a:pt x="34" y="429"/>
                      <a:pt x="33" y="433"/>
                      <a:pt x="32" y="438"/>
                    </a:cubicBezTo>
                    <a:cubicBezTo>
                      <a:pt x="31" y="445"/>
                      <a:pt x="30" y="453"/>
                      <a:pt x="28" y="461"/>
                    </a:cubicBezTo>
                    <a:cubicBezTo>
                      <a:pt x="34" y="459"/>
                      <a:pt x="34" y="458"/>
                      <a:pt x="35" y="452"/>
                    </a:cubicBezTo>
                    <a:cubicBezTo>
                      <a:pt x="36" y="449"/>
                      <a:pt x="38" y="448"/>
                      <a:pt x="38" y="444"/>
                    </a:cubicBezTo>
                    <a:cubicBezTo>
                      <a:pt x="39" y="439"/>
                      <a:pt x="40" y="435"/>
                      <a:pt x="41" y="430"/>
                    </a:cubicBezTo>
                    <a:cubicBezTo>
                      <a:pt x="41" y="428"/>
                      <a:pt x="47" y="427"/>
                      <a:pt x="49" y="427"/>
                    </a:cubicBezTo>
                    <a:cubicBezTo>
                      <a:pt x="48" y="436"/>
                      <a:pt x="46" y="445"/>
                      <a:pt x="45" y="453"/>
                    </a:cubicBezTo>
                    <a:cubicBezTo>
                      <a:pt x="49" y="452"/>
                      <a:pt x="51" y="452"/>
                      <a:pt x="53" y="449"/>
                    </a:cubicBezTo>
                    <a:cubicBezTo>
                      <a:pt x="54" y="445"/>
                      <a:pt x="56" y="442"/>
                      <a:pt x="58" y="438"/>
                    </a:cubicBezTo>
                    <a:cubicBezTo>
                      <a:pt x="63" y="441"/>
                      <a:pt x="67" y="444"/>
                      <a:pt x="72" y="447"/>
                    </a:cubicBezTo>
                    <a:cubicBezTo>
                      <a:pt x="74" y="448"/>
                      <a:pt x="74" y="452"/>
                      <a:pt x="75" y="454"/>
                    </a:cubicBezTo>
                    <a:cubicBezTo>
                      <a:pt x="76" y="457"/>
                      <a:pt x="77" y="457"/>
                      <a:pt x="74" y="458"/>
                    </a:cubicBezTo>
                    <a:cubicBezTo>
                      <a:pt x="70" y="460"/>
                      <a:pt x="61" y="462"/>
                      <a:pt x="67" y="466"/>
                    </a:cubicBezTo>
                    <a:cubicBezTo>
                      <a:pt x="71" y="469"/>
                      <a:pt x="75" y="460"/>
                      <a:pt x="78" y="462"/>
                    </a:cubicBezTo>
                    <a:cubicBezTo>
                      <a:pt x="80" y="463"/>
                      <a:pt x="89" y="471"/>
                      <a:pt x="91" y="470"/>
                    </a:cubicBezTo>
                    <a:cubicBezTo>
                      <a:pt x="93" y="469"/>
                      <a:pt x="103" y="462"/>
                      <a:pt x="105" y="463"/>
                    </a:cubicBezTo>
                    <a:cubicBezTo>
                      <a:pt x="108" y="465"/>
                      <a:pt x="111" y="467"/>
                      <a:pt x="114" y="468"/>
                    </a:cubicBezTo>
                    <a:cubicBezTo>
                      <a:pt x="114" y="469"/>
                      <a:pt x="113" y="471"/>
                      <a:pt x="113" y="471"/>
                    </a:cubicBezTo>
                    <a:cubicBezTo>
                      <a:pt x="112" y="471"/>
                      <a:pt x="110" y="470"/>
                      <a:pt x="110" y="470"/>
                    </a:cubicBezTo>
                    <a:cubicBezTo>
                      <a:pt x="107" y="468"/>
                      <a:pt x="100" y="473"/>
                      <a:pt x="97" y="474"/>
                    </a:cubicBezTo>
                    <a:cubicBezTo>
                      <a:pt x="101" y="476"/>
                      <a:pt x="105" y="478"/>
                      <a:pt x="109" y="480"/>
                    </a:cubicBezTo>
                    <a:cubicBezTo>
                      <a:pt x="112" y="482"/>
                      <a:pt x="113" y="481"/>
                      <a:pt x="116" y="479"/>
                    </a:cubicBezTo>
                    <a:cubicBezTo>
                      <a:pt x="118" y="478"/>
                      <a:pt x="124" y="474"/>
                      <a:pt x="125" y="475"/>
                    </a:cubicBezTo>
                    <a:cubicBezTo>
                      <a:pt x="128" y="476"/>
                      <a:pt x="132" y="478"/>
                      <a:pt x="135" y="479"/>
                    </a:cubicBezTo>
                    <a:cubicBezTo>
                      <a:pt x="133" y="483"/>
                      <a:pt x="131" y="479"/>
                      <a:pt x="128" y="480"/>
                    </a:cubicBezTo>
                    <a:cubicBezTo>
                      <a:pt x="125" y="482"/>
                      <a:pt x="122" y="483"/>
                      <a:pt x="118" y="485"/>
                    </a:cubicBezTo>
                    <a:cubicBezTo>
                      <a:pt x="121" y="486"/>
                      <a:pt x="124" y="489"/>
                      <a:pt x="127" y="488"/>
                    </a:cubicBezTo>
                    <a:cubicBezTo>
                      <a:pt x="131" y="486"/>
                      <a:pt x="135" y="484"/>
                      <a:pt x="140" y="482"/>
                    </a:cubicBezTo>
                    <a:cubicBezTo>
                      <a:pt x="144" y="480"/>
                      <a:pt x="144" y="480"/>
                      <a:pt x="146" y="484"/>
                    </a:cubicBezTo>
                    <a:cubicBezTo>
                      <a:pt x="148" y="486"/>
                      <a:pt x="147" y="491"/>
                      <a:pt x="148" y="494"/>
                    </a:cubicBezTo>
                    <a:cubicBezTo>
                      <a:pt x="148" y="500"/>
                      <a:pt x="134" y="497"/>
                      <a:pt x="135" y="503"/>
                    </a:cubicBezTo>
                    <a:cubicBezTo>
                      <a:pt x="136" y="511"/>
                      <a:pt x="138" y="518"/>
                      <a:pt x="139" y="526"/>
                    </a:cubicBezTo>
                    <a:cubicBezTo>
                      <a:pt x="142" y="525"/>
                      <a:pt x="152" y="522"/>
                      <a:pt x="153" y="527"/>
                    </a:cubicBezTo>
                    <a:cubicBezTo>
                      <a:pt x="154" y="534"/>
                      <a:pt x="154" y="542"/>
                      <a:pt x="155" y="549"/>
                    </a:cubicBezTo>
                    <a:cubicBezTo>
                      <a:pt x="149" y="545"/>
                      <a:pt x="145" y="543"/>
                      <a:pt x="138" y="542"/>
                    </a:cubicBezTo>
                    <a:cubicBezTo>
                      <a:pt x="139" y="550"/>
                      <a:pt x="140" y="558"/>
                      <a:pt x="139" y="565"/>
                    </a:cubicBezTo>
                    <a:cubicBezTo>
                      <a:pt x="138" y="574"/>
                      <a:pt x="137" y="584"/>
                      <a:pt x="136" y="593"/>
                    </a:cubicBezTo>
                    <a:cubicBezTo>
                      <a:pt x="133" y="593"/>
                      <a:pt x="129" y="591"/>
                      <a:pt x="125" y="591"/>
                    </a:cubicBezTo>
                    <a:cubicBezTo>
                      <a:pt x="120" y="592"/>
                      <a:pt x="121" y="591"/>
                      <a:pt x="120" y="586"/>
                    </a:cubicBezTo>
                    <a:cubicBezTo>
                      <a:pt x="119" y="578"/>
                      <a:pt x="117" y="569"/>
                      <a:pt x="116" y="560"/>
                    </a:cubicBezTo>
                    <a:cubicBezTo>
                      <a:pt x="111" y="563"/>
                      <a:pt x="106" y="565"/>
                      <a:pt x="102" y="567"/>
                    </a:cubicBezTo>
                    <a:cubicBezTo>
                      <a:pt x="99" y="568"/>
                      <a:pt x="97" y="569"/>
                      <a:pt x="95" y="571"/>
                    </a:cubicBezTo>
                    <a:cubicBezTo>
                      <a:pt x="93" y="571"/>
                      <a:pt x="90" y="571"/>
                      <a:pt x="89" y="572"/>
                    </a:cubicBezTo>
                    <a:cubicBezTo>
                      <a:pt x="87" y="574"/>
                      <a:pt x="91" y="575"/>
                      <a:pt x="86" y="576"/>
                    </a:cubicBezTo>
                    <a:cubicBezTo>
                      <a:pt x="83" y="576"/>
                      <a:pt x="84" y="577"/>
                      <a:pt x="84" y="580"/>
                    </a:cubicBezTo>
                    <a:cubicBezTo>
                      <a:pt x="85" y="585"/>
                      <a:pt x="85" y="590"/>
                      <a:pt x="85" y="595"/>
                    </a:cubicBezTo>
                    <a:cubicBezTo>
                      <a:pt x="84" y="594"/>
                      <a:pt x="82" y="594"/>
                      <a:pt x="80" y="593"/>
                    </a:cubicBezTo>
                    <a:cubicBezTo>
                      <a:pt x="80" y="595"/>
                      <a:pt x="79" y="600"/>
                      <a:pt x="81" y="601"/>
                    </a:cubicBezTo>
                    <a:cubicBezTo>
                      <a:pt x="82" y="601"/>
                      <a:pt x="89" y="604"/>
                      <a:pt x="89" y="605"/>
                    </a:cubicBezTo>
                    <a:cubicBezTo>
                      <a:pt x="89" y="608"/>
                      <a:pt x="90" y="612"/>
                      <a:pt x="87" y="612"/>
                    </a:cubicBezTo>
                    <a:cubicBezTo>
                      <a:pt x="83" y="612"/>
                      <a:pt x="79" y="612"/>
                      <a:pt x="75" y="612"/>
                    </a:cubicBezTo>
                    <a:cubicBezTo>
                      <a:pt x="74" y="612"/>
                      <a:pt x="69" y="613"/>
                      <a:pt x="69" y="612"/>
                    </a:cubicBezTo>
                    <a:cubicBezTo>
                      <a:pt x="68" y="608"/>
                      <a:pt x="68" y="604"/>
                      <a:pt x="67" y="601"/>
                    </a:cubicBezTo>
                    <a:cubicBezTo>
                      <a:pt x="67" y="599"/>
                      <a:pt x="68" y="594"/>
                      <a:pt x="66" y="593"/>
                    </a:cubicBezTo>
                    <a:cubicBezTo>
                      <a:pt x="64" y="591"/>
                      <a:pt x="61" y="590"/>
                      <a:pt x="59" y="588"/>
                    </a:cubicBezTo>
                    <a:cubicBezTo>
                      <a:pt x="58" y="598"/>
                      <a:pt x="58" y="608"/>
                      <a:pt x="58" y="618"/>
                    </a:cubicBezTo>
                    <a:cubicBezTo>
                      <a:pt x="58" y="621"/>
                      <a:pt x="58" y="621"/>
                      <a:pt x="61" y="621"/>
                    </a:cubicBezTo>
                    <a:cubicBezTo>
                      <a:pt x="66" y="621"/>
                      <a:pt x="71" y="621"/>
                      <a:pt x="76" y="621"/>
                    </a:cubicBezTo>
                    <a:cubicBezTo>
                      <a:pt x="85" y="621"/>
                      <a:pt x="94" y="622"/>
                      <a:pt x="104" y="622"/>
                    </a:cubicBezTo>
                    <a:cubicBezTo>
                      <a:pt x="104" y="622"/>
                      <a:pt x="104" y="628"/>
                      <a:pt x="104" y="631"/>
                    </a:cubicBezTo>
                    <a:cubicBezTo>
                      <a:pt x="108" y="631"/>
                      <a:pt x="112" y="630"/>
                      <a:pt x="116" y="630"/>
                    </a:cubicBezTo>
                    <a:cubicBezTo>
                      <a:pt x="121" y="629"/>
                      <a:pt x="126" y="630"/>
                      <a:pt x="131" y="631"/>
                    </a:cubicBezTo>
                    <a:cubicBezTo>
                      <a:pt x="134" y="631"/>
                      <a:pt x="136" y="631"/>
                      <a:pt x="139" y="633"/>
                    </a:cubicBezTo>
                    <a:cubicBezTo>
                      <a:pt x="141" y="634"/>
                      <a:pt x="143" y="635"/>
                      <a:pt x="146" y="636"/>
                    </a:cubicBezTo>
                    <a:cubicBezTo>
                      <a:pt x="151" y="638"/>
                      <a:pt x="157" y="638"/>
                      <a:pt x="162" y="640"/>
                    </a:cubicBezTo>
                    <a:cubicBezTo>
                      <a:pt x="165" y="641"/>
                      <a:pt x="168" y="642"/>
                      <a:pt x="171" y="644"/>
                    </a:cubicBezTo>
                    <a:cubicBezTo>
                      <a:pt x="173" y="645"/>
                      <a:pt x="175" y="645"/>
                      <a:pt x="178" y="646"/>
                    </a:cubicBezTo>
                    <a:cubicBezTo>
                      <a:pt x="183" y="648"/>
                      <a:pt x="188" y="650"/>
                      <a:pt x="192" y="652"/>
                    </a:cubicBezTo>
                    <a:cubicBezTo>
                      <a:pt x="197" y="654"/>
                      <a:pt x="202" y="656"/>
                      <a:pt x="208" y="657"/>
                    </a:cubicBezTo>
                    <a:cubicBezTo>
                      <a:pt x="212" y="658"/>
                      <a:pt x="216" y="661"/>
                      <a:pt x="221" y="662"/>
                    </a:cubicBezTo>
                    <a:cubicBezTo>
                      <a:pt x="226" y="664"/>
                      <a:pt x="230" y="669"/>
                      <a:pt x="235" y="670"/>
                    </a:cubicBezTo>
                    <a:cubicBezTo>
                      <a:pt x="240" y="672"/>
                      <a:pt x="245" y="672"/>
                      <a:pt x="250" y="675"/>
                    </a:cubicBezTo>
                    <a:cubicBezTo>
                      <a:pt x="255" y="678"/>
                      <a:pt x="259" y="678"/>
                      <a:pt x="264" y="679"/>
                    </a:cubicBezTo>
                    <a:cubicBezTo>
                      <a:pt x="270" y="680"/>
                      <a:pt x="275" y="682"/>
                      <a:pt x="280" y="684"/>
                    </a:cubicBezTo>
                    <a:cubicBezTo>
                      <a:pt x="285" y="685"/>
                      <a:pt x="289" y="686"/>
                      <a:pt x="292" y="688"/>
                    </a:cubicBezTo>
                    <a:cubicBezTo>
                      <a:pt x="297" y="691"/>
                      <a:pt x="299" y="695"/>
                      <a:pt x="300" y="699"/>
                    </a:cubicBezTo>
                    <a:cubicBezTo>
                      <a:pt x="303" y="708"/>
                      <a:pt x="305" y="717"/>
                      <a:pt x="316" y="717"/>
                    </a:cubicBezTo>
                    <a:cubicBezTo>
                      <a:pt x="319" y="717"/>
                      <a:pt x="320" y="717"/>
                      <a:pt x="322" y="716"/>
                    </a:cubicBezTo>
                    <a:cubicBezTo>
                      <a:pt x="323" y="716"/>
                      <a:pt x="324" y="716"/>
                      <a:pt x="325" y="716"/>
                    </a:cubicBezTo>
                    <a:cubicBezTo>
                      <a:pt x="327" y="715"/>
                      <a:pt x="329" y="714"/>
                      <a:pt x="330" y="713"/>
                    </a:cubicBezTo>
                    <a:cubicBezTo>
                      <a:pt x="332" y="712"/>
                      <a:pt x="334" y="711"/>
                      <a:pt x="336" y="710"/>
                    </a:cubicBezTo>
                    <a:cubicBezTo>
                      <a:pt x="339" y="709"/>
                      <a:pt x="341" y="707"/>
                      <a:pt x="345" y="706"/>
                    </a:cubicBezTo>
                    <a:cubicBezTo>
                      <a:pt x="350" y="704"/>
                      <a:pt x="354" y="700"/>
                      <a:pt x="359" y="697"/>
                    </a:cubicBezTo>
                    <a:cubicBezTo>
                      <a:pt x="361" y="696"/>
                      <a:pt x="363" y="694"/>
                      <a:pt x="365" y="693"/>
                    </a:cubicBezTo>
                    <a:cubicBezTo>
                      <a:pt x="367" y="692"/>
                      <a:pt x="370" y="690"/>
                      <a:pt x="372" y="689"/>
                    </a:cubicBezTo>
                    <a:cubicBezTo>
                      <a:pt x="376" y="686"/>
                      <a:pt x="380" y="684"/>
                      <a:pt x="384" y="681"/>
                    </a:cubicBezTo>
                    <a:cubicBezTo>
                      <a:pt x="386" y="680"/>
                      <a:pt x="387" y="678"/>
                      <a:pt x="389" y="679"/>
                    </a:cubicBezTo>
                    <a:cubicBezTo>
                      <a:pt x="392" y="679"/>
                      <a:pt x="394" y="682"/>
                      <a:pt x="396" y="683"/>
                    </a:cubicBezTo>
                    <a:cubicBezTo>
                      <a:pt x="398" y="684"/>
                      <a:pt x="401" y="685"/>
                      <a:pt x="403" y="685"/>
                    </a:cubicBezTo>
                    <a:cubicBezTo>
                      <a:pt x="406" y="684"/>
                      <a:pt x="405" y="681"/>
                      <a:pt x="406" y="679"/>
                    </a:cubicBezTo>
                    <a:cubicBezTo>
                      <a:pt x="408" y="677"/>
                      <a:pt x="409" y="677"/>
                      <a:pt x="409" y="674"/>
                    </a:cubicBezTo>
                    <a:cubicBezTo>
                      <a:pt x="409" y="671"/>
                      <a:pt x="409" y="670"/>
                      <a:pt x="412" y="668"/>
                    </a:cubicBezTo>
                    <a:cubicBezTo>
                      <a:pt x="419" y="665"/>
                      <a:pt x="425" y="665"/>
                      <a:pt x="432" y="665"/>
                    </a:cubicBezTo>
                    <a:cubicBezTo>
                      <a:pt x="436" y="665"/>
                      <a:pt x="439" y="664"/>
                      <a:pt x="442" y="665"/>
                    </a:cubicBezTo>
                    <a:cubicBezTo>
                      <a:pt x="445" y="665"/>
                      <a:pt x="446" y="666"/>
                      <a:pt x="447" y="669"/>
                    </a:cubicBezTo>
                    <a:cubicBezTo>
                      <a:pt x="447" y="671"/>
                      <a:pt x="448" y="673"/>
                      <a:pt x="448" y="675"/>
                    </a:cubicBezTo>
                    <a:cubicBezTo>
                      <a:pt x="448" y="677"/>
                      <a:pt x="447" y="681"/>
                      <a:pt x="448" y="682"/>
                    </a:cubicBezTo>
                    <a:cubicBezTo>
                      <a:pt x="449" y="684"/>
                      <a:pt x="456" y="682"/>
                      <a:pt x="458" y="682"/>
                    </a:cubicBezTo>
                    <a:cubicBezTo>
                      <a:pt x="460" y="682"/>
                      <a:pt x="461" y="682"/>
                      <a:pt x="462" y="682"/>
                    </a:cubicBezTo>
                    <a:cubicBezTo>
                      <a:pt x="464" y="682"/>
                      <a:pt x="464" y="681"/>
                      <a:pt x="466" y="681"/>
                    </a:cubicBezTo>
                    <a:cubicBezTo>
                      <a:pt x="465" y="686"/>
                      <a:pt x="486" y="683"/>
                      <a:pt x="489" y="682"/>
                    </a:cubicBezTo>
                    <a:cubicBezTo>
                      <a:pt x="492" y="682"/>
                      <a:pt x="495" y="681"/>
                      <a:pt x="499" y="682"/>
                    </a:cubicBezTo>
                    <a:cubicBezTo>
                      <a:pt x="502" y="682"/>
                      <a:pt x="505" y="683"/>
                      <a:pt x="508" y="683"/>
                    </a:cubicBezTo>
                    <a:cubicBezTo>
                      <a:pt x="510" y="683"/>
                      <a:pt x="511" y="684"/>
                      <a:pt x="512" y="683"/>
                    </a:cubicBezTo>
                    <a:cubicBezTo>
                      <a:pt x="514" y="682"/>
                      <a:pt x="513" y="680"/>
                      <a:pt x="515" y="679"/>
                    </a:cubicBezTo>
                    <a:cubicBezTo>
                      <a:pt x="516" y="678"/>
                      <a:pt x="520" y="679"/>
                      <a:pt x="521" y="680"/>
                    </a:cubicBezTo>
                    <a:cubicBezTo>
                      <a:pt x="523" y="681"/>
                      <a:pt x="523" y="683"/>
                      <a:pt x="524" y="686"/>
                    </a:cubicBezTo>
                    <a:cubicBezTo>
                      <a:pt x="524" y="687"/>
                      <a:pt x="525" y="688"/>
                      <a:pt x="526" y="690"/>
                    </a:cubicBezTo>
                    <a:cubicBezTo>
                      <a:pt x="526" y="691"/>
                      <a:pt x="526" y="693"/>
                      <a:pt x="526" y="694"/>
                    </a:cubicBezTo>
                    <a:cubicBezTo>
                      <a:pt x="527" y="698"/>
                      <a:pt x="530" y="699"/>
                      <a:pt x="530" y="703"/>
                    </a:cubicBezTo>
                    <a:cubicBezTo>
                      <a:pt x="530" y="707"/>
                      <a:pt x="529" y="711"/>
                      <a:pt x="529" y="715"/>
                    </a:cubicBezTo>
                    <a:cubicBezTo>
                      <a:pt x="531" y="715"/>
                      <a:pt x="532" y="715"/>
                      <a:pt x="533" y="715"/>
                    </a:cubicBezTo>
                    <a:cubicBezTo>
                      <a:pt x="536" y="715"/>
                      <a:pt x="536" y="715"/>
                      <a:pt x="536" y="713"/>
                    </a:cubicBezTo>
                    <a:cubicBezTo>
                      <a:pt x="537" y="710"/>
                      <a:pt x="535" y="707"/>
                      <a:pt x="535" y="704"/>
                    </a:cubicBezTo>
                    <a:cubicBezTo>
                      <a:pt x="535" y="701"/>
                      <a:pt x="535" y="697"/>
                      <a:pt x="536" y="695"/>
                    </a:cubicBezTo>
                    <a:cubicBezTo>
                      <a:pt x="537" y="694"/>
                      <a:pt x="538" y="694"/>
                      <a:pt x="538" y="693"/>
                    </a:cubicBezTo>
                    <a:cubicBezTo>
                      <a:pt x="539" y="693"/>
                      <a:pt x="538" y="691"/>
                      <a:pt x="538" y="691"/>
                    </a:cubicBezTo>
                    <a:cubicBezTo>
                      <a:pt x="538" y="689"/>
                      <a:pt x="538" y="689"/>
                      <a:pt x="540" y="688"/>
                    </a:cubicBezTo>
                    <a:cubicBezTo>
                      <a:pt x="543" y="687"/>
                      <a:pt x="547" y="690"/>
                      <a:pt x="550" y="691"/>
                    </a:cubicBezTo>
                    <a:cubicBezTo>
                      <a:pt x="551" y="691"/>
                      <a:pt x="551" y="691"/>
                      <a:pt x="552" y="691"/>
                    </a:cubicBezTo>
                    <a:cubicBezTo>
                      <a:pt x="552" y="689"/>
                      <a:pt x="553" y="687"/>
                      <a:pt x="556" y="687"/>
                    </a:cubicBezTo>
                    <a:cubicBezTo>
                      <a:pt x="559" y="686"/>
                      <a:pt x="562" y="688"/>
                      <a:pt x="563" y="685"/>
                    </a:cubicBezTo>
                    <a:cubicBezTo>
                      <a:pt x="564" y="684"/>
                      <a:pt x="564" y="680"/>
                      <a:pt x="564" y="678"/>
                    </a:cubicBezTo>
                    <a:cubicBezTo>
                      <a:pt x="564" y="674"/>
                      <a:pt x="563" y="665"/>
                      <a:pt x="565" y="661"/>
                    </a:cubicBezTo>
                    <a:cubicBezTo>
                      <a:pt x="566" y="660"/>
                      <a:pt x="568" y="661"/>
                      <a:pt x="568" y="659"/>
                    </a:cubicBezTo>
                    <a:cubicBezTo>
                      <a:pt x="569" y="658"/>
                      <a:pt x="568" y="656"/>
                      <a:pt x="569" y="654"/>
                    </a:cubicBezTo>
                    <a:cubicBezTo>
                      <a:pt x="570" y="651"/>
                      <a:pt x="574" y="652"/>
                      <a:pt x="576" y="651"/>
                    </a:cubicBezTo>
                    <a:cubicBezTo>
                      <a:pt x="578" y="651"/>
                      <a:pt x="579" y="649"/>
                      <a:pt x="580" y="648"/>
                    </a:cubicBezTo>
                    <a:cubicBezTo>
                      <a:pt x="581" y="648"/>
                      <a:pt x="580" y="647"/>
                      <a:pt x="581" y="646"/>
                    </a:cubicBezTo>
                    <a:cubicBezTo>
                      <a:pt x="582" y="646"/>
                      <a:pt x="583" y="646"/>
                      <a:pt x="584" y="646"/>
                    </a:cubicBezTo>
                    <a:cubicBezTo>
                      <a:pt x="587" y="645"/>
                      <a:pt x="587" y="646"/>
                      <a:pt x="588" y="644"/>
                    </a:cubicBezTo>
                    <a:cubicBezTo>
                      <a:pt x="589" y="641"/>
                      <a:pt x="588" y="636"/>
                      <a:pt x="587" y="633"/>
                    </a:cubicBezTo>
                    <a:cubicBezTo>
                      <a:pt x="587" y="632"/>
                      <a:pt x="587" y="628"/>
                      <a:pt x="586" y="627"/>
                    </a:cubicBezTo>
                    <a:cubicBezTo>
                      <a:pt x="583" y="625"/>
                      <a:pt x="580" y="628"/>
                      <a:pt x="577" y="624"/>
                    </a:cubicBezTo>
                    <a:cubicBezTo>
                      <a:pt x="575" y="622"/>
                      <a:pt x="575" y="620"/>
                      <a:pt x="574" y="617"/>
                    </a:cubicBezTo>
                    <a:cubicBezTo>
                      <a:pt x="567" y="615"/>
                      <a:pt x="559" y="617"/>
                      <a:pt x="552" y="616"/>
                    </a:cubicBezTo>
                    <a:cubicBezTo>
                      <a:pt x="552" y="613"/>
                      <a:pt x="556" y="608"/>
                      <a:pt x="554" y="606"/>
                    </a:cubicBezTo>
                    <a:cubicBezTo>
                      <a:pt x="553" y="604"/>
                      <a:pt x="547" y="602"/>
                      <a:pt x="545" y="602"/>
                    </a:cubicBezTo>
                    <a:cubicBezTo>
                      <a:pt x="543" y="606"/>
                      <a:pt x="544" y="609"/>
                      <a:pt x="539" y="610"/>
                    </a:cubicBezTo>
                    <a:cubicBezTo>
                      <a:pt x="535" y="610"/>
                      <a:pt x="531" y="608"/>
                      <a:pt x="528" y="606"/>
                    </a:cubicBezTo>
                    <a:cubicBezTo>
                      <a:pt x="527" y="605"/>
                      <a:pt x="528" y="604"/>
                      <a:pt x="527" y="603"/>
                    </a:cubicBezTo>
                    <a:cubicBezTo>
                      <a:pt x="526" y="602"/>
                      <a:pt x="524" y="602"/>
                      <a:pt x="522" y="602"/>
                    </a:cubicBezTo>
                    <a:cubicBezTo>
                      <a:pt x="520" y="601"/>
                      <a:pt x="518" y="600"/>
                      <a:pt x="516" y="599"/>
                    </a:cubicBezTo>
                    <a:cubicBezTo>
                      <a:pt x="512" y="598"/>
                      <a:pt x="509" y="597"/>
                      <a:pt x="505" y="597"/>
                    </a:cubicBezTo>
                    <a:cubicBezTo>
                      <a:pt x="505" y="589"/>
                      <a:pt x="506" y="581"/>
                      <a:pt x="507" y="572"/>
                    </a:cubicBezTo>
                    <a:cubicBezTo>
                      <a:pt x="509" y="574"/>
                      <a:pt x="508" y="576"/>
                      <a:pt x="510" y="578"/>
                    </a:cubicBezTo>
                    <a:cubicBezTo>
                      <a:pt x="512" y="580"/>
                      <a:pt x="517" y="580"/>
                      <a:pt x="520" y="581"/>
                    </a:cubicBezTo>
                    <a:cubicBezTo>
                      <a:pt x="524" y="582"/>
                      <a:pt x="529" y="584"/>
                      <a:pt x="533" y="586"/>
                    </a:cubicBezTo>
                    <a:cubicBezTo>
                      <a:pt x="536" y="587"/>
                      <a:pt x="540" y="590"/>
                      <a:pt x="543" y="590"/>
                    </a:cubicBezTo>
                    <a:cubicBezTo>
                      <a:pt x="547" y="591"/>
                      <a:pt x="546" y="588"/>
                      <a:pt x="547" y="585"/>
                    </a:cubicBezTo>
                    <a:cubicBezTo>
                      <a:pt x="550" y="586"/>
                      <a:pt x="550" y="580"/>
                      <a:pt x="550" y="577"/>
                    </a:cubicBezTo>
                    <a:cubicBezTo>
                      <a:pt x="550" y="571"/>
                      <a:pt x="552" y="566"/>
                      <a:pt x="553" y="561"/>
                    </a:cubicBezTo>
                    <a:cubicBezTo>
                      <a:pt x="553" y="557"/>
                      <a:pt x="552" y="554"/>
                      <a:pt x="551" y="550"/>
                    </a:cubicBezTo>
                    <a:cubicBezTo>
                      <a:pt x="551" y="549"/>
                      <a:pt x="552" y="546"/>
                      <a:pt x="551" y="544"/>
                    </a:cubicBezTo>
                    <a:cubicBezTo>
                      <a:pt x="550" y="543"/>
                      <a:pt x="548" y="542"/>
                      <a:pt x="548" y="540"/>
                    </a:cubicBezTo>
                    <a:cubicBezTo>
                      <a:pt x="546" y="538"/>
                      <a:pt x="547" y="534"/>
                      <a:pt x="545" y="531"/>
                    </a:cubicBezTo>
                    <a:cubicBezTo>
                      <a:pt x="543" y="529"/>
                      <a:pt x="539" y="529"/>
                      <a:pt x="536" y="529"/>
                    </a:cubicBezTo>
                    <a:cubicBezTo>
                      <a:pt x="534" y="528"/>
                      <a:pt x="532" y="529"/>
                      <a:pt x="530" y="528"/>
                    </a:cubicBezTo>
                    <a:cubicBezTo>
                      <a:pt x="527" y="527"/>
                      <a:pt x="528" y="528"/>
                      <a:pt x="527" y="525"/>
                    </a:cubicBezTo>
                    <a:cubicBezTo>
                      <a:pt x="527" y="523"/>
                      <a:pt x="529" y="518"/>
                      <a:pt x="527" y="516"/>
                    </a:cubicBezTo>
                    <a:cubicBezTo>
                      <a:pt x="525" y="514"/>
                      <a:pt x="519" y="515"/>
                      <a:pt x="517" y="515"/>
                    </a:cubicBezTo>
                    <a:cubicBezTo>
                      <a:pt x="517" y="512"/>
                      <a:pt x="517" y="509"/>
                      <a:pt x="516" y="506"/>
                    </a:cubicBezTo>
                    <a:cubicBezTo>
                      <a:pt x="515" y="503"/>
                      <a:pt x="516" y="504"/>
                      <a:pt x="512" y="503"/>
                    </a:cubicBezTo>
                    <a:cubicBezTo>
                      <a:pt x="508" y="503"/>
                      <a:pt x="504" y="504"/>
                      <a:pt x="503" y="500"/>
                    </a:cubicBezTo>
                    <a:cubicBezTo>
                      <a:pt x="501" y="495"/>
                      <a:pt x="502" y="490"/>
                      <a:pt x="502" y="485"/>
                    </a:cubicBezTo>
                    <a:cubicBezTo>
                      <a:pt x="502" y="482"/>
                      <a:pt x="501" y="466"/>
                      <a:pt x="505" y="466"/>
                    </a:cubicBezTo>
                    <a:cubicBezTo>
                      <a:pt x="505" y="464"/>
                      <a:pt x="506" y="459"/>
                      <a:pt x="505" y="458"/>
                    </a:cubicBezTo>
                    <a:cubicBezTo>
                      <a:pt x="503" y="456"/>
                      <a:pt x="500" y="457"/>
                      <a:pt x="498" y="457"/>
                    </a:cubicBezTo>
                    <a:cubicBezTo>
                      <a:pt x="497" y="454"/>
                      <a:pt x="497" y="452"/>
                      <a:pt x="496" y="449"/>
                    </a:cubicBezTo>
                    <a:cubicBezTo>
                      <a:pt x="495" y="447"/>
                      <a:pt x="493" y="446"/>
                      <a:pt x="496" y="444"/>
                    </a:cubicBezTo>
                    <a:cubicBezTo>
                      <a:pt x="498" y="442"/>
                      <a:pt x="504" y="443"/>
                      <a:pt x="507" y="443"/>
                    </a:cubicBezTo>
                    <a:cubicBezTo>
                      <a:pt x="511" y="443"/>
                      <a:pt x="512" y="444"/>
                      <a:pt x="512" y="440"/>
                    </a:cubicBezTo>
                    <a:cubicBezTo>
                      <a:pt x="513" y="438"/>
                      <a:pt x="513" y="436"/>
                      <a:pt x="511" y="435"/>
                    </a:cubicBezTo>
                    <a:cubicBezTo>
                      <a:pt x="509" y="433"/>
                      <a:pt x="507" y="436"/>
                      <a:pt x="506" y="433"/>
                    </a:cubicBezTo>
                    <a:cubicBezTo>
                      <a:pt x="505" y="431"/>
                      <a:pt x="506" y="429"/>
                      <a:pt x="505" y="428"/>
                    </a:cubicBezTo>
                    <a:cubicBezTo>
                      <a:pt x="504" y="425"/>
                      <a:pt x="503" y="425"/>
                      <a:pt x="502" y="423"/>
                    </a:cubicBezTo>
                    <a:cubicBezTo>
                      <a:pt x="501" y="422"/>
                      <a:pt x="502" y="419"/>
                      <a:pt x="501" y="418"/>
                    </a:cubicBezTo>
                    <a:cubicBezTo>
                      <a:pt x="500" y="418"/>
                      <a:pt x="499" y="418"/>
                      <a:pt x="498" y="418"/>
                    </a:cubicBezTo>
                    <a:cubicBezTo>
                      <a:pt x="496" y="417"/>
                      <a:pt x="497" y="417"/>
                      <a:pt x="495" y="416"/>
                    </a:cubicBezTo>
                    <a:cubicBezTo>
                      <a:pt x="495" y="415"/>
                      <a:pt x="494" y="415"/>
                      <a:pt x="493" y="414"/>
                    </a:cubicBezTo>
                    <a:cubicBezTo>
                      <a:pt x="492" y="414"/>
                      <a:pt x="491" y="415"/>
                      <a:pt x="490" y="414"/>
                    </a:cubicBezTo>
                    <a:cubicBezTo>
                      <a:pt x="489" y="413"/>
                      <a:pt x="491" y="404"/>
                      <a:pt x="491" y="402"/>
                    </a:cubicBezTo>
                    <a:cubicBezTo>
                      <a:pt x="491" y="401"/>
                      <a:pt x="490" y="398"/>
                      <a:pt x="491" y="397"/>
                    </a:cubicBezTo>
                    <a:cubicBezTo>
                      <a:pt x="493" y="395"/>
                      <a:pt x="494" y="396"/>
                      <a:pt x="496" y="397"/>
                    </a:cubicBezTo>
                    <a:cubicBezTo>
                      <a:pt x="498" y="397"/>
                      <a:pt x="505" y="398"/>
                      <a:pt x="506" y="396"/>
                    </a:cubicBezTo>
                    <a:cubicBezTo>
                      <a:pt x="507" y="395"/>
                      <a:pt x="506" y="387"/>
                      <a:pt x="506" y="385"/>
                    </a:cubicBezTo>
                    <a:cubicBezTo>
                      <a:pt x="506" y="381"/>
                      <a:pt x="505" y="376"/>
                      <a:pt x="506" y="372"/>
                    </a:cubicBezTo>
                    <a:cubicBezTo>
                      <a:pt x="507" y="368"/>
                      <a:pt x="508" y="364"/>
                      <a:pt x="509" y="359"/>
                    </a:cubicBezTo>
                    <a:cubicBezTo>
                      <a:pt x="511" y="352"/>
                      <a:pt x="510" y="344"/>
                      <a:pt x="513" y="337"/>
                    </a:cubicBezTo>
                    <a:cubicBezTo>
                      <a:pt x="516" y="329"/>
                      <a:pt x="513" y="317"/>
                      <a:pt x="526" y="318"/>
                    </a:cubicBezTo>
                    <a:cubicBezTo>
                      <a:pt x="531" y="318"/>
                      <a:pt x="536" y="320"/>
                      <a:pt x="541" y="319"/>
                    </a:cubicBezTo>
                    <a:cubicBezTo>
                      <a:pt x="545" y="318"/>
                      <a:pt x="551" y="317"/>
                      <a:pt x="555" y="316"/>
                    </a:cubicBezTo>
                    <a:cubicBezTo>
                      <a:pt x="564" y="312"/>
                      <a:pt x="566" y="306"/>
                      <a:pt x="569" y="298"/>
                    </a:cubicBezTo>
                    <a:cubicBezTo>
                      <a:pt x="570" y="296"/>
                      <a:pt x="571" y="294"/>
                      <a:pt x="572" y="292"/>
                    </a:cubicBezTo>
                    <a:cubicBezTo>
                      <a:pt x="574" y="288"/>
                      <a:pt x="573" y="286"/>
                      <a:pt x="572" y="282"/>
                    </a:cubicBezTo>
                    <a:cubicBezTo>
                      <a:pt x="575" y="281"/>
                      <a:pt x="575" y="278"/>
                      <a:pt x="578" y="276"/>
                    </a:cubicBezTo>
                    <a:cubicBezTo>
                      <a:pt x="581" y="275"/>
                      <a:pt x="582" y="276"/>
                      <a:pt x="584" y="276"/>
                    </a:cubicBezTo>
                    <a:cubicBezTo>
                      <a:pt x="587" y="275"/>
                      <a:pt x="589" y="274"/>
                      <a:pt x="591" y="272"/>
                    </a:cubicBezTo>
                    <a:cubicBezTo>
                      <a:pt x="593" y="271"/>
                      <a:pt x="598" y="269"/>
                      <a:pt x="599" y="267"/>
                    </a:cubicBezTo>
                    <a:cubicBezTo>
                      <a:pt x="600" y="264"/>
                      <a:pt x="597" y="263"/>
                      <a:pt x="600" y="261"/>
                    </a:cubicBezTo>
                    <a:cubicBezTo>
                      <a:pt x="602" y="259"/>
                      <a:pt x="605" y="260"/>
                      <a:pt x="607" y="259"/>
                    </a:cubicBezTo>
                    <a:cubicBezTo>
                      <a:pt x="609" y="258"/>
                      <a:pt x="611" y="258"/>
                      <a:pt x="612" y="259"/>
                    </a:cubicBezTo>
                    <a:cubicBezTo>
                      <a:pt x="612" y="258"/>
                      <a:pt x="612" y="258"/>
                      <a:pt x="612" y="258"/>
                    </a:cubicBezTo>
                    <a:cubicBezTo>
                      <a:pt x="612" y="256"/>
                      <a:pt x="610" y="254"/>
                      <a:pt x="609" y="252"/>
                    </a:cubicBezTo>
                    <a:cubicBezTo>
                      <a:pt x="608" y="250"/>
                      <a:pt x="607" y="249"/>
                      <a:pt x="605" y="247"/>
                    </a:cubicBezTo>
                    <a:cubicBezTo>
                      <a:pt x="603" y="245"/>
                      <a:pt x="600" y="244"/>
                      <a:pt x="598" y="242"/>
                    </a:cubicBezTo>
                    <a:cubicBezTo>
                      <a:pt x="600" y="241"/>
                      <a:pt x="604" y="242"/>
                      <a:pt x="606" y="243"/>
                    </a:cubicBezTo>
                    <a:cubicBezTo>
                      <a:pt x="608" y="243"/>
                      <a:pt x="611" y="243"/>
                      <a:pt x="613" y="243"/>
                    </a:cubicBezTo>
                    <a:cubicBezTo>
                      <a:pt x="617" y="243"/>
                      <a:pt x="618" y="244"/>
                      <a:pt x="619" y="241"/>
                    </a:cubicBezTo>
                    <a:cubicBezTo>
                      <a:pt x="620" y="239"/>
                      <a:pt x="621" y="237"/>
                      <a:pt x="622" y="234"/>
                    </a:cubicBezTo>
                    <a:cubicBezTo>
                      <a:pt x="623" y="230"/>
                      <a:pt x="622" y="226"/>
                      <a:pt x="624" y="222"/>
                    </a:cubicBezTo>
                    <a:cubicBezTo>
                      <a:pt x="625" y="220"/>
                      <a:pt x="626" y="218"/>
                      <a:pt x="626" y="216"/>
                    </a:cubicBezTo>
                    <a:cubicBezTo>
                      <a:pt x="627" y="215"/>
                      <a:pt x="627" y="214"/>
                      <a:pt x="627" y="212"/>
                    </a:cubicBezTo>
                    <a:cubicBezTo>
                      <a:pt x="627" y="212"/>
                      <a:pt x="627" y="213"/>
                      <a:pt x="626" y="213"/>
                    </a:cubicBezTo>
                    <a:cubicBezTo>
                      <a:pt x="623" y="214"/>
                      <a:pt x="620" y="215"/>
                      <a:pt x="617" y="216"/>
                    </a:cubicBezTo>
                    <a:cubicBezTo>
                      <a:pt x="611" y="218"/>
                      <a:pt x="604" y="217"/>
                      <a:pt x="598" y="217"/>
                    </a:cubicBezTo>
                    <a:cubicBezTo>
                      <a:pt x="595" y="218"/>
                      <a:pt x="593" y="217"/>
                      <a:pt x="591" y="220"/>
                    </a:cubicBezTo>
                    <a:cubicBezTo>
                      <a:pt x="590" y="221"/>
                      <a:pt x="589" y="223"/>
                      <a:pt x="589" y="224"/>
                    </a:cubicBezTo>
                    <a:cubicBezTo>
                      <a:pt x="589" y="226"/>
                      <a:pt x="590" y="227"/>
                      <a:pt x="589" y="229"/>
                    </a:cubicBezTo>
                    <a:cubicBezTo>
                      <a:pt x="586" y="229"/>
                      <a:pt x="585" y="227"/>
                      <a:pt x="584" y="225"/>
                    </a:cubicBezTo>
                    <a:cubicBezTo>
                      <a:pt x="582" y="222"/>
                      <a:pt x="583" y="221"/>
                      <a:pt x="585" y="219"/>
                    </a:cubicBezTo>
                    <a:cubicBezTo>
                      <a:pt x="587" y="216"/>
                      <a:pt x="587" y="211"/>
                      <a:pt x="587" y="208"/>
                    </a:cubicBezTo>
                    <a:cubicBezTo>
                      <a:pt x="589" y="199"/>
                      <a:pt x="585" y="191"/>
                      <a:pt x="581" y="185"/>
                    </a:cubicBezTo>
                    <a:cubicBezTo>
                      <a:pt x="580" y="184"/>
                      <a:pt x="579" y="183"/>
                      <a:pt x="579" y="182"/>
                    </a:cubicBezTo>
                    <a:cubicBezTo>
                      <a:pt x="576" y="180"/>
                      <a:pt x="573" y="179"/>
                      <a:pt x="570" y="178"/>
                    </a:cubicBezTo>
                    <a:cubicBezTo>
                      <a:pt x="570" y="180"/>
                      <a:pt x="570" y="182"/>
                      <a:pt x="571" y="183"/>
                    </a:cubicBezTo>
                    <a:cubicBezTo>
                      <a:pt x="571" y="184"/>
                      <a:pt x="570" y="185"/>
                      <a:pt x="571" y="186"/>
                    </a:cubicBezTo>
                    <a:cubicBezTo>
                      <a:pt x="572" y="187"/>
                      <a:pt x="573" y="187"/>
                      <a:pt x="574" y="188"/>
                    </a:cubicBezTo>
                    <a:cubicBezTo>
                      <a:pt x="574" y="189"/>
                      <a:pt x="573" y="191"/>
                      <a:pt x="573" y="193"/>
                    </a:cubicBezTo>
                    <a:cubicBezTo>
                      <a:pt x="573" y="195"/>
                      <a:pt x="574" y="197"/>
                      <a:pt x="573" y="199"/>
                    </a:cubicBezTo>
                    <a:cubicBezTo>
                      <a:pt x="573" y="202"/>
                      <a:pt x="573" y="202"/>
                      <a:pt x="570" y="203"/>
                    </a:cubicBezTo>
                    <a:cubicBezTo>
                      <a:pt x="567" y="203"/>
                      <a:pt x="566" y="202"/>
                      <a:pt x="563" y="202"/>
                    </a:cubicBezTo>
                    <a:cubicBezTo>
                      <a:pt x="559" y="201"/>
                      <a:pt x="554" y="201"/>
                      <a:pt x="549" y="201"/>
                    </a:cubicBezTo>
                    <a:cubicBezTo>
                      <a:pt x="549" y="205"/>
                      <a:pt x="553" y="208"/>
                      <a:pt x="554" y="211"/>
                    </a:cubicBezTo>
                    <a:cubicBezTo>
                      <a:pt x="555" y="215"/>
                      <a:pt x="556" y="218"/>
                      <a:pt x="556" y="221"/>
                    </a:cubicBezTo>
                    <a:cubicBezTo>
                      <a:pt x="554" y="221"/>
                      <a:pt x="552" y="220"/>
                      <a:pt x="551" y="220"/>
                    </a:cubicBezTo>
                    <a:cubicBezTo>
                      <a:pt x="548" y="221"/>
                      <a:pt x="548" y="222"/>
                      <a:pt x="547" y="224"/>
                    </a:cubicBezTo>
                    <a:cubicBezTo>
                      <a:pt x="546" y="227"/>
                      <a:pt x="546" y="231"/>
                      <a:pt x="545" y="234"/>
                    </a:cubicBezTo>
                    <a:cubicBezTo>
                      <a:pt x="544" y="236"/>
                      <a:pt x="544" y="236"/>
                      <a:pt x="541" y="236"/>
                    </a:cubicBezTo>
                    <a:cubicBezTo>
                      <a:pt x="540" y="236"/>
                      <a:pt x="538" y="236"/>
                      <a:pt x="537" y="236"/>
                    </a:cubicBezTo>
                    <a:cubicBezTo>
                      <a:pt x="535" y="236"/>
                      <a:pt x="532" y="236"/>
                      <a:pt x="531" y="235"/>
                    </a:cubicBezTo>
                    <a:cubicBezTo>
                      <a:pt x="531" y="233"/>
                      <a:pt x="532" y="230"/>
                      <a:pt x="531" y="229"/>
                    </a:cubicBezTo>
                    <a:cubicBezTo>
                      <a:pt x="528" y="228"/>
                      <a:pt x="529" y="222"/>
                      <a:pt x="530" y="220"/>
                    </a:cubicBezTo>
                    <a:cubicBezTo>
                      <a:pt x="530" y="217"/>
                      <a:pt x="530" y="214"/>
                      <a:pt x="529" y="211"/>
                    </a:cubicBezTo>
                    <a:cubicBezTo>
                      <a:pt x="529" y="208"/>
                      <a:pt x="526" y="206"/>
                      <a:pt x="525" y="202"/>
                    </a:cubicBezTo>
                    <a:cubicBezTo>
                      <a:pt x="524" y="199"/>
                      <a:pt x="523" y="196"/>
                      <a:pt x="521" y="194"/>
                    </a:cubicBezTo>
                    <a:cubicBezTo>
                      <a:pt x="520" y="191"/>
                      <a:pt x="518" y="187"/>
                      <a:pt x="518" y="184"/>
                    </a:cubicBezTo>
                    <a:cubicBezTo>
                      <a:pt x="517" y="181"/>
                      <a:pt x="517" y="179"/>
                      <a:pt x="515" y="176"/>
                    </a:cubicBezTo>
                    <a:cubicBezTo>
                      <a:pt x="514" y="175"/>
                      <a:pt x="513" y="173"/>
                      <a:pt x="511" y="172"/>
                    </a:cubicBezTo>
                    <a:cubicBezTo>
                      <a:pt x="510" y="171"/>
                      <a:pt x="509" y="172"/>
                      <a:pt x="507" y="171"/>
                    </a:cubicBezTo>
                    <a:cubicBezTo>
                      <a:pt x="505" y="171"/>
                      <a:pt x="503" y="171"/>
                      <a:pt x="502" y="170"/>
                    </a:cubicBezTo>
                    <a:cubicBezTo>
                      <a:pt x="501" y="169"/>
                      <a:pt x="500" y="167"/>
                      <a:pt x="499" y="166"/>
                    </a:cubicBezTo>
                    <a:cubicBezTo>
                      <a:pt x="498" y="170"/>
                      <a:pt x="491" y="169"/>
                      <a:pt x="488" y="171"/>
                    </a:cubicBezTo>
                    <a:cubicBezTo>
                      <a:pt x="487" y="171"/>
                      <a:pt x="486" y="172"/>
                      <a:pt x="484" y="172"/>
                    </a:cubicBezTo>
                    <a:cubicBezTo>
                      <a:pt x="482" y="171"/>
                      <a:pt x="483" y="170"/>
                      <a:pt x="483" y="168"/>
                    </a:cubicBezTo>
                    <a:cubicBezTo>
                      <a:pt x="483" y="164"/>
                      <a:pt x="483" y="161"/>
                      <a:pt x="483" y="157"/>
                    </a:cubicBezTo>
                    <a:cubicBezTo>
                      <a:pt x="483" y="155"/>
                      <a:pt x="483" y="153"/>
                      <a:pt x="484" y="151"/>
                    </a:cubicBezTo>
                    <a:cubicBezTo>
                      <a:pt x="484" y="148"/>
                      <a:pt x="483" y="148"/>
                      <a:pt x="481" y="146"/>
                    </a:cubicBezTo>
                    <a:cubicBezTo>
                      <a:pt x="480" y="144"/>
                      <a:pt x="477" y="142"/>
                      <a:pt x="479" y="140"/>
                    </a:cubicBezTo>
                    <a:cubicBezTo>
                      <a:pt x="480" y="139"/>
                      <a:pt x="482" y="138"/>
                      <a:pt x="483" y="137"/>
                    </a:cubicBezTo>
                    <a:cubicBezTo>
                      <a:pt x="486" y="135"/>
                      <a:pt x="488" y="133"/>
                      <a:pt x="490" y="132"/>
                    </a:cubicBezTo>
                    <a:cubicBezTo>
                      <a:pt x="493" y="129"/>
                      <a:pt x="497" y="129"/>
                      <a:pt x="500" y="126"/>
                    </a:cubicBezTo>
                    <a:cubicBezTo>
                      <a:pt x="502" y="124"/>
                      <a:pt x="503" y="119"/>
                      <a:pt x="503" y="115"/>
                    </a:cubicBezTo>
                    <a:cubicBezTo>
                      <a:pt x="503" y="111"/>
                      <a:pt x="500" y="108"/>
                      <a:pt x="498" y="105"/>
                    </a:cubicBezTo>
                    <a:cubicBezTo>
                      <a:pt x="496" y="101"/>
                      <a:pt x="493" y="97"/>
                      <a:pt x="491" y="94"/>
                    </a:cubicBezTo>
                    <a:cubicBezTo>
                      <a:pt x="489" y="91"/>
                      <a:pt x="487" y="87"/>
                      <a:pt x="487" y="83"/>
                    </a:cubicBezTo>
                    <a:cubicBezTo>
                      <a:pt x="486" y="80"/>
                      <a:pt x="489" y="76"/>
                      <a:pt x="490" y="72"/>
                    </a:cubicBezTo>
                    <a:cubicBezTo>
                      <a:pt x="491" y="68"/>
                      <a:pt x="492" y="65"/>
                      <a:pt x="496" y="61"/>
                    </a:cubicBezTo>
                    <a:cubicBezTo>
                      <a:pt x="497" y="60"/>
                      <a:pt x="499" y="59"/>
                      <a:pt x="501" y="58"/>
                    </a:cubicBezTo>
                    <a:cubicBezTo>
                      <a:pt x="500" y="57"/>
                      <a:pt x="500" y="56"/>
                      <a:pt x="499" y="55"/>
                    </a:cubicBezTo>
                    <a:cubicBezTo>
                      <a:pt x="498" y="54"/>
                      <a:pt x="497" y="52"/>
                      <a:pt x="496" y="51"/>
                    </a:cubicBezTo>
                    <a:close/>
                  </a:path>
                </a:pathLst>
              </a:custGeom>
              <a:grpFill/>
              <a:ln w="127" cap="rnd">
                <a:noFill/>
                <a:prstDash val="solid"/>
                <a:round/>
                <a:headEnd/>
                <a:tailEnd/>
              </a:ln>
            </p:spPr>
            <p:txBody>
              <a:bodyPr vert="horz" wrap="square" lIns="68580" tIns="34290" rIns="68580" bIns="34290" numCol="1" anchor="t" anchorCtr="0" compatLnSpc="1">
                <a:prstTxWarp prst="textNoShape">
                  <a:avLst/>
                </a:prstTxWarp>
                <a:normAutofit/>
              </a:bodyPr>
              <a:lstStyle/>
              <a:p>
                <a:endParaRPr lang="ja-JP" altLang="en-US" sz="750" spc="82"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cxnSp>
          <p:nvCxnSpPr>
            <p:cNvPr id="118" name="直線矢印コネクタ 117">
              <a:extLst>
                <a:ext uri="{FF2B5EF4-FFF2-40B4-BE49-F238E27FC236}">
                  <a16:creationId xmlns:a16="http://schemas.microsoft.com/office/drawing/2014/main" id="{1EBDE1AA-8C52-4855-9973-F07A86E4CDB4}"/>
                </a:ext>
              </a:extLst>
            </p:cNvPr>
            <p:cNvCxnSpPr>
              <a:cxnSpLocks/>
            </p:cNvCxnSpPr>
            <p:nvPr/>
          </p:nvCxnSpPr>
          <p:spPr>
            <a:xfrm flipV="1">
              <a:off x="516091" y="3676577"/>
              <a:ext cx="2076465" cy="528468"/>
            </a:xfrm>
            <a:prstGeom prst="straightConnector1">
              <a:avLst/>
            </a:prstGeom>
            <a:solidFill>
              <a:schemeClr val="bg1"/>
            </a:solidFill>
            <a:ln w="285750">
              <a:solidFill>
                <a:schemeClr val="bg1">
                  <a:lumMod val="50000"/>
                  <a:alpha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59EA42CD-9D5C-4CEF-B512-5CF14B851C49}"/>
                </a:ext>
              </a:extLst>
            </p:cNvPr>
            <p:cNvSpPr txBox="1"/>
            <p:nvPr/>
          </p:nvSpPr>
          <p:spPr>
            <a:xfrm>
              <a:off x="894606" y="3598770"/>
              <a:ext cx="680892" cy="225244"/>
            </a:xfrm>
            <a:prstGeom prst="rect">
              <a:avLst/>
            </a:prstGeom>
            <a:noFill/>
            <a:ln>
              <a:noFill/>
            </a:ln>
            <a:effectLst>
              <a:glow rad="127000">
                <a:schemeClr val="bg1"/>
              </a:glow>
            </a:effectLst>
          </p:spPr>
          <p:txBody>
            <a:bodyPr wrap="square" lIns="109687" tIns="65813" rIns="108000" bIns="65813" rtlCol="0">
              <a:normAutofit fontScale="92500" lnSpcReduction="20000"/>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中之島</a:t>
              </a:r>
            </a:p>
          </p:txBody>
        </p:sp>
        <p:sp>
          <p:nvSpPr>
            <p:cNvPr id="120" name="楕円 119">
              <a:extLst>
                <a:ext uri="{FF2B5EF4-FFF2-40B4-BE49-F238E27FC236}">
                  <a16:creationId xmlns:a16="http://schemas.microsoft.com/office/drawing/2014/main" id="{0F0F0D53-4C3F-4146-9249-C13A2D10F0D4}"/>
                </a:ext>
              </a:extLst>
            </p:cNvPr>
            <p:cNvSpPr/>
            <p:nvPr/>
          </p:nvSpPr>
          <p:spPr>
            <a:xfrm flipV="1">
              <a:off x="1222246" y="4145036"/>
              <a:ext cx="260757" cy="260757"/>
            </a:xfrm>
            <a:prstGeom prst="ellipse">
              <a:avLst/>
            </a:prstGeom>
            <a:solidFill>
              <a:schemeClr val="bg1">
                <a:lumMod val="50000"/>
              </a:schemeClr>
            </a:solidFill>
            <a:ln>
              <a:solidFill>
                <a:schemeClr val="bg1">
                  <a:lumMod val="5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21" name="テキスト ボックス 120">
              <a:extLst>
                <a:ext uri="{FF2B5EF4-FFF2-40B4-BE49-F238E27FC236}">
                  <a16:creationId xmlns:a16="http://schemas.microsoft.com/office/drawing/2014/main" id="{C2672AEF-64BC-47E1-A569-127F7D42A483}"/>
                </a:ext>
              </a:extLst>
            </p:cNvPr>
            <p:cNvSpPr txBox="1"/>
            <p:nvPr/>
          </p:nvSpPr>
          <p:spPr>
            <a:xfrm rot="20766810">
              <a:off x="875869" y="3879355"/>
              <a:ext cx="971039" cy="217880"/>
            </a:xfrm>
            <a:prstGeom prst="rect">
              <a:avLst/>
            </a:prstGeom>
            <a:noFill/>
          </p:spPr>
          <p:txBody>
            <a:bodyPr wrap="square" rtlCol="0">
              <a:normAutofit fontScale="92500"/>
            </a:bodyPr>
            <a:lstStyle/>
            <a:p>
              <a:pPr>
                <a:lnSpc>
                  <a:spcPct val="120000"/>
                </a:lnSpc>
              </a:pPr>
              <a:r>
                <a:rPr kumimoji="1" lang="ja-JP" altLang="en-US" sz="800" b="1" spc="82" dirty="0">
                  <a:solidFill>
                    <a:schemeClr val="bg1">
                      <a:lumMod val="50000"/>
                    </a:schemeClr>
                  </a:solidFill>
                  <a:latin typeface="BIZ UDPゴシック" panose="020B0400000000000000" pitchFamily="50" charset="-128"/>
                  <a:ea typeface="BIZ UDPゴシック" panose="020B0400000000000000" pitchFamily="50" charset="-128"/>
                </a:rPr>
                <a:t>東西都市軸</a:t>
              </a:r>
            </a:p>
          </p:txBody>
        </p:sp>
        <p:grpSp>
          <p:nvGrpSpPr>
            <p:cNvPr id="122" name="グループ化 121">
              <a:extLst>
                <a:ext uri="{FF2B5EF4-FFF2-40B4-BE49-F238E27FC236}">
                  <a16:creationId xmlns:a16="http://schemas.microsoft.com/office/drawing/2014/main" id="{E8FEBE34-A609-4735-923F-016CC9DC99CF}"/>
                </a:ext>
              </a:extLst>
            </p:cNvPr>
            <p:cNvGrpSpPr/>
            <p:nvPr/>
          </p:nvGrpSpPr>
          <p:grpSpPr>
            <a:xfrm>
              <a:off x="1448583" y="3553435"/>
              <a:ext cx="692040" cy="681163"/>
              <a:chOff x="3036032" y="1886586"/>
              <a:chExt cx="406242" cy="406242"/>
            </a:xfrm>
          </p:grpSpPr>
          <p:sp>
            <p:nvSpPr>
              <p:cNvPr id="164" name="楕円 163">
                <a:extLst>
                  <a:ext uri="{FF2B5EF4-FFF2-40B4-BE49-F238E27FC236}">
                    <a16:creationId xmlns:a16="http://schemas.microsoft.com/office/drawing/2014/main" id="{B5623436-133C-4AEA-8DA6-8E5AC34D5137}"/>
                  </a:ext>
                </a:extLst>
              </p:cNvPr>
              <p:cNvSpPr/>
              <p:nvPr/>
            </p:nvSpPr>
            <p:spPr>
              <a:xfrm flipV="1">
                <a:off x="3036032" y="1886586"/>
                <a:ext cx="406242" cy="406242"/>
              </a:xfrm>
              <a:prstGeom prst="ellipse">
                <a:avLst/>
              </a:prstGeom>
              <a:solidFill>
                <a:schemeClr val="bg1">
                  <a:lumMod val="85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65" name="楕円 164">
                <a:extLst>
                  <a:ext uri="{FF2B5EF4-FFF2-40B4-BE49-F238E27FC236}">
                    <a16:creationId xmlns:a16="http://schemas.microsoft.com/office/drawing/2014/main" id="{66176FCC-49E9-4248-A0E4-CCEF4AF63C1D}"/>
                  </a:ext>
                </a:extLst>
              </p:cNvPr>
              <p:cNvSpPr/>
              <p:nvPr/>
            </p:nvSpPr>
            <p:spPr>
              <a:xfrm flipV="1">
                <a:off x="3216291" y="2066796"/>
                <a:ext cx="45720" cy="4572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grpSp>
          <p:nvGrpSpPr>
            <p:cNvPr id="123" name="グループ化 122">
              <a:extLst>
                <a:ext uri="{FF2B5EF4-FFF2-40B4-BE49-F238E27FC236}">
                  <a16:creationId xmlns:a16="http://schemas.microsoft.com/office/drawing/2014/main" id="{8F56C785-A798-4D9D-9544-5F8436C93F95}"/>
                </a:ext>
              </a:extLst>
            </p:cNvPr>
            <p:cNvGrpSpPr/>
            <p:nvPr/>
          </p:nvGrpSpPr>
          <p:grpSpPr>
            <a:xfrm>
              <a:off x="70560" y="3772423"/>
              <a:ext cx="895182" cy="881113"/>
              <a:chOff x="2956638" y="1806628"/>
              <a:chExt cx="525491" cy="525491"/>
            </a:xfrm>
          </p:grpSpPr>
          <p:sp>
            <p:nvSpPr>
              <p:cNvPr id="162" name="楕円 161">
                <a:extLst>
                  <a:ext uri="{FF2B5EF4-FFF2-40B4-BE49-F238E27FC236}">
                    <a16:creationId xmlns:a16="http://schemas.microsoft.com/office/drawing/2014/main" id="{EEAD7FC8-9514-40F5-8099-5E3E9E345C01}"/>
                  </a:ext>
                </a:extLst>
              </p:cNvPr>
              <p:cNvSpPr/>
              <p:nvPr/>
            </p:nvSpPr>
            <p:spPr>
              <a:xfrm flipV="1">
                <a:off x="2956638" y="1806628"/>
                <a:ext cx="525491" cy="525491"/>
              </a:xfrm>
              <a:prstGeom prst="ellipse">
                <a:avLst/>
              </a:prstGeom>
              <a:solidFill>
                <a:schemeClr val="bg1">
                  <a:lumMod val="85000"/>
                </a:schemeClr>
              </a:solidFill>
              <a:ln>
                <a:solidFill>
                  <a:schemeClr val="bg1">
                    <a:lumMod val="50000"/>
                  </a:schemeClr>
                </a:soli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kumimoji="1" lang="ja-JP" altLang="en-US" sz="2400" dirty="0">
                  <a:solidFill>
                    <a:schemeClr val="bg1">
                      <a:lumMod val="50000"/>
                    </a:schemeClr>
                  </a:solidFill>
                  <a:latin typeface="UD デジタル 教科書体 NK-B" panose="02020700000000000000" pitchFamily="18" charset="-128"/>
                  <a:ea typeface="UD デジタル 教科書体 NK-B" panose="02020700000000000000" pitchFamily="18" charset="-128"/>
                </a:endParaRPr>
              </a:p>
            </p:txBody>
          </p:sp>
          <p:sp>
            <p:nvSpPr>
              <p:cNvPr id="163" name="楕円 162">
                <a:extLst>
                  <a:ext uri="{FF2B5EF4-FFF2-40B4-BE49-F238E27FC236}">
                    <a16:creationId xmlns:a16="http://schemas.microsoft.com/office/drawing/2014/main" id="{2B614680-55C8-492C-BECE-CA3ECB7DFC67}"/>
                  </a:ext>
                </a:extLst>
              </p:cNvPr>
              <p:cNvSpPr/>
              <p:nvPr/>
            </p:nvSpPr>
            <p:spPr>
              <a:xfrm flipH="1">
                <a:off x="3181892" y="2057926"/>
                <a:ext cx="45234" cy="448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a:solidFill>
                    <a:schemeClr val="bg1">
                      <a:lumMod val="50000"/>
                    </a:schemeClr>
                  </a:solidFill>
                  <a:latin typeface="UD デジタル 教科書体 NK-B" panose="02020700000000000000" pitchFamily="18" charset="-128"/>
                  <a:ea typeface="UD デジタル 教科書体 NK-B" panose="02020700000000000000" pitchFamily="18" charset="-128"/>
                </a:endParaRPr>
              </a:p>
            </p:txBody>
          </p:sp>
        </p:grpSp>
        <p:grpSp>
          <p:nvGrpSpPr>
            <p:cNvPr id="124" name="グループ化 123">
              <a:extLst>
                <a:ext uri="{FF2B5EF4-FFF2-40B4-BE49-F238E27FC236}">
                  <a16:creationId xmlns:a16="http://schemas.microsoft.com/office/drawing/2014/main" id="{02C666B6-81C6-4AAD-91D2-BC7D37176702}"/>
                </a:ext>
              </a:extLst>
            </p:cNvPr>
            <p:cNvGrpSpPr/>
            <p:nvPr/>
          </p:nvGrpSpPr>
          <p:grpSpPr>
            <a:xfrm>
              <a:off x="2149642" y="3384937"/>
              <a:ext cx="692040" cy="681163"/>
              <a:chOff x="3036032" y="1886586"/>
              <a:chExt cx="406242" cy="406242"/>
            </a:xfrm>
          </p:grpSpPr>
          <p:sp>
            <p:nvSpPr>
              <p:cNvPr id="160" name="楕円 159">
                <a:extLst>
                  <a:ext uri="{FF2B5EF4-FFF2-40B4-BE49-F238E27FC236}">
                    <a16:creationId xmlns:a16="http://schemas.microsoft.com/office/drawing/2014/main" id="{C6086DE2-FD6F-4071-9B60-5615B3072DF3}"/>
                  </a:ext>
                </a:extLst>
              </p:cNvPr>
              <p:cNvSpPr/>
              <p:nvPr/>
            </p:nvSpPr>
            <p:spPr>
              <a:xfrm flipV="1">
                <a:off x="3036032" y="1886586"/>
                <a:ext cx="406242" cy="406242"/>
              </a:xfrm>
              <a:prstGeom prst="ellipse">
                <a:avLst/>
              </a:prstGeom>
              <a:solidFill>
                <a:schemeClr val="bg1">
                  <a:lumMod val="85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61" name="楕円 160">
                <a:extLst>
                  <a:ext uri="{FF2B5EF4-FFF2-40B4-BE49-F238E27FC236}">
                    <a16:creationId xmlns:a16="http://schemas.microsoft.com/office/drawing/2014/main" id="{9728F19A-6D71-4F97-ADA1-2A8BC94B7021}"/>
                  </a:ext>
                </a:extLst>
              </p:cNvPr>
              <p:cNvSpPr/>
              <p:nvPr/>
            </p:nvSpPr>
            <p:spPr>
              <a:xfrm flipV="1">
                <a:off x="3216291" y="2066796"/>
                <a:ext cx="45720" cy="4572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sp>
          <p:nvSpPr>
            <p:cNvPr id="125" name="正方形/長方形 124">
              <a:extLst>
                <a:ext uri="{FF2B5EF4-FFF2-40B4-BE49-F238E27FC236}">
                  <a16:creationId xmlns:a16="http://schemas.microsoft.com/office/drawing/2014/main" id="{F0804F2F-5600-4BE2-8E93-504FDFA5FD4F}"/>
                </a:ext>
              </a:extLst>
            </p:cNvPr>
            <p:cNvSpPr/>
            <p:nvPr/>
          </p:nvSpPr>
          <p:spPr>
            <a:xfrm>
              <a:off x="-47071" y="4273635"/>
              <a:ext cx="1490862" cy="350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r>
                <a:rPr kumimoji="1" lang="ja-JP" altLang="en-US" sz="825"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rPr>
                <a:t>夢洲周辺</a:t>
              </a:r>
              <a:endParaRPr lang="en-US" altLang="ja-JP" sz="825"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a:p>
              <a:r>
                <a:rPr kumimoji="1" lang="ja-JP" altLang="en-US" sz="600"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rPr>
                <a:t>（夢洲、咲洲、舞洲、築港・天保山ほか）</a:t>
              </a:r>
              <a:endParaRPr kumimoji="1" lang="en-US" altLang="ja-JP" sz="600"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p:txBody>
        </p:sp>
        <p:sp>
          <p:nvSpPr>
            <p:cNvPr id="126" name="正方形/長方形 125">
              <a:extLst>
                <a:ext uri="{FF2B5EF4-FFF2-40B4-BE49-F238E27FC236}">
                  <a16:creationId xmlns:a16="http://schemas.microsoft.com/office/drawing/2014/main" id="{6037D8A4-F344-4890-816D-0D8FB9F06B0C}"/>
                </a:ext>
              </a:extLst>
            </p:cNvPr>
            <p:cNvSpPr/>
            <p:nvPr/>
          </p:nvSpPr>
          <p:spPr>
            <a:xfrm>
              <a:off x="1346940" y="4034059"/>
              <a:ext cx="1442038" cy="46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kumimoji="1" lang="ja-JP" altLang="en-US" sz="825"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rPr>
                <a:t>大阪城公園周辺</a:t>
              </a:r>
              <a:endParaRPr kumimoji="1" lang="en-US" altLang="ja-JP" sz="825"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a:p>
              <a:pPr algn="ctr"/>
              <a:r>
                <a:rPr lang="ja-JP" altLang="en-US" sz="600"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rPr>
                <a:t>（大阪城東部地区・京橋・</a:t>
              </a:r>
              <a:endParaRPr lang="en-US" altLang="ja-JP" sz="600"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a:p>
              <a:pPr algn="ctr"/>
              <a:r>
                <a:rPr lang="ja-JP" altLang="en-US" sz="600"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rPr>
                <a:t>大阪ビジネスパーク）</a:t>
              </a:r>
              <a:endParaRPr kumimoji="1" lang="en-US" altLang="ja-JP" sz="600"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p:txBody>
        </p:sp>
        <p:sp>
          <p:nvSpPr>
            <p:cNvPr id="127" name="正方形/長方形 126">
              <a:extLst>
                <a:ext uri="{FF2B5EF4-FFF2-40B4-BE49-F238E27FC236}">
                  <a16:creationId xmlns:a16="http://schemas.microsoft.com/office/drawing/2014/main" id="{F0F99EC7-9005-4386-82A9-46F51B9CA6C3}"/>
                </a:ext>
              </a:extLst>
            </p:cNvPr>
            <p:cNvSpPr/>
            <p:nvPr/>
          </p:nvSpPr>
          <p:spPr>
            <a:xfrm>
              <a:off x="669797" y="2283686"/>
              <a:ext cx="1442038" cy="215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800" b="1" dirty="0">
                  <a:solidFill>
                    <a:srgbClr val="FF0000"/>
                  </a:solidFill>
                  <a:effectLst>
                    <a:glow rad="127000">
                      <a:schemeClr val="bg1">
                        <a:alpha val="40000"/>
                      </a:schemeClr>
                    </a:glow>
                  </a:effectLst>
                  <a:latin typeface="BIZ UDPゴシック" panose="020B0400000000000000" pitchFamily="50" charset="-128"/>
                  <a:ea typeface="BIZ UDPゴシック" panose="020B0400000000000000" pitchFamily="50" charset="-128"/>
                </a:rPr>
                <a:t>北部大阪</a:t>
              </a:r>
              <a:endParaRPr kumimoji="1" lang="en-US" altLang="ja-JP" sz="800" b="1" dirty="0">
                <a:solidFill>
                  <a:srgbClr val="FF0000"/>
                </a:solidFill>
                <a:effectLst>
                  <a:glow rad="127000">
                    <a:schemeClr val="bg1">
                      <a:alpha val="40000"/>
                    </a:schemeClr>
                  </a:glow>
                </a:effectLst>
                <a:latin typeface="BIZ UDPゴシック" panose="020B0400000000000000" pitchFamily="50" charset="-128"/>
                <a:ea typeface="BIZ UDPゴシック" panose="020B0400000000000000" pitchFamily="50" charset="-128"/>
              </a:endParaRPr>
            </a:p>
            <a:p>
              <a:pPr algn="ctr"/>
              <a:r>
                <a:rPr kumimoji="1" lang="ja-JP" altLang="en-US" sz="800" b="1" dirty="0">
                  <a:solidFill>
                    <a:srgbClr val="FF0000"/>
                  </a:solidFill>
                  <a:effectLst>
                    <a:glow rad="127000">
                      <a:schemeClr val="bg1">
                        <a:alpha val="40000"/>
                      </a:schemeClr>
                    </a:glow>
                  </a:effectLst>
                  <a:latin typeface="BIZ UDPゴシック" panose="020B0400000000000000" pitchFamily="50" charset="-128"/>
                  <a:ea typeface="BIZ UDPゴシック" panose="020B0400000000000000" pitchFamily="50" charset="-128"/>
                </a:rPr>
                <a:t>中枢エリア</a:t>
              </a:r>
              <a:endParaRPr kumimoji="1" lang="en-US" altLang="ja-JP" sz="800" b="1" dirty="0">
                <a:solidFill>
                  <a:srgbClr val="FF0000"/>
                </a:solidFill>
                <a:effectLst>
                  <a:glow rad="127000">
                    <a:schemeClr val="bg1">
                      <a:alpha val="40000"/>
                    </a:schemeClr>
                  </a:glow>
                </a:effectLst>
                <a:latin typeface="BIZ UDPゴシック" panose="020B0400000000000000" pitchFamily="50" charset="-128"/>
                <a:ea typeface="BIZ UDPゴシック" panose="020B0400000000000000" pitchFamily="50" charset="-128"/>
              </a:endParaRPr>
            </a:p>
          </p:txBody>
        </p:sp>
        <p:sp>
          <p:nvSpPr>
            <p:cNvPr id="128" name="テキスト ボックス 127">
              <a:extLst>
                <a:ext uri="{FF2B5EF4-FFF2-40B4-BE49-F238E27FC236}">
                  <a16:creationId xmlns:a16="http://schemas.microsoft.com/office/drawing/2014/main" id="{A1692303-E5E1-4DA0-8E02-3F77A475B5F1}"/>
                </a:ext>
              </a:extLst>
            </p:cNvPr>
            <p:cNvSpPr txBox="1"/>
            <p:nvPr/>
          </p:nvSpPr>
          <p:spPr>
            <a:xfrm>
              <a:off x="974953" y="5210122"/>
              <a:ext cx="680892" cy="225244"/>
            </a:xfrm>
            <a:prstGeom prst="rect">
              <a:avLst/>
            </a:prstGeom>
            <a:noFill/>
            <a:ln>
              <a:noFill/>
            </a:ln>
          </p:spPr>
          <p:txBody>
            <a:bodyPr wrap="square" lIns="109687" tIns="65813" rIns="108000" bIns="65813" rtlCol="0">
              <a:normAutofit fontScale="92500" lnSpcReduction="20000"/>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rgbClr val="FF0000"/>
                  </a:solidFill>
                  <a:effectLst>
                    <a:glow rad="127000">
                      <a:schemeClr val="bg1"/>
                    </a:glow>
                  </a:effectLst>
                  <a:latin typeface="BIZ UDPゴシック" panose="020B0400000000000000" pitchFamily="50" charset="-128"/>
                  <a:ea typeface="BIZ UDPゴシック" panose="020B0400000000000000" pitchFamily="50" charset="-128"/>
                </a:rPr>
                <a:t>中百舌鳥</a:t>
              </a:r>
            </a:p>
          </p:txBody>
        </p:sp>
        <p:grpSp>
          <p:nvGrpSpPr>
            <p:cNvPr id="129" name="グループ化 128">
              <a:extLst>
                <a:ext uri="{FF2B5EF4-FFF2-40B4-BE49-F238E27FC236}">
                  <a16:creationId xmlns:a16="http://schemas.microsoft.com/office/drawing/2014/main" id="{EB9E19B2-B27C-40B4-834F-E942AEBBB31D}"/>
                </a:ext>
              </a:extLst>
            </p:cNvPr>
            <p:cNvGrpSpPr/>
            <p:nvPr/>
          </p:nvGrpSpPr>
          <p:grpSpPr>
            <a:xfrm>
              <a:off x="1286599" y="5091531"/>
              <a:ext cx="260757" cy="260757"/>
              <a:chOff x="1589050" y="4183958"/>
              <a:chExt cx="282487" cy="282487"/>
            </a:xfrm>
          </p:grpSpPr>
          <p:sp>
            <p:nvSpPr>
              <p:cNvPr id="158" name="楕円 157">
                <a:extLst>
                  <a:ext uri="{FF2B5EF4-FFF2-40B4-BE49-F238E27FC236}">
                    <a16:creationId xmlns:a16="http://schemas.microsoft.com/office/drawing/2014/main" id="{E21B09DF-2E2E-4EB0-97D1-963EAFDD059D}"/>
                  </a:ext>
                </a:extLst>
              </p:cNvPr>
              <p:cNvSpPr/>
              <p:nvPr/>
            </p:nvSpPr>
            <p:spPr>
              <a:xfrm flipV="1">
                <a:off x="1589050" y="4183958"/>
                <a:ext cx="282487" cy="282487"/>
              </a:xfrm>
              <a:prstGeom prst="ellipse">
                <a:avLst/>
              </a:pr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59" name="楕円 158">
                <a:extLst>
                  <a:ext uri="{FF2B5EF4-FFF2-40B4-BE49-F238E27FC236}">
                    <a16:creationId xmlns:a16="http://schemas.microsoft.com/office/drawing/2014/main" id="{F262D1FC-96D1-44C5-8150-955AAEA794DB}"/>
                  </a:ext>
                </a:extLst>
              </p:cNvPr>
              <p:cNvSpPr/>
              <p:nvPr/>
            </p:nvSpPr>
            <p:spPr>
              <a:xfrm flipV="1">
                <a:off x="1701952" y="4295616"/>
                <a:ext cx="56683" cy="566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sp>
          <p:nvSpPr>
            <p:cNvPr id="130" name="テキスト ボックス 129">
              <a:extLst>
                <a:ext uri="{FF2B5EF4-FFF2-40B4-BE49-F238E27FC236}">
                  <a16:creationId xmlns:a16="http://schemas.microsoft.com/office/drawing/2014/main" id="{627C8218-9BA9-4BCC-B473-FF40FD765278}"/>
                </a:ext>
              </a:extLst>
            </p:cNvPr>
            <p:cNvSpPr txBox="1"/>
            <p:nvPr/>
          </p:nvSpPr>
          <p:spPr>
            <a:xfrm>
              <a:off x="1451655" y="2488375"/>
              <a:ext cx="680892" cy="225244"/>
            </a:xfrm>
            <a:prstGeom prst="rect">
              <a:avLst/>
            </a:prstGeom>
            <a:noFill/>
            <a:ln>
              <a:noFill/>
            </a:ln>
          </p:spPr>
          <p:txBody>
            <a:bodyPr wrap="square" lIns="109687" tIns="65813" rIns="108000" bIns="65813" rtlCol="0">
              <a:normAutofit fontScale="92500" lnSpcReduction="20000"/>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rgbClr val="FF0000"/>
                  </a:solidFill>
                  <a:effectLst>
                    <a:glow rad="127000">
                      <a:schemeClr val="bg1"/>
                    </a:glow>
                  </a:effectLst>
                  <a:latin typeface="BIZ UDPゴシック" panose="020B0400000000000000" pitchFamily="50" charset="-128"/>
                  <a:ea typeface="BIZ UDPゴシック" panose="020B0400000000000000" pitchFamily="50" charset="-128"/>
                </a:rPr>
                <a:t>千里中央</a:t>
              </a:r>
            </a:p>
          </p:txBody>
        </p:sp>
        <p:grpSp>
          <p:nvGrpSpPr>
            <p:cNvPr id="131" name="グループ化 130">
              <a:extLst>
                <a:ext uri="{FF2B5EF4-FFF2-40B4-BE49-F238E27FC236}">
                  <a16:creationId xmlns:a16="http://schemas.microsoft.com/office/drawing/2014/main" id="{C0803F1E-0166-4A9B-AEA8-7E2EA6303FDB}"/>
                </a:ext>
              </a:extLst>
            </p:cNvPr>
            <p:cNvGrpSpPr/>
            <p:nvPr/>
          </p:nvGrpSpPr>
          <p:grpSpPr>
            <a:xfrm>
              <a:off x="1347798" y="2542596"/>
              <a:ext cx="260757" cy="260757"/>
              <a:chOff x="1589050" y="4183958"/>
              <a:chExt cx="282487" cy="282487"/>
            </a:xfrm>
          </p:grpSpPr>
          <p:sp>
            <p:nvSpPr>
              <p:cNvPr id="156" name="楕円 155">
                <a:extLst>
                  <a:ext uri="{FF2B5EF4-FFF2-40B4-BE49-F238E27FC236}">
                    <a16:creationId xmlns:a16="http://schemas.microsoft.com/office/drawing/2014/main" id="{A6B36DD0-FBA4-42A4-94D8-790421C94FFB}"/>
                  </a:ext>
                </a:extLst>
              </p:cNvPr>
              <p:cNvSpPr/>
              <p:nvPr/>
            </p:nvSpPr>
            <p:spPr>
              <a:xfrm flipV="1">
                <a:off x="1589050" y="4183958"/>
                <a:ext cx="282487" cy="282487"/>
              </a:xfrm>
              <a:prstGeom prst="ellipse">
                <a:avLst/>
              </a:pr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57" name="楕円 156">
                <a:extLst>
                  <a:ext uri="{FF2B5EF4-FFF2-40B4-BE49-F238E27FC236}">
                    <a16:creationId xmlns:a16="http://schemas.microsoft.com/office/drawing/2014/main" id="{99941379-718E-4AE7-9808-EFED7CB8A11B}"/>
                  </a:ext>
                </a:extLst>
              </p:cNvPr>
              <p:cNvSpPr/>
              <p:nvPr/>
            </p:nvSpPr>
            <p:spPr>
              <a:xfrm flipV="1">
                <a:off x="1701952" y="4295616"/>
                <a:ext cx="56683" cy="566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sp>
          <p:nvSpPr>
            <p:cNvPr id="132" name="テキスト ボックス 131">
              <a:extLst>
                <a:ext uri="{FF2B5EF4-FFF2-40B4-BE49-F238E27FC236}">
                  <a16:creationId xmlns:a16="http://schemas.microsoft.com/office/drawing/2014/main" id="{6676062E-7760-4252-96DC-60B0796CF00D}"/>
                </a:ext>
              </a:extLst>
            </p:cNvPr>
            <p:cNvSpPr txBox="1"/>
            <p:nvPr/>
          </p:nvSpPr>
          <p:spPr>
            <a:xfrm>
              <a:off x="2125252" y="2521909"/>
              <a:ext cx="680892" cy="225244"/>
            </a:xfrm>
            <a:prstGeom prst="rect">
              <a:avLst/>
            </a:prstGeom>
            <a:noFill/>
            <a:ln>
              <a:noFill/>
            </a:ln>
          </p:spPr>
          <p:txBody>
            <a:bodyPr wrap="square" lIns="109687" tIns="65813" rIns="108000" bIns="65813" rtlCol="0">
              <a:normAutofit fontScale="92500" lnSpcReduction="20000"/>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latin typeface="BIZ UDPゴシック" panose="020B0400000000000000" pitchFamily="50" charset="-128"/>
                  <a:ea typeface="BIZ UDPゴシック" panose="020B0400000000000000" pitchFamily="50" charset="-128"/>
                </a:rPr>
                <a:t>彩都</a:t>
              </a:r>
            </a:p>
          </p:txBody>
        </p:sp>
        <p:grpSp>
          <p:nvGrpSpPr>
            <p:cNvPr id="133" name="グループ化 132">
              <a:extLst>
                <a:ext uri="{FF2B5EF4-FFF2-40B4-BE49-F238E27FC236}">
                  <a16:creationId xmlns:a16="http://schemas.microsoft.com/office/drawing/2014/main" id="{18DF4E46-5968-4FA9-B346-C0BC3C65DD99}"/>
                </a:ext>
              </a:extLst>
            </p:cNvPr>
            <p:cNvGrpSpPr/>
            <p:nvPr/>
          </p:nvGrpSpPr>
          <p:grpSpPr>
            <a:xfrm>
              <a:off x="2098443" y="2640063"/>
              <a:ext cx="260757" cy="260757"/>
              <a:chOff x="1589050" y="4183958"/>
              <a:chExt cx="282487" cy="282487"/>
            </a:xfrm>
          </p:grpSpPr>
          <p:sp>
            <p:nvSpPr>
              <p:cNvPr id="154" name="楕円 153">
                <a:extLst>
                  <a:ext uri="{FF2B5EF4-FFF2-40B4-BE49-F238E27FC236}">
                    <a16:creationId xmlns:a16="http://schemas.microsoft.com/office/drawing/2014/main" id="{CACAFE71-F6FB-4DB0-99F8-C0165212EDBD}"/>
                  </a:ext>
                </a:extLst>
              </p:cNvPr>
              <p:cNvSpPr/>
              <p:nvPr/>
            </p:nvSpPr>
            <p:spPr>
              <a:xfrm flipV="1">
                <a:off x="1589050" y="4183958"/>
                <a:ext cx="282487" cy="282487"/>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dirty="0">
                  <a:solidFill>
                    <a:schemeClr val="bg1">
                      <a:lumMod val="75000"/>
                    </a:schemeClr>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155" name="楕円 154">
                <a:extLst>
                  <a:ext uri="{FF2B5EF4-FFF2-40B4-BE49-F238E27FC236}">
                    <a16:creationId xmlns:a16="http://schemas.microsoft.com/office/drawing/2014/main" id="{89B4D1A1-ACAE-4A94-9B79-C142B871BCDF}"/>
                  </a:ext>
                </a:extLst>
              </p:cNvPr>
              <p:cNvSpPr/>
              <p:nvPr/>
            </p:nvSpPr>
            <p:spPr>
              <a:xfrm flipV="1">
                <a:off x="1701952" y="4295616"/>
                <a:ext cx="56683" cy="566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a:solidFill>
                    <a:schemeClr val="bg1">
                      <a:lumMod val="75000"/>
                    </a:schemeClr>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grpSp>
        <p:grpSp>
          <p:nvGrpSpPr>
            <p:cNvPr id="134" name="グループ化 133">
              <a:extLst>
                <a:ext uri="{FF2B5EF4-FFF2-40B4-BE49-F238E27FC236}">
                  <a16:creationId xmlns:a16="http://schemas.microsoft.com/office/drawing/2014/main" id="{6D127629-EB72-4313-9B25-AEBBBDEE1C76}"/>
                </a:ext>
              </a:extLst>
            </p:cNvPr>
            <p:cNvGrpSpPr/>
            <p:nvPr/>
          </p:nvGrpSpPr>
          <p:grpSpPr>
            <a:xfrm>
              <a:off x="1158859" y="3727648"/>
              <a:ext cx="260757" cy="260757"/>
              <a:chOff x="3125226" y="1976731"/>
              <a:chExt cx="227849" cy="227850"/>
            </a:xfrm>
          </p:grpSpPr>
          <p:sp>
            <p:nvSpPr>
              <p:cNvPr id="152" name="楕円 151">
                <a:extLst>
                  <a:ext uri="{FF2B5EF4-FFF2-40B4-BE49-F238E27FC236}">
                    <a16:creationId xmlns:a16="http://schemas.microsoft.com/office/drawing/2014/main" id="{10215830-43BA-4D02-82C8-5A5FA17EC0DA}"/>
                  </a:ext>
                </a:extLst>
              </p:cNvPr>
              <p:cNvSpPr/>
              <p:nvPr/>
            </p:nvSpPr>
            <p:spPr>
              <a:xfrm flipV="1">
                <a:off x="3125226" y="1976731"/>
                <a:ext cx="227849" cy="227850"/>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53" name="楕円 152">
                <a:extLst>
                  <a:ext uri="{FF2B5EF4-FFF2-40B4-BE49-F238E27FC236}">
                    <a16:creationId xmlns:a16="http://schemas.microsoft.com/office/drawing/2014/main" id="{D1A6559C-4559-4590-B97D-0B45A9309E89}"/>
                  </a:ext>
                </a:extLst>
              </p:cNvPr>
              <p:cNvSpPr/>
              <p:nvPr/>
            </p:nvSpPr>
            <p:spPr>
              <a:xfrm flipV="1">
                <a:off x="3216291" y="2066794"/>
                <a:ext cx="45720" cy="4572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sp>
          <p:nvSpPr>
            <p:cNvPr id="135" name="テキスト ボックス 134">
              <a:extLst>
                <a:ext uri="{FF2B5EF4-FFF2-40B4-BE49-F238E27FC236}">
                  <a16:creationId xmlns:a16="http://schemas.microsoft.com/office/drawing/2014/main" id="{ECFB88E8-ECD8-4286-A8A6-8FE03904C187}"/>
                </a:ext>
              </a:extLst>
            </p:cNvPr>
            <p:cNvSpPr txBox="1"/>
            <p:nvPr/>
          </p:nvSpPr>
          <p:spPr>
            <a:xfrm>
              <a:off x="2445254" y="3719221"/>
              <a:ext cx="680892" cy="403243"/>
            </a:xfrm>
            <a:prstGeom prst="rect">
              <a:avLst/>
            </a:prstGeom>
            <a:noFill/>
            <a:ln>
              <a:noFill/>
            </a:ln>
          </p:spPr>
          <p:txBody>
            <a:bodyPr wrap="square" lIns="109687" tIns="65813" rIns="108000" bIns="65813" rtlCol="0">
              <a:norm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長田・荒本</a:t>
              </a:r>
            </a:p>
          </p:txBody>
        </p:sp>
        <p:cxnSp>
          <p:nvCxnSpPr>
            <p:cNvPr id="136" name="直線コネクタ 135">
              <a:extLst>
                <a:ext uri="{FF2B5EF4-FFF2-40B4-BE49-F238E27FC236}">
                  <a16:creationId xmlns:a16="http://schemas.microsoft.com/office/drawing/2014/main" id="{9A9A353C-A635-4BA8-A654-53505F22D654}"/>
                </a:ext>
              </a:extLst>
            </p:cNvPr>
            <p:cNvCxnSpPr>
              <a:cxnSpLocks/>
            </p:cNvCxnSpPr>
            <p:nvPr/>
          </p:nvCxnSpPr>
          <p:spPr>
            <a:xfrm>
              <a:off x="1457602" y="2717893"/>
              <a:ext cx="15930" cy="2512950"/>
            </a:xfrm>
            <a:prstGeom prst="line">
              <a:avLst/>
            </a:prstGeom>
            <a:ln w="254000">
              <a:solidFill>
                <a:srgbClr val="FF0000">
                  <a:alpha val="55000"/>
                </a:srgb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37" name="テキスト ボックス 136">
              <a:extLst>
                <a:ext uri="{FF2B5EF4-FFF2-40B4-BE49-F238E27FC236}">
                  <a16:creationId xmlns:a16="http://schemas.microsoft.com/office/drawing/2014/main" id="{DABF74F7-4725-44B4-98E9-7D2FAADEFFF3}"/>
                </a:ext>
              </a:extLst>
            </p:cNvPr>
            <p:cNvSpPr txBox="1"/>
            <p:nvPr/>
          </p:nvSpPr>
          <p:spPr>
            <a:xfrm>
              <a:off x="1285890" y="3532825"/>
              <a:ext cx="358312" cy="802124"/>
            </a:xfrm>
            <a:prstGeom prst="rect">
              <a:avLst/>
            </a:prstGeom>
            <a:noFill/>
            <a:ln>
              <a:noFill/>
            </a:ln>
          </p:spPr>
          <p:txBody>
            <a:bodyPr vert="eaVert" wrap="square" lIns="109687" tIns="65813" rIns="108000" bIns="65813" rtlCol="0">
              <a:no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800" b="1" dirty="0">
                  <a:solidFill>
                    <a:srgbClr val="FF0000"/>
                  </a:solidFill>
                  <a:effectLst>
                    <a:glow rad="152400">
                      <a:schemeClr val="bg1">
                        <a:alpha val="99000"/>
                      </a:schemeClr>
                    </a:glow>
                  </a:effectLst>
                  <a:latin typeface="BIZ UDPゴシック" panose="020B0400000000000000" pitchFamily="50" charset="-128"/>
                  <a:ea typeface="BIZ UDPゴシック" panose="020B0400000000000000" pitchFamily="50" charset="-128"/>
                </a:rPr>
                <a:t>南北都市軸</a:t>
              </a:r>
            </a:p>
          </p:txBody>
        </p:sp>
        <p:sp>
          <p:nvSpPr>
            <p:cNvPr id="138" name="楕円 137">
              <a:extLst>
                <a:ext uri="{FF2B5EF4-FFF2-40B4-BE49-F238E27FC236}">
                  <a16:creationId xmlns:a16="http://schemas.microsoft.com/office/drawing/2014/main" id="{9B70C66E-219F-420D-8AEC-DE1A697E18A7}"/>
                </a:ext>
              </a:extLst>
            </p:cNvPr>
            <p:cNvSpPr/>
            <p:nvPr/>
          </p:nvSpPr>
          <p:spPr>
            <a:xfrm flipV="1">
              <a:off x="1326463" y="4248109"/>
              <a:ext cx="52323" cy="5232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39" name="テキスト ボックス 138">
              <a:extLst>
                <a:ext uri="{FF2B5EF4-FFF2-40B4-BE49-F238E27FC236}">
                  <a16:creationId xmlns:a16="http://schemas.microsoft.com/office/drawing/2014/main" id="{FFCA91CB-E90E-46FA-B484-55DFF515ED7A}"/>
                </a:ext>
              </a:extLst>
            </p:cNvPr>
            <p:cNvSpPr txBox="1"/>
            <p:nvPr/>
          </p:nvSpPr>
          <p:spPr>
            <a:xfrm>
              <a:off x="1123822" y="4270744"/>
              <a:ext cx="680892" cy="225244"/>
            </a:xfrm>
            <a:prstGeom prst="rect">
              <a:avLst/>
            </a:prstGeom>
            <a:noFill/>
            <a:ln>
              <a:noFill/>
            </a:ln>
          </p:spPr>
          <p:txBody>
            <a:bodyPr wrap="square" lIns="109687" tIns="65813" rIns="108000" bIns="65813" rtlCol="0">
              <a:normAutofit fontScale="92500" lnSpcReduction="20000"/>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なんば</a:t>
              </a:r>
            </a:p>
          </p:txBody>
        </p:sp>
        <p:sp>
          <p:nvSpPr>
            <p:cNvPr id="140" name="テキスト ボックス 139">
              <a:extLst>
                <a:ext uri="{FF2B5EF4-FFF2-40B4-BE49-F238E27FC236}">
                  <a16:creationId xmlns:a16="http://schemas.microsoft.com/office/drawing/2014/main" id="{87FB9EC2-FD3F-42DE-B54E-BF11ABF3ABD1}"/>
                </a:ext>
              </a:extLst>
            </p:cNvPr>
            <p:cNvSpPr txBox="1"/>
            <p:nvPr/>
          </p:nvSpPr>
          <p:spPr>
            <a:xfrm>
              <a:off x="1548505" y="4463004"/>
              <a:ext cx="680892" cy="225244"/>
            </a:xfrm>
            <a:prstGeom prst="rect">
              <a:avLst/>
            </a:prstGeom>
            <a:noFill/>
            <a:ln>
              <a:noFill/>
            </a:ln>
          </p:spPr>
          <p:txBody>
            <a:bodyPr wrap="square" lIns="109687" tIns="65813" rIns="108000" bIns="65813" rtlCol="0">
              <a:normAutofit fontScale="92500" lnSpcReduction="20000"/>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chemeClr val="bg1">
                      <a:lumMod val="50000"/>
                    </a:schemeClr>
                  </a:solidFill>
                  <a:effectLst>
                    <a:glow rad="127000">
                      <a:schemeClr val="bg1"/>
                    </a:glow>
                  </a:effectLst>
                  <a:latin typeface="BIZ UDPゴシック" panose="020B0400000000000000" pitchFamily="50" charset="-128"/>
                  <a:ea typeface="BIZ UDPゴシック" panose="020B0400000000000000" pitchFamily="50" charset="-128"/>
                </a:rPr>
                <a:t>天王寺</a:t>
              </a:r>
            </a:p>
          </p:txBody>
        </p:sp>
        <p:grpSp>
          <p:nvGrpSpPr>
            <p:cNvPr id="141" name="グループ化 140">
              <a:extLst>
                <a:ext uri="{FF2B5EF4-FFF2-40B4-BE49-F238E27FC236}">
                  <a16:creationId xmlns:a16="http://schemas.microsoft.com/office/drawing/2014/main" id="{7FE3AFF1-34C2-4EA0-A4E2-E1726878B899}"/>
                </a:ext>
              </a:extLst>
            </p:cNvPr>
            <p:cNvGrpSpPr/>
            <p:nvPr/>
          </p:nvGrpSpPr>
          <p:grpSpPr>
            <a:xfrm>
              <a:off x="1457201" y="4410205"/>
              <a:ext cx="260757" cy="260757"/>
              <a:chOff x="1589050" y="4183958"/>
              <a:chExt cx="282487" cy="282487"/>
            </a:xfrm>
          </p:grpSpPr>
          <p:sp>
            <p:nvSpPr>
              <p:cNvPr id="150" name="楕円 149">
                <a:extLst>
                  <a:ext uri="{FF2B5EF4-FFF2-40B4-BE49-F238E27FC236}">
                    <a16:creationId xmlns:a16="http://schemas.microsoft.com/office/drawing/2014/main" id="{F39D5100-6A96-49D5-AA28-0FA3830C123A}"/>
                  </a:ext>
                </a:extLst>
              </p:cNvPr>
              <p:cNvSpPr/>
              <p:nvPr/>
            </p:nvSpPr>
            <p:spPr>
              <a:xfrm flipV="1">
                <a:off x="1589050" y="4183958"/>
                <a:ext cx="282487" cy="282487"/>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51" name="楕円 150">
                <a:extLst>
                  <a:ext uri="{FF2B5EF4-FFF2-40B4-BE49-F238E27FC236}">
                    <a16:creationId xmlns:a16="http://schemas.microsoft.com/office/drawing/2014/main" id="{B4F3583F-DB33-41C5-B2C9-731AD2D8EBDE}"/>
                  </a:ext>
                </a:extLst>
              </p:cNvPr>
              <p:cNvSpPr/>
              <p:nvPr/>
            </p:nvSpPr>
            <p:spPr>
              <a:xfrm flipV="1">
                <a:off x="1701952" y="4295616"/>
                <a:ext cx="56683" cy="566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sp>
          <p:nvSpPr>
            <p:cNvPr id="142" name="テキスト ボックス 141">
              <a:extLst>
                <a:ext uri="{FF2B5EF4-FFF2-40B4-BE49-F238E27FC236}">
                  <a16:creationId xmlns:a16="http://schemas.microsoft.com/office/drawing/2014/main" id="{1A7B80BD-FBDD-4AA2-AE5C-73912B70CFB7}"/>
                </a:ext>
              </a:extLst>
            </p:cNvPr>
            <p:cNvSpPr txBox="1"/>
            <p:nvPr/>
          </p:nvSpPr>
          <p:spPr>
            <a:xfrm>
              <a:off x="754994" y="3282241"/>
              <a:ext cx="680892" cy="225244"/>
            </a:xfrm>
            <a:prstGeom prst="rect">
              <a:avLst/>
            </a:prstGeom>
            <a:noFill/>
            <a:ln>
              <a:noFill/>
            </a:ln>
          </p:spPr>
          <p:txBody>
            <a:bodyPr wrap="square" lIns="109687" tIns="65813" rIns="108000" bIns="65813" rtlCol="0">
              <a:normAutofit fontScale="92500" lnSpcReduction="20000"/>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rgbClr val="FF0000"/>
                  </a:solidFill>
                  <a:effectLst>
                    <a:glow rad="127000">
                      <a:schemeClr val="bg1"/>
                    </a:glow>
                  </a:effectLst>
                  <a:latin typeface="BIZ UDPゴシック" panose="020B0400000000000000" pitchFamily="50" charset="-128"/>
                  <a:ea typeface="BIZ UDPゴシック" panose="020B0400000000000000" pitchFamily="50" charset="-128"/>
                </a:rPr>
                <a:t>うめきた</a:t>
              </a:r>
              <a:r>
                <a:rPr lang="en-US" altLang="ja-JP" sz="600" b="1" dirty="0">
                  <a:solidFill>
                    <a:srgbClr val="FF0000"/>
                  </a:solidFill>
                  <a:effectLst>
                    <a:glow rad="127000">
                      <a:schemeClr val="bg1"/>
                    </a:glow>
                  </a:effectLst>
                  <a:latin typeface="BIZ UDPゴシック" panose="020B0400000000000000" pitchFamily="50" charset="-128"/>
                  <a:ea typeface="BIZ UDPゴシック" panose="020B0400000000000000" pitchFamily="50" charset="-128"/>
                </a:rPr>
                <a:t>2</a:t>
              </a:r>
              <a:r>
                <a:rPr lang="ja-JP" altLang="en-US" sz="600" b="1" dirty="0">
                  <a:solidFill>
                    <a:srgbClr val="FF0000"/>
                  </a:solidFill>
                  <a:effectLst>
                    <a:glow rad="127000">
                      <a:schemeClr val="bg1"/>
                    </a:glow>
                  </a:effectLst>
                  <a:latin typeface="BIZ UDPゴシック" panose="020B0400000000000000" pitchFamily="50" charset="-128"/>
                  <a:ea typeface="BIZ UDPゴシック" panose="020B0400000000000000" pitchFamily="50" charset="-128"/>
                </a:rPr>
                <a:t>期</a:t>
              </a:r>
            </a:p>
          </p:txBody>
        </p:sp>
        <p:grpSp>
          <p:nvGrpSpPr>
            <p:cNvPr id="143" name="グループ化 142">
              <a:extLst>
                <a:ext uri="{FF2B5EF4-FFF2-40B4-BE49-F238E27FC236}">
                  <a16:creationId xmlns:a16="http://schemas.microsoft.com/office/drawing/2014/main" id="{88B32040-1366-4607-AD0D-8681968B135A}"/>
                </a:ext>
              </a:extLst>
            </p:cNvPr>
            <p:cNvGrpSpPr/>
            <p:nvPr/>
          </p:nvGrpSpPr>
          <p:grpSpPr>
            <a:xfrm>
              <a:off x="1248407" y="3338228"/>
              <a:ext cx="260757" cy="260757"/>
              <a:chOff x="3125226" y="1976731"/>
              <a:chExt cx="227849" cy="227850"/>
            </a:xfrm>
          </p:grpSpPr>
          <p:sp>
            <p:nvSpPr>
              <p:cNvPr id="148" name="楕円 147">
                <a:extLst>
                  <a:ext uri="{FF2B5EF4-FFF2-40B4-BE49-F238E27FC236}">
                    <a16:creationId xmlns:a16="http://schemas.microsoft.com/office/drawing/2014/main" id="{A9F51E98-A521-4367-B2E2-22CB918F0F7B}"/>
                  </a:ext>
                </a:extLst>
              </p:cNvPr>
              <p:cNvSpPr/>
              <p:nvPr/>
            </p:nvSpPr>
            <p:spPr>
              <a:xfrm flipV="1">
                <a:off x="3125226" y="1976731"/>
                <a:ext cx="227849" cy="227850"/>
              </a:xfrm>
              <a:prstGeom prst="ellipse">
                <a:avLst/>
              </a:pr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49" name="楕円 148">
                <a:extLst>
                  <a:ext uri="{FF2B5EF4-FFF2-40B4-BE49-F238E27FC236}">
                    <a16:creationId xmlns:a16="http://schemas.microsoft.com/office/drawing/2014/main" id="{88600C28-D3DC-45E9-8867-33EA765FAC2F}"/>
                  </a:ext>
                </a:extLst>
              </p:cNvPr>
              <p:cNvSpPr/>
              <p:nvPr/>
            </p:nvSpPr>
            <p:spPr>
              <a:xfrm flipV="1">
                <a:off x="3216291" y="2066794"/>
                <a:ext cx="45720" cy="4572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grpSp>
          <p:nvGrpSpPr>
            <p:cNvPr id="144" name="グループ化 143">
              <a:extLst>
                <a:ext uri="{FF2B5EF4-FFF2-40B4-BE49-F238E27FC236}">
                  <a16:creationId xmlns:a16="http://schemas.microsoft.com/office/drawing/2014/main" id="{BB5336DD-6BD4-4AAF-A08A-F9515083D37D}"/>
                </a:ext>
              </a:extLst>
            </p:cNvPr>
            <p:cNvGrpSpPr/>
            <p:nvPr/>
          </p:nvGrpSpPr>
          <p:grpSpPr>
            <a:xfrm>
              <a:off x="2329671" y="3075538"/>
              <a:ext cx="260757" cy="260757"/>
              <a:chOff x="1589050" y="4183958"/>
              <a:chExt cx="282487" cy="282487"/>
            </a:xfrm>
          </p:grpSpPr>
          <p:sp>
            <p:nvSpPr>
              <p:cNvPr id="146" name="楕円 145">
                <a:extLst>
                  <a:ext uri="{FF2B5EF4-FFF2-40B4-BE49-F238E27FC236}">
                    <a16:creationId xmlns:a16="http://schemas.microsoft.com/office/drawing/2014/main" id="{E0767392-C193-40B9-9543-B884330CC92C}"/>
                  </a:ext>
                </a:extLst>
              </p:cNvPr>
              <p:cNvSpPr/>
              <p:nvPr/>
            </p:nvSpPr>
            <p:spPr>
              <a:xfrm flipV="1">
                <a:off x="1589050" y="4183958"/>
                <a:ext cx="282487" cy="282487"/>
              </a:xfrm>
              <a:prstGeom prst="ellipse">
                <a:avLst/>
              </a:pr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dirty="0">
                  <a:solidFill>
                    <a:schemeClr val="bg1">
                      <a:lumMod val="75000"/>
                    </a:schemeClr>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147" name="楕円 146">
                <a:extLst>
                  <a:ext uri="{FF2B5EF4-FFF2-40B4-BE49-F238E27FC236}">
                    <a16:creationId xmlns:a16="http://schemas.microsoft.com/office/drawing/2014/main" id="{753909D0-4B09-4900-9C1C-FC0EA540486B}"/>
                  </a:ext>
                </a:extLst>
              </p:cNvPr>
              <p:cNvSpPr/>
              <p:nvPr/>
            </p:nvSpPr>
            <p:spPr>
              <a:xfrm flipV="1">
                <a:off x="1701952" y="4295616"/>
                <a:ext cx="56683" cy="566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ja-JP" altLang="en-US" sz="2400">
                  <a:solidFill>
                    <a:schemeClr val="bg1">
                      <a:lumMod val="75000"/>
                    </a:schemeClr>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grpSp>
        <p:sp>
          <p:nvSpPr>
            <p:cNvPr id="145" name="テキスト ボックス 144">
              <a:extLst>
                <a:ext uri="{FF2B5EF4-FFF2-40B4-BE49-F238E27FC236}">
                  <a16:creationId xmlns:a16="http://schemas.microsoft.com/office/drawing/2014/main" id="{D76A5D92-7583-4AE2-AD67-D0D97F953479}"/>
                </a:ext>
              </a:extLst>
            </p:cNvPr>
            <p:cNvSpPr txBox="1"/>
            <p:nvPr/>
          </p:nvSpPr>
          <p:spPr>
            <a:xfrm>
              <a:off x="1563445" y="2943874"/>
              <a:ext cx="879675" cy="312083"/>
            </a:xfrm>
            <a:prstGeom prst="rect">
              <a:avLst/>
            </a:prstGeom>
            <a:noFill/>
            <a:ln>
              <a:noFill/>
            </a:ln>
          </p:spPr>
          <p:txBody>
            <a:bodyPr wrap="square" lIns="109687" tIns="65813" rIns="108000" bIns="65813" rtlCol="0">
              <a:norm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spcAft>
                  <a:spcPts val="450"/>
                </a:spcAft>
                <a:buNone/>
              </a:pPr>
              <a:r>
                <a:rPr lang="ja-JP" altLang="en-US" sz="600" b="1" dirty="0">
                  <a:solidFill>
                    <a:srgbClr val="FF0000"/>
                  </a:solidFill>
                  <a:effectLst>
                    <a:glow rad="127000">
                      <a:schemeClr val="bg1"/>
                    </a:glow>
                  </a:effectLst>
                  <a:latin typeface="BIZ UDPゴシック" panose="020B0400000000000000" pitchFamily="50" charset="-128"/>
                  <a:ea typeface="BIZ UDPゴシック" panose="020B0400000000000000" pitchFamily="50" charset="-128"/>
                </a:rPr>
                <a:t>新大阪駅周辺地域</a:t>
              </a:r>
            </a:p>
          </p:txBody>
        </p:sp>
      </p:grpSp>
      <p:sp>
        <p:nvSpPr>
          <p:cNvPr id="171" name="正方形/長方形 170">
            <a:extLst>
              <a:ext uri="{FF2B5EF4-FFF2-40B4-BE49-F238E27FC236}">
                <a16:creationId xmlns:a16="http://schemas.microsoft.com/office/drawing/2014/main" id="{F1CF3392-C2EE-4093-B0FE-4A094FDB27FB}"/>
              </a:ext>
            </a:extLst>
          </p:cNvPr>
          <p:cNvSpPr/>
          <p:nvPr/>
        </p:nvSpPr>
        <p:spPr>
          <a:xfrm>
            <a:off x="138464" y="4540272"/>
            <a:ext cx="2955946" cy="22257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2" name="テキスト ボックス 171">
            <a:extLst>
              <a:ext uri="{FF2B5EF4-FFF2-40B4-BE49-F238E27FC236}">
                <a16:creationId xmlns:a16="http://schemas.microsoft.com/office/drawing/2014/main" id="{B9E8DAE0-890F-4DBD-95B2-526A19E6D53A}"/>
              </a:ext>
            </a:extLst>
          </p:cNvPr>
          <p:cNvSpPr txBox="1"/>
          <p:nvPr/>
        </p:nvSpPr>
        <p:spPr>
          <a:xfrm>
            <a:off x="166209" y="4670030"/>
            <a:ext cx="2919997" cy="527901"/>
          </a:xfrm>
          <a:prstGeom prst="rect">
            <a:avLst/>
          </a:prstGeom>
          <a:noFill/>
        </p:spPr>
        <p:txBody>
          <a:bodyPr wrap="square" lIns="72000" rIns="72000">
            <a:spAutoFit/>
          </a:bodyPr>
          <a:lstStyle/>
          <a:p>
            <a:pPr>
              <a:lnSpc>
                <a:spcPct val="110000"/>
              </a:lnSpc>
            </a:pPr>
            <a:r>
              <a:rPr lang="ja-JP" altLang="en-US" sz="900" spc="-60" dirty="0">
                <a:latin typeface="BIZ UDPゴシック" panose="020B0400000000000000" pitchFamily="50" charset="-128"/>
                <a:ea typeface="BIZ UDPゴシック" panose="020B0400000000000000" pitchFamily="50" charset="-128"/>
              </a:rPr>
              <a:t>新たな広域交通のハブ拠点「新大阪」アクセスとなる大阪の南北軸・新御堂筋の機能強化</a:t>
            </a:r>
            <a:endParaRPr lang="en-US" altLang="ja-JP" sz="900" spc="-60" dirty="0">
              <a:latin typeface="BIZ UDPゴシック" panose="020B0400000000000000" pitchFamily="50" charset="-128"/>
              <a:ea typeface="BIZ UDPゴシック" panose="020B0400000000000000" pitchFamily="50" charset="-128"/>
            </a:endParaRPr>
          </a:p>
          <a:p>
            <a:pPr>
              <a:lnSpc>
                <a:spcPct val="110000"/>
              </a:lnSpc>
            </a:pPr>
            <a:r>
              <a:rPr lang="ja-JP" altLang="en-US" sz="900" spc="-60" dirty="0">
                <a:latin typeface="BIZ UDPゴシック" panose="020B0400000000000000" pitchFamily="50" charset="-128"/>
                <a:ea typeface="BIZ UDPゴシック" panose="020B0400000000000000" pitchFamily="50" charset="-128"/>
              </a:rPr>
              <a:t>（交通容量拡大、大規模更新、高規格道路ネットワーク化）</a:t>
            </a:r>
            <a:endParaRPr lang="ja-JP" altLang="en-US" sz="800" spc="-60" dirty="0">
              <a:latin typeface="BIZ UDPゴシック" panose="020B0400000000000000" pitchFamily="50" charset="-128"/>
              <a:ea typeface="BIZ UDPゴシック" panose="020B0400000000000000" pitchFamily="50" charset="-128"/>
            </a:endParaRPr>
          </a:p>
        </p:txBody>
      </p:sp>
      <p:sp>
        <p:nvSpPr>
          <p:cNvPr id="173" name="テキスト ボックス 172">
            <a:extLst>
              <a:ext uri="{FF2B5EF4-FFF2-40B4-BE49-F238E27FC236}">
                <a16:creationId xmlns:a16="http://schemas.microsoft.com/office/drawing/2014/main" id="{6F6A7782-0D41-463D-B7E4-C8CF788A2F58}"/>
              </a:ext>
            </a:extLst>
          </p:cNvPr>
          <p:cNvSpPr txBox="1"/>
          <p:nvPr/>
        </p:nvSpPr>
        <p:spPr>
          <a:xfrm>
            <a:off x="768704" y="4426630"/>
            <a:ext cx="1695466" cy="217100"/>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3231" rIns="33231" bIns="33231" rtlCol="0" anchor="ctr" anchorCtr="0">
            <a:noAutofit/>
          </a:bodyPr>
          <a:lstStyle/>
          <a:p>
            <a:pPr algn="ctr"/>
            <a:r>
              <a:rPr kumimoji="1" lang="ja-JP" altLang="en-US" sz="1000" b="1" dirty="0">
                <a:ln w="0"/>
                <a:solidFill>
                  <a:schemeClr val="bg1"/>
                </a:solidFill>
                <a:latin typeface="BIZ UDPゴシック" panose="020B0400000000000000" pitchFamily="50" charset="-128"/>
                <a:ea typeface="BIZ UDPゴシック" panose="020B0400000000000000" pitchFamily="50" charset="-128"/>
              </a:rPr>
              <a:t>新御堂筋の機能強化</a:t>
            </a:r>
            <a:endParaRPr kumimoji="1" lang="en-US" altLang="ja-JP" sz="1000" b="1" dirty="0">
              <a:ln w="0"/>
              <a:solidFill>
                <a:schemeClr val="bg1"/>
              </a:solidFill>
              <a:latin typeface="BIZ UDPゴシック" panose="020B0400000000000000" pitchFamily="50" charset="-128"/>
              <a:ea typeface="BIZ UDPゴシック" panose="020B0400000000000000" pitchFamily="50" charset="-128"/>
            </a:endParaRPr>
          </a:p>
        </p:txBody>
      </p:sp>
      <p:sp>
        <p:nvSpPr>
          <p:cNvPr id="175" name="吹き出し: 四角形 174">
            <a:extLst>
              <a:ext uri="{FF2B5EF4-FFF2-40B4-BE49-F238E27FC236}">
                <a16:creationId xmlns:a16="http://schemas.microsoft.com/office/drawing/2014/main" id="{C8F680E0-9CD8-4DDF-80C8-0CFAA15628AA}"/>
              </a:ext>
            </a:extLst>
          </p:cNvPr>
          <p:cNvSpPr/>
          <p:nvPr/>
        </p:nvSpPr>
        <p:spPr>
          <a:xfrm>
            <a:off x="216481" y="5237870"/>
            <a:ext cx="1061403" cy="1129990"/>
          </a:xfrm>
          <a:prstGeom prst="wedgeRectCallout">
            <a:avLst>
              <a:gd name="adj1" fmla="val 92994"/>
              <a:gd name="adj2" fmla="val 29058"/>
            </a:avLst>
          </a:prstGeom>
          <a:solidFill>
            <a:schemeClr val="bg1">
              <a:alpha val="7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6" name="図 175">
            <a:extLst>
              <a:ext uri="{FF2B5EF4-FFF2-40B4-BE49-F238E27FC236}">
                <a16:creationId xmlns:a16="http://schemas.microsoft.com/office/drawing/2014/main" id="{CFCE6593-56CF-47BC-A853-A56D3313A3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174" y="5260181"/>
            <a:ext cx="1036016" cy="1087821"/>
          </a:xfrm>
          <a:prstGeom prst="rect">
            <a:avLst/>
          </a:prstGeom>
          <a:solidFill>
            <a:schemeClr val="tx2"/>
          </a:solidFill>
          <a:ln w="9525">
            <a:noFill/>
          </a:ln>
        </p:spPr>
      </p:pic>
      <p:sp>
        <p:nvSpPr>
          <p:cNvPr id="177" name="テキスト ボックス 176">
            <a:extLst>
              <a:ext uri="{FF2B5EF4-FFF2-40B4-BE49-F238E27FC236}">
                <a16:creationId xmlns:a16="http://schemas.microsoft.com/office/drawing/2014/main" id="{2029AB4B-4D1C-41BB-90C6-278EDAE93D8E}"/>
              </a:ext>
            </a:extLst>
          </p:cNvPr>
          <p:cNvSpPr txBox="1"/>
          <p:nvPr/>
        </p:nvSpPr>
        <p:spPr>
          <a:xfrm>
            <a:off x="2386773" y="1650453"/>
            <a:ext cx="680892" cy="323541"/>
          </a:xfrm>
          <a:prstGeom prst="rect">
            <a:avLst/>
          </a:prstGeom>
          <a:noFill/>
          <a:ln>
            <a:noFill/>
          </a:ln>
        </p:spPr>
        <p:txBody>
          <a:bodyPr wrap="square" lIns="109687" tIns="65813" rIns="108000" bIns="65813"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800"/>
              </a:lnSpc>
              <a:buNone/>
            </a:pPr>
            <a:r>
              <a:rPr lang="ja-JP" altLang="en-US" sz="600" b="1" dirty="0">
                <a:solidFill>
                  <a:schemeClr val="bg1">
                    <a:lumMod val="50000"/>
                  </a:schemeClr>
                </a:solidFill>
                <a:latin typeface="BIZ UDPゴシック" panose="020B0400000000000000" pitchFamily="50" charset="-128"/>
                <a:ea typeface="BIZ UDPゴシック" panose="020B0400000000000000" pitchFamily="50" charset="-128"/>
              </a:rPr>
              <a:t>けいはんな</a:t>
            </a:r>
          </a:p>
          <a:p>
            <a:pPr marL="0" indent="0" algn="ctr">
              <a:lnSpc>
                <a:spcPts val="800"/>
              </a:lnSpc>
              <a:buNone/>
            </a:pPr>
            <a:r>
              <a:rPr lang="ja-JP" altLang="en-US" sz="600" b="1" dirty="0">
                <a:solidFill>
                  <a:schemeClr val="bg1">
                    <a:lumMod val="50000"/>
                  </a:schemeClr>
                </a:solidFill>
                <a:latin typeface="BIZ UDPゴシック" panose="020B0400000000000000" pitchFamily="50" charset="-128"/>
                <a:ea typeface="BIZ UDPゴシック" panose="020B0400000000000000" pitchFamily="50" charset="-128"/>
              </a:rPr>
              <a:t>学研都市</a:t>
            </a:r>
          </a:p>
        </p:txBody>
      </p:sp>
      <p:sp>
        <p:nvSpPr>
          <p:cNvPr id="178" name="正方形/長方形 177">
            <a:extLst>
              <a:ext uri="{FF2B5EF4-FFF2-40B4-BE49-F238E27FC236}">
                <a16:creationId xmlns:a16="http://schemas.microsoft.com/office/drawing/2014/main" id="{CB843675-2DEC-4901-A711-24C41C2FEA7B}"/>
              </a:ext>
            </a:extLst>
          </p:cNvPr>
          <p:cNvSpPr/>
          <p:nvPr/>
        </p:nvSpPr>
        <p:spPr>
          <a:xfrm>
            <a:off x="2420968" y="2134586"/>
            <a:ext cx="808544" cy="215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31"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rPr>
              <a:t>東部大阪</a:t>
            </a:r>
            <a:endParaRPr kumimoji="1" lang="en-US" altLang="ja-JP" sz="831"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a:p>
            <a:pPr algn="ctr"/>
            <a:r>
              <a:rPr kumimoji="1" lang="ja-JP" altLang="en-US" sz="831"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rPr>
              <a:t>中枢エリア</a:t>
            </a:r>
            <a:endParaRPr kumimoji="1" lang="en-US" altLang="ja-JP" sz="831" b="1" dirty="0">
              <a:solidFill>
                <a:schemeClr val="bg1">
                  <a:lumMod val="50000"/>
                </a:schemeClr>
              </a:solidFill>
              <a:effectLst>
                <a:glow rad="63500">
                  <a:schemeClr val="bg1">
                    <a:alpha val="40000"/>
                  </a:schemeClr>
                </a:glow>
              </a:effectLst>
              <a:latin typeface="BIZ UDPゴシック" panose="020B0400000000000000" pitchFamily="50" charset="-128"/>
              <a:ea typeface="BIZ UDPゴシック" panose="020B0400000000000000" pitchFamily="50" charset="-128"/>
            </a:endParaRPr>
          </a:p>
        </p:txBody>
      </p:sp>
      <p:pic>
        <p:nvPicPr>
          <p:cNvPr id="179" name="図 178">
            <a:extLst>
              <a:ext uri="{FF2B5EF4-FFF2-40B4-BE49-F238E27FC236}">
                <a16:creationId xmlns:a16="http://schemas.microsoft.com/office/drawing/2014/main" id="{11B79D8A-0028-4AF2-BE62-08EF8CDE32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35606" y="5852325"/>
            <a:ext cx="1332302" cy="887068"/>
          </a:xfrm>
          <a:prstGeom prst="rect">
            <a:avLst/>
          </a:prstGeom>
        </p:spPr>
      </p:pic>
      <p:sp>
        <p:nvSpPr>
          <p:cNvPr id="180" name="テキスト ボックス 179">
            <a:extLst>
              <a:ext uri="{FF2B5EF4-FFF2-40B4-BE49-F238E27FC236}">
                <a16:creationId xmlns:a16="http://schemas.microsoft.com/office/drawing/2014/main" id="{4C5446B5-563F-4846-8D5F-EEEFD93CC6B5}"/>
              </a:ext>
            </a:extLst>
          </p:cNvPr>
          <p:cNvSpPr txBox="1"/>
          <p:nvPr/>
        </p:nvSpPr>
        <p:spPr>
          <a:xfrm>
            <a:off x="3318681" y="5551342"/>
            <a:ext cx="761994" cy="328542"/>
          </a:xfrm>
          <a:prstGeom prst="rect">
            <a:avLst/>
          </a:prstGeom>
          <a:solidFill>
            <a:schemeClr val="bg1"/>
          </a:solidFill>
          <a:ln w="15875">
            <a:solidFill>
              <a:schemeClr val="accent4">
                <a:lumMod val="75000"/>
              </a:schemeClr>
            </a:solidFill>
          </a:ln>
        </p:spPr>
        <p:txBody>
          <a:bodyPr wrap="none" lIns="36000" tIns="36000" rIns="36000" bIns="36000" rtlCol="0">
            <a:spAutoFit/>
          </a:bodyPr>
          <a:lstStyle/>
          <a:p>
            <a:pPr algn="l"/>
            <a:r>
              <a:rPr kumimoji="1" lang="ja-JP" altLang="en-US" sz="554" dirty="0">
                <a:latin typeface="BIZ UDPゴシック" panose="020B0400000000000000" pitchFamily="50" charset="-128"/>
                <a:ea typeface="BIZ UDPゴシック" panose="020B0400000000000000" pitchFamily="50" charset="-128"/>
              </a:rPr>
              <a:t>高度利用による、</a:t>
            </a:r>
            <a:endParaRPr kumimoji="1" lang="en-US" altLang="ja-JP" sz="554" dirty="0">
              <a:latin typeface="BIZ UDPゴシック" panose="020B0400000000000000" pitchFamily="50" charset="-128"/>
              <a:ea typeface="BIZ UDPゴシック" panose="020B0400000000000000" pitchFamily="50" charset="-128"/>
            </a:endParaRPr>
          </a:p>
          <a:p>
            <a:pPr algn="l"/>
            <a:r>
              <a:rPr kumimoji="1" lang="ja-JP" altLang="en-US" sz="554" dirty="0">
                <a:latin typeface="BIZ UDPゴシック" panose="020B0400000000000000" pitchFamily="50" charset="-128"/>
                <a:ea typeface="BIZ UDPゴシック" panose="020B0400000000000000" pitchFamily="50" charset="-128"/>
              </a:rPr>
              <a:t>商業施設を中心とした</a:t>
            </a:r>
            <a:endParaRPr kumimoji="1" lang="en-US" altLang="ja-JP" sz="554" dirty="0">
              <a:latin typeface="BIZ UDPゴシック" panose="020B0400000000000000" pitchFamily="50" charset="-128"/>
              <a:ea typeface="BIZ UDPゴシック" panose="020B0400000000000000" pitchFamily="50" charset="-128"/>
            </a:endParaRPr>
          </a:p>
          <a:p>
            <a:pPr algn="l"/>
            <a:r>
              <a:rPr kumimoji="1" lang="ja-JP" altLang="en-US" sz="554" dirty="0">
                <a:latin typeface="BIZ UDPゴシック" panose="020B0400000000000000" pitchFamily="50" charset="-128"/>
                <a:ea typeface="BIZ UDPゴシック" panose="020B0400000000000000" pitchFamily="50" charset="-128"/>
              </a:rPr>
              <a:t>多様な機能の導入</a:t>
            </a:r>
          </a:p>
        </p:txBody>
      </p:sp>
      <p:sp>
        <p:nvSpPr>
          <p:cNvPr id="181" name="テキスト ボックス 180">
            <a:extLst>
              <a:ext uri="{FF2B5EF4-FFF2-40B4-BE49-F238E27FC236}">
                <a16:creationId xmlns:a16="http://schemas.microsoft.com/office/drawing/2014/main" id="{3A0148DF-46B9-4B18-BCFF-77551BCEAC67}"/>
              </a:ext>
            </a:extLst>
          </p:cNvPr>
          <p:cNvSpPr txBox="1"/>
          <p:nvPr/>
        </p:nvSpPr>
        <p:spPr>
          <a:xfrm>
            <a:off x="3329077" y="6271399"/>
            <a:ext cx="448791" cy="243263"/>
          </a:xfrm>
          <a:prstGeom prst="rect">
            <a:avLst/>
          </a:prstGeom>
          <a:solidFill>
            <a:schemeClr val="bg1"/>
          </a:solidFill>
          <a:ln w="15875">
            <a:solidFill>
              <a:schemeClr val="accent4">
                <a:lumMod val="75000"/>
              </a:schemeClr>
            </a:solidFill>
          </a:ln>
        </p:spPr>
        <p:txBody>
          <a:bodyPr wrap="square" lIns="36000" tIns="36000" rIns="36000" bIns="36000" rtlCol="0">
            <a:spAutoFit/>
          </a:bodyPr>
          <a:lstStyle/>
          <a:p>
            <a:pPr algn="l"/>
            <a:r>
              <a:rPr kumimoji="1" lang="ja-JP" altLang="en-US" sz="554" dirty="0">
                <a:latin typeface="BIZ UDPゴシック" panose="020B0400000000000000" pitchFamily="50" charset="-128"/>
                <a:ea typeface="BIZ UDPゴシック" panose="020B0400000000000000" pitchFamily="50" charset="-128"/>
              </a:rPr>
              <a:t>第一立体駐車場の改修</a:t>
            </a:r>
          </a:p>
        </p:txBody>
      </p:sp>
      <p:sp>
        <p:nvSpPr>
          <p:cNvPr id="182" name="テキスト ボックス 181">
            <a:extLst>
              <a:ext uri="{FF2B5EF4-FFF2-40B4-BE49-F238E27FC236}">
                <a16:creationId xmlns:a16="http://schemas.microsoft.com/office/drawing/2014/main" id="{A9CBC93C-7A25-4C2C-AE5E-A24128535C6A}"/>
              </a:ext>
            </a:extLst>
          </p:cNvPr>
          <p:cNvSpPr txBox="1"/>
          <p:nvPr/>
        </p:nvSpPr>
        <p:spPr>
          <a:xfrm>
            <a:off x="3348442" y="5200061"/>
            <a:ext cx="3056845" cy="256480"/>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千里中央地区活性化基本計画（</a:t>
            </a:r>
            <a:r>
              <a:rPr lang="en-US" altLang="ja-JP" sz="900" dirty="0">
                <a:solidFill>
                  <a:schemeClr val="tx1"/>
                </a:solidFill>
                <a:latin typeface="BIZ UDPゴシック" panose="020B0400000000000000" pitchFamily="50" charset="-128"/>
                <a:ea typeface="BIZ UDPゴシック" panose="020B0400000000000000" pitchFamily="50" charset="-128"/>
              </a:rPr>
              <a:t>2024</a:t>
            </a:r>
            <a:r>
              <a:rPr lang="ja-JP" altLang="en-US" sz="900" dirty="0">
                <a:solidFill>
                  <a:schemeClr val="tx1"/>
                </a:solidFill>
                <a:latin typeface="BIZ UDPゴシック" panose="020B0400000000000000" pitchFamily="50" charset="-128"/>
                <a:ea typeface="BIZ UDPゴシック" panose="020B0400000000000000" pitchFamily="50" charset="-128"/>
              </a:rPr>
              <a:t>年８月改定）に基づき、北部大阪の中核的な都市拠点の形成をめざす。</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pic>
        <p:nvPicPr>
          <p:cNvPr id="183" name="図 182">
            <a:extLst>
              <a:ext uri="{FF2B5EF4-FFF2-40B4-BE49-F238E27FC236}">
                <a16:creationId xmlns:a16="http://schemas.microsoft.com/office/drawing/2014/main" id="{54FD78A5-20D3-4C84-A0BB-E383812AD1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901" t="8418" r="3196" b="4397"/>
          <a:stretch/>
        </p:blipFill>
        <p:spPr>
          <a:xfrm>
            <a:off x="5014801" y="5528689"/>
            <a:ext cx="1345734" cy="942698"/>
          </a:xfrm>
          <a:prstGeom prst="rect">
            <a:avLst/>
          </a:prstGeom>
        </p:spPr>
      </p:pic>
      <p:sp>
        <p:nvSpPr>
          <p:cNvPr id="184" name="テキスト ボックス 183">
            <a:extLst>
              <a:ext uri="{FF2B5EF4-FFF2-40B4-BE49-F238E27FC236}">
                <a16:creationId xmlns:a16="http://schemas.microsoft.com/office/drawing/2014/main" id="{D1C27735-E451-4DA5-A980-E0011292F640}"/>
              </a:ext>
            </a:extLst>
          </p:cNvPr>
          <p:cNvSpPr txBox="1"/>
          <p:nvPr/>
        </p:nvSpPr>
        <p:spPr>
          <a:xfrm>
            <a:off x="4694375" y="6616743"/>
            <a:ext cx="1886919" cy="115031"/>
          </a:xfrm>
          <a:prstGeom prst="rect">
            <a:avLst/>
          </a:prstGeom>
          <a:noFill/>
          <a:ln>
            <a:noFill/>
          </a:ln>
        </p:spPr>
        <p:txBody>
          <a:bodyPr wrap="square" lIns="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1108"/>
              </a:lnSpc>
              <a:buNone/>
            </a:pPr>
            <a:r>
              <a:rPr lang="ja-JP" altLang="en-US" sz="500" spc="-30" dirty="0">
                <a:solidFill>
                  <a:schemeClr val="tx1"/>
                </a:solidFill>
                <a:latin typeface="BIZ UDPゴシック" panose="020B0400000000000000" pitchFamily="50" charset="-128"/>
                <a:ea typeface="BIZ UDPゴシック" panose="020B0400000000000000" pitchFamily="50" charset="-128"/>
              </a:rPr>
              <a:t>出典：</a:t>
            </a:r>
            <a:r>
              <a:rPr lang="zh-CN" altLang="en-US" sz="500" spc="-30" dirty="0">
                <a:solidFill>
                  <a:schemeClr val="tx1"/>
                </a:solidFill>
                <a:latin typeface="BIZ UDPゴシック" panose="020B0400000000000000" pitchFamily="50" charset="-128"/>
                <a:ea typeface="BIZ UDPゴシック" panose="020B0400000000000000" pitchFamily="50" charset="-128"/>
              </a:rPr>
              <a:t>千里中央地区活性化基本計画</a:t>
            </a:r>
            <a:r>
              <a:rPr lang="ja-JP" altLang="en-US" sz="500" spc="-30" dirty="0">
                <a:solidFill>
                  <a:schemeClr val="tx1"/>
                </a:solidFill>
                <a:latin typeface="BIZ UDPゴシック" panose="020B0400000000000000" pitchFamily="50" charset="-128"/>
                <a:ea typeface="BIZ UDPゴシック" panose="020B0400000000000000" pitchFamily="50" charset="-128"/>
              </a:rPr>
              <a:t>＜改定版＞を基に作成</a:t>
            </a:r>
            <a:endParaRPr lang="en-US" altLang="ja-JP" sz="500" spc="-30" dirty="0">
              <a:solidFill>
                <a:schemeClr val="tx1"/>
              </a:solidFill>
              <a:latin typeface="BIZ UDPゴシック" panose="020B0400000000000000" pitchFamily="50" charset="-128"/>
              <a:ea typeface="BIZ UDPゴシック" panose="020B0400000000000000" pitchFamily="50" charset="-128"/>
            </a:endParaRPr>
          </a:p>
        </p:txBody>
      </p:sp>
      <p:sp>
        <p:nvSpPr>
          <p:cNvPr id="185" name="テキスト ボックス 184">
            <a:extLst>
              <a:ext uri="{FF2B5EF4-FFF2-40B4-BE49-F238E27FC236}">
                <a16:creationId xmlns:a16="http://schemas.microsoft.com/office/drawing/2014/main" id="{A842E46A-7C0D-4BB9-AFBC-F03384DD0356}"/>
              </a:ext>
            </a:extLst>
          </p:cNvPr>
          <p:cNvSpPr txBox="1"/>
          <p:nvPr/>
        </p:nvSpPr>
        <p:spPr>
          <a:xfrm>
            <a:off x="5089239" y="6466577"/>
            <a:ext cx="1161313" cy="153888"/>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ja-JP" altLang="en-US" sz="500" dirty="0">
                <a:latin typeface="BIZ UDPゴシック" panose="020B0400000000000000" pitchFamily="50" charset="-128"/>
                <a:ea typeface="BIZ UDPゴシック" panose="020B0400000000000000" pitchFamily="50" charset="-128"/>
              </a:rPr>
              <a:t>大規模商業施設と賑わい広場イメージ</a:t>
            </a:r>
            <a:endParaRPr lang="en-US" altLang="ja-JP" sz="500" dirty="0">
              <a:latin typeface="BIZ UDPゴシック" panose="020B0400000000000000" pitchFamily="50" charset="-128"/>
              <a:ea typeface="BIZ UDPゴシック" panose="020B0400000000000000" pitchFamily="50" charset="-128"/>
            </a:endParaRPr>
          </a:p>
          <a:p>
            <a:pPr marL="0" indent="0" algn="ctr">
              <a:buNone/>
            </a:pPr>
            <a:r>
              <a:rPr lang="ja-JP" altLang="en-US" sz="500" dirty="0">
                <a:latin typeface="BIZ UDPゴシック" panose="020B0400000000000000" pitchFamily="50" charset="-128"/>
                <a:ea typeface="BIZ UDPゴシック" panose="020B0400000000000000" pitchFamily="50" charset="-128"/>
              </a:rPr>
              <a:t>（公園南街区から駅東街区方向）</a:t>
            </a:r>
          </a:p>
        </p:txBody>
      </p:sp>
      <p:sp>
        <p:nvSpPr>
          <p:cNvPr id="186" name="テキスト ボックス 185">
            <a:extLst>
              <a:ext uri="{FF2B5EF4-FFF2-40B4-BE49-F238E27FC236}">
                <a16:creationId xmlns:a16="http://schemas.microsoft.com/office/drawing/2014/main" id="{340AEF72-49E4-4825-A76C-4CB9C7D45DFD}"/>
              </a:ext>
            </a:extLst>
          </p:cNvPr>
          <p:cNvSpPr txBox="1"/>
          <p:nvPr/>
        </p:nvSpPr>
        <p:spPr>
          <a:xfrm>
            <a:off x="4216483" y="5554898"/>
            <a:ext cx="761994" cy="580534"/>
          </a:xfrm>
          <a:prstGeom prst="rect">
            <a:avLst/>
          </a:prstGeom>
          <a:solidFill>
            <a:schemeClr val="bg1"/>
          </a:solidFill>
          <a:ln w="15875">
            <a:solidFill>
              <a:schemeClr val="accent4">
                <a:lumMod val="75000"/>
              </a:schemeClr>
            </a:solidFill>
          </a:ln>
        </p:spPr>
        <p:txBody>
          <a:bodyPr wrap="square" lIns="36000" tIns="36000" rIns="36000" bIns="36000" rtlCol="0">
            <a:spAutoFit/>
          </a:bodyPr>
          <a:lstStyle/>
          <a:p>
            <a:pPr algn="l"/>
            <a:r>
              <a:rPr kumimoji="1" lang="ja-JP" altLang="en-US" sz="550" dirty="0">
                <a:latin typeface="BIZ UDPゴシック" panose="020B0400000000000000" pitchFamily="50" charset="-128"/>
                <a:ea typeface="BIZ UDPゴシック" panose="020B0400000000000000" pitchFamily="50" charset="-128"/>
              </a:rPr>
              <a:t>・大規模商業施設</a:t>
            </a:r>
            <a:endParaRPr kumimoji="1" lang="en-US" altLang="ja-JP" sz="550" dirty="0">
              <a:latin typeface="BIZ UDPゴシック" panose="020B0400000000000000" pitchFamily="50" charset="-128"/>
              <a:ea typeface="BIZ UDPゴシック" panose="020B0400000000000000" pitchFamily="50" charset="-128"/>
            </a:endParaRPr>
          </a:p>
          <a:p>
            <a:pPr algn="l"/>
            <a:r>
              <a:rPr kumimoji="1" lang="ja-JP" altLang="en-US" sz="550" dirty="0">
                <a:latin typeface="BIZ UDPゴシック" panose="020B0400000000000000" pitchFamily="50" charset="-128"/>
                <a:ea typeface="BIZ UDPゴシック" panose="020B0400000000000000" pitchFamily="50" charset="-128"/>
              </a:rPr>
              <a:t>・百貨店、エンタメ施設</a:t>
            </a:r>
            <a:endParaRPr kumimoji="1" lang="en-US" altLang="ja-JP" sz="550" dirty="0">
              <a:latin typeface="BIZ UDPゴシック" panose="020B0400000000000000" pitchFamily="50" charset="-128"/>
              <a:ea typeface="BIZ UDPゴシック" panose="020B0400000000000000" pitchFamily="50" charset="-128"/>
            </a:endParaRPr>
          </a:p>
          <a:p>
            <a:pPr algn="l"/>
            <a:r>
              <a:rPr kumimoji="1" lang="ja-JP" altLang="en-US" sz="550" dirty="0">
                <a:latin typeface="BIZ UDPゴシック" panose="020B0400000000000000" pitchFamily="50" charset="-128"/>
                <a:ea typeface="BIZ UDPゴシック" panose="020B0400000000000000" pitchFamily="50" charset="-128"/>
              </a:rPr>
              <a:t>・歩行者動線や賑わい</a:t>
            </a:r>
            <a:endParaRPr kumimoji="1" lang="en-US" altLang="ja-JP" sz="550" dirty="0">
              <a:latin typeface="BIZ UDPゴシック" panose="020B0400000000000000" pitchFamily="50" charset="-128"/>
              <a:ea typeface="BIZ UDPゴシック" panose="020B0400000000000000" pitchFamily="50" charset="-128"/>
            </a:endParaRPr>
          </a:p>
          <a:p>
            <a:pPr algn="l"/>
            <a:r>
              <a:rPr kumimoji="1" lang="en-US" altLang="ja-JP" sz="550" dirty="0">
                <a:latin typeface="BIZ UDPゴシック" panose="020B0400000000000000" pitchFamily="50" charset="-128"/>
                <a:ea typeface="BIZ UDPゴシック" panose="020B0400000000000000" pitchFamily="50" charset="-128"/>
              </a:rPr>
              <a:t>  </a:t>
            </a:r>
            <a:r>
              <a:rPr kumimoji="1" lang="ja-JP" altLang="en-US" sz="550" dirty="0">
                <a:latin typeface="BIZ UDPゴシック" panose="020B0400000000000000" pitchFamily="50" charset="-128"/>
                <a:ea typeface="BIZ UDPゴシック" panose="020B0400000000000000" pitchFamily="50" charset="-128"/>
              </a:rPr>
              <a:t>広場等の確保</a:t>
            </a:r>
            <a:endParaRPr kumimoji="1" lang="en-US" altLang="ja-JP" sz="550" dirty="0">
              <a:latin typeface="BIZ UDPゴシック" panose="020B0400000000000000" pitchFamily="50" charset="-128"/>
              <a:ea typeface="BIZ UDPゴシック" panose="020B0400000000000000" pitchFamily="50" charset="-128"/>
            </a:endParaRPr>
          </a:p>
          <a:p>
            <a:pPr algn="l"/>
            <a:r>
              <a:rPr kumimoji="1" lang="ja-JP" altLang="en-US" sz="550" dirty="0">
                <a:latin typeface="BIZ UDPゴシック" panose="020B0400000000000000" pitchFamily="50" charset="-128"/>
                <a:ea typeface="BIZ UDPゴシック" panose="020B0400000000000000" pitchFamily="50" charset="-128"/>
              </a:rPr>
              <a:t>・隣接公園と連携した</a:t>
            </a:r>
            <a:endParaRPr kumimoji="1" lang="en-US" altLang="ja-JP" sz="550" dirty="0">
              <a:latin typeface="BIZ UDPゴシック" panose="020B0400000000000000" pitchFamily="50" charset="-128"/>
              <a:ea typeface="BIZ UDPゴシック" panose="020B0400000000000000" pitchFamily="50" charset="-128"/>
            </a:endParaRPr>
          </a:p>
          <a:p>
            <a:pPr algn="l"/>
            <a:r>
              <a:rPr kumimoji="1" lang="en-US" altLang="ja-JP" sz="550" dirty="0">
                <a:latin typeface="BIZ UDPゴシック" panose="020B0400000000000000" pitchFamily="50" charset="-128"/>
                <a:ea typeface="BIZ UDPゴシック" panose="020B0400000000000000" pitchFamily="50" charset="-128"/>
              </a:rPr>
              <a:t>  </a:t>
            </a:r>
            <a:r>
              <a:rPr kumimoji="1" lang="ja-JP" altLang="en-US" sz="550" dirty="0">
                <a:latin typeface="BIZ UDPゴシック" panose="020B0400000000000000" pitchFamily="50" charset="-128"/>
                <a:ea typeface="BIZ UDPゴシック" panose="020B0400000000000000" pitchFamily="50" charset="-128"/>
              </a:rPr>
              <a:t>交流機能等</a:t>
            </a:r>
            <a:endParaRPr kumimoji="1" lang="en-US" altLang="ja-JP" sz="550" dirty="0">
              <a:latin typeface="BIZ UDPゴシック" panose="020B0400000000000000" pitchFamily="50" charset="-128"/>
              <a:ea typeface="BIZ UDPゴシック" panose="020B0400000000000000" pitchFamily="50" charset="-128"/>
            </a:endParaRPr>
          </a:p>
        </p:txBody>
      </p:sp>
      <p:pic>
        <p:nvPicPr>
          <p:cNvPr id="187" name="図 186">
            <a:extLst>
              <a:ext uri="{FF2B5EF4-FFF2-40B4-BE49-F238E27FC236}">
                <a16:creationId xmlns:a16="http://schemas.microsoft.com/office/drawing/2014/main" id="{9D3FDE5E-BDF8-4723-B97C-2B807544134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70904" y="5879884"/>
            <a:ext cx="1126954" cy="783153"/>
          </a:xfrm>
          <a:prstGeom prst="rect">
            <a:avLst/>
          </a:prstGeom>
        </p:spPr>
      </p:pic>
      <p:cxnSp>
        <p:nvCxnSpPr>
          <p:cNvPr id="188" name="直線コネクタ 187">
            <a:extLst>
              <a:ext uri="{FF2B5EF4-FFF2-40B4-BE49-F238E27FC236}">
                <a16:creationId xmlns:a16="http://schemas.microsoft.com/office/drawing/2014/main" id="{E563600F-CA0C-48A2-96C3-B222E80F2E3E}"/>
              </a:ext>
            </a:extLst>
          </p:cNvPr>
          <p:cNvCxnSpPr>
            <a:cxnSpLocks/>
          </p:cNvCxnSpPr>
          <p:nvPr/>
        </p:nvCxnSpPr>
        <p:spPr>
          <a:xfrm flipH="1">
            <a:off x="7801223" y="5834369"/>
            <a:ext cx="19546" cy="153241"/>
          </a:xfrm>
          <a:prstGeom prst="line">
            <a:avLst/>
          </a:prstGeom>
        </p:spPr>
        <p:style>
          <a:lnRef idx="1">
            <a:schemeClr val="dk1"/>
          </a:lnRef>
          <a:fillRef idx="0">
            <a:schemeClr val="dk1"/>
          </a:fillRef>
          <a:effectRef idx="0">
            <a:schemeClr val="dk1"/>
          </a:effectRef>
          <a:fontRef idx="minor">
            <a:schemeClr val="tx1"/>
          </a:fontRef>
        </p:style>
      </p:cxnSp>
      <p:pic>
        <p:nvPicPr>
          <p:cNvPr id="189" name="図 188">
            <a:extLst>
              <a:ext uri="{FF2B5EF4-FFF2-40B4-BE49-F238E27FC236}">
                <a16:creationId xmlns:a16="http://schemas.microsoft.com/office/drawing/2014/main" id="{DF0A6CE6-0850-4F31-88F5-A0A86B6BFCC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892" r="4596"/>
          <a:stretch/>
        </p:blipFill>
        <p:spPr>
          <a:xfrm>
            <a:off x="8257260" y="5549146"/>
            <a:ext cx="1473079" cy="937233"/>
          </a:xfrm>
          <a:prstGeom prst="rect">
            <a:avLst/>
          </a:prstGeom>
        </p:spPr>
      </p:pic>
      <p:sp>
        <p:nvSpPr>
          <p:cNvPr id="190" name="テキスト ボックス 189">
            <a:extLst>
              <a:ext uri="{FF2B5EF4-FFF2-40B4-BE49-F238E27FC236}">
                <a16:creationId xmlns:a16="http://schemas.microsoft.com/office/drawing/2014/main" id="{B7256B73-ADD5-42B6-8AE5-2F18B12E009B}"/>
              </a:ext>
            </a:extLst>
          </p:cNvPr>
          <p:cNvSpPr txBox="1"/>
          <p:nvPr/>
        </p:nvSpPr>
        <p:spPr>
          <a:xfrm>
            <a:off x="6667201" y="5160099"/>
            <a:ext cx="3023385" cy="49564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900" spc="-30" dirty="0">
                <a:solidFill>
                  <a:schemeClr val="tx1"/>
                </a:solidFill>
                <a:latin typeface="BIZ UDPゴシック" panose="020B0400000000000000" pitchFamily="50" charset="-128"/>
                <a:ea typeface="BIZ UDPゴシック" panose="020B0400000000000000" pitchFamily="50" charset="-128"/>
              </a:rPr>
              <a:t>中百舌鳥駅周辺活性化基本方針（</a:t>
            </a:r>
            <a:r>
              <a:rPr lang="en-US" altLang="ja-JP" sz="900" spc="-30" dirty="0">
                <a:solidFill>
                  <a:schemeClr val="tx1"/>
                </a:solidFill>
                <a:latin typeface="BIZ UDPゴシック" panose="020B0400000000000000" pitchFamily="50" charset="-128"/>
                <a:ea typeface="BIZ UDPゴシック" panose="020B0400000000000000" pitchFamily="50" charset="-128"/>
              </a:rPr>
              <a:t>2024</a:t>
            </a:r>
            <a:r>
              <a:rPr lang="ja-JP" altLang="en-US" sz="900" spc="-30" dirty="0">
                <a:solidFill>
                  <a:schemeClr val="tx1"/>
                </a:solidFill>
                <a:latin typeface="BIZ UDPゴシック" panose="020B0400000000000000" pitchFamily="50" charset="-128"/>
                <a:ea typeface="BIZ UDPゴシック" panose="020B0400000000000000" pitchFamily="50" charset="-128"/>
              </a:rPr>
              <a:t>年</a:t>
            </a:r>
            <a:r>
              <a:rPr lang="en-US" altLang="ja-JP" sz="900" spc="-30" dirty="0">
                <a:solidFill>
                  <a:schemeClr val="tx1"/>
                </a:solidFill>
                <a:latin typeface="BIZ UDPゴシック" panose="020B0400000000000000" pitchFamily="50" charset="-128"/>
                <a:ea typeface="BIZ UDPゴシック" panose="020B0400000000000000" pitchFamily="50" charset="-128"/>
              </a:rPr>
              <a:t>5</a:t>
            </a:r>
            <a:r>
              <a:rPr lang="ja-JP" altLang="en-US" sz="900" spc="-30" dirty="0">
                <a:solidFill>
                  <a:schemeClr val="tx1"/>
                </a:solidFill>
                <a:latin typeface="BIZ UDPゴシック" panose="020B0400000000000000" pitchFamily="50" charset="-128"/>
                <a:ea typeface="BIZ UDPゴシック" panose="020B0400000000000000" pitchFamily="50" charset="-128"/>
              </a:rPr>
              <a:t>月）に基づき、</a:t>
            </a:r>
            <a:endParaRPr lang="en-US" altLang="ja-JP" sz="900" spc="-3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buNone/>
            </a:pPr>
            <a:r>
              <a:rPr lang="ja-JP" altLang="en-US" sz="900" spc="-30" dirty="0">
                <a:solidFill>
                  <a:schemeClr val="tx1"/>
                </a:solidFill>
                <a:latin typeface="BIZ UDPゴシック" panose="020B0400000000000000" pitchFamily="50" charset="-128"/>
                <a:ea typeface="BIZ UDPゴシック" panose="020B0400000000000000" pitchFamily="50" charset="-128"/>
              </a:rPr>
              <a:t>新産業・ビジネスや駅前の交流・にぎわいを創出する拠点の</a:t>
            </a:r>
            <a:endParaRPr lang="en-US" altLang="ja-JP" sz="900" spc="-3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buNone/>
            </a:pPr>
            <a:r>
              <a:rPr lang="ja-JP" altLang="en-US" sz="900" spc="-30" dirty="0">
                <a:solidFill>
                  <a:schemeClr val="tx1"/>
                </a:solidFill>
                <a:latin typeface="BIZ UDPゴシック" panose="020B0400000000000000" pitchFamily="50" charset="-128"/>
                <a:ea typeface="BIZ UDPゴシック" panose="020B0400000000000000" pitchFamily="50" charset="-128"/>
              </a:rPr>
              <a:t>形成をめざす。</a:t>
            </a:r>
            <a:endParaRPr lang="en-US" altLang="ja-JP" sz="900" spc="-3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buNone/>
            </a:pPr>
            <a:endParaRPr lang="en-US" altLang="ja-JP" sz="800" spc="-30" dirty="0">
              <a:solidFill>
                <a:schemeClr val="tx1"/>
              </a:solidFill>
              <a:latin typeface="BIZ UDPゴシック" panose="020B0400000000000000" pitchFamily="50" charset="-128"/>
              <a:ea typeface="BIZ UDPゴシック" panose="020B0400000000000000" pitchFamily="50" charset="-128"/>
            </a:endParaRPr>
          </a:p>
        </p:txBody>
      </p:sp>
      <p:sp>
        <p:nvSpPr>
          <p:cNvPr id="191" name="テキスト ボックス 190">
            <a:extLst>
              <a:ext uri="{FF2B5EF4-FFF2-40B4-BE49-F238E27FC236}">
                <a16:creationId xmlns:a16="http://schemas.microsoft.com/office/drawing/2014/main" id="{14D10DFA-87E3-46A5-8EDC-9080BB047EE9}"/>
              </a:ext>
            </a:extLst>
          </p:cNvPr>
          <p:cNvSpPr txBox="1"/>
          <p:nvPr/>
        </p:nvSpPr>
        <p:spPr>
          <a:xfrm>
            <a:off x="6583194" y="6262425"/>
            <a:ext cx="789727" cy="275520"/>
          </a:xfrm>
          <a:prstGeom prst="rect">
            <a:avLst/>
          </a:prstGeom>
          <a:solidFill>
            <a:schemeClr val="bg1"/>
          </a:solidFill>
          <a:ln w="15875">
            <a:solidFill>
              <a:srgbClr val="00B050"/>
            </a:solidFill>
          </a:ln>
        </p:spPr>
        <p:txBody>
          <a:bodyPr wrap="square" lIns="36000" tIns="18000" rIns="36000" bIns="18000" rtlCol="0">
            <a:spAutoFit/>
          </a:bodyPr>
          <a:lstStyle/>
          <a:p>
            <a:pPr algn="l"/>
            <a:r>
              <a:rPr kumimoji="1" lang="ja-JP" altLang="en-US" sz="554" b="1" u="sng" dirty="0">
                <a:latin typeface="BIZ UDPゴシック" panose="020B0400000000000000" pitchFamily="50" charset="-128"/>
                <a:ea typeface="BIZ UDPゴシック" panose="020B0400000000000000" pitchFamily="50" charset="-128"/>
              </a:rPr>
              <a:t>駅前広場エリア</a:t>
            </a:r>
            <a:endParaRPr kumimoji="1" lang="en-US" altLang="ja-JP" sz="554" b="1" u="sng" dirty="0">
              <a:latin typeface="BIZ UDPゴシック" panose="020B0400000000000000" pitchFamily="50" charset="-128"/>
              <a:ea typeface="BIZ UDPゴシック" panose="020B0400000000000000" pitchFamily="50" charset="-128"/>
            </a:endParaRPr>
          </a:p>
          <a:p>
            <a:pPr algn="l"/>
            <a:r>
              <a:rPr kumimoji="1" lang="ja-JP" altLang="en-US" sz="500" dirty="0">
                <a:latin typeface="BIZ UDPゴシック" panose="020B0400000000000000" pitchFamily="50" charset="-128"/>
                <a:ea typeface="BIZ UDPゴシック" panose="020B0400000000000000" pitchFamily="50" charset="-128"/>
              </a:rPr>
              <a:t>ひとの交流・活動の中心</a:t>
            </a:r>
            <a:endParaRPr kumimoji="1" lang="en-US" altLang="ja-JP" sz="500" dirty="0">
              <a:latin typeface="BIZ UDPゴシック" panose="020B0400000000000000" pitchFamily="50" charset="-128"/>
              <a:ea typeface="BIZ UDPゴシック" panose="020B0400000000000000" pitchFamily="50" charset="-128"/>
            </a:endParaRPr>
          </a:p>
          <a:p>
            <a:pPr algn="l"/>
            <a:r>
              <a:rPr kumimoji="1" lang="ja-JP" altLang="en-US" sz="500" dirty="0">
                <a:latin typeface="BIZ UDPゴシック" panose="020B0400000000000000" pitchFamily="50" charset="-128"/>
                <a:ea typeface="BIZ UDPゴシック" panose="020B0400000000000000" pitchFamily="50" charset="-128"/>
              </a:rPr>
              <a:t>となる拠点の形成</a:t>
            </a:r>
            <a:endParaRPr kumimoji="1" lang="en-US" altLang="ja-JP" sz="500" dirty="0">
              <a:latin typeface="BIZ UDPゴシック" panose="020B0400000000000000" pitchFamily="50" charset="-128"/>
              <a:ea typeface="BIZ UDPゴシック" panose="020B0400000000000000" pitchFamily="50" charset="-128"/>
            </a:endParaRPr>
          </a:p>
        </p:txBody>
      </p:sp>
      <p:sp>
        <p:nvSpPr>
          <p:cNvPr id="192" name="テキスト ボックス 191">
            <a:extLst>
              <a:ext uri="{FF2B5EF4-FFF2-40B4-BE49-F238E27FC236}">
                <a16:creationId xmlns:a16="http://schemas.microsoft.com/office/drawing/2014/main" id="{3ED0D73C-54D2-4346-9646-C9DDBC078311}"/>
              </a:ext>
            </a:extLst>
          </p:cNvPr>
          <p:cNvSpPr txBox="1"/>
          <p:nvPr/>
        </p:nvSpPr>
        <p:spPr>
          <a:xfrm>
            <a:off x="6963781" y="5608623"/>
            <a:ext cx="1013021" cy="275520"/>
          </a:xfrm>
          <a:prstGeom prst="rect">
            <a:avLst/>
          </a:prstGeom>
          <a:solidFill>
            <a:schemeClr val="bg1"/>
          </a:solidFill>
          <a:ln w="15875">
            <a:solidFill>
              <a:srgbClr val="7030A0"/>
            </a:solidFill>
          </a:ln>
        </p:spPr>
        <p:txBody>
          <a:bodyPr wrap="square" lIns="36000" tIns="18000" rIns="36000" bIns="18000" rtlCol="0">
            <a:spAutoFit/>
          </a:bodyPr>
          <a:lstStyle/>
          <a:p>
            <a:pPr algn="l"/>
            <a:r>
              <a:rPr kumimoji="1" lang="ja-JP" altLang="en-US" sz="554" b="1" u="sng" dirty="0">
                <a:latin typeface="BIZ UDPゴシック" panose="020B0400000000000000" pitchFamily="50" charset="-128"/>
                <a:ea typeface="BIZ UDPゴシック" panose="020B0400000000000000" pitchFamily="50" charset="-128"/>
              </a:rPr>
              <a:t>北部エリア</a:t>
            </a:r>
            <a:endParaRPr kumimoji="1" lang="en-US" altLang="ja-JP" sz="554" b="1" u="sng" dirty="0">
              <a:latin typeface="BIZ UDPゴシック" panose="020B0400000000000000" pitchFamily="50" charset="-128"/>
              <a:ea typeface="BIZ UDPゴシック" panose="020B0400000000000000" pitchFamily="50" charset="-128"/>
            </a:endParaRPr>
          </a:p>
          <a:p>
            <a:pPr algn="l"/>
            <a:r>
              <a:rPr kumimoji="1" lang="ja-JP" altLang="en-US" sz="500" dirty="0">
                <a:latin typeface="BIZ UDPゴシック" panose="020B0400000000000000" pitchFamily="50" charset="-128"/>
                <a:ea typeface="BIZ UDPゴシック" panose="020B0400000000000000" pitchFamily="50" charset="-128"/>
              </a:rPr>
              <a:t>多様なひとが新しいことに出会い、チャレンジできる拠点の形成</a:t>
            </a:r>
            <a:endParaRPr kumimoji="1" lang="en-US" altLang="ja-JP" sz="500" dirty="0">
              <a:latin typeface="BIZ UDPゴシック" panose="020B0400000000000000" pitchFamily="50" charset="-128"/>
              <a:ea typeface="BIZ UDPゴシック" panose="020B0400000000000000" pitchFamily="50" charset="-128"/>
            </a:endParaRPr>
          </a:p>
        </p:txBody>
      </p:sp>
      <p:sp>
        <p:nvSpPr>
          <p:cNvPr id="193" name="テキスト ボックス 192">
            <a:extLst>
              <a:ext uri="{FF2B5EF4-FFF2-40B4-BE49-F238E27FC236}">
                <a16:creationId xmlns:a16="http://schemas.microsoft.com/office/drawing/2014/main" id="{6D7D0692-3631-437C-A48E-FEFB6215BAE7}"/>
              </a:ext>
            </a:extLst>
          </p:cNvPr>
          <p:cNvSpPr txBox="1"/>
          <p:nvPr/>
        </p:nvSpPr>
        <p:spPr>
          <a:xfrm>
            <a:off x="6584457" y="5938203"/>
            <a:ext cx="861258" cy="275520"/>
          </a:xfrm>
          <a:prstGeom prst="rect">
            <a:avLst/>
          </a:prstGeom>
          <a:solidFill>
            <a:schemeClr val="bg1"/>
          </a:solidFill>
          <a:ln w="15875">
            <a:solidFill>
              <a:srgbClr val="0070C0"/>
            </a:solidFill>
          </a:ln>
        </p:spPr>
        <p:txBody>
          <a:bodyPr wrap="square" lIns="36000" tIns="18000" rIns="36000" bIns="18000" rtlCol="0">
            <a:spAutoFit/>
          </a:bodyPr>
          <a:lstStyle/>
          <a:p>
            <a:pPr algn="l"/>
            <a:r>
              <a:rPr kumimoji="1" lang="ja-JP" altLang="en-US" sz="554" b="1" u="sng" dirty="0">
                <a:latin typeface="BIZ UDPゴシック" panose="020B0400000000000000" pitchFamily="50" charset="-128"/>
                <a:ea typeface="BIZ UDPゴシック" panose="020B0400000000000000" pitchFamily="50" charset="-128"/>
              </a:rPr>
              <a:t>周辺市街地</a:t>
            </a:r>
            <a:endParaRPr kumimoji="1" lang="en-US" altLang="ja-JP" sz="554" b="1" u="sng" dirty="0">
              <a:latin typeface="BIZ UDPゴシック" panose="020B0400000000000000" pitchFamily="50" charset="-128"/>
              <a:ea typeface="BIZ UDPゴシック" panose="020B0400000000000000" pitchFamily="50" charset="-128"/>
            </a:endParaRPr>
          </a:p>
          <a:p>
            <a:pPr algn="l"/>
            <a:r>
              <a:rPr kumimoji="1" lang="ja-JP" altLang="en-US" sz="500" spc="-50" dirty="0">
                <a:latin typeface="BIZ UDPゴシック" panose="020B0400000000000000" pitchFamily="50" charset="-128"/>
                <a:ea typeface="BIZ UDPゴシック" panose="020B0400000000000000" pitchFamily="50" charset="-128"/>
              </a:rPr>
              <a:t>エリアをつなぐ、安全・快適に歩いて楽しい魅力ある空間の形成</a:t>
            </a:r>
            <a:endParaRPr kumimoji="1" lang="en-US" altLang="ja-JP" sz="500" spc="-50" dirty="0">
              <a:latin typeface="BIZ UDPゴシック" panose="020B0400000000000000" pitchFamily="50" charset="-128"/>
              <a:ea typeface="BIZ UDPゴシック" panose="020B0400000000000000" pitchFamily="50" charset="-128"/>
            </a:endParaRPr>
          </a:p>
        </p:txBody>
      </p:sp>
      <p:cxnSp>
        <p:nvCxnSpPr>
          <p:cNvPr id="194" name="直線矢印コネクタ 193">
            <a:extLst>
              <a:ext uri="{FF2B5EF4-FFF2-40B4-BE49-F238E27FC236}">
                <a16:creationId xmlns:a16="http://schemas.microsoft.com/office/drawing/2014/main" id="{2D8DDD31-087B-4ED0-A3EB-D3318DB969C0}"/>
              </a:ext>
            </a:extLst>
          </p:cNvPr>
          <p:cNvCxnSpPr>
            <a:cxnSpLocks/>
            <a:stCxn id="191" idx="3"/>
          </p:cNvCxnSpPr>
          <p:nvPr/>
        </p:nvCxnSpPr>
        <p:spPr>
          <a:xfrm>
            <a:off x="7372921" y="6400185"/>
            <a:ext cx="141003" cy="54952"/>
          </a:xfrm>
          <a:prstGeom prst="straightConnector1">
            <a:avLst/>
          </a:prstGeom>
          <a:ln w="6350">
            <a:solidFill>
              <a:schemeClr val="tx1"/>
            </a:solidFill>
            <a:round/>
            <a:headEnd type="none"/>
            <a:tailEnd type="none" w="sm" len="sm"/>
          </a:ln>
        </p:spPr>
        <p:style>
          <a:lnRef idx="1">
            <a:schemeClr val="accent1"/>
          </a:lnRef>
          <a:fillRef idx="0">
            <a:schemeClr val="accent1"/>
          </a:fillRef>
          <a:effectRef idx="0">
            <a:schemeClr val="accent1"/>
          </a:effectRef>
          <a:fontRef idx="minor">
            <a:schemeClr val="tx1"/>
          </a:fontRef>
        </p:style>
      </p:cxnSp>
      <p:sp>
        <p:nvSpPr>
          <p:cNvPr id="195" name="テキスト ボックス 194">
            <a:extLst>
              <a:ext uri="{FF2B5EF4-FFF2-40B4-BE49-F238E27FC236}">
                <a16:creationId xmlns:a16="http://schemas.microsoft.com/office/drawing/2014/main" id="{4DBCE20A-5041-4088-96EE-E346EA91E8CA}"/>
              </a:ext>
            </a:extLst>
          </p:cNvPr>
          <p:cNvSpPr txBox="1"/>
          <p:nvPr/>
        </p:nvSpPr>
        <p:spPr>
          <a:xfrm>
            <a:off x="7856886" y="6665426"/>
            <a:ext cx="1706360" cy="76944"/>
          </a:xfrm>
          <a:prstGeom prst="rect">
            <a:avLst/>
          </a:prstGeom>
          <a:solidFill>
            <a:schemeClr val="bg1"/>
          </a:solid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500" dirty="0">
                <a:latin typeface="BIZ UDPゴシック" panose="020B0400000000000000" pitchFamily="50" charset="-128"/>
                <a:ea typeface="BIZ UDPゴシック" panose="020B0400000000000000" pitchFamily="50" charset="-128"/>
              </a:rPr>
              <a:t>出典：「中百舌鳥駅周辺活性化基本方針」（堺市）を基に作成</a:t>
            </a:r>
            <a:endParaRPr lang="en-US" altLang="ja-JP" sz="500" dirty="0">
              <a:latin typeface="BIZ UDPゴシック" panose="020B0400000000000000" pitchFamily="50" charset="-128"/>
              <a:ea typeface="BIZ UDPゴシック" panose="020B0400000000000000" pitchFamily="50" charset="-128"/>
            </a:endParaRPr>
          </a:p>
        </p:txBody>
      </p:sp>
      <p:sp>
        <p:nvSpPr>
          <p:cNvPr id="196" name="テキスト ボックス 195">
            <a:extLst>
              <a:ext uri="{FF2B5EF4-FFF2-40B4-BE49-F238E27FC236}">
                <a16:creationId xmlns:a16="http://schemas.microsoft.com/office/drawing/2014/main" id="{3E5AD14B-0B1D-499D-9D2A-9DD3CF65A65E}"/>
              </a:ext>
            </a:extLst>
          </p:cNvPr>
          <p:cNvSpPr txBox="1"/>
          <p:nvPr/>
        </p:nvSpPr>
        <p:spPr>
          <a:xfrm>
            <a:off x="8552060" y="6434941"/>
            <a:ext cx="1044115" cy="117888"/>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ja-JP" altLang="en-US" sz="500" dirty="0">
                <a:latin typeface="BIZ UDPゴシック" panose="020B0400000000000000" pitchFamily="50" charset="-128"/>
                <a:ea typeface="BIZ UDPゴシック" panose="020B0400000000000000" pitchFamily="50" charset="-128"/>
              </a:rPr>
              <a:t>駅前広場と民間施設整備イメージ</a:t>
            </a:r>
            <a:r>
              <a:rPr lang="en-US" altLang="ja-JP" sz="500" dirty="0">
                <a:latin typeface="BIZ UDPゴシック" panose="020B0400000000000000" pitchFamily="50" charset="-128"/>
                <a:ea typeface="BIZ UDPゴシック" panose="020B0400000000000000" pitchFamily="50" charset="-128"/>
              </a:rPr>
              <a:t> </a:t>
            </a:r>
          </a:p>
        </p:txBody>
      </p:sp>
      <p:sp>
        <p:nvSpPr>
          <p:cNvPr id="197" name="正方形/長方形 196">
            <a:extLst>
              <a:ext uri="{FF2B5EF4-FFF2-40B4-BE49-F238E27FC236}">
                <a16:creationId xmlns:a16="http://schemas.microsoft.com/office/drawing/2014/main" id="{66F6CCBD-1140-45CD-8918-D175E3A129A1}"/>
              </a:ext>
            </a:extLst>
          </p:cNvPr>
          <p:cNvSpPr/>
          <p:nvPr/>
        </p:nvSpPr>
        <p:spPr>
          <a:xfrm>
            <a:off x="3265849" y="3718985"/>
            <a:ext cx="6471065" cy="107131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98" name="テキスト ボックス 197">
            <a:extLst>
              <a:ext uri="{FF2B5EF4-FFF2-40B4-BE49-F238E27FC236}">
                <a16:creationId xmlns:a16="http://schemas.microsoft.com/office/drawing/2014/main" id="{22AA6064-D933-478D-AF11-3551A91050E9}"/>
              </a:ext>
            </a:extLst>
          </p:cNvPr>
          <p:cNvSpPr txBox="1"/>
          <p:nvPr/>
        </p:nvSpPr>
        <p:spPr>
          <a:xfrm>
            <a:off x="3344840" y="3833464"/>
            <a:ext cx="4480217" cy="507831"/>
          </a:xfrm>
          <a:prstGeom prst="rect">
            <a:avLst/>
          </a:prstGeom>
          <a:noFill/>
        </p:spPr>
        <p:txBody>
          <a:bodyPr wrap="square" lIns="72000" rIns="72000">
            <a:spAutoFit/>
          </a:bodyPr>
          <a:lstStyle/>
          <a:p>
            <a:r>
              <a:rPr lang="ja-JP" altLang="en-US" sz="900" dirty="0">
                <a:latin typeface="BIZ UDPゴシック" panose="020B0400000000000000" pitchFamily="50" charset="-128"/>
                <a:ea typeface="BIZ UDPゴシック" panose="020B0400000000000000" pitchFamily="50" charset="-128"/>
              </a:rPr>
              <a:t>うめきた２期区域では、「みどり」と「イノベーション」の融合拠点を目標に掲げ、世界の人々を惹きつける比類なき魅力を備えた「みどり」空間と、新たな国際競争力を獲得し、世界をリードする「イノベーション」拠点の形成をめざす。</a:t>
            </a:r>
            <a:endParaRPr lang="ja-JP" altLang="en-US" sz="800" dirty="0">
              <a:latin typeface="BIZ UDPゴシック" panose="020B0400000000000000" pitchFamily="50" charset="-128"/>
              <a:ea typeface="BIZ UDPゴシック" panose="020B0400000000000000" pitchFamily="50" charset="-128"/>
            </a:endParaRPr>
          </a:p>
        </p:txBody>
      </p:sp>
      <p:pic>
        <p:nvPicPr>
          <p:cNvPr id="199" name="図 198">
            <a:extLst>
              <a:ext uri="{FF2B5EF4-FFF2-40B4-BE49-F238E27FC236}">
                <a16:creationId xmlns:a16="http://schemas.microsoft.com/office/drawing/2014/main" id="{10F7B196-E169-46DA-AF0E-7206B23864B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38428" y="3761080"/>
            <a:ext cx="1821119" cy="913454"/>
          </a:xfrm>
          <a:prstGeom prst="rect">
            <a:avLst/>
          </a:prstGeom>
        </p:spPr>
      </p:pic>
      <p:sp>
        <p:nvSpPr>
          <p:cNvPr id="200" name="テキスト ボックス 199">
            <a:extLst>
              <a:ext uri="{FF2B5EF4-FFF2-40B4-BE49-F238E27FC236}">
                <a16:creationId xmlns:a16="http://schemas.microsoft.com/office/drawing/2014/main" id="{8F7CC263-FFE3-45AD-A352-FC443B7E4F95}"/>
              </a:ext>
            </a:extLst>
          </p:cNvPr>
          <p:cNvSpPr txBox="1"/>
          <p:nvPr/>
        </p:nvSpPr>
        <p:spPr>
          <a:xfrm>
            <a:off x="5545594" y="3622639"/>
            <a:ext cx="1695466" cy="217100"/>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3231" rIns="33231" bIns="33231" rtlCol="0" anchor="ctr" anchorCtr="0">
            <a:noAutofit/>
          </a:bodyPr>
          <a:lstStyle/>
          <a:p>
            <a:pPr algn="ctr"/>
            <a:r>
              <a:rPr kumimoji="1" lang="ja-JP" altLang="en-US" sz="1050" b="1" dirty="0">
                <a:ln w="0"/>
                <a:solidFill>
                  <a:schemeClr val="bg1"/>
                </a:solidFill>
                <a:latin typeface="BIZ UDPゴシック" panose="020B0400000000000000" pitchFamily="50" charset="-128"/>
                <a:ea typeface="BIZ UDPゴシック" panose="020B0400000000000000" pitchFamily="50" charset="-128"/>
              </a:rPr>
              <a:t>うめきた２期</a:t>
            </a:r>
            <a:endParaRPr kumimoji="1" lang="en-US" altLang="ja-JP" sz="1050" b="1" dirty="0">
              <a:ln w="0"/>
              <a:solidFill>
                <a:schemeClr val="bg1"/>
              </a:solidFill>
              <a:latin typeface="BIZ UDPゴシック" panose="020B0400000000000000" pitchFamily="50" charset="-128"/>
              <a:ea typeface="BIZ UDPゴシック" panose="020B0400000000000000" pitchFamily="50" charset="-128"/>
            </a:endParaRPr>
          </a:p>
        </p:txBody>
      </p:sp>
      <p:sp>
        <p:nvSpPr>
          <p:cNvPr id="201" name="テキスト ボックス 200">
            <a:extLst>
              <a:ext uri="{FF2B5EF4-FFF2-40B4-BE49-F238E27FC236}">
                <a16:creationId xmlns:a16="http://schemas.microsoft.com/office/drawing/2014/main" id="{3D8721D3-3186-43B3-BBE4-B766138B6CEA}"/>
              </a:ext>
            </a:extLst>
          </p:cNvPr>
          <p:cNvSpPr txBox="1"/>
          <p:nvPr/>
        </p:nvSpPr>
        <p:spPr>
          <a:xfrm>
            <a:off x="3465945" y="4311833"/>
            <a:ext cx="3913858" cy="479490"/>
          </a:xfrm>
          <a:prstGeom prst="rect">
            <a:avLst/>
          </a:prstGeom>
          <a:noFill/>
        </p:spPr>
        <p:txBody>
          <a:bodyPr wrap="square" lIns="36000" rIns="72000">
            <a:spAutoFit/>
          </a:bodyPr>
          <a:lstStyle/>
          <a:p>
            <a:pPr>
              <a:lnSpc>
                <a:spcPct val="110000"/>
              </a:lnSpc>
            </a:pPr>
            <a:r>
              <a:rPr lang="ja-JP" altLang="en-US" sz="800" dirty="0">
                <a:latin typeface="BIZ UDPゴシック" panose="020B0400000000000000" pitchFamily="50" charset="-128"/>
                <a:ea typeface="BIZ UDPゴシック" panose="020B0400000000000000" pitchFamily="50" charset="-128"/>
              </a:rPr>
              <a:t>・ 令和</a:t>
            </a:r>
            <a:r>
              <a:rPr lang="en-US" altLang="ja-JP" sz="800" dirty="0">
                <a:latin typeface="BIZ UDPゴシック" panose="020B0400000000000000" pitchFamily="50" charset="-128"/>
                <a:ea typeface="BIZ UDPゴシック" panose="020B0400000000000000" pitchFamily="50" charset="-128"/>
              </a:rPr>
              <a:t>7</a:t>
            </a:r>
            <a:r>
              <a:rPr lang="ja-JP" altLang="en-US" sz="800" dirty="0">
                <a:latin typeface="BIZ UDPゴシック" panose="020B0400000000000000" pitchFamily="50" charset="-128"/>
                <a:ea typeface="BIZ UDPゴシック" panose="020B0400000000000000" pitchFamily="50" charset="-128"/>
              </a:rPr>
              <a:t>年３月にグラングリーン大阪南館（中核機能施設・オフィス・ホテル・商業施設）、</a:t>
            </a:r>
            <a:endParaRPr lang="en-US" altLang="ja-JP" sz="800" dirty="0">
              <a:latin typeface="BIZ UDPゴシック" panose="020B0400000000000000" pitchFamily="50" charset="-128"/>
              <a:ea typeface="BIZ UDPゴシック" panose="020B0400000000000000" pitchFamily="50" charset="-128"/>
            </a:endParaRPr>
          </a:p>
          <a:p>
            <a:pPr>
              <a:lnSpc>
                <a:spcPct val="110000"/>
              </a:lnSpc>
            </a:pPr>
            <a:r>
              <a:rPr lang="en-US" altLang="ja-JP" sz="800" dirty="0">
                <a:latin typeface="BIZ UDPゴシック" panose="020B0400000000000000" pitchFamily="50" charset="-128"/>
                <a:ea typeface="BIZ UDPゴシック" panose="020B0400000000000000" pitchFamily="50" charset="-128"/>
              </a:rPr>
              <a:t>  </a:t>
            </a:r>
            <a:r>
              <a:rPr lang="ja-JP" altLang="en-US" sz="800" dirty="0">
                <a:latin typeface="BIZ UDPゴシック" panose="020B0400000000000000" pitchFamily="50" charset="-128"/>
                <a:ea typeface="BIZ UDPゴシック" panose="020B0400000000000000" pitchFamily="50" charset="-128"/>
              </a:rPr>
              <a:t>うめきたグリーンプレイス（商業施設・駅前広場）が開業</a:t>
            </a:r>
            <a:endParaRPr lang="en-US" altLang="ja-JP" sz="800" dirty="0">
              <a:latin typeface="BIZ UDPゴシック" panose="020B0400000000000000" pitchFamily="50" charset="-128"/>
              <a:ea typeface="BIZ UDPゴシック" panose="020B0400000000000000" pitchFamily="50" charset="-128"/>
            </a:endParaRPr>
          </a:p>
          <a:p>
            <a:pPr>
              <a:lnSpc>
                <a:spcPct val="110000"/>
              </a:lnSpc>
            </a:pPr>
            <a:r>
              <a:rPr lang="ja-JP" altLang="en-US" sz="800" dirty="0">
                <a:latin typeface="BIZ UDPゴシック" panose="020B0400000000000000" pitchFamily="50" charset="-128"/>
                <a:ea typeface="BIZ UDPゴシック" panose="020B0400000000000000" pitchFamily="50" charset="-128"/>
              </a:rPr>
              <a:t>・ 引き続き、</a:t>
            </a:r>
            <a:r>
              <a:rPr lang="en-US" altLang="ja-JP" sz="800" dirty="0">
                <a:latin typeface="BIZ UDPゴシック" panose="020B0400000000000000" pitchFamily="50" charset="-128"/>
                <a:ea typeface="BIZ UDPゴシック" panose="020B0400000000000000" pitchFamily="50" charset="-128"/>
              </a:rPr>
              <a:t>R</a:t>
            </a:r>
            <a:r>
              <a:rPr lang="ja-JP" altLang="en-US" sz="800" dirty="0">
                <a:latin typeface="BIZ UDPゴシック" panose="020B0400000000000000" pitchFamily="50" charset="-128"/>
                <a:ea typeface="BIZ UDPゴシック" panose="020B0400000000000000" pitchFamily="50" charset="-128"/>
              </a:rPr>
              <a:t>９年度の全体まちびらきに向け取組を推進</a:t>
            </a:r>
          </a:p>
        </p:txBody>
      </p:sp>
      <p:sp>
        <p:nvSpPr>
          <p:cNvPr id="202" name="正方形/長方形 201">
            <a:extLst>
              <a:ext uri="{FF2B5EF4-FFF2-40B4-BE49-F238E27FC236}">
                <a16:creationId xmlns:a16="http://schemas.microsoft.com/office/drawing/2014/main" id="{43464413-CC50-46A0-A7D2-B9267A36C7A3}"/>
              </a:ext>
            </a:extLst>
          </p:cNvPr>
          <p:cNvSpPr/>
          <p:nvPr/>
        </p:nvSpPr>
        <p:spPr>
          <a:xfrm>
            <a:off x="3279636" y="1099992"/>
            <a:ext cx="6457278" cy="243695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3" name="テキスト ボックス 202">
            <a:extLst>
              <a:ext uri="{FF2B5EF4-FFF2-40B4-BE49-F238E27FC236}">
                <a16:creationId xmlns:a16="http://schemas.microsoft.com/office/drawing/2014/main" id="{4D010CA7-06CF-46BE-B744-C83DA073EB80}"/>
              </a:ext>
            </a:extLst>
          </p:cNvPr>
          <p:cNvSpPr txBox="1"/>
          <p:nvPr/>
        </p:nvSpPr>
        <p:spPr>
          <a:xfrm>
            <a:off x="5387519" y="994112"/>
            <a:ext cx="2160000" cy="216000"/>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3231" rIns="33231" bIns="33231" rtlCol="0" anchor="ctr" anchorCtr="0">
            <a:noAutofit/>
          </a:bodyPr>
          <a:lstStyle/>
          <a:p>
            <a:pPr algn="ctr"/>
            <a:r>
              <a:rPr kumimoji="1" lang="ja-JP" altLang="en-US" sz="1050" b="1" dirty="0">
                <a:ln w="0"/>
                <a:solidFill>
                  <a:schemeClr val="bg1"/>
                </a:solidFill>
                <a:latin typeface="BIZ UDPゴシック" panose="020B0400000000000000" pitchFamily="50" charset="-128"/>
                <a:ea typeface="BIZ UDPゴシック" panose="020B0400000000000000" pitchFamily="50" charset="-128"/>
              </a:rPr>
              <a:t>新大阪駅周辺地域</a:t>
            </a:r>
            <a:endParaRPr kumimoji="1" lang="en-US" altLang="ja-JP" sz="1050" b="1" dirty="0">
              <a:ln w="0"/>
              <a:solidFill>
                <a:schemeClr val="bg1"/>
              </a:solidFill>
              <a:latin typeface="BIZ UDPゴシック" panose="020B0400000000000000" pitchFamily="50" charset="-128"/>
              <a:ea typeface="BIZ UDPゴシック" panose="020B0400000000000000" pitchFamily="50" charset="-128"/>
            </a:endParaRPr>
          </a:p>
        </p:txBody>
      </p:sp>
      <p:sp>
        <p:nvSpPr>
          <p:cNvPr id="204" name="テキスト ボックス 203">
            <a:extLst>
              <a:ext uri="{FF2B5EF4-FFF2-40B4-BE49-F238E27FC236}">
                <a16:creationId xmlns:a16="http://schemas.microsoft.com/office/drawing/2014/main" id="{12863219-713D-4CD4-B39A-A96D7F690D16}"/>
              </a:ext>
            </a:extLst>
          </p:cNvPr>
          <p:cNvSpPr txBox="1"/>
          <p:nvPr/>
        </p:nvSpPr>
        <p:spPr>
          <a:xfrm>
            <a:off x="3265849" y="1725058"/>
            <a:ext cx="1113700" cy="121187"/>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831" u="sng" dirty="0">
                <a:latin typeface="BIZ UDPゴシック" panose="020B0400000000000000" pitchFamily="50" charset="-128"/>
                <a:ea typeface="BIZ UDPゴシック" panose="020B0400000000000000" pitchFamily="50" charset="-128"/>
              </a:rPr>
              <a:t>【</a:t>
            </a:r>
            <a:r>
              <a:rPr lang="ja-JP" altLang="en-US" sz="831" u="sng" dirty="0">
                <a:latin typeface="BIZ UDPゴシック" panose="020B0400000000000000" pitchFamily="50" charset="-128"/>
                <a:ea typeface="BIZ UDPゴシック" panose="020B0400000000000000" pitchFamily="50" charset="-128"/>
              </a:rPr>
              <a:t>新大阪駅エリア</a:t>
            </a:r>
            <a:r>
              <a:rPr lang="en-US" altLang="ja-JP" sz="831" u="sng" dirty="0">
                <a:latin typeface="BIZ UDPゴシック" panose="020B0400000000000000" pitchFamily="50" charset="-128"/>
                <a:ea typeface="BIZ UDPゴシック" panose="020B0400000000000000" pitchFamily="50" charset="-128"/>
              </a:rPr>
              <a:t>】</a:t>
            </a:r>
            <a:r>
              <a:rPr lang="ja-JP" altLang="en-US" sz="831" u="sng" dirty="0">
                <a:latin typeface="BIZ UDPゴシック" panose="020B0400000000000000" pitchFamily="50" charset="-128"/>
                <a:ea typeface="BIZ UDPゴシック" panose="020B0400000000000000" pitchFamily="50" charset="-128"/>
              </a:rPr>
              <a:t>　</a:t>
            </a:r>
            <a:endParaRPr lang="zh-TW" altLang="en-US" sz="831" u="sng" dirty="0">
              <a:latin typeface="BIZ UDPゴシック" panose="020B0400000000000000" pitchFamily="50" charset="-128"/>
              <a:ea typeface="BIZ UDPゴシック" panose="020B0400000000000000" pitchFamily="50" charset="-128"/>
            </a:endParaRPr>
          </a:p>
        </p:txBody>
      </p:sp>
      <p:sp>
        <p:nvSpPr>
          <p:cNvPr id="205" name="正方形/長方形 204">
            <a:extLst>
              <a:ext uri="{FF2B5EF4-FFF2-40B4-BE49-F238E27FC236}">
                <a16:creationId xmlns:a16="http://schemas.microsoft.com/office/drawing/2014/main" id="{FA2BB985-07C5-4E3E-9EEA-63EC27EFE378}"/>
              </a:ext>
            </a:extLst>
          </p:cNvPr>
          <p:cNvSpPr/>
          <p:nvPr/>
        </p:nvSpPr>
        <p:spPr>
          <a:xfrm>
            <a:off x="3379286" y="1791048"/>
            <a:ext cx="776107" cy="75516"/>
          </a:xfrm>
          <a:prstGeom prst="rect">
            <a:avLst/>
          </a:prstGeom>
          <a:solidFill>
            <a:srgbClr val="0068B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206" name="テキスト ボックス 205">
            <a:extLst>
              <a:ext uri="{FF2B5EF4-FFF2-40B4-BE49-F238E27FC236}">
                <a16:creationId xmlns:a16="http://schemas.microsoft.com/office/drawing/2014/main" id="{14E3B1BE-99B7-4362-87D5-F74D03FCA593}"/>
              </a:ext>
            </a:extLst>
          </p:cNvPr>
          <p:cNvSpPr txBox="1"/>
          <p:nvPr/>
        </p:nvSpPr>
        <p:spPr>
          <a:xfrm>
            <a:off x="6081319" y="1707063"/>
            <a:ext cx="1668074" cy="121187"/>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831" u="sng" dirty="0">
                <a:latin typeface="BIZ UDPゴシック" panose="020B0400000000000000" pitchFamily="50" charset="-128"/>
                <a:ea typeface="BIZ UDPゴシック" panose="020B0400000000000000" pitchFamily="50" charset="-128"/>
              </a:rPr>
              <a:t>【</a:t>
            </a:r>
            <a:r>
              <a:rPr lang="ja-JP" altLang="en-US" sz="831" u="sng" dirty="0">
                <a:latin typeface="BIZ UDPゴシック" panose="020B0400000000000000" pitchFamily="50" charset="-128"/>
                <a:ea typeface="BIZ UDPゴシック" panose="020B0400000000000000" pitchFamily="50" charset="-128"/>
              </a:rPr>
              <a:t>十三・淡路駅エリア</a:t>
            </a:r>
            <a:r>
              <a:rPr lang="en-US" altLang="ja-JP" sz="831" u="sng" dirty="0">
                <a:latin typeface="BIZ UDPゴシック" panose="020B0400000000000000" pitchFamily="50" charset="-128"/>
                <a:ea typeface="BIZ UDPゴシック" panose="020B0400000000000000" pitchFamily="50" charset="-128"/>
              </a:rPr>
              <a:t>】</a:t>
            </a:r>
            <a:r>
              <a:rPr lang="ja-JP" altLang="en-US" sz="831" u="sng" dirty="0">
                <a:latin typeface="BIZ UDPゴシック" panose="020B0400000000000000" pitchFamily="50" charset="-128"/>
                <a:ea typeface="BIZ UDPゴシック" panose="020B0400000000000000" pitchFamily="50" charset="-128"/>
              </a:rPr>
              <a:t>　</a:t>
            </a:r>
            <a:endParaRPr lang="zh-TW" altLang="en-US" sz="831" u="sng" dirty="0">
              <a:latin typeface="BIZ UDPゴシック" panose="020B0400000000000000" pitchFamily="50" charset="-128"/>
              <a:ea typeface="BIZ UDPゴシック" panose="020B0400000000000000" pitchFamily="50" charset="-128"/>
            </a:endParaRPr>
          </a:p>
        </p:txBody>
      </p:sp>
      <p:sp>
        <p:nvSpPr>
          <p:cNvPr id="207" name="正方形/長方形 206">
            <a:extLst>
              <a:ext uri="{FF2B5EF4-FFF2-40B4-BE49-F238E27FC236}">
                <a16:creationId xmlns:a16="http://schemas.microsoft.com/office/drawing/2014/main" id="{D8EA234E-DB6B-426A-BC7C-E1F4C66EDD8C}"/>
              </a:ext>
            </a:extLst>
          </p:cNvPr>
          <p:cNvSpPr/>
          <p:nvPr/>
        </p:nvSpPr>
        <p:spPr>
          <a:xfrm>
            <a:off x="6192941" y="1774075"/>
            <a:ext cx="1011914" cy="75516"/>
          </a:xfrm>
          <a:prstGeom prst="rect">
            <a:avLst/>
          </a:prstGeom>
          <a:solidFill>
            <a:srgbClr val="0068B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208" name="テキスト ボックス 207">
            <a:extLst>
              <a:ext uri="{FF2B5EF4-FFF2-40B4-BE49-F238E27FC236}">
                <a16:creationId xmlns:a16="http://schemas.microsoft.com/office/drawing/2014/main" id="{BF38A792-D6AA-43D6-B00B-9649E5D769C9}"/>
              </a:ext>
            </a:extLst>
          </p:cNvPr>
          <p:cNvSpPr txBox="1"/>
          <p:nvPr/>
        </p:nvSpPr>
        <p:spPr>
          <a:xfrm>
            <a:off x="3370463" y="1908222"/>
            <a:ext cx="2837659" cy="233013"/>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740" dirty="0">
                <a:latin typeface="BIZ UDPゴシック" panose="020B0400000000000000" pitchFamily="50" charset="-128"/>
                <a:ea typeface="BIZ UDPゴシック" panose="020B0400000000000000" pitchFamily="50" charset="-128"/>
              </a:rPr>
              <a:t>広域交通の利便性を活かし、３つのエリアのリーディング拠点</a:t>
            </a:r>
            <a:endParaRPr lang="en-US" altLang="ja-JP" sz="740" dirty="0">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740" dirty="0">
                <a:latin typeface="BIZ UDPゴシック" panose="020B0400000000000000" pitchFamily="50" charset="-128"/>
                <a:ea typeface="BIZ UDPゴシック" panose="020B0400000000000000" pitchFamily="50" charset="-128"/>
              </a:rPr>
              <a:t>として、国内外の人の流れを集め、周辺地域や各都市に広げる。</a:t>
            </a:r>
            <a:endParaRPr lang="en-US" altLang="ja-JP" sz="740" dirty="0">
              <a:latin typeface="BIZ UDPゴシック" panose="020B0400000000000000" pitchFamily="50" charset="-128"/>
              <a:ea typeface="BIZ UDPゴシック" panose="020B0400000000000000" pitchFamily="50" charset="-128"/>
            </a:endParaRPr>
          </a:p>
        </p:txBody>
      </p:sp>
      <p:sp>
        <p:nvSpPr>
          <p:cNvPr id="209" name="テキスト ボックス 208">
            <a:extLst>
              <a:ext uri="{FF2B5EF4-FFF2-40B4-BE49-F238E27FC236}">
                <a16:creationId xmlns:a16="http://schemas.microsoft.com/office/drawing/2014/main" id="{860BE97B-ADC5-4650-AFBE-49C58982E7F1}"/>
              </a:ext>
            </a:extLst>
          </p:cNvPr>
          <p:cNvSpPr txBox="1"/>
          <p:nvPr/>
        </p:nvSpPr>
        <p:spPr>
          <a:xfrm>
            <a:off x="3318548" y="1200478"/>
            <a:ext cx="6418366" cy="507831"/>
          </a:xfrm>
          <a:prstGeom prst="rect">
            <a:avLst/>
          </a:prstGeom>
          <a:noFill/>
        </p:spPr>
        <p:txBody>
          <a:bodyPr wrap="square" lIns="72000" rIns="72000">
            <a:spAutoFit/>
          </a:bodyPr>
          <a:lstStyle/>
          <a:p>
            <a:r>
              <a:rPr lang="ja-JP" altLang="en-US" sz="900" spc="-20" dirty="0">
                <a:latin typeface="BIZ UDPゴシック" panose="020B0400000000000000" pitchFamily="50" charset="-128"/>
                <a:ea typeface="BIZ UDPゴシック" panose="020B0400000000000000" pitchFamily="50" charset="-128"/>
              </a:rPr>
              <a:t>リニア中央新幹線の全線開業など今後の社会状況の変化に備え、広域交通の一大ハブ拠点として、まちづくり方針を官民で共有し、</a:t>
            </a:r>
            <a:r>
              <a:rPr lang="en-US" altLang="ja-JP" sz="900" spc="-20" dirty="0">
                <a:latin typeface="BIZ UDPゴシック" panose="020B0400000000000000" pitchFamily="50" charset="-128"/>
                <a:ea typeface="BIZ UDPゴシック" panose="020B0400000000000000" pitchFamily="50" charset="-128"/>
              </a:rPr>
              <a:t>20</a:t>
            </a:r>
            <a:r>
              <a:rPr lang="ja-JP" altLang="en-US" sz="900" spc="-20" dirty="0">
                <a:latin typeface="BIZ UDPゴシック" panose="020B0400000000000000" pitchFamily="50" charset="-128"/>
                <a:ea typeface="BIZ UDPゴシック" panose="020B0400000000000000" pitchFamily="50" charset="-128"/>
              </a:rPr>
              <a:t>年から</a:t>
            </a:r>
            <a:r>
              <a:rPr lang="en-US" altLang="ja-JP" sz="900" spc="-20" dirty="0">
                <a:latin typeface="BIZ UDPゴシック" panose="020B0400000000000000" pitchFamily="50" charset="-128"/>
                <a:ea typeface="BIZ UDPゴシック" panose="020B0400000000000000" pitchFamily="50" charset="-128"/>
              </a:rPr>
              <a:t>30</a:t>
            </a:r>
            <a:r>
              <a:rPr lang="ja-JP" altLang="en-US" sz="900" spc="-20" dirty="0">
                <a:latin typeface="BIZ UDPゴシック" panose="020B0400000000000000" pitchFamily="50" charset="-128"/>
                <a:ea typeface="BIZ UDPゴシック" panose="020B0400000000000000" pitchFamily="50" charset="-128"/>
              </a:rPr>
              <a:t>年先を見据えた新しいまちづくりを進める。新大阪駅・十三駅・淡路駅の３つのエリアがそれぞれの役割を発揮しながら一体となって、魅力の高い拠点の形成を図ることとし、「新大阪駅周辺地域まちづくり方針」に沿って実行する。</a:t>
            </a:r>
          </a:p>
        </p:txBody>
      </p:sp>
      <p:sp>
        <p:nvSpPr>
          <p:cNvPr id="210" name="テキスト ボックス 209">
            <a:extLst>
              <a:ext uri="{FF2B5EF4-FFF2-40B4-BE49-F238E27FC236}">
                <a16:creationId xmlns:a16="http://schemas.microsoft.com/office/drawing/2014/main" id="{80531F67-9706-4C23-ACAE-1DC5CA92906F}"/>
              </a:ext>
            </a:extLst>
          </p:cNvPr>
          <p:cNvSpPr txBox="1"/>
          <p:nvPr/>
        </p:nvSpPr>
        <p:spPr>
          <a:xfrm>
            <a:off x="7976649" y="3354827"/>
            <a:ext cx="1544024" cy="184666"/>
          </a:xfrm>
          <a:prstGeom prst="rect">
            <a:avLst/>
          </a:prstGeom>
          <a:noFill/>
        </p:spPr>
        <p:txBody>
          <a:bodyPr wrap="square" lIns="36000" rIns="36000" rtlCol="0">
            <a:spAutoFit/>
          </a:bodyPr>
          <a:lstStyle/>
          <a:p>
            <a:pPr algn="ctr"/>
            <a:r>
              <a:rPr kumimoji="1" lang="en-US" altLang="ja-JP" sz="600" dirty="0">
                <a:latin typeface="BIZ UDPゴシック" panose="020B0400000000000000" pitchFamily="50" charset="-128"/>
                <a:ea typeface="BIZ UDPゴシック" panose="020B0400000000000000" pitchFamily="50" charset="-128"/>
              </a:rPr>
              <a:t>【</a:t>
            </a:r>
            <a:r>
              <a:rPr kumimoji="1" lang="ja-JP" altLang="en-US" sz="600" dirty="0">
                <a:latin typeface="BIZ UDPゴシック" panose="020B0400000000000000" pitchFamily="50" charset="-128"/>
                <a:ea typeface="BIZ UDPゴシック" panose="020B0400000000000000" pitchFamily="50" charset="-128"/>
              </a:rPr>
              <a:t>淡路駅エリアのまちづくりのコンセプト</a:t>
            </a:r>
            <a:r>
              <a:rPr kumimoji="1" lang="en-US" altLang="ja-JP" sz="600" dirty="0">
                <a:latin typeface="BIZ UDPゴシック" panose="020B0400000000000000" pitchFamily="50" charset="-128"/>
                <a:ea typeface="BIZ UDPゴシック" panose="020B0400000000000000" pitchFamily="50" charset="-128"/>
              </a:rPr>
              <a:t>】</a:t>
            </a:r>
            <a:endParaRPr kumimoji="1" lang="ja-JP" altLang="en-US" sz="600" dirty="0">
              <a:latin typeface="BIZ UDPゴシック" panose="020B0400000000000000" pitchFamily="50" charset="-128"/>
              <a:ea typeface="BIZ UDPゴシック" panose="020B0400000000000000" pitchFamily="50" charset="-128"/>
            </a:endParaRPr>
          </a:p>
        </p:txBody>
      </p:sp>
      <p:pic>
        <p:nvPicPr>
          <p:cNvPr id="211" name="図 210">
            <a:extLst>
              <a:ext uri="{FF2B5EF4-FFF2-40B4-BE49-F238E27FC236}">
                <a16:creationId xmlns:a16="http://schemas.microsoft.com/office/drawing/2014/main" id="{B897110B-347A-4E4D-A9E3-625D7EDA63F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45932" y="2256124"/>
            <a:ext cx="2863919" cy="981203"/>
          </a:xfrm>
          <a:prstGeom prst="rect">
            <a:avLst/>
          </a:prstGeom>
        </p:spPr>
      </p:pic>
      <p:sp>
        <p:nvSpPr>
          <p:cNvPr id="212" name="テキスト ボックス 211">
            <a:extLst>
              <a:ext uri="{FF2B5EF4-FFF2-40B4-BE49-F238E27FC236}">
                <a16:creationId xmlns:a16="http://schemas.microsoft.com/office/drawing/2014/main" id="{F52C5522-325F-419A-971E-313FFE96C55B}"/>
              </a:ext>
            </a:extLst>
          </p:cNvPr>
          <p:cNvSpPr txBox="1"/>
          <p:nvPr/>
        </p:nvSpPr>
        <p:spPr>
          <a:xfrm>
            <a:off x="3370872" y="3243050"/>
            <a:ext cx="2459664" cy="276999"/>
          </a:xfrm>
          <a:prstGeom prst="rect">
            <a:avLst/>
          </a:prstGeom>
          <a:noFill/>
        </p:spPr>
        <p:txBody>
          <a:bodyPr wrap="square">
            <a:spAutoFit/>
          </a:bodyPr>
          <a:lstStyle/>
          <a:p>
            <a:r>
              <a:rPr lang="en-US" altLang="ja-JP" sz="600" dirty="0">
                <a:latin typeface="BIZ UDPゴシック" panose="020B0400000000000000" pitchFamily="50" charset="-128"/>
                <a:ea typeface="BIZ UDPゴシック" panose="020B0400000000000000" pitchFamily="50" charset="-128"/>
              </a:rPr>
              <a:t>【</a:t>
            </a:r>
            <a:r>
              <a:rPr lang="ja-JP" altLang="en-US" sz="600" dirty="0">
                <a:latin typeface="BIZ UDPゴシック" panose="020B0400000000000000" pitchFamily="50" charset="-128"/>
                <a:ea typeface="BIZ UDPゴシック" panose="020B0400000000000000" pitchFamily="50" charset="-128"/>
              </a:rPr>
              <a:t>駅とまちが一体となった空間形成と周辺エリアの関係性のイメージ</a:t>
            </a:r>
            <a:r>
              <a:rPr lang="en-US" altLang="ja-JP" sz="600" dirty="0">
                <a:latin typeface="BIZ UDPゴシック" panose="020B0400000000000000" pitchFamily="50" charset="-128"/>
                <a:ea typeface="BIZ UDPゴシック" panose="020B0400000000000000" pitchFamily="50" charset="-128"/>
              </a:rPr>
              <a:t>】</a:t>
            </a:r>
          </a:p>
          <a:p>
            <a:r>
              <a:rPr lang="ja-JP" altLang="en-US" sz="600" dirty="0">
                <a:latin typeface="BIZ UDPゴシック" panose="020B0400000000000000" pitchFamily="50" charset="-128"/>
                <a:ea typeface="BIZ UDPゴシック" panose="020B0400000000000000" pitchFamily="50" charset="-128"/>
              </a:rPr>
              <a:t>出典：新大阪駅周辺地域まちづくり方針</a:t>
            </a:r>
          </a:p>
        </p:txBody>
      </p:sp>
      <p:pic>
        <p:nvPicPr>
          <p:cNvPr id="213" name="図 212" descr="ダイアグラム  自動的に生成された説明">
            <a:extLst>
              <a:ext uri="{FF2B5EF4-FFF2-40B4-BE49-F238E27FC236}">
                <a16:creationId xmlns:a16="http://schemas.microsoft.com/office/drawing/2014/main" id="{D7DD8A3C-9F34-4F7B-8F24-748E0387796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913245" y="2205227"/>
            <a:ext cx="1645753" cy="1148617"/>
          </a:xfrm>
          <a:prstGeom prst="rect">
            <a:avLst/>
          </a:prstGeom>
          <a:ln w="38100">
            <a:noFill/>
          </a:ln>
        </p:spPr>
      </p:pic>
      <p:sp>
        <p:nvSpPr>
          <p:cNvPr id="214" name="テキスト ボックス 213">
            <a:extLst>
              <a:ext uri="{FF2B5EF4-FFF2-40B4-BE49-F238E27FC236}">
                <a16:creationId xmlns:a16="http://schemas.microsoft.com/office/drawing/2014/main" id="{76526B8D-EF9B-4F06-BA08-2BEDA696804C}"/>
              </a:ext>
            </a:extLst>
          </p:cNvPr>
          <p:cNvSpPr txBox="1"/>
          <p:nvPr/>
        </p:nvSpPr>
        <p:spPr>
          <a:xfrm>
            <a:off x="6191113" y="1867119"/>
            <a:ext cx="3447290" cy="408743"/>
          </a:xfrm>
          <a:prstGeom prst="rect">
            <a:avLst/>
          </a:prstGeom>
          <a:noFill/>
          <a:ln>
            <a:noFill/>
          </a:ln>
        </p:spPr>
        <p:txBody>
          <a:bodyPr wrap="square" lIns="36000" tIns="0" rIns="36000" bIns="66462"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740" dirty="0">
                <a:solidFill>
                  <a:schemeClr val="tx1"/>
                </a:solidFill>
                <a:latin typeface="BIZ UDPゴシック" panose="020B0400000000000000" pitchFamily="50" charset="-128"/>
                <a:ea typeface="BIZ UDPゴシック" panose="020B0400000000000000" pitchFamily="50" charset="-128"/>
              </a:rPr>
              <a:t>十三駅、淡路駅の各エリアにおけるプロジェクトや都市基盤整備の具体化に合わせ、来訪者や地域住民にとっても魅力ある、駅まち一体となった人中心のまちづくりを進め、エリア全体の魅力と価値のさらなる向上を図る。</a:t>
            </a:r>
            <a:endParaRPr lang="en-US" altLang="ja-JP" sz="740" dirty="0">
              <a:solidFill>
                <a:schemeClr val="tx1"/>
              </a:solidFill>
              <a:latin typeface="BIZ UDPゴシック" panose="020B0400000000000000" pitchFamily="50" charset="-128"/>
              <a:ea typeface="BIZ UDPゴシック" panose="020B0400000000000000" pitchFamily="50" charset="-128"/>
            </a:endParaRPr>
          </a:p>
        </p:txBody>
      </p:sp>
      <p:sp>
        <p:nvSpPr>
          <p:cNvPr id="215" name="テキスト ボックス 214">
            <a:extLst>
              <a:ext uri="{FF2B5EF4-FFF2-40B4-BE49-F238E27FC236}">
                <a16:creationId xmlns:a16="http://schemas.microsoft.com/office/drawing/2014/main" id="{76002BB2-86AC-4C41-A46B-D57EE4E05680}"/>
              </a:ext>
            </a:extLst>
          </p:cNvPr>
          <p:cNvSpPr txBox="1"/>
          <p:nvPr/>
        </p:nvSpPr>
        <p:spPr>
          <a:xfrm>
            <a:off x="6203699" y="3358706"/>
            <a:ext cx="1544024" cy="184666"/>
          </a:xfrm>
          <a:prstGeom prst="rect">
            <a:avLst/>
          </a:prstGeom>
          <a:noFill/>
        </p:spPr>
        <p:txBody>
          <a:bodyPr wrap="square" lIns="36000" rIns="36000" rtlCol="0">
            <a:spAutoFit/>
          </a:bodyPr>
          <a:lstStyle/>
          <a:p>
            <a:pPr algn="ctr"/>
            <a:r>
              <a:rPr kumimoji="1" lang="en-US" altLang="ja-JP" sz="600" dirty="0">
                <a:latin typeface="BIZ UDPゴシック" panose="020B0400000000000000" pitchFamily="50" charset="-128"/>
                <a:ea typeface="BIZ UDPゴシック" panose="020B0400000000000000" pitchFamily="50" charset="-128"/>
              </a:rPr>
              <a:t>【</a:t>
            </a:r>
            <a:r>
              <a:rPr kumimoji="1" lang="ja-JP" altLang="en-US" sz="600" dirty="0">
                <a:latin typeface="BIZ UDPゴシック" panose="020B0400000000000000" pitchFamily="50" charset="-128"/>
                <a:ea typeface="BIZ UDPゴシック" panose="020B0400000000000000" pitchFamily="50" charset="-128"/>
              </a:rPr>
              <a:t>十三駅エリアのまちづくりのコンセプト</a:t>
            </a:r>
            <a:r>
              <a:rPr kumimoji="1" lang="en-US" altLang="ja-JP" sz="600" dirty="0">
                <a:latin typeface="BIZ UDPゴシック" panose="020B0400000000000000" pitchFamily="50" charset="-128"/>
                <a:ea typeface="BIZ UDPゴシック" panose="020B0400000000000000" pitchFamily="50" charset="-128"/>
              </a:rPr>
              <a:t>】</a:t>
            </a:r>
            <a:endParaRPr kumimoji="1" lang="ja-JP" altLang="en-US" sz="600" dirty="0">
              <a:latin typeface="BIZ UDPゴシック" panose="020B0400000000000000" pitchFamily="50" charset="-128"/>
              <a:ea typeface="BIZ UDPゴシック" panose="020B0400000000000000" pitchFamily="50" charset="-128"/>
            </a:endParaRPr>
          </a:p>
        </p:txBody>
      </p:sp>
      <p:pic>
        <p:nvPicPr>
          <p:cNvPr id="216" name="図 215" descr="ダイアグラム, ベン図表&#10;&#10;自動的に生成された説明">
            <a:extLst>
              <a:ext uri="{FF2B5EF4-FFF2-40B4-BE49-F238E27FC236}">
                <a16:creationId xmlns:a16="http://schemas.microsoft.com/office/drawing/2014/main" id="{F7EE8F8C-3D17-4E4E-930F-1F1200792774}"/>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2547" b="97963" l="799" r="98403">
                        <a14:foregroundMark x1="28275" y1="16978" x2="28275" y2="16978"/>
                        <a14:foregroundMark x1="38658" y1="10357" x2="38658" y2="10357"/>
                        <a14:foregroundMark x1="38658" y1="16808" x2="38658" y2="16808"/>
                        <a14:foregroundMark x1="34505" y1="24958" x2="34505" y2="24958"/>
                        <a14:foregroundMark x1="45048" y1="21562" x2="45048" y2="21562"/>
                        <a14:foregroundMark x1="33227" y1="19355" x2="38179" y2="24618"/>
                        <a14:foregroundMark x1="38818" y1="18846" x2="41374" y2="15620"/>
                        <a14:foregroundMark x1="28435" y1="12733" x2="15655" y2="27844"/>
                        <a14:foregroundMark x1="15655" y1="27844" x2="39457" y2="44652"/>
                        <a14:foregroundMark x1="39457" y1="44652" x2="65655" y2="35144"/>
                        <a14:foregroundMark x1="65655" y1="35144" x2="65655" y2="32258"/>
                        <a14:foregroundMark x1="7827" y1="18506" x2="26198" y2="3905"/>
                        <a14:foregroundMark x1="26198" y1="3905" x2="47764" y2="5263"/>
                        <a14:foregroundMark x1="47764" y1="5263" x2="52077" y2="7810"/>
                        <a14:foregroundMark x1="50639" y1="4244" x2="74920" y2="4924"/>
                        <a14:foregroundMark x1="74920" y1="4924" x2="77157" y2="7640"/>
                        <a14:foregroundMark x1="89457" y1="16129" x2="96805" y2="37691"/>
                        <a14:foregroundMark x1="96805" y1="37691" x2="89137" y2="60951"/>
                        <a14:foregroundMark x1="89137" y1="33616" x2="86741" y2="33277"/>
                        <a14:foregroundMark x1="85304" y1="27674" x2="89936" y2="38879"/>
                        <a14:foregroundMark x1="71885" y1="12054" x2="80032" y2="26316"/>
                        <a14:foregroundMark x1="47923" y1="11375" x2="57987" y2="24788"/>
                        <a14:foregroundMark x1="37380" y1="15620" x2="56390" y2="44143"/>
                        <a14:foregroundMark x1="62300" y1="24448" x2="64856" y2="56197"/>
                        <a14:foregroundMark x1="49681" y1="53311" x2="47284" y2="60951"/>
                        <a14:foregroundMark x1="51757" y1="47878" x2="42652" y2="58234"/>
                        <a14:foregroundMark x1="36741" y1="53311" x2="58946" y2="54839"/>
                        <a14:foregroundMark x1="38818" y1="49406" x2="58307" y2="55518"/>
                        <a14:foregroundMark x1="53674" y1="39219" x2="64696" y2="50424"/>
                        <a14:foregroundMark x1="52236" y1="8319" x2="64058" y2="26995"/>
                        <a14:foregroundMark x1="64058" y1="26995" x2="53994" y2="20034"/>
                        <a14:foregroundMark x1="56230" y1="11205" x2="73003" y2="38710"/>
                        <a14:foregroundMark x1="73003" y1="38710" x2="73003" y2="43633"/>
                        <a14:foregroundMark x1="59744" y1="13752" x2="75559" y2="40577"/>
                        <a14:foregroundMark x1="75559" y1="40577" x2="75559" y2="40747"/>
                        <a14:foregroundMark x1="62780" y1="12733" x2="70767" y2="36333"/>
                        <a14:foregroundMark x1="69329" y1="17997" x2="72684" y2="41426"/>
                        <a14:foregroundMark x1="69010" y1="23090" x2="69968" y2="46350"/>
                        <a14:foregroundMark x1="70767" y1="34465" x2="69010" y2="52292"/>
                        <a14:foregroundMark x1="69968" y1="31579" x2="61821" y2="13073"/>
                        <a14:foregroundMark x1="61821" y1="13073" x2="56070" y2="11545"/>
                        <a14:foregroundMark x1="52077" y1="5772" x2="71725" y2="30900"/>
                        <a14:foregroundMark x1="66134" y1="20204" x2="58307" y2="9508"/>
                        <a14:foregroundMark x1="40575" y1="2207" x2="13419" y2="8829"/>
                        <a14:foregroundMark x1="10299" y1="14092" x2="3355" y2="25806"/>
                        <a14:foregroundMark x1="10701" y1="13413" x2="10299" y2="14092"/>
                        <a14:foregroundMark x1="10802" y1="13243" x2="10701" y2="13413"/>
                        <a14:foregroundMark x1="10903" y1="13073" x2="10802" y2="13243"/>
                        <a14:foregroundMark x1="13419" y1="8829" x2="10903" y2="13073"/>
                        <a14:foregroundMark x1="3355" y1="25806" x2="3674" y2="39389"/>
                        <a14:foregroundMark x1="8827" y1="14092" x2="6709" y2="16299"/>
                        <a14:foregroundMark x1="9479" y1="13413" x2="8827" y2="14092"/>
                        <a14:foregroundMark x1="9642" y1="13243" x2="9479" y2="13413"/>
                        <a14:foregroundMark x1="9805" y1="13073" x2="9642" y2="13243"/>
                        <a14:foregroundMark x1="14856" y1="7810" x2="9805" y2="13073"/>
                        <a14:foregroundMark x1="8336" y1="14092" x2="958" y2="35654"/>
                        <a14:foregroundMark x1="8568" y1="13413" x2="8336" y2="14092"/>
                        <a14:foregroundMark x1="8626" y1="13243" x2="8568" y2="13413"/>
                        <a14:foregroundMark x1="958" y1="35654" x2="958" y2="35993"/>
                        <a14:foregroundMark x1="28115" y1="8319" x2="16773" y2="23260"/>
                        <a14:foregroundMark x1="7188" y1="17148" x2="27316" y2="3226"/>
                        <a14:foregroundMark x1="27316" y1="3226" x2="57827" y2="8998"/>
                        <a14:foregroundMark x1="51278" y1="4075" x2="73163" y2="3905"/>
                        <a14:foregroundMark x1="73163" y1="3905" x2="74441" y2="4584"/>
                        <a14:foregroundMark x1="57188" y1="3056" x2="69649" y2="3056"/>
                        <a14:foregroundMark x1="53994" y1="3735" x2="53994" y2="3735"/>
                        <a14:foregroundMark x1="47923" y1="4584" x2="69489" y2="2547"/>
                        <a14:foregroundMark x1="69489" y1="2547" x2="90735" y2="14771"/>
                        <a14:foregroundMark x1="90735" y1="14771" x2="98403" y2="38879"/>
                        <a14:foregroundMark x1="98403" y1="38879" x2="89617" y2="61290"/>
                        <a14:foregroundMark x1="89617" y1="61290" x2="73962" y2="74873"/>
                        <a14:foregroundMark x1="73962" y1="74873" x2="66613" y2="73854"/>
                        <a14:foregroundMark x1="69169" y1="55348" x2="87220" y2="56367"/>
                        <a14:foregroundMark x1="61022" y1="69270" x2="74121" y2="74194"/>
                        <a14:foregroundMark x1="44728" y1="25467" x2="22684" y2="40238"/>
                        <a14:foregroundMark x1="22684" y1="40238" x2="19489" y2="65195"/>
                        <a14:foregroundMark x1="19489" y1="65195" x2="31150" y2="83192"/>
                        <a14:foregroundMark x1="31150" y1="83192" x2="49681" y2="89474"/>
                        <a14:foregroundMark x1="49681" y1="89474" x2="75559" y2="82513"/>
                        <a14:foregroundMark x1="75559" y1="82513" x2="54153" y2="75722"/>
                        <a14:foregroundMark x1="54153" y1="75722" x2="37380" y2="61121"/>
                        <a14:foregroundMark x1="37380" y1="61121" x2="32428" y2="38879"/>
                        <a14:foregroundMark x1="32428" y1="38879" x2="18051" y2="51104"/>
                        <a14:foregroundMark x1="18051" y1="51104" x2="20607" y2="70628"/>
                        <a14:foregroundMark x1="20607" y1="70628" x2="31949" y2="84890"/>
                        <a14:foregroundMark x1="22364" y1="49915" x2="27157" y2="74363"/>
                        <a14:foregroundMark x1="27157" y1="74363" x2="48243" y2="71817"/>
                        <a14:foregroundMark x1="48243" y1="71817" x2="32748" y2="52462"/>
                        <a14:foregroundMark x1="32748" y1="52462" x2="23802" y2="48557"/>
                        <a14:foregroundMark x1="35304" y1="60272" x2="33067" y2="60951"/>
                        <a14:foregroundMark x1="36102" y1="62988" x2="25080" y2="70628"/>
                        <a14:foregroundMark x1="30511" y1="69610" x2="43610" y2="72156"/>
                        <a14:foregroundMark x1="33866" y1="66384" x2="43291" y2="72496"/>
                        <a14:foregroundMark x1="32748" y1="72835" x2="39137" y2="77080"/>
                        <a14:foregroundMark x1="27796" y1="74024" x2="37380" y2="82683"/>
                        <a14:foregroundMark x1="16294" y1="55008" x2="18051" y2="75382"/>
                        <a14:foregroundMark x1="18051" y1="75382" x2="30032" y2="91002"/>
                        <a14:foregroundMark x1="30032" y1="91002" x2="51597" y2="99321"/>
                        <a14:foregroundMark x1="51597" y1="99321" x2="64867" y2="95291"/>
                        <a14:foregroundMark x1="72182" y1="90809" x2="82907" y2="72156"/>
                        <a14:foregroundMark x1="82907" y1="72156" x2="83706" y2="68930"/>
                        <a14:foregroundMark x1="42971" y1="97114" x2="58147" y2="96435"/>
                        <a14:foregroundMark x1="15815" y1="67402" x2="24281" y2="86248"/>
                        <a14:foregroundMark x1="24281" y1="86248" x2="41374" y2="96435"/>
                        <a14:foregroundMark x1="41374" y1="96435" x2="47923" y2="97963"/>
                        <a14:foregroundMark x1="46166" y1="97793" x2="46166" y2="97793"/>
                        <a14:foregroundMark x1="47923" y1="97793" x2="43450" y2="97453"/>
                        <a14:foregroundMark x1="41534" y1="96435" x2="41534" y2="96435"/>
                        <a14:foregroundMark x1="38818" y1="96435" x2="38818" y2="96435"/>
                        <a14:foregroundMark x1="40256" y1="96774" x2="40256" y2="96774"/>
                        <a14:foregroundMark x1="37540" y1="96265" x2="37540" y2="96265"/>
                        <a14:foregroundMark x1="33546" y1="94907" x2="33546" y2="94907"/>
                        <a14:foregroundMark x1="31629" y1="93209" x2="31629" y2="93209"/>
                        <a14:foregroundMark x1="28594" y1="92020" x2="28594" y2="92020"/>
                        <a14:foregroundMark x1="26038" y1="88455" x2="26038" y2="88455"/>
                        <a14:foregroundMark x1="24121" y1="85908" x2="24121" y2="85908"/>
                        <a14:foregroundMark x1="22524" y1="79457" x2="22524" y2="79457"/>
                        <a14:foregroundMark x1="21885" y1="82513" x2="21885" y2="82513"/>
                        <a14:foregroundMark x1="18211" y1="77080" x2="18211" y2="77080"/>
                        <a14:foregroundMark x1="16294" y1="73854" x2="26518" y2="88795"/>
                        <a14:foregroundMark x1="19649" y1="81154" x2="24760" y2="85908"/>
                        <a14:foregroundMark x1="19010" y1="79117" x2="19010" y2="79117"/>
                        <a14:foregroundMark x1="15016" y1="69270" x2="15016" y2="69270"/>
                        <a14:foregroundMark x1="71565" y1="90323" x2="66613" y2="93718"/>
                        <a14:backgroundMark x1="8147" y1="13243" x2="8147" y2="13243"/>
                        <a14:backgroundMark x1="8307" y1="13073" x2="8307" y2="13073"/>
                        <a14:backgroundMark x1="8466" y1="13073" x2="8466" y2="13073"/>
                        <a14:backgroundMark x1="8307" y1="13413" x2="8307" y2="13413"/>
                        <a14:backgroundMark x1="7987" y1="14092" x2="7987" y2="14092"/>
                        <a14:backgroundMark x1="67359" y1="94510" x2="65495" y2="95925"/>
                      </a14:backgroundRemoval>
                    </a14:imgEffect>
                  </a14:imgLayer>
                </a14:imgProps>
              </a:ext>
              <a:ext uri="{28A0092B-C50C-407E-A947-70E740481C1C}">
                <a14:useLocalDpi xmlns:a14="http://schemas.microsoft.com/office/drawing/2010/main"/>
              </a:ext>
            </a:extLst>
          </a:blip>
          <a:srcRect/>
          <a:stretch/>
        </p:blipFill>
        <p:spPr>
          <a:xfrm>
            <a:off x="6391445" y="2252147"/>
            <a:ext cx="1217829" cy="1145952"/>
          </a:xfrm>
          <a:prstGeom prst="rect">
            <a:avLst/>
          </a:prstGeom>
        </p:spPr>
      </p:pic>
      <p:sp>
        <p:nvSpPr>
          <p:cNvPr id="217" name="正方形/長方形 216">
            <a:extLst>
              <a:ext uri="{FF2B5EF4-FFF2-40B4-BE49-F238E27FC236}">
                <a16:creationId xmlns:a16="http://schemas.microsoft.com/office/drawing/2014/main" id="{08D8FDCF-32D5-4F5F-AC33-54BDABFC6994}"/>
              </a:ext>
            </a:extLst>
          </p:cNvPr>
          <p:cNvSpPr/>
          <p:nvPr/>
        </p:nvSpPr>
        <p:spPr>
          <a:xfrm>
            <a:off x="3277403" y="5025215"/>
            <a:ext cx="3127884" cy="173672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8" name="テキスト ボックス 217">
            <a:extLst>
              <a:ext uri="{FF2B5EF4-FFF2-40B4-BE49-F238E27FC236}">
                <a16:creationId xmlns:a16="http://schemas.microsoft.com/office/drawing/2014/main" id="{6F368067-92B2-4B9D-A7F0-63113F5D9806}"/>
              </a:ext>
            </a:extLst>
          </p:cNvPr>
          <p:cNvSpPr txBox="1"/>
          <p:nvPr/>
        </p:nvSpPr>
        <p:spPr>
          <a:xfrm>
            <a:off x="3882779" y="4913886"/>
            <a:ext cx="1695466" cy="216000"/>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3231" rIns="33231" bIns="33231" rtlCol="0" anchor="ctr" anchorCtr="0">
            <a:noAutofit/>
          </a:bodyPr>
          <a:lstStyle/>
          <a:p>
            <a:pPr algn="ctr"/>
            <a:r>
              <a:rPr kumimoji="1" lang="zh-CN" altLang="en-US" sz="1000" b="1" dirty="0">
                <a:ln w="0"/>
                <a:solidFill>
                  <a:schemeClr val="bg1"/>
                </a:solidFill>
                <a:latin typeface="BIZ UDPゴシック" panose="020B0400000000000000" pitchFamily="50" charset="-128"/>
                <a:ea typeface="BIZ UDPゴシック" panose="020B0400000000000000" pitchFamily="50" charset="-128"/>
              </a:rPr>
              <a:t>千里中央地区</a:t>
            </a:r>
          </a:p>
        </p:txBody>
      </p:sp>
      <p:sp>
        <p:nvSpPr>
          <p:cNvPr id="219" name="正方形/長方形 218">
            <a:extLst>
              <a:ext uri="{FF2B5EF4-FFF2-40B4-BE49-F238E27FC236}">
                <a16:creationId xmlns:a16="http://schemas.microsoft.com/office/drawing/2014/main" id="{4AF179F0-1E3A-49AA-BA10-D37EEDA57EDE}"/>
              </a:ext>
            </a:extLst>
          </p:cNvPr>
          <p:cNvSpPr/>
          <p:nvPr/>
        </p:nvSpPr>
        <p:spPr>
          <a:xfrm>
            <a:off x="6554002" y="5032835"/>
            <a:ext cx="3182911" cy="173672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0" name="テキスト ボックス 219">
            <a:extLst>
              <a:ext uri="{FF2B5EF4-FFF2-40B4-BE49-F238E27FC236}">
                <a16:creationId xmlns:a16="http://schemas.microsoft.com/office/drawing/2014/main" id="{9BE6CBCB-6CCD-47C8-A474-BB4E1D72F255}"/>
              </a:ext>
            </a:extLst>
          </p:cNvPr>
          <p:cNvSpPr txBox="1"/>
          <p:nvPr/>
        </p:nvSpPr>
        <p:spPr>
          <a:xfrm>
            <a:off x="7462137" y="4892573"/>
            <a:ext cx="1695466" cy="217100"/>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3231" rIns="33231" bIns="33231" rtlCol="0" anchor="ctr" anchorCtr="0">
            <a:noAutofit/>
          </a:bodyPr>
          <a:lstStyle/>
          <a:p>
            <a:pPr algn="ctr"/>
            <a:r>
              <a:rPr kumimoji="1" lang="zh-TW" altLang="en-US" sz="1000" b="1" dirty="0">
                <a:ln w="0"/>
                <a:solidFill>
                  <a:schemeClr val="bg1"/>
                </a:solidFill>
                <a:latin typeface="BIZ UDPゴシック" panose="020B0400000000000000" pitchFamily="50" charset="-128"/>
                <a:ea typeface="BIZ UDPゴシック" panose="020B0400000000000000" pitchFamily="50" charset="-128"/>
              </a:rPr>
              <a:t>中百舌鳥駅周辺</a:t>
            </a:r>
          </a:p>
        </p:txBody>
      </p:sp>
      <p:sp>
        <p:nvSpPr>
          <p:cNvPr id="221" name="テキスト ボックス 220">
            <a:extLst>
              <a:ext uri="{FF2B5EF4-FFF2-40B4-BE49-F238E27FC236}">
                <a16:creationId xmlns:a16="http://schemas.microsoft.com/office/drawing/2014/main" id="{9E364C01-37FE-4C5F-89A3-F5ECFDB754A5}"/>
              </a:ext>
            </a:extLst>
          </p:cNvPr>
          <p:cNvSpPr txBox="1"/>
          <p:nvPr/>
        </p:nvSpPr>
        <p:spPr>
          <a:xfrm>
            <a:off x="7768671" y="4632116"/>
            <a:ext cx="2044585" cy="169277"/>
          </a:xfrm>
          <a:prstGeom prst="rect">
            <a:avLst/>
          </a:prstGeom>
          <a:noFill/>
        </p:spPr>
        <p:txBody>
          <a:bodyPr wrap="square">
            <a:spAutoFit/>
          </a:bodyPr>
          <a:lstStyle/>
          <a:p>
            <a:r>
              <a:rPr lang="ja-JP" altLang="en-US" sz="500" dirty="0">
                <a:effectLst/>
                <a:latin typeface="BIZ UDPゴシック" panose="020B0400000000000000" pitchFamily="50" charset="-128"/>
                <a:ea typeface="BIZ UDPゴシック" panose="020B0400000000000000" pitchFamily="50" charset="-128"/>
                <a:cs typeface="Times New Roman" panose="02020603050405020304" pitchFamily="18" charset="0"/>
              </a:rPr>
              <a:t>出典：</a:t>
            </a:r>
            <a:r>
              <a:rPr lang="ja-JP" altLang="ja-JP" sz="500" dirty="0">
                <a:effectLst/>
                <a:latin typeface="BIZ UDPゴシック" panose="020B0400000000000000" pitchFamily="50" charset="-128"/>
                <a:ea typeface="BIZ UDPゴシック" panose="020B0400000000000000" pitchFamily="50" charset="-128"/>
                <a:cs typeface="Times New Roman" panose="02020603050405020304" pitchFamily="18" charset="0"/>
              </a:rPr>
              <a:t>グラングリーン大阪開発事業者のイメージパースを一部加工</a:t>
            </a:r>
            <a:endParaRPr lang="ja-JP" altLang="en-US" sz="500" dirty="0">
              <a:latin typeface="BIZ UDPゴシック" panose="020B0400000000000000" pitchFamily="50" charset="-128"/>
              <a:ea typeface="BIZ UDPゴシック" panose="020B0400000000000000" pitchFamily="50" charset="-128"/>
            </a:endParaRPr>
          </a:p>
        </p:txBody>
      </p:sp>
      <p:sp>
        <p:nvSpPr>
          <p:cNvPr id="222" name="正方形/長方形 221">
            <a:extLst>
              <a:ext uri="{FF2B5EF4-FFF2-40B4-BE49-F238E27FC236}">
                <a16:creationId xmlns:a16="http://schemas.microsoft.com/office/drawing/2014/main" id="{69D84803-8D51-424C-ACBC-13A06F5C6006}"/>
              </a:ext>
            </a:extLst>
          </p:cNvPr>
          <p:cNvSpPr/>
          <p:nvPr/>
        </p:nvSpPr>
        <p:spPr>
          <a:xfrm>
            <a:off x="1046427" y="3954240"/>
            <a:ext cx="1442956" cy="200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800" b="1" dirty="0">
                <a:solidFill>
                  <a:srgbClr val="FF0000"/>
                </a:solidFill>
                <a:effectLst>
                  <a:glow rad="127000">
                    <a:schemeClr val="bg1">
                      <a:alpha val="40000"/>
                    </a:schemeClr>
                  </a:glow>
                </a:effectLst>
                <a:latin typeface="BIZ UDPゴシック" panose="020B0400000000000000" pitchFamily="50" charset="-128"/>
                <a:ea typeface="BIZ UDPゴシック" panose="020B0400000000000000" pitchFamily="50" charset="-128"/>
              </a:rPr>
              <a:t>南部大阪</a:t>
            </a:r>
            <a:endParaRPr kumimoji="1" lang="en-US" altLang="ja-JP" sz="800" b="1" dirty="0">
              <a:solidFill>
                <a:srgbClr val="FF0000"/>
              </a:solidFill>
              <a:effectLst>
                <a:glow rad="127000">
                  <a:schemeClr val="bg1">
                    <a:alpha val="40000"/>
                  </a:schemeClr>
                </a:glow>
              </a:effectLst>
              <a:latin typeface="BIZ UDPゴシック" panose="020B0400000000000000" pitchFamily="50" charset="-128"/>
              <a:ea typeface="BIZ UDPゴシック" panose="020B0400000000000000" pitchFamily="50" charset="-128"/>
            </a:endParaRPr>
          </a:p>
          <a:p>
            <a:pPr algn="ctr"/>
            <a:r>
              <a:rPr kumimoji="1" lang="ja-JP" altLang="en-US" sz="800" b="1" dirty="0">
                <a:solidFill>
                  <a:srgbClr val="FF0000"/>
                </a:solidFill>
                <a:effectLst>
                  <a:glow rad="127000">
                    <a:schemeClr val="bg1">
                      <a:alpha val="40000"/>
                    </a:schemeClr>
                  </a:glow>
                </a:effectLst>
                <a:latin typeface="BIZ UDPゴシック" panose="020B0400000000000000" pitchFamily="50" charset="-128"/>
                <a:ea typeface="BIZ UDPゴシック" panose="020B0400000000000000" pitchFamily="50" charset="-128"/>
              </a:rPr>
              <a:t>中枢エリア</a:t>
            </a:r>
            <a:endParaRPr kumimoji="1" lang="en-US" altLang="ja-JP" sz="800" b="1" dirty="0">
              <a:solidFill>
                <a:srgbClr val="FF0000"/>
              </a:solidFill>
              <a:effectLst>
                <a:glow rad="127000">
                  <a:schemeClr val="bg1">
                    <a:alpha val="40000"/>
                  </a:schemeClr>
                </a:glow>
              </a:effectLst>
              <a:latin typeface="BIZ UDPゴシック" panose="020B0400000000000000" pitchFamily="50" charset="-128"/>
              <a:ea typeface="BIZ UDPゴシック" panose="020B0400000000000000" pitchFamily="50" charset="-128"/>
            </a:endParaRPr>
          </a:p>
        </p:txBody>
      </p:sp>
      <p:grpSp>
        <p:nvGrpSpPr>
          <p:cNvPr id="223" name="グループ化 222">
            <a:extLst>
              <a:ext uri="{FF2B5EF4-FFF2-40B4-BE49-F238E27FC236}">
                <a16:creationId xmlns:a16="http://schemas.microsoft.com/office/drawing/2014/main" id="{FCB64D10-AC62-47E2-90B6-6722A373954A}"/>
              </a:ext>
            </a:extLst>
          </p:cNvPr>
          <p:cNvGrpSpPr/>
          <p:nvPr/>
        </p:nvGrpSpPr>
        <p:grpSpPr>
          <a:xfrm>
            <a:off x="1335511" y="1651640"/>
            <a:ext cx="828001" cy="828000"/>
            <a:chOff x="3492126" y="1869165"/>
            <a:chExt cx="486052" cy="493815"/>
          </a:xfrm>
        </p:grpSpPr>
        <p:sp>
          <p:nvSpPr>
            <p:cNvPr id="224" name="楕円 223">
              <a:extLst>
                <a:ext uri="{FF2B5EF4-FFF2-40B4-BE49-F238E27FC236}">
                  <a16:creationId xmlns:a16="http://schemas.microsoft.com/office/drawing/2014/main" id="{8377A472-3479-49CB-BD1D-BCCDFE673773}"/>
                </a:ext>
              </a:extLst>
            </p:cNvPr>
            <p:cNvSpPr/>
            <p:nvPr/>
          </p:nvSpPr>
          <p:spPr>
            <a:xfrm flipV="1">
              <a:off x="3492126" y="1869165"/>
              <a:ext cx="486052" cy="493815"/>
            </a:xfrm>
            <a:prstGeom prst="ellipse">
              <a:avLst/>
            </a:prstGeom>
            <a:solidFill>
              <a:srgbClr val="FF0000"/>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25" name="楕円 224">
              <a:extLst>
                <a:ext uri="{FF2B5EF4-FFF2-40B4-BE49-F238E27FC236}">
                  <a16:creationId xmlns:a16="http://schemas.microsoft.com/office/drawing/2014/main" id="{40BDEF98-9772-4506-82BC-9B8B273D2481}"/>
                </a:ext>
              </a:extLst>
            </p:cNvPr>
            <p:cNvSpPr/>
            <p:nvPr/>
          </p:nvSpPr>
          <p:spPr>
            <a:xfrm flipH="1">
              <a:off x="3740249" y="2091214"/>
              <a:ext cx="45234" cy="448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grpSp>
    </p:spTree>
    <p:extLst>
      <p:ext uri="{BB962C8B-B14F-4D97-AF65-F5344CB8AC3E}">
        <p14:creationId xmlns:p14="http://schemas.microsoft.com/office/powerpoint/2010/main" val="1453566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1">
            <a:extLst>
              <a:ext uri="{FF2B5EF4-FFF2-40B4-BE49-F238E27FC236}">
                <a16:creationId xmlns:a16="http://schemas.microsoft.com/office/drawing/2014/main" id="{F26DBC2F-C256-4A78-B679-64B554DEE25A}"/>
              </a:ext>
            </a:extLst>
          </p:cNvPr>
          <p:cNvSpPr>
            <a:spLocks noGrp="1"/>
          </p:cNvSpPr>
          <p:nvPr>
            <p:ph type="sldNum" sz="quarter" idx="12"/>
          </p:nvPr>
        </p:nvSpPr>
        <p:spPr>
          <a:xfrm>
            <a:off x="7677150" y="6470384"/>
            <a:ext cx="222885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F82107-93BA-490C-9453-044014AF67CD}" type="slidenum">
              <a:rPr kumimoji="1" lang="ja-JP" altLang="en-US" sz="1200" b="0" i="0" u="none" strike="noStrike" kern="1200" cap="none" spc="0" normalizeH="0" baseline="0" noProof="0" smtClean="0">
                <a:ln>
                  <a:noFill/>
                </a:ln>
                <a:solidFill>
                  <a:prstClr val="black">
                    <a:tint val="75000"/>
                  </a:prstClr>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dirty="0">
              <a:ln>
                <a:noFill/>
              </a:ln>
              <a:solidFill>
                <a:prstClr val="black">
                  <a:tint val="75000"/>
                </a:prstClr>
              </a:solidFill>
              <a:effectLst/>
              <a:uLnTx/>
              <a:uFillTx/>
              <a:latin typeface="BIZ UDPゴシック" panose="020B0400000000000000" pitchFamily="50" charset="-128"/>
              <a:ea typeface="BIZ UDPゴシック" panose="020B0400000000000000" pitchFamily="50" charset="-128"/>
              <a:cs typeface="+mn-cs"/>
            </a:endParaRPr>
          </a:p>
        </p:txBody>
      </p:sp>
      <p:sp>
        <p:nvSpPr>
          <p:cNvPr id="113" name="テキスト ボックス 112">
            <a:extLst>
              <a:ext uri="{FF2B5EF4-FFF2-40B4-BE49-F238E27FC236}">
                <a16:creationId xmlns:a16="http://schemas.microsoft.com/office/drawing/2014/main" id="{2C4BE3E6-2531-4345-BC97-A01004D9C2CA}"/>
              </a:ext>
            </a:extLst>
          </p:cNvPr>
          <p:cNvSpPr txBox="1"/>
          <p:nvPr/>
        </p:nvSpPr>
        <p:spPr>
          <a:xfrm>
            <a:off x="0" y="71018"/>
            <a:ext cx="9906000" cy="400110"/>
          </a:xfrm>
          <a:prstGeom prst="rect">
            <a:avLst/>
          </a:prstGeom>
          <a:noFill/>
        </p:spPr>
        <p:txBody>
          <a:bodyPr wrap="square">
            <a:spAutoFit/>
          </a:bodyPr>
          <a:lstStyle>
            <a:defPPr>
              <a:defRPr lang="en-US"/>
            </a:defPPr>
            <a:lvl1pPr marR="0" lvl="0" indent="0" defTabSz="742950" fontAlgn="auto">
              <a:lnSpc>
                <a:spcPct val="100000"/>
              </a:lnSpc>
              <a:spcBef>
                <a:spcPts val="0"/>
              </a:spcBef>
              <a:spcAft>
                <a:spcPts val="0"/>
              </a:spcAft>
              <a:buClrTx/>
              <a:buSzTx/>
              <a:buFontTx/>
              <a:buNone/>
              <a:tabLst/>
              <a:defRPr kumimoji="1" sz="2000">
                <a:solidFill>
                  <a:prstClr val="white"/>
                </a:solidFill>
                <a:latin typeface="HGS創英角ｺﾞｼｯｸUB" panose="020B0900000000000000" pitchFamily="50" charset="-128"/>
                <a:ea typeface="HGS創英角ｺﾞｼｯｸUB" panose="020B0900000000000000" pitchFamily="50" charset="-128"/>
              </a:defRPr>
            </a:lvl1pPr>
          </a:lstStyle>
          <a:p>
            <a:r>
              <a:rPr lang="ja-JP" altLang="en-US" dirty="0"/>
              <a:t>今後のまちづくり・都市基盤の整備</a:t>
            </a:r>
          </a:p>
        </p:txBody>
      </p:sp>
      <p:sp>
        <p:nvSpPr>
          <p:cNvPr id="4" name="テキスト ボックス 3">
            <a:extLst>
              <a:ext uri="{FF2B5EF4-FFF2-40B4-BE49-F238E27FC236}">
                <a16:creationId xmlns:a16="http://schemas.microsoft.com/office/drawing/2014/main" id="{A8F2EE70-4276-46A2-9D28-40BB361952D8}"/>
              </a:ext>
            </a:extLst>
          </p:cNvPr>
          <p:cNvSpPr txBox="1"/>
          <p:nvPr/>
        </p:nvSpPr>
        <p:spPr>
          <a:xfrm>
            <a:off x="63147" y="578711"/>
            <a:ext cx="4608000" cy="351375"/>
          </a:xfrm>
          <a:prstGeom prst="rect">
            <a:avLst/>
          </a:prstGeom>
          <a:solidFill>
            <a:srgbClr val="0FB49D"/>
          </a:solidFill>
          <a:ln>
            <a:solidFill>
              <a:schemeClr val="lt1"/>
            </a:solidFill>
          </a:ln>
        </p:spPr>
        <p:style>
          <a:lnRef idx="3">
            <a:schemeClr val="lt1"/>
          </a:lnRef>
          <a:fillRef idx="1">
            <a:schemeClr val="accent1"/>
          </a:fillRef>
          <a:effectRef idx="1">
            <a:schemeClr val="accent1"/>
          </a:effectRef>
          <a:fontRef idx="minor">
            <a:schemeClr val="lt1"/>
          </a:fontRef>
        </p:style>
        <p:txBody>
          <a:bodyPr wrap="square" lIns="36000" rIns="36000" rtlCol="0" anchor="ctr" anchorCtr="0">
            <a:noAutofit/>
          </a:bodyPr>
          <a:lstStyle>
            <a:defPPr>
              <a:defRPr lang="en-US"/>
            </a:defPPr>
            <a:lvl1pPr algn="ctr">
              <a:defRPr kumimoji="1" sz="130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defRPr>
            </a:lvl1pPr>
          </a:lstStyle>
          <a:p>
            <a:r>
              <a:rPr lang="ja-JP" altLang="en-US" sz="1600" b="1" dirty="0">
                <a:effectLst/>
              </a:rPr>
              <a:t>ベイエリアの活性化（集客交流拠点・新産業拠点）</a:t>
            </a:r>
          </a:p>
        </p:txBody>
      </p:sp>
      <p:sp>
        <p:nvSpPr>
          <p:cNvPr id="5" name="正方形/長方形 4">
            <a:extLst>
              <a:ext uri="{FF2B5EF4-FFF2-40B4-BE49-F238E27FC236}">
                <a16:creationId xmlns:a16="http://schemas.microsoft.com/office/drawing/2014/main" id="{26CF9242-CDEB-4CAF-98C9-B1C273D286BD}"/>
              </a:ext>
            </a:extLst>
          </p:cNvPr>
          <p:cNvSpPr/>
          <p:nvPr/>
        </p:nvSpPr>
        <p:spPr>
          <a:xfrm>
            <a:off x="184976" y="1168648"/>
            <a:ext cx="2879433" cy="553971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6" name="テキスト ボックス 5">
            <a:extLst>
              <a:ext uri="{FF2B5EF4-FFF2-40B4-BE49-F238E27FC236}">
                <a16:creationId xmlns:a16="http://schemas.microsoft.com/office/drawing/2014/main" id="{CBE79611-0645-44C2-AC2A-174FC940E846}"/>
              </a:ext>
            </a:extLst>
          </p:cNvPr>
          <p:cNvSpPr txBox="1"/>
          <p:nvPr/>
        </p:nvSpPr>
        <p:spPr>
          <a:xfrm>
            <a:off x="1707025" y="1612189"/>
            <a:ext cx="1293486" cy="692497"/>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923"/>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浜寺水路周辺エリアにおいて、旧市民会館・図書館跡地の活用や、近隣スポーツ施設等との連携により、エリア一帯の活性化を図る</a:t>
            </a:r>
          </a:p>
        </p:txBody>
      </p:sp>
      <p:pic>
        <p:nvPicPr>
          <p:cNvPr id="7" name="図 6">
            <a:extLst>
              <a:ext uri="{FF2B5EF4-FFF2-40B4-BE49-F238E27FC236}">
                <a16:creationId xmlns:a16="http://schemas.microsoft.com/office/drawing/2014/main" id="{17A9678F-ECD0-43E2-9D55-285E286B56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3967" y="1654969"/>
            <a:ext cx="1431492" cy="930807"/>
          </a:xfrm>
          <a:prstGeom prst="rect">
            <a:avLst/>
          </a:prstGeom>
        </p:spPr>
      </p:pic>
      <p:sp>
        <p:nvSpPr>
          <p:cNvPr id="8" name="正方形/長方形 7">
            <a:extLst>
              <a:ext uri="{FF2B5EF4-FFF2-40B4-BE49-F238E27FC236}">
                <a16:creationId xmlns:a16="http://schemas.microsoft.com/office/drawing/2014/main" id="{595B00BC-445D-4670-ADFB-B1DB472D9E24}"/>
              </a:ext>
            </a:extLst>
          </p:cNvPr>
          <p:cNvSpPr/>
          <p:nvPr/>
        </p:nvSpPr>
        <p:spPr>
          <a:xfrm>
            <a:off x="1697384" y="2348438"/>
            <a:ext cx="1319386" cy="203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083">
              <a:lnSpc>
                <a:spcPts val="738"/>
              </a:lnSpc>
              <a:defRPr/>
            </a:pPr>
            <a:r>
              <a:rPr kumimoji="1" lang="ja-JP" altLang="en-US" sz="600" dirty="0">
                <a:solidFill>
                  <a:schemeClr val="tx1"/>
                </a:solidFill>
                <a:latin typeface="BIZ UDゴシック" panose="020B0400000000000000" pitchFamily="49" charset="-128"/>
                <a:ea typeface="BIZ UDゴシック" panose="020B0400000000000000" pitchFamily="49" charset="-128"/>
              </a:rPr>
              <a:t>出典：高石市ホームページ</a:t>
            </a:r>
            <a:endParaRPr kumimoji="1" lang="en-US" altLang="ja-JP" sz="600" dirty="0">
              <a:solidFill>
                <a:schemeClr val="tx1"/>
              </a:solidFill>
              <a:latin typeface="BIZ UDゴシック" panose="020B0400000000000000" pitchFamily="49" charset="-128"/>
              <a:ea typeface="BIZ UDゴシック" panose="020B0400000000000000" pitchFamily="49" charset="-128"/>
            </a:endParaRPr>
          </a:p>
          <a:p>
            <a:pPr defTabSz="844083">
              <a:lnSpc>
                <a:spcPts val="738"/>
              </a:lnSpc>
              <a:defRPr/>
            </a:pPr>
            <a:r>
              <a:rPr kumimoji="1" lang="ja-JP" altLang="en-US" sz="600" dirty="0">
                <a:solidFill>
                  <a:schemeClr val="tx1"/>
                </a:solidFill>
                <a:latin typeface="BIZ UDゴシック" panose="020B0400000000000000" pitchFamily="49" charset="-128"/>
                <a:ea typeface="BIZ UDゴシック" panose="020B0400000000000000" pitchFamily="49" charset="-128"/>
              </a:rPr>
              <a:t>　　　旧市民会館・図書館跡地</a:t>
            </a:r>
            <a:endParaRPr kumimoji="1" lang="ja-JP" altLang="en-US" sz="700" dirty="0">
              <a:solidFill>
                <a:schemeClr val="tx1"/>
              </a:solidFill>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16847778-42BD-46C5-86F7-0E8F713673E9}"/>
              </a:ext>
            </a:extLst>
          </p:cNvPr>
          <p:cNvSpPr txBox="1"/>
          <p:nvPr/>
        </p:nvSpPr>
        <p:spPr>
          <a:xfrm>
            <a:off x="1023191" y="1383610"/>
            <a:ext cx="1115927" cy="200623"/>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高石・泉大津エリア</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4B530F60-A67C-43EB-8069-B74D36D7F041}"/>
              </a:ext>
            </a:extLst>
          </p:cNvPr>
          <p:cNvSpPr/>
          <p:nvPr/>
        </p:nvSpPr>
        <p:spPr>
          <a:xfrm>
            <a:off x="6731059" y="1154221"/>
            <a:ext cx="2955113" cy="50498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11" name="テキスト ボックス 10">
            <a:extLst>
              <a:ext uri="{FF2B5EF4-FFF2-40B4-BE49-F238E27FC236}">
                <a16:creationId xmlns:a16="http://schemas.microsoft.com/office/drawing/2014/main" id="{857CF7E5-25E5-49A6-8059-5DE40D9DF4A7}"/>
              </a:ext>
            </a:extLst>
          </p:cNvPr>
          <p:cNvSpPr txBox="1"/>
          <p:nvPr/>
        </p:nvSpPr>
        <p:spPr>
          <a:xfrm>
            <a:off x="7501982" y="1420701"/>
            <a:ext cx="1343893" cy="181862"/>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次世代</a:t>
            </a:r>
            <a:r>
              <a:rPr kumimoji="1" lang="ja-JP" altLang="en-US" sz="1000" dirty="0">
                <a:ln w="0"/>
                <a:solidFill>
                  <a:schemeClr val="bg1"/>
                </a:solidFill>
                <a:latin typeface="BIZ UDPゴシック" panose="020B0400000000000000" pitchFamily="50" charset="-128"/>
                <a:ea typeface="BIZ UDPゴシック" panose="020B0400000000000000" pitchFamily="50" charset="-128"/>
              </a:rPr>
              <a:t>エネルギー</a:t>
            </a:r>
            <a:r>
              <a:rPr kumimoji="1" lang="ja-JP" altLang="en-US" sz="900" dirty="0">
                <a:ln w="0"/>
                <a:solidFill>
                  <a:schemeClr val="bg1"/>
                </a:solidFill>
                <a:latin typeface="BIZ UDPゴシック" panose="020B0400000000000000" pitchFamily="50" charset="-128"/>
                <a:ea typeface="BIZ UDPゴシック" panose="020B0400000000000000" pitchFamily="50" charset="-128"/>
              </a:rPr>
              <a:t>拠点</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18BB4A19-6922-41D1-8824-FE103E0984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37992" y="1854616"/>
            <a:ext cx="1438347" cy="1263670"/>
          </a:xfrm>
          <a:prstGeom prst="rect">
            <a:avLst/>
          </a:prstGeom>
        </p:spPr>
      </p:pic>
      <p:sp>
        <p:nvSpPr>
          <p:cNvPr id="13" name="正方形/長方形 12">
            <a:extLst>
              <a:ext uri="{FF2B5EF4-FFF2-40B4-BE49-F238E27FC236}">
                <a16:creationId xmlns:a16="http://schemas.microsoft.com/office/drawing/2014/main" id="{DAD8E2E3-EFC0-45FA-94C4-256ECBB47B2D}"/>
              </a:ext>
            </a:extLst>
          </p:cNvPr>
          <p:cNvSpPr/>
          <p:nvPr/>
        </p:nvSpPr>
        <p:spPr>
          <a:xfrm>
            <a:off x="8349130" y="2966301"/>
            <a:ext cx="1180648" cy="36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spAutoFit/>
          </a:bodyPr>
          <a:lstStyle/>
          <a:p>
            <a:pPr defTabSz="844083">
              <a:lnSpc>
                <a:spcPts val="738"/>
              </a:lnSpc>
              <a:defRPr/>
            </a:pPr>
            <a:r>
              <a:rPr kumimoji="1" lang="ja-JP" altLang="en-US" sz="600" dirty="0">
                <a:solidFill>
                  <a:prstClr val="black"/>
                </a:solidFill>
                <a:latin typeface="BIZ UDゴシック" panose="020B0400000000000000" pitchFamily="49" charset="-128"/>
                <a:ea typeface="BIZ UDゴシック" panose="020B0400000000000000" pitchFamily="49" charset="-128"/>
              </a:rPr>
              <a:t>出典：大阪港・堺泉北港・阪南港</a:t>
            </a:r>
            <a:br>
              <a:rPr kumimoji="1" lang="en-US" altLang="ja-JP" sz="600" dirty="0">
                <a:solidFill>
                  <a:prstClr val="black"/>
                </a:solidFill>
                <a:latin typeface="BIZ UDゴシック" panose="020B0400000000000000" pitchFamily="49" charset="-128"/>
                <a:ea typeface="BIZ UDゴシック" panose="020B0400000000000000" pitchFamily="49" charset="-128"/>
              </a:rPr>
            </a:br>
            <a:r>
              <a:rPr kumimoji="1" lang="ja-JP" altLang="en-US" sz="600" dirty="0">
                <a:solidFill>
                  <a:prstClr val="black"/>
                </a:solidFill>
                <a:latin typeface="BIZ UDゴシック" panose="020B0400000000000000" pitchFamily="49" charset="-128"/>
                <a:ea typeface="BIZ UDゴシック" panose="020B0400000000000000" pitchFamily="49" charset="-128"/>
              </a:rPr>
              <a:t>　　　港湾脱炭素化推進計画</a:t>
            </a:r>
            <a:endParaRPr kumimoji="1" lang="en-US" altLang="ja-JP" sz="600" dirty="0">
              <a:solidFill>
                <a:prstClr val="black"/>
              </a:solidFill>
              <a:latin typeface="BIZ UDゴシック" panose="020B0400000000000000" pitchFamily="49" charset="-128"/>
              <a:ea typeface="BIZ UDゴシック" panose="020B0400000000000000" pitchFamily="49" charset="-128"/>
            </a:endParaRPr>
          </a:p>
          <a:p>
            <a:pPr defTabSz="844083">
              <a:lnSpc>
                <a:spcPts val="738"/>
              </a:lnSpc>
              <a:defRPr/>
            </a:pPr>
            <a:r>
              <a:rPr kumimoji="1" lang="ja-JP" altLang="en-US" sz="600" dirty="0">
                <a:solidFill>
                  <a:prstClr val="black"/>
                </a:solidFill>
                <a:latin typeface="BIZ UDゴシック" panose="020B0400000000000000" pitchFamily="49" charset="-128"/>
                <a:ea typeface="BIZ UDゴシック" panose="020B0400000000000000" pitchFamily="49" charset="-128"/>
              </a:rPr>
              <a:t>　　　（２０２４年３月策定）</a:t>
            </a:r>
          </a:p>
        </p:txBody>
      </p:sp>
      <p:sp>
        <p:nvSpPr>
          <p:cNvPr id="14" name="テキスト ボックス 13">
            <a:extLst>
              <a:ext uri="{FF2B5EF4-FFF2-40B4-BE49-F238E27FC236}">
                <a16:creationId xmlns:a16="http://schemas.microsoft.com/office/drawing/2014/main" id="{A6365D07-FC0B-4D27-89FB-AD1D0B1DFE2B}"/>
              </a:ext>
            </a:extLst>
          </p:cNvPr>
          <p:cNvSpPr txBox="1"/>
          <p:nvPr/>
        </p:nvSpPr>
        <p:spPr>
          <a:xfrm>
            <a:off x="6600208" y="1603107"/>
            <a:ext cx="1896883" cy="292388"/>
          </a:xfrm>
          <a:prstGeom prst="rect">
            <a:avLst/>
          </a:prstGeom>
          <a:noFill/>
        </p:spPr>
        <p:txBody>
          <a:bodyPr wrap="square">
            <a:spAutoFit/>
          </a:bodyPr>
          <a:lstStyle/>
          <a:p>
            <a:pPr algn="ctr"/>
            <a:r>
              <a:rPr lang="ja-JP" altLang="en-US" sz="650" b="1" dirty="0">
                <a:latin typeface="BIZ UDPゴシック" panose="020B0400000000000000" pitchFamily="50" charset="-128"/>
                <a:ea typeface="BIZ UDPゴシック" panose="020B0400000000000000" pitchFamily="50" charset="-128"/>
              </a:rPr>
              <a:t>次世代エネルギー拠点化</a:t>
            </a:r>
            <a:endParaRPr lang="en-US" altLang="ja-JP" sz="650" b="1" dirty="0">
              <a:latin typeface="BIZ UDPゴシック" panose="020B0400000000000000" pitchFamily="50" charset="-128"/>
              <a:ea typeface="BIZ UDPゴシック" panose="020B0400000000000000" pitchFamily="50" charset="-128"/>
            </a:endParaRPr>
          </a:p>
          <a:p>
            <a:pPr algn="ctr"/>
            <a:r>
              <a:rPr lang="ja-JP" altLang="en-US" sz="650" b="1" dirty="0">
                <a:latin typeface="BIZ UDPゴシック" panose="020B0400000000000000" pitchFamily="50" charset="-128"/>
                <a:ea typeface="BIZ UDPゴシック" panose="020B0400000000000000" pitchFamily="50" charset="-128"/>
              </a:rPr>
              <a:t>３港連携イメージ</a:t>
            </a:r>
          </a:p>
        </p:txBody>
      </p:sp>
      <p:sp>
        <p:nvSpPr>
          <p:cNvPr id="15" name="テキスト ボックス 14">
            <a:extLst>
              <a:ext uri="{FF2B5EF4-FFF2-40B4-BE49-F238E27FC236}">
                <a16:creationId xmlns:a16="http://schemas.microsoft.com/office/drawing/2014/main" id="{3DFA783B-B10F-40FB-AE91-6900494DE3D0}"/>
              </a:ext>
            </a:extLst>
          </p:cNvPr>
          <p:cNvSpPr txBox="1"/>
          <p:nvPr/>
        </p:nvSpPr>
        <p:spPr>
          <a:xfrm>
            <a:off x="8292301" y="1722507"/>
            <a:ext cx="1391092" cy="1265090"/>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大阪港湾・臨海部における水素・アンモニア・</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buNone/>
            </a:pPr>
            <a:r>
              <a:rPr lang="en-US" altLang="ja-JP" sz="800" dirty="0">
                <a:solidFill>
                  <a:schemeClr val="tx1"/>
                </a:solidFill>
                <a:latin typeface="BIZ UDPゴシック" panose="020B0400000000000000" pitchFamily="50" charset="-128"/>
                <a:ea typeface="BIZ UDPゴシック" panose="020B0400000000000000" pitchFamily="50" charset="-128"/>
              </a:rPr>
              <a:t>e-</a:t>
            </a:r>
            <a:r>
              <a:rPr lang="ja-JP" altLang="en-US" sz="800" dirty="0">
                <a:solidFill>
                  <a:schemeClr val="tx1"/>
                </a:solidFill>
                <a:latin typeface="BIZ UDPゴシック" panose="020B0400000000000000" pitchFamily="50" charset="-128"/>
                <a:ea typeface="BIZ UDPゴシック" panose="020B0400000000000000" pitchFamily="50" charset="-128"/>
              </a:rPr>
              <a:t>メタンなどの次世代エネルギーの製造・貯蔵拠点の整備やサプライチェーン構築に向けた検討が事業者により進められるなど、官民が連携してカーボンニュートラルポート（</a:t>
            </a:r>
            <a:r>
              <a:rPr lang="en-US" altLang="ja-JP" sz="800" dirty="0">
                <a:solidFill>
                  <a:schemeClr val="tx1"/>
                </a:solidFill>
                <a:latin typeface="BIZ UDPゴシック" panose="020B0400000000000000" pitchFamily="50" charset="-128"/>
                <a:ea typeface="BIZ UDPゴシック" panose="020B0400000000000000" pitchFamily="50" charset="-128"/>
              </a:rPr>
              <a:t>CNP</a:t>
            </a:r>
            <a:r>
              <a:rPr lang="ja-JP" altLang="en-US" sz="800" dirty="0">
                <a:solidFill>
                  <a:schemeClr val="tx1"/>
                </a:solidFill>
                <a:latin typeface="BIZ UDPゴシック" panose="020B0400000000000000" pitchFamily="50" charset="-128"/>
                <a:ea typeface="BIZ UDPゴシック" panose="020B0400000000000000" pitchFamily="50" charset="-128"/>
              </a:rPr>
              <a:t>）形成に向けた取組を推進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039E49B1-A7AF-4453-B797-80E8912FC3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06"/>
          <a:stretch/>
        </p:blipFill>
        <p:spPr>
          <a:xfrm>
            <a:off x="8316120" y="5345102"/>
            <a:ext cx="1308397" cy="642473"/>
          </a:xfrm>
          <a:prstGeom prst="rect">
            <a:avLst/>
          </a:prstGeom>
        </p:spPr>
      </p:pic>
      <p:sp>
        <p:nvSpPr>
          <p:cNvPr id="17" name="テキスト ボックス 16">
            <a:extLst>
              <a:ext uri="{FF2B5EF4-FFF2-40B4-BE49-F238E27FC236}">
                <a16:creationId xmlns:a16="http://schemas.microsoft.com/office/drawing/2014/main" id="{8C0C6535-6B39-4DAA-AC47-23385674C170}"/>
              </a:ext>
            </a:extLst>
          </p:cNvPr>
          <p:cNvSpPr txBox="1"/>
          <p:nvPr/>
        </p:nvSpPr>
        <p:spPr>
          <a:xfrm>
            <a:off x="6878772" y="5403542"/>
            <a:ext cx="1375694" cy="577081"/>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9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事業者が、電動モビリティにも活用するペロブスカイト太陽電池の量産化に向けた生産拠点としてシャープ堺工場の建物等を取得</a:t>
            </a:r>
          </a:p>
        </p:txBody>
      </p:sp>
      <p:sp>
        <p:nvSpPr>
          <p:cNvPr id="18" name="テキスト ボックス 17">
            <a:extLst>
              <a:ext uri="{FF2B5EF4-FFF2-40B4-BE49-F238E27FC236}">
                <a16:creationId xmlns:a16="http://schemas.microsoft.com/office/drawing/2014/main" id="{1503713A-72D0-4DF8-8ACF-2E6A5EAC9440}"/>
              </a:ext>
            </a:extLst>
          </p:cNvPr>
          <p:cNvSpPr txBox="1"/>
          <p:nvPr/>
        </p:nvSpPr>
        <p:spPr>
          <a:xfrm>
            <a:off x="8283692" y="5954866"/>
            <a:ext cx="1408310" cy="169277"/>
          </a:xfrm>
          <a:prstGeom prst="rect">
            <a:avLst/>
          </a:prstGeom>
          <a:noFill/>
        </p:spPr>
        <p:txBody>
          <a:bodyPr wrap="square">
            <a:spAutoFit/>
          </a:bodyPr>
          <a:lstStyle/>
          <a:p>
            <a:pPr>
              <a:lnSpc>
                <a:spcPts val="600"/>
              </a:lnSpc>
              <a:spcBef>
                <a:spcPts val="92"/>
              </a:spcBef>
              <a:spcAft>
                <a:spcPts val="92"/>
              </a:spcAft>
            </a:pPr>
            <a:r>
              <a:rPr lang="ja-JP" altLang="en-US" sz="600" dirty="0">
                <a:latin typeface="BIZ UDPゴシック" panose="020B0400000000000000" pitchFamily="50" charset="-128"/>
                <a:ea typeface="BIZ UDPゴシック" panose="020B0400000000000000" pitchFamily="50" charset="-128"/>
              </a:rPr>
              <a:t>画像提供：　積水化学工業株式会社</a:t>
            </a:r>
            <a:endParaRPr lang="en-US" altLang="ja-JP" sz="600"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ED1C120A-CC4D-4F4B-8A6C-5C5D0EC1E610}"/>
              </a:ext>
            </a:extLst>
          </p:cNvPr>
          <p:cNvSpPr txBox="1"/>
          <p:nvPr/>
        </p:nvSpPr>
        <p:spPr>
          <a:xfrm>
            <a:off x="8314166" y="3845486"/>
            <a:ext cx="1308397" cy="692497"/>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9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複数の事業者が大規模な</a:t>
            </a:r>
            <a:r>
              <a:rPr lang="en-US" altLang="ja-JP" sz="800" dirty="0">
                <a:solidFill>
                  <a:schemeClr val="tx1"/>
                </a:solidFill>
                <a:latin typeface="BIZ UDPゴシック" panose="020B0400000000000000" pitchFamily="50" charset="-128"/>
                <a:ea typeface="BIZ UDPゴシック" panose="020B0400000000000000" pitchFamily="50" charset="-128"/>
              </a:rPr>
              <a:t>AI</a:t>
            </a:r>
            <a:r>
              <a:rPr lang="ja-JP" altLang="en-US" sz="800" dirty="0">
                <a:solidFill>
                  <a:schemeClr val="tx1"/>
                </a:solidFill>
                <a:latin typeface="BIZ UDPゴシック" panose="020B0400000000000000" pitchFamily="50" charset="-128"/>
                <a:ea typeface="BIZ UDPゴシック" panose="020B0400000000000000" pitchFamily="50" charset="-128"/>
              </a:rPr>
              <a:t>データセンター構築の</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9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ため、シャープ堺工場の土地や建物などを取得。</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9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それぞれ</a:t>
            </a:r>
            <a:r>
              <a:rPr lang="en-US" altLang="ja-JP" sz="800" dirty="0">
                <a:solidFill>
                  <a:schemeClr val="tx1"/>
                </a:solidFill>
                <a:latin typeface="BIZ UDPゴシック" panose="020B0400000000000000" pitchFamily="50" charset="-128"/>
                <a:ea typeface="BIZ UDPゴシック" panose="020B0400000000000000" pitchFamily="50" charset="-128"/>
              </a:rPr>
              <a:t>2025</a:t>
            </a:r>
            <a:r>
              <a:rPr lang="ja-JP" altLang="en-US" sz="800" dirty="0">
                <a:solidFill>
                  <a:schemeClr val="tx1"/>
                </a:solidFill>
                <a:latin typeface="BIZ UDPゴシック" panose="020B0400000000000000" pitchFamily="50" charset="-128"/>
                <a:ea typeface="BIZ UDPゴシック" panose="020B0400000000000000" pitchFamily="50" charset="-128"/>
              </a:rPr>
              <a:t>年度、</a:t>
            </a:r>
            <a:r>
              <a:rPr lang="en-US" altLang="ja-JP" sz="800" dirty="0">
                <a:solidFill>
                  <a:schemeClr val="tx1"/>
                </a:solidFill>
                <a:latin typeface="BIZ UDPゴシック" panose="020B0400000000000000" pitchFamily="50" charset="-128"/>
                <a:ea typeface="BIZ UDPゴシック" panose="020B0400000000000000" pitchFamily="50" charset="-128"/>
              </a:rPr>
              <a:t>2026</a:t>
            </a:r>
            <a:r>
              <a:rPr lang="ja-JP" altLang="en-US" sz="800" dirty="0">
                <a:solidFill>
                  <a:schemeClr val="tx1"/>
                </a:solidFill>
                <a:latin typeface="BIZ UDPゴシック" panose="020B0400000000000000" pitchFamily="50" charset="-128"/>
                <a:ea typeface="BIZ UDPゴシック" panose="020B0400000000000000" pitchFamily="50" charset="-128"/>
              </a:rPr>
              <a:t>年中の稼働を予定</a:t>
            </a:r>
          </a:p>
        </p:txBody>
      </p:sp>
      <p:pic>
        <p:nvPicPr>
          <p:cNvPr id="20" name="図 19">
            <a:extLst>
              <a:ext uri="{FF2B5EF4-FFF2-40B4-BE49-F238E27FC236}">
                <a16:creationId xmlns:a16="http://schemas.microsoft.com/office/drawing/2014/main" id="{EEDBC927-B8DB-49E0-91B7-DECE73D565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81229" y="3780369"/>
            <a:ext cx="1372825" cy="907652"/>
          </a:xfrm>
          <a:prstGeom prst="rect">
            <a:avLst/>
          </a:prstGeom>
        </p:spPr>
      </p:pic>
      <p:sp>
        <p:nvSpPr>
          <p:cNvPr id="21" name="テキスト ボックス 20">
            <a:extLst>
              <a:ext uri="{FF2B5EF4-FFF2-40B4-BE49-F238E27FC236}">
                <a16:creationId xmlns:a16="http://schemas.microsoft.com/office/drawing/2014/main" id="{733CD900-9298-4CA7-8933-358F82606462}"/>
              </a:ext>
            </a:extLst>
          </p:cNvPr>
          <p:cNvSpPr txBox="1"/>
          <p:nvPr/>
        </p:nvSpPr>
        <p:spPr>
          <a:xfrm>
            <a:off x="7024635" y="3624401"/>
            <a:ext cx="1136785" cy="169277"/>
          </a:xfrm>
          <a:prstGeom prst="rect">
            <a:avLst/>
          </a:prstGeom>
          <a:noFill/>
        </p:spPr>
        <p:txBody>
          <a:bodyPr wrap="square">
            <a:spAutoFit/>
          </a:bodyPr>
          <a:lstStyle/>
          <a:p>
            <a:pPr>
              <a:lnSpc>
                <a:spcPts val="600"/>
              </a:lnSpc>
              <a:spcBef>
                <a:spcPts val="92"/>
              </a:spcBef>
              <a:spcAft>
                <a:spcPts val="92"/>
              </a:spcAft>
            </a:pPr>
            <a:r>
              <a:rPr lang="ja-JP" altLang="en-US" sz="700" dirty="0">
                <a:latin typeface="BIZ UDPゴシック" panose="020B0400000000000000" pitchFamily="50" charset="-128"/>
                <a:ea typeface="BIZ UDPゴシック" panose="020B0400000000000000" pitchFamily="50" charset="-128"/>
              </a:rPr>
              <a:t>シャープ堺工場跡地</a:t>
            </a:r>
            <a:endParaRPr lang="en-US" altLang="ja-JP" sz="7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ABACC207-292D-4C39-B68A-2F583A8DF9D1}"/>
              </a:ext>
            </a:extLst>
          </p:cNvPr>
          <p:cNvSpPr txBox="1"/>
          <p:nvPr/>
        </p:nvSpPr>
        <p:spPr>
          <a:xfrm>
            <a:off x="6847978" y="4683336"/>
            <a:ext cx="1136785" cy="169277"/>
          </a:xfrm>
          <a:prstGeom prst="rect">
            <a:avLst/>
          </a:prstGeom>
          <a:noFill/>
        </p:spPr>
        <p:txBody>
          <a:bodyPr wrap="square">
            <a:spAutoFit/>
          </a:bodyPr>
          <a:lstStyle/>
          <a:p>
            <a:pPr>
              <a:lnSpc>
                <a:spcPts val="600"/>
              </a:lnSpc>
              <a:spcBef>
                <a:spcPts val="92"/>
              </a:spcBef>
              <a:spcAft>
                <a:spcPts val="92"/>
              </a:spcAft>
            </a:pPr>
            <a:r>
              <a:rPr lang="ja-JP" altLang="en-US" sz="600" dirty="0">
                <a:latin typeface="BIZ UDPゴシック" panose="020B0400000000000000" pitchFamily="50" charset="-128"/>
                <a:ea typeface="BIZ UDPゴシック" panose="020B0400000000000000" pitchFamily="50" charset="-128"/>
              </a:rPr>
              <a:t>出典：国土地理院の空中写真</a:t>
            </a:r>
            <a:endParaRPr lang="en-US" altLang="ja-JP" sz="600"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8A282891-7ACD-46AB-89D7-CC1515147950}"/>
              </a:ext>
            </a:extLst>
          </p:cNvPr>
          <p:cNvSpPr txBox="1"/>
          <p:nvPr/>
        </p:nvSpPr>
        <p:spPr>
          <a:xfrm>
            <a:off x="7479984" y="1068739"/>
            <a:ext cx="1343893" cy="216000"/>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新産業拠点</a:t>
            </a:r>
            <a:endParaRPr kumimoji="1" lang="en-US" altLang="ja-JP" sz="1100" b="1" dirty="0">
              <a:ln w="0"/>
              <a:solidFill>
                <a:schemeClr val="bg1"/>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151FD7E3-8CC0-4ECF-9783-9BDFCA88AA17}"/>
              </a:ext>
            </a:extLst>
          </p:cNvPr>
          <p:cNvSpPr txBox="1"/>
          <p:nvPr/>
        </p:nvSpPr>
        <p:spPr>
          <a:xfrm>
            <a:off x="1013563" y="1072928"/>
            <a:ext cx="1115927" cy="21600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集客交流拠点</a:t>
            </a:r>
            <a:endParaRPr kumimoji="1" lang="en-US" altLang="ja-JP" sz="1100" b="1" dirty="0">
              <a:ln w="0"/>
              <a:solidFill>
                <a:schemeClr val="bg1"/>
              </a:solidFill>
              <a:latin typeface="BIZ UDPゴシック" panose="020B0400000000000000" pitchFamily="50" charset="-128"/>
              <a:ea typeface="BIZ UDPゴシック" panose="020B0400000000000000" pitchFamily="50" charset="-128"/>
            </a:endParaRPr>
          </a:p>
        </p:txBody>
      </p:sp>
      <p:sp>
        <p:nvSpPr>
          <p:cNvPr id="25" name="正方形/長方形 24">
            <a:extLst>
              <a:ext uri="{FF2B5EF4-FFF2-40B4-BE49-F238E27FC236}">
                <a16:creationId xmlns:a16="http://schemas.microsoft.com/office/drawing/2014/main" id="{99B270D5-5EFA-45A4-BF9C-2837F0A9E154}"/>
              </a:ext>
            </a:extLst>
          </p:cNvPr>
          <p:cNvSpPr/>
          <p:nvPr/>
        </p:nvSpPr>
        <p:spPr>
          <a:xfrm>
            <a:off x="228960" y="3774810"/>
            <a:ext cx="2527894" cy="267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083">
              <a:lnSpc>
                <a:spcPts val="600"/>
              </a:lnSpc>
              <a:defRPr/>
            </a:pPr>
            <a:r>
              <a:rPr kumimoji="1" lang="ja-JP" altLang="en-US" sz="600" dirty="0">
                <a:solidFill>
                  <a:prstClr val="black"/>
                </a:solidFill>
                <a:latin typeface="BIZ UDゴシック" panose="020B0400000000000000" pitchFamily="49" charset="-128"/>
                <a:ea typeface="BIZ UDゴシック" panose="020B0400000000000000" pitchFamily="49" charset="-128"/>
              </a:rPr>
              <a:t>出典：事業予定者の提案資料より作成</a:t>
            </a:r>
            <a:endParaRPr kumimoji="1" lang="en-US" altLang="ja-JP" sz="600" dirty="0">
              <a:solidFill>
                <a:prstClr val="black"/>
              </a:solidFill>
              <a:latin typeface="BIZ UDゴシック" panose="020B0400000000000000" pitchFamily="49" charset="-128"/>
              <a:ea typeface="BIZ UDゴシック" panose="020B0400000000000000" pitchFamily="49" charset="-128"/>
            </a:endParaRPr>
          </a:p>
          <a:p>
            <a:pPr defTabSz="844083">
              <a:lnSpc>
                <a:spcPts val="600"/>
              </a:lnSpc>
              <a:defRPr/>
            </a:pPr>
            <a:r>
              <a:rPr kumimoji="1" lang="ja-JP" altLang="en-US" sz="600" dirty="0">
                <a:solidFill>
                  <a:prstClr val="black"/>
                </a:solidFill>
                <a:latin typeface="BIZ UDゴシック" panose="020B0400000000000000" pitchFamily="49" charset="-128"/>
                <a:ea typeface="BIZ UDゴシック" panose="020B0400000000000000" pitchFamily="49" charset="-128"/>
              </a:rPr>
              <a:t>　　　今後、関係機関との協議を踏まえ、変更となる可能性あり</a:t>
            </a:r>
            <a:endParaRPr kumimoji="1" lang="ja-JP" altLang="en-US" sz="700" dirty="0">
              <a:solidFill>
                <a:prstClr val="black"/>
              </a:solidFill>
              <a:latin typeface="BIZ UDゴシック" panose="020B0400000000000000" pitchFamily="49" charset="-128"/>
              <a:ea typeface="BIZ UDゴシック" panose="020B0400000000000000" pitchFamily="49" charset="-128"/>
            </a:endParaRPr>
          </a:p>
        </p:txBody>
      </p:sp>
      <p:pic>
        <p:nvPicPr>
          <p:cNvPr id="26" name="図 25">
            <a:extLst>
              <a:ext uri="{FF2B5EF4-FFF2-40B4-BE49-F238E27FC236}">
                <a16:creationId xmlns:a16="http://schemas.microsoft.com/office/drawing/2014/main" id="{EE670841-1B2F-4AD9-97FF-B3D6C6AC09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289067" y="3014745"/>
            <a:ext cx="1529225" cy="768393"/>
          </a:xfrm>
          <a:prstGeom prst="rect">
            <a:avLst/>
          </a:prstGeom>
        </p:spPr>
      </p:pic>
      <p:sp>
        <p:nvSpPr>
          <p:cNvPr id="27" name="テキスト ボックス 26">
            <a:extLst>
              <a:ext uri="{FF2B5EF4-FFF2-40B4-BE49-F238E27FC236}">
                <a16:creationId xmlns:a16="http://schemas.microsoft.com/office/drawing/2014/main" id="{C095D42A-8FE4-451E-BFCB-5F479F24B652}"/>
              </a:ext>
            </a:extLst>
          </p:cNvPr>
          <p:cNvSpPr txBox="1"/>
          <p:nvPr/>
        </p:nvSpPr>
        <p:spPr>
          <a:xfrm>
            <a:off x="1760126" y="3067997"/>
            <a:ext cx="1267939" cy="692497"/>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900"/>
              </a:lnSpc>
              <a:buNone/>
            </a:pPr>
            <a:r>
              <a:rPr lang="en-US" altLang="ja-JP" sz="800" dirty="0">
                <a:solidFill>
                  <a:schemeClr val="tx1"/>
                </a:solidFill>
                <a:latin typeface="BIZ UDPゴシック" panose="020B0400000000000000" pitchFamily="50" charset="-128"/>
                <a:ea typeface="BIZ UDPゴシック" panose="020B0400000000000000" pitchFamily="50" charset="-128"/>
              </a:rPr>
              <a:t>P-PFI</a:t>
            </a:r>
            <a:r>
              <a:rPr lang="ja-JP" altLang="en-US" sz="800" dirty="0">
                <a:solidFill>
                  <a:schemeClr val="tx1"/>
                </a:solidFill>
                <a:latin typeface="BIZ UDPゴシック" panose="020B0400000000000000" pitchFamily="50" charset="-128"/>
                <a:ea typeface="BIZ UDPゴシック" panose="020B0400000000000000" pitchFamily="50" charset="-128"/>
              </a:rPr>
              <a:t>制度を活用し、ビーチスポーツ施設、レストラン、アート・ビジネス施設などの整備を進め、２０２７年４月にオープン​予定</a:t>
            </a:r>
          </a:p>
        </p:txBody>
      </p:sp>
      <p:sp>
        <p:nvSpPr>
          <p:cNvPr id="28" name="正方形/長方形 27">
            <a:extLst>
              <a:ext uri="{FF2B5EF4-FFF2-40B4-BE49-F238E27FC236}">
                <a16:creationId xmlns:a16="http://schemas.microsoft.com/office/drawing/2014/main" id="{B02DB6B9-A1F4-4744-B95E-585BC3BCFF95}"/>
              </a:ext>
            </a:extLst>
          </p:cNvPr>
          <p:cNvSpPr/>
          <p:nvPr/>
        </p:nvSpPr>
        <p:spPr>
          <a:xfrm>
            <a:off x="494989" y="5152959"/>
            <a:ext cx="896586" cy="203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44083">
              <a:lnSpc>
                <a:spcPts val="738"/>
              </a:lnSpc>
              <a:defRPr/>
            </a:pPr>
            <a:r>
              <a:rPr kumimoji="1" lang="ja-JP" altLang="en-US" sz="600" dirty="0">
                <a:solidFill>
                  <a:schemeClr val="tx1"/>
                </a:solidFill>
                <a:latin typeface="BIZ UDゴシック" panose="020B0400000000000000" pitchFamily="49" charset="-128"/>
                <a:ea typeface="BIZ UDゴシック" panose="020B0400000000000000" pitchFamily="49" charset="-128"/>
              </a:rPr>
              <a:t>画像提供：阪南市</a:t>
            </a:r>
            <a:endParaRPr kumimoji="1" lang="ja-JP" altLang="en-US" sz="700" dirty="0">
              <a:solidFill>
                <a:schemeClr val="tx1"/>
              </a:solidFill>
              <a:latin typeface="BIZ UDゴシック" panose="020B0400000000000000" pitchFamily="49" charset="-128"/>
              <a:ea typeface="BIZ UDゴシック" panose="020B0400000000000000" pitchFamily="49" charset="-128"/>
            </a:endParaRPr>
          </a:p>
        </p:txBody>
      </p:sp>
      <p:pic>
        <p:nvPicPr>
          <p:cNvPr id="29" name="図 28">
            <a:extLst>
              <a:ext uri="{FF2B5EF4-FFF2-40B4-BE49-F238E27FC236}">
                <a16:creationId xmlns:a16="http://schemas.microsoft.com/office/drawing/2014/main" id="{780FC7DB-BB1A-4AF0-8ACA-B73118F8826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0811"/>
          <a:stretch/>
        </p:blipFill>
        <p:spPr>
          <a:xfrm>
            <a:off x="301418" y="4369398"/>
            <a:ext cx="1252489" cy="807719"/>
          </a:xfrm>
          <a:prstGeom prst="rect">
            <a:avLst/>
          </a:prstGeom>
        </p:spPr>
      </p:pic>
      <p:sp>
        <p:nvSpPr>
          <p:cNvPr id="30" name="テキスト ボックス 29">
            <a:extLst>
              <a:ext uri="{FF2B5EF4-FFF2-40B4-BE49-F238E27FC236}">
                <a16:creationId xmlns:a16="http://schemas.microsoft.com/office/drawing/2014/main" id="{BF8B6836-AA5F-40E3-9D5D-414C420BCEDC}"/>
              </a:ext>
            </a:extLst>
          </p:cNvPr>
          <p:cNvSpPr txBox="1"/>
          <p:nvPr/>
        </p:nvSpPr>
        <p:spPr>
          <a:xfrm>
            <a:off x="1509194" y="4359149"/>
            <a:ext cx="1541259" cy="461665"/>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923"/>
              </a:lnSpc>
              <a:buNone/>
            </a:pPr>
            <a:r>
              <a:rPr lang="ja-JP" altLang="en-US" sz="800" spc="-40" dirty="0">
                <a:solidFill>
                  <a:schemeClr val="tx1"/>
                </a:solidFill>
                <a:latin typeface="BIZ UDPゴシック" panose="020B0400000000000000" pitchFamily="50" charset="-128"/>
                <a:ea typeface="BIZ UDPゴシック" panose="020B0400000000000000" pitchFamily="50" charset="-128"/>
              </a:rPr>
              <a:t>青少年海洋センターやせんなん里海公園などを活用したエコツーリズムや海洋研修、</a:t>
            </a:r>
            <a:endParaRPr lang="en-US" altLang="ja-JP" sz="800" spc="-40" dirty="0">
              <a:solidFill>
                <a:schemeClr val="tx1"/>
              </a:solidFill>
              <a:latin typeface="BIZ UDPゴシック" panose="020B0400000000000000" pitchFamily="50" charset="-128"/>
              <a:ea typeface="BIZ UDPゴシック" panose="020B0400000000000000" pitchFamily="50" charset="-128"/>
            </a:endParaRPr>
          </a:p>
          <a:p>
            <a:pPr marL="0" indent="0">
              <a:lnSpc>
                <a:spcPts val="923"/>
              </a:lnSpc>
              <a:buNone/>
            </a:pPr>
            <a:r>
              <a:rPr lang="ja-JP" altLang="en-US" sz="800" spc="-40" dirty="0">
                <a:solidFill>
                  <a:schemeClr val="tx1"/>
                </a:solidFill>
                <a:latin typeface="BIZ UDPゴシック" panose="020B0400000000000000" pitchFamily="50" charset="-128"/>
                <a:ea typeface="BIZ UDPゴシック" panose="020B0400000000000000" pitchFamily="50" charset="-128"/>
              </a:rPr>
              <a:t>体験観光の促進などを推進</a:t>
            </a:r>
          </a:p>
        </p:txBody>
      </p:sp>
      <p:sp>
        <p:nvSpPr>
          <p:cNvPr id="31" name="テキスト ボックス 30">
            <a:extLst>
              <a:ext uri="{FF2B5EF4-FFF2-40B4-BE49-F238E27FC236}">
                <a16:creationId xmlns:a16="http://schemas.microsoft.com/office/drawing/2014/main" id="{B92F40E3-CE6E-4E0D-B400-9E789801E5AD}"/>
              </a:ext>
            </a:extLst>
          </p:cNvPr>
          <p:cNvSpPr txBox="1"/>
          <p:nvPr/>
        </p:nvSpPr>
        <p:spPr>
          <a:xfrm>
            <a:off x="1509037" y="4836617"/>
            <a:ext cx="1487184" cy="577081"/>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923"/>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民間活力の導入など民間事業者の創意工夫を取り入れ、魅力</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923"/>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ある「新たなみさき公園」</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923"/>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づくりを推進</a:t>
            </a:r>
          </a:p>
        </p:txBody>
      </p:sp>
      <p:sp>
        <p:nvSpPr>
          <p:cNvPr id="32" name="テキスト ボックス 31">
            <a:extLst>
              <a:ext uri="{FF2B5EF4-FFF2-40B4-BE49-F238E27FC236}">
                <a16:creationId xmlns:a16="http://schemas.microsoft.com/office/drawing/2014/main" id="{6F0DA170-90D5-4E7E-A68C-D7755D3D0D56}"/>
              </a:ext>
            </a:extLst>
          </p:cNvPr>
          <p:cNvSpPr txBox="1"/>
          <p:nvPr/>
        </p:nvSpPr>
        <p:spPr>
          <a:xfrm>
            <a:off x="7543151" y="3383372"/>
            <a:ext cx="1343893" cy="181862"/>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en-US" altLang="ja-JP" sz="900" dirty="0">
                <a:ln w="0"/>
                <a:solidFill>
                  <a:schemeClr val="bg1"/>
                </a:solidFill>
                <a:latin typeface="BIZ UDPゴシック" panose="020B0400000000000000" pitchFamily="50" charset="-128"/>
                <a:ea typeface="BIZ UDPゴシック" panose="020B0400000000000000" pitchFamily="50" charset="-128"/>
              </a:rPr>
              <a:t>AI</a:t>
            </a:r>
            <a:r>
              <a:rPr kumimoji="1" lang="ja-JP" altLang="en-US" sz="900" dirty="0">
                <a:ln w="0"/>
                <a:solidFill>
                  <a:schemeClr val="bg1"/>
                </a:solidFill>
                <a:latin typeface="BIZ UDPゴシック" panose="020B0400000000000000" pitchFamily="50" charset="-128"/>
                <a:ea typeface="BIZ UDPゴシック" panose="020B0400000000000000" pitchFamily="50" charset="-128"/>
              </a:rPr>
              <a:t>データセンター</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60B69CCF-0AE4-414E-ADAC-26F25B30272B}"/>
              </a:ext>
            </a:extLst>
          </p:cNvPr>
          <p:cNvSpPr txBox="1"/>
          <p:nvPr/>
        </p:nvSpPr>
        <p:spPr>
          <a:xfrm>
            <a:off x="7324181" y="5070213"/>
            <a:ext cx="1944000" cy="181862"/>
          </a:xfrm>
          <a:prstGeom prst="rect">
            <a:avLst/>
          </a:prstGeom>
          <a:solidFill>
            <a:srgbClr val="E80000"/>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ペロブスカイト太陽電池生産拠点</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6508D518-897B-4BEE-B5E4-2D1AFEE39392}"/>
              </a:ext>
            </a:extLst>
          </p:cNvPr>
          <p:cNvSpPr txBox="1"/>
          <p:nvPr/>
        </p:nvSpPr>
        <p:spPr>
          <a:xfrm>
            <a:off x="1545613" y="5795426"/>
            <a:ext cx="1478967" cy="577081"/>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9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国内外からの多くの来訪者が安全、快適に府内各地を周遊できる環境の整備に向けて、広域的な自転車通行環境の充実を図る</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A0BA70FA-C249-457E-A49B-1D0385970C55}"/>
              </a:ext>
            </a:extLst>
          </p:cNvPr>
          <p:cNvSpPr txBox="1"/>
          <p:nvPr/>
        </p:nvSpPr>
        <p:spPr>
          <a:xfrm>
            <a:off x="424011" y="6582673"/>
            <a:ext cx="1247215" cy="97655"/>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900"/>
              </a:lnSpc>
              <a:buNone/>
            </a:pPr>
            <a:r>
              <a:rPr lang="ja-JP" altLang="en-US" sz="600" dirty="0">
                <a:solidFill>
                  <a:schemeClr val="tx1"/>
                </a:solidFill>
                <a:latin typeface="BIZ UDPゴシック" panose="020B0400000000000000" pitchFamily="50" charset="-128"/>
                <a:ea typeface="BIZ UDPゴシック" panose="020B0400000000000000" pitchFamily="50" charset="-128"/>
              </a:rPr>
              <a:t>大阪ベイサイドサイクルライン</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6584D50B-EAF7-47F9-8C21-A0CAB2CF0B66}"/>
              </a:ext>
            </a:extLst>
          </p:cNvPr>
          <p:cNvSpPr txBox="1"/>
          <p:nvPr/>
        </p:nvSpPr>
        <p:spPr>
          <a:xfrm>
            <a:off x="436719" y="2748552"/>
            <a:ext cx="2340000" cy="200623"/>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りんくうタウン・府営りんくう公園の活性化</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AF8D4BC0-CBD4-4584-95FA-9F9A2A01E15A}"/>
              </a:ext>
            </a:extLst>
          </p:cNvPr>
          <p:cNvSpPr txBox="1"/>
          <p:nvPr/>
        </p:nvSpPr>
        <p:spPr>
          <a:xfrm>
            <a:off x="968700" y="4096642"/>
            <a:ext cx="1224000" cy="200623"/>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阪南・岬エリア</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8F397995-7B8C-497D-9789-3F8E7F0B4460}"/>
              </a:ext>
            </a:extLst>
          </p:cNvPr>
          <p:cNvSpPr txBox="1"/>
          <p:nvPr/>
        </p:nvSpPr>
        <p:spPr>
          <a:xfrm>
            <a:off x="724383" y="5436511"/>
            <a:ext cx="1872000" cy="200623"/>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広域的な自転車通行環境の充実</a:t>
            </a:r>
          </a:p>
        </p:txBody>
      </p:sp>
      <p:pic>
        <p:nvPicPr>
          <p:cNvPr id="41" name="図 40">
            <a:extLst>
              <a:ext uri="{FF2B5EF4-FFF2-40B4-BE49-F238E27FC236}">
                <a16:creationId xmlns:a16="http://schemas.microsoft.com/office/drawing/2014/main" id="{DBA6D87B-767F-47D6-8C9A-45DBC53E742C}"/>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3093527" y="1181084"/>
            <a:ext cx="3540941" cy="5171560"/>
          </a:xfrm>
          <a:prstGeom prst="rect">
            <a:avLst/>
          </a:prstGeom>
        </p:spPr>
      </p:pic>
      <p:pic>
        <p:nvPicPr>
          <p:cNvPr id="42" name="図 41">
            <a:extLst>
              <a:ext uri="{FF2B5EF4-FFF2-40B4-BE49-F238E27FC236}">
                <a16:creationId xmlns:a16="http://schemas.microsoft.com/office/drawing/2014/main" id="{AE14D94D-FA87-4A67-8E13-DD5CE9625EB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8277" y="5672938"/>
            <a:ext cx="1215595" cy="881698"/>
          </a:xfrm>
          <a:prstGeom prst="rect">
            <a:avLst/>
          </a:prstGeom>
        </p:spPr>
      </p:pic>
    </p:spTree>
    <p:extLst>
      <p:ext uri="{BB962C8B-B14F-4D97-AF65-F5344CB8AC3E}">
        <p14:creationId xmlns:p14="http://schemas.microsoft.com/office/powerpoint/2010/main" val="2472195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F5466F18-054D-45CA-AB0F-E48D894CCE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9255" y="1173535"/>
            <a:ext cx="3996043" cy="5425682"/>
          </a:xfrm>
          <a:prstGeom prst="rect">
            <a:avLst/>
          </a:prstGeom>
        </p:spPr>
      </p:pic>
      <p:sp>
        <p:nvSpPr>
          <p:cNvPr id="33" name="スライド番号プレースホルダー 1">
            <a:extLst>
              <a:ext uri="{FF2B5EF4-FFF2-40B4-BE49-F238E27FC236}">
                <a16:creationId xmlns:a16="http://schemas.microsoft.com/office/drawing/2014/main" id="{F26DBC2F-C256-4A78-B679-64B554DEE25A}"/>
              </a:ext>
            </a:extLst>
          </p:cNvPr>
          <p:cNvSpPr>
            <a:spLocks noGrp="1"/>
          </p:cNvSpPr>
          <p:nvPr>
            <p:ph type="sldNum" sz="quarter" idx="12"/>
          </p:nvPr>
        </p:nvSpPr>
        <p:spPr>
          <a:xfrm>
            <a:off x="7668374" y="6499967"/>
            <a:ext cx="222885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F82107-93BA-490C-9453-044014AF67CD}" type="slidenum">
              <a:rPr kumimoji="1" lang="ja-JP" altLang="en-US" sz="1200" b="0" i="0" u="none" strike="noStrike" kern="1200" cap="none" spc="0" normalizeH="0" baseline="0" noProof="0" smtClean="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cs typeface="+mn-cs"/>
            </a:endParaRPr>
          </a:p>
        </p:txBody>
      </p:sp>
      <p:sp>
        <p:nvSpPr>
          <p:cNvPr id="113" name="テキスト ボックス 112">
            <a:extLst>
              <a:ext uri="{FF2B5EF4-FFF2-40B4-BE49-F238E27FC236}">
                <a16:creationId xmlns:a16="http://schemas.microsoft.com/office/drawing/2014/main" id="{2C4BE3E6-2531-4345-BC97-A01004D9C2CA}"/>
              </a:ext>
            </a:extLst>
          </p:cNvPr>
          <p:cNvSpPr txBox="1"/>
          <p:nvPr/>
        </p:nvSpPr>
        <p:spPr>
          <a:xfrm>
            <a:off x="-11013" y="71018"/>
            <a:ext cx="9906000" cy="400110"/>
          </a:xfrm>
          <a:prstGeom prst="rect">
            <a:avLst/>
          </a:prstGeom>
          <a:noFill/>
        </p:spPr>
        <p:txBody>
          <a:bodyPr wrap="square">
            <a:spAutoFit/>
          </a:bodyPr>
          <a:lstStyle>
            <a:defPPr>
              <a:defRPr lang="en-US"/>
            </a:defPPr>
            <a:lvl1pPr marR="0" lvl="0" indent="0" defTabSz="742950" fontAlgn="auto">
              <a:lnSpc>
                <a:spcPct val="100000"/>
              </a:lnSpc>
              <a:spcBef>
                <a:spcPts val="0"/>
              </a:spcBef>
              <a:spcAft>
                <a:spcPts val="0"/>
              </a:spcAft>
              <a:buClrTx/>
              <a:buSzTx/>
              <a:buFontTx/>
              <a:buNone/>
              <a:tabLst/>
              <a:defRPr kumimoji="1" sz="2000">
                <a:solidFill>
                  <a:prstClr val="white"/>
                </a:solidFill>
                <a:latin typeface="HGS創英角ｺﾞｼｯｸUB" panose="020B0900000000000000" pitchFamily="50" charset="-128"/>
                <a:ea typeface="HGS創英角ｺﾞｼｯｸUB" panose="020B0900000000000000" pitchFamily="50" charset="-128"/>
              </a:defRPr>
            </a:lvl1pPr>
          </a:lstStyle>
          <a:p>
            <a:r>
              <a:rPr lang="ja-JP" altLang="en-US" dirty="0"/>
              <a:t>今後のまちづくり・都市基盤の整備</a:t>
            </a:r>
          </a:p>
        </p:txBody>
      </p:sp>
      <p:sp>
        <p:nvSpPr>
          <p:cNvPr id="4" name="テキスト ボックス 3">
            <a:extLst>
              <a:ext uri="{FF2B5EF4-FFF2-40B4-BE49-F238E27FC236}">
                <a16:creationId xmlns:a16="http://schemas.microsoft.com/office/drawing/2014/main" id="{2319B423-CB5D-4D29-845C-48116CB6C36B}"/>
              </a:ext>
            </a:extLst>
          </p:cNvPr>
          <p:cNvSpPr txBox="1"/>
          <p:nvPr/>
        </p:nvSpPr>
        <p:spPr>
          <a:xfrm>
            <a:off x="114595" y="567136"/>
            <a:ext cx="4608000" cy="351375"/>
          </a:xfrm>
          <a:prstGeom prst="rect">
            <a:avLst/>
          </a:prstGeom>
          <a:solidFill>
            <a:srgbClr val="0FB49D"/>
          </a:solidFill>
          <a:ln>
            <a:solidFill>
              <a:schemeClr val="lt1"/>
            </a:solidFill>
          </a:ln>
        </p:spPr>
        <p:style>
          <a:lnRef idx="3">
            <a:schemeClr val="lt1"/>
          </a:lnRef>
          <a:fillRef idx="1">
            <a:schemeClr val="accent1"/>
          </a:fillRef>
          <a:effectRef idx="1">
            <a:schemeClr val="accent1"/>
          </a:effectRef>
          <a:fontRef idx="minor">
            <a:schemeClr val="lt1"/>
          </a:fontRef>
        </p:style>
        <p:txBody>
          <a:bodyPr wrap="square" lIns="36000" rIns="36000" rtlCol="0" anchor="ctr" anchorCtr="0">
            <a:noAutofit/>
          </a:bodyPr>
          <a:lstStyle>
            <a:defPPr>
              <a:defRPr lang="en-US"/>
            </a:defPPr>
            <a:lvl1pPr algn="ctr">
              <a:defRPr kumimoji="1" sz="130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defRPr>
            </a:lvl1pPr>
          </a:lstStyle>
          <a:p>
            <a:r>
              <a:rPr lang="ja-JP" altLang="en-US" sz="1600" b="1" dirty="0">
                <a:effectLst/>
              </a:rPr>
              <a:t>地域の拠点機能の強化、地域のまちづくり</a:t>
            </a:r>
          </a:p>
        </p:txBody>
      </p:sp>
      <p:sp>
        <p:nvSpPr>
          <p:cNvPr id="5" name="正方形/長方形 4">
            <a:extLst>
              <a:ext uri="{FF2B5EF4-FFF2-40B4-BE49-F238E27FC236}">
                <a16:creationId xmlns:a16="http://schemas.microsoft.com/office/drawing/2014/main" id="{BF868066-1C36-4919-9551-7DCDAA2DC967}"/>
              </a:ext>
            </a:extLst>
          </p:cNvPr>
          <p:cNvSpPr/>
          <p:nvPr/>
        </p:nvSpPr>
        <p:spPr>
          <a:xfrm>
            <a:off x="6823045" y="1154881"/>
            <a:ext cx="2969420" cy="285025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6" name="正方形/長方形 5">
            <a:extLst>
              <a:ext uri="{FF2B5EF4-FFF2-40B4-BE49-F238E27FC236}">
                <a16:creationId xmlns:a16="http://schemas.microsoft.com/office/drawing/2014/main" id="{70414D96-BB3F-4B75-B9F9-C5E273AC8998}"/>
              </a:ext>
            </a:extLst>
          </p:cNvPr>
          <p:cNvSpPr/>
          <p:nvPr/>
        </p:nvSpPr>
        <p:spPr>
          <a:xfrm>
            <a:off x="6823045" y="4470599"/>
            <a:ext cx="2969420" cy="216696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8" name="テキスト ボックス 7">
            <a:extLst>
              <a:ext uri="{FF2B5EF4-FFF2-40B4-BE49-F238E27FC236}">
                <a16:creationId xmlns:a16="http://schemas.microsoft.com/office/drawing/2014/main" id="{10D1CE71-BF87-426D-8839-E47ACD6DF761}"/>
              </a:ext>
            </a:extLst>
          </p:cNvPr>
          <p:cNvSpPr txBox="1"/>
          <p:nvPr/>
        </p:nvSpPr>
        <p:spPr>
          <a:xfrm>
            <a:off x="6942996" y="4655786"/>
            <a:ext cx="2793933" cy="629871"/>
          </a:xfrm>
          <a:prstGeom prst="rect">
            <a:avLst/>
          </a:prstGeom>
          <a:noFill/>
          <a:ln>
            <a:noFill/>
          </a:ln>
        </p:spPr>
        <p:txBody>
          <a:bodyPr wrap="square" lIns="72000" tIns="66462" rIns="72000" bIns="66462"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spc="-20" dirty="0">
                <a:latin typeface="BIZ UDPゴシック" panose="020B0400000000000000" pitchFamily="50" charset="-128"/>
                <a:ea typeface="BIZ UDPゴシック" panose="020B0400000000000000" pitchFamily="50" charset="-128"/>
              </a:rPr>
              <a:t>市町村や民間等の自律的なまちづくりを効果的に後押しするため、多様な主体が一体となったまちづくりのコーディネートや、まちづくり情報の提供・技術的支援等に取り組み、大阪全体のまちづくりの一層の推進を図る。</a:t>
            </a:r>
          </a:p>
        </p:txBody>
      </p:sp>
      <p:sp>
        <p:nvSpPr>
          <p:cNvPr id="9" name="テキスト ボックス 8">
            <a:extLst>
              <a:ext uri="{FF2B5EF4-FFF2-40B4-BE49-F238E27FC236}">
                <a16:creationId xmlns:a16="http://schemas.microsoft.com/office/drawing/2014/main" id="{342FB32D-8244-4A63-8144-A13C494A11B8}"/>
              </a:ext>
            </a:extLst>
          </p:cNvPr>
          <p:cNvSpPr txBox="1"/>
          <p:nvPr/>
        </p:nvSpPr>
        <p:spPr>
          <a:xfrm>
            <a:off x="7734525" y="6445142"/>
            <a:ext cx="2120058" cy="76944"/>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550"/>
              </a:lnSpc>
              <a:buNone/>
            </a:pPr>
            <a:r>
              <a:rPr lang="ja-JP" altLang="en-US" sz="600" dirty="0">
                <a:latin typeface="BIZ UDPゴシック" panose="020B0400000000000000" pitchFamily="50" charset="-128"/>
                <a:ea typeface="BIZ UDPゴシック" panose="020B0400000000000000" pitchFamily="50" charset="-128"/>
              </a:rPr>
              <a:t>公民連携による金剛駅前まちづくり社会実験イベント</a:t>
            </a:r>
            <a:endParaRPr lang="en-US" altLang="ja-JP" sz="6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E8002933-3190-4D0C-B631-7C4114FA0AFE}"/>
              </a:ext>
            </a:extLst>
          </p:cNvPr>
          <p:cNvSpPr txBox="1"/>
          <p:nvPr/>
        </p:nvSpPr>
        <p:spPr>
          <a:xfrm>
            <a:off x="6965869" y="1406765"/>
            <a:ext cx="2760020" cy="1242433"/>
          </a:xfrm>
          <a:prstGeom prst="rect">
            <a:avLst/>
          </a:prstGeom>
          <a:noFill/>
          <a:ln>
            <a:noFill/>
          </a:ln>
        </p:spPr>
        <p:txBody>
          <a:bodyPr wrap="square" lIns="36000" tIns="0" rIns="36000" bIns="66462"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latin typeface="BIZ UDPゴシック" panose="020B0400000000000000" pitchFamily="50" charset="-128"/>
                <a:ea typeface="BIZ UDPゴシック" panose="020B0400000000000000" pitchFamily="50" charset="-128"/>
              </a:rPr>
              <a:t>老朽化等により、にぎわい空間としての機能が低下している</a:t>
            </a:r>
            <a:endParaRPr lang="en-US" altLang="ja-JP" sz="800" dirty="0">
              <a:latin typeface="BIZ UDPゴシック" panose="020B0400000000000000" pitchFamily="50" charset="-128"/>
              <a:ea typeface="BIZ UDPゴシック" panose="020B0400000000000000" pitchFamily="50" charset="-128"/>
            </a:endParaRPr>
          </a:p>
          <a:p>
            <a:pPr marL="0" indent="0">
              <a:lnSpc>
                <a:spcPts val="1000"/>
              </a:lnSpc>
              <a:buNone/>
            </a:pPr>
            <a:r>
              <a:rPr lang="ja-JP" altLang="en-US" sz="800" dirty="0">
                <a:latin typeface="BIZ UDPゴシック" panose="020B0400000000000000" pitchFamily="50" charset="-128"/>
                <a:ea typeface="BIZ UDPゴシック" panose="020B0400000000000000" pitchFamily="50" charset="-128"/>
              </a:rPr>
              <a:t>駅前商業施設やニュータウンの近隣センター等を再整備し、</a:t>
            </a:r>
            <a:endParaRPr lang="en-US" altLang="ja-JP" sz="800" dirty="0">
              <a:latin typeface="BIZ UDPゴシック" panose="020B0400000000000000" pitchFamily="50" charset="-128"/>
              <a:ea typeface="BIZ UDPゴシック" panose="020B0400000000000000" pitchFamily="50" charset="-128"/>
            </a:endParaRPr>
          </a:p>
          <a:p>
            <a:pPr marL="0" indent="0">
              <a:lnSpc>
                <a:spcPts val="1000"/>
              </a:lnSpc>
              <a:buNone/>
            </a:pPr>
            <a:r>
              <a:rPr lang="ja-JP" altLang="en-US" sz="800" dirty="0">
                <a:latin typeface="BIZ UDPゴシック" panose="020B0400000000000000" pitchFamily="50" charset="-128"/>
                <a:ea typeface="BIZ UDPゴシック" panose="020B0400000000000000" pitchFamily="50" charset="-128"/>
              </a:rPr>
              <a:t>多様な都市機能を集積するとともに、公民連携によるにぎわいや景観づくりに取り組むなど、</a:t>
            </a:r>
            <a:r>
              <a:rPr lang="en-US" altLang="ja-JP" sz="800" dirty="0">
                <a:latin typeface="BIZ UDPゴシック" panose="020B0400000000000000" pitchFamily="50" charset="-128"/>
                <a:ea typeface="BIZ UDPゴシック" panose="020B0400000000000000" pitchFamily="50" charset="-128"/>
              </a:rPr>
              <a:t>QOL</a:t>
            </a:r>
            <a:r>
              <a:rPr lang="ja-JP" altLang="en-US" sz="800" dirty="0">
                <a:latin typeface="BIZ UDPゴシック" panose="020B0400000000000000" pitchFamily="50" charset="-128"/>
                <a:ea typeface="BIZ UDPゴシック" panose="020B0400000000000000" pitchFamily="50" charset="-128"/>
              </a:rPr>
              <a:t>の高いまちづくりを進める。</a:t>
            </a:r>
            <a:endParaRPr lang="en-US" altLang="ja-JP" sz="800" dirty="0">
              <a:latin typeface="BIZ UDPゴシック" panose="020B0400000000000000" pitchFamily="50" charset="-128"/>
              <a:ea typeface="BIZ UDPゴシック" panose="020B0400000000000000" pitchFamily="50" charset="-128"/>
            </a:endParaRPr>
          </a:p>
          <a:p>
            <a:pPr marL="0" indent="0">
              <a:lnSpc>
                <a:spcPts val="1000"/>
              </a:lnSpc>
              <a:spcBef>
                <a:spcPts val="300"/>
              </a:spcBef>
              <a:buNone/>
            </a:pPr>
            <a:r>
              <a:rPr lang="en-US" altLang="ja-JP" sz="800" dirty="0">
                <a:latin typeface="BIZ UDPゴシック" panose="020B0400000000000000" pitchFamily="50" charset="-128"/>
                <a:ea typeface="BIZ UDPゴシック" panose="020B0400000000000000" pitchFamily="50" charset="-128"/>
              </a:rPr>
              <a:t>3</a:t>
            </a:r>
            <a:r>
              <a:rPr lang="ja-JP" altLang="en-US" sz="800" dirty="0">
                <a:latin typeface="BIZ UDPゴシック" panose="020B0400000000000000" pitchFamily="50" charset="-128"/>
                <a:ea typeface="BIZ UDPゴシック" panose="020B0400000000000000" pitchFamily="50" charset="-128"/>
              </a:rPr>
              <a:t>Ｄ都市モデルを活用した市街地プロモーションにより「民間投資の喚起」を図り、都市機能の集約やウェルビーイング向上につながる空間形成など市街地のリノベーション（再構築）を促進する。</a:t>
            </a:r>
          </a:p>
        </p:txBody>
      </p:sp>
      <p:sp>
        <p:nvSpPr>
          <p:cNvPr id="11" name="テキスト ボックス 10">
            <a:extLst>
              <a:ext uri="{FF2B5EF4-FFF2-40B4-BE49-F238E27FC236}">
                <a16:creationId xmlns:a16="http://schemas.microsoft.com/office/drawing/2014/main" id="{C69F531B-0AD1-45F3-8BE0-874B28306C61}"/>
              </a:ext>
            </a:extLst>
          </p:cNvPr>
          <p:cNvSpPr txBox="1"/>
          <p:nvPr/>
        </p:nvSpPr>
        <p:spPr>
          <a:xfrm>
            <a:off x="6873024" y="3779260"/>
            <a:ext cx="1643088" cy="153888"/>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600"/>
              </a:lnSpc>
              <a:buNone/>
            </a:pPr>
            <a:r>
              <a:rPr lang="en-US" altLang="ja-JP" sz="600" dirty="0">
                <a:latin typeface="BIZ UDPゴシック" panose="020B0400000000000000" pitchFamily="50" charset="-128"/>
                <a:ea typeface="BIZ UDPゴシック" panose="020B0400000000000000" pitchFamily="50" charset="-128"/>
              </a:rPr>
              <a:t>※</a:t>
            </a:r>
            <a:r>
              <a:rPr lang="ja-JP" altLang="en-US" sz="600" dirty="0">
                <a:latin typeface="BIZ UDPゴシック" panose="020B0400000000000000" pitchFamily="50" charset="-128"/>
                <a:ea typeface="BIZ UDPゴシック" panose="020B0400000000000000" pitchFamily="50" charset="-128"/>
              </a:rPr>
              <a:t>特定業務代行者のプレスリリースより抜粋</a:t>
            </a:r>
            <a:endParaRPr lang="en-US" altLang="ja-JP" sz="600" dirty="0">
              <a:latin typeface="BIZ UDPゴシック" panose="020B0400000000000000" pitchFamily="50" charset="-128"/>
              <a:ea typeface="BIZ UDPゴシック" panose="020B0400000000000000" pitchFamily="50" charset="-128"/>
            </a:endParaRPr>
          </a:p>
          <a:p>
            <a:pPr marL="0" indent="0">
              <a:lnSpc>
                <a:spcPts val="600"/>
              </a:lnSpc>
              <a:buNone/>
            </a:pPr>
            <a:r>
              <a:rPr lang="ja-JP" altLang="en-US" sz="600" dirty="0">
                <a:latin typeface="BIZ UDPゴシック" panose="020B0400000000000000" pitchFamily="50" charset="-128"/>
                <a:ea typeface="BIZ UDPゴシック" panose="020B0400000000000000" pitchFamily="50" charset="-128"/>
              </a:rPr>
              <a:t>　 今後変更となる可能性あり</a:t>
            </a:r>
            <a:endParaRPr lang="en-US" altLang="ja-JP" sz="6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EA7525AA-68F6-4197-B270-5B5D1A43971C}"/>
              </a:ext>
            </a:extLst>
          </p:cNvPr>
          <p:cNvSpPr txBox="1"/>
          <p:nvPr/>
        </p:nvSpPr>
        <p:spPr>
          <a:xfrm>
            <a:off x="6977633" y="2718418"/>
            <a:ext cx="1299216" cy="7694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550"/>
              </a:lnSpc>
              <a:buNone/>
            </a:pPr>
            <a:r>
              <a:rPr lang="ja-JP" altLang="en-US" sz="600" dirty="0">
                <a:solidFill>
                  <a:schemeClr val="tx1"/>
                </a:solidFill>
                <a:latin typeface="BIZ UDPゴシック" panose="020B0400000000000000" pitchFamily="50" charset="-128"/>
                <a:ea typeface="BIZ UDPゴシック" panose="020B0400000000000000" pitchFamily="50" charset="-128"/>
              </a:rPr>
              <a:t>門真市駅前地区の再整備（イメージ）</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7FC6456A-A744-4FC4-BE84-7CAB82B543DC}"/>
              </a:ext>
            </a:extLst>
          </p:cNvPr>
          <p:cNvSpPr txBox="1"/>
          <p:nvPr/>
        </p:nvSpPr>
        <p:spPr>
          <a:xfrm>
            <a:off x="6887698" y="4359125"/>
            <a:ext cx="2880000" cy="216000"/>
          </a:xfrm>
          <a:prstGeom prst="rect">
            <a:avLst/>
          </a:prstGeom>
          <a:solidFill>
            <a:srgbClr val="FF000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050" spc="-80" dirty="0">
                <a:ln w="0"/>
                <a:solidFill>
                  <a:schemeClr val="bg1"/>
                </a:solidFill>
                <a:latin typeface="BIZ UDPゴシック" panose="020B0400000000000000" pitchFamily="50" charset="-128"/>
                <a:ea typeface="BIZ UDPゴシック" panose="020B0400000000000000" pitchFamily="50" charset="-128"/>
              </a:rPr>
              <a:t>多様な主体が一体となったまちづくり （府域全域）</a:t>
            </a:r>
          </a:p>
        </p:txBody>
      </p:sp>
      <p:sp>
        <p:nvSpPr>
          <p:cNvPr id="16" name="テキスト ボックス 15">
            <a:extLst>
              <a:ext uri="{FF2B5EF4-FFF2-40B4-BE49-F238E27FC236}">
                <a16:creationId xmlns:a16="http://schemas.microsoft.com/office/drawing/2014/main" id="{5481ADBC-CB72-4630-98D5-51B1C27BBE17}"/>
              </a:ext>
            </a:extLst>
          </p:cNvPr>
          <p:cNvSpPr txBox="1"/>
          <p:nvPr/>
        </p:nvSpPr>
        <p:spPr>
          <a:xfrm>
            <a:off x="7085864" y="1037420"/>
            <a:ext cx="2340000" cy="216000"/>
          </a:xfrm>
          <a:prstGeom prst="rect">
            <a:avLst/>
          </a:prstGeom>
          <a:solidFill>
            <a:srgbClr val="FF0000"/>
          </a:solidFill>
          <a:ln>
            <a:noFill/>
          </a:ln>
        </p:spPr>
        <p:style>
          <a:lnRef idx="3">
            <a:schemeClr val="lt1"/>
          </a:lnRef>
          <a:fillRef idx="1">
            <a:schemeClr val="accent1"/>
          </a:fillRef>
          <a:effectRef idx="1">
            <a:schemeClr val="accent1"/>
          </a:effectRef>
          <a:fontRef idx="minor">
            <a:schemeClr val="lt1"/>
          </a:fontRef>
        </p:style>
        <p:txBody>
          <a:bodyPr wrap="square" lIns="33231" rIns="33231" bIns="54000" rtlCol="0" anchor="ctr" anchorCtr="0">
            <a:noAutofit/>
          </a:bodyPr>
          <a:lstStyle/>
          <a:p>
            <a:pPr algn="ctr"/>
            <a:r>
              <a:rPr kumimoji="1" lang="ja-JP" altLang="en-US" sz="1050" dirty="0">
                <a:ln w="0"/>
                <a:solidFill>
                  <a:schemeClr val="bg1"/>
                </a:solidFill>
                <a:latin typeface="BIZ UDPゴシック" panose="020B0400000000000000" pitchFamily="50" charset="-128"/>
                <a:ea typeface="BIZ UDPゴシック" panose="020B0400000000000000" pitchFamily="50" charset="-128"/>
              </a:rPr>
              <a:t>主要駅周辺等の再整備 （府域全域）</a:t>
            </a:r>
          </a:p>
        </p:txBody>
      </p:sp>
      <p:pic>
        <p:nvPicPr>
          <p:cNvPr id="22" name="図 21">
            <a:extLst>
              <a:ext uri="{FF2B5EF4-FFF2-40B4-BE49-F238E27FC236}">
                <a16:creationId xmlns:a16="http://schemas.microsoft.com/office/drawing/2014/main" id="{053B068C-9753-4525-B80F-DB89B54AA4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6258" y="5383302"/>
            <a:ext cx="1394781" cy="1023828"/>
          </a:xfrm>
          <a:prstGeom prst="rect">
            <a:avLst/>
          </a:prstGeom>
          <a:ln>
            <a:noFill/>
          </a:ln>
        </p:spPr>
      </p:pic>
      <p:grpSp>
        <p:nvGrpSpPr>
          <p:cNvPr id="34" name="グループ化 33">
            <a:extLst>
              <a:ext uri="{FF2B5EF4-FFF2-40B4-BE49-F238E27FC236}">
                <a16:creationId xmlns:a16="http://schemas.microsoft.com/office/drawing/2014/main" id="{482DD648-B5ED-4BA9-AC56-65939B58D4D9}"/>
              </a:ext>
            </a:extLst>
          </p:cNvPr>
          <p:cNvGrpSpPr/>
          <p:nvPr/>
        </p:nvGrpSpPr>
        <p:grpSpPr>
          <a:xfrm>
            <a:off x="139032" y="3198287"/>
            <a:ext cx="3079016" cy="1129631"/>
            <a:chOff x="-3095624" y="5763806"/>
            <a:chExt cx="3131757" cy="1129631"/>
          </a:xfrm>
        </p:grpSpPr>
        <p:sp>
          <p:nvSpPr>
            <p:cNvPr id="35" name="正方形/長方形 34">
              <a:extLst>
                <a:ext uri="{FF2B5EF4-FFF2-40B4-BE49-F238E27FC236}">
                  <a16:creationId xmlns:a16="http://schemas.microsoft.com/office/drawing/2014/main" id="{A6B8405D-D516-45CF-A573-60E3C6BC23AE}"/>
                </a:ext>
              </a:extLst>
            </p:cNvPr>
            <p:cNvSpPr/>
            <p:nvPr/>
          </p:nvSpPr>
          <p:spPr>
            <a:xfrm>
              <a:off x="-3095624" y="5861891"/>
              <a:ext cx="3075799" cy="103154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36" name="テキスト ボックス 35">
              <a:extLst>
                <a:ext uri="{FF2B5EF4-FFF2-40B4-BE49-F238E27FC236}">
                  <a16:creationId xmlns:a16="http://schemas.microsoft.com/office/drawing/2014/main" id="{3F134E39-9A6E-427C-A67F-00094977F8E3}"/>
                </a:ext>
              </a:extLst>
            </p:cNvPr>
            <p:cNvSpPr txBox="1"/>
            <p:nvPr/>
          </p:nvSpPr>
          <p:spPr>
            <a:xfrm>
              <a:off x="-2598037" y="5763806"/>
              <a:ext cx="2196998" cy="216000"/>
            </a:xfrm>
            <a:prstGeom prst="rect">
              <a:avLst/>
            </a:prstGeom>
            <a:solidFill>
              <a:srgbClr val="00B050"/>
            </a:solidFill>
            <a:ln>
              <a:noFill/>
            </a:ln>
          </p:spPr>
          <p:style>
            <a:lnRef idx="3">
              <a:schemeClr val="lt1"/>
            </a:lnRef>
            <a:fillRef idx="1">
              <a:schemeClr val="accent1"/>
            </a:fillRef>
            <a:effectRef idx="1">
              <a:schemeClr val="accent1"/>
            </a:effectRef>
            <a:fontRef idx="minor">
              <a:schemeClr val="lt1"/>
            </a:fontRef>
          </p:style>
          <p:txBody>
            <a:bodyPr wrap="square" lIns="33231" rIns="33231" bIns="54000" rtlCol="0" anchor="ctr" anchorCtr="0">
              <a:noAutofit/>
            </a:bodyPr>
            <a:lstStyle/>
            <a:p>
              <a:pPr algn="ctr"/>
              <a:r>
                <a:rPr kumimoji="1" lang="ja-JP" altLang="en-US" sz="1050" dirty="0">
                  <a:ln w="0"/>
                  <a:solidFill>
                    <a:schemeClr val="bg1"/>
                  </a:solidFill>
                  <a:latin typeface="BIZ UDPゴシック" panose="020B0400000000000000" pitchFamily="50" charset="-128"/>
                  <a:ea typeface="BIZ UDPゴシック" panose="020B0400000000000000" pitchFamily="50" charset="-128"/>
                </a:rPr>
                <a:t>土地区画整理事業（府域全域）</a:t>
              </a:r>
            </a:p>
          </p:txBody>
        </p:sp>
        <p:sp>
          <p:nvSpPr>
            <p:cNvPr id="37" name="テキスト ボックス 36">
              <a:extLst>
                <a:ext uri="{FF2B5EF4-FFF2-40B4-BE49-F238E27FC236}">
                  <a16:creationId xmlns:a16="http://schemas.microsoft.com/office/drawing/2014/main" id="{3E08C233-9613-4A32-9A01-9E6B7A7F0383}"/>
                </a:ext>
              </a:extLst>
            </p:cNvPr>
            <p:cNvSpPr txBox="1"/>
            <p:nvPr/>
          </p:nvSpPr>
          <p:spPr>
            <a:xfrm>
              <a:off x="-2067939" y="6768519"/>
              <a:ext cx="2104072" cy="87268"/>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600" dirty="0">
                  <a:solidFill>
                    <a:schemeClr val="tx1"/>
                  </a:solidFill>
                  <a:latin typeface="BIZ UDPゴシック" panose="020B0400000000000000" pitchFamily="50" charset="-128"/>
                  <a:ea typeface="BIZ UDPゴシック" panose="020B0400000000000000" pitchFamily="50" charset="-128"/>
                </a:rPr>
                <a:t>出典：津堂・小山地区まちづくり協議会ニュースより抜粋</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A5BBF1B9-147C-418E-ADA3-45151EC8D119}"/>
                </a:ext>
              </a:extLst>
            </p:cNvPr>
            <p:cNvSpPr txBox="1"/>
            <p:nvPr/>
          </p:nvSpPr>
          <p:spPr>
            <a:xfrm>
              <a:off x="-1262186" y="6003297"/>
              <a:ext cx="1151304" cy="87268"/>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600" dirty="0">
                  <a:solidFill>
                    <a:schemeClr val="tx1"/>
                  </a:solidFill>
                  <a:latin typeface="BIZ UDPゴシック" panose="020B0400000000000000" pitchFamily="50" charset="-128"/>
                  <a:ea typeface="BIZ UDPゴシック" panose="020B0400000000000000" pitchFamily="50" charset="-128"/>
                </a:rPr>
                <a:t>事業化検討パートナーの提案</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pic>
          <p:nvPicPr>
            <p:cNvPr id="39" name="図 38">
              <a:extLst>
                <a:ext uri="{FF2B5EF4-FFF2-40B4-BE49-F238E27FC236}">
                  <a16:creationId xmlns:a16="http://schemas.microsoft.com/office/drawing/2014/main" id="{27ECD9B6-35E7-48EF-8BE3-A4C2D81C43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35366" y="6111121"/>
              <a:ext cx="1230969" cy="617638"/>
            </a:xfrm>
            <a:prstGeom prst="rect">
              <a:avLst/>
            </a:prstGeom>
          </p:spPr>
        </p:pic>
        <p:sp>
          <p:nvSpPr>
            <p:cNvPr id="40" name="テキスト ボックス 39">
              <a:extLst>
                <a:ext uri="{FF2B5EF4-FFF2-40B4-BE49-F238E27FC236}">
                  <a16:creationId xmlns:a16="http://schemas.microsoft.com/office/drawing/2014/main" id="{B6890B6D-D461-452F-A6F5-2721759089CF}"/>
                </a:ext>
              </a:extLst>
            </p:cNvPr>
            <p:cNvSpPr txBox="1"/>
            <p:nvPr/>
          </p:nvSpPr>
          <p:spPr>
            <a:xfrm>
              <a:off x="-3052558" y="6094242"/>
              <a:ext cx="1661389" cy="623889"/>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幹線道路沿道等における土地</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区画整理事業や地区計画による</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土地利用誘導等の市街地整備</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により、新産業の創出や産業の</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集積に不可欠な用地を創出</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grpSp>
      <p:sp>
        <p:nvSpPr>
          <p:cNvPr id="41" name="正方形/長方形 40">
            <a:extLst>
              <a:ext uri="{FF2B5EF4-FFF2-40B4-BE49-F238E27FC236}">
                <a16:creationId xmlns:a16="http://schemas.microsoft.com/office/drawing/2014/main" id="{B5ACEF2B-8F4F-4A4F-8F98-E2742FE580B1}"/>
              </a:ext>
            </a:extLst>
          </p:cNvPr>
          <p:cNvSpPr/>
          <p:nvPr/>
        </p:nvSpPr>
        <p:spPr>
          <a:xfrm>
            <a:off x="155443" y="4647902"/>
            <a:ext cx="2563923" cy="200816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ja-JP" altLang="en-US" sz="740" dirty="0">
              <a:solidFill>
                <a:schemeClr val="tx1"/>
              </a:solidFill>
            </a:endParaRPr>
          </a:p>
        </p:txBody>
      </p:sp>
      <p:sp>
        <p:nvSpPr>
          <p:cNvPr id="42" name="テキスト ボックス 41">
            <a:extLst>
              <a:ext uri="{FF2B5EF4-FFF2-40B4-BE49-F238E27FC236}">
                <a16:creationId xmlns:a16="http://schemas.microsoft.com/office/drawing/2014/main" id="{89AFB423-DA8D-4075-BBA3-4D858E4C36E3}"/>
              </a:ext>
            </a:extLst>
          </p:cNvPr>
          <p:cNvSpPr txBox="1"/>
          <p:nvPr/>
        </p:nvSpPr>
        <p:spPr>
          <a:xfrm>
            <a:off x="246796" y="4761600"/>
            <a:ext cx="2307395" cy="629871"/>
          </a:xfrm>
          <a:prstGeom prst="rect">
            <a:avLst/>
          </a:prstGeom>
          <a:noFill/>
          <a:ln>
            <a:noFill/>
          </a:ln>
        </p:spPr>
        <p:txBody>
          <a:bodyPr wrap="square" lIns="36000" tIns="66462" rIns="36000" bIns="66462"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安全、快適に府内各地を周遊できる広域的な自転車通行環境の充実を図り、観光振興や地域資源の活用の観点から、近隣府県や市町村などの広域連携による自転車を活用したまちづくりを推進</a:t>
            </a:r>
          </a:p>
        </p:txBody>
      </p:sp>
      <p:sp>
        <p:nvSpPr>
          <p:cNvPr id="43" name="テキスト ボックス 42">
            <a:extLst>
              <a:ext uri="{FF2B5EF4-FFF2-40B4-BE49-F238E27FC236}">
                <a16:creationId xmlns:a16="http://schemas.microsoft.com/office/drawing/2014/main" id="{E8730B49-202F-430B-BD21-D358D24FF103}"/>
              </a:ext>
            </a:extLst>
          </p:cNvPr>
          <p:cNvSpPr txBox="1"/>
          <p:nvPr/>
        </p:nvSpPr>
        <p:spPr>
          <a:xfrm>
            <a:off x="209368" y="4523908"/>
            <a:ext cx="2340000" cy="216000"/>
          </a:xfrm>
          <a:prstGeom prst="rect">
            <a:avLst/>
          </a:prstGeom>
          <a:solidFill>
            <a:srgbClr val="00B050"/>
          </a:solidFill>
          <a:ln>
            <a:noFill/>
          </a:ln>
        </p:spPr>
        <p:style>
          <a:lnRef idx="3">
            <a:schemeClr val="lt1"/>
          </a:lnRef>
          <a:fillRef idx="1">
            <a:schemeClr val="accent1"/>
          </a:fillRef>
          <a:effectRef idx="1">
            <a:schemeClr val="accent1"/>
          </a:effectRef>
          <a:fontRef idx="minor">
            <a:schemeClr val="lt1"/>
          </a:fontRef>
        </p:style>
        <p:txBody>
          <a:bodyPr wrap="square" lIns="33231" rIns="33231" bIns="54000" rtlCol="0" anchor="ctr" anchorCtr="0">
            <a:noAutofit/>
          </a:bodyPr>
          <a:lstStyle/>
          <a:p>
            <a:pPr algn="ctr"/>
            <a:r>
              <a:rPr kumimoji="1" lang="ja-JP" altLang="en-US" sz="1000" dirty="0">
                <a:ln w="0"/>
                <a:solidFill>
                  <a:schemeClr val="bg1"/>
                </a:solidFill>
                <a:latin typeface="BIZ UDPゴシック" panose="020B0400000000000000" pitchFamily="50" charset="-128"/>
                <a:ea typeface="BIZ UDPゴシック" panose="020B0400000000000000" pitchFamily="50" charset="-128"/>
              </a:rPr>
              <a:t>自転車を活用したまちづくり（府域全体）</a:t>
            </a:r>
          </a:p>
        </p:txBody>
      </p:sp>
      <p:sp>
        <p:nvSpPr>
          <p:cNvPr id="44" name="テキスト ボックス 43">
            <a:extLst>
              <a:ext uri="{FF2B5EF4-FFF2-40B4-BE49-F238E27FC236}">
                <a16:creationId xmlns:a16="http://schemas.microsoft.com/office/drawing/2014/main" id="{0C559AE9-B94D-4D3F-97F4-2DE6C610F6F0}"/>
              </a:ext>
            </a:extLst>
          </p:cNvPr>
          <p:cNvSpPr txBox="1"/>
          <p:nvPr/>
        </p:nvSpPr>
        <p:spPr>
          <a:xfrm>
            <a:off x="1742121" y="6511949"/>
            <a:ext cx="765679" cy="87268"/>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ct val="110000"/>
              </a:lnSpc>
              <a:buNone/>
            </a:pPr>
            <a:r>
              <a:rPr lang="ja-JP" altLang="en-US" sz="600" dirty="0">
                <a:solidFill>
                  <a:schemeClr val="tx1"/>
                </a:solidFill>
                <a:latin typeface="BIZ UDPゴシック" panose="020B0400000000000000" pitchFamily="50" charset="-128"/>
                <a:ea typeface="BIZ UDPゴシック" panose="020B0400000000000000" pitchFamily="50" charset="-128"/>
              </a:rPr>
              <a:t>広域サイクルライン</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45" name="テキスト ボックス 44">
            <a:extLst>
              <a:ext uri="{FF2B5EF4-FFF2-40B4-BE49-F238E27FC236}">
                <a16:creationId xmlns:a16="http://schemas.microsoft.com/office/drawing/2014/main" id="{456C889A-FE60-43BF-92C3-9B4E5F3A8C09}"/>
              </a:ext>
            </a:extLst>
          </p:cNvPr>
          <p:cNvSpPr txBox="1"/>
          <p:nvPr/>
        </p:nvSpPr>
        <p:spPr>
          <a:xfrm>
            <a:off x="333440" y="6396558"/>
            <a:ext cx="1078229" cy="97655"/>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900"/>
              </a:lnSpc>
              <a:buNone/>
            </a:pPr>
            <a:r>
              <a:rPr lang="ja-JP" altLang="en-US" sz="600" dirty="0">
                <a:solidFill>
                  <a:schemeClr val="tx1"/>
                </a:solidFill>
                <a:latin typeface="BIZ UDPゴシック" panose="020B0400000000000000" pitchFamily="50" charset="-128"/>
                <a:ea typeface="BIZ UDPゴシック" panose="020B0400000000000000" pitchFamily="50" charset="-128"/>
              </a:rPr>
              <a:t>信貴山サイクルロゲイニング</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pic>
        <p:nvPicPr>
          <p:cNvPr id="46" name="図 45">
            <a:extLst>
              <a:ext uri="{FF2B5EF4-FFF2-40B4-BE49-F238E27FC236}">
                <a16:creationId xmlns:a16="http://schemas.microsoft.com/office/drawing/2014/main" id="{1AA5ACF2-A2F4-49D9-8DB7-5AA9CF95E8B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84960" y="5412601"/>
            <a:ext cx="1078230" cy="1080298"/>
          </a:xfrm>
          <a:prstGeom prst="rect">
            <a:avLst/>
          </a:prstGeom>
        </p:spPr>
      </p:pic>
      <p:sp>
        <p:nvSpPr>
          <p:cNvPr id="47" name="楕円 46">
            <a:extLst>
              <a:ext uri="{FF2B5EF4-FFF2-40B4-BE49-F238E27FC236}">
                <a16:creationId xmlns:a16="http://schemas.microsoft.com/office/drawing/2014/main" id="{8A96423C-5596-4829-AEE2-4DA4130D3778}"/>
              </a:ext>
            </a:extLst>
          </p:cNvPr>
          <p:cNvSpPr/>
          <p:nvPr/>
        </p:nvSpPr>
        <p:spPr>
          <a:xfrm>
            <a:off x="10494154" y="5619075"/>
            <a:ext cx="54524" cy="76944"/>
          </a:xfrm>
          <a:prstGeom prst="ellipse">
            <a:avLst/>
          </a:prstGeom>
          <a:solidFill>
            <a:srgbClr val="EDC69B">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E1B74789-264F-4367-B418-D3C4F7E81AD5}"/>
              </a:ext>
            </a:extLst>
          </p:cNvPr>
          <p:cNvSpPr/>
          <p:nvPr/>
        </p:nvSpPr>
        <p:spPr>
          <a:xfrm>
            <a:off x="10646554" y="5771252"/>
            <a:ext cx="54524" cy="76944"/>
          </a:xfrm>
          <a:prstGeom prst="ellipse">
            <a:avLst/>
          </a:prstGeom>
          <a:solidFill>
            <a:schemeClr val="bg2">
              <a:alpha val="9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6F1EA422-6C24-4E94-863D-4B7CC87521F2}"/>
              </a:ext>
            </a:extLst>
          </p:cNvPr>
          <p:cNvSpPr/>
          <p:nvPr/>
        </p:nvSpPr>
        <p:spPr>
          <a:xfrm rot="20284542">
            <a:off x="10747519" y="5626472"/>
            <a:ext cx="54524" cy="76944"/>
          </a:xfrm>
          <a:prstGeom prst="ellipse">
            <a:avLst/>
          </a:prstGeom>
          <a:solidFill>
            <a:srgbClr val="EDC69B">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a:extLst>
              <a:ext uri="{FF2B5EF4-FFF2-40B4-BE49-F238E27FC236}">
                <a16:creationId xmlns:a16="http://schemas.microsoft.com/office/drawing/2014/main" id="{12BCF7A3-5CDB-4B80-8770-FB244832E3A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86313" y="2823100"/>
            <a:ext cx="1499615" cy="920735"/>
          </a:xfrm>
          <a:prstGeom prst="rect">
            <a:avLst/>
          </a:prstGeom>
        </p:spPr>
      </p:pic>
      <p:sp>
        <p:nvSpPr>
          <p:cNvPr id="52" name="楕円 51">
            <a:extLst>
              <a:ext uri="{FF2B5EF4-FFF2-40B4-BE49-F238E27FC236}">
                <a16:creationId xmlns:a16="http://schemas.microsoft.com/office/drawing/2014/main" id="{B716B138-EDEF-4638-83FE-810B6BA2F0C6}"/>
              </a:ext>
            </a:extLst>
          </p:cNvPr>
          <p:cNvSpPr/>
          <p:nvPr/>
        </p:nvSpPr>
        <p:spPr>
          <a:xfrm>
            <a:off x="10195892" y="5604803"/>
            <a:ext cx="54524" cy="76944"/>
          </a:xfrm>
          <a:prstGeom prst="ellipse">
            <a:avLst/>
          </a:prstGeom>
          <a:solidFill>
            <a:srgbClr val="EDC69B">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ED1B7E7E-6A8E-4620-B6A0-CB89DB8297D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3148" y="5425247"/>
            <a:ext cx="1320863" cy="950816"/>
          </a:xfrm>
          <a:prstGeom prst="rect">
            <a:avLst/>
          </a:prstGeom>
        </p:spPr>
      </p:pic>
      <p:sp>
        <p:nvSpPr>
          <p:cNvPr id="54" name="テキスト ボックス 53">
            <a:extLst>
              <a:ext uri="{FF2B5EF4-FFF2-40B4-BE49-F238E27FC236}">
                <a16:creationId xmlns:a16="http://schemas.microsoft.com/office/drawing/2014/main" id="{6D55C12D-F65D-497F-80CD-8F8A55ED62E7}"/>
              </a:ext>
            </a:extLst>
          </p:cNvPr>
          <p:cNvSpPr txBox="1"/>
          <p:nvPr/>
        </p:nvSpPr>
        <p:spPr>
          <a:xfrm>
            <a:off x="8340265" y="2654209"/>
            <a:ext cx="1524640" cy="184666"/>
          </a:xfrm>
          <a:prstGeom prst="rect">
            <a:avLst/>
          </a:prstGeom>
          <a:noFill/>
          <a:ln>
            <a:noFill/>
          </a:ln>
        </p:spPr>
        <p:txBody>
          <a:bodyPr wrap="square" lIns="134700" rIns="134700" rtlCol="0">
            <a:spAutoFit/>
          </a:bodyPr>
          <a:lstStyle/>
          <a:p>
            <a:pPr algn="ctr"/>
            <a:r>
              <a:rPr lang="ja-JP" altLang="en-US" sz="600" dirty="0">
                <a:latin typeface="BIZ UDPゴシック" panose="020B0400000000000000" pitchFamily="50" charset="-128"/>
                <a:ea typeface="BIZ UDPゴシック" panose="020B0400000000000000" pitchFamily="50" charset="-128"/>
              </a:rPr>
              <a:t>近隣センターの活性化（新千里東町）</a:t>
            </a:r>
          </a:p>
        </p:txBody>
      </p:sp>
      <p:grpSp>
        <p:nvGrpSpPr>
          <p:cNvPr id="2" name="グループ化 1">
            <a:extLst>
              <a:ext uri="{FF2B5EF4-FFF2-40B4-BE49-F238E27FC236}">
                <a16:creationId xmlns:a16="http://schemas.microsoft.com/office/drawing/2014/main" id="{4D25E5CD-00B2-4178-BF2A-3651654CB0F5}"/>
              </a:ext>
            </a:extLst>
          </p:cNvPr>
          <p:cNvGrpSpPr/>
          <p:nvPr/>
        </p:nvGrpSpPr>
        <p:grpSpPr>
          <a:xfrm>
            <a:off x="140868" y="1020135"/>
            <a:ext cx="3169902" cy="2033427"/>
            <a:chOff x="140868" y="1020135"/>
            <a:chExt cx="3169902" cy="2033427"/>
          </a:xfrm>
        </p:grpSpPr>
        <p:grpSp>
          <p:nvGrpSpPr>
            <p:cNvPr id="24" name="グループ化 23">
              <a:extLst>
                <a:ext uri="{FF2B5EF4-FFF2-40B4-BE49-F238E27FC236}">
                  <a16:creationId xmlns:a16="http://schemas.microsoft.com/office/drawing/2014/main" id="{64114E02-71D1-4351-8533-C92A321B8B7B}"/>
                </a:ext>
              </a:extLst>
            </p:cNvPr>
            <p:cNvGrpSpPr/>
            <p:nvPr/>
          </p:nvGrpSpPr>
          <p:grpSpPr>
            <a:xfrm>
              <a:off x="140868" y="1020135"/>
              <a:ext cx="3169902" cy="2033427"/>
              <a:chOff x="6159971" y="2527689"/>
              <a:chExt cx="3095638" cy="2033427"/>
            </a:xfrm>
          </p:grpSpPr>
          <p:sp>
            <p:nvSpPr>
              <p:cNvPr id="25" name="正方形/長方形 24">
                <a:extLst>
                  <a:ext uri="{FF2B5EF4-FFF2-40B4-BE49-F238E27FC236}">
                    <a16:creationId xmlns:a16="http://schemas.microsoft.com/office/drawing/2014/main" id="{CD749405-8DD6-4F14-9290-C16A0B58DCE4}"/>
                  </a:ext>
                </a:extLst>
              </p:cNvPr>
              <p:cNvSpPr/>
              <p:nvPr/>
            </p:nvSpPr>
            <p:spPr>
              <a:xfrm>
                <a:off x="6159971" y="2623806"/>
                <a:ext cx="2953156" cy="193731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26" name="テキスト ボックス 25">
                <a:extLst>
                  <a:ext uri="{FF2B5EF4-FFF2-40B4-BE49-F238E27FC236}">
                    <a16:creationId xmlns:a16="http://schemas.microsoft.com/office/drawing/2014/main" id="{FD50A12D-636E-4F95-B7EC-CB20D3348FBB}"/>
                  </a:ext>
                </a:extLst>
              </p:cNvPr>
              <p:cNvSpPr txBox="1"/>
              <p:nvPr/>
            </p:nvSpPr>
            <p:spPr>
              <a:xfrm>
                <a:off x="7028603" y="2527689"/>
                <a:ext cx="1054699" cy="216000"/>
              </a:xfrm>
              <a:prstGeom prst="rect">
                <a:avLst/>
              </a:prstGeom>
              <a:solidFill>
                <a:srgbClr val="00B050"/>
              </a:solidFill>
              <a:ln>
                <a:noFill/>
              </a:ln>
            </p:spPr>
            <p:style>
              <a:lnRef idx="3">
                <a:schemeClr val="lt1"/>
              </a:lnRef>
              <a:fillRef idx="1">
                <a:schemeClr val="accent1"/>
              </a:fillRef>
              <a:effectRef idx="1">
                <a:schemeClr val="accent1"/>
              </a:effectRef>
              <a:fontRef idx="minor">
                <a:schemeClr val="lt1"/>
              </a:fontRef>
            </p:style>
            <p:txBody>
              <a:bodyPr wrap="square" lIns="33231" rIns="33231" bIns="54000" rtlCol="0" anchor="ctr" anchorCtr="0">
                <a:noAutofit/>
              </a:bodyPr>
              <a:lstStyle/>
              <a:p>
                <a:pPr algn="ctr"/>
                <a:r>
                  <a:rPr kumimoji="1" lang="ja-JP" altLang="en-US" sz="1050" dirty="0">
                    <a:ln w="0"/>
                    <a:solidFill>
                      <a:schemeClr val="bg1"/>
                    </a:solidFill>
                    <a:latin typeface="BIZ UDPゴシック" panose="020B0400000000000000" pitchFamily="50" charset="-128"/>
                    <a:ea typeface="BIZ UDPゴシック" panose="020B0400000000000000" pitchFamily="50" charset="-128"/>
                  </a:rPr>
                  <a:t>彩都東部地区</a:t>
                </a:r>
              </a:p>
            </p:txBody>
          </p:sp>
          <p:sp>
            <p:nvSpPr>
              <p:cNvPr id="28" name="テキスト ボックス 27">
                <a:extLst>
                  <a:ext uri="{FF2B5EF4-FFF2-40B4-BE49-F238E27FC236}">
                    <a16:creationId xmlns:a16="http://schemas.microsoft.com/office/drawing/2014/main" id="{1079B896-5AA1-4F44-A747-BA6072B639E8}"/>
                  </a:ext>
                </a:extLst>
              </p:cNvPr>
              <p:cNvSpPr txBox="1"/>
              <p:nvPr/>
            </p:nvSpPr>
            <p:spPr>
              <a:xfrm>
                <a:off x="6202372" y="2841774"/>
                <a:ext cx="1701262" cy="62388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彩都において、まとまった産業用地</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を創出し、ライフサイエンス関連施設</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や物流施設、データセンターなどの</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産業集積の機能を組み込み、経済成長を促す産業拠点の形成をめざす</a:t>
                </a:r>
              </a:p>
            </p:txBody>
          </p:sp>
          <p:sp>
            <p:nvSpPr>
              <p:cNvPr id="29" name="正方形/長方形 28">
                <a:extLst>
                  <a:ext uri="{FF2B5EF4-FFF2-40B4-BE49-F238E27FC236}">
                    <a16:creationId xmlns:a16="http://schemas.microsoft.com/office/drawing/2014/main" id="{5AC08210-4D81-46A0-9EFD-7EE0FE241586}"/>
                  </a:ext>
                </a:extLst>
              </p:cNvPr>
              <p:cNvSpPr/>
              <p:nvPr/>
            </p:nvSpPr>
            <p:spPr>
              <a:xfrm>
                <a:off x="7930898" y="4357134"/>
                <a:ext cx="1324711" cy="182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defTabSz="844083">
                  <a:lnSpc>
                    <a:spcPts val="738"/>
                  </a:lnSpc>
                  <a:defRPr/>
                </a:pPr>
                <a:r>
                  <a:rPr kumimoji="1" lang="ja-JP" altLang="en-US" sz="600" dirty="0">
                    <a:solidFill>
                      <a:prstClr val="black"/>
                    </a:solidFill>
                    <a:latin typeface="BIZ UDゴシック" panose="020B0400000000000000" pitchFamily="49" charset="-128"/>
                    <a:ea typeface="BIZ UDゴシック" panose="020B0400000000000000" pitchFamily="49" charset="-128"/>
                  </a:rPr>
                  <a:t>出典：彩都協議会パンフレット</a:t>
                </a:r>
              </a:p>
            </p:txBody>
          </p:sp>
          <p:sp>
            <p:nvSpPr>
              <p:cNvPr id="30" name="テキスト ボックス 29">
                <a:extLst>
                  <a:ext uri="{FF2B5EF4-FFF2-40B4-BE49-F238E27FC236}">
                    <a16:creationId xmlns:a16="http://schemas.microsoft.com/office/drawing/2014/main" id="{787D0FDD-0FAD-4C48-B3A9-A8C39B7B953E}"/>
                  </a:ext>
                </a:extLst>
              </p:cNvPr>
              <p:cNvSpPr txBox="1"/>
              <p:nvPr/>
            </p:nvSpPr>
            <p:spPr>
              <a:xfrm>
                <a:off x="6163941" y="3567147"/>
                <a:ext cx="761860" cy="118750"/>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700" dirty="0">
                    <a:solidFill>
                      <a:schemeClr val="tx1"/>
                    </a:solidFill>
                    <a:latin typeface="BIZ UDPゴシック" panose="020B0400000000000000" pitchFamily="50" charset="-128"/>
                    <a:ea typeface="BIZ UDPゴシック" panose="020B0400000000000000" pitchFamily="50" charset="-128"/>
                  </a:rPr>
                  <a:t>【C</a:t>
                </a:r>
                <a:r>
                  <a:rPr lang="ja-JP" altLang="en-US" sz="700" dirty="0">
                    <a:solidFill>
                      <a:schemeClr val="tx1"/>
                    </a:solidFill>
                    <a:latin typeface="BIZ UDPゴシック" panose="020B0400000000000000" pitchFamily="50" charset="-128"/>
                    <a:ea typeface="BIZ UDPゴシック" panose="020B0400000000000000" pitchFamily="50" charset="-128"/>
                  </a:rPr>
                  <a:t>区域</a:t>
                </a:r>
                <a:r>
                  <a:rPr lang="en-US" altLang="ja-JP" sz="700" dirty="0">
                    <a:solidFill>
                      <a:schemeClr val="tx1"/>
                    </a:solidFill>
                    <a:latin typeface="BIZ UDPゴシック" panose="020B0400000000000000" pitchFamily="50" charset="-128"/>
                    <a:ea typeface="BIZ UDPゴシック" panose="020B0400000000000000" pitchFamily="50" charset="-128"/>
                  </a:rPr>
                  <a:t>】</a:t>
                </a:r>
                <a:endParaRPr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3F6767B7-DDF8-4684-944B-168F48B5E536}"/>
                  </a:ext>
                </a:extLst>
              </p:cNvPr>
              <p:cNvSpPr txBox="1"/>
              <p:nvPr/>
            </p:nvSpPr>
            <p:spPr>
              <a:xfrm>
                <a:off x="7196904" y="3559603"/>
                <a:ext cx="761860" cy="118750"/>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700" dirty="0">
                    <a:solidFill>
                      <a:schemeClr val="tx1"/>
                    </a:solidFill>
                    <a:latin typeface="BIZ UDPゴシック" panose="020B0400000000000000" pitchFamily="50" charset="-128"/>
                    <a:ea typeface="BIZ UDPゴシック" panose="020B0400000000000000" pitchFamily="50" charset="-128"/>
                  </a:rPr>
                  <a:t>【A</a:t>
                </a:r>
                <a:r>
                  <a:rPr lang="ja-JP" altLang="en-US" sz="700" dirty="0">
                    <a:solidFill>
                      <a:schemeClr val="tx1"/>
                    </a:solidFill>
                    <a:latin typeface="BIZ UDPゴシック" panose="020B0400000000000000" pitchFamily="50" charset="-128"/>
                    <a:ea typeface="BIZ UDPゴシック" panose="020B0400000000000000" pitchFamily="50" charset="-128"/>
                  </a:rPr>
                  <a:t>区域</a:t>
                </a:r>
                <a:r>
                  <a:rPr lang="en-US" altLang="ja-JP" sz="700" dirty="0">
                    <a:solidFill>
                      <a:schemeClr val="tx1"/>
                    </a:solidFill>
                    <a:latin typeface="BIZ UDPゴシック" panose="020B0400000000000000" pitchFamily="50" charset="-128"/>
                    <a:ea typeface="BIZ UDPゴシック" panose="020B0400000000000000" pitchFamily="50" charset="-128"/>
                  </a:rPr>
                  <a:t>】</a:t>
                </a:r>
                <a:endParaRPr lang="ja-JP" altLang="en-US" sz="700" dirty="0">
                  <a:solidFill>
                    <a:schemeClr val="tx1"/>
                  </a:solidFill>
                  <a:latin typeface="BIZ UDPゴシック" panose="020B0400000000000000" pitchFamily="50" charset="-128"/>
                  <a:ea typeface="BIZ UDPゴシック" panose="020B0400000000000000" pitchFamily="50" charset="-128"/>
                </a:endParaRPr>
              </a:p>
            </p:txBody>
          </p:sp>
        </p:grpSp>
        <p:pic>
          <p:nvPicPr>
            <p:cNvPr id="55" name="図 54">
              <a:extLst>
                <a:ext uri="{FF2B5EF4-FFF2-40B4-BE49-F238E27FC236}">
                  <a16:creationId xmlns:a16="http://schemas.microsoft.com/office/drawing/2014/main" id="{2173772C-20BE-4CE2-B632-CF8E5DB75AA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957" b="2179"/>
            <a:stretch/>
          </p:blipFill>
          <p:spPr>
            <a:xfrm>
              <a:off x="1863530" y="1295060"/>
              <a:ext cx="1263082" cy="1520527"/>
            </a:xfrm>
            <a:prstGeom prst="rect">
              <a:avLst/>
            </a:prstGeom>
          </p:spPr>
        </p:pic>
        <p:pic>
          <p:nvPicPr>
            <p:cNvPr id="57" name="図 56">
              <a:extLst>
                <a:ext uri="{FF2B5EF4-FFF2-40B4-BE49-F238E27FC236}">
                  <a16:creationId xmlns:a16="http://schemas.microsoft.com/office/drawing/2014/main" id="{C723BF47-FA92-4827-831D-725E4B4E68D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5148" y="2204237"/>
              <a:ext cx="966642" cy="654916"/>
            </a:xfrm>
            <a:prstGeom prst="rect">
              <a:avLst/>
            </a:prstGeom>
            <a:ln w="57150">
              <a:noFill/>
            </a:ln>
            <a:effectLst>
              <a:softEdge rad="12700"/>
            </a:effectLst>
          </p:spPr>
        </p:pic>
        <p:pic>
          <p:nvPicPr>
            <p:cNvPr id="58" name="図 57">
              <a:extLst>
                <a:ext uri="{FF2B5EF4-FFF2-40B4-BE49-F238E27FC236}">
                  <a16:creationId xmlns:a16="http://schemas.microsoft.com/office/drawing/2014/main" id="{2BD2CE75-BA74-4166-87CF-B358C2006C6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91099" y="2206729"/>
              <a:ext cx="1046673" cy="655794"/>
            </a:xfrm>
            <a:prstGeom prst="rect">
              <a:avLst/>
            </a:prstGeom>
            <a:ln w="57150">
              <a:noFill/>
            </a:ln>
            <a:effectLst>
              <a:softEdge rad="12700"/>
            </a:effectLst>
          </p:spPr>
        </p:pic>
      </p:grpSp>
      <p:pic>
        <p:nvPicPr>
          <p:cNvPr id="18" name="図 17">
            <a:extLst>
              <a:ext uri="{FF2B5EF4-FFF2-40B4-BE49-F238E27FC236}">
                <a16:creationId xmlns:a16="http://schemas.microsoft.com/office/drawing/2014/main" id="{332E2552-84F2-4752-B6B2-ADF81A6EAF0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64162" y="5389024"/>
            <a:ext cx="1381363" cy="1018106"/>
          </a:xfrm>
          <a:prstGeom prst="rect">
            <a:avLst/>
          </a:prstGeom>
        </p:spPr>
      </p:pic>
      <p:pic>
        <p:nvPicPr>
          <p:cNvPr id="51" name="図 50">
            <a:extLst>
              <a:ext uri="{FF2B5EF4-FFF2-40B4-BE49-F238E27FC236}">
                <a16:creationId xmlns:a16="http://schemas.microsoft.com/office/drawing/2014/main" id="{F471F013-D5BC-409D-95C4-C1C67143D82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1"/>
          <a:stretch/>
        </p:blipFill>
        <p:spPr>
          <a:xfrm>
            <a:off x="8473206" y="2820478"/>
            <a:ext cx="1267060" cy="926655"/>
          </a:xfrm>
          <a:prstGeom prst="rect">
            <a:avLst/>
          </a:prstGeom>
        </p:spPr>
      </p:pic>
    </p:spTree>
    <p:extLst>
      <p:ext uri="{BB962C8B-B14F-4D97-AF65-F5344CB8AC3E}">
        <p14:creationId xmlns:p14="http://schemas.microsoft.com/office/powerpoint/2010/main" val="74537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3CCC3BA-0296-463B-ADB8-6D6B025196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4509" y="5674531"/>
            <a:ext cx="2139881" cy="951058"/>
          </a:xfrm>
          <a:prstGeom prst="rect">
            <a:avLst/>
          </a:prstGeom>
        </p:spPr>
      </p:pic>
      <p:sp>
        <p:nvSpPr>
          <p:cNvPr id="33" name="スライド番号プレースホルダー 1">
            <a:extLst>
              <a:ext uri="{FF2B5EF4-FFF2-40B4-BE49-F238E27FC236}">
                <a16:creationId xmlns:a16="http://schemas.microsoft.com/office/drawing/2014/main" id="{F26DBC2F-C256-4A78-B679-64B554DEE25A}"/>
              </a:ext>
            </a:extLst>
          </p:cNvPr>
          <p:cNvSpPr>
            <a:spLocks noGrp="1"/>
          </p:cNvSpPr>
          <p:nvPr>
            <p:ph type="sldNum" sz="quarter" idx="12"/>
          </p:nvPr>
        </p:nvSpPr>
        <p:spPr>
          <a:xfrm>
            <a:off x="7677150" y="6421857"/>
            <a:ext cx="222885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F82107-93BA-490C-9453-044014AF67CD}" type="slidenum">
              <a:rPr kumimoji="1" lang="ja-JP" altLang="en-US" sz="1200" b="0" i="0" u="none" strike="noStrike" kern="1200" cap="none" spc="0" normalizeH="0" baseline="0" noProof="0" smtClean="0">
                <a:ln>
                  <a:noFill/>
                </a:ln>
                <a:solidFill>
                  <a:prstClr val="black">
                    <a:tint val="75000"/>
                  </a:prstClr>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1" lang="ja-JP" altLang="en-US" sz="1200" b="0" i="0" u="none" strike="noStrike" kern="1200" cap="none" spc="0" normalizeH="0" baseline="0" noProof="0" dirty="0">
              <a:ln>
                <a:noFill/>
              </a:ln>
              <a:solidFill>
                <a:prstClr val="black">
                  <a:tint val="75000"/>
                </a:prstClr>
              </a:solidFill>
              <a:effectLst/>
              <a:uLnTx/>
              <a:uFillTx/>
              <a:latin typeface="BIZ UDPゴシック" panose="020B0400000000000000" pitchFamily="50" charset="-128"/>
              <a:ea typeface="BIZ UDPゴシック" panose="020B0400000000000000" pitchFamily="50" charset="-128"/>
              <a:cs typeface="+mn-cs"/>
            </a:endParaRPr>
          </a:p>
        </p:txBody>
      </p:sp>
      <p:sp>
        <p:nvSpPr>
          <p:cNvPr id="113" name="テキスト ボックス 112">
            <a:extLst>
              <a:ext uri="{FF2B5EF4-FFF2-40B4-BE49-F238E27FC236}">
                <a16:creationId xmlns:a16="http://schemas.microsoft.com/office/drawing/2014/main" id="{2C4BE3E6-2531-4345-BC97-A01004D9C2CA}"/>
              </a:ext>
            </a:extLst>
          </p:cNvPr>
          <p:cNvSpPr txBox="1"/>
          <p:nvPr/>
        </p:nvSpPr>
        <p:spPr>
          <a:xfrm>
            <a:off x="0" y="71018"/>
            <a:ext cx="9906000" cy="400110"/>
          </a:xfrm>
          <a:prstGeom prst="rect">
            <a:avLst/>
          </a:prstGeom>
          <a:noFill/>
        </p:spPr>
        <p:txBody>
          <a:bodyPr wrap="square">
            <a:spAutoFit/>
          </a:bodyPr>
          <a:lstStyle>
            <a:defPPr>
              <a:defRPr lang="en-US"/>
            </a:defPPr>
            <a:lvl1pPr marR="0" lvl="0" indent="0" defTabSz="742950" fontAlgn="auto">
              <a:lnSpc>
                <a:spcPct val="100000"/>
              </a:lnSpc>
              <a:spcBef>
                <a:spcPts val="0"/>
              </a:spcBef>
              <a:spcAft>
                <a:spcPts val="0"/>
              </a:spcAft>
              <a:buClrTx/>
              <a:buSzTx/>
              <a:buFontTx/>
              <a:buNone/>
              <a:tabLst/>
              <a:defRPr kumimoji="1" sz="2000">
                <a:solidFill>
                  <a:prstClr val="white"/>
                </a:solidFill>
                <a:latin typeface="HGS創英角ｺﾞｼｯｸUB" panose="020B0900000000000000" pitchFamily="50" charset="-128"/>
                <a:ea typeface="HGS創英角ｺﾞｼｯｸUB" panose="020B0900000000000000" pitchFamily="50" charset="-128"/>
              </a:defRPr>
            </a:lvl1pPr>
          </a:lstStyle>
          <a:p>
            <a:r>
              <a:rPr lang="ja-JP" altLang="en-US" dirty="0"/>
              <a:t>今後のまちづくり・都市基盤の整備</a:t>
            </a:r>
          </a:p>
        </p:txBody>
      </p:sp>
      <p:sp>
        <p:nvSpPr>
          <p:cNvPr id="4" name="テキスト ボックス 3">
            <a:extLst>
              <a:ext uri="{FF2B5EF4-FFF2-40B4-BE49-F238E27FC236}">
                <a16:creationId xmlns:a16="http://schemas.microsoft.com/office/drawing/2014/main" id="{366E7190-57F7-4F00-B814-7D1AB87710CD}"/>
              </a:ext>
            </a:extLst>
          </p:cNvPr>
          <p:cNvSpPr txBox="1"/>
          <p:nvPr/>
        </p:nvSpPr>
        <p:spPr>
          <a:xfrm>
            <a:off x="84115" y="555679"/>
            <a:ext cx="4608000" cy="351375"/>
          </a:xfrm>
          <a:prstGeom prst="rect">
            <a:avLst/>
          </a:prstGeom>
          <a:solidFill>
            <a:srgbClr val="0FB49D"/>
          </a:solidFill>
          <a:ln>
            <a:solidFill>
              <a:schemeClr val="lt1"/>
            </a:solidFill>
          </a:ln>
        </p:spPr>
        <p:style>
          <a:lnRef idx="3">
            <a:schemeClr val="lt1"/>
          </a:lnRef>
          <a:fillRef idx="1">
            <a:schemeClr val="accent1"/>
          </a:fillRef>
          <a:effectRef idx="1">
            <a:schemeClr val="accent1"/>
          </a:effectRef>
          <a:fontRef idx="minor">
            <a:schemeClr val="lt1"/>
          </a:fontRef>
        </p:style>
        <p:txBody>
          <a:bodyPr wrap="square" lIns="36000" rIns="36000" rtlCol="0" anchor="ctr" anchorCtr="0">
            <a:noAutofit/>
          </a:bodyPr>
          <a:lstStyle>
            <a:defPPr>
              <a:defRPr lang="en-US"/>
            </a:defPPr>
            <a:lvl1pPr algn="ctr">
              <a:defRPr kumimoji="1" sz="130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defRPr>
            </a:lvl1pPr>
          </a:lstStyle>
          <a:p>
            <a:r>
              <a:rPr lang="ja-JP" altLang="en-US" sz="1600" b="1" dirty="0">
                <a:effectLst/>
              </a:rPr>
              <a:t>地域の拠点機能の強化、地域のまちづくり</a:t>
            </a:r>
          </a:p>
        </p:txBody>
      </p:sp>
      <p:sp>
        <p:nvSpPr>
          <p:cNvPr id="5" name="テキスト ボックス 4">
            <a:extLst>
              <a:ext uri="{FF2B5EF4-FFF2-40B4-BE49-F238E27FC236}">
                <a16:creationId xmlns:a16="http://schemas.microsoft.com/office/drawing/2014/main" id="{7B9BAF62-A052-4C3A-89E5-083C59A3DB8C}"/>
              </a:ext>
            </a:extLst>
          </p:cNvPr>
          <p:cNvSpPr txBox="1"/>
          <p:nvPr/>
        </p:nvSpPr>
        <p:spPr>
          <a:xfrm>
            <a:off x="199296" y="932986"/>
            <a:ext cx="9540000" cy="266868"/>
          </a:xfrm>
          <a:prstGeom prst="rect">
            <a:avLst/>
          </a:prstGeom>
          <a:solidFill>
            <a:schemeClr val="accent5">
              <a:lumMod val="20000"/>
              <a:lumOff val="80000"/>
            </a:schemeClr>
          </a:solidFill>
          <a:ln>
            <a:noFill/>
          </a:ln>
        </p:spPr>
        <p:txBody>
          <a:bodyPr wrap="square">
            <a:spAutoFit/>
          </a:bodyPr>
          <a:lstStyle/>
          <a:p>
            <a:pPr marL="199390" indent="-422041" defTabSz="637261">
              <a:lnSpc>
                <a:spcPct val="110000"/>
              </a:lnSpc>
              <a:defRPr/>
            </a:pPr>
            <a:r>
              <a:rPr lang="en-US" altLang="ja-JP" sz="12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200" b="1" kern="100" dirty="0">
                <a:latin typeface="BIZ UDPゴシック" panose="020B0400000000000000" pitchFamily="50" charset="-128"/>
                <a:ea typeface="BIZ UDPゴシック" panose="020B0400000000000000" pitchFamily="50" charset="-128"/>
                <a:cs typeface="Times New Roman" panose="02020603050405020304" pitchFamily="18" charset="0"/>
              </a:rPr>
              <a:t>居心地の良い</a:t>
            </a:r>
            <a:r>
              <a:rPr kumimoji="1" lang="ja-JP" altLang="en-US" sz="1200" b="1" dirty="0">
                <a:latin typeface="BIZ UDPゴシック" panose="020B0400000000000000" pitchFamily="50" charset="-128"/>
                <a:ea typeface="BIZ UDPゴシック" panose="020B0400000000000000" pitchFamily="50" charset="-128"/>
              </a:rPr>
              <a:t>みどりのまちづくりの推進</a:t>
            </a:r>
            <a:r>
              <a:rPr kumimoji="1" lang="en-US" altLang="ja-JP" sz="1200" b="1" dirty="0">
                <a:latin typeface="BIZ UDPゴシック" panose="020B0400000000000000" pitchFamily="50" charset="-128"/>
                <a:ea typeface="BIZ UDPゴシック" panose="020B0400000000000000" pitchFamily="50" charset="-128"/>
              </a:rPr>
              <a:t>】</a:t>
            </a:r>
            <a:endParaRPr lang="en-US" altLang="ja-JP" sz="12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46" name="グループ化 45">
            <a:extLst>
              <a:ext uri="{FF2B5EF4-FFF2-40B4-BE49-F238E27FC236}">
                <a16:creationId xmlns:a16="http://schemas.microsoft.com/office/drawing/2014/main" id="{5AD2FEB7-52FA-2DA3-3226-6393728A5C65}"/>
              </a:ext>
            </a:extLst>
          </p:cNvPr>
          <p:cNvGrpSpPr/>
          <p:nvPr/>
        </p:nvGrpSpPr>
        <p:grpSpPr>
          <a:xfrm>
            <a:off x="4169858" y="1243683"/>
            <a:ext cx="5317770" cy="1361597"/>
            <a:chOff x="4169858" y="1325979"/>
            <a:chExt cx="5317770" cy="1361597"/>
          </a:xfrm>
        </p:grpSpPr>
        <p:grpSp>
          <p:nvGrpSpPr>
            <p:cNvPr id="11" name="グループ化 10">
              <a:extLst>
                <a:ext uri="{FF2B5EF4-FFF2-40B4-BE49-F238E27FC236}">
                  <a16:creationId xmlns:a16="http://schemas.microsoft.com/office/drawing/2014/main" id="{C001B242-B3B0-48D7-972D-5C47D0FB0EF8}"/>
                </a:ext>
              </a:extLst>
            </p:cNvPr>
            <p:cNvGrpSpPr/>
            <p:nvPr/>
          </p:nvGrpSpPr>
          <p:grpSpPr>
            <a:xfrm>
              <a:off x="4169858" y="1325979"/>
              <a:ext cx="5317770" cy="1338108"/>
              <a:chOff x="4435217" y="2725357"/>
              <a:chExt cx="4658417" cy="1323020"/>
            </a:xfrm>
          </p:grpSpPr>
          <p:sp>
            <p:nvSpPr>
              <p:cNvPr id="12" name="テキスト ボックス 11">
                <a:extLst>
                  <a:ext uri="{FF2B5EF4-FFF2-40B4-BE49-F238E27FC236}">
                    <a16:creationId xmlns:a16="http://schemas.microsoft.com/office/drawing/2014/main" id="{57F7BFCE-772C-4620-A130-75F03C29EF69}"/>
                  </a:ext>
                </a:extLst>
              </p:cNvPr>
              <p:cNvSpPr txBox="1"/>
              <p:nvPr/>
            </p:nvSpPr>
            <p:spPr>
              <a:xfrm>
                <a:off x="4508524" y="3150187"/>
                <a:ext cx="1930546" cy="731920"/>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豊かな緑陰の形成や保全、魅力ある公園施設の導入や多様な主体によるみどりの活用などにより、住みたい、働きたい、訪れたいと思うような、みどりの魅力あふれる都市を実現する。</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AD1F9BA9-08F3-4F38-A1D2-928785CCE16E}"/>
                  </a:ext>
                </a:extLst>
              </p:cNvPr>
              <p:cNvSpPr/>
              <p:nvPr/>
            </p:nvSpPr>
            <p:spPr>
              <a:xfrm>
                <a:off x="4435217" y="2841730"/>
                <a:ext cx="4658417" cy="1206647"/>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 name="テキスト ボックス 13">
                <a:extLst>
                  <a:ext uri="{FF2B5EF4-FFF2-40B4-BE49-F238E27FC236}">
                    <a16:creationId xmlns:a16="http://schemas.microsoft.com/office/drawing/2014/main" id="{6AAC3135-ECFC-428A-9E8A-E826D4DD138D}"/>
                  </a:ext>
                </a:extLst>
              </p:cNvPr>
              <p:cNvSpPr txBox="1"/>
              <p:nvPr/>
            </p:nvSpPr>
            <p:spPr>
              <a:xfrm>
                <a:off x="5239225" y="2725357"/>
                <a:ext cx="2728098" cy="276189"/>
              </a:xfrm>
              <a:prstGeom prst="rect">
                <a:avLst/>
              </a:prstGeom>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人中心の快適で魅力ある都市内空間の創出</a:t>
                </a:r>
                <a:endParaRPr kumimoji="1" lang="en-US" altLang="ja-JP"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grpSp>
        <p:pic>
          <p:nvPicPr>
            <p:cNvPr id="17" name="図 16" descr="公園に植えている木  自動的に生成された説明">
              <a:extLst>
                <a:ext uri="{FF2B5EF4-FFF2-40B4-BE49-F238E27FC236}">
                  <a16:creationId xmlns:a16="http://schemas.microsoft.com/office/drawing/2014/main" id="{ECF0F39D-5356-4C5B-8F26-D1B5968E86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26976" y="1636777"/>
              <a:ext cx="1375767" cy="904166"/>
            </a:xfrm>
            <a:prstGeom prst="rect">
              <a:avLst/>
            </a:prstGeom>
            <a:noFill/>
            <a:ln>
              <a:noFill/>
            </a:ln>
          </p:spPr>
        </p:pic>
        <p:pic>
          <p:nvPicPr>
            <p:cNvPr id="18" name="図 17" descr="道路を走る車  自動的に生成された説明">
              <a:extLst>
                <a:ext uri="{FF2B5EF4-FFF2-40B4-BE49-F238E27FC236}">
                  <a16:creationId xmlns:a16="http://schemas.microsoft.com/office/drawing/2014/main" id="{821A7B68-CA18-4502-AD2E-C998FD1F9F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033" t="-1474"/>
            <a:stretch/>
          </p:blipFill>
          <p:spPr>
            <a:xfrm>
              <a:off x="6270591" y="1627227"/>
              <a:ext cx="1654269" cy="909489"/>
            </a:xfrm>
            <a:prstGeom prst="rect">
              <a:avLst/>
            </a:prstGeom>
            <a:noFill/>
            <a:ln>
              <a:noFill/>
            </a:ln>
          </p:spPr>
        </p:pic>
        <p:sp>
          <p:nvSpPr>
            <p:cNvPr id="19" name="テキスト ボックス 18">
              <a:extLst>
                <a:ext uri="{FF2B5EF4-FFF2-40B4-BE49-F238E27FC236}">
                  <a16:creationId xmlns:a16="http://schemas.microsoft.com/office/drawing/2014/main" id="{C903A930-B683-4C19-BBAB-5D8FC8A2728C}"/>
                </a:ext>
              </a:extLst>
            </p:cNvPr>
            <p:cNvSpPr txBox="1"/>
            <p:nvPr/>
          </p:nvSpPr>
          <p:spPr>
            <a:xfrm>
              <a:off x="6985451" y="2494703"/>
              <a:ext cx="2143899" cy="192873"/>
            </a:xfrm>
            <a:prstGeom prst="rect">
              <a:avLst/>
            </a:prstGeom>
            <a:noFill/>
          </p:spPr>
          <p:txBody>
            <a:bodyPr wrap="square" rtlCol="0">
              <a:spAutoFit/>
            </a:bodyPr>
            <a:lstStyle/>
            <a:p>
              <a:pPr algn="ctr">
                <a:lnSpc>
                  <a:spcPct val="120000"/>
                </a:lnSpc>
              </a:pPr>
              <a:r>
                <a:rPr kumimoji="1" lang="ja-JP" altLang="en-US" sz="600" spc="110" dirty="0">
                  <a:solidFill>
                    <a:srgbClr val="404040"/>
                  </a:solidFill>
                  <a:latin typeface="Yu Gothic UI" panose="020B0500000000000000" pitchFamily="50" charset="-128"/>
                  <a:ea typeface="Yu Gothic UI" panose="020B0500000000000000" pitchFamily="50" charset="-128"/>
                </a:rPr>
                <a:t>豊かな緑陰形成のイメージ</a:t>
              </a:r>
              <a:endParaRPr kumimoji="1" lang="en-US" altLang="ja-JP" sz="600" spc="110" dirty="0">
                <a:solidFill>
                  <a:srgbClr val="404040"/>
                </a:solidFill>
                <a:latin typeface="Yu Gothic UI" panose="020B0500000000000000" pitchFamily="50" charset="-128"/>
                <a:ea typeface="Yu Gothic UI" panose="020B0500000000000000" pitchFamily="50" charset="-128"/>
              </a:endParaRPr>
            </a:p>
          </p:txBody>
        </p:sp>
      </p:grpSp>
      <p:grpSp>
        <p:nvGrpSpPr>
          <p:cNvPr id="47" name="グループ化 46">
            <a:extLst>
              <a:ext uri="{FF2B5EF4-FFF2-40B4-BE49-F238E27FC236}">
                <a16:creationId xmlns:a16="http://schemas.microsoft.com/office/drawing/2014/main" id="{644F5DD6-4EEA-B4A6-2773-520D77015DA4}"/>
              </a:ext>
            </a:extLst>
          </p:cNvPr>
          <p:cNvGrpSpPr/>
          <p:nvPr/>
        </p:nvGrpSpPr>
        <p:grpSpPr>
          <a:xfrm>
            <a:off x="508900" y="3618326"/>
            <a:ext cx="3384936" cy="1630811"/>
            <a:chOff x="508900" y="3840382"/>
            <a:chExt cx="3384936" cy="1599202"/>
          </a:xfrm>
        </p:grpSpPr>
        <p:sp>
          <p:nvSpPr>
            <p:cNvPr id="10" name="正方形/長方形 9">
              <a:extLst>
                <a:ext uri="{FF2B5EF4-FFF2-40B4-BE49-F238E27FC236}">
                  <a16:creationId xmlns:a16="http://schemas.microsoft.com/office/drawing/2014/main" id="{924D8844-E502-4B58-B5DF-1EE7414576E8}"/>
                </a:ext>
              </a:extLst>
            </p:cNvPr>
            <p:cNvSpPr/>
            <p:nvPr/>
          </p:nvSpPr>
          <p:spPr>
            <a:xfrm>
              <a:off x="508900" y="3954614"/>
              <a:ext cx="3384936" cy="1404870"/>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 name="テキスト ボックス 14">
              <a:extLst>
                <a:ext uri="{FF2B5EF4-FFF2-40B4-BE49-F238E27FC236}">
                  <a16:creationId xmlns:a16="http://schemas.microsoft.com/office/drawing/2014/main" id="{FF6E37EC-02AC-4042-845B-BF455CEC6FB5}"/>
                </a:ext>
              </a:extLst>
            </p:cNvPr>
            <p:cNvSpPr txBox="1"/>
            <p:nvPr/>
          </p:nvSpPr>
          <p:spPr>
            <a:xfrm>
              <a:off x="551197" y="4157260"/>
              <a:ext cx="1620748" cy="965859"/>
            </a:xfrm>
            <a:prstGeom prst="rect">
              <a:avLst/>
            </a:prstGeom>
            <a:noFill/>
          </p:spPr>
          <p:txBody>
            <a:bodyPr wrap="square" lIns="72000" rIns="72000">
              <a:spAutoFit/>
            </a:bodyPr>
            <a:lstStyle/>
            <a:p>
              <a:pPr>
                <a:lnSpc>
                  <a:spcPct val="110000"/>
                </a:lnSpc>
              </a:pPr>
              <a:r>
                <a:rPr lang="ja-JP" altLang="en-US" sz="900" dirty="0">
                  <a:latin typeface="BIZ UDPゴシック" panose="020B0400000000000000" pitchFamily="50" charset="-128"/>
                  <a:ea typeface="BIZ UDPゴシック" panose="020B0400000000000000" pitchFamily="50" charset="-128"/>
                </a:rPr>
                <a:t>新たな管理運営制度による施設設置やイベント実施により、来園者を増加させ、人と人とのリアルな交流を促し、イノベーションを生みだす場となるよう取り組んでいく。</a:t>
              </a:r>
              <a:endParaRPr lang="en-US" altLang="ja-JP" sz="9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9F9A4150-70D9-43AD-8F25-BD6B612C1410}"/>
                </a:ext>
              </a:extLst>
            </p:cNvPr>
            <p:cNvSpPr txBox="1"/>
            <p:nvPr/>
          </p:nvSpPr>
          <p:spPr>
            <a:xfrm>
              <a:off x="686894" y="3840382"/>
              <a:ext cx="2910499" cy="260412"/>
            </a:xfrm>
            <a:prstGeom prst="rect">
              <a:avLst/>
            </a:prstGeom>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サードプレイスとなる公園の管理運営</a:t>
              </a:r>
              <a:endParaRPr kumimoji="1" lang="en-US" altLang="ja-JP"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pic>
          <p:nvPicPr>
            <p:cNvPr id="28" name="図 27" descr="http://hattori.osaka-park.or.jp/files/3314/7606/5036/CIMG1804.JPG">
              <a:extLst>
                <a:ext uri="{FF2B5EF4-FFF2-40B4-BE49-F238E27FC236}">
                  <a16:creationId xmlns:a16="http://schemas.microsoft.com/office/drawing/2014/main" id="{8347451C-4580-4117-A93C-5D51BE40745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61752" y="4145458"/>
              <a:ext cx="1521230" cy="1086722"/>
            </a:xfrm>
            <a:prstGeom prst="rect">
              <a:avLst/>
            </a:prstGeom>
            <a:noFill/>
            <a:ln w="22225">
              <a:noFill/>
            </a:ln>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7ECC8405-2F1E-4803-9FA2-5CFD4BFDBFF7}"/>
                </a:ext>
              </a:extLst>
            </p:cNvPr>
            <p:cNvSpPr txBox="1"/>
            <p:nvPr/>
          </p:nvSpPr>
          <p:spPr>
            <a:xfrm>
              <a:off x="2547967" y="5168679"/>
              <a:ext cx="1085653" cy="270905"/>
            </a:xfrm>
            <a:prstGeom prst="rect">
              <a:avLst/>
            </a:prstGeom>
            <a:noFill/>
          </p:spPr>
          <p:txBody>
            <a:bodyPr wrap="square" rtlCol="0">
              <a:noAutofit/>
            </a:bodyPr>
            <a:lstStyle>
              <a:defPPr>
                <a:defRPr lang="en-US"/>
              </a:defPPr>
              <a:lvl1pPr marR="0" lvl="0" indent="0" algn="ctr" fontAlgn="auto">
                <a:lnSpc>
                  <a:spcPts val="1200"/>
                </a:lnSpc>
                <a:spcBef>
                  <a:spcPts val="0"/>
                </a:spcBef>
                <a:spcAft>
                  <a:spcPts val="0"/>
                </a:spcAft>
                <a:buClrTx/>
                <a:buSzTx/>
                <a:buFontTx/>
                <a:buNone/>
                <a:tabLst/>
                <a:defRPr kumimoji="0" sz="1000" b="0" i="0" u="none" strike="noStrike" kern="100" cap="none" spc="0" normalizeH="0" baseline="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defRPr>
              </a:lvl1pPr>
            </a:lstStyle>
            <a:p>
              <a:r>
                <a:rPr kumimoji="1" lang="ja-JP" altLang="en-US" sz="700" kern="1200" spc="110" dirty="0">
                  <a:solidFill>
                    <a:srgbClr val="404040"/>
                  </a:solidFill>
                  <a:latin typeface="Yu Gothic UI" panose="020B0500000000000000" pitchFamily="50" charset="-128"/>
                  <a:ea typeface="Yu Gothic UI" panose="020B0500000000000000" pitchFamily="50" charset="-128"/>
                  <a:cs typeface="+mn-cs"/>
                </a:rPr>
                <a:t>アウトドア・ヨガ</a:t>
              </a:r>
              <a:endParaRPr kumimoji="1" lang="en-US" altLang="ja-JP" sz="700" kern="1200" spc="110" dirty="0">
                <a:solidFill>
                  <a:srgbClr val="404040"/>
                </a:solidFill>
                <a:latin typeface="Yu Gothic UI" panose="020B0500000000000000" pitchFamily="50" charset="-128"/>
                <a:ea typeface="Yu Gothic UI" panose="020B0500000000000000" pitchFamily="50" charset="-128"/>
                <a:cs typeface="+mn-cs"/>
              </a:endParaRPr>
            </a:p>
          </p:txBody>
        </p:sp>
      </p:grpSp>
      <p:grpSp>
        <p:nvGrpSpPr>
          <p:cNvPr id="45" name="グループ化 44">
            <a:extLst>
              <a:ext uri="{FF2B5EF4-FFF2-40B4-BE49-F238E27FC236}">
                <a16:creationId xmlns:a16="http://schemas.microsoft.com/office/drawing/2014/main" id="{F8EF4A3C-7B82-58FE-22FF-BF881094C851}"/>
              </a:ext>
            </a:extLst>
          </p:cNvPr>
          <p:cNvGrpSpPr/>
          <p:nvPr/>
        </p:nvGrpSpPr>
        <p:grpSpPr>
          <a:xfrm>
            <a:off x="559313" y="1257290"/>
            <a:ext cx="3344338" cy="2239501"/>
            <a:chOff x="559312" y="1348730"/>
            <a:chExt cx="3327429" cy="2033912"/>
          </a:xfrm>
        </p:grpSpPr>
        <p:sp>
          <p:nvSpPr>
            <p:cNvPr id="16" name="テキスト ボックス 15">
              <a:extLst>
                <a:ext uri="{FF2B5EF4-FFF2-40B4-BE49-F238E27FC236}">
                  <a16:creationId xmlns:a16="http://schemas.microsoft.com/office/drawing/2014/main" id="{01AB6B3C-E367-42BE-B673-FE1A43B5DC9F}"/>
                </a:ext>
              </a:extLst>
            </p:cNvPr>
            <p:cNvSpPr txBox="1"/>
            <p:nvPr/>
          </p:nvSpPr>
          <p:spPr>
            <a:xfrm>
              <a:off x="627889" y="1610972"/>
              <a:ext cx="3258852" cy="617803"/>
            </a:xfrm>
            <a:prstGeom prst="rect">
              <a:avLst/>
            </a:prstGeom>
            <a:noFill/>
          </p:spPr>
          <p:txBody>
            <a:bodyPr wrap="square" lIns="72000" rIns="72000">
              <a:spAutoFit/>
            </a:bodyPr>
            <a:lstStyle/>
            <a:p>
              <a:pPr>
                <a:lnSpc>
                  <a:spcPct val="110000"/>
                </a:lnSpc>
              </a:pPr>
              <a:r>
                <a:rPr lang="ja-JP" altLang="en-US" sz="900" dirty="0">
                  <a:latin typeface="BIZ UDPゴシック" panose="020B0400000000000000" pitchFamily="50" charset="-128"/>
                  <a:ea typeface="BIZ UDPゴシック" panose="020B0400000000000000" pitchFamily="50" charset="-128"/>
                </a:rPr>
                <a:t>民間活力を活用した新たな施設整備や老朽化した施設の改修、既存ストックの有効活用、休息スペースなどの整備により、居心地の良い憩い空間やにぎわいを創出し、公園の価値を高め、まちの魅力向上に繋げていく。</a:t>
              </a:r>
              <a:endParaRPr lang="en-US" altLang="ja-JP" sz="900" dirty="0">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7BBEA324-AB8C-4C5E-82EE-B1CD00091893}"/>
                </a:ext>
              </a:extLst>
            </p:cNvPr>
            <p:cNvSpPr/>
            <p:nvPr/>
          </p:nvSpPr>
          <p:spPr>
            <a:xfrm>
              <a:off x="559312" y="1460845"/>
              <a:ext cx="3327429" cy="191995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solidFill>
                  <a:schemeClr val="tx1"/>
                </a:solidFill>
              </a:endParaRPr>
            </a:p>
          </p:txBody>
        </p:sp>
        <p:sp>
          <p:nvSpPr>
            <p:cNvPr id="23" name="テキスト ボックス 22">
              <a:extLst>
                <a:ext uri="{FF2B5EF4-FFF2-40B4-BE49-F238E27FC236}">
                  <a16:creationId xmlns:a16="http://schemas.microsoft.com/office/drawing/2014/main" id="{25BCD8D8-F638-4D72-A090-5EE611F7759E}"/>
                </a:ext>
              </a:extLst>
            </p:cNvPr>
            <p:cNvSpPr txBox="1"/>
            <p:nvPr/>
          </p:nvSpPr>
          <p:spPr>
            <a:xfrm>
              <a:off x="681017" y="1348730"/>
              <a:ext cx="2910499" cy="260412"/>
            </a:xfrm>
            <a:prstGeom prst="rect">
              <a:avLst/>
            </a:prstGeom>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まちの魅力を高める公園の整備</a:t>
              </a:r>
              <a:endParaRPr kumimoji="1" lang="en-US" altLang="ja-JP" sz="1200" b="1" strike="sngStrike"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sp>
          <p:nvSpPr>
            <p:cNvPr id="27" name="カフェ設置">
              <a:extLst>
                <a:ext uri="{FF2B5EF4-FFF2-40B4-BE49-F238E27FC236}">
                  <a16:creationId xmlns:a16="http://schemas.microsoft.com/office/drawing/2014/main" id="{A603A088-07A9-4D1C-916D-22EEB419D553}"/>
                </a:ext>
              </a:extLst>
            </p:cNvPr>
            <p:cNvSpPr/>
            <p:nvPr/>
          </p:nvSpPr>
          <p:spPr>
            <a:xfrm>
              <a:off x="851975" y="3229999"/>
              <a:ext cx="1111188" cy="152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600" spc="110" dirty="0">
                  <a:solidFill>
                    <a:schemeClr val="tx1"/>
                  </a:solidFill>
                  <a:latin typeface="Yu Gothic UI" panose="020B0500000000000000" pitchFamily="50" charset="-128"/>
                  <a:ea typeface="Yu Gothic UI" panose="020B0500000000000000" pitchFamily="50" charset="-128"/>
                </a:rPr>
                <a:t>久宝寺緑地　カフェ設置</a:t>
              </a:r>
            </a:p>
          </p:txBody>
        </p:sp>
        <p:sp>
          <p:nvSpPr>
            <p:cNvPr id="30" name="カフェ設置">
              <a:extLst>
                <a:ext uri="{FF2B5EF4-FFF2-40B4-BE49-F238E27FC236}">
                  <a16:creationId xmlns:a16="http://schemas.microsoft.com/office/drawing/2014/main" id="{320DACFD-5F54-4B68-B458-CAE54572269E}"/>
                </a:ext>
              </a:extLst>
            </p:cNvPr>
            <p:cNvSpPr/>
            <p:nvPr/>
          </p:nvSpPr>
          <p:spPr>
            <a:xfrm>
              <a:off x="2416741" y="3212831"/>
              <a:ext cx="1349941" cy="167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600" spc="110" dirty="0">
                  <a:solidFill>
                    <a:schemeClr val="tx1"/>
                  </a:solidFill>
                  <a:latin typeface="Yu Gothic UI" panose="020B0500000000000000" pitchFamily="50" charset="-128"/>
                  <a:ea typeface="Yu Gothic UI" panose="020B0500000000000000" pitchFamily="50" charset="-128"/>
                </a:rPr>
                <a:t>久宝寺緑地　プール再整備</a:t>
              </a:r>
            </a:p>
          </p:txBody>
        </p:sp>
      </p:grpSp>
      <p:grpSp>
        <p:nvGrpSpPr>
          <p:cNvPr id="48" name="グループ化 47">
            <a:extLst>
              <a:ext uri="{FF2B5EF4-FFF2-40B4-BE49-F238E27FC236}">
                <a16:creationId xmlns:a16="http://schemas.microsoft.com/office/drawing/2014/main" id="{0A26762E-31B2-8AA3-7C00-B52607A02435}"/>
              </a:ext>
            </a:extLst>
          </p:cNvPr>
          <p:cNvGrpSpPr/>
          <p:nvPr/>
        </p:nvGrpSpPr>
        <p:grpSpPr>
          <a:xfrm>
            <a:off x="4014436" y="2672245"/>
            <a:ext cx="5473193" cy="2492108"/>
            <a:chOff x="4014436" y="2864269"/>
            <a:chExt cx="5473193" cy="2492108"/>
          </a:xfrm>
        </p:grpSpPr>
        <p:grpSp>
          <p:nvGrpSpPr>
            <p:cNvPr id="6" name="グループ化 5">
              <a:extLst>
                <a:ext uri="{FF2B5EF4-FFF2-40B4-BE49-F238E27FC236}">
                  <a16:creationId xmlns:a16="http://schemas.microsoft.com/office/drawing/2014/main" id="{5E566CB5-EF04-4ABC-A594-768220CBFF86}"/>
                </a:ext>
              </a:extLst>
            </p:cNvPr>
            <p:cNvGrpSpPr/>
            <p:nvPr/>
          </p:nvGrpSpPr>
          <p:grpSpPr>
            <a:xfrm>
              <a:off x="4175929" y="2864269"/>
              <a:ext cx="2474064" cy="2492108"/>
              <a:chOff x="-482980" y="6445975"/>
              <a:chExt cx="2156635" cy="1391407"/>
            </a:xfrm>
          </p:grpSpPr>
          <p:sp>
            <p:nvSpPr>
              <p:cNvPr id="7" name="正方形/長方形 6">
                <a:extLst>
                  <a:ext uri="{FF2B5EF4-FFF2-40B4-BE49-F238E27FC236}">
                    <a16:creationId xmlns:a16="http://schemas.microsoft.com/office/drawing/2014/main" id="{0E5DBF72-C33C-4020-8387-EE4FC17E7E2B}"/>
                  </a:ext>
                </a:extLst>
              </p:cNvPr>
              <p:cNvSpPr/>
              <p:nvPr/>
            </p:nvSpPr>
            <p:spPr>
              <a:xfrm>
                <a:off x="-482980" y="6517623"/>
                <a:ext cx="2156635" cy="1319759"/>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solidFill>
                    <a:schemeClr val="tx1"/>
                  </a:solidFill>
                </a:endParaRPr>
              </a:p>
            </p:txBody>
          </p:sp>
          <p:sp>
            <p:nvSpPr>
              <p:cNvPr id="8" name="テキスト ボックス 7">
                <a:extLst>
                  <a:ext uri="{FF2B5EF4-FFF2-40B4-BE49-F238E27FC236}">
                    <a16:creationId xmlns:a16="http://schemas.microsoft.com/office/drawing/2014/main" id="{4DFC6673-9C19-44AD-850A-2509252C93B7}"/>
                  </a:ext>
                </a:extLst>
              </p:cNvPr>
              <p:cNvSpPr txBox="1"/>
              <p:nvPr/>
            </p:nvSpPr>
            <p:spPr>
              <a:xfrm>
                <a:off x="-429089" y="6624517"/>
                <a:ext cx="2062889" cy="413310"/>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みどりのネットワークの形成に向けて、公園や道路などに雨水貯留浸透施設を備えた緑地を整備し、隣接する民有地も含め、流域治水対策や都市の快適性向上を推進する。</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FC5FAFFA-331A-46E8-8F1A-C39562314178}"/>
                  </a:ext>
                </a:extLst>
              </p:cNvPr>
              <p:cNvSpPr txBox="1"/>
              <p:nvPr/>
            </p:nvSpPr>
            <p:spPr>
              <a:xfrm>
                <a:off x="-325997" y="6445975"/>
                <a:ext cx="1858285" cy="150971"/>
              </a:xfrm>
              <a:prstGeom prst="rect">
                <a:avLst/>
              </a:prstGeom>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グリーンインフラの推進</a:t>
                </a:r>
                <a:endParaRPr kumimoji="1" lang="en-US" altLang="ja-JP"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grpSp>
        <p:sp>
          <p:nvSpPr>
            <p:cNvPr id="24" name="テキスト ボックス 23">
              <a:extLst>
                <a:ext uri="{FF2B5EF4-FFF2-40B4-BE49-F238E27FC236}">
                  <a16:creationId xmlns:a16="http://schemas.microsoft.com/office/drawing/2014/main" id="{EB437290-9029-44B9-A081-D3A9D8DE8582}"/>
                </a:ext>
              </a:extLst>
            </p:cNvPr>
            <p:cNvSpPr txBox="1"/>
            <p:nvPr/>
          </p:nvSpPr>
          <p:spPr>
            <a:xfrm>
              <a:off x="4014436" y="5121154"/>
              <a:ext cx="2865755" cy="209609"/>
            </a:xfrm>
            <a:prstGeom prst="rect">
              <a:avLst/>
            </a:prstGeom>
            <a:noFill/>
          </p:spPr>
          <p:txBody>
            <a:bodyPr wrap="square" rtlCol="0">
              <a:spAutoFit/>
            </a:bodyPr>
            <a:lstStyle/>
            <a:p>
              <a:pPr algn="ctr">
                <a:lnSpc>
                  <a:spcPct val="120000"/>
                </a:lnSpc>
              </a:pPr>
              <a:r>
                <a:rPr kumimoji="1" lang="ja-JP" altLang="en-US" sz="700" spc="110" dirty="0">
                  <a:latin typeface="Yu Gothic UI" panose="020B0500000000000000" pitchFamily="50" charset="-128"/>
                  <a:ea typeface="Yu Gothic UI" panose="020B0500000000000000" pitchFamily="50" charset="-128"/>
                </a:rPr>
                <a:t>根系誘導耐圧基盤の整備イメージ（御堂筋の取組事例）</a:t>
              </a:r>
              <a:endParaRPr kumimoji="1" lang="en-US" altLang="ja-JP" sz="700" spc="110" dirty="0">
                <a:latin typeface="Yu Gothic UI" panose="020B0500000000000000" pitchFamily="50" charset="-128"/>
                <a:ea typeface="Yu Gothic UI" panose="020B0500000000000000" pitchFamily="50" charset="-128"/>
              </a:endParaRPr>
            </a:p>
          </p:txBody>
        </p:sp>
        <p:grpSp>
          <p:nvGrpSpPr>
            <p:cNvPr id="31" name="グループ化 30">
              <a:extLst>
                <a:ext uri="{FF2B5EF4-FFF2-40B4-BE49-F238E27FC236}">
                  <a16:creationId xmlns:a16="http://schemas.microsoft.com/office/drawing/2014/main" id="{31148FF8-8B28-4FE3-AE1F-3112946D562F}"/>
                </a:ext>
              </a:extLst>
            </p:cNvPr>
            <p:cNvGrpSpPr/>
            <p:nvPr/>
          </p:nvGrpSpPr>
          <p:grpSpPr>
            <a:xfrm>
              <a:off x="6758088" y="2871946"/>
              <a:ext cx="2729541" cy="2475660"/>
              <a:chOff x="-482980" y="6452087"/>
              <a:chExt cx="2156635" cy="1398206"/>
            </a:xfrm>
          </p:grpSpPr>
          <p:sp>
            <p:nvSpPr>
              <p:cNvPr id="32" name="正方形/長方形 31">
                <a:extLst>
                  <a:ext uri="{FF2B5EF4-FFF2-40B4-BE49-F238E27FC236}">
                    <a16:creationId xmlns:a16="http://schemas.microsoft.com/office/drawing/2014/main" id="{C314FADB-86B1-49FF-82B9-CE190D385E1D}"/>
                  </a:ext>
                </a:extLst>
              </p:cNvPr>
              <p:cNvSpPr/>
              <p:nvPr/>
            </p:nvSpPr>
            <p:spPr>
              <a:xfrm>
                <a:off x="-482980" y="6520228"/>
                <a:ext cx="2156635" cy="1330065"/>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solidFill>
                    <a:schemeClr val="tx1"/>
                  </a:solidFill>
                </a:endParaRPr>
              </a:p>
            </p:txBody>
          </p:sp>
          <p:sp>
            <p:nvSpPr>
              <p:cNvPr id="34" name="テキスト ボックス 33">
                <a:extLst>
                  <a:ext uri="{FF2B5EF4-FFF2-40B4-BE49-F238E27FC236}">
                    <a16:creationId xmlns:a16="http://schemas.microsoft.com/office/drawing/2014/main" id="{A2AE55AE-5332-48A1-A993-111C538A84FD}"/>
                  </a:ext>
                </a:extLst>
              </p:cNvPr>
              <p:cNvSpPr txBox="1"/>
              <p:nvPr/>
            </p:nvSpPr>
            <p:spPr>
              <a:xfrm>
                <a:off x="-392879" y="6635446"/>
                <a:ext cx="1999466" cy="332045"/>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多様なツールを活用したみどりの情報発信や民間緑化の推進、みどりのまちづくりへの参画など、みどりに興味をもち、みどりを介して生活が豊かになるよう取り組んでいく。</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A3E96993-213D-4B3C-85B7-4DB8A1DBF956}"/>
                  </a:ext>
                </a:extLst>
              </p:cNvPr>
              <p:cNvSpPr txBox="1"/>
              <p:nvPr/>
            </p:nvSpPr>
            <p:spPr>
              <a:xfrm>
                <a:off x="-437003" y="6452087"/>
                <a:ext cx="2076407" cy="150971"/>
              </a:xfrm>
              <a:prstGeom prst="rect">
                <a:avLst/>
              </a:prstGeom>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みどりのまちづくりへの参加の推進</a:t>
                </a:r>
                <a:endParaRPr kumimoji="1" lang="en-US" altLang="ja-JP"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grpSp>
        <p:sp>
          <p:nvSpPr>
            <p:cNvPr id="36" name="テキスト ボックス 54">
              <a:extLst>
                <a:ext uri="{FF2B5EF4-FFF2-40B4-BE49-F238E27FC236}">
                  <a16:creationId xmlns:a16="http://schemas.microsoft.com/office/drawing/2014/main" id="{7EA4F254-3790-4B9F-BB63-7654B4214A92}"/>
                </a:ext>
              </a:extLst>
            </p:cNvPr>
            <p:cNvSpPr txBox="1"/>
            <p:nvPr/>
          </p:nvSpPr>
          <p:spPr>
            <a:xfrm>
              <a:off x="6692108" y="5094507"/>
              <a:ext cx="1216698" cy="230509"/>
            </a:xfrm>
            <a:prstGeom prst="rect">
              <a:avLst/>
            </a:prstGeom>
            <a:noFill/>
          </p:spPr>
          <p:txBody>
            <a:bodyPr wrap="square" rtlCol="0">
              <a:noAutofit/>
            </a:bodyPr>
            <a:lstStyle/>
            <a:p>
              <a:pPr marR="0" lvl="0" indent="0" algn="ctr" fontAlgn="auto">
                <a:lnSpc>
                  <a:spcPct val="120000"/>
                </a:lnSpc>
                <a:spcBef>
                  <a:spcPts val="0"/>
                </a:spcBef>
                <a:spcAft>
                  <a:spcPts val="0"/>
                </a:spcAft>
                <a:buClrTx/>
                <a:buSzTx/>
                <a:buFontTx/>
                <a:buNone/>
                <a:tabLst/>
                <a:defRPr/>
              </a:pPr>
              <a:r>
                <a:rPr kumimoji="1" lang="ja-JP" altLang="en-US" sz="700" spc="110" dirty="0">
                  <a:latin typeface="Yu Gothic UI" panose="020B0500000000000000" pitchFamily="50" charset="-128"/>
                  <a:ea typeface="Yu Gothic UI" panose="020B0500000000000000" pitchFamily="50" charset="-128"/>
                </a:rPr>
                <a:t>みどりのポータルサイト</a:t>
              </a:r>
            </a:p>
          </p:txBody>
        </p:sp>
        <p:pic>
          <p:nvPicPr>
            <p:cNvPr id="37" name="図 36">
              <a:extLst>
                <a:ext uri="{FF2B5EF4-FFF2-40B4-BE49-F238E27FC236}">
                  <a16:creationId xmlns:a16="http://schemas.microsoft.com/office/drawing/2014/main" id="{4BB8C63E-ACDE-4902-B9E0-6377B92B9D5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25620" y="3824325"/>
              <a:ext cx="952560" cy="1251644"/>
            </a:xfrm>
            <a:prstGeom prst="rect">
              <a:avLst/>
            </a:prstGeom>
            <a:noFill/>
            <a:ln>
              <a:noFill/>
            </a:ln>
          </p:spPr>
        </p:pic>
        <p:sp>
          <p:nvSpPr>
            <p:cNvPr id="38" name="テキスト ボックス 54">
              <a:extLst>
                <a:ext uri="{FF2B5EF4-FFF2-40B4-BE49-F238E27FC236}">
                  <a16:creationId xmlns:a16="http://schemas.microsoft.com/office/drawing/2014/main" id="{0B1F12FB-E3B0-4E6C-9D70-26DA7E33058B}"/>
                </a:ext>
              </a:extLst>
            </p:cNvPr>
            <p:cNvSpPr txBox="1"/>
            <p:nvPr/>
          </p:nvSpPr>
          <p:spPr>
            <a:xfrm>
              <a:off x="7828053" y="5052860"/>
              <a:ext cx="1548245" cy="213627"/>
            </a:xfrm>
            <a:prstGeom prst="rect">
              <a:avLst/>
            </a:prstGeom>
            <a:noFill/>
          </p:spPr>
          <p:txBody>
            <a:bodyPr wrap="square" rtlCol="0">
              <a:noAutofit/>
            </a:bodyPr>
            <a:lstStyle/>
            <a:p>
              <a:pPr marL="0" marR="0" lvl="0" indent="0" algn="ctr" defTabSz="457200" rtl="0" eaLnBrk="1" fontAlgn="auto" latinLnBrk="0" hangingPunct="1">
                <a:lnSpc>
                  <a:spcPts val="900"/>
                </a:lnSpc>
                <a:spcBef>
                  <a:spcPts val="0"/>
                </a:spcBef>
                <a:spcAft>
                  <a:spcPts val="0"/>
                </a:spcAft>
                <a:buClrTx/>
                <a:buSzTx/>
                <a:buFontTx/>
                <a:buNone/>
                <a:tabLst/>
                <a:defRPr/>
              </a:pPr>
              <a:r>
                <a:rPr kumimoji="1" lang="ja-JP" altLang="en-US" sz="700" spc="110" dirty="0">
                  <a:latin typeface="Yu Gothic UI" panose="020B0500000000000000" pitchFamily="50" charset="-128"/>
                  <a:ea typeface="Yu Gothic UI" panose="020B0500000000000000" pitchFamily="50" charset="-128"/>
                </a:rPr>
                <a:t>公園活用のイメージ</a:t>
              </a:r>
            </a:p>
            <a:p>
              <a:pPr marL="0" marR="0" lvl="0" indent="0" algn="ctr" defTabSz="457200" rtl="0" eaLnBrk="1" fontAlgn="auto" latinLnBrk="0" hangingPunct="1">
                <a:lnSpc>
                  <a:spcPts val="900"/>
                </a:lnSpc>
                <a:spcBef>
                  <a:spcPts val="0"/>
                </a:spcBef>
                <a:spcAft>
                  <a:spcPts val="0"/>
                </a:spcAft>
                <a:buClrTx/>
                <a:buSzTx/>
                <a:buFontTx/>
                <a:buNone/>
                <a:tabLst/>
                <a:defRPr/>
              </a:pPr>
              <a:r>
                <a:rPr kumimoji="1" lang="ja-JP" altLang="en-US" sz="700" spc="110" dirty="0">
                  <a:latin typeface="Yu Gothic UI" panose="020B0500000000000000" pitchFamily="50" charset="-128"/>
                  <a:ea typeface="Yu Gothic UI" panose="020B0500000000000000" pitchFamily="50" charset="-128"/>
                </a:rPr>
                <a:t>（パークファン）</a:t>
              </a:r>
            </a:p>
          </p:txBody>
        </p:sp>
      </p:grpSp>
      <p:sp>
        <p:nvSpPr>
          <p:cNvPr id="2" name="正方形/長方形 1">
            <a:extLst>
              <a:ext uri="{FF2B5EF4-FFF2-40B4-BE49-F238E27FC236}">
                <a16:creationId xmlns:a16="http://schemas.microsoft.com/office/drawing/2014/main" id="{6C966135-D800-BABB-432E-B77E521D1D13}"/>
              </a:ext>
            </a:extLst>
          </p:cNvPr>
          <p:cNvSpPr/>
          <p:nvPr/>
        </p:nvSpPr>
        <p:spPr>
          <a:xfrm>
            <a:off x="256916" y="5230097"/>
            <a:ext cx="9482379" cy="26729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6462" tIns="36000" rIns="66462" rtlCol="0" anchor="t"/>
          <a:lstStyle/>
          <a:p>
            <a:pPr>
              <a:lnSpc>
                <a:spcPct val="110000"/>
              </a:lnSpc>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快適で魅力ある空間の創出</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a:t>
            </a:r>
          </a:p>
        </p:txBody>
      </p:sp>
      <p:pic>
        <p:nvPicPr>
          <p:cNvPr id="54" name="図 53">
            <a:extLst>
              <a:ext uri="{FF2B5EF4-FFF2-40B4-BE49-F238E27FC236}">
                <a16:creationId xmlns:a16="http://schemas.microsoft.com/office/drawing/2014/main" id="{29A3024A-2A48-442D-BDB2-DDCC1E78A0B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a:stretch/>
        </p:blipFill>
        <p:spPr>
          <a:xfrm>
            <a:off x="2242464" y="2293762"/>
            <a:ext cx="1598934" cy="1011167"/>
          </a:xfrm>
          <a:prstGeom prst="rect">
            <a:avLst/>
          </a:prstGeom>
        </p:spPr>
      </p:pic>
      <p:pic>
        <p:nvPicPr>
          <p:cNvPr id="56" name="図 55">
            <a:extLst>
              <a:ext uri="{FF2B5EF4-FFF2-40B4-BE49-F238E27FC236}">
                <a16:creationId xmlns:a16="http://schemas.microsoft.com/office/drawing/2014/main" id="{E123D2C0-B6F0-4ADC-9812-43C40FAC99C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88890" y="3667143"/>
            <a:ext cx="1622401" cy="1216802"/>
          </a:xfrm>
          <a:prstGeom prst="rect">
            <a:avLst/>
          </a:prstGeom>
          <a:noFill/>
          <a:ln>
            <a:noFill/>
          </a:ln>
        </p:spPr>
      </p:pic>
      <p:grpSp>
        <p:nvGrpSpPr>
          <p:cNvPr id="63" name="グループ化 62">
            <a:extLst>
              <a:ext uri="{FF2B5EF4-FFF2-40B4-BE49-F238E27FC236}">
                <a16:creationId xmlns:a16="http://schemas.microsoft.com/office/drawing/2014/main" id="{648FA9AC-B64A-566C-19A5-9FCDCABA1451}"/>
              </a:ext>
            </a:extLst>
          </p:cNvPr>
          <p:cNvGrpSpPr/>
          <p:nvPr/>
        </p:nvGrpSpPr>
        <p:grpSpPr>
          <a:xfrm>
            <a:off x="508900" y="5552190"/>
            <a:ext cx="8978728" cy="1198241"/>
            <a:chOff x="473915" y="5537193"/>
            <a:chExt cx="8978728" cy="1198241"/>
          </a:xfrm>
        </p:grpSpPr>
        <p:grpSp>
          <p:nvGrpSpPr>
            <p:cNvPr id="25" name="グループ化 24">
              <a:extLst>
                <a:ext uri="{FF2B5EF4-FFF2-40B4-BE49-F238E27FC236}">
                  <a16:creationId xmlns:a16="http://schemas.microsoft.com/office/drawing/2014/main" id="{8189A964-9136-27F5-6BCA-90E41AD27041}"/>
                </a:ext>
              </a:extLst>
            </p:cNvPr>
            <p:cNvGrpSpPr/>
            <p:nvPr/>
          </p:nvGrpSpPr>
          <p:grpSpPr>
            <a:xfrm>
              <a:off x="473915" y="5537193"/>
              <a:ext cx="4444100" cy="1198241"/>
              <a:chOff x="437937" y="1558864"/>
              <a:chExt cx="4555542" cy="1198241"/>
            </a:xfrm>
          </p:grpSpPr>
          <p:sp>
            <p:nvSpPr>
              <p:cNvPr id="26" name="正方形/長方形 25">
                <a:extLst>
                  <a:ext uri="{FF2B5EF4-FFF2-40B4-BE49-F238E27FC236}">
                    <a16:creationId xmlns:a16="http://schemas.microsoft.com/office/drawing/2014/main" id="{FD69B67C-69C4-281C-F95F-C301171329D9}"/>
                  </a:ext>
                </a:extLst>
              </p:cNvPr>
              <p:cNvSpPr/>
              <p:nvPr/>
            </p:nvSpPr>
            <p:spPr>
              <a:xfrm>
                <a:off x="437937" y="1633283"/>
                <a:ext cx="4555542" cy="1122002"/>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9" name="テキスト ボックス 38">
                <a:extLst>
                  <a:ext uri="{FF2B5EF4-FFF2-40B4-BE49-F238E27FC236}">
                    <a16:creationId xmlns:a16="http://schemas.microsoft.com/office/drawing/2014/main" id="{E921C690-6395-E56D-415F-618F11CB9303}"/>
                  </a:ext>
                </a:extLst>
              </p:cNvPr>
              <p:cNvSpPr txBox="1"/>
              <p:nvPr/>
            </p:nvSpPr>
            <p:spPr>
              <a:xfrm>
                <a:off x="510406" y="1930209"/>
                <a:ext cx="2173377" cy="740267"/>
              </a:xfrm>
              <a:prstGeom prst="rect">
                <a:avLst/>
              </a:prstGeom>
              <a:solidFill>
                <a:schemeClr val="bg1"/>
              </a:solid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大阪のメインストリートである御堂筋などにおいて、公民連携により、みどりあふれ、ゆとりある良好な都市空間の再編の取組により、にぎわいにあふれ、魅力あるまちづくりを推進する。</a:t>
                </a:r>
              </a:p>
            </p:txBody>
          </p:sp>
          <p:sp>
            <p:nvSpPr>
              <p:cNvPr id="53" name="テキスト ボックス 52">
                <a:extLst>
                  <a:ext uri="{FF2B5EF4-FFF2-40B4-BE49-F238E27FC236}">
                    <a16:creationId xmlns:a16="http://schemas.microsoft.com/office/drawing/2014/main" id="{7BDC9151-0578-B5BF-A5D8-C32EBD724396}"/>
                  </a:ext>
                </a:extLst>
              </p:cNvPr>
              <p:cNvSpPr txBox="1"/>
              <p:nvPr/>
            </p:nvSpPr>
            <p:spPr>
              <a:xfrm>
                <a:off x="3045327" y="2632263"/>
                <a:ext cx="1758335" cy="124842"/>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800" dirty="0">
                    <a:solidFill>
                      <a:schemeClr val="tx1"/>
                    </a:solidFill>
                    <a:latin typeface="Yu Gothic UI" panose="020B0500000000000000" pitchFamily="50" charset="-128"/>
                    <a:ea typeface="Yu Gothic UI" panose="020B0500000000000000" pitchFamily="50" charset="-128"/>
                  </a:rPr>
                  <a:t>出典：御堂筋将来ビジョン</a:t>
                </a:r>
                <a:endParaRPr lang="en-US" altLang="ja-JP" sz="800" dirty="0">
                  <a:solidFill>
                    <a:schemeClr val="tx1"/>
                  </a:solidFill>
                  <a:latin typeface="Yu Gothic UI" panose="020B0500000000000000" pitchFamily="50" charset="-128"/>
                  <a:ea typeface="Yu Gothic UI" panose="020B0500000000000000" pitchFamily="50" charset="-128"/>
                </a:endParaRPr>
              </a:p>
            </p:txBody>
          </p:sp>
          <p:sp>
            <p:nvSpPr>
              <p:cNvPr id="58" name="テキスト ボックス 57">
                <a:extLst>
                  <a:ext uri="{FF2B5EF4-FFF2-40B4-BE49-F238E27FC236}">
                    <a16:creationId xmlns:a16="http://schemas.microsoft.com/office/drawing/2014/main" id="{05F7A5AD-8A9F-381A-B316-0F87120B4FC4}"/>
                  </a:ext>
                </a:extLst>
              </p:cNvPr>
              <p:cNvSpPr txBox="1"/>
              <p:nvPr/>
            </p:nvSpPr>
            <p:spPr>
              <a:xfrm>
                <a:off x="595305" y="1558864"/>
                <a:ext cx="2681354" cy="301572"/>
              </a:xfrm>
              <a:prstGeom prst="rect">
                <a:avLst/>
              </a:prstGeom>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人中心の快適で魅力ある空間の創出</a:t>
                </a:r>
                <a:endParaRPr kumimoji="1" lang="en-US" altLang="ja-JP"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grpSp>
        <p:sp>
          <p:nvSpPr>
            <p:cNvPr id="59" name="テキスト ボックス 58">
              <a:extLst>
                <a:ext uri="{FF2B5EF4-FFF2-40B4-BE49-F238E27FC236}">
                  <a16:creationId xmlns:a16="http://schemas.microsoft.com/office/drawing/2014/main" id="{2EC203C6-D11B-C714-0AF5-7BCD96F788EF}"/>
                </a:ext>
              </a:extLst>
            </p:cNvPr>
            <p:cNvSpPr txBox="1"/>
            <p:nvPr/>
          </p:nvSpPr>
          <p:spPr>
            <a:xfrm>
              <a:off x="5086166" y="5943689"/>
              <a:ext cx="2659603" cy="587918"/>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ベイエリアの魅力向上のため、大阪湾内拠点を結ぶネットワークや周遊クルーズ、海洋性レクリエーションを充実させる。さらに水都大阪</a:t>
              </a:r>
              <a:r>
                <a:rPr lang="en-US" altLang="ja-JP" sz="900" dirty="0">
                  <a:solidFill>
                    <a:schemeClr val="tx1"/>
                  </a:solidFill>
                  <a:latin typeface="BIZ UDPゴシック" panose="020B0400000000000000" pitchFamily="50" charset="-128"/>
                  <a:ea typeface="BIZ UDPゴシック" panose="020B0400000000000000" pitchFamily="50" charset="-128"/>
                </a:rPr>
                <a:t>(</a:t>
              </a:r>
              <a:r>
                <a:rPr lang="ja-JP" altLang="en-US" sz="900" dirty="0">
                  <a:solidFill>
                    <a:schemeClr val="tx1"/>
                  </a:solidFill>
                  <a:latin typeface="BIZ UDPゴシック" panose="020B0400000000000000" pitchFamily="50" charset="-128"/>
                  <a:ea typeface="BIZ UDPゴシック" panose="020B0400000000000000" pitchFamily="50" charset="-128"/>
                </a:rPr>
                <a:t>水の回廊</a:t>
              </a:r>
              <a:r>
                <a:rPr lang="en-US" altLang="ja-JP" sz="900" dirty="0">
                  <a:solidFill>
                    <a:schemeClr val="tx1"/>
                  </a:solidFill>
                  <a:latin typeface="BIZ UDPゴシック" panose="020B0400000000000000" pitchFamily="50" charset="-128"/>
                  <a:ea typeface="BIZ UDPゴシック" panose="020B0400000000000000" pitchFamily="50" charset="-128"/>
                </a:rPr>
                <a:t>)</a:t>
              </a:r>
              <a:r>
                <a:rPr lang="ja-JP" altLang="en-US" sz="900" dirty="0">
                  <a:solidFill>
                    <a:schemeClr val="tx1"/>
                  </a:solidFill>
                  <a:latin typeface="BIZ UDPゴシック" panose="020B0400000000000000" pitchFamily="50" charset="-128"/>
                  <a:ea typeface="BIZ UDPゴシック" panose="020B0400000000000000" pitchFamily="50" charset="-128"/>
                </a:rPr>
                <a:t>や淀川舟運と連携し、広域的な人の動きを創出する。</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sp>
          <p:nvSpPr>
            <p:cNvPr id="60" name="正方形/長方形 59">
              <a:extLst>
                <a:ext uri="{FF2B5EF4-FFF2-40B4-BE49-F238E27FC236}">
                  <a16:creationId xmlns:a16="http://schemas.microsoft.com/office/drawing/2014/main" id="{42AC818C-D2DE-22BA-2753-FE7DCDCB2AE0}"/>
                </a:ext>
              </a:extLst>
            </p:cNvPr>
            <p:cNvSpPr/>
            <p:nvPr/>
          </p:nvSpPr>
          <p:spPr>
            <a:xfrm>
              <a:off x="5071533" y="5611612"/>
              <a:ext cx="4381110" cy="1122002"/>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1" name="テキスト ボックス 60">
              <a:extLst>
                <a:ext uri="{FF2B5EF4-FFF2-40B4-BE49-F238E27FC236}">
                  <a16:creationId xmlns:a16="http://schemas.microsoft.com/office/drawing/2014/main" id="{DCE64737-F43A-88F2-197C-B0B56F6749B5}"/>
                </a:ext>
              </a:extLst>
            </p:cNvPr>
            <p:cNvSpPr txBox="1"/>
            <p:nvPr/>
          </p:nvSpPr>
          <p:spPr>
            <a:xfrm>
              <a:off x="5150569" y="5541884"/>
              <a:ext cx="2678410" cy="301572"/>
            </a:xfrm>
            <a:prstGeom prst="rect">
              <a:avLst/>
            </a:prstGeom>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水上交通を活用したまちづくり</a:t>
              </a:r>
              <a:endParaRPr kumimoji="1" lang="en-US" altLang="ja-JP"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pic>
          <p:nvPicPr>
            <p:cNvPr id="62" name="図 61">
              <a:extLst>
                <a:ext uri="{FF2B5EF4-FFF2-40B4-BE49-F238E27FC236}">
                  <a16:creationId xmlns:a16="http://schemas.microsoft.com/office/drawing/2014/main" id="{9DE9D44D-9AD1-5B2F-045B-DC8A67F47C1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947842" y="5671410"/>
              <a:ext cx="1405553" cy="1025897"/>
            </a:xfrm>
            <a:prstGeom prst="rect">
              <a:avLst/>
            </a:prstGeom>
          </p:spPr>
        </p:pic>
      </p:grpSp>
      <p:pic>
        <p:nvPicPr>
          <p:cNvPr id="64" name="図 63">
            <a:extLst>
              <a:ext uri="{FF2B5EF4-FFF2-40B4-BE49-F238E27FC236}">
                <a16:creationId xmlns:a16="http://schemas.microsoft.com/office/drawing/2014/main" id="{2A30A676-2DE8-4963-8C9D-F6AFAFD1F78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228652" y="3636663"/>
            <a:ext cx="2365938" cy="1324422"/>
          </a:xfrm>
          <a:prstGeom prst="rect">
            <a:avLst/>
          </a:prstGeom>
        </p:spPr>
      </p:pic>
      <p:pic>
        <p:nvPicPr>
          <p:cNvPr id="57" name="図 56">
            <a:extLst>
              <a:ext uri="{FF2B5EF4-FFF2-40B4-BE49-F238E27FC236}">
                <a16:creationId xmlns:a16="http://schemas.microsoft.com/office/drawing/2014/main" id="{EE3BA0C8-6B55-479C-8E30-6DD1F7F2BAE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5574" y="2273544"/>
            <a:ext cx="1577403" cy="1051602"/>
          </a:xfrm>
          <a:prstGeom prst="rect">
            <a:avLst/>
          </a:prstGeom>
        </p:spPr>
      </p:pic>
    </p:spTree>
    <p:extLst>
      <p:ext uri="{BB962C8B-B14F-4D97-AF65-F5344CB8AC3E}">
        <p14:creationId xmlns:p14="http://schemas.microsoft.com/office/powerpoint/2010/main" val="2811035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テキスト ボックス 112">
            <a:extLst>
              <a:ext uri="{FF2B5EF4-FFF2-40B4-BE49-F238E27FC236}">
                <a16:creationId xmlns:a16="http://schemas.microsoft.com/office/drawing/2014/main" id="{2C4BE3E6-2531-4345-BC97-A01004D9C2CA}"/>
              </a:ext>
            </a:extLst>
          </p:cNvPr>
          <p:cNvSpPr txBox="1"/>
          <p:nvPr/>
        </p:nvSpPr>
        <p:spPr>
          <a:xfrm>
            <a:off x="0" y="71018"/>
            <a:ext cx="9906000" cy="400110"/>
          </a:xfrm>
          <a:prstGeom prst="rect">
            <a:avLst/>
          </a:prstGeom>
          <a:noFill/>
        </p:spPr>
        <p:txBody>
          <a:bodyPr wrap="square">
            <a:spAutoFit/>
          </a:bodyPr>
          <a:lstStyle>
            <a:defPPr>
              <a:defRPr lang="en-US"/>
            </a:defPPr>
            <a:lvl1pPr marR="0" lvl="0" indent="0" defTabSz="742950" fontAlgn="auto">
              <a:lnSpc>
                <a:spcPct val="100000"/>
              </a:lnSpc>
              <a:spcBef>
                <a:spcPts val="0"/>
              </a:spcBef>
              <a:spcAft>
                <a:spcPts val="0"/>
              </a:spcAft>
              <a:buClrTx/>
              <a:buSzTx/>
              <a:buFontTx/>
              <a:buNone/>
              <a:tabLst/>
              <a:defRPr kumimoji="1" sz="2000">
                <a:solidFill>
                  <a:prstClr val="white"/>
                </a:solidFill>
                <a:latin typeface="HGS創英角ｺﾞｼｯｸUB" panose="020B0900000000000000" pitchFamily="50" charset="-128"/>
                <a:ea typeface="HGS創英角ｺﾞｼｯｸUB" panose="020B0900000000000000" pitchFamily="50" charset="-128"/>
              </a:defRPr>
            </a:lvl1pPr>
          </a:lstStyle>
          <a:p>
            <a:r>
              <a:rPr lang="ja-JP" altLang="en-US" dirty="0"/>
              <a:t>今後のまちづくり・都市基盤の整備</a:t>
            </a:r>
          </a:p>
        </p:txBody>
      </p:sp>
      <p:sp>
        <p:nvSpPr>
          <p:cNvPr id="78" name="テキスト ボックス 77">
            <a:extLst>
              <a:ext uri="{FF2B5EF4-FFF2-40B4-BE49-F238E27FC236}">
                <a16:creationId xmlns:a16="http://schemas.microsoft.com/office/drawing/2014/main" id="{42176E08-A20B-48EB-9BAA-2BE1D7234DA8}"/>
              </a:ext>
            </a:extLst>
          </p:cNvPr>
          <p:cNvSpPr txBox="1"/>
          <p:nvPr/>
        </p:nvSpPr>
        <p:spPr>
          <a:xfrm>
            <a:off x="75591" y="591720"/>
            <a:ext cx="3096000" cy="351375"/>
          </a:xfrm>
          <a:prstGeom prst="rect">
            <a:avLst/>
          </a:prstGeom>
          <a:solidFill>
            <a:srgbClr val="0FB49D"/>
          </a:solidFill>
          <a:ln>
            <a:solidFill>
              <a:schemeClr val="lt1"/>
            </a:solidFill>
          </a:ln>
        </p:spPr>
        <p:style>
          <a:lnRef idx="3">
            <a:schemeClr val="lt1"/>
          </a:lnRef>
          <a:fillRef idx="1">
            <a:schemeClr val="accent1"/>
          </a:fillRef>
          <a:effectRef idx="1">
            <a:schemeClr val="accent1"/>
          </a:effectRef>
          <a:fontRef idx="minor">
            <a:schemeClr val="lt1"/>
          </a:fontRef>
        </p:style>
        <p:txBody>
          <a:bodyPr wrap="square" lIns="36000" rIns="36000" rtlCol="0" anchor="ctr" anchorCtr="0">
            <a:noAutofit/>
          </a:bodyPr>
          <a:lstStyle>
            <a:defPPr>
              <a:defRPr lang="en-US"/>
            </a:defPPr>
            <a:lvl1pPr algn="ctr">
              <a:defRPr kumimoji="1" sz="130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defRPr>
            </a:lvl1pPr>
          </a:lstStyle>
          <a:p>
            <a:r>
              <a:rPr lang="ja-JP" altLang="en-US" sz="1600" b="1" dirty="0">
                <a:effectLst/>
              </a:rPr>
              <a:t>交通基盤の整備</a:t>
            </a:r>
          </a:p>
        </p:txBody>
      </p:sp>
      <p:grpSp>
        <p:nvGrpSpPr>
          <p:cNvPr id="79" name="グループ化 78">
            <a:extLst>
              <a:ext uri="{FF2B5EF4-FFF2-40B4-BE49-F238E27FC236}">
                <a16:creationId xmlns:a16="http://schemas.microsoft.com/office/drawing/2014/main" id="{9F3AED06-0151-4B26-A65D-B80EF483D164}"/>
              </a:ext>
            </a:extLst>
          </p:cNvPr>
          <p:cNvGrpSpPr/>
          <p:nvPr/>
        </p:nvGrpSpPr>
        <p:grpSpPr>
          <a:xfrm>
            <a:off x="141638" y="956840"/>
            <a:ext cx="4464000" cy="2925342"/>
            <a:chOff x="443579" y="973821"/>
            <a:chExt cx="4464000" cy="2925342"/>
          </a:xfrm>
        </p:grpSpPr>
        <p:sp>
          <p:nvSpPr>
            <p:cNvPr id="80" name="正方形/長方形 79">
              <a:extLst>
                <a:ext uri="{FF2B5EF4-FFF2-40B4-BE49-F238E27FC236}">
                  <a16:creationId xmlns:a16="http://schemas.microsoft.com/office/drawing/2014/main" id="{9FE186AE-9EA9-419E-AC3A-C60CF089C9EF}"/>
                </a:ext>
              </a:extLst>
            </p:cNvPr>
            <p:cNvSpPr/>
            <p:nvPr/>
          </p:nvSpPr>
          <p:spPr>
            <a:xfrm>
              <a:off x="443579" y="1123417"/>
              <a:ext cx="4464000" cy="270357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1" name="テキスト ボックス 80">
              <a:extLst>
                <a:ext uri="{FF2B5EF4-FFF2-40B4-BE49-F238E27FC236}">
                  <a16:creationId xmlns:a16="http://schemas.microsoft.com/office/drawing/2014/main" id="{BA04C3FC-32AC-4207-BA06-E671A3685D28}"/>
                </a:ext>
              </a:extLst>
            </p:cNvPr>
            <p:cNvSpPr txBox="1"/>
            <p:nvPr/>
          </p:nvSpPr>
          <p:spPr>
            <a:xfrm>
              <a:off x="499420" y="1461252"/>
              <a:ext cx="2247338" cy="2437911"/>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1050" dirty="0">
                  <a:solidFill>
                    <a:schemeClr val="tx1"/>
                  </a:solidFill>
                  <a:latin typeface="BIZ UDPゴシック" panose="020B0400000000000000" pitchFamily="50" charset="-128"/>
                  <a:ea typeface="BIZ UDPゴシック" panose="020B0400000000000000" pitchFamily="50" charset="-128"/>
                </a:rPr>
                <a:t>リニア中央新幹線・北陸新幹線の早期全線開業、なにわ筋線の整備</a:t>
              </a:r>
              <a:r>
                <a:rPr lang="ja-JP" altLang="en-US" sz="1050" spc="-10" dirty="0">
                  <a:solidFill>
                    <a:schemeClr val="tx1"/>
                  </a:solidFill>
                  <a:latin typeface="BIZ UDPゴシック" panose="020B0400000000000000" pitchFamily="50" charset="-128"/>
                  <a:ea typeface="BIZ UDPゴシック" panose="020B0400000000000000" pitchFamily="50" charset="-128"/>
                </a:rPr>
                <a:t>など国土軸や広域拠点</a:t>
              </a:r>
              <a:r>
                <a:rPr lang="ja-JP" altLang="en-US" sz="1050" dirty="0">
                  <a:solidFill>
                    <a:schemeClr val="tx1"/>
                  </a:solidFill>
                  <a:latin typeface="BIZ UDPゴシック" panose="020B0400000000000000" pitchFamily="50" charset="-128"/>
                  <a:ea typeface="BIZ UDPゴシック" panose="020B0400000000000000" pitchFamily="50" charset="-128"/>
                </a:rPr>
                <a:t>へのアクセス性の向上を図るとともに、大阪モノレール延伸の整備など都心から伸びる放射状路線を環状方向に結節し、都市間の連携強化、観光地等へのアクセス性の向上を図る。</a:t>
              </a:r>
              <a:endParaRPr lang="en-US" altLang="ja-JP" sz="1050"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1050" dirty="0">
                  <a:solidFill>
                    <a:schemeClr val="tx1"/>
                  </a:solidFill>
                  <a:latin typeface="BIZ UDPゴシック" panose="020B0400000000000000" pitchFamily="50" charset="-128"/>
                  <a:ea typeface="BIZ UDPゴシック" panose="020B0400000000000000" pitchFamily="50" charset="-128"/>
                </a:rPr>
                <a:t>また、新たな鉄道路線</a:t>
              </a:r>
              <a:r>
                <a:rPr lang="ja-JP" altLang="en-US" sz="900" dirty="0">
                  <a:solidFill>
                    <a:schemeClr val="tx1"/>
                  </a:solidFill>
                  <a:latin typeface="BIZ UDPゴシック" panose="020B0400000000000000" pitchFamily="50" charset="-128"/>
                  <a:ea typeface="BIZ UDPゴシック" panose="020B0400000000000000" pitchFamily="50" charset="-128"/>
                </a:rPr>
                <a:t>（</a:t>
              </a:r>
              <a:r>
                <a:rPr lang="ja-JP" altLang="en-US" sz="900" dirty="0">
                  <a:solidFill>
                    <a:schemeClr val="tx1"/>
                  </a:solidFill>
                  <a:latin typeface="BIZ UDPゴシック" panose="020B0400000000000000" pitchFamily="50" charset="-128"/>
                  <a:ea typeface="BIZ UDPゴシック"/>
                  <a:cs typeface="Times New Roman"/>
                </a:rPr>
                <a:t>なにわ筋連絡線・新大阪連絡線、京阪中之島線延伸、</a:t>
              </a:r>
              <a:r>
                <a:rPr lang="en-US" altLang="ja-JP" sz="900" dirty="0">
                  <a:solidFill>
                    <a:schemeClr val="tx1"/>
                  </a:solidFill>
                  <a:latin typeface="BIZ UDPゴシック" panose="020B0400000000000000" pitchFamily="50" charset="-128"/>
                  <a:ea typeface="BIZ UDPゴシック"/>
                  <a:cs typeface="Times New Roman"/>
                </a:rPr>
                <a:t>JR</a:t>
              </a:r>
              <a:r>
                <a:rPr lang="ja-JP" altLang="en-US" sz="900" dirty="0">
                  <a:solidFill>
                    <a:schemeClr val="tx1"/>
                  </a:solidFill>
                  <a:latin typeface="BIZ UDPゴシック" panose="020B0400000000000000" pitchFamily="50" charset="-128"/>
                  <a:ea typeface="BIZ UDPゴシック"/>
                  <a:cs typeface="Times New Roman"/>
                </a:rPr>
                <a:t>桜島線延伸</a:t>
              </a:r>
              <a:r>
                <a:rPr lang="ja-JP" altLang="en-US" sz="900" dirty="0">
                  <a:solidFill>
                    <a:schemeClr val="tx1"/>
                  </a:solidFill>
                  <a:latin typeface="BIZ UDPゴシック" panose="020B0400000000000000" pitchFamily="50" charset="-128"/>
                  <a:ea typeface="BIZ UDPゴシック" panose="020B0400000000000000" pitchFamily="50" charset="-128"/>
                </a:rPr>
                <a:t>）</a:t>
              </a:r>
              <a:r>
                <a:rPr lang="ja-JP" altLang="en-US" sz="1050" dirty="0">
                  <a:solidFill>
                    <a:schemeClr val="tx1"/>
                  </a:solidFill>
                  <a:latin typeface="BIZ UDPゴシック" panose="020B0400000000000000" pitchFamily="50" charset="-128"/>
                  <a:ea typeface="BIZ UDPゴシック" panose="020B0400000000000000" pitchFamily="50" charset="-128"/>
                </a:rPr>
                <a:t>の事業化に向けた検討を進め、鉄道ネットワーク等の充実・強化を図る。</a:t>
              </a:r>
              <a:endParaRPr lang="en-US" altLang="ja-JP" sz="1050"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endParaRPr lang="en-US" altLang="ja-JP" sz="1050" dirty="0">
                <a:solidFill>
                  <a:schemeClr val="tx1"/>
                </a:solidFill>
                <a:latin typeface="BIZ UDPゴシック" panose="020B0400000000000000" pitchFamily="50" charset="-128"/>
                <a:ea typeface="BIZ UDPゴシック" panose="020B0400000000000000" pitchFamily="50" charset="-128"/>
              </a:endParaRPr>
            </a:p>
          </p:txBody>
        </p:sp>
        <p:sp>
          <p:nvSpPr>
            <p:cNvPr id="82" name="テキスト ボックス 81">
              <a:extLst>
                <a:ext uri="{FF2B5EF4-FFF2-40B4-BE49-F238E27FC236}">
                  <a16:creationId xmlns:a16="http://schemas.microsoft.com/office/drawing/2014/main" id="{F3D99656-89DC-46A9-95F8-6CEA64AC8729}"/>
                </a:ext>
              </a:extLst>
            </p:cNvPr>
            <p:cNvSpPr txBox="1"/>
            <p:nvPr/>
          </p:nvSpPr>
          <p:spPr>
            <a:xfrm>
              <a:off x="795451" y="973821"/>
              <a:ext cx="3744000" cy="301572"/>
            </a:xfrm>
            <a:prstGeom prst="rect">
              <a:avLst/>
            </a:prstGeom>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鉄道ネットワーク等の充実・強化</a:t>
              </a:r>
              <a:endParaRPr kumimoji="1" lang="en-US" altLang="ja-JP"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2F2E0375-BF4F-47D9-97F9-3C0A376EDED6}"/>
              </a:ext>
            </a:extLst>
          </p:cNvPr>
          <p:cNvGrpSpPr/>
          <p:nvPr/>
        </p:nvGrpSpPr>
        <p:grpSpPr>
          <a:xfrm>
            <a:off x="4737606" y="956584"/>
            <a:ext cx="5035485" cy="2339578"/>
            <a:chOff x="449287" y="3983530"/>
            <a:chExt cx="5035485" cy="2339578"/>
          </a:xfrm>
        </p:grpSpPr>
        <p:sp>
          <p:nvSpPr>
            <p:cNvPr id="84" name="テキスト ボックス 83">
              <a:extLst>
                <a:ext uri="{FF2B5EF4-FFF2-40B4-BE49-F238E27FC236}">
                  <a16:creationId xmlns:a16="http://schemas.microsoft.com/office/drawing/2014/main" id="{9554DE4C-3639-4098-9922-6CB6D103A670}"/>
                </a:ext>
              </a:extLst>
            </p:cNvPr>
            <p:cNvSpPr txBox="1"/>
            <p:nvPr/>
          </p:nvSpPr>
          <p:spPr>
            <a:xfrm>
              <a:off x="538164" y="4286921"/>
              <a:ext cx="4946608" cy="1386533"/>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1050" dirty="0">
                  <a:solidFill>
                    <a:schemeClr val="tx1"/>
                  </a:solidFill>
                  <a:latin typeface="BIZ UDPゴシック" panose="020B0400000000000000" pitchFamily="50" charset="-128"/>
                  <a:ea typeface="BIZ UDPゴシック" panose="020B0400000000000000" pitchFamily="50" charset="-128"/>
                </a:rPr>
                <a:t>関西国際空港の機能強化を図るとともに、空港へのアクセス利便性の向上を図る。</a:t>
              </a:r>
              <a:endParaRPr lang="en-US" altLang="ja-JP" sz="1050"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r>
                <a:rPr kumimoji="1" lang="ja-JP" altLang="en-US" sz="1050" b="1" dirty="0">
                  <a:latin typeface="BIZ UDPゴシック" panose="020B0400000000000000" pitchFamily="50" charset="-128"/>
                  <a:ea typeface="BIZ UDPゴシック" panose="020B0400000000000000" pitchFamily="50" charset="-128"/>
                </a:rPr>
                <a:t>成長目標</a:t>
              </a:r>
              <a:r>
                <a:rPr kumimoji="1" lang="en-US" altLang="ja-JP" sz="1050" b="1" dirty="0">
                  <a:latin typeface="BIZ UDPゴシック" panose="020B0400000000000000" pitchFamily="50" charset="-128"/>
                  <a:ea typeface="BIZ UDPゴシック" panose="020B0400000000000000" pitchFamily="50" charset="-128"/>
                </a:rPr>
                <a:t>:</a:t>
              </a:r>
              <a:r>
                <a:rPr kumimoji="1" lang="ja-JP" altLang="en-US" sz="1050" b="1" dirty="0">
                  <a:latin typeface="BIZ UDPゴシック" panose="020B0400000000000000" pitchFamily="50" charset="-128"/>
                  <a:ea typeface="BIZ UDPゴシック" panose="020B0400000000000000" pitchFamily="50" charset="-128"/>
                </a:rPr>
                <a:t>　</a:t>
              </a:r>
              <a:r>
                <a:rPr kumimoji="1" lang="en-US" altLang="ja-JP" sz="1050" b="1" dirty="0">
                  <a:latin typeface="BIZ UDPゴシック" panose="020B0400000000000000" pitchFamily="50" charset="-128"/>
                  <a:ea typeface="BIZ UDPゴシック" panose="020B0400000000000000" pitchFamily="50" charset="-128"/>
                </a:rPr>
                <a:t>2030</a:t>
              </a:r>
              <a:r>
                <a:rPr kumimoji="1" lang="ja-JP" altLang="en-US" sz="1050" b="1" dirty="0">
                  <a:latin typeface="BIZ UDPゴシック" panose="020B0400000000000000" pitchFamily="50" charset="-128"/>
                  <a:ea typeface="BIZ UDPゴシック" panose="020B0400000000000000" pitchFamily="50" charset="-128"/>
                </a:rPr>
                <a:t>年代前半を目途に、年間発着回数</a:t>
              </a:r>
              <a:r>
                <a:rPr kumimoji="1" lang="en-US" altLang="ja-JP" sz="1050" b="1" dirty="0">
                  <a:latin typeface="BIZ UDPゴシック" panose="020B0400000000000000" pitchFamily="50" charset="-128"/>
                  <a:ea typeface="BIZ UDPゴシック" panose="020B0400000000000000" pitchFamily="50" charset="-128"/>
                </a:rPr>
                <a:t>30</a:t>
              </a:r>
              <a:r>
                <a:rPr kumimoji="1" lang="ja-JP" altLang="en-US" sz="1050" b="1" dirty="0">
                  <a:latin typeface="BIZ UDPゴシック" panose="020B0400000000000000" pitchFamily="50" charset="-128"/>
                  <a:ea typeface="BIZ UDPゴシック" panose="020B0400000000000000" pitchFamily="50" charset="-128"/>
                </a:rPr>
                <a:t>万回をめざす</a:t>
              </a:r>
              <a:endParaRPr kumimoji="1" lang="en-US" altLang="ja-JP" sz="900" dirty="0">
                <a:latin typeface="BIZ UDPゴシック" panose="020B0400000000000000" pitchFamily="50" charset="-128"/>
                <a:ea typeface="BIZ UDPゴシック" panose="020B0400000000000000" pitchFamily="50" charset="-128"/>
              </a:endParaRPr>
            </a:p>
            <a:p>
              <a:pPr marL="0" indent="0" defTabSz="886118">
                <a:buNone/>
                <a:defRPr/>
              </a:pPr>
              <a:r>
                <a:rPr kumimoji="1" lang="ja-JP" altLang="en-US" sz="900" kern="1200" dirty="0">
                  <a:latin typeface="BIZ UDPゴシック" panose="020B0400000000000000" pitchFamily="50" charset="-128"/>
                  <a:ea typeface="BIZ UDPゴシック" panose="020B0400000000000000" pitchFamily="50" charset="-128"/>
                  <a:cs typeface="+mn-cs"/>
                </a:rPr>
                <a:t>・　</a:t>
              </a:r>
              <a:r>
                <a:rPr kumimoji="1" lang="en-US" altLang="ja-JP" sz="900" kern="1200" dirty="0">
                  <a:latin typeface="BIZ UDPゴシック" panose="020B0400000000000000" pitchFamily="50" charset="-128"/>
                  <a:ea typeface="BIZ UDPゴシック" panose="020B0400000000000000" pitchFamily="50" charset="-128"/>
                  <a:cs typeface="+mn-cs"/>
                </a:rPr>
                <a:t>2025</a:t>
              </a:r>
              <a:r>
                <a:rPr kumimoji="1" lang="ja-JP" altLang="en-US" sz="900" kern="1200" dirty="0">
                  <a:latin typeface="BIZ UDPゴシック" panose="020B0400000000000000" pitchFamily="50" charset="-128"/>
                  <a:ea typeface="BIZ UDPゴシック" panose="020B0400000000000000" pitchFamily="50" charset="-128"/>
                  <a:cs typeface="+mn-cs"/>
                </a:rPr>
                <a:t>年</a:t>
              </a:r>
              <a:r>
                <a:rPr kumimoji="1" lang="en-US" altLang="ja-JP" sz="900" kern="1200" dirty="0">
                  <a:latin typeface="BIZ UDPゴシック" panose="020B0400000000000000" pitchFamily="50" charset="-128"/>
                  <a:ea typeface="BIZ UDPゴシック" panose="020B0400000000000000" pitchFamily="50" charset="-128"/>
                  <a:cs typeface="+mn-cs"/>
                </a:rPr>
                <a:t>3</a:t>
              </a:r>
              <a:r>
                <a:rPr kumimoji="1" lang="ja-JP" altLang="en-US" sz="900" kern="1200" dirty="0">
                  <a:latin typeface="BIZ UDPゴシック" panose="020B0400000000000000" pitchFamily="50" charset="-128"/>
                  <a:ea typeface="BIZ UDPゴシック" panose="020B0400000000000000" pitchFamily="50" charset="-128"/>
                  <a:cs typeface="+mn-cs"/>
                </a:rPr>
                <a:t>月　新しい飛行経路を適用し、１時間当たりの航空処理能力を４５回</a:t>
              </a:r>
              <a:endParaRPr kumimoji="1" lang="en-US" altLang="ja-JP" sz="900" kern="1200" dirty="0">
                <a:latin typeface="BIZ UDPゴシック" panose="020B0400000000000000" pitchFamily="50" charset="-128"/>
                <a:ea typeface="BIZ UDPゴシック" panose="020B0400000000000000" pitchFamily="50" charset="-128"/>
                <a:cs typeface="+mn-cs"/>
              </a:endParaRPr>
            </a:p>
            <a:p>
              <a:pPr marL="0" indent="0" defTabSz="886118">
                <a:buNone/>
                <a:defRPr/>
              </a:pPr>
              <a:r>
                <a:rPr kumimoji="1" lang="ja-JP" altLang="en-US" sz="900" kern="1200" dirty="0">
                  <a:latin typeface="BIZ UDPゴシック" panose="020B0400000000000000" pitchFamily="50" charset="-128"/>
                  <a:ea typeface="BIZ UDPゴシック" panose="020B0400000000000000" pitchFamily="50" charset="-128"/>
                  <a:cs typeface="+mn-cs"/>
                </a:rPr>
                <a:t>    から６０回に引き上げ</a:t>
              </a:r>
              <a:endParaRPr kumimoji="1" lang="en-US" altLang="ja-JP" sz="900" kern="1200" dirty="0">
                <a:latin typeface="BIZ UDPゴシック" panose="020B0400000000000000" pitchFamily="50" charset="-128"/>
                <a:ea typeface="BIZ UDPゴシック" panose="020B0400000000000000" pitchFamily="50" charset="-128"/>
                <a:cs typeface="+mn-cs"/>
              </a:endParaRPr>
            </a:p>
            <a:p>
              <a:pPr marL="0" indent="0" defTabSz="886118">
                <a:spcBef>
                  <a:spcPts val="300"/>
                </a:spcBef>
                <a:buNone/>
                <a:defRPr/>
              </a:pPr>
              <a:r>
                <a:rPr kumimoji="1" lang="ja-JP" altLang="en-US" sz="900" kern="1200" dirty="0">
                  <a:latin typeface="BIZ UDPゴシック" panose="020B0400000000000000" pitchFamily="50" charset="-128"/>
                  <a:ea typeface="BIZ UDPゴシック" panose="020B0400000000000000" pitchFamily="50" charset="-128"/>
                  <a:cs typeface="+mn-cs"/>
                </a:rPr>
                <a:t>・　第１ターミナル リノベーションにおいて、主要機能が完成し、２０２５年３月にグランドオープン</a:t>
              </a:r>
              <a:endParaRPr kumimoji="1" lang="en-US" altLang="ja-JP" sz="900" kern="1200" dirty="0">
                <a:latin typeface="BIZ UDPゴシック" panose="020B0400000000000000" pitchFamily="50" charset="-128"/>
                <a:ea typeface="BIZ UDPゴシック" panose="020B0400000000000000" pitchFamily="50" charset="-128"/>
                <a:cs typeface="+mn-cs"/>
              </a:endParaRPr>
            </a:p>
            <a:p>
              <a:pPr marL="0" indent="0" defTabSz="886118">
                <a:buNone/>
                <a:defRPr/>
              </a:pPr>
              <a:r>
                <a:rPr kumimoji="1" lang="ja-JP" altLang="en-US" sz="900" kern="1200" dirty="0">
                  <a:latin typeface="BIZ UDPゴシック" panose="020B0400000000000000" pitchFamily="50" charset="-128"/>
                  <a:ea typeface="BIZ UDPゴシック" panose="020B0400000000000000" pitchFamily="50" charset="-128"/>
                  <a:cs typeface="+mn-cs"/>
                </a:rPr>
                <a:t>　　（国際線エリアや保安検査場の拡大などを通じ、国際線の旅客処理能力を拡張）</a:t>
              </a:r>
            </a:p>
            <a:p>
              <a:pPr marL="0" indent="0" defTabSz="886118">
                <a:buNone/>
                <a:defRPr/>
              </a:pPr>
              <a:r>
                <a:rPr kumimoji="1" lang="ja-JP" altLang="en-US" sz="900" kern="1200" dirty="0">
                  <a:latin typeface="BIZ UDPゴシック" panose="020B0400000000000000" pitchFamily="50" charset="-128"/>
                  <a:ea typeface="BIZ UDPゴシック" panose="020B0400000000000000" pitchFamily="50" charset="-128"/>
                  <a:cs typeface="+mn-cs"/>
                </a:rPr>
                <a:t>・　第１ターミナル リノベーションが、</a:t>
              </a:r>
              <a:r>
                <a:rPr kumimoji="1" lang="en-US" altLang="ja-JP" sz="900" kern="1200" dirty="0">
                  <a:latin typeface="BIZ UDPゴシック" panose="020B0400000000000000" pitchFamily="50" charset="-128"/>
                  <a:ea typeface="BIZ UDPゴシック" panose="020B0400000000000000" pitchFamily="50" charset="-128"/>
                  <a:cs typeface="+mn-cs"/>
                </a:rPr>
                <a:t>2026</a:t>
              </a:r>
              <a:r>
                <a:rPr kumimoji="1" lang="ja-JP" altLang="en-US" sz="900" kern="1200" dirty="0">
                  <a:latin typeface="BIZ UDPゴシック" panose="020B0400000000000000" pitchFamily="50" charset="-128"/>
                  <a:ea typeface="BIZ UDPゴシック" panose="020B0400000000000000" pitchFamily="50" charset="-128"/>
                  <a:cs typeface="+mn-cs"/>
                </a:rPr>
                <a:t>年</a:t>
              </a:r>
              <a:r>
                <a:rPr kumimoji="1" lang="en-US" altLang="ja-JP" sz="900" kern="1200" dirty="0">
                  <a:latin typeface="BIZ UDPゴシック" panose="020B0400000000000000" pitchFamily="50" charset="-128"/>
                  <a:ea typeface="BIZ UDPゴシック" panose="020B0400000000000000" pitchFamily="50" charset="-128"/>
                  <a:cs typeface="+mn-cs"/>
                </a:rPr>
                <a:t>4</a:t>
              </a:r>
              <a:r>
                <a:rPr kumimoji="1" lang="ja-JP" altLang="en-US" sz="900" kern="1200" dirty="0">
                  <a:latin typeface="BIZ UDPゴシック" panose="020B0400000000000000" pitchFamily="50" charset="-128"/>
                  <a:ea typeface="BIZ UDPゴシック" panose="020B0400000000000000" pitchFamily="50" charset="-128"/>
                  <a:cs typeface="+mn-cs"/>
                </a:rPr>
                <a:t>月にオープン</a:t>
              </a:r>
              <a:br>
                <a:rPr kumimoji="1" lang="en-US" altLang="ja-JP" sz="900" kern="1200" dirty="0">
                  <a:latin typeface="BIZ UDPゴシック" panose="020B0400000000000000" pitchFamily="50" charset="-128"/>
                  <a:ea typeface="BIZ UDPゴシック" panose="020B0400000000000000" pitchFamily="50" charset="-128"/>
                  <a:cs typeface="+mn-cs"/>
                </a:rPr>
              </a:br>
              <a:r>
                <a:rPr kumimoji="1" lang="en-US" altLang="ja-JP" sz="900" kern="1200" dirty="0">
                  <a:latin typeface="BIZ UDPゴシック" panose="020B0400000000000000" pitchFamily="50" charset="-128"/>
                  <a:ea typeface="BIZ UDPゴシック" panose="020B0400000000000000" pitchFamily="50" charset="-128"/>
                  <a:cs typeface="+mn-cs"/>
                </a:rPr>
                <a:t>    </a:t>
              </a:r>
              <a:r>
                <a:rPr kumimoji="1" lang="ja-JP" altLang="en-US" sz="900" kern="1200" dirty="0">
                  <a:latin typeface="BIZ UDPゴシック" panose="020B0400000000000000" pitchFamily="50" charset="-128"/>
                  <a:ea typeface="BIZ UDPゴシック" panose="020B0400000000000000" pitchFamily="50" charset="-128"/>
                  <a:cs typeface="+mn-cs"/>
                </a:rPr>
                <a:t>（</a:t>
              </a:r>
              <a:r>
                <a:rPr kumimoji="1" lang="ja-JP" altLang="en-US" sz="900" kern="1200" dirty="0">
                  <a:solidFill>
                    <a:schemeClr val="tx1"/>
                  </a:solidFill>
                  <a:latin typeface="BIZ UDPゴシック" panose="020B0400000000000000" pitchFamily="50" charset="-128"/>
                  <a:ea typeface="BIZ UDPゴシック" panose="020B0400000000000000" pitchFamily="50" charset="-128"/>
                  <a:cs typeface="+mn-cs"/>
                </a:rPr>
                <a:t>自動手荷物預け機の導入や保安検査場の拡張</a:t>
              </a:r>
              <a:r>
                <a:rPr kumimoji="1" lang="ja-JP" altLang="en-US" sz="900" kern="1200" dirty="0">
                  <a:latin typeface="BIZ UDPゴシック" panose="020B0400000000000000" pitchFamily="50" charset="-128"/>
                  <a:ea typeface="BIZ UDPゴシック" panose="020B0400000000000000" pitchFamily="50" charset="-128"/>
                  <a:cs typeface="+mn-cs"/>
                </a:rPr>
                <a:t>）</a:t>
              </a:r>
            </a:p>
            <a:p>
              <a:pPr marL="0" indent="0" defTabSz="886118">
                <a:buNone/>
                <a:defRPr/>
              </a:pPr>
              <a:endParaRPr lang="en-US" altLang="ja-JP" sz="1050" dirty="0">
                <a:solidFill>
                  <a:schemeClr val="tx1"/>
                </a:solidFill>
                <a:latin typeface="BIZ UDPゴシック" panose="020B0400000000000000" pitchFamily="50" charset="-128"/>
                <a:ea typeface="BIZ UDPゴシック" panose="020B0400000000000000" pitchFamily="50" charset="-128"/>
              </a:endParaRPr>
            </a:p>
          </p:txBody>
        </p:sp>
        <p:sp>
          <p:nvSpPr>
            <p:cNvPr id="89" name="正方形/長方形 88">
              <a:extLst>
                <a:ext uri="{FF2B5EF4-FFF2-40B4-BE49-F238E27FC236}">
                  <a16:creationId xmlns:a16="http://schemas.microsoft.com/office/drawing/2014/main" id="{291FA297-F789-4C72-8746-C4ADF6E0CA4C}"/>
                </a:ext>
              </a:extLst>
            </p:cNvPr>
            <p:cNvSpPr/>
            <p:nvPr/>
          </p:nvSpPr>
          <p:spPr>
            <a:xfrm>
              <a:off x="449287" y="4132049"/>
              <a:ext cx="4946608" cy="219105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0" name="テキスト ボックス 89">
              <a:extLst>
                <a:ext uri="{FF2B5EF4-FFF2-40B4-BE49-F238E27FC236}">
                  <a16:creationId xmlns:a16="http://schemas.microsoft.com/office/drawing/2014/main" id="{63B5E949-F6B5-4D07-81FB-095F5FCD7E10}"/>
                </a:ext>
              </a:extLst>
            </p:cNvPr>
            <p:cNvSpPr txBox="1"/>
            <p:nvPr/>
          </p:nvSpPr>
          <p:spPr>
            <a:xfrm>
              <a:off x="1592563" y="3983530"/>
              <a:ext cx="2599257" cy="301572"/>
            </a:xfrm>
            <a:prstGeom prst="rect">
              <a:avLst/>
            </a:prstGeom>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空港の機能強化等</a:t>
              </a:r>
              <a:endParaRPr kumimoji="1" lang="en-US" altLang="ja-JP"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grpSp>
      <p:grpSp>
        <p:nvGrpSpPr>
          <p:cNvPr id="91" name="グループ化 90">
            <a:extLst>
              <a:ext uri="{FF2B5EF4-FFF2-40B4-BE49-F238E27FC236}">
                <a16:creationId xmlns:a16="http://schemas.microsoft.com/office/drawing/2014/main" id="{9EE709A5-89B3-428F-8FB4-659F7A9AC871}"/>
              </a:ext>
            </a:extLst>
          </p:cNvPr>
          <p:cNvGrpSpPr/>
          <p:nvPr/>
        </p:nvGrpSpPr>
        <p:grpSpPr>
          <a:xfrm>
            <a:off x="4807521" y="3367074"/>
            <a:ext cx="4942812" cy="1564597"/>
            <a:chOff x="5017005" y="4186081"/>
            <a:chExt cx="4942812" cy="1564597"/>
          </a:xfrm>
        </p:grpSpPr>
        <p:sp>
          <p:nvSpPr>
            <p:cNvPr id="93" name="正方形/長方形 92">
              <a:extLst>
                <a:ext uri="{FF2B5EF4-FFF2-40B4-BE49-F238E27FC236}">
                  <a16:creationId xmlns:a16="http://schemas.microsoft.com/office/drawing/2014/main" id="{3D0C30F3-4611-477F-A3F0-AC75D0ED57E5}"/>
                </a:ext>
              </a:extLst>
            </p:cNvPr>
            <p:cNvSpPr/>
            <p:nvPr/>
          </p:nvSpPr>
          <p:spPr>
            <a:xfrm>
              <a:off x="5017005" y="4303226"/>
              <a:ext cx="4942812" cy="144745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4" name="テキスト ボックス 93">
              <a:extLst>
                <a:ext uri="{FF2B5EF4-FFF2-40B4-BE49-F238E27FC236}">
                  <a16:creationId xmlns:a16="http://schemas.microsoft.com/office/drawing/2014/main" id="{6CAE9098-A39F-45C7-B0D0-037B5AB9BDA2}"/>
                </a:ext>
              </a:extLst>
            </p:cNvPr>
            <p:cNvSpPr txBox="1"/>
            <p:nvPr/>
          </p:nvSpPr>
          <p:spPr>
            <a:xfrm>
              <a:off x="6162507" y="4186081"/>
              <a:ext cx="2599257" cy="301572"/>
            </a:xfrm>
            <a:prstGeom prst="rect">
              <a:avLst/>
            </a:prstGeom>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港湾の機能強化等</a:t>
              </a:r>
            </a:p>
          </p:txBody>
        </p:sp>
        <p:pic>
          <p:nvPicPr>
            <p:cNvPr id="95" name="図 94">
              <a:extLst>
                <a:ext uri="{FF2B5EF4-FFF2-40B4-BE49-F238E27FC236}">
                  <a16:creationId xmlns:a16="http://schemas.microsoft.com/office/drawing/2014/main" id="{5607D4C0-7956-4EE0-90D8-1F7A585BB2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24275" y="4367442"/>
              <a:ext cx="1326316" cy="1349725"/>
            </a:xfrm>
            <a:prstGeom prst="rect">
              <a:avLst/>
            </a:prstGeom>
          </p:spPr>
        </p:pic>
      </p:grpSp>
      <p:sp>
        <p:nvSpPr>
          <p:cNvPr id="96" name="正方形/長方形 95">
            <a:extLst>
              <a:ext uri="{FF2B5EF4-FFF2-40B4-BE49-F238E27FC236}">
                <a16:creationId xmlns:a16="http://schemas.microsoft.com/office/drawing/2014/main" id="{9CC53755-CFDF-4E5F-95B6-A1A3718F469C}"/>
              </a:ext>
            </a:extLst>
          </p:cNvPr>
          <p:cNvSpPr/>
          <p:nvPr/>
        </p:nvSpPr>
        <p:spPr>
          <a:xfrm>
            <a:off x="4737606" y="5123758"/>
            <a:ext cx="4938276" cy="168545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7" name="テキスト ボックス 96">
            <a:extLst>
              <a:ext uri="{FF2B5EF4-FFF2-40B4-BE49-F238E27FC236}">
                <a16:creationId xmlns:a16="http://schemas.microsoft.com/office/drawing/2014/main" id="{FD905358-58F9-400D-8BD3-1CD963037337}"/>
              </a:ext>
            </a:extLst>
          </p:cNvPr>
          <p:cNvSpPr txBox="1"/>
          <p:nvPr/>
        </p:nvSpPr>
        <p:spPr>
          <a:xfrm>
            <a:off x="5877892" y="4984538"/>
            <a:ext cx="2599257" cy="301572"/>
          </a:xfrm>
          <a:prstGeom prst="rect">
            <a:avLst/>
          </a:prstGeom>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その他公共交通政策</a:t>
            </a:r>
            <a:endParaRPr kumimoji="1" lang="en-US" altLang="ja-JP"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grpSp>
        <p:nvGrpSpPr>
          <p:cNvPr id="99" name="グループ化 98">
            <a:extLst>
              <a:ext uri="{FF2B5EF4-FFF2-40B4-BE49-F238E27FC236}">
                <a16:creationId xmlns:a16="http://schemas.microsoft.com/office/drawing/2014/main" id="{05F36603-3E57-478F-9FE0-9306E2B3894C}"/>
              </a:ext>
            </a:extLst>
          </p:cNvPr>
          <p:cNvGrpSpPr/>
          <p:nvPr/>
        </p:nvGrpSpPr>
        <p:grpSpPr>
          <a:xfrm>
            <a:off x="135206" y="3910267"/>
            <a:ext cx="4477245" cy="2898949"/>
            <a:chOff x="5017005" y="989639"/>
            <a:chExt cx="4477245" cy="2898949"/>
          </a:xfrm>
        </p:grpSpPr>
        <p:sp>
          <p:nvSpPr>
            <p:cNvPr id="100" name="正方形/長方形 99">
              <a:extLst>
                <a:ext uri="{FF2B5EF4-FFF2-40B4-BE49-F238E27FC236}">
                  <a16:creationId xmlns:a16="http://schemas.microsoft.com/office/drawing/2014/main" id="{9FB9E067-30C0-468F-A947-6EF52493B6A5}"/>
                </a:ext>
              </a:extLst>
            </p:cNvPr>
            <p:cNvSpPr/>
            <p:nvPr/>
          </p:nvSpPr>
          <p:spPr>
            <a:xfrm>
              <a:off x="5017005" y="1112552"/>
              <a:ext cx="4464000" cy="27760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1" name="テキスト ボックス 100">
              <a:extLst>
                <a:ext uri="{FF2B5EF4-FFF2-40B4-BE49-F238E27FC236}">
                  <a16:creationId xmlns:a16="http://schemas.microsoft.com/office/drawing/2014/main" id="{9A9075FC-66EA-41A3-BE71-F650F2254D4C}"/>
                </a:ext>
              </a:extLst>
            </p:cNvPr>
            <p:cNvSpPr txBox="1"/>
            <p:nvPr/>
          </p:nvSpPr>
          <p:spPr>
            <a:xfrm>
              <a:off x="5077901" y="1362289"/>
              <a:ext cx="4416349" cy="508152"/>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1050" dirty="0">
                  <a:solidFill>
                    <a:schemeClr val="tx1"/>
                  </a:solidFill>
                  <a:latin typeface="BIZ UDPゴシック" panose="020B0400000000000000" pitchFamily="50" charset="-128"/>
                  <a:ea typeface="BIZ UDPゴシック" panose="020B0400000000000000" pitchFamily="50" charset="-128"/>
                </a:rPr>
                <a:t>国土軸やベイエリア・関空等へのアクセス道路・府県間道路など、</a:t>
              </a:r>
              <a:r>
                <a:rPr lang="en-US" altLang="ja-JP" sz="1050" dirty="0">
                  <a:solidFill>
                    <a:schemeClr val="tx1"/>
                  </a:solidFill>
                  <a:latin typeface="BIZ UDPゴシック" panose="020B0400000000000000" pitchFamily="50" charset="-128"/>
                  <a:ea typeface="BIZ UDPゴシック" panose="020B0400000000000000" pitchFamily="50" charset="-128"/>
                </a:rPr>
                <a:t>7</a:t>
              </a:r>
              <a:r>
                <a:rPr lang="ja-JP" altLang="en-US" sz="1050" dirty="0">
                  <a:solidFill>
                    <a:schemeClr val="tx1"/>
                  </a:solidFill>
                  <a:latin typeface="BIZ UDPゴシック" panose="020B0400000000000000" pitchFamily="50" charset="-128"/>
                  <a:ea typeface="BIZ UDPゴシック" panose="020B0400000000000000" pitchFamily="50" charset="-128"/>
                </a:rPr>
                <a:t>放射軸・３環状軸の形成をはじめとした都市の骨格となる道路ネットワークの充実・強化を図る。</a:t>
              </a:r>
              <a:endParaRPr lang="en-US" altLang="ja-JP" sz="1050" dirty="0">
                <a:solidFill>
                  <a:schemeClr val="tx1"/>
                </a:solidFill>
                <a:latin typeface="BIZ UDPゴシック" panose="020B0400000000000000" pitchFamily="50" charset="-128"/>
                <a:ea typeface="BIZ UDPゴシック" panose="020B0400000000000000" pitchFamily="50" charset="-128"/>
              </a:endParaRPr>
            </a:p>
          </p:txBody>
        </p:sp>
        <p:sp>
          <p:nvSpPr>
            <p:cNvPr id="102" name="テキスト ボックス 101">
              <a:extLst>
                <a:ext uri="{FF2B5EF4-FFF2-40B4-BE49-F238E27FC236}">
                  <a16:creationId xmlns:a16="http://schemas.microsoft.com/office/drawing/2014/main" id="{E8BF644D-5A76-4A5E-A1B9-586FEF19658C}"/>
                </a:ext>
              </a:extLst>
            </p:cNvPr>
            <p:cNvSpPr txBox="1"/>
            <p:nvPr/>
          </p:nvSpPr>
          <p:spPr>
            <a:xfrm>
              <a:off x="6070557" y="989639"/>
              <a:ext cx="2599257" cy="301572"/>
            </a:xfrm>
            <a:prstGeom prst="rect">
              <a:avLst/>
            </a:prstGeom>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道路ネットワークの充実・強化</a:t>
              </a:r>
              <a:endParaRPr kumimoji="1" lang="en-US" altLang="ja-JP" sz="1200" b="1" dirty="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sp>
          <p:nvSpPr>
            <p:cNvPr id="104" name="テキスト ボックス 103">
              <a:extLst>
                <a:ext uri="{FF2B5EF4-FFF2-40B4-BE49-F238E27FC236}">
                  <a16:creationId xmlns:a16="http://schemas.microsoft.com/office/drawing/2014/main" id="{09832FA5-65BD-4029-BFA6-884CA5FCBD03}"/>
                </a:ext>
              </a:extLst>
            </p:cNvPr>
            <p:cNvSpPr txBox="1"/>
            <p:nvPr/>
          </p:nvSpPr>
          <p:spPr>
            <a:xfrm>
              <a:off x="6873542" y="2674069"/>
              <a:ext cx="1080000" cy="117725"/>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ja-JP" altLang="en-US" sz="646" dirty="0">
                  <a:latin typeface="BIZ UDPゴシック" panose="020B0400000000000000" pitchFamily="50" charset="-128"/>
                  <a:ea typeface="BIZ UDPゴシック" panose="020B0400000000000000" pitchFamily="50" charset="-128"/>
                </a:rPr>
                <a:t>淀川左岸</a:t>
              </a:r>
              <a:r>
                <a:rPr lang="ja-JP" altLang="en-US" sz="646" dirty="0">
                  <a:solidFill>
                    <a:schemeClr val="tx1"/>
                  </a:solidFill>
                  <a:latin typeface="BIZ UDPゴシック" panose="020B0400000000000000" pitchFamily="50" charset="-128"/>
                  <a:ea typeface="BIZ UDPゴシック" panose="020B0400000000000000" pitchFamily="50" charset="-128"/>
                </a:rPr>
                <a:t>線（２期）・延伸部</a:t>
              </a:r>
            </a:p>
          </p:txBody>
        </p:sp>
        <p:sp>
          <p:nvSpPr>
            <p:cNvPr id="105" name="テキスト ボックス 104">
              <a:extLst>
                <a:ext uri="{FF2B5EF4-FFF2-40B4-BE49-F238E27FC236}">
                  <a16:creationId xmlns:a16="http://schemas.microsoft.com/office/drawing/2014/main" id="{5A6B2ACC-7BAA-44EC-8352-90095CA542EB}"/>
                </a:ext>
              </a:extLst>
            </p:cNvPr>
            <p:cNvSpPr txBox="1"/>
            <p:nvPr/>
          </p:nvSpPr>
          <p:spPr>
            <a:xfrm>
              <a:off x="8465856" y="2674069"/>
              <a:ext cx="684000" cy="117725"/>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ja-JP" altLang="en-US" sz="646" dirty="0">
                  <a:latin typeface="BIZ UDPゴシック" panose="020B0400000000000000" pitchFamily="50" charset="-128"/>
                  <a:ea typeface="BIZ UDPゴシック" panose="020B0400000000000000" pitchFamily="50" charset="-128"/>
                </a:rPr>
                <a:t>新名神高速道路</a:t>
              </a:r>
            </a:p>
          </p:txBody>
        </p:sp>
      </p:grpSp>
      <p:pic>
        <p:nvPicPr>
          <p:cNvPr id="107" name="図 106">
            <a:extLst>
              <a:ext uri="{FF2B5EF4-FFF2-40B4-BE49-F238E27FC236}">
                <a16:creationId xmlns:a16="http://schemas.microsoft.com/office/drawing/2014/main" id="{2BF15A62-AEE1-4564-8E16-006762C14A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9472" y="5474167"/>
            <a:ext cx="1349060" cy="1173348"/>
          </a:xfrm>
          <a:prstGeom prst="rect">
            <a:avLst/>
          </a:prstGeom>
          <a:ln>
            <a:noFill/>
          </a:ln>
        </p:spPr>
      </p:pic>
      <p:sp>
        <p:nvSpPr>
          <p:cNvPr id="108" name="テキスト ボックス 107">
            <a:extLst>
              <a:ext uri="{FF2B5EF4-FFF2-40B4-BE49-F238E27FC236}">
                <a16:creationId xmlns:a16="http://schemas.microsoft.com/office/drawing/2014/main" id="{CA63E2E7-CA97-471C-8BC2-BFD0DF278D45}"/>
              </a:ext>
            </a:extLst>
          </p:cNvPr>
          <p:cNvSpPr txBox="1"/>
          <p:nvPr/>
        </p:nvSpPr>
        <p:spPr>
          <a:xfrm>
            <a:off x="7467618" y="6676304"/>
            <a:ext cx="796929" cy="116314"/>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ct val="110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共創の取組</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pic>
        <p:nvPicPr>
          <p:cNvPr id="109" name="図 108">
            <a:extLst>
              <a:ext uri="{FF2B5EF4-FFF2-40B4-BE49-F238E27FC236}">
                <a16:creationId xmlns:a16="http://schemas.microsoft.com/office/drawing/2014/main" id="{89E7ACCB-EDEA-4B20-8484-3C5F38DA91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2972" y="5508714"/>
            <a:ext cx="998135" cy="901303"/>
          </a:xfrm>
          <a:prstGeom prst="rect">
            <a:avLst/>
          </a:prstGeom>
        </p:spPr>
      </p:pic>
      <p:sp>
        <p:nvSpPr>
          <p:cNvPr id="110" name="テキスト ボックス 109">
            <a:extLst>
              <a:ext uri="{FF2B5EF4-FFF2-40B4-BE49-F238E27FC236}">
                <a16:creationId xmlns:a16="http://schemas.microsoft.com/office/drawing/2014/main" id="{010D3588-A5A5-4093-9836-96CA0ECC71C1}"/>
              </a:ext>
            </a:extLst>
          </p:cNvPr>
          <p:cNvSpPr txBox="1"/>
          <p:nvPr/>
        </p:nvSpPr>
        <p:spPr>
          <a:xfrm>
            <a:off x="8590819" y="6412153"/>
            <a:ext cx="1050288" cy="369332"/>
          </a:xfrm>
          <a:prstGeom prst="rect">
            <a:avLst/>
          </a:prstGeom>
          <a:noFill/>
        </p:spPr>
        <p:txBody>
          <a:bodyPr wrap="none" rtlCol="0">
            <a:spAutoFit/>
          </a:bodyPr>
          <a:lstStyle/>
          <a:p>
            <a:r>
              <a:rPr kumimoji="1" lang="ja-JP" altLang="en-US" sz="600" dirty="0">
                <a:latin typeface="Meiryo UI" panose="020B0604030504040204" pitchFamily="50" charset="-128"/>
                <a:ea typeface="Meiryo UI" panose="020B0604030504040204" pitchFamily="50" charset="-128"/>
              </a:rPr>
              <a:t>　 万博会場で走行していた</a:t>
            </a:r>
            <a:endParaRPr kumimoji="1" lang="en-US" altLang="ja-JP" sz="600" dirty="0">
              <a:latin typeface="Meiryo UI" panose="020B0604030504040204" pitchFamily="50" charset="-128"/>
              <a:ea typeface="Meiryo UI" panose="020B0604030504040204" pitchFamily="50" charset="-128"/>
            </a:endParaRPr>
          </a:p>
          <a:p>
            <a:r>
              <a:rPr kumimoji="1" lang="en-US" altLang="ja-JP" sz="600" dirty="0">
                <a:latin typeface="Meiryo UI" panose="020B0604030504040204" pitchFamily="50" charset="-128"/>
                <a:ea typeface="Meiryo UI" panose="020B0604030504040204" pitchFamily="50" charset="-128"/>
              </a:rPr>
              <a:t>   </a:t>
            </a:r>
            <a:r>
              <a:rPr kumimoji="1" lang="ja-JP" altLang="en-US" sz="600" dirty="0">
                <a:latin typeface="Meiryo UI" panose="020B0604030504040204" pitchFamily="50" charset="-128"/>
                <a:ea typeface="Meiryo UI" panose="020B0604030504040204" pitchFamily="50" charset="-128"/>
              </a:rPr>
              <a:t>自動運転バス</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a:t>
            </a:r>
            <a:r>
              <a:rPr kumimoji="1" lang="en-US" altLang="ja-JP" sz="600" dirty="0">
                <a:latin typeface="Meiryo UI" panose="020B0604030504040204" pitchFamily="50" charset="-128"/>
                <a:ea typeface="Meiryo UI" panose="020B0604030504040204" pitchFamily="50" charset="-128"/>
              </a:rPr>
              <a:t>Osaka Metro</a:t>
            </a:r>
            <a:r>
              <a:rPr kumimoji="1" lang="ja-JP" altLang="en-US" sz="600" dirty="0">
                <a:latin typeface="Meiryo UI" panose="020B0604030504040204" pitchFamily="50" charset="-128"/>
                <a:ea typeface="Meiryo UI" panose="020B0604030504040204" pitchFamily="50" charset="-128"/>
              </a:rPr>
              <a:t>提供）</a:t>
            </a:r>
          </a:p>
        </p:txBody>
      </p:sp>
      <p:pic>
        <p:nvPicPr>
          <p:cNvPr id="114" name="図 113">
            <a:extLst>
              <a:ext uri="{FF2B5EF4-FFF2-40B4-BE49-F238E27FC236}">
                <a16:creationId xmlns:a16="http://schemas.microsoft.com/office/drawing/2014/main" id="{E7D11BDB-B599-406D-839E-74A85421D6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40988" y="4791069"/>
            <a:ext cx="1401162" cy="790942"/>
          </a:xfrm>
          <a:prstGeom prst="rect">
            <a:avLst/>
          </a:prstGeom>
        </p:spPr>
      </p:pic>
      <p:pic>
        <p:nvPicPr>
          <p:cNvPr id="115" name="図 114">
            <a:extLst>
              <a:ext uri="{FF2B5EF4-FFF2-40B4-BE49-F238E27FC236}">
                <a16:creationId xmlns:a16="http://schemas.microsoft.com/office/drawing/2014/main" id="{E4A72F09-DD3D-4E26-B5CF-BB4D946F61C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803267" y="5811634"/>
            <a:ext cx="1399268" cy="759891"/>
          </a:xfrm>
          <a:prstGeom prst="rect">
            <a:avLst/>
          </a:prstGeom>
        </p:spPr>
      </p:pic>
      <p:sp>
        <p:nvSpPr>
          <p:cNvPr id="116" name="テキスト ボックス 115">
            <a:extLst>
              <a:ext uri="{FF2B5EF4-FFF2-40B4-BE49-F238E27FC236}">
                <a16:creationId xmlns:a16="http://schemas.microsoft.com/office/drawing/2014/main" id="{EA3B1665-7B67-44E1-8084-90B7F9A35337}"/>
              </a:ext>
            </a:extLst>
          </p:cNvPr>
          <p:cNvSpPr txBox="1"/>
          <p:nvPr/>
        </p:nvSpPr>
        <p:spPr>
          <a:xfrm>
            <a:off x="2124309" y="6570140"/>
            <a:ext cx="1042521" cy="117725"/>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646" dirty="0">
                <a:solidFill>
                  <a:schemeClr val="tx1"/>
                </a:solidFill>
                <a:latin typeface="BIZ UDPゴシック" panose="020B0400000000000000" pitchFamily="50" charset="-128"/>
                <a:ea typeface="BIZ UDPゴシック" panose="020B0400000000000000" pitchFamily="50" charset="-128"/>
              </a:rPr>
              <a:t>(</a:t>
            </a:r>
            <a:r>
              <a:rPr lang="ja-JP" altLang="en-US" sz="646" dirty="0">
                <a:solidFill>
                  <a:schemeClr val="tx1"/>
                </a:solidFill>
                <a:latin typeface="BIZ UDPゴシック" panose="020B0400000000000000" pitchFamily="50" charset="-128"/>
                <a:ea typeface="BIZ UDPゴシック" panose="020B0400000000000000" pitchFamily="50" charset="-128"/>
              </a:rPr>
              <a:t>都</a:t>
            </a:r>
            <a:r>
              <a:rPr lang="en-US" altLang="ja-JP" sz="646" dirty="0">
                <a:solidFill>
                  <a:schemeClr val="tx1"/>
                </a:solidFill>
                <a:latin typeface="BIZ UDPゴシック" panose="020B0400000000000000" pitchFamily="50" charset="-128"/>
                <a:ea typeface="BIZ UDPゴシック" panose="020B0400000000000000" pitchFamily="50" charset="-128"/>
              </a:rPr>
              <a:t>)</a:t>
            </a:r>
            <a:r>
              <a:rPr lang="ja-JP" altLang="en-US" sz="646" dirty="0">
                <a:solidFill>
                  <a:schemeClr val="tx1"/>
                </a:solidFill>
                <a:latin typeface="BIZ UDPゴシック" panose="020B0400000000000000" pitchFamily="50" charset="-128"/>
                <a:ea typeface="BIZ UDPゴシック" panose="020B0400000000000000" pitchFamily="50" charset="-128"/>
              </a:rPr>
              <a:t>泉州山手線</a:t>
            </a:r>
          </a:p>
        </p:txBody>
      </p:sp>
      <p:pic>
        <p:nvPicPr>
          <p:cNvPr id="117" name="図 116">
            <a:extLst>
              <a:ext uri="{FF2B5EF4-FFF2-40B4-BE49-F238E27FC236}">
                <a16:creationId xmlns:a16="http://schemas.microsoft.com/office/drawing/2014/main" id="{BAAC1E26-A873-4B35-B008-E258069ACA4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293749" y="5800732"/>
            <a:ext cx="1183797" cy="770793"/>
          </a:xfrm>
          <a:prstGeom prst="rect">
            <a:avLst/>
          </a:prstGeom>
        </p:spPr>
      </p:pic>
      <p:sp>
        <p:nvSpPr>
          <p:cNvPr id="118" name="テキスト ボックス 117">
            <a:extLst>
              <a:ext uri="{FF2B5EF4-FFF2-40B4-BE49-F238E27FC236}">
                <a16:creationId xmlns:a16="http://schemas.microsoft.com/office/drawing/2014/main" id="{F09C4B92-96F1-4383-99A4-3288C061D745}"/>
              </a:ext>
            </a:extLst>
          </p:cNvPr>
          <p:cNvSpPr txBox="1"/>
          <p:nvPr/>
        </p:nvSpPr>
        <p:spPr>
          <a:xfrm>
            <a:off x="3244995" y="6594737"/>
            <a:ext cx="1269534" cy="179536"/>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700"/>
              </a:lnSpc>
              <a:buNone/>
            </a:pPr>
            <a:r>
              <a:rPr lang="ja-JP" altLang="en-US" sz="646" dirty="0">
                <a:solidFill>
                  <a:schemeClr val="tx1"/>
                </a:solidFill>
                <a:latin typeface="BIZ UDPゴシック" panose="020B0400000000000000" pitchFamily="50" charset="-128"/>
                <a:ea typeface="BIZ UDPゴシック" panose="020B0400000000000000" pitchFamily="50" charset="-128"/>
              </a:rPr>
              <a:t>（都）歌島豊里線</a:t>
            </a:r>
            <a:endParaRPr lang="en-US" altLang="ja-JP" sz="646" dirty="0">
              <a:solidFill>
                <a:schemeClr val="tx1"/>
              </a:solidFill>
              <a:latin typeface="BIZ UDPゴシック" panose="020B0400000000000000" pitchFamily="50" charset="-128"/>
              <a:ea typeface="BIZ UDPゴシック" panose="020B0400000000000000" pitchFamily="50" charset="-128"/>
            </a:endParaRPr>
          </a:p>
          <a:p>
            <a:pPr marL="0" indent="0" algn="ctr">
              <a:lnSpc>
                <a:spcPts val="700"/>
              </a:lnSpc>
              <a:buNone/>
            </a:pPr>
            <a:r>
              <a:rPr lang="ja-JP" altLang="en-US" sz="646" dirty="0">
                <a:solidFill>
                  <a:schemeClr val="tx1"/>
                </a:solidFill>
                <a:latin typeface="BIZ UDPゴシック" panose="020B0400000000000000" pitchFamily="50" charset="-128"/>
                <a:ea typeface="BIZ UDPゴシック" panose="020B0400000000000000" pitchFamily="50" charset="-128"/>
              </a:rPr>
              <a:t>（阪急京都線・千里線立体交差化）</a:t>
            </a:r>
            <a:endParaRPr lang="en-US" altLang="ja-JP" sz="646" dirty="0">
              <a:solidFill>
                <a:schemeClr val="tx1"/>
              </a:solidFill>
              <a:latin typeface="BIZ UDPゴシック" panose="020B0400000000000000" pitchFamily="50" charset="-128"/>
              <a:ea typeface="BIZ UDPゴシック" panose="020B0400000000000000" pitchFamily="50" charset="-128"/>
            </a:endParaRPr>
          </a:p>
        </p:txBody>
      </p:sp>
      <p:sp>
        <p:nvSpPr>
          <p:cNvPr id="119" name="スライド番号プレースホルダー 1">
            <a:extLst>
              <a:ext uri="{FF2B5EF4-FFF2-40B4-BE49-F238E27FC236}">
                <a16:creationId xmlns:a16="http://schemas.microsoft.com/office/drawing/2014/main" id="{11A39372-8FCD-4439-B17E-00D29A515B42}"/>
              </a:ext>
            </a:extLst>
          </p:cNvPr>
          <p:cNvSpPr txBox="1">
            <a:spLocks/>
          </p:cNvSpPr>
          <p:nvPr/>
        </p:nvSpPr>
        <p:spPr>
          <a:xfrm>
            <a:off x="7677150" y="6512110"/>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DF82107-93BA-490C-9453-044014AF67CD}" type="slidenum">
              <a:rPr kumimoji="1" lang="ja-JP" altLang="en-US" smtClean="0">
                <a:solidFill>
                  <a:schemeClr val="bg1">
                    <a:lumMod val="50000"/>
                  </a:schemeClr>
                </a:solidFill>
              </a:rPr>
              <a:pPr>
                <a:defRPr/>
              </a:pPr>
              <a:t>79</a:t>
            </a:fld>
            <a:endParaRPr kumimoji="1" lang="ja-JP" altLang="en-US" dirty="0">
              <a:solidFill>
                <a:schemeClr val="bg1">
                  <a:lumMod val="50000"/>
                </a:schemeClr>
              </a:solidFill>
            </a:endParaRPr>
          </a:p>
        </p:txBody>
      </p:sp>
      <p:pic>
        <p:nvPicPr>
          <p:cNvPr id="2" name="図 1">
            <a:extLst>
              <a:ext uri="{FF2B5EF4-FFF2-40B4-BE49-F238E27FC236}">
                <a16:creationId xmlns:a16="http://schemas.microsoft.com/office/drawing/2014/main" id="{2EAA7128-4B80-4FC0-A70C-0EC45FB0C5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7956" y="4846154"/>
            <a:ext cx="1579001" cy="1664352"/>
          </a:xfrm>
          <a:prstGeom prst="rect">
            <a:avLst/>
          </a:prstGeom>
        </p:spPr>
      </p:pic>
      <p:pic>
        <p:nvPicPr>
          <p:cNvPr id="45" name="図 44">
            <a:extLst>
              <a:ext uri="{FF2B5EF4-FFF2-40B4-BE49-F238E27FC236}">
                <a16:creationId xmlns:a16="http://schemas.microsoft.com/office/drawing/2014/main" id="{D284DFFA-010E-40C3-BD88-EBA5CEFB4B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01675" y="4785067"/>
            <a:ext cx="1293706" cy="802946"/>
          </a:xfrm>
          <a:prstGeom prst="rect">
            <a:avLst/>
          </a:prstGeom>
        </p:spPr>
      </p:pic>
      <p:pic>
        <p:nvPicPr>
          <p:cNvPr id="4" name="図 3">
            <a:extLst>
              <a:ext uri="{FF2B5EF4-FFF2-40B4-BE49-F238E27FC236}">
                <a16:creationId xmlns:a16="http://schemas.microsoft.com/office/drawing/2014/main" id="{D1382EE1-D588-4EBE-82E3-24A73ED10DC3}"/>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2397924" y="1564485"/>
            <a:ext cx="2132859" cy="1977611"/>
          </a:xfrm>
          <a:prstGeom prst="rect">
            <a:avLst/>
          </a:prstGeom>
        </p:spPr>
      </p:pic>
      <p:sp>
        <p:nvSpPr>
          <p:cNvPr id="47" name="テキスト ボックス 46">
            <a:extLst>
              <a:ext uri="{FF2B5EF4-FFF2-40B4-BE49-F238E27FC236}">
                <a16:creationId xmlns:a16="http://schemas.microsoft.com/office/drawing/2014/main" id="{ED1CCD3B-34F0-4D00-AF9B-125EE91C7BC6}"/>
              </a:ext>
            </a:extLst>
          </p:cNvPr>
          <p:cNvSpPr txBox="1"/>
          <p:nvPr/>
        </p:nvSpPr>
        <p:spPr>
          <a:xfrm>
            <a:off x="4716923" y="5345513"/>
            <a:ext cx="2507789" cy="1422249"/>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1050" dirty="0">
                <a:solidFill>
                  <a:schemeClr val="tx1"/>
                </a:solidFill>
                <a:latin typeface="BIZ UDPゴシック" panose="020B0400000000000000" pitchFamily="50" charset="-128"/>
                <a:ea typeface="BIZ UDPゴシック" panose="020B0400000000000000" pitchFamily="50" charset="-128"/>
              </a:rPr>
              <a:t>○地域公共交通の確保・維持　</a:t>
            </a:r>
            <a:endParaRPr lang="en-US" altLang="ja-JP" sz="1050"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　・市町村や交通事業者と連携し、事業者等によ　</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　　る運転士確保や車両購入への支援、学校や</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　　病院等の多様な主体と連携する共創モデル</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　　の府域での取組拡大など</a:t>
            </a:r>
            <a:endParaRPr lang="en-US" altLang="ja-JP" sz="900" strike="sngStrike"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　・万博で披露された自動運転バスをはじめと</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900" dirty="0">
                <a:solidFill>
                  <a:schemeClr val="tx1"/>
                </a:solidFill>
                <a:latin typeface="BIZ UDPゴシック" panose="020B0400000000000000" pitchFamily="50" charset="-128"/>
                <a:ea typeface="BIZ UDPゴシック" panose="020B0400000000000000" pitchFamily="50" charset="-128"/>
              </a:rPr>
              <a:t>　　する新技術等を活用した新モビリティの実装</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1050" dirty="0">
                <a:solidFill>
                  <a:schemeClr val="tx1"/>
                </a:solidFill>
                <a:latin typeface="BIZ UDPゴシック" panose="020B0400000000000000" pitchFamily="50" charset="-128"/>
                <a:ea typeface="BIZ UDPゴシック" panose="020B0400000000000000" pitchFamily="50" charset="-128"/>
              </a:rPr>
              <a:t>○規制緩和による本格的なライドシェア</a:t>
            </a:r>
            <a:endParaRPr lang="en-US" altLang="ja-JP" sz="1050" dirty="0">
              <a:solidFill>
                <a:schemeClr val="tx1"/>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1050" dirty="0">
                <a:solidFill>
                  <a:schemeClr val="tx1"/>
                </a:solidFill>
                <a:latin typeface="BIZ UDPゴシック" panose="020B0400000000000000" pitchFamily="50" charset="-128"/>
                <a:ea typeface="BIZ UDPゴシック" panose="020B0400000000000000" pitchFamily="50" charset="-128"/>
              </a:rPr>
              <a:t>　の導入に向けた取組</a:t>
            </a:r>
            <a:endParaRPr lang="en-US" altLang="ja-JP" sz="105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8C4BEA64-01AF-4917-A86E-7FD1486B16B3}"/>
              </a:ext>
            </a:extLst>
          </p:cNvPr>
          <p:cNvSpPr txBox="1"/>
          <p:nvPr/>
        </p:nvSpPr>
        <p:spPr>
          <a:xfrm>
            <a:off x="4908760" y="3814190"/>
            <a:ext cx="3329831" cy="969496"/>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defRPr/>
            </a:pPr>
            <a:r>
              <a:rPr lang="ja-JP" altLang="en-US" sz="1050" kern="1200" dirty="0">
                <a:latin typeface="BIZ UDPゴシック" panose="020B0400000000000000" pitchFamily="50" charset="-128"/>
                <a:ea typeface="BIZ UDPゴシック" panose="020B0400000000000000" pitchFamily="50" charset="-128"/>
                <a:cs typeface="+mn-cs"/>
              </a:rPr>
              <a:t>大阪港における国際コンテナ戦略港湾として</a:t>
            </a:r>
            <a:r>
              <a:rPr lang="ja-JP" altLang="en-US" sz="1050" kern="1200" dirty="0">
                <a:solidFill>
                  <a:schemeClr val="tx1"/>
                </a:solidFill>
                <a:latin typeface="BIZ UDPゴシック" panose="020B0400000000000000" pitchFamily="50" charset="-128"/>
                <a:ea typeface="BIZ UDPゴシック" panose="020B0400000000000000" pitchFamily="50" charset="-128"/>
                <a:cs typeface="+mn-cs"/>
              </a:rPr>
              <a:t>の更なる物流機能強化に加え、</a:t>
            </a:r>
            <a:r>
              <a:rPr lang="ja-JP" altLang="en-US" sz="1050" kern="1200" dirty="0">
                <a:latin typeface="BIZ UDPゴシック" panose="020B0400000000000000" pitchFamily="50" charset="-128"/>
                <a:ea typeface="BIZ UDPゴシック" panose="020B0400000000000000" pitchFamily="50" charset="-128"/>
                <a:cs typeface="+mn-cs"/>
              </a:rPr>
              <a:t>堺泉北港</a:t>
            </a:r>
            <a:r>
              <a:rPr lang="ja-JP" altLang="en-US" sz="1050" kern="1200" dirty="0">
                <a:solidFill>
                  <a:schemeClr val="tx1"/>
                </a:solidFill>
                <a:latin typeface="BIZ UDPゴシック" panose="020B0400000000000000" pitchFamily="50" charset="-128"/>
                <a:ea typeface="BIZ UDPゴシック" panose="020B0400000000000000" pitchFamily="50" charset="-128"/>
                <a:cs typeface="+mn-cs"/>
              </a:rPr>
              <a:t>での埠頭再編による中古車輸出機能強化など、港の国際競</a:t>
            </a:r>
            <a:r>
              <a:rPr lang="ja-JP" altLang="en-US" sz="1050" kern="1200" dirty="0">
                <a:latin typeface="BIZ UDPゴシック" panose="020B0400000000000000" pitchFamily="50" charset="-128"/>
                <a:ea typeface="BIZ UDPゴシック" panose="020B0400000000000000" pitchFamily="50" charset="-128"/>
                <a:cs typeface="+mn-cs"/>
              </a:rPr>
              <a:t>争力の強化を図る。</a:t>
            </a:r>
            <a:endParaRPr lang="en-US" altLang="ja-JP" sz="1050" kern="1200" dirty="0">
              <a:latin typeface="BIZ UDPゴシック" panose="020B0400000000000000" pitchFamily="50" charset="-128"/>
              <a:ea typeface="BIZ UDPゴシック" panose="020B0400000000000000" pitchFamily="50" charset="-128"/>
              <a:cs typeface="+mn-cs"/>
            </a:endParaRPr>
          </a:p>
          <a:p>
            <a:pPr marL="0" indent="0">
              <a:buNone/>
              <a:defRPr/>
            </a:pPr>
            <a:endParaRPr lang="ja-JP" altLang="en-US" sz="1050" kern="1200" dirty="0">
              <a:latin typeface="BIZ UDPゴシック" panose="020B0400000000000000" pitchFamily="50" charset="-128"/>
              <a:ea typeface="BIZ UDPゴシック" panose="020B0400000000000000" pitchFamily="50" charset="-128"/>
              <a:cs typeface="+mn-cs"/>
            </a:endParaRPr>
          </a:p>
          <a:p>
            <a:pPr marL="0" indent="0">
              <a:buNone/>
              <a:defRPr/>
            </a:pPr>
            <a:r>
              <a:rPr lang="ja-JP" altLang="en-US" sz="1050" kern="1200" dirty="0">
                <a:latin typeface="BIZ UDPゴシック" panose="020B0400000000000000" pitchFamily="50" charset="-128"/>
                <a:ea typeface="BIZ UDPゴシック" panose="020B0400000000000000" pitchFamily="50" charset="-128"/>
                <a:cs typeface="+mn-cs"/>
              </a:rPr>
              <a:t>クルーズ客船誘致やフェリーターミナル整備、海上交通による交流機能の充実などにぎわいを創出する。</a:t>
            </a:r>
          </a:p>
        </p:txBody>
      </p:sp>
      <p:sp>
        <p:nvSpPr>
          <p:cNvPr id="44" name="テキスト ボックス 43">
            <a:extLst>
              <a:ext uri="{FF2B5EF4-FFF2-40B4-BE49-F238E27FC236}">
                <a16:creationId xmlns:a16="http://schemas.microsoft.com/office/drawing/2014/main" id="{EE7A64DC-4FD0-430D-9B16-ACA9FF151E9D}"/>
              </a:ext>
            </a:extLst>
          </p:cNvPr>
          <p:cNvSpPr txBox="1"/>
          <p:nvPr/>
        </p:nvSpPr>
        <p:spPr>
          <a:xfrm>
            <a:off x="8248696" y="2535694"/>
            <a:ext cx="1415271" cy="119392"/>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738" dirty="0">
                <a:solidFill>
                  <a:schemeClr val="tx1"/>
                </a:solidFill>
                <a:latin typeface="BIZ UDPゴシック" panose="020B0400000000000000" pitchFamily="50" charset="-128"/>
                <a:ea typeface="BIZ UDPゴシック" panose="020B0400000000000000" pitchFamily="50" charset="-128"/>
              </a:rPr>
              <a:t>【T2</a:t>
            </a:r>
            <a:r>
              <a:rPr lang="ja-JP" altLang="en-US" sz="738" dirty="0">
                <a:solidFill>
                  <a:schemeClr val="tx1"/>
                </a:solidFill>
                <a:latin typeface="BIZ UDPゴシック" panose="020B0400000000000000" pitchFamily="50" charset="-128"/>
                <a:ea typeface="BIZ UDPゴシック" panose="020B0400000000000000" pitchFamily="50" charset="-128"/>
              </a:rPr>
              <a:t>　新国内線保安検査場</a:t>
            </a:r>
            <a:r>
              <a:rPr lang="en-US" altLang="ja-JP" sz="738" dirty="0">
                <a:solidFill>
                  <a:schemeClr val="tx1"/>
                </a:solidFill>
                <a:latin typeface="BIZ UDPゴシック" panose="020B0400000000000000" pitchFamily="50" charset="-128"/>
                <a:ea typeface="BIZ UDPゴシック" panose="020B0400000000000000" pitchFamily="50" charset="-128"/>
              </a:rPr>
              <a:t>】</a:t>
            </a:r>
          </a:p>
        </p:txBody>
      </p:sp>
      <p:pic>
        <p:nvPicPr>
          <p:cNvPr id="46" name="図 45">
            <a:extLst>
              <a:ext uri="{FF2B5EF4-FFF2-40B4-BE49-F238E27FC236}">
                <a16:creationId xmlns:a16="http://schemas.microsoft.com/office/drawing/2014/main" id="{1D3046CC-F466-4642-81DD-32FE9DAB6F4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96233" y="2671885"/>
            <a:ext cx="947955" cy="573257"/>
          </a:xfrm>
          <a:prstGeom prst="rect">
            <a:avLst/>
          </a:prstGeom>
        </p:spPr>
      </p:pic>
      <p:pic>
        <p:nvPicPr>
          <p:cNvPr id="48" name="図 47">
            <a:extLst>
              <a:ext uri="{FF2B5EF4-FFF2-40B4-BE49-F238E27FC236}">
                <a16:creationId xmlns:a16="http://schemas.microsoft.com/office/drawing/2014/main" id="{3560DE2A-F54C-40B4-AE37-09AB06CC93A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08868" y="2666056"/>
            <a:ext cx="754360" cy="596408"/>
          </a:xfrm>
          <a:prstGeom prst="rect">
            <a:avLst/>
          </a:prstGeom>
        </p:spPr>
      </p:pic>
      <p:sp>
        <p:nvSpPr>
          <p:cNvPr id="49" name="テキスト ボックス 48">
            <a:extLst>
              <a:ext uri="{FF2B5EF4-FFF2-40B4-BE49-F238E27FC236}">
                <a16:creationId xmlns:a16="http://schemas.microsoft.com/office/drawing/2014/main" id="{9ECF0407-515D-4512-BA58-C2969A3C24CF}"/>
              </a:ext>
            </a:extLst>
          </p:cNvPr>
          <p:cNvSpPr txBox="1"/>
          <p:nvPr/>
        </p:nvSpPr>
        <p:spPr>
          <a:xfrm>
            <a:off x="4888334" y="2548409"/>
            <a:ext cx="1595428" cy="119392"/>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738" dirty="0">
                <a:solidFill>
                  <a:schemeClr val="tx1"/>
                </a:solidFill>
                <a:latin typeface="BIZ UDPゴシック" panose="020B0400000000000000" pitchFamily="50" charset="-128"/>
                <a:ea typeface="BIZ UDPゴシック" panose="020B0400000000000000" pitchFamily="50" charset="-128"/>
              </a:rPr>
              <a:t>【 T1 </a:t>
            </a:r>
            <a:r>
              <a:rPr lang="ja-JP" altLang="en-US" sz="738" dirty="0">
                <a:solidFill>
                  <a:schemeClr val="tx1"/>
                </a:solidFill>
                <a:latin typeface="BIZ UDPゴシック" panose="020B0400000000000000" pitchFamily="50" charset="-128"/>
                <a:ea typeface="BIZ UDPゴシック" panose="020B0400000000000000" pitchFamily="50" charset="-128"/>
              </a:rPr>
              <a:t>３</a:t>
            </a:r>
            <a:r>
              <a:rPr lang="en-US" altLang="ja-JP" sz="738" dirty="0">
                <a:solidFill>
                  <a:schemeClr val="tx1"/>
                </a:solidFill>
                <a:latin typeface="BIZ UDPゴシック" panose="020B0400000000000000" pitchFamily="50" charset="-128"/>
                <a:ea typeface="BIZ UDPゴシック" panose="020B0400000000000000" pitchFamily="50" charset="-128"/>
              </a:rPr>
              <a:t>F</a:t>
            </a:r>
            <a:r>
              <a:rPr lang="ja-JP" altLang="en-US" sz="738" dirty="0">
                <a:solidFill>
                  <a:schemeClr val="tx1"/>
                </a:solidFill>
                <a:latin typeface="BIZ UDPゴシック" panose="020B0400000000000000" pitchFamily="50" charset="-128"/>
                <a:ea typeface="BIZ UDPゴシック" panose="020B0400000000000000" pitchFamily="50" charset="-128"/>
              </a:rPr>
              <a:t>　新国際線ラウンジ</a:t>
            </a:r>
            <a:r>
              <a:rPr lang="en-US" altLang="ja-JP" sz="738" dirty="0">
                <a:solidFill>
                  <a:schemeClr val="tx1"/>
                </a:solidFill>
                <a:latin typeface="BIZ UDPゴシック" panose="020B0400000000000000" pitchFamily="50" charset="-128"/>
                <a:ea typeface="BIZ UDPゴシック" panose="020B0400000000000000" pitchFamily="50" charset="-128"/>
              </a:rPr>
              <a:t>】</a:t>
            </a:r>
          </a:p>
        </p:txBody>
      </p:sp>
      <p:sp>
        <p:nvSpPr>
          <p:cNvPr id="50" name="テキスト ボックス 49">
            <a:extLst>
              <a:ext uri="{FF2B5EF4-FFF2-40B4-BE49-F238E27FC236}">
                <a16:creationId xmlns:a16="http://schemas.microsoft.com/office/drawing/2014/main" id="{5AAFE1CC-B817-4048-AA59-CB6DA09D75C4}"/>
              </a:ext>
            </a:extLst>
          </p:cNvPr>
          <p:cNvSpPr txBox="1"/>
          <p:nvPr/>
        </p:nvSpPr>
        <p:spPr>
          <a:xfrm>
            <a:off x="6509417" y="2533844"/>
            <a:ext cx="1595195" cy="119392"/>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738" dirty="0">
                <a:solidFill>
                  <a:schemeClr val="tx1"/>
                </a:solidFill>
                <a:latin typeface="BIZ UDPゴシック" panose="020B0400000000000000" pitchFamily="50" charset="-128"/>
                <a:ea typeface="BIZ UDPゴシック" panose="020B0400000000000000" pitchFamily="50" charset="-128"/>
              </a:rPr>
              <a:t>【T1 </a:t>
            </a:r>
            <a:r>
              <a:rPr lang="ja-JP" altLang="en-US" sz="738" dirty="0">
                <a:solidFill>
                  <a:schemeClr val="tx1"/>
                </a:solidFill>
                <a:latin typeface="BIZ UDPゴシック" panose="020B0400000000000000" pitchFamily="50" charset="-128"/>
                <a:ea typeface="BIZ UDPゴシック" panose="020B0400000000000000" pitchFamily="50" charset="-128"/>
              </a:rPr>
              <a:t>４</a:t>
            </a:r>
            <a:r>
              <a:rPr lang="en-US" altLang="ja-JP" sz="738" dirty="0">
                <a:solidFill>
                  <a:schemeClr val="tx1"/>
                </a:solidFill>
                <a:latin typeface="BIZ UDPゴシック" panose="020B0400000000000000" pitchFamily="50" charset="-128"/>
                <a:ea typeface="BIZ UDPゴシック" panose="020B0400000000000000" pitchFamily="50" charset="-128"/>
              </a:rPr>
              <a:t>F</a:t>
            </a:r>
            <a:r>
              <a:rPr lang="ja-JP" altLang="en-US" sz="738" dirty="0">
                <a:solidFill>
                  <a:schemeClr val="tx1"/>
                </a:solidFill>
                <a:latin typeface="BIZ UDPゴシック" panose="020B0400000000000000" pitchFamily="50" charset="-128"/>
                <a:ea typeface="BIZ UDPゴシック" panose="020B0400000000000000" pitchFamily="50" charset="-128"/>
              </a:rPr>
              <a:t>　新国際線保安検査場</a:t>
            </a:r>
            <a:r>
              <a:rPr lang="en-US" altLang="ja-JP" sz="738" dirty="0">
                <a:solidFill>
                  <a:schemeClr val="tx1"/>
                </a:solidFill>
                <a:latin typeface="BIZ UDPゴシック" panose="020B0400000000000000" pitchFamily="50" charset="-128"/>
                <a:ea typeface="BIZ UDPゴシック" panose="020B0400000000000000" pitchFamily="50" charset="-128"/>
              </a:rPr>
              <a:t>】</a:t>
            </a:r>
          </a:p>
        </p:txBody>
      </p:sp>
      <p:pic>
        <p:nvPicPr>
          <p:cNvPr id="51" name="図 50">
            <a:extLst>
              <a:ext uri="{FF2B5EF4-FFF2-40B4-BE49-F238E27FC236}">
                <a16:creationId xmlns:a16="http://schemas.microsoft.com/office/drawing/2014/main" id="{B760142D-2AC0-4948-9CEC-1861A96DA72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455393" y="2670956"/>
            <a:ext cx="1703242" cy="584847"/>
          </a:xfrm>
          <a:prstGeom prst="rect">
            <a:avLst/>
          </a:prstGeom>
        </p:spPr>
      </p:pic>
    </p:spTree>
    <p:extLst>
      <p:ext uri="{BB962C8B-B14F-4D97-AF65-F5344CB8AC3E}">
        <p14:creationId xmlns:p14="http://schemas.microsoft.com/office/powerpoint/2010/main" val="69719930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3259</Words>
  <Application>Microsoft Office PowerPoint</Application>
  <PresentationFormat>A4 210 x 297 mm</PresentationFormat>
  <Paragraphs>299</Paragraphs>
  <Slides>7</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7</vt:i4>
      </vt:variant>
    </vt:vector>
  </HeadingPairs>
  <TitlesOfParts>
    <vt:vector size="19" baseType="lpstr">
      <vt:lpstr>BIZ UDPゴシック</vt:lpstr>
      <vt:lpstr>BIZ UDゴシック</vt:lpstr>
      <vt:lpstr>HGS創英角ｺﾞｼｯｸUB</vt:lpstr>
      <vt:lpstr>Meiryo UI</vt:lpstr>
      <vt:lpstr>UD デジタル 教科書体 NK-B</vt:lpstr>
      <vt:lpstr>Yu Gothic UI</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2026-03-30T06:06:05Z</dcterms:created>
  <dcterms:modified xsi:type="dcterms:W3CDTF">2026-03-30T09:51:56Z</dcterms:modified>
</cp:coreProperties>
</file>