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7" showSpecialPlsOnTitleSld="0" removePersonalInfoOnSave="1" saveSubsetFonts="1">
  <p:sldMasterIdLst>
    <p:sldMasterId id="2147483660" r:id="rId1"/>
  </p:sldMasterIdLst>
  <p:notesMasterIdLst>
    <p:notesMasterId r:id="rId28"/>
  </p:notesMasterIdLst>
  <p:handoutMasterIdLst>
    <p:handoutMasterId r:id="rId29"/>
  </p:handoutMasterIdLst>
  <p:sldIdLst>
    <p:sldId id="141169819" r:id="rId2"/>
    <p:sldId id="141169826" r:id="rId3"/>
    <p:sldId id="141169855" r:id="rId4"/>
    <p:sldId id="141169988" r:id="rId5"/>
    <p:sldId id="141169909" r:id="rId6"/>
    <p:sldId id="141169935" r:id="rId7"/>
    <p:sldId id="141169892" r:id="rId8"/>
    <p:sldId id="141169893" r:id="rId9"/>
    <p:sldId id="141169921" r:id="rId10"/>
    <p:sldId id="141169756" r:id="rId11"/>
    <p:sldId id="141169944" r:id="rId12"/>
    <p:sldId id="141169987" r:id="rId13"/>
    <p:sldId id="141169903" r:id="rId14"/>
    <p:sldId id="141169989" r:id="rId15"/>
    <p:sldId id="141169990" r:id="rId16"/>
    <p:sldId id="141169894" r:id="rId17"/>
    <p:sldId id="141169937" r:id="rId18"/>
    <p:sldId id="141169991" r:id="rId19"/>
    <p:sldId id="141169925" r:id="rId20"/>
    <p:sldId id="141169976" r:id="rId21"/>
    <p:sldId id="141169927" r:id="rId22"/>
    <p:sldId id="324" r:id="rId23"/>
    <p:sldId id="141169928" r:id="rId24"/>
    <p:sldId id="325" r:id="rId25"/>
    <p:sldId id="141169929" r:id="rId26"/>
    <p:sldId id="141169891" r:id="rId2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7B7"/>
    <a:srgbClr val="D0CECE"/>
    <a:srgbClr val="E6E6E6"/>
    <a:srgbClr val="4472C4"/>
    <a:srgbClr val="0FB49D"/>
    <a:srgbClr val="98F6E9"/>
    <a:srgbClr val="ED7D31"/>
    <a:srgbClr val="AFABAB"/>
    <a:srgbClr val="FFFF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3681" autoAdjust="0"/>
  </p:normalViewPr>
  <p:slideViewPr>
    <p:cSldViewPr snapToGrid="0">
      <p:cViewPr varScale="1">
        <p:scale>
          <a:sx n="109" d="100"/>
          <a:sy n="109" d="100"/>
        </p:scale>
        <p:origin x="1416" y="108"/>
      </p:cViewPr>
      <p:guideLst>
        <p:guide orient="horz" pos="2137"/>
        <p:guide pos="312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78" d="100"/>
          <a:sy n="78" d="100"/>
        </p:scale>
        <p:origin x="322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4E4FFB-53EF-4AB7-B2E9-A44CA41563F2}"/>
              </a:ext>
            </a:extLst>
          </p:cNvPr>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080F18A-C7D3-4366-BDAE-947022DC2883}"/>
              </a:ext>
            </a:extLst>
          </p:cNvPr>
          <p:cNvSpPr>
            <a:spLocks noGrp="1"/>
          </p:cNvSpPr>
          <p:nvPr>
            <p:ph type="dt" sz="quarter" idx="1"/>
          </p:nvPr>
        </p:nvSpPr>
        <p:spPr>
          <a:xfrm>
            <a:off x="3856040" y="2"/>
            <a:ext cx="2949575" cy="498475"/>
          </a:xfrm>
          <a:prstGeom prst="rect">
            <a:avLst/>
          </a:prstGeom>
        </p:spPr>
        <p:txBody>
          <a:bodyPr vert="horz" lIns="91425" tIns="45714" rIns="91425" bIns="45714" rtlCol="0"/>
          <a:lstStyle>
            <a:lvl1pPr algn="r">
              <a:defRPr sz="1200"/>
            </a:lvl1pPr>
          </a:lstStyle>
          <a:p>
            <a:fld id="{E1499BE2-3457-4A7C-BECD-2F77C5A600B6}" type="datetimeFigureOut">
              <a:rPr kumimoji="1" lang="ja-JP" altLang="en-US" smtClean="0"/>
              <a:t>2026/3/30</a:t>
            </a:fld>
            <a:endParaRPr kumimoji="1" lang="ja-JP" altLang="en-US"/>
          </a:p>
        </p:txBody>
      </p:sp>
      <p:sp>
        <p:nvSpPr>
          <p:cNvPr id="4" name="フッター プレースホルダー 3">
            <a:extLst>
              <a:ext uri="{FF2B5EF4-FFF2-40B4-BE49-F238E27FC236}">
                <a16:creationId xmlns:a16="http://schemas.microsoft.com/office/drawing/2014/main" id="{31E39081-0920-4F3C-8ACB-E5086B8823D9}"/>
              </a:ext>
            </a:extLst>
          </p:cNvPr>
          <p:cNvSpPr>
            <a:spLocks noGrp="1"/>
          </p:cNvSpPr>
          <p:nvPr>
            <p:ph type="ftr" sz="quarter" idx="2"/>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5DA4FE8-5908-4D71-8C5D-5D9E8BB7CDB4}"/>
              </a:ext>
            </a:extLst>
          </p:cNvPr>
          <p:cNvSpPr>
            <a:spLocks noGrp="1"/>
          </p:cNvSpPr>
          <p:nvPr>
            <p:ph type="sldNum" sz="quarter" idx="3"/>
          </p:nvPr>
        </p:nvSpPr>
        <p:spPr>
          <a:xfrm>
            <a:off x="3856040" y="9440863"/>
            <a:ext cx="2949575" cy="498475"/>
          </a:xfrm>
          <a:prstGeom prst="rect">
            <a:avLst/>
          </a:prstGeom>
        </p:spPr>
        <p:txBody>
          <a:bodyPr vert="horz" lIns="91425" tIns="45714" rIns="91425" bIns="45714" rtlCol="0" anchor="b"/>
          <a:lstStyle>
            <a:lvl1pPr algn="r">
              <a:defRPr sz="1200"/>
            </a:lvl1pPr>
          </a:lstStyle>
          <a:p>
            <a:fld id="{F2CD045F-8105-4FC8-A641-10EC232C9F65}" type="slidenum">
              <a:rPr kumimoji="1" lang="ja-JP" altLang="en-US" smtClean="0"/>
              <a:t>‹#›</a:t>
            </a:fld>
            <a:endParaRPr kumimoji="1" lang="ja-JP" altLang="en-US"/>
          </a:p>
        </p:txBody>
      </p:sp>
    </p:spTree>
    <p:extLst>
      <p:ext uri="{BB962C8B-B14F-4D97-AF65-F5344CB8AC3E}">
        <p14:creationId xmlns:p14="http://schemas.microsoft.com/office/powerpoint/2010/main" val="137142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956A5EFA-F0AC-4045-AE53-086103F4F01F}"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D31A5D5D-D73F-40DD-A67D-EE62B82FCF9C}" type="slidenum">
              <a:rPr kumimoji="1" lang="ja-JP" altLang="en-US" smtClean="0"/>
              <a:t>‹#›</a:t>
            </a:fld>
            <a:endParaRPr kumimoji="1" lang="ja-JP" altLang="en-US"/>
          </a:p>
        </p:txBody>
      </p:sp>
    </p:spTree>
    <p:extLst>
      <p:ext uri="{BB962C8B-B14F-4D97-AF65-F5344CB8AC3E}">
        <p14:creationId xmlns:p14="http://schemas.microsoft.com/office/powerpoint/2010/main" val="19793530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49</a:t>
            </a:fld>
            <a:endParaRPr kumimoji="1" lang="ja-JP" altLang="en-US"/>
          </a:p>
        </p:txBody>
      </p:sp>
    </p:spTree>
    <p:extLst>
      <p:ext uri="{BB962C8B-B14F-4D97-AF65-F5344CB8AC3E}">
        <p14:creationId xmlns:p14="http://schemas.microsoft.com/office/powerpoint/2010/main" val="371832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59</a:t>
            </a:fld>
            <a:endParaRPr kumimoji="1" lang="ja-JP" altLang="en-US"/>
          </a:p>
        </p:txBody>
      </p:sp>
    </p:spTree>
    <p:extLst>
      <p:ext uri="{BB962C8B-B14F-4D97-AF65-F5344CB8AC3E}">
        <p14:creationId xmlns:p14="http://schemas.microsoft.com/office/powerpoint/2010/main" val="3753936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60</a:t>
            </a:fld>
            <a:endParaRPr kumimoji="1" lang="ja-JP" altLang="en-US"/>
          </a:p>
        </p:txBody>
      </p:sp>
    </p:spTree>
    <p:extLst>
      <p:ext uri="{BB962C8B-B14F-4D97-AF65-F5344CB8AC3E}">
        <p14:creationId xmlns:p14="http://schemas.microsoft.com/office/powerpoint/2010/main" val="374346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28">
              <a:defRPr/>
            </a:pPr>
            <a:fld id="{D31A5D5D-D73F-40DD-A67D-EE62B82FCF9C}" type="slidenum">
              <a:rPr kumimoji="1" lang="ja-JP" altLang="en-US">
                <a:solidFill>
                  <a:prstClr val="black"/>
                </a:solidFill>
                <a:latin typeface="游ゴシック" panose="020F0502020204030204"/>
                <a:ea typeface="游ゴシック" panose="020B0400000000000000" pitchFamily="50" charset="-128"/>
              </a:rPr>
              <a:pPr defTabSz="457128">
                <a:defRPr/>
              </a:pPr>
              <a:t>62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1303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63</a:t>
            </a:fld>
            <a:endParaRPr kumimoji="1" lang="ja-JP" altLang="en-US"/>
          </a:p>
        </p:txBody>
      </p:sp>
    </p:spTree>
    <p:extLst>
      <p:ext uri="{BB962C8B-B14F-4D97-AF65-F5344CB8AC3E}">
        <p14:creationId xmlns:p14="http://schemas.microsoft.com/office/powerpoint/2010/main" val="274826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50</a:t>
            </a:fld>
            <a:endParaRPr kumimoji="1" lang="ja-JP" altLang="en-US"/>
          </a:p>
        </p:txBody>
      </p:sp>
    </p:spTree>
    <p:extLst>
      <p:ext uri="{BB962C8B-B14F-4D97-AF65-F5344CB8AC3E}">
        <p14:creationId xmlns:p14="http://schemas.microsoft.com/office/powerpoint/2010/main" val="82931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51</a:t>
            </a:fld>
            <a:endParaRPr kumimoji="1" lang="ja-JP" altLang="en-US"/>
          </a:p>
        </p:txBody>
      </p:sp>
    </p:spTree>
    <p:extLst>
      <p:ext uri="{BB962C8B-B14F-4D97-AF65-F5344CB8AC3E}">
        <p14:creationId xmlns:p14="http://schemas.microsoft.com/office/powerpoint/2010/main" val="62750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52</a:t>
            </a:fld>
            <a:endParaRPr kumimoji="1" lang="ja-JP" altLang="en-US"/>
          </a:p>
        </p:txBody>
      </p:sp>
    </p:spTree>
    <p:extLst>
      <p:ext uri="{BB962C8B-B14F-4D97-AF65-F5344CB8AC3E}">
        <p14:creationId xmlns:p14="http://schemas.microsoft.com/office/powerpoint/2010/main" val="58462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28">
              <a:defRPr/>
            </a:pPr>
            <a:fld id="{D31A5D5D-D73F-40DD-A67D-EE62B82FCF9C}" type="slidenum">
              <a:rPr kumimoji="1" lang="ja-JP" altLang="en-US">
                <a:solidFill>
                  <a:prstClr val="black"/>
                </a:solidFill>
                <a:latin typeface="游ゴシック" panose="020F0502020204030204"/>
                <a:ea typeface="游ゴシック" panose="020B0400000000000000" pitchFamily="50" charset="-128"/>
              </a:rPr>
              <a:pPr defTabSz="457128">
                <a:defRPr/>
              </a:pPr>
              <a:t>53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3998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28">
              <a:defRPr/>
            </a:pPr>
            <a:fld id="{D31A5D5D-D73F-40DD-A67D-EE62B82FCF9C}" type="slidenum">
              <a:rPr kumimoji="1" lang="ja-JP" altLang="en-US">
                <a:solidFill>
                  <a:prstClr val="black"/>
                </a:solidFill>
                <a:latin typeface="游ゴシック" panose="020F0502020204030204"/>
                <a:ea typeface="游ゴシック" panose="020B0400000000000000" pitchFamily="50" charset="-128"/>
              </a:rPr>
              <a:pPr defTabSz="457128">
                <a:defRPr/>
              </a:pPr>
              <a:t>54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882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28">
              <a:defRPr/>
            </a:pPr>
            <a:fld id="{D31A5D5D-D73F-40DD-A67D-EE62B82FCF9C}" type="slidenum">
              <a:rPr kumimoji="1" lang="ja-JP" altLang="en-US">
                <a:solidFill>
                  <a:prstClr val="black"/>
                </a:solidFill>
                <a:latin typeface="游ゴシック" panose="020F0502020204030204"/>
                <a:ea typeface="游ゴシック" panose="020B0400000000000000" pitchFamily="50" charset="-128"/>
              </a:rPr>
              <a:pPr defTabSz="457128">
                <a:defRPr/>
              </a:pPr>
              <a:t>55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6656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28">
              <a:defRPr/>
            </a:pPr>
            <a:fld id="{D31A5D5D-D73F-40DD-A67D-EE62B82FCF9C}" type="slidenum">
              <a:rPr kumimoji="1" lang="ja-JP" altLang="en-US">
                <a:solidFill>
                  <a:prstClr val="black"/>
                </a:solidFill>
                <a:latin typeface="游ゴシック" panose="020F0502020204030204"/>
                <a:ea typeface="游ゴシック" panose="020B0400000000000000" pitchFamily="50" charset="-128"/>
              </a:rPr>
              <a:pPr defTabSz="457128">
                <a:defRPr/>
              </a:pPr>
              <a:t>57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6203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57128">
              <a:defRPr/>
            </a:pPr>
            <a:fld id="{D31A5D5D-D73F-40DD-A67D-EE62B82FCF9C}" type="slidenum">
              <a:rPr kumimoji="1" lang="ja-JP" altLang="en-US">
                <a:solidFill>
                  <a:prstClr val="black"/>
                </a:solidFill>
                <a:latin typeface="游ゴシック" panose="020F0502020204030204"/>
                <a:ea typeface="游ゴシック" panose="020B0400000000000000" pitchFamily="50" charset="-128"/>
              </a:rPr>
              <a:pPr defTabSz="457128">
                <a:defRPr/>
              </a:pPr>
              <a:t>58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4254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9E54879-B8E8-45FE-A0DF-004708DF0CB9}"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1039919E-7E49-44F1-88BB-4F953769016B}"/>
              </a:ext>
            </a:extLst>
          </p:cNvPr>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dirty="0"/>
          </a:p>
        </p:txBody>
      </p:sp>
    </p:spTree>
    <p:extLst>
      <p:ext uri="{BB962C8B-B14F-4D97-AF65-F5344CB8AC3E}">
        <p14:creationId xmlns:p14="http://schemas.microsoft.com/office/powerpoint/2010/main" val="285438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2C83C7-EB9B-4568-8816-DA5DED6333D2}"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dirty="0"/>
          </a:p>
        </p:txBody>
      </p:sp>
      <p:sp>
        <p:nvSpPr>
          <p:cNvPr id="7" name="正方形/長方形 6">
            <a:extLst>
              <a:ext uri="{FF2B5EF4-FFF2-40B4-BE49-F238E27FC236}">
                <a16:creationId xmlns:a16="http://schemas.microsoft.com/office/drawing/2014/main" id="{0A712E96-66D4-4158-9309-F73B1031B22D}"/>
              </a:ext>
            </a:extLst>
          </p:cNvPr>
          <p:cNvSpPr/>
          <p:nvPr userDrawn="1"/>
        </p:nvSpPr>
        <p:spPr>
          <a:xfrm>
            <a:off x="1" y="0"/>
            <a:ext cx="9905999" cy="54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4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5E5E19-D15F-4B26-8E7E-266FDC43E7A8}" type="datetime1">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51FFD4E6-A213-42C0-A2AE-7110DA677516}"/>
              </a:ext>
            </a:extLst>
          </p:cNvPr>
          <p:cNvSpPr>
            <a:spLocks noGrp="1"/>
          </p:cNvSpPr>
          <p:nvPr>
            <p:ph type="sldNum" sz="quarter" idx="12"/>
          </p:nvPr>
        </p:nvSpPr>
        <p:spPr>
          <a:xfrm>
            <a:off x="7677150" y="6471718"/>
            <a:ext cx="2228850" cy="365125"/>
          </a:xfrm>
        </p:spPr>
        <p:txBody>
          <a:bodyPr/>
          <a:lstStyle>
            <a:lvl1pPr>
              <a:defRPr>
                <a:latin typeface="BIZ UDPゴシック" panose="020B0400000000000000" pitchFamily="50" charset="-128"/>
                <a:ea typeface="BIZ UDPゴシック" panose="020B0400000000000000" pitchFamily="50" charset="-128"/>
              </a:defRPr>
            </a:lvl1pPr>
          </a:lstStyle>
          <a:p>
            <a:fld id="{DDF82107-93BA-490C-9453-044014AF67CD}" type="slidenum">
              <a:rPr kumimoji="1" lang="ja-JP" altLang="en-US" smtClean="0"/>
              <a:pPr/>
              <a:t>‹#›</a:t>
            </a:fld>
            <a:endParaRPr kumimoji="1" lang="ja-JP" altLang="en-US" dirty="0"/>
          </a:p>
        </p:txBody>
      </p:sp>
    </p:spTree>
    <p:extLst>
      <p:ext uri="{BB962C8B-B14F-4D97-AF65-F5344CB8AC3E}">
        <p14:creationId xmlns:p14="http://schemas.microsoft.com/office/powerpoint/2010/main" val="2164208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34A7C-0D2B-4062-8E1B-7E13D271A188}" type="datetime1">
              <a:rPr kumimoji="1" lang="ja-JP" altLang="en-US" smtClean="0"/>
              <a:t>2026/3/30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82107-93BA-490C-9453-044014AF67CD}" type="slidenum">
              <a:rPr lang="ja-JP" altLang="en-US" smtClean="0"/>
              <a:pPr/>
              <a:t>‹#›</a:t>
            </a:fld>
            <a:endParaRPr lang="ja-JP" altLang="en-US" dirty="0"/>
          </a:p>
        </p:txBody>
      </p:sp>
    </p:spTree>
    <p:extLst>
      <p:ext uri="{BB962C8B-B14F-4D97-AF65-F5344CB8AC3E}">
        <p14:creationId xmlns:p14="http://schemas.microsoft.com/office/powerpoint/2010/main" val="4137167446"/>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1"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173F5B-FD2F-4B3E-B54D-CD1B02505E39}"/>
              </a:ext>
            </a:extLst>
          </p:cNvPr>
          <p:cNvSpPr txBox="1"/>
          <p:nvPr/>
        </p:nvSpPr>
        <p:spPr>
          <a:xfrm>
            <a:off x="0" y="2712617"/>
            <a:ext cx="9906000" cy="1102225"/>
          </a:xfrm>
          <a:prstGeom prst="rect">
            <a:avLst/>
          </a:prstGeom>
          <a:noFill/>
        </p:spPr>
        <p:txBody>
          <a:bodyPr wrap="square" rtlCol="0" anchor="ctr">
            <a:spAutoFit/>
          </a:bodyPr>
          <a:lstStyle>
            <a:defPPr>
              <a:defRPr lang="en-US"/>
            </a:defPPr>
            <a:lvl1pPr marL="715963" indent="-715963" algn="ctr">
              <a:lnSpc>
                <a:spcPct val="200000"/>
              </a:lnSpc>
              <a:buFont typeface="+mj-lt"/>
              <a:buAutoNum type="arabicPeriod" startAt="2"/>
              <a:defRPr sz="4000">
                <a:latin typeface="HGS創英角ｺﾞｼｯｸUB" panose="020B0900000000000000" pitchFamily="50" charset="-128"/>
                <a:ea typeface="HGS創英角ｺﾞｼｯｸUB" panose="020B0900000000000000" pitchFamily="50" charset="-128"/>
              </a:defRPr>
            </a:lvl1pPr>
          </a:lstStyle>
          <a:p>
            <a:pPr>
              <a:buFont typeface="+mj-lt"/>
              <a:buAutoNum type="romanUcPeriod" startAt="3"/>
            </a:pPr>
            <a:r>
              <a:rPr lang="ja-JP" altLang="en-US" dirty="0"/>
              <a:t>大阪の取組みを踏まえた各種指標</a:t>
            </a:r>
            <a:endParaRPr lang="en-US" altLang="ja-JP" dirty="0"/>
          </a:p>
        </p:txBody>
      </p:sp>
      <p:sp>
        <p:nvSpPr>
          <p:cNvPr id="3" name="スライド番号プレースホルダー 1">
            <a:extLst>
              <a:ext uri="{FF2B5EF4-FFF2-40B4-BE49-F238E27FC236}">
                <a16:creationId xmlns:a16="http://schemas.microsoft.com/office/drawing/2014/main" id="{815D1DED-BA79-4B13-9832-F27B39E4D165}"/>
              </a:ext>
            </a:extLst>
          </p:cNvPr>
          <p:cNvSpPr>
            <a:spLocks noGrp="1"/>
          </p:cNvSpPr>
          <p:nvPr>
            <p:ph type="sldNum" sz="quarter" idx="12"/>
          </p:nvPr>
        </p:nvSpPr>
        <p:spPr>
          <a:xfrm>
            <a:off x="7677150" y="6488950"/>
            <a:ext cx="2228850" cy="365125"/>
          </a:xfrm>
        </p:spPr>
        <p:txBody>
          <a:bodyPr/>
          <a:lstStyle/>
          <a:p>
            <a:fld id="{DDF82107-93BA-490C-9453-044014AF67CD}" type="slidenum">
              <a:rPr kumimoji="1" lang="ja-JP" altLang="en-US" smtClean="0"/>
              <a:pPr/>
              <a:t>47</a:t>
            </a:fld>
            <a:endParaRPr kumimoji="1" lang="ja-JP" altLang="en-US" dirty="0"/>
          </a:p>
        </p:txBody>
      </p:sp>
    </p:spTree>
    <p:extLst>
      <p:ext uri="{BB962C8B-B14F-4D97-AF65-F5344CB8AC3E}">
        <p14:creationId xmlns:p14="http://schemas.microsoft.com/office/powerpoint/2010/main" val="8512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B48C6913-6109-4D29-B3E1-D91F1F1ADA0A}"/>
              </a:ext>
            </a:extLst>
          </p:cNvPr>
          <p:cNvGraphicFramePr>
            <a:graphicFrameLocks noGrp="1"/>
          </p:cNvGraphicFramePr>
          <p:nvPr>
            <p:extLst>
              <p:ext uri="{D42A27DB-BD31-4B8C-83A1-F6EECF244321}">
                <p14:modId xmlns:p14="http://schemas.microsoft.com/office/powerpoint/2010/main" val="451058322"/>
              </p:ext>
            </p:extLst>
          </p:nvPr>
        </p:nvGraphicFramePr>
        <p:xfrm>
          <a:off x="127648" y="1428906"/>
          <a:ext cx="9650706" cy="5273043"/>
        </p:xfrm>
        <a:graphic>
          <a:graphicData uri="http://schemas.openxmlformats.org/drawingml/2006/table">
            <a:tbl>
              <a:tblPr firstRow="1" bandRow="1">
                <a:tableStyleId>{5940675A-B579-460E-94D1-54222C63F5DA}</a:tableStyleId>
              </a:tblPr>
              <a:tblGrid>
                <a:gridCol w="465616">
                  <a:extLst>
                    <a:ext uri="{9D8B030D-6E8A-4147-A177-3AD203B41FA5}">
                      <a16:colId xmlns:a16="http://schemas.microsoft.com/office/drawing/2014/main" val="1577757641"/>
                    </a:ext>
                  </a:extLst>
                </a:gridCol>
                <a:gridCol w="984638">
                  <a:extLst>
                    <a:ext uri="{9D8B030D-6E8A-4147-A177-3AD203B41FA5}">
                      <a16:colId xmlns:a16="http://schemas.microsoft.com/office/drawing/2014/main" val="3148554268"/>
                    </a:ext>
                  </a:extLst>
                </a:gridCol>
                <a:gridCol w="791275">
                  <a:extLst>
                    <a:ext uri="{9D8B030D-6E8A-4147-A177-3AD203B41FA5}">
                      <a16:colId xmlns:a16="http://schemas.microsoft.com/office/drawing/2014/main" val="139803407"/>
                    </a:ext>
                  </a:extLst>
                </a:gridCol>
                <a:gridCol w="791275">
                  <a:extLst>
                    <a:ext uri="{9D8B030D-6E8A-4147-A177-3AD203B41FA5}">
                      <a16:colId xmlns:a16="http://schemas.microsoft.com/office/drawing/2014/main" val="206115388"/>
                    </a:ext>
                  </a:extLst>
                </a:gridCol>
                <a:gridCol w="791275">
                  <a:extLst>
                    <a:ext uri="{9D8B030D-6E8A-4147-A177-3AD203B41FA5}">
                      <a16:colId xmlns:a16="http://schemas.microsoft.com/office/drawing/2014/main" val="1750623296"/>
                    </a:ext>
                  </a:extLst>
                </a:gridCol>
                <a:gridCol w="791275">
                  <a:extLst>
                    <a:ext uri="{9D8B030D-6E8A-4147-A177-3AD203B41FA5}">
                      <a16:colId xmlns:a16="http://schemas.microsoft.com/office/drawing/2014/main" val="1015354232"/>
                    </a:ext>
                  </a:extLst>
                </a:gridCol>
                <a:gridCol w="791275">
                  <a:extLst>
                    <a:ext uri="{9D8B030D-6E8A-4147-A177-3AD203B41FA5}">
                      <a16:colId xmlns:a16="http://schemas.microsoft.com/office/drawing/2014/main" val="2777488425"/>
                    </a:ext>
                  </a:extLst>
                </a:gridCol>
                <a:gridCol w="791275">
                  <a:extLst>
                    <a:ext uri="{9D8B030D-6E8A-4147-A177-3AD203B41FA5}">
                      <a16:colId xmlns:a16="http://schemas.microsoft.com/office/drawing/2014/main" val="2191973209"/>
                    </a:ext>
                  </a:extLst>
                </a:gridCol>
                <a:gridCol w="791275">
                  <a:extLst>
                    <a:ext uri="{9D8B030D-6E8A-4147-A177-3AD203B41FA5}">
                      <a16:colId xmlns:a16="http://schemas.microsoft.com/office/drawing/2014/main" val="4167387019"/>
                    </a:ext>
                  </a:extLst>
                </a:gridCol>
                <a:gridCol w="2661527">
                  <a:extLst>
                    <a:ext uri="{9D8B030D-6E8A-4147-A177-3AD203B41FA5}">
                      <a16:colId xmlns:a16="http://schemas.microsoft.com/office/drawing/2014/main" val="2651906505"/>
                    </a:ext>
                  </a:extLst>
                </a:gridCol>
              </a:tblGrid>
              <a:tr h="195217">
                <a:tc gridSpan="2">
                  <a:txBody>
                    <a:bodyPr/>
                    <a:lstStyle/>
                    <a:p>
                      <a:pPr algn="ctr">
                        <a:lnSpc>
                          <a:spcPts val="800"/>
                        </a:lnSpc>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項　目（偏差値）</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a:lnSpc>
                          <a:spcPts val="800"/>
                        </a:lnSpc>
                      </a:pPr>
                      <a:r>
                        <a:rPr kumimoji="1" lang="en-US" altLang="ja-JP" sz="1000" b="1" dirty="0">
                          <a:solidFill>
                            <a:schemeClr val="bg1"/>
                          </a:solidFill>
                          <a:latin typeface="BIZ UDPゴシック" panose="020B0400000000000000" pitchFamily="50" charset="-128"/>
                          <a:ea typeface="BIZ UDPゴシック" panose="020B0400000000000000" pitchFamily="50" charset="-128"/>
                        </a:rPr>
                        <a:t>2018</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75000"/>
                      </a:schemeClr>
                    </a:solidFill>
                  </a:tcPr>
                </a:tc>
                <a:tc>
                  <a:txBody>
                    <a:bodyPr/>
                    <a:lstStyle/>
                    <a:p>
                      <a:pPr algn="ctr">
                        <a:lnSpc>
                          <a:spcPts val="800"/>
                        </a:lnSpc>
                      </a:pPr>
                      <a:r>
                        <a:rPr kumimoji="1" lang="en-US" altLang="ja-JP" sz="1000" b="1">
                          <a:solidFill>
                            <a:schemeClr val="bg1"/>
                          </a:solidFill>
                          <a:latin typeface="BIZ UDPゴシック" panose="020B0400000000000000" pitchFamily="50" charset="-128"/>
                          <a:ea typeface="BIZ UDPゴシック" panose="020B0400000000000000" pitchFamily="50" charset="-128"/>
                        </a:rPr>
                        <a:t>2019</a:t>
                      </a: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75000"/>
                      </a:schemeClr>
                    </a:solidFill>
                  </a:tcPr>
                </a:tc>
                <a:tc>
                  <a:txBody>
                    <a:bodyPr/>
                    <a:lstStyle/>
                    <a:p>
                      <a:pPr algn="ctr">
                        <a:lnSpc>
                          <a:spcPts val="800"/>
                        </a:lnSpc>
                      </a:pPr>
                      <a:r>
                        <a:rPr kumimoji="1" lang="en-US" altLang="ja-JP" sz="1000" b="1">
                          <a:solidFill>
                            <a:schemeClr val="bg1"/>
                          </a:solidFill>
                          <a:latin typeface="BIZ UDPゴシック" panose="020B0400000000000000" pitchFamily="50" charset="-128"/>
                          <a:ea typeface="BIZ UDPゴシック" panose="020B0400000000000000" pitchFamily="50" charset="-128"/>
                        </a:rPr>
                        <a:t>2020</a:t>
                      </a:r>
                      <a:endParaRPr kumimoji="1" lang="ja-JP" altLang="en-US" sz="1000" b="1">
                        <a:solidFill>
                          <a:schemeClr val="bg1"/>
                        </a:solidFill>
                        <a:latin typeface="BIZ UDPゴシック" panose="020B0400000000000000" pitchFamily="50" charset="-128"/>
                        <a:ea typeface="BIZ UDPゴシック" panose="020B0400000000000000" pitchFamily="50"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75000"/>
                      </a:schemeClr>
                    </a:solidFill>
                  </a:tcPr>
                </a:tc>
                <a:tc>
                  <a:txBody>
                    <a:bodyPr/>
                    <a:lstStyle/>
                    <a:p>
                      <a:pPr algn="ctr">
                        <a:lnSpc>
                          <a:spcPts val="800"/>
                        </a:lnSpc>
                      </a:pPr>
                      <a:r>
                        <a:rPr kumimoji="1" lang="en-US" altLang="ja-JP" sz="1000" b="1" dirty="0">
                          <a:solidFill>
                            <a:schemeClr val="bg1"/>
                          </a:solidFill>
                          <a:latin typeface="BIZ UDPゴシック" panose="020B0400000000000000" pitchFamily="50" charset="-128"/>
                          <a:ea typeface="BIZ UDPゴシック" panose="020B0400000000000000" pitchFamily="50" charset="-128"/>
                        </a:rPr>
                        <a:t>2021</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75000"/>
                      </a:schemeClr>
                    </a:solidFill>
                  </a:tcPr>
                </a:tc>
                <a:tc>
                  <a:txBody>
                    <a:bodyPr/>
                    <a:lstStyle/>
                    <a:p>
                      <a:pPr algn="ctr">
                        <a:lnSpc>
                          <a:spcPts val="800"/>
                        </a:lnSpc>
                      </a:pPr>
                      <a:r>
                        <a:rPr kumimoji="1" lang="en-US" altLang="ja-JP" sz="1000" b="1" dirty="0">
                          <a:solidFill>
                            <a:schemeClr val="bg1"/>
                          </a:solidFill>
                          <a:latin typeface="BIZ UDPゴシック" panose="020B0400000000000000" pitchFamily="50" charset="-128"/>
                          <a:ea typeface="BIZ UDPゴシック" panose="020B0400000000000000" pitchFamily="50" charset="-128"/>
                        </a:rPr>
                        <a:t>2022</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75000"/>
                      </a:schemeClr>
                    </a:solidFill>
                  </a:tcPr>
                </a:tc>
                <a:tc>
                  <a:txBody>
                    <a:bodyPr/>
                    <a:lstStyle/>
                    <a:p>
                      <a:pPr algn="ctr">
                        <a:lnSpc>
                          <a:spcPts val="800"/>
                        </a:lnSpc>
                      </a:pPr>
                      <a:r>
                        <a:rPr kumimoji="1" lang="en-US" altLang="ja-JP" sz="1000" b="1" dirty="0">
                          <a:solidFill>
                            <a:schemeClr val="bg1"/>
                          </a:solidFill>
                          <a:latin typeface="BIZ UDPゴシック" panose="020B0400000000000000" pitchFamily="50" charset="-128"/>
                          <a:ea typeface="BIZ UDPゴシック" panose="020B0400000000000000" pitchFamily="50" charset="-128"/>
                        </a:rPr>
                        <a:t>2023</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75000"/>
                      </a:schemeClr>
                    </a:solidFill>
                  </a:tcPr>
                </a:tc>
                <a:tc>
                  <a:txBody>
                    <a:bodyPr/>
                    <a:lstStyle/>
                    <a:p>
                      <a:pPr algn="ctr">
                        <a:lnSpc>
                          <a:spcPts val="800"/>
                        </a:lnSpc>
                      </a:pPr>
                      <a:r>
                        <a:rPr kumimoji="1" lang="en-US" altLang="ja-JP" sz="1000" b="1" dirty="0">
                          <a:solidFill>
                            <a:schemeClr val="bg1"/>
                          </a:solidFill>
                          <a:latin typeface="BIZ UDPゴシック" panose="020B0400000000000000" pitchFamily="50" charset="-128"/>
                          <a:ea typeface="BIZ UDPゴシック" panose="020B0400000000000000" pitchFamily="50" charset="-128"/>
                        </a:rPr>
                        <a:t>2024</a:t>
                      </a:r>
                      <a:endParaRPr kumimoji="1" lang="ja-JP" altLang="en-US" sz="1000" b="1" dirty="0">
                        <a:solidFill>
                          <a:schemeClr val="bg1"/>
                        </a:solidFill>
                        <a:latin typeface="BIZ UDPゴシック" panose="020B0400000000000000" pitchFamily="50" charset="-128"/>
                        <a:ea typeface="BIZ UDPゴシック" panose="020B0400000000000000" pitchFamily="50"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75000"/>
                      </a:schemeClr>
                    </a:solidFill>
                  </a:tcPr>
                </a:tc>
                <a:tc>
                  <a:txBody>
                    <a:bodyPr/>
                    <a:lstStyle/>
                    <a:p>
                      <a:pPr algn="ctr">
                        <a:lnSpc>
                          <a:spcPts val="800"/>
                        </a:lnSpc>
                      </a:pPr>
                      <a:r>
                        <a:rPr kumimoji="1" lang="ja-JP" altLang="en-US" sz="1000" b="1" dirty="0">
                          <a:solidFill>
                            <a:schemeClr val="bg1"/>
                          </a:solidFill>
                          <a:latin typeface="BIZ UDPゴシック" panose="020B0400000000000000" pitchFamily="50" charset="-128"/>
                          <a:ea typeface="BIZ UDPゴシック" panose="020B0400000000000000" pitchFamily="50" charset="-128"/>
                        </a:rPr>
                        <a:t>備考（</a:t>
                      </a:r>
                      <a:r>
                        <a:rPr kumimoji="1" lang="en-US" altLang="ja-JP" sz="1000" b="1" dirty="0">
                          <a:solidFill>
                            <a:schemeClr val="bg1"/>
                          </a:solidFill>
                          <a:latin typeface="BIZ UDPゴシック" panose="020B0400000000000000" pitchFamily="50" charset="-128"/>
                          <a:ea typeface="BIZ UDPゴシック" panose="020B0400000000000000" pitchFamily="50" charset="-128"/>
                        </a:rPr>
                        <a:t>2018</a:t>
                      </a:r>
                      <a:r>
                        <a:rPr kumimoji="1" lang="ja-JP" altLang="en-US" sz="1000" b="1" dirty="0">
                          <a:solidFill>
                            <a:schemeClr val="bg1"/>
                          </a:solidFill>
                          <a:latin typeface="BIZ UDPゴシック" panose="020B0400000000000000" pitchFamily="50" charset="-128"/>
                          <a:ea typeface="BIZ UDPゴシック" panose="020B0400000000000000" pitchFamily="50" charset="-128"/>
                        </a:rPr>
                        <a:t>からの増加要因）</a:t>
                      </a:r>
                    </a:p>
                  </a:txBody>
                  <a:tcPr>
                    <a:lnL w="6350"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905339114"/>
                  </a:ext>
                </a:extLst>
              </a:tr>
              <a:tr h="195217">
                <a:tc rowSpan="6">
                  <a:txBody>
                    <a:bodyPr/>
                    <a:lstStyle/>
                    <a:p>
                      <a:pPr algn="ctr">
                        <a:lnSpc>
                          <a:spcPts val="800"/>
                        </a:lnSpc>
                      </a:pPr>
                      <a:r>
                        <a:rPr kumimoji="1" lang="ja-JP" altLang="en-US" sz="800" b="1" dirty="0">
                          <a:solidFill>
                            <a:schemeClr val="bg1"/>
                          </a:solidFill>
                          <a:latin typeface="BIZ UDPゴシック" panose="020B0400000000000000" pitchFamily="50" charset="-128"/>
                          <a:ea typeface="BIZ UDPゴシック" panose="020B0400000000000000" pitchFamily="50" charset="-128"/>
                        </a:rPr>
                        <a:t>経済・ビジネス</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nSpc>
                          <a:spcPts val="800"/>
                        </a:lnSpc>
                      </a:pPr>
                      <a:r>
                        <a:rPr kumimoji="1" lang="ja-JP" altLang="en-US" sz="700" b="1" dirty="0">
                          <a:latin typeface="BIZ UDPゴシック" panose="020B0400000000000000" pitchFamily="50" charset="-128"/>
                          <a:ea typeface="BIZ UDPゴシック" panose="020B0400000000000000" pitchFamily="50" charset="-128"/>
                        </a:rPr>
                        <a:t>経済活動</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112</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111</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124</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128</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129</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127</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124</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付加価値額（↑</a:t>
                      </a:r>
                      <a:r>
                        <a:rPr kumimoji="1" lang="en-US" altLang="ja-JP" sz="700">
                          <a:latin typeface="BIZ UDPゴシック" panose="020B0400000000000000" pitchFamily="50" charset="-128"/>
                          <a:ea typeface="BIZ UDPゴシック" panose="020B0400000000000000" pitchFamily="50" charset="-128"/>
                        </a:rPr>
                        <a:t>25</a:t>
                      </a:r>
                      <a:r>
                        <a:rPr kumimoji="1" lang="ja-JP" altLang="en-US" sz="700">
                          <a:latin typeface="BIZ UDPゴシック" panose="020B0400000000000000" pitchFamily="50" charset="-128"/>
                          <a:ea typeface="BIZ UDPゴシック" panose="020B0400000000000000" pitchFamily="50" charset="-128"/>
                        </a:rPr>
                        <a:t>）、地域内総支出（↑</a:t>
                      </a:r>
                      <a:r>
                        <a:rPr kumimoji="1" lang="en-US" altLang="ja-JP" sz="700">
                          <a:latin typeface="BIZ UDPゴシック" panose="020B0400000000000000" pitchFamily="50" charset="-128"/>
                          <a:ea typeface="BIZ UDPゴシック" panose="020B0400000000000000" pitchFamily="50" charset="-128"/>
                        </a:rPr>
                        <a:t>11</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61987866"/>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雇用・人材</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82</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81</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89</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91</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91</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89</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88</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dirty="0">
                          <a:latin typeface="BIZ UDPゴシック" panose="020B0400000000000000" pitchFamily="50" charset="-128"/>
                          <a:ea typeface="BIZ UDPゴシック" panose="020B0400000000000000" pitchFamily="50" charset="-128"/>
                        </a:rPr>
                        <a:t>従業者数（↑</a:t>
                      </a:r>
                      <a:r>
                        <a:rPr kumimoji="1" lang="en-US" altLang="ja-JP" sz="700" dirty="0">
                          <a:latin typeface="BIZ UDPゴシック" panose="020B0400000000000000" pitchFamily="50" charset="-128"/>
                          <a:ea typeface="BIZ UDPゴシック" panose="020B0400000000000000" pitchFamily="50" charset="-128"/>
                        </a:rPr>
                        <a:t>19</a:t>
                      </a:r>
                      <a:r>
                        <a:rPr kumimoji="1" lang="ja-JP" altLang="en-US" sz="700" dirty="0">
                          <a:latin typeface="BIZ UDPゴシック" panose="020B0400000000000000" pitchFamily="50" charset="-128"/>
                          <a:ea typeface="BIZ UDPゴシック" panose="020B0400000000000000" pitchFamily="50" charset="-128"/>
                        </a:rPr>
                        <a:t>）、賃金水準（↑</a:t>
                      </a:r>
                      <a:r>
                        <a:rPr kumimoji="1" lang="en-US" altLang="ja-JP" sz="700" dirty="0">
                          <a:latin typeface="BIZ UDPゴシック" panose="020B0400000000000000" pitchFamily="50" charset="-128"/>
                          <a:ea typeface="BIZ UDPゴシック" panose="020B0400000000000000" pitchFamily="50" charset="-128"/>
                        </a:rPr>
                        <a:t>20</a:t>
                      </a:r>
                      <a:r>
                        <a:rPr kumimoji="1" lang="ja-JP" altLang="en-US" sz="700" dirty="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73092947"/>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人材の多様性</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69</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70</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63</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女性就業者割合（↑</a:t>
                      </a:r>
                      <a:r>
                        <a:rPr kumimoji="1" lang="en-US" altLang="ja-JP" sz="700">
                          <a:latin typeface="BIZ UDPゴシック" panose="020B0400000000000000" pitchFamily="50" charset="-128"/>
                          <a:ea typeface="BIZ UDPゴシック" panose="020B0400000000000000" pitchFamily="50" charset="-128"/>
                        </a:rPr>
                        <a:t>8</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13992023"/>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ビジネスの活力</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76</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54</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53</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58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61</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２０２１年～「完全失業率」が指標に追加</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92302377"/>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ビジネス環境</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79</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81</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101</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90</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83</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67</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２０２４年～「ﾌﾚｷｼﾌﾞﾙｸｰｸｽﾀｲﾙ実施率」が指標に追加</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1825396"/>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a:latin typeface="BIZ UDPゴシック" panose="020B0400000000000000" pitchFamily="50" charset="-128"/>
                          <a:ea typeface="BIZ UDPゴシック" panose="020B0400000000000000" pitchFamily="50" charset="-128"/>
                        </a:rPr>
                        <a:t>財政</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45</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51</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51</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55</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56</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61</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59</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ja-JP" altLang="en-US" sz="700">
                          <a:latin typeface="BIZ UDPゴシック" panose="020B0400000000000000" pitchFamily="50" charset="-128"/>
                          <a:ea typeface="BIZ UDPゴシック" panose="020B0400000000000000" pitchFamily="50" charset="-128"/>
                        </a:rPr>
                        <a:t>将来負担比率の低さ（↑</a:t>
                      </a:r>
                      <a:r>
                        <a:rPr kumimoji="1" lang="en-US" altLang="ja-JP" sz="700">
                          <a:latin typeface="BIZ UDPゴシック" panose="020B0400000000000000" pitchFamily="50" charset="-128"/>
                          <a:ea typeface="BIZ UDPゴシック" panose="020B0400000000000000" pitchFamily="50" charset="-128"/>
                        </a:rPr>
                        <a:t>15</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22271661"/>
                  </a:ext>
                </a:extLst>
              </a:tr>
              <a:tr h="195217">
                <a:tc rowSpan="2">
                  <a:txBody>
                    <a:bodyPr/>
                    <a:lstStyle/>
                    <a:p>
                      <a:pPr algn="ctr">
                        <a:lnSpc>
                          <a:spcPct val="100000"/>
                        </a:lnSpc>
                      </a:pPr>
                      <a:r>
                        <a:rPr kumimoji="1" lang="ja-JP" altLang="en-US" sz="800" b="1">
                          <a:solidFill>
                            <a:schemeClr val="bg1"/>
                          </a:solidFill>
                          <a:latin typeface="BIZ UDPゴシック" panose="020B0400000000000000" pitchFamily="50" charset="-128"/>
                          <a:ea typeface="BIZ UDPゴシック" panose="020B0400000000000000" pitchFamily="50" charset="-128"/>
                        </a:rPr>
                        <a:t>研　究</a:t>
                      </a:r>
                      <a:endParaRPr kumimoji="1" lang="en-US" altLang="ja-JP" sz="800" b="1">
                        <a:solidFill>
                          <a:schemeClr val="bg1"/>
                        </a:solidFill>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800" b="1">
                          <a:solidFill>
                            <a:schemeClr val="bg1"/>
                          </a:solidFill>
                          <a:latin typeface="BIZ UDPゴシック" panose="020B0400000000000000" pitchFamily="50" charset="-128"/>
                          <a:ea typeface="BIZ UDPゴシック" panose="020B0400000000000000" pitchFamily="50" charset="-128"/>
                        </a:rPr>
                        <a:t>開　発</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nSpc>
                          <a:spcPts val="800"/>
                        </a:lnSpc>
                      </a:pPr>
                      <a:r>
                        <a:rPr kumimoji="1" lang="ja-JP" altLang="en-US" sz="700" dirty="0">
                          <a:latin typeface="BIZ UDPゴシック" panose="020B0400000000000000" pitchFamily="50" charset="-128"/>
                          <a:ea typeface="BIZ UDPゴシック" panose="020B0400000000000000" pitchFamily="50" charset="-128"/>
                        </a:rPr>
                        <a:t>研究集積</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49</a:t>
                      </a:r>
                      <a:endParaRPr kumimoji="1" lang="ja-JP" altLang="en-US" sz="700" dirty="0">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48</a:t>
                      </a:r>
                      <a:endParaRPr kumimoji="1" lang="ja-JP" altLang="en-US" sz="700">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53</a:t>
                      </a:r>
                      <a:endParaRPr kumimoji="1" lang="ja-JP" altLang="en-US" sz="700">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54</a:t>
                      </a:r>
                      <a:endParaRPr kumimoji="1" lang="ja-JP" altLang="en-US" sz="700">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49</a:t>
                      </a:r>
                      <a:endParaRPr kumimoji="1" lang="ja-JP" altLang="en-US" sz="700">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51</a:t>
                      </a:r>
                      <a:endParaRPr kumimoji="1" lang="ja-JP" altLang="en-US" sz="700">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52</a:t>
                      </a:r>
                      <a:endParaRPr kumimoji="1" lang="ja-JP" altLang="en-US" sz="700">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トップ大学数（↑</a:t>
                      </a:r>
                      <a:r>
                        <a:rPr kumimoji="1" lang="en-US" altLang="ja-JP" sz="700">
                          <a:latin typeface="BIZ UDPゴシック" panose="020B0400000000000000" pitchFamily="50" charset="-128"/>
                          <a:ea typeface="BIZ UDPゴシック" panose="020B0400000000000000" pitchFamily="50" charset="-128"/>
                        </a:rPr>
                        <a:t>3</a:t>
                      </a:r>
                      <a:r>
                        <a:rPr kumimoji="1" lang="ja-JP" altLang="en-US" sz="700">
                          <a:latin typeface="BIZ UDPゴシック" panose="020B0400000000000000" pitchFamily="50" charset="-128"/>
                          <a:ea typeface="BIZ UDPゴシック" panose="020B0400000000000000" pitchFamily="50" charset="-128"/>
                        </a:rPr>
                        <a: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96877113"/>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a:latin typeface="BIZ UDPゴシック" panose="020B0400000000000000" pitchFamily="50" charset="-128"/>
                          <a:ea typeface="BIZ UDPゴシック" panose="020B0400000000000000" pitchFamily="50" charset="-128"/>
                        </a:rPr>
                        <a:t>研究開発成果</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78</a:t>
                      </a:r>
                      <a:endParaRPr kumimoji="1" lang="ja-JP" altLang="en-US" sz="700" b="1">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81</a:t>
                      </a:r>
                      <a:endParaRPr kumimoji="1" lang="ja-JP" altLang="en-US" sz="700" b="1">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89</a:t>
                      </a:r>
                      <a:endParaRPr kumimoji="1" lang="ja-JP" altLang="en-US" sz="700" b="1" dirty="0">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103</a:t>
                      </a:r>
                      <a:endParaRPr kumimoji="1" lang="ja-JP" altLang="en-US" sz="700" b="1">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103</a:t>
                      </a:r>
                      <a:endParaRPr kumimoji="1" lang="ja-JP" altLang="en-US" sz="700" b="1">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101</a:t>
                      </a:r>
                      <a:endParaRPr kumimoji="1" lang="ja-JP" altLang="en-US" sz="700" b="1">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100</a:t>
                      </a:r>
                      <a:endParaRPr kumimoji="1" lang="ja-JP" altLang="en-US" sz="700" b="1">
                        <a:latin typeface="BIZ UDPゴシック" panose="020B0400000000000000" pitchFamily="50" charset="-128"/>
                        <a:ea typeface="BIZ UDPゴシック" panose="020B0400000000000000"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論文投稿数（↑</a:t>
                      </a:r>
                      <a:r>
                        <a:rPr kumimoji="1" lang="en-US" altLang="ja-JP" sz="700">
                          <a:latin typeface="BIZ UDPゴシック" panose="020B0400000000000000" pitchFamily="50" charset="-128"/>
                          <a:ea typeface="BIZ UDPゴシック" panose="020B0400000000000000" pitchFamily="50" charset="-128"/>
                        </a:rPr>
                        <a:t>9</a:t>
                      </a:r>
                      <a:r>
                        <a:rPr kumimoji="1" lang="ja-JP" altLang="en-US" sz="700">
                          <a:latin typeface="BIZ UDPゴシック" panose="020B0400000000000000" pitchFamily="50" charset="-128"/>
                          <a:ea typeface="BIZ UDPゴシック" panose="020B0400000000000000" pitchFamily="50" charset="-128"/>
                        </a:rPr>
                        <a: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96168173"/>
                  </a:ext>
                </a:extLst>
              </a:tr>
              <a:tr h="195217">
                <a:tc rowSpan="5">
                  <a:txBody>
                    <a:bodyPr/>
                    <a:lstStyle/>
                    <a:p>
                      <a:pPr algn="ctr">
                        <a:lnSpc>
                          <a:spcPts val="800"/>
                        </a:lnSpc>
                      </a:pPr>
                      <a:r>
                        <a:rPr kumimoji="1" lang="ja-JP" altLang="en-US" sz="800" b="1">
                          <a:solidFill>
                            <a:schemeClr val="bg1"/>
                          </a:solidFill>
                          <a:latin typeface="BIZ UDPゴシック" panose="020B0400000000000000" pitchFamily="50" charset="-128"/>
                          <a:ea typeface="BIZ UDPゴシック" panose="020B0400000000000000" pitchFamily="50" charset="-128"/>
                        </a:rPr>
                        <a:t>文化・交流</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ハード資源</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73</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72</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78</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83</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82</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81</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観光地の数・評価（↑</a:t>
                      </a:r>
                      <a:r>
                        <a:rPr kumimoji="1" lang="en-US" altLang="ja-JP" sz="700">
                          <a:latin typeface="BIZ UDPゴシック" panose="020B0400000000000000" pitchFamily="50" charset="-128"/>
                          <a:ea typeface="BIZ UDPゴシック" panose="020B0400000000000000" pitchFamily="50" charset="-128"/>
                        </a:rPr>
                        <a:t>9</a:t>
                      </a:r>
                      <a:r>
                        <a:rPr kumimoji="1" lang="ja-JP" altLang="en-US" sz="700">
                          <a:latin typeface="BIZ UDPゴシック" panose="020B0400000000000000" pitchFamily="50" charset="-128"/>
                          <a:ea typeface="BIZ UDPゴシック" panose="020B0400000000000000" pitchFamily="50" charset="-128"/>
                        </a:rPr>
                        <a:t>）、文化財指定件数（↑</a:t>
                      </a:r>
                      <a:r>
                        <a:rPr kumimoji="1" lang="en-US" altLang="ja-JP" sz="700">
                          <a:latin typeface="BIZ UDPゴシック" panose="020B0400000000000000" pitchFamily="50" charset="-128"/>
                          <a:ea typeface="BIZ UDPゴシック" panose="020B0400000000000000" pitchFamily="50" charset="-128"/>
                        </a:rPr>
                        <a:t>12</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90094184"/>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ソフト資源</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67</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70</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75</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76</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イベントの数（↑</a:t>
                      </a:r>
                      <a:r>
                        <a:rPr kumimoji="1" lang="en-US" altLang="ja-JP" sz="700">
                          <a:latin typeface="BIZ UDPゴシック" panose="020B0400000000000000" pitchFamily="50" charset="-128"/>
                          <a:ea typeface="BIZ UDPゴシック" panose="020B0400000000000000" pitchFamily="50" charset="-128"/>
                        </a:rPr>
                        <a:t>10</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25507447"/>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a:latin typeface="BIZ UDPゴシック" panose="020B0400000000000000" pitchFamily="50" charset="-128"/>
                          <a:ea typeface="BIZ UDPゴシック" panose="020B0400000000000000" pitchFamily="50" charset="-128"/>
                        </a:rPr>
                        <a:t>受入環境</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99</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96</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118</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117</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123</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122</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122</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nSpc>
                          <a:spcPts val="800"/>
                        </a:lnSpc>
                      </a:pPr>
                      <a:r>
                        <a:rPr kumimoji="1" lang="ja-JP" altLang="en-US" sz="700" dirty="0">
                          <a:latin typeface="BIZ UDPゴシック" panose="020B0400000000000000" pitchFamily="50" charset="-128"/>
                          <a:ea typeface="BIZ UDPゴシック" panose="020B0400000000000000" pitchFamily="50" charset="-128"/>
                        </a:rPr>
                        <a:t>高級宿泊施設客室数（↑</a:t>
                      </a:r>
                      <a:r>
                        <a:rPr kumimoji="1" lang="en-US" altLang="ja-JP" sz="700" dirty="0">
                          <a:latin typeface="BIZ UDPゴシック" panose="020B0400000000000000" pitchFamily="50" charset="-128"/>
                          <a:ea typeface="BIZ UDPゴシック" panose="020B0400000000000000" pitchFamily="50" charset="-128"/>
                        </a:rPr>
                        <a:t>25</a:t>
                      </a:r>
                      <a:r>
                        <a:rPr kumimoji="1" lang="ja-JP" altLang="en-US" sz="700" dirty="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67320824"/>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a:latin typeface="BIZ UDPゴシック" panose="020B0400000000000000" pitchFamily="50" charset="-128"/>
                          <a:ea typeface="BIZ UDPゴシック" panose="020B0400000000000000" pitchFamily="50" charset="-128"/>
                        </a:rPr>
                        <a:t>交流実績</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78</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76</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83</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86</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106</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109</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107</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行楽・観光目的の訪問の多さ（↑</a:t>
                      </a:r>
                      <a:r>
                        <a:rPr kumimoji="1" lang="en-US" altLang="ja-JP" sz="700">
                          <a:latin typeface="BIZ UDPゴシック" panose="020B0400000000000000" pitchFamily="50" charset="-128"/>
                          <a:ea typeface="BIZ UDPゴシック" panose="020B0400000000000000" pitchFamily="50" charset="-128"/>
                        </a:rPr>
                        <a:t>59</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14505290"/>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a:latin typeface="BIZ UDPゴシック" panose="020B0400000000000000" pitchFamily="50" charset="-128"/>
                          <a:ea typeface="BIZ UDPゴシック" panose="020B0400000000000000" pitchFamily="50" charset="-128"/>
                        </a:rPr>
                        <a:t>発信実績</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58</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58</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69</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71</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65</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65</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71</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自治体</a:t>
                      </a:r>
                      <a:r>
                        <a:rPr kumimoji="1" lang="en-US" altLang="ja-JP" sz="700">
                          <a:latin typeface="BIZ UDPゴシック" panose="020B0400000000000000" pitchFamily="50" charset="-128"/>
                          <a:ea typeface="BIZ UDPゴシック" panose="020B0400000000000000" pitchFamily="50" charset="-128"/>
                        </a:rPr>
                        <a:t>SNS</a:t>
                      </a:r>
                      <a:r>
                        <a:rPr kumimoji="1" lang="ja-JP" altLang="en-US" sz="700">
                          <a:latin typeface="BIZ UDPゴシック" panose="020B0400000000000000" pitchFamily="50" charset="-128"/>
                          <a:ea typeface="BIZ UDPゴシック" panose="020B0400000000000000" pitchFamily="50" charset="-128"/>
                        </a:rPr>
                        <a:t>フォロワー数（↑</a:t>
                      </a:r>
                      <a:r>
                        <a:rPr kumimoji="1" lang="en-US" altLang="ja-JP" sz="700">
                          <a:latin typeface="BIZ UDPゴシック" panose="020B0400000000000000" pitchFamily="50" charset="-128"/>
                          <a:ea typeface="BIZ UDPゴシック" panose="020B0400000000000000" pitchFamily="50" charset="-128"/>
                        </a:rPr>
                        <a:t>30</a:t>
                      </a:r>
                      <a:r>
                        <a:rPr kumimoji="1" lang="ja-JP" altLang="en-US" sz="700">
                          <a:latin typeface="BIZ UDPゴシック" panose="020B0400000000000000" pitchFamily="50" charset="-128"/>
                          <a:ea typeface="BIZ UDPゴシック" panose="020B0400000000000000" pitchFamily="50" charset="-128"/>
                        </a:rPr>
                        <a:t>）、魅力度・認知度等（↑</a:t>
                      </a:r>
                      <a:r>
                        <a:rPr kumimoji="1" lang="en-US" altLang="ja-JP" sz="700">
                          <a:latin typeface="BIZ UDPゴシック" panose="020B0400000000000000" pitchFamily="50" charset="-128"/>
                          <a:ea typeface="BIZ UDPゴシック" panose="020B0400000000000000" pitchFamily="50" charset="-128"/>
                        </a:rPr>
                        <a:t>11</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94502772"/>
                  </a:ext>
                </a:extLst>
              </a:tr>
              <a:tr h="195217">
                <a:tc rowSpan="7">
                  <a:txBody>
                    <a:bodyPr/>
                    <a:lstStyle/>
                    <a:p>
                      <a:pPr algn="ctr">
                        <a:lnSpc>
                          <a:spcPts val="800"/>
                        </a:lnSpc>
                      </a:pPr>
                      <a:r>
                        <a:rPr kumimoji="1" lang="ja-JP" altLang="en-US" sz="800" b="1">
                          <a:solidFill>
                            <a:schemeClr val="bg1"/>
                          </a:solidFill>
                          <a:latin typeface="BIZ UDPゴシック" panose="020B0400000000000000" pitchFamily="50" charset="-128"/>
                          <a:ea typeface="BIZ UDPゴシック" panose="020B0400000000000000" pitchFamily="50" charset="-128"/>
                        </a:rPr>
                        <a:t>生活・居住</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安全・安心</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37</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40</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36</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39</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災害時の安全性（↑</a:t>
                      </a:r>
                      <a:r>
                        <a:rPr kumimoji="1" lang="en-US" altLang="ja-JP" sz="700">
                          <a:latin typeface="BIZ UDPゴシック" panose="020B0400000000000000" pitchFamily="50" charset="-128"/>
                          <a:ea typeface="BIZ UDPゴシック" panose="020B0400000000000000" pitchFamily="50" charset="-128"/>
                        </a:rPr>
                        <a:t>12</a:t>
                      </a:r>
                      <a:r>
                        <a:rPr kumimoji="1" lang="ja-JP" altLang="en-US" sz="700">
                          <a:latin typeface="BIZ UDPゴシック" panose="020B0400000000000000" pitchFamily="50" charset="-128"/>
                          <a:ea typeface="BIZ UDPゴシック" panose="020B0400000000000000" pitchFamily="50" charset="-128"/>
                        </a:rPr>
                        <a:t>） </a:t>
                      </a:r>
                      <a:r>
                        <a:rPr kumimoji="1" lang="en-US" altLang="ja-JP" sz="500">
                          <a:latin typeface="BIZ UDPゴシック" panose="020B0400000000000000" pitchFamily="50" charset="-128"/>
                          <a:ea typeface="BIZ UDPゴシック" panose="020B0400000000000000" pitchFamily="50" charset="-128"/>
                        </a:rPr>
                        <a:t>※2018</a:t>
                      </a:r>
                      <a:r>
                        <a:rPr kumimoji="1" lang="ja-JP" altLang="en-US" sz="500">
                          <a:latin typeface="BIZ UDPゴシック" panose="020B0400000000000000" pitchFamily="50" charset="-128"/>
                          <a:ea typeface="BIZ UDPゴシック" panose="020B0400000000000000" pitchFamily="50" charset="-128"/>
                        </a:rPr>
                        <a:t>は「火災発生件数の少なさ」</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132368362"/>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健康・医療</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35</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36</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37</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34</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34</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35</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35</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医師の多さ（↑</a:t>
                      </a:r>
                      <a:r>
                        <a:rPr kumimoji="1" lang="en-US" altLang="ja-JP" sz="700">
                          <a:latin typeface="BIZ UDPゴシック" panose="020B0400000000000000" pitchFamily="50" charset="-128"/>
                          <a:ea typeface="BIZ UDPゴシック" panose="020B0400000000000000" pitchFamily="50" charset="-128"/>
                        </a:rPr>
                        <a:t>3</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74817515"/>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a:latin typeface="BIZ UDPゴシック" panose="020B0400000000000000" pitchFamily="50" charset="-128"/>
                          <a:ea typeface="BIZ UDPゴシック" panose="020B0400000000000000" pitchFamily="50" charset="-128"/>
                        </a:rPr>
                        <a:t>育児・教育</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68</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64</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74</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73</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73</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73</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83</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教育機会の多様性（↑</a:t>
                      </a:r>
                      <a:r>
                        <a:rPr kumimoji="1" lang="en-US" altLang="ja-JP" sz="700">
                          <a:latin typeface="BIZ UDPゴシック" panose="020B0400000000000000" pitchFamily="50" charset="-128"/>
                          <a:ea typeface="BIZ UDPゴシック" panose="020B0400000000000000" pitchFamily="50" charset="-128"/>
                        </a:rPr>
                        <a:t>20</a:t>
                      </a:r>
                      <a:r>
                        <a:rPr kumimoji="1" lang="ja-JP" altLang="en-US" sz="700">
                          <a:latin typeface="BIZ UDPゴシック" panose="020B0400000000000000" pitchFamily="50" charset="-128"/>
                          <a:ea typeface="BIZ UDPゴシック" panose="020B0400000000000000" pitchFamily="50" charset="-128"/>
                        </a:rPr>
                        <a:t>） </a:t>
                      </a:r>
                      <a:r>
                        <a:rPr kumimoji="1" lang="en-US" altLang="ja-JP" sz="500">
                          <a:latin typeface="BIZ UDPゴシック" panose="020B0400000000000000" pitchFamily="50" charset="-128"/>
                          <a:ea typeface="BIZ UDPゴシック" panose="020B0400000000000000" pitchFamily="50" charset="-128"/>
                        </a:rPr>
                        <a:t>※2018</a:t>
                      </a:r>
                      <a:r>
                        <a:rPr kumimoji="1" lang="ja-JP" altLang="en-US" sz="500">
                          <a:latin typeface="BIZ UDPゴシック" panose="020B0400000000000000" pitchFamily="50" charset="-128"/>
                          <a:ea typeface="BIZ UDPゴシック" panose="020B0400000000000000" pitchFamily="50" charset="-128"/>
                        </a:rPr>
                        <a:t>は「高偏差値高校数」</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59022368"/>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a:latin typeface="BIZ UDPゴシック" panose="020B0400000000000000" pitchFamily="50" charset="-128"/>
                          <a:ea typeface="BIZ UDPゴシック" panose="020B0400000000000000" pitchFamily="50" charset="-128"/>
                        </a:rPr>
                        <a:t>市民生活・福祉</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27</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31</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30</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58</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56</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57</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66</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外国人住民の受入態勢（↑</a:t>
                      </a:r>
                      <a:r>
                        <a:rPr kumimoji="1" lang="en-US" altLang="ja-JP" sz="700">
                          <a:latin typeface="BIZ UDPゴシック" panose="020B0400000000000000" pitchFamily="50" charset="-128"/>
                          <a:ea typeface="BIZ UDPゴシック" panose="020B0400000000000000" pitchFamily="50" charset="-128"/>
                        </a:rPr>
                        <a:t>18</a:t>
                      </a:r>
                      <a:r>
                        <a:rPr kumimoji="1" lang="ja-JP" altLang="en-US" sz="700">
                          <a:latin typeface="BIZ UDPゴシック" panose="020B0400000000000000" pitchFamily="50" charset="-128"/>
                          <a:ea typeface="BIZ UDPゴシック" panose="020B0400000000000000" pitchFamily="50" charset="-128"/>
                        </a:rPr>
                        <a:t>）</a:t>
                      </a:r>
                      <a:r>
                        <a:rPr kumimoji="1" lang="en-US" altLang="ja-JP" sz="700">
                          <a:latin typeface="BIZ UDPゴシック" panose="020B0400000000000000" pitchFamily="50" charset="-128"/>
                          <a:ea typeface="BIZ UDPゴシック" panose="020B0400000000000000" pitchFamily="50" charset="-128"/>
                        </a:rPr>
                        <a:t>※2019</a:t>
                      </a:r>
                      <a:r>
                        <a:rPr kumimoji="1" lang="ja-JP" altLang="en-US" sz="700">
                          <a:latin typeface="BIZ UDPゴシック" panose="020B0400000000000000" pitchFamily="50" charset="-128"/>
                          <a:ea typeface="BIZ UDPゴシック" panose="020B0400000000000000" pitchFamily="50" charset="-128"/>
                        </a:rPr>
                        <a:t>年との比較</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12555139"/>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a:latin typeface="BIZ UDPゴシック" panose="020B0400000000000000" pitchFamily="50" charset="-128"/>
                          <a:ea typeface="BIZ UDPゴシック" panose="020B0400000000000000" pitchFamily="50" charset="-128"/>
                        </a:rPr>
                        <a:t>居住環境</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25</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31</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38</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36</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36</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39</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38</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新規住宅供給の多さ（↑</a:t>
                      </a:r>
                      <a:r>
                        <a:rPr kumimoji="1" lang="en-US" altLang="ja-JP" sz="700">
                          <a:latin typeface="BIZ UDPゴシック" panose="020B0400000000000000" pitchFamily="50" charset="-128"/>
                          <a:ea typeface="BIZ UDPゴシック" panose="020B0400000000000000" pitchFamily="50" charset="-128"/>
                        </a:rPr>
                        <a:t>27</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27111965"/>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生活利便施設</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103</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103</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107</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109</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109</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109</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107</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飲食店舗密度（↑</a:t>
                      </a:r>
                      <a:r>
                        <a:rPr kumimoji="1" lang="en-US" altLang="ja-JP" sz="700">
                          <a:latin typeface="BIZ UDPゴシック" panose="020B0400000000000000" pitchFamily="50" charset="-128"/>
                          <a:ea typeface="BIZ UDPゴシック" panose="020B0400000000000000" pitchFamily="50" charset="-128"/>
                        </a:rPr>
                        <a:t>10</a:t>
                      </a:r>
                      <a:r>
                        <a:rPr kumimoji="1" lang="ja-JP" altLang="en-US" sz="70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33444334"/>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dirty="0">
                          <a:latin typeface="BIZ UDPゴシック" panose="020B0400000000000000" pitchFamily="50" charset="-128"/>
                          <a:ea typeface="BIZ UDPゴシック" panose="020B0400000000000000" pitchFamily="50" charset="-128"/>
                        </a:rPr>
                        <a:t>生活の余裕度</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99"/>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30</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99"/>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32</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99"/>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43</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99"/>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45</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99"/>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41</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99"/>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41</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99"/>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42</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99"/>
                    </a:solidFill>
                  </a:tcPr>
                </a:tc>
                <a:tc>
                  <a:txBody>
                    <a:bodyPr/>
                    <a:lstStyle/>
                    <a:p>
                      <a:pPr>
                        <a:lnSpc>
                          <a:spcPts val="800"/>
                        </a:lnSpc>
                      </a:pPr>
                      <a:r>
                        <a:rPr kumimoji="1" lang="ja-JP" altLang="en-US" sz="700" b="1" dirty="0">
                          <a:latin typeface="BIZ UDPゴシック" panose="020B0400000000000000" pitchFamily="50" charset="-128"/>
                          <a:ea typeface="BIZ UDPゴシック" panose="020B0400000000000000" pitchFamily="50" charset="-128"/>
                        </a:rPr>
                        <a:t>可処分所得（↑</a:t>
                      </a:r>
                      <a:r>
                        <a:rPr kumimoji="1" lang="en-US" altLang="ja-JP" sz="700" b="1" dirty="0">
                          <a:latin typeface="BIZ UDPゴシック" panose="020B0400000000000000" pitchFamily="50" charset="-128"/>
                          <a:ea typeface="BIZ UDPゴシック" panose="020B0400000000000000" pitchFamily="50" charset="-128"/>
                        </a:rPr>
                        <a:t>6</a:t>
                      </a:r>
                      <a:r>
                        <a:rPr kumimoji="1" lang="ja-JP" altLang="en-US" sz="700" b="1" dirty="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E699"/>
                    </a:solidFill>
                  </a:tcPr>
                </a:tc>
                <a:extLst>
                  <a:ext uri="{0D108BD9-81ED-4DB2-BD59-A6C34878D82A}">
                    <a16:rowId xmlns:a16="http://schemas.microsoft.com/office/drawing/2014/main" val="3502246088"/>
                  </a:ext>
                </a:extLst>
              </a:tr>
              <a:tr h="197401">
                <a:tc rowSpan="3">
                  <a:txBody>
                    <a:bodyPr/>
                    <a:lstStyle/>
                    <a:p>
                      <a:pPr algn="ctr">
                        <a:lnSpc>
                          <a:spcPts val="800"/>
                        </a:lnSpc>
                      </a:pPr>
                      <a:r>
                        <a:rPr kumimoji="1" lang="ja-JP" altLang="en-US" sz="800" b="1" dirty="0">
                          <a:solidFill>
                            <a:schemeClr val="bg1"/>
                          </a:solidFill>
                          <a:latin typeface="BIZ UDPゴシック" panose="020B0400000000000000" pitchFamily="50" charset="-128"/>
                          <a:ea typeface="BIZ UDPゴシック" panose="020B0400000000000000" pitchFamily="50" charset="-128"/>
                        </a:rPr>
                        <a:t>環境</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nSpc>
                          <a:spcPts val="800"/>
                        </a:lnSpc>
                      </a:pPr>
                      <a:r>
                        <a:rPr kumimoji="1" lang="ja-JP" altLang="en-US" sz="700" dirty="0">
                          <a:latin typeface="BIZ UDPゴシック" panose="020B0400000000000000" pitchFamily="50" charset="-128"/>
                          <a:ea typeface="BIZ UDPゴシック" panose="020B0400000000000000" pitchFamily="50" charset="-128"/>
                        </a:rPr>
                        <a:t>環境ﾊﾟﾌｫｰﾏﾝｽ</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36</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18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35</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35</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ja-JP" altLang="en-US" sz="700" dirty="0">
                          <a:latin typeface="BIZ UDPゴシック" panose="020B0400000000000000" pitchFamily="50" charset="-128"/>
                          <a:ea typeface="BIZ UDPゴシック" panose="020B0400000000000000" pitchFamily="50" charset="-128"/>
                        </a:rPr>
                        <a:t>ー</a:t>
                      </a:r>
                    </a:p>
                  </a:txBody>
                  <a:tcPr marL="90000" marR="90000" marT="46800" marB="468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1" lang="en-US" altLang="ja-JP" sz="700" dirty="0">
                          <a:latin typeface="BIZ UDPゴシック" panose="020B0400000000000000" pitchFamily="50" charset="-128"/>
                          <a:ea typeface="BIZ UDPゴシック" panose="020B0400000000000000" pitchFamily="50" charset="-128"/>
                        </a:rPr>
                        <a:t>※2024</a:t>
                      </a:r>
                      <a:r>
                        <a:rPr kumimoji="1" lang="ja-JP" altLang="en-US" sz="700" dirty="0">
                          <a:latin typeface="BIZ UDPゴシック" panose="020B0400000000000000" pitchFamily="50" charset="-128"/>
                          <a:ea typeface="BIZ UDPゴシック" panose="020B0400000000000000" pitchFamily="50" charset="-128"/>
                        </a:rPr>
                        <a:t>年から構成指標に変更あり</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49231060"/>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b="1" dirty="0">
                          <a:latin typeface="BIZ UDPゴシック" panose="020B0400000000000000" pitchFamily="50" charset="-128"/>
                          <a:ea typeface="BIZ UDPゴシック" panose="020B0400000000000000" pitchFamily="50" charset="-128"/>
                        </a:rPr>
                        <a:t>自然環境</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20</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19</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22</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27</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27</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a:latin typeface="BIZ UDPゴシック" panose="020B0400000000000000" pitchFamily="50" charset="-128"/>
                          <a:ea typeface="BIZ UDPゴシック" panose="020B0400000000000000" pitchFamily="50" charset="-128"/>
                        </a:rPr>
                        <a:t>31</a:t>
                      </a:r>
                      <a:endParaRPr kumimoji="1" lang="ja-JP" altLang="en-US" sz="700" b="1">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ts val="800"/>
                        </a:lnSpc>
                      </a:pPr>
                      <a:r>
                        <a:rPr kumimoji="1" lang="en-US" altLang="ja-JP" sz="700" b="1" dirty="0">
                          <a:latin typeface="BIZ UDPゴシック" panose="020B0400000000000000" pitchFamily="50" charset="-128"/>
                          <a:ea typeface="BIZ UDPゴシック" panose="020B0400000000000000" pitchFamily="50" charset="-128"/>
                        </a:rPr>
                        <a:t>41</a:t>
                      </a:r>
                      <a:endParaRPr kumimoji="1" lang="ja-JP" altLang="en-US" sz="700" b="1"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nSpc>
                          <a:spcPts val="800"/>
                        </a:lnSpc>
                      </a:pPr>
                      <a:r>
                        <a:rPr kumimoji="1" lang="ja-JP" altLang="en-US" sz="700" dirty="0">
                          <a:latin typeface="BIZ UDPゴシック" panose="020B0400000000000000" pitchFamily="50" charset="-128"/>
                          <a:ea typeface="BIZ UDPゴシック" panose="020B0400000000000000" pitchFamily="50" charset="-128"/>
                        </a:rPr>
                        <a:t>水辺の充実度（↑</a:t>
                      </a:r>
                      <a:r>
                        <a:rPr kumimoji="1" lang="en-US" altLang="ja-JP" sz="700" dirty="0">
                          <a:latin typeface="BIZ UDPゴシック" panose="020B0400000000000000" pitchFamily="50" charset="-128"/>
                          <a:ea typeface="BIZ UDPゴシック" panose="020B0400000000000000" pitchFamily="50" charset="-128"/>
                        </a:rPr>
                        <a:t>30</a:t>
                      </a:r>
                      <a:r>
                        <a:rPr kumimoji="1" lang="ja-JP" altLang="en-US" sz="700" dirty="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38362473"/>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dirty="0">
                          <a:latin typeface="BIZ UDPゴシック" panose="020B0400000000000000" pitchFamily="50" charset="-128"/>
                          <a:ea typeface="BIZ UDPゴシック" panose="020B0400000000000000" pitchFamily="50" charset="-128"/>
                        </a:rPr>
                        <a:t>快適性</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42</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43</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36</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27</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32</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32</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17</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en-US" altLang="ja-JP" sz="700" dirty="0">
                          <a:latin typeface="BIZ UDPゴシック" panose="020B0400000000000000" pitchFamily="50" charset="-128"/>
                          <a:ea typeface="BIZ UDPゴシック" panose="020B0400000000000000" pitchFamily="50" charset="-128"/>
                        </a:rPr>
                        <a:t>※2024</a:t>
                      </a:r>
                      <a:r>
                        <a:rPr kumimoji="1" lang="ja-JP" altLang="en-US" sz="700" dirty="0">
                          <a:latin typeface="BIZ UDPゴシック" panose="020B0400000000000000" pitchFamily="50" charset="-128"/>
                          <a:ea typeface="BIZ UDPゴシック" panose="020B0400000000000000" pitchFamily="50" charset="-128"/>
                        </a:rPr>
                        <a:t>年から構成指標に変更あり</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17493026"/>
                  </a:ext>
                </a:extLst>
              </a:tr>
              <a:tr h="195217">
                <a:tc rowSpan="3">
                  <a:txBody>
                    <a:bodyPr/>
                    <a:lstStyle/>
                    <a:p>
                      <a:pPr algn="ctr">
                        <a:lnSpc>
                          <a:spcPts val="800"/>
                        </a:lnSpc>
                      </a:pPr>
                      <a:r>
                        <a:rPr kumimoji="1" lang="ja-JP" altLang="en-US" sz="800" b="1">
                          <a:solidFill>
                            <a:schemeClr val="bg1"/>
                          </a:solidFill>
                          <a:latin typeface="BIZ UDPゴシック" panose="020B0400000000000000" pitchFamily="50" charset="-128"/>
                          <a:ea typeface="BIZ UDPゴシック" panose="020B0400000000000000" pitchFamily="50" charset="-128"/>
                        </a:rPr>
                        <a:t>交通・</a:t>
                      </a:r>
                      <a:endParaRPr kumimoji="1" lang="en-US" altLang="ja-JP" sz="800" b="1">
                        <a:solidFill>
                          <a:schemeClr val="bg1"/>
                        </a:solidFill>
                        <a:latin typeface="BIZ UDPゴシック" panose="020B0400000000000000" pitchFamily="50" charset="-128"/>
                        <a:ea typeface="BIZ UDPゴシック" panose="020B0400000000000000" pitchFamily="50" charset="-128"/>
                      </a:endParaRPr>
                    </a:p>
                    <a:p>
                      <a:pPr algn="ctr">
                        <a:lnSpc>
                          <a:spcPts val="800"/>
                        </a:lnSpc>
                      </a:pPr>
                      <a:r>
                        <a:rPr kumimoji="1" lang="ja-JP" altLang="en-US" sz="800" b="1">
                          <a:solidFill>
                            <a:schemeClr val="bg1"/>
                          </a:solidFill>
                          <a:latin typeface="BIZ UDPゴシック" panose="020B0400000000000000" pitchFamily="50" charset="-128"/>
                          <a:ea typeface="BIZ UDPゴシック" panose="020B0400000000000000" pitchFamily="50" charset="-128"/>
                        </a:rPr>
                        <a:t>アクセス</a:t>
                      </a:r>
                    </a:p>
                  </a:txBody>
                  <a:tcPr vert="eaVert"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6">
                        <a:lumMod val="75000"/>
                      </a:schemeClr>
                    </a:solidFill>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都市内交通</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61</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66</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77</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75</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77</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75</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65</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dirty="0">
                          <a:latin typeface="BIZ UDPゴシック" panose="020B0400000000000000" pitchFamily="50" charset="-128"/>
                          <a:ea typeface="BIZ UDPゴシック" panose="020B0400000000000000" pitchFamily="50" charset="-128"/>
                        </a:rPr>
                        <a:t>交通渋滞の少なさ（↑</a:t>
                      </a:r>
                      <a:r>
                        <a:rPr kumimoji="1" lang="en-US" altLang="ja-JP" sz="700" dirty="0">
                          <a:latin typeface="BIZ UDPゴシック" panose="020B0400000000000000" pitchFamily="50" charset="-128"/>
                          <a:ea typeface="BIZ UDPゴシック" panose="020B0400000000000000" pitchFamily="50" charset="-128"/>
                        </a:rPr>
                        <a:t>5</a:t>
                      </a:r>
                      <a:r>
                        <a:rPr kumimoji="1" lang="ja-JP" altLang="en-US" sz="700" dirty="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14727414"/>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都市外アクセス</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83</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83</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87</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87</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90</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89</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90</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dirty="0">
                          <a:latin typeface="BIZ UDPゴシック" panose="020B0400000000000000" pitchFamily="50" charset="-128"/>
                          <a:ea typeface="BIZ UDPゴシック" panose="020B0400000000000000" pitchFamily="50" charset="-128"/>
                        </a:rPr>
                        <a:t>インターチェンジ数（↑</a:t>
                      </a:r>
                      <a:r>
                        <a:rPr kumimoji="1" lang="en-US" altLang="ja-JP" sz="700" dirty="0">
                          <a:latin typeface="BIZ UDPゴシック" panose="020B0400000000000000" pitchFamily="50" charset="-128"/>
                          <a:ea typeface="BIZ UDPゴシック" panose="020B0400000000000000" pitchFamily="50" charset="-128"/>
                        </a:rPr>
                        <a:t>15</a:t>
                      </a:r>
                      <a:r>
                        <a:rPr kumimoji="1" lang="ja-JP" altLang="en-US" sz="700" dirty="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148398306"/>
                  </a:ext>
                </a:extLst>
              </a:tr>
              <a:tr h="195217">
                <a:tc vMerge="1">
                  <a:txBody>
                    <a:bodyPr/>
                    <a:lstStyle/>
                    <a:p>
                      <a:endParaRPr kumimoji="1" lang="ja-JP" altLang="en-US" sz="10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ts val="800"/>
                        </a:lnSpc>
                      </a:pPr>
                      <a:r>
                        <a:rPr kumimoji="1" lang="ja-JP" altLang="en-US" sz="700">
                          <a:latin typeface="BIZ UDPゴシック" panose="020B0400000000000000" pitchFamily="50" charset="-128"/>
                          <a:ea typeface="BIZ UDPゴシック" panose="020B0400000000000000" pitchFamily="50" charset="-128"/>
                        </a:rPr>
                        <a:t>移動の容易性</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68</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66</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dirty="0">
                          <a:latin typeface="BIZ UDPゴシック" panose="020B0400000000000000" pitchFamily="50" charset="-128"/>
                          <a:ea typeface="BIZ UDPゴシック" panose="020B0400000000000000" pitchFamily="50" charset="-128"/>
                        </a:rPr>
                        <a:t>86</a:t>
                      </a:r>
                      <a:endParaRPr kumimoji="1" lang="ja-JP" altLang="en-US" sz="700" dirty="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84</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a:lnSpc>
                          <a:spcPts val="800"/>
                        </a:lnSpc>
                      </a:pPr>
                      <a:r>
                        <a:rPr kumimoji="1" lang="en-US" altLang="ja-JP" sz="700">
                          <a:latin typeface="BIZ UDPゴシック" panose="020B0400000000000000" pitchFamily="50" charset="-128"/>
                          <a:ea typeface="BIZ UDPゴシック" panose="020B0400000000000000" pitchFamily="50" charset="-128"/>
                        </a:rPr>
                        <a:t>77</a:t>
                      </a:r>
                      <a:endParaRPr kumimoji="1" lang="ja-JP" altLang="en-US" sz="700">
                        <a:latin typeface="BIZ UDPゴシック" panose="020B0400000000000000" pitchFamily="50" charset="-128"/>
                        <a:ea typeface="BIZ UDPゴシック" panose="020B0400000000000000"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nSpc>
                          <a:spcPts val="800"/>
                        </a:lnSpc>
                      </a:pPr>
                      <a:r>
                        <a:rPr kumimoji="1" lang="ja-JP" altLang="en-US" sz="700" dirty="0">
                          <a:latin typeface="BIZ UDPゴシック" panose="020B0400000000000000" pitchFamily="50" charset="-128"/>
                          <a:ea typeface="BIZ UDPゴシック" panose="020B0400000000000000" pitchFamily="50" charset="-128"/>
                        </a:rPr>
                        <a:t>通勤時間の短さ（↑</a:t>
                      </a:r>
                      <a:r>
                        <a:rPr kumimoji="1" lang="en-US" altLang="ja-JP" sz="700" dirty="0">
                          <a:latin typeface="BIZ UDPゴシック" panose="020B0400000000000000" pitchFamily="50" charset="-128"/>
                          <a:ea typeface="BIZ UDPゴシック" panose="020B0400000000000000" pitchFamily="50" charset="-128"/>
                        </a:rPr>
                        <a:t>8</a:t>
                      </a:r>
                      <a:r>
                        <a:rPr kumimoji="1" lang="ja-JP" altLang="en-US" sz="700" dirty="0">
                          <a:latin typeface="BIZ UDPゴシック" panose="020B0400000000000000" pitchFamily="50" charset="-128"/>
                          <a:ea typeface="BIZ UDPゴシック" panose="020B0400000000000000"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78529902"/>
                  </a:ext>
                </a:extLst>
              </a:tr>
            </a:tbl>
          </a:graphicData>
        </a:graphic>
      </p:graphicFrame>
      <p:sp>
        <p:nvSpPr>
          <p:cNvPr id="4" name="テキスト ボックス 3">
            <a:extLst>
              <a:ext uri="{FF2B5EF4-FFF2-40B4-BE49-F238E27FC236}">
                <a16:creationId xmlns:a16="http://schemas.microsoft.com/office/drawing/2014/main" id="{6B123503-779C-4E12-95EB-8B4C14EF4B80}"/>
              </a:ext>
            </a:extLst>
          </p:cNvPr>
          <p:cNvSpPr txBox="1"/>
          <p:nvPr/>
        </p:nvSpPr>
        <p:spPr>
          <a:xfrm>
            <a:off x="127648" y="636735"/>
            <a:ext cx="9650704" cy="723916"/>
          </a:xfrm>
          <a:prstGeom prst="rect">
            <a:avLst/>
          </a:prstGeom>
          <a:solidFill>
            <a:schemeClr val="accent1">
              <a:lumMod val="20000"/>
              <a:lumOff val="80000"/>
            </a:schemeClr>
          </a:solidFill>
        </p:spPr>
        <p:txBody>
          <a:bodyPr wrap="square"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effectLst/>
                <a:uLnTx/>
                <a:uFillTx/>
                <a:latin typeface="BIZ UDPゴシック" panose="020B0400000000000000" pitchFamily="50" charset="-128"/>
                <a:ea typeface="BIZ UDPゴシック" panose="020B0400000000000000" pitchFamily="50" charset="-128"/>
              </a:defRPr>
            </a:lvl1pPr>
          </a:lstStyle>
          <a:p>
            <a:r>
              <a:rPr lang="ja-JP" altLang="en-US" dirty="0"/>
              <a:t>日本の都市特性評価</a:t>
            </a:r>
            <a:r>
              <a:rPr lang="ja-JP" altLang="en-US" sz="1050" b="0" dirty="0"/>
              <a:t>（森記念財団 都市戦略研究所）</a:t>
            </a:r>
            <a:r>
              <a:rPr lang="ja-JP" altLang="en-US" dirty="0"/>
              <a:t>では、国内の</a:t>
            </a:r>
            <a:r>
              <a:rPr lang="en-US" altLang="ja-JP" dirty="0"/>
              <a:t>136</a:t>
            </a:r>
            <a:r>
              <a:rPr lang="ja-JP" altLang="en-US" dirty="0"/>
              <a:t>都市と東京</a:t>
            </a:r>
            <a:r>
              <a:rPr lang="en-US" altLang="ja-JP" dirty="0"/>
              <a:t>23</a:t>
            </a:r>
            <a:r>
              <a:rPr lang="ja-JP" altLang="en-US" dirty="0"/>
              <a:t>区を対象に、都市の力を定量・定性データをもとに、相対的かつ多角的に分析、都市の強みや魅力を数値化。最新（</a:t>
            </a:r>
            <a:r>
              <a:rPr lang="en-US" altLang="ja-JP" dirty="0"/>
              <a:t>2025</a:t>
            </a:r>
            <a:r>
              <a:rPr lang="ja-JP" altLang="en-US" dirty="0"/>
              <a:t>年度）の評価では、大阪市が５年連続総合１位。</a:t>
            </a:r>
            <a:endParaRPr lang="en-US" altLang="ja-JP" dirty="0"/>
          </a:p>
          <a:p>
            <a:r>
              <a:rPr lang="en-US" altLang="ja-JP" dirty="0"/>
              <a:t>2018</a:t>
            </a:r>
            <a:r>
              <a:rPr lang="ja-JP" altLang="en-US" dirty="0"/>
              <a:t>年</a:t>
            </a:r>
            <a:r>
              <a:rPr lang="ja-JP" altLang="en-US" sz="1050" b="0" dirty="0"/>
              <a:t>（調査開始）</a:t>
            </a:r>
            <a:r>
              <a:rPr lang="ja-JP" altLang="en-US" dirty="0"/>
              <a:t>以降、「経済・ビジネス」「文化・交流」「生活・居住」の指標において評価が上昇</a:t>
            </a:r>
          </a:p>
        </p:txBody>
      </p:sp>
      <p:sp>
        <p:nvSpPr>
          <p:cNvPr id="5" name="テキスト ボックス 4">
            <a:extLst>
              <a:ext uri="{FF2B5EF4-FFF2-40B4-BE49-F238E27FC236}">
                <a16:creationId xmlns:a16="http://schemas.microsoft.com/office/drawing/2014/main" id="{7D3EF863-5217-45A2-A72A-4FEFAA42C078}"/>
              </a:ext>
            </a:extLst>
          </p:cNvPr>
          <p:cNvSpPr txBox="1"/>
          <p:nvPr/>
        </p:nvSpPr>
        <p:spPr>
          <a:xfrm>
            <a:off x="7894047" y="6693204"/>
            <a:ext cx="2736000" cy="169277"/>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出典：日本の都市特性評価（森記念財団 都市戦略研究所）</a:t>
            </a:r>
          </a:p>
        </p:txBody>
      </p:sp>
      <p:sp>
        <p:nvSpPr>
          <p:cNvPr id="6" name="スライド番号プレースホルダー 3">
            <a:extLst>
              <a:ext uri="{FF2B5EF4-FFF2-40B4-BE49-F238E27FC236}">
                <a16:creationId xmlns:a16="http://schemas.microsoft.com/office/drawing/2014/main" id="{246E1B50-0415-4B2F-AB4D-1989DBAEB12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0C25C856-A946-4823-A1C9-785B0B880962}"/>
              </a:ext>
            </a:extLst>
          </p:cNvPr>
          <p:cNvSpPr txBox="1"/>
          <p:nvPr/>
        </p:nvSpPr>
        <p:spPr>
          <a:xfrm>
            <a:off x="0" y="61186"/>
            <a:ext cx="9906000" cy="707886"/>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１－②．都市＜都市ランキング：国内</a:t>
            </a:r>
            <a:r>
              <a:rPr lang="ja-JP" altLang="en-US" sz="1600" dirty="0"/>
              <a:t>（「日本の都市特性評価」における大阪市の指標）</a:t>
            </a:r>
            <a:r>
              <a:rPr lang="ja-JP" altLang="en-US" dirty="0"/>
              <a:t>＞</a:t>
            </a:r>
          </a:p>
          <a:p>
            <a:endParaRPr lang="en-US" altLang="ja-JP" dirty="0"/>
          </a:p>
        </p:txBody>
      </p:sp>
      <p:grpSp>
        <p:nvGrpSpPr>
          <p:cNvPr id="10" name="グループ化 9">
            <a:extLst>
              <a:ext uri="{FF2B5EF4-FFF2-40B4-BE49-F238E27FC236}">
                <a16:creationId xmlns:a16="http://schemas.microsoft.com/office/drawing/2014/main" id="{1AE87EC5-8A03-4815-ADD9-060483B096B3}"/>
              </a:ext>
            </a:extLst>
          </p:cNvPr>
          <p:cNvGrpSpPr/>
          <p:nvPr/>
        </p:nvGrpSpPr>
        <p:grpSpPr>
          <a:xfrm>
            <a:off x="190499" y="6693113"/>
            <a:ext cx="2931516" cy="169277"/>
            <a:chOff x="243839" y="6657642"/>
            <a:chExt cx="2931516" cy="169277"/>
          </a:xfrm>
        </p:grpSpPr>
        <p:sp>
          <p:nvSpPr>
            <p:cNvPr id="7" name="テキスト ボックス 6">
              <a:extLst>
                <a:ext uri="{FF2B5EF4-FFF2-40B4-BE49-F238E27FC236}">
                  <a16:creationId xmlns:a16="http://schemas.microsoft.com/office/drawing/2014/main" id="{A2E165A7-39A9-47E6-8FFF-92D9F3D1EDB1}"/>
                </a:ext>
              </a:extLst>
            </p:cNvPr>
            <p:cNvSpPr txBox="1"/>
            <p:nvPr/>
          </p:nvSpPr>
          <p:spPr>
            <a:xfrm>
              <a:off x="439355" y="6657642"/>
              <a:ext cx="2736000" cy="169277"/>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2018</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年にかけて偏差値が</a:t>
              </a:r>
              <a:r>
                <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10pt</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以上上昇した項目</a:t>
              </a:r>
            </a:p>
          </p:txBody>
        </p:sp>
        <p:sp>
          <p:nvSpPr>
            <p:cNvPr id="9" name="正方形/長方形 8">
              <a:extLst>
                <a:ext uri="{FF2B5EF4-FFF2-40B4-BE49-F238E27FC236}">
                  <a16:creationId xmlns:a16="http://schemas.microsoft.com/office/drawing/2014/main" id="{4942EF60-B81D-4FCF-AC24-D8646BD9C22B}"/>
                </a:ext>
              </a:extLst>
            </p:cNvPr>
            <p:cNvSpPr/>
            <p:nvPr/>
          </p:nvSpPr>
          <p:spPr>
            <a:xfrm>
              <a:off x="243839" y="6706103"/>
              <a:ext cx="250761" cy="81186"/>
            </a:xfrm>
            <a:prstGeom prst="rect">
              <a:avLst/>
            </a:prstGeom>
            <a:solidFill>
              <a:srgbClr val="FFE699"/>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8355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a:xfrm>
            <a:off x="7682457" y="647171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EEF342EF-D76D-42AB-9B89-40708B5C6B4E}"/>
              </a:ext>
            </a:extLst>
          </p:cNvPr>
          <p:cNvSpPr txBox="1"/>
          <p:nvPr/>
        </p:nvSpPr>
        <p:spPr>
          <a:xfrm>
            <a:off x="127648" y="630180"/>
            <a:ext cx="9674199" cy="94551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r>
              <a:rPr lang="en-US" altLang="ja-JP" dirty="0"/>
              <a:t>【</a:t>
            </a:r>
            <a:r>
              <a:rPr lang="ja-JP" altLang="en-US" dirty="0"/>
              <a:t>世界の都市総合力ランキング</a:t>
            </a:r>
            <a:r>
              <a:rPr lang="en-US" altLang="ja-JP" dirty="0"/>
              <a:t>】</a:t>
            </a:r>
            <a:r>
              <a:rPr lang="ja-JP" altLang="en-US" b="0" dirty="0"/>
              <a:t>文化・交流分野でスコアが上昇し、</a:t>
            </a:r>
            <a:r>
              <a:rPr lang="en-US" altLang="ja-JP" u="sng" dirty="0"/>
              <a:t>2025</a:t>
            </a:r>
            <a:r>
              <a:rPr lang="ja-JP" altLang="en-US" u="sng" dirty="0"/>
              <a:t>年は大幅にランクアップ</a:t>
            </a:r>
            <a:r>
              <a:rPr lang="ja-JP" altLang="en-US" b="0" dirty="0"/>
              <a:t>。居住：</a:t>
            </a:r>
            <a:r>
              <a:rPr lang="en-US" altLang="ja-JP" b="0" dirty="0"/>
              <a:t>6</a:t>
            </a:r>
            <a:r>
              <a:rPr lang="ja-JP" altLang="en-US" b="0" dirty="0"/>
              <a:t>位、文化・交流：１３位など</a:t>
            </a:r>
            <a:endParaRPr lang="en-US" altLang="ja-JP" b="0" dirty="0"/>
          </a:p>
          <a:p>
            <a:r>
              <a:rPr lang="en-US" altLang="ja-JP" dirty="0"/>
              <a:t>【</a:t>
            </a:r>
            <a:r>
              <a:rPr lang="ja-JP" altLang="en-US" dirty="0"/>
              <a:t>世界で最も住みやすい都市ランキング</a:t>
            </a:r>
            <a:r>
              <a:rPr lang="en-US" altLang="ja-JP" dirty="0"/>
              <a:t>】</a:t>
            </a:r>
            <a:r>
              <a:rPr lang="en-US" altLang="ja-JP" b="0" dirty="0"/>
              <a:t>2018</a:t>
            </a:r>
            <a:r>
              <a:rPr lang="ja-JP" altLang="en-US" b="0" dirty="0"/>
              <a:t>年以降継続してトップ</a:t>
            </a:r>
            <a:r>
              <a:rPr lang="en-US" altLang="ja-JP" b="0" dirty="0"/>
              <a:t>10</a:t>
            </a:r>
            <a:r>
              <a:rPr lang="ja-JP" altLang="en-US" b="0" dirty="0"/>
              <a:t>入り。「安定性」「健康医療」「教育」で高評価</a:t>
            </a:r>
            <a:endParaRPr lang="en-US" altLang="ja-JP" b="0" dirty="0"/>
          </a:p>
          <a:p>
            <a:r>
              <a:rPr lang="en-US" altLang="ja-JP" dirty="0"/>
              <a:t>【</a:t>
            </a:r>
            <a:r>
              <a:rPr lang="ja-JP" altLang="en-US" dirty="0"/>
              <a:t>世界で最も魅力的な観光都市</a:t>
            </a:r>
            <a:r>
              <a:rPr lang="en-US" altLang="ja-JP" dirty="0"/>
              <a:t>】</a:t>
            </a:r>
            <a:r>
              <a:rPr lang="ja-JP" altLang="en-US" b="0" dirty="0"/>
              <a:t>２０２５年、大阪が</a:t>
            </a:r>
            <a:r>
              <a:rPr lang="en-US" altLang="ja-JP" b="0" dirty="0"/>
              <a:t>1</a:t>
            </a:r>
            <a:r>
              <a:rPr lang="ja-JP" altLang="en-US" b="0" dirty="0"/>
              <a:t>位を獲得。実際の旅行消費者の視点から、観光都市の魅力を測定</a:t>
            </a:r>
            <a:endParaRPr lang="en-US" altLang="ja-JP" b="0" dirty="0"/>
          </a:p>
          <a:p>
            <a:r>
              <a:rPr lang="en-US" altLang="ja-JP" dirty="0"/>
              <a:t>【</a:t>
            </a:r>
            <a:r>
              <a:rPr lang="ja-JP" altLang="en-US" dirty="0"/>
              <a:t>グローバル都市調査</a:t>
            </a:r>
            <a:r>
              <a:rPr lang="en-US" altLang="ja-JP" dirty="0"/>
              <a:t>】</a:t>
            </a:r>
            <a:r>
              <a:rPr lang="ja-JP" altLang="en-US" b="0" dirty="0"/>
              <a:t>将来の有望性を示す</a:t>
            </a:r>
            <a:r>
              <a:rPr lang="ja-JP" altLang="en-US" u="sng" dirty="0"/>
              <a:t>ｸﾞﾛｰﾊﾞﾙ都市展望は、大阪は上昇傾向。</a:t>
            </a:r>
            <a:r>
              <a:rPr lang="ja-JP" altLang="en-US" dirty="0"/>
              <a:t>「</a:t>
            </a:r>
            <a:r>
              <a:rPr lang="ja-JP" altLang="en-US" b="0" dirty="0"/>
              <a:t>個人のウェルビーイング」「</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ガバナンス</a:t>
            </a:r>
            <a:r>
              <a:rPr lang="ja-JP" altLang="en-US" b="0" dirty="0"/>
              <a:t>」が高評価</a:t>
            </a:r>
          </a:p>
        </p:txBody>
      </p:sp>
      <p:sp>
        <p:nvSpPr>
          <p:cNvPr id="5" name="テキスト プレースホルダー 70">
            <a:extLst>
              <a:ext uri="{FF2B5EF4-FFF2-40B4-BE49-F238E27FC236}">
                <a16:creationId xmlns:a16="http://schemas.microsoft.com/office/drawing/2014/main" id="{59ABFA5F-28A1-401E-94BA-215D76F6A1A5}"/>
              </a:ext>
            </a:extLst>
          </p:cNvPr>
          <p:cNvSpPr txBox="1">
            <a:spLocks/>
          </p:cNvSpPr>
          <p:nvPr/>
        </p:nvSpPr>
        <p:spPr>
          <a:xfrm>
            <a:off x="139462"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プレースホルダー 70">
            <a:extLst>
              <a:ext uri="{FF2B5EF4-FFF2-40B4-BE49-F238E27FC236}">
                <a16:creationId xmlns:a16="http://schemas.microsoft.com/office/drawing/2014/main" id="{665C0C68-3A55-4E9C-9041-9C90E3BDC8A9}"/>
              </a:ext>
            </a:extLst>
          </p:cNvPr>
          <p:cNvSpPr txBox="1">
            <a:spLocks/>
          </p:cNvSpPr>
          <p:nvPr/>
        </p:nvSpPr>
        <p:spPr>
          <a:xfrm>
            <a:off x="5067383"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70">
            <a:extLst>
              <a:ext uri="{FF2B5EF4-FFF2-40B4-BE49-F238E27FC236}">
                <a16:creationId xmlns:a16="http://schemas.microsoft.com/office/drawing/2014/main" id="{59AF6604-CE2B-422F-95E1-73A0F2B82C2B}"/>
              </a:ext>
            </a:extLst>
          </p:cNvPr>
          <p:cNvSpPr txBox="1">
            <a:spLocks/>
          </p:cNvSpPr>
          <p:nvPr/>
        </p:nvSpPr>
        <p:spPr>
          <a:xfrm>
            <a:off x="139462"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世界の都市総合力ランキング</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（森記念財団）</a:t>
            </a:r>
            <a:endParaRPr kumimoji="1"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プレースホルダー 70">
            <a:extLst>
              <a:ext uri="{FF2B5EF4-FFF2-40B4-BE49-F238E27FC236}">
                <a16:creationId xmlns:a16="http://schemas.microsoft.com/office/drawing/2014/main" id="{E50C0943-A530-4E34-9A02-71872BF613CC}"/>
              </a:ext>
            </a:extLst>
          </p:cNvPr>
          <p:cNvSpPr txBox="1">
            <a:spLocks/>
          </p:cNvSpPr>
          <p:nvPr/>
        </p:nvSpPr>
        <p:spPr>
          <a:xfrm>
            <a:off x="5032074" y="1644194"/>
            <a:ext cx="4734464" cy="373782"/>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世界で最も住みやすい都市ランキング </a:t>
            </a:r>
            <a:r>
              <a:rPr kumimoji="0"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（英エコノミスト）</a:t>
            </a:r>
            <a:endParaRPr kumimoji="0"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正方形/長方形 28">
            <a:extLst>
              <a:ext uri="{FF2B5EF4-FFF2-40B4-BE49-F238E27FC236}">
                <a16:creationId xmlns:a16="http://schemas.microsoft.com/office/drawing/2014/main" id="{7F2D19EC-E060-4ABD-B1C3-6C3C2AF04782}"/>
              </a:ext>
            </a:extLst>
          </p:cNvPr>
          <p:cNvSpPr/>
          <p:nvPr/>
        </p:nvSpPr>
        <p:spPr>
          <a:xfrm>
            <a:off x="2278649" y="3930043"/>
            <a:ext cx="2559968" cy="234950"/>
          </a:xfrm>
          <a:prstGeom prst="rect">
            <a:avLst/>
          </a:prstGeom>
          <a:noFill/>
        </p:spPr>
        <p:txBody>
          <a:bodyPr wrap="non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出典：森記念財団 都市戦略研究所「</a:t>
            </a:r>
            <a:r>
              <a:rPr kumimoji="1" lang="ja-JP" altLang="en-US" sz="600" dirty="0">
                <a:solidFill>
                  <a:prstClr val="black"/>
                </a:solidFill>
                <a:latin typeface="Meiryo UI" panose="020B0604030504040204" pitchFamily="50" charset="-128"/>
                <a:ea typeface="Meiryo UI" panose="020B0604030504040204" pitchFamily="50" charset="-128"/>
              </a:rPr>
              <a:t>世界の都市総合力ランキング</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8" name="正方形/長方形 37">
            <a:extLst>
              <a:ext uri="{FF2B5EF4-FFF2-40B4-BE49-F238E27FC236}">
                <a16:creationId xmlns:a16="http://schemas.microsoft.com/office/drawing/2014/main" id="{57D2B636-9103-4DD8-B22F-E21496B5675D}"/>
              </a:ext>
            </a:extLst>
          </p:cNvPr>
          <p:cNvSpPr/>
          <p:nvPr/>
        </p:nvSpPr>
        <p:spPr>
          <a:xfrm>
            <a:off x="8033684" y="6613893"/>
            <a:ext cx="1872316" cy="206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KEARNEY</a:t>
            </a:r>
            <a:r>
              <a:rPr kumimoji="1" lang="ja-JP" altLang="en-US" sz="600" dirty="0">
                <a:solidFill>
                  <a:prstClr val="black"/>
                </a:solidFill>
                <a:latin typeface="BIZ UDゴシック" panose="020B0400000000000000" pitchFamily="49" charset="-128"/>
                <a:ea typeface="BIZ UDゴシック" panose="020B0400000000000000" pitchFamily="49" charset="-128"/>
              </a:rPr>
              <a:t>「グローバル都市調査」</a:t>
            </a:r>
            <a:endParaRPr kumimoji="1" lang="en-US" altLang="ja-JP" sz="600" dirty="0">
              <a:solidFill>
                <a:prstClr val="black"/>
              </a:solidFill>
              <a:latin typeface="BIZ UDゴシック" panose="020B0400000000000000" pitchFamily="49" charset="-128"/>
              <a:ea typeface="BIZ UDゴシック" panose="020B0400000000000000" pitchFamily="49" charset="-128"/>
            </a:endParaRPr>
          </a:p>
        </p:txBody>
      </p:sp>
      <p:sp>
        <p:nvSpPr>
          <p:cNvPr id="32" name="正方形/長方形 31">
            <a:extLst>
              <a:ext uri="{FF2B5EF4-FFF2-40B4-BE49-F238E27FC236}">
                <a16:creationId xmlns:a16="http://schemas.microsoft.com/office/drawing/2014/main" id="{E68FB1CA-00AC-4219-A04C-37C2A6CA5BDD}"/>
              </a:ext>
            </a:extLst>
          </p:cNvPr>
          <p:cNvSpPr/>
          <p:nvPr/>
        </p:nvSpPr>
        <p:spPr>
          <a:xfrm>
            <a:off x="6989672" y="4017134"/>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EIU</a:t>
            </a: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The Global </a:t>
            </a:r>
            <a:r>
              <a:rPr kumimoji="1" lang="en-US" altLang="ja-JP" sz="6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Liveability</a:t>
            </a: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Index</a:t>
            </a: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27" name="正方形/長方形 26">
            <a:extLst>
              <a:ext uri="{FF2B5EF4-FFF2-40B4-BE49-F238E27FC236}">
                <a16:creationId xmlns:a16="http://schemas.microsoft.com/office/drawing/2014/main" id="{C2663F2D-9B07-4233-BFCC-1B43EABFF820}"/>
              </a:ext>
            </a:extLst>
          </p:cNvPr>
          <p:cNvSpPr/>
          <p:nvPr/>
        </p:nvSpPr>
        <p:spPr>
          <a:xfrm>
            <a:off x="1140407" y="6426018"/>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en-US" altLang="ja-JP" sz="6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Yanolja</a:t>
            </a: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Research</a:t>
            </a: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dirty="0">
                <a:solidFill>
                  <a:prstClr val="black"/>
                </a:solidFill>
                <a:latin typeface="BIZ UDゴシック" panose="020B0400000000000000" pitchFamily="49" charset="-128"/>
                <a:ea typeface="BIZ UDゴシック" panose="020B0400000000000000" pitchFamily="49" charset="-128"/>
              </a:rPr>
              <a:t>　　　　　　　　　　　　　　　　</a:t>
            </a: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Global Tourism City Attractiveness Index</a:t>
            </a: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23" name="テキスト プレースホルダー 70">
            <a:extLst>
              <a:ext uri="{FF2B5EF4-FFF2-40B4-BE49-F238E27FC236}">
                <a16:creationId xmlns:a16="http://schemas.microsoft.com/office/drawing/2014/main" id="{564CFD52-E4C7-4E00-85AB-4332EB92FAC3}"/>
              </a:ext>
            </a:extLst>
          </p:cNvPr>
          <p:cNvSpPr txBox="1">
            <a:spLocks/>
          </p:cNvSpPr>
          <p:nvPr/>
        </p:nvSpPr>
        <p:spPr>
          <a:xfrm>
            <a:off x="104153" y="4337302"/>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世界で最も魅力的な観光都市</a:t>
            </a:r>
            <a:r>
              <a:rPr kumimoji="0"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0" i="0" u="none" strike="noStrike" kern="1200" cap="none" spc="0" normalizeH="0" baseline="0" noProof="0" dirty="0" err="1">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Yanolja</a:t>
            </a:r>
            <a:r>
              <a:rPr kumimoji="0"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Research</a:t>
            </a:r>
            <a:r>
              <a:rPr kumimoji="0"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BAEF4B46-A9A8-45F5-9F8E-875857EEE942}"/>
              </a:ext>
            </a:extLst>
          </p:cNvPr>
          <p:cNvSpPr/>
          <p:nvPr/>
        </p:nvSpPr>
        <p:spPr>
          <a:xfrm>
            <a:off x="2647338" y="5223815"/>
            <a:ext cx="2164178" cy="1132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グローバルなソーシャルメディアデータを</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分析することで、観光地としての都市の</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全体的な魅力を定量化した指標。</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指数の特徴：感情的な魅力</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観光客が都市を</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どれだけ肯定的に認識しているか</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認知的評判</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その都市が世界中の</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視聴者の間でどれだけ有名または</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目立っているか</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という</a:t>
            </a: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つの主要な</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側面が統合されている。</a:t>
            </a:r>
          </a:p>
        </p:txBody>
      </p:sp>
      <p:sp>
        <p:nvSpPr>
          <p:cNvPr id="26" name="テキスト ボックス 25">
            <a:extLst>
              <a:ext uri="{FF2B5EF4-FFF2-40B4-BE49-F238E27FC236}">
                <a16:creationId xmlns:a16="http://schemas.microsoft.com/office/drawing/2014/main" id="{7700551A-F3FD-4590-B633-F3DC6003879F}"/>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１－②．都市＜都市ランキング：海外＞</a:t>
            </a:r>
          </a:p>
        </p:txBody>
      </p:sp>
      <p:graphicFrame>
        <p:nvGraphicFramePr>
          <p:cNvPr id="3" name="表 7">
            <a:extLst>
              <a:ext uri="{FF2B5EF4-FFF2-40B4-BE49-F238E27FC236}">
                <a16:creationId xmlns:a16="http://schemas.microsoft.com/office/drawing/2014/main" id="{E1723F3C-0BEE-4C77-921B-52E1B9D45565}"/>
              </a:ext>
            </a:extLst>
          </p:cNvPr>
          <p:cNvGraphicFramePr>
            <a:graphicFrameLocks noGrp="1"/>
          </p:cNvGraphicFramePr>
          <p:nvPr>
            <p:extLst>
              <p:ext uri="{D42A27DB-BD31-4B8C-83A1-F6EECF244321}">
                <p14:modId xmlns:p14="http://schemas.microsoft.com/office/powerpoint/2010/main" val="2899611245"/>
              </p:ext>
            </p:extLst>
          </p:nvPr>
        </p:nvGraphicFramePr>
        <p:xfrm>
          <a:off x="163853" y="2050773"/>
          <a:ext cx="2189453" cy="1280160"/>
        </p:xfrm>
        <a:graphic>
          <a:graphicData uri="http://schemas.openxmlformats.org/drawingml/2006/table">
            <a:tbl>
              <a:tblPr firstRow="1" bandRow="1">
                <a:tableStyleId>{5940675A-B579-460E-94D1-54222C63F5DA}</a:tableStyleId>
              </a:tblPr>
              <a:tblGrid>
                <a:gridCol w="400247">
                  <a:extLst>
                    <a:ext uri="{9D8B030D-6E8A-4147-A177-3AD203B41FA5}">
                      <a16:colId xmlns:a16="http://schemas.microsoft.com/office/drawing/2014/main" val="1336045914"/>
                    </a:ext>
                  </a:extLst>
                </a:gridCol>
                <a:gridCol w="591600">
                  <a:extLst>
                    <a:ext uri="{9D8B030D-6E8A-4147-A177-3AD203B41FA5}">
                      <a16:colId xmlns:a16="http://schemas.microsoft.com/office/drawing/2014/main" val="818895721"/>
                    </a:ext>
                  </a:extLst>
                </a:gridCol>
                <a:gridCol w="590550">
                  <a:extLst>
                    <a:ext uri="{9D8B030D-6E8A-4147-A177-3AD203B41FA5}">
                      <a16:colId xmlns:a16="http://schemas.microsoft.com/office/drawing/2014/main" val="3131387495"/>
                    </a:ext>
                  </a:extLst>
                </a:gridCol>
                <a:gridCol w="607056">
                  <a:extLst>
                    <a:ext uri="{9D8B030D-6E8A-4147-A177-3AD203B41FA5}">
                      <a16:colId xmlns:a16="http://schemas.microsoft.com/office/drawing/2014/main" val="207116512"/>
                    </a:ext>
                  </a:extLst>
                </a:gridCol>
              </a:tblGrid>
              <a:tr h="178910">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順位</a:t>
                      </a:r>
                    </a:p>
                  </a:txBody>
                  <a:tcP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２０１５</a:t>
                      </a:r>
                    </a:p>
                  </a:txBody>
                  <a:tcPr>
                    <a:solidFill>
                      <a:schemeClr val="accent1"/>
                    </a:solidFill>
                  </a:tcPr>
                </a:tc>
                <a:tc>
                  <a:txBody>
                    <a:bodyPr/>
                    <a:lstStyle/>
                    <a:p>
                      <a:pPr algn="ctr"/>
                      <a:r>
                        <a:rPr kumimoji="1" lang="en-US" altLang="ja-JP" sz="800" b="1" dirty="0">
                          <a:solidFill>
                            <a:schemeClr val="bg1"/>
                          </a:solidFill>
                          <a:latin typeface="BIZ UDPゴシック" panose="020B0400000000000000" pitchFamily="50" charset="-128"/>
                          <a:ea typeface="BIZ UDPゴシック" panose="020B0400000000000000" pitchFamily="50" charset="-128"/>
                        </a:rPr>
                        <a:t>2020</a:t>
                      </a:r>
                      <a:endParaRPr kumimoji="1" lang="ja-JP" altLang="en-US" sz="800" b="1" dirty="0">
                        <a:solidFill>
                          <a:schemeClr val="bg1"/>
                        </a:solidFill>
                        <a:latin typeface="BIZ UDPゴシック" panose="020B0400000000000000" pitchFamily="50" charset="-128"/>
                        <a:ea typeface="BIZ UDPゴシック" panose="020B0400000000000000" pitchFamily="50" charset="-128"/>
                      </a:endParaRPr>
                    </a:p>
                  </a:txBody>
                  <a:tcP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２０２</a:t>
                      </a:r>
                      <a:r>
                        <a:rPr kumimoji="1" lang="en-US" altLang="ja-JP" sz="800" b="1" dirty="0">
                          <a:solidFill>
                            <a:schemeClr val="bg1"/>
                          </a:solidFill>
                          <a:latin typeface="BIZ UDPゴシック" panose="020B0400000000000000" pitchFamily="50" charset="-128"/>
                          <a:ea typeface="BIZ UDPゴシック" panose="020B0400000000000000" pitchFamily="50" charset="-128"/>
                        </a:rPr>
                        <a:t>5</a:t>
                      </a:r>
                      <a:endParaRPr kumimoji="1" lang="ja-JP" altLang="en-US" sz="800" b="1" dirty="0">
                        <a:solidFill>
                          <a:schemeClr val="bg1"/>
                        </a:solidFill>
                        <a:latin typeface="BIZ UDPゴシック" panose="020B0400000000000000" pitchFamily="50" charset="-128"/>
                        <a:ea typeface="BIZ UDPゴシック" panose="020B0400000000000000" pitchFamily="50" charset="-128"/>
                      </a:endParaRPr>
                    </a:p>
                  </a:txBody>
                  <a:tcPr>
                    <a:solidFill>
                      <a:schemeClr val="accent1"/>
                    </a:solidFill>
                  </a:tcPr>
                </a:tc>
                <a:extLst>
                  <a:ext uri="{0D108BD9-81ED-4DB2-BD59-A6C34878D82A}">
                    <a16:rowId xmlns:a16="http://schemas.microsoft.com/office/drawing/2014/main" val="1086333090"/>
                  </a:ext>
                </a:extLst>
              </a:tr>
              <a:tr h="180617">
                <a:tc>
                  <a:txBody>
                    <a:bodyPr/>
                    <a:lstStyle/>
                    <a:p>
                      <a:pPr algn="ct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位</a:t>
                      </a:r>
                    </a:p>
                  </a:txBody>
                  <a:tcPr>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ロンドン</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ロンドン</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ロンドン</a:t>
                      </a:r>
                    </a:p>
                  </a:txBody>
                  <a:tcPr/>
                </a:tc>
                <a:extLst>
                  <a:ext uri="{0D108BD9-81ED-4DB2-BD59-A6C34878D82A}">
                    <a16:rowId xmlns:a16="http://schemas.microsoft.com/office/drawing/2014/main" val="2269565214"/>
                  </a:ext>
                </a:extLst>
              </a:tr>
              <a:tr h="17045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２位</a:t>
                      </a:r>
                    </a:p>
                  </a:txBody>
                  <a:tcPr>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ﾆｭｰﾖｰｸ</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ﾆｭｰﾖｰｸ</a:t>
                      </a:r>
                    </a:p>
                  </a:txBody>
                  <a:tcP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東京</a:t>
                      </a:r>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92855921"/>
                  </a:ext>
                </a:extLst>
              </a:tr>
              <a:tr h="0">
                <a:tc>
                  <a:txBody>
                    <a:bodyPr/>
                    <a:lstStyle/>
                    <a:p>
                      <a:pPr algn="ctr"/>
                      <a:r>
                        <a:rPr kumimoji="1" lang="ja-JP" altLang="en-US" sz="800" dirty="0">
                          <a:latin typeface="BIZ UDPゴシック" panose="020B0400000000000000" pitchFamily="50" charset="-128"/>
                          <a:ea typeface="BIZ UDPゴシック" panose="020B0400000000000000" pitchFamily="50" charset="-128"/>
                        </a:rPr>
                        <a:t>３位</a:t>
                      </a:r>
                    </a:p>
                  </a:txBody>
                  <a:tcPr>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パリ</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東京</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ﾆｭｰﾖｰｸ</a:t>
                      </a:r>
                    </a:p>
                  </a:txBody>
                  <a:tcPr/>
                </a:tc>
                <a:extLst>
                  <a:ext uri="{0D108BD9-81ED-4DB2-BD59-A6C34878D82A}">
                    <a16:rowId xmlns:a16="http://schemas.microsoft.com/office/drawing/2014/main" val="739896229"/>
                  </a:ext>
                </a:extLst>
              </a:tr>
              <a:tr h="16283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４位</a:t>
                      </a:r>
                    </a:p>
                  </a:txBody>
                  <a:tcPr>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東京</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パリ</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パリ</a:t>
                      </a: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792037"/>
                  </a:ext>
                </a:extLst>
              </a:tr>
              <a:tr h="12727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５位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ｼﾝｶﾞﾎﾟｰﾙ</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ｼﾝｶﾞﾎﾟｰﾙ</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ｼﾝｶﾞﾎﾟｰﾙ</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959488"/>
                  </a:ext>
                </a:extLst>
              </a:tr>
            </a:tbl>
          </a:graphicData>
        </a:graphic>
      </p:graphicFrame>
      <p:graphicFrame>
        <p:nvGraphicFramePr>
          <p:cNvPr id="25" name="表 7">
            <a:extLst>
              <a:ext uri="{FF2B5EF4-FFF2-40B4-BE49-F238E27FC236}">
                <a16:creationId xmlns:a16="http://schemas.microsoft.com/office/drawing/2014/main" id="{98008B9C-41D4-47E2-A57C-C09CB0A8876C}"/>
              </a:ext>
            </a:extLst>
          </p:cNvPr>
          <p:cNvGraphicFramePr>
            <a:graphicFrameLocks noGrp="1"/>
          </p:cNvGraphicFramePr>
          <p:nvPr>
            <p:extLst>
              <p:ext uri="{D42A27DB-BD31-4B8C-83A1-F6EECF244321}">
                <p14:modId xmlns:p14="http://schemas.microsoft.com/office/powerpoint/2010/main" val="2030025115"/>
              </p:ext>
            </p:extLst>
          </p:nvPr>
        </p:nvGraphicFramePr>
        <p:xfrm>
          <a:off x="163851" y="3663714"/>
          <a:ext cx="2189453" cy="213360"/>
        </p:xfrm>
        <a:graphic>
          <a:graphicData uri="http://schemas.openxmlformats.org/drawingml/2006/table">
            <a:tbl>
              <a:tblPr firstRow="1" bandRow="1">
                <a:tableStyleId>{5940675A-B579-460E-94D1-54222C63F5DA}</a:tableStyleId>
              </a:tblPr>
              <a:tblGrid>
                <a:gridCol w="400247">
                  <a:extLst>
                    <a:ext uri="{9D8B030D-6E8A-4147-A177-3AD203B41FA5}">
                      <a16:colId xmlns:a16="http://schemas.microsoft.com/office/drawing/2014/main" val="1336045914"/>
                    </a:ext>
                  </a:extLst>
                </a:gridCol>
                <a:gridCol w="591600">
                  <a:extLst>
                    <a:ext uri="{9D8B030D-6E8A-4147-A177-3AD203B41FA5}">
                      <a16:colId xmlns:a16="http://schemas.microsoft.com/office/drawing/2014/main" val="818895721"/>
                    </a:ext>
                  </a:extLst>
                </a:gridCol>
                <a:gridCol w="590550">
                  <a:extLst>
                    <a:ext uri="{9D8B030D-6E8A-4147-A177-3AD203B41FA5}">
                      <a16:colId xmlns:a16="http://schemas.microsoft.com/office/drawing/2014/main" val="3131387495"/>
                    </a:ext>
                  </a:extLst>
                </a:gridCol>
                <a:gridCol w="607056">
                  <a:extLst>
                    <a:ext uri="{9D8B030D-6E8A-4147-A177-3AD203B41FA5}">
                      <a16:colId xmlns:a16="http://schemas.microsoft.com/office/drawing/2014/main" val="207116512"/>
                    </a:ext>
                  </a:extLst>
                </a:gridCol>
              </a:tblGrid>
              <a:tr h="127277">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大阪</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２４位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３３位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en-US" altLang="ja-JP" sz="800" b="1" dirty="0">
                          <a:solidFill>
                            <a:srgbClr val="FF0000"/>
                          </a:solidFill>
                          <a:latin typeface="BIZ UDPゴシック" panose="020B0400000000000000" pitchFamily="50" charset="-128"/>
                          <a:ea typeface="BIZ UDPゴシック" panose="020B0400000000000000" pitchFamily="50" charset="-128"/>
                        </a:rPr>
                        <a:t>18</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46959488"/>
                  </a:ext>
                </a:extLst>
              </a:tr>
            </a:tbl>
          </a:graphicData>
        </a:graphic>
      </p:graphicFrame>
      <p:sp>
        <p:nvSpPr>
          <p:cNvPr id="8" name="テキスト ボックス 7">
            <a:extLst>
              <a:ext uri="{FF2B5EF4-FFF2-40B4-BE49-F238E27FC236}">
                <a16:creationId xmlns:a16="http://schemas.microsoft.com/office/drawing/2014/main" id="{B6451867-17B5-4EE1-8C71-7B35A25E2E2C}"/>
              </a:ext>
            </a:extLst>
          </p:cNvPr>
          <p:cNvSpPr txBox="1"/>
          <p:nvPr/>
        </p:nvSpPr>
        <p:spPr>
          <a:xfrm>
            <a:off x="730250" y="3365485"/>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sp>
        <p:nvSpPr>
          <p:cNvPr id="31" name="テキスト ボックス 30">
            <a:extLst>
              <a:ext uri="{FF2B5EF4-FFF2-40B4-BE49-F238E27FC236}">
                <a16:creationId xmlns:a16="http://schemas.microsoft.com/office/drawing/2014/main" id="{FCE87630-9521-43E7-9839-069D9981795C}"/>
              </a:ext>
            </a:extLst>
          </p:cNvPr>
          <p:cNvSpPr txBox="1"/>
          <p:nvPr/>
        </p:nvSpPr>
        <p:spPr>
          <a:xfrm>
            <a:off x="1325959" y="3357326"/>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sp>
        <p:nvSpPr>
          <p:cNvPr id="35" name="テキスト ボックス 34">
            <a:extLst>
              <a:ext uri="{FF2B5EF4-FFF2-40B4-BE49-F238E27FC236}">
                <a16:creationId xmlns:a16="http://schemas.microsoft.com/office/drawing/2014/main" id="{B345D702-7374-4888-B67E-D71EA7D4A272}"/>
              </a:ext>
            </a:extLst>
          </p:cNvPr>
          <p:cNvSpPr txBox="1"/>
          <p:nvPr/>
        </p:nvSpPr>
        <p:spPr>
          <a:xfrm>
            <a:off x="1938629" y="3356914"/>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pic>
        <p:nvPicPr>
          <p:cNvPr id="12" name="図 11">
            <a:extLst>
              <a:ext uri="{FF2B5EF4-FFF2-40B4-BE49-F238E27FC236}">
                <a16:creationId xmlns:a16="http://schemas.microsoft.com/office/drawing/2014/main" id="{3E62D72B-8971-4536-B99C-6C9B1D0C2F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4108" y="2152352"/>
            <a:ext cx="2201267" cy="1974850"/>
          </a:xfrm>
          <a:prstGeom prst="rect">
            <a:avLst/>
          </a:prstGeom>
        </p:spPr>
      </p:pic>
      <p:pic>
        <p:nvPicPr>
          <p:cNvPr id="16" name="図 15">
            <a:extLst>
              <a:ext uri="{FF2B5EF4-FFF2-40B4-BE49-F238E27FC236}">
                <a16:creationId xmlns:a16="http://schemas.microsoft.com/office/drawing/2014/main" id="{90906AAF-88CC-452A-8FE5-A87C553944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144" y="4742702"/>
            <a:ext cx="2164178" cy="2024542"/>
          </a:xfrm>
          <a:prstGeom prst="rect">
            <a:avLst/>
          </a:prstGeom>
        </p:spPr>
      </p:pic>
      <p:sp>
        <p:nvSpPr>
          <p:cNvPr id="36" name="テキスト プレースホルダー 70">
            <a:extLst>
              <a:ext uri="{FF2B5EF4-FFF2-40B4-BE49-F238E27FC236}">
                <a16:creationId xmlns:a16="http://schemas.microsoft.com/office/drawing/2014/main" id="{1D2FB166-B71E-4593-966F-4385C7662EC4}"/>
              </a:ext>
            </a:extLst>
          </p:cNvPr>
          <p:cNvSpPr txBox="1">
            <a:spLocks/>
          </p:cNvSpPr>
          <p:nvPr/>
        </p:nvSpPr>
        <p:spPr>
          <a:xfrm>
            <a:off x="5032074" y="4316792"/>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t>グローバル都市調査</a:t>
            </a:r>
            <a:r>
              <a:rPr kumimoji="0"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100" b="0" dirty="0"/>
              <a:t>KEARNEY</a:t>
            </a:r>
            <a:r>
              <a:rPr kumimoji="0"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41" name="表 7">
            <a:extLst>
              <a:ext uri="{FF2B5EF4-FFF2-40B4-BE49-F238E27FC236}">
                <a16:creationId xmlns:a16="http://schemas.microsoft.com/office/drawing/2014/main" id="{D4ACDDF7-327C-4812-BA62-E863C9A42EE5}"/>
              </a:ext>
            </a:extLst>
          </p:cNvPr>
          <p:cNvGraphicFramePr>
            <a:graphicFrameLocks noGrp="1"/>
          </p:cNvGraphicFramePr>
          <p:nvPr>
            <p:extLst>
              <p:ext uri="{D42A27DB-BD31-4B8C-83A1-F6EECF244321}">
                <p14:modId xmlns:p14="http://schemas.microsoft.com/office/powerpoint/2010/main" val="3039859112"/>
              </p:ext>
            </p:extLst>
          </p:nvPr>
        </p:nvGraphicFramePr>
        <p:xfrm>
          <a:off x="5082668" y="4887457"/>
          <a:ext cx="2083456" cy="1402080"/>
        </p:xfrm>
        <a:graphic>
          <a:graphicData uri="http://schemas.openxmlformats.org/drawingml/2006/table">
            <a:tbl>
              <a:tblPr firstRow="1" bandRow="1">
                <a:tableStyleId>{5940675A-B579-460E-94D1-54222C63F5DA}</a:tableStyleId>
              </a:tblPr>
              <a:tblGrid>
                <a:gridCol w="412961">
                  <a:extLst>
                    <a:ext uri="{9D8B030D-6E8A-4147-A177-3AD203B41FA5}">
                      <a16:colId xmlns:a16="http://schemas.microsoft.com/office/drawing/2014/main" val="1336045914"/>
                    </a:ext>
                  </a:extLst>
                </a:gridCol>
                <a:gridCol w="809921">
                  <a:extLst>
                    <a:ext uri="{9D8B030D-6E8A-4147-A177-3AD203B41FA5}">
                      <a16:colId xmlns:a16="http://schemas.microsoft.com/office/drawing/2014/main" val="818895721"/>
                    </a:ext>
                  </a:extLst>
                </a:gridCol>
                <a:gridCol w="860574">
                  <a:extLst>
                    <a:ext uri="{9D8B030D-6E8A-4147-A177-3AD203B41FA5}">
                      <a16:colId xmlns:a16="http://schemas.microsoft.com/office/drawing/2014/main" val="3131387495"/>
                    </a:ext>
                  </a:extLst>
                </a:gridCol>
              </a:tblGrid>
              <a:tr h="178910">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順位</a:t>
                      </a:r>
                    </a:p>
                  </a:txBody>
                  <a:tcPr anchor="ct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ｸﾞﾛｰﾊﾞﾙ</a:t>
                      </a:r>
                      <a:endParaRPr kumimoji="1" lang="en-US" altLang="ja-JP" sz="8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都市指標</a:t>
                      </a:r>
                    </a:p>
                  </a:txBody>
                  <a:tcP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ｸﾞﾛｰﾊﾞﾙ</a:t>
                      </a:r>
                      <a:endParaRPr kumimoji="1" lang="en-US" altLang="ja-JP" sz="8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都市展望</a:t>
                      </a:r>
                    </a:p>
                  </a:txBody>
                  <a:tcPr>
                    <a:solidFill>
                      <a:schemeClr val="accent1"/>
                    </a:solidFill>
                  </a:tcPr>
                </a:tc>
                <a:extLst>
                  <a:ext uri="{0D108BD9-81ED-4DB2-BD59-A6C34878D82A}">
                    <a16:rowId xmlns:a16="http://schemas.microsoft.com/office/drawing/2014/main" val="1086333090"/>
                  </a:ext>
                </a:extLst>
              </a:tr>
              <a:tr h="180617">
                <a:tc>
                  <a:txBody>
                    <a:bodyPr/>
                    <a:lstStyle/>
                    <a:p>
                      <a:pPr algn="ct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位</a:t>
                      </a:r>
                    </a:p>
                  </a:txBody>
                  <a:tcPr>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ニューヨーク</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ミュンヘン</a:t>
                      </a:r>
                      <a:endParaRPr kumimoji="1" lang="en-US" altLang="ja-JP" sz="800" dirty="0">
                        <a:latin typeface="BIZ UDPゴシック" panose="020B0400000000000000" pitchFamily="50" charset="-128"/>
                        <a:ea typeface="BIZ UDPゴシック" panose="020B0400000000000000" pitchFamily="50" charset="-128"/>
                      </a:endParaRP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565214"/>
                  </a:ext>
                </a:extLst>
              </a:tr>
              <a:tr h="17045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２位</a:t>
                      </a:r>
                    </a:p>
                  </a:txBody>
                  <a:tcPr>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ロンドン</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ソウル</a:t>
                      </a:r>
                    </a:p>
                  </a:txBody>
                  <a:tcP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92855921"/>
                  </a:ext>
                </a:extLst>
              </a:tr>
              <a:tr h="0">
                <a:tc>
                  <a:txBody>
                    <a:bodyPr/>
                    <a:lstStyle/>
                    <a:p>
                      <a:pPr algn="ctr"/>
                      <a:r>
                        <a:rPr kumimoji="1" lang="ja-JP" altLang="en-US" sz="800" dirty="0">
                          <a:latin typeface="BIZ UDPゴシック" panose="020B0400000000000000" pitchFamily="50" charset="-128"/>
                          <a:ea typeface="BIZ UDPゴシック" panose="020B0400000000000000" pitchFamily="50" charset="-128"/>
                        </a:rPr>
                        <a:t>３位</a:t>
                      </a:r>
                    </a:p>
                  </a:txBody>
                  <a:tcPr>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パリ</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シンガポール</a:t>
                      </a:r>
                    </a:p>
                  </a:txBody>
                  <a:tcPr/>
                </a:tc>
                <a:extLst>
                  <a:ext uri="{0D108BD9-81ED-4DB2-BD59-A6C34878D82A}">
                    <a16:rowId xmlns:a16="http://schemas.microsoft.com/office/drawing/2014/main" val="739896229"/>
                  </a:ext>
                </a:extLst>
              </a:tr>
              <a:tr h="16283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４位</a:t>
                      </a:r>
                    </a:p>
                  </a:txBody>
                  <a:tcPr>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東京</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ｻﾝﾌﾗﾝｼｽｺ</a:t>
                      </a: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792037"/>
                  </a:ext>
                </a:extLst>
              </a:tr>
              <a:tr h="12727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５位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シンガポール</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コペンハーゲン</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959488"/>
                  </a:ext>
                </a:extLst>
              </a:tr>
            </a:tbl>
          </a:graphicData>
        </a:graphic>
      </p:graphicFrame>
      <p:sp>
        <p:nvSpPr>
          <p:cNvPr id="44" name="テキスト ボックス 43">
            <a:extLst>
              <a:ext uri="{FF2B5EF4-FFF2-40B4-BE49-F238E27FC236}">
                <a16:creationId xmlns:a16="http://schemas.microsoft.com/office/drawing/2014/main" id="{FDFF1F78-A729-46B5-80EF-FAA71364B819}"/>
              </a:ext>
            </a:extLst>
          </p:cNvPr>
          <p:cNvSpPr txBox="1"/>
          <p:nvPr/>
        </p:nvSpPr>
        <p:spPr>
          <a:xfrm>
            <a:off x="5762445" y="6290728"/>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sp>
        <p:nvSpPr>
          <p:cNvPr id="45" name="テキスト ボックス 44">
            <a:extLst>
              <a:ext uri="{FF2B5EF4-FFF2-40B4-BE49-F238E27FC236}">
                <a16:creationId xmlns:a16="http://schemas.microsoft.com/office/drawing/2014/main" id="{D5E7A475-9D1F-4282-BB04-588D46F5A507}"/>
              </a:ext>
            </a:extLst>
          </p:cNvPr>
          <p:cNvSpPr txBox="1"/>
          <p:nvPr/>
        </p:nvSpPr>
        <p:spPr>
          <a:xfrm>
            <a:off x="6657401" y="6278385"/>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sp>
        <p:nvSpPr>
          <p:cNvPr id="47" name="正方形/長方形 46">
            <a:extLst>
              <a:ext uri="{FF2B5EF4-FFF2-40B4-BE49-F238E27FC236}">
                <a16:creationId xmlns:a16="http://schemas.microsoft.com/office/drawing/2014/main" id="{1D74A15E-4E26-4CAA-B6FB-2CEE066EB886}"/>
              </a:ext>
            </a:extLst>
          </p:cNvPr>
          <p:cNvSpPr/>
          <p:nvPr/>
        </p:nvSpPr>
        <p:spPr>
          <a:xfrm>
            <a:off x="4964747" y="4663815"/>
            <a:ext cx="1033125" cy="203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【2025</a:t>
            </a: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r>
              <a:rPr kumimoji="1"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graphicFrame>
        <p:nvGraphicFramePr>
          <p:cNvPr id="48" name="表 7">
            <a:extLst>
              <a:ext uri="{FF2B5EF4-FFF2-40B4-BE49-F238E27FC236}">
                <a16:creationId xmlns:a16="http://schemas.microsoft.com/office/drawing/2014/main" id="{0EE2ABBF-07CE-4430-8B36-C2A0D906A1D5}"/>
              </a:ext>
            </a:extLst>
          </p:cNvPr>
          <p:cNvGraphicFramePr>
            <a:graphicFrameLocks noGrp="1"/>
          </p:cNvGraphicFramePr>
          <p:nvPr>
            <p:extLst>
              <p:ext uri="{D42A27DB-BD31-4B8C-83A1-F6EECF244321}">
                <p14:modId xmlns:p14="http://schemas.microsoft.com/office/powerpoint/2010/main" val="47434679"/>
              </p:ext>
            </p:extLst>
          </p:nvPr>
        </p:nvGraphicFramePr>
        <p:xfrm>
          <a:off x="5067384" y="6564243"/>
          <a:ext cx="2083456" cy="213360"/>
        </p:xfrm>
        <a:graphic>
          <a:graphicData uri="http://schemas.openxmlformats.org/drawingml/2006/table">
            <a:tbl>
              <a:tblPr firstRow="1" bandRow="1">
                <a:tableStyleId>{5940675A-B579-460E-94D1-54222C63F5DA}</a:tableStyleId>
              </a:tblPr>
              <a:tblGrid>
                <a:gridCol w="438066">
                  <a:extLst>
                    <a:ext uri="{9D8B030D-6E8A-4147-A177-3AD203B41FA5}">
                      <a16:colId xmlns:a16="http://schemas.microsoft.com/office/drawing/2014/main" val="1336045914"/>
                    </a:ext>
                  </a:extLst>
                </a:gridCol>
                <a:gridCol w="800687">
                  <a:extLst>
                    <a:ext uri="{9D8B030D-6E8A-4147-A177-3AD203B41FA5}">
                      <a16:colId xmlns:a16="http://schemas.microsoft.com/office/drawing/2014/main" val="818895721"/>
                    </a:ext>
                  </a:extLst>
                </a:gridCol>
                <a:gridCol w="844703">
                  <a:extLst>
                    <a:ext uri="{9D8B030D-6E8A-4147-A177-3AD203B41FA5}">
                      <a16:colId xmlns:a16="http://schemas.microsoft.com/office/drawing/2014/main" val="3131387495"/>
                    </a:ext>
                  </a:extLst>
                </a:gridCol>
              </a:tblGrid>
              <a:tr h="127277">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大阪</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５０位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en-US" altLang="ja-JP" sz="800" b="1" dirty="0">
                          <a:solidFill>
                            <a:srgbClr val="FF0000"/>
                          </a:solidFill>
                          <a:latin typeface="BIZ UDPゴシック" panose="020B0400000000000000" pitchFamily="50" charset="-128"/>
                          <a:ea typeface="BIZ UDPゴシック" panose="020B0400000000000000" pitchFamily="50" charset="-128"/>
                        </a:rPr>
                        <a:t>36</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46959488"/>
                  </a:ext>
                </a:extLst>
              </a:tr>
            </a:tbl>
          </a:graphicData>
        </a:graphic>
      </p:graphicFrame>
      <p:sp>
        <p:nvSpPr>
          <p:cNvPr id="52" name="正方形/長方形 51">
            <a:extLst>
              <a:ext uri="{FF2B5EF4-FFF2-40B4-BE49-F238E27FC236}">
                <a16:creationId xmlns:a16="http://schemas.microsoft.com/office/drawing/2014/main" id="{D481C919-C830-4059-92FE-29A670C2D26B}"/>
              </a:ext>
            </a:extLst>
          </p:cNvPr>
          <p:cNvSpPr/>
          <p:nvPr/>
        </p:nvSpPr>
        <p:spPr>
          <a:xfrm>
            <a:off x="7237002" y="6279412"/>
            <a:ext cx="2490731" cy="409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グローバル都市指標は、都市の現在のパフォーマンスを評価。グローバル都市展望は、将来の有望性を分析</a:t>
            </a:r>
          </a:p>
        </p:txBody>
      </p:sp>
      <p:pic>
        <p:nvPicPr>
          <p:cNvPr id="10" name="図 9">
            <a:extLst>
              <a:ext uri="{FF2B5EF4-FFF2-40B4-BE49-F238E27FC236}">
                <a16:creationId xmlns:a16="http://schemas.microsoft.com/office/drawing/2014/main" id="{6D58956B-C61A-4CE0-ABFC-6E6A307874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3155" y="2017977"/>
            <a:ext cx="2326108" cy="1919554"/>
          </a:xfrm>
          <a:prstGeom prst="rect">
            <a:avLst/>
          </a:prstGeom>
        </p:spPr>
      </p:pic>
      <p:pic>
        <p:nvPicPr>
          <p:cNvPr id="13" name="図 12">
            <a:extLst>
              <a:ext uri="{FF2B5EF4-FFF2-40B4-BE49-F238E27FC236}">
                <a16:creationId xmlns:a16="http://schemas.microsoft.com/office/drawing/2014/main" id="{92859126-A370-4592-9E69-710593BFC6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83780" y="2073612"/>
            <a:ext cx="2400821" cy="1973906"/>
          </a:xfrm>
          <a:prstGeom prst="rect">
            <a:avLst/>
          </a:prstGeom>
        </p:spPr>
      </p:pic>
      <p:pic>
        <p:nvPicPr>
          <p:cNvPr id="17" name="図 16">
            <a:extLst>
              <a:ext uri="{FF2B5EF4-FFF2-40B4-BE49-F238E27FC236}">
                <a16:creationId xmlns:a16="http://schemas.microsoft.com/office/drawing/2014/main" id="{E999F493-B411-4042-9BC9-6F65E3D777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87438" y="4709101"/>
            <a:ext cx="2665798" cy="1614201"/>
          </a:xfrm>
          <a:prstGeom prst="rect">
            <a:avLst/>
          </a:prstGeom>
        </p:spPr>
      </p:pic>
    </p:spTree>
    <p:extLst>
      <p:ext uri="{BB962C8B-B14F-4D97-AF65-F5344CB8AC3E}">
        <p14:creationId xmlns:p14="http://schemas.microsoft.com/office/powerpoint/2010/main" val="117677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5B87992-B81F-4445-878C-76C64486A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4334" y="2096205"/>
            <a:ext cx="4802809" cy="2195989"/>
          </a:xfrm>
          <a:prstGeom prst="rect">
            <a:avLst/>
          </a:prstGeom>
        </p:spPr>
      </p:pic>
      <p:sp>
        <p:nvSpPr>
          <p:cNvPr id="5" name="テキスト プレースホルダー 70">
            <a:extLst>
              <a:ext uri="{FF2B5EF4-FFF2-40B4-BE49-F238E27FC236}">
                <a16:creationId xmlns:a16="http://schemas.microsoft.com/office/drawing/2014/main" id="{52ABDCFD-F297-41FE-9754-7432AE89D184}"/>
              </a:ext>
            </a:extLst>
          </p:cNvPr>
          <p:cNvSpPr txBox="1">
            <a:spLocks/>
          </p:cNvSpPr>
          <p:nvPr/>
        </p:nvSpPr>
        <p:spPr>
          <a:xfrm>
            <a:off x="139462" y="1644194"/>
            <a:ext cx="9638890"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正方形/長方形 43">
            <a:extLst>
              <a:ext uri="{FF2B5EF4-FFF2-40B4-BE49-F238E27FC236}">
                <a16:creationId xmlns:a16="http://schemas.microsoft.com/office/drawing/2014/main" id="{A61900E0-2925-48D5-9E32-5A9180E74BBC}"/>
              </a:ext>
            </a:extLst>
          </p:cNvPr>
          <p:cNvSpPr/>
          <p:nvPr/>
        </p:nvSpPr>
        <p:spPr>
          <a:xfrm>
            <a:off x="-193588" y="6624311"/>
            <a:ext cx="2282436" cy="21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総務省「住民基本台帳人口移動報告」</a:t>
            </a:r>
            <a:endPar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0" name="テキスト ボックス 59">
            <a:extLst>
              <a:ext uri="{FF2B5EF4-FFF2-40B4-BE49-F238E27FC236}">
                <a16:creationId xmlns:a16="http://schemas.microsoft.com/office/drawing/2014/main" id="{EA5414E9-4A54-4700-BE83-3D1F8AD2E8EA}"/>
              </a:ext>
            </a:extLst>
          </p:cNvPr>
          <p:cNvSpPr txBox="1"/>
          <p:nvPr/>
        </p:nvSpPr>
        <p:spPr>
          <a:xfrm>
            <a:off x="109681" y="1672827"/>
            <a:ext cx="9649106" cy="286232"/>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a:solidFill>
                  <a:sysClr val="windowText" lastClr="000000"/>
                </a:solidFill>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t>転入超過数</a:t>
            </a: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の推移</a:t>
            </a:r>
            <a:r>
              <a:rPr kumimoji="1"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（日本人）</a:t>
            </a:r>
            <a:endParaRPr kumimoji="1" lang="ja-JP" altLang="en-US" sz="1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Rectangle 2">
            <a:extLst>
              <a:ext uri="{FF2B5EF4-FFF2-40B4-BE49-F238E27FC236}">
                <a16:creationId xmlns:a16="http://schemas.microsoft.com/office/drawing/2014/main" id="{B21A3A74-A4A3-4B9B-992D-FBCFA574CECA}"/>
              </a:ext>
            </a:extLst>
          </p:cNvPr>
          <p:cNvSpPr>
            <a:spLocks noChangeArrowheads="1"/>
          </p:cNvSpPr>
          <p:nvPr/>
        </p:nvSpPr>
        <p:spPr bwMode="auto">
          <a:xfrm>
            <a:off x="6628196" y="2016147"/>
            <a:ext cx="1875131" cy="234950"/>
          </a:xfrm>
          <a:prstGeom prst="rect">
            <a:avLst/>
          </a:prstGeom>
          <a:noFill/>
          <a:ln w="12700">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【20</a:t>
            </a:r>
            <a:r>
              <a:rPr kumimoji="1" lang="ja-JP" altLang="en-US"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歳代</a:t>
            </a:r>
            <a:r>
              <a:rPr kumimoji="1" lang="en-US" altLang="ja-JP"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sp>
        <p:nvSpPr>
          <p:cNvPr id="4" name="テキスト ボックス 3">
            <a:extLst>
              <a:ext uri="{FF2B5EF4-FFF2-40B4-BE49-F238E27FC236}">
                <a16:creationId xmlns:a16="http://schemas.microsoft.com/office/drawing/2014/main" id="{E5840FD9-54E5-401F-8C9A-1D236EF74385}"/>
              </a:ext>
            </a:extLst>
          </p:cNvPr>
          <p:cNvSpPr txBox="1"/>
          <p:nvPr/>
        </p:nvSpPr>
        <p:spPr>
          <a:xfrm>
            <a:off x="127648" y="598298"/>
            <a:ext cx="9650704" cy="723916"/>
          </a:xfrm>
          <a:prstGeom prst="rect">
            <a:avLst/>
          </a:prstGeom>
          <a:solidFill>
            <a:schemeClr val="bg2"/>
          </a:solidFill>
        </p:spPr>
        <p:txBody>
          <a:bodyPr wrap="square" rtlCol="0">
            <a:spAutoFit/>
          </a:bodyPr>
          <a:lstStyle/>
          <a:p>
            <a:pPr marL="252000" marR="0" lvl="0" indent="-25200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大阪府では、</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転入超過の傾向が継続</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252000" marR="0" lvl="0" indent="-25200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特に</a:t>
            </a:r>
            <a:r>
              <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歳代</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年以降、</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転入超過の伸びが顕著</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に見られる。</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252000" marR="0" lvl="0" indent="-25200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30</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歳代、４０歳代</a:t>
            </a:r>
            <a:r>
              <a:rPr kumimoji="1" lang="ja-JP" altLang="en-US" sz="12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最近では徐々に改善の兆しが見られ</a:t>
            </a:r>
            <a:r>
              <a:rPr kumimoji="1" lang="ja-JP" altLang="en-US" sz="1200" b="1" u="sng" dirty="0">
                <a:solidFill>
                  <a:prstClr val="black"/>
                </a:solidFill>
                <a:latin typeface="BIZ UDPゴシック" panose="020B0400000000000000" pitchFamily="50" charset="-128"/>
                <a:ea typeface="BIZ UDPゴシック" panose="020B0400000000000000" pitchFamily="50" charset="-128"/>
              </a:rPr>
              <a:t>、２０２５年は</a:t>
            </a:r>
            <a:r>
              <a:rPr kumimoji="1" lang="en-US" altLang="ja-JP" sz="1200" b="1" u="sng" dirty="0">
                <a:solidFill>
                  <a:prstClr val="black"/>
                </a:solidFill>
                <a:latin typeface="BIZ UDPゴシック" panose="020B0400000000000000" pitchFamily="50" charset="-128"/>
                <a:ea typeface="BIZ UDPゴシック" panose="020B0400000000000000" pitchFamily="50" charset="-128"/>
              </a:rPr>
              <a:t>40</a:t>
            </a:r>
            <a:r>
              <a:rPr kumimoji="1" lang="ja-JP" altLang="en-US" sz="1200" b="1" u="sng" dirty="0">
                <a:solidFill>
                  <a:prstClr val="black"/>
                </a:solidFill>
                <a:latin typeface="BIZ UDPゴシック" panose="020B0400000000000000" pitchFamily="50" charset="-128"/>
                <a:ea typeface="BIZ UDPゴシック" panose="020B0400000000000000" pitchFamily="50" charset="-128"/>
              </a:rPr>
              <a:t>代が転入超過</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D1FB0B32-8FE4-4DA5-A107-7AD536E4E7D4}"/>
              </a:ext>
            </a:extLst>
          </p:cNvPr>
          <p:cNvSpPr txBox="1"/>
          <p:nvPr/>
        </p:nvSpPr>
        <p:spPr>
          <a:xfrm>
            <a:off x="4"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１－③．人材＜社会増減＞</a:t>
            </a:r>
          </a:p>
        </p:txBody>
      </p:sp>
      <p:sp>
        <p:nvSpPr>
          <p:cNvPr id="45" name="スライド番号プレースホルダー 1">
            <a:extLst>
              <a:ext uri="{FF2B5EF4-FFF2-40B4-BE49-F238E27FC236}">
                <a16:creationId xmlns:a16="http://schemas.microsoft.com/office/drawing/2014/main" id="{4D7BBB6C-9833-4B0B-BCAD-6712EC75A893}"/>
              </a:ext>
            </a:extLst>
          </p:cNvPr>
          <p:cNvSpPr txBox="1">
            <a:spLocks/>
          </p:cNvSpPr>
          <p:nvPr/>
        </p:nvSpPr>
        <p:spPr>
          <a:xfrm>
            <a:off x="8798329" y="6471718"/>
            <a:ext cx="11076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7" name="図 6">
            <a:extLst>
              <a:ext uri="{FF2B5EF4-FFF2-40B4-BE49-F238E27FC236}">
                <a16:creationId xmlns:a16="http://schemas.microsoft.com/office/drawing/2014/main" id="{7AD39CEA-BFC9-4626-A8BF-2AF2F21C08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098" y="2116847"/>
            <a:ext cx="4802808" cy="4363295"/>
          </a:xfrm>
          <a:prstGeom prst="rect">
            <a:avLst/>
          </a:prstGeom>
        </p:spPr>
      </p:pic>
      <p:sp>
        <p:nvSpPr>
          <p:cNvPr id="34" name="Rectangle 2">
            <a:extLst>
              <a:ext uri="{FF2B5EF4-FFF2-40B4-BE49-F238E27FC236}">
                <a16:creationId xmlns:a16="http://schemas.microsoft.com/office/drawing/2014/main" id="{3C0F3913-5AEA-4E36-8336-27ABCA6BC522}"/>
              </a:ext>
            </a:extLst>
          </p:cNvPr>
          <p:cNvSpPr>
            <a:spLocks noChangeArrowheads="1"/>
          </p:cNvSpPr>
          <p:nvPr/>
        </p:nvSpPr>
        <p:spPr bwMode="auto">
          <a:xfrm>
            <a:off x="11814" y="2016147"/>
            <a:ext cx="4941186" cy="234950"/>
          </a:xfrm>
          <a:prstGeom prst="rect">
            <a:avLst/>
          </a:prstGeom>
          <a:noFill/>
          <a:ln w="12700">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総数</a:t>
            </a:r>
            <a:r>
              <a:rPr kumimoji="1" lang="en-US" altLang="ja-JP"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pic>
        <p:nvPicPr>
          <p:cNvPr id="11" name="図 10">
            <a:extLst>
              <a:ext uri="{FF2B5EF4-FFF2-40B4-BE49-F238E27FC236}">
                <a16:creationId xmlns:a16="http://schemas.microsoft.com/office/drawing/2014/main" id="{4D185378-8801-475F-A505-E7BEDEDC894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44916" y="4527323"/>
            <a:ext cx="2281485" cy="2105445"/>
          </a:xfrm>
          <a:prstGeom prst="rect">
            <a:avLst/>
          </a:prstGeom>
        </p:spPr>
      </p:pic>
      <p:sp>
        <p:nvSpPr>
          <p:cNvPr id="32" name="Rectangle 2">
            <a:extLst>
              <a:ext uri="{FF2B5EF4-FFF2-40B4-BE49-F238E27FC236}">
                <a16:creationId xmlns:a16="http://schemas.microsoft.com/office/drawing/2014/main" id="{3E15B8AF-1D23-4ED9-8448-B9FE11A61992}"/>
              </a:ext>
            </a:extLst>
          </p:cNvPr>
          <p:cNvSpPr>
            <a:spLocks noChangeArrowheads="1"/>
          </p:cNvSpPr>
          <p:nvPr/>
        </p:nvSpPr>
        <p:spPr bwMode="auto">
          <a:xfrm>
            <a:off x="5357839" y="4380816"/>
            <a:ext cx="2069766" cy="234950"/>
          </a:xfrm>
          <a:prstGeom prst="rect">
            <a:avLst/>
          </a:prstGeom>
          <a:noFill/>
          <a:ln w="12700">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３０歳代</a:t>
            </a:r>
            <a:r>
              <a:rPr kumimoji="1" lang="en-US" altLang="ja-JP"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pic>
        <p:nvPicPr>
          <p:cNvPr id="13" name="図 12">
            <a:extLst>
              <a:ext uri="{FF2B5EF4-FFF2-40B4-BE49-F238E27FC236}">
                <a16:creationId xmlns:a16="http://schemas.microsoft.com/office/drawing/2014/main" id="{49468EB1-7E85-4A24-8EA4-B0D29360F84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398818" y="4492968"/>
            <a:ext cx="2341771" cy="2105445"/>
          </a:xfrm>
          <a:prstGeom prst="rect">
            <a:avLst/>
          </a:prstGeom>
        </p:spPr>
      </p:pic>
      <p:sp>
        <p:nvSpPr>
          <p:cNvPr id="39" name="Rectangle 2">
            <a:extLst>
              <a:ext uri="{FF2B5EF4-FFF2-40B4-BE49-F238E27FC236}">
                <a16:creationId xmlns:a16="http://schemas.microsoft.com/office/drawing/2014/main" id="{62CCA8FC-1505-46CC-808F-E9DF7B5CAC7C}"/>
              </a:ext>
            </a:extLst>
          </p:cNvPr>
          <p:cNvSpPr>
            <a:spLocks noChangeArrowheads="1"/>
          </p:cNvSpPr>
          <p:nvPr/>
        </p:nvSpPr>
        <p:spPr bwMode="auto">
          <a:xfrm>
            <a:off x="7795989" y="4380816"/>
            <a:ext cx="2069766" cy="234950"/>
          </a:xfrm>
          <a:prstGeom prst="rect">
            <a:avLst/>
          </a:prstGeom>
          <a:noFill/>
          <a:ln w="12700">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【4</a:t>
            </a:r>
            <a:r>
              <a:rPr kumimoji="1" lang="ja-JP" altLang="en-US"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０歳代</a:t>
            </a:r>
            <a:r>
              <a:rPr kumimoji="1" lang="en-US" altLang="ja-JP" sz="1200" b="1"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rPr>
              <a:t>】</a:t>
            </a:r>
          </a:p>
        </p:txBody>
      </p:sp>
    </p:spTree>
    <p:extLst>
      <p:ext uri="{BB962C8B-B14F-4D97-AF65-F5344CB8AC3E}">
        <p14:creationId xmlns:p14="http://schemas.microsoft.com/office/powerpoint/2010/main" val="1226526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631B63A-8881-4535-BEE8-FC6915B477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8685" y="2008916"/>
            <a:ext cx="4570476" cy="2024833"/>
          </a:xfrm>
          <a:prstGeom prst="rect">
            <a:avLst/>
          </a:prstGeom>
        </p:spPr>
      </p:pic>
      <p:sp>
        <p:nvSpPr>
          <p:cNvPr id="5" name="テキスト プレースホルダー 70">
            <a:extLst>
              <a:ext uri="{FF2B5EF4-FFF2-40B4-BE49-F238E27FC236}">
                <a16:creationId xmlns:a16="http://schemas.microsoft.com/office/drawing/2014/main" id="{52ABDCFD-F297-41FE-9754-7432AE89D184}"/>
              </a:ext>
            </a:extLst>
          </p:cNvPr>
          <p:cNvSpPr txBox="1">
            <a:spLocks/>
          </p:cNvSpPr>
          <p:nvPr/>
        </p:nvSpPr>
        <p:spPr>
          <a:xfrm>
            <a:off x="139462"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テキスト プレースホルダー 70">
            <a:extLst>
              <a:ext uri="{FF2B5EF4-FFF2-40B4-BE49-F238E27FC236}">
                <a16:creationId xmlns:a16="http://schemas.microsoft.com/office/drawing/2014/main" id="{0B158257-5FD0-421F-ACC3-ED30120D6CED}"/>
              </a:ext>
            </a:extLst>
          </p:cNvPr>
          <p:cNvSpPr txBox="1">
            <a:spLocks/>
          </p:cNvSpPr>
          <p:nvPr/>
        </p:nvSpPr>
        <p:spPr>
          <a:xfrm>
            <a:off x="5043888"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4" name="テキスト プレースホルダー 70">
            <a:extLst>
              <a:ext uri="{FF2B5EF4-FFF2-40B4-BE49-F238E27FC236}">
                <a16:creationId xmlns:a16="http://schemas.microsoft.com/office/drawing/2014/main" id="{AE736277-8DD7-4113-9740-77AE6FD38394}"/>
              </a:ext>
            </a:extLst>
          </p:cNvPr>
          <p:cNvSpPr txBox="1">
            <a:spLocks/>
          </p:cNvSpPr>
          <p:nvPr/>
        </p:nvSpPr>
        <p:spPr>
          <a:xfrm>
            <a:off x="5043888" y="1636913"/>
            <a:ext cx="4734464" cy="338554"/>
          </a:xfrm>
          <a:prstGeom prst="rect">
            <a:avLst/>
          </a:prstGeom>
          <a:noFill/>
          <a:ln w="19050">
            <a:no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300" normalizeH="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30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関連指標</a:t>
            </a:r>
            <a:endParaRPr kumimoji="1" lang="en-US" altLang="ja-JP" sz="1400" b="1" i="0" u="none" strike="noStrike" kern="1200" cap="none" spc="30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プレースホルダー 70">
            <a:extLst>
              <a:ext uri="{FF2B5EF4-FFF2-40B4-BE49-F238E27FC236}">
                <a16:creationId xmlns:a16="http://schemas.microsoft.com/office/drawing/2014/main" id="{3E22A403-8071-486E-B392-97FC0D88A097}"/>
              </a:ext>
            </a:extLst>
          </p:cNvPr>
          <p:cNvSpPr txBox="1">
            <a:spLocks/>
          </p:cNvSpPr>
          <p:nvPr/>
        </p:nvSpPr>
        <p:spPr>
          <a:xfrm>
            <a:off x="5043888"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プレースホルダー 70">
            <a:extLst>
              <a:ext uri="{FF2B5EF4-FFF2-40B4-BE49-F238E27FC236}">
                <a16:creationId xmlns:a16="http://schemas.microsoft.com/office/drawing/2014/main" id="{9D644419-BA59-49B9-A783-01FFA7223B50}"/>
              </a:ext>
            </a:extLst>
          </p:cNvPr>
          <p:cNvSpPr txBox="1">
            <a:spLocks/>
          </p:cNvSpPr>
          <p:nvPr/>
        </p:nvSpPr>
        <p:spPr>
          <a:xfrm>
            <a:off x="146698" y="1634669"/>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就業率</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0043937F-0231-40F2-8F46-DE713790D32A}"/>
              </a:ext>
            </a:extLst>
          </p:cNvPr>
          <p:cNvSpPr txBox="1"/>
          <p:nvPr/>
        </p:nvSpPr>
        <p:spPr>
          <a:xfrm>
            <a:off x="3724884" y="3949660"/>
            <a:ext cx="171450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総務省「労働力調査」</a:t>
            </a: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プレースホルダー 70">
            <a:extLst>
              <a:ext uri="{FF2B5EF4-FFF2-40B4-BE49-F238E27FC236}">
                <a16:creationId xmlns:a16="http://schemas.microsoft.com/office/drawing/2014/main" id="{CF735A51-3EB7-4E5A-8F00-C41DBB45FE62}"/>
              </a:ext>
            </a:extLst>
          </p:cNvPr>
          <p:cNvSpPr txBox="1">
            <a:spLocks/>
          </p:cNvSpPr>
          <p:nvPr/>
        </p:nvSpPr>
        <p:spPr>
          <a:xfrm>
            <a:off x="5043889" y="4150180"/>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E5840FD9-54E5-401F-8C9A-1D236EF74385}"/>
              </a:ext>
            </a:extLst>
          </p:cNvPr>
          <p:cNvSpPr txBox="1"/>
          <p:nvPr/>
        </p:nvSpPr>
        <p:spPr>
          <a:xfrm>
            <a:off x="127648" y="598298"/>
            <a:ext cx="9650704" cy="945515"/>
          </a:xfrm>
          <a:prstGeom prst="rect">
            <a:avLst/>
          </a:prstGeom>
          <a:solidFill>
            <a:schemeClr val="bg2"/>
          </a:solidFill>
        </p:spPr>
        <p:txBody>
          <a:bodyPr wrap="square" rtlCol="0">
            <a:spAutoFit/>
          </a:bodyPr>
          <a:lstStyle/>
          <a:p>
            <a:pPr marL="252000" marR="0" lvl="0" indent="-25200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東京、愛知、神奈川などの</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大規模都市圏の就業率</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は全国平均を上回る中、</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大阪は下回り推移</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。近年は大きく上昇、</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全国との差は縮小傾向。</a:t>
            </a:r>
            <a:endParaRPr kumimoji="1" lang="en-US" altLang="ja-JP" sz="1200" b="1" u="sng" dirty="0">
              <a:solidFill>
                <a:prstClr val="black"/>
              </a:solidFill>
              <a:latin typeface="BIZ UDPゴシック" panose="020B0400000000000000" pitchFamily="50" charset="-128"/>
              <a:ea typeface="BIZ UDPゴシック" panose="020B0400000000000000" pitchFamily="50" charset="-128"/>
            </a:endParaRPr>
          </a:p>
          <a:p>
            <a:pPr marL="252000" marR="0" lvl="0" indent="-25200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完全失業率は全国を上回る水準。</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差は縮小傾向で回復していたが、近年は全国との差は横ばい。</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252000" marR="0" lvl="0" indent="-25200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大阪府の</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一人あたりの府民所得は、長期的に全国平均を下回り、推移</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52000" marR="0" lvl="0" indent="-25200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一方、</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一人あたりの雇用者報酬は、全国平均を上回り、推移</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。東京都はいずれの金額も全国平均を大きく上回っている。</a:t>
            </a:r>
          </a:p>
        </p:txBody>
      </p:sp>
      <p:sp>
        <p:nvSpPr>
          <p:cNvPr id="35" name="テキスト ボックス 34">
            <a:extLst>
              <a:ext uri="{FF2B5EF4-FFF2-40B4-BE49-F238E27FC236}">
                <a16:creationId xmlns:a16="http://schemas.microsoft.com/office/drawing/2014/main" id="{D1FB0B32-8FE4-4DA5-A107-7AD536E4E7D4}"/>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１－③．人材＜</a:t>
            </a:r>
            <a:r>
              <a:rPr lang="ja-JP" altLang="en-US" dirty="0"/>
              <a:t>雇用・賃金</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a:t>
            </a:r>
          </a:p>
        </p:txBody>
      </p:sp>
      <p:sp>
        <p:nvSpPr>
          <p:cNvPr id="25" name="テキスト プレースホルダー 70">
            <a:extLst>
              <a:ext uri="{FF2B5EF4-FFF2-40B4-BE49-F238E27FC236}">
                <a16:creationId xmlns:a16="http://schemas.microsoft.com/office/drawing/2014/main" id="{827C6DE4-FF59-48FD-BF05-4F921A68071E}"/>
              </a:ext>
            </a:extLst>
          </p:cNvPr>
          <p:cNvSpPr txBox="1">
            <a:spLocks/>
          </p:cNvSpPr>
          <p:nvPr/>
        </p:nvSpPr>
        <p:spPr>
          <a:xfrm>
            <a:off x="139462" y="4150180"/>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プレースホルダー 70">
            <a:extLst>
              <a:ext uri="{FF2B5EF4-FFF2-40B4-BE49-F238E27FC236}">
                <a16:creationId xmlns:a16="http://schemas.microsoft.com/office/drawing/2014/main" id="{BD6C719B-D155-4DF0-A46C-D88B6D17F68D}"/>
              </a:ext>
            </a:extLst>
          </p:cNvPr>
          <p:cNvSpPr txBox="1">
            <a:spLocks/>
          </p:cNvSpPr>
          <p:nvPr/>
        </p:nvSpPr>
        <p:spPr>
          <a:xfrm>
            <a:off x="5043888" y="1635379"/>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完全失業率</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C2307E48-C610-49A7-8606-1B2091E26792}"/>
              </a:ext>
            </a:extLst>
          </p:cNvPr>
          <p:cNvSpPr txBox="1"/>
          <p:nvPr/>
        </p:nvSpPr>
        <p:spPr>
          <a:xfrm>
            <a:off x="8660257" y="3984708"/>
            <a:ext cx="954107"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出典：</a:t>
            </a:r>
            <a:r>
              <a:rPr kumimoji="0" lang="zh-TW" altLang="en-US" sz="5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総務省「労働力調査」</a:t>
            </a:r>
            <a:endParaRPr kumimoji="1"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テキスト プレースホルダー 70">
            <a:extLst>
              <a:ext uri="{FF2B5EF4-FFF2-40B4-BE49-F238E27FC236}">
                <a16:creationId xmlns:a16="http://schemas.microsoft.com/office/drawing/2014/main" id="{CEA4627A-D6AC-4B4A-B79B-CB8CE0FAB6DD}"/>
              </a:ext>
            </a:extLst>
          </p:cNvPr>
          <p:cNvSpPr txBox="1">
            <a:spLocks/>
          </p:cNvSpPr>
          <p:nvPr/>
        </p:nvSpPr>
        <p:spPr>
          <a:xfrm>
            <a:off x="153552" y="4132950"/>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一人あたり府民所得</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テキスト プレースホルダー 70">
            <a:extLst>
              <a:ext uri="{FF2B5EF4-FFF2-40B4-BE49-F238E27FC236}">
                <a16:creationId xmlns:a16="http://schemas.microsoft.com/office/drawing/2014/main" id="{6893B23B-784C-4A33-ACF2-2BEF5A701269}"/>
              </a:ext>
            </a:extLst>
          </p:cNvPr>
          <p:cNvSpPr txBox="1">
            <a:spLocks/>
          </p:cNvSpPr>
          <p:nvPr/>
        </p:nvSpPr>
        <p:spPr>
          <a:xfrm>
            <a:off x="5052005" y="4148646"/>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雇用者数および一人あたり雇用者報酬</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B2831001-684A-4744-927E-6F16B00D6675}"/>
              </a:ext>
            </a:extLst>
          </p:cNvPr>
          <p:cNvSpPr txBox="1"/>
          <p:nvPr/>
        </p:nvSpPr>
        <p:spPr>
          <a:xfrm>
            <a:off x="8091350" y="6677313"/>
            <a:ext cx="1335437"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内閣府「</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令和</a:t>
            </a:r>
            <a:r>
              <a:rPr lang="en-US" altLang="ja-JP" sz="500" dirty="0">
                <a:solidFill>
                  <a:prstClr val="black"/>
                </a:solidFill>
                <a:latin typeface="Meiryo UI" panose="020B0604030504040204" pitchFamily="50" charset="-128"/>
                <a:ea typeface="Meiryo UI" panose="020B0604030504040204" pitchFamily="50" charset="-128"/>
              </a:rPr>
              <a:t>4</a:t>
            </a:r>
            <a:r>
              <a:rPr lang="ja-JP" altLang="en-US" sz="500" dirty="0">
                <a:solidFill>
                  <a:prstClr val="black"/>
                </a:solidFill>
                <a:latin typeface="Meiryo UI" panose="020B0604030504040204" pitchFamily="50" charset="-128"/>
                <a:ea typeface="Meiryo UI" panose="020B0604030504040204" pitchFamily="50" charset="-128"/>
              </a:rPr>
              <a:t>年</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度 </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県民経済計算」</a:t>
            </a:r>
            <a:endPar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FC0999F5-A7FB-4618-A5B1-2D2BCA9D2A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8603" y="2016799"/>
            <a:ext cx="4681410" cy="1950049"/>
          </a:xfrm>
          <a:prstGeom prst="rect">
            <a:avLst/>
          </a:prstGeom>
        </p:spPr>
      </p:pic>
      <p:pic>
        <p:nvPicPr>
          <p:cNvPr id="11" name="図 10">
            <a:extLst>
              <a:ext uri="{FF2B5EF4-FFF2-40B4-BE49-F238E27FC236}">
                <a16:creationId xmlns:a16="http://schemas.microsoft.com/office/drawing/2014/main" id="{4B883A95-0E88-42F7-AD26-C225AC077A5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9217" y="4542516"/>
            <a:ext cx="4734463" cy="2176326"/>
          </a:xfrm>
          <a:prstGeom prst="rect">
            <a:avLst/>
          </a:prstGeom>
        </p:spPr>
      </p:pic>
      <p:sp>
        <p:nvSpPr>
          <p:cNvPr id="44" name="テキスト ボックス 43">
            <a:extLst>
              <a:ext uri="{FF2B5EF4-FFF2-40B4-BE49-F238E27FC236}">
                <a16:creationId xmlns:a16="http://schemas.microsoft.com/office/drawing/2014/main" id="{28FAFF8B-C722-4620-BACF-3C93234AB195}"/>
              </a:ext>
            </a:extLst>
          </p:cNvPr>
          <p:cNvSpPr txBox="1"/>
          <p:nvPr/>
        </p:nvSpPr>
        <p:spPr>
          <a:xfrm>
            <a:off x="3545725" y="6677312"/>
            <a:ext cx="1335437"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内閣府「</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令和</a:t>
            </a:r>
            <a:r>
              <a:rPr lang="en-US" altLang="ja-JP" sz="500" dirty="0">
                <a:solidFill>
                  <a:prstClr val="black"/>
                </a:solidFill>
                <a:latin typeface="Meiryo UI" panose="020B0604030504040204" pitchFamily="50" charset="-128"/>
                <a:ea typeface="Meiryo UI" panose="020B0604030504040204" pitchFamily="50" charset="-128"/>
              </a:rPr>
              <a:t>4</a:t>
            </a:r>
            <a:r>
              <a:rPr lang="ja-JP" altLang="en-US" sz="500" dirty="0">
                <a:solidFill>
                  <a:prstClr val="black"/>
                </a:solidFill>
                <a:latin typeface="Meiryo UI" panose="020B0604030504040204" pitchFamily="50" charset="-128"/>
                <a:ea typeface="Meiryo UI" panose="020B0604030504040204" pitchFamily="50" charset="-128"/>
              </a:rPr>
              <a:t>年</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度 </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県民経済計算」</a:t>
            </a:r>
            <a:endPar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6A7A3286-549D-4D92-B494-550643F6072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52005" y="4526872"/>
            <a:ext cx="4570476" cy="2171607"/>
          </a:xfrm>
          <a:prstGeom prst="rect">
            <a:avLst/>
          </a:prstGeom>
        </p:spPr>
      </p:pic>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a:xfrm>
            <a:off x="7647609" y="6457002"/>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82305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9F9B9E5-4FD5-421C-B17B-C02BEE6AAF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9817" y="2094809"/>
            <a:ext cx="2913183" cy="2009316"/>
          </a:xfrm>
          <a:prstGeom prst="rect">
            <a:avLst/>
          </a:prstGeom>
        </p:spPr>
      </p:pic>
      <p:sp>
        <p:nvSpPr>
          <p:cNvPr id="4" name="テキスト ボックス 3">
            <a:extLst>
              <a:ext uri="{FF2B5EF4-FFF2-40B4-BE49-F238E27FC236}">
                <a16:creationId xmlns:a16="http://schemas.microsoft.com/office/drawing/2014/main" id="{EEF342EF-D76D-42AB-9B89-40708B5C6B4E}"/>
              </a:ext>
            </a:extLst>
          </p:cNvPr>
          <p:cNvSpPr txBox="1"/>
          <p:nvPr/>
        </p:nvSpPr>
        <p:spPr>
          <a:xfrm>
            <a:off x="109957" y="542510"/>
            <a:ext cx="9650704" cy="1167114"/>
          </a:xfrm>
          <a:prstGeom prst="rect">
            <a:avLst/>
          </a:prstGeom>
          <a:solidFill>
            <a:schemeClr val="bg2"/>
          </a:solidFill>
        </p:spPr>
        <p:txBody>
          <a:bodyPr wrap="square" rtlCol="0">
            <a:spAutoFit/>
          </a:bodyPr>
          <a:lstStyle/>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府内在留外国人は継続して増加傾向。</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内訳は、特別永住者、永住者、留学に続き、技術・人文知識・国際業務が続く。</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府内外国人労働者数も継続して増加傾向。</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製造業、サービス業、卸売業・小売業に従事する府内外国人労働者の割合が高い。</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indent="-285750">
              <a:lnSpc>
                <a:spcPct val="120000"/>
              </a:lnSpc>
              <a:buFont typeface="BIZ UDPゴシック" panose="020B0400000000000000" pitchFamily="50" charset="-128"/>
              <a:buChar char="◯"/>
              <a:defRPr/>
            </a:pPr>
            <a:r>
              <a:rPr kumimoji="1" lang="ja-JP" altLang="en-US" sz="1200" b="1" u="sng" dirty="0">
                <a:latin typeface="BIZ UDPゴシック" panose="020B0400000000000000" pitchFamily="50" charset="-128"/>
                <a:ea typeface="BIZ UDPゴシック" panose="020B0400000000000000" pitchFamily="50" charset="-128"/>
              </a:rPr>
              <a:t>府内外国人労働者のうち、専門的・技術的分野の在留資格者の割合が高い。</a:t>
            </a:r>
            <a:endParaRPr kumimoji="1"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70">
            <a:extLst>
              <a:ext uri="{FF2B5EF4-FFF2-40B4-BE49-F238E27FC236}">
                <a16:creationId xmlns:a16="http://schemas.microsoft.com/office/drawing/2014/main" id="{59ABFA5F-28A1-401E-94BA-215D76F6A1A5}"/>
              </a:ext>
            </a:extLst>
          </p:cNvPr>
          <p:cNvSpPr txBox="1">
            <a:spLocks/>
          </p:cNvSpPr>
          <p:nvPr/>
        </p:nvSpPr>
        <p:spPr>
          <a:xfrm>
            <a:off x="127649" y="1699571"/>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プレースホルダー 70">
            <a:extLst>
              <a:ext uri="{FF2B5EF4-FFF2-40B4-BE49-F238E27FC236}">
                <a16:creationId xmlns:a16="http://schemas.microsoft.com/office/drawing/2014/main" id="{665C0C68-3A55-4E9C-9041-9C90E3BDC8A9}"/>
              </a:ext>
            </a:extLst>
          </p:cNvPr>
          <p:cNvSpPr txBox="1">
            <a:spLocks/>
          </p:cNvSpPr>
          <p:nvPr/>
        </p:nvSpPr>
        <p:spPr>
          <a:xfrm>
            <a:off x="5060526" y="4193518"/>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70">
            <a:extLst>
              <a:ext uri="{FF2B5EF4-FFF2-40B4-BE49-F238E27FC236}">
                <a16:creationId xmlns:a16="http://schemas.microsoft.com/office/drawing/2014/main" id="{59AF6604-CE2B-422F-95E1-73A0F2B82C2B}"/>
              </a:ext>
            </a:extLst>
          </p:cNvPr>
          <p:cNvSpPr txBox="1">
            <a:spLocks/>
          </p:cNvSpPr>
          <p:nvPr/>
        </p:nvSpPr>
        <p:spPr>
          <a:xfrm>
            <a:off x="149608" y="1701102"/>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府内在留外国人数　　     　　　　　　　　　　　                 　</a:t>
            </a:r>
          </a:p>
        </p:txBody>
      </p:sp>
      <p:sp>
        <p:nvSpPr>
          <p:cNvPr id="50" name="テキスト プレースホルダー 70">
            <a:extLst>
              <a:ext uri="{FF2B5EF4-FFF2-40B4-BE49-F238E27FC236}">
                <a16:creationId xmlns:a16="http://schemas.microsoft.com/office/drawing/2014/main" id="{E50C0943-A530-4E34-9A02-71872BF613CC}"/>
              </a:ext>
            </a:extLst>
          </p:cNvPr>
          <p:cNvSpPr txBox="1">
            <a:spLocks/>
          </p:cNvSpPr>
          <p:nvPr/>
        </p:nvSpPr>
        <p:spPr>
          <a:xfrm>
            <a:off x="5045521" y="4187319"/>
            <a:ext cx="4734464" cy="373782"/>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府内外国人労働者数の推移（在留資格別）</a:t>
            </a:r>
          </a:p>
        </p:txBody>
      </p:sp>
      <p:sp>
        <p:nvSpPr>
          <p:cNvPr id="23" name="テキスト プレースホルダー 70">
            <a:extLst>
              <a:ext uri="{FF2B5EF4-FFF2-40B4-BE49-F238E27FC236}">
                <a16:creationId xmlns:a16="http://schemas.microsoft.com/office/drawing/2014/main" id="{564CFD52-E4C7-4E00-85AB-4332EB92FAC3}"/>
              </a:ext>
            </a:extLst>
          </p:cNvPr>
          <p:cNvSpPr txBox="1">
            <a:spLocks/>
          </p:cNvSpPr>
          <p:nvPr/>
        </p:nvSpPr>
        <p:spPr>
          <a:xfrm>
            <a:off x="5100199" y="1699571"/>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府内在留外国人の在留資格別</a:t>
            </a:r>
            <a:endParaRPr kumimoji="0"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正方形/長方形 42">
            <a:extLst>
              <a:ext uri="{FF2B5EF4-FFF2-40B4-BE49-F238E27FC236}">
                <a16:creationId xmlns:a16="http://schemas.microsoft.com/office/drawing/2014/main" id="{DDFC42FF-BAE8-4380-82A6-255492231760}"/>
              </a:ext>
            </a:extLst>
          </p:cNvPr>
          <p:cNvSpPr/>
          <p:nvPr/>
        </p:nvSpPr>
        <p:spPr>
          <a:xfrm>
            <a:off x="2720010" y="3932068"/>
            <a:ext cx="221529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出典：出入国在留管理庁「在留外国人統計」</a:t>
            </a:r>
          </a:p>
        </p:txBody>
      </p:sp>
      <p:sp>
        <p:nvSpPr>
          <p:cNvPr id="16" name="テキスト ボックス 15">
            <a:extLst>
              <a:ext uri="{FF2B5EF4-FFF2-40B4-BE49-F238E27FC236}">
                <a16:creationId xmlns:a16="http://schemas.microsoft.com/office/drawing/2014/main" id="{222A5783-C6D7-47F8-8F8C-9EF44B018DFC}"/>
              </a:ext>
            </a:extLst>
          </p:cNvPr>
          <p:cNvSpPr txBox="1"/>
          <p:nvPr/>
        </p:nvSpPr>
        <p:spPr>
          <a:xfrm>
            <a:off x="-11014"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１－③．人材＜外国人材＞</a:t>
            </a:r>
          </a:p>
        </p:txBody>
      </p:sp>
      <p:sp>
        <p:nvSpPr>
          <p:cNvPr id="17" name="テキスト プレースホルダー 70">
            <a:extLst>
              <a:ext uri="{FF2B5EF4-FFF2-40B4-BE49-F238E27FC236}">
                <a16:creationId xmlns:a16="http://schemas.microsoft.com/office/drawing/2014/main" id="{0DA9E8D6-B32E-4C40-9072-EFA1F29FD5B7}"/>
              </a:ext>
            </a:extLst>
          </p:cNvPr>
          <p:cNvSpPr txBox="1">
            <a:spLocks/>
          </p:cNvSpPr>
          <p:nvPr/>
        </p:nvSpPr>
        <p:spPr>
          <a:xfrm>
            <a:off x="139462" y="417272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8">
            <a:extLst>
              <a:ext uri="{FF2B5EF4-FFF2-40B4-BE49-F238E27FC236}">
                <a16:creationId xmlns:a16="http://schemas.microsoft.com/office/drawing/2014/main" id="{DB33FC65-00FB-4114-91A0-D8A52C1FD668}"/>
              </a:ext>
            </a:extLst>
          </p:cNvPr>
          <p:cNvSpPr/>
          <p:nvPr/>
        </p:nvSpPr>
        <p:spPr>
          <a:xfrm>
            <a:off x="2866181" y="6600541"/>
            <a:ext cx="2007745"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1" lang="zh-CN"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厚生労働省「外国人雇用状況」</a:t>
            </a: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プレースホルダー 70">
            <a:extLst>
              <a:ext uri="{FF2B5EF4-FFF2-40B4-BE49-F238E27FC236}">
                <a16:creationId xmlns:a16="http://schemas.microsoft.com/office/drawing/2014/main" id="{B7B6DEFC-86B3-4874-B63C-3457101011ED}"/>
              </a:ext>
            </a:extLst>
          </p:cNvPr>
          <p:cNvSpPr txBox="1">
            <a:spLocks/>
          </p:cNvSpPr>
          <p:nvPr/>
        </p:nvSpPr>
        <p:spPr>
          <a:xfrm>
            <a:off x="119676" y="4207914"/>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府内外国人労働者数の推移（業種別）</a:t>
            </a:r>
          </a:p>
        </p:txBody>
      </p:sp>
      <p:sp>
        <p:nvSpPr>
          <p:cNvPr id="28" name="テキスト ボックス 1">
            <a:extLst>
              <a:ext uri="{FF2B5EF4-FFF2-40B4-BE49-F238E27FC236}">
                <a16:creationId xmlns:a16="http://schemas.microsoft.com/office/drawing/2014/main" id="{4541343A-885C-41BC-B155-F37096264960}"/>
              </a:ext>
            </a:extLst>
          </p:cNvPr>
          <p:cNvSpPr txBox="1"/>
          <p:nvPr/>
        </p:nvSpPr>
        <p:spPr>
          <a:xfrm>
            <a:off x="7467431" y="6607331"/>
            <a:ext cx="2258060" cy="19781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816011" rtl="0" eaLnBrk="1" fontAlgn="auto" latinLnBrk="0" hangingPunct="1">
              <a:lnSpc>
                <a:spcPts val="906"/>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出典：大阪労働局「外国人雇用状況」の届出状況表一覧」</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a:extLst>
              <a:ext uri="{FF2B5EF4-FFF2-40B4-BE49-F238E27FC236}">
                <a16:creationId xmlns:a16="http://schemas.microsoft.com/office/drawing/2014/main" id="{E54AD5F3-0D96-4E1C-9FF3-069E17B643F0}"/>
              </a:ext>
            </a:extLst>
          </p:cNvPr>
          <p:cNvSpPr/>
          <p:nvPr/>
        </p:nvSpPr>
        <p:spPr>
          <a:xfrm>
            <a:off x="8149186" y="3859011"/>
            <a:ext cx="1756814"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出典：出入国在留管理庁「在留外国人統計」</a:t>
            </a:r>
          </a:p>
        </p:txBody>
      </p:sp>
      <p:pic>
        <p:nvPicPr>
          <p:cNvPr id="47" name="グラフィックス 1" descr="戻る 単色塗りつぶし">
            <a:extLst>
              <a:ext uri="{FF2B5EF4-FFF2-40B4-BE49-F238E27FC236}">
                <a16:creationId xmlns:a16="http://schemas.microsoft.com/office/drawing/2014/main" id="{D40BB1FD-1098-403F-9C1D-26960DC0FE1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936780">
            <a:off x="4626294" y="2870072"/>
            <a:ext cx="1532539" cy="918755"/>
          </a:xfrm>
          <a:prstGeom prst="rect">
            <a:avLst/>
          </a:prstGeom>
        </p:spPr>
      </p:pic>
      <p:pic>
        <p:nvPicPr>
          <p:cNvPr id="8" name="図 7">
            <a:extLst>
              <a:ext uri="{FF2B5EF4-FFF2-40B4-BE49-F238E27FC236}">
                <a16:creationId xmlns:a16="http://schemas.microsoft.com/office/drawing/2014/main" id="{9A983191-8777-4475-9BBE-857036A0A1B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5164" y="2094809"/>
            <a:ext cx="4562254" cy="1907172"/>
          </a:xfrm>
          <a:prstGeom prst="rect">
            <a:avLst/>
          </a:prstGeom>
        </p:spPr>
      </p:pic>
      <p:pic>
        <p:nvPicPr>
          <p:cNvPr id="14" name="図 13">
            <a:extLst>
              <a:ext uri="{FF2B5EF4-FFF2-40B4-BE49-F238E27FC236}">
                <a16:creationId xmlns:a16="http://schemas.microsoft.com/office/drawing/2014/main" id="{14222C83-68CF-4848-893D-899127A3D87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5241" y="4562679"/>
            <a:ext cx="4723197" cy="2088488"/>
          </a:xfrm>
          <a:prstGeom prst="rect">
            <a:avLst/>
          </a:prstGeom>
        </p:spPr>
      </p:pic>
      <p:pic>
        <p:nvPicPr>
          <p:cNvPr id="18" name="図 17">
            <a:extLst>
              <a:ext uri="{FF2B5EF4-FFF2-40B4-BE49-F238E27FC236}">
                <a16:creationId xmlns:a16="http://schemas.microsoft.com/office/drawing/2014/main" id="{B354FC10-F16B-41A4-A107-E73258B696F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979558" y="4577312"/>
            <a:ext cx="4885501" cy="2071242"/>
          </a:xfrm>
          <a:prstGeom prst="rect">
            <a:avLst/>
          </a:prstGeom>
        </p:spPr>
      </p:pic>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a:xfrm>
            <a:off x="7672820" y="6486466"/>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6879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70">
            <a:extLst>
              <a:ext uri="{FF2B5EF4-FFF2-40B4-BE49-F238E27FC236}">
                <a16:creationId xmlns:a16="http://schemas.microsoft.com/office/drawing/2014/main" id="{22FA6774-F84B-475E-98E3-48D4347E258B}"/>
              </a:ext>
            </a:extLst>
          </p:cNvPr>
          <p:cNvSpPr txBox="1">
            <a:spLocks/>
          </p:cNvSpPr>
          <p:nvPr/>
        </p:nvSpPr>
        <p:spPr>
          <a:xfrm>
            <a:off x="5043888" y="4192480"/>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府内大学数の推移</a:t>
            </a:r>
            <a:endParaRPr kumimoji="0" lang="en-US" altLang="ja-JP"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70">
            <a:extLst>
              <a:ext uri="{FF2B5EF4-FFF2-40B4-BE49-F238E27FC236}">
                <a16:creationId xmlns:a16="http://schemas.microsoft.com/office/drawing/2014/main" id="{EF057CE9-00CD-4636-99DE-3A29C5AD4C47}"/>
              </a:ext>
            </a:extLst>
          </p:cNvPr>
          <p:cNvSpPr txBox="1">
            <a:spLocks/>
          </p:cNvSpPr>
          <p:nvPr/>
        </p:nvSpPr>
        <p:spPr>
          <a:xfrm>
            <a:off x="5043887" y="1636913"/>
            <a:ext cx="4821615" cy="36512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CEFR A</a:t>
            </a:r>
            <a:r>
              <a:rPr kumimoji="1" lang="ja-JP" altLang="en-US" sz="1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１レベル相当以上の英語力を有する</a:t>
            </a:r>
            <a:r>
              <a:rPr lang="ja-JP" altLang="en-US" sz="1200" dirty="0"/>
              <a:t>中学</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３年生</a:t>
            </a:r>
            <a:r>
              <a:rPr kumimoji="1" lang="ja-JP" altLang="en-US" sz="1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の割合（府内）</a:t>
            </a:r>
          </a:p>
        </p:txBody>
      </p:sp>
      <p:sp>
        <p:nvSpPr>
          <p:cNvPr id="11" name="テキスト プレースホルダー 70">
            <a:extLst>
              <a:ext uri="{FF2B5EF4-FFF2-40B4-BE49-F238E27FC236}">
                <a16:creationId xmlns:a16="http://schemas.microsoft.com/office/drawing/2014/main" id="{1F83AD0C-50BE-436D-B5FD-7516A11999BA}"/>
              </a:ext>
            </a:extLst>
          </p:cNvPr>
          <p:cNvSpPr txBox="1">
            <a:spLocks/>
          </p:cNvSpPr>
          <p:nvPr/>
        </p:nvSpPr>
        <p:spPr>
          <a:xfrm>
            <a:off x="133933" y="4192480"/>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プレースホルダー 70">
            <a:extLst>
              <a:ext uri="{FF2B5EF4-FFF2-40B4-BE49-F238E27FC236}">
                <a16:creationId xmlns:a16="http://schemas.microsoft.com/office/drawing/2014/main" id="{1513B22F-33C7-40DF-B7F6-BA5A821104D8}"/>
              </a:ext>
            </a:extLst>
          </p:cNvPr>
          <p:cNvSpPr txBox="1">
            <a:spLocks/>
          </p:cNvSpPr>
          <p:nvPr/>
        </p:nvSpPr>
        <p:spPr>
          <a:xfrm>
            <a:off x="133933" y="1636913"/>
            <a:ext cx="4734464" cy="384392"/>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3FB028C7-451D-4FF5-AA87-8E2D75354B69}"/>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１－③．人材＜教育＞</a:t>
            </a:r>
          </a:p>
        </p:txBody>
      </p:sp>
      <p:sp>
        <p:nvSpPr>
          <p:cNvPr id="7" name="テキスト プレースホルダー 70">
            <a:extLst>
              <a:ext uri="{FF2B5EF4-FFF2-40B4-BE49-F238E27FC236}">
                <a16:creationId xmlns:a16="http://schemas.microsoft.com/office/drawing/2014/main" id="{0EDBDB1D-648D-4878-B193-AADDB4299742}"/>
              </a:ext>
            </a:extLst>
          </p:cNvPr>
          <p:cNvSpPr txBox="1">
            <a:spLocks/>
          </p:cNvSpPr>
          <p:nvPr/>
        </p:nvSpPr>
        <p:spPr>
          <a:xfrm>
            <a:off x="109203" y="1674693"/>
            <a:ext cx="4813538" cy="300221"/>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CEFR A2</a:t>
            </a:r>
            <a:r>
              <a:rPr kumimoji="1" lang="ja-JP" altLang="en-US" sz="1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レベル相当以上の英語力を有する高校</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３年</a:t>
            </a:r>
            <a:r>
              <a:rPr kumimoji="1" lang="ja-JP" altLang="en-US" sz="12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生の割合（府内）</a:t>
            </a:r>
          </a:p>
        </p:txBody>
      </p:sp>
      <p:sp>
        <p:nvSpPr>
          <p:cNvPr id="8" name="テキスト プレースホルダー 70">
            <a:extLst>
              <a:ext uri="{FF2B5EF4-FFF2-40B4-BE49-F238E27FC236}">
                <a16:creationId xmlns:a16="http://schemas.microsoft.com/office/drawing/2014/main" id="{C7CB5349-4B31-4692-ACFB-59BBC66824E6}"/>
              </a:ext>
            </a:extLst>
          </p:cNvPr>
          <p:cNvSpPr txBox="1">
            <a:spLocks/>
          </p:cNvSpPr>
          <p:nvPr/>
        </p:nvSpPr>
        <p:spPr>
          <a:xfrm>
            <a:off x="124457" y="4187319"/>
            <a:ext cx="4734464" cy="373782"/>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大学進学率・大学生数の推移</a:t>
            </a:r>
          </a:p>
        </p:txBody>
      </p:sp>
      <p:sp>
        <p:nvSpPr>
          <p:cNvPr id="18" name="正方形/長方形 17">
            <a:extLst>
              <a:ext uri="{FF2B5EF4-FFF2-40B4-BE49-F238E27FC236}">
                <a16:creationId xmlns:a16="http://schemas.microsoft.com/office/drawing/2014/main" id="{04D0A594-35A3-42A7-BC27-EBF5466158A8}"/>
              </a:ext>
            </a:extLst>
          </p:cNvPr>
          <p:cNvSpPr/>
          <p:nvPr/>
        </p:nvSpPr>
        <p:spPr>
          <a:xfrm>
            <a:off x="3239528" y="6629619"/>
            <a:ext cx="2093016"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出典：大阪府「大阪の学校統計」</a:t>
            </a:r>
          </a:p>
        </p:txBody>
      </p:sp>
      <p:sp>
        <p:nvSpPr>
          <p:cNvPr id="20" name="テキスト ボックス 19">
            <a:extLst>
              <a:ext uri="{FF2B5EF4-FFF2-40B4-BE49-F238E27FC236}">
                <a16:creationId xmlns:a16="http://schemas.microsoft.com/office/drawing/2014/main" id="{38D6F725-A937-4925-8A18-314057A22AE7}"/>
              </a:ext>
            </a:extLst>
          </p:cNvPr>
          <p:cNvSpPr txBox="1"/>
          <p:nvPr/>
        </p:nvSpPr>
        <p:spPr>
          <a:xfrm>
            <a:off x="121312" y="745198"/>
            <a:ext cx="9650704" cy="502317"/>
          </a:xfrm>
          <a:prstGeom prst="rect">
            <a:avLst/>
          </a:prstGeom>
          <a:solidFill>
            <a:schemeClr val="bg2"/>
          </a:solidFill>
        </p:spPr>
        <p:txBody>
          <a:bodyPr wrap="square" rtlCol="0">
            <a:spAutoFit/>
          </a:bodyPr>
          <a:lstStyle/>
          <a:p>
            <a:pPr marL="171450" indent="-171450">
              <a:lnSpc>
                <a:spcPct val="120000"/>
              </a:lnSpc>
              <a:buFont typeface="BIZ UDPゴシック" panose="020B0400000000000000" pitchFamily="50" charset="-128"/>
              <a:buChar char="◯"/>
              <a:defRPr/>
            </a:pP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CEFR A2</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１レベル相当以上の英語力を</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有する３年生、</a:t>
            </a:r>
            <a:r>
              <a:rPr kumimoji="1" lang="ja-JP" altLang="en-US" sz="1200" b="1" u="sng" dirty="0">
                <a:latin typeface="BIZ UDPゴシック" panose="020B0400000000000000" pitchFamily="50" charset="-128"/>
                <a:ea typeface="BIZ UDPゴシック" panose="020B0400000000000000" pitchFamily="50" charset="-128"/>
              </a:rPr>
              <a:t>中学３年生は増加</a:t>
            </a:r>
            <a:r>
              <a:rPr kumimoji="1" lang="ja-JP" altLang="en-US" sz="1200" b="1" u="sng" dirty="0">
                <a:solidFill>
                  <a:prstClr val="black"/>
                </a:solidFill>
                <a:latin typeface="BIZ UDPゴシック" panose="020B0400000000000000" pitchFamily="50" charset="-128"/>
                <a:ea typeface="BIZ UDPゴシック" panose="020B0400000000000000" pitchFamily="50" charset="-128"/>
              </a:rPr>
              <a:t>傾向</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また、府内の</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大学進学率は長期的に全国を上回り、推移</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府内での</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大学のキャンパス整備も行われている。</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正方形/長方形 27">
            <a:extLst>
              <a:ext uri="{FF2B5EF4-FFF2-40B4-BE49-F238E27FC236}">
                <a16:creationId xmlns:a16="http://schemas.microsoft.com/office/drawing/2014/main" id="{E52D7C2C-F912-4034-8890-D52A47BE38D4}"/>
              </a:ext>
            </a:extLst>
          </p:cNvPr>
          <p:cNvSpPr/>
          <p:nvPr/>
        </p:nvSpPr>
        <p:spPr>
          <a:xfrm>
            <a:off x="7772487" y="6552032"/>
            <a:ext cx="2093016"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a:solidFill>
                  <a:schemeClr val="tx1"/>
                </a:solidFill>
                <a:latin typeface="Meiryo UI" panose="020B0604030504040204" pitchFamily="50" charset="-128"/>
                <a:ea typeface="Meiryo UI" panose="020B0604030504040204" pitchFamily="50" charset="-128"/>
              </a:rPr>
              <a:t>出典：大阪府「大阪の学校統計」</a:t>
            </a:r>
          </a:p>
        </p:txBody>
      </p:sp>
      <p:sp>
        <p:nvSpPr>
          <p:cNvPr id="26" name="正方形/長方形 25">
            <a:extLst>
              <a:ext uri="{FF2B5EF4-FFF2-40B4-BE49-F238E27FC236}">
                <a16:creationId xmlns:a16="http://schemas.microsoft.com/office/drawing/2014/main" id="{A7E52F6C-133F-4391-9743-799425FA7C52}"/>
              </a:ext>
            </a:extLst>
          </p:cNvPr>
          <p:cNvSpPr/>
          <p:nvPr/>
        </p:nvSpPr>
        <p:spPr>
          <a:xfrm>
            <a:off x="7515952" y="3938463"/>
            <a:ext cx="2256064"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文部科学省「英語教育実施状況調査」</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5" name="テキスト ボックス 34">
            <a:extLst>
              <a:ext uri="{FF2B5EF4-FFF2-40B4-BE49-F238E27FC236}">
                <a16:creationId xmlns:a16="http://schemas.microsoft.com/office/drawing/2014/main" id="{AAE1A8D8-7F9A-4FA8-96C5-BC0DD063A6E1}"/>
              </a:ext>
            </a:extLst>
          </p:cNvPr>
          <p:cNvSpPr txBox="1"/>
          <p:nvPr/>
        </p:nvSpPr>
        <p:spPr>
          <a:xfrm>
            <a:off x="5090429" y="3964049"/>
            <a:ext cx="1784295" cy="184666"/>
          </a:xfrm>
          <a:prstGeom prst="rect">
            <a:avLst/>
          </a:prstGeom>
          <a:noFill/>
        </p:spPr>
        <p:txBody>
          <a:bodyPr wrap="square" rtlCol="0">
            <a:spAutoFit/>
          </a:bodyPr>
          <a:lstStyle/>
          <a:p>
            <a:r>
              <a:rPr lang="en-US" altLang="ja-JP" sz="600" dirty="0">
                <a:latin typeface="Meiryo UI" panose="020B0604030504040204" pitchFamily="50" charset="-128"/>
                <a:ea typeface="Meiryo UI" panose="020B0604030504040204" pitchFamily="50" charset="-128"/>
              </a:rPr>
              <a:t>※CEFR A</a:t>
            </a:r>
            <a:r>
              <a:rPr lang="ja-JP" altLang="en-US" sz="600" dirty="0">
                <a:latin typeface="Meiryo UI" panose="020B0604030504040204" pitchFamily="50" charset="-128"/>
                <a:ea typeface="Meiryo UI" panose="020B0604030504040204" pitchFamily="50" charset="-128"/>
              </a:rPr>
              <a:t>１レベル相当以上：</a:t>
            </a:r>
            <a:r>
              <a:rPr lang="zh-TW" altLang="en-US" sz="600" dirty="0">
                <a:latin typeface="Meiryo UI" panose="020B0604030504040204" pitchFamily="50" charset="-128"/>
                <a:ea typeface="Meiryo UI" panose="020B0604030504040204" pitchFamily="50" charset="-128"/>
              </a:rPr>
              <a:t>英検</a:t>
            </a:r>
            <a:r>
              <a:rPr lang="ja-JP" altLang="en-US" sz="600" dirty="0">
                <a:latin typeface="Meiryo UI" panose="020B0604030504040204" pitchFamily="50" charset="-128"/>
                <a:ea typeface="Meiryo UI" panose="020B0604030504040204" pitchFamily="50" charset="-128"/>
              </a:rPr>
              <a:t>３</a:t>
            </a:r>
            <a:r>
              <a:rPr lang="zh-TW" altLang="en-US" sz="600" dirty="0">
                <a:latin typeface="Meiryo UI" panose="020B0604030504040204" pitchFamily="50" charset="-128"/>
                <a:ea typeface="Meiryo UI" panose="020B0604030504040204" pitchFamily="50" charset="-128"/>
              </a:rPr>
              <a:t>級相当</a:t>
            </a:r>
            <a:endParaRPr kumimoji="1" lang="ja-JP" altLang="en-US" sz="60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01D6C243-B275-4F8A-B804-5E8E7E6E8F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47715" y="2019131"/>
            <a:ext cx="4651917" cy="1955339"/>
          </a:xfrm>
          <a:prstGeom prst="rect">
            <a:avLst/>
          </a:prstGeom>
        </p:spPr>
      </p:pic>
      <p:sp>
        <p:nvSpPr>
          <p:cNvPr id="5" name="正方形/長方形 4">
            <a:extLst>
              <a:ext uri="{FF2B5EF4-FFF2-40B4-BE49-F238E27FC236}">
                <a16:creationId xmlns:a16="http://schemas.microsoft.com/office/drawing/2014/main" id="{43D5F9FA-487A-40D5-8A10-52269174C92A}"/>
              </a:ext>
            </a:extLst>
          </p:cNvPr>
          <p:cNvSpPr/>
          <p:nvPr/>
        </p:nvSpPr>
        <p:spPr>
          <a:xfrm>
            <a:off x="2612333" y="3954950"/>
            <a:ext cx="2256064"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文部科学省「英語教育実施状況調査」</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
            <a:extLst>
              <a:ext uri="{FF2B5EF4-FFF2-40B4-BE49-F238E27FC236}">
                <a16:creationId xmlns:a16="http://schemas.microsoft.com/office/drawing/2014/main" id="{58C9E868-F0E7-4073-B241-ED46D1AA3E98}"/>
              </a:ext>
            </a:extLst>
          </p:cNvPr>
          <p:cNvSpPr txBox="1"/>
          <p:nvPr/>
        </p:nvSpPr>
        <p:spPr>
          <a:xfrm>
            <a:off x="206368" y="3972586"/>
            <a:ext cx="1784295" cy="184666"/>
          </a:xfrm>
          <a:prstGeom prst="rect">
            <a:avLst/>
          </a:prstGeom>
          <a:noFill/>
        </p:spPr>
        <p:txBody>
          <a:bodyPr wrap="square" rtlCol="0">
            <a:spAutoFit/>
          </a:bodyPr>
          <a:lstStyle/>
          <a:p>
            <a:r>
              <a:rPr lang="en-US" altLang="ja-JP" sz="600" dirty="0">
                <a:latin typeface="Meiryo UI" panose="020B0604030504040204" pitchFamily="50" charset="-128"/>
                <a:ea typeface="Meiryo UI" panose="020B0604030504040204" pitchFamily="50" charset="-128"/>
              </a:rPr>
              <a:t>※CEFR A2</a:t>
            </a:r>
            <a:r>
              <a:rPr lang="ja-JP" altLang="en-US" sz="600" dirty="0">
                <a:latin typeface="Meiryo UI" panose="020B0604030504040204" pitchFamily="50" charset="-128"/>
                <a:ea typeface="Meiryo UI" panose="020B0604030504040204" pitchFamily="50" charset="-128"/>
              </a:rPr>
              <a:t>レベル相当以上：</a:t>
            </a:r>
            <a:r>
              <a:rPr lang="zh-TW" altLang="en-US" sz="600" dirty="0">
                <a:latin typeface="Meiryo UI" panose="020B0604030504040204" pitchFamily="50" charset="-128"/>
                <a:ea typeface="Meiryo UI" panose="020B0604030504040204" pitchFamily="50" charset="-128"/>
              </a:rPr>
              <a:t>英検準２級相当</a:t>
            </a:r>
            <a:endParaRPr kumimoji="1" lang="ja-JP" altLang="en-US" sz="600"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8D68D043-B113-4E16-AF26-38C347B87D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69987" y="4632078"/>
            <a:ext cx="4726810" cy="1956356"/>
          </a:xfrm>
          <a:prstGeom prst="rect">
            <a:avLst/>
          </a:prstGeom>
        </p:spPr>
      </p:pic>
      <p:sp>
        <p:nvSpPr>
          <p:cNvPr id="2" name="スライド番号プレースホルダー 1">
            <a:extLst>
              <a:ext uri="{FF2B5EF4-FFF2-40B4-BE49-F238E27FC236}">
                <a16:creationId xmlns:a16="http://schemas.microsoft.com/office/drawing/2014/main" id="{DFEF15A5-1ACC-4155-91DF-F3929BE5B7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19" name="図 18">
            <a:extLst>
              <a:ext uri="{FF2B5EF4-FFF2-40B4-BE49-F238E27FC236}">
                <a16:creationId xmlns:a16="http://schemas.microsoft.com/office/drawing/2014/main" id="{D9F51CE4-8C69-4BB5-A73E-12E4F026381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1" y="4572119"/>
            <a:ext cx="4745405" cy="2094126"/>
          </a:xfrm>
          <a:prstGeom prst="rect">
            <a:avLst/>
          </a:prstGeom>
        </p:spPr>
      </p:pic>
      <p:pic>
        <p:nvPicPr>
          <p:cNvPr id="22" name="図 21">
            <a:extLst>
              <a:ext uri="{FF2B5EF4-FFF2-40B4-BE49-F238E27FC236}">
                <a16:creationId xmlns:a16="http://schemas.microsoft.com/office/drawing/2014/main" id="{F40D4C19-3F85-4667-A14F-DDE0D7E2FF8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4240" y="2060146"/>
            <a:ext cx="4468451" cy="1955339"/>
          </a:xfrm>
          <a:prstGeom prst="rect">
            <a:avLst/>
          </a:prstGeom>
        </p:spPr>
      </p:pic>
    </p:spTree>
    <p:extLst>
      <p:ext uri="{BB962C8B-B14F-4D97-AF65-F5344CB8AC3E}">
        <p14:creationId xmlns:p14="http://schemas.microsoft.com/office/powerpoint/2010/main" val="284415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A315B9B6-C5A4-482C-A2FE-7C84CCE368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3622" y="4624762"/>
            <a:ext cx="4921866" cy="2041843"/>
          </a:xfrm>
          <a:prstGeom prst="rect">
            <a:avLst/>
          </a:prstGeom>
        </p:spPr>
      </p:pic>
      <p:pic>
        <p:nvPicPr>
          <p:cNvPr id="12" name="図 11">
            <a:extLst>
              <a:ext uri="{FF2B5EF4-FFF2-40B4-BE49-F238E27FC236}">
                <a16:creationId xmlns:a16="http://schemas.microsoft.com/office/drawing/2014/main" id="{278A551D-DFA5-4198-A66E-B780BACEC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766" y="4566147"/>
            <a:ext cx="4500086" cy="2175442"/>
          </a:xfrm>
          <a:prstGeom prst="rect">
            <a:avLst/>
          </a:prstGeom>
        </p:spPr>
      </p:pic>
      <p:pic>
        <p:nvPicPr>
          <p:cNvPr id="8" name="図 7">
            <a:extLst>
              <a:ext uri="{FF2B5EF4-FFF2-40B4-BE49-F238E27FC236}">
                <a16:creationId xmlns:a16="http://schemas.microsoft.com/office/drawing/2014/main" id="{F6DB6401-4238-42A7-8A7B-4461697CFA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8044" y="1990030"/>
            <a:ext cx="4277300" cy="2091230"/>
          </a:xfrm>
          <a:prstGeom prst="rect">
            <a:avLst/>
          </a:prstGeom>
        </p:spPr>
      </p:pic>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a:xfrm>
            <a:off x="7661436" y="649617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EEF342EF-D76D-42AB-9B89-40708B5C6B4E}"/>
              </a:ext>
            </a:extLst>
          </p:cNvPr>
          <p:cNvSpPr txBox="1"/>
          <p:nvPr/>
        </p:nvSpPr>
        <p:spPr>
          <a:xfrm>
            <a:off x="127648" y="630180"/>
            <a:ext cx="9650704" cy="723916"/>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平均寿命は年々伸びているものの、全国平均を下回っており</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、大阪府の全国順位は男性</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41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位、女性</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36</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位。</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大阪府の健康寿命</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は、男</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性が</a:t>
            </a:r>
            <a:r>
              <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71.8</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歳、女性が</a:t>
            </a:r>
            <a:r>
              <a:rPr lang="en-US" altLang="ja-JP" b="0" dirty="0">
                <a:solidFill>
                  <a:schemeClr val="tx1"/>
                </a:solidFill>
              </a:rPr>
              <a:t>75.0</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歳であり、</a:t>
            </a:r>
            <a:r>
              <a:rPr kumimoji="1" lang="ja-JP" altLang="en-US" sz="1200"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全国と比較して低迷</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している。</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府における</a:t>
            </a:r>
            <a:r>
              <a:rPr kumimoji="1" lang="ja-JP" altLang="en-US" sz="1200"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特定健診受診率、がん検診受診率は</a:t>
            </a: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向上しているが、依然、全国比較では低位。</a:t>
            </a:r>
            <a:endParaRPr kumimoji="1" lang="en-US" altLang="ja-JP"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p:txBody>
      </p:sp>
      <p:sp>
        <p:nvSpPr>
          <p:cNvPr id="5" name="テキスト プレースホルダー 70">
            <a:extLst>
              <a:ext uri="{FF2B5EF4-FFF2-40B4-BE49-F238E27FC236}">
                <a16:creationId xmlns:a16="http://schemas.microsoft.com/office/drawing/2014/main" id="{59ABFA5F-28A1-401E-94BA-215D76F6A1A5}"/>
              </a:ext>
            </a:extLst>
          </p:cNvPr>
          <p:cNvSpPr txBox="1">
            <a:spLocks/>
          </p:cNvSpPr>
          <p:nvPr/>
        </p:nvSpPr>
        <p:spPr>
          <a:xfrm>
            <a:off x="139462"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プレースホルダー 70">
            <a:extLst>
              <a:ext uri="{FF2B5EF4-FFF2-40B4-BE49-F238E27FC236}">
                <a16:creationId xmlns:a16="http://schemas.microsoft.com/office/drawing/2014/main" id="{665C0C68-3A55-4E9C-9041-9C90E3BDC8A9}"/>
              </a:ext>
            </a:extLst>
          </p:cNvPr>
          <p:cNvSpPr txBox="1">
            <a:spLocks/>
          </p:cNvSpPr>
          <p:nvPr/>
        </p:nvSpPr>
        <p:spPr>
          <a:xfrm>
            <a:off x="139462" y="4193518"/>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特定健診受診率の推移</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70">
            <a:extLst>
              <a:ext uri="{FF2B5EF4-FFF2-40B4-BE49-F238E27FC236}">
                <a16:creationId xmlns:a16="http://schemas.microsoft.com/office/drawing/2014/main" id="{59AF6604-CE2B-422F-95E1-73A0F2B82C2B}"/>
              </a:ext>
            </a:extLst>
          </p:cNvPr>
          <p:cNvSpPr txBox="1">
            <a:spLocks/>
          </p:cNvSpPr>
          <p:nvPr/>
        </p:nvSpPr>
        <p:spPr>
          <a:xfrm>
            <a:off x="150543" y="1656977"/>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平均寿命</a:t>
            </a:r>
          </a:p>
        </p:txBody>
      </p:sp>
      <p:sp>
        <p:nvSpPr>
          <p:cNvPr id="24" name="テキスト プレースホルダー 70">
            <a:extLst>
              <a:ext uri="{FF2B5EF4-FFF2-40B4-BE49-F238E27FC236}">
                <a16:creationId xmlns:a16="http://schemas.microsoft.com/office/drawing/2014/main" id="{DE5E18E5-75BF-429C-86A6-D2A9E637F362}"/>
              </a:ext>
            </a:extLst>
          </p:cNvPr>
          <p:cNvSpPr txBox="1">
            <a:spLocks/>
          </p:cNvSpPr>
          <p:nvPr/>
        </p:nvSpPr>
        <p:spPr>
          <a:xfrm>
            <a:off x="5043888"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テキスト プレースホルダー 70">
            <a:extLst>
              <a:ext uri="{FF2B5EF4-FFF2-40B4-BE49-F238E27FC236}">
                <a16:creationId xmlns:a16="http://schemas.microsoft.com/office/drawing/2014/main" id="{92994D61-A9F1-4A86-8E06-9EE49D32E89D}"/>
              </a:ext>
            </a:extLst>
          </p:cNvPr>
          <p:cNvSpPr txBox="1">
            <a:spLocks/>
          </p:cNvSpPr>
          <p:nvPr/>
        </p:nvSpPr>
        <p:spPr>
          <a:xfrm>
            <a:off x="5043888"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健康寿命</a:t>
            </a:r>
            <a:endParaRPr kumimoji="0"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プレースホルダー 70">
            <a:extLst>
              <a:ext uri="{FF2B5EF4-FFF2-40B4-BE49-F238E27FC236}">
                <a16:creationId xmlns:a16="http://schemas.microsoft.com/office/drawing/2014/main" id="{564CFD52-E4C7-4E00-85AB-4332EB92FAC3}"/>
              </a:ext>
            </a:extLst>
          </p:cNvPr>
          <p:cNvSpPr txBox="1">
            <a:spLocks/>
          </p:cNvSpPr>
          <p:nvPr/>
        </p:nvSpPr>
        <p:spPr>
          <a:xfrm>
            <a:off x="5043888" y="4192480"/>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がん検診受診率の推移</a:t>
            </a:r>
          </a:p>
        </p:txBody>
      </p:sp>
      <p:sp>
        <p:nvSpPr>
          <p:cNvPr id="28" name="正方形/長方形 27">
            <a:extLst>
              <a:ext uri="{FF2B5EF4-FFF2-40B4-BE49-F238E27FC236}">
                <a16:creationId xmlns:a16="http://schemas.microsoft.com/office/drawing/2014/main" id="{09CDFCA5-0237-498C-AD21-3A4883D4A3BB}"/>
              </a:ext>
            </a:extLst>
          </p:cNvPr>
          <p:cNvSpPr/>
          <p:nvPr/>
        </p:nvSpPr>
        <p:spPr>
          <a:xfrm>
            <a:off x="6540619" y="4016717"/>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厚生労働省「第４回 健康日本</a:t>
            </a:r>
            <a:r>
              <a:rPr kumimoji="1" lang="en-US" altLang="zh-TW"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21</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（第三次）推進専門委員会</a:t>
            </a: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資料</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 name="テキスト ボックス 24">
            <a:extLst>
              <a:ext uri="{FF2B5EF4-FFF2-40B4-BE49-F238E27FC236}">
                <a16:creationId xmlns:a16="http://schemas.microsoft.com/office/drawing/2014/main" id="{27E35816-2E52-4874-821E-0E0EC86A0743}"/>
              </a:ext>
            </a:extLst>
          </p:cNvPr>
          <p:cNvSpPr txBox="1"/>
          <p:nvPr/>
        </p:nvSpPr>
        <p:spPr>
          <a:xfrm>
            <a:off x="2"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１－④．</a:t>
            </a:r>
            <a:r>
              <a:rPr kumimoji="1" lang="en-US" altLang="ja-JP"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Well-being</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＜健康＞</a:t>
            </a:r>
          </a:p>
        </p:txBody>
      </p:sp>
      <p:sp>
        <p:nvSpPr>
          <p:cNvPr id="29" name="正方形/長方形 28">
            <a:extLst>
              <a:ext uri="{FF2B5EF4-FFF2-40B4-BE49-F238E27FC236}">
                <a16:creationId xmlns:a16="http://schemas.microsoft.com/office/drawing/2014/main" id="{39B7E7A1-B777-4F9F-B3B2-A58A0692301B}"/>
              </a:ext>
            </a:extLst>
          </p:cNvPr>
          <p:cNvSpPr/>
          <p:nvPr/>
        </p:nvSpPr>
        <p:spPr>
          <a:xfrm>
            <a:off x="1738099" y="6669507"/>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厚生労働省「</a:t>
            </a: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特定健康診査・特定保健指導の実施状況</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zh-TW"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5" name="正方形/長方形 34">
            <a:extLst>
              <a:ext uri="{FF2B5EF4-FFF2-40B4-BE49-F238E27FC236}">
                <a16:creationId xmlns:a16="http://schemas.microsoft.com/office/drawing/2014/main" id="{41FFD15B-A721-4D1C-B896-11997C77A655}"/>
              </a:ext>
            </a:extLst>
          </p:cNvPr>
          <p:cNvSpPr/>
          <p:nvPr/>
        </p:nvSpPr>
        <p:spPr>
          <a:xfrm>
            <a:off x="8613718" y="6649806"/>
            <a:ext cx="1049988" cy="227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ja-JP" altLang="en-US" sz="500" dirty="0">
                <a:solidFill>
                  <a:prstClr val="black"/>
                </a:solidFill>
                <a:latin typeface="BIZ UDゴシック" panose="020B0400000000000000" pitchFamily="49" charset="-128"/>
                <a:ea typeface="BIZ UDゴシック" panose="020B0400000000000000" pitchFamily="49" charset="-128"/>
              </a:rPr>
              <a:t>国民生活基礎調査</a:t>
            </a:r>
            <a:endParaRPr kumimoji="1" lang="en-US" altLang="zh-TW"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0" name="正方形/長方形 19">
            <a:extLst>
              <a:ext uri="{FF2B5EF4-FFF2-40B4-BE49-F238E27FC236}">
                <a16:creationId xmlns:a16="http://schemas.microsoft.com/office/drawing/2014/main" id="{8484A641-409E-4E91-B61D-FA63E9A5D64A}"/>
              </a:ext>
            </a:extLst>
          </p:cNvPr>
          <p:cNvSpPr/>
          <p:nvPr/>
        </p:nvSpPr>
        <p:spPr>
          <a:xfrm>
            <a:off x="2057337" y="4018210"/>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厚生労働省「都道府県別生命表」</a:t>
            </a:r>
            <a:endParaRPr kumimoji="1" lang="en-US" altLang="zh-TW"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0" name="図 9">
            <a:extLst>
              <a:ext uri="{FF2B5EF4-FFF2-40B4-BE49-F238E27FC236}">
                <a16:creationId xmlns:a16="http://schemas.microsoft.com/office/drawing/2014/main" id="{2E1E94C9-A21D-4A7E-B6A4-7DDCFE7A0B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0743" y="2040874"/>
            <a:ext cx="4457934" cy="2035245"/>
          </a:xfrm>
          <a:prstGeom prst="rect">
            <a:avLst/>
          </a:prstGeom>
        </p:spPr>
      </p:pic>
    </p:spTree>
    <p:extLst>
      <p:ext uri="{BB962C8B-B14F-4D97-AF65-F5344CB8AC3E}">
        <p14:creationId xmlns:p14="http://schemas.microsoft.com/office/powerpoint/2010/main" val="1869645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0EE3AEF-2A42-419F-9D34-F801D6D642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05698" y="4598113"/>
            <a:ext cx="4734464" cy="2129558"/>
          </a:xfrm>
          <a:prstGeom prst="rect">
            <a:avLst/>
          </a:prstGeom>
        </p:spPr>
      </p:pic>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EEF342EF-D76D-42AB-9B89-40708B5C6B4E}"/>
              </a:ext>
            </a:extLst>
          </p:cNvPr>
          <p:cNvSpPr txBox="1"/>
          <p:nvPr/>
        </p:nvSpPr>
        <p:spPr>
          <a:xfrm>
            <a:off x="127648" y="630180"/>
            <a:ext cx="9650704" cy="94551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合計特殊出生率は年々低下</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しており、大阪府は</a:t>
            </a: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全国</a:t>
            </a:r>
            <a:r>
              <a:rPr kumimoji="1" lang="en-US" altLang="ja-JP"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3</a:t>
            </a: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６位と低位。</a:t>
            </a:r>
            <a:endParaRPr kumimoji="1" lang="en-US" altLang="ja-JP"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大阪市の保育所等利用待機児童数</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2017</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年を境に年々減少し、</a:t>
            </a:r>
            <a:r>
              <a:rPr kumimoji="1" lang="en-US" altLang="ja-JP"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2025</a:t>
            </a: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年には待機児童０人</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となった。</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lang="ja-JP" altLang="en-US" u="sng" dirty="0"/>
              <a:t>６歳未満の子どもを持つ夫の家事関連時間は増加傾向</a:t>
            </a:r>
            <a:r>
              <a:rPr lang="ja-JP" altLang="en-US" b="0" dirty="0"/>
              <a:t>であるものの、直近の</a:t>
            </a:r>
            <a:r>
              <a:rPr lang="ja-JP" altLang="en-US" u="sng" dirty="0"/>
              <a:t>２０２１年では、大阪府は全国よりも時間が短い</a:t>
            </a:r>
            <a:r>
              <a:rPr lang="ja-JP" altLang="en-US" b="0" dirty="0"/>
              <a:t>。</a:t>
            </a:r>
            <a:endParaRPr lang="en-US" altLang="ja-JP" b="0" dirty="0"/>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出産・育児にともなう離職者の率</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は、</a:t>
            </a: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女性は減少傾向である一方、男性は増加傾向。</a:t>
            </a:r>
            <a:endParaRPr kumimoji="1" lang="en-US" altLang="ja-JP"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p:txBody>
      </p:sp>
      <p:sp>
        <p:nvSpPr>
          <p:cNvPr id="5" name="テキスト プレースホルダー 70">
            <a:extLst>
              <a:ext uri="{FF2B5EF4-FFF2-40B4-BE49-F238E27FC236}">
                <a16:creationId xmlns:a16="http://schemas.microsoft.com/office/drawing/2014/main" id="{59ABFA5F-28A1-401E-94BA-215D76F6A1A5}"/>
              </a:ext>
            </a:extLst>
          </p:cNvPr>
          <p:cNvSpPr txBox="1">
            <a:spLocks/>
          </p:cNvSpPr>
          <p:nvPr/>
        </p:nvSpPr>
        <p:spPr>
          <a:xfrm>
            <a:off x="139462"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合計特殊出生率</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プレースホルダー 70">
            <a:extLst>
              <a:ext uri="{FF2B5EF4-FFF2-40B4-BE49-F238E27FC236}">
                <a16:creationId xmlns:a16="http://schemas.microsoft.com/office/drawing/2014/main" id="{665C0C68-3A55-4E9C-9041-9C90E3BDC8A9}"/>
              </a:ext>
            </a:extLst>
          </p:cNvPr>
          <p:cNvSpPr txBox="1">
            <a:spLocks/>
          </p:cNvSpPr>
          <p:nvPr/>
        </p:nvSpPr>
        <p:spPr>
          <a:xfrm>
            <a:off x="139462" y="4193518"/>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6 </a:t>
            </a: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歳未満の子どもを持つ夫婦の家事関連時間</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プレースホルダー 70">
            <a:extLst>
              <a:ext uri="{FF2B5EF4-FFF2-40B4-BE49-F238E27FC236}">
                <a16:creationId xmlns:a16="http://schemas.microsoft.com/office/drawing/2014/main" id="{DE5E18E5-75BF-429C-86A6-D2A9E637F362}"/>
              </a:ext>
            </a:extLst>
          </p:cNvPr>
          <p:cNvSpPr txBox="1">
            <a:spLocks/>
          </p:cNvSpPr>
          <p:nvPr/>
        </p:nvSpPr>
        <p:spPr>
          <a:xfrm>
            <a:off x="5043888"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保育所等利用待機児童数</a:t>
            </a:r>
            <a:r>
              <a:rPr kumimoji="1"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（大阪市）</a:t>
            </a:r>
            <a:endParaRPr kumimoji="1"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プレースホルダー 70">
            <a:extLst>
              <a:ext uri="{FF2B5EF4-FFF2-40B4-BE49-F238E27FC236}">
                <a16:creationId xmlns:a16="http://schemas.microsoft.com/office/drawing/2014/main" id="{564CFD52-E4C7-4E00-85AB-4332EB92FAC3}"/>
              </a:ext>
            </a:extLst>
          </p:cNvPr>
          <p:cNvSpPr txBox="1">
            <a:spLocks/>
          </p:cNvSpPr>
          <p:nvPr/>
        </p:nvSpPr>
        <p:spPr>
          <a:xfrm>
            <a:off x="5032074" y="4205876"/>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出産・育児にともなう離職者数</a:t>
            </a:r>
            <a:r>
              <a:rPr kumimoji="0" lang="en-US" altLang="ja-JP" sz="1050" b="0" dirty="0"/>
              <a:t>(</a:t>
            </a:r>
            <a:r>
              <a:rPr kumimoji="0" lang="ja-JP" altLang="en-US" sz="1050" b="0" dirty="0"/>
              <a:t>離職者千人あたり）</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4AF976A7-9DFA-469D-9F98-60788117D3C7}"/>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１－④．</a:t>
            </a:r>
            <a:r>
              <a:rPr kumimoji="1" lang="en-US" altLang="ja-JP"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Well-being</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＜子育て＞</a:t>
            </a:r>
          </a:p>
        </p:txBody>
      </p:sp>
      <p:sp>
        <p:nvSpPr>
          <p:cNvPr id="13" name="正方形/長方形 12">
            <a:extLst>
              <a:ext uri="{FF2B5EF4-FFF2-40B4-BE49-F238E27FC236}">
                <a16:creationId xmlns:a16="http://schemas.microsoft.com/office/drawing/2014/main" id="{F2F23D61-50AB-4279-8D0B-ED53C1E5F565}"/>
              </a:ext>
            </a:extLst>
          </p:cNvPr>
          <p:cNvSpPr/>
          <p:nvPr/>
        </p:nvSpPr>
        <p:spPr>
          <a:xfrm>
            <a:off x="6711236" y="4037611"/>
            <a:ext cx="3989179"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出典：大阪府</a:t>
            </a:r>
            <a:r>
              <a:rPr kumimoji="1"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HP</a:t>
            </a: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「大阪市の保育所等利用待機児童数について」</a:t>
            </a:r>
          </a:p>
        </p:txBody>
      </p:sp>
      <p:sp>
        <p:nvSpPr>
          <p:cNvPr id="16" name="正方形/長方形 15">
            <a:extLst>
              <a:ext uri="{FF2B5EF4-FFF2-40B4-BE49-F238E27FC236}">
                <a16:creationId xmlns:a16="http://schemas.microsoft.com/office/drawing/2014/main" id="{71921137-4055-45D8-ABD8-90339FC70283}"/>
              </a:ext>
            </a:extLst>
          </p:cNvPr>
          <p:cNvSpPr/>
          <p:nvPr/>
        </p:nvSpPr>
        <p:spPr>
          <a:xfrm>
            <a:off x="1965742" y="3996409"/>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厚生労働省「人口動態調査」</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1" name="正方形/長方形 20">
            <a:extLst>
              <a:ext uri="{FF2B5EF4-FFF2-40B4-BE49-F238E27FC236}">
                <a16:creationId xmlns:a16="http://schemas.microsoft.com/office/drawing/2014/main" id="{BB7C794B-B4B0-42AA-9235-AC2215C962A3}"/>
              </a:ext>
            </a:extLst>
          </p:cNvPr>
          <p:cNvSpPr/>
          <p:nvPr/>
        </p:nvSpPr>
        <p:spPr>
          <a:xfrm>
            <a:off x="1834436" y="6684948"/>
            <a:ext cx="3989179"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総務省統計局「社会生活基本調査」</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2" name="正方形/長方形 21">
            <a:extLst>
              <a:ext uri="{FF2B5EF4-FFF2-40B4-BE49-F238E27FC236}">
                <a16:creationId xmlns:a16="http://schemas.microsoft.com/office/drawing/2014/main" id="{B93791B5-8018-40EC-A779-24E31E32A39B}"/>
              </a:ext>
            </a:extLst>
          </p:cNvPr>
          <p:cNvSpPr/>
          <p:nvPr/>
        </p:nvSpPr>
        <p:spPr>
          <a:xfrm>
            <a:off x="-548931" y="6697306"/>
            <a:ext cx="3989179"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家事関連時間</a:t>
            </a:r>
            <a:r>
              <a:rPr kumimoji="1"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「家事」、「介護・看護」、「育児」及び「買い物」の合計</a:t>
            </a:r>
          </a:p>
        </p:txBody>
      </p:sp>
      <p:sp>
        <p:nvSpPr>
          <p:cNvPr id="29" name="正方形/長方形 28">
            <a:extLst>
              <a:ext uri="{FF2B5EF4-FFF2-40B4-BE49-F238E27FC236}">
                <a16:creationId xmlns:a16="http://schemas.microsoft.com/office/drawing/2014/main" id="{93D4B25C-F470-4F71-A6D1-585DD76BE6FB}"/>
              </a:ext>
            </a:extLst>
          </p:cNvPr>
          <p:cNvSpPr/>
          <p:nvPr/>
        </p:nvSpPr>
        <p:spPr>
          <a:xfrm>
            <a:off x="6990635" y="6712550"/>
            <a:ext cx="3989179"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総務省「就業構造基本調査」</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正方形/長方形 26">
            <a:extLst>
              <a:ext uri="{FF2B5EF4-FFF2-40B4-BE49-F238E27FC236}">
                <a16:creationId xmlns:a16="http://schemas.microsoft.com/office/drawing/2014/main" id="{CDB6056C-CD04-4C67-8333-44621AA95132}"/>
              </a:ext>
            </a:extLst>
          </p:cNvPr>
          <p:cNvSpPr/>
          <p:nvPr/>
        </p:nvSpPr>
        <p:spPr>
          <a:xfrm>
            <a:off x="5309328" y="4064452"/>
            <a:ext cx="1971277" cy="95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500" dirty="0">
                <a:solidFill>
                  <a:schemeClr val="tx1"/>
                </a:solidFill>
                <a:latin typeface="BIZ UDPゴシック" panose="020B0400000000000000" pitchFamily="50" charset="-128"/>
                <a:ea typeface="BIZ UDPゴシック" panose="020B0400000000000000" pitchFamily="50" charset="-128"/>
              </a:rPr>
              <a:t>※</a:t>
            </a:r>
            <a:r>
              <a:rPr kumimoji="1" lang="ja-JP" altLang="en-US" sz="500" dirty="0">
                <a:solidFill>
                  <a:schemeClr val="tx1"/>
                </a:solidFill>
                <a:latin typeface="BIZ UDPゴシック" panose="020B0400000000000000" pitchFamily="50" charset="-128"/>
                <a:ea typeface="BIZ UDPゴシック" panose="020B0400000000000000" pitchFamily="50" charset="-128"/>
              </a:rPr>
              <a:t>保育所等：</a:t>
            </a:r>
            <a:r>
              <a:rPr lang="ja-JP" altLang="en-US" sz="500" dirty="0">
                <a:solidFill>
                  <a:schemeClr val="tx1"/>
                </a:solidFill>
                <a:latin typeface="BIZ UDPゴシック" panose="020B0400000000000000" pitchFamily="50" charset="-128"/>
                <a:ea typeface="BIZ UDPゴシック" panose="020B0400000000000000" pitchFamily="50" charset="-128"/>
              </a:rPr>
              <a:t>認可保育所、認定こども園、地域型保育事業所</a:t>
            </a:r>
            <a:endParaRPr kumimoji="1" lang="ja-JP" altLang="en-US" sz="500" dirty="0">
              <a:solidFill>
                <a:schemeClr val="tx1"/>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4C6EAECD-A2C0-4F95-AF6F-6C5BF9E70E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7222" y="2038120"/>
            <a:ext cx="4723213" cy="2017075"/>
          </a:xfrm>
          <a:prstGeom prst="rect">
            <a:avLst/>
          </a:prstGeom>
        </p:spPr>
      </p:pic>
      <p:pic>
        <p:nvPicPr>
          <p:cNvPr id="9" name="図 8">
            <a:extLst>
              <a:ext uri="{FF2B5EF4-FFF2-40B4-BE49-F238E27FC236}">
                <a16:creationId xmlns:a16="http://schemas.microsoft.com/office/drawing/2014/main" id="{299B17D4-82E5-482E-9FC8-4772E0FEDD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6646" y="4576660"/>
            <a:ext cx="4645869" cy="2105455"/>
          </a:xfrm>
          <a:prstGeom prst="rect">
            <a:avLst/>
          </a:prstGeom>
        </p:spPr>
      </p:pic>
      <p:pic>
        <p:nvPicPr>
          <p:cNvPr id="11" name="図 10">
            <a:extLst>
              <a:ext uri="{FF2B5EF4-FFF2-40B4-BE49-F238E27FC236}">
                <a16:creationId xmlns:a16="http://schemas.microsoft.com/office/drawing/2014/main" id="{620584A8-0418-4E46-B177-AD2E853A5DC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67175" y="2061032"/>
            <a:ext cx="4681603" cy="1950668"/>
          </a:xfrm>
          <a:prstGeom prst="rect">
            <a:avLst/>
          </a:prstGeom>
        </p:spPr>
      </p:pic>
    </p:spTree>
    <p:extLst>
      <p:ext uri="{BB962C8B-B14F-4D97-AF65-F5344CB8AC3E}">
        <p14:creationId xmlns:p14="http://schemas.microsoft.com/office/powerpoint/2010/main" val="306743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D9AF4898-3501-4629-8806-98806AA52C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8783" y="4564374"/>
            <a:ext cx="4475832" cy="2156714"/>
          </a:xfrm>
          <a:prstGeom prst="rect">
            <a:avLst/>
          </a:prstGeom>
        </p:spPr>
      </p:pic>
      <p:sp>
        <p:nvSpPr>
          <p:cNvPr id="28" name="正方形/長方形 27">
            <a:extLst>
              <a:ext uri="{FF2B5EF4-FFF2-40B4-BE49-F238E27FC236}">
                <a16:creationId xmlns:a16="http://schemas.microsoft.com/office/drawing/2014/main" id="{61AA952C-0804-4410-A076-19FDBAA79C26}"/>
              </a:ext>
            </a:extLst>
          </p:cNvPr>
          <p:cNvSpPr/>
          <p:nvPr/>
        </p:nvSpPr>
        <p:spPr>
          <a:xfrm>
            <a:off x="1865752" y="6686116"/>
            <a:ext cx="3989179"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総務省統計局「社会生活基本調査」</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9" name="図 8">
            <a:extLst>
              <a:ext uri="{FF2B5EF4-FFF2-40B4-BE49-F238E27FC236}">
                <a16:creationId xmlns:a16="http://schemas.microsoft.com/office/drawing/2014/main" id="{E8F27C58-2DE8-4F2E-98FD-4DB60DFA9F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0968" y="4547929"/>
            <a:ext cx="4475831" cy="2153588"/>
          </a:xfrm>
          <a:prstGeom prst="rect">
            <a:avLst/>
          </a:prstGeom>
        </p:spPr>
      </p:pic>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a:xfrm>
            <a:off x="7677150" y="648895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70">
            <a:extLst>
              <a:ext uri="{FF2B5EF4-FFF2-40B4-BE49-F238E27FC236}">
                <a16:creationId xmlns:a16="http://schemas.microsoft.com/office/drawing/2014/main" id="{59ABFA5F-28A1-401E-94BA-215D76F6A1A5}"/>
              </a:ext>
            </a:extLst>
          </p:cNvPr>
          <p:cNvSpPr txBox="1">
            <a:spLocks/>
          </p:cNvSpPr>
          <p:nvPr/>
        </p:nvSpPr>
        <p:spPr>
          <a:xfrm>
            <a:off x="139462"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プレースホルダー 70">
            <a:extLst>
              <a:ext uri="{FF2B5EF4-FFF2-40B4-BE49-F238E27FC236}">
                <a16:creationId xmlns:a16="http://schemas.microsoft.com/office/drawing/2014/main" id="{665C0C68-3A55-4E9C-9041-9C90E3BDC8A9}"/>
              </a:ext>
            </a:extLst>
          </p:cNvPr>
          <p:cNvSpPr txBox="1">
            <a:spLocks/>
          </p:cNvSpPr>
          <p:nvPr/>
        </p:nvSpPr>
        <p:spPr>
          <a:xfrm>
            <a:off x="139462" y="4193518"/>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70">
            <a:extLst>
              <a:ext uri="{FF2B5EF4-FFF2-40B4-BE49-F238E27FC236}">
                <a16:creationId xmlns:a16="http://schemas.microsoft.com/office/drawing/2014/main" id="{59AF6604-CE2B-422F-95E1-73A0F2B82C2B}"/>
              </a:ext>
            </a:extLst>
          </p:cNvPr>
          <p:cNvSpPr txBox="1">
            <a:spLocks/>
          </p:cNvSpPr>
          <p:nvPr/>
        </p:nvSpPr>
        <p:spPr>
          <a:xfrm>
            <a:off x="139462"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一人あたりの公園面積</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プレースホルダー 70">
            <a:extLst>
              <a:ext uri="{FF2B5EF4-FFF2-40B4-BE49-F238E27FC236}">
                <a16:creationId xmlns:a16="http://schemas.microsoft.com/office/drawing/2014/main" id="{DE5E18E5-75BF-429C-86A6-D2A9E637F362}"/>
              </a:ext>
            </a:extLst>
          </p:cNvPr>
          <p:cNvSpPr txBox="1">
            <a:spLocks/>
          </p:cNvSpPr>
          <p:nvPr/>
        </p:nvSpPr>
        <p:spPr>
          <a:xfrm>
            <a:off x="5043888"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プレースホルダー 70">
            <a:extLst>
              <a:ext uri="{FF2B5EF4-FFF2-40B4-BE49-F238E27FC236}">
                <a16:creationId xmlns:a16="http://schemas.microsoft.com/office/drawing/2014/main" id="{E50C0943-A530-4E34-9A02-71872BF613CC}"/>
              </a:ext>
            </a:extLst>
          </p:cNvPr>
          <p:cNvSpPr txBox="1">
            <a:spLocks/>
          </p:cNvSpPr>
          <p:nvPr/>
        </p:nvSpPr>
        <p:spPr>
          <a:xfrm>
            <a:off x="124457" y="4187319"/>
            <a:ext cx="4734464" cy="373782"/>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余暇時間</a:t>
            </a:r>
          </a:p>
        </p:txBody>
      </p:sp>
      <p:sp>
        <p:nvSpPr>
          <p:cNvPr id="49" name="テキスト プレースホルダー 70">
            <a:extLst>
              <a:ext uri="{FF2B5EF4-FFF2-40B4-BE49-F238E27FC236}">
                <a16:creationId xmlns:a16="http://schemas.microsoft.com/office/drawing/2014/main" id="{92994D61-A9F1-4A86-8E06-9EE49D32E89D}"/>
              </a:ext>
            </a:extLst>
          </p:cNvPr>
          <p:cNvSpPr txBox="1">
            <a:spLocks/>
          </p:cNvSpPr>
          <p:nvPr/>
        </p:nvSpPr>
        <p:spPr>
          <a:xfrm>
            <a:off x="5043888"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刑法犯認知件数</a:t>
            </a:r>
            <a:r>
              <a:rPr kumimoji="1"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（千人あたり）</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プレースホルダー 70">
            <a:extLst>
              <a:ext uri="{FF2B5EF4-FFF2-40B4-BE49-F238E27FC236}">
                <a16:creationId xmlns:a16="http://schemas.microsoft.com/office/drawing/2014/main" id="{564CFD52-E4C7-4E00-85AB-4332EB92FAC3}"/>
              </a:ext>
            </a:extLst>
          </p:cNvPr>
          <p:cNvSpPr txBox="1">
            <a:spLocks/>
          </p:cNvSpPr>
          <p:nvPr/>
        </p:nvSpPr>
        <p:spPr>
          <a:xfrm>
            <a:off x="5043888" y="4192480"/>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職場までの通勤時間</a:t>
            </a:r>
            <a:endParaRPr kumimoji="0" lang="en-US" altLang="ja-JP"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正方形/長方形 31">
            <a:extLst>
              <a:ext uri="{FF2B5EF4-FFF2-40B4-BE49-F238E27FC236}">
                <a16:creationId xmlns:a16="http://schemas.microsoft.com/office/drawing/2014/main" id="{E68FB1CA-00AC-4219-A04C-37C2A6CA5BDD}"/>
              </a:ext>
            </a:extLst>
          </p:cNvPr>
          <p:cNvSpPr/>
          <p:nvPr/>
        </p:nvSpPr>
        <p:spPr>
          <a:xfrm>
            <a:off x="6796985" y="6660204"/>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出典：総務省「住宅・土地統計調査」</a:t>
            </a:r>
          </a:p>
        </p:txBody>
      </p:sp>
      <p:sp>
        <p:nvSpPr>
          <p:cNvPr id="36" name="正方形/長方形 35">
            <a:extLst>
              <a:ext uri="{FF2B5EF4-FFF2-40B4-BE49-F238E27FC236}">
                <a16:creationId xmlns:a16="http://schemas.microsoft.com/office/drawing/2014/main" id="{6968D437-EB18-48D4-A5C4-1CCB74AD626E}"/>
              </a:ext>
            </a:extLst>
          </p:cNvPr>
          <p:cNvSpPr/>
          <p:nvPr/>
        </p:nvSpPr>
        <p:spPr>
          <a:xfrm>
            <a:off x="8295791" y="4007432"/>
            <a:ext cx="161020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警察庁「犯罪統計資料」</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9" name="正方形/長方形 18">
            <a:extLst>
              <a:ext uri="{FF2B5EF4-FFF2-40B4-BE49-F238E27FC236}">
                <a16:creationId xmlns:a16="http://schemas.microsoft.com/office/drawing/2014/main" id="{9BDAB2ED-4383-4C95-907C-688C26DB9D95}"/>
              </a:ext>
            </a:extLst>
          </p:cNvPr>
          <p:cNvSpPr/>
          <p:nvPr/>
        </p:nvSpPr>
        <p:spPr>
          <a:xfrm>
            <a:off x="2065106" y="4014082"/>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出典：国土交通省「都市公園データベース</a:t>
            </a:r>
            <a:r>
              <a:rPr kumimoji="1" lang="ja-JP" altLang="en-US" sz="500" dirty="0">
                <a:solidFill>
                  <a:prstClr val="black"/>
                </a:solidFill>
                <a:latin typeface="BIZ UDゴシック" panose="020B0400000000000000" pitchFamily="49" charset="-128"/>
                <a:ea typeface="BIZ UDゴシック" panose="020B0400000000000000" pitchFamily="49" charset="-128"/>
              </a:rPr>
              <a:t>」</a:t>
            </a:r>
            <a:endParaRPr kumimoji="1"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0" name="テキスト ボックス 19">
            <a:extLst>
              <a:ext uri="{FF2B5EF4-FFF2-40B4-BE49-F238E27FC236}">
                <a16:creationId xmlns:a16="http://schemas.microsoft.com/office/drawing/2014/main" id="{40A12E6B-ABF1-4F97-9B2E-3CC13BBDA972}"/>
              </a:ext>
            </a:extLst>
          </p:cNvPr>
          <p:cNvSpPr txBox="1"/>
          <p:nvPr/>
        </p:nvSpPr>
        <p:spPr>
          <a:xfrm>
            <a:off x="139462" y="607346"/>
            <a:ext cx="9650704" cy="94551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一人当たりの公園面積は増加傾向にあるものの、全国と比べて低い状況。</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刑法犯認知件数</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2015</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年から</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5.</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３件減少し、</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202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５年には千人あたり</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６件であるが、</a:t>
            </a:r>
            <a:r>
              <a:rPr kumimoji="1" lang="ja-JP" altLang="en-US"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継続して全国より多い。</a:t>
            </a:r>
            <a:endParaRPr kumimoji="1" lang="en-US" altLang="ja-JP" sz="120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余暇時間は、増加傾向であり、全国より高い水準で推移。</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lang="ja-JP" altLang="en-US" u="sng" dirty="0"/>
              <a:t>職場までの通勤時間は、全国より長いものの、東京都よりも短い。</a:t>
            </a:r>
            <a:endPar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p:txBody>
      </p:sp>
      <p:sp>
        <p:nvSpPr>
          <p:cNvPr id="21" name="テキスト ボックス 20">
            <a:extLst>
              <a:ext uri="{FF2B5EF4-FFF2-40B4-BE49-F238E27FC236}">
                <a16:creationId xmlns:a16="http://schemas.microsoft.com/office/drawing/2014/main" id="{205FA080-8A5B-4C9A-8436-B89F1A6C6B11}"/>
              </a:ext>
            </a:extLst>
          </p:cNvPr>
          <p:cNvSpPr txBox="1"/>
          <p:nvPr/>
        </p:nvSpPr>
        <p:spPr>
          <a:xfrm>
            <a:off x="-11013"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１－④．</a:t>
            </a:r>
            <a:r>
              <a:rPr kumimoji="1" lang="en-US" altLang="ja-JP"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Well-being</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＜暮らし＞</a:t>
            </a:r>
          </a:p>
        </p:txBody>
      </p:sp>
      <p:sp>
        <p:nvSpPr>
          <p:cNvPr id="33" name="正方形/長方形 32">
            <a:extLst>
              <a:ext uri="{FF2B5EF4-FFF2-40B4-BE49-F238E27FC236}">
                <a16:creationId xmlns:a16="http://schemas.microsoft.com/office/drawing/2014/main" id="{75102CE3-610B-4BD6-9D6C-9C625E863F3B}"/>
              </a:ext>
            </a:extLst>
          </p:cNvPr>
          <p:cNvSpPr/>
          <p:nvPr/>
        </p:nvSpPr>
        <p:spPr>
          <a:xfrm>
            <a:off x="355600" y="4005615"/>
            <a:ext cx="1541552" cy="227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特別区および政令指定都市除く</a:t>
            </a:r>
            <a:endParaRPr kumimoji="1"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a:extLst>
              <a:ext uri="{FF2B5EF4-FFF2-40B4-BE49-F238E27FC236}">
                <a16:creationId xmlns:a16="http://schemas.microsoft.com/office/drawing/2014/main" id="{0A96D23B-E9D5-457B-9C67-BDBC378B53F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1205" y="2005398"/>
            <a:ext cx="4475594" cy="2067598"/>
          </a:xfrm>
          <a:prstGeom prst="rect">
            <a:avLst/>
          </a:prstGeom>
        </p:spPr>
      </p:pic>
      <p:pic>
        <p:nvPicPr>
          <p:cNvPr id="11" name="図 10">
            <a:extLst>
              <a:ext uri="{FF2B5EF4-FFF2-40B4-BE49-F238E27FC236}">
                <a16:creationId xmlns:a16="http://schemas.microsoft.com/office/drawing/2014/main" id="{E00F8BA3-935F-4528-B548-220A894DA77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57611" y="2005398"/>
            <a:ext cx="4717706" cy="2067597"/>
          </a:xfrm>
          <a:prstGeom prst="rect">
            <a:avLst/>
          </a:prstGeom>
        </p:spPr>
      </p:pic>
    </p:spTree>
    <p:extLst>
      <p:ext uri="{BB962C8B-B14F-4D97-AF65-F5344CB8AC3E}">
        <p14:creationId xmlns:p14="http://schemas.microsoft.com/office/powerpoint/2010/main" val="381806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A4C6CD2-20B4-40CA-8532-088DD78712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8366" y="1995040"/>
            <a:ext cx="4591691" cy="2081503"/>
          </a:xfrm>
          <a:prstGeom prst="rect">
            <a:avLst/>
          </a:prstGeom>
        </p:spPr>
      </p:pic>
      <p:pic>
        <p:nvPicPr>
          <p:cNvPr id="11" name="図 10">
            <a:extLst>
              <a:ext uri="{FF2B5EF4-FFF2-40B4-BE49-F238E27FC236}">
                <a16:creationId xmlns:a16="http://schemas.microsoft.com/office/drawing/2014/main" id="{13DB767A-0202-4D5C-8BCE-8C476F2714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38366" y="4574157"/>
            <a:ext cx="4466382" cy="2136096"/>
          </a:xfrm>
          <a:prstGeom prst="rect">
            <a:avLst/>
          </a:prstGeom>
        </p:spPr>
      </p:pic>
      <p:pic>
        <p:nvPicPr>
          <p:cNvPr id="9" name="図 8">
            <a:extLst>
              <a:ext uri="{FF2B5EF4-FFF2-40B4-BE49-F238E27FC236}">
                <a16:creationId xmlns:a16="http://schemas.microsoft.com/office/drawing/2014/main" id="{A7ED3EC0-D8F6-4F81-B841-FB9AA433CD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1252" y="4567920"/>
            <a:ext cx="4466382" cy="2159919"/>
          </a:xfrm>
          <a:prstGeom prst="rect">
            <a:avLst/>
          </a:prstGeom>
        </p:spPr>
      </p:pic>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70">
            <a:extLst>
              <a:ext uri="{FF2B5EF4-FFF2-40B4-BE49-F238E27FC236}">
                <a16:creationId xmlns:a16="http://schemas.microsoft.com/office/drawing/2014/main" id="{59ABFA5F-28A1-401E-94BA-215D76F6A1A5}"/>
              </a:ext>
            </a:extLst>
          </p:cNvPr>
          <p:cNvSpPr txBox="1">
            <a:spLocks/>
          </p:cNvSpPr>
          <p:nvPr/>
        </p:nvSpPr>
        <p:spPr>
          <a:xfrm>
            <a:off x="139462"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プレースホルダー 70">
            <a:extLst>
              <a:ext uri="{FF2B5EF4-FFF2-40B4-BE49-F238E27FC236}">
                <a16:creationId xmlns:a16="http://schemas.microsoft.com/office/drawing/2014/main" id="{665C0C68-3A55-4E9C-9041-9C90E3BDC8A9}"/>
              </a:ext>
            </a:extLst>
          </p:cNvPr>
          <p:cNvSpPr txBox="1">
            <a:spLocks/>
          </p:cNvSpPr>
          <p:nvPr/>
        </p:nvSpPr>
        <p:spPr>
          <a:xfrm>
            <a:off x="139462" y="4193518"/>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70">
            <a:extLst>
              <a:ext uri="{FF2B5EF4-FFF2-40B4-BE49-F238E27FC236}">
                <a16:creationId xmlns:a16="http://schemas.microsoft.com/office/drawing/2014/main" id="{59AF6604-CE2B-422F-95E1-73A0F2B82C2B}"/>
              </a:ext>
            </a:extLst>
          </p:cNvPr>
          <p:cNvSpPr txBox="1">
            <a:spLocks/>
          </p:cNvSpPr>
          <p:nvPr/>
        </p:nvSpPr>
        <p:spPr>
          <a:xfrm>
            <a:off x="139462"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病院数</a:t>
            </a:r>
            <a:r>
              <a:rPr kumimoji="1"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（人口</a:t>
            </a:r>
            <a:r>
              <a:rPr kumimoji="1"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万人あたり）</a:t>
            </a:r>
            <a:endParaRPr kumimoji="1"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プレースホルダー 70">
            <a:extLst>
              <a:ext uri="{FF2B5EF4-FFF2-40B4-BE49-F238E27FC236}">
                <a16:creationId xmlns:a16="http://schemas.microsoft.com/office/drawing/2014/main" id="{DE5E18E5-75BF-429C-86A6-D2A9E637F362}"/>
              </a:ext>
            </a:extLst>
          </p:cNvPr>
          <p:cNvSpPr txBox="1">
            <a:spLocks/>
          </p:cNvSpPr>
          <p:nvPr/>
        </p:nvSpPr>
        <p:spPr>
          <a:xfrm>
            <a:off x="5043888"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プレースホルダー 70">
            <a:extLst>
              <a:ext uri="{FF2B5EF4-FFF2-40B4-BE49-F238E27FC236}">
                <a16:creationId xmlns:a16="http://schemas.microsoft.com/office/drawing/2014/main" id="{E50C0943-A530-4E34-9A02-71872BF613CC}"/>
              </a:ext>
            </a:extLst>
          </p:cNvPr>
          <p:cNvSpPr txBox="1">
            <a:spLocks/>
          </p:cNvSpPr>
          <p:nvPr/>
        </p:nvSpPr>
        <p:spPr>
          <a:xfrm>
            <a:off x="124457" y="4187319"/>
            <a:ext cx="4734464" cy="373782"/>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ボランティア活動行動者率</a:t>
            </a:r>
          </a:p>
        </p:txBody>
      </p:sp>
      <p:sp>
        <p:nvSpPr>
          <p:cNvPr id="49" name="テキスト プレースホルダー 70">
            <a:extLst>
              <a:ext uri="{FF2B5EF4-FFF2-40B4-BE49-F238E27FC236}">
                <a16:creationId xmlns:a16="http://schemas.microsoft.com/office/drawing/2014/main" id="{92994D61-A9F1-4A86-8E06-9EE49D32E89D}"/>
              </a:ext>
            </a:extLst>
          </p:cNvPr>
          <p:cNvSpPr txBox="1">
            <a:spLocks/>
          </p:cNvSpPr>
          <p:nvPr/>
        </p:nvSpPr>
        <p:spPr>
          <a:xfrm>
            <a:off x="5043888"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4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借家の１か月あたり家賃</a:t>
            </a:r>
            <a:endParaRPr kumimoji="0" lang="en-US" altLang="ja-JP" sz="14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プレースホルダー 70">
            <a:extLst>
              <a:ext uri="{FF2B5EF4-FFF2-40B4-BE49-F238E27FC236}">
                <a16:creationId xmlns:a16="http://schemas.microsoft.com/office/drawing/2014/main" id="{564CFD52-E4C7-4E00-85AB-4332EB92FAC3}"/>
              </a:ext>
            </a:extLst>
          </p:cNvPr>
          <p:cNvSpPr txBox="1">
            <a:spLocks/>
          </p:cNvSpPr>
          <p:nvPr/>
        </p:nvSpPr>
        <p:spPr>
          <a:xfrm>
            <a:off x="5043888" y="4192480"/>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スポーツ行動者率</a:t>
            </a:r>
            <a:endParaRPr kumimoji="0" lang="en-US" altLang="ja-JP"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正方形/長方形 35">
            <a:extLst>
              <a:ext uri="{FF2B5EF4-FFF2-40B4-BE49-F238E27FC236}">
                <a16:creationId xmlns:a16="http://schemas.microsoft.com/office/drawing/2014/main" id="{6968D437-EB18-48D4-A5C4-1CCB74AD626E}"/>
              </a:ext>
            </a:extLst>
          </p:cNvPr>
          <p:cNvSpPr/>
          <p:nvPr/>
        </p:nvSpPr>
        <p:spPr>
          <a:xfrm>
            <a:off x="8295791" y="4007432"/>
            <a:ext cx="161020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出典：総務省「住宅・土地統計調査」</a:t>
            </a:r>
          </a:p>
        </p:txBody>
      </p:sp>
      <p:sp>
        <p:nvSpPr>
          <p:cNvPr id="19" name="正方形/長方形 18">
            <a:extLst>
              <a:ext uri="{FF2B5EF4-FFF2-40B4-BE49-F238E27FC236}">
                <a16:creationId xmlns:a16="http://schemas.microsoft.com/office/drawing/2014/main" id="{9BDAB2ED-4383-4C95-907C-688C26DB9D95}"/>
              </a:ext>
            </a:extLst>
          </p:cNvPr>
          <p:cNvSpPr/>
          <p:nvPr/>
        </p:nvSpPr>
        <p:spPr>
          <a:xfrm>
            <a:off x="1861906" y="4014082"/>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出典：厚生労働省「医療施設（動態）調査・病院報告</a:t>
            </a:r>
            <a:r>
              <a:rPr kumimoji="1" lang="ja-JP" altLang="en-US" sz="500" dirty="0">
                <a:solidFill>
                  <a:prstClr val="black"/>
                </a:solidFill>
                <a:latin typeface="BIZ UDゴシック" panose="020B0400000000000000" pitchFamily="49" charset="-128"/>
                <a:ea typeface="BIZ UDゴシック" panose="020B0400000000000000" pitchFamily="49" charset="-128"/>
              </a:rPr>
              <a:t>」</a:t>
            </a:r>
            <a:endParaRPr kumimoji="1" lang="en-US" altLang="ja-JP"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0" name="テキスト ボックス 19">
            <a:extLst>
              <a:ext uri="{FF2B5EF4-FFF2-40B4-BE49-F238E27FC236}">
                <a16:creationId xmlns:a16="http://schemas.microsoft.com/office/drawing/2014/main" id="{40A12E6B-ABF1-4F97-9B2E-3CC13BBDA972}"/>
              </a:ext>
            </a:extLst>
          </p:cNvPr>
          <p:cNvSpPr txBox="1"/>
          <p:nvPr/>
        </p:nvSpPr>
        <p:spPr>
          <a:xfrm>
            <a:off x="139462" y="607346"/>
            <a:ext cx="9650704" cy="94551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１人あたりの病院数</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は、</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全国より少ない</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ものの、</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東京等より多い水準</a:t>
            </a:r>
            <a:r>
              <a:rPr kumimoji="1" lang="ja-JP" altLang="en-US" sz="12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で推移。</a:t>
            </a:r>
            <a:endParaRPr kumimoji="1" lang="en-US" altLang="ja-JP" sz="12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lang="ja-JP" altLang="en-US" u="sng" dirty="0"/>
              <a:t>借家の家賃は、ほぼ全国並み</a:t>
            </a:r>
            <a:r>
              <a:rPr lang="ja-JP" altLang="en-US" b="0" dirty="0"/>
              <a:t>であり、</a:t>
            </a:r>
            <a:r>
              <a:rPr lang="ja-JP" altLang="en-US" u="sng" dirty="0"/>
              <a:t>東京と比較すると大幅に安価</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ボランティア活動行動者率</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は、</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全国や東京等と比較して、低い水準</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であり、</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直近の２０２１年調査では減少傾向。</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a:p>
            <a:pPr marL="285750" marR="0" lvl="0" indent="-285750" algn="l" defTabSz="457200" rtl="0" eaLnBrk="1" fontAlgn="auto" latinLnBrk="0" hangingPunct="1">
              <a:lnSpc>
                <a:spcPct val="120000"/>
              </a:lnSpc>
              <a:spcBef>
                <a:spcPts val="0"/>
              </a:spcBef>
              <a:spcAft>
                <a:spcPts val="0"/>
              </a:spcAft>
              <a:buClrTx/>
              <a:buSzTx/>
              <a:buFont typeface="BIZ UDPゴシック" panose="020B0400000000000000" pitchFamily="50" charset="-128"/>
              <a:buChar char="○"/>
              <a:tabLst/>
              <a:defRPr/>
            </a:pPr>
            <a:r>
              <a:rPr lang="ja-JP" altLang="en-US" u="sng" dirty="0"/>
              <a:t>スポーツ行動者率は、全国や東京等と比較して、低い水準</a:t>
            </a:r>
            <a:r>
              <a:rPr lang="ja-JP" altLang="en-US" b="0" dirty="0"/>
              <a:t>で推移。</a:t>
            </a:r>
            <a:endParaRPr kumimoji="1" lang="ja-JP" altLang="en-US" sz="12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endParaRPr>
          </a:p>
        </p:txBody>
      </p:sp>
      <p:sp>
        <p:nvSpPr>
          <p:cNvPr id="21" name="テキスト ボックス 20">
            <a:extLst>
              <a:ext uri="{FF2B5EF4-FFF2-40B4-BE49-F238E27FC236}">
                <a16:creationId xmlns:a16="http://schemas.microsoft.com/office/drawing/2014/main" id="{205FA080-8A5B-4C9A-8436-B89F1A6C6B11}"/>
              </a:ext>
            </a:extLst>
          </p:cNvPr>
          <p:cNvSpPr txBox="1"/>
          <p:nvPr/>
        </p:nvSpPr>
        <p:spPr>
          <a:xfrm>
            <a:off x="0" y="71018"/>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１－④．</a:t>
            </a:r>
            <a:r>
              <a:rPr kumimoji="1" lang="en-US" altLang="ja-JP"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Well-being</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＜暮らし＞</a:t>
            </a:r>
          </a:p>
        </p:txBody>
      </p:sp>
      <p:sp>
        <p:nvSpPr>
          <p:cNvPr id="28" name="正方形/長方形 27">
            <a:extLst>
              <a:ext uri="{FF2B5EF4-FFF2-40B4-BE49-F238E27FC236}">
                <a16:creationId xmlns:a16="http://schemas.microsoft.com/office/drawing/2014/main" id="{61AA952C-0804-4410-A076-19FDBAA79C26}"/>
              </a:ext>
            </a:extLst>
          </p:cNvPr>
          <p:cNvSpPr/>
          <p:nvPr/>
        </p:nvSpPr>
        <p:spPr>
          <a:xfrm>
            <a:off x="1861906" y="6727839"/>
            <a:ext cx="3989179"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総務省統計局「社会生活基本調査」</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1" name="正方形/長方形 40">
            <a:extLst>
              <a:ext uri="{FF2B5EF4-FFF2-40B4-BE49-F238E27FC236}">
                <a16:creationId xmlns:a16="http://schemas.microsoft.com/office/drawing/2014/main" id="{861AC085-CEAA-48D1-A1CA-200DF67F3401}"/>
              </a:ext>
            </a:extLst>
          </p:cNvPr>
          <p:cNvSpPr/>
          <p:nvPr/>
        </p:nvSpPr>
        <p:spPr>
          <a:xfrm>
            <a:off x="7106305" y="6713971"/>
            <a:ext cx="3989179"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総務省統計局「社会生活基本調査」</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4" name="図 3">
            <a:extLst>
              <a:ext uri="{FF2B5EF4-FFF2-40B4-BE49-F238E27FC236}">
                <a16:creationId xmlns:a16="http://schemas.microsoft.com/office/drawing/2014/main" id="{76F5BAA6-9FB8-4413-9F02-BEED9822C5A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5753" y="2043406"/>
            <a:ext cx="4491871" cy="2030042"/>
          </a:xfrm>
          <a:prstGeom prst="rect">
            <a:avLst/>
          </a:prstGeom>
        </p:spPr>
      </p:pic>
    </p:spTree>
    <p:extLst>
      <p:ext uri="{BB962C8B-B14F-4D97-AF65-F5344CB8AC3E}">
        <p14:creationId xmlns:p14="http://schemas.microsoft.com/office/powerpoint/2010/main" val="219436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AFE664-D194-443D-B03E-1CC03BD92344}"/>
              </a:ext>
            </a:extLst>
          </p:cNvPr>
          <p:cNvSpPr>
            <a:spLocks noGrp="1"/>
          </p:cNvSpPr>
          <p:nvPr>
            <p:ph type="sldNum" sz="quarter" idx="12"/>
          </p:nvPr>
        </p:nvSpPr>
        <p:spPr/>
        <p:txBody>
          <a:bodyPr/>
          <a:lstStyle/>
          <a:p>
            <a:fld id="{DDF82107-93BA-490C-9453-044014AF67CD}" type="slidenum">
              <a:rPr kumimoji="1" lang="ja-JP" altLang="en-US" smtClean="0"/>
              <a:pPr/>
              <a:t>48</a:t>
            </a:fld>
            <a:endParaRPr kumimoji="1" lang="ja-JP" altLang="en-US" dirty="0"/>
          </a:p>
        </p:txBody>
      </p:sp>
      <p:sp>
        <p:nvSpPr>
          <p:cNvPr id="8" name="テキスト ボックス 7">
            <a:extLst>
              <a:ext uri="{FF2B5EF4-FFF2-40B4-BE49-F238E27FC236}">
                <a16:creationId xmlns:a16="http://schemas.microsoft.com/office/drawing/2014/main" id="{C6DC16E3-6B8E-4E8D-8BD9-2D9C84435B83}"/>
              </a:ext>
            </a:extLst>
          </p:cNvPr>
          <p:cNvSpPr txBox="1"/>
          <p:nvPr/>
        </p:nvSpPr>
        <p:spPr>
          <a:xfrm>
            <a:off x="189781" y="253162"/>
            <a:ext cx="9506310" cy="523220"/>
          </a:xfrm>
          <a:prstGeom prst="rect">
            <a:avLst/>
          </a:prstGeom>
          <a:noFill/>
        </p:spPr>
        <p:txBody>
          <a:bodyPr wrap="square" rtlCol="0">
            <a:spAutoFit/>
          </a:bodyPr>
          <a:lstStyle/>
          <a:p>
            <a:pPr marL="571500" indent="-571500">
              <a:buFont typeface="+mj-lt"/>
              <a:buAutoNum type="romanUcPeriod" startAt="3"/>
            </a:pPr>
            <a:r>
              <a:rPr lang="ja-JP" altLang="en-US" sz="2800" spc="163" dirty="0">
                <a:latin typeface="HGS創英角ｺﾞｼｯｸUB" panose="020B0900000000000000" pitchFamily="50" charset="-128"/>
                <a:ea typeface="HGS創英角ｺﾞｼｯｸUB" panose="020B0900000000000000" pitchFamily="50" charset="-128"/>
              </a:rPr>
              <a:t>大阪の取組みを踏まえた各種指標</a:t>
            </a:r>
          </a:p>
        </p:txBody>
      </p:sp>
      <p:sp>
        <p:nvSpPr>
          <p:cNvPr id="9" name="正方形/長方形 8">
            <a:extLst>
              <a:ext uri="{FF2B5EF4-FFF2-40B4-BE49-F238E27FC236}">
                <a16:creationId xmlns:a16="http://schemas.microsoft.com/office/drawing/2014/main" id="{578B874F-1548-4088-ACB2-3891F867D337}"/>
              </a:ext>
            </a:extLst>
          </p:cNvPr>
          <p:cNvSpPr/>
          <p:nvPr/>
        </p:nvSpPr>
        <p:spPr>
          <a:xfrm>
            <a:off x="196609" y="869852"/>
            <a:ext cx="5850000" cy="28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
        <p:nvSpPr>
          <p:cNvPr id="10" name="正方形/長方形 9">
            <a:extLst>
              <a:ext uri="{FF2B5EF4-FFF2-40B4-BE49-F238E27FC236}">
                <a16:creationId xmlns:a16="http://schemas.microsoft.com/office/drawing/2014/main" id="{EF1E52FC-BF7E-4643-86FC-BF91EAF7730F}"/>
              </a:ext>
            </a:extLst>
          </p:cNvPr>
          <p:cNvSpPr/>
          <p:nvPr/>
        </p:nvSpPr>
        <p:spPr>
          <a:xfrm>
            <a:off x="1430995" y="919261"/>
            <a:ext cx="8248500" cy="29250"/>
          </a:xfrm>
          <a:prstGeom prst="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grpSp>
        <p:nvGrpSpPr>
          <p:cNvPr id="3" name="グループ化 2">
            <a:extLst>
              <a:ext uri="{FF2B5EF4-FFF2-40B4-BE49-F238E27FC236}">
                <a16:creationId xmlns:a16="http://schemas.microsoft.com/office/drawing/2014/main" id="{3331E122-1F2F-4ACA-A496-06348174D9C7}"/>
              </a:ext>
            </a:extLst>
          </p:cNvPr>
          <p:cNvGrpSpPr/>
          <p:nvPr/>
        </p:nvGrpSpPr>
        <p:grpSpPr>
          <a:xfrm>
            <a:off x="1430995" y="1492907"/>
            <a:ext cx="6658646" cy="5563955"/>
            <a:chOff x="770160" y="1548421"/>
            <a:chExt cx="6658646" cy="5563955"/>
          </a:xfrm>
        </p:grpSpPr>
        <p:sp>
          <p:nvSpPr>
            <p:cNvPr id="6" name="テキスト ボックス 5">
              <a:extLst>
                <a:ext uri="{FF2B5EF4-FFF2-40B4-BE49-F238E27FC236}">
                  <a16:creationId xmlns:a16="http://schemas.microsoft.com/office/drawing/2014/main" id="{8B13685F-1D1C-4B1C-B870-300950BBBA8A}"/>
                </a:ext>
              </a:extLst>
            </p:cNvPr>
            <p:cNvSpPr txBox="1"/>
            <p:nvPr/>
          </p:nvSpPr>
          <p:spPr>
            <a:xfrm>
              <a:off x="770160" y="1548421"/>
              <a:ext cx="6658646" cy="4869153"/>
            </a:xfrm>
            <a:prstGeom prst="rect">
              <a:avLst/>
            </a:prstGeom>
            <a:noFill/>
          </p:spPr>
          <p:txBody>
            <a:bodyPr wrap="square" rtlCol="0">
              <a:spAutoFit/>
            </a:bodyPr>
            <a:lstStyle/>
            <a:p>
              <a:pPr marL="715963" indent="-715963">
                <a:lnSpc>
                  <a:spcPct val="150000"/>
                </a:lnSpc>
                <a:buFont typeface="+mj-lt"/>
                <a:buAutoNum type="arabicPeriod"/>
              </a:pPr>
              <a:r>
                <a:rPr lang="ja-JP" altLang="en-US" sz="2400" b="1" dirty="0">
                  <a:latin typeface="BIZ UDPゴシック" panose="020B0400000000000000" pitchFamily="50" charset="-128"/>
                  <a:ea typeface="BIZ UDPゴシック" panose="020B0400000000000000" pitchFamily="50" charset="-128"/>
                </a:rPr>
                <a:t>各種指標の動向</a:t>
              </a:r>
              <a:br>
                <a:rPr lang="en-US" altLang="ja-JP" sz="24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①　経　済</a:t>
              </a:r>
              <a:br>
                <a:rPr lang="en-US" altLang="ja-JP" sz="20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②　都　市</a:t>
              </a:r>
              <a:br>
                <a:rPr lang="en-US" altLang="ja-JP" sz="20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③　人　材</a:t>
              </a:r>
              <a:br>
                <a:rPr lang="en-US" altLang="ja-JP" sz="20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④　</a:t>
              </a:r>
              <a:r>
                <a:rPr lang="en-US" altLang="ja-JP" sz="2000" b="1" dirty="0">
                  <a:latin typeface="BIZ UDPゴシック" panose="020B0400000000000000" pitchFamily="50" charset="-128"/>
                  <a:ea typeface="BIZ UDPゴシック" panose="020B0400000000000000" pitchFamily="50" charset="-128"/>
                </a:rPr>
                <a:t>Well-being</a:t>
              </a: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endParaRPr lang="en-US" altLang="ja-JP" sz="2400" b="1" dirty="0">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府民・市民の声</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sz="2000" b="1" dirty="0">
                  <a:solidFill>
                    <a:schemeClr val="bg1">
                      <a:lumMod val="75000"/>
                    </a:schemeClr>
                  </a:solidFill>
                  <a:latin typeface="BIZ UDPゴシック" panose="020B0400000000000000" pitchFamily="50" charset="-128"/>
                  <a:ea typeface="BIZ UDPゴシック" panose="020B0400000000000000" pitchFamily="50" charset="-128"/>
                </a:rPr>
                <a:t>①　府民アンケート・ヒアリング</a:t>
              </a:r>
              <a:br>
                <a:rPr lang="en-US" altLang="ja-JP" sz="20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sz="2000" b="1" dirty="0">
                  <a:solidFill>
                    <a:schemeClr val="bg1">
                      <a:lumMod val="75000"/>
                    </a:schemeClr>
                  </a:solidFill>
                  <a:latin typeface="BIZ UDPゴシック" panose="020B0400000000000000" pitchFamily="50" charset="-128"/>
                  <a:ea typeface="BIZ UDPゴシック" panose="020B0400000000000000" pitchFamily="50" charset="-128"/>
                </a:rPr>
                <a:t>②　企業アンケート・ヒアリング</a:t>
              </a:r>
              <a:endParaRPr lang="en-US" altLang="ja-JP" sz="2000" b="1" dirty="0">
                <a:solidFill>
                  <a:schemeClr val="bg1">
                    <a:lumMod val="75000"/>
                  </a:schemeClr>
                </a:solidFill>
                <a:latin typeface="BIZ UDPゴシック" panose="020B0400000000000000" pitchFamily="50" charset="-128"/>
                <a:ea typeface="BIZ UDPゴシック" panose="020B0400000000000000" pitchFamily="50" charset="-128"/>
              </a:endParaRPr>
            </a:p>
            <a:p>
              <a:pPr>
                <a:lnSpc>
                  <a:spcPct val="150000"/>
                </a:lnSpc>
              </a:pPr>
              <a: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t>	</a:t>
              </a:r>
              <a:r>
                <a:rPr lang="ja-JP" altLang="en-US" sz="2000" b="1" dirty="0">
                  <a:solidFill>
                    <a:schemeClr val="bg1">
                      <a:lumMod val="75000"/>
                    </a:schemeClr>
                  </a:solidFill>
                  <a:latin typeface="BIZ UDPゴシック" panose="020B0400000000000000" pitchFamily="50" charset="-128"/>
                  <a:ea typeface="BIZ UDPゴシック" panose="020B0400000000000000" pitchFamily="50" charset="-128"/>
                </a:rPr>
                <a:t>　 ③  万博に関連した声</a:t>
              </a:r>
              <a:endParaRPr lang="en-US" altLang="ja-JP" b="1"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123BFB2-D057-415E-9BD5-7D0FF1BFE230}"/>
                </a:ext>
              </a:extLst>
            </p:cNvPr>
            <p:cNvSpPr txBox="1"/>
            <p:nvPr/>
          </p:nvSpPr>
          <p:spPr>
            <a:xfrm>
              <a:off x="3897796" y="4845281"/>
              <a:ext cx="3005114" cy="2267095"/>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67</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b="1" dirty="0">
                  <a:solidFill>
                    <a:schemeClr val="bg1">
                      <a:lumMod val="75000"/>
                    </a:schemeClr>
                  </a:solidFill>
                  <a:latin typeface="BIZ UDPゴシック" panose="020B0400000000000000" pitchFamily="50" charset="-128"/>
                  <a:ea typeface="BIZ UDPゴシック" panose="020B0400000000000000" pitchFamily="50" charset="-128"/>
                </a:rPr>
                <a:t>69</a:t>
              </a:r>
              <a:endPar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endParaRP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71</a:t>
              </a:r>
            </a:p>
            <a:p>
              <a:pPr algn="r">
                <a:lnSpc>
                  <a:spcPct val="170000"/>
                </a:lnSpc>
              </a:pPr>
              <a:endPar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endParaRPr>
            </a:p>
            <a:p>
              <a:pPr algn="r">
                <a:lnSpc>
                  <a:spcPct val="170000"/>
                </a:lnSpc>
              </a:pPr>
              <a:endPar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E9EBE2B-89A8-4C3E-90F7-3B1FA4A86A10}"/>
                </a:ext>
              </a:extLst>
            </p:cNvPr>
            <p:cNvSpPr txBox="1"/>
            <p:nvPr/>
          </p:nvSpPr>
          <p:spPr>
            <a:xfrm>
              <a:off x="3897796" y="2074032"/>
              <a:ext cx="3005114" cy="1891415"/>
            </a:xfrm>
            <a:prstGeom prst="rect">
              <a:avLst/>
            </a:prstGeom>
            <a:noFill/>
          </p:spPr>
          <p:txBody>
            <a:bodyPr wrap="square" rtlCol="0">
              <a:spAutoFit/>
            </a:bodyPr>
            <a:lstStyle/>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49</a:t>
              </a:r>
            </a:p>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53</a:t>
              </a:r>
            </a:p>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58</a:t>
              </a:r>
            </a:p>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62</a:t>
              </a:r>
            </a:p>
          </p:txBody>
        </p:sp>
      </p:grpSp>
    </p:spTree>
    <p:extLst>
      <p:ext uri="{BB962C8B-B14F-4D97-AF65-F5344CB8AC3E}">
        <p14:creationId xmlns:p14="http://schemas.microsoft.com/office/powerpoint/2010/main" val="116087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AFE664-D194-443D-B03E-1CC03BD92344}"/>
              </a:ext>
            </a:extLst>
          </p:cNvPr>
          <p:cNvSpPr>
            <a:spLocks noGrp="1"/>
          </p:cNvSpPr>
          <p:nvPr>
            <p:ph type="sldNum" sz="quarter" idx="12"/>
          </p:nvPr>
        </p:nvSpPr>
        <p:spPr/>
        <p:txBody>
          <a:bodyPr/>
          <a:lstStyle/>
          <a:p>
            <a:fld id="{DDF82107-93BA-490C-9453-044014AF67CD}" type="slidenum">
              <a:rPr kumimoji="1" lang="ja-JP" altLang="en-US" smtClean="0"/>
              <a:pPr/>
              <a:t>66</a:t>
            </a:fld>
            <a:endParaRPr kumimoji="1" lang="ja-JP" altLang="en-US" dirty="0"/>
          </a:p>
        </p:txBody>
      </p:sp>
      <p:sp>
        <p:nvSpPr>
          <p:cNvPr id="8" name="テキスト ボックス 7">
            <a:extLst>
              <a:ext uri="{FF2B5EF4-FFF2-40B4-BE49-F238E27FC236}">
                <a16:creationId xmlns:a16="http://schemas.microsoft.com/office/drawing/2014/main" id="{C6DC16E3-6B8E-4E8D-8BD9-2D9C84435B83}"/>
              </a:ext>
            </a:extLst>
          </p:cNvPr>
          <p:cNvSpPr txBox="1"/>
          <p:nvPr/>
        </p:nvSpPr>
        <p:spPr>
          <a:xfrm>
            <a:off x="189781" y="253162"/>
            <a:ext cx="9506310" cy="523220"/>
          </a:xfrm>
          <a:prstGeom prst="rect">
            <a:avLst/>
          </a:prstGeom>
          <a:noFill/>
        </p:spPr>
        <p:txBody>
          <a:bodyPr wrap="square" rtlCol="0">
            <a:spAutoFit/>
          </a:bodyPr>
          <a:lstStyle/>
          <a:p>
            <a:pPr marL="571500" indent="-571500">
              <a:buFont typeface="+mj-lt"/>
              <a:buAutoNum type="romanUcPeriod" startAt="3"/>
            </a:pPr>
            <a:r>
              <a:rPr lang="ja-JP" altLang="en-US" sz="2800" spc="163" dirty="0">
                <a:latin typeface="HGS創英角ｺﾞｼｯｸUB" panose="020B0900000000000000" pitchFamily="50" charset="-128"/>
                <a:ea typeface="HGS創英角ｺﾞｼｯｸUB" panose="020B0900000000000000" pitchFamily="50" charset="-128"/>
              </a:rPr>
              <a:t>大阪の取組みを踏まえた各種指標</a:t>
            </a:r>
          </a:p>
        </p:txBody>
      </p:sp>
      <p:sp>
        <p:nvSpPr>
          <p:cNvPr id="9" name="正方形/長方形 8">
            <a:extLst>
              <a:ext uri="{FF2B5EF4-FFF2-40B4-BE49-F238E27FC236}">
                <a16:creationId xmlns:a16="http://schemas.microsoft.com/office/drawing/2014/main" id="{578B874F-1548-4088-ACB2-3891F867D337}"/>
              </a:ext>
            </a:extLst>
          </p:cNvPr>
          <p:cNvSpPr/>
          <p:nvPr/>
        </p:nvSpPr>
        <p:spPr>
          <a:xfrm>
            <a:off x="196609" y="869852"/>
            <a:ext cx="5850000" cy="28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sp>
        <p:nvSpPr>
          <p:cNvPr id="10" name="正方形/長方形 9">
            <a:extLst>
              <a:ext uri="{FF2B5EF4-FFF2-40B4-BE49-F238E27FC236}">
                <a16:creationId xmlns:a16="http://schemas.microsoft.com/office/drawing/2014/main" id="{EF1E52FC-BF7E-4643-86FC-BF91EAF7730F}"/>
              </a:ext>
            </a:extLst>
          </p:cNvPr>
          <p:cNvSpPr/>
          <p:nvPr/>
        </p:nvSpPr>
        <p:spPr>
          <a:xfrm>
            <a:off x="1430995" y="919261"/>
            <a:ext cx="8248500" cy="29250"/>
          </a:xfrm>
          <a:prstGeom prst="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894"/>
          </a:p>
        </p:txBody>
      </p:sp>
      <p:grpSp>
        <p:nvGrpSpPr>
          <p:cNvPr id="3" name="グループ化 2">
            <a:extLst>
              <a:ext uri="{FF2B5EF4-FFF2-40B4-BE49-F238E27FC236}">
                <a16:creationId xmlns:a16="http://schemas.microsoft.com/office/drawing/2014/main" id="{3331E122-1F2F-4ACA-A496-06348174D9C7}"/>
              </a:ext>
            </a:extLst>
          </p:cNvPr>
          <p:cNvGrpSpPr/>
          <p:nvPr/>
        </p:nvGrpSpPr>
        <p:grpSpPr>
          <a:xfrm>
            <a:off x="1430995" y="1492907"/>
            <a:ext cx="6658646" cy="5563955"/>
            <a:chOff x="770160" y="1548421"/>
            <a:chExt cx="6658646" cy="5563955"/>
          </a:xfrm>
        </p:grpSpPr>
        <p:sp>
          <p:nvSpPr>
            <p:cNvPr id="6" name="テキスト ボックス 5">
              <a:extLst>
                <a:ext uri="{FF2B5EF4-FFF2-40B4-BE49-F238E27FC236}">
                  <a16:creationId xmlns:a16="http://schemas.microsoft.com/office/drawing/2014/main" id="{8B13685F-1D1C-4B1C-B870-300950BBBA8A}"/>
                </a:ext>
              </a:extLst>
            </p:cNvPr>
            <p:cNvSpPr txBox="1"/>
            <p:nvPr/>
          </p:nvSpPr>
          <p:spPr>
            <a:xfrm>
              <a:off x="770160" y="1548421"/>
              <a:ext cx="6658646" cy="4869153"/>
            </a:xfrm>
            <a:prstGeom prst="rect">
              <a:avLst/>
            </a:prstGeom>
            <a:noFill/>
          </p:spPr>
          <p:txBody>
            <a:bodyPr wrap="square" rtlCol="0">
              <a:spAutoFit/>
            </a:bodyPr>
            <a:lstStyle/>
            <a:p>
              <a:pPr marL="715963" indent="-715963">
                <a:lnSpc>
                  <a:spcPct val="150000"/>
                </a:lnSpc>
                <a:buFont typeface="+mj-lt"/>
                <a:buAutoNum type="arabicPeriod"/>
              </a:pPr>
              <a:r>
                <a:rPr lang="ja-JP" altLang="en-US" sz="2400" b="1" dirty="0">
                  <a:solidFill>
                    <a:schemeClr val="bg1">
                      <a:lumMod val="75000"/>
                    </a:schemeClr>
                  </a:solidFill>
                  <a:latin typeface="BIZ UDPゴシック" panose="020B0400000000000000" pitchFamily="50" charset="-128"/>
                  <a:ea typeface="BIZ UDPゴシック" panose="020B0400000000000000" pitchFamily="50" charset="-128"/>
                </a:rPr>
                <a:t>各種指標の動向</a:t>
              </a:r>
              <a:br>
                <a:rPr lang="en-US" altLang="ja-JP" sz="24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sz="2000" b="1" dirty="0">
                  <a:solidFill>
                    <a:schemeClr val="bg1">
                      <a:lumMod val="75000"/>
                    </a:schemeClr>
                  </a:solidFill>
                  <a:latin typeface="BIZ UDPゴシック" panose="020B0400000000000000" pitchFamily="50" charset="-128"/>
                  <a:ea typeface="BIZ UDPゴシック" panose="020B0400000000000000" pitchFamily="50" charset="-128"/>
                </a:rPr>
                <a:t>①　経　済</a:t>
              </a:r>
              <a:br>
                <a:rPr lang="en-US" altLang="ja-JP" sz="20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sz="2000" b="1" dirty="0">
                  <a:solidFill>
                    <a:schemeClr val="bg1">
                      <a:lumMod val="75000"/>
                    </a:schemeClr>
                  </a:solidFill>
                  <a:latin typeface="BIZ UDPゴシック" panose="020B0400000000000000" pitchFamily="50" charset="-128"/>
                  <a:ea typeface="BIZ UDPゴシック" panose="020B0400000000000000" pitchFamily="50" charset="-128"/>
                </a:rPr>
                <a:t>②　都　市</a:t>
              </a:r>
              <a:br>
                <a:rPr lang="en-US" altLang="ja-JP" sz="20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sz="2000" b="1" dirty="0">
                  <a:solidFill>
                    <a:schemeClr val="bg1">
                      <a:lumMod val="75000"/>
                    </a:schemeClr>
                  </a:solidFill>
                  <a:latin typeface="BIZ UDPゴシック" panose="020B0400000000000000" pitchFamily="50" charset="-128"/>
                  <a:ea typeface="BIZ UDPゴシック" panose="020B0400000000000000" pitchFamily="50" charset="-128"/>
                </a:rPr>
                <a:t>③　人　材</a:t>
              </a:r>
              <a:br>
                <a:rPr lang="en-US" altLang="ja-JP" sz="2000" b="1" dirty="0">
                  <a:solidFill>
                    <a:schemeClr val="bg1">
                      <a:lumMod val="75000"/>
                    </a:schemeClr>
                  </a:solidFill>
                  <a:latin typeface="BIZ UDPゴシック" panose="020B0400000000000000" pitchFamily="50" charset="-128"/>
                  <a:ea typeface="BIZ UDPゴシック" panose="020B0400000000000000" pitchFamily="50" charset="-128"/>
                </a:rPr>
              </a:br>
              <a:r>
                <a:rPr lang="ja-JP" altLang="en-US" sz="2000" b="1" dirty="0">
                  <a:solidFill>
                    <a:schemeClr val="bg1">
                      <a:lumMod val="75000"/>
                    </a:schemeClr>
                  </a:solidFill>
                  <a:latin typeface="BIZ UDPゴシック" panose="020B0400000000000000" pitchFamily="50" charset="-128"/>
                  <a:ea typeface="BIZ UDPゴシック" panose="020B0400000000000000" pitchFamily="50" charset="-128"/>
                </a:rPr>
                <a:t>④　</a:t>
              </a:r>
              <a:r>
                <a:rPr lang="en-US" altLang="ja-JP" sz="2000" b="1" dirty="0">
                  <a:solidFill>
                    <a:schemeClr val="bg1">
                      <a:lumMod val="75000"/>
                    </a:schemeClr>
                  </a:solidFill>
                  <a:latin typeface="BIZ UDPゴシック" panose="020B0400000000000000" pitchFamily="50" charset="-128"/>
                  <a:ea typeface="BIZ UDPゴシック" panose="020B0400000000000000" pitchFamily="50" charset="-128"/>
                </a:rPr>
                <a:t>Well-being</a:t>
              </a:r>
              <a:r>
                <a:rPr lang="ja-JP" altLang="en-US" sz="2000" b="1" dirty="0">
                  <a:solidFill>
                    <a:schemeClr val="bg1">
                      <a:lumMod val="75000"/>
                    </a:schemeClr>
                  </a:solidFill>
                  <a:latin typeface="BIZ UDPゴシック" panose="020B0400000000000000" pitchFamily="50" charset="-128"/>
                  <a:ea typeface="BIZ UDPゴシック" panose="020B0400000000000000" pitchFamily="50" charset="-128"/>
                </a:rPr>
                <a:t>　</a:t>
              </a:r>
              <a:endParaRPr lang="en-US" altLang="ja-JP" sz="2000" b="1" dirty="0">
                <a:solidFill>
                  <a:schemeClr val="bg1">
                    <a:lumMod val="75000"/>
                  </a:schemeClr>
                </a:solidFill>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endParaRPr lang="en-US" altLang="ja-JP" sz="2400" b="1" dirty="0">
                <a:latin typeface="BIZ UDPゴシック" panose="020B0400000000000000" pitchFamily="50" charset="-128"/>
                <a:ea typeface="BIZ UDPゴシック" panose="020B0400000000000000" pitchFamily="50" charset="-128"/>
              </a:endParaRPr>
            </a:p>
            <a:p>
              <a:pPr marL="715963" indent="-715963">
                <a:lnSpc>
                  <a:spcPct val="150000"/>
                </a:lnSpc>
                <a:buFont typeface="+mj-lt"/>
                <a:buAutoNum type="arabicPeriod"/>
              </a:pPr>
              <a:r>
                <a:rPr lang="ja-JP" altLang="en-US" sz="2400" b="1" dirty="0">
                  <a:latin typeface="BIZ UDPゴシック" panose="020B0400000000000000" pitchFamily="50" charset="-128"/>
                  <a:ea typeface="BIZ UDPゴシック" panose="020B0400000000000000" pitchFamily="50" charset="-128"/>
                </a:rPr>
                <a:t>府民・市民の声</a:t>
              </a:r>
              <a:br>
                <a:rPr lang="en-US" altLang="ja-JP" sz="24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①　府民アンケート・ヒアリング</a:t>
              </a:r>
              <a:br>
                <a:rPr lang="en-US" altLang="ja-JP" sz="20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②　企業アンケート・ヒアリング</a:t>
              </a:r>
              <a:endParaRPr lang="en-US" altLang="ja-JP" sz="2000" b="1" dirty="0">
                <a:latin typeface="BIZ UDPゴシック" panose="020B0400000000000000" pitchFamily="50" charset="-128"/>
                <a:ea typeface="BIZ UDPゴシック" panose="020B0400000000000000" pitchFamily="50" charset="-128"/>
              </a:endParaRPr>
            </a:p>
            <a:p>
              <a:pPr>
                <a:lnSpc>
                  <a:spcPct val="150000"/>
                </a:lnSpc>
              </a:pPr>
              <a:r>
                <a:rPr lang="en-US" altLang="ja-JP" b="1" dirty="0">
                  <a:latin typeface="BIZ UDPゴシック" panose="020B0400000000000000" pitchFamily="50" charset="-128"/>
                  <a:ea typeface="BIZ UDPゴシック" panose="020B0400000000000000" pitchFamily="50" charset="-128"/>
                </a:rPr>
                <a:t>	</a:t>
              </a:r>
              <a:r>
                <a:rPr lang="ja-JP" altLang="en-US" sz="2000" b="1" dirty="0">
                  <a:latin typeface="BIZ UDPゴシック" panose="020B0400000000000000" pitchFamily="50" charset="-128"/>
                  <a:ea typeface="BIZ UDPゴシック" panose="020B0400000000000000" pitchFamily="50" charset="-128"/>
                </a:rPr>
                <a:t>　 ③  万博に関連した声</a:t>
              </a:r>
              <a:endParaRPr lang="en-US" altLang="ja-JP"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123BFB2-D057-415E-9BD5-7D0FF1BFE230}"/>
                </a:ext>
              </a:extLst>
            </p:cNvPr>
            <p:cNvSpPr txBox="1"/>
            <p:nvPr/>
          </p:nvSpPr>
          <p:spPr>
            <a:xfrm>
              <a:off x="3897796" y="4845281"/>
              <a:ext cx="3005114" cy="2267095"/>
            </a:xfrm>
            <a:prstGeom prst="rect">
              <a:avLst/>
            </a:prstGeom>
            <a:noFill/>
          </p:spPr>
          <p:txBody>
            <a:bodyPr wrap="square" rtlCol="0">
              <a:spAutoFit/>
            </a:bodyPr>
            <a:lstStyle/>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67</a:t>
              </a:r>
            </a:p>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69</a:t>
              </a:r>
              <a:endParaRPr lang="en-US" altLang="ja-JP" sz="1600" b="1" dirty="0">
                <a:latin typeface="BIZ UDPゴシック" panose="020B0400000000000000" pitchFamily="50" charset="-128"/>
                <a:ea typeface="BIZ UDPゴシック" panose="020B0400000000000000" pitchFamily="50" charset="-128"/>
              </a:endParaRPr>
            </a:p>
            <a:p>
              <a:pPr algn="r">
                <a:lnSpc>
                  <a:spcPct val="170000"/>
                </a:lnSpc>
              </a:pPr>
              <a:r>
                <a:rPr lang="ja-JP" altLang="en-US" b="1" dirty="0">
                  <a:latin typeface="BIZ UDPゴシック" panose="020B0400000000000000" pitchFamily="50" charset="-128"/>
                  <a:ea typeface="BIZ UDPゴシック" panose="020B0400000000000000" pitchFamily="50" charset="-128"/>
                </a:rPr>
                <a:t>・・・・・</a:t>
              </a:r>
              <a:r>
                <a:rPr lang="en-US" altLang="ja-JP" sz="1600" b="1" dirty="0">
                  <a:latin typeface="BIZ UDPゴシック" panose="020B0400000000000000" pitchFamily="50" charset="-128"/>
                  <a:ea typeface="BIZ UDPゴシック" panose="020B0400000000000000" pitchFamily="50" charset="-128"/>
                </a:rPr>
                <a:t>71</a:t>
              </a:r>
            </a:p>
            <a:p>
              <a:pPr algn="r">
                <a:lnSpc>
                  <a:spcPct val="170000"/>
                </a:lnSpc>
              </a:pPr>
              <a:endPar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endParaRPr>
            </a:p>
            <a:p>
              <a:pPr algn="r">
                <a:lnSpc>
                  <a:spcPct val="170000"/>
                </a:lnSpc>
              </a:pPr>
              <a:endPar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E9EBE2B-89A8-4C3E-90F7-3B1FA4A86A10}"/>
                </a:ext>
              </a:extLst>
            </p:cNvPr>
            <p:cNvSpPr txBox="1"/>
            <p:nvPr/>
          </p:nvSpPr>
          <p:spPr>
            <a:xfrm>
              <a:off x="3897796" y="2074032"/>
              <a:ext cx="3005114" cy="1891415"/>
            </a:xfrm>
            <a:prstGeom prst="rect">
              <a:avLst/>
            </a:prstGeom>
            <a:noFill/>
          </p:spPr>
          <p:txBody>
            <a:bodyPr wrap="square" rtlCol="0">
              <a:spAutoFit/>
            </a:bodyPr>
            <a:lstStyle/>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49</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53</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58</a:t>
              </a:r>
            </a:p>
            <a:p>
              <a:pPr algn="r">
                <a:lnSpc>
                  <a:spcPct val="170000"/>
                </a:lnSpc>
              </a:pPr>
              <a:r>
                <a:rPr lang="ja-JP" altLang="en-US" b="1" dirty="0">
                  <a:solidFill>
                    <a:schemeClr val="bg1">
                      <a:lumMod val="75000"/>
                    </a:schemeClr>
                  </a:solidFill>
                  <a:latin typeface="BIZ UDPゴシック" panose="020B0400000000000000" pitchFamily="50" charset="-128"/>
                  <a:ea typeface="BIZ UDPゴシック" panose="020B0400000000000000" pitchFamily="50" charset="-128"/>
                </a:rPr>
                <a:t>・・・・・</a:t>
              </a:r>
              <a:r>
                <a:rPr lang="en-US" altLang="ja-JP" sz="1600" b="1" dirty="0">
                  <a:solidFill>
                    <a:schemeClr val="bg1">
                      <a:lumMod val="75000"/>
                    </a:schemeClr>
                  </a:solidFill>
                  <a:latin typeface="BIZ UDPゴシック" panose="020B0400000000000000" pitchFamily="50" charset="-128"/>
                  <a:ea typeface="BIZ UDPゴシック" panose="020B0400000000000000" pitchFamily="50" charset="-128"/>
                </a:rPr>
                <a:t>62</a:t>
              </a:r>
            </a:p>
          </p:txBody>
        </p:sp>
      </p:grpSp>
    </p:spTree>
    <p:extLst>
      <p:ext uri="{BB962C8B-B14F-4D97-AF65-F5344CB8AC3E}">
        <p14:creationId xmlns:p14="http://schemas.microsoft.com/office/powerpoint/2010/main" val="1701454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D509E10-068A-428E-B866-B862C12B5B6B}"/>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a:defRPr/>
            </a:pPr>
            <a:r>
              <a:rPr lang="ja-JP" altLang="en-US" b="0" dirty="0">
                <a:latin typeface="HGS創英角ｺﾞｼｯｸUB" panose="020B0900000000000000" pitchFamily="50" charset="-128"/>
                <a:ea typeface="HGS創英角ｺﾞｼｯｸUB" panose="020B0900000000000000" pitchFamily="50" charset="-128"/>
              </a:rPr>
              <a:t>２</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a:t>
            </a:r>
            <a:r>
              <a:rPr lang="ja-JP" altLang="en-US" b="0" dirty="0">
                <a:latin typeface="HGS創英角ｺﾞｼｯｸUB" panose="020B0900000000000000" pitchFamily="50" charset="-128"/>
                <a:ea typeface="HGS創英角ｺﾞｼｯｸUB" panose="020B0900000000000000" pitchFamily="50" charset="-128"/>
              </a:rPr>
              <a:t>①</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．府民アンケート・ヒアリング</a:t>
            </a:r>
            <a:endPar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正方形/長方形 35">
            <a:extLst>
              <a:ext uri="{FF2B5EF4-FFF2-40B4-BE49-F238E27FC236}">
                <a16:creationId xmlns:a16="http://schemas.microsoft.com/office/drawing/2014/main" id="{D5F72AF7-4355-4995-BB97-8744D70DD293}"/>
              </a:ext>
            </a:extLst>
          </p:cNvPr>
          <p:cNvSpPr/>
          <p:nvPr/>
        </p:nvSpPr>
        <p:spPr>
          <a:xfrm>
            <a:off x="156558" y="644004"/>
            <a:ext cx="3600000" cy="303040"/>
          </a:xfrm>
          <a:prstGeom prst="rect">
            <a:avLst/>
          </a:prstGeom>
          <a:gradFill>
            <a:gsLst>
              <a:gs pos="0">
                <a:srgbClr val="F79646"/>
              </a:gs>
              <a:gs pos="50000">
                <a:srgbClr val="FFFFFF"/>
              </a:gs>
              <a:gs pos="100000">
                <a:srgbClr val="F79646"/>
              </a:gs>
            </a:gsLst>
            <a:lin ang="54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大阪府民に対する意識調査の概要</a:t>
            </a:r>
          </a:p>
        </p:txBody>
      </p:sp>
      <p:sp>
        <p:nvSpPr>
          <p:cNvPr id="37" name="四角形: 角を丸くする 36">
            <a:extLst>
              <a:ext uri="{FF2B5EF4-FFF2-40B4-BE49-F238E27FC236}">
                <a16:creationId xmlns:a16="http://schemas.microsoft.com/office/drawing/2014/main" id="{B80EF059-41F7-4AEC-A2BB-6E43C23739D3}"/>
              </a:ext>
            </a:extLst>
          </p:cNvPr>
          <p:cNvSpPr/>
          <p:nvPr/>
        </p:nvSpPr>
        <p:spPr>
          <a:xfrm>
            <a:off x="156558" y="1016000"/>
            <a:ext cx="9610897" cy="5537200"/>
          </a:xfrm>
          <a:prstGeom prst="roundRect">
            <a:avLst>
              <a:gd name="adj" fmla="val 2548"/>
            </a:avLst>
          </a:prstGeom>
        </p:spPr>
        <p:style>
          <a:lnRef idx="2">
            <a:schemeClr val="accent6"/>
          </a:lnRef>
          <a:fillRef idx="1">
            <a:schemeClr val="lt1"/>
          </a:fillRef>
          <a:effectRef idx="0">
            <a:schemeClr val="accent6"/>
          </a:effectRef>
          <a:fontRef idx="minor">
            <a:schemeClr val="dk1"/>
          </a:fontRef>
        </p:style>
        <p:txBody>
          <a:bodyPr lIns="36000" tIns="36000" rIns="36000" bIns="72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調  査</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：大阪の魅力に関する府民アンケート</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目  的</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：府民の生活満足度や府政へのニーズ等を把握し、大阪府の新たな施策を展開するため、大阪の魅力、</a:t>
            </a: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endParaRPr kumimoji="1" lang="en-US" altLang="ja-JP" sz="16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１０年前と比べた大阪の変化や、今後大阪に求めるもの等を調査する</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  象</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１８歳以上の大阪府民　１，０００人</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（定住者５００人及び移住者５００人）</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（ア） 「定住者」は、１０年以上大阪府内在住している者</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（イ） 「移住者」は、大阪府外から移住し、</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年未満大阪府内に在住している者かつ、</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現在</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49</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歳以下の者</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 定住者、移住者のそれぞれに、性別、年代別</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定住者の場合は「</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18</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29</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歳」</a:t>
            </a:r>
            <a:r>
              <a:rPr kumimoji="1" lang="ja-JP" altLang="en-US" sz="1600" dirty="0">
                <a:solidFill>
                  <a:prstClr val="black"/>
                </a:solidFill>
                <a:latin typeface="BIZ UDPゴシック" panose="020B0400000000000000" pitchFamily="50" charset="-128"/>
                <a:ea typeface="BIZ UDPゴシック" panose="020B0400000000000000" pitchFamily="50" charset="-128"/>
              </a:rPr>
              <a:t>、</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歳代」、「</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歳代」、「</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50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歳代」、「</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60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歳以上」の５区分、</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移住者の場合は「</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18</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29</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歳」、「</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歳代」、「</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歳代」の３区分</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400"/>
              </a:spcBef>
              <a:spcAft>
                <a:spcPts val="0"/>
              </a:spcAft>
              <a:buClrTx/>
              <a:buSzTx/>
              <a:buFontTx/>
              <a:buNone/>
              <a:tabLst/>
              <a:defRPr/>
            </a:pPr>
            <a:r>
              <a:rPr kumimoji="1" lang="en-US" altLang="ja-JP"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dirty="0">
                <a:solidFill>
                  <a:prstClr val="black"/>
                </a:solidFill>
                <a:latin typeface="BIZ UDPゴシック" panose="020B0400000000000000" pitchFamily="50" charset="-128"/>
                <a:ea typeface="BIZ UDPゴシック" panose="020B0400000000000000" pitchFamily="50" charset="-128"/>
              </a:rPr>
              <a:t>・</a:t>
            </a:r>
            <a:r>
              <a:rPr kumimoji="1" lang="en-US" altLang="ja-JP"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大阪府の</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43</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市町村を以下の地域別</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期  間</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２０２５</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年５月２日～５月９日</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38" name="表 14">
            <a:extLst>
              <a:ext uri="{FF2B5EF4-FFF2-40B4-BE49-F238E27FC236}">
                <a16:creationId xmlns:a16="http://schemas.microsoft.com/office/drawing/2014/main" id="{B098CB17-E8E5-41EB-BEAF-7420588A7EA3}"/>
              </a:ext>
            </a:extLst>
          </p:cNvPr>
          <p:cNvGraphicFramePr>
            <a:graphicFrameLocks noGrp="1"/>
          </p:cNvGraphicFramePr>
          <p:nvPr/>
        </p:nvGraphicFramePr>
        <p:xfrm>
          <a:off x="1370462" y="4619523"/>
          <a:ext cx="7866862" cy="1490400"/>
        </p:xfrm>
        <a:graphic>
          <a:graphicData uri="http://schemas.openxmlformats.org/drawingml/2006/table">
            <a:tbl>
              <a:tblPr firstRow="1" bandRow="1">
                <a:tableStyleId>{5C22544A-7EE6-4342-B048-85BDC9FD1C3A}</a:tableStyleId>
              </a:tblPr>
              <a:tblGrid>
                <a:gridCol w="807567">
                  <a:extLst>
                    <a:ext uri="{9D8B030D-6E8A-4147-A177-3AD203B41FA5}">
                      <a16:colId xmlns:a16="http://schemas.microsoft.com/office/drawing/2014/main" val="1905950749"/>
                    </a:ext>
                  </a:extLst>
                </a:gridCol>
                <a:gridCol w="7059295">
                  <a:extLst>
                    <a:ext uri="{9D8B030D-6E8A-4147-A177-3AD203B41FA5}">
                      <a16:colId xmlns:a16="http://schemas.microsoft.com/office/drawing/2014/main" val="180845684"/>
                    </a:ext>
                  </a:extLst>
                </a:gridCol>
              </a:tblGrid>
              <a:tr h="206477">
                <a:tc>
                  <a:txBody>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大阪市内</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4F6"/>
                    </a:solidFill>
                  </a:tcPr>
                </a:tc>
                <a:tc>
                  <a:txBody>
                    <a:bodyPr/>
                    <a:lstStyle/>
                    <a:p>
                      <a:r>
                        <a:rPr kumimoji="1" lang="ja-JP" altLang="en-US" sz="1200" b="0" dirty="0">
                          <a:solidFill>
                            <a:schemeClr val="tx1"/>
                          </a:solidFill>
                          <a:latin typeface="BIZ UDPゴシック" panose="020B0400000000000000" pitchFamily="50" charset="-128"/>
                          <a:ea typeface="BIZ UDPゴシック" panose="020B0400000000000000" pitchFamily="50" charset="-128"/>
                        </a:rPr>
                        <a:t>大阪市</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4F6"/>
                    </a:solidFill>
                  </a:tcPr>
                </a:tc>
                <a:extLst>
                  <a:ext uri="{0D108BD9-81ED-4DB2-BD59-A6C34878D82A}">
                    <a16:rowId xmlns:a16="http://schemas.microsoft.com/office/drawing/2014/main" val="3404825405"/>
                  </a:ext>
                </a:extLst>
              </a:tr>
              <a:tr h="179807">
                <a:tc>
                  <a:txBody>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北部地域</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4F6"/>
                    </a:solidFill>
                  </a:tcPr>
                </a:tc>
                <a:tc>
                  <a:txBody>
                    <a:bodyPr/>
                    <a:lstStyle/>
                    <a:p>
                      <a:r>
                        <a:rPr kumimoji="1" lang="zh-TW" altLang="en-US" sz="1200" b="0" dirty="0">
                          <a:solidFill>
                            <a:schemeClr val="tx1"/>
                          </a:solidFill>
                          <a:latin typeface="BIZ UDPゴシック" panose="020B0400000000000000" pitchFamily="50" charset="-128"/>
                          <a:ea typeface="BIZ UDPゴシック" panose="020B0400000000000000" pitchFamily="50" charset="-128"/>
                        </a:rPr>
                        <a:t>豊中市、池田市、吹田市、高槻市、茨木市、箕面市、摂津市、島本市、豊能町、能勢町</a:t>
                      </a:r>
                      <a:endParaRPr kumimoji="1" lang="ja-JP" altLang="en-US" sz="1200" b="0" dirty="0">
                        <a:solidFill>
                          <a:schemeClr val="tx1"/>
                        </a:solidFill>
                        <a:latin typeface="BIZ UDPゴシック" panose="020B0400000000000000" pitchFamily="50" charset="-128"/>
                        <a:ea typeface="BIZ UDPゴシック" panose="020B0400000000000000"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4F6"/>
                    </a:solidFill>
                  </a:tcPr>
                </a:tc>
                <a:extLst>
                  <a:ext uri="{0D108BD9-81ED-4DB2-BD59-A6C34878D82A}">
                    <a16:rowId xmlns:a16="http://schemas.microsoft.com/office/drawing/2014/main" val="1464545541"/>
                  </a:ext>
                </a:extLst>
              </a:tr>
              <a:tr h="0">
                <a:tc>
                  <a:txBody>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東部地域</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4F6"/>
                    </a:solidFill>
                  </a:tcPr>
                </a:tc>
                <a:tc>
                  <a:txBody>
                    <a:bodyPr/>
                    <a:lstStyle/>
                    <a:p>
                      <a:r>
                        <a:rPr kumimoji="1" lang="zh-TW" altLang="en-US" sz="1200" b="0" dirty="0">
                          <a:solidFill>
                            <a:schemeClr val="tx1"/>
                          </a:solidFill>
                          <a:latin typeface="BIZ UDPゴシック" panose="020B0400000000000000" pitchFamily="50" charset="-128"/>
                          <a:ea typeface="BIZ UDPゴシック" panose="020B0400000000000000" pitchFamily="50" charset="-128"/>
                        </a:rPr>
                        <a:t>守口市、枚方市、八尾市、寝屋川市、大東市、柏原市、門真市、東大阪市、四条畷市、交野市</a:t>
                      </a:r>
                      <a:endParaRPr kumimoji="1" lang="ja-JP" altLang="en-US" sz="1200" b="0" dirty="0">
                        <a:solidFill>
                          <a:schemeClr val="tx1"/>
                        </a:solidFill>
                        <a:latin typeface="BIZ UDPゴシック" panose="020B0400000000000000" pitchFamily="50" charset="-128"/>
                        <a:ea typeface="BIZ UDPゴシック" panose="020B0400000000000000"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4F6"/>
                    </a:solidFill>
                  </a:tcPr>
                </a:tc>
                <a:extLst>
                  <a:ext uri="{0D108BD9-81ED-4DB2-BD59-A6C34878D82A}">
                    <a16:rowId xmlns:a16="http://schemas.microsoft.com/office/drawing/2014/main" val="2085484777"/>
                  </a:ext>
                </a:extLst>
              </a:tr>
              <a:tr h="0">
                <a:tc>
                  <a:txBody>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南部地域</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4F6"/>
                    </a:solidFill>
                  </a:tcPr>
                </a:tc>
                <a:tc>
                  <a:txBody>
                    <a:bodyPr/>
                    <a:lstStyle/>
                    <a:p>
                      <a:r>
                        <a:rPr kumimoji="1" lang="zh-TW" altLang="en-US" sz="1200" b="0" dirty="0">
                          <a:solidFill>
                            <a:schemeClr val="tx1"/>
                          </a:solidFill>
                          <a:latin typeface="BIZ UDPゴシック" panose="020B0400000000000000" pitchFamily="50" charset="-128"/>
                          <a:ea typeface="BIZ UDPゴシック" panose="020B0400000000000000" pitchFamily="50" charset="-128"/>
                        </a:rPr>
                        <a:t>堺市、岸和田市、泉大津市、貝塚市、泉佐野市、富田林市、河内長野市、松原市、和泉市、羽曳野市、高石市、藤井寺市、泉南市、大阪狭山市、阪南市、忠岡町、熊取町、田尻町、岬町、太子町、河南町、千早赤阪村</a:t>
                      </a:r>
                      <a:endParaRPr kumimoji="1" lang="ja-JP" altLang="en-US" sz="1200" b="0" dirty="0">
                        <a:solidFill>
                          <a:schemeClr val="tx1"/>
                        </a:solidFill>
                        <a:latin typeface="BIZ UDPゴシック" panose="020B0400000000000000" pitchFamily="50" charset="-128"/>
                        <a:ea typeface="BIZ UDPゴシック" panose="020B0400000000000000"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4F6"/>
                    </a:solidFill>
                  </a:tcPr>
                </a:tc>
                <a:extLst>
                  <a:ext uri="{0D108BD9-81ED-4DB2-BD59-A6C34878D82A}">
                    <a16:rowId xmlns:a16="http://schemas.microsoft.com/office/drawing/2014/main" val="4183959121"/>
                  </a:ext>
                </a:extLst>
              </a:tr>
            </a:tbl>
          </a:graphicData>
        </a:graphic>
      </p:graphicFrame>
      <p:sp>
        <p:nvSpPr>
          <p:cNvPr id="39" name="スライド番号プレースホルダー 1">
            <a:extLst>
              <a:ext uri="{FF2B5EF4-FFF2-40B4-BE49-F238E27FC236}">
                <a16:creationId xmlns:a16="http://schemas.microsoft.com/office/drawing/2014/main" id="{4FE79032-1326-4EB1-BAAB-EC81B36D9A4C}"/>
              </a:ext>
            </a:extLst>
          </p:cNvPr>
          <p:cNvSpPr>
            <a:spLocks noGrp="1"/>
          </p:cNvSpPr>
          <p:nvPr>
            <p:ph type="sldNum" sz="quarter" idx="12"/>
          </p:nvPr>
        </p:nvSpPr>
        <p:spPr>
          <a:xfrm>
            <a:off x="7677150" y="6463220"/>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661453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四角形: 角を丸くする 48">
            <a:extLst>
              <a:ext uri="{FF2B5EF4-FFF2-40B4-BE49-F238E27FC236}">
                <a16:creationId xmlns:a16="http://schemas.microsoft.com/office/drawing/2014/main" id="{A14541ED-8EA0-4838-A8B4-D259BD14D1B4}"/>
              </a:ext>
            </a:extLst>
          </p:cNvPr>
          <p:cNvSpPr/>
          <p:nvPr/>
        </p:nvSpPr>
        <p:spPr>
          <a:xfrm>
            <a:off x="5884713" y="5184809"/>
            <a:ext cx="3792701" cy="1548000"/>
          </a:xfrm>
          <a:prstGeom prst="roundRect">
            <a:avLst>
              <a:gd name="adj" fmla="val 5293"/>
            </a:avLst>
          </a:prstGeom>
          <a:solidFill>
            <a:schemeClr val="bg1">
              <a:lumMod val="95000"/>
            </a:schemeClr>
          </a:solidFill>
          <a:ln>
            <a:noFill/>
          </a:ln>
          <a:effectLst>
            <a:outerShdw blurRad="63500" dist="63500" dir="2700000" sx="101000" sy="101000" algn="tl" rotWithShape="0">
              <a:prstClr val="black">
                <a:alpha val="50000"/>
              </a:prstClr>
            </a:outerShdw>
          </a:effectLst>
        </p:spPr>
        <p:style>
          <a:lnRef idx="2">
            <a:schemeClr val="accent6"/>
          </a:lnRef>
          <a:fillRef idx="1">
            <a:schemeClr val="lt1"/>
          </a:fillRef>
          <a:effectRef idx="0">
            <a:schemeClr val="accent6"/>
          </a:effectRef>
          <a:fontRef idx="minor">
            <a:schemeClr val="dk1"/>
          </a:fontRef>
        </p:style>
        <p:txBody>
          <a:bodyPr lIns="72000" tIns="0" rIns="36000" bIns="0" rtlCol="0" anchor="ctr"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もっと財政状況が良くなれば、住民に対して身近なところへの支援ができると思う。</a:t>
            </a:r>
            <a:endPar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大阪市内は移住者が増えてきて若い人も増えているが、大阪市外に行くと高齢化が進んでいる。大阪南部のほうにも若い移住者が増えてほしい。</a:t>
            </a:r>
            <a:endPar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なんばや心斎橋辺りのごみが気になる。ごみのイメージからか、治安が悪いと言われる。きれいにしてほしい。</a:t>
            </a:r>
            <a:endPar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東京に比べて児童センターが少ない。増やしてほしい。</a:t>
            </a:r>
            <a:endPar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pic>
        <p:nvPicPr>
          <p:cNvPr id="10" name="図 9">
            <a:extLst>
              <a:ext uri="{FF2B5EF4-FFF2-40B4-BE49-F238E27FC236}">
                <a16:creationId xmlns:a16="http://schemas.microsoft.com/office/drawing/2014/main" id="{C93FA834-B426-46E0-BEE4-F0AA20C4D9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36" y="3074560"/>
            <a:ext cx="5507464" cy="1724571"/>
          </a:xfrm>
          <a:prstGeom prst="rect">
            <a:avLst/>
          </a:prstGeom>
        </p:spPr>
      </p:pic>
      <p:sp>
        <p:nvSpPr>
          <p:cNvPr id="3" name="テキスト ボックス 2">
            <a:extLst>
              <a:ext uri="{FF2B5EF4-FFF2-40B4-BE49-F238E27FC236}">
                <a16:creationId xmlns:a16="http://schemas.microsoft.com/office/drawing/2014/main" id="{9D509E10-068A-428E-B866-B862C12B5B6B}"/>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a:defRPr/>
            </a:pPr>
            <a:r>
              <a:rPr lang="ja-JP" altLang="en-US" b="0" dirty="0">
                <a:latin typeface="HGS創英角ｺﾞｼｯｸUB" panose="020B0900000000000000" pitchFamily="50" charset="-128"/>
                <a:ea typeface="HGS創英角ｺﾞｼｯｸUB" panose="020B0900000000000000" pitchFamily="50" charset="-128"/>
              </a:rPr>
              <a:t>２</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a:t>
            </a:r>
            <a:r>
              <a:rPr lang="ja-JP" altLang="en-US" b="0" dirty="0">
                <a:latin typeface="HGS創英角ｺﾞｼｯｸUB" panose="020B0900000000000000" pitchFamily="50" charset="-128"/>
                <a:ea typeface="HGS創英角ｺﾞｼｯｸUB" panose="020B0900000000000000" pitchFamily="50" charset="-128"/>
              </a:rPr>
              <a:t>①</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．府民アンケート・ヒアリング</a:t>
            </a:r>
            <a:endPar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1" name="グループ化 10">
            <a:extLst>
              <a:ext uri="{FF2B5EF4-FFF2-40B4-BE49-F238E27FC236}">
                <a16:creationId xmlns:a16="http://schemas.microsoft.com/office/drawing/2014/main" id="{877C18A0-1D1B-4764-A396-39EB6C93D0BB}"/>
              </a:ext>
            </a:extLst>
          </p:cNvPr>
          <p:cNvGrpSpPr/>
          <p:nvPr/>
        </p:nvGrpSpPr>
        <p:grpSpPr>
          <a:xfrm>
            <a:off x="113602" y="2702571"/>
            <a:ext cx="9720000" cy="324000"/>
            <a:chOff x="113602" y="2702571"/>
            <a:chExt cx="9720000" cy="324000"/>
          </a:xfrm>
        </p:grpSpPr>
        <p:grpSp>
          <p:nvGrpSpPr>
            <p:cNvPr id="25" name="グループ化 24">
              <a:extLst>
                <a:ext uri="{FF2B5EF4-FFF2-40B4-BE49-F238E27FC236}">
                  <a16:creationId xmlns:a16="http://schemas.microsoft.com/office/drawing/2014/main" id="{7020F1E4-0CBF-4393-8859-4525F61AEB13}"/>
                </a:ext>
              </a:extLst>
            </p:cNvPr>
            <p:cNvGrpSpPr/>
            <p:nvPr/>
          </p:nvGrpSpPr>
          <p:grpSpPr>
            <a:xfrm>
              <a:off x="113602" y="2702571"/>
              <a:ext cx="9720000" cy="324000"/>
              <a:chOff x="831273" y="1894725"/>
              <a:chExt cx="9014315" cy="324000"/>
            </a:xfrm>
            <a:gradFill>
              <a:gsLst>
                <a:gs pos="24000">
                  <a:schemeClr val="accent1">
                    <a:lumMod val="5000"/>
                    <a:lumOff val="95000"/>
                  </a:schemeClr>
                </a:gs>
                <a:gs pos="73000">
                  <a:schemeClr val="accent1">
                    <a:lumMod val="45000"/>
                    <a:lumOff val="55000"/>
                  </a:schemeClr>
                </a:gs>
                <a:gs pos="86000">
                  <a:schemeClr val="accent1">
                    <a:lumMod val="45000"/>
                    <a:lumOff val="55000"/>
                  </a:schemeClr>
                </a:gs>
                <a:gs pos="100000">
                  <a:schemeClr val="accent1">
                    <a:lumMod val="30000"/>
                    <a:lumOff val="70000"/>
                  </a:schemeClr>
                </a:gs>
              </a:gsLst>
              <a:path path="circle">
                <a:fillToRect l="100000" t="100000"/>
              </a:path>
            </a:gradFill>
          </p:grpSpPr>
          <p:sp>
            <p:nvSpPr>
              <p:cNvPr id="27" name="正方形/長方形 26">
                <a:extLst>
                  <a:ext uri="{FF2B5EF4-FFF2-40B4-BE49-F238E27FC236}">
                    <a16:creationId xmlns:a16="http://schemas.microsoft.com/office/drawing/2014/main" id="{47BC0792-F9F0-46AD-A29D-4BDC9D587211}"/>
                  </a:ext>
                </a:extLst>
              </p:cNvPr>
              <p:cNvSpPr/>
              <p:nvPr/>
            </p:nvSpPr>
            <p:spPr>
              <a:xfrm>
                <a:off x="831273" y="1894725"/>
                <a:ext cx="99752"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8" name="直線コネクタ 27">
                <a:extLst>
                  <a:ext uri="{FF2B5EF4-FFF2-40B4-BE49-F238E27FC236}">
                    <a16:creationId xmlns:a16="http://schemas.microsoft.com/office/drawing/2014/main" id="{965436CE-A208-483D-ACCC-D1437A41D0FB}"/>
                  </a:ext>
                </a:extLst>
              </p:cNvPr>
              <p:cNvCxnSpPr>
                <a:cxnSpLocks/>
              </p:cNvCxnSpPr>
              <p:nvPr/>
            </p:nvCxnSpPr>
            <p:spPr>
              <a:xfrm>
                <a:off x="845588" y="2212285"/>
                <a:ext cx="9000000" cy="0"/>
              </a:xfrm>
              <a:prstGeom prst="line">
                <a:avLst/>
              </a:prstGeom>
              <a:grp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4670D868-A399-4FA7-8F77-1E3DF3C50CFD}"/>
                </a:ext>
              </a:extLst>
            </p:cNvPr>
            <p:cNvSpPr txBox="1"/>
            <p:nvPr/>
          </p:nvSpPr>
          <p:spPr>
            <a:xfrm>
              <a:off x="221157" y="2706401"/>
              <a:ext cx="9612000" cy="307777"/>
            </a:xfrm>
            <a:prstGeom prst="rect">
              <a:avLst/>
            </a:prstGeom>
            <a:gradFill>
              <a:gsLst>
                <a:gs pos="24000">
                  <a:schemeClr val="accent1">
                    <a:lumMod val="5000"/>
                    <a:lumOff val="95000"/>
                  </a:schemeClr>
                </a:gs>
                <a:gs pos="73000">
                  <a:schemeClr val="accent1">
                    <a:lumMod val="45000"/>
                    <a:lumOff val="55000"/>
                  </a:schemeClr>
                </a:gs>
                <a:gs pos="86000">
                  <a:schemeClr val="accent1">
                    <a:lumMod val="45000"/>
                    <a:lumOff val="55000"/>
                  </a:schemeClr>
                </a:gs>
                <a:gs pos="100000">
                  <a:schemeClr val="accent1">
                    <a:lumMod val="30000"/>
                    <a:lumOff val="70000"/>
                  </a:schemeClr>
                </a:gs>
              </a:gsLst>
              <a:path path="circle">
                <a:fillToRect l="100000" t="100000"/>
              </a:path>
            </a:grad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移住者にとっての、大阪の魅力</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（上位を抜粋）</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2" name="グループ化 11">
            <a:extLst>
              <a:ext uri="{FF2B5EF4-FFF2-40B4-BE49-F238E27FC236}">
                <a16:creationId xmlns:a16="http://schemas.microsoft.com/office/drawing/2014/main" id="{DADC9914-E624-4132-989D-CE5EE281CD01}"/>
              </a:ext>
            </a:extLst>
          </p:cNvPr>
          <p:cNvGrpSpPr/>
          <p:nvPr/>
        </p:nvGrpSpPr>
        <p:grpSpPr>
          <a:xfrm>
            <a:off x="113602" y="4809552"/>
            <a:ext cx="9735436" cy="324000"/>
            <a:chOff x="113602" y="4809552"/>
            <a:chExt cx="9735436" cy="324000"/>
          </a:xfrm>
        </p:grpSpPr>
        <p:grpSp>
          <p:nvGrpSpPr>
            <p:cNvPr id="30" name="グループ化 29">
              <a:extLst>
                <a:ext uri="{FF2B5EF4-FFF2-40B4-BE49-F238E27FC236}">
                  <a16:creationId xmlns:a16="http://schemas.microsoft.com/office/drawing/2014/main" id="{88B40A99-1A33-4C4D-A9D1-7AFF81F99BCB}"/>
                </a:ext>
              </a:extLst>
            </p:cNvPr>
            <p:cNvGrpSpPr/>
            <p:nvPr/>
          </p:nvGrpSpPr>
          <p:grpSpPr>
            <a:xfrm>
              <a:off x="113602" y="4809552"/>
              <a:ext cx="9735436" cy="324000"/>
              <a:chOff x="831273" y="1894725"/>
              <a:chExt cx="9028630" cy="324000"/>
            </a:xfrm>
          </p:grpSpPr>
          <p:sp>
            <p:nvSpPr>
              <p:cNvPr id="32" name="正方形/長方形 31">
                <a:extLst>
                  <a:ext uri="{FF2B5EF4-FFF2-40B4-BE49-F238E27FC236}">
                    <a16:creationId xmlns:a16="http://schemas.microsoft.com/office/drawing/2014/main" id="{DD36C77E-F00A-4CD2-9990-E63C9BB06A08}"/>
                  </a:ext>
                </a:extLst>
              </p:cNvPr>
              <p:cNvSpPr/>
              <p:nvPr/>
            </p:nvSpPr>
            <p:spPr>
              <a:xfrm>
                <a:off x="831273" y="1894725"/>
                <a:ext cx="99752" cy="324000"/>
              </a:xfrm>
              <a:prstGeom prst="rect">
                <a:avLst/>
              </a:prstGeom>
              <a:solidFill>
                <a:srgbClr val="0070C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3" name="直線コネクタ 32">
                <a:extLst>
                  <a:ext uri="{FF2B5EF4-FFF2-40B4-BE49-F238E27FC236}">
                    <a16:creationId xmlns:a16="http://schemas.microsoft.com/office/drawing/2014/main" id="{ED555B7B-50E5-4FD5-9142-E308ED152D22}"/>
                  </a:ext>
                </a:extLst>
              </p:cNvPr>
              <p:cNvCxnSpPr>
                <a:cxnSpLocks/>
              </p:cNvCxnSpPr>
              <p:nvPr/>
            </p:nvCxnSpPr>
            <p:spPr>
              <a:xfrm>
                <a:off x="845588" y="2212285"/>
                <a:ext cx="9014315" cy="0"/>
              </a:xfrm>
              <a:prstGeom prst="line">
                <a:avLst/>
              </a:prstGeom>
              <a:ln w="12700">
                <a:solidFill>
                  <a:schemeClr val="accent1">
                    <a:shade val="50000"/>
                  </a:schemeClr>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B8743D67-B31B-4A12-A045-4DB7AB886E64}"/>
                </a:ext>
              </a:extLst>
            </p:cNvPr>
            <p:cNvSpPr txBox="1"/>
            <p:nvPr/>
          </p:nvSpPr>
          <p:spPr>
            <a:xfrm>
              <a:off x="221157" y="4813382"/>
              <a:ext cx="9612000" cy="307777"/>
            </a:xfrm>
            <a:prstGeom prst="rect">
              <a:avLst/>
            </a:prstGeom>
            <a:gradFill>
              <a:gsLst>
                <a:gs pos="24000">
                  <a:schemeClr val="accent1">
                    <a:lumMod val="5000"/>
                    <a:lumOff val="95000"/>
                  </a:schemeClr>
                </a:gs>
                <a:gs pos="73000">
                  <a:schemeClr val="accent1">
                    <a:lumMod val="45000"/>
                    <a:lumOff val="55000"/>
                  </a:schemeClr>
                </a:gs>
                <a:gs pos="86000">
                  <a:schemeClr val="accent1">
                    <a:lumMod val="45000"/>
                    <a:lumOff val="55000"/>
                  </a:schemeClr>
                </a:gs>
                <a:gs pos="100000">
                  <a:schemeClr val="accent1">
                    <a:lumMod val="30000"/>
                    <a:lumOff val="70000"/>
                  </a:schemeClr>
                </a:gs>
              </a:gsLst>
              <a:path path="circle">
                <a:fillToRect l="100000" t="100000"/>
              </a:path>
            </a:gradFill>
            <a:ln>
              <a:noFill/>
            </a:ln>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今後の大阪に期待すること</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（上位を抜粋）</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6" name="図 5">
            <a:extLst>
              <a:ext uri="{FF2B5EF4-FFF2-40B4-BE49-F238E27FC236}">
                <a16:creationId xmlns:a16="http://schemas.microsoft.com/office/drawing/2014/main" id="{A98F9B5C-26D1-43F4-A601-EE1EEFFE5E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98" y="5087152"/>
            <a:ext cx="5536202" cy="1779315"/>
          </a:xfrm>
          <a:prstGeom prst="rect">
            <a:avLst/>
          </a:prstGeom>
        </p:spPr>
      </p:pic>
      <p:pic>
        <p:nvPicPr>
          <p:cNvPr id="16" name="図 15">
            <a:extLst>
              <a:ext uri="{FF2B5EF4-FFF2-40B4-BE49-F238E27FC236}">
                <a16:creationId xmlns:a16="http://schemas.microsoft.com/office/drawing/2014/main" id="{5E6F85B1-97D5-407A-BD17-F587131D24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404" y="910952"/>
            <a:ext cx="5655178" cy="1923975"/>
          </a:xfrm>
          <a:prstGeom prst="rect">
            <a:avLst/>
          </a:prstGeom>
        </p:spPr>
      </p:pic>
      <p:sp>
        <p:nvSpPr>
          <p:cNvPr id="40" name="テキスト ボックス 39">
            <a:extLst>
              <a:ext uri="{FF2B5EF4-FFF2-40B4-BE49-F238E27FC236}">
                <a16:creationId xmlns:a16="http://schemas.microsoft.com/office/drawing/2014/main" id="{5CC0FB72-6D38-400D-8965-A296FD277F74}"/>
              </a:ext>
            </a:extLst>
          </p:cNvPr>
          <p:cNvSpPr txBox="1"/>
          <p:nvPr/>
        </p:nvSpPr>
        <p:spPr>
          <a:xfrm>
            <a:off x="4349182" y="2165080"/>
            <a:ext cx="13320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■全体数</a:t>
            </a:r>
            <a:r>
              <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【n=500】</a:t>
            </a:r>
            <a:endPar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DAED1EA9-C771-4403-BE48-5506EEB82A17}"/>
              </a:ext>
            </a:extLst>
          </p:cNvPr>
          <p:cNvSpPr txBox="1"/>
          <p:nvPr/>
        </p:nvSpPr>
        <p:spPr>
          <a:xfrm>
            <a:off x="4154445" y="4394130"/>
            <a:ext cx="153008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■全体数</a:t>
            </a:r>
            <a:r>
              <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【n=500】</a:t>
            </a:r>
            <a:endPar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C03C565A-A0AB-4AF9-A159-F4B88BFBF6B7}"/>
              </a:ext>
            </a:extLst>
          </p:cNvPr>
          <p:cNvSpPr txBox="1"/>
          <p:nvPr/>
        </p:nvSpPr>
        <p:spPr>
          <a:xfrm>
            <a:off x="4112110" y="6419590"/>
            <a:ext cx="153008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■全体数</a:t>
            </a:r>
            <a:r>
              <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【n=1000】</a:t>
            </a:r>
            <a:endPar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20F6F60E-A6E7-4245-9715-301B82353B24}"/>
              </a:ext>
            </a:extLst>
          </p:cNvPr>
          <p:cNvGrpSpPr/>
          <p:nvPr/>
        </p:nvGrpSpPr>
        <p:grpSpPr>
          <a:xfrm>
            <a:off x="73751" y="622936"/>
            <a:ext cx="9720000" cy="625021"/>
            <a:chOff x="73751" y="622936"/>
            <a:chExt cx="9720000" cy="625021"/>
          </a:xfrm>
        </p:grpSpPr>
        <p:grpSp>
          <p:nvGrpSpPr>
            <p:cNvPr id="20" name="グループ化 19">
              <a:extLst>
                <a:ext uri="{FF2B5EF4-FFF2-40B4-BE49-F238E27FC236}">
                  <a16:creationId xmlns:a16="http://schemas.microsoft.com/office/drawing/2014/main" id="{3AD88DAD-DB75-481A-B539-176995B9095B}"/>
                </a:ext>
              </a:extLst>
            </p:cNvPr>
            <p:cNvGrpSpPr/>
            <p:nvPr/>
          </p:nvGrpSpPr>
          <p:grpSpPr>
            <a:xfrm>
              <a:off x="73751" y="622936"/>
              <a:ext cx="9720000" cy="324000"/>
              <a:chOff x="831273" y="1894725"/>
              <a:chExt cx="9014315" cy="324000"/>
            </a:xfrm>
          </p:grpSpPr>
          <p:sp>
            <p:nvSpPr>
              <p:cNvPr id="22" name="正方形/長方形 21">
                <a:extLst>
                  <a:ext uri="{FF2B5EF4-FFF2-40B4-BE49-F238E27FC236}">
                    <a16:creationId xmlns:a16="http://schemas.microsoft.com/office/drawing/2014/main" id="{95F9EDD9-4CB0-464F-A300-28E58C479A3C}"/>
                  </a:ext>
                </a:extLst>
              </p:cNvPr>
              <p:cNvSpPr/>
              <p:nvPr/>
            </p:nvSpPr>
            <p:spPr>
              <a:xfrm>
                <a:off x="831273" y="1894725"/>
                <a:ext cx="86676"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3" name="直線コネクタ 22">
                <a:extLst>
                  <a:ext uri="{FF2B5EF4-FFF2-40B4-BE49-F238E27FC236}">
                    <a16:creationId xmlns:a16="http://schemas.microsoft.com/office/drawing/2014/main" id="{4E3DC44A-A108-48D9-86FC-7B5C71AC68D1}"/>
                  </a:ext>
                </a:extLst>
              </p:cNvPr>
              <p:cNvCxnSpPr>
                <a:cxnSpLocks/>
              </p:cNvCxnSpPr>
              <p:nvPr/>
            </p:nvCxnSpPr>
            <p:spPr>
              <a:xfrm>
                <a:off x="845588" y="2212285"/>
                <a:ext cx="9000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FA9243E1-909E-4F90-A443-23AE67CAD05B}"/>
                </a:ext>
              </a:extLst>
            </p:cNvPr>
            <p:cNvSpPr txBox="1"/>
            <p:nvPr/>
          </p:nvSpPr>
          <p:spPr>
            <a:xfrm>
              <a:off x="166488" y="626766"/>
              <a:ext cx="9612000" cy="307777"/>
            </a:xfrm>
            <a:prstGeom prst="rect">
              <a:avLst/>
            </a:prstGeom>
            <a:gradFill flip="none" rotWithShape="1">
              <a:gsLst>
                <a:gs pos="24000">
                  <a:schemeClr val="accent1">
                    <a:lumMod val="5000"/>
                    <a:lumOff val="95000"/>
                  </a:schemeClr>
                </a:gs>
                <a:gs pos="73000">
                  <a:schemeClr val="accent1">
                    <a:lumMod val="45000"/>
                    <a:lumOff val="55000"/>
                  </a:schemeClr>
                </a:gs>
                <a:gs pos="86000">
                  <a:schemeClr val="accent1">
                    <a:lumMod val="45000"/>
                    <a:lumOff val="55000"/>
                  </a:schemeClr>
                </a:gs>
                <a:gs pos="100000">
                  <a:schemeClr val="accent1">
                    <a:lumMod val="30000"/>
                    <a:lumOff val="70000"/>
                  </a:schemeClr>
                </a:gs>
              </a:gsLst>
              <a:path path="circle">
                <a:fillToRect l="100000" t="100000"/>
              </a:path>
              <a:tileRect r="-100000" b="-100000"/>
            </a:gradFill>
            <a:ln>
              <a:noFill/>
            </a:ln>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定住者にとっての、</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年前との変化</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（上位を抜粋）</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09F719F5-028E-4395-BEAF-B4E856DD16EA}"/>
                </a:ext>
              </a:extLst>
            </p:cNvPr>
            <p:cNvSpPr/>
            <p:nvPr/>
          </p:nvSpPr>
          <p:spPr>
            <a:xfrm>
              <a:off x="5151051" y="1014542"/>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318</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43" name="正方形/長方形 42">
            <a:extLst>
              <a:ext uri="{FF2B5EF4-FFF2-40B4-BE49-F238E27FC236}">
                <a16:creationId xmlns:a16="http://schemas.microsoft.com/office/drawing/2014/main" id="{2ECC3654-9B5E-4519-83A5-774659163C2E}"/>
              </a:ext>
            </a:extLst>
          </p:cNvPr>
          <p:cNvSpPr/>
          <p:nvPr/>
        </p:nvSpPr>
        <p:spPr>
          <a:xfrm>
            <a:off x="4831148" y="1308583"/>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275</a:t>
            </a:r>
            <a:endParaRPr kumimoji="1" lang="ja-JP" altLang="en-US"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CFC4BF23-5C14-4B0C-B8E5-680414CF6294}"/>
              </a:ext>
            </a:extLst>
          </p:cNvPr>
          <p:cNvSpPr/>
          <p:nvPr/>
        </p:nvSpPr>
        <p:spPr>
          <a:xfrm>
            <a:off x="4202539" y="1581012"/>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192</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E95B44DE-B0DB-4F9B-A949-9AE2026D36D3}"/>
              </a:ext>
            </a:extLst>
          </p:cNvPr>
          <p:cNvSpPr/>
          <p:nvPr/>
        </p:nvSpPr>
        <p:spPr>
          <a:xfrm>
            <a:off x="4116343" y="1877219"/>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183</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3E905207-F64D-4B0C-8AFC-5BFAFBDB9CF1}"/>
              </a:ext>
            </a:extLst>
          </p:cNvPr>
          <p:cNvSpPr/>
          <p:nvPr/>
        </p:nvSpPr>
        <p:spPr>
          <a:xfrm>
            <a:off x="3925255" y="2165359"/>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158</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0D6FE6F9-9DF1-4254-95B7-7723B44E1715}"/>
              </a:ext>
            </a:extLst>
          </p:cNvPr>
          <p:cNvSpPr/>
          <p:nvPr/>
        </p:nvSpPr>
        <p:spPr>
          <a:xfrm>
            <a:off x="5884714" y="1011736"/>
            <a:ext cx="3792701" cy="1476000"/>
          </a:xfrm>
          <a:prstGeom prst="roundRect">
            <a:avLst>
              <a:gd name="adj" fmla="val 4634"/>
            </a:avLst>
          </a:prstGeom>
          <a:solidFill>
            <a:schemeClr val="bg1">
              <a:lumMod val="95000"/>
            </a:schemeClr>
          </a:solidFill>
          <a:ln>
            <a:noFill/>
          </a:ln>
          <a:effectLst>
            <a:outerShdw blurRad="63500" dist="63500" dir="2700000" sx="101000" sy="101000" algn="tl" rotWithShape="0">
              <a:prstClr val="black">
                <a:alpha val="5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うめきたの再開発で街は変わり、緑が増えたと思う。</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公共交通機関が発達しており、どこに行くにも便利。京都や奈良にも、東西南北どこへも行きやすい。</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学生の将来の選択肢を増やすことができるという意味でも、私立を含めた高校無償化はやってしかるべき。</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（枚方市では）子どもの医療費補助の適用年齢が伸びているので、本当にありがたい。</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四角形: 角を丸くする 46">
            <a:extLst>
              <a:ext uri="{FF2B5EF4-FFF2-40B4-BE49-F238E27FC236}">
                <a16:creationId xmlns:a16="http://schemas.microsoft.com/office/drawing/2014/main" id="{0663D921-291C-4E43-B0A1-9CCEFFB20E92}"/>
              </a:ext>
            </a:extLst>
          </p:cNvPr>
          <p:cNvSpPr/>
          <p:nvPr/>
        </p:nvSpPr>
        <p:spPr>
          <a:xfrm>
            <a:off x="5903764" y="3083952"/>
            <a:ext cx="3792701" cy="1548000"/>
          </a:xfrm>
          <a:prstGeom prst="roundRect">
            <a:avLst>
              <a:gd name="adj" fmla="val 3913"/>
            </a:avLst>
          </a:prstGeom>
          <a:solidFill>
            <a:schemeClr val="bg1">
              <a:lumMod val="95000"/>
            </a:schemeClr>
          </a:solidFill>
          <a:ln>
            <a:noFill/>
          </a:ln>
          <a:effectLst>
            <a:outerShdw blurRad="63500" dist="63500" dir="2700000" sx="101000" sy="101000" algn="tl" rotWithShape="0">
              <a:prstClr val="black">
                <a:alpha val="50000"/>
              </a:prstClr>
            </a:outerShdw>
          </a:effectLst>
        </p:spPr>
        <p:style>
          <a:lnRef idx="2">
            <a:schemeClr val="accent6"/>
          </a:lnRef>
          <a:fillRef idx="1">
            <a:schemeClr val="lt1"/>
          </a:fillRef>
          <a:effectRef idx="0">
            <a:schemeClr val="accent6"/>
          </a:effectRef>
          <a:fontRef idx="minor">
            <a:schemeClr val="dk1"/>
          </a:fontRef>
        </p:style>
        <p:txBody>
          <a:bodyPr lIns="72000" tIns="0" rIns="36000" bIns="0" rtlCol="0" anchor="ctr"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テーマパーク、博物館、科学館、美術館などの施設があり、イベントも常に何かしらやっている。</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大阪市内は公共交通機関が発達しているので便利。東京と比べ、大阪の方が近隣府県へのアクセスが良い。</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色んな種類を食べれる。大阪は安いことが強み、そこに人が集まって賑わっている。</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コミュニケーション力や大胆さ、自分の意見を言うところが世界に通用すると思う。</a:t>
            </a: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50368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正方形/長方形 47">
            <a:extLst>
              <a:ext uri="{FF2B5EF4-FFF2-40B4-BE49-F238E27FC236}">
                <a16:creationId xmlns:a16="http://schemas.microsoft.com/office/drawing/2014/main" id="{1C8DD32A-A223-4097-BA3B-A73C6293CE17}"/>
              </a:ext>
            </a:extLst>
          </p:cNvPr>
          <p:cNvSpPr/>
          <p:nvPr/>
        </p:nvSpPr>
        <p:spPr>
          <a:xfrm>
            <a:off x="5372148" y="2527715"/>
            <a:ext cx="2016000" cy="18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複数回答が可能なため、全体数と一致しない</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正方形/長方形 49">
            <a:extLst>
              <a:ext uri="{FF2B5EF4-FFF2-40B4-BE49-F238E27FC236}">
                <a16:creationId xmlns:a16="http://schemas.microsoft.com/office/drawing/2014/main" id="{A41D6F22-DEC3-4FE4-B3E7-E5B50CC19C9E}"/>
              </a:ext>
            </a:extLst>
          </p:cNvPr>
          <p:cNvSpPr/>
          <p:nvPr/>
        </p:nvSpPr>
        <p:spPr>
          <a:xfrm>
            <a:off x="146098" y="4597815"/>
            <a:ext cx="2016000" cy="18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複数回答が可能なため、全体数と一致しない</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8939C1CD-661D-407E-BDCB-FB76935DC558}"/>
              </a:ext>
            </a:extLst>
          </p:cNvPr>
          <p:cNvSpPr/>
          <p:nvPr/>
        </p:nvSpPr>
        <p:spPr>
          <a:xfrm>
            <a:off x="88948" y="6629815"/>
            <a:ext cx="2016000" cy="18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複数回答が可能なため、全体数と一致しない</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350270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D509E10-068A-428E-B866-B862C12B5B6B}"/>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a:defRPr/>
            </a:pPr>
            <a:r>
              <a:rPr lang="ja-JP" altLang="en-US" b="0" dirty="0">
                <a:latin typeface="HGS創英角ｺﾞｼｯｸUB" panose="020B0900000000000000" pitchFamily="50" charset="-128"/>
                <a:ea typeface="HGS創英角ｺﾞｼｯｸUB" panose="020B0900000000000000" pitchFamily="50" charset="-128"/>
              </a:rPr>
              <a:t>２</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－②．企業アンケート・ヒアリング</a:t>
            </a:r>
            <a:endPar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511172"/>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正方形/長方形 36">
            <a:extLst>
              <a:ext uri="{FF2B5EF4-FFF2-40B4-BE49-F238E27FC236}">
                <a16:creationId xmlns:a16="http://schemas.microsoft.com/office/drawing/2014/main" id="{C8348FE3-5D32-4B72-A1CD-D9D9897C299E}"/>
              </a:ext>
            </a:extLst>
          </p:cNvPr>
          <p:cNvSpPr/>
          <p:nvPr/>
        </p:nvSpPr>
        <p:spPr>
          <a:xfrm>
            <a:off x="156558" y="652553"/>
            <a:ext cx="3600000" cy="303040"/>
          </a:xfrm>
          <a:prstGeom prst="rect">
            <a:avLst/>
          </a:prstGeom>
          <a:gradFill>
            <a:gsLst>
              <a:gs pos="0">
                <a:schemeClr val="accent5"/>
              </a:gs>
              <a:gs pos="50000">
                <a:srgbClr val="FFFFFF"/>
              </a:gs>
              <a:gs pos="100000">
                <a:schemeClr val="accent5"/>
              </a:gs>
            </a:gsLst>
            <a:lin ang="5400000" scaled="0"/>
          </a:gra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大阪府内企業に対する意識調査の概要</a:t>
            </a:r>
          </a:p>
        </p:txBody>
      </p:sp>
      <p:sp>
        <p:nvSpPr>
          <p:cNvPr id="52" name="四角形: 角を丸くする 51">
            <a:extLst>
              <a:ext uri="{FF2B5EF4-FFF2-40B4-BE49-F238E27FC236}">
                <a16:creationId xmlns:a16="http://schemas.microsoft.com/office/drawing/2014/main" id="{BED3AB72-3F59-41F6-9CF9-6A2A5D85FD01}"/>
              </a:ext>
            </a:extLst>
          </p:cNvPr>
          <p:cNvSpPr/>
          <p:nvPr/>
        </p:nvSpPr>
        <p:spPr>
          <a:xfrm>
            <a:off x="156558" y="1126640"/>
            <a:ext cx="9610897" cy="5410698"/>
          </a:xfrm>
          <a:prstGeom prst="roundRect">
            <a:avLst>
              <a:gd name="adj" fmla="val 3281"/>
            </a:avLst>
          </a:prstGeom>
        </p:spPr>
        <p:style>
          <a:lnRef idx="2">
            <a:schemeClr val="accent6"/>
          </a:lnRef>
          <a:fillRef idx="1">
            <a:schemeClr val="lt1"/>
          </a:fillRef>
          <a:effectRef idx="0">
            <a:schemeClr val="accent6"/>
          </a:effectRef>
          <a:fontRef idx="minor">
            <a:schemeClr val="dk1"/>
          </a:fontRef>
        </p:style>
        <p:txBody>
          <a:bodyPr lIns="36000" tIns="180000" rIns="36000" bIns="72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調  査</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大阪府内企業向け大阪経済等に係るアンケート調査</a:t>
            </a:r>
            <a:endParaRPr kumimoji="1" lang="en-US" altLang="ja-JP" sz="16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8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目  的</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：大阪府内に転入または府内で起業した企業や、長期間大阪府内に本社を構える企業が、</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大阪の魅力や、１０年前と比べた大阪の変化をどのように考えているか等について調査する</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8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  象</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大阪府内に転入または府内で起業した企業</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調査時点において、大阪に本社を構える企業のうち、以下の１，０００社を抽出し、アンケートを実施</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① 過去５年間（</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2024</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年度）に、他府県から大阪に転入した企業、または大阪で起業</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した企業５００社</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② 上記以外であって、</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年以上大阪に本社を有している企業　５００社</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600" b="1" i="0" u="sng" strike="noStrike" kern="1200" cap="none" spc="0" normalizeH="0" baseline="0" noProof="0" dirty="0">
                <a:ln>
                  <a:noFill/>
                </a:ln>
                <a:solidFill>
                  <a:prstClr val="black"/>
                </a:solidFill>
                <a:effectLst/>
                <a:highlight>
                  <a:srgbClr val="E6E6E6"/>
                </a:highlight>
                <a:uLnTx/>
                <a:uFillTx/>
                <a:latin typeface="BIZ UDPゴシック" panose="020B0400000000000000" pitchFamily="50" charset="-128"/>
                <a:ea typeface="BIZ UDPゴシック" panose="020B0400000000000000" pitchFamily="50" charset="-128"/>
              </a:rPr>
              <a:t>アンケート回答数：１４１社</a:t>
            </a:r>
            <a:r>
              <a:rPr kumimoji="1" lang="ja-JP" altLang="en-US" sz="1200" b="0" i="0" u="none" strike="noStrike" kern="1200" cap="none" spc="0" normalizeH="0" baseline="0" noProof="0" dirty="0">
                <a:ln>
                  <a:noFill/>
                </a:ln>
                <a:solidFill>
                  <a:prstClr val="black"/>
                </a:solidFill>
                <a:effectLst/>
                <a:highlight>
                  <a:srgbClr val="E6E6E6"/>
                </a:highlight>
                <a:uLnTx/>
                <a:uFillTx/>
                <a:latin typeface="BIZ UDPゴシック" panose="020B0400000000000000" pitchFamily="50" charset="-128"/>
                <a:ea typeface="BIZ UDP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年以上大阪に本社を有している企業 </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社、過去</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年間に</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転入又は起業した企業 </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48</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a:t>
            </a:r>
            <a:endParaRPr kumimoji="1" lang="ja-JP" altLang="en-US" sz="16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18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企業それぞれの、企業名、所在地、設立年月、業種（日本標準産業分類に準ずる）、従業員数、</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資本金の基本情報を併せて調査</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期  間</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dirty="0">
                <a:solidFill>
                  <a:prstClr val="black"/>
                </a:solidFill>
                <a:latin typeface="BIZ UDPゴシック" panose="020B0400000000000000" pitchFamily="50" charset="-128"/>
                <a:ea typeface="BIZ UDPゴシック" panose="020B0400000000000000" pitchFamily="50" charset="-128"/>
              </a:rPr>
              <a:t>２０２５</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年５月２３日～６月１６日</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矢印: 下 4">
            <a:extLst>
              <a:ext uri="{FF2B5EF4-FFF2-40B4-BE49-F238E27FC236}">
                <a16:creationId xmlns:a16="http://schemas.microsoft.com/office/drawing/2014/main" id="{01DA51BC-4C94-4B5B-AEF5-03B571FB5B2B}"/>
              </a:ext>
            </a:extLst>
          </p:cNvPr>
          <p:cNvSpPr/>
          <p:nvPr/>
        </p:nvSpPr>
        <p:spPr>
          <a:xfrm>
            <a:off x="4237566" y="4279900"/>
            <a:ext cx="1329267" cy="38699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849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3FC153B-1432-4CFF-A88D-450D83387B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7" y="831041"/>
            <a:ext cx="5844449" cy="1987755"/>
          </a:xfrm>
          <a:prstGeom prst="rect">
            <a:avLst/>
          </a:prstGeom>
        </p:spPr>
      </p:pic>
      <p:sp>
        <p:nvSpPr>
          <p:cNvPr id="3" name="テキスト ボックス 2">
            <a:extLst>
              <a:ext uri="{FF2B5EF4-FFF2-40B4-BE49-F238E27FC236}">
                <a16:creationId xmlns:a16="http://schemas.microsoft.com/office/drawing/2014/main" id="{9D509E10-068A-428E-B866-B862C12B5B6B}"/>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a:defRPr/>
            </a:pPr>
            <a:r>
              <a:rPr lang="ja-JP" altLang="en-US" b="0" dirty="0">
                <a:latin typeface="HGS創英角ｺﾞｼｯｸUB" panose="020B0900000000000000" pitchFamily="50" charset="-128"/>
                <a:ea typeface="HGS創英角ｺﾞｼｯｸUB" panose="020B0900000000000000" pitchFamily="50" charset="-128"/>
              </a:rPr>
              <a:t>２</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－②．企業アンケート・ヒアリング</a:t>
            </a:r>
            <a:endPar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0" name="グループ化 9">
            <a:extLst>
              <a:ext uri="{FF2B5EF4-FFF2-40B4-BE49-F238E27FC236}">
                <a16:creationId xmlns:a16="http://schemas.microsoft.com/office/drawing/2014/main" id="{8C759CA7-CF93-4CCC-A0EB-CA8139DCABA9}"/>
              </a:ext>
            </a:extLst>
          </p:cNvPr>
          <p:cNvGrpSpPr/>
          <p:nvPr/>
        </p:nvGrpSpPr>
        <p:grpSpPr>
          <a:xfrm>
            <a:off x="75911" y="4763365"/>
            <a:ext cx="9720000" cy="324000"/>
            <a:chOff x="75911" y="4763365"/>
            <a:chExt cx="9720000" cy="324000"/>
          </a:xfrm>
        </p:grpSpPr>
        <p:grpSp>
          <p:nvGrpSpPr>
            <p:cNvPr id="20" name="グループ化 19">
              <a:extLst>
                <a:ext uri="{FF2B5EF4-FFF2-40B4-BE49-F238E27FC236}">
                  <a16:creationId xmlns:a16="http://schemas.microsoft.com/office/drawing/2014/main" id="{B3D5A55B-7CB7-4B6B-9489-69A3F077F16C}"/>
                </a:ext>
              </a:extLst>
            </p:cNvPr>
            <p:cNvGrpSpPr/>
            <p:nvPr/>
          </p:nvGrpSpPr>
          <p:grpSpPr>
            <a:xfrm>
              <a:off x="75911" y="4763365"/>
              <a:ext cx="9720000" cy="324000"/>
              <a:chOff x="831273" y="1894725"/>
              <a:chExt cx="9014315" cy="324000"/>
            </a:xfrm>
          </p:grpSpPr>
          <p:sp>
            <p:nvSpPr>
              <p:cNvPr id="22" name="正方形/長方形 21">
                <a:extLst>
                  <a:ext uri="{FF2B5EF4-FFF2-40B4-BE49-F238E27FC236}">
                    <a16:creationId xmlns:a16="http://schemas.microsoft.com/office/drawing/2014/main" id="{1A25979C-7A7D-4B6A-B809-1CEBF52A04AB}"/>
                  </a:ext>
                </a:extLst>
              </p:cNvPr>
              <p:cNvSpPr/>
              <p:nvPr/>
            </p:nvSpPr>
            <p:spPr>
              <a:xfrm>
                <a:off x="831273" y="1894725"/>
                <a:ext cx="99752"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3" name="直線コネクタ 22">
                <a:extLst>
                  <a:ext uri="{FF2B5EF4-FFF2-40B4-BE49-F238E27FC236}">
                    <a16:creationId xmlns:a16="http://schemas.microsoft.com/office/drawing/2014/main" id="{DD6053F6-0E16-4198-ADFA-B7D9C97047FB}"/>
                  </a:ext>
                </a:extLst>
              </p:cNvPr>
              <p:cNvCxnSpPr>
                <a:cxnSpLocks/>
              </p:cNvCxnSpPr>
              <p:nvPr/>
            </p:nvCxnSpPr>
            <p:spPr>
              <a:xfrm>
                <a:off x="845588" y="2212285"/>
                <a:ext cx="9000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63889D2A-D1C3-467F-817F-A5C88459C6A3}"/>
                </a:ext>
              </a:extLst>
            </p:cNvPr>
            <p:cNvSpPr txBox="1"/>
            <p:nvPr/>
          </p:nvSpPr>
          <p:spPr>
            <a:xfrm>
              <a:off x="183465" y="4767195"/>
              <a:ext cx="9612000" cy="307777"/>
            </a:xfrm>
            <a:prstGeom prst="rect">
              <a:avLst/>
            </a:prstGeom>
            <a:gradFill>
              <a:gsLst>
                <a:gs pos="24000">
                  <a:schemeClr val="accent1">
                    <a:lumMod val="5000"/>
                    <a:lumOff val="95000"/>
                  </a:schemeClr>
                </a:gs>
                <a:gs pos="73000">
                  <a:schemeClr val="accent1">
                    <a:lumMod val="45000"/>
                    <a:lumOff val="55000"/>
                  </a:schemeClr>
                </a:gs>
                <a:gs pos="86000">
                  <a:schemeClr val="accent1">
                    <a:lumMod val="45000"/>
                    <a:lumOff val="55000"/>
                  </a:schemeClr>
                </a:gs>
                <a:gs pos="100000">
                  <a:schemeClr val="accent1">
                    <a:lumMod val="30000"/>
                    <a:lumOff val="70000"/>
                  </a:schemeClr>
                </a:gs>
              </a:gsLst>
              <a:path path="circle">
                <a:fillToRect l="100000" t="100000"/>
              </a:path>
            </a:grad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大阪での企業活動にあたって課題と感じていること</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（上位を抜粋）</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26" name="グループ化 25">
            <a:extLst>
              <a:ext uri="{FF2B5EF4-FFF2-40B4-BE49-F238E27FC236}">
                <a16:creationId xmlns:a16="http://schemas.microsoft.com/office/drawing/2014/main" id="{9EAE3583-A9FF-4D85-B6BB-19ADC80CF6CB}"/>
              </a:ext>
            </a:extLst>
          </p:cNvPr>
          <p:cNvGrpSpPr/>
          <p:nvPr/>
        </p:nvGrpSpPr>
        <p:grpSpPr>
          <a:xfrm>
            <a:off x="67402" y="578952"/>
            <a:ext cx="9720000" cy="324000"/>
            <a:chOff x="831273" y="1894725"/>
            <a:chExt cx="9014315" cy="324000"/>
          </a:xfrm>
        </p:grpSpPr>
        <p:sp>
          <p:nvSpPr>
            <p:cNvPr id="28" name="正方形/長方形 27">
              <a:extLst>
                <a:ext uri="{FF2B5EF4-FFF2-40B4-BE49-F238E27FC236}">
                  <a16:creationId xmlns:a16="http://schemas.microsoft.com/office/drawing/2014/main" id="{4B0BB836-FB27-4B05-870B-3E0299B0E5C4}"/>
                </a:ext>
              </a:extLst>
            </p:cNvPr>
            <p:cNvSpPr/>
            <p:nvPr/>
          </p:nvSpPr>
          <p:spPr>
            <a:xfrm>
              <a:off x="831273" y="1894725"/>
              <a:ext cx="99752"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9" name="直線コネクタ 28">
              <a:extLst>
                <a:ext uri="{FF2B5EF4-FFF2-40B4-BE49-F238E27FC236}">
                  <a16:creationId xmlns:a16="http://schemas.microsoft.com/office/drawing/2014/main" id="{D18D83D0-7404-434F-B44F-4A5A2EA76020}"/>
                </a:ext>
              </a:extLst>
            </p:cNvPr>
            <p:cNvCxnSpPr>
              <a:cxnSpLocks/>
            </p:cNvCxnSpPr>
            <p:nvPr/>
          </p:nvCxnSpPr>
          <p:spPr>
            <a:xfrm>
              <a:off x="845588" y="2212285"/>
              <a:ext cx="9000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0A03E6D7-619F-4F3A-963D-E5CE800BBA11}"/>
              </a:ext>
            </a:extLst>
          </p:cNvPr>
          <p:cNvSpPr txBox="1"/>
          <p:nvPr/>
        </p:nvSpPr>
        <p:spPr>
          <a:xfrm>
            <a:off x="174957" y="582782"/>
            <a:ext cx="9612000" cy="307777"/>
          </a:xfrm>
          <a:prstGeom prst="rect">
            <a:avLst/>
          </a:prstGeom>
          <a:gradFill>
            <a:gsLst>
              <a:gs pos="24000">
                <a:schemeClr val="accent1">
                  <a:lumMod val="5000"/>
                  <a:lumOff val="95000"/>
                </a:schemeClr>
              </a:gs>
              <a:gs pos="73000">
                <a:schemeClr val="accent1">
                  <a:lumMod val="45000"/>
                  <a:lumOff val="55000"/>
                </a:schemeClr>
              </a:gs>
              <a:gs pos="86000">
                <a:schemeClr val="accent1">
                  <a:lumMod val="45000"/>
                  <a:lumOff val="55000"/>
                </a:schemeClr>
              </a:gs>
              <a:gs pos="100000">
                <a:schemeClr val="accent1">
                  <a:lumMod val="30000"/>
                  <a:lumOff val="70000"/>
                </a:schemeClr>
              </a:gs>
            </a:gsLst>
            <a:path path="circle">
              <a:fillToRect l="100000" t="100000"/>
            </a:path>
          </a:grad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長年大阪に所在する企業にとっての、</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年前との変化</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（上位を抜粋）</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4" name="グループ化 3">
            <a:extLst>
              <a:ext uri="{FF2B5EF4-FFF2-40B4-BE49-F238E27FC236}">
                <a16:creationId xmlns:a16="http://schemas.microsoft.com/office/drawing/2014/main" id="{080CB1F9-26BF-4621-8C3C-74A8085D4807}"/>
              </a:ext>
            </a:extLst>
          </p:cNvPr>
          <p:cNvGrpSpPr/>
          <p:nvPr/>
        </p:nvGrpSpPr>
        <p:grpSpPr>
          <a:xfrm>
            <a:off x="67113" y="2671714"/>
            <a:ext cx="9720000" cy="324307"/>
            <a:chOff x="67113" y="2671714"/>
            <a:chExt cx="9720000" cy="324307"/>
          </a:xfrm>
        </p:grpSpPr>
        <p:grpSp>
          <p:nvGrpSpPr>
            <p:cNvPr id="33" name="グループ化 32">
              <a:extLst>
                <a:ext uri="{FF2B5EF4-FFF2-40B4-BE49-F238E27FC236}">
                  <a16:creationId xmlns:a16="http://schemas.microsoft.com/office/drawing/2014/main" id="{078BAF6D-4E57-40B3-9BD5-0D01B7048F17}"/>
                </a:ext>
              </a:extLst>
            </p:cNvPr>
            <p:cNvGrpSpPr/>
            <p:nvPr/>
          </p:nvGrpSpPr>
          <p:grpSpPr>
            <a:xfrm>
              <a:off x="67113" y="2671714"/>
              <a:ext cx="9720000" cy="324000"/>
              <a:chOff x="831273" y="1894725"/>
              <a:chExt cx="9014315" cy="324000"/>
            </a:xfrm>
          </p:grpSpPr>
          <p:sp>
            <p:nvSpPr>
              <p:cNvPr id="35" name="正方形/長方形 34">
                <a:extLst>
                  <a:ext uri="{FF2B5EF4-FFF2-40B4-BE49-F238E27FC236}">
                    <a16:creationId xmlns:a16="http://schemas.microsoft.com/office/drawing/2014/main" id="{D5CA3DB9-754E-466C-A1DE-847F488BE700}"/>
                  </a:ext>
                </a:extLst>
              </p:cNvPr>
              <p:cNvSpPr/>
              <p:nvPr/>
            </p:nvSpPr>
            <p:spPr>
              <a:xfrm>
                <a:off x="831273" y="1894725"/>
                <a:ext cx="99752"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36" name="直線コネクタ 35">
                <a:extLst>
                  <a:ext uri="{FF2B5EF4-FFF2-40B4-BE49-F238E27FC236}">
                    <a16:creationId xmlns:a16="http://schemas.microsoft.com/office/drawing/2014/main" id="{741FF345-FB91-4241-9DC7-E3D96DB6B7B9}"/>
                  </a:ext>
                </a:extLst>
              </p:cNvPr>
              <p:cNvCxnSpPr>
                <a:cxnSpLocks/>
              </p:cNvCxnSpPr>
              <p:nvPr/>
            </p:nvCxnSpPr>
            <p:spPr>
              <a:xfrm>
                <a:off x="845588" y="2212285"/>
                <a:ext cx="9000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テキスト ボックス 33">
              <a:extLst>
                <a:ext uri="{FF2B5EF4-FFF2-40B4-BE49-F238E27FC236}">
                  <a16:creationId xmlns:a16="http://schemas.microsoft.com/office/drawing/2014/main" id="{135C7E50-7E7F-41E8-A72C-537E72DEFC81}"/>
                </a:ext>
              </a:extLst>
            </p:cNvPr>
            <p:cNvSpPr txBox="1"/>
            <p:nvPr/>
          </p:nvSpPr>
          <p:spPr>
            <a:xfrm>
              <a:off x="174667" y="2688244"/>
              <a:ext cx="9612000" cy="307777"/>
            </a:xfrm>
            <a:prstGeom prst="rect">
              <a:avLst/>
            </a:prstGeom>
            <a:gradFill>
              <a:gsLst>
                <a:gs pos="24000">
                  <a:schemeClr val="accent1">
                    <a:lumMod val="5000"/>
                    <a:lumOff val="95000"/>
                  </a:schemeClr>
                </a:gs>
                <a:gs pos="73000">
                  <a:schemeClr val="accent1">
                    <a:lumMod val="45000"/>
                    <a:lumOff val="55000"/>
                  </a:schemeClr>
                </a:gs>
                <a:gs pos="86000">
                  <a:schemeClr val="accent1">
                    <a:lumMod val="45000"/>
                    <a:lumOff val="55000"/>
                  </a:schemeClr>
                </a:gs>
                <a:gs pos="100000">
                  <a:schemeClr val="accent1">
                    <a:lumMod val="30000"/>
                    <a:lumOff val="70000"/>
                  </a:schemeClr>
                </a:gs>
              </a:gsLst>
              <a:path path="circle">
                <a:fillToRect l="100000" t="100000"/>
              </a:path>
            </a:grad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転入・起業した企業にとっての、大阪の魅力</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（上位を抜粋）</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8" name="図 7">
            <a:extLst>
              <a:ext uri="{FF2B5EF4-FFF2-40B4-BE49-F238E27FC236}">
                <a16:creationId xmlns:a16="http://schemas.microsoft.com/office/drawing/2014/main" id="{AADFC518-205C-44B8-BF0F-36406B000B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2967570"/>
            <a:ext cx="5734051" cy="1748966"/>
          </a:xfrm>
          <a:prstGeom prst="rect">
            <a:avLst/>
          </a:prstGeom>
        </p:spPr>
      </p:pic>
      <p:pic>
        <p:nvPicPr>
          <p:cNvPr id="16" name="図 15">
            <a:extLst>
              <a:ext uri="{FF2B5EF4-FFF2-40B4-BE49-F238E27FC236}">
                <a16:creationId xmlns:a16="http://schemas.microsoft.com/office/drawing/2014/main" id="{B46315C3-4A9A-417E-AF2D-64251A8F8D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348" y="5047057"/>
            <a:ext cx="5502402" cy="1832109"/>
          </a:xfrm>
          <a:prstGeom prst="rect">
            <a:avLst/>
          </a:prstGeom>
        </p:spPr>
      </p:pic>
      <p:sp>
        <p:nvSpPr>
          <p:cNvPr id="38" name="テキスト ボックス 37">
            <a:extLst>
              <a:ext uri="{FF2B5EF4-FFF2-40B4-BE49-F238E27FC236}">
                <a16:creationId xmlns:a16="http://schemas.microsoft.com/office/drawing/2014/main" id="{3624D4B7-A752-47B4-9CB2-ED0685F5BBAF}"/>
              </a:ext>
            </a:extLst>
          </p:cNvPr>
          <p:cNvSpPr txBox="1"/>
          <p:nvPr/>
        </p:nvSpPr>
        <p:spPr>
          <a:xfrm>
            <a:off x="4567191" y="2207413"/>
            <a:ext cx="14040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■全体数</a:t>
            </a:r>
            <a:r>
              <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【n=93】</a:t>
            </a:r>
            <a:endPar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813047DF-3E8D-4D08-B845-C1BB9D6DB4BD}"/>
              </a:ext>
            </a:extLst>
          </p:cNvPr>
          <p:cNvSpPr txBox="1"/>
          <p:nvPr/>
        </p:nvSpPr>
        <p:spPr>
          <a:xfrm>
            <a:off x="4630688" y="4288100"/>
            <a:ext cx="13320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■全体数</a:t>
            </a:r>
            <a:r>
              <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【n=48】</a:t>
            </a:r>
            <a:endPar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C1F75A5F-C495-439D-91DC-926D74D80651}"/>
              </a:ext>
            </a:extLst>
          </p:cNvPr>
          <p:cNvSpPr txBox="1"/>
          <p:nvPr/>
        </p:nvSpPr>
        <p:spPr>
          <a:xfrm>
            <a:off x="4658203" y="6404770"/>
            <a:ext cx="13320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■全体数</a:t>
            </a:r>
            <a:r>
              <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【n=141】</a:t>
            </a:r>
            <a:endPar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7" name="グループ化 16">
            <a:extLst>
              <a:ext uri="{FF2B5EF4-FFF2-40B4-BE49-F238E27FC236}">
                <a16:creationId xmlns:a16="http://schemas.microsoft.com/office/drawing/2014/main" id="{EBF42C6F-40E6-4EF0-A1B4-587C2BDEEF36}"/>
              </a:ext>
            </a:extLst>
          </p:cNvPr>
          <p:cNvGrpSpPr/>
          <p:nvPr/>
        </p:nvGrpSpPr>
        <p:grpSpPr>
          <a:xfrm>
            <a:off x="4021935" y="970965"/>
            <a:ext cx="1791754" cy="1468671"/>
            <a:chOff x="4021935" y="970965"/>
            <a:chExt cx="1791754" cy="1468671"/>
          </a:xfrm>
        </p:grpSpPr>
        <p:sp>
          <p:nvSpPr>
            <p:cNvPr id="41" name="正方形/長方形 40">
              <a:extLst>
                <a:ext uri="{FF2B5EF4-FFF2-40B4-BE49-F238E27FC236}">
                  <a16:creationId xmlns:a16="http://schemas.microsoft.com/office/drawing/2014/main" id="{3B73F995-04A8-413D-B222-8A9527266D5B}"/>
                </a:ext>
              </a:extLst>
            </p:cNvPr>
            <p:cNvSpPr/>
            <p:nvPr/>
          </p:nvSpPr>
          <p:spPr>
            <a:xfrm>
              <a:off x="5517355" y="970965"/>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66</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5260765F-1DE3-4DFD-B55D-0BB0A96A3AE4}"/>
                </a:ext>
              </a:extLst>
            </p:cNvPr>
            <p:cNvSpPr/>
            <p:nvPr/>
          </p:nvSpPr>
          <p:spPr>
            <a:xfrm>
              <a:off x="4723606" y="1274973"/>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46</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C55A1341-D6C8-427C-810F-768AB2312BAB}"/>
                </a:ext>
              </a:extLst>
            </p:cNvPr>
            <p:cNvSpPr/>
            <p:nvPr/>
          </p:nvSpPr>
          <p:spPr>
            <a:xfrm>
              <a:off x="4178568" y="1579790"/>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32</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7D6A7C8A-0DA3-446B-AB12-0D244FEFBA97}"/>
                </a:ext>
              </a:extLst>
            </p:cNvPr>
            <p:cNvSpPr/>
            <p:nvPr/>
          </p:nvSpPr>
          <p:spPr>
            <a:xfrm>
              <a:off x="4165022" y="1891475"/>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32</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C7DFBD43-3951-4470-8843-A266A005D19C}"/>
                </a:ext>
              </a:extLst>
            </p:cNvPr>
            <p:cNvSpPr/>
            <p:nvPr/>
          </p:nvSpPr>
          <p:spPr>
            <a:xfrm>
              <a:off x="4021935" y="2206221"/>
              <a:ext cx="296334" cy="2334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28</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46" name="四角形: 角を丸くする 45">
            <a:extLst>
              <a:ext uri="{FF2B5EF4-FFF2-40B4-BE49-F238E27FC236}">
                <a16:creationId xmlns:a16="http://schemas.microsoft.com/office/drawing/2014/main" id="{8815A63E-070A-4AF0-AA6E-671812F1CE5E}"/>
              </a:ext>
            </a:extLst>
          </p:cNvPr>
          <p:cNvSpPr/>
          <p:nvPr/>
        </p:nvSpPr>
        <p:spPr>
          <a:xfrm>
            <a:off x="5979582" y="3111471"/>
            <a:ext cx="3792701" cy="1512000"/>
          </a:xfrm>
          <a:prstGeom prst="roundRect">
            <a:avLst>
              <a:gd name="adj" fmla="val 4346"/>
            </a:avLst>
          </a:prstGeom>
          <a:solidFill>
            <a:schemeClr val="bg1">
              <a:lumMod val="95000"/>
            </a:schemeClr>
          </a:solidFill>
          <a:ln>
            <a:noFill/>
          </a:ln>
          <a:effectLst>
            <a:outerShdw blurRad="63500" dist="63500" dir="2700000" sx="101000" sy="101000" algn="tl" rotWithShape="0">
              <a:prstClr val="black">
                <a:alpha val="50000"/>
              </a:prstClr>
            </a:outerShdw>
          </a:effectLst>
        </p:spPr>
        <p:style>
          <a:lnRef idx="2">
            <a:schemeClr val="accent6"/>
          </a:lnRef>
          <a:fillRef idx="1">
            <a:schemeClr val="lt1"/>
          </a:fillRef>
          <a:effectRef idx="0">
            <a:schemeClr val="accent6"/>
          </a:effectRef>
          <a:fontRef idx="minor">
            <a:schemeClr val="dk1"/>
          </a:fontRef>
        </p:style>
        <p:txBody>
          <a:bodyPr lIns="72000" tIns="0" rIns="36000" bIns="0" rtlCol="0" anchor="ctr"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いくつか移転先の候補を探した結果、本社に近いこと、社員の通勤がしやすいという理由で大阪に移転した。（建設業）</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コンビナートや、関西空港があるという立地も、弊社の業態からすると好条件。（製造業）</a:t>
            </a: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事業所は京都などにもあるが、マーケットも大きいため大阪の方が商売しやすい。（小売業）</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大阪にはしっかりした優良企業が多く優位。（卸売業）</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四角形: 角を丸くする 46">
            <a:extLst>
              <a:ext uri="{FF2B5EF4-FFF2-40B4-BE49-F238E27FC236}">
                <a16:creationId xmlns:a16="http://schemas.microsoft.com/office/drawing/2014/main" id="{6C1FAD7D-CCF0-430F-B1EA-DF0258D109A0}"/>
              </a:ext>
            </a:extLst>
          </p:cNvPr>
          <p:cNvSpPr/>
          <p:nvPr/>
        </p:nvSpPr>
        <p:spPr>
          <a:xfrm>
            <a:off x="5966944" y="960890"/>
            <a:ext cx="3817976" cy="1584000"/>
          </a:xfrm>
          <a:prstGeom prst="roundRect">
            <a:avLst>
              <a:gd name="adj" fmla="val 3753"/>
            </a:avLst>
          </a:prstGeom>
          <a:solidFill>
            <a:schemeClr val="bg1">
              <a:lumMod val="95000"/>
            </a:schemeClr>
          </a:solidFill>
          <a:ln>
            <a:noFill/>
          </a:ln>
          <a:effectLst>
            <a:outerShdw blurRad="63500" dist="63500" dir="2700000" sx="101000" sy="101000" algn="tl" rotWithShape="0">
              <a:prstClr val="black">
                <a:alpha val="50000"/>
              </a:prstClr>
            </a:outerShdw>
          </a:effectLst>
        </p:spPr>
        <p:style>
          <a:lnRef idx="2">
            <a:schemeClr val="accent6"/>
          </a:lnRef>
          <a:fillRef idx="1">
            <a:schemeClr val="lt1"/>
          </a:fillRef>
          <a:effectRef idx="0">
            <a:schemeClr val="accent6"/>
          </a:effectRef>
          <a:fontRef idx="minor">
            <a:schemeClr val="dk1"/>
          </a:fontRef>
        </p:style>
        <p:txBody>
          <a:bodyPr lIns="72000" tIns="0" rIns="36000" bIns="0" rtlCol="0" anchor="ctr"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トラックの運搬も奈良も京都もどこにでも行きやすい。どこへ行く場合も大阪を中継できる。横軸縦軸行きやすい。（卸売・小売業）</a:t>
            </a:r>
            <a:endPar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求人倍率が７倍になるなど、求人数が増えている。（労働者派遣業）</a:t>
            </a: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人材採用は、大阪会場は人が集まるが、他会場には人が集まらない。大阪は交通アクセスが良く、勤務しやすい。（小売業）</a:t>
            </a:r>
            <a:endPar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大阪では</a:t>
            </a:r>
            <a:r>
              <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IR</a:t>
            </a:r>
            <a:r>
              <a:rPr kumimoji="1"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やインバウンドの増加でビジネスチャンスが増えてきたと感じる。（建設業）</a:t>
            </a:r>
            <a:endParaRPr kumimoji="1"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四角形: 角を丸くする 47">
            <a:extLst>
              <a:ext uri="{FF2B5EF4-FFF2-40B4-BE49-F238E27FC236}">
                <a16:creationId xmlns:a16="http://schemas.microsoft.com/office/drawing/2014/main" id="{BB45C128-5D99-46EC-9822-4C59BAAC13A6}"/>
              </a:ext>
            </a:extLst>
          </p:cNvPr>
          <p:cNvSpPr/>
          <p:nvPr/>
        </p:nvSpPr>
        <p:spPr>
          <a:xfrm>
            <a:off x="5983814" y="5154363"/>
            <a:ext cx="3792701" cy="1620000"/>
          </a:xfrm>
          <a:prstGeom prst="roundRect">
            <a:avLst>
              <a:gd name="adj" fmla="val 3520"/>
            </a:avLst>
          </a:prstGeom>
          <a:solidFill>
            <a:schemeClr val="bg1">
              <a:lumMod val="95000"/>
            </a:schemeClr>
          </a:solidFill>
          <a:ln>
            <a:noFill/>
          </a:ln>
          <a:effectLst>
            <a:outerShdw blurRad="63500" dist="63500" dir="2700000" sx="101000" sy="101000" algn="tl" rotWithShape="0">
              <a:prstClr val="black">
                <a:alpha val="50000"/>
              </a:prstClr>
            </a:outerShdw>
          </a:effectLst>
        </p:spPr>
        <p:style>
          <a:lnRef idx="2">
            <a:schemeClr val="accent6"/>
          </a:lnRef>
          <a:fillRef idx="1">
            <a:schemeClr val="lt1"/>
          </a:fillRef>
          <a:effectRef idx="0">
            <a:schemeClr val="accent6"/>
          </a:effectRef>
          <a:fontRef idx="minor">
            <a:schemeClr val="dk1"/>
          </a:fontRef>
        </p:style>
        <p:txBody>
          <a:bodyPr lIns="72000" tIns="0" rIns="36000" bIns="0" rtlCol="0" anchor="ctr"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東京は同じ建物にスタートアップとベンチャーキャピタル（</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VC</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）が入居しており、すぐ会えるし、情報の密度も違う。（小売業）</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資金調達の容易さは、大阪と東京では段違い（東京のほうが容易）。</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VC</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の数も違う。（小売業）</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人材については、大阪でも</a:t>
            </a:r>
            <a:r>
              <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人材の募集はかけているが東京の方が採用しやすい。（卸売業）</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大阪のコストは高く、賃貸で本社機能だけコンパクトに入居するということを選んだ。（建設業）</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77150" y="6495432"/>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正方形/長方形 48">
            <a:extLst>
              <a:ext uri="{FF2B5EF4-FFF2-40B4-BE49-F238E27FC236}">
                <a16:creationId xmlns:a16="http://schemas.microsoft.com/office/drawing/2014/main" id="{A1644FDB-C86A-4E95-80CF-C87FE2750A6E}"/>
              </a:ext>
            </a:extLst>
          </p:cNvPr>
          <p:cNvSpPr/>
          <p:nvPr/>
        </p:nvSpPr>
        <p:spPr>
          <a:xfrm>
            <a:off x="4165022" y="2528242"/>
            <a:ext cx="2016000" cy="18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複数回答が可能なため、全体数と一致しない</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正方形/長方形 49">
            <a:extLst>
              <a:ext uri="{FF2B5EF4-FFF2-40B4-BE49-F238E27FC236}">
                <a16:creationId xmlns:a16="http://schemas.microsoft.com/office/drawing/2014/main" id="{1AAEA21C-8A2B-4133-B2B6-2293D1FA827A}"/>
              </a:ext>
            </a:extLst>
          </p:cNvPr>
          <p:cNvSpPr/>
          <p:nvPr/>
        </p:nvSpPr>
        <p:spPr>
          <a:xfrm>
            <a:off x="133398" y="4439065"/>
            <a:ext cx="2016000" cy="18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複数回答が可能なため、全体数と一致しない</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5042A960-0352-4F2C-939A-48BF3EB1D342}"/>
              </a:ext>
            </a:extLst>
          </p:cNvPr>
          <p:cNvSpPr/>
          <p:nvPr/>
        </p:nvSpPr>
        <p:spPr>
          <a:xfrm>
            <a:off x="133398" y="6617115"/>
            <a:ext cx="2016000" cy="18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複数回答が可能なため、全体数と一致しない</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5544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D509E10-068A-428E-B866-B862C12B5B6B}"/>
              </a:ext>
            </a:extLst>
          </p:cNvPr>
          <p:cNvSpPr txBox="1"/>
          <p:nvPr/>
        </p:nvSpPr>
        <p:spPr>
          <a:xfrm>
            <a:off x="0" y="61186"/>
            <a:ext cx="9906000" cy="400110"/>
          </a:xfrm>
          <a:prstGeom prst="rect">
            <a:avLst/>
          </a:prstGeom>
          <a:no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a:defRPr/>
            </a:pPr>
            <a:r>
              <a:rPr lang="ja-JP" altLang="en-US" b="0" dirty="0">
                <a:latin typeface="HGS創英角ｺﾞｼｯｸUB" panose="020B0900000000000000" pitchFamily="50" charset="-128"/>
                <a:ea typeface="HGS創英角ｺﾞｼｯｸUB" panose="020B0900000000000000" pitchFamily="50" charset="-128"/>
              </a:rPr>
              <a:t>２</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－③．万博に関連した声</a:t>
            </a:r>
            <a:endParaRPr kumimoji="1" lang="ja-JP" altLang="en-US" sz="20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7" name="グループ化 16">
            <a:extLst>
              <a:ext uri="{FF2B5EF4-FFF2-40B4-BE49-F238E27FC236}">
                <a16:creationId xmlns:a16="http://schemas.microsoft.com/office/drawing/2014/main" id="{4E65132D-43EF-4123-9AAE-7F4FA49965DF}"/>
              </a:ext>
            </a:extLst>
          </p:cNvPr>
          <p:cNvGrpSpPr/>
          <p:nvPr/>
        </p:nvGrpSpPr>
        <p:grpSpPr>
          <a:xfrm>
            <a:off x="48600" y="603004"/>
            <a:ext cx="9720000" cy="328696"/>
            <a:chOff x="48600" y="603004"/>
            <a:chExt cx="9720000" cy="328696"/>
          </a:xfrm>
        </p:grpSpPr>
        <p:grpSp>
          <p:nvGrpSpPr>
            <p:cNvPr id="5" name="グループ化 4">
              <a:extLst>
                <a:ext uri="{FF2B5EF4-FFF2-40B4-BE49-F238E27FC236}">
                  <a16:creationId xmlns:a16="http://schemas.microsoft.com/office/drawing/2014/main" id="{93D65563-59DE-471B-9A47-77590D70A7C4}"/>
                </a:ext>
              </a:extLst>
            </p:cNvPr>
            <p:cNvGrpSpPr/>
            <p:nvPr/>
          </p:nvGrpSpPr>
          <p:grpSpPr>
            <a:xfrm>
              <a:off x="48600" y="607700"/>
              <a:ext cx="9720000" cy="324000"/>
              <a:chOff x="831273" y="1894725"/>
              <a:chExt cx="9014315" cy="324000"/>
            </a:xfrm>
          </p:grpSpPr>
          <p:sp>
            <p:nvSpPr>
              <p:cNvPr id="7" name="正方形/長方形 6">
                <a:extLst>
                  <a:ext uri="{FF2B5EF4-FFF2-40B4-BE49-F238E27FC236}">
                    <a16:creationId xmlns:a16="http://schemas.microsoft.com/office/drawing/2014/main" id="{441A755C-EADF-40B7-AB20-A77710295AE5}"/>
                  </a:ext>
                </a:extLst>
              </p:cNvPr>
              <p:cNvSpPr/>
              <p:nvPr/>
            </p:nvSpPr>
            <p:spPr>
              <a:xfrm>
                <a:off x="831273" y="1894725"/>
                <a:ext cx="99752"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8" name="直線コネクタ 7">
                <a:extLst>
                  <a:ext uri="{FF2B5EF4-FFF2-40B4-BE49-F238E27FC236}">
                    <a16:creationId xmlns:a16="http://schemas.microsoft.com/office/drawing/2014/main" id="{58DAD7A2-21FE-4F60-9F43-920E3CD825A0}"/>
                  </a:ext>
                </a:extLst>
              </p:cNvPr>
              <p:cNvCxnSpPr>
                <a:cxnSpLocks/>
              </p:cNvCxnSpPr>
              <p:nvPr/>
            </p:nvCxnSpPr>
            <p:spPr>
              <a:xfrm>
                <a:off x="845588" y="2212285"/>
                <a:ext cx="9000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テキスト ボックス 5">
              <a:extLst>
                <a:ext uri="{FF2B5EF4-FFF2-40B4-BE49-F238E27FC236}">
                  <a16:creationId xmlns:a16="http://schemas.microsoft.com/office/drawing/2014/main" id="{9563322C-2331-4092-8119-ABD7CC2C0CC0}"/>
                </a:ext>
              </a:extLst>
            </p:cNvPr>
            <p:cNvSpPr txBox="1"/>
            <p:nvPr/>
          </p:nvSpPr>
          <p:spPr>
            <a:xfrm>
              <a:off x="156159" y="603004"/>
              <a:ext cx="9612000" cy="30777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万博誘致開始（２０１５年）及び開催決定（２０１８年）から現在に至るまで貴社が万博に向けて実施したこと</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20" name="グループ化 19">
            <a:extLst>
              <a:ext uri="{FF2B5EF4-FFF2-40B4-BE49-F238E27FC236}">
                <a16:creationId xmlns:a16="http://schemas.microsoft.com/office/drawing/2014/main" id="{27042248-08F8-4E7F-A82A-6BDE1E958CCA}"/>
              </a:ext>
            </a:extLst>
          </p:cNvPr>
          <p:cNvGrpSpPr/>
          <p:nvPr/>
        </p:nvGrpSpPr>
        <p:grpSpPr>
          <a:xfrm>
            <a:off x="74001" y="3756642"/>
            <a:ext cx="9720000" cy="324000"/>
            <a:chOff x="74001" y="3689667"/>
            <a:chExt cx="9720000" cy="324000"/>
          </a:xfrm>
        </p:grpSpPr>
        <p:grpSp>
          <p:nvGrpSpPr>
            <p:cNvPr id="10" name="グループ化 9">
              <a:extLst>
                <a:ext uri="{FF2B5EF4-FFF2-40B4-BE49-F238E27FC236}">
                  <a16:creationId xmlns:a16="http://schemas.microsoft.com/office/drawing/2014/main" id="{71F8C7AC-6266-460E-9CCF-0520D428F5FA}"/>
                </a:ext>
              </a:extLst>
            </p:cNvPr>
            <p:cNvGrpSpPr/>
            <p:nvPr/>
          </p:nvGrpSpPr>
          <p:grpSpPr>
            <a:xfrm>
              <a:off x="74001" y="3689667"/>
              <a:ext cx="9720000" cy="324000"/>
              <a:chOff x="831273" y="1888375"/>
              <a:chExt cx="9014315" cy="324000"/>
            </a:xfrm>
          </p:grpSpPr>
          <p:sp>
            <p:nvSpPr>
              <p:cNvPr id="12" name="正方形/長方形 11">
                <a:extLst>
                  <a:ext uri="{FF2B5EF4-FFF2-40B4-BE49-F238E27FC236}">
                    <a16:creationId xmlns:a16="http://schemas.microsoft.com/office/drawing/2014/main" id="{5D718CB5-1A6C-40DB-908E-FFF491582FC6}"/>
                  </a:ext>
                </a:extLst>
              </p:cNvPr>
              <p:cNvSpPr/>
              <p:nvPr/>
            </p:nvSpPr>
            <p:spPr>
              <a:xfrm>
                <a:off x="831273" y="1888375"/>
                <a:ext cx="99752" cy="3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3" name="直線コネクタ 12">
                <a:extLst>
                  <a:ext uri="{FF2B5EF4-FFF2-40B4-BE49-F238E27FC236}">
                    <a16:creationId xmlns:a16="http://schemas.microsoft.com/office/drawing/2014/main" id="{E63D7977-CC0E-40A4-A1A3-E375D031F53B}"/>
                  </a:ext>
                </a:extLst>
              </p:cNvPr>
              <p:cNvCxnSpPr>
                <a:cxnSpLocks/>
              </p:cNvCxnSpPr>
              <p:nvPr/>
            </p:nvCxnSpPr>
            <p:spPr>
              <a:xfrm>
                <a:off x="845588" y="2212285"/>
                <a:ext cx="9000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7781A573-4463-4983-ACE0-6386234F1D91}"/>
                </a:ext>
              </a:extLst>
            </p:cNvPr>
            <p:cNvSpPr txBox="1"/>
            <p:nvPr/>
          </p:nvSpPr>
          <p:spPr>
            <a:xfrm>
              <a:off x="181558" y="3699788"/>
              <a:ext cx="9612000" cy="307777"/>
            </a:xfrm>
            <a:prstGeom prst="rect">
              <a:avLst/>
            </a:prstGeom>
            <a:gradFill>
              <a:gsLst>
                <a:gs pos="24000">
                  <a:schemeClr val="accent1">
                    <a:lumMod val="5000"/>
                    <a:lumOff val="95000"/>
                  </a:schemeClr>
                </a:gs>
                <a:gs pos="73000">
                  <a:schemeClr val="accent1">
                    <a:lumMod val="45000"/>
                    <a:lumOff val="55000"/>
                  </a:schemeClr>
                </a:gs>
                <a:gs pos="86000">
                  <a:schemeClr val="accent1">
                    <a:lumMod val="45000"/>
                    <a:lumOff val="55000"/>
                  </a:schemeClr>
                </a:gs>
                <a:gs pos="100000">
                  <a:schemeClr val="accent1">
                    <a:lumMod val="30000"/>
                    <a:lumOff val="70000"/>
                  </a:schemeClr>
                </a:gs>
              </a:gsLst>
              <a:path path="circle">
                <a:fillToRect l="100000" t="100000"/>
              </a:path>
            </a:gradFill>
          </p:spPr>
          <p:txBody>
            <a:bodyPr wrap="square">
              <a:spAutoFit/>
            </a:bodyPr>
            <a:lstStyle>
              <a:defPPr>
                <a:defRPr lang="en-US"/>
              </a:defPPr>
              <a:lvl1pPr defTabSz="742950">
                <a:defRPr kumimoji="1" sz="2000" b="1">
                  <a:solidFill>
                    <a:prstClr val="white"/>
                  </a:solidFill>
                  <a:latin typeface="BIZ UDPゴシック" panose="020B0400000000000000" pitchFamily="50" charset="-128"/>
                  <a:ea typeface="BIZ UDP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eiryo UI" pitchFamily="50" charset="-128"/>
                </a:rPr>
                <a:t>閉幕後に向けて、万博開催都市として注力すべきこと</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5" name="テキスト ボックス 14">
            <a:extLst>
              <a:ext uri="{FF2B5EF4-FFF2-40B4-BE49-F238E27FC236}">
                <a16:creationId xmlns:a16="http://schemas.microsoft.com/office/drawing/2014/main" id="{4A984F50-185F-4FB8-BFD7-6A677FE256DE}"/>
              </a:ext>
            </a:extLst>
          </p:cNvPr>
          <p:cNvSpPr txBox="1"/>
          <p:nvPr/>
        </p:nvSpPr>
        <p:spPr>
          <a:xfrm>
            <a:off x="4767734" y="3275964"/>
            <a:ext cx="1530081"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■全体数</a:t>
            </a:r>
            <a:r>
              <a:rPr kumimoji="1" lang="en-US" altLang="ja-JP"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【n=141】</a:t>
            </a:r>
            <a:endPar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95252282-5C56-47E5-8393-F30E4A8769BF}"/>
              </a:ext>
            </a:extLst>
          </p:cNvPr>
          <p:cNvSpPr txBox="1"/>
          <p:nvPr/>
        </p:nvSpPr>
        <p:spPr>
          <a:xfrm>
            <a:off x="4629289" y="6237768"/>
            <a:ext cx="1332000"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■全体数</a:t>
            </a:r>
            <a:r>
              <a:rPr kumimoji="1" lang="en-US" altLang="ja-JP"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【n=141】</a:t>
            </a:r>
            <a:endPar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id="{96371B5A-A779-4DC5-BF4E-18362D0ABA96}"/>
              </a:ext>
            </a:extLst>
          </p:cNvPr>
          <p:cNvSpPr/>
          <p:nvPr/>
        </p:nvSpPr>
        <p:spPr>
          <a:xfrm>
            <a:off x="6051414" y="1165268"/>
            <a:ext cx="3720784" cy="2299292"/>
          </a:xfrm>
          <a:prstGeom prst="roundRect">
            <a:avLst>
              <a:gd name="adj" fmla="val 5639"/>
            </a:avLst>
          </a:prstGeom>
          <a:solidFill>
            <a:schemeClr val="bg1">
              <a:lumMod val="95000"/>
            </a:schemeClr>
          </a:solidFill>
          <a:ln>
            <a:noFill/>
          </a:ln>
          <a:effectLst>
            <a:outerShdw blurRad="127000" dist="127000" dir="2700000" sx="101000" sy="101000" algn="tl" rotWithShape="0">
              <a:prstClr val="black">
                <a:alpha val="50000"/>
              </a:prstClr>
            </a:outerShdw>
          </a:effectLst>
        </p:spPr>
        <p:style>
          <a:lnRef idx="2">
            <a:schemeClr val="accent6"/>
          </a:lnRef>
          <a:fillRef idx="1">
            <a:schemeClr val="lt1"/>
          </a:fillRef>
          <a:effectRef idx="0">
            <a:schemeClr val="accent6"/>
          </a:effectRef>
          <a:fontRef idx="minor">
            <a:schemeClr val="dk1"/>
          </a:fontRef>
        </p:style>
        <p:txBody>
          <a:bodyPr tIns="108000" rtlCol="0" anchor="t" anchorCtr="0"/>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企業の求人としては、警備や物流の求人が非常に増えた。（労働者派遣業）</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万博によるマーケット的なインパクトがあり、大阪が注目を集める所だと思ったことが、大阪で事業を始めるきっかけとなった。（投資運用業）</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万博グッズをお土産品として売っている。売れ行きは好調。（小売業）</a:t>
            </a: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万博では、施設の建設や道路整備などを手掛けた。そのため、社内においてチームを創設し、従業員の配置などの調整を行った。万博のインパクトは大きかった。（建設業）</a:t>
            </a: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1"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317294DA-E7E5-42AD-8B94-0EA15179D29C}"/>
              </a:ext>
            </a:extLst>
          </p:cNvPr>
          <p:cNvSpPr/>
          <p:nvPr/>
        </p:nvSpPr>
        <p:spPr>
          <a:xfrm>
            <a:off x="6068348" y="4264184"/>
            <a:ext cx="3737734" cy="2424483"/>
          </a:xfrm>
          <a:prstGeom prst="roundRect">
            <a:avLst>
              <a:gd name="adj" fmla="val 2599"/>
            </a:avLst>
          </a:prstGeom>
          <a:solidFill>
            <a:schemeClr val="bg1">
              <a:lumMod val="95000"/>
            </a:schemeClr>
          </a:solidFill>
          <a:ln>
            <a:noFill/>
          </a:ln>
          <a:effectLst>
            <a:outerShdw blurRad="127000" dist="127000" dir="2700000" sx="101000" sy="101000" algn="tl" rotWithShape="0">
              <a:prstClr val="black">
                <a:alpha val="50000"/>
              </a:prstClr>
            </a:outerShdw>
          </a:effectLst>
        </p:spPr>
        <p:style>
          <a:lnRef idx="2">
            <a:schemeClr val="accent6"/>
          </a:lnRef>
          <a:fillRef idx="1">
            <a:schemeClr val="lt1"/>
          </a:fillRef>
          <a:effectRef idx="0">
            <a:schemeClr val="accent6"/>
          </a:effectRef>
          <a:fontRef idx="minor">
            <a:schemeClr val="dk1"/>
          </a:fontRef>
        </p:style>
        <p:txBody>
          <a:bodyPr lIns="36000" tIns="108000" rIns="36000" bIns="36000" rtlCol="0" anchor="ctr" anchorCtr="0"/>
          <a:lstStyle/>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万博で注目され、多くの方が来て盛り上がっているので、その流れは継続させてほしい。（小売業）</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万博ではせっかく色んな技術が集まっているので、万博で終わらずにどんどん実用化されたらいい。（建設業）</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万博が終わっても外国人が減ることがないように大きいイベントを打ち出すとか、いろんな施策をしてもらいたい。（小売業）</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万博は、高校生や、若い方が未来を考えられるタイミングだと思う。（労働者派遣業）</a:t>
            </a:r>
            <a:endParaRPr kumimoji="1" lang="en-US" altLang="ja-JP"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空飛ぶクルマなどは、配送などに活用しやすいのではないか。（製造業）</a:t>
            </a:r>
            <a:endParaRPr kumimoji="1" lang="en-US" altLang="ja-JP" sz="11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75541CA-E1F7-476E-BE71-671375E5A6E0}"/>
              </a:ext>
            </a:extLst>
          </p:cNvPr>
          <p:cNvSpPr>
            <a:spLocks noGrp="1"/>
          </p:cNvSpPr>
          <p:nvPr>
            <p:ph type="sldNum" sz="quarter" idx="12"/>
          </p:nvPr>
        </p:nvSpPr>
        <p:spPr>
          <a:xfrm>
            <a:off x="7611100" y="6399734"/>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5706D87F-7627-42A3-A27E-87237804C344}"/>
              </a:ext>
            </a:extLst>
          </p:cNvPr>
          <p:cNvSpPr txBox="1"/>
          <p:nvPr/>
        </p:nvSpPr>
        <p:spPr>
          <a:xfrm>
            <a:off x="267237" y="976078"/>
            <a:ext cx="405711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「特になし」という企業は</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112</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社。それ以外の回答をグラフ化。</a:t>
            </a:r>
            <a:endPar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正方形/長方形 22">
            <a:extLst>
              <a:ext uri="{FF2B5EF4-FFF2-40B4-BE49-F238E27FC236}">
                <a16:creationId xmlns:a16="http://schemas.microsoft.com/office/drawing/2014/main" id="{BFA3B55D-9F1C-4E6F-B528-C09E1F393DF4}"/>
              </a:ext>
            </a:extLst>
          </p:cNvPr>
          <p:cNvSpPr/>
          <p:nvPr/>
        </p:nvSpPr>
        <p:spPr>
          <a:xfrm>
            <a:off x="222298" y="3327815"/>
            <a:ext cx="2016000" cy="18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複数回答が可能なため、全体数と一致しない</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正方形/長方形 24">
            <a:extLst>
              <a:ext uri="{FF2B5EF4-FFF2-40B4-BE49-F238E27FC236}">
                <a16:creationId xmlns:a16="http://schemas.microsoft.com/office/drawing/2014/main" id="{18C16800-8509-48EC-9881-61988308ABE6}"/>
              </a:ext>
            </a:extLst>
          </p:cNvPr>
          <p:cNvSpPr/>
          <p:nvPr/>
        </p:nvSpPr>
        <p:spPr>
          <a:xfrm>
            <a:off x="190548" y="6502815"/>
            <a:ext cx="2016000" cy="18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複数回答が可能なため、全体数と一致しない</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1" name="図 20">
            <a:extLst>
              <a:ext uri="{FF2B5EF4-FFF2-40B4-BE49-F238E27FC236}">
                <a16:creationId xmlns:a16="http://schemas.microsoft.com/office/drawing/2014/main" id="{5E743BEC-B8EA-4FF2-8EC2-85D76EAAE7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721" y="1165268"/>
            <a:ext cx="5687568" cy="2499577"/>
          </a:xfrm>
          <a:prstGeom prst="rect">
            <a:avLst/>
          </a:prstGeom>
        </p:spPr>
      </p:pic>
      <p:pic>
        <p:nvPicPr>
          <p:cNvPr id="22" name="図 21">
            <a:extLst>
              <a:ext uri="{FF2B5EF4-FFF2-40B4-BE49-F238E27FC236}">
                <a16:creationId xmlns:a16="http://schemas.microsoft.com/office/drawing/2014/main" id="{844FBD16-5957-47BE-B3CD-8F365E4E21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49" y="4216248"/>
            <a:ext cx="5848351" cy="2580565"/>
          </a:xfrm>
          <a:prstGeom prst="rect">
            <a:avLst/>
          </a:prstGeom>
        </p:spPr>
      </p:pic>
    </p:spTree>
    <p:extLst>
      <p:ext uri="{BB962C8B-B14F-4D97-AF65-F5344CB8AC3E}">
        <p14:creationId xmlns:p14="http://schemas.microsoft.com/office/powerpoint/2010/main" val="665224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CB782811-EB17-4539-8811-794CE2667EB6}"/>
              </a:ext>
            </a:extLst>
          </p:cNvPr>
          <p:cNvSpPr txBox="1"/>
          <p:nvPr/>
        </p:nvSpPr>
        <p:spPr>
          <a:xfrm>
            <a:off x="76036" y="585862"/>
            <a:ext cx="9720000" cy="1074200"/>
          </a:xfrm>
          <a:prstGeom prst="rect">
            <a:avLst/>
          </a:prstGeom>
          <a:solidFill>
            <a:schemeClr val="bg1">
              <a:lumMod val="85000"/>
            </a:schemeClr>
          </a:solidFill>
        </p:spPr>
        <p:txBody>
          <a:bodyPr wrap="square" tIns="36000" bIns="0" rtlCol="0">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pPr>
              <a:lnSpc>
                <a:spcPct val="110000"/>
              </a:lnSpc>
            </a:pPr>
            <a:r>
              <a:rPr lang="ja-JP" altLang="en-US" dirty="0"/>
              <a:t>大阪の変化について、府民や府内の企業にアンケート・ヒアリングを実施したところ、府民からは「ショッピングやエンタメ等の娯楽・観光スポットの増加」、「交通利便性の向上」が、 企業からは「交通インフラの整備」 、「景気」について高い評価が得られている</a:t>
            </a:r>
            <a:endParaRPr lang="en-US" altLang="ja-JP" dirty="0"/>
          </a:p>
          <a:p>
            <a:r>
              <a:rPr lang="ja-JP" altLang="en-US" dirty="0"/>
              <a:t>万博後の大阪への期待については、府民からは「経済の活性化」、「安全・安心」に関するものが、企業からは「万博を契機としたビジネスチャンス・経済の盛り上りの継続」、「万博で高まった国際都市としての評価・知名度の維持」について期待する声が多かった</a:t>
            </a:r>
            <a:endParaRPr lang="en-US" altLang="ja-JP" dirty="0"/>
          </a:p>
          <a:p>
            <a:r>
              <a:rPr lang="ja-JP" altLang="en-US" dirty="0"/>
              <a:t>今後の課題として、府民から「治安」について、企業から「東京と比べたビジネスチャンス」や「労働力・人材の確保」についての声が多かった</a:t>
            </a:r>
            <a:endParaRPr lang="en-US" altLang="ja-JP" dirty="0"/>
          </a:p>
        </p:txBody>
      </p:sp>
      <p:sp>
        <p:nvSpPr>
          <p:cNvPr id="59" name="テキスト ボックス 58">
            <a:extLst>
              <a:ext uri="{FF2B5EF4-FFF2-40B4-BE49-F238E27FC236}">
                <a16:creationId xmlns:a16="http://schemas.microsoft.com/office/drawing/2014/main" id="{2B4DE52F-9EDD-458C-A84B-93D3E834B070}"/>
              </a:ext>
            </a:extLst>
          </p:cNvPr>
          <p:cNvSpPr txBox="1"/>
          <p:nvPr/>
        </p:nvSpPr>
        <p:spPr>
          <a:xfrm>
            <a:off x="92814" y="2765642"/>
            <a:ext cx="3636000" cy="292388"/>
          </a:xfrm>
          <a:prstGeom prst="rect">
            <a:avLst/>
          </a:prstGeom>
          <a:solidFill>
            <a:schemeClr val="accent1">
              <a:lumMod val="50000"/>
            </a:schemeClr>
          </a:solidFill>
          <a:ln>
            <a:noFill/>
          </a:ln>
          <a:scene3d>
            <a:camera prst="orthographicFront"/>
            <a:lightRig rig="threePt" dir="t"/>
          </a:scene3d>
          <a:sp3d>
            <a:bevelT w="0" h="0"/>
          </a:sp3d>
        </p:spPr>
        <p:txBody>
          <a:bodyPr wrap="square" lIns="36000"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この</a:t>
            </a:r>
            <a:r>
              <a:rPr kumimoji="0" lang="en-US" altLang="ja-JP"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10</a:t>
            </a:r>
            <a:r>
              <a:rPr kumimoji="0" lang="ja-JP" altLang="en-US"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年間の大阪の変化に関する評価</a:t>
            </a:r>
            <a:endParaRPr kumimoji="0" lang="en-US" altLang="ja-JP"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B4A57B0F-3553-4612-858F-0D5421311B45}"/>
              </a:ext>
            </a:extLst>
          </p:cNvPr>
          <p:cNvSpPr txBox="1"/>
          <p:nvPr/>
        </p:nvSpPr>
        <p:spPr>
          <a:xfrm>
            <a:off x="3882618" y="2766053"/>
            <a:ext cx="3636000" cy="292388"/>
          </a:xfrm>
          <a:prstGeom prst="rect">
            <a:avLst/>
          </a:prstGeom>
          <a:solidFill>
            <a:schemeClr val="accent1">
              <a:lumMod val="50000"/>
            </a:scheme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万博後の大阪に期待すること</a:t>
            </a:r>
            <a:endParaRPr kumimoji="0" lang="en-US" altLang="ja-JP"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7" name="正方形/長方形 66">
            <a:extLst>
              <a:ext uri="{FF2B5EF4-FFF2-40B4-BE49-F238E27FC236}">
                <a16:creationId xmlns:a16="http://schemas.microsoft.com/office/drawing/2014/main" id="{0290E64F-8803-4A86-B8FE-4B644B50EE1F}"/>
              </a:ext>
            </a:extLst>
          </p:cNvPr>
          <p:cNvSpPr/>
          <p:nvPr/>
        </p:nvSpPr>
        <p:spPr>
          <a:xfrm>
            <a:off x="119190" y="3074589"/>
            <a:ext cx="1766760" cy="361631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0" rIns="36000" rtlCol="0" anchor="t"/>
          <a:lstStyle/>
          <a:p>
            <a:pPr marR="0" lvl="0" algn="l" defTabSz="457200" rtl="0" eaLnBrk="1" fontAlgn="auto" latinLnBrk="0" hangingPunct="1">
              <a:spcBef>
                <a:spcPts val="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ｼｮｯﾋﾟﾝｸﾞやｴﾝﾀｰﾃｲﾝﾒﾝﾄ等、 </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娯楽や観光スポットの</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増加（</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64</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r>
              <a:rPr lang="en-US" altLang="ja-JP" sz="1050" b="1" spc="-100" dirty="0">
                <a:solidFill>
                  <a:prstClr val="black"/>
                </a:solidFill>
                <a:latin typeface="BIZ UDPゴシック" panose="020B0400000000000000" pitchFamily="50" charset="-128"/>
                <a:ea typeface="BIZ UDPゴシック" panose="020B0400000000000000" pitchFamily="50" charset="-128"/>
              </a:rPr>
              <a:t>2. </a:t>
            </a:r>
            <a:r>
              <a:rPr kumimoji="0" lang="ja-JP" altLang="en-US" sz="105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交通利便性の向上（</a:t>
            </a:r>
            <a:r>
              <a:rPr kumimoji="0" lang="en-US" altLang="ja-JP" sz="105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55</a:t>
            </a:r>
            <a:r>
              <a:rPr kumimoji="0" lang="ja-JP" altLang="en-US" sz="105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文化・アートとの</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触れあい増（</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38</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医療や福祉へアクセス増  </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37</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正方形/長方形 68">
            <a:extLst>
              <a:ext uri="{FF2B5EF4-FFF2-40B4-BE49-F238E27FC236}">
                <a16:creationId xmlns:a16="http://schemas.microsoft.com/office/drawing/2014/main" id="{F336CD21-00BD-4211-AC69-A872E5B0C700}"/>
              </a:ext>
            </a:extLst>
          </p:cNvPr>
          <p:cNvSpPr/>
          <p:nvPr/>
        </p:nvSpPr>
        <p:spPr>
          <a:xfrm>
            <a:off x="1939916" y="3076194"/>
            <a:ext cx="1767600" cy="36147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0" rIns="36000" rtlCol="0" anchor="t"/>
          <a:lstStyle/>
          <a:p>
            <a:pPr marR="0" lvl="0" algn="l" defTabSz="457200" rtl="0" eaLnBrk="1" fontAlgn="auto" latinLnBrk="0" hangingPunct="1">
              <a:spcBef>
                <a:spcPts val="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交通インフラの整備が</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進んだ（</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71</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景気の改善（</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49</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従業員の居住環境や</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通勤の改善（</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34</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国際的な展示会・ｲﾍﾞﾝﾄ</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開催などｸﾞﾛｰﾊﾞﾙﾋﾞｼﾞﾈｽ </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の機会増（</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34</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1" name="正方形/長方形 70">
            <a:extLst>
              <a:ext uri="{FF2B5EF4-FFF2-40B4-BE49-F238E27FC236}">
                <a16:creationId xmlns:a16="http://schemas.microsoft.com/office/drawing/2014/main" id="{23F928EB-A1D0-485B-BDB8-72AA5CA48056}"/>
              </a:ext>
            </a:extLst>
          </p:cNvPr>
          <p:cNvSpPr/>
          <p:nvPr/>
        </p:nvSpPr>
        <p:spPr>
          <a:xfrm>
            <a:off x="107800" y="3072021"/>
            <a:ext cx="1784500" cy="21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府民の声</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7AE33309-F8AE-49B9-ACC1-E46782883E10}"/>
              </a:ext>
            </a:extLst>
          </p:cNvPr>
          <p:cNvSpPr/>
          <p:nvPr/>
        </p:nvSpPr>
        <p:spPr>
          <a:xfrm>
            <a:off x="1935890" y="3067697"/>
            <a:ext cx="1785600" cy="2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企業の声</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正方形/長方形 67">
            <a:extLst>
              <a:ext uri="{FF2B5EF4-FFF2-40B4-BE49-F238E27FC236}">
                <a16:creationId xmlns:a16="http://schemas.microsoft.com/office/drawing/2014/main" id="{74BAACBD-419D-435D-9B40-4E6F8DDFAAA0}"/>
              </a:ext>
            </a:extLst>
          </p:cNvPr>
          <p:cNvSpPr/>
          <p:nvPr/>
        </p:nvSpPr>
        <p:spPr>
          <a:xfrm>
            <a:off x="3907217" y="3091071"/>
            <a:ext cx="1767600" cy="36147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0" rIns="36000" rtlCol="0" anchor="t"/>
          <a:lstStyle/>
          <a:p>
            <a:pPr marR="0" lvl="0" algn="l" defTabSz="457200" rtl="0" eaLnBrk="1" fontAlgn="auto" latinLnBrk="0" hangingPunct="1">
              <a:spcBef>
                <a:spcPts val="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経済の活性化（</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50</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安全・安心対策（</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33</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医療や福祉の充実に向け </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た環境づくり（</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22</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にぎやかさ・ｴﾝﾀｰﾃｲﾝﾒﾝﾄ</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の発展（</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21</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3" name="正方形/長方形 72">
            <a:extLst>
              <a:ext uri="{FF2B5EF4-FFF2-40B4-BE49-F238E27FC236}">
                <a16:creationId xmlns:a16="http://schemas.microsoft.com/office/drawing/2014/main" id="{1455A2AC-690C-436F-BED1-554B672EE9D1}"/>
              </a:ext>
            </a:extLst>
          </p:cNvPr>
          <p:cNvSpPr/>
          <p:nvPr/>
        </p:nvSpPr>
        <p:spPr>
          <a:xfrm>
            <a:off x="3897674" y="3074046"/>
            <a:ext cx="1785600" cy="21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府民の声</a:t>
            </a:r>
          </a:p>
        </p:txBody>
      </p:sp>
      <p:sp>
        <p:nvSpPr>
          <p:cNvPr id="70" name="正方形/長方形 69">
            <a:extLst>
              <a:ext uri="{FF2B5EF4-FFF2-40B4-BE49-F238E27FC236}">
                <a16:creationId xmlns:a16="http://schemas.microsoft.com/office/drawing/2014/main" id="{BA35C7B8-C61D-4A3E-8B1C-A2910F04A58E}"/>
              </a:ext>
            </a:extLst>
          </p:cNvPr>
          <p:cNvSpPr/>
          <p:nvPr/>
        </p:nvSpPr>
        <p:spPr>
          <a:xfrm>
            <a:off x="5731758" y="3084721"/>
            <a:ext cx="1767600" cy="360617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marR="0" lvl="0" algn="l" defTabSz="457200" rtl="0" eaLnBrk="1" fontAlgn="auto" latinLnBrk="0" hangingPunct="1">
              <a:spcBef>
                <a:spcPts val="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ﾋﾞｼﾞﾈｽﾁｬﾝｽ・経済の盛り</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上りの継続（</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60</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6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万博で高まった国際都</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市としての評価・知名度</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の維持（</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41</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6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観光客の更なる増加に</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向けた都市魅力の向上</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37</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6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万博で披露された</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新技術・ｻｰﾋﾞｽの実装化</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lang="en-US" altLang="ja-JP"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37</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4" name="正方形/長方形 73">
            <a:extLst>
              <a:ext uri="{FF2B5EF4-FFF2-40B4-BE49-F238E27FC236}">
                <a16:creationId xmlns:a16="http://schemas.microsoft.com/office/drawing/2014/main" id="{2D43C718-1682-476A-9DDE-C131AA3FCED8}"/>
              </a:ext>
            </a:extLst>
          </p:cNvPr>
          <p:cNvSpPr/>
          <p:nvPr/>
        </p:nvSpPr>
        <p:spPr>
          <a:xfrm>
            <a:off x="5717126" y="3074047"/>
            <a:ext cx="1785600" cy="216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企業の声</a:t>
            </a:r>
            <a:endPar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59380789-685F-412F-8606-CE53B4AD7F61}"/>
              </a:ext>
            </a:extLst>
          </p:cNvPr>
          <p:cNvSpPr/>
          <p:nvPr/>
        </p:nvSpPr>
        <p:spPr>
          <a:xfrm>
            <a:off x="182033" y="5787975"/>
            <a:ext cx="1646767" cy="871394"/>
          </a:xfrm>
          <a:prstGeom prst="rect">
            <a:avLst/>
          </a:prstGeom>
          <a:noFill/>
          <a:ln>
            <a:solidFill>
              <a:schemeClr val="bg1">
                <a:lumMod val="50000"/>
              </a:schemeClr>
            </a:solidFill>
            <a:prstDash val="sysDash"/>
          </a:ln>
          <a:effectLst/>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92075" marR="0" lvl="0" indent="-92075" algn="l" defTabSz="457200" rtl="0" eaLnBrk="1" fontAlgn="auto" latinLnBrk="0" hangingPunct="1">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うめきたの開発で街は変わり、緑が増えた</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457200" rtl="0" eaLnBrk="1" fontAlgn="auto" latinLnBrk="0" hangingPunct="1">
              <a:spcBef>
                <a:spcPts val="3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テーマパーク、博物館などの施設、イベントも常にある</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indent="-92075" algn="l" defTabSz="457200" rtl="0" eaLnBrk="1" fontAlgn="auto" latinLnBrk="0" hangingPunct="1">
              <a:spcBef>
                <a:spcPts val="300"/>
              </a:spcBef>
              <a:spcAft>
                <a:spcPts val="0"/>
              </a:spcAft>
              <a:buClrTx/>
              <a:buSzTx/>
              <a:buFont typeface="Arial" panose="020B0604020202020204" pitchFamily="34" charset="0"/>
              <a:buChar char="•"/>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公共交通機関が発達しており、どこに行くにも便利</a:t>
            </a:r>
            <a:endPar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75" name="テキスト ボックス 74">
            <a:extLst>
              <a:ext uri="{FF2B5EF4-FFF2-40B4-BE49-F238E27FC236}">
                <a16:creationId xmlns:a16="http://schemas.microsoft.com/office/drawing/2014/main" id="{1FB5463D-1F7C-4779-A5B1-A83FBD475286}"/>
              </a:ext>
            </a:extLst>
          </p:cNvPr>
          <p:cNvSpPr txBox="1"/>
          <p:nvPr/>
        </p:nvSpPr>
        <p:spPr>
          <a:xfrm>
            <a:off x="84057" y="5544414"/>
            <a:ext cx="1378583" cy="246221"/>
          </a:xfrm>
          <a:prstGeom prst="rect">
            <a:avLst/>
          </a:prstGeom>
          <a:noFill/>
        </p:spPr>
        <p:txBody>
          <a:bodyPr wrap="square">
            <a:spAutoFit/>
          </a:bodyPr>
          <a:lstStyle/>
          <a:p>
            <a:pPr marR="0" lvl="0" algn="l" defTabSz="457200" rtl="0" eaLnBrk="1" fontAlgn="auto" latinLnBrk="0" hangingPunct="1">
              <a:lnSpc>
                <a:spcPct val="100000"/>
              </a:lnSpc>
              <a:spcBef>
                <a:spcPts val="200"/>
              </a:spcBef>
              <a:spcAft>
                <a:spcPts val="0"/>
              </a:spcAft>
              <a:buClrTx/>
              <a:buSzTx/>
              <a:tabLst/>
              <a:defRPr/>
            </a:pPr>
            <a:r>
              <a:rPr kumimoji="1" lang="ja-JP" altLang="en-US" sz="10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具体的な声（例）＞</a:t>
            </a:r>
            <a:endParaRPr kumimoji="1"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62" name="正方形/長方形 61">
            <a:extLst>
              <a:ext uri="{FF2B5EF4-FFF2-40B4-BE49-F238E27FC236}">
                <a16:creationId xmlns:a16="http://schemas.microsoft.com/office/drawing/2014/main" id="{BC1CEBEC-8310-494C-8292-CD42FA7E9CBD}"/>
              </a:ext>
            </a:extLst>
          </p:cNvPr>
          <p:cNvSpPr/>
          <p:nvPr/>
        </p:nvSpPr>
        <p:spPr>
          <a:xfrm>
            <a:off x="1991485" y="5787975"/>
            <a:ext cx="1670348" cy="871394"/>
          </a:xfrm>
          <a:prstGeom prst="rect">
            <a:avLst/>
          </a:prstGeom>
          <a:noFill/>
          <a:ln>
            <a:solidFill>
              <a:schemeClr val="bg1">
                <a:lumMod val="50000"/>
              </a:schemeClr>
            </a:solidFill>
            <a:prstDash val="sysDash"/>
          </a:ln>
          <a:effectLst/>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運搬もどこにでも行きやすい（卸売・小売業）</a:t>
            </a:r>
          </a:p>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求人倍率が７倍になるなど、求人数が増えている（労働者派遣業）</a:t>
            </a:r>
          </a:p>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社員の通勤がしやすい（建設業）</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54B55217-7567-489B-87C3-7B874E100D23}"/>
              </a:ext>
            </a:extLst>
          </p:cNvPr>
          <p:cNvSpPr txBox="1"/>
          <p:nvPr/>
        </p:nvSpPr>
        <p:spPr>
          <a:xfrm>
            <a:off x="1897340" y="5544414"/>
            <a:ext cx="1378583" cy="246221"/>
          </a:xfrm>
          <a:prstGeom prst="rect">
            <a:avLst/>
          </a:prstGeom>
          <a:noFill/>
        </p:spPr>
        <p:txBody>
          <a:bodyPr wrap="square">
            <a:spAutoFit/>
          </a:bodyPr>
          <a:lstStyle/>
          <a:p>
            <a:pPr marR="0" lvl="0" algn="l" defTabSz="457200" rtl="0" eaLnBrk="1" fontAlgn="auto" latinLnBrk="0" hangingPunct="1">
              <a:lnSpc>
                <a:spcPct val="100000"/>
              </a:lnSpc>
              <a:spcBef>
                <a:spcPts val="200"/>
              </a:spcBef>
              <a:spcAft>
                <a:spcPts val="0"/>
              </a:spcAft>
              <a:buClrTx/>
              <a:buSzTx/>
              <a:tabLst/>
              <a:defRPr/>
            </a:pPr>
            <a:r>
              <a:rPr kumimoji="1" lang="ja-JP" altLang="en-US" sz="10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具体的な声（例）＞</a:t>
            </a:r>
            <a:endParaRPr kumimoji="1"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63" name="正方形/長方形 62">
            <a:extLst>
              <a:ext uri="{FF2B5EF4-FFF2-40B4-BE49-F238E27FC236}">
                <a16:creationId xmlns:a16="http://schemas.microsoft.com/office/drawing/2014/main" id="{0E44FF18-A5F9-4B91-9A65-1A81A391F389}"/>
              </a:ext>
            </a:extLst>
          </p:cNvPr>
          <p:cNvSpPr/>
          <p:nvPr/>
        </p:nvSpPr>
        <p:spPr>
          <a:xfrm>
            <a:off x="3951817" y="5800395"/>
            <a:ext cx="1667933" cy="869483"/>
          </a:xfrm>
          <a:prstGeom prst="rect">
            <a:avLst/>
          </a:prstGeom>
          <a:noFill/>
          <a:ln>
            <a:solidFill>
              <a:schemeClr val="bg1">
                <a:lumMod val="50000"/>
              </a:schemeClr>
            </a:solidFill>
            <a:prstDash val="sysDash"/>
          </a:ln>
          <a:effectLst/>
        </p:spPr>
        <p:style>
          <a:lnRef idx="2">
            <a:schemeClr val="accent6"/>
          </a:lnRef>
          <a:fillRef idx="1">
            <a:schemeClr val="lt1"/>
          </a:fillRef>
          <a:effectRef idx="0">
            <a:schemeClr val="accent6"/>
          </a:effectRef>
          <a:fontRef idx="minor">
            <a:schemeClr val="dk1"/>
          </a:fontRef>
        </p:style>
        <p:txBody>
          <a:bodyPr lIns="36000" tIns="36000" rIns="0" bIns="36000" rtlCol="0" anchor="t" anchorCtr="0"/>
          <a:lstStyle/>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財政状況が良くし、住民への支援をしてほしい</a:t>
            </a:r>
          </a:p>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市内は移住者や若い人も増えているが、市外は高齢化が進行</a:t>
            </a:r>
          </a:p>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繁華街にごみが多く治安が悪いと言われる。まちの美化をしてほしい</a:t>
            </a:r>
          </a:p>
        </p:txBody>
      </p:sp>
      <p:sp>
        <p:nvSpPr>
          <p:cNvPr id="77" name="テキスト ボックス 76">
            <a:extLst>
              <a:ext uri="{FF2B5EF4-FFF2-40B4-BE49-F238E27FC236}">
                <a16:creationId xmlns:a16="http://schemas.microsoft.com/office/drawing/2014/main" id="{F4AC1CD9-81F8-4352-A45D-A9A8D5E468BC}"/>
              </a:ext>
            </a:extLst>
          </p:cNvPr>
          <p:cNvSpPr txBox="1"/>
          <p:nvPr/>
        </p:nvSpPr>
        <p:spPr>
          <a:xfrm>
            <a:off x="3861534" y="5554923"/>
            <a:ext cx="1378583" cy="291163"/>
          </a:xfrm>
          <a:prstGeom prst="rect">
            <a:avLst/>
          </a:prstGeom>
          <a:noFill/>
        </p:spPr>
        <p:txBody>
          <a:bodyPr wrap="square">
            <a:spAutoFit/>
          </a:bodyPr>
          <a:lstStyle/>
          <a:p>
            <a:pPr marR="0" lvl="0" algn="l" defTabSz="457200" rtl="0" eaLnBrk="1" fontAlgn="auto" latinLnBrk="0" hangingPunct="1">
              <a:lnSpc>
                <a:spcPct val="100000"/>
              </a:lnSpc>
              <a:spcBef>
                <a:spcPts val="200"/>
              </a:spcBef>
              <a:spcAft>
                <a:spcPts val="0"/>
              </a:spcAft>
              <a:buClrTx/>
              <a:buSzTx/>
              <a:tabLst/>
              <a:defRPr/>
            </a:pPr>
            <a:r>
              <a:rPr kumimoji="1" lang="ja-JP" altLang="en-US" sz="10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具体的な声（例）＞</a:t>
            </a:r>
            <a:endParaRPr kumimoji="1"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64" name="正方形/長方形 63">
            <a:extLst>
              <a:ext uri="{FF2B5EF4-FFF2-40B4-BE49-F238E27FC236}">
                <a16:creationId xmlns:a16="http://schemas.microsoft.com/office/drawing/2014/main" id="{AE0BC107-4923-4C6E-8A17-70C3A451F479}"/>
              </a:ext>
            </a:extLst>
          </p:cNvPr>
          <p:cNvSpPr/>
          <p:nvPr/>
        </p:nvSpPr>
        <p:spPr>
          <a:xfrm>
            <a:off x="5784849" y="5828255"/>
            <a:ext cx="1659467" cy="862644"/>
          </a:xfrm>
          <a:prstGeom prst="rect">
            <a:avLst/>
          </a:prstGeom>
          <a:noFill/>
          <a:ln>
            <a:solidFill>
              <a:schemeClr val="bg1">
                <a:lumMod val="50000"/>
              </a:schemeClr>
            </a:solidFill>
            <a:prstDash val="sysDash"/>
          </a:ln>
          <a:effectLst/>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92075" indent="-92075">
              <a:spcBef>
                <a:spcPts val="300"/>
              </a:spcBef>
              <a:buFont typeface="Arial" panose="020B0604020202020204" pitchFamily="34" charset="0"/>
              <a:buChar char="•"/>
              <a:tabLst>
                <a:tab pos="92075" algn="l"/>
              </a:tabLst>
              <a:defRPr/>
            </a:pPr>
            <a:r>
              <a:rPr kumimoji="1" lang="ja-JP" altLang="en-US" sz="800" dirty="0">
                <a:solidFill>
                  <a:prstClr val="black"/>
                </a:solidFill>
                <a:latin typeface="BIZ UDPゴシック" panose="020B0400000000000000" pitchFamily="50" charset="-128"/>
                <a:ea typeface="BIZ UDPゴシック" panose="020B0400000000000000" pitchFamily="50" charset="-128"/>
              </a:rPr>
              <a:t>万博後も外国人が減ることのないように大きいイベントや施策をしてほしい（小売業）</a:t>
            </a:r>
          </a:p>
          <a:p>
            <a:pPr marL="92075" marR="0" lvl="0" indent="-92075" algn="l" defTabSz="457200" rtl="0" eaLnBrk="1" fontAlgn="auto" latinLnBrk="0" hangingPunct="1">
              <a:lnSpc>
                <a:spcPct val="100000"/>
              </a:lnSpc>
              <a:spcBef>
                <a:spcPts val="300"/>
              </a:spcBef>
              <a:spcAft>
                <a:spcPts val="0"/>
              </a:spcAft>
              <a:buClrTx/>
              <a:buSzTx/>
              <a:buFont typeface="Arial" panose="020B0604020202020204" pitchFamily="34" charset="0"/>
              <a:buChar char="•"/>
              <a:tabLst>
                <a:tab pos="92075" algn="l"/>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万博に色々な技術が集まっている。万博で終わらずに実用化につなげてほしい（建設業）</a:t>
            </a:r>
          </a:p>
          <a:p>
            <a:pPr marL="171450" marR="0" lvl="0" indent="-171450" algn="l" defTabSz="457200" rtl="0" eaLnBrk="1" fontAlgn="auto" latinLnBrk="0" hangingPunct="1">
              <a:spcBef>
                <a:spcPts val="200"/>
              </a:spcBef>
              <a:spcAft>
                <a:spcPts val="0"/>
              </a:spcAft>
              <a:buClrTx/>
              <a:buSzTx/>
              <a:buFont typeface="Arial" panose="020B0604020202020204" pitchFamily="34" charset="0"/>
              <a:buChar char="•"/>
              <a:tabLst/>
              <a:defRPr/>
            </a:pP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3D61DA05-3456-4314-AE50-DCA56C3D068B}"/>
              </a:ext>
            </a:extLst>
          </p:cNvPr>
          <p:cNvSpPr txBox="1"/>
          <p:nvPr/>
        </p:nvSpPr>
        <p:spPr>
          <a:xfrm>
            <a:off x="5717126" y="5575944"/>
            <a:ext cx="1378583" cy="246221"/>
          </a:xfrm>
          <a:prstGeom prst="rect">
            <a:avLst/>
          </a:prstGeom>
          <a:noFill/>
        </p:spPr>
        <p:txBody>
          <a:bodyPr wrap="square">
            <a:spAutoFit/>
          </a:bodyPr>
          <a:lstStyle/>
          <a:p>
            <a:pPr marR="0" lvl="0" algn="l" defTabSz="457200" rtl="0" eaLnBrk="1" fontAlgn="auto" latinLnBrk="0" hangingPunct="1">
              <a:lnSpc>
                <a:spcPct val="100000"/>
              </a:lnSpc>
              <a:spcBef>
                <a:spcPts val="200"/>
              </a:spcBef>
              <a:spcAft>
                <a:spcPts val="0"/>
              </a:spcAft>
              <a:buClrTx/>
              <a:buSzTx/>
              <a:tabLst/>
              <a:defRPr/>
            </a:pPr>
            <a:r>
              <a:rPr kumimoji="1" lang="ja-JP" altLang="en-US" sz="10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具体的な声（例）＞</a:t>
            </a:r>
            <a:endParaRPr kumimoji="1"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7A6A3469-0914-43E4-8D45-BFD8E7B2D1DA}"/>
              </a:ext>
            </a:extLst>
          </p:cNvPr>
          <p:cNvSpPr txBox="1"/>
          <p:nvPr/>
        </p:nvSpPr>
        <p:spPr>
          <a:xfrm>
            <a:off x="-11013" y="61186"/>
            <a:ext cx="9906000" cy="400110"/>
          </a:xfrm>
          <a:prstGeom prst="rect">
            <a:avLst/>
          </a:prstGeom>
          <a:noFill/>
        </p:spPr>
        <p:txBody>
          <a:bodyPr wrap="square">
            <a:spAutoFit/>
          </a:bodyPr>
          <a:lstStyle>
            <a:defPPr>
              <a:defRPr lang="en-US"/>
            </a:defPPr>
            <a:lvl1pPr defTabSz="742950">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dirty="0"/>
              <a:t>２</a:t>
            </a:r>
            <a:r>
              <a:rPr kumimoji="1" lang="ja-JP" altLang="en-US" sz="2000"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．府民・市民の声</a:t>
            </a:r>
          </a:p>
        </p:txBody>
      </p:sp>
      <p:sp>
        <p:nvSpPr>
          <p:cNvPr id="9" name="正方形/長方形 8">
            <a:extLst>
              <a:ext uri="{FF2B5EF4-FFF2-40B4-BE49-F238E27FC236}">
                <a16:creationId xmlns:a16="http://schemas.microsoft.com/office/drawing/2014/main" id="{B2DA5B27-FF31-46A0-BF7A-A8EAB201F6B1}"/>
              </a:ext>
            </a:extLst>
          </p:cNvPr>
          <p:cNvSpPr/>
          <p:nvPr/>
        </p:nvSpPr>
        <p:spPr>
          <a:xfrm>
            <a:off x="92814" y="1881119"/>
            <a:ext cx="9703221" cy="790687"/>
          </a:xfrm>
          <a:prstGeom prst="rect">
            <a:avLst/>
          </a:prstGeom>
        </p:spPr>
        <p:style>
          <a:lnRef idx="2">
            <a:schemeClr val="accent6"/>
          </a:lnRef>
          <a:fillRef idx="1">
            <a:schemeClr val="lt1"/>
          </a:fillRef>
          <a:effectRef idx="0">
            <a:schemeClr val="accent6"/>
          </a:effectRef>
          <a:fontRef idx="minor">
            <a:schemeClr val="dk1"/>
          </a:fontRef>
        </p:style>
        <p:txBody>
          <a:bodyPr lIns="0" tIns="90000" rIns="0" rtlCol="0" anchor="ctr" anchorCtr="0"/>
          <a:lstStyle/>
          <a:p>
            <a:r>
              <a:rPr kumimoji="1" lang="ja-JP" altLang="en-US" sz="1000" dirty="0">
                <a:latin typeface="BIZ UDゴシック" panose="020B0400000000000000" pitchFamily="49" charset="-128"/>
                <a:ea typeface="BIZ UDゴシック" panose="020B0400000000000000" pitchFamily="49" charset="-128"/>
              </a:rPr>
              <a:t>・府民の生活満足度、大阪の魅力や府政へのニーズ等の把握、大阪府内企業が大阪で立地する理由や</a:t>
            </a:r>
            <a:r>
              <a:rPr kumimoji="1" lang="en-US" altLang="ja-JP" sz="1000" dirty="0">
                <a:latin typeface="BIZ UDゴシック" panose="020B0400000000000000" pitchFamily="49" charset="-128"/>
                <a:ea typeface="BIZ UDゴシック" panose="020B0400000000000000" pitchFamily="49" charset="-128"/>
              </a:rPr>
              <a:t>10</a:t>
            </a:r>
            <a:r>
              <a:rPr kumimoji="1" lang="ja-JP" altLang="en-US" sz="1000" dirty="0">
                <a:latin typeface="BIZ UDゴシック" panose="020B0400000000000000" pitchFamily="49" charset="-128"/>
                <a:ea typeface="BIZ UDゴシック" panose="020B0400000000000000" pitchFamily="49" charset="-128"/>
              </a:rPr>
              <a:t>年前と比べた大阪の変化などについて調査を実施</a:t>
            </a:r>
            <a:endParaRPr kumimoji="1" lang="en-US" altLang="ja-JP" sz="1000" dirty="0">
              <a:latin typeface="BIZ UDゴシック" panose="020B0400000000000000" pitchFamily="49" charset="-128"/>
              <a:ea typeface="BIZ UDゴシック" panose="020B0400000000000000" pitchFamily="49" charset="-128"/>
            </a:endParaRPr>
          </a:p>
          <a:p>
            <a:pPr>
              <a:spcBef>
                <a:spcPts val="300"/>
              </a:spcBef>
            </a:pPr>
            <a:r>
              <a:rPr kumimoji="1" lang="ja-JP" altLang="en-US" sz="1000" dirty="0">
                <a:latin typeface="BIZ UDゴシック" panose="020B0400000000000000" pitchFamily="49" charset="-128"/>
                <a:ea typeface="BIZ UDゴシック" panose="020B0400000000000000" pitchFamily="49" charset="-128"/>
              </a:rPr>
              <a:t>　府民：１８歳以上の大阪府民　１，０００人（定住者５００人及び移住者５００人）</a:t>
            </a:r>
            <a:endParaRPr kumimoji="1" lang="en-US" altLang="ja-JP" sz="1000" dirty="0">
              <a:latin typeface="BIZ UDゴシック" panose="020B0400000000000000" pitchFamily="49" charset="-128"/>
              <a:ea typeface="BIZ UDゴシック" panose="020B0400000000000000" pitchFamily="49" charset="-128"/>
            </a:endParaRPr>
          </a:p>
          <a:p>
            <a:pPr>
              <a:spcBef>
                <a:spcPts val="100"/>
              </a:spcBef>
            </a:pPr>
            <a:r>
              <a:rPr kumimoji="1" lang="ja-JP" altLang="en-US" sz="1000" dirty="0">
                <a:latin typeface="BIZ UDゴシック" panose="020B0400000000000000" pitchFamily="49" charset="-128"/>
                <a:ea typeface="BIZ UDゴシック" panose="020B0400000000000000" pitchFamily="49" charset="-128"/>
              </a:rPr>
              <a:t>　企業：大阪府内に転入または府内で起業した企業大阪に本社を構える企業 １４１社</a:t>
            </a:r>
            <a:br>
              <a:rPr kumimoji="1" lang="en-US" altLang="ja-JP" sz="1000" dirty="0">
                <a:latin typeface="BIZ UDゴシック" panose="020B0400000000000000" pitchFamily="49" charset="-128"/>
                <a:ea typeface="BIZ UDゴシック" panose="020B0400000000000000" pitchFamily="49" charset="-128"/>
              </a:rPr>
            </a:br>
            <a:r>
              <a:rPr kumimoji="1" lang="en-US" altLang="ja-JP" sz="1000" dirty="0">
                <a:latin typeface="BIZ UDゴシック" panose="020B0400000000000000" pitchFamily="49" charset="-128"/>
                <a:ea typeface="BIZ UDゴシック" panose="020B0400000000000000" pitchFamily="49" charset="-128"/>
              </a:rPr>
              <a:t>       </a:t>
            </a:r>
            <a:r>
              <a:rPr kumimoji="1" lang="ja-JP" altLang="en-US" sz="1000" dirty="0">
                <a:latin typeface="BIZ UDゴシック" panose="020B0400000000000000" pitchFamily="49" charset="-128"/>
                <a:ea typeface="BIZ UDゴシック" panose="020B0400000000000000" pitchFamily="49" charset="-128"/>
              </a:rPr>
              <a:t>（１０年以上大阪に本社を有している企業 ９３社、過去５年間に転入又は起業した企業 ４８社）</a:t>
            </a:r>
          </a:p>
        </p:txBody>
      </p:sp>
      <p:sp>
        <p:nvSpPr>
          <p:cNvPr id="32" name="正方形/長方形 31">
            <a:extLst>
              <a:ext uri="{FF2B5EF4-FFF2-40B4-BE49-F238E27FC236}">
                <a16:creationId xmlns:a16="http://schemas.microsoft.com/office/drawing/2014/main" id="{EA71D46B-E3B0-41E8-AAB9-C7EE4ADBF32C}"/>
              </a:ext>
            </a:extLst>
          </p:cNvPr>
          <p:cNvSpPr/>
          <p:nvPr/>
        </p:nvSpPr>
        <p:spPr>
          <a:xfrm>
            <a:off x="92814" y="1753898"/>
            <a:ext cx="1656000" cy="195793"/>
          </a:xfrm>
          <a:prstGeom prst="rect">
            <a:avLst/>
          </a:prstGeom>
          <a:gradFill>
            <a:gsLst>
              <a:gs pos="0">
                <a:srgbClr val="F79646"/>
              </a:gs>
              <a:gs pos="50000">
                <a:srgbClr val="FFFFFF"/>
              </a:gs>
              <a:gs pos="100000">
                <a:srgbClr val="F79646"/>
              </a:gs>
            </a:gsLst>
            <a:lin ang="5400000" scaled="0"/>
          </a:gradFill>
          <a:ln w="25400" cap="flat" cmpd="sng" algn="ctr">
            <a:noFill/>
            <a:prstDash val="solid"/>
          </a:ln>
          <a:effectLst/>
        </p:spPr>
        <p:txBody>
          <a:bodyPr lIns="36000" r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府民・企業に対する意識調査</a:t>
            </a:r>
          </a:p>
        </p:txBody>
      </p:sp>
      <p:sp>
        <p:nvSpPr>
          <p:cNvPr id="35" name="正方形/長方形 34">
            <a:extLst>
              <a:ext uri="{FF2B5EF4-FFF2-40B4-BE49-F238E27FC236}">
                <a16:creationId xmlns:a16="http://schemas.microsoft.com/office/drawing/2014/main" id="{B2E1986C-D0A0-46D8-81FE-78FA7F9FB588}"/>
              </a:ext>
            </a:extLst>
          </p:cNvPr>
          <p:cNvSpPr/>
          <p:nvPr/>
        </p:nvSpPr>
        <p:spPr>
          <a:xfrm>
            <a:off x="7680873" y="2825533"/>
            <a:ext cx="2092956" cy="3880243"/>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0" rIns="36000" rtlCol="0" anchor="t"/>
          <a:lstStyle/>
          <a:p>
            <a:pPr marR="0" lvl="0" algn="l" defTabSz="457200" rtl="0" eaLnBrk="1" fontAlgn="auto" latinLnBrk="0" hangingPunct="1">
              <a:spcBef>
                <a:spcPts val="0"/>
              </a:spcBef>
              <a:buClrTx/>
              <a:buSzTx/>
              <a:tabLst/>
              <a:defRPr/>
            </a:pP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lang="ja-JP" altLang="en-US" sz="1050" b="1" dirty="0">
                <a:solidFill>
                  <a:prstClr val="black"/>
                </a:solidFill>
                <a:latin typeface="BIZ UDPゴシック" panose="020B0400000000000000" pitchFamily="50" charset="-128"/>
                <a:ea typeface="BIZ UDPゴシック" panose="020B0400000000000000" pitchFamily="50" charset="-128"/>
              </a:rPr>
              <a:t>治安について</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49</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5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生活ｺｽﾄ・物価について（２９％）</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200"/>
              </a:spcBef>
              <a:buClrTx/>
              <a:buSzTx/>
              <a:tabLst/>
              <a:defRPr/>
            </a:pPr>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spcBef>
                <a:spcPts val="1200"/>
              </a:spcBef>
              <a:buClrTx/>
              <a:buSzTx/>
              <a:tabLst/>
              <a:defRPr/>
            </a:pP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600"/>
              </a:spcBef>
              <a:buClrTx/>
              <a:buSzTx/>
              <a:tabLst/>
              <a:defRPr/>
            </a:pP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spcBef>
                <a:spcPts val="1800"/>
              </a:spcBef>
              <a:buClrTx/>
              <a:buSzTx/>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東京と比べたビジネスチャンス</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buClrTx/>
              <a:buSzTx/>
              <a:tabLst/>
              <a:defRPr/>
            </a:pP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について（</a:t>
            </a:r>
            <a:r>
              <a:rPr lang="en-US" altLang="ja-JP" sz="1050" b="1" dirty="0">
                <a:solidFill>
                  <a:prstClr val="black"/>
                </a:solidFill>
                <a:latin typeface="BIZ UDPゴシック" panose="020B0400000000000000" pitchFamily="50" charset="-128"/>
                <a:ea typeface="BIZ UDPゴシック" panose="020B0400000000000000" pitchFamily="50" charset="-128"/>
              </a:rPr>
              <a:t>40</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lang="en-US" altLang="ja-JP" sz="1050" b="1" dirty="0">
              <a:solidFill>
                <a:prstClr val="black"/>
              </a:solidFill>
              <a:latin typeface="BIZ UDPゴシック" panose="020B0400000000000000" pitchFamily="50" charset="-128"/>
              <a:ea typeface="BIZ UDPゴシック" panose="020B0400000000000000" pitchFamily="50" charset="-128"/>
            </a:endParaRPr>
          </a:p>
          <a:p>
            <a:pPr marR="0" lvl="0" algn="l" defTabSz="457200" rtl="0" eaLnBrk="1" fontAlgn="auto" latinLnBrk="0" hangingPunct="1">
              <a:buClrTx/>
              <a:buSzTx/>
              <a:tabLst/>
              <a:defRPr/>
            </a:pPr>
            <a:r>
              <a:rPr lang="ja-JP" altLang="en-US"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労働力・人材の確保について　</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R="0" lvl="0" algn="l" defTabSz="457200" rtl="0" eaLnBrk="1" fontAlgn="auto" latinLnBrk="0" hangingPunct="1">
              <a:buClrTx/>
              <a:buSzTx/>
              <a:tabLst/>
              <a:defRPr/>
            </a:pPr>
            <a:r>
              <a:rPr lang="ja-JP" altLang="en-US" sz="1050" b="1" dirty="0">
                <a:solidFill>
                  <a:prstClr val="black"/>
                </a:solidFill>
                <a:latin typeface="BIZ UDPゴシック" panose="020B0400000000000000" pitchFamily="50" charset="-128"/>
                <a:ea typeface="BIZ UDPゴシック" panose="020B0400000000000000" pitchFamily="50" charset="-128"/>
              </a:rPr>
              <a:t>　　</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lang="en-US" altLang="ja-JP" sz="1050" b="1" dirty="0">
                <a:solidFill>
                  <a:prstClr val="black"/>
                </a:solidFill>
                <a:latin typeface="BIZ UDPゴシック" panose="020B0400000000000000" pitchFamily="50" charset="-128"/>
                <a:ea typeface="BIZ UDPゴシック" panose="020B0400000000000000" pitchFamily="50" charset="-128"/>
              </a:rPr>
              <a:t>40</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正方形/長方形 36">
            <a:extLst>
              <a:ext uri="{FF2B5EF4-FFF2-40B4-BE49-F238E27FC236}">
                <a16:creationId xmlns:a16="http://schemas.microsoft.com/office/drawing/2014/main" id="{A0279C0B-D803-4EBB-BF86-D9A0BE15DC20}"/>
              </a:ext>
            </a:extLst>
          </p:cNvPr>
          <p:cNvSpPr/>
          <p:nvPr/>
        </p:nvSpPr>
        <p:spPr>
          <a:xfrm>
            <a:off x="7734150" y="3099140"/>
            <a:ext cx="792000" cy="18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府民の声</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07D104ED-E064-4D46-9A6B-B3832321A242}"/>
              </a:ext>
            </a:extLst>
          </p:cNvPr>
          <p:cNvSpPr/>
          <p:nvPr/>
        </p:nvSpPr>
        <p:spPr>
          <a:xfrm>
            <a:off x="7749601" y="4891641"/>
            <a:ext cx="792000" cy="18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企業の声</a:t>
            </a:r>
            <a:endPar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F2AB3671-6002-4F7E-ADEB-1C9C85C409EB}"/>
              </a:ext>
            </a:extLst>
          </p:cNvPr>
          <p:cNvSpPr txBox="1"/>
          <p:nvPr/>
        </p:nvSpPr>
        <p:spPr>
          <a:xfrm>
            <a:off x="7628476" y="3812385"/>
            <a:ext cx="1378583" cy="246221"/>
          </a:xfrm>
          <a:prstGeom prst="rect">
            <a:avLst/>
          </a:prstGeom>
          <a:noFill/>
        </p:spPr>
        <p:txBody>
          <a:bodyPr wrap="square">
            <a:spAutoFit/>
          </a:bodyPr>
          <a:lstStyle/>
          <a:p>
            <a:pPr marR="0" lvl="0" algn="l" defTabSz="457200" rtl="0" eaLnBrk="1" fontAlgn="auto" latinLnBrk="0" hangingPunct="1">
              <a:lnSpc>
                <a:spcPct val="100000"/>
              </a:lnSpc>
              <a:spcBef>
                <a:spcPts val="200"/>
              </a:spcBef>
              <a:spcAft>
                <a:spcPts val="0"/>
              </a:spcAft>
              <a:buClrTx/>
              <a:buSzTx/>
              <a:tabLst/>
              <a:defRPr/>
            </a:pPr>
            <a:r>
              <a:rPr kumimoji="1" lang="ja-JP" altLang="en-US" sz="10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具体的な声（例）＞</a:t>
            </a:r>
            <a:endParaRPr kumimoji="1"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EACCB3A6-AB5B-461A-88E9-38960463ECA2}"/>
              </a:ext>
            </a:extLst>
          </p:cNvPr>
          <p:cNvSpPr txBox="1"/>
          <p:nvPr/>
        </p:nvSpPr>
        <p:spPr>
          <a:xfrm>
            <a:off x="7685626" y="5757899"/>
            <a:ext cx="1378583" cy="246221"/>
          </a:xfrm>
          <a:prstGeom prst="rect">
            <a:avLst/>
          </a:prstGeom>
          <a:noFill/>
        </p:spPr>
        <p:txBody>
          <a:bodyPr wrap="square">
            <a:spAutoFit/>
          </a:bodyPr>
          <a:lstStyle/>
          <a:p>
            <a:pPr marR="0" lvl="0" algn="l" defTabSz="457200" rtl="0" eaLnBrk="1" fontAlgn="auto" latinLnBrk="0" hangingPunct="1">
              <a:lnSpc>
                <a:spcPct val="100000"/>
              </a:lnSpc>
              <a:spcBef>
                <a:spcPts val="200"/>
              </a:spcBef>
              <a:spcAft>
                <a:spcPts val="0"/>
              </a:spcAft>
              <a:buClrTx/>
              <a:buSzTx/>
              <a:tabLst/>
              <a:defRPr/>
            </a:pPr>
            <a:r>
              <a:rPr kumimoji="1" lang="ja-JP" altLang="en-US" sz="1000" b="1" dirty="0">
                <a:solidFill>
                  <a:prstClr val="black"/>
                </a:solidFill>
                <a:highlight>
                  <a:srgbClr val="FFFF00"/>
                </a:highlight>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rPr>
              <a:t>具体的な声（例）＞</a:t>
            </a:r>
            <a:endParaRPr kumimoji="1" lang="en-US" altLang="ja-JP" sz="1000" b="1"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p:txBody>
      </p:sp>
      <p:sp>
        <p:nvSpPr>
          <p:cNvPr id="41" name="正方形/長方形 40">
            <a:extLst>
              <a:ext uri="{FF2B5EF4-FFF2-40B4-BE49-F238E27FC236}">
                <a16:creationId xmlns:a16="http://schemas.microsoft.com/office/drawing/2014/main" id="{C8DB7089-A3A6-496B-8B9D-15A26EB8A149}"/>
              </a:ext>
            </a:extLst>
          </p:cNvPr>
          <p:cNvSpPr/>
          <p:nvPr/>
        </p:nvSpPr>
        <p:spPr>
          <a:xfrm>
            <a:off x="7746850" y="4092753"/>
            <a:ext cx="1962299" cy="577241"/>
          </a:xfrm>
          <a:prstGeom prst="rect">
            <a:avLst/>
          </a:prstGeom>
          <a:noFill/>
          <a:ln>
            <a:solidFill>
              <a:schemeClr val="bg1">
                <a:lumMod val="50000"/>
              </a:schemeClr>
            </a:solidFill>
            <a:prstDash val="sysDash"/>
          </a:ln>
          <a:effectLst/>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dirty="0">
                <a:solidFill>
                  <a:prstClr val="black"/>
                </a:solidFill>
                <a:latin typeface="BIZ UDPゴシック" panose="020B0400000000000000" pitchFamily="50" charset="-128"/>
                <a:ea typeface="BIZ UDPゴシック" panose="020B0400000000000000" pitchFamily="50" charset="-128"/>
              </a:rPr>
              <a:t>夜の繫華街は、最初のイメージどおり少し怖い。</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信号を無視する人が多い</a:t>
            </a:r>
          </a:p>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東京と比べると生活コストや物価は安いが、地方と比べると高い</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正方形/長方形 41">
            <a:extLst>
              <a:ext uri="{FF2B5EF4-FFF2-40B4-BE49-F238E27FC236}">
                <a16:creationId xmlns:a16="http://schemas.microsoft.com/office/drawing/2014/main" id="{D9517C21-C6C2-4B3E-A67A-04B5DC487CF8}"/>
              </a:ext>
            </a:extLst>
          </p:cNvPr>
          <p:cNvSpPr/>
          <p:nvPr/>
        </p:nvSpPr>
        <p:spPr>
          <a:xfrm>
            <a:off x="7746850" y="6012305"/>
            <a:ext cx="1962299" cy="596248"/>
          </a:xfrm>
          <a:prstGeom prst="rect">
            <a:avLst/>
          </a:prstGeom>
          <a:noFill/>
          <a:ln>
            <a:solidFill>
              <a:schemeClr val="bg1">
                <a:lumMod val="50000"/>
              </a:schemeClr>
            </a:solidFill>
            <a:prstDash val="sysDash"/>
          </a:ln>
          <a:effectLst/>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資金調達の容易さ、ベンチャーキャピタルの多さ東京の方が良い（小売業）</a:t>
            </a:r>
          </a:p>
          <a:p>
            <a:pPr marL="92075" marR="0" lvl="0" indent="-92075"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大阪でも</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人材の募集はかけているが東京の方が採用しやすい（卸売業）</a:t>
            </a:r>
          </a:p>
          <a:p>
            <a:pPr marL="171450" marR="0" lvl="0" indent="-171450" algn="l" defTabSz="4572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スライド番号プレースホルダー 3">
            <a:extLst>
              <a:ext uri="{FF2B5EF4-FFF2-40B4-BE49-F238E27FC236}">
                <a16:creationId xmlns:a16="http://schemas.microsoft.com/office/drawing/2014/main" id="{1ECC422A-AA35-4F81-923F-C003D63576B4}"/>
              </a:ext>
            </a:extLst>
          </p:cNvPr>
          <p:cNvSpPr>
            <a:spLocks noGrp="1"/>
          </p:cNvSpPr>
          <p:nvPr>
            <p:ph type="sldNum" sz="quarter" idx="12"/>
          </p:nvPr>
        </p:nvSpPr>
        <p:spPr>
          <a:xfrm>
            <a:off x="7677150" y="6496737"/>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3220AC2D-B302-415F-8BEE-812364829FA9}"/>
              </a:ext>
            </a:extLst>
          </p:cNvPr>
          <p:cNvSpPr txBox="1"/>
          <p:nvPr/>
        </p:nvSpPr>
        <p:spPr>
          <a:xfrm>
            <a:off x="7648168" y="2753353"/>
            <a:ext cx="2152318" cy="292388"/>
          </a:xfrm>
          <a:prstGeom prst="rect">
            <a:avLst/>
          </a:prstGeom>
          <a:solidFill>
            <a:schemeClr val="accent1">
              <a:lumMod val="50000"/>
            </a:scheme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3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今後の課題</a:t>
            </a:r>
            <a:endParaRPr kumimoji="0" lang="en-US" altLang="ja-JP" sz="13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43162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5D388DE-DAF7-4674-8E38-7A4262026D43}"/>
              </a:ext>
            </a:extLst>
          </p:cNvPr>
          <p:cNvSpPr txBox="1"/>
          <p:nvPr/>
        </p:nvSpPr>
        <p:spPr>
          <a:xfrm>
            <a:off x="68961" y="650170"/>
            <a:ext cx="9768078" cy="1014765"/>
          </a:xfrm>
          <a:prstGeom prst="rect">
            <a:avLst/>
          </a:prstGeom>
          <a:solidFill>
            <a:schemeClr val="accent1">
              <a:lumMod val="20000"/>
              <a:lumOff val="80000"/>
            </a:schemeClr>
          </a:solidFill>
        </p:spPr>
        <p:txBody>
          <a:bodyPr wrap="square" rtlCol="0">
            <a:spAutoFit/>
          </a:bodyPr>
          <a:lstStyle/>
          <a:p>
            <a:pPr marL="285750" marR="0" lvl="0" indent="-285750" algn="l" defTabSz="457200" rtl="0" eaLnBrk="1" fontAlgn="auto" latinLnBrk="0" hangingPunct="1">
              <a:lnSpc>
                <a:spcPct val="130000"/>
              </a:lnSpc>
              <a:spcBef>
                <a:spcPts val="0"/>
              </a:spcBef>
              <a:spcAft>
                <a:spcPts val="0"/>
              </a:spcAft>
              <a:buClrTx/>
              <a:buSzTx/>
              <a:buFont typeface="BIZ UDPゴシック" panose="020B0400000000000000" pitchFamily="50" charset="-128"/>
              <a:buChar char="○"/>
              <a:tabLst/>
              <a:defRPr/>
            </a:pPr>
            <a:r>
              <a:rPr kumimoji="1" lang="en-US" altLang="ja-JP" sz="1200" b="1" u="sng" dirty="0">
                <a:solidFill>
                  <a:prstClr val="black"/>
                </a:solidFill>
                <a:latin typeface="BIZ UDPゴシック" panose="020B0400000000000000" pitchFamily="50" charset="-128"/>
                <a:ea typeface="BIZ UDPゴシック" panose="020B0400000000000000" pitchFamily="50" charset="-128"/>
              </a:rPr>
              <a:t>2023</a:t>
            </a:r>
            <a:r>
              <a:rPr kumimoji="1" lang="ja-JP" altLang="en-US" sz="1200" b="1" u="sng" dirty="0">
                <a:solidFill>
                  <a:prstClr val="black"/>
                </a:solidFill>
                <a:latin typeface="BIZ UDPゴシック" panose="020B0400000000000000" pitchFamily="50" charset="-128"/>
                <a:ea typeface="BIZ UDPゴシック" panose="020B0400000000000000" pitchFamily="50" charset="-128"/>
              </a:rPr>
              <a:t>年度の名目</a:t>
            </a:r>
            <a:r>
              <a:rPr kumimoji="1" lang="en-US" altLang="ja-JP" sz="1200" b="1" u="sng" dirty="0">
                <a:solidFill>
                  <a:prstClr val="black"/>
                </a:solidFill>
                <a:latin typeface="BIZ UDPゴシック" panose="020B0400000000000000" pitchFamily="50" charset="-128"/>
                <a:ea typeface="BIZ UDPゴシック" panose="020B0400000000000000" pitchFamily="50" charset="-128"/>
              </a:rPr>
              <a:t>GDP</a:t>
            </a:r>
            <a:r>
              <a:rPr kumimoji="1" lang="ja-JP" altLang="en-US" sz="1200" b="1" u="sng" dirty="0">
                <a:solidFill>
                  <a:prstClr val="black"/>
                </a:solidFill>
                <a:latin typeface="BIZ UDPゴシック" panose="020B0400000000000000" pitchFamily="50" charset="-128"/>
                <a:ea typeface="BIZ UDPゴシック" panose="020B0400000000000000" pitchFamily="50" charset="-128"/>
              </a:rPr>
              <a:t>は</a:t>
            </a:r>
            <a:r>
              <a:rPr kumimoji="1" lang="en-US" altLang="ja-JP" sz="1200" b="1" u="sng" dirty="0">
                <a:latin typeface="BIZ UDPゴシック" panose="020B0400000000000000" pitchFamily="50" charset="-128"/>
                <a:ea typeface="BIZ UDPゴシック" panose="020B0400000000000000" pitchFamily="50" charset="-128"/>
              </a:rPr>
              <a:t>45</a:t>
            </a:r>
            <a:r>
              <a:rPr kumimoji="1" lang="ja-JP" altLang="en-US" sz="1200" b="1" u="sng" dirty="0">
                <a:latin typeface="BIZ UDPゴシック" panose="020B0400000000000000" pitchFamily="50" charset="-128"/>
                <a:ea typeface="BIZ UDPゴシック" panose="020B0400000000000000" pitchFamily="50" charset="-128"/>
              </a:rPr>
              <a:t>兆円、実質</a:t>
            </a:r>
            <a:r>
              <a:rPr kumimoji="1" lang="en-US" altLang="ja-JP" sz="1200" b="1" u="sng" dirty="0">
                <a:latin typeface="BIZ UDPゴシック" panose="020B0400000000000000" pitchFamily="50" charset="-128"/>
                <a:ea typeface="BIZ UDPゴシック" panose="020B0400000000000000" pitchFamily="50" charset="-128"/>
              </a:rPr>
              <a:t>GDP</a:t>
            </a:r>
            <a:r>
              <a:rPr kumimoji="1" lang="ja-JP" altLang="en-US" sz="1200" b="1" u="sng" dirty="0">
                <a:latin typeface="BIZ UDPゴシック" panose="020B0400000000000000" pitchFamily="50" charset="-128"/>
                <a:ea typeface="BIZ UDPゴシック" panose="020B0400000000000000" pitchFamily="50" charset="-128"/>
              </a:rPr>
              <a:t>は</a:t>
            </a:r>
            <a:r>
              <a:rPr kumimoji="1" lang="en-US" altLang="ja-JP" sz="1200" b="1" u="sng" dirty="0">
                <a:latin typeface="BIZ UDPゴシック" panose="020B0400000000000000" pitchFamily="50" charset="-128"/>
                <a:ea typeface="BIZ UDPゴシック" panose="020B0400000000000000" pitchFamily="50" charset="-128"/>
              </a:rPr>
              <a:t>41.8</a:t>
            </a:r>
            <a:r>
              <a:rPr kumimoji="1" lang="ja-JP" altLang="en-US" sz="1200" b="1" u="sng" dirty="0">
                <a:latin typeface="BIZ UDPゴシック" panose="020B0400000000000000" pitchFamily="50" charset="-128"/>
                <a:ea typeface="BIZ UDPゴシック" panose="020B0400000000000000" pitchFamily="50" charset="-128"/>
              </a:rPr>
              <a:t>兆円と過去最高</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b="1" u="sng" dirty="0">
                <a:latin typeface="BIZ UDPゴシック" panose="020B0400000000000000" pitchFamily="50" charset="-128"/>
                <a:ea typeface="BIZ UDPゴシック" panose="020B0400000000000000" pitchFamily="50" charset="-128"/>
              </a:rPr>
              <a:t>実質経済成長率は</a:t>
            </a:r>
            <a:r>
              <a:rPr kumimoji="1" lang="ja-JP" altLang="en-US" sz="1200" dirty="0">
                <a:latin typeface="BIZ UDPゴシック" panose="020B0400000000000000" pitchFamily="50" charset="-128"/>
                <a:ea typeface="BIZ UDPゴシック" panose="020B0400000000000000" pitchFamily="50" charset="-128"/>
              </a:rPr>
              <a:t>全国（</a:t>
            </a:r>
            <a:r>
              <a:rPr kumimoji="1" lang="en-US" altLang="ja-JP" sz="1200" dirty="0">
                <a:latin typeface="BIZ UDPゴシック" panose="020B0400000000000000" pitchFamily="50" charset="-128"/>
                <a:ea typeface="BIZ UDPゴシック" panose="020B0400000000000000" pitchFamily="50" charset="-128"/>
              </a:rPr>
              <a:t>0.7</a:t>
            </a:r>
            <a:r>
              <a:rPr kumimoji="1" lang="ja-JP" altLang="en-US" sz="1200" dirty="0">
                <a:latin typeface="BIZ UDPゴシック" panose="020B0400000000000000" pitchFamily="50" charset="-128"/>
                <a:ea typeface="BIZ UDPゴシック" panose="020B0400000000000000" pitchFamily="50" charset="-128"/>
              </a:rPr>
              <a:t>％）を上回る</a:t>
            </a:r>
            <a:r>
              <a:rPr kumimoji="1" lang="en-US" altLang="ja-JP" sz="1200" b="1" u="sng" dirty="0">
                <a:latin typeface="BIZ UDPゴシック" panose="020B0400000000000000" pitchFamily="50" charset="-128"/>
                <a:ea typeface="BIZ UDPゴシック" panose="020B0400000000000000" pitchFamily="50" charset="-128"/>
              </a:rPr>
              <a:t>1.2</a:t>
            </a:r>
            <a:r>
              <a:rPr kumimoji="1" lang="ja-JP" altLang="en-US" sz="1200" b="1" u="sng" dirty="0">
                <a:latin typeface="BIZ UDPゴシック" panose="020B0400000000000000" pitchFamily="50" charset="-128"/>
                <a:ea typeface="BIZ UDPゴシック" panose="020B0400000000000000" pitchFamily="50" charset="-128"/>
              </a:rPr>
              <a:t>％</a:t>
            </a:r>
            <a:endParaRPr kumimoji="1"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85750" lvl="0" indent="-285750">
              <a:lnSpc>
                <a:spcPct val="130000"/>
              </a:lnSpc>
              <a:buFont typeface="BIZ UDPゴシック" panose="020B0400000000000000" pitchFamily="50" charset="-128"/>
              <a:buChar char="○"/>
              <a:defRPr/>
            </a:pPr>
            <a:r>
              <a:rPr kumimoji="1" lang="en-US" altLang="ja-JP" sz="1200" dirty="0">
                <a:latin typeface="BIZ UDPゴシック" panose="020B0400000000000000" pitchFamily="50" charset="-128"/>
                <a:ea typeface="BIZ UDPゴシック" panose="020B0400000000000000" pitchFamily="50" charset="-128"/>
              </a:rPr>
              <a:t>2015</a:t>
            </a:r>
            <a:r>
              <a:rPr kumimoji="1" lang="ja-JP" altLang="en-US" sz="1200" dirty="0">
                <a:latin typeface="BIZ UDPゴシック" panose="020B0400000000000000" pitchFamily="50" charset="-128"/>
                <a:ea typeface="BIZ UDPゴシック" panose="020B0400000000000000" pitchFamily="50" charset="-128"/>
              </a:rPr>
              <a:t>年度以降の動向を</a:t>
            </a:r>
            <a:r>
              <a:rPr kumimoji="1" lang="ja-JP" altLang="en-US" sz="1200" b="1" u="sng" dirty="0">
                <a:latin typeface="BIZ UDPゴシック" panose="020B0400000000000000" pitchFamily="50" charset="-128"/>
                <a:ea typeface="BIZ UDPゴシック" panose="020B0400000000000000" pitchFamily="50" charset="-128"/>
              </a:rPr>
              <a:t>業種</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別でみた場合</a:t>
            </a:r>
            <a:r>
              <a:rPr kumimoji="1" lang="ja-JP" altLang="en-US" sz="1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、インフラ整備の進捗や万博需要等により</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建設業や金融・保険業、不動産業等が伸長</a:t>
            </a:r>
            <a:endParaRPr kumimoji="1" lang="en-US" altLang="ja-JP" sz="1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85750" lvl="0" indent="-285750">
              <a:lnSpc>
                <a:spcPct val="130000"/>
              </a:lnSpc>
              <a:buFont typeface="BIZ UDPゴシック" panose="020B0400000000000000" pitchFamily="50" charset="-128"/>
              <a:buChar char="○"/>
              <a:defRPr/>
            </a:pPr>
            <a:r>
              <a:rPr kumimoji="1" lang="ja-JP" altLang="en-US" sz="1200" b="1" u="sng" dirty="0">
                <a:latin typeface="BIZ UDPゴシック" panose="020B0400000000000000" pitchFamily="50" charset="-128"/>
                <a:ea typeface="BIZ UDPゴシック" panose="020B0400000000000000" pitchFamily="50" charset="-128"/>
              </a:rPr>
              <a:t>名目</a:t>
            </a:r>
            <a:r>
              <a:rPr kumimoji="1" lang="en-US" altLang="ja-JP" sz="1200" b="1" u="sng" dirty="0">
                <a:latin typeface="BIZ UDPゴシック" panose="020B0400000000000000" pitchFamily="50" charset="-128"/>
                <a:ea typeface="BIZ UDPゴシック" panose="020B0400000000000000" pitchFamily="50" charset="-128"/>
              </a:rPr>
              <a:t>GDP</a:t>
            </a:r>
            <a:r>
              <a:rPr kumimoji="1" lang="ja-JP" altLang="en-US" sz="1200" b="1" u="sng" dirty="0">
                <a:latin typeface="BIZ UDPゴシック" panose="020B0400000000000000" pitchFamily="50" charset="-128"/>
                <a:ea typeface="BIZ UDPゴシック" panose="020B0400000000000000" pitchFamily="50" charset="-128"/>
              </a:rPr>
              <a:t>の全国シェア</a:t>
            </a:r>
            <a:r>
              <a:rPr kumimoji="1" lang="ja-JP" altLang="en-US" sz="1200" dirty="0">
                <a:latin typeface="BIZ UDPゴシック" panose="020B0400000000000000" pitchFamily="50" charset="-128"/>
                <a:ea typeface="BIZ UDPゴシック" panose="020B0400000000000000" pitchFamily="50" charset="-128"/>
              </a:rPr>
              <a:t>はほぼ横ばい（</a:t>
            </a:r>
            <a:r>
              <a:rPr kumimoji="1" lang="en-US" altLang="ja-JP" sz="1200" b="1" u="sng" dirty="0">
                <a:latin typeface="BIZ UDPゴシック" panose="020B0400000000000000" pitchFamily="50" charset="-128"/>
                <a:ea typeface="BIZ UDPゴシック" panose="020B0400000000000000" pitchFamily="50" charset="-128"/>
              </a:rPr>
              <a:t>2022</a:t>
            </a:r>
            <a:r>
              <a:rPr kumimoji="1" lang="ja-JP" altLang="en-US" sz="1200" b="1" u="sng" dirty="0">
                <a:latin typeface="BIZ UDPゴシック" panose="020B0400000000000000" pitchFamily="50" charset="-128"/>
                <a:ea typeface="BIZ UDPゴシック" panose="020B0400000000000000" pitchFamily="50" charset="-128"/>
              </a:rPr>
              <a:t>年度：約</a:t>
            </a:r>
            <a:r>
              <a:rPr kumimoji="1" lang="en-US" altLang="ja-JP" sz="1200" b="1" u="sng" dirty="0">
                <a:latin typeface="BIZ UDPゴシック" panose="020B0400000000000000" pitchFamily="50" charset="-128"/>
                <a:ea typeface="BIZ UDPゴシック" panose="020B0400000000000000" pitchFamily="50" charset="-128"/>
              </a:rPr>
              <a:t>7.6</a:t>
            </a:r>
            <a:r>
              <a:rPr kumimoji="1" lang="ja-JP" altLang="en-US" sz="1200" b="1" u="sng"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で推移し、愛知県と同程度</a:t>
            </a:r>
            <a:endParaRPr kumimoji="1" lang="en-US" altLang="ja-JP" sz="1200" dirty="0">
              <a:latin typeface="BIZ UDPゴシック" panose="020B0400000000000000" pitchFamily="50" charset="-128"/>
              <a:ea typeface="BIZ UDPゴシック" panose="020B0400000000000000" pitchFamily="50" charset="-128"/>
            </a:endParaRPr>
          </a:p>
          <a:p>
            <a:pPr marL="285750" lvl="0" indent="-285750">
              <a:lnSpc>
                <a:spcPct val="130000"/>
              </a:lnSpc>
              <a:buFont typeface="BIZ UDPゴシック" panose="020B0400000000000000" pitchFamily="50" charset="-128"/>
              <a:buChar char="○"/>
              <a:defRPr/>
            </a:pPr>
            <a:r>
              <a:rPr kumimoji="1" lang="en-US" altLang="ja-JP" sz="1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2023</a:t>
            </a:r>
            <a:r>
              <a:rPr kumimoji="1" lang="ja-JP" altLang="en-US" sz="1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年度の</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産業別</a:t>
            </a:r>
            <a:r>
              <a:rPr kumimoji="1"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GDP</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の構成比は、製造業（</a:t>
            </a:r>
            <a:r>
              <a:rPr kumimoji="1" lang="en-US" altLang="ja-JP" sz="1200" b="1" u="sng" dirty="0">
                <a:latin typeface="BIZ UDPゴシック" panose="020B0400000000000000" pitchFamily="50" charset="-128"/>
                <a:ea typeface="BIZ UDPゴシック" panose="020B0400000000000000" pitchFamily="50" charset="-128"/>
              </a:rPr>
              <a:t>16.8</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％）、卸売・小売業（</a:t>
            </a:r>
            <a:r>
              <a:rPr kumimoji="1"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14.9</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％）、不動産業（</a:t>
            </a:r>
            <a:r>
              <a:rPr kumimoji="1" lang="en-US" altLang="ja-JP"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12.4</a:t>
            </a:r>
            <a:r>
              <a:rPr kumimoji="1" lang="ja-JP" altLang="en-US" sz="12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）の順に高くなっている</a:t>
            </a:r>
            <a:endPar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70">
            <a:extLst>
              <a:ext uri="{FF2B5EF4-FFF2-40B4-BE49-F238E27FC236}">
                <a16:creationId xmlns:a16="http://schemas.microsoft.com/office/drawing/2014/main" id="{23C4D041-7547-4924-B866-1B9609067CD8}"/>
              </a:ext>
            </a:extLst>
          </p:cNvPr>
          <p:cNvSpPr txBox="1">
            <a:spLocks/>
          </p:cNvSpPr>
          <p:nvPr/>
        </p:nvSpPr>
        <p:spPr>
          <a:xfrm>
            <a:off x="139462" y="17584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府内総生産・成長率</a:t>
            </a:r>
            <a:r>
              <a:rPr kumimoji="0"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（名目・実質）</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70">
            <a:extLst>
              <a:ext uri="{FF2B5EF4-FFF2-40B4-BE49-F238E27FC236}">
                <a16:creationId xmlns:a16="http://schemas.microsoft.com/office/drawing/2014/main" id="{25105DD9-CC45-4B46-9548-0B91DFDB0216}"/>
              </a:ext>
            </a:extLst>
          </p:cNvPr>
          <p:cNvSpPr txBox="1">
            <a:spLocks/>
          </p:cNvSpPr>
          <p:nvPr/>
        </p:nvSpPr>
        <p:spPr>
          <a:xfrm>
            <a:off x="5056905" y="1746787"/>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主な業種別府内総生産</a:t>
            </a:r>
            <a:r>
              <a:rPr kumimoji="0" lang="ja-JP" altLang="en-US" sz="105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05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2015</a:t>
            </a:r>
            <a:r>
              <a:rPr kumimoji="0" lang="ja-JP" altLang="en-US" sz="105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年度＝</a:t>
            </a:r>
            <a:r>
              <a:rPr kumimoji="0" lang="en-US" altLang="ja-JP" sz="105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100</a:t>
            </a:r>
            <a:r>
              <a:rPr kumimoji="0" lang="ja-JP" altLang="en-US" sz="105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2F6C3916-6DC6-4EBD-A8E2-6421F584613C}"/>
              </a:ext>
            </a:extLst>
          </p:cNvPr>
          <p:cNvSpPr txBox="1"/>
          <p:nvPr/>
        </p:nvSpPr>
        <p:spPr>
          <a:xfrm>
            <a:off x="8952338" y="4096815"/>
            <a:ext cx="1006268" cy="16927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大阪府「府民経済計算」</a:t>
            </a:r>
            <a:endPar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6" name="テキスト プレースホルダー 70">
            <a:extLst>
              <a:ext uri="{FF2B5EF4-FFF2-40B4-BE49-F238E27FC236}">
                <a16:creationId xmlns:a16="http://schemas.microsoft.com/office/drawing/2014/main" id="{A5D659F4-215E-4E62-AF7D-BCCEB7404EBE}"/>
              </a:ext>
            </a:extLst>
          </p:cNvPr>
          <p:cNvSpPr txBox="1">
            <a:spLocks/>
          </p:cNvSpPr>
          <p:nvPr/>
        </p:nvSpPr>
        <p:spPr>
          <a:xfrm>
            <a:off x="139462" y="4249285"/>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府民総生産</a:t>
            </a:r>
            <a:r>
              <a:rPr kumimoji="0" lang="ja-JP" altLang="en-US" sz="1050" b="0" dirty="0">
                <a:solidFill>
                  <a:sysClr val="windowText" lastClr="000000"/>
                </a:solidFill>
                <a:latin typeface="BIZ UDPゴシック" panose="020B0400000000000000" pitchFamily="50" charset="-128"/>
                <a:ea typeface="BIZ UDPゴシック" panose="020B0400000000000000" pitchFamily="50" charset="-128"/>
              </a:rPr>
              <a:t>（名目）</a:t>
            </a: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の全国シェアの推移</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プレースホルダー 70">
            <a:extLst>
              <a:ext uri="{FF2B5EF4-FFF2-40B4-BE49-F238E27FC236}">
                <a16:creationId xmlns:a16="http://schemas.microsoft.com/office/drawing/2014/main" id="{8C1C5E1F-7752-4558-A259-4D94CD7C3847}"/>
              </a:ext>
            </a:extLst>
          </p:cNvPr>
          <p:cNvSpPr txBox="1">
            <a:spLocks/>
          </p:cNvSpPr>
          <p:nvPr/>
        </p:nvSpPr>
        <p:spPr>
          <a:xfrm>
            <a:off x="5072940" y="4250233"/>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産業別府内総生産</a:t>
            </a:r>
            <a:r>
              <a:rPr kumimoji="0" lang="ja-JP" altLang="en-US" sz="1050" b="0" dirty="0">
                <a:solidFill>
                  <a:sysClr val="windowText" lastClr="000000"/>
                </a:solidFill>
                <a:latin typeface="BIZ UDPゴシック" panose="020B0400000000000000" pitchFamily="50" charset="-128"/>
                <a:ea typeface="BIZ UDPゴシック" panose="020B0400000000000000" pitchFamily="50" charset="-128"/>
              </a:rPr>
              <a:t>（名目：構成比）</a:t>
            </a:r>
            <a:r>
              <a:rPr lang="ja-JP" altLang="en-US" sz="1400" dirty="0">
                <a:solidFill>
                  <a:sysClr val="windowText" lastClr="000000"/>
                </a:solidFill>
                <a:latin typeface="BIZ UDPゴシック" panose="020B0400000000000000" pitchFamily="50" charset="-128"/>
                <a:ea typeface="BIZ UDPゴシック" panose="020B0400000000000000" pitchFamily="50" charset="-128"/>
              </a:rPr>
              <a:t>の推移</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EC4A51D9-FBDB-4129-B7A5-DBA04922684D}"/>
              </a:ext>
            </a:extLst>
          </p:cNvPr>
          <p:cNvSpPr txBox="1"/>
          <p:nvPr/>
        </p:nvSpPr>
        <p:spPr>
          <a:xfrm>
            <a:off x="8234757" y="6656386"/>
            <a:ext cx="1176430"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出典：大阪府「</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大阪府民経済計算</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41" name="テキスト ボックス 40">
            <a:extLst>
              <a:ext uri="{FF2B5EF4-FFF2-40B4-BE49-F238E27FC236}">
                <a16:creationId xmlns:a16="http://schemas.microsoft.com/office/drawing/2014/main" id="{3AD1616E-D3C8-44EE-8A2F-BBE2A3C09EBE}"/>
              </a:ext>
            </a:extLst>
          </p:cNvPr>
          <p:cNvSpPr txBox="1"/>
          <p:nvPr/>
        </p:nvSpPr>
        <p:spPr>
          <a:xfrm>
            <a:off x="11023" y="61186"/>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１－①．経済＜府内総生産＞</a:t>
            </a:r>
            <a:endParaRPr kumimoji="1" lang="ja-JP" altLang="en-US" sz="20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endParaRPr>
          </a:p>
        </p:txBody>
      </p:sp>
      <p:sp>
        <p:nvSpPr>
          <p:cNvPr id="10" name="正方形/長方形 9">
            <a:extLst>
              <a:ext uri="{FF2B5EF4-FFF2-40B4-BE49-F238E27FC236}">
                <a16:creationId xmlns:a16="http://schemas.microsoft.com/office/drawing/2014/main" id="{E1508DF6-E473-4797-8BDD-6C5F3BA1DB3C}"/>
              </a:ext>
            </a:extLst>
          </p:cNvPr>
          <p:cNvSpPr/>
          <p:nvPr/>
        </p:nvSpPr>
        <p:spPr>
          <a:xfrm>
            <a:off x="124354" y="5220368"/>
            <a:ext cx="498338" cy="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7D5FECB1-3D65-42DB-9085-992CEB5E286F}"/>
              </a:ext>
            </a:extLst>
          </p:cNvPr>
          <p:cNvSpPr txBox="1"/>
          <p:nvPr/>
        </p:nvSpPr>
        <p:spPr>
          <a:xfrm>
            <a:off x="191138" y="6599319"/>
            <a:ext cx="2335244"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都府県内総生産（生産側、名目） は、</a:t>
            </a:r>
            <a:r>
              <a:rPr lang="en-US" altLang="ja-JP" sz="500" dirty="0">
                <a:latin typeface="Meiryo UI" panose="020B0604030504040204" pitchFamily="50" charset="-128"/>
                <a:ea typeface="Meiryo UI" panose="020B0604030504040204" pitchFamily="50" charset="-128"/>
              </a:rPr>
              <a:t>2008SNA</a:t>
            </a:r>
            <a:r>
              <a:rPr lang="ja-JP" altLang="en-US" sz="500" dirty="0">
                <a:latin typeface="Meiryo UI" panose="020B0604030504040204" pitchFamily="50" charset="-128"/>
                <a:ea typeface="Meiryo UI" panose="020B0604030504040204" pitchFamily="50" charset="-128"/>
              </a:rPr>
              <a:t>及び</a:t>
            </a:r>
            <a:r>
              <a:rPr lang="en-US" altLang="ja-JP" sz="500" dirty="0">
                <a:latin typeface="Meiryo UI" panose="020B0604030504040204" pitchFamily="50" charset="-128"/>
                <a:ea typeface="Meiryo UI" panose="020B0604030504040204" pitchFamily="50" charset="-128"/>
              </a:rPr>
              <a:t>2015</a:t>
            </a:r>
            <a:r>
              <a:rPr lang="ja-JP" altLang="en-US" sz="500" dirty="0">
                <a:latin typeface="Meiryo UI" panose="020B0604030504040204" pitchFamily="50" charset="-128"/>
                <a:ea typeface="Meiryo UI" panose="020B0604030504040204" pitchFamily="50" charset="-128"/>
              </a:rPr>
              <a:t>年基準</a:t>
            </a:r>
            <a:endParaRPr lang="en-US" altLang="ja-JP" sz="500" dirty="0">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500" dirty="0">
                <a:latin typeface="Meiryo UI" panose="020B0604030504040204" pitchFamily="50" charset="-128"/>
                <a:ea typeface="Meiryo UI" panose="020B0604030504040204" pitchFamily="50" charset="-128"/>
              </a:rPr>
              <a:t>　 シェアは、都府県内総生産（生産側、名目）／国内総生産（支出側、名目） </a:t>
            </a:r>
            <a:endPar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2B174173-4DBF-46E1-8B7D-6C06876AA651}"/>
              </a:ext>
            </a:extLst>
          </p:cNvPr>
          <p:cNvSpPr txBox="1"/>
          <p:nvPr/>
        </p:nvSpPr>
        <p:spPr>
          <a:xfrm>
            <a:off x="2636601" y="6649796"/>
            <a:ext cx="2514599" cy="1692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内閣府「</a:t>
            </a:r>
            <a:r>
              <a:rPr kumimoji="0" lang="en-US" altLang="zh-TW"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年度国民経済計算年次推計」、「令和</a:t>
            </a:r>
            <a:r>
              <a:rPr kumimoji="0"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年度県民経済計算」</a:t>
            </a:r>
            <a:endPar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6" name="テキスト ボックス 107">
            <a:extLst>
              <a:ext uri="{FF2B5EF4-FFF2-40B4-BE49-F238E27FC236}">
                <a16:creationId xmlns:a16="http://schemas.microsoft.com/office/drawing/2014/main" id="{E9545390-01BB-4424-9FD3-025D922285B4}"/>
              </a:ext>
            </a:extLst>
          </p:cNvPr>
          <p:cNvSpPr txBox="1"/>
          <p:nvPr/>
        </p:nvSpPr>
        <p:spPr>
          <a:xfrm>
            <a:off x="3123660" y="4087646"/>
            <a:ext cx="1684653" cy="169277"/>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大阪府「府民経済計算」</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内閣府「国民経済計算」</a:t>
            </a:r>
            <a:endPar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84F8CBA-D0B0-4A43-9394-4326A06AF6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961" y="2117110"/>
            <a:ext cx="4757466" cy="1999044"/>
          </a:xfrm>
          <a:prstGeom prst="rect">
            <a:avLst/>
          </a:prstGeom>
        </p:spPr>
      </p:pic>
      <p:pic>
        <p:nvPicPr>
          <p:cNvPr id="9" name="図 8">
            <a:extLst>
              <a:ext uri="{FF2B5EF4-FFF2-40B4-BE49-F238E27FC236}">
                <a16:creationId xmlns:a16="http://schemas.microsoft.com/office/drawing/2014/main" id="{63B04BA2-B563-4A69-A28A-04599E2D996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062" y="4646443"/>
            <a:ext cx="4766366" cy="1955623"/>
          </a:xfrm>
          <a:prstGeom prst="rect">
            <a:avLst/>
          </a:prstGeom>
        </p:spPr>
      </p:pic>
      <p:pic>
        <p:nvPicPr>
          <p:cNvPr id="6" name="図 5">
            <a:extLst>
              <a:ext uri="{FF2B5EF4-FFF2-40B4-BE49-F238E27FC236}">
                <a16:creationId xmlns:a16="http://schemas.microsoft.com/office/drawing/2014/main" id="{61C3C29B-42B8-40B6-A665-2A2DE6DC11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72940" y="2164029"/>
            <a:ext cx="4582048" cy="1908427"/>
          </a:xfrm>
          <a:prstGeom prst="rect">
            <a:avLst/>
          </a:prstGeom>
        </p:spPr>
      </p:pic>
      <p:pic>
        <p:nvPicPr>
          <p:cNvPr id="11" name="図 10">
            <a:extLst>
              <a:ext uri="{FF2B5EF4-FFF2-40B4-BE49-F238E27FC236}">
                <a16:creationId xmlns:a16="http://schemas.microsoft.com/office/drawing/2014/main" id="{553CCEC0-AF4E-41E6-A053-A7EF6FD2B4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4199" y="4618983"/>
            <a:ext cx="4766366" cy="2037276"/>
          </a:xfrm>
          <a:prstGeom prst="rect">
            <a:avLst/>
          </a:prstGeom>
        </p:spPr>
      </p:pic>
      <p:sp>
        <p:nvSpPr>
          <p:cNvPr id="25" name="スライド番号プレースホルダー 3">
            <a:extLst>
              <a:ext uri="{FF2B5EF4-FFF2-40B4-BE49-F238E27FC236}">
                <a16:creationId xmlns:a16="http://schemas.microsoft.com/office/drawing/2014/main" id="{F061CB36-FCB5-4752-BCB4-FFEB606DA56F}"/>
              </a:ext>
            </a:extLst>
          </p:cNvPr>
          <p:cNvSpPr>
            <a:spLocks noGrp="1"/>
          </p:cNvSpPr>
          <p:nvPr>
            <p:ph type="sldNum" sz="quarter" idx="12"/>
          </p:nvPr>
        </p:nvSpPr>
        <p:spPr>
          <a:xfrm>
            <a:off x="7660964" y="649086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2123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プレースホルダー 70">
            <a:extLst>
              <a:ext uri="{FF2B5EF4-FFF2-40B4-BE49-F238E27FC236}">
                <a16:creationId xmlns:a16="http://schemas.microsoft.com/office/drawing/2014/main" id="{E98CDE97-6804-432C-93C1-3AC98742608F}"/>
              </a:ext>
            </a:extLst>
          </p:cNvPr>
          <p:cNvSpPr txBox="1">
            <a:spLocks/>
          </p:cNvSpPr>
          <p:nvPr/>
        </p:nvSpPr>
        <p:spPr>
          <a:xfrm>
            <a:off x="167933" y="175507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40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大阪府内の設備投資動向</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DI</a:t>
            </a:r>
            <a:r>
              <a:rPr kumimoji="0" lang="ja-JP" altLang="en-US" sz="10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：「増加」－「減少」企業割合）</a:t>
            </a:r>
            <a:endParaRPr kumimoji="1" lang="en-US" altLang="ja-JP" sz="14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25D388DE-DAF7-4674-8E38-7A4262026D43}"/>
              </a:ext>
            </a:extLst>
          </p:cNvPr>
          <p:cNvSpPr txBox="1"/>
          <p:nvPr/>
        </p:nvSpPr>
        <p:spPr>
          <a:xfrm>
            <a:off x="127648" y="650170"/>
            <a:ext cx="9650704" cy="94551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pPr marL="0" indent="0">
              <a:buNone/>
            </a:pPr>
            <a:r>
              <a:rPr lang="ja-JP" altLang="en-US" b="0" dirty="0"/>
              <a:t>これまでの</a:t>
            </a:r>
            <a:r>
              <a:rPr lang="ja-JP" altLang="en-US" u="sng" dirty="0"/>
              <a:t>府市一体のインフラ整備の進捗や万博の準備等を背景</a:t>
            </a:r>
            <a:r>
              <a:rPr lang="ja-JP" altLang="en-US" b="0" dirty="0"/>
              <a:t>に、</a:t>
            </a:r>
            <a:r>
              <a:rPr lang="ja-JP" altLang="en-US" u="sng" dirty="0"/>
              <a:t>民間投資の活発化</a:t>
            </a:r>
            <a:r>
              <a:rPr lang="ja-JP" altLang="en-US" b="0" dirty="0"/>
              <a:t>が見てとれる。</a:t>
            </a:r>
            <a:endParaRPr lang="en-US" altLang="ja-JP" b="0" dirty="0"/>
          </a:p>
          <a:p>
            <a:r>
              <a:rPr lang="ja-JP" altLang="en-US" b="0" dirty="0"/>
              <a:t>府内企業全体の</a:t>
            </a:r>
            <a:r>
              <a:rPr lang="ja-JP" altLang="en-US" u="sng" dirty="0"/>
              <a:t>設備投資動向は、大企業を中心に</a:t>
            </a:r>
            <a:r>
              <a:rPr lang="en-US" altLang="ja-JP" u="sng" dirty="0"/>
              <a:t>2021</a:t>
            </a:r>
            <a:r>
              <a:rPr lang="ja-JP" altLang="en-US" u="sng" dirty="0"/>
              <a:t>年以降回復基調</a:t>
            </a:r>
            <a:r>
              <a:rPr lang="ja-JP" altLang="en-US" b="0" dirty="0"/>
              <a:t>。</a:t>
            </a:r>
            <a:r>
              <a:rPr lang="ja-JP" altLang="en-US" u="sng" dirty="0"/>
              <a:t>企業設備投資額についても、コロナ期間を除き大きく増加。</a:t>
            </a:r>
            <a:endParaRPr lang="en-US" altLang="ja-JP" u="sng" dirty="0"/>
          </a:p>
          <a:p>
            <a:r>
              <a:rPr lang="ja-JP" altLang="en-US" u="sng" dirty="0"/>
              <a:t>施工請負契約額</a:t>
            </a:r>
            <a:r>
              <a:rPr lang="ja-JP" altLang="en-US" b="0" dirty="0"/>
              <a:t>は、横ばいで推移していたが、</a:t>
            </a:r>
            <a:r>
              <a:rPr lang="en-US" altLang="ja-JP" u="sng" dirty="0"/>
              <a:t>201</a:t>
            </a:r>
            <a:r>
              <a:rPr lang="ja-JP" altLang="en-US" u="sng" dirty="0"/>
              <a:t>９年以降は大きく増加。</a:t>
            </a:r>
            <a:endParaRPr lang="en-US" altLang="ja-JP" u="sng" dirty="0"/>
          </a:p>
          <a:p>
            <a:r>
              <a:rPr lang="ja-JP" altLang="en-US" u="sng" dirty="0"/>
              <a:t>製造品出荷額は大きく増加。</a:t>
            </a:r>
            <a:r>
              <a:rPr lang="ja-JP" altLang="en-US" b="0" dirty="0"/>
              <a:t>特に生産用機械など「はん用・生産用・業務機械」や、部品・素材となる「一次金属」「化学</a:t>
            </a:r>
            <a:r>
              <a:rPr lang="ja-JP" altLang="en-US" b="0" dirty="0">
                <a:solidFill>
                  <a:schemeClr val="tx1"/>
                </a:solidFill>
              </a:rPr>
              <a:t>」「金属製品」</a:t>
            </a:r>
            <a:r>
              <a:rPr lang="ja-JP" altLang="en-US" b="0" dirty="0"/>
              <a:t>が増加。</a:t>
            </a:r>
            <a:endParaRPr lang="en-US" altLang="ja-JP" b="0" dirty="0"/>
          </a:p>
        </p:txBody>
      </p:sp>
      <p:sp>
        <p:nvSpPr>
          <p:cNvPr id="57" name="テキスト ボックス 56">
            <a:extLst>
              <a:ext uri="{FF2B5EF4-FFF2-40B4-BE49-F238E27FC236}">
                <a16:creationId xmlns:a16="http://schemas.microsoft.com/office/drawing/2014/main" id="{E13FBC78-2FDE-42E4-BF5F-16BAE8C1C1CA}"/>
              </a:ext>
            </a:extLst>
          </p:cNvPr>
          <p:cNvSpPr txBox="1"/>
          <p:nvPr/>
        </p:nvSpPr>
        <p:spPr>
          <a:xfrm>
            <a:off x="2743201" y="4046671"/>
            <a:ext cx="2092388" cy="16927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ja-JP" altLang="en-US" sz="500" dirty="0">
                <a:solidFill>
                  <a:prstClr val="black"/>
                </a:solidFill>
                <a:latin typeface="Meiryo UI" panose="020B0604030504040204" pitchFamily="50" charset="-128"/>
                <a:ea typeface="Meiryo UI" panose="020B0604030504040204" pitchFamily="50" charset="-128"/>
              </a:rPr>
              <a:t>出</a:t>
            </a: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典：大阪産業経済リサーチセンター「大阪府景気観測調査」</a:t>
            </a:r>
          </a:p>
        </p:txBody>
      </p:sp>
      <p:sp>
        <p:nvSpPr>
          <p:cNvPr id="58" name="テキスト プレースホルダー 70">
            <a:extLst>
              <a:ext uri="{FF2B5EF4-FFF2-40B4-BE49-F238E27FC236}">
                <a16:creationId xmlns:a16="http://schemas.microsoft.com/office/drawing/2014/main" id="{D05CC94B-152E-470F-989E-3E13943A010A}"/>
              </a:ext>
            </a:extLst>
          </p:cNvPr>
          <p:cNvSpPr txBox="1">
            <a:spLocks/>
          </p:cNvSpPr>
          <p:nvPr/>
        </p:nvSpPr>
        <p:spPr>
          <a:xfrm>
            <a:off x="179883" y="4236355"/>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テキスト プレースホルダー 70">
            <a:extLst>
              <a:ext uri="{FF2B5EF4-FFF2-40B4-BE49-F238E27FC236}">
                <a16:creationId xmlns:a16="http://schemas.microsoft.com/office/drawing/2014/main" id="{DA931825-72F7-4A26-8765-B3CCF0BF00CB}"/>
              </a:ext>
            </a:extLst>
          </p:cNvPr>
          <p:cNvSpPr txBox="1">
            <a:spLocks/>
          </p:cNvSpPr>
          <p:nvPr/>
        </p:nvSpPr>
        <p:spPr>
          <a:xfrm>
            <a:off x="197289" y="4227534"/>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TW"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施工請負契約額</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4" name="テキスト プレースホルダー 70">
            <a:extLst>
              <a:ext uri="{FF2B5EF4-FFF2-40B4-BE49-F238E27FC236}">
                <a16:creationId xmlns:a16="http://schemas.microsoft.com/office/drawing/2014/main" id="{93D80A26-D494-47F7-B3B7-11C214F268D0}"/>
              </a:ext>
            </a:extLst>
          </p:cNvPr>
          <p:cNvSpPr txBox="1">
            <a:spLocks/>
          </p:cNvSpPr>
          <p:nvPr/>
        </p:nvSpPr>
        <p:spPr>
          <a:xfrm>
            <a:off x="5043888" y="422753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5" name="テキスト プレースホルダー 70">
            <a:extLst>
              <a:ext uri="{FF2B5EF4-FFF2-40B4-BE49-F238E27FC236}">
                <a16:creationId xmlns:a16="http://schemas.microsoft.com/office/drawing/2014/main" id="{50E73E83-EB55-4BC2-8F78-94708AD0B999}"/>
              </a:ext>
            </a:extLst>
          </p:cNvPr>
          <p:cNvSpPr txBox="1">
            <a:spLocks/>
          </p:cNvSpPr>
          <p:nvPr/>
        </p:nvSpPr>
        <p:spPr>
          <a:xfrm>
            <a:off x="5000184" y="422025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産業中分類別の製造品出荷額</a:t>
            </a:r>
          </a:p>
        </p:txBody>
      </p:sp>
      <p:sp>
        <p:nvSpPr>
          <p:cNvPr id="32" name="テキスト プレースホルダー 70">
            <a:extLst>
              <a:ext uri="{FF2B5EF4-FFF2-40B4-BE49-F238E27FC236}">
                <a16:creationId xmlns:a16="http://schemas.microsoft.com/office/drawing/2014/main" id="{0EC4A512-A4F7-484F-B37F-E6648D0319C0}"/>
              </a:ext>
            </a:extLst>
          </p:cNvPr>
          <p:cNvSpPr txBox="1">
            <a:spLocks/>
          </p:cNvSpPr>
          <p:nvPr/>
        </p:nvSpPr>
        <p:spPr>
          <a:xfrm>
            <a:off x="5043888" y="175507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プレースホルダー 70">
            <a:extLst>
              <a:ext uri="{FF2B5EF4-FFF2-40B4-BE49-F238E27FC236}">
                <a16:creationId xmlns:a16="http://schemas.microsoft.com/office/drawing/2014/main" id="{ACFD1F47-0BBF-4E8A-A1A5-365729458D9C}"/>
              </a:ext>
            </a:extLst>
          </p:cNvPr>
          <p:cNvSpPr txBox="1">
            <a:spLocks/>
          </p:cNvSpPr>
          <p:nvPr/>
        </p:nvSpPr>
        <p:spPr>
          <a:xfrm>
            <a:off x="5043888" y="1773178"/>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企業設備投資額</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C01B93F3-9E1E-45CA-B3C5-F8A17B030B23}"/>
              </a:ext>
            </a:extLst>
          </p:cNvPr>
          <p:cNvSpPr txBox="1"/>
          <p:nvPr/>
        </p:nvSpPr>
        <p:spPr>
          <a:xfrm>
            <a:off x="7731974" y="4048158"/>
            <a:ext cx="1887855" cy="16927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大阪府「府民経済計算」</a:t>
            </a:r>
            <a:endPar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AC2F755-EB12-4825-9DF6-39FE21E627E1}"/>
              </a:ext>
            </a:extLst>
          </p:cNvPr>
          <p:cNvSpPr txBox="1"/>
          <p:nvPr/>
        </p:nvSpPr>
        <p:spPr>
          <a:xfrm>
            <a:off x="0" y="61186"/>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１－①．経済＜投資＞</a:t>
            </a:r>
            <a:endParaRPr kumimoji="1" lang="ja-JP" altLang="en-US" sz="20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endParaRPr>
          </a:p>
        </p:txBody>
      </p:sp>
      <p:sp>
        <p:nvSpPr>
          <p:cNvPr id="60" name="テキスト ボックス 59">
            <a:extLst>
              <a:ext uri="{FF2B5EF4-FFF2-40B4-BE49-F238E27FC236}">
                <a16:creationId xmlns:a16="http://schemas.microsoft.com/office/drawing/2014/main" id="{DD1BAF05-DD73-4F8D-B96B-0AD70C6E83CF}"/>
              </a:ext>
            </a:extLst>
          </p:cNvPr>
          <p:cNvSpPr txBox="1"/>
          <p:nvPr/>
        </p:nvSpPr>
        <p:spPr>
          <a:xfrm>
            <a:off x="309450" y="6520027"/>
            <a:ext cx="4690734" cy="348452"/>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施工請負契約額は、「公共機関からの受注工事（１件５００万円以上の工事）」と民間からの受注工事「建築工事・建築設備工事（１件５億円以上の工事）」、</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「土木工事及び機械装置等工事（１件５００万円以上の工事）」を合算</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8091103E-FC00-44E1-B3C4-813CE51EF97A}"/>
              </a:ext>
            </a:extLst>
          </p:cNvPr>
          <p:cNvSpPr txBox="1"/>
          <p:nvPr/>
        </p:nvSpPr>
        <p:spPr>
          <a:xfrm>
            <a:off x="3007923" y="6686981"/>
            <a:ext cx="1804610" cy="121149"/>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国土交通省「建設工事受注動態統計調査報告」</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3C3824F7-26C4-42F6-883C-3EA505AA5E51}"/>
              </a:ext>
            </a:extLst>
          </p:cNvPr>
          <p:cNvSpPr/>
          <p:nvPr/>
        </p:nvSpPr>
        <p:spPr>
          <a:xfrm>
            <a:off x="8432995" y="6636091"/>
            <a:ext cx="1228667" cy="1692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kumimoji="0"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総務省「経済構造実態調査」</a:t>
            </a:r>
            <a:endParaRPr kumimoji="0" lang="en-US" altLang="zh-TW"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E68BF6CA-C7E3-4079-BBE8-DAAB47297E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933" y="2137916"/>
            <a:ext cx="4708672" cy="1916931"/>
          </a:xfrm>
          <a:prstGeom prst="rect">
            <a:avLst/>
          </a:prstGeom>
        </p:spPr>
      </p:pic>
      <p:pic>
        <p:nvPicPr>
          <p:cNvPr id="6" name="図 5">
            <a:extLst>
              <a:ext uri="{FF2B5EF4-FFF2-40B4-BE49-F238E27FC236}">
                <a16:creationId xmlns:a16="http://schemas.microsoft.com/office/drawing/2014/main" id="{C1B4D093-F167-4BB2-9AC5-1A372215A6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39010" y="2118867"/>
            <a:ext cx="4561499" cy="1961380"/>
          </a:xfrm>
          <a:prstGeom prst="rect">
            <a:avLst/>
          </a:prstGeom>
        </p:spPr>
      </p:pic>
      <p:pic>
        <p:nvPicPr>
          <p:cNvPr id="8" name="図 7">
            <a:extLst>
              <a:ext uri="{FF2B5EF4-FFF2-40B4-BE49-F238E27FC236}">
                <a16:creationId xmlns:a16="http://schemas.microsoft.com/office/drawing/2014/main" id="{03B81E13-B6A0-409C-B4EF-2638EC11A0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8186" y="4604183"/>
            <a:ext cx="4552662" cy="2026054"/>
          </a:xfrm>
          <a:prstGeom prst="rect">
            <a:avLst/>
          </a:prstGeom>
        </p:spPr>
      </p:pic>
      <p:sp>
        <p:nvSpPr>
          <p:cNvPr id="25" name="スライド番号プレースホルダー 3">
            <a:extLst>
              <a:ext uri="{FF2B5EF4-FFF2-40B4-BE49-F238E27FC236}">
                <a16:creationId xmlns:a16="http://schemas.microsoft.com/office/drawing/2014/main" id="{F061CB36-FCB5-4752-BCB4-FFEB606DA56F}"/>
              </a:ext>
            </a:extLst>
          </p:cNvPr>
          <p:cNvSpPr>
            <a:spLocks noGrp="1"/>
          </p:cNvSpPr>
          <p:nvPr>
            <p:ph type="sldNum" sz="quarter" idx="12"/>
          </p:nvPr>
        </p:nvSpPr>
        <p:spPr>
          <a:xfrm>
            <a:off x="7702465" y="648041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5" name="図 4">
            <a:extLst>
              <a:ext uri="{FF2B5EF4-FFF2-40B4-BE49-F238E27FC236}">
                <a16:creationId xmlns:a16="http://schemas.microsoft.com/office/drawing/2014/main" id="{2A926120-20D9-4AE1-A966-11B6366AC7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151" y="4604182"/>
            <a:ext cx="4640437" cy="1982601"/>
          </a:xfrm>
          <a:prstGeom prst="rect">
            <a:avLst/>
          </a:prstGeom>
        </p:spPr>
      </p:pic>
    </p:spTree>
    <p:extLst>
      <p:ext uri="{BB962C8B-B14F-4D97-AF65-F5344CB8AC3E}">
        <p14:creationId xmlns:p14="http://schemas.microsoft.com/office/powerpoint/2010/main" val="92115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58EF2F-84A1-44C1-85CE-69F83E03D1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617" y="2192121"/>
            <a:ext cx="4658418" cy="1982036"/>
          </a:xfrm>
          <a:prstGeom prst="rect">
            <a:avLst/>
          </a:prstGeom>
        </p:spPr>
      </p:pic>
      <p:sp>
        <p:nvSpPr>
          <p:cNvPr id="4" name="テキスト ボックス 3">
            <a:extLst>
              <a:ext uri="{FF2B5EF4-FFF2-40B4-BE49-F238E27FC236}">
                <a16:creationId xmlns:a16="http://schemas.microsoft.com/office/drawing/2014/main" id="{25D388DE-DAF7-4674-8E38-7A4262026D43}"/>
              </a:ext>
            </a:extLst>
          </p:cNvPr>
          <p:cNvSpPr txBox="1"/>
          <p:nvPr/>
        </p:nvSpPr>
        <p:spPr>
          <a:xfrm>
            <a:off x="127648" y="650170"/>
            <a:ext cx="9650704" cy="94551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r>
              <a:rPr lang="ja-JP" altLang="en-US" u="sng" dirty="0"/>
              <a:t>オフィス空室率は長期的に下降</a:t>
            </a:r>
            <a:r>
              <a:rPr lang="ja-JP" altLang="en-US" b="0" dirty="0"/>
              <a:t>。東京都との差が最大</a:t>
            </a:r>
            <a:r>
              <a:rPr lang="en-US" altLang="ja-JP" b="0" dirty="0">
                <a:solidFill>
                  <a:schemeClr val="tx1"/>
                </a:solidFill>
              </a:rPr>
              <a:t>3.5</a:t>
            </a:r>
            <a:r>
              <a:rPr lang="ja-JP" altLang="en-US" b="0" dirty="0"/>
              <a:t>ポイントあったが、</a:t>
            </a:r>
            <a:r>
              <a:rPr lang="en-US" altLang="ja-JP" u="sng" dirty="0"/>
              <a:t>2019</a:t>
            </a:r>
            <a:r>
              <a:rPr lang="ja-JP" altLang="en-US" u="sng" dirty="0"/>
              <a:t>年以降は、東京都を下回る水準で推移。</a:t>
            </a:r>
          </a:p>
          <a:p>
            <a:r>
              <a:rPr lang="ja-JP" altLang="en-US" u="sng" dirty="0"/>
              <a:t>オフィスビルの新規供給量は増加傾向。 </a:t>
            </a:r>
            <a:r>
              <a:rPr lang="en-US" altLang="ja-JP" u="sng" dirty="0"/>
              <a:t>2024</a:t>
            </a:r>
            <a:r>
              <a:rPr lang="ja-JP" altLang="en-US" u="sng" dirty="0"/>
              <a:t>年には東京ビジネス地区を上回る伸び。</a:t>
            </a:r>
            <a:endParaRPr lang="en-US" altLang="ja-JP" u="sng" dirty="0"/>
          </a:p>
          <a:p>
            <a:r>
              <a:rPr lang="ja-JP" altLang="en-US" u="sng" dirty="0"/>
              <a:t>商業地価は全国・東京を上回る伸び率で推移。</a:t>
            </a:r>
            <a:endParaRPr lang="en-US" altLang="ja-JP" u="sng" dirty="0"/>
          </a:p>
          <a:p>
            <a:r>
              <a:rPr lang="ja-JP" altLang="en-US" b="0" dirty="0"/>
              <a:t>地価やオフィス賃料といった</a:t>
            </a:r>
            <a:r>
              <a:rPr lang="ja-JP" altLang="en-US" u="sng" dirty="0"/>
              <a:t>ビジネスコストは、いずれも大阪は東京よりも安価。</a:t>
            </a:r>
          </a:p>
        </p:txBody>
      </p:sp>
      <p:sp>
        <p:nvSpPr>
          <p:cNvPr id="58" name="テキスト プレースホルダー 70">
            <a:extLst>
              <a:ext uri="{FF2B5EF4-FFF2-40B4-BE49-F238E27FC236}">
                <a16:creationId xmlns:a16="http://schemas.microsoft.com/office/drawing/2014/main" id="{D05CC94B-152E-470F-989E-3E13943A010A}"/>
              </a:ext>
            </a:extLst>
          </p:cNvPr>
          <p:cNvSpPr txBox="1">
            <a:spLocks/>
          </p:cNvSpPr>
          <p:nvPr/>
        </p:nvSpPr>
        <p:spPr>
          <a:xfrm>
            <a:off x="123170" y="4273853"/>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商業地価</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9" name="テキスト ボックス 98">
            <a:extLst>
              <a:ext uri="{FF2B5EF4-FFF2-40B4-BE49-F238E27FC236}">
                <a16:creationId xmlns:a16="http://schemas.microsoft.com/office/drawing/2014/main" id="{FF248CE8-7171-44A5-8FAB-791772988AD3}"/>
              </a:ext>
            </a:extLst>
          </p:cNvPr>
          <p:cNvSpPr txBox="1"/>
          <p:nvPr/>
        </p:nvSpPr>
        <p:spPr>
          <a:xfrm>
            <a:off x="3478969" y="6694988"/>
            <a:ext cx="1309415" cy="103357"/>
          </a:xfrm>
          <a:prstGeom prst="rect">
            <a:avLst/>
          </a:prstGeom>
          <a:noFill/>
        </p:spPr>
        <p:txBody>
          <a:bodyPr wrap="non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a:t>
            </a:r>
            <a:r>
              <a:rPr kumimoji="1" lang="zh-TW"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都道府県地価調査</a:t>
            </a: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テキスト ボックス 55">
            <a:extLst>
              <a:ext uri="{FF2B5EF4-FFF2-40B4-BE49-F238E27FC236}">
                <a16:creationId xmlns:a16="http://schemas.microsoft.com/office/drawing/2014/main" id="{09BBB288-CBBF-4D3E-BC9C-7A5F0F352A39}"/>
              </a:ext>
            </a:extLst>
          </p:cNvPr>
          <p:cNvSpPr txBox="1"/>
          <p:nvPr/>
        </p:nvSpPr>
        <p:spPr>
          <a:xfrm>
            <a:off x="8268605" y="4044067"/>
            <a:ext cx="1448986" cy="189386"/>
          </a:xfrm>
          <a:prstGeom prst="rect">
            <a:avLst/>
          </a:prstGeom>
          <a:noFill/>
        </p:spPr>
        <p:txBody>
          <a:bodyPr wrap="non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500" dirty="0">
                <a:solidFill>
                  <a:prstClr val="black"/>
                </a:solidFill>
                <a:latin typeface="Meiryo UI" panose="020B0604030504040204" pitchFamily="50" charset="-128"/>
                <a:ea typeface="Meiryo UI" panose="020B0604030504040204" pitchFamily="50" charset="-128"/>
              </a:rPr>
              <a:t>三鬼商事「オフィスリポート」より作成</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テキスト プレースホルダー 70">
            <a:extLst>
              <a:ext uri="{FF2B5EF4-FFF2-40B4-BE49-F238E27FC236}">
                <a16:creationId xmlns:a16="http://schemas.microsoft.com/office/drawing/2014/main" id="{44438440-1A44-4241-BBE4-AAA0518E7229}"/>
              </a:ext>
            </a:extLst>
          </p:cNvPr>
          <p:cNvSpPr txBox="1">
            <a:spLocks/>
          </p:cNvSpPr>
          <p:nvPr/>
        </p:nvSpPr>
        <p:spPr>
          <a:xfrm>
            <a:off x="123170" y="1852351"/>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0" name="テキスト プレースホルダー 70">
            <a:extLst>
              <a:ext uri="{FF2B5EF4-FFF2-40B4-BE49-F238E27FC236}">
                <a16:creationId xmlns:a16="http://schemas.microsoft.com/office/drawing/2014/main" id="{1C268BC6-AA7A-4C80-801E-D9107CD388FA}"/>
              </a:ext>
            </a:extLst>
          </p:cNvPr>
          <p:cNvSpPr txBox="1">
            <a:spLocks/>
          </p:cNvSpPr>
          <p:nvPr/>
        </p:nvSpPr>
        <p:spPr>
          <a:xfrm>
            <a:off x="123170" y="1852351"/>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400" dirty="0">
                <a:solidFill>
                  <a:sysClr val="windowText" lastClr="000000"/>
                </a:solidFill>
                <a:latin typeface="BIZ UDPゴシック" panose="020B0400000000000000" pitchFamily="50" charset="-128"/>
                <a:ea typeface="BIZ UDPゴシック" panose="020B0400000000000000" pitchFamily="50" charset="-128"/>
              </a:rPr>
              <a:t>オフィス空室率</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1" name="テキスト プレースホルダー 70">
            <a:extLst>
              <a:ext uri="{FF2B5EF4-FFF2-40B4-BE49-F238E27FC236}">
                <a16:creationId xmlns:a16="http://schemas.microsoft.com/office/drawing/2014/main" id="{FE39E161-CEB0-4766-AD7D-429F78F043BB}"/>
              </a:ext>
            </a:extLst>
          </p:cNvPr>
          <p:cNvSpPr txBox="1">
            <a:spLocks/>
          </p:cNvSpPr>
          <p:nvPr/>
        </p:nvSpPr>
        <p:spPr>
          <a:xfrm>
            <a:off x="5029348" y="1852351"/>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テキスト プレースホルダー 70">
            <a:extLst>
              <a:ext uri="{FF2B5EF4-FFF2-40B4-BE49-F238E27FC236}">
                <a16:creationId xmlns:a16="http://schemas.microsoft.com/office/drawing/2014/main" id="{A8E684BF-4195-452E-8DF2-33B7B80CF0D8}"/>
              </a:ext>
            </a:extLst>
          </p:cNvPr>
          <p:cNvSpPr txBox="1">
            <a:spLocks/>
          </p:cNvSpPr>
          <p:nvPr/>
        </p:nvSpPr>
        <p:spPr>
          <a:xfrm>
            <a:off x="5029348" y="1852351"/>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400" dirty="0">
                <a:solidFill>
                  <a:sysClr val="windowText" lastClr="000000"/>
                </a:solidFill>
                <a:latin typeface="BIZ UDPゴシック" panose="020B0400000000000000" pitchFamily="50" charset="-128"/>
                <a:ea typeface="BIZ UDPゴシック" panose="020B0400000000000000" pitchFamily="50" charset="-128"/>
              </a:rPr>
              <a:t>オフィスビルの新規供給量</a:t>
            </a:r>
          </a:p>
        </p:txBody>
      </p:sp>
      <p:sp>
        <p:nvSpPr>
          <p:cNvPr id="33" name="テキスト ボックス 32">
            <a:extLst>
              <a:ext uri="{FF2B5EF4-FFF2-40B4-BE49-F238E27FC236}">
                <a16:creationId xmlns:a16="http://schemas.microsoft.com/office/drawing/2014/main" id="{E77015B6-5622-4CCE-90CD-A27FFDF0AA32}"/>
              </a:ext>
            </a:extLst>
          </p:cNvPr>
          <p:cNvSpPr txBox="1"/>
          <p:nvPr/>
        </p:nvSpPr>
        <p:spPr>
          <a:xfrm>
            <a:off x="0" y="61186"/>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１－①．経済＜オフィス空室率・地価など＞</a:t>
            </a:r>
            <a:endParaRPr kumimoji="1" lang="ja-JP" altLang="en-US" sz="20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endParaRPr>
          </a:p>
        </p:txBody>
      </p:sp>
      <p:sp>
        <p:nvSpPr>
          <p:cNvPr id="20" name="テキスト プレースホルダー 70">
            <a:extLst>
              <a:ext uri="{FF2B5EF4-FFF2-40B4-BE49-F238E27FC236}">
                <a16:creationId xmlns:a16="http://schemas.microsoft.com/office/drawing/2014/main" id="{C0B22A66-459D-4387-8744-01123FF3B5DE}"/>
              </a:ext>
            </a:extLst>
          </p:cNvPr>
          <p:cNvSpPr txBox="1">
            <a:spLocks/>
          </p:cNvSpPr>
          <p:nvPr/>
        </p:nvSpPr>
        <p:spPr>
          <a:xfrm>
            <a:off x="5064425" y="428163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ビジネスコスト</a:t>
            </a:r>
          </a:p>
        </p:txBody>
      </p:sp>
      <p:sp>
        <p:nvSpPr>
          <p:cNvPr id="2" name="スライド番号プレースホルダー 1">
            <a:extLst>
              <a:ext uri="{FF2B5EF4-FFF2-40B4-BE49-F238E27FC236}">
                <a16:creationId xmlns:a16="http://schemas.microsoft.com/office/drawing/2014/main" id="{EDF012E7-53B4-41D4-9991-CD80F69A7C1F}"/>
              </a:ext>
            </a:extLst>
          </p:cNvPr>
          <p:cNvSpPr>
            <a:spLocks noGrp="1"/>
          </p:cNvSpPr>
          <p:nvPr>
            <p:ph type="sldNum" sz="quarter" idx="12"/>
          </p:nvPr>
        </p:nvSpPr>
        <p:spPr>
          <a:xfrm>
            <a:off x="7677150" y="6557040"/>
            <a:ext cx="2228850" cy="365125"/>
          </a:xfrm>
        </p:spPr>
        <p:txBody>
          <a:bodyPr/>
          <a:lstStyle/>
          <a:p>
            <a:fld id="{DDF82107-93BA-490C-9453-044014AF67CD}" type="slidenum">
              <a:rPr kumimoji="1" lang="ja-JP" altLang="en-US" smtClean="0">
                <a:solidFill>
                  <a:schemeClr val="tx1">
                    <a:lumMod val="50000"/>
                    <a:lumOff val="50000"/>
                  </a:schemeClr>
                </a:solidFill>
              </a:rPr>
              <a:pPr/>
              <a:t>51</a:t>
            </a:fld>
            <a:endParaRPr kumimoji="1" lang="ja-JP" altLang="en-US" dirty="0">
              <a:solidFill>
                <a:schemeClr val="tx1">
                  <a:lumMod val="50000"/>
                  <a:lumOff val="50000"/>
                </a:schemeClr>
              </a:solidFill>
            </a:endParaRPr>
          </a:p>
        </p:txBody>
      </p:sp>
      <p:sp>
        <p:nvSpPr>
          <p:cNvPr id="71" name="テキスト ボックス 70">
            <a:extLst>
              <a:ext uri="{FF2B5EF4-FFF2-40B4-BE49-F238E27FC236}">
                <a16:creationId xmlns:a16="http://schemas.microsoft.com/office/drawing/2014/main" id="{4CF6D710-277F-4253-B4F7-B8FAEE673785}"/>
              </a:ext>
            </a:extLst>
          </p:cNvPr>
          <p:cNvSpPr txBox="1"/>
          <p:nvPr/>
        </p:nvSpPr>
        <p:spPr>
          <a:xfrm>
            <a:off x="3574981" y="4005065"/>
            <a:ext cx="1503997" cy="333477"/>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出典：三鬼商事「オフィスマーケット情報」</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 name="図 6">
            <a:extLst>
              <a:ext uri="{FF2B5EF4-FFF2-40B4-BE49-F238E27FC236}">
                <a16:creationId xmlns:a16="http://schemas.microsoft.com/office/drawing/2014/main" id="{BE664AB2-174E-4A5F-91C1-B5520C8BC5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4555" y="4657571"/>
            <a:ext cx="4644825" cy="2018364"/>
          </a:xfrm>
          <a:prstGeom prst="rect">
            <a:avLst/>
          </a:prstGeom>
        </p:spPr>
      </p:pic>
      <p:pic>
        <p:nvPicPr>
          <p:cNvPr id="9" name="図 8">
            <a:extLst>
              <a:ext uri="{FF2B5EF4-FFF2-40B4-BE49-F238E27FC236}">
                <a16:creationId xmlns:a16="http://schemas.microsoft.com/office/drawing/2014/main" id="{84C00D36-D7DB-4BD5-B7BE-FE9BEB7937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60624" y="4657571"/>
            <a:ext cx="4690821" cy="1982037"/>
          </a:xfrm>
          <a:prstGeom prst="rect">
            <a:avLst/>
          </a:prstGeom>
        </p:spPr>
      </p:pic>
      <p:sp>
        <p:nvSpPr>
          <p:cNvPr id="23" name="テキスト ボックス 22">
            <a:extLst>
              <a:ext uri="{FF2B5EF4-FFF2-40B4-BE49-F238E27FC236}">
                <a16:creationId xmlns:a16="http://schemas.microsoft.com/office/drawing/2014/main" id="{4121DFAA-72FB-497F-AC85-AB2C71E29A8B}"/>
              </a:ext>
            </a:extLst>
          </p:cNvPr>
          <p:cNvSpPr txBox="1"/>
          <p:nvPr/>
        </p:nvSpPr>
        <p:spPr>
          <a:xfrm>
            <a:off x="5281083" y="6478196"/>
            <a:ext cx="1993758" cy="318617"/>
          </a:xfrm>
          <a:prstGeom prst="rect">
            <a:avLst/>
          </a:prstGeom>
          <a:noFill/>
        </p:spPr>
        <p:txBody>
          <a:bodyPr wrap="none"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１国土交通省「令和６年都道府県地価調査</a:t>
            </a:r>
            <a:r>
              <a:rPr kumimoji="1" lang="ja-JP" altLang="en-US" sz="600" dirty="0">
                <a:solidFill>
                  <a:prstClr val="black"/>
                </a:solidFill>
                <a:latin typeface="Meiryo UI" panose="020B0604030504040204" pitchFamily="50" charset="-128"/>
                <a:ea typeface="Meiryo UI" panose="020B0604030504040204" pitchFamily="50" charset="-128"/>
              </a:rPr>
              <a:t>」</a:t>
            </a:r>
            <a:endParaRPr kumimoji="1" lang="en-US" altLang="ja-JP" sz="600" dirty="0">
              <a:solidFill>
                <a:prstClr val="black"/>
              </a:solidFill>
              <a:latin typeface="Meiryo UI" panose="020B0604030504040204" pitchFamily="50" charset="-128"/>
              <a:ea typeface="Meiryo UI" panose="020B0604030504040204" pitchFamily="50" charset="-128"/>
            </a:endParaRPr>
          </a:p>
          <a:p>
            <a:pPr>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r>
              <a:rPr kumimoji="1" lang="ja-JP" altLang="en-US" sz="600" dirty="0">
                <a:solidFill>
                  <a:prstClr val="black"/>
                </a:solidFill>
                <a:latin typeface="Meiryo UI" panose="020B0604030504040204" pitchFamily="50" charset="-128"/>
                <a:ea typeface="Meiryo UI" panose="020B0604030504040204" pitchFamily="50" charset="-128"/>
              </a:rPr>
              <a:t>三鬼商事「オフィスリポート</a:t>
            </a:r>
            <a:r>
              <a:rPr kumimoji="1" lang="en-US" altLang="ja-JP" sz="600" dirty="0">
                <a:solidFill>
                  <a:prstClr val="black"/>
                </a:solidFill>
                <a:latin typeface="Meiryo UI" panose="020B0604030504040204" pitchFamily="50" charset="-128"/>
                <a:ea typeface="Meiryo UI" panose="020B0604030504040204" pitchFamily="50" charset="-128"/>
              </a:rPr>
              <a:t>(2025</a:t>
            </a:r>
            <a:r>
              <a:rPr kumimoji="1" lang="ja-JP" altLang="en-US" sz="600" dirty="0">
                <a:solidFill>
                  <a:prstClr val="black"/>
                </a:solidFill>
                <a:latin typeface="Meiryo UI" panose="020B0604030504040204" pitchFamily="50" charset="-128"/>
                <a:ea typeface="Meiryo UI" panose="020B0604030504040204" pitchFamily="50" charset="-128"/>
              </a:rPr>
              <a:t>年</a:t>
            </a:r>
            <a:r>
              <a:rPr kumimoji="1" lang="en-US" altLang="ja-JP" sz="600" dirty="0">
                <a:solidFill>
                  <a:prstClr val="black"/>
                </a:solidFill>
                <a:latin typeface="Meiryo UI" panose="020B0604030504040204" pitchFamily="50" charset="-128"/>
                <a:ea typeface="Meiryo UI" panose="020B0604030504040204" pitchFamily="50" charset="-128"/>
              </a:rPr>
              <a:t>12</a:t>
            </a:r>
            <a:r>
              <a:rPr kumimoji="1" lang="ja-JP" altLang="en-US" sz="600" dirty="0">
                <a:solidFill>
                  <a:prstClr val="black"/>
                </a:solidFill>
                <a:latin typeface="Meiryo UI" panose="020B0604030504040204" pitchFamily="50" charset="-128"/>
                <a:ea typeface="Meiryo UI" panose="020B0604030504040204" pitchFamily="50" charset="-128"/>
              </a:rPr>
              <a:t>月時点</a:t>
            </a:r>
            <a:r>
              <a:rPr kumimoji="1" lang="en-US" altLang="ja-JP" sz="600" dirty="0">
                <a:solidFill>
                  <a:prstClr val="black"/>
                </a:solidFill>
                <a:latin typeface="Meiryo UI" panose="020B0604030504040204" pitchFamily="50" charset="-128"/>
                <a:ea typeface="Meiryo UI" panose="020B0604030504040204" pitchFamily="50" charset="-128"/>
              </a:rPr>
              <a:t>)</a:t>
            </a:r>
            <a:r>
              <a:rPr kumimoji="1" lang="ja-JP" altLang="en-US" sz="600" dirty="0">
                <a:solidFill>
                  <a:prstClr val="black"/>
                </a:solidFill>
                <a:latin typeface="Meiryo UI" panose="020B0604030504040204" pitchFamily="50" charset="-128"/>
                <a:ea typeface="Meiryo UI" panose="020B0604030504040204" pitchFamily="50" charset="-128"/>
              </a:rPr>
              <a:t>」</a:t>
            </a:r>
            <a:endParaRPr kumimoji="1" lang="en-US" altLang="ja-JP" sz="600" dirty="0">
              <a:solidFill>
                <a:prstClr val="black"/>
              </a:solidFill>
              <a:latin typeface="Meiryo UI" panose="020B0604030504040204" pitchFamily="50" charset="-128"/>
              <a:ea typeface="Meiryo UI" panose="020B0604030504040204" pitchFamily="50" charset="-128"/>
            </a:endParaRPr>
          </a:p>
          <a:p>
            <a:pPr>
              <a:defRPr/>
            </a:pPr>
            <a:r>
              <a:rPr kumimoji="1" lang="ja-JP" altLang="en-US" sz="600" dirty="0">
                <a:solidFill>
                  <a:prstClr val="black"/>
                </a:solidFill>
                <a:latin typeface="Meiryo UI" panose="020B0604030504040204" pitchFamily="50" charset="-128"/>
                <a:ea typeface="Meiryo UI" panose="020B0604030504040204" pitchFamily="50" charset="-128"/>
              </a:rPr>
              <a:t>　　　　 </a:t>
            </a:r>
            <a:r>
              <a:rPr kumimoji="1" lang="en-US" altLang="ja-JP" sz="600" dirty="0">
                <a:solidFill>
                  <a:prstClr val="black"/>
                </a:solidFill>
                <a:latin typeface="Meiryo UI" panose="020B0604030504040204" pitchFamily="50" charset="-128"/>
                <a:ea typeface="Meiryo UI" panose="020B0604030504040204" pitchFamily="50" charset="-128"/>
              </a:rPr>
              <a:t>※</a:t>
            </a:r>
            <a:r>
              <a:rPr kumimoji="1" lang="ja-JP" altLang="en-US" sz="600" dirty="0">
                <a:solidFill>
                  <a:prstClr val="black"/>
                </a:solidFill>
                <a:latin typeface="Meiryo UI" panose="020B0604030504040204" pitchFamily="50" charset="-128"/>
                <a:ea typeface="Meiryo UI" panose="020B0604030504040204" pitchFamily="50" charset="-128"/>
              </a:rPr>
              <a:t>３厚生労働省「令和６年</a:t>
            </a:r>
            <a:r>
              <a:rPr kumimoji="1" lang="zh-TW" altLang="en-US" sz="600" dirty="0">
                <a:solidFill>
                  <a:prstClr val="black"/>
                </a:solidFill>
                <a:latin typeface="Meiryo UI" panose="020B0604030504040204" pitchFamily="50" charset="-128"/>
                <a:ea typeface="Meiryo UI" panose="020B0604030504040204" pitchFamily="50" charset="-128"/>
              </a:rPr>
              <a:t>賃金構造基本統計調査</a:t>
            </a:r>
            <a:r>
              <a:rPr kumimoji="1" lang="ja-JP" altLang="en-US" sz="600" dirty="0">
                <a:solidFill>
                  <a:prstClr val="black"/>
                </a:solidFill>
                <a:latin typeface="Meiryo UI" panose="020B0604030504040204" pitchFamily="50" charset="-128"/>
                <a:ea typeface="Meiryo UI" panose="020B0604030504040204" pitchFamily="50" charset="-128"/>
              </a:rPr>
              <a:t>」</a:t>
            </a:r>
            <a:endParaRPr kumimoji="1" lang="en-US" altLang="ja-JP" sz="600" dirty="0">
              <a:solidFill>
                <a:prstClr val="black"/>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413559DA-A9EF-4F37-89B6-EC2D0771F5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60623" y="2239086"/>
            <a:ext cx="4656967" cy="1812650"/>
          </a:xfrm>
          <a:prstGeom prst="rect">
            <a:avLst/>
          </a:prstGeom>
        </p:spPr>
      </p:pic>
    </p:spTree>
    <p:extLst>
      <p:ext uri="{BB962C8B-B14F-4D97-AF65-F5344CB8AC3E}">
        <p14:creationId xmlns:p14="http://schemas.microsoft.com/office/powerpoint/2010/main" val="88049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8A6C39E-1EA5-423A-B4A8-5CF9F35F29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5345" y="2135277"/>
            <a:ext cx="4452060" cy="1946378"/>
          </a:xfrm>
          <a:prstGeom prst="rect">
            <a:avLst/>
          </a:prstGeom>
        </p:spPr>
      </p:pic>
      <p:sp>
        <p:nvSpPr>
          <p:cNvPr id="4" name="テキスト ボックス 3">
            <a:extLst>
              <a:ext uri="{FF2B5EF4-FFF2-40B4-BE49-F238E27FC236}">
                <a16:creationId xmlns:a16="http://schemas.microsoft.com/office/drawing/2014/main" id="{25D388DE-DAF7-4674-8E38-7A4262026D43}"/>
              </a:ext>
            </a:extLst>
          </p:cNvPr>
          <p:cNvSpPr txBox="1"/>
          <p:nvPr/>
        </p:nvSpPr>
        <p:spPr>
          <a:xfrm>
            <a:off x="127648" y="650170"/>
            <a:ext cx="9650704" cy="723916"/>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r>
              <a:rPr lang="en-US" altLang="ja-JP" u="sng" dirty="0"/>
              <a:t>2023</a:t>
            </a:r>
            <a:r>
              <a:rPr lang="ja-JP" altLang="en-US" u="sng" dirty="0"/>
              <a:t>年の百貨店販売額は</a:t>
            </a:r>
            <a:r>
              <a:rPr lang="en-US" altLang="ja-JP" u="sng" dirty="0"/>
              <a:t>2007</a:t>
            </a:r>
            <a:r>
              <a:rPr lang="ja-JP" altLang="en-US" u="sng" dirty="0"/>
              <a:t>年ぶりに</a:t>
            </a:r>
            <a:r>
              <a:rPr lang="en-US" altLang="ja-JP" u="sng" dirty="0"/>
              <a:t>1</a:t>
            </a:r>
            <a:r>
              <a:rPr lang="ja-JP" altLang="en-US" u="sng" dirty="0"/>
              <a:t>兆円を突破</a:t>
            </a:r>
            <a:r>
              <a:rPr lang="ja-JP" altLang="en-US" u="sng" dirty="0">
                <a:solidFill>
                  <a:schemeClr val="tx1"/>
                </a:solidFill>
              </a:rPr>
              <a:t>。</a:t>
            </a:r>
            <a:endParaRPr lang="en-US" altLang="ja-JP" u="sng" dirty="0">
              <a:solidFill>
                <a:schemeClr val="tx1"/>
              </a:solidFill>
            </a:endParaRPr>
          </a:p>
          <a:p>
            <a:r>
              <a:rPr lang="ja-JP" altLang="en-US" u="sng" dirty="0">
                <a:solidFill>
                  <a:schemeClr val="tx1"/>
                </a:solidFill>
              </a:rPr>
              <a:t>卸売業商品販売額については、コロナ前の額を超え、</a:t>
            </a:r>
            <a:r>
              <a:rPr lang="ja-JP" altLang="en-US" b="0" dirty="0">
                <a:solidFill>
                  <a:schemeClr val="tx1"/>
                </a:solidFill>
              </a:rPr>
              <a:t>２０２３年</a:t>
            </a:r>
            <a:r>
              <a:rPr lang="ja-JP" altLang="en-US" b="0" dirty="0"/>
              <a:t>は</a:t>
            </a:r>
            <a:r>
              <a:rPr lang="en-US" altLang="ja-JP" b="0" dirty="0"/>
              <a:t>55</a:t>
            </a:r>
            <a:r>
              <a:rPr lang="ja-JP" altLang="en-US" b="0" dirty="0"/>
              <a:t>兆を超える。</a:t>
            </a:r>
            <a:endParaRPr lang="en-US" altLang="ja-JP" b="0" dirty="0"/>
          </a:p>
          <a:p>
            <a:r>
              <a:rPr lang="ja-JP" altLang="en-US" u="sng" dirty="0"/>
              <a:t>家電販売額、ドラッグストア販売額</a:t>
            </a:r>
            <a:r>
              <a:rPr lang="ja-JP" altLang="en-US" b="0" dirty="0"/>
              <a:t>は、２０２２年以降、</a:t>
            </a:r>
            <a:r>
              <a:rPr lang="ja-JP" altLang="en-US" u="sng" dirty="0"/>
              <a:t>前年比で増加傾向が継続</a:t>
            </a:r>
            <a:r>
              <a:rPr lang="ja-JP" altLang="en-US" b="0" dirty="0"/>
              <a:t>。</a:t>
            </a:r>
            <a:endParaRPr lang="en-US" altLang="ja-JP" b="0" dirty="0"/>
          </a:p>
        </p:txBody>
      </p:sp>
      <p:sp>
        <p:nvSpPr>
          <p:cNvPr id="7" name="テキスト プレースホルダー 70">
            <a:extLst>
              <a:ext uri="{FF2B5EF4-FFF2-40B4-BE49-F238E27FC236}">
                <a16:creationId xmlns:a16="http://schemas.microsoft.com/office/drawing/2014/main" id="{25105DD9-CC45-4B46-9548-0B91DFDB0216}"/>
              </a:ext>
            </a:extLst>
          </p:cNvPr>
          <p:cNvSpPr txBox="1">
            <a:spLocks/>
          </p:cNvSpPr>
          <p:nvPr/>
        </p:nvSpPr>
        <p:spPr>
          <a:xfrm>
            <a:off x="5056905" y="1746787"/>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プレースホルダー 70">
            <a:extLst>
              <a:ext uri="{FF2B5EF4-FFF2-40B4-BE49-F238E27FC236}">
                <a16:creationId xmlns:a16="http://schemas.microsoft.com/office/drawing/2014/main" id="{852443FA-7378-45F7-B5F2-C72BB30E1360}"/>
              </a:ext>
            </a:extLst>
          </p:cNvPr>
          <p:cNvSpPr txBox="1">
            <a:spLocks/>
          </p:cNvSpPr>
          <p:nvPr/>
        </p:nvSpPr>
        <p:spPr>
          <a:xfrm>
            <a:off x="5056904" y="1750190"/>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400" dirty="0">
                <a:solidFill>
                  <a:sysClr val="windowText" lastClr="000000"/>
                </a:solidFill>
                <a:latin typeface="BIZ UDPゴシック" panose="020B0400000000000000" pitchFamily="50" charset="-128"/>
                <a:ea typeface="BIZ UDPゴシック" panose="020B0400000000000000" pitchFamily="50" charset="-128"/>
              </a:rPr>
              <a:t>大阪府の</a:t>
            </a:r>
            <a:r>
              <a:rPr kumimoji="1" lang="zh-TW"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卸売業商品販売額</a:t>
            </a:r>
          </a:p>
        </p:txBody>
      </p:sp>
      <p:sp>
        <p:nvSpPr>
          <p:cNvPr id="26" name="テキスト プレースホルダー 70">
            <a:extLst>
              <a:ext uri="{FF2B5EF4-FFF2-40B4-BE49-F238E27FC236}">
                <a16:creationId xmlns:a16="http://schemas.microsoft.com/office/drawing/2014/main" id="{A5D659F4-215E-4E62-AF7D-BCCEB7404EBE}"/>
              </a:ext>
            </a:extLst>
          </p:cNvPr>
          <p:cNvSpPr txBox="1">
            <a:spLocks/>
          </p:cNvSpPr>
          <p:nvPr/>
        </p:nvSpPr>
        <p:spPr>
          <a:xfrm>
            <a:off x="83389" y="1756785"/>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プレースホルダー 70">
            <a:extLst>
              <a:ext uri="{FF2B5EF4-FFF2-40B4-BE49-F238E27FC236}">
                <a16:creationId xmlns:a16="http://schemas.microsoft.com/office/drawing/2014/main" id="{D6B4D8E2-9A23-4986-86AF-F9FB04A64FF1}"/>
              </a:ext>
            </a:extLst>
          </p:cNvPr>
          <p:cNvSpPr txBox="1">
            <a:spLocks/>
          </p:cNvSpPr>
          <p:nvPr/>
        </p:nvSpPr>
        <p:spPr>
          <a:xfrm>
            <a:off x="83389" y="1749504"/>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大阪府の</a:t>
            </a:r>
            <a:r>
              <a:rPr kumimoji="1" lang="zh-TW"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百貨店販売額</a:t>
            </a:r>
            <a:endParaRPr kumimoji="1" lang="en-US" altLang="zh-TW"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CEC68A64-A4EB-444D-9E06-F0F4D3C998CD}"/>
              </a:ext>
            </a:extLst>
          </p:cNvPr>
          <p:cNvSpPr txBox="1"/>
          <p:nvPr/>
        </p:nvSpPr>
        <p:spPr>
          <a:xfrm>
            <a:off x="7767140" y="4088622"/>
            <a:ext cx="1920240" cy="165158"/>
          </a:xfrm>
          <a:prstGeom prst="rect">
            <a:avLst/>
          </a:prstGeom>
          <a:noFill/>
        </p:spPr>
        <p:txBody>
          <a:bodyPr wrap="non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出典：総務省統計局「経済構造実態調査」（</a:t>
            </a:r>
            <a:r>
              <a:rPr kumimoji="1" lang="en-US" altLang="ja-JP" sz="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2018</a:t>
            </a:r>
            <a:r>
              <a:rPr kumimoji="1" lang="ja-JP" altLang="en-US" sz="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a:t>
            </a:r>
            <a:r>
              <a:rPr kumimoji="1" lang="ja-JP" altLang="en-US" sz="500" dirty="0">
                <a:latin typeface="Meiryo UI" panose="020B0604030504040204" pitchFamily="50" charset="-128"/>
                <a:ea typeface="Meiryo UI" panose="020B0604030504040204" pitchFamily="50" charset="-128"/>
              </a:rPr>
              <a:t>実績</a:t>
            </a:r>
            <a:r>
              <a:rPr kumimoji="1" lang="ja-JP" altLang="en-US" sz="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から実施）、経済産業省「経済センサス」（</a:t>
            </a:r>
            <a:r>
              <a:rPr kumimoji="1" lang="en-US" altLang="ja-JP" sz="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2013,2015</a:t>
            </a:r>
            <a:r>
              <a:rPr kumimoji="1" lang="ja-JP" altLang="en-US" sz="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a:t>
            </a:r>
            <a:r>
              <a:rPr kumimoji="1" lang="en-US" altLang="ja-JP" sz="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,2020</a:t>
            </a:r>
            <a:r>
              <a:rPr kumimoji="1" lang="ja-JP" altLang="en-US" sz="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年の実績）</a:t>
            </a:r>
          </a:p>
        </p:txBody>
      </p:sp>
      <p:sp>
        <p:nvSpPr>
          <p:cNvPr id="51" name="テキスト ボックス 50">
            <a:extLst>
              <a:ext uri="{FF2B5EF4-FFF2-40B4-BE49-F238E27FC236}">
                <a16:creationId xmlns:a16="http://schemas.microsoft.com/office/drawing/2014/main" id="{A55654BE-2841-40F0-AE21-9020D53AFD2F}"/>
              </a:ext>
            </a:extLst>
          </p:cNvPr>
          <p:cNvSpPr txBox="1"/>
          <p:nvPr/>
        </p:nvSpPr>
        <p:spPr>
          <a:xfrm>
            <a:off x="3505840" y="4066222"/>
            <a:ext cx="1475692" cy="169277"/>
          </a:xfrm>
          <a:prstGeom prst="rect">
            <a:avLst/>
          </a:prstGeom>
          <a:noFill/>
        </p:spPr>
        <p:txBody>
          <a:bodyPr wrap="square">
            <a:spAutoFit/>
          </a:bodyPr>
          <a:lstStyle/>
          <a:p>
            <a:r>
              <a:rPr lang="ja-JP" altLang="en-US" sz="500" dirty="0">
                <a:solidFill>
                  <a:schemeClr val="tx1">
                    <a:lumMod val="65000"/>
                    <a:lumOff val="35000"/>
                  </a:schemeClr>
                </a:solidFill>
                <a:latin typeface="Meiryo UI" panose="020B0604030504040204" pitchFamily="50" charset="-128"/>
                <a:ea typeface="Meiryo UI" panose="020B0604030504040204" pitchFamily="50" charset="-128"/>
              </a:rPr>
              <a:t>出典：</a:t>
            </a:r>
            <a:r>
              <a:rPr lang="zh-TW" altLang="en-US" sz="500" b="0" i="0" dirty="0">
                <a:solidFill>
                  <a:schemeClr val="tx1">
                    <a:lumMod val="65000"/>
                    <a:lumOff val="35000"/>
                  </a:schemeClr>
                </a:solidFill>
                <a:effectLst/>
                <a:latin typeface="Meiryo UI" panose="020B0604030504040204" pitchFamily="50" charset="-128"/>
                <a:ea typeface="Meiryo UI" panose="020B0604030504040204" pitchFamily="50" charset="-128"/>
              </a:rPr>
              <a:t>経済産業省「商業動態統計調査」</a:t>
            </a:r>
            <a:endParaRPr lang="ja-JP" altLang="en-US" sz="500" dirty="0">
              <a:solidFill>
                <a:schemeClr val="tx1">
                  <a:lumMod val="65000"/>
                  <a:lumOff val="35000"/>
                </a:schemeClr>
              </a:solidFill>
            </a:endParaRPr>
          </a:p>
        </p:txBody>
      </p:sp>
      <p:sp>
        <p:nvSpPr>
          <p:cNvPr id="15" name="テキスト ボックス 14">
            <a:extLst>
              <a:ext uri="{FF2B5EF4-FFF2-40B4-BE49-F238E27FC236}">
                <a16:creationId xmlns:a16="http://schemas.microsoft.com/office/drawing/2014/main" id="{6231C60F-B89F-4A84-971C-025F6DCB51F3}"/>
              </a:ext>
            </a:extLst>
          </p:cNvPr>
          <p:cNvSpPr txBox="1"/>
          <p:nvPr/>
        </p:nvSpPr>
        <p:spPr>
          <a:xfrm>
            <a:off x="3593706" y="6664264"/>
            <a:ext cx="1183385" cy="1692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出典：経済産業省「商業動態統計」</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48CD218-D0A0-4ACF-A03F-A11050B534C4}"/>
              </a:ext>
            </a:extLst>
          </p:cNvPr>
          <p:cNvSpPr txBox="1"/>
          <p:nvPr/>
        </p:nvSpPr>
        <p:spPr>
          <a:xfrm>
            <a:off x="8432800" y="6651563"/>
            <a:ext cx="1473200" cy="1692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出典：経済産業省「商業動態統計」</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92F898D-2D74-4DF5-96DB-4834FAE8FE58}"/>
              </a:ext>
            </a:extLst>
          </p:cNvPr>
          <p:cNvSpPr txBox="1"/>
          <p:nvPr/>
        </p:nvSpPr>
        <p:spPr>
          <a:xfrm>
            <a:off x="0" y="61186"/>
            <a:ext cx="9906000" cy="400110"/>
          </a:xfrm>
          <a:prstGeom prst="rect">
            <a:avLst/>
          </a:prstGeom>
          <a:noFill/>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2000" dirty="0">
                <a:solidFill>
                  <a:prstClr val="white"/>
                </a:solidFill>
                <a:latin typeface="HGS創英角ｺﾞｼｯｸUB" panose="020B0900000000000000" pitchFamily="50" charset="-128"/>
                <a:ea typeface="HGS創英角ｺﾞｼｯｸUB" panose="020B0900000000000000" pitchFamily="50" charset="-128"/>
              </a:rPr>
              <a:t>１－①．経済＜消費＞</a:t>
            </a:r>
            <a:endParaRPr kumimoji="1" lang="ja-JP" altLang="en-US" sz="200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endParaRPr>
          </a:p>
        </p:txBody>
      </p:sp>
      <p:sp>
        <p:nvSpPr>
          <p:cNvPr id="20" name="テキスト プレースホルダー 70">
            <a:extLst>
              <a:ext uri="{FF2B5EF4-FFF2-40B4-BE49-F238E27FC236}">
                <a16:creationId xmlns:a16="http://schemas.microsoft.com/office/drawing/2014/main" id="{0ABBF310-5BF9-4D6A-AED3-8014B0A93847}"/>
              </a:ext>
            </a:extLst>
          </p:cNvPr>
          <p:cNvSpPr txBox="1">
            <a:spLocks/>
          </p:cNvSpPr>
          <p:nvPr/>
        </p:nvSpPr>
        <p:spPr>
          <a:xfrm>
            <a:off x="5072940" y="4250233"/>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ドラッグストア販売額（前年比増減率）</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プレースホルダー 70">
            <a:extLst>
              <a:ext uri="{FF2B5EF4-FFF2-40B4-BE49-F238E27FC236}">
                <a16:creationId xmlns:a16="http://schemas.microsoft.com/office/drawing/2014/main" id="{06E4F3F6-2BCA-4AA8-B587-AE01C3E7D1A7}"/>
              </a:ext>
            </a:extLst>
          </p:cNvPr>
          <p:cNvSpPr txBox="1">
            <a:spLocks/>
          </p:cNvSpPr>
          <p:nvPr/>
        </p:nvSpPr>
        <p:spPr>
          <a:xfrm>
            <a:off x="127648" y="425744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家電</a:t>
            </a:r>
            <a:r>
              <a:rPr lang="ja-JP" altLang="en-US" sz="1400" dirty="0">
                <a:solidFill>
                  <a:sysClr val="windowText" lastClr="000000"/>
                </a:solidFill>
                <a:latin typeface="BIZ UDPゴシック" panose="020B0400000000000000" pitchFamily="50" charset="-128"/>
                <a:ea typeface="BIZ UDPゴシック" panose="020B0400000000000000" pitchFamily="50" charset="-128"/>
              </a:rPr>
              <a:t>販売</a:t>
            </a:r>
            <a:r>
              <a:rPr lang="ja-JP" altLang="en-US" sz="1400">
                <a:solidFill>
                  <a:sysClr val="windowText" lastClr="000000"/>
                </a:solidFill>
                <a:latin typeface="BIZ UDPゴシック" panose="020B0400000000000000" pitchFamily="50" charset="-128"/>
                <a:ea typeface="BIZ UDPゴシック" panose="020B0400000000000000" pitchFamily="50" charset="-128"/>
              </a:rPr>
              <a:t>額（前年比増減率）</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a:extLst>
              <a:ext uri="{FF2B5EF4-FFF2-40B4-BE49-F238E27FC236}">
                <a16:creationId xmlns:a16="http://schemas.microsoft.com/office/drawing/2014/main" id="{F009CC66-A463-4FC6-89FA-7448DD73BBD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89" y="2148539"/>
            <a:ext cx="4682345" cy="1934012"/>
          </a:xfrm>
          <a:prstGeom prst="rect">
            <a:avLst/>
          </a:prstGeom>
        </p:spPr>
      </p:pic>
      <p:pic>
        <p:nvPicPr>
          <p:cNvPr id="6" name="図 5">
            <a:extLst>
              <a:ext uri="{FF2B5EF4-FFF2-40B4-BE49-F238E27FC236}">
                <a16:creationId xmlns:a16="http://schemas.microsoft.com/office/drawing/2014/main" id="{33FDF6AF-8216-432C-AB28-BB52B121675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8179" y="4634299"/>
            <a:ext cx="4258122" cy="2042664"/>
          </a:xfrm>
          <a:prstGeom prst="rect">
            <a:avLst/>
          </a:prstGeom>
        </p:spPr>
      </p:pic>
      <p:pic>
        <p:nvPicPr>
          <p:cNvPr id="9" name="図 8">
            <a:extLst>
              <a:ext uri="{FF2B5EF4-FFF2-40B4-BE49-F238E27FC236}">
                <a16:creationId xmlns:a16="http://schemas.microsoft.com/office/drawing/2014/main" id="{9245B155-CD40-46E1-8CA2-EBCFFC63B20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49850" y="4613545"/>
            <a:ext cx="4510132" cy="2063417"/>
          </a:xfrm>
          <a:prstGeom prst="rect">
            <a:avLst/>
          </a:prstGeom>
        </p:spPr>
      </p:pic>
      <p:sp>
        <p:nvSpPr>
          <p:cNvPr id="25" name="スライド番号プレースホルダー 3">
            <a:extLst>
              <a:ext uri="{FF2B5EF4-FFF2-40B4-BE49-F238E27FC236}">
                <a16:creationId xmlns:a16="http://schemas.microsoft.com/office/drawing/2014/main" id="{F061CB36-FCB5-4752-BCB4-FFEB606DA56F}"/>
              </a:ext>
            </a:extLst>
          </p:cNvPr>
          <p:cNvSpPr>
            <a:spLocks noGrp="1"/>
          </p:cNvSpPr>
          <p:nvPr>
            <p:ph type="sldNum" sz="quarter" idx="12"/>
          </p:nvPr>
        </p:nvSpPr>
        <p:spPr>
          <a:xfrm>
            <a:off x="7702465" y="6480415"/>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104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7C49E9A-F931-4F3E-9ECC-ACA5793749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0623" y="1990165"/>
            <a:ext cx="4677971" cy="2014460"/>
          </a:xfrm>
          <a:prstGeom prst="rect">
            <a:avLst/>
          </a:prstGeom>
        </p:spPr>
      </p:pic>
      <p:sp>
        <p:nvSpPr>
          <p:cNvPr id="4" name="テキスト ボックス 3">
            <a:extLst>
              <a:ext uri="{FF2B5EF4-FFF2-40B4-BE49-F238E27FC236}">
                <a16:creationId xmlns:a16="http://schemas.microsoft.com/office/drawing/2014/main" id="{EEF342EF-D76D-42AB-9B89-40708B5C6B4E}"/>
              </a:ext>
            </a:extLst>
          </p:cNvPr>
          <p:cNvSpPr txBox="1"/>
          <p:nvPr/>
        </p:nvSpPr>
        <p:spPr>
          <a:xfrm>
            <a:off x="127648" y="616466"/>
            <a:ext cx="9650704" cy="94551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r>
              <a:rPr lang="ja-JP" altLang="en-US" u="sng" dirty="0"/>
              <a:t>インバウンドは</a:t>
            </a:r>
            <a:r>
              <a:rPr lang="ja-JP" altLang="en-US" b="0" dirty="0"/>
              <a:t>コロナ禍に大きな影響を受けたものの、</a:t>
            </a:r>
            <a:r>
              <a:rPr lang="en-US" altLang="ja-JP" u="sng" dirty="0"/>
              <a:t>2024</a:t>
            </a:r>
            <a:r>
              <a:rPr lang="ja-JP" altLang="en-US" u="sng" dirty="0"/>
              <a:t>年には過去最高の</a:t>
            </a:r>
            <a:r>
              <a:rPr lang="en-US" altLang="ja-JP" u="sng" dirty="0"/>
              <a:t>1,409</a:t>
            </a:r>
            <a:r>
              <a:rPr lang="ja-JP" altLang="en-US" u="sng" dirty="0"/>
              <a:t>万人。</a:t>
            </a:r>
            <a:endParaRPr lang="en-US" altLang="ja-JP" u="sng" dirty="0"/>
          </a:p>
          <a:p>
            <a:r>
              <a:rPr lang="ja-JP" altLang="en-US" u="sng" dirty="0"/>
              <a:t>関西国際空港の国際線旅客数</a:t>
            </a:r>
            <a:r>
              <a:rPr lang="ja-JP" altLang="en-US" b="0" dirty="0"/>
              <a:t>は、</a:t>
            </a:r>
            <a:r>
              <a:rPr lang="ja-JP" altLang="en-US" u="sng" dirty="0"/>
              <a:t>２０２５年上期の外国人旅客数が</a:t>
            </a:r>
            <a:r>
              <a:rPr lang="en-US" altLang="ja-JP" u="sng" dirty="0"/>
              <a:t>2,173</a:t>
            </a:r>
            <a:r>
              <a:rPr lang="ja-JP" altLang="en-US" u="sng" dirty="0"/>
              <a:t>万人で暦年上期として過去最高。</a:t>
            </a:r>
            <a:r>
              <a:rPr lang="ja-JP" altLang="en-US" b="0" dirty="0"/>
              <a:t>（</a:t>
            </a:r>
            <a:r>
              <a:rPr lang="en-US" altLang="ja-JP" b="0" dirty="0"/>
              <a:t>2024</a:t>
            </a:r>
            <a:r>
              <a:rPr lang="ja-JP" altLang="en-US" b="0" dirty="0"/>
              <a:t>年上期：</a:t>
            </a:r>
            <a:r>
              <a:rPr lang="en-US" altLang="ja-JP" b="0" dirty="0"/>
              <a:t>1,892</a:t>
            </a:r>
            <a:r>
              <a:rPr lang="ja-JP" altLang="en-US" b="0" dirty="0"/>
              <a:t>万人）</a:t>
            </a:r>
            <a:endParaRPr lang="en-US" altLang="ja-JP" b="0" dirty="0"/>
          </a:p>
          <a:p>
            <a:r>
              <a:rPr lang="ja-JP" altLang="en-US" u="sng" dirty="0"/>
              <a:t>大阪府への外国人訪問率は東京に次いで</a:t>
            </a:r>
            <a:r>
              <a:rPr lang="en-US" altLang="ja-JP" u="sng" dirty="0"/>
              <a:t>2</a:t>
            </a:r>
            <a:r>
              <a:rPr lang="ja-JP" altLang="en-US" u="sng" dirty="0"/>
              <a:t>番目</a:t>
            </a:r>
            <a:r>
              <a:rPr lang="ja-JP" altLang="en-US" b="0" dirty="0"/>
              <a:t>。</a:t>
            </a:r>
            <a:endParaRPr lang="en-US" altLang="ja-JP" b="0" dirty="0"/>
          </a:p>
          <a:p>
            <a:r>
              <a:rPr lang="ja-JP" altLang="en-US" u="sng" dirty="0"/>
              <a:t>訪日外国人の旅行消費単価</a:t>
            </a:r>
            <a:r>
              <a:rPr lang="ja-JP" altLang="en-US" b="0" dirty="0"/>
              <a:t>はコロナ禍に影響を受けたものの、</a:t>
            </a:r>
            <a:r>
              <a:rPr lang="en-US" altLang="ja-JP" u="sng" dirty="0"/>
              <a:t>2024</a:t>
            </a:r>
            <a:r>
              <a:rPr lang="ja-JP" altLang="en-US" u="sng" dirty="0"/>
              <a:t>年には</a:t>
            </a:r>
            <a:r>
              <a:rPr lang="en-US" altLang="ja-JP" u="sng" dirty="0"/>
              <a:t>9.2</a:t>
            </a:r>
            <a:r>
              <a:rPr lang="ja-JP" altLang="en-US" u="sng" dirty="0"/>
              <a:t>万円とコロナ前を上回る。</a:t>
            </a:r>
            <a:endParaRPr lang="en-US" altLang="ja-JP" u="sng" dirty="0"/>
          </a:p>
        </p:txBody>
      </p:sp>
      <p:sp>
        <p:nvSpPr>
          <p:cNvPr id="5" name="テキスト プレースホルダー 70">
            <a:extLst>
              <a:ext uri="{FF2B5EF4-FFF2-40B4-BE49-F238E27FC236}">
                <a16:creationId xmlns:a16="http://schemas.microsoft.com/office/drawing/2014/main" id="{59ABFA5F-28A1-401E-94BA-215D76F6A1A5}"/>
              </a:ext>
            </a:extLst>
          </p:cNvPr>
          <p:cNvSpPr txBox="1">
            <a:spLocks/>
          </p:cNvSpPr>
          <p:nvPr/>
        </p:nvSpPr>
        <p:spPr>
          <a:xfrm>
            <a:off x="139462"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プレースホルダー 70">
            <a:extLst>
              <a:ext uri="{FF2B5EF4-FFF2-40B4-BE49-F238E27FC236}">
                <a16:creationId xmlns:a16="http://schemas.microsoft.com/office/drawing/2014/main" id="{665C0C68-3A55-4E9C-9041-9C90E3BDC8A9}"/>
              </a:ext>
            </a:extLst>
          </p:cNvPr>
          <p:cNvSpPr txBox="1">
            <a:spLocks/>
          </p:cNvSpPr>
          <p:nvPr/>
        </p:nvSpPr>
        <p:spPr>
          <a:xfrm>
            <a:off x="139462" y="4193518"/>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主要都市訪問率 　　　　　　　　　　　　　　　　             　　     　</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70">
            <a:extLst>
              <a:ext uri="{FF2B5EF4-FFF2-40B4-BE49-F238E27FC236}">
                <a16:creationId xmlns:a16="http://schemas.microsoft.com/office/drawing/2014/main" id="{59AF6604-CE2B-422F-95E1-73A0F2B82C2B}"/>
              </a:ext>
            </a:extLst>
          </p:cNvPr>
          <p:cNvSpPr txBox="1">
            <a:spLocks/>
          </p:cNvSpPr>
          <p:nvPr/>
        </p:nvSpPr>
        <p:spPr>
          <a:xfrm>
            <a:off x="139462"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来阪外国人旅行者数</a:t>
            </a:r>
          </a:p>
        </p:txBody>
      </p:sp>
      <p:sp>
        <p:nvSpPr>
          <p:cNvPr id="24" name="テキスト プレースホルダー 70">
            <a:extLst>
              <a:ext uri="{FF2B5EF4-FFF2-40B4-BE49-F238E27FC236}">
                <a16:creationId xmlns:a16="http://schemas.microsoft.com/office/drawing/2014/main" id="{DE5E18E5-75BF-429C-86A6-D2A9E637F362}"/>
              </a:ext>
            </a:extLst>
          </p:cNvPr>
          <p:cNvSpPr txBox="1">
            <a:spLocks/>
          </p:cNvSpPr>
          <p:nvPr/>
        </p:nvSpPr>
        <p:spPr>
          <a:xfrm>
            <a:off x="5043888" y="4208345"/>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7899B871-D845-4CE1-A9BC-41B1E23DFE34}"/>
              </a:ext>
            </a:extLst>
          </p:cNvPr>
          <p:cNvSpPr txBox="1"/>
          <p:nvPr/>
        </p:nvSpPr>
        <p:spPr>
          <a:xfrm>
            <a:off x="3279703" y="4055004"/>
            <a:ext cx="2436172"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観光庁「</a:t>
            </a:r>
            <a:r>
              <a:rPr kumimoji="1"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インバウンド消費動向調査</a:t>
            </a:r>
            <a:r>
              <a:rPr kumimoji="1" lang="zh-TW"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プレースホルダー 70">
            <a:extLst>
              <a:ext uri="{FF2B5EF4-FFF2-40B4-BE49-F238E27FC236}">
                <a16:creationId xmlns:a16="http://schemas.microsoft.com/office/drawing/2014/main" id="{E50C0943-A530-4E34-9A02-71872BF613CC}"/>
              </a:ext>
            </a:extLst>
          </p:cNvPr>
          <p:cNvSpPr txBox="1">
            <a:spLocks/>
          </p:cNvSpPr>
          <p:nvPr/>
        </p:nvSpPr>
        <p:spPr>
          <a:xfrm>
            <a:off x="5062377" y="4195619"/>
            <a:ext cx="4734464" cy="373782"/>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訪日外国人の旅行消費単価</a:t>
            </a:r>
            <a:r>
              <a:rPr kumimoji="0" lang="ja-JP" altLang="en-US"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（訪問地別）</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4E24BBD6-F031-4064-A748-D716364934DD}"/>
              </a:ext>
            </a:extLst>
          </p:cNvPr>
          <p:cNvSpPr/>
          <p:nvPr/>
        </p:nvSpPr>
        <p:spPr>
          <a:xfrm>
            <a:off x="1726696" y="6697881"/>
            <a:ext cx="3989179" cy="177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出典：観光庁 「インバウンド消費動向調査」</a:t>
            </a:r>
          </a:p>
        </p:txBody>
      </p:sp>
      <p:sp>
        <p:nvSpPr>
          <p:cNvPr id="49" name="テキスト プレースホルダー 70">
            <a:extLst>
              <a:ext uri="{FF2B5EF4-FFF2-40B4-BE49-F238E27FC236}">
                <a16:creationId xmlns:a16="http://schemas.microsoft.com/office/drawing/2014/main" id="{92994D61-A9F1-4A86-8E06-9EE49D32E89D}"/>
              </a:ext>
            </a:extLst>
          </p:cNvPr>
          <p:cNvSpPr txBox="1">
            <a:spLocks/>
          </p:cNvSpPr>
          <p:nvPr/>
        </p:nvSpPr>
        <p:spPr>
          <a:xfrm>
            <a:off x="5043888"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関連指標</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A226ED66-37F1-44C5-BCCF-CC6188C27F2A}"/>
              </a:ext>
            </a:extLst>
          </p:cNvPr>
          <p:cNvSpPr txBox="1"/>
          <p:nvPr/>
        </p:nvSpPr>
        <p:spPr>
          <a:xfrm>
            <a:off x="8912399" y="1780487"/>
            <a:ext cx="1089110" cy="200055"/>
          </a:xfrm>
          <a:prstGeom prst="rect">
            <a:avLst/>
          </a:prstGeom>
          <a:noFill/>
        </p:spPr>
        <p:txBody>
          <a:bodyPr wrap="square">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全て大阪の数値</a:t>
            </a:r>
          </a:p>
        </p:txBody>
      </p:sp>
      <p:sp>
        <p:nvSpPr>
          <p:cNvPr id="21" name="テキスト プレースホルダー 70">
            <a:extLst>
              <a:ext uri="{FF2B5EF4-FFF2-40B4-BE49-F238E27FC236}">
                <a16:creationId xmlns:a16="http://schemas.microsoft.com/office/drawing/2014/main" id="{037C8CF9-B06F-430A-91A5-302CCAD3D791}"/>
              </a:ext>
            </a:extLst>
          </p:cNvPr>
          <p:cNvSpPr txBox="1">
            <a:spLocks/>
          </p:cNvSpPr>
          <p:nvPr/>
        </p:nvSpPr>
        <p:spPr>
          <a:xfrm>
            <a:off x="5043888" y="1653391"/>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プレースホルダー 70">
            <a:extLst>
              <a:ext uri="{FF2B5EF4-FFF2-40B4-BE49-F238E27FC236}">
                <a16:creationId xmlns:a16="http://schemas.microsoft.com/office/drawing/2014/main" id="{855BAE39-7C33-4A2D-B091-1D3BDC835F4D}"/>
              </a:ext>
            </a:extLst>
          </p:cNvPr>
          <p:cNvSpPr txBox="1">
            <a:spLocks/>
          </p:cNvSpPr>
          <p:nvPr/>
        </p:nvSpPr>
        <p:spPr>
          <a:xfrm>
            <a:off x="5064232" y="1630715"/>
            <a:ext cx="4734464" cy="373782"/>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関西国際空港国際線外国人旅客数</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正方形/長方形 25">
            <a:extLst>
              <a:ext uri="{FF2B5EF4-FFF2-40B4-BE49-F238E27FC236}">
                <a16:creationId xmlns:a16="http://schemas.microsoft.com/office/drawing/2014/main" id="{A1D7AF16-69A0-4792-B69C-28168A6ABDC7}"/>
              </a:ext>
            </a:extLst>
          </p:cNvPr>
          <p:cNvSpPr/>
          <p:nvPr/>
        </p:nvSpPr>
        <p:spPr>
          <a:xfrm>
            <a:off x="6400674" y="3985602"/>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出典：関西エアポート株式会社</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関西国際空港・大阪国際空港・神戸空港利用状況</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4" name="正方形/長方形 53">
            <a:extLst>
              <a:ext uri="{FF2B5EF4-FFF2-40B4-BE49-F238E27FC236}">
                <a16:creationId xmlns:a16="http://schemas.microsoft.com/office/drawing/2014/main" id="{1E4DF25A-67E6-4B52-976C-CFA00A0AD29D}"/>
              </a:ext>
            </a:extLst>
          </p:cNvPr>
          <p:cNvSpPr/>
          <p:nvPr/>
        </p:nvSpPr>
        <p:spPr>
          <a:xfrm>
            <a:off x="6796985" y="6665893"/>
            <a:ext cx="3989179" cy="177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出典：観光庁 「インバウンド消費動向調査」</a:t>
            </a:r>
          </a:p>
        </p:txBody>
      </p:sp>
      <p:sp>
        <p:nvSpPr>
          <p:cNvPr id="25" name="テキスト ボックス 24">
            <a:extLst>
              <a:ext uri="{FF2B5EF4-FFF2-40B4-BE49-F238E27FC236}">
                <a16:creationId xmlns:a16="http://schemas.microsoft.com/office/drawing/2014/main" id="{D3E94798-A40F-4B17-9B69-2568DB8DCE47}"/>
              </a:ext>
            </a:extLst>
          </p:cNvPr>
          <p:cNvSpPr txBox="1"/>
          <p:nvPr/>
        </p:nvSpPr>
        <p:spPr>
          <a:xfrm>
            <a:off x="-11013"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１－②．都市＜インバウンド＞</a:t>
            </a:r>
          </a:p>
        </p:txBody>
      </p:sp>
      <p:sp>
        <p:nvSpPr>
          <p:cNvPr id="28" name="テキスト ボックス 27">
            <a:extLst>
              <a:ext uri="{FF2B5EF4-FFF2-40B4-BE49-F238E27FC236}">
                <a16:creationId xmlns:a16="http://schemas.microsoft.com/office/drawing/2014/main" id="{CC691293-0D4C-4B67-A3BD-488BF74BABDE}"/>
              </a:ext>
            </a:extLst>
          </p:cNvPr>
          <p:cNvSpPr txBox="1"/>
          <p:nvPr/>
        </p:nvSpPr>
        <p:spPr>
          <a:xfrm>
            <a:off x="2089401" y="4042709"/>
            <a:ext cx="2436172" cy="1692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dirty="0">
                <a:solidFill>
                  <a:prstClr val="black"/>
                </a:solidFill>
                <a:latin typeface="BIZ UDPゴシック" panose="020B0400000000000000" pitchFamily="50" charset="-128"/>
                <a:ea typeface="BIZ UDPゴシック" panose="020B0400000000000000" pitchFamily="50" charset="-128"/>
              </a:rPr>
              <a:t>※2023</a:t>
            </a:r>
            <a:r>
              <a:rPr kumimoji="1" lang="ja-JP" altLang="en-US" sz="500" dirty="0">
                <a:solidFill>
                  <a:prstClr val="black"/>
                </a:solidFill>
                <a:latin typeface="BIZ UDPゴシック" panose="020B0400000000000000" pitchFamily="50" charset="-128"/>
                <a:ea typeface="BIZ UDPゴシック" panose="020B0400000000000000" pitchFamily="50" charset="-128"/>
              </a:rPr>
              <a:t>年は</a:t>
            </a:r>
            <a:r>
              <a:rPr kumimoji="1" lang="en-US" altLang="ja-JP" sz="500" dirty="0">
                <a:solidFill>
                  <a:prstClr val="black"/>
                </a:solidFill>
                <a:latin typeface="BIZ UDPゴシック" panose="020B0400000000000000" pitchFamily="50" charset="-128"/>
                <a:ea typeface="BIZ UDPゴシック" panose="020B0400000000000000" pitchFamily="50" charset="-128"/>
              </a:rPr>
              <a:t>4</a:t>
            </a:r>
            <a:r>
              <a:rPr kumimoji="1" lang="ja-JP" altLang="en-US" sz="500" dirty="0">
                <a:solidFill>
                  <a:prstClr val="black"/>
                </a:solidFill>
                <a:latin typeface="BIZ UDPゴシック" panose="020B0400000000000000" pitchFamily="50" charset="-128"/>
                <a:ea typeface="BIZ UDPゴシック" panose="020B0400000000000000" pitchFamily="50" charset="-128"/>
              </a:rPr>
              <a:t>～</a:t>
            </a:r>
            <a:r>
              <a:rPr kumimoji="1" lang="en-US" altLang="ja-JP" sz="500" dirty="0">
                <a:solidFill>
                  <a:prstClr val="black"/>
                </a:solidFill>
                <a:latin typeface="BIZ UDPゴシック" panose="020B0400000000000000" pitchFamily="50" charset="-128"/>
                <a:ea typeface="BIZ UDPゴシック" panose="020B0400000000000000" pitchFamily="50" charset="-128"/>
              </a:rPr>
              <a:t>12</a:t>
            </a:r>
            <a:r>
              <a:rPr kumimoji="1" lang="ja-JP" altLang="en-US" sz="500" dirty="0">
                <a:solidFill>
                  <a:prstClr val="black"/>
                </a:solidFill>
                <a:latin typeface="BIZ UDPゴシック" panose="020B0400000000000000" pitchFamily="50" charset="-128"/>
                <a:ea typeface="BIZ UDPゴシック" panose="020B0400000000000000" pitchFamily="50" charset="-128"/>
              </a:rPr>
              <a:t>月の参考値</a:t>
            </a: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8" name="図 7">
            <a:extLst>
              <a:ext uri="{FF2B5EF4-FFF2-40B4-BE49-F238E27FC236}">
                <a16:creationId xmlns:a16="http://schemas.microsoft.com/office/drawing/2014/main" id="{C8001568-A674-4BF8-810D-2EA0C772EF63}"/>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58453" y="2010884"/>
            <a:ext cx="4685171" cy="2055429"/>
          </a:xfrm>
          <a:prstGeom prst="rect">
            <a:avLst/>
          </a:prstGeom>
        </p:spPr>
      </p:pic>
      <p:pic>
        <p:nvPicPr>
          <p:cNvPr id="10" name="図 9">
            <a:extLst>
              <a:ext uri="{FF2B5EF4-FFF2-40B4-BE49-F238E27FC236}">
                <a16:creationId xmlns:a16="http://schemas.microsoft.com/office/drawing/2014/main" id="{93955854-6FF0-4952-B1FE-39AB1622CE4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1092" y="4553552"/>
            <a:ext cx="4683007" cy="2178847"/>
          </a:xfrm>
          <a:prstGeom prst="rect">
            <a:avLst/>
          </a:prstGeom>
        </p:spPr>
      </p:pic>
      <p:pic>
        <p:nvPicPr>
          <p:cNvPr id="12" name="図 11">
            <a:extLst>
              <a:ext uri="{FF2B5EF4-FFF2-40B4-BE49-F238E27FC236}">
                <a16:creationId xmlns:a16="http://schemas.microsoft.com/office/drawing/2014/main" id="{079A7399-0FC5-4083-BD7D-AD3FE53FDB7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0381" y="4572602"/>
            <a:ext cx="4621478" cy="2084934"/>
          </a:xfrm>
          <a:prstGeom prst="rect">
            <a:avLst/>
          </a:prstGeom>
        </p:spPr>
      </p:pic>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a:xfrm>
            <a:off x="7663091" y="6488950"/>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61883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2198613-37F4-44DE-9A7F-FDA9F5DD56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0450" y="4559625"/>
            <a:ext cx="4715975" cy="2077049"/>
          </a:xfrm>
          <a:prstGeom prst="rect">
            <a:avLst/>
          </a:prstGeom>
        </p:spPr>
      </p:pic>
      <p:pic>
        <p:nvPicPr>
          <p:cNvPr id="9" name="図 8">
            <a:extLst>
              <a:ext uri="{FF2B5EF4-FFF2-40B4-BE49-F238E27FC236}">
                <a16:creationId xmlns:a16="http://schemas.microsoft.com/office/drawing/2014/main" id="{4F599F6E-0387-4C50-B133-0A434D156D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3563" y="2012122"/>
            <a:ext cx="4415737" cy="2046779"/>
          </a:xfrm>
          <a:prstGeom prst="rect">
            <a:avLst/>
          </a:prstGeom>
        </p:spPr>
      </p:pic>
      <p:sp>
        <p:nvSpPr>
          <p:cNvPr id="4" name="テキスト ボックス 3">
            <a:extLst>
              <a:ext uri="{FF2B5EF4-FFF2-40B4-BE49-F238E27FC236}">
                <a16:creationId xmlns:a16="http://schemas.microsoft.com/office/drawing/2014/main" id="{EEF342EF-D76D-42AB-9B89-40708B5C6B4E}"/>
              </a:ext>
            </a:extLst>
          </p:cNvPr>
          <p:cNvSpPr txBox="1"/>
          <p:nvPr/>
        </p:nvSpPr>
        <p:spPr>
          <a:xfrm>
            <a:off x="127648" y="616466"/>
            <a:ext cx="9650704" cy="94551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r>
              <a:rPr lang="ja-JP" altLang="en-US" u="sng" dirty="0"/>
              <a:t>宿泊施設数・客室数は</a:t>
            </a:r>
            <a:r>
              <a:rPr lang="en-US" altLang="ja-JP" u="sng" dirty="0"/>
              <a:t>2015</a:t>
            </a:r>
            <a:r>
              <a:rPr lang="ja-JP" altLang="en-US" u="sng" dirty="0"/>
              <a:t>年以降、継続して増加傾向。</a:t>
            </a:r>
            <a:endParaRPr lang="en-US" altLang="ja-JP" u="sng" dirty="0"/>
          </a:p>
          <a:p>
            <a:r>
              <a:rPr lang="ja-JP" altLang="en-US" u="sng" dirty="0"/>
              <a:t>客室稼働率</a:t>
            </a:r>
            <a:r>
              <a:rPr lang="ja-JP" altLang="en-US" b="0" dirty="0"/>
              <a:t>は、コロナの影響により一時的に落ち込んだものの、</a:t>
            </a:r>
            <a:r>
              <a:rPr lang="ja-JP" altLang="en-US" u="sng" dirty="0"/>
              <a:t>順調に回復</a:t>
            </a:r>
            <a:r>
              <a:rPr lang="ja-JP" altLang="en-US" b="0" dirty="0"/>
              <a:t>している。</a:t>
            </a:r>
            <a:endParaRPr lang="en-US" altLang="ja-JP" b="0" dirty="0"/>
          </a:p>
          <a:p>
            <a:r>
              <a:rPr lang="ja-JP" altLang="en-US" u="sng" dirty="0"/>
              <a:t>大阪への観光意欲度は</a:t>
            </a:r>
            <a:r>
              <a:rPr lang="en-US" altLang="ja-JP" u="sng" dirty="0"/>
              <a:t>2018</a:t>
            </a:r>
            <a:r>
              <a:rPr lang="ja-JP" altLang="en-US" u="sng" dirty="0"/>
              <a:t>年以降４～７位で推移</a:t>
            </a:r>
            <a:r>
              <a:rPr lang="ja-JP" altLang="en-US" b="0" dirty="0"/>
              <a:t>している。</a:t>
            </a:r>
            <a:endParaRPr lang="en-US" altLang="ja-JP" b="0" dirty="0"/>
          </a:p>
          <a:p>
            <a:r>
              <a:rPr lang="ja-JP" altLang="en-US" u="sng" dirty="0"/>
              <a:t>「</a:t>
            </a:r>
            <a:r>
              <a:rPr lang="en-US" altLang="ja-JP" u="sng" dirty="0"/>
              <a:t>OSAKA</a:t>
            </a:r>
            <a:r>
              <a:rPr lang="ja-JP" altLang="en-US" u="sng" dirty="0"/>
              <a:t>」の検索回数は増加</a:t>
            </a:r>
            <a:r>
              <a:rPr lang="ja-JP" altLang="en-US" b="0" dirty="0"/>
              <a:t>しており、</a:t>
            </a:r>
            <a:r>
              <a:rPr lang="ja-JP" altLang="en-US" u="sng" dirty="0"/>
              <a:t>その伸び率は「</a:t>
            </a:r>
            <a:r>
              <a:rPr lang="en-US" altLang="ja-JP" u="sng" dirty="0"/>
              <a:t>TOKYO</a:t>
            </a:r>
            <a:r>
              <a:rPr lang="ja-JP" altLang="en-US" u="sng" dirty="0"/>
              <a:t>」と比べても高い水準で推移</a:t>
            </a:r>
            <a:r>
              <a:rPr lang="ja-JP" altLang="en-US" b="0" dirty="0"/>
              <a:t>している。</a:t>
            </a:r>
          </a:p>
        </p:txBody>
      </p:sp>
      <p:sp>
        <p:nvSpPr>
          <p:cNvPr id="5" name="テキスト プレースホルダー 70">
            <a:extLst>
              <a:ext uri="{FF2B5EF4-FFF2-40B4-BE49-F238E27FC236}">
                <a16:creationId xmlns:a16="http://schemas.microsoft.com/office/drawing/2014/main" id="{59ABFA5F-28A1-401E-94BA-215D76F6A1A5}"/>
              </a:ext>
            </a:extLst>
          </p:cNvPr>
          <p:cNvSpPr txBox="1">
            <a:spLocks/>
          </p:cNvSpPr>
          <p:nvPr/>
        </p:nvSpPr>
        <p:spPr>
          <a:xfrm>
            <a:off x="139462"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プレースホルダー 70">
            <a:extLst>
              <a:ext uri="{FF2B5EF4-FFF2-40B4-BE49-F238E27FC236}">
                <a16:creationId xmlns:a16="http://schemas.microsoft.com/office/drawing/2014/main" id="{665C0C68-3A55-4E9C-9041-9C90E3BDC8A9}"/>
              </a:ext>
            </a:extLst>
          </p:cNvPr>
          <p:cNvSpPr txBox="1">
            <a:spLocks/>
          </p:cNvSpPr>
          <p:nvPr/>
        </p:nvSpPr>
        <p:spPr>
          <a:xfrm>
            <a:off x="139462" y="4193518"/>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各府県への観光意欲</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70">
            <a:extLst>
              <a:ext uri="{FF2B5EF4-FFF2-40B4-BE49-F238E27FC236}">
                <a16:creationId xmlns:a16="http://schemas.microsoft.com/office/drawing/2014/main" id="{59AF6604-CE2B-422F-95E1-73A0F2B82C2B}"/>
              </a:ext>
            </a:extLst>
          </p:cNvPr>
          <p:cNvSpPr txBox="1">
            <a:spLocks/>
          </p:cNvSpPr>
          <p:nvPr/>
        </p:nvSpPr>
        <p:spPr>
          <a:xfrm>
            <a:off x="139462"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宿泊施設数・客室数</a:t>
            </a:r>
            <a:endParaRPr kumimoji="1" lang="zh-CN"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プレースホルダー 70">
            <a:extLst>
              <a:ext uri="{FF2B5EF4-FFF2-40B4-BE49-F238E27FC236}">
                <a16:creationId xmlns:a16="http://schemas.microsoft.com/office/drawing/2014/main" id="{DE5E18E5-75BF-429C-86A6-D2A9E637F362}"/>
              </a:ext>
            </a:extLst>
          </p:cNvPr>
          <p:cNvSpPr txBox="1">
            <a:spLocks/>
          </p:cNvSpPr>
          <p:nvPr/>
        </p:nvSpPr>
        <p:spPr>
          <a:xfrm>
            <a:off x="5043888" y="4208345"/>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プレースホルダー 70">
            <a:extLst>
              <a:ext uri="{FF2B5EF4-FFF2-40B4-BE49-F238E27FC236}">
                <a16:creationId xmlns:a16="http://schemas.microsoft.com/office/drawing/2014/main" id="{E50C0943-A530-4E34-9A02-71872BF613CC}"/>
              </a:ext>
            </a:extLst>
          </p:cNvPr>
          <p:cNvSpPr txBox="1">
            <a:spLocks/>
          </p:cNvSpPr>
          <p:nvPr/>
        </p:nvSpPr>
        <p:spPr>
          <a:xfrm>
            <a:off x="5062377" y="4195619"/>
            <a:ext cx="4734464" cy="373782"/>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Osaka</a:t>
            </a:r>
            <a:r>
              <a:rPr kumimoji="0"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の検索回数</a:t>
            </a:r>
            <a:endParaRPr kumimoji="0"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4E24BBD6-F031-4064-A748-D716364934DD}"/>
              </a:ext>
            </a:extLst>
          </p:cNvPr>
          <p:cNvSpPr/>
          <p:nvPr/>
        </p:nvSpPr>
        <p:spPr>
          <a:xfrm>
            <a:off x="7144513" y="4035263"/>
            <a:ext cx="3989179" cy="177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観光庁「宿泊旅行統計調査」</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9" name="テキスト プレースホルダー 70">
            <a:extLst>
              <a:ext uri="{FF2B5EF4-FFF2-40B4-BE49-F238E27FC236}">
                <a16:creationId xmlns:a16="http://schemas.microsoft.com/office/drawing/2014/main" id="{92994D61-A9F1-4A86-8E06-9EE49D32E89D}"/>
              </a:ext>
            </a:extLst>
          </p:cNvPr>
          <p:cNvSpPr txBox="1">
            <a:spLocks/>
          </p:cNvSpPr>
          <p:nvPr/>
        </p:nvSpPr>
        <p:spPr>
          <a:xfrm>
            <a:off x="5043888" y="1636913"/>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関連指標</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A226ED66-37F1-44C5-BCCF-CC6188C27F2A}"/>
              </a:ext>
            </a:extLst>
          </p:cNvPr>
          <p:cNvSpPr txBox="1"/>
          <p:nvPr/>
        </p:nvSpPr>
        <p:spPr>
          <a:xfrm>
            <a:off x="8912399" y="1780487"/>
            <a:ext cx="1089110" cy="200055"/>
          </a:xfrm>
          <a:prstGeom prst="rect">
            <a:avLst/>
          </a:prstGeom>
          <a:noFill/>
        </p:spPr>
        <p:txBody>
          <a:bodyPr wrap="square">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全て大阪の数値</a:t>
            </a:r>
          </a:p>
        </p:txBody>
      </p:sp>
      <p:sp>
        <p:nvSpPr>
          <p:cNvPr id="21" name="テキスト プレースホルダー 70">
            <a:extLst>
              <a:ext uri="{FF2B5EF4-FFF2-40B4-BE49-F238E27FC236}">
                <a16:creationId xmlns:a16="http://schemas.microsoft.com/office/drawing/2014/main" id="{037C8CF9-B06F-430A-91A5-302CCAD3D791}"/>
              </a:ext>
            </a:extLst>
          </p:cNvPr>
          <p:cNvSpPr txBox="1">
            <a:spLocks/>
          </p:cNvSpPr>
          <p:nvPr/>
        </p:nvSpPr>
        <p:spPr>
          <a:xfrm>
            <a:off x="5043888" y="1653391"/>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プレースホルダー 70">
            <a:extLst>
              <a:ext uri="{FF2B5EF4-FFF2-40B4-BE49-F238E27FC236}">
                <a16:creationId xmlns:a16="http://schemas.microsoft.com/office/drawing/2014/main" id="{855BAE39-7C33-4A2D-B091-1D3BDC835F4D}"/>
              </a:ext>
            </a:extLst>
          </p:cNvPr>
          <p:cNvSpPr txBox="1">
            <a:spLocks/>
          </p:cNvSpPr>
          <p:nvPr/>
        </p:nvSpPr>
        <p:spPr>
          <a:xfrm>
            <a:off x="5064232" y="1630715"/>
            <a:ext cx="4734464" cy="373782"/>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宿泊施設の客室稼働率</a:t>
            </a:r>
            <a:endParaRPr kumimoji="0" lang="en-US" altLang="ja-JP" sz="105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正方形/長方形 25">
            <a:extLst>
              <a:ext uri="{FF2B5EF4-FFF2-40B4-BE49-F238E27FC236}">
                <a16:creationId xmlns:a16="http://schemas.microsoft.com/office/drawing/2014/main" id="{A1D7AF16-69A0-4792-B69C-28168A6ABDC7}"/>
              </a:ext>
            </a:extLst>
          </p:cNvPr>
          <p:cNvSpPr/>
          <p:nvPr/>
        </p:nvSpPr>
        <p:spPr>
          <a:xfrm>
            <a:off x="2020040" y="4015305"/>
            <a:ext cx="3989179" cy="23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zh-TW"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厚生労働省「衛生行政報告例」</a:t>
            </a:r>
            <a:endPar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テキスト ボックス 29">
            <a:extLst>
              <a:ext uri="{FF2B5EF4-FFF2-40B4-BE49-F238E27FC236}">
                <a16:creationId xmlns:a16="http://schemas.microsoft.com/office/drawing/2014/main" id="{BF4E79D6-EAF1-4A69-A4AE-079F16BEC664}"/>
              </a:ext>
            </a:extLst>
          </p:cNvPr>
          <p:cNvSpPr txBox="1"/>
          <p:nvPr/>
        </p:nvSpPr>
        <p:spPr>
          <a:xfrm>
            <a:off x="6700417" y="6612948"/>
            <a:ext cx="298968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注釈</a:t>
            </a:r>
            <a:r>
              <a:rPr kumimoji="0"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検索条件：全ての国、カテゴリ：全てのカテゴリ、キーワードを「</a:t>
            </a:r>
            <a:r>
              <a:rPr kumimoji="0"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OSAKA</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TOKYO</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」として検索</a:t>
            </a:r>
            <a:endParaRPr kumimoji="0"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資料</a:t>
            </a:r>
            <a:r>
              <a:rPr kumimoji="0"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Google Trend</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より作成</a:t>
            </a:r>
          </a:p>
        </p:txBody>
      </p:sp>
      <p:sp>
        <p:nvSpPr>
          <p:cNvPr id="36" name="テキスト ボックス 35">
            <a:extLst>
              <a:ext uri="{FF2B5EF4-FFF2-40B4-BE49-F238E27FC236}">
                <a16:creationId xmlns:a16="http://schemas.microsoft.com/office/drawing/2014/main" id="{95F1610F-075D-456A-9735-48239A5E6C18}"/>
              </a:ext>
            </a:extLst>
          </p:cNvPr>
          <p:cNvSpPr txBox="1"/>
          <p:nvPr/>
        </p:nvSpPr>
        <p:spPr>
          <a:xfrm>
            <a:off x="2744470" y="6696518"/>
            <a:ext cx="2307666" cy="169277"/>
          </a:xfrm>
          <a:prstGeom prst="rect">
            <a:avLst/>
          </a:prstGeom>
          <a:noFill/>
        </p:spPr>
        <p:txBody>
          <a:bodyPr wrap="square">
            <a:spAutoFit/>
          </a:bodyPr>
          <a:lstStyle/>
          <a:p>
            <a:pPr marL="355600" marR="0" lvl="0" indent="-355600" algn="l"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a:t>
            </a:r>
            <a:r>
              <a:rPr kumimoji="1" lang="ja-JP" altLang="en-US" sz="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ブランド総合研究所　「地域ブランド調査ハンドブック」</a:t>
            </a:r>
          </a:p>
        </p:txBody>
      </p:sp>
      <p:sp>
        <p:nvSpPr>
          <p:cNvPr id="23" name="テキスト ボックス 22">
            <a:extLst>
              <a:ext uri="{FF2B5EF4-FFF2-40B4-BE49-F238E27FC236}">
                <a16:creationId xmlns:a16="http://schemas.microsoft.com/office/drawing/2014/main" id="{BAD67BC6-3575-4A37-ABFA-3F3D0A15E991}"/>
              </a:ext>
            </a:extLst>
          </p:cNvPr>
          <p:cNvSpPr txBox="1"/>
          <p:nvPr/>
        </p:nvSpPr>
        <p:spPr>
          <a:xfrm>
            <a:off x="0"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１－②．都市＜宿泊施設・認知度＞</a:t>
            </a:r>
          </a:p>
        </p:txBody>
      </p:sp>
      <p:pic>
        <p:nvPicPr>
          <p:cNvPr id="8" name="図 7">
            <a:extLst>
              <a:ext uri="{FF2B5EF4-FFF2-40B4-BE49-F238E27FC236}">
                <a16:creationId xmlns:a16="http://schemas.microsoft.com/office/drawing/2014/main" id="{AD0CB6A0-9839-441F-AE21-8CE4D9772BA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3656" y="2013983"/>
            <a:ext cx="4646210" cy="2062464"/>
          </a:xfrm>
          <a:prstGeom prst="rect">
            <a:avLst/>
          </a:prstGeom>
        </p:spPr>
      </p:pic>
      <p:pic>
        <p:nvPicPr>
          <p:cNvPr id="10" name="図 9">
            <a:extLst>
              <a:ext uri="{FF2B5EF4-FFF2-40B4-BE49-F238E27FC236}">
                <a16:creationId xmlns:a16="http://schemas.microsoft.com/office/drawing/2014/main" id="{38BF05F7-7AB6-4FBA-A55F-ECD0569480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364" y="4546899"/>
            <a:ext cx="4811188" cy="2178506"/>
          </a:xfrm>
          <a:prstGeom prst="rect">
            <a:avLst/>
          </a:prstGeom>
        </p:spPr>
      </p:pic>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3382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プレースホルダー 70">
            <a:extLst>
              <a:ext uri="{FF2B5EF4-FFF2-40B4-BE49-F238E27FC236}">
                <a16:creationId xmlns:a16="http://schemas.microsoft.com/office/drawing/2014/main" id="{8FB3F63F-153D-4AD7-9B41-DFE7C13B0EF0}"/>
              </a:ext>
            </a:extLst>
          </p:cNvPr>
          <p:cNvSpPr txBox="1">
            <a:spLocks/>
          </p:cNvSpPr>
          <p:nvPr/>
        </p:nvSpPr>
        <p:spPr>
          <a:xfrm>
            <a:off x="55950" y="4260282"/>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26D40B3-7E1F-4DDE-8AE5-E6345212ED28}"/>
              </a:ext>
            </a:extLst>
          </p:cNvPr>
          <p:cNvSpPr>
            <a:spLocks noGrp="1"/>
          </p:cNvSpPr>
          <p:nvPr>
            <p:ph type="sldNum" sz="quarter" idx="12"/>
          </p:nvPr>
        </p:nvSpPr>
        <p:spPr>
          <a:xfrm>
            <a:off x="7677150" y="6488951"/>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F82107-93BA-490C-9453-044014AF67CD}" type="slidenum">
              <a:rPr kumimoji="1" lang="ja-JP" altLang="en-US" sz="1200" b="0" i="0" u="none" strike="noStrike" kern="1200" cap="none" spc="0" normalizeH="0" baseline="0" noProof="0" smtClean="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EEF342EF-D76D-42AB-9B89-40708B5C6B4E}"/>
              </a:ext>
            </a:extLst>
          </p:cNvPr>
          <p:cNvSpPr txBox="1"/>
          <p:nvPr/>
        </p:nvSpPr>
        <p:spPr>
          <a:xfrm>
            <a:off x="127648" y="630180"/>
            <a:ext cx="9650704" cy="945515"/>
          </a:xfrm>
          <a:prstGeom prst="rect">
            <a:avLst/>
          </a:prstGeom>
          <a:solidFill>
            <a:schemeClr val="accent1">
              <a:lumMod val="20000"/>
              <a:lumOff val="80000"/>
            </a:schemeClr>
          </a:solidFill>
        </p:spPr>
        <p:txBody>
          <a:bodyPr wrap="square" lIns="91440" tIns="45720" rIns="91440" bIns="45720" rtlCol="0" anchor="t">
            <a:spAutoFit/>
          </a:bodyPr>
          <a:lstStyle>
            <a:defPPr>
              <a:defRPr lang="en-US"/>
            </a:defPPr>
            <a:lvl1pPr marL="285750" marR="0" lvl="0" indent="-285750" fontAlgn="auto">
              <a:lnSpc>
                <a:spcPct val="120000"/>
              </a:lnSpc>
              <a:spcBef>
                <a:spcPts val="0"/>
              </a:spcBef>
              <a:spcAft>
                <a:spcPts val="0"/>
              </a:spcAft>
              <a:buClrTx/>
              <a:buSzTx/>
              <a:buFont typeface="BIZ UDPゴシック" panose="020B0400000000000000" pitchFamily="50" charset="-128"/>
              <a:buChar char="○"/>
              <a:tabLst/>
              <a:defRPr kumimoji="1" sz="1200" b="1" i="0" u="none" strike="noStrike" cap="none" spc="0" normalizeH="0" baseline="0">
                <a:ln>
                  <a:noFill/>
                </a:ln>
                <a:solidFill>
                  <a:prstClr val="black"/>
                </a:solidFill>
                <a:effectLst/>
                <a:uLnTx/>
                <a:uFillTx/>
                <a:latin typeface="BIZ UDPゴシック" panose="020B0400000000000000" pitchFamily="50" charset="-128"/>
                <a:ea typeface="BIZ UDPゴシック"/>
              </a:defRPr>
            </a:lvl1pPr>
          </a:lstStyle>
          <a:p>
            <a:r>
              <a:rPr lang="en-US" altLang="ja-JP" spc="320" dirty="0"/>
              <a:t>【</a:t>
            </a:r>
            <a:r>
              <a:rPr lang="ja-JP" altLang="en-US" spc="320" dirty="0"/>
              <a:t>日本の都市特性評価</a:t>
            </a:r>
            <a:r>
              <a:rPr lang="en-US" altLang="ja-JP" spc="320" dirty="0"/>
              <a:t>】</a:t>
            </a:r>
            <a:r>
              <a:rPr lang="ja-JP" altLang="en-US" u="sng" dirty="0"/>
              <a:t>大阪市が、</a:t>
            </a:r>
            <a:r>
              <a:rPr lang="en-US" altLang="ja-JP" b="0" dirty="0"/>
              <a:t>2021</a:t>
            </a:r>
            <a:r>
              <a:rPr lang="ja-JP" altLang="en-US" b="0" dirty="0"/>
              <a:t>年以降、</a:t>
            </a:r>
            <a:r>
              <a:rPr lang="en-US" altLang="ja-JP" u="sng" dirty="0"/>
              <a:t>1</a:t>
            </a:r>
            <a:r>
              <a:rPr lang="ja-JP" altLang="en-US" u="sng" dirty="0"/>
              <a:t>位をキープ。</a:t>
            </a:r>
            <a:r>
              <a:rPr lang="ja-JP" altLang="en-US" b="0" dirty="0"/>
              <a:t>「経済・ビジネス」「交通・アクセス」分野で高評価</a:t>
            </a:r>
            <a:endParaRPr lang="en-US" altLang="ja-JP" u="sng" dirty="0"/>
          </a:p>
          <a:p>
            <a:r>
              <a:rPr lang="en-US" altLang="ja-JP" spc="110" dirty="0"/>
              <a:t>【</a:t>
            </a:r>
            <a:r>
              <a:rPr lang="ja-JP" altLang="en-US" spc="110" dirty="0"/>
              <a:t>市町村魅力度ランキング</a:t>
            </a:r>
            <a:r>
              <a:rPr lang="en-US" altLang="ja-JP" spc="110" dirty="0"/>
              <a:t>】</a:t>
            </a:r>
            <a:r>
              <a:rPr lang="ja-JP" altLang="en-US" u="sng" dirty="0"/>
              <a:t>大阪市が、継続してトップ５０入り。</a:t>
            </a:r>
            <a:r>
              <a:rPr lang="ja-JP" altLang="en-US" b="0" dirty="0"/>
              <a:t>「認知度」「情報接触度」で高評価</a:t>
            </a:r>
            <a:endParaRPr lang="en-US" altLang="ja-JP" u="sng" dirty="0"/>
          </a:p>
          <a:p>
            <a:r>
              <a:rPr lang="en-US" altLang="ja-JP" dirty="0"/>
              <a:t>【</a:t>
            </a:r>
            <a:r>
              <a:rPr lang="ja-JP" altLang="en-US" dirty="0"/>
              <a:t>都道府県魅力度ランキング</a:t>
            </a:r>
            <a:r>
              <a:rPr lang="en-US" altLang="ja-JP" dirty="0"/>
              <a:t>】</a:t>
            </a:r>
            <a:r>
              <a:rPr lang="ja-JP" altLang="en-US" u="sng" dirty="0"/>
              <a:t>大阪府が継続してトップ</a:t>
            </a:r>
            <a:r>
              <a:rPr lang="en-US" altLang="ja-JP" u="sng" dirty="0"/>
              <a:t>10</a:t>
            </a:r>
            <a:r>
              <a:rPr lang="ja-JP" altLang="en-US" u="sng" dirty="0"/>
              <a:t>入り。</a:t>
            </a:r>
            <a:r>
              <a:rPr lang="ja-JP" altLang="en-US" b="0" dirty="0"/>
              <a:t>「認知度」「情報接触度」「食品想起率」等で高評価</a:t>
            </a:r>
            <a:endParaRPr lang="en-US" altLang="ja-JP" dirty="0"/>
          </a:p>
          <a:p>
            <a:r>
              <a:rPr lang="en-US" altLang="ja-JP" dirty="0"/>
              <a:t>【</a:t>
            </a:r>
            <a:r>
              <a:rPr lang="ja-JP" altLang="en-US" dirty="0"/>
              <a:t>都道府県幸福度ランキング</a:t>
            </a:r>
            <a:r>
              <a:rPr lang="en-US" altLang="ja-JP" dirty="0"/>
              <a:t>】</a:t>
            </a:r>
            <a:r>
              <a:rPr lang="ja-JP" altLang="en-US" u="sng" dirty="0"/>
              <a:t>大阪府は、継続して低位。</a:t>
            </a:r>
            <a:r>
              <a:rPr lang="ja-JP" altLang="en-US" b="0" dirty="0"/>
              <a:t>「仕事」「生活」の分野で低位</a:t>
            </a:r>
            <a:endParaRPr lang="en-US" altLang="ja-JP" u="sng" dirty="0"/>
          </a:p>
        </p:txBody>
      </p:sp>
      <p:sp>
        <p:nvSpPr>
          <p:cNvPr id="5" name="テキスト プレースホルダー 70">
            <a:extLst>
              <a:ext uri="{FF2B5EF4-FFF2-40B4-BE49-F238E27FC236}">
                <a16:creationId xmlns:a16="http://schemas.microsoft.com/office/drawing/2014/main" id="{59ABFA5F-28A1-401E-94BA-215D76F6A1A5}"/>
              </a:ext>
            </a:extLst>
          </p:cNvPr>
          <p:cNvSpPr txBox="1">
            <a:spLocks/>
          </p:cNvSpPr>
          <p:nvPr/>
        </p:nvSpPr>
        <p:spPr>
          <a:xfrm>
            <a:off x="139462"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プレースホルダー 70">
            <a:extLst>
              <a:ext uri="{FF2B5EF4-FFF2-40B4-BE49-F238E27FC236}">
                <a16:creationId xmlns:a16="http://schemas.microsoft.com/office/drawing/2014/main" id="{665C0C68-3A55-4E9C-9041-9C90E3BDC8A9}"/>
              </a:ext>
            </a:extLst>
          </p:cNvPr>
          <p:cNvSpPr txBox="1">
            <a:spLocks/>
          </p:cNvSpPr>
          <p:nvPr/>
        </p:nvSpPr>
        <p:spPr>
          <a:xfrm>
            <a:off x="5043888" y="425216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defPPr>
              <a:defRPr lang="en-US"/>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1" sz="1400" b="1" i="0" u="none" strike="noStrike" cap="none" spc="0" normalizeH="0" baseline="0">
                <a:ln>
                  <a:noFill/>
                </a:ln>
                <a:solidFill>
                  <a:sysClr val="windowText" lastClr="000000"/>
                </a:solidFill>
                <a:effectLst/>
                <a:uLnTx/>
                <a:uFillTx/>
                <a:latin typeface="BIZ UDPゴシック" panose="020B0400000000000000" pitchFamily="50" charset="-128"/>
                <a:ea typeface="BIZ UDPゴシック" panose="020B0400000000000000" pitchFamily="50" charset="-128"/>
              </a:defRPr>
            </a:lvl1pPr>
            <a:lvl2pPr marL="685800" indent="-228600" defTabSz="914400">
              <a:lnSpc>
                <a:spcPct val="90000"/>
              </a:lnSpc>
              <a:spcBef>
                <a:spcPts val="500"/>
              </a:spcBef>
              <a:buFont typeface="Arial" panose="020B0604020202020204" pitchFamily="34" charset="0"/>
              <a:buChar char="•"/>
              <a:defRPr kumimoji="1"/>
            </a:lvl2pPr>
            <a:lvl3pPr marL="1143000" indent="-228600" defTabSz="914400">
              <a:lnSpc>
                <a:spcPct val="90000"/>
              </a:lnSpc>
              <a:spcBef>
                <a:spcPts val="500"/>
              </a:spcBef>
              <a:buFont typeface="Arial" panose="020B0604020202020204" pitchFamily="34" charset="0"/>
              <a:buChar char="•"/>
              <a:defRPr kumimoji="1"/>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都道府県幸福度ランキング</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（日本総合研究所）</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プレースホルダー 70">
            <a:extLst>
              <a:ext uri="{FF2B5EF4-FFF2-40B4-BE49-F238E27FC236}">
                <a16:creationId xmlns:a16="http://schemas.microsoft.com/office/drawing/2014/main" id="{59AF6604-CE2B-422F-95E1-73A0F2B82C2B}"/>
              </a:ext>
            </a:extLst>
          </p:cNvPr>
          <p:cNvSpPr txBox="1">
            <a:spLocks/>
          </p:cNvSpPr>
          <p:nvPr/>
        </p:nvSpPr>
        <p:spPr>
          <a:xfrm>
            <a:off x="112643" y="1658012"/>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日本の都市特性評価</a:t>
            </a:r>
            <a:r>
              <a:rPr kumimoji="1"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lang="ja-JP" altLang="en-US" sz="1100" b="0" dirty="0">
                <a:solidFill>
                  <a:sysClr val="windowText" lastClr="000000"/>
                </a:solidFill>
                <a:latin typeface="BIZ UDPゴシック" panose="020B0400000000000000" pitchFamily="50" charset="-128"/>
                <a:ea typeface="BIZ UDPゴシック" panose="020B0400000000000000" pitchFamily="50" charset="-128"/>
              </a:rPr>
              <a:t>森記念財団</a:t>
            </a:r>
            <a:r>
              <a:rPr kumimoji="1"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24" name="テキスト プレースホルダー 70">
            <a:extLst>
              <a:ext uri="{FF2B5EF4-FFF2-40B4-BE49-F238E27FC236}">
                <a16:creationId xmlns:a16="http://schemas.microsoft.com/office/drawing/2014/main" id="{DE5E18E5-75BF-429C-86A6-D2A9E637F362}"/>
              </a:ext>
            </a:extLst>
          </p:cNvPr>
          <p:cNvSpPr txBox="1">
            <a:spLocks/>
          </p:cNvSpPr>
          <p:nvPr/>
        </p:nvSpPr>
        <p:spPr>
          <a:xfrm>
            <a:off x="5043888" y="1644194"/>
            <a:ext cx="4734464" cy="338554"/>
          </a:xfrm>
          <a:prstGeom prst="rect">
            <a:avLst/>
          </a:prstGeom>
          <a:solidFill>
            <a:schemeClr val="accent5">
              <a:lumMod val="20000"/>
              <a:lumOff val="80000"/>
            </a:schemeClr>
          </a:solidFill>
          <a:ln w="19050">
            <a:solidFill>
              <a:srgbClr val="44546A"/>
            </a:solid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9" name="テキスト プレースホルダー 70">
            <a:extLst>
              <a:ext uri="{FF2B5EF4-FFF2-40B4-BE49-F238E27FC236}">
                <a16:creationId xmlns:a16="http://schemas.microsoft.com/office/drawing/2014/main" id="{92994D61-A9F1-4A86-8E06-9EE49D32E89D}"/>
              </a:ext>
            </a:extLst>
          </p:cNvPr>
          <p:cNvSpPr txBox="1">
            <a:spLocks/>
          </p:cNvSpPr>
          <p:nvPr/>
        </p:nvSpPr>
        <p:spPr>
          <a:xfrm>
            <a:off x="55950" y="4270179"/>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都道府県魅力度ランキング</a:t>
            </a:r>
            <a:r>
              <a:rPr kumimoji="1" lang="ja-JP" altLang="en-US"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（ブランド総合研究所）</a:t>
            </a:r>
          </a:p>
        </p:txBody>
      </p:sp>
      <p:sp>
        <p:nvSpPr>
          <p:cNvPr id="29" name="正方形/長方形 28">
            <a:extLst>
              <a:ext uri="{FF2B5EF4-FFF2-40B4-BE49-F238E27FC236}">
                <a16:creationId xmlns:a16="http://schemas.microsoft.com/office/drawing/2014/main" id="{7F2D19EC-E060-4ABD-B1C3-6C3C2AF04782}"/>
              </a:ext>
            </a:extLst>
          </p:cNvPr>
          <p:cNvSpPr/>
          <p:nvPr/>
        </p:nvSpPr>
        <p:spPr>
          <a:xfrm>
            <a:off x="2230446" y="3999755"/>
            <a:ext cx="2559968" cy="234950"/>
          </a:xfrm>
          <a:prstGeom prst="rect">
            <a:avLst/>
          </a:prstGeom>
          <a:noFill/>
        </p:spPr>
        <p:txBody>
          <a:bodyPr wrap="none"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出典：森記念財団 都市戦略研究所「日本の都市特性評価」</a:t>
            </a:r>
          </a:p>
        </p:txBody>
      </p:sp>
      <p:sp>
        <p:nvSpPr>
          <p:cNvPr id="38" name="正方形/長方形 37">
            <a:extLst>
              <a:ext uri="{FF2B5EF4-FFF2-40B4-BE49-F238E27FC236}">
                <a16:creationId xmlns:a16="http://schemas.microsoft.com/office/drawing/2014/main" id="{57D2B636-9103-4DD8-B22F-E21496B5675D}"/>
              </a:ext>
            </a:extLst>
          </p:cNvPr>
          <p:cNvSpPr/>
          <p:nvPr/>
        </p:nvSpPr>
        <p:spPr>
          <a:xfrm>
            <a:off x="1839399" y="6612342"/>
            <a:ext cx="3989179"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出典：株式会社ブランド総合研究所「地域ブランド調査」</a:t>
            </a:r>
          </a:p>
        </p:txBody>
      </p:sp>
      <p:sp>
        <p:nvSpPr>
          <p:cNvPr id="26" name="テキスト ボックス 25">
            <a:extLst>
              <a:ext uri="{FF2B5EF4-FFF2-40B4-BE49-F238E27FC236}">
                <a16:creationId xmlns:a16="http://schemas.microsoft.com/office/drawing/2014/main" id="{7700551A-F3FD-4590-B633-F3DC6003879F}"/>
              </a:ext>
            </a:extLst>
          </p:cNvPr>
          <p:cNvSpPr txBox="1"/>
          <p:nvPr/>
        </p:nvSpPr>
        <p:spPr>
          <a:xfrm>
            <a:off x="22033" y="61186"/>
            <a:ext cx="9906000" cy="400110"/>
          </a:xfrm>
          <a:prstGeom prst="rect">
            <a:avLst/>
          </a:prstGeom>
          <a:noFill/>
        </p:spPr>
        <p:txBody>
          <a:bodyPr wrap="square">
            <a:spAutoFit/>
          </a:bodyPr>
          <a:lstStyle>
            <a:defPPr>
              <a:defRPr lang="en-US"/>
            </a:defPPr>
            <a:lvl1pPr marR="0" lvl="0" indent="0" defTabSz="742950" fontAlgn="auto">
              <a:lnSpc>
                <a:spcPct val="100000"/>
              </a:lnSpc>
              <a:spcBef>
                <a:spcPts val="0"/>
              </a:spcBef>
              <a:spcAft>
                <a:spcPts val="0"/>
              </a:spcAft>
              <a:buClrTx/>
              <a:buSzTx/>
              <a:buFontTx/>
              <a:buNone/>
              <a:tabLst/>
              <a:defRPr kumimoji="1" sz="2000">
                <a:solidFill>
                  <a:prstClr val="white"/>
                </a:solidFill>
                <a:latin typeface="HGS創英角ｺﾞｼｯｸUB" panose="020B0900000000000000" pitchFamily="50" charset="-128"/>
                <a:ea typeface="HGS創英角ｺﾞｼｯｸUB" panose="020B0900000000000000" pitchFamily="50" charset="-128"/>
              </a:defRPr>
            </a:lvl1pPr>
          </a:lstStyle>
          <a:p>
            <a:r>
              <a:rPr lang="ja-JP" altLang="en-US" dirty="0"/>
              <a:t>１－②．都市＜都市ランキング：国内＞</a:t>
            </a:r>
          </a:p>
        </p:txBody>
      </p:sp>
      <p:sp>
        <p:nvSpPr>
          <p:cNvPr id="25" name="正方形/長方形 24">
            <a:extLst>
              <a:ext uri="{FF2B5EF4-FFF2-40B4-BE49-F238E27FC236}">
                <a16:creationId xmlns:a16="http://schemas.microsoft.com/office/drawing/2014/main" id="{442FA989-DB0E-4E57-A140-F1CA7925371A}"/>
              </a:ext>
            </a:extLst>
          </p:cNvPr>
          <p:cNvSpPr/>
          <p:nvPr/>
        </p:nvSpPr>
        <p:spPr>
          <a:xfrm>
            <a:off x="6743227" y="6568801"/>
            <a:ext cx="3213573"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1" lang="ja-JP" altLang="en-US" sz="600" dirty="0">
                <a:solidFill>
                  <a:prstClr val="black"/>
                </a:solidFill>
                <a:latin typeface="BIZ UDゴシック" panose="020B0400000000000000" pitchFamily="49" charset="-128"/>
                <a:ea typeface="BIZ UDゴシック" panose="020B0400000000000000" pitchFamily="49" charset="-128"/>
              </a:rPr>
              <a:t>一般財団法人日本総合研究所</a:t>
            </a: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「４７都道府県幸福度ランキング」</a:t>
            </a:r>
          </a:p>
        </p:txBody>
      </p:sp>
      <p:graphicFrame>
        <p:nvGraphicFramePr>
          <p:cNvPr id="28" name="表 7">
            <a:extLst>
              <a:ext uri="{FF2B5EF4-FFF2-40B4-BE49-F238E27FC236}">
                <a16:creationId xmlns:a16="http://schemas.microsoft.com/office/drawing/2014/main" id="{919F1685-6EC5-4A05-A573-E114B401E2D0}"/>
              </a:ext>
            </a:extLst>
          </p:cNvPr>
          <p:cNvGraphicFramePr>
            <a:graphicFrameLocks noGrp="1"/>
          </p:cNvGraphicFramePr>
          <p:nvPr/>
        </p:nvGraphicFramePr>
        <p:xfrm>
          <a:off x="5167623" y="4730987"/>
          <a:ext cx="2109616" cy="1280160"/>
        </p:xfrm>
        <a:graphic>
          <a:graphicData uri="http://schemas.openxmlformats.org/drawingml/2006/table">
            <a:tbl>
              <a:tblPr firstRow="1" bandRow="1">
                <a:tableStyleId>{5940675A-B579-460E-94D1-54222C63F5DA}</a:tableStyleId>
              </a:tblPr>
              <a:tblGrid>
                <a:gridCol w="425336">
                  <a:extLst>
                    <a:ext uri="{9D8B030D-6E8A-4147-A177-3AD203B41FA5}">
                      <a16:colId xmlns:a16="http://schemas.microsoft.com/office/drawing/2014/main" val="1336045914"/>
                    </a:ext>
                  </a:extLst>
                </a:gridCol>
                <a:gridCol w="530344">
                  <a:extLst>
                    <a:ext uri="{9D8B030D-6E8A-4147-A177-3AD203B41FA5}">
                      <a16:colId xmlns:a16="http://schemas.microsoft.com/office/drawing/2014/main" val="818895721"/>
                    </a:ext>
                  </a:extLst>
                </a:gridCol>
                <a:gridCol w="569016">
                  <a:extLst>
                    <a:ext uri="{9D8B030D-6E8A-4147-A177-3AD203B41FA5}">
                      <a16:colId xmlns:a16="http://schemas.microsoft.com/office/drawing/2014/main" val="3131387495"/>
                    </a:ext>
                  </a:extLst>
                </a:gridCol>
                <a:gridCol w="584920">
                  <a:extLst>
                    <a:ext uri="{9D8B030D-6E8A-4147-A177-3AD203B41FA5}">
                      <a16:colId xmlns:a16="http://schemas.microsoft.com/office/drawing/2014/main" val="207116512"/>
                    </a:ext>
                  </a:extLst>
                </a:gridCol>
              </a:tblGrid>
              <a:tr h="178910">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順位</a:t>
                      </a:r>
                    </a:p>
                  </a:txBody>
                  <a:tcP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２０１６</a:t>
                      </a:r>
                    </a:p>
                  </a:txBody>
                  <a:tcP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２０２０</a:t>
                      </a:r>
                    </a:p>
                  </a:txBody>
                  <a:tcP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２０２４</a:t>
                      </a:r>
                    </a:p>
                  </a:txBody>
                  <a:tcPr>
                    <a:solidFill>
                      <a:schemeClr val="accent1"/>
                    </a:solidFill>
                  </a:tcPr>
                </a:tc>
                <a:extLst>
                  <a:ext uri="{0D108BD9-81ED-4DB2-BD59-A6C34878D82A}">
                    <a16:rowId xmlns:a16="http://schemas.microsoft.com/office/drawing/2014/main" val="1086333090"/>
                  </a:ext>
                </a:extLst>
              </a:tr>
              <a:tr h="180617">
                <a:tc>
                  <a:txBody>
                    <a:bodyPr/>
                    <a:lstStyle/>
                    <a:p>
                      <a:pPr algn="ct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位</a:t>
                      </a:r>
                    </a:p>
                  </a:txBody>
                  <a:tcPr>
                    <a:solidFill>
                      <a:schemeClr val="accent5">
                        <a:lumMod val="20000"/>
                        <a:lumOff val="80000"/>
                      </a:schemeClr>
                    </a:solidFill>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福井県</a:t>
                      </a:r>
                    </a:p>
                  </a:txBody>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福井県</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福井県</a:t>
                      </a:r>
                    </a:p>
                  </a:txBody>
                  <a:tcPr/>
                </a:tc>
                <a:extLst>
                  <a:ext uri="{0D108BD9-81ED-4DB2-BD59-A6C34878D82A}">
                    <a16:rowId xmlns:a16="http://schemas.microsoft.com/office/drawing/2014/main" val="2269565214"/>
                  </a:ext>
                </a:extLst>
              </a:tr>
              <a:tr h="17045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２位</a:t>
                      </a:r>
                    </a:p>
                  </a:txBody>
                  <a:tcPr>
                    <a:solidFill>
                      <a:schemeClr val="accent5">
                        <a:lumMod val="20000"/>
                        <a:lumOff val="80000"/>
                      </a:schemeClr>
                    </a:solidFill>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東京都</a:t>
                      </a:r>
                    </a:p>
                  </a:txBody>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富山県</a:t>
                      </a:r>
                    </a:p>
                  </a:txBody>
                  <a:tcP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東京都</a:t>
                      </a:r>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92855921"/>
                  </a:ext>
                </a:extLst>
              </a:tr>
              <a:tr h="0">
                <a:tc>
                  <a:txBody>
                    <a:bodyPr/>
                    <a:lstStyle/>
                    <a:p>
                      <a:pPr algn="ctr"/>
                      <a:r>
                        <a:rPr kumimoji="1" lang="ja-JP" altLang="en-US" sz="800" dirty="0">
                          <a:latin typeface="BIZ UDPゴシック" panose="020B0400000000000000" pitchFamily="50" charset="-128"/>
                          <a:ea typeface="BIZ UDPゴシック" panose="020B0400000000000000" pitchFamily="50" charset="-128"/>
                        </a:rPr>
                        <a:t>３位</a:t>
                      </a:r>
                    </a:p>
                  </a:txBody>
                  <a:tcPr>
                    <a:solidFill>
                      <a:schemeClr val="accent5">
                        <a:lumMod val="20000"/>
                        <a:lumOff val="80000"/>
                      </a:schemeClr>
                    </a:solidFill>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富山県</a:t>
                      </a:r>
                    </a:p>
                  </a:txBody>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東京都</a:t>
                      </a:r>
                    </a:p>
                  </a:txBody>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富山県</a:t>
                      </a:r>
                    </a:p>
                  </a:txBody>
                  <a:tcPr/>
                </a:tc>
                <a:extLst>
                  <a:ext uri="{0D108BD9-81ED-4DB2-BD59-A6C34878D82A}">
                    <a16:rowId xmlns:a16="http://schemas.microsoft.com/office/drawing/2014/main" val="739896229"/>
                  </a:ext>
                </a:extLst>
              </a:tr>
              <a:tr h="16283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４位</a:t>
                      </a:r>
                    </a:p>
                  </a:txBody>
                  <a:tcPr>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長野県</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石川県</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長野県</a:t>
                      </a: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792037"/>
                  </a:ext>
                </a:extLst>
              </a:tr>
              <a:tr h="12727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５位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石川県</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長野県</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800" u="none" dirty="0">
                          <a:latin typeface="BIZ UDPゴシック" panose="020B0400000000000000" pitchFamily="50" charset="-128"/>
                          <a:ea typeface="BIZ UDPゴシック" panose="020B0400000000000000" pitchFamily="50" charset="-128"/>
                        </a:rPr>
                        <a:t>石川県</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959488"/>
                  </a:ext>
                </a:extLst>
              </a:tr>
            </a:tbl>
          </a:graphicData>
        </a:graphic>
      </p:graphicFrame>
      <p:sp>
        <p:nvSpPr>
          <p:cNvPr id="37" name="正方形/長方形 36">
            <a:extLst>
              <a:ext uri="{FF2B5EF4-FFF2-40B4-BE49-F238E27FC236}">
                <a16:creationId xmlns:a16="http://schemas.microsoft.com/office/drawing/2014/main" id="{C7B7FDF2-8D82-42A3-A842-2AF841DDF626}"/>
              </a:ext>
            </a:extLst>
          </p:cNvPr>
          <p:cNvSpPr/>
          <p:nvPr/>
        </p:nvSpPr>
        <p:spPr>
          <a:xfrm>
            <a:off x="6845973" y="3884086"/>
            <a:ext cx="3989179" cy="148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出典：株式会社ブランド総合研究所「地域ブランド調査」</a:t>
            </a:r>
          </a:p>
        </p:txBody>
      </p:sp>
      <p:sp>
        <p:nvSpPr>
          <p:cNvPr id="39" name="テキスト プレースホルダー 70">
            <a:extLst>
              <a:ext uri="{FF2B5EF4-FFF2-40B4-BE49-F238E27FC236}">
                <a16:creationId xmlns:a16="http://schemas.microsoft.com/office/drawing/2014/main" id="{B2829E95-0311-4B09-9614-B8A31D3B6B3B}"/>
              </a:ext>
            </a:extLst>
          </p:cNvPr>
          <p:cNvSpPr txBox="1">
            <a:spLocks/>
          </p:cNvSpPr>
          <p:nvPr/>
        </p:nvSpPr>
        <p:spPr>
          <a:xfrm>
            <a:off x="5124781" y="1636745"/>
            <a:ext cx="4734464" cy="338554"/>
          </a:xfrm>
          <a:prstGeom prst="rect">
            <a:avLst/>
          </a:prstGeom>
          <a:noFill/>
          <a:ln w="19050">
            <a:noFill/>
          </a:ln>
        </p:spPr>
        <p:txBody>
          <a:bodyPr vert="horz" wrap="square"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alt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400" dirty="0">
                <a:solidFill>
                  <a:sysClr val="windowText" lastClr="000000"/>
                </a:solidFill>
                <a:latin typeface="BIZ UDPゴシック" panose="020B0400000000000000" pitchFamily="50" charset="-128"/>
                <a:ea typeface="BIZ UDPゴシック" panose="020B0400000000000000" pitchFamily="50" charset="-128"/>
              </a:rPr>
              <a:t>市区町村</a:t>
            </a: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魅力度ランキング</a:t>
            </a:r>
            <a:r>
              <a:rPr kumimoji="1" lang="ja-JP" altLang="en-US" sz="11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（ブランド総合研究所）</a:t>
            </a:r>
          </a:p>
        </p:txBody>
      </p:sp>
      <p:graphicFrame>
        <p:nvGraphicFramePr>
          <p:cNvPr id="44" name="表 7">
            <a:extLst>
              <a:ext uri="{FF2B5EF4-FFF2-40B4-BE49-F238E27FC236}">
                <a16:creationId xmlns:a16="http://schemas.microsoft.com/office/drawing/2014/main" id="{42D52F0B-F58E-47CA-875A-850BE641184A}"/>
              </a:ext>
            </a:extLst>
          </p:cNvPr>
          <p:cNvGraphicFramePr>
            <a:graphicFrameLocks noGrp="1"/>
          </p:cNvGraphicFramePr>
          <p:nvPr>
            <p:extLst>
              <p:ext uri="{D42A27DB-BD31-4B8C-83A1-F6EECF244321}">
                <p14:modId xmlns:p14="http://schemas.microsoft.com/office/powerpoint/2010/main" val="1041395820"/>
              </p:ext>
            </p:extLst>
          </p:nvPr>
        </p:nvGraphicFramePr>
        <p:xfrm>
          <a:off x="5114561" y="2101777"/>
          <a:ext cx="2128023" cy="1280160"/>
        </p:xfrm>
        <a:graphic>
          <a:graphicData uri="http://schemas.openxmlformats.org/drawingml/2006/table">
            <a:tbl>
              <a:tblPr firstRow="1" bandRow="1">
                <a:tableStyleId>{5940675A-B579-460E-94D1-54222C63F5DA}</a:tableStyleId>
              </a:tblPr>
              <a:tblGrid>
                <a:gridCol w="389017">
                  <a:extLst>
                    <a:ext uri="{9D8B030D-6E8A-4147-A177-3AD203B41FA5}">
                      <a16:colId xmlns:a16="http://schemas.microsoft.com/office/drawing/2014/main" val="1336045914"/>
                    </a:ext>
                  </a:extLst>
                </a:gridCol>
                <a:gridCol w="575001">
                  <a:extLst>
                    <a:ext uri="{9D8B030D-6E8A-4147-A177-3AD203B41FA5}">
                      <a16:colId xmlns:a16="http://schemas.microsoft.com/office/drawing/2014/main" val="818895721"/>
                    </a:ext>
                  </a:extLst>
                </a:gridCol>
                <a:gridCol w="573981">
                  <a:extLst>
                    <a:ext uri="{9D8B030D-6E8A-4147-A177-3AD203B41FA5}">
                      <a16:colId xmlns:a16="http://schemas.microsoft.com/office/drawing/2014/main" val="3131387495"/>
                    </a:ext>
                  </a:extLst>
                </a:gridCol>
                <a:gridCol w="590024">
                  <a:extLst>
                    <a:ext uri="{9D8B030D-6E8A-4147-A177-3AD203B41FA5}">
                      <a16:colId xmlns:a16="http://schemas.microsoft.com/office/drawing/2014/main" val="207116512"/>
                    </a:ext>
                  </a:extLst>
                </a:gridCol>
              </a:tblGrid>
              <a:tr h="178910">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順位</a:t>
                      </a:r>
                    </a:p>
                  </a:txBody>
                  <a:tcP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２０１８</a:t>
                      </a:r>
                    </a:p>
                  </a:txBody>
                  <a:tcP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２０２１</a:t>
                      </a:r>
                    </a:p>
                  </a:txBody>
                  <a:tcPr>
                    <a:solidFill>
                      <a:schemeClr val="accent1"/>
                    </a:solidFill>
                  </a:tcPr>
                </a:tc>
                <a:tc>
                  <a:txBody>
                    <a:bodyPr/>
                    <a:lstStyle/>
                    <a:p>
                      <a:pPr algn="ctr"/>
                      <a:r>
                        <a:rPr kumimoji="1" lang="ja-JP" altLang="en-US" sz="800" b="1" dirty="0">
                          <a:solidFill>
                            <a:schemeClr val="bg1"/>
                          </a:solidFill>
                          <a:latin typeface="BIZ UDPゴシック" panose="020B0400000000000000" pitchFamily="50" charset="-128"/>
                          <a:ea typeface="BIZ UDPゴシック" panose="020B0400000000000000" pitchFamily="50" charset="-128"/>
                        </a:rPr>
                        <a:t>２０２</a:t>
                      </a:r>
                      <a:r>
                        <a:rPr kumimoji="1" lang="en-US" altLang="ja-JP" sz="800" b="1" dirty="0">
                          <a:solidFill>
                            <a:schemeClr val="bg1"/>
                          </a:solidFill>
                          <a:latin typeface="BIZ UDPゴシック" panose="020B0400000000000000" pitchFamily="50" charset="-128"/>
                          <a:ea typeface="BIZ UDPゴシック" panose="020B0400000000000000" pitchFamily="50" charset="-128"/>
                        </a:rPr>
                        <a:t>5</a:t>
                      </a:r>
                      <a:endParaRPr kumimoji="1" lang="ja-JP" altLang="en-US" sz="800" b="1" dirty="0">
                        <a:solidFill>
                          <a:schemeClr val="bg1"/>
                        </a:solidFill>
                        <a:latin typeface="BIZ UDPゴシック" panose="020B0400000000000000" pitchFamily="50" charset="-128"/>
                        <a:ea typeface="BIZ UDPゴシック" panose="020B0400000000000000" pitchFamily="50" charset="-128"/>
                      </a:endParaRPr>
                    </a:p>
                  </a:txBody>
                  <a:tcPr>
                    <a:solidFill>
                      <a:schemeClr val="accent1"/>
                    </a:solidFill>
                  </a:tcPr>
                </a:tc>
                <a:extLst>
                  <a:ext uri="{0D108BD9-81ED-4DB2-BD59-A6C34878D82A}">
                    <a16:rowId xmlns:a16="http://schemas.microsoft.com/office/drawing/2014/main" val="1086333090"/>
                  </a:ext>
                </a:extLst>
              </a:tr>
              <a:tr h="180617">
                <a:tc>
                  <a:txBody>
                    <a:bodyPr/>
                    <a:lstStyle/>
                    <a:p>
                      <a:pPr algn="ctr"/>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位</a:t>
                      </a:r>
                    </a:p>
                  </a:txBody>
                  <a:tcPr>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函館市</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札幌市</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函館市</a:t>
                      </a:r>
                    </a:p>
                  </a:txBody>
                  <a:tcPr/>
                </a:tc>
                <a:extLst>
                  <a:ext uri="{0D108BD9-81ED-4DB2-BD59-A6C34878D82A}">
                    <a16:rowId xmlns:a16="http://schemas.microsoft.com/office/drawing/2014/main" val="2269565214"/>
                  </a:ext>
                </a:extLst>
              </a:tr>
              <a:tr h="17045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２位</a:t>
                      </a:r>
                    </a:p>
                  </a:txBody>
                  <a:tcPr>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京都市</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函館市</a:t>
                      </a:r>
                    </a:p>
                  </a:txBody>
                  <a:tcP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札幌市</a:t>
                      </a:r>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92855921"/>
                  </a:ext>
                </a:extLst>
              </a:tr>
              <a:tr h="0">
                <a:tc>
                  <a:txBody>
                    <a:bodyPr/>
                    <a:lstStyle/>
                    <a:p>
                      <a:pPr algn="ctr"/>
                      <a:r>
                        <a:rPr kumimoji="1" lang="ja-JP" altLang="en-US" sz="800" dirty="0">
                          <a:latin typeface="BIZ UDPゴシック" panose="020B0400000000000000" pitchFamily="50" charset="-128"/>
                          <a:ea typeface="BIZ UDPゴシック" panose="020B0400000000000000" pitchFamily="50" charset="-128"/>
                        </a:rPr>
                        <a:t>３位</a:t>
                      </a:r>
                    </a:p>
                  </a:txBody>
                  <a:tcPr>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札幌市</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京都市</a:t>
                      </a:r>
                    </a:p>
                  </a:txBody>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京都市</a:t>
                      </a:r>
                    </a:p>
                  </a:txBody>
                  <a:tcPr/>
                </a:tc>
                <a:extLst>
                  <a:ext uri="{0D108BD9-81ED-4DB2-BD59-A6C34878D82A}">
                    <a16:rowId xmlns:a16="http://schemas.microsoft.com/office/drawing/2014/main" val="739896229"/>
                  </a:ext>
                </a:extLst>
              </a:tr>
              <a:tr h="16283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４位</a:t>
                      </a:r>
                    </a:p>
                  </a:txBody>
                  <a:tcPr>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小樽市</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小樽市</a:t>
                      </a:r>
                    </a:p>
                  </a:txBody>
                  <a:tcPr>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小樽市</a:t>
                      </a:r>
                    </a:p>
                  </a:txBody>
                  <a:tcPr>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792037"/>
                  </a:ext>
                </a:extLst>
              </a:tr>
              <a:tr h="127277">
                <a:tc>
                  <a:txBody>
                    <a:bodyPr/>
                    <a:lstStyle/>
                    <a:p>
                      <a:pPr algn="ctr"/>
                      <a:r>
                        <a:rPr kumimoji="1" lang="ja-JP" altLang="en-US" sz="800" dirty="0">
                          <a:latin typeface="BIZ UDPゴシック" panose="020B0400000000000000" pitchFamily="50" charset="-128"/>
                          <a:ea typeface="BIZ UDPゴシック" panose="020B0400000000000000" pitchFamily="50" charset="-128"/>
                        </a:rPr>
                        <a:t>５位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神戸市</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鎌倉市</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800" dirty="0">
                          <a:latin typeface="BIZ UDPゴシック" panose="020B0400000000000000" pitchFamily="50" charset="-128"/>
                          <a:ea typeface="BIZ UDPゴシック" panose="020B0400000000000000" pitchFamily="50" charset="-128"/>
                        </a:rPr>
                        <a:t>鎌倉市</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959488"/>
                  </a:ext>
                </a:extLst>
              </a:tr>
            </a:tbl>
          </a:graphicData>
        </a:graphic>
      </p:graphicFrame>
      <p:graphicFrame>
        <p:nvGraphicFramePr>
          <p:cNvPr id="45" name="表 7">
            <a:extLst>
              <a:ext uri="{FF2B5EF4-FFF2-40B4-BE49-F238E27FC236}">
                <a16:creationId xmlns:a16="http://schemas.microsoft.com/office/drawing/2014/main" id="{E60555F3-54ED-46DA-B7EB-EDB1F06AC0C1}"/>
              </a:ext>
            </a:extLst>
          </p:cNvPr>
          <p:cNvGraphicFramePr>
            <a:graphicFrameLocks noGrp="1"/>
          </p:cNvGraphicFramePr>
          <p:nvPr>
            <p:extLst>
              <p:ext uri="{D42A27DB-BD31-4B8C-83A1-F6EECF244321}">
                <p14:modId xmlns:p14="http://schemas.microsoft.com/office/powerpoint/2010/main" val="4228079132"/>
              </p:ext>
            </p:extLst>
          </p:nvPr>
        </p:nvGraphicFramePr>
        <p:xfrm>
          <a:off x="5043888" y="3704773"/>
          <a:ext cx="2198696" cy="213360"/>
        </p:xfrm>
        <a:graphic>
          <a:graphicData uri="http://schemas.openxmlformats.org/drawingml/2006/table">
            <a:tbl>
              <a:tblPr firstRow="1" bandRow="1">
                <a:tableStyleId>{5940675A-B579-460E-94D1-54222C63F5DA}</a:tableStyleId>
              </a:tblPr>
              <a:tblGrid>
                <a:gridCol w="466267">
                  <a:extLst>
                    <a:ext uri="{9D8B030D-6E8A-4147-A177-3AD203B41FA5}">
                      <a16:colId xmlns:a16="http://schemas.microsoft.com/office/drawing/2014/main" val="1336045914"/>
                    </a:ext>
                  </a:extLst>
                </a:gridCol>
                <a:gridCol w="572827">
                  <a:extLst>
                    <a:ext uri="{9D8B030D-6E8A-4147-A177-3AD203B41FA5}">
                      <a16:colId xmlns:a16="http://schemas.microsoft.com/office/drawing/2014/main" val="818895721"/>
                    </a:ext>
                  </a:extLst>
                </a:gridCol>
                <a:gridCol w="571810">
                  <a:extLst>
                    <a:ext uri="{9D8B030D-6E8A-4147-A177-3AD203B41FA5}">
                      <a16:colId xmlns:a16="http://schemas.microsoft.com/office/drawing/2014/main" val="3131387495"/>
                    </a:ext>
                  </a:extLst>
                </a:gridCol>
                <a:gridCol w="587792">
                  <a:extLst>
                    <a:ext uri="{9D8B030D-6E8A-4147-A177-3AD203B41FA5}">
                      <a16:colId xmlns:a16="http://schemas.microsoft.com/office/drawing/2014/main" val="207116512"/>
                    </a:ext>
                  </a:extLst>
                </a:gridCol>
              </a:tblGrid>
              <a:tr h="127277">
                <a:tc>
                  <a:txBody>
                    <a:bodyPr/>
                    <a:lstStyle/>
                    <a:p>
                      <a:pPr algn="ctr"/>
                      <a:r>
                        <a:rPr kumimoji="1" lang="ja-JP" altLang="en-US" sz="800" b="1" spc="-100" baseline="0" dirty="0">
                          <a:solidFill>
                            <a:srgbClr val="FF0000"/>
                          </a:solidFill>
                          <a:latin typeface="BIZ UDPゴシック" panose="020B0400000000000000" pitchFamily="50" charset="-128"/>
                          <a:ea typeface="BIZ UDPゴシック" panose="020B0400000000000000" pitchFamily="50" charset="-128"/>
                        </a:rPr>
                        <a:t>大阪市</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２１位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３０位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４</a:t>
                      </a:r>
                      <a:r>
                        <a:rPr kumimoji="1" lang="en-US" altLang="ja-JP" sz="800" b="1" dirty="0">
                          <a:solidFill>
                            <a:srgbClr val="FF0000"/>
                          </a:solidFill>
                          <a:latin typeface="BIZ UDPゴシック" panose="020B0400000000000000" pitchFamily="50" charset="-128"/>
                          <a:ea typeface="BIZ UDPゴシック" panose="020B0400000000000000" pitchFamily="50" charset="-128"/>
                        </a:rPr>
                        <a:t>3</a:t>
                      </a:r>
                      <a:r>
                        <a:rPr kumimoji="1" lang="ja-JP" altLang="en-US" sz="800" b="1" dirty="0">
                          <a:solidFill>
                            <a:srgbClr val="FF0000"/>
                          </a:solidFill>
                          <a:latin typeface="BIZ UDPゴシック" panose="020B0400000000000000" pitchFamily="50" charset="-128"/>
                          <a:ea typeface="BIZ UDPゴシック" panose="020B0400000000000000" pitchFamily="50" charset="-128"/>
                        </a:rPr>
                        <a:t>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46959488"/>
                  </a:ext>
                </a:extLst>
              </a:tr>
            </a:tbl>
          </a:graphicData>
        </a:graphic>
      </p:graphicFrame>
      <p:sp>
        <p:nvSpPr>
          <p:cNvPr id="46" name="テキスト ボックス 45">
            <a:extLst>
              <a:ext uri="{FF2B5EF4-FFF2-40B4-BE49-F238E27FC236}">
                <a16:creationId xmlns:a16="http://schemas.microsoft.com/office/drawing/2014/main" id="{EAA3280F-0BF3-4C5C-BB24-0B8F5B8EC56B}"/>
              </a:ext>
            </a:extLst>
          </p:cNvPr>
          <p:cNvSpPr txBox="1"/>
          <p:nvPr/>
        </p:nvSpPr>
        <p:spPr>
          <a:xfrm>
            <a:off x="5691588" y="3406544"/>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sp>
        <p:nvSpPr>
          <p:cNvPr id="47" name="テキスト ボックス 46">
            <a:extLst>
              <a:ext uri="{FF2B5EF4-FFF2-40B4-BE49-F238E27FC236}">
                <a16:creationId xmlns:a16="http://schemas.microsoft.com/office/drawing/2014/main" id="{57A5936F-D2C3-4948-B451-DB50728F608D}"/>
              </a:ext>
            </a:extLst>
          </p:cNvPr>
          <p:cNvSpPr txBox="1"/>
          <p:nvPr/>
        </p:nvSpPr>
        <p:spPr>
          <a:xfrm>
            <a:off x="6287297" y="3398385"/>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sp>
        <p:nvSpPr>
          <p:cNvPr id="48" name="テキスト ボックス 47">
            <a:extLst>
              <a:ext uri="{FF2B5EF4-FFF2-40B4-BE49-F238E27FC236}">
                <a16:creationId xmlns:a16="http://schemas.microsoft.com/office/drawing/2014/main" id="{DCBD31C6-D472-48E1-B8B1-39B46A40B481}"/>
              </a:ext>
            </a:extLst>
          </p:cNvPr>
          <p:cNvSpPr txBox="1"/>
          <p:nvPr/>
        </p:nvSpPr>
        <p:spPr>
          <a:xfrm>
            <a:off x="6899967" y="3397973"/>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graphicFrame>
        <p:nvGraphicFramePr>
          <p:cNvPr id="30" name="表 7">
            <a:extLst>
              <a:ext uri="{FF2B5EF4-FFF2-40B4-BE49-F238E27FC236}">
                <a16:creationId xmlns:a16="http://schemas.microsoft.com/office/drawing/2014/main" id="{86AF5247-C694-47BC-8566-FC49504AB8DB}"/>
              </a:ext>
            </a:extLst>
          </p:cNvPr>
          <p:cNvGraphicFramePr>
            <a:graphicFrameLocks noGrp="1"/>
          </p:cNvGraphicFramePr>
          <p:nvPr/>
        </p:nvGraphicFramePr>
        <p:xfrm>
          <a:off x="5114561" y="6353605"/>
          <a:ext cx="2198696" cy="213360"/>
        </p:xfrm>
        <a:graphic>
          <a:graphicData uri="http://schemas.openxmlformats.org/drawingml/2006/table">
            <a:tbl>
              <a:tblPr firstRow="1" bandRow="1">
                <a:tableStyleId>{5940675A-B579-460E-94D1-54222C63F5DA}</a:tableStyleId>
              </a:tblPr>
              <a:tblGrid>
                <a:gridCol w="466267">
                  <a:extLst>
                    <a:ext uri="{9D8B030D-6E8A-4147-A177-3AD203B41FA5}">
                      <a16:colId xmlns:a16="http://schemas.microsoft.com/office/drawing/2014/main" val="1336045914"/>
                    </a:ext>
                  </a:extLst>
                </a:gridCol>
                <a:gridCol w="572827">
                  <a:extLst>
                    <a:ext uri="{9D8B030D-6E8A-4147-A177-3AD203B41FA5}">
                      <a16:colId xmlns:a16="http://schemas.microsoft.com/office/drawing/2014/main" val="818895721"/>
                    </a:ext>
                  </a:extLst>
                </a:gridCol>
                <a:gridCol w="571810">
                  <a:extLst>
                    <a:ext uri="{9D8B030D-6E8A-4147-A177-3AD203B41FA5}">
                      <a16:colId xmlns:a16="http://schemas.microsoft.com/office/drawing/2014/main" val="3131387495"/>
                    </a:ext>
                  </a:extLst>
                </a:gridCol>
                <a:gridCol w="587792">
                  <a:extLst>
                    <a:ext uri="{9D8B030D-6E8A-4147-A177-3AD203B41FA5}">
                      <a16:colId xmlns:a16="http://schemas.microsoft.com/office/drawing/2014/main" val="207116512"/>
                    </a:ext>
                  </a:extLst>
                </a:gridCol>
              </a:tblGrid>
              <a:tr h="127277">
                <a:tc>
                  <a:txBody>
                    <a:bodyPr/>
                    <a:lstStyle/>
                    <a:p>
                      <a:pPr algn="ctr"/>
                      <a:r>
                        <a:rPr kumimoji="1" lang="ja-JP" altLang="en-US" sz="800" b="1" spc="-100" baseline="0" dirty="0">
                          <a:solidFill>
                            <a:srgbClr val="FF0000"/>
                          </a:solidFill>
                          <a:latin typeface="BIZ UDPゴシック" panose="020B0400000000000000" pitchFamily="50" charset="-128"/>
                          <a:ea typeface="BIZ UDPゴシック" panose="020B0400000000000000" pitchFamily="50" charset="-128"/>
                        </a:rPr>
                        <a:t>大阪府</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４４位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４６位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800" b="1" dirty="0">
                          <a:solidFill>
                            <a:srgbClr val="FF0000"/>
                          </a:solidFill>
                          <a:latin typeface="BIZ UDPゴシック" panose="020B0400000000000000" pitchFamily="50" charset="-128"/>
                          <a:ea typeface="BIZ UDPゴシック" panose="020B0400000000000000" pitchFamily="50" charset="-128"/>
                        </a:rPr>
                        <a:t>４５位</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46959488"/>
                  </a:ext>
                </a:extLst>
              </a:tr>
            </a:tbl>
          </a:graphicData>
        </a:graphic>
      </p:graphicFrame>
      <p:sp>
        <p:nvSpPr>
          <p:cNvPr id="31" name="テキスト ボックス 30">
            <a:extLst>
              <a:ext uri="{FF2B5EF4-FFF2-40B4-BE49-F238E27FC236}">
                <a16:creationId xmlns:a16="http://schemas.microsoft.com/office/drawing/2014/main" id="{6B5B683D-1FB4-4543-B17E-DAFE1A408463}"/>
              </a:ext>
            </a:extLst>
          </p:cNvPr>
          <p:cNvSpPr txBox="1"/>
          <p:nvPr/>
        </p:nvSpPr>
        <p:spPr>
          <a:xfrm>
            <a:off x="5762261" y="6055376"/>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sp>
        <p:nvSpPr>
          <p:cNvPr id="32" name="テキスト ボックス 31">
            <a:extLst>
              <a:ext uri="{FF2B5EF4-FFF2-40B4-BE49-F238E27FC236}">
                <a16:creationId xmlns:a16="http://schemas.microsoft.com/office/drawing/2014/main" id="{6087B5EE-C0CF-413A-83DF-4AA8E74AAE60}"/>
              </a:ext>
            </a:extLst>
          </p:cNvPr>
          <p:cNvSpPr txBox="1"/>
          <p:nvPr/>
        </p:nvSpPr>
        <p:spPr>
          <a:xfrm>
            <a:off x="6357970" y="6047217"/>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sp>
        <p:nvSpPr>
          <p:cNvPr id="34" name="テキスト ボックス 33">
            <a:extLst>
              <a:ext uri="{FF2B5EF4-FFF2-40B4-BE49-F238E27FC236}">
                <a16:creationId xmlns:a16="http://schemas.microsoft.com/office/drawing/2014/main" id="{0F7DDD54-3D95-46C5-9489-F77CE8FC8798}"/>
              </a:ext>
            </a:extLst>
          </p:cNvPr>
          <p:cNvSpPr txBox="1"/>
          <p:nvPr/>
        </p:nvSpPr>
        <p:spPr>
          <a:xfrm>
            <a:off x="6970640" y="6046805"/>
            <a:ext cx="171450" cy="323165"/>
          </a:xfrm>
          <a:prstGeom prst="rect">
            <a:avLst/>
          </a:prstGeom>
          <a:noFill/>
        </p:spPr>
        <p:txBody>
          <a:bodyPr wrap="square" rtlCol="0">
            <a:spAutoFit/>
          </a:bodyPr>
          <a:lstStyle/>
          <a:p>
            <a:pPr>
              <a:lnSpc>
                <a:spcPts val="600"/>
              </a:lnSpc>
            </a:pPr>
            <a:r>
              <a:rPr kumimoji="1" lang="ja-JP" altLang="en-US" sz="800" b="1" dirty="0">
                <a:latin typeface="BIZ UDPゴシック" panose="020B0400000000000000" pitchFamily="50" charset="-128"/>
                <a:ea typeface="BIZ UDPゴシック" panose="020B0400000000000000" pitchFamily="50" charset="-128"/>
              </a:rPr>
              <a:t>・・・</a:t>
            </a:r>
          </a:p>
        </p:txBody>
      </p:sp>
      <p:pic>
        <p:nvPicPr>
          <p:cNvPr id="3" name="図 2">
            <a:extLst>
              <a:ext uri="{FF2B5EF4-FFF2-40B4-BE49-F238E27FC236}">
                <a16:creationId xmlns:a16="http://schemas.microsoft.com/office/drawing/2014/main" id="{8295381E-26ED-4628-BCC8-75414AB7EA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374" y="2045965"/>
            <a:ext cx="2063541" cy="2135436"/>
          </a:xfrm>
          <a:prstGeom prst="rect">
            <a:avLst/>
          </a:prstGeom>
        </p:spPr>
      </p:pic>
      <p:pic>
        <p:nvPicPr>
          <p:cNvPr id="13" name="図 12">
            <a:extLst>
              <a:ext uri="{FF2B5EF4-FFF2-40B4-BE49-F238E27FC236}">
                <a16:creationId xmlns:a16="http://schemas.microsoft.com/office/drawing/2014/main" id="{134103A6-60E0-4B5E-BA58-323BEDCDE8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158" y="4670972"/>
            <a:ext cx="2031809" cy="2067815"/>
          </a:xfrm>
          <a:prstGeom prst="rect">
            <a:avLst/>
          </a:prstGeom>
        </p:spPr>
      </p:pic>
      <p:pic>
        <p:nvPicPr>
          <p:cNvPr id="9" name="図 8">
            <a:extLst>
              <a:ext uri="{FF2B5EF4-FFF2-40B4-BE49-F238E27FC236}">
                <a16:creationId xmlns:a16="http://schemas.microsoft.com/office/drawing/2014/main" id="{C8DD87FB-794A-4FBB-B7E3-22BAB40120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90763" y="2083896"/>
            <a:ext cx="2538412" cy="1968565"/>
          </a:xfrm>
          <a:prstGeom prst="rect">
            <a:avLst/>
          </a:prstGeom>
        </p:spPr>
      </p:pic>
      <p:pic>
        <p:nvPicPr>
          <p:cNvPr id="11" name="図 10">
            <a:extLst>
              <a:ext uri="{FF2B5EF4-FFF2-40B4-BE49-F238E27FC236}">
                <a16:creationId xmlns:a16="http://schemas.microsoft.com/office/drawing/2014/main" id="{BF6904D7-E7BA-458B-A4B3-FD30B54896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71864" y="4698368"/>
            <a:ext cx="2683012" cy="1922744"/>
          </a:xfrm>
          <a:prstGeom prst="rect">
            <a:avLst/>
          </a:prstGeom>
        </p:spPr>
      </p:pic>
      <p:pic>
        <p:nvPicPr>
          <p:cNvPr id="14" name="図 13">
            <a:extLst>
              <a:ext uri="{FF2B5EF4-FFF2-40B4-BE49-F238E27FC236}">
                <a16:creationId xmlns:a16="http://schemas.microsoft.com/office/drawing/2014/main" id="{D657F55F-6034-44BC-BC2E-A385807285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8442" y="4645381"/>
            <a:ext cx="2571749" cy="1853096"/>
          </a:xfrm>
          <a:prstGeom prst="rect">
            <a:avLst/>
          </a:prstGeom>
        </p:spPr>
      </p:pic>
      <p:pic>
        <p:nvPicPr>
          <p:cNvPr id="16" name="図 15">
            <a:extLst>
              <a:ext uri="{FF2B5EF4-FFF2-40B4-BE49-F238E27FC236}">
                <a16:creationId xmlns:a16="http://schemas.microsoft.com/office/drawing/2014/main" id="{112A4372-A61A-4E68-9A3B-A88F9983A5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7240" y="2053394"/>
            <a:ext cx="2582006" cy="1794622"/>
          </a:xfrm>
          <a:prstGeom prst="rect">
            <a:avLst/>
          </a:prstGeom>
        </p:spPr>
      </p:pic>
    </p:spTree>
    <p:extLst>
      <p:ext uri="{BB962C8B-B14F-4D97-AF65-F5344CB8AC3E}">
        <p14:creationId xmlns:p14="http://schemas.microsoft.com/office/powerpoint/2010/main" val="39478011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6823</Words>
  <Application>Microsoft Office PowerPoint</Application>
  <PresentationFormat>A4 210 x 297 mm</PresentationFormat>
  <Paragraphs>869</Paragraphs>
  <Slides>26</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BIZ UDPゴシック</vt:lpstr>
      <vt:lpstr>BIZ UDゴシック</vt:lpstr>
      <vt:lpstr>HGS創英角ｺﾞｼｯｸUB</vt: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2026-03-30T06:06:05Z</dcterms:created>
  <dcterms:modified xsi:type="dcterms:W3CDTF">2026-03-30T09:49:09Z</dcterms:modified>
</cp:coreProperties>
</file>