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showSpecialPlsOnTitleSld="0" removePersonalInfoOnSave="1" saveSubsetFonts="1">
  <p:sldMasterIdLst>
    <p:sldMasterId id="2147483660" r:id="rId1"/>
  </p:sldMasterIdLst>
  <p:notesMasterIdLst>
    <p:notesMasterId r:id="rId20"/>
  </p:notesMasterIdLst>
  <p:handoutMasterIdLst>
    <p:handoutMasterId r:id="rId21"/>
  </p:handoutMasterIdLst>
  <p:sldIdLst>
    <p:sldId id="141169818" r:id="rId2"/>
    <p:sldId id="141169825" r:id="rId3"/>
    <p:sldId id="141169981" r:id="rId4"/>
    <p:sldId id="141169986" r:id="rId5"/>
    <p:sldId id="141169880" r:id="rId6"/>
    <p:sldId id="141169881" r:id="rId7"/>
    <p:sldId id="141169982" r:id="rId8"/>
    <p:sldId id="141169974" r:id="rId9"/>
    <p:sldId id="141169978" r:id="rId10"/>
    <p:sldId id="141169983" r:id="rId11"/>
    <p:sldId id="141169951" r:id="rId12"/>
    <p:sldId id="141169886" r:id="rId13"/>
    <p:sldId id="141169887" r:id="rId14"/>
    <p:sldId id="141169975" r:id="rId15"/>
    <p:sldId id="141169979" r:id="rId16"/>
    <p:sldId id="141169889" r:id="rId17"/>
    <p:sldId id="141169980" r:id="rId18"/>
    <p:sldId id="141169668"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D0CECE"/>
    <a:srgbClr val="E6E6E6"/>
    <a:srgbClr val="4472C4"/>
    <a:srgbClr val="0FB49D"/>
    <a:srgbClr val="98F6E9"/>
    <a:srgbClr val="ED7D31"/>
    <a:srgbClr val="AFABAB"/>
    <a:srgbClr val="FFFF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3681" autoAdjust="0"/>
  </p:normalViewPr>
  <p:slideViewPr>
    <p:cSldViewPr snapToGrid="0">
      <p:cViewPr varScale="1">
        <p:scale>
          <a:sx n="109" d="100"/>
          <a:sy n="109" d="100"/>
        </p:scale>
        <p:origin x="1416" y="108"/>
      </p:cViewPr>
      <p:guideLst>
        <p:guide orient="horz" pos="2137"/>
        <p:guide pos="312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78" d="100"/>
          <a:sy n="78" d="100"/>
        </p:scale>
        <p:origin x="32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4E4FFB-53EF-4AB7-B2E9-A44CA41563F2}"/>
              </a:ext>
            </a:extLst>
          </p:cNvPr>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80F18A-C7D3-4366-BDAE-947022DC2883}"/>
              </a:ext>
            </a:extLst>
          </p:cNvPr>
          <p:cNvSpPr>
            <a:spLocks noGrp="1"/>
          </p:cNvSpPr>
          <p:nvPr>
            <p:ph type="dt" sz="quarter" idx="1"/>
          </p:nvPr>
        </p:nvSpPr>
        <p:spPr>
          <a:xfrm>
            <a:off x="3856040" y="2"/>
            <a:ext cx="2949575" cy="498475"/>
          </a:xfrm>
          <a:prstGeom prst="rect">
            <a:avLst/>
          </a:prstGeom>
        </p:spPr>
        <p:txBody>
          <a:bodyPr vert="horz" lIns="91425" tIns="45714" rIns="91425" bIns="45714" rtlCol="0"/>
          <a:lstStyle>
            <a:lvl1pPr algn="r">
              <a:defRPr sz="1200"/>
            </a:lvl1pPr>
          </a:lstStyle>
          <a:p>
            <a:fld id="{E1499BE2-3457-4A7C-BECD-2F77C5A600B6}" type="datetimeFigureOut">
              <a:rPr kumimoji="1" lang="ja-JP" altLang="en-US" smtClean="0"/>
              <a:t>2026/3/30</a:t>
            </a:fld>
            <a:endParaRPr kumimoji="1" lang="ja-JP" altLang="en-US"/>
          </a:p>
        </p:txBody>
      </p:sp>
      <p:sp>
        <p:nvSpPr>
          <p:cNvPr id="4" name="フッター プレースホルダー 3">
            <a:extLst>
              <a:ext uri="{FF2B5EF4-FFF2-40B4-BE49-F238E27FC236}">
                <a16:creationId xmlns:a16="http://schemas.microsoft.com/office/drawing/2014/main" id="{31E39081-0920-4F3C-8ACB-E5086B8823D9}"/>
              </a:ext>
            </a:extLst>
          </p:cNvPr>
          <p:cNvSpPr>
            <a:spLocks noGrp="1"/>
          </p:cNvSpPr>
          <p:nvPr>
            <p:ph type="ftr" sz="quarter" idx="2"/>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5DA4FE8-5908-4D71-8C5D-5D9E8BB7CDB4}"/>
              </a:ext>
            </a:extLst>
          </p:cNvPr>
          <p:cNvSpPr>
            <a:spLocks noGrp="1"/>
          </p:cNvSpPr>
          <p:nvPr>
            <p:ph type="sldNum" sz="quarter" idx="3"/>
          </p:nvPr>
        </p:nvSpPr>
        <p:spPr>
          <a:xfrm>
            <a:off x="3856040" y="9440863"/>
            <a:ext cx="2949575" cy="498475"/>
          </a:xfrm>
          <a:prstGeom prst="rect">
            <a:avLst/>
          </a:prstGeom>
        </p:spPr>
        <p:txBody>
          <a:bodyPr vert="horz" lIns="91425" tIns="45714" rIns="91425" bIns="45714" rtlCol="0" anchor="b"/>
          <a:lstStyle>
            <a:lvl1pPr algn="r">
              <a:defRPr sz="1200"/>
            </a:lvl1pPr>
          </a:lstStyle>
          <a:p>
            <a:fld id="{F2CD045F-8105-4FC8-A641-10EC232C9F65}" type="slidenum">
              <a:rPr kumimoji="1" lang="ja-JP" altLang="en-US" smtClean="0"/>
              <a:t>‹#›</a:t>
            </a:fld>
            <a:endParaRPr kumimoji="1" lang="ja-JP" altLang="en-US"/>
          </a:p>
        </p:txBody>
      </p:sp>
    </p:spTree>
    <p:extLst>
      <p:ext uri="{BB962C8B-B14F-4D97-AF65-F5344CB8AC3E}">
        <p14:creationId xmlns:p14="http://schemas.microsoft.com/office/powerpoint/2010/main" val="1371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956A5EFA-F0AC-4045-AE53-086103F4F01F}"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D31A5D5D-D73F-40DD-A67D-EE62B82FCF9C}" type="slidenum">
              <a:rPr kumimoji="1" lang="ja-JP" altLang="en-US" smtClean="0"/>
              <a:t>‹#›</a:t>
            </a:fld>
            <a:endParaRPr kumimoji="1" lang="ja-JP" altLang="en-US"/>
          </a:p>
        </p:txBody>
      </p:sp>
    </p:spTree>
    <p:extLst>
      <p:ext uri="{BB962C8B-B14F-4D97-AF65-F5344CB8AC3E}">
        <p14:creationId xmlns:p14="http://schemas.microsoft.com/office/powerpoint/2010/main" val="1979353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32</a:t>
            </a:fld>
            <a:endParaRPr kumimoji="1" lang="ja-JP" altLang="en-US"/>
          </a:p>
        </p:txBody>
      </p:sp>
    </p:spTree>
    <p:extLst>
      <p:ext uri="{BB962C8B-B14F-4D97-AF65-F5344CB8AC3E}">
        <p14:creationId xmlns:p14="http://schemas.microsoft.com/office/powerpoint/2010/main" val="230909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34</a:t>
            </a:fld>
            <a:endParaRPr kumimoji="1" lang="ja-JP" altLang="en-US"/>
          </a:p>
        </p:txBody>
      </p:sp>
    </p:spTree>
    <p:extLst>
      <p:ext uri="{BB962C8B-B14F-4D97-AF65-F5344CB8AC3E}">
        <p14:creationId xmlns:p14="http://schemas.microsoft.com/office/powerpoint/2010/main" val="323786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37</a:t>
            </a:fld>
            <a:endParaRPr kumimoji="1" lang="ja-JP" altLang="en-US"/>
          </a:p>
        </p:txBody>
      </p:sp>
    </p:spTree>
    <p:extLst>
      <p:ext uri="{BB962C8B-B14F-4D97-AF65-F5344CB8AC3E}">
        <p14:creationId xmlns:p14="http://schemas.microsoft.com/office/powerpoint/2010/main" val="421265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44</a:t>
            </a:fld>
            <a:endParaRPr kumimoji="1" lang="ja-JP" altLang="en-US"/>
          </a:p>
        </p:txBody>
      </p:sp>
    </p:spTree>
    <p:extLst>
      <p:ext uri="{BB962C8B-B14F-4D97-AF65-F5344CB8AC3E}">
        <p14:creationId xmlns:p14="http://schemas.microsoft.com/office/powerpoint/2010/main" val="151049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9E54879-B8E8-45FE-A0DF-004708DF0CB9}"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039919E-7E49-44F1-88BB-4F953769016B}"/>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85438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2C83C7-EB9B-4568-8816-DA5DED6333D2}"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0"/>
            <a:ext cx="9905999"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4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5E5E19-D15F-4B26-8E7E-266FDC43E7A8}"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51FFD4E6-A213-42C0-A2AE-7110DA677516}"/>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16420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34A7C-0D2B-4062-8E1B-7E13D271A188}" type="datetime1">
              <a:rPr kumimoji="1" lang="ja-JP" altLang="en-US" smtClean="0"/>
              <a:t>2026/3/30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82107-93BA-490C-9453-044014AF67CD}" type="slidenum">
              <a:rPr lang="ja-JP" altLang="en-US" smtClean="0"/>
              <a:pPr/>
              <a:t>‹#›</a:t>
            </a:fld>
            <a:endParaRPr lang="ja-JP" altLang="en-US" dirty="0"/>
          </a:p>
        </p:txBody>
      </p:sp>
    </p:spTree>
    <p:extLst>
      <p:ext uri="{BB962C8B-B14F-4D97-AF65-F5344CB8AC3E}">
        <p14:creationId xmlns:p14="http://schemas.microsoft.com/office/powerpoint/2010/main" val="413716744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1"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746003"/>
            <a:ext cx="9906000" cy="1102225"/>
          </a:xfrm>
          <a:prstGeom prst="rect">
            <a:avLst/>
          </a:prstGeom>
          <a:noFill/>
        </p:spPr>
        <p:txBody>
          <a:bodyPr wrap="square" rtlCol="0" anchor="ctr">
            <a:spAutoFit/>
          </a:bodyPr>
          <a:lstStyle>
            <a:defPPr>
              <a:defRPr lang="en-US"/>
            </a:defPPr>
            <a:lvl1pPr marL="715963" indent="-715963" algn="ctr">
              <a:lnSpc>
                <a:spcPct val="200000"/>
              </a:lnSpc>
              <a:buFont typeface="+mj-lt"/>
              <a:buAutoNum type="arabicPeriod"/>
              <a:defRPr sz="4000">
                <a:latin typeface="HGS創英角ｺﾞｼｯｸUB" panose="020B0900000000000000" pitchFamily="50" charset="-128"/>
                <a:ea typeface="HGS創英角ｺﾞｼｯｸUB" panose="020B0900000000000000" pitchFamily="50" charset="-128"/>
              </a:defRPr>
            </a:lvl1pPr>
          </a:lstStyle>
          <a:p>
            <a:pPr>
              <a:buFont typeface="+mj-lt"/>
              <a:buAutoNum type="romanUcPeriod" startAt="2"/>
            </a:pPr>
            <a:r>
              <a:rPr lang="ja-JP" altLang="en-US" dirty="0"/>
              <a:t>万博を契機とした更なる飛躍</a:t>
            </a:r>
            <a:endParaRPr lang="en-US" altLang="ja-JP" dirty="0"/>
          </a:p>
        </p:txBody>
      </p:sp>
      <p:sp>
        <p:nvSpPr>
          <p:cNvPr id="3" name="スライド番号プレースホルダー 1">
            <a:extLst>
              <a:ext uri="{FF2B5EF4-FFF2-40B4-BE49-F238E27FC236}">
                <a16:creationId xmlns:a16="http://schemas.microsoft.com/office/drawing/2014/main" id="{F84983CA-DACC-4E3D-A6A8-A7611CCBE3D4}"/>
              </a:ext>
            </a:extLst>
          </p:cNvPr>
          <p:cNvSpPr>
            <a:spLocks noGrp="1"/>
          </p:cNvSpPr>
          <p:nvPr>
            <p:ph type="sldNum" sz="quarter" idx="12"/>
          </p:nvPr>
        </p:nvSpPr>
        <p:spPr>
          <a:xfrm>
            <a:off x="7677150" y="6471718"/>
            <a:ext cx="2228850" cy="365125"/>
          </a:xfrm>
        </p:spPr>
        <p:txBody>
          <a:bodyPr/>
          <a:lstStyle/>
          <a:p>
            <a:fld id="{DDF82107-93BA-490C-9453-044014AF67CD}" type="slidenum">
              <a:rPr kumimoji="1" lang="ja-JP" altLang="en-US" smtClean="0"/>
              <a:pPr/>
              <a:t>29</a:t>
            </a:fld>
            <a:endParaRPr kumimoji="1" lang="ja-JP" altLang="en-US" dirty="0"/>
          </a:p>
        </p:txBody>
      </p:sp>
    </p:spTree>
    <p:extLst>
      <p:ext uri="{BB962C8B-B14F-4D97-AF65-F5344CB8AC3E}">
        <p14:creationId xmlns:p14="http://schemas.microsoft.com/office/powerpoint/2010/main" val="423458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83B3E754-DD5B-47B0-BB43-65FC83FE94BA}"/>
              </a:ext>
            </a:extLst>
          </p:cNvPr>
          <p:cNvSpPr/>
          <p:nvPr/>
        </p:nvSpPr>
        <p:spPr>
          <a:xfrm>
            <a:off x="269393" y="696721"/>
            <a:ext cx="3691074" cy="321599"/>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大阪・日本の魅力発信（食・文化・芸能など）</a:t>
            </a:r>
            <a:endParaRPr kumimoji="1" lang="ja-JP" altLang="en-US" sz="2000" b="1"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8DC3EFA-A678-43B4-8C6C-FC06CD0854DA}"/>
              </a:ext>
            </a:extLst>
          </p:cNvPr>
          <p:cNvSpPr/>
          <p:nvPr/>
        </p:nvSpPr>
        <p:spPr>
          <a:xfrm>
            <a:off x="794985" y="1632555"/>
            <a:ext cx="2956259" cy="153985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1300" b="1" kern="1200" dirty="0" err="1">
                <a:solidFill>
                  <a:schemeClr val="dk1"/>
                </a:solidFill>
                <a:latin typeface="BIZ UDPゴシック" panose="020B0400000000000000" pitchFamily="50" charset="-128"/>
                <a:ea typeface="BIZ UDPゴシック" panose="020B0400000000000000" pitchFamily="50" charset="-128"/>
                <a:cs typeface="+mn-cs"/>
              </a:rPr>
              <a:t>Waza</a:t>
            </a:r>
            <a:r>
              <a:rPr kumimoji="1" lang="en-US" altLang="ja-JP" sz="1300" b="1" kern="1200" dirty="0">
                <a:solidFill>
                  <a:schemeClr val="dk1"/>
                </a:solidFill>
                <a:latin typeface="BIZ UDPゴシック" panose="020B0400000000000000" pitchFamily="50" charset="-128"/>
                <a:ea typeface="BIZ UDPゴシック" panose="020B0400000000000000" pitchFamily="50" charset="-128"/>
                <a:cs typeface="+mn-cs"/>
              </a:rPr>
              <a:t> Meet up Osaka </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5/3</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5/8</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spcBef>
                <a:spcPts val="300"/>
              </a:spcBef>
              <a:buFont typeface="Arial" panose="020B0604020202020204" pitchFamily="34" charset="0"/>
              <a:buNone/>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大阪府知事認定の大阪製ブランド製品認定企業（出展企業２０社）の製品展示・販売や、ワークショップ体験</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pic>
        <p:nvPicPr>
          <p:cNvPr id="42" name="図 41">
            <a:extLst>
              <a:ext uri="{FF2B5EF4-FFF2-40B4-BE49-F238E27FC236}">
                <a16:creationId xmlns:a16="http://schemas.microsoft.com/office/drawing/2014/main" id="{4F68EB48-FDBD-4B74-8AAC-C549FD140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4564" y="2248414"/>
            <a:ext cx="1338294" cy="750910"/>
          </a:xfrm>
          <a:prstGeom prst="rect">
            <a:avLst/>
          </a:prstGeom>
        </p:spPr>
      </p:pic>
      <p:sp>
        <p:nvSpPr>
          <p:cNvPr id="43" name="テキスト ボックス 42">
            <a:extLst>
              <a:ext uri="{FF2B5EF4-FFF2-40B4-BE49-F238E27FC236}">
                <a16:creationId xmlns:a16="http://schemas.microsoft.com/office/drawing/2014/main" id="{F861E1F7-A169-41AF-8060-76AA86C7653B}"/>
              </a:ext>
            </a:extLst>
          </p:cNvPr>
          <p:cNvSpPr txBox="1"/>
          <p:nvPr/>
        </p:nvSpPr>
        <p:spPr>
          <a:xfrm>
            <a:off x="2714141" y="3071688"/>
            <a:ext cx="2089388"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zh-TW"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公益社団法人</a:t>
            </a:r>
            <a:r>
              <a:rPr kumimoji="1" lang="en-US" altLang="zh-TW"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zh-TW"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年日本国際博覧会協会</a:t>
            </a:r>
          </a:p>
        </p:txBody>
      </p:sp>
      <p:sp>
        <p:nvSpPr>
          <p:cNvPr id="44" name="正方形/長方形 43">
            <a:extLst>
              <a:ext uri="{FF2B5EF4-FFF2-40B4-BE49-F238E27FC236}">
                <a16:creationId xmlns:a16="http://schemas.microsoft.com/office/drawing/2014/main" id="{B4CFE5A7-2416-4DE4-81CD-9DF6A54850DC}"/>
              </a:ext>
            </a:extLst>
          </p:cNvPr>
          <p:cNvSpPr/>
          <p:nvPr/>
        </p:nvSpPr>
        <p:spPr>
          <a:xfrm>
            <a:off x="5219912" y="1638834"/>
            <a:ext cx="3073187" cy="153985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rPr>
              <a:t>EXPO</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共鳴フェス「人間響命祭」</a:t>
            </a:r>
            <a:r>
              <a:rPr kumimoji="1" lang="ja-JP" altLang="en-US" sz="900" b="0" kern="1200" dirty="0">
                <a:solidFill>
                  <a:schemeClr val="tx1"/>
                </a:solidFill>
                <a:latin typeface="BIZ UDPゴシック" panose="020B0400000000000000" pitchFamily="50" charset="-128"/>
                <a:ea typeface="BIZ UDPゴシック" panose="020B0400000000000000" pitchFamily="50" charset="-128"/>
                <a:cs typeface="+mn-cs"/>
              </a:rPr>
              <a:t>（５</a:t>
            </a:r>
            <a:r>
              <a:rPr kumimoji="1" lang="en-US" altLang="ja-JP" sz="90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0" kern="1200" dirty="0">
                <a:solidFill>
                  <a:schemeClr val="tx1"/>
                </a:solidFill>
                <a:latin typeface="BIZ UDPゴシック" panose="020B0400000000000000" pitchFamily="50" charset="-128"/>
                <a:ea typeface="BIZ UDPゴシック" panose="020B0400000000000000" pitchFamily="50" charset="-128"/>
                <a:cs typeface="+mn-cs"/>
              </a:rPr>
              <a:t>１４</a:t>
            </a:r>
            <a:r>
              <a:rPr kumimoji="1" lang="ja-JP" altLang="en-US" sz="900" dirty="0">
                <a:solidFill>
                  <a:schemeClr val="tx1"/>
                </a:solidFill>
                <a:latin typeface="BIZ UDPゴシック" panose="020B0400000000000000" pitchFamily="50" charset="-128"/>
                <a:ea typeface="BIZ UDPゴシック" panose="020B0400000000000000" pitchFamily="50" charset="-128"/>
              </a:rPr>
              <a:t>、１５</a:t>
            </a:r>
            <a:r>
              <a:rPr kumimoji="1" lang="ja-JP" altLang="en-US" sz="900" b="0" kern="1200" dirty="0">
                <a:solidFill>
                  <a:schemeClr val="tx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spcBef>
                <a:spcPts val="300"/>
              </a:spcBef>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　大阪ゆかりのアーティストが登場し、新たな新名所として話題の</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新世界市場屋台街</a:t>
            </a:r>
            <a:r>
              <a:rPr kumimoji="1" lang="ja-JP" altLang="en-US" sz="1050" dirty="0">
                <a:solidFill>
                  <a:schemeClr val="tx1"/>
                </a:solidFill>
                <a:latin typeface="BIZ UDPゴシック" panose="020B0400000000000000" pitchFamily="50" charset="-128"/>
                <a:ea typeface="BIZ UDPゴシック" panose="020B0400000000000000" pitchFamily="50" charset="-128"/>
              </a:rPr>
              <a:t>などが出展</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pic>
        <p:nvPicPr>
          <p:cNvPr id="45" name="図 44">
            <a:extLst>
              <a:ext uri="{FF2B5EF4-FFF2-40B4-BE49-F238E27FC236}">
                <a16:creationId xmlns:a16="http://schemas.microsoft.com/office/drawing/2014/main" id="{A6F1AB6B-47C6-4076-AF58-CC62251EA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2938" y="2333416"/>
            <a:ext cx="1199268" cy="684000"/>
          </a:xfrm>
          <a:prstGeom prst="rect">
            <a:avLst/>
          </a:prstGeom>
        </p:spPr>
      </p:pic>
      <p:pic>
        <p:nvPicPr>
          <p:cNvPr id="46" name="Picture 12">
            <a:extLst>
              <a:ext uri="{FF2B5EF4-FFF2-40B4-BE49-F238E27FC236}">
                <a16:creationId xmlns:a16="http://schemas.microsoft.com/office/drawing/2014/main" id="{BC4B11D1-7728-41C3-B757-24E2D2AF05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7396" y="2383814"/>
            <a:ext cx="1302857" cy="684000"/>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5AB2E636-3A08-4ECB-8CCC-504EA64F932F}"/>
              </a:ext>
            </a:extLst>
          </p:cNvPr>
          <p:cNvSpPr txBox="1"/>
          <p:nvPr/>
        </p:nvSpPr>
        <p:spPr>
          <a:xfrm>
            <a:off x="7214379" y="3086545"/>
            <a:ext cx="1684402" cy="1681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出典：一般社団法人</a:t>
            </a:r>
            <a:r>
              <a:rPr kumimoji="1" lang="en-US" altLang="ja-JP" sz="50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demoexpo</a:t>
            </a:r>
            <a:endParaRPr kumimoji="1" lang="en-US" altLang="ja-JP"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スライド番号プレースホルダー 1">
            <a:extLst>
              <a:ext uri="{FF2B5EF4-FFF2-40B4-BE49-F238E27FC236}">
                <a16:creationId xmlns:a16="http://schemas.microsoft.com/office/drawing/2014/main" id="{F26DBC2F-C256-4A78-B679-64B554DEE25A}"/>
              </a:ext>
            </a:extLst>
          </p:cNvPr>
          <p:cNvSpPr>
            <a:spLocks noGrp="1"/>
          </p:cNvSpPr>
          <p:nvPr>
            <p:ph type="sldNum" sz="quarter" idx="12"/>
          </p:nvPr>
        </p:nvSpPr>
        <p:spPr>
          <a:xfrm>
            <a:off x="7667781" y="648765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DFF2FA09-F588-4F6C-B05D-95BBAD89EE36}"/>
              </a:ext>
            </a:extLst>
          </p:cNvPr>
          <p:cNvSpPr/>
          <p:nvPr/>
        </p:nvSpPr>
        <p:spPr>
          <a:xfrm>
            <a:off x="264732" y="1217232"/>
            <a:ext cx="9231606" cy="274965"/>
          </a:xfrm>
          <a:prstGeom prst="rect">
            <a:avLst/>
          </a:prstGeom>
          <a:solidFill>
            <a:schemeClr val="accent1">
              <a:alpha val="2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万博会場内でのイベント</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44B06A60-BD05-4D56-8526-9CD6EB7B33F3}"/>
              </a:ext>
            </a:extLst>
          </p:cNvPr>
          <p:cNvSpPr txBox="1"/>
          <p:nvPr/>
        </p:nvSpPr>
        <p:spPr>
          <a:xfrm>
            <a:off x="-1"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２－①．都市魅力の発信・都市格の向上</a:t>
            </a:r>
          </a:p>
        </p:txBody>
      </p:sp>
      <p:sp>
        <p:nvSpPr>
          <p:cNvPr id="31" name="正方形/長方形 30">
            <a:extLst>
              <a:ext uri="{FF2B5EF4-FFF2-40B4-BE49-F238E27FC236}">
                <a16:creationId xmlns:a16="http://schemas.microsoft.com/office/drawing/2014/main" id="{F96C6C78-75BE-4409-A859-7C6A60BE6FC4}"/>
              </a:ext>
            </a:extLst>
          </p:cNvPr>
          <p:cNvSpPr/>
          <p:nvPr/>
        </p:nvSpPr>
        <p:spPr>
          <a:xfrm>
            <a:off x="495341" y="3844286"/>
            <a:ext cx="3555549" cy="40335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rtl="0" eaLnBrk="1" latinLnBrk="0" hangingPunct="1">
              <a:buFont typeface="Arial" panose="020B0604020202020204" pitchFamily="34" charset="0"/>
              <a:buNone/>
            </a:pPr>
            <a:r>
              <a:rPr kumimoji="1" lang="ja-JP" altLang="en-US" sz="1300" b="1" dirty="0">
                <a:latin typeface="BIZ UDPゴシック" panose="020B0400000000000000" pitchFamily="50" charset="-128"/>
                <a:ea typeface="BIZ UDPゴシック" panose="020B0400000000000000" pitchFamily="50" charset="-128"/>
              </a:rPr>
              <a:t>薫風歌舞伎特別公演</a:t>
            </a:r>
            <a:endParaRPr kumimoji="1" lang="en-US" altLang="ja-JP" sz="1300" b="1" dirty="0">
              <a:latin typeface="BIZ UDPゴシック" panose="020B0400000000000000" pitchFamily="50" charset="-128"/>
              <a:ea typeface="BIZ UDPゴシック" panose="020B0400000000000000" pitchFamily="50" charset="-128"/>
            </a:endParaRPr>
          </a:p>
          <a:p>
            <a:pPr marL="72000" indent="-457200" defTabSz="914400" rtl="0" eaLnBrk="1" latinLnBrk="0" hangingPunct="1">
              <a:buFont typeface="Arial" panose="020B0604020202020204" pitchFamily="34" charset="0"/>
              <a:buNone/>
            </a:pP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5/11</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5/25</a:t>
            </a:r>
            <a:r>
              <a:rPr kumimoji="1" lang="ja-JP" altLang="en-US" sz="1000" dirty="0">
                <a:latin typeface="BIZ UDPゴシック" panose="020B0400000000000000" pitchFamily="50" charset="-128"/>
                <a:ea typeface="BIZ UDPゴシック" panose="020B0400000000000000" pitchFamily="50" charset="-128"/>
              </a:rPr>
              <a:t>、大阪松竹座）</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kumimoji="1" lang="en-US" altLang="ja-JP" sz="1050" dirty="0">
                <a:latin typeface="BIZ UDPゴシック" panose="020B0400000000000000" pitchFamily="50" charset="-128"/>
                <a:ea typeface="BIZ UDPゴシック" panose="020B0400000000000000" pitchFamily="50" charset="-128"/>
              </a:rPr>
              <a:t> </a:t>
            </a:r>
            <a:endParaRPr kumimoji="1" lang="en-US" altLang="ja-JP" sz="140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39" name="正方形/長方形 38">
            <a:extLst>
              <a:ext uri="{FF2B5EF4-FFF2-40B4-BE49-F238E27FC236}">
                <a16:creationId xmlns:a16="http://schemas.microsoft.com/office/drawing/2014/main" id="{F3E684C6-A0FA-47B4-9A91-B29A23510D4D}"/>
              </a:ext>
            </a:extLst>
          </p:cNvPr>
          <p:cNvSpPr/>
          <p:nvPr/>
        </p:nvSpPr>
        <p:spPr>
          <a:xfrm>
            <a:off x="706904" y="4272991"/>
            <a:ext cx="2550205" cy="446542"/>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rtl="0" eaLnBrk="1" latinLnBrk="0" hangingPunct="1">
              <a:buFont typeface="Arial" panose="020B0604020202020204" pitchFamily="34" charset="0"/>
              <a:buNone/>
            </a:pP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インバウンドをはじめ、観光客にも楽しめる</a:t>
            </a:r>
            <a:r>
              <a:rPr kumimoji="1" lang="ja-JP" altLang="en-US" sz="1050" dirty="0">
                <a:latin typeface="BIZ UDPゴシック" panose="020B0400000000000000" pitchFamily="50" charset="-128"/>
                <a:ea typeface="BIZ UDPゴシック" panose="020B0400000000000000" pitchFamily="50" charset="-128"/>
              </a:rPr>
              <a:t>歌舞伎特別公演</a:t>
            </a:r>
            <a:br>
              <a:rPr kumimoji="1" lang="en-US" altLang="ja-JP" sz="1050" dirty="0">
                <a:latin typeface="BIZ UDPゴシック" panose="020B0400000000000000" pitchFamily="50" charset="-128"/>
                <a:ea typeface="BIZ UDPゴシック" panose="020B0400000000000000" pitchFamily="50" charset="-128"/>
              </a:rPr>
            </a:b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参加者</a:t>
            </a:r>
            <a:r>
              <a:rPr kumimoji="1" lang="ja-JP" altLang="en-US" sz="1050" kern="1200" dirty="0">
                <a:latin typeface="BIZ UDPゴシック" panose="020B0400000000000000" pitchFamily="50" charset="-128"/>
                <a:ea typeface="BIZ UDPゴシック" panose="020B0400000000000000" pitchFamily="50" charset="-128"/>
                <a:cs typeface="+mn-cs"/>
              </a:rPr>
              <a:t>約３万人</a:t>
            </a:r>
            <a:endParaRPr kumimoji="1" lang="en-US" altLang="ja-JP" sz="1050" kern="1200" dirty="0">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BF734359-8BA8-4C87-9BF2-3BE375FE4CED}"/>
              </a:ext>
            </a:extLst>
          </p:cNvPr>
          <p:cNvSpPr/>
          <p:nvPr/>
        </p:nvSpPr>
        <p:spPr>
          <a:xfrm>
            <a:off x="495341" y="5208047"/>
            <a:ext cx="3975059" cy="40335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1300" b="1" dirty="0">
                <a:latin typeface="BIZ UDPゴシック" panose="020B0400000000000000" pitchFamily="50" charset="-128"/>
                <a:ea typeface="BIZ UDPゴシック" panose="020B0400000000000000" pitchFamily="50" charset="-128"/>
              </a:rPr>
              <a:t>大阪城西の丸薪能</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２０２５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indent="-457200" defTabSz="914400" rtl="0" eaLnBrk="1" latinLnBrk="0" hangingPunct="1">
              <a:buFont typeface="Arial" panose="020B0604020202020204" pitchFamily="34" charset="0"/>
              <a:buNone/>
            </a:pP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２４、</a:t>
            </a:r>
            <a:r>
              <a:rPr kumimoji="1" lang="en-US" altLang="ja-JP" sz="1000" dirty="0">
                <a:latin typeface="BIZ UDPゴシック" panose="020B0400000000000000" pitchFamily="50" charset="-128"/>
                <a:ea typeface="BIZ UDPゴシック" panose="020B0400000000000000" pitchFamily="50" charset="-128"/>
              </a:rPr>
              <a:t>25</a:t>
            </a:r>
            <a:r>
              <a:rPr kumimoji="1" lang="ja-JP" altLang="en-US" sz="1000" dirty="0">
                <a:latin typeface="BIZ UDPゴシック" panose="020B0400000000000000" pitchFamily="50" charset="-128"/>
                <a:ea typeface="BIZ UDPゴシック" panose="020B0400000000000000" pitchFamily="50" charset="-128"/>
              </a:rPr>
              <a:t>、大阪城西の丸庭園特設舞台）</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kumimoji="1" lang="en-US" altLang="ja-JP" sz="1050" dirty="0">
                <a:latin typeface="BIZ UDPゴシック" panose="020B0400000000000000" pitchFamily="50" charset="-128"/>
                <a:ea typeface="BIZ UDPゴシック" panose="020B0400000000000000" pitchFamily="50" charset="-128"/>
              </a:rPr>
              <a:t> </a:t>
            </a:r>
            <a:endParaRPr kumimoji="1" lang="en-US" altLang="ja-JP" sz="140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54" name="正方形/長方形 53">
            <a:extLst>
              <a:ext uri="{FF2B5EF4-FFF2-40B4-BE49-F238E27FC236}">
                <a16:creationId xmlns:a16="http://schemas.microsoft.com/office/drawing/2014/main" id="{3DF0984B-8FD8-4F8F-B9D7-8A677CD6E2B4}"/>
              </a:ext>
            </a:extLst>
          </p:cNvPr>
          <p:cNvSpPr/>
          <p:nvPr/>
        </p:nvSpPr>
        <p:spPr>
          <a:xfrm>
            <a:off x="706903" y="5666094"/>
            <a:ext cx="2584323" cy="446542"/>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rtl="0" eaLnBrk="1" latinLnBrk="0" hangingPunct="1">
              <a:buFont typeface="Arial" panose="020B0604020202020204" pitchFamily="34" charset="0"/>
              <a:buNone/>
            </a:pPr>
            <a:r>
              <a:rPr kumimoji="1" lang="ja-JP" altLang="en-US" sz="1050" dirty="0">
                <a:latin typeface="BIZ UDPゴシック" panose="020B0400000000000000" pitchFamily="50" charset="-128"/>
                <a:ea typeface="BIZ UDPゴシック" panose="020B0400000000000000" pitchFamily="50" charset="-128"/>
              </a:rPr>
              <a:t>全国的に著名な能楽師や狂言師が集結する大規模な薪能を、華やかに開催</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55" name="正方形/長方形 54">
            <a:extLst>
              <a:ext uri="{FF2B5EF4-FFF2-40B4-BE49-F238E27FC236}">
                <a16:creationId xmlns:a16="http://schemas.microsoft.com/office/drawing/2014/main" id="{4B96ACB3-BBC1-4721-824B-1BBAC2BA0B53}"/>
              </a:ext>
            </a:extLst>
          </p:cNvPr>
          <p:cNvSpPr/>
          <p:nvPr/>
        </p:nvSpPr>
        <p:spPr>
          <a:xfrm>
            <a:off x="5180790" y="5212901"/>
            <a:ext cx="3975059" cy="40335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rtl="0" eaLnBrk="1" latinLnBrk="0" hangingPunct="1">
              <a:buFont typeface="Arial" panose="020B0604020202020204" pitchFamily="34" charset="0"/>
              <a:buNone/>
            </a:pPr>
            <a:r>
              <a:rPr kumimoji="1" lang="en-US" altLang="ja-JP" sz="1300" b="1" dirty="0">
                <a:solidFill>
                  <a:schemeClr val="tx1"/>
                </a:solidFill>
                <a:latin typeface="BIZ UDPゴシック" panose="020B0400000000000000" pitchFamily="50" charset="-128"/>
                <a:ea typeface="BIZ UDPゴシック" panose="020B0400000000000000" pitchFamily="50" charset="-128"/>
              </a:rPr>
              <a:t>OSAKA MUSIC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CULTURE WEEKEND</a:t>
            </a:r>
          </a:p>
          <a:p>
            <a:pPr marL="72000" indent="-457200" defTabSz="914400" rtl="0" eaLnBrk="1" latinLnBrk="0" hangingPunct="1">
              <a:buFont typeface="Arial" panose="020B0604020202020204" pitchFamily="34" charset="0"/>
              <a:buNone/>
            </a:pPr>
            <a:r>
              <a:rPr kumimoji="1" lang="ja-JP" altLang="en-US" sz="1000" dirty="0">
                <a:solidFill>
                  <a:schemeClr val="tx1"/>
                </a:solidFill>
                <a:latin typeface="BIZ UDPゴシック" panose="020B0400000000000000" pitchFamily="50" charset="-128"/>
                <a:ea typeface="BIZ UDPゴシック" panose="020B0400000000000000" pitchFamily="50" charset="-128"/>
              </a:rPr>
              <a:t>（１０</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１８、２５、万博記念公園）</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kumimoji="1" lang="en-US" altLang="ja-JP" sz="105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b="0" kern="1200" dirty="0">
              <a:solidFill>
                <a:schemeClr val="tx1"/>
              </a:solidFill>
              <a:latin typeface="BIZ UDPゴシック" panose="020B0400000000000000" pitchFamily="50" charset="-128"/>
              <a:ea typeface="BIZ UDPゴシック" panose="020B0400000000000000" pitchFamily="50" charset="-128"/>
              <a:cs typeface="+mn-cs"/>
            </a:endParaRPr>
          </a:p>
        </p:txBody>
      </p:sp>
      <p:sp>
        <p:nvSpPr>
          <p:cNvPr id="56" name="正方形/長方形 55">
            <a:extLst>
              <a:ext uri="{FF2B5EF4-FFF2-40B4-BE49-F238E27FC236}">
                <a16:creationId xmlns:a16="http://schemas.microsoft.com/office/drawing/2014/main" id="{EAAF2CD4-5714-497A-986F-8D1F7BFB936D}"/>
              </a:ext>
            </a:extLst>
          </p:cNvPr>
          <p:cNvSpPr/>
          <p:nvPr/>
        </p:nvSpPr>
        <p:spPr>
          <a:xfrm>
            <a:off x="5388487" y="5666094"/>
            <a:ext cx="2506236" cy="55014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万博記念公園の豊かな自然の中でアートや音楽を始めとする文化芸術をゆったり</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楽しめる野外イベントを開催</a:t>
            </a:r>
          </a:p>
        </p:txBody>
      </p:sp>
      <p:sp>
        <p:nvSpPr>
          <p:cNvPr id="57" name="正方形/長方形 56">
            <a:extLst>
              <a:ext uri="{FF2B5EF4-FFF2-40B4-BE49-F238E27FC236}">
                <a16:creationId xmlns:a16="http://schemas.microsoft.com/office/drawing/2014/main" id="{7A78A101-6D51-443D-9739-DB00A438E9A0}"/>
              </a:ext>
            </a:extLst>
          </p:cNvPr>
          <p:cNvSpPr/>
          <p:nvPr/>
        </p:nvSpPr>
        <p:spPr>
          <a:xfrm>
            <a:off x="5184568" y="3832091"/>
            <a:ext cx="3555549" cy="26124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rtl="0" eaLnBrk="1" latinLnBrk="0" hangingPunct="1">
              <a:buFont typeface="Arial" panose="020B0604020202020204" pitchFamily="34" charset="0"/>
              <a:buNone/>
            </a:pPr>
            <a:r>
              <a:rPr kumimoji="1" lang="en-US" altLang="ja-JP" sz="1300" b="1" dirty="0">
                <a:latin typeface="BIZ UDPゴシック" panose="020B0400000000000000" pitchFamily="50" charset="-128"/>
                <a:ea typeface="BIZ UDPゴシック" panose="020B0400000000000000" pitchFamily="50" charset="-128"/>
              </a:rPr>
              <a:t>OSAKA</a:t>
            </a: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INTERNATIONAL</a:t>
            </a: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ART</a:t>
            </a:r>
            <a:r>
              <a:rPr kumimoji="1" lang="ja-JP" altLang="en-US" sz="1300" b="1" dirty="0">
                <a:latin typeface="BIZ UDPゴシック" panose="020B0400000000000000" pitchFamily="50" charset="-128"/>
                <a:ea typeface="BIZ UDPゴシック" panose="020B0400000000000000" pitchFamily="50" charset="-128"/>
              </a:rPr>
              <a:t>　２０２５</a:t>
            </a:r>
            <a:endParaRPr kumimoji="1" lang="en-US" altLang="ja-JP" sz="1300" b="1" dirty="0">
              <a:latin typeface="BIZ UDPゴシック" panose="020B0400000000000000" pitchFamily="50" charset="-128"/>
              <a:ea typeface="BIZ UDPゴシック" panose="020B0400000000000000" pitchFamily="50" charset="-128"/>
            </a:endParaRPr>
          </a:p>
          <a:p>
            <a:pPr marL="72000" indent="-457200" defTabSz="914400" rtl="0" eaLnBrk="1" latinLnBrk="0" hangingPunct="1">
              <a:buFont typeface="Arial" panose="020B0604020202020204" pitchFamily="34" charset="0"/>
              <a:buNone/>
            </a:pP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３</a:t>
            </a:r>
            <a:r>
              <a:rPr kumimoji="1" lang="en-US" altLang="ja-JP" sz="1000" dirty="0">
                <a:latin typeface="BIZ UDPゴシック" panose="020B0400000000000000" pitchFamily="50" charset="-128"/>
                <a:ea typeface="BIZ UDPゴシック" panose="020B0400000000000000" pitchFamily="50" charset="-128"/>
              </a:rPr>
              <a:t>0</a:t>
            </a:r>
            <a:r>
              <a:rPr kumimoji="1" lang="ja-JP" altLang="en-US" sz="1000" dirty="0">
                <a:latin typeface="BIZ UDPゴシック" panose="020B0400000000000000" pitchFamily="50" charset="-128"/>
                <a:ea typeface="BIZ UDPゴシック" panose="020B0400000000000000" pitchFamily="50" charset="-128"/>
              </a:rPr>
              <a:t>～６</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１、大阪城ホール）</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kumimoji="1" lang="en-US" altLang="ja-JP" sz="1050" dirty="0">
                <a:latin typeface="BIZ UDPゴシック" panose="020B0400000000000000" pitchFamily="50" charset="-128"/>
                <a:ea typeface="BIZ UDPゴシック" panose="020B0400000000000000" pitchFamily="50" charset="-128"/>
              </a:rPr>
              <a:t> </a:t>
            </a:r>
            <a:endParaRPr kumimoji="1" lang="en-US" altLang="ja-JP" sz="140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58" name="正方形/長方形 57">
            <a:extLst>
              <a:ext uri="{FF2B5EF4-FFF2-40B4-BE49-F238E27FC236}">
                <a16:creationId xmlns:a16="http://schemas.microsoft.com/office/drawing/2014/main" id="{82D8E02E-2EE5-4766-8244-637F56C1EF29}"/>
              </a:ext>
            </a:extLst>
          </p:cNvPr>
          <p:cNvSpPr/>
          <p:nvPr/>
        </p:nvSpPr>
        <p:spPr>
          <a:xfrm>
            <a:off x="359136" y="3389880"/>
            <a:ext cx="9137202" cy="261131"/>
          </a:xfrm>
          <a:prstGeom prst="rect">
            <a:avLst/>
          </a:prstGeom>
          <a:solidFill>
            <a:schemeClr val="accent1">
              <a:alpha val="2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万博会場外でのイベント</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CEF0757D-D383-4FC1-B63A-3963FDA8C8C7}"/>
              </a:ext>
            </a:extLst>
          </p:cNvPr>
          <p:cNvSpPr/>
          <p:nvPr/>
        </p:nvSpPr>
        <p:spPr>
          <a:xfrm>
            <a:off x="5377393" y="4266839"/>
            <a:ext cx="2550204" cy="92210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各国大使館・領事館推薦のギャラリー・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アーティストの作品や、大阪にゆかりの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あるギャラリー・アーティストの作品等</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を販売・展示</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a:r>
              <a:rPr kumimoji="1" lang="ja-JP" altLang="en-US" sz="1050" dirty="0">
                <a:solidFill>
                  <a:schemeClr val="tx1"/>
                </a:solidFill>
                <a:latin typeface="BIZ UDPゴシック" panose="020B0400000000000000" pitchFamily="50" charset="-128"/>
                <a:ea typeface="BIZ UDPゴシック" panose="020B0400000000000000" pitchFamily="50" charset="-128"/>
              </a:rPr>
              <a:t>出展者 合計</a:t>
            </a:r>
            <a:r>
              <a:rPr kumimoji="1" lang="en-US" altLang="ja-JP" sz="1050" dirty="0">
                <a:solidFill>
                  <a:schemeClr val="tx1"/>
                </a:solidFill>
                <a:latin typeface="BIZ UDPゴシック" panose="020B0400000000000000" pitchFamily="50" charset="-128"/>
                <a:ea typeface="BIZ UDPゴシック" panose="020B0400000000000000" pitchFamily="50" charset="-128"/>
              </a:rPr>
              <a:t>117</a:t>
            </a:r>
            <a:r>
              <a:rPr kumimoji="1" lang="ja-JP" altLang="en-US" sz="1050" dirty="0">
                <a:solidFill>
                  <a:schemeClr val="tx1"/>
                </a:solidFill>
                <a:latin typeface="BIZ UDPゴシック" panose="020B0400000000000000" pitchFamily="50" charset="-128"/>
                <a:ea typeface="BIZ UDPゴシック" panose="020B0400000000000000" pitchFamily="50" charset="-128"/>
              </a:rPr>
              <a:t>（国内</a:t>
            </a:r>
            <a:r>
              <a:rPr kumimoji="1" lang="en-US" altLang="ja-JP" sz="1050" dirty="0">
                <a:solidFill>
                  <a:schemeClr val="tx1"/>
                </a:solidFill>
                <a:latin typeface="BIZ UDPゴシック" panose="020B0400000000000000" pitchFamily="50" charset="-128"/>
                <a:ea typeface="BIZ UDPゴシック" panose="020B0400000000000000" pitchFamily="50" charset="-128"/>
              </a:rPr>
              <a:t>75</a:t>
            </a:r>
            <a:r>
              <a:rPr kumimoji="1" lang="ja-JP" altLang="en-US" sz="1050" dirty="0">
                <a:solidFill>
                  <a:schemeClr val="tx1"/>
                </a:solidFill>
                <a:latin typeface="BIZ UDPゴシック" panose="020B0400000000000000" pitchFamily="50" charset="-128"/>
                <a:ea typeface="BIZ UDPゴシック" panose="020B0400000000000000" pitchFamily="50" charset="-128"/>
              </a:rPr>
              <a:t>、国外</a:t>
            </a:r>
            <a:r>
              <a:rPr kumimoji="1" lang="en-US" altLang="ja-JP" sz="1050" dirty="0">
                <a:solidFill>
                  <a:schemeClr val="tx1"/>
                </a:solidFill>
                <a:latin typeface="BIZ UDPゴシック" panose="020B0400000000000000" pitchFamily="50" charset="-128"/>
                <a:ea typeface="BIZ UDPゴシック" panose="020B0400000000000000" pitchFamily="50" charset="-128"/>
              </a:rPr>
              <a:t>42</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p>
        </p:txBody>
      </p:sp>
      <p:pic>
        <p:nvPicPr>
          <p:cNvPr id="62" name="図 61">
            <a:extLst>
              <a:ext uri="{FF2B5EF4-FFF2-40B4-BE49-F238E27FC236}">
                <a16:creationId xmlns:a16="http://schemas.microsoft.com/office/drawing/2014/main" id="{3CD41950-9E4B-462D-A294-C754F8458A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7136" y="5465394"/>
            <a:ext cx="1370139" cy="907254"/>
          </a:xfrm>
          <a:prstGeom prst="rect">
            <a:avLst/>
          </a:prstGeom>
        </p:spPr>
      </p:pic>
      <p:pic>
        <p:nvPicPr>
          <p:cNvPr id="64" name="図 63">
            <a:extLst>
              <a:ext uri="{FF2B5EF4-FFF2-40B4-BE49-F238E27FC236}">
                <a16:creationId xmlns:a16="http://schemas.microsoft.com/office/drawing/2014/main" id="{F53B1A4B-0DCA-4A48-A9A8-D1F8CADA86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91677" y="4073726"/>
            <a:ext cx="1386083" cy="919341"/>
          </a:xfrm>
          <a:prstGeom prst="rect">
            <a:avLst/>
          </a:prstGeom>
        </p:spPr>
      </p:pic>
      <p:pic>
        <p:nvPicPr>
          <p:cNvPr id="65" name="図 64" descr="夜にライトアップされている建物&#10;&#10;AI によって生成されたコンテンツは間違っている可能性があります。">
            <a:extLst>
              <a:ext uri="{FF2B5EF4-FFF2-40B4-BE49-F238E27FC236}">
                <a16:creationId xmlns:a16="http://schemas.microsoft.com/office/drawing/2014/main" id="{AFA86981-0E95-4B7D-9AB8-0090BD895921}"/>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3401163" y="5453990"/>
            <a:ext cx="1396917" cy="922599"/>
          </a:xfrm>
          <a:prstGeom prst="rect">
            <a:avLst/>
          </a:prstGeom>
          <a:noFill/>
          <a:ln>
            <a:noFill/>
          </a:ln>
          <a:extLst>
            <a:ext uri="{53640926-AAD7-44D8-BBD7-CCE9431645EC}">
              <a14:shadowObscured xmlns:a14="http://schemas.microsoft.com/office/drawing/2010/main"/>
            </a:ext>
          </a:extLst>
        </p:spPr>
      </p:pic>
      <p:pic>
        <p:nvPicPr>
          <p:cNvPr id="25" name="図 24" descr="ケーキ, 水, テーブル, 座る が含まれている画像  AI によって生成されたコンテンツは間違っている可能性があります。">
            <a:extLst>
              <a:ext uri="{FF2B5EF4-FFF2-40B4-BE49-F238E27FC236}">
                <a16:creationId xmlns:a16="http://schemas.microsoft.com/office/drawing/2014/main" id="{F2E50BEC-08B2-4BFF-BBA4-808FC7A910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90589" y="4046057"/>
            <a:ext cx="1425600" cy="950400"/>
          </a:xfrm>
          <a:prstGeom prst="rect">
            <a:avLst/>
          </a:prstGeom>
        </p:spPr>
      </p:pic>
      <p:sp>
        <p:nvSpPr>
          <p:cNvPr id="26" name="テキスト ボックス 25">
            <a:extLst>
              <a:ext uri="{FF2B5EF4-FFF2-40B4-BE49-F238E27FC236}">
                <a16:creationId xmlns:a16="http://schemas.microsoft.com/office/drawing/2014/main" id="{C2F0064A-2C05-4E48-A319-61AAFD2C8524}"/>
              </a:ext>
            </a:extLst>
          </p:cNvPr>
          <p:cNvSpPr txBox="1"/>
          <p:nvPr/>
        </p:nvSpPr>
        <p:spPr>
          <a:xfrm>
            <a:off x="4472377" y="4962525"/>
            <a:ext cx="594923" cy="184666"/>
          </a:xfrm>
          <a:prstGeom prst="rect">
            <a:avLst/>
          </a:prstGeom>
          <a:noFill/>
        </p:spPr>
        <p:txBody>
          <a:bodyPr wrap="square" rtlCol="0">
            <a:spAutoFit/>
          </a:bodyPr>
          <a:lstStyle/>
          <a:p>
            <a:r>
              <a:rPr kumimoji="1" lang="en-US" altLang="ja-JP" sz="600" dirty="0">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松竹</a:t>
            </a:r>
          </a:p>
        </p:txBody>
      </p:sp>
    </p:spTree>
    <p:extLst>
      <p:ext uri="{BB962C8B-B14F-4D97-AF65-F5344CB8AC3E}">
        <p14:creationId xmlns:p14="http://schemas.microsoft.com/office/powerpoint/2010/main" val="255942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6E538B2B-2CE3-4E9F-8B0D-35074C13B1C2}"/>
              </a:ext>
            </a:extLst>
          </p:cNvPr>
          <p:cNvSpPr txBox="1"/>
          <p:nvPr/>
        </p:nvSpPr>
        <p:spPr>
          <a:xfrm>
            <a:off x="350846" y="633238"/>
            <a:ext cx="3154622" cy="351375"/>
          </a:xfrm>
          <a:prstGeom prst="rect">
            <a:avLst/>
          </a:prstGeom>
          <a:solidFill>
            <a:srgbClr val="0FB49D"/>
          </a:solidFill>
          <a:ln>
            <a:solidFill>
              <a:schemeClr val="lt1"/>
            </a:solid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r>
              <a:rPr lang="ja-JP" altLang="en-US" sz="1400" b="1" dirty="0">
                <a:effectLst/>
              </a:rPr>
              <a:t>大阪の個性を発揮した魅力発信</a:t>
            </a:r>
            <a:endParaRPr lang="en-US" altLang="ja-JP" sz="1400" b="1" dirty="0">
              <a:effectLst/>
            </a:endParaRPr>
          </a:p>
        </p:txBody>
      </p:sp>
      <p:sp>
        <p:nvSpPr>
          <p:cNvPr id="66" name="テキスト ボックス 65">
            <a:extLst>
              <a:ext uri="{FF2B5EF4-FFF2-40B4-BE49-F238E27FC236}">
                <a16:creationId xmlns:a16="http://schemas.microsoft.com/office/drawing/2014/main" id="{AA5D646D-7AC7-4FEE-99CA-C9DF9DE0E78C}"/>
              </a:ext>
            </a:extLst>
          </p:cNvPr>
          <p:cNvSpPr txBox="1"/>
          <p:nvPr/>
        </p:nvSpPr>
        <p:spPr>
          <a:xfrm>
            <a:off x="359278" y="1128097"/>
            <a:ext cx="9187443" cy="27846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100" b="1" kern="0" dirty="0">
                <a:ln>
                  <a:noFill/>
                </a:ln>
                <a:solidFill>
                  <a:schemeClr val="tx1"/>
                </a:solidFill>
                <a:effectLst/>
              </a:rPr>
              <a:t>万博開催と連動した</a:t>
            </a:r>
            <a:r>
              <a:rPr lang="ja-JP" altLang="en-US" sz="1400" b="1" kern="0" dirty="0">
                <a:ln>
                  <a:noFill/>
                </a:ln>
                <a:solidFill>
                  <a:schemeClr val="tx1"/>
                </a:solidFill>
                <a:effectLst/>
              </a:rPr>
              <a:t>光空間の創出</a:t>
            </a:r>
            <a:r>
              <a:rPr lang="ja-JP" altLang="en-US" sz="1100" b="1" kern="0" dirty="0">
                <a:ln>
                  <a:noFill/>
                </a:ln>
                <a:solidFill>
                  <a:schemeClr val="tx1"/>
                </a:solidFill>
                <a:effectLst/>
              </a:rPr>
              <a:t>や</a:t>
            </a:r>
            <a:r>
              <a:rPr lang="ja-JP" altLang="en-US" sz="1400" b="1" kern="0" dirty="0">
                <a:ln>
                  <a:noFill/>
                </a:ln>
                <a:solidFill>
                  <a:schemeClr val="tx1"/>
                </a:solidFill>
                <a:effectLst/>
              </a:rPr>
              <a:t>舟運のエンタメ化</a:t>
            </a:r>
            <a:endParaRPr kumimoji="1" lang="ja-JP" altLang="en-US" sz="1400" b="1" i="0" u="none" strike="noStrike" kern="0" cap="none" spc="0" normalizeH="0" baseline="0" noProof="0" dirty="0">
              <a:ln>
                <a:noFill/>
              </a:ln>
              <a:solidFill>
                <a:schemeClr val="tx1"/>
              </a:solidFill>
              <a:effectLst/>
              <a:uLnTx/>
              <a:uFillTx/>
            </a:endParaRPr>
          </a:p>
        </p:txBody>
      </p:sp>
      <p:sp>
        <p:nvSpPr>
          <p:cNvPr id="50" name="正方形/長方形 49">
            <a:extLst>
              <a:ext uri="{FF2B5EF4-FFF2-40B4-BE49-F238E27FC236}">
                <a16:creationId xmlns:a16="http://schemas.microsoft.com/office/drawing/2014/main" id="{907BF94E-BE50-4BDA-A0CB-82D779D90388}"/>
              </a:ext>
            </a:extLst>
          </p:cNvPr>
          <p:cNvSpPr/>
          <p:nvPr/>
        </p:nvSpPr>
        <p:spPr>
          <a:xfrm>
            <a:off x="5393216" y="1480149"/>
            <a:ext cx="3486666" cy="27545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algn="l" defTabSz="914400" rtl="0" eaLnBrk="1" latinLnBrk="0" hangingPunct="1">
              <a:buFont typeface="Arial" panose="020B0604020202020204" pitchFamily="34" charset="0"/>
              <a:buNone/>
            </a:pPr>
            <a:r>
              <a:rPr kumimoji="1" lang="en-US" altLang="ja-JP" sz="1400" b="1" kern="1200" dirty="0">
                <a:solidFill>
                  <a:schemeClr val="dk1"/>
                </a:solidFill>
                <a:latin typeface="BIZ UDPゴシック" panose="020B0400000000000000" pitchFamily="50" charset="-128"/>
                <a:ea typeface="BIZ UDPゴシック" panose="020B0400000000000000" pitchFamily="50" charset="-128"/>
                <a:cs typeface="+mn-cs"/>
              </a:rPr>
              <a:t>OSAKA</a:t>
            </a:r>
            <a:r>
              <a:rPr kumimoji="1" lang="ja-JP" altLang="en-US" sz="1400" b="1" kern="1200" dirty="0">
                <a:solidFill>
                  <a:schemeClr val="dk1"/>
                </a:solidFill>
                <a:latin typeface="BIZ UDPゴシック" panose="020B0400000000000000" pitchFamily="50" charset="-128"/>
                <a:ea typeface="BIZ UDPゴシック" panose="020B0400000000000000" pitchFamily="50" charset="-128"/>
                <a:cs typeface="+mn-cs"/>
              </a:rPr>
              <a:t>リバーファンタジー</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月～</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2026.2</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月）</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pic>
        <p:nvPicPr>
          <p:cNvPr id="54" name="図 53">
            <a:extLst>
              <a:ext uri="{FF2B5EF4-FFF2-40B4-BE49-F238E27FC236}">
                <a16:creationId xmlns:a16="http://schemas.microsoft.com/office/drawing/2014/main" id="{EF75D29D-D883-4903-93E8-35FC29E565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19984" y="1765238"/>
            <a:ext cx="1426737" cy="756000"/>
          </a:xfrm>
          <a:prstGeom prst="rect">
            <a:avLst/>
          </a:prstGeom>
        </p:spPr>
      </p:pic>
      <p:sp>
        <p:nvSpPr>
          <p:cNvPr id="55" name="テキスト ボックス 54">
            <a:extLst>
              <a:ext uri="{FF2B5EF4-FFF2-40B4-BE49-F238E27FC236}">
                <a16:creationId xmlns:a16="http://schemas.microsoft.com/office/drawing/2014/main" id="{80092B42-E3C8-4D71-8B81-870145001909}"/>
              </a:ext>
            </a:extLst>
          </p:cNvPr>
          <p:cNvSpPr txBox="1"/>
          <p:nvPr/>
        </p:nvSpPr>
        <p:spPr>
          <a:xfrm>
            <a:off x="8127729" y="2501482"/>
            <a:ext cx="2089388"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en-US" altLang="ja-JP"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 </a:t>
            </a: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リバーファンタジー運営事務局</a:t>
            </a:r>
            <a:endParaRPr kumimoji="1" lang="zh-TW"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正方形/長方形 59">
            <a:extLst>
              <a:ext uri="{FF2B5EF4-FFF2-40B4-BE49-F238E27FC236}">
                <a16:creationId xmlns:a16="http://schemas.microsoft.com/office/drawing/2014/main" id="{28AD9AFD-605E-4B6D-B149-DE50AC068E9C}"/>
              </a:ext>
            </a:extLst>
          </p:cNvPr>
          <p:cNvSpPr/>
          <p:nvPr/>
        </p:nvSpPr>
        <p:spPr>
          <a:xfrm>
            <a:off x="447196" y="4180981"/>
            <a:ext cx="3961891" cy="3887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en-US" altLang="ja-JP" sz="1400" b="1" kern="1200" dirty="0">
                <a:solidFill>
                  <a:schemeClr val="dk1"/>
                </a:solidFill>
                <a:latin typeface="BIZ UDPゴシック" panose="020B0400000000000000" pitchFamily="50" charset="-128"/>
                <a:ea typeface="BIZ UDPゴシック" panose="020B0400000000000000" pitchFamily="50" charset="-128"/>
                <a:cs typeface="+mn-cs"/>
              </a:rPr>
              <a:t>X Games Osaka 2025</a:t>
            </a:r>
          </a:p>
          <a:p>
            <a:pPr marL="119063" indent="-119063" defTabSz="914400"/>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（６</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/20</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6/</a:t>
            </a:r>
            <a:r>
              <a:rPr kumimoji="1" lang="en-US" altLang="ja-JP" sz="1050" dirty="0">
                <a:latin typeface="BIZ UDPゴシック" panose="020B0400000000000000" pitchFamily="50" charset="-128"/>
                <a:ea typeface="BIZ UDPゴシック" panose="020B0400000000000000" pitchFamily="50" charset="-128"/>
              </a:rPr>
              <a:t>22</a:t>
            </a:r>
            <a:r>
              <a:rPr kumimoji="1" lang="ja-JP" altLang="en-US" sz="1050" dirty="0">
                <a:latin typeface="BIZ UDPゴシック" panose="020B0400000000000000" pitchFamily="50" charset="-128"/>
                <a:ea typeface="BIZ UDPゴシック" panose="020B0400000000000000" pitchFamily="50" charset="-128"/>
              </a:rPr>
              <a:t>、京セラドーム大阪</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rgbClr val="FF0000"/>
              </a:solidFill>
              <a:latin typeface="BIZ UDPゴシック" panose="020B0400000000000000" pitchFamily="50" charset="-128"/>
              <a:ea typeface="BIZ UDPゴシック" panose="020B0400000000000000" pitchFamily="50" charset="-128"/>
            </a:endParaRPr>
          </a:p>
        </p:txBody>
      </p:sp>
      <p:pic>
        <p:nvPicPr>
          <p:cNvPr id="61" name="図 60">
            <a:extLst>
              <a:ext uri="{FF2B5EF4-FFF2-40B4-BE49-F238E27FC236}">
                <a16:creationId xmlns:a16="http://schemas.microsoft.com/office/drawing/2014/main" id="{E92D25FC-64AD-4939-A009-98A0EFBC19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9387" y="4218117"/>
            <a:ext cx="1345501" cy="828000"/>
          </a:xfrm>
          <a:prstGeom prst="rect">
            <a:avLst/>
          </a:prstGeom>
        </p:spPr>
      </p:pic>
      <p:sp>
        <p:nvSpPr>
          <p:cNvPr id="62" name="テキスト ボックス 61">
            <a:extLst>
              <a:ext uri="{FF2B5EF4-FFF2-40B4-BE49-F238E27FC236}">
                <a16:creationId xmlns:a16="http://schemas.microsoft.com/office/drawing/2014/main" id="{5981788D-D6FA-46CF-8F39-EDF4955349BE}"/>
              </a:ext>
            </a:extLst>
          </p:cNvPr>
          <p:cNvSpPr txBox="1"/>
          <p:nvPr/>
        </p:nvSpPr>
        <p:spPr>
          <a:xfrm>
            <a:off x="3609064" y="5023460"/>
            <a:ext cx="2089388"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en-US" altLang="ja-JP"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X Games Osaka 2025</a:t>
            </a:r>
            <a:r>
              <a:rPr kumimoji="1" lang="ja-JP"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組織委員会</a:t>
            </a:r>
            <a:endParaRPr kumimoji="1" lang="zh-TW" altLang="en-US" sz="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スライド番号プレースホルダー 1">
            <a:extLst>
              <a:ext uri="{FF2B5EF4-FFF2-40B4-BE49-F238E27FC236}">
                <a16:creationId xmlns:a16="http://schemas.microsoft.com/office/drawing/2014/main" id="{F26DBC2F-C256-4A78-B679-64B554DEE25A}"/>
              </a:ext>
            </a:extLst>
          </p:cNvPr>
          <p:cNvSpPr>
            <a:spLocks noGrp="1"/>
          </p:cNvSpPr>
          <p:nvPr>
            <p:ph type="sldNum" sz="quarter" idx="12"/>
          </p:nvPr>
        </p:nvSpPr>
        <p:spPr>
          <a:xfrm>
            <a:off x="7677150"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ADBA39C8-7C9D-40B3-9C36-CB96034271B2}"/>
              </a:ext>
            </a:extLst>
          </p:cNvPr>
          <p:cNvSpPr txBox="1"/>
          <p:nvPr/>
        </p:nvSpPr>
        <p:spPr>
          <a:xfrm>
            <a:off x="359279" y="2780515"/>
            <a:ext cx="4547513" cy="288000"/>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tx1"/>
                </a:solidFill>
                <a:effectLst/>
                <a:uLnTx/>
                <a:uFillTx/>
              </a:rPr>
              <a:t>食分野・スポーツ分野における魅力発信</a:t>
            </a:r>
          </a:p>
        </p:txBody>
      </p:sp>
      <p:sp>
        <p:nvSpPr>
          <p:cNvPr id="37" name="正方形/長方形 36">
            <a:extLst>
              <a:ext uri="{FF2B5EF4-FFF2-40B4-BE49-F238E27FC236}">
                <a16:creationId xmlns:a16="http://schemas.microsoft.com/office/drawing/2014/main" id="{0FE3DD43-93DB-4367-8626-F849CC4A4D0C}"/>
              </a:ext>
            </a:extLst>
          </p:cNvPr>
          <p:cNvSpPr/>
          <p:nvPr/>
        </p:nvSpPr>
        <p:spPr>
          <a:xfrm>
            <a:off x="5516771" y="1755600"/>
            <a:ext cx="2696684" cy="102264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050" dirty="0">
                <a:solidFill>
                  <a:schemeClr val="tx1"/>
                </a:solidFill>
                <a:latin typeface="BIZ UDPゴシック" panose="020B0400000000000000" pitchFamily="50" charset="-128"/>
                <a:ea typeface="BIZ UDPゴシック" panose="020B0400000000000000" pitchFamily="50" charset="-128"/>
              </a:rPr>
              <a:t>八軒家浜</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横幅約</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１００ｍ</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の噴水ショー</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東横堀川</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全長約</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６５０ｍ</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の</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プロジェクションマッピング</a:t>
            </a:r>
            <a:endParaRPr kumimoji="1" lang="en-US" altLang="ja-JP" sz="130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中之島</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GATE</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全長約８０ｍ</a:t>
            </a:r>
            <a:r>
              <a:rPr kumimoji="1" lang="ja-JP" altLang="en-US" sz="1050" dirty="0">
                <a:solidFill>
                  <a:schemeClr val="tx1"/>
                </a:solidFill>
                <a:latin typeface="BIZ UDPゴシック" panose="020B0400000000000000" pitchFamily="50" charset="-128"/>
                <a:ea typeface="BIZ UDPゴシック" panose="020B0400000000000000" pitchFamily="50" charset="-128"/>
              </a:rPr>
              <a:t>の</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a:solidFill>
                  <a:schemeClr val="tx1"/>
                </a:solidFill>
                <a:latin typeface="BIZ UDPゴシック" panose="020B0400000000000000" pitchFamily="50" charset="-128"/>
                <a:ea typeface="BIZ UDPゴシック" panose="020B0400000000000000" pitchFamily="50" charset="-128"/>
              </a:rPr>
              <a:t>断続的なＬＥＤビジョン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AC0E21AA-0BF1-40E1-AACE-4FBB9DEB6F20}"/>
              </a:ext>
            </a:extLst>
          </p:cNvPr>
          <p:cNvSpPr/>
          <p:nvPr/>
        </p:nvSpPr>
        <p:spPr>
          <a:xfrm>
            <a:off x="572440" y="3412440"/>
            <a:ext cx="2863610" cy="59443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有名グルメガイド掲載店、大阪で愛され続ける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ソウルフード、行列が絶えない話題の人気店など随時入れ替わりながら常時</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店舗</a:t>
            </a:r>
            <a:r>
              <a:rPr kumimoji="1" lang="ja-JP" altLang="en-US" sz="1050" dirty="0">
                <a:solidFill>
                  <a:schemeClr val="tx1"/>
                </a:solidFill>
                <a:latin typeface="BIZ UDPゴシック" panose="020B0400000000000000" pitchFamily="50" charset="-128"/>
                <a:ea typeface="BIZ UDPゴシック" panose="020B0400000000000000" pitchFamily="50" charset="-128"/>
              </a:rPr>
              <a:t>程度が出店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a:r>
              <a:rPr kumimoji="1" lang="ja-JP" altLang="en-US" sz="1050" dirty="0">
                <a:solidFill>
                  <a:schemeClr val="tx1"/>
                </a:solidFill>
                <a:latin typeface="BIZ UDPゴシック" panose="020B0400000000000000" pitchFamily="50" charset="-128"/>
                <a:ea typeface="BIZ UDPゴシック" panose="020B0400000000000000" pitchFamily="50" charset="-128"/>
              </a:rPr>
              <a:t>累計入場者数は５３．３万人</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sp>
        <p:nvSpPr>
          <p:cNvPr id="49" name="正方形/長方形 48">
            <a:extLst>
              <a:ext uri="{FF2B5EF4-FFF2-40B4-BE49-F238E27FC236}">
                <a16:creationId xmlns:a16="http://schemas.microsoft.com/office/drawing/2014/main" id="{73A67327-9CCE-4E20-BB70-05207524C326}"/>
              </a:ext>
            </a:extLst>
          </p:cNvPr>
          <p:cNvSpPr/>
          <p:nvPr/>
        </p:nvSpPr>
        <p:spPr>
          <a:xfrm>
            <a:off x="572439" y="4589187"/>
            <a:ext cx="3961891" cy="37680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algn="l" defTabSz="914400" rtl="0" eaLnBrk="1" latinLnBrk="0" hangingPunct="1">
              <a:buFont typeface="Arial" panose="020B0604020202020204" pitchFamily="34" charset="0"/>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関西初</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となる世界最高峰の</a:t>
            </a:r>
            <a:r>
              <a:rPr kumimoji="1" lang="ja-JP" altLang="en-US" sz="1050" dirty="0">
                <a:solidFill>
                  <a:schemeClr val="tx1"/>
                </a:solidFill>
                <a:latin typeface="BIZ UDPゴシック" panose="020B0400000000000000" pitchFamily="50" charset="-128"/>
                <a:ea typeface="BIZ UDPゴシック" panose="020B0400000000000000" pitchFamily="50" charset="-128"/>
              </a:rPr>
              <a:t>アクション</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スポーツ</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の競技大会を開催し、</a:t>
            </a:r>
            <a:r>
              <a:rPr kumimoji="1" lang="ja-JP" altLang="en-US" sz="1050" dirty="0">
                <a:solidFill>
                  <a:schemeClr val="tx1"/>
                </a:solidFill>
                <a:latin typeface="BIZ UDPゴシック" panose="020B0400000000000000" pitchFamily="50" charset="-128"/>
                <a:ea typeface="BIZ UDPゴシック" panose="020B0400000000000000" pitchFamily="50" charset="-128"/>
              </a:rPr>
              <a:t>全世界に「</a:t>
            </a:r>
            <a:r>
              <a:rPr kumimoji="1" lang="en-US" altLang="ja-JP" sz="1050" dirty="0">
                <a:solidFill>
                  <a:schemeClr val="tx1"/>
                </a:solidFill>
                <a:latin typeface="BIZ UDPゴシック" panose="020B0400000000000000" pitchFamily="50" charset="-128"/>
                <a:ea typeface="BIZ UDPゴシック" panose="020B0400000000000000" pitchFamily="50" charset="-128"/>
              </a:rPr>
              <a:t>OSAKA</a:t>
            </a:r>
            <a:r>
              <a:rPr kumimoji="1" lang="ja-JP" altLang="en-US" sz="1050" dirty="0">
                <a:solidFill>
                  <a:schemeClr val="tx1"/>
                </a:solidFill>
                <a:latin typeface="BIZ UDPゴシック" panose="020B0400000000000000" pitchFamily="50" charset="-128"/>
                <a:ea typeface="BIZ UDPゴシック" panose="020B0400000000000000" pitchFamily="50" charset="-128"/>
              </a:rPr>
              <a:t>」を発信</a:t>
            </a:r>
            <a:endParaRPr kumimoji="1" lang="en-US" altLang="ja-JP" sz="130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1A374BE1-7AB8-4FCB-AC25-AD5FBC2C8D36}"/>
              </a:ext>
            </a:extLst>
          </p:cNvPr>
          <p:cNvSpPr txBox="1"/>
          <p:nvPr/>
        </p:nvSpPr>
        <p:spPr>
          <a:xfrm>
            <a:off x="5058436" y="2772386"/>
            <a:ext cx="4547513" cy="288000"/>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kern="0" dirty="0">
                <a:ln>
                  <a:noFill/>
                </a:ln>
                <a:solidFill>
                  <a:schemeClr val="tx1"/>
                </a:solidFill>
                <a:effectLst/>
              </a:rPr>
              <a:t>ヨットやクラシックカーを活用したイベント実施</a:t>
            </a:r>
            <a:endParaRPr kumimoji="1" lang="ja-JP" altLang="en-US" sz="1400" b="1" i="0" u="none" strike="noStrike" kern="0" cap="none" spc="0" normalizeH="0" baseline="0" noProof="0" dirty="0">
              <a:ln>
                <a:noFill/>
              </a:ln>
              <a:solidFill>
                <a:schemeClr val="tx1"/>
              </a:solidFill>
              <a:effectLst/>
              <a:uLnTx/>
              <a:uFillTx/>
            </a:endParaRPr>
          </a:p>
        </p:txBody>
      </p:sp>
      <p:sp>
        <p:nvSpPr>
          <p:cNvPr id="70" name="テキスト ボックス 69">
            <a:extLst>
              <a:ext uri="{FF2B5EF4-FFF2-40B4-BE49-F238E27FC236}">
                <a16:creationId xmlns:a16="http://schemas.microsoft.com/office/drawing/2014/main" id="{AAD6CBB0-AD9A-40AC-9F21-940C0D9F423A}"/>
              </a:ext>
            </a:extLst>
          </p:cNvPr>
          <p:cNvSpPr txBox="1"/>
          <p:nvPr/>
        </p:nvSpPr>
        <p:spPr>
          <a:xfrm>
            <a:off x="405487" y="5255608"/>
            <a:ext cx="9165284" cy="288000"/>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tx1"/>
                </a:solidFill>
                <a:effectLst/>
                <a:uLnTx/>
                <a:uFillTx/>
              </a:rPr>
              <a:t>大型集客施設における大規模イベントの実施</a:t>
            </a:r>
          </a:p>
        </p:txBody>
      </p:sp>
      <p:sp>
        <p:nvSpPr>
          <p:cNvPr id="35" name="テキスト ボックス 34">
            <a:extLst>
              <a:ext uri="{FF2B5EF4-FFF2-40B4-BE49-F238E27FC236}">
                <a16:creationId xmlns:a16="http://schemas.microsoft.com/office/drawing/2014/main" id="{DA7568D6-BE06-4CBD-9DA4-91B5FB7B5F94}"/>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２－①．都市魅力の発信・都市格の向上</a:t>
            </a:r>
          </a:p>
        </p:txBody>
      </p:sp>
      <p:sp>
        <p:nvSpPr>
          <p:cNvPr id="39" name="正方形/長方形 38">
            <a:extLst>
              <a:ext uri="{FF2B5EF4-FFF2-40B4-BE49-F238E27FC236}">
                <a16:creationId xmlns:a16="http://schemas.microsoft.com/office/drawing/2014/main" id="{89B83FDD-9305-4294-84D0-B8CCDB3574D8}"/>
              </a:ext>
            </a:extLst>
          </p:cNvPr>
          <p:cNvSpPr/>
          <p:nvPr/>
        </p:nvSpPr>
        <p:spPr>
          <a:xfrm>
            <a:off x="577940" y="6106033"/>
            <a:ext cx="3831148" cy="58004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l"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万博開催を記念して、</a:t>
            </a:r>
            <a:r>
              <a:rPr kumimoji="1" lang="ja-JP" altLang="en-US" sz="1200" b="1" kern="1200" dirty="0">
                <a:solidFill>
                  <a:schemeClr val="tx1"/>
                </a:solidFill>
                <a:latin typeface="BIZ UDPゴシック" panose="020B0400000000000000" pitchFamily="50" charset="-128"/>
                <a:ea typeface="BIZ UDPゴシック" panose="020B0400000000000000" pitchFamily="50" charset="-128"/>
                <a:cs typeface="+mn-cs"/>
              </a:rPr>
              <a:t>世界最大級</a:t>
            </a: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の</a:t>
            </a:r>
            <a:endPar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endParaRPr>
          </a:p>
          <a:p>
            <a:pPr algn="l"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ストリートダンスコンテストを開催</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参加者は</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約５千人</a:t>
            </a:r>
            <a:endParaRPr kumimoji="1" lang="en-US" altLang="ja-JP" sz="1200" b="1"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9F6B2E80-F1D7-409A-B8BB-0D4E8D641F41}"/>
              </a:ext>
            </a:extLst>
          </p:cNvPr>
          <p:cNvSpPr/>
          <p:nvPr/>
        </p:nvSpPr>
        <p:spPr>
          <a:xfrm>
            <a:off x="5212368" y="5695904"/>
            <a:ext cx="3961891" cy="3887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en-US" altLang="ja-JP" sz="1400" b="1" dirty="0">
                <a:latin typeface="BIZ UDPゴシック" panose="020B0400000000000000" pitchFamily="50" charset="-128"/>
                <a:ea typeface="BIZ UDPゴシック" panose="020B0400000000000000" pitchFamily="50" charset="-128"/>
              </a:rPr>
              <a:t>Survive FES</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（７</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２６、</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7/</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２７</a:t>
            </a:r>
            <a:r>
              <a:rPr kumimoji="1" lang="ja-JP" altLang="en-US" sz="1050" dirty="0">
                <a:latin typeface="BIZ UDPゴシック" panose="020B0400000000000000" pitchFamily="50" charset="-128"/>
                <a:ea typeface="BIZ UDPゴシック" panose="020B0400000000000000" pitchFamily="50" charset="-128"/>
              </a:rPr>
              <a:t>、万博記念公園</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41" name="正方形/長方形 40">
            <a:extLst>
              <a:ext uri="{FF2B5EF4-FFF2-40B4-BE49-F238E27FC236}">
                <a16:creationId xmlns:a16="http://schemas.microsoft.com/office/drawing/2014/main" id="{58F357E9-24F0-4405-9839-3296B5980557}"/>
              </a:ext>
            </a:extLst>
          </p:cNvPr>
          <p:cNvSpPr/>
          <p:nvPr/>
        </p:nvSpPr>
        <p:spPr>
          <a:xfrm>
            <a:off x="452696" y="5678577"/>
            <a:ext cx="3961891" cy="3887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en-US" altLang="ja-JP" sz="1400" b="1" dirty="0">
                <a:solidFill>
                  <a:schemeClr val="tx1"/>
                </a:solidFill>
                <a:latin typeface="BIZ UDPゴシック" panose="020B0400000000000000" pitchFamily="50" charset="-128"/>
                <a:ea typeface="BIZ UDPゴシック" panose="020B0400000000000000" pitchFamily="50" charset="-128"/>
              </a:rPr>
              <a:t>JAPAN DANCE</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DELIGHT</a:t>
            </a:r>
            <a:endParaRPr kumimoji="1" lang="en-US" altLang="ja-JP" sz="1400" b="1"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defTabSz="914400"/>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8/24</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err="1">
                <a:solidFill>
                  <a:schemeClr val="tx1"/>
                </a:solidFill>
                <a:latin typeface="BIZ UDPゴシック" panose="020B0400000000000000" pitchFamily="50" charset="-128"/>
                <a:ea typeface="BIZ UDPゴシック" panose="020B0400000000000000" pitchFamily="50" charset="-128"/>
              </a:rPr>
              <a:t>Asue</a:t>
            </a:r>
            <a:r>
              <a:rPr kumimoji="1" lang="ja-JP" altLang="en-US" sz="1050" dirty="0">
                <a:solidFill>
                  <a:schemeClr val="tx1"/>
                </a:solidFill>
                <a:latin typeface="BIZ UDPゴシック" panose="020B0400000000000000" pitchFamily="50" charset="-128"/>
                <a:ea typeface="BIZ UDPゴシック" panose="020B0400000000000000" pitchFamily="50" charset="-128"/>
              </a:rPr>
              <a:t>アリーナ大阪</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rgbClr val="FF0000"/>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5378AA0F-C5A0-4A54-9E69-5DC5F83B48F9}"/>
              </a:ext>
            </a:extLst>
          </p:cNvPr>
          <p:cNvSpPr/>
          <p:nvPr/>
        </p:nvSpPr>
        <p:spPr>
          <a:xfrm>
            <a:off x="5310038" y="5997018"/>
            <a:ext cx="3831148" cy="37680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サバイバルオーディションを経た８組の次世代アーティストが盛大なパフォーマンスを実施。参加者は</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万人</a:t>
            </a:r>
            <a:endParaRPr kumimoji="1" lang="en-US" altLang="ja-JP" sz="1200" b="1"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pic>
        <p:nvPicPr>
          <p:cNvPr id="43" name="図 42" descr="ステージで演奏している人  AI によって生成されたコンテンツは間違っている可能性があります。">
            <a:extLst>
              <a:ext uri="{FF2B5EF4-FFF2-40B4-BE49-F238E27FC236}">
                <a16:creationId xmlns:a16="http://schemas.microsoft.com/office/drawing/2014/main" id="{16B800BA-2C95-4255-AD65-F92E74D9EC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6049" y="5714066"/>
            <a:ext cx="1345501" cy="973286"/>
          </a:xfrm>
          <a:prstGeom prst="rect">
            <a:avLst/>
          </a:prstGeom>
        </p:spPr>
      </p:pic>
      <p:sp>
        <p:nvSpPr>
          <p:cNvPr id="44" name="正方形/長方形 43">
            <a:extLst>
              <a:ext uri="{FF2B5EF4-FFF2-40B4-BE49-F238E27FC236}">
                <a16:creationId xmlns:a16="http://schemas.microsoft.com/office/drawing/2014/main" id="{72416BA7-D1E1-428E-BE44-5AB64092DC55}"/>
              </a:ext>
            </a:extLst>
          </p:cNvPr>
          <p:cNvSpPr/>
          <p:nvPr/>
        </p:nvSpPr>
        <p:spPr>
          <a:xfrm>
            <a:off x="5098977" y="3083248"/>
            <a:ext cx="4334353" cy="30324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en-US" altLang="ja-JP" sz="1400" b="1" kern="1200" dirty="0">
                <a:solidFill>
                  <a:schemeClr val="dk1"/>
                </a:solidFill>
                <a:latin typeface="BIZ UDPゴシック" panose="020B0400000000000000" pitchFamily="50" charset="-128"/>
                <a:ea typeface="BIZ UDPゴシック" panose="020B0400000000000000" pitchFamily="50" charset="-128"/>
                <a:cs typeface="+mn-cs"/>
              </a:rPr>
              <a:t>OSAKA Classic Car EXPO</a:t>
            </a:r>
          </a:p>
          <a:p>
            <a:pPr marL="119063" indent="-119063" defTabSz="914400"/>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4/20</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050" dirty="0">
                <a:latin typeface="BIZ UDPゴシック" panose="020B0400000000000000" pitchFamily="50" charset="-128"/>
                <a:ea typeface="BIZ UDPゴシック" panose="020B0400000000000000" pitchFamily="50" charset="-128"/>
              </a:rPr>
              <a:t>万博記念公園「お祭り広場」、泉南ロングパーク、貝塚市役所</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45" name="正方形/長方形 44">
            <a:extLst>
              <a:ext uri="{FF2B5EF4-FFF2-40B4-BE49-F238E27FC236}">
                <a16:creationId xmlns:a16="http://schemas.microsoft.com/office/drawing/2014/main" id="{31551A31-9E83-4659-A649-288BAAB5F86E}"/>
              </a:ext>
            </a:extLst>
          </p:cNvPr>
          <p:cNvSpPr/>
          <p:nvPr/>
        </p:nvSpPr>
        <p:spPr>
          <a:xfrm>
            <a:off x="5098978" y="3530961"/>
            <a:ext cx="3114478" cy="59443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春に関西を巡るクラシックカーラリーイベント</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La Festa Primavera</a:t>
            </a:r>
            <a:r>
              <a:rPr kumimoji="1" lang="ja-JP" altLang="en-US" sz="1050" dirty="0">
                <a:solidFill>
                  <a:schemeClr val="tx1"/>
                </a:solidFill>
                <a:latin typeface="BIZ UDPゴシック" panose="020B0400000000000000" pitchFamily="50" charset="-128"/>
                <a:ea typeface="BIZ UDPゴシック" panose="020B0400000000000000" pitchFamily="50" charset="-128"/>
              </a:rPr>
              <a:t>」と連携して実施。約</a:t>
            </a:r>
            <a:r>
              <a:rPr kumimoji="1" lang="en-US" altLang="ja-JP" sz="1050" dirty="0">
                <a:solidFill>
                  <a:schemeClr val="tx1"/>
                </a:solidFill>
                <a:latin typeface="BIZ UDPゴシック" panose="020B0400000000000000" pitchFamily="50" charset="-128"/>
                <a:ea typeface="BIZ UDPゴシック" panose="020B0400000000000000" pitchFamily="50" charset="-128"/>
              </a:rPr>
              <a:t>50</a:t>
            </a:r>
            <a:r>
              <a:rPr kumimoji="1" lang="ja-JP" altLang="en-US" sz="1050" dirty="0">
                <a:solidFill>
                  <a:schemeClr val="tx1"/>
                </a:solidFill>
                <a:latin typeface="BIZ UDPゴシック" panose="020B0400000000000000" pitchFamily="50" charset="-128"/>
                <a:ea typeface="BIZ UDPゴシック" panose="020B0400000000000000" pitchFamily="50" charset="-128"/>
              </a:rPr>
              <a:t>台の希少なクラシックカーが府内</a:t>
            </a:r>
            <a:r>
              <a:rPr kumimoji="1" lang="en-US" altLang="ja-JP" sz="1050" dirty="0">
                <a:solidFill>
                  <a:schemeClr val="tx1"/>
                </a:solidFill>
                <a:latin typeface="BIZ UDPゴシック" panose="020B0400000000000000" pitchFamily="50" charset="-128"/>
                <a:ea typeface="BIZ UDPゴシック" panose="020B0400000000000000" pitchFamily="50" charset="-128"/>
              </a:rPr>
              <a:t>3</a:t>
            </a:r>
            <a:r>
              <a:rPr kumimoji="1" lang="ja-JP" altLang="en-US" sz="1050" dirty="0">
                <a:solidFill>
                  <a:schemeClr val="tx1"/>
                </a:solidFill>
                <a:latin typeface="BIZ UDPゴシック" panose="020B0400000000000000" pitchFamily="50" charset="-128"/>
                <a:ea typeface="BIZ UDPゴシック" panose="020B0400000000000000" pitchFamily="50" charset="-128"/>
              </a:rPr>
              <a:t>か所のラリーポイントを巡るイベント。参加者は</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約２万人</a:t>
            </a:r>
            <a:r>
              <a:rPr kumimoji="1" lang="ja-JP" altLang="en-US" sz="1050" dirty="0">
                <a:solidFill>
                  <a:schemeClr val="tx1"/>
                </a:solidFill>
                <a:latin typeface="BIZ UDPゴシック" panose="020B0400000000000000" pitchFamily="50" charset="-128"/>
                <a:ea typeface="BIZ UDPゴシック" panose="020B0400000000000000" pitchFamily="50" charset="-128"/>
              </a:rPr>
              <a:t>（万博記念公園）</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pic>
        <p:nvPicPr>
          <p:cNvPr id="46" name="図 45">
            <a:extLst>
              <a:ext uri="{FF2B5EF4-FFF2-40B4-BE49-F238E27FC236}">
                <a16:creationId xmlns:a16="http://schemas.microsoft.com/office/drawing/2014/main" id="{F8FE6B28-1E97-4F3F-8950-8B520EB67F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5085" y="3506367"/>
            <a:ext cx="1229951" cy="818327"/>
          </a:xfrm>
          <a:prstGeom prst="rect">
            <a:avLst/>
          </a:prstGeom>
        </p:spPr>
      </p:pic>
      <p:sp>
        <p:nvSpPr>
          <p:cNvPr id="47" name="正方形/長方形 46">
            <a:extLst>
              <a:ext uri="{FF2B5EF4-FFF2-40B4-BE49-F238E27FC236}">
                <a16:creationId xmlns:a16="http://schemas.microsoft.com/office/drawing/2014/main" id="{3047F04C-ACAA-4668-9E99-DD04DDB02362}"/>
              </a:ext>
            </a:extLst>
          </p:cNvPr>
          <p:cNvSpPr/>
          <p:nvPr/>
        </p:nvSpPr>
        <p:spPr>
          <a:xfrm>
            <a:off x="5058436" y="4278470"/>
            <a:ext cx="4334353" cy="30324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en-US" altLang="ja-JP" sz="1400" b="1" kern="1200" dirty="0">
                <a:solidFill>
                  <a:schemeClr val="dk1"/>
                </a:solidFill>
                <a:latin typeface="BIZ UDPゴシック" panose="020B0400000000000000" pitchFamily="50" charset="-128"/>
                <a:ea typeface="BIZ UDPゴシック" panose="020B0400000000000000" pitchFamily="50" charset="-128"/>
                <a:cs typeface="+mn-cs"/>
              </a:rPr>
              <a:t>OSAKA SAILING EXPO 2025</a:t>
            </a:r>
          </a:p>
          <a:p>
            <a:pPr marL="119063" indent="-119063" defTabSz="914400"/>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dirty="0">
                <a:latin typeface="BIZ UDPゴシック" panose="020B0400000000000000" pitchFamily="50" charset="-128"/>
                <a:ea typeface="BIZ UDPゴシック" panose="020B0400000000000000" pitchFamily="50" charset="-128"/>
              </a:rPr>
              <a:t>5</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/31</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、夢洲西岸～南岸～天保山岸壁）</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48" name="正方形/長方形 47">
            <a:extLst>
              <a:ext uri="{FF2B5EF4-FFF2-40B4-BE49-F238E27FC236}">
                <a16:creationId xmlns:a16="http://schemas.microsoft.com/office/drawing/2014/main" id="{B0BB9040-4C6D-4ECB-8632-59D0016C60DC}"/>
              </a:ext>
            </a:extLst>
          </p:cNvPr>
          <p:cNvSpPr/>
          <p:nvPr/>
        </p:nvSpPr>
        <p:spPr>
          <a:xfrm>
            <a:off x="5212368" y="4672355"/>
            <a:ext cx="2753076" cy="59443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大型帆船や約５０隻の小型ヨットが夢洲周辺で海上パレード。参加者は</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約２</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.5</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万人</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pic>
        <p:nvPicPr>
          <p:cNvPr id="56" name="図 55">
            <a:extLst>
              <a:ext uri="{FF2B5EF4-FFF2-40B4-BE49-F238E27FC236}">
                <a16:creationId xmlns:a16="http://schemas.microsoft.com/office/drawing/2014/main" id="{B36F404C-D0EA-4F68-870A-C3E73AF50F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6886" y="4380833"/>
            <a:ext cx="1286348" cy="815835"/>
          </a:xfrm>
          <a:prstGeom prst="rect">
            <a:avLst/>
          </a:prstGeom>
        </p:spPr>
      </p:pic>
      <p:pic>
        <p:nvPicPr>
          <p:cNvPr id="58" name="Picture 4">
            <a:extLst>
              <a:ext uri="{FF2B5EF4-FFF2-40B4-BE49-F238E27FC236}">
                <a16:creationId xmlns:a16="http://schemas.microsoft.com/office/drawing/2014/main" id="{403274DA-86A8-410F-95B4-586B7E1183F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3060223" y="1833942"/>
            <a:ext cx="987645" cy="737685"/>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EAD829B0-20FC-4B18-81B8-98605CDF1038}"/>
              </a:ext>
            </a:extLst>
          </p:cNvPr>
          <p:cNvSpPr txBox="1"/>
          <p:nvPr/>
        </p:nvSpPr>
        <p:spPr>
          <a:xfrm>
            <a:off x="3152143" y="2543005"/>
            <a:ext cx="828586"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御堂筋イルミネーション</a:t>
            </a:r>
            <a:endParaRPr kumimoji="1" lang="zh-TW" altLang="en-US" sz="5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896297D3-0154-4C52-A508-A7DD9054D52E}"/>
              </a:ext>
            </a:extLst>
          </p:cNvPr>
          <p:cNvSpPr txBox="1"/>
          <p:nvPr/>
        </p:nvSpPr>
        <p:spPr>
          <a:xfrm>
            <a:off x="4064395" y="2532260"/>
            <a:ext cx="1371238"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大阪市役所正面イルミネーションファサード</a:t>
            </a:r>
            <a:endParaRPr kumimoji="1" lang="zh-TW" altLang="en-US" sz="5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76" name="図 75" descr="火が付いている建物">
            <a:extLst>
              <a:ext uri="{FF2B5EF4-FFF2-40B4-BE49-F238E27FC236}">
                <a16:creationId xmlns:a16="http://schemas.microsoft.com/office/drawing/2014/main" id="{A7D984D6-4A6D-471B-B035-3B7CD5C489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8862" y="1840402"/>
            <a:ext cx="1176516" cy="696828"/>
          </a:xfrm>
          <a:prstGeom prst="rect">
            <a:avLst/>
          </a:prstGeom>
        </p:spPr>
      </p:pic>
      <p:sp>
        <p:nvSpPr>
          <p:cNvPr id="78" name="正方形/長方形 77">
            <a:extLst>
              <a:ext uri="{FF2B5EF4-FFF2-40B4-BE49-F238E27FC236}">
                <a16:creationId xmlns:a16="http://schemas.microsoft.com/office/drawing/2014/main" id="{DAEA723F-3ACD-41C6-8876-FD0CC78AC597}"/>
              </a:ext>
            </a:extLst>
          </p:cNvPr>
          <p:cNvSpPr/>
          <p:nvPr/>
        </p:nvSpPr>
        <p:spPr>
          <a:xfrm>
            <a:off x="447197" y="1470525"/>
            <a:ext cx="5069574" cy="30071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ja-JP" altLang="en-US" sz="1400" b="1" dirty="0">
                <a:solidFill>
                  <a:schemeClr val="tx1"/>
                </a:solidFill>
                <a:latin typeface="BIZ UDPゴシック" panose="020B0400000000000000" pitchFamily="50" charset="-128"/>
                <a:ea typeface="BIZ UDPゴシック" panose="020B0400000000000000" pitchFamily="50" charset="-128"/>
              </a:rPr>
              <a:t>大阪・光の饗宴２０２５</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2025/4/9</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2026/1</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/31</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万博特別点灯含む</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sp>
        <p:nvSpPr>
          <p:cNvPr id="79" name="正方形/長方形 78">
            <a:extLst>
              <a:ext uri="{FF2B5EF4-FFF2-40B4-BE49-F238E27FC236}">
                <a16:creationId xmlns:a16="http://schemas.microsoft.com/office/drawing/2014/main" id="{F2E9D903-D445-4E65-AACC-A269BD19DAD3}"/>
              </a:ext>
            </a:extLst>
          </p:cNvPr>
          <p:cNvSpPr/>
          <p:nvPr/>
        </p:nvSpPr>
        <p:spPr>
          <a:xfrm>
            <a:off x="454697" y="1770141"/>
            <a:ext cx="2634570" cy="754352"/>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万博の開幕に合わせ</a:t>
            </a:r>
            <a:r>
              <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rPr>
              <a:t>4</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月から</a:t>
            </a:r>
            <a:endPar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endParaRPr>
          </a:p>
          <a:p>
            <a:pPr algn="l" defTabSz="914400" rtl="0" eaLnBrk="1" latinLnBrk="0" hangingPunct="1">
              <a:buFont typeface="Arial" panose="020B0604020202020204" pitchFamily="34" charset="0"/>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全長</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約</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４ｋ</a:t>
            </a:r>
            <a:r>
              <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rPr>
              <a:t>m</a:t>
            </a:r>
            <a:r>
              <a:rPr kumimoji="1" lang="ja-JP" altLang="en-US" sz="1050" dirty="0">
                <a:solidFill>
                  <a:schemeClr val="tx1"/>
                </a:solidFill>
                <a:latin typeface="BIZ UDPゴシック" panose="020B0400000000000000" pitchFamily="50" charset="-128"/>
                <a:ea typeface="BIZ UDPゴシック" panose="020B0400000000000000" pitchFamily="50" charset="-128"/>
              </a:rPr>
              <a:t>の「御堂筋イルミネーション」や</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「イルミネーションファサード」、</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「イルミネーションストリート」を</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毎日２５時</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まで</a:t>
            </a:r>
            <a:r>
              <a:rPr kumimoji="1" lang="ja-JP" altLang="en-US" sz="1050" dirty="0">
                <a:solidFill>
                  <a:schemeClr val="tx1"/>
                </a:solidFill>
                <a:latin typeface="BIZ UDPゴシック" panose="020B0400000000000000" pitchFamily="50" charset="-128"/>
                <a:ea typeface="BIZ UDPゴシック" panose="020B0400000000000000" pitchFamily="50" charset="-128"/>
              </a:rPr>
              <a:t>特別点灯</a:t>
            </a:r>
            <a:endParaRPr kumimoji="1" lang="en-US" altLang="ja-JP" sz="1300" b="0" kern="1200" dirty="0">
              <a:solidFill>
                <a:schemeClr val="tx1"/>
              </a:solidFill>
              <a:latin typeface="BIZ UDPゴシック" panose="020B0400000000000000" pitchFamily="50" charset="-128"/>
              <a:ea typeface="BIZ UDPゴシック" panose="020B0400000000000000" pitchFamily="50" charset="-128"/>
              <a:cs typeface="+mn-cs"/>
            </a:endParaRPr>
          </a:p>
          <a:p>
            <a:pPr marL="119063" indent="-119063" algn="l" defTabSz="914400" rtl="0" eaLnBrk="1" latinLnBrk="0" hangingPunct="1">
              <a:buFont typeface="Arial" panose="020B0604020202020204" pitchFamily="34" charset="0"/>
              <a:buNone/>
            </a:pPr>
            <a:endParaRPr kumimoji="1" lang="en-US" altLang="ja-JP" sz="105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endParaRPr lang="en-US" altLang="ja-JP" sz="105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pic>
        <p:nvPicPr>
          <p:cNvPr id="36" name="図 35" descr="人, 屋内, 民衆, グループ が含まれている画像  AI によって生成されたコンテンツは間違っている可能性があります。">
            <a:extLst>
              <a:ext uri="{FF2B5EF4-FFF2-40B4-BE49-F238E27FC236}">
                <a16:creationId xmlns:a16="http://schemas.microsoft.com/office/drawing/2014/main" id="{2A391DEE-0F5B-4E17-94D4-5A4912A468B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53914" y="3295860"/>
            <a:ext cx="1346275" cy="896400"/>
          </a:xfrm>
          <a:prstGeom prst="rect">
            <a:avLst/>
          </a:prstGeom>
        </p:spPr>
      </p:pic>
      <p:sp>
        <p:nvSpPr>
          <p:cNvPr id="34" name="正方形/長方形 33">
            <a:extLst>
              <a:ext uri="{FF2B5EF4-FFF2-40B4-BE49-F238E27FC236}">
                <a16:creationId xmlns:a16="http://schemas.microsoft.com/office/drawing/2014/main" id="{75564BA0-0074-430D-80E7-5DF2B57240D3}"/>
              </a:ext>
            </a:extLst>
          </p:cNvPr>
          <p:cNvSpPr/>
          <p:nvPr/>
        </p:nvSpPr>
        <p:spPr>
          <a:xfrm>
            <a:off x="447197" y="3116779"/>
            <a:ext cx="4334353" cy="30324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19063" indent="-119063" defTabSz="914400"/>
            <a:r>
              <a:rPr kumimoji="1" lang="ja-JP" altLang="en-US" sz="1400" b="1" dirty="0">
                <a:latin typeface="BIZ UDPゴシック" panose="020B0400000000000000" pitchFamily="50" charset="-128"/>
                <a:ea typeface="BIZ UDPゴシック" panose="020B0400000000000000" pitchFamily="50" charset="-128"/>
              </a:rPr>
              <a:t>大阪</a:t>
            </a:r>
            <a:r>
              <a:rPr kumimoji="1" lang="ja-JP" altLang="en-US" sz="1400" b="1" kern="1200" dirty="0">
                <a:solidFill>
                  <a:schemeClr val="dk1"/>
                </a:solidFill>
                <a:latin typeface="BIZ UDPゴシック" panose="020B0400000000000000" pitchFamily="50" charset="-128"/>
                <a:ea typeface="BIZ UDPゴシック" panose="020B0400000000000000" pitchFamily="50" charset="-128"/>
                <a:cs typeface="+mn-cs"/>
              </a:rPr>
              <a:t>グルメ</a:t>
            </a:r>
            <a:r>
              <a:rPr kumimoji="1" lang="en-US" altLang="ja-JP" sz="1400" b="1" dirty="0">
                <a:latin typeface="BIZ UDPゴシック" panose="020B0400000000000000" pitchFamily="50" charset="-128"/>
                <a:ea typeface="BIZ UDPゴシック" panose="020B0400000000000000" pitchFamily="50" charset="-128"/>
              </a:rPr>
              <a:t>EXPO2025</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4/12</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rPr>
              <a:t>10/13</a:t>
            </a:r>
            <a:r>
              <a:rPr kumimoji="1" lang="ja-JP" altLang="en-US" sz="1050" b="0" kern="1200" dirty="0">
                <a:solidFill>
                  <a:schemeClr val="dk1"/>
                </a:solidFill>
                <a:latin typeface="BIZ UDPゴシック" panose="020B0400000000000000" pitchFamily="50" charset="-128"/>
                <a:ea typeface="BIZ UDPゴシック" panose="020B0400000000000000" pitchFamily="50" charset="-128"/>
                <a:cs typeface="+mn-cs"/>
              </a:rPr>
              <a:t>、大阪城公園）</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7331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0259813-6738-4EC6-AAF3-AEE9FCCD3243}"/>
              </a:ext>
            </a:extLst>
          </p:cNvPr>
          <p:cNvSpPr>
            <a:spLocks noGrp="1"/>
          </p:cNvSpPr>
          <p:nvPr>
            <p:ph type="sldNum" sz="quarter" idx="12"/>
          </p:nvPr>
        </p:nvSpPr>
        <p:spPr>
          <a:xfrm>
            <a:off x="7677150" y="6485281"/>
            <a:ext cx="2228850" cy="365125"/>
          </a:xfrm>
        </p:spPr>
        <p:txBody>
          <a:bodyPr/>
          <a:lstStyle/>
          <a:p>
            <a:fld id="{DDF82107-93BA-490C-9453-044014AF67CD}" type="slidenum">
              <a:rPr kumimoji="1" lang="ja-JP" altLang="en-US" smtClean="0">
                <a:solidFill>
                  <a:schemeClr val="tx1">
                    <a:lumMod val="50000"/>
                    <a:lumOff val="50000"/>
                  </a:schemeClr>
                </a:solidFill>
              </a:rPr>
              <a:pPr/>
              <a:t>40</a:t>
            </a:fld>
            <a:endParaRPr kumimoji="1" lang="ja-JP" altLang="en-US" dirty="0">
              <a:solidFill>
                <a:schemeClr val="tx1">
                  <a:lumMod val="50000"/>
                  <a:lumOff val="50000"/>
                </a:schemeClr>
              </a:solidFill>
            </a:endParaRPr>
          </a:p>
        </p:txBody>
      </p:sp>
      <p:sp>
        <p:nvSpPr>
          <p:cNvPr id="3" name="テキスト ボックス 2">
            <a:extLst>
              <a:ext uri="{FF2B5EF4-FFF2-40B4-BE49-F238E27FC236}">
                <a16:creationId xmlns:a16="http://schemas.microsoft.com/office/drawing/2014/main" id="{337022E0-3D24-4794-AABB-6075929DFF77}"/>
              </a:ext>
            </a:extLst>
          </p:cNvPr>
          <p:cNvSpPr txBox="1"/>
          <p:nvPr/>
        </p:nvSpPr>
        <p:spPr>
          <a:xfrm>
            <a:off x="1"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２－②．世界規模のイベントが開催できるノウハウの構築（危機管理）</a:t>
            </a:r>
          </a:p>
        </p:txBody>
      </p:sp>
      <p:sp>
        <p:nvSpPr>
          <p:cNvPr id="10" name="正方形/長方形 9">
            <a:extLst>
              <a:ext uri="{FF2B5EF4-FFF2-40B4-BE49-F238E27FC236}">
                <a16:creationId xmlns:a16="http://schemas.microsoft.com/office/drawing/2014/main" id="{4B152712-C9B1-4B60-8FE1-B6F3436A2C76}"/>
              </a:ext>
            </a:extLst>
          </p:cNvPr>
          <p:cNvSpPr/>
          <p:nvPr/>
        </p:nvSpPr>
        <p:spPr>
          <a:xfrm>
            <a:off x="287075" y="862333"/>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万博会場との連絡調整</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C92099D-764A-4A16-BE24-11F31EFA3497}"/>
              </a:ext>
            </a:extLst>
          </p:cNvPr>
          <p:cNvSpPr txBox="1"/>
          <p:nvPr/>
        </p:nvSpPr>
        <p:spPr>
          <a:xfrm>
            <a:off x="287075" y="1230418"/>
            <a:ext cx="4524622" cy="61555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大規模災害の発生に備え、万博会場内（</a:t>
            </a:r>
            <a:r>
              <a:rPr kumimoji="1" lang="ja-JP" altLang="en-US" sz="1100" b="1" dirty="0">
                <a:latin typeface="BIZ UDPゴシック" panose="020B0400000000000000" pitchFamily="50" charset="-128"/>
                <a:ea typeface="BIZ UDPゴシック" panose="020B0400000000000000" pitchFamily="50" charset="-128"/>
              </a:rPr>
              <a:t>危機管理センター</a:t>
            </a:r>
            <a:r>
              <a:rPr kumimoji="1" lang="ja-JP" altLang="en-US" sz="1100" dirty="0">
                <a:latin typeface="BIZ UDPゴシック" panose="020B0400000000000000" pitchFamily="50" charset="-128"/>
                <a:ea typeface="BIZ UDPゴシック" panose="020B0400000000000000" pitchFamily="50" charset="-128"/>
              </a:rPr>
              <a:t>に隣接する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消防指揮室）に、府・市の危機管理室職員を現地連絡調整員（</a:t>
            </a:r>
            <a:r>
              <a:rPr kumimoji="1" lang="ja-JP" altLang="en-US" sz="1200" b="1" dirty="0">
                <a:latin typeface="BIZ UDPゴシック" panose="020B0400000000000000" pitchFamily="50" charset="-128"/>
                <a:ea typeface="BIZ UDPゴシック" panose="020B0400000000000000" pitchFamily="50" charset="-128"/>
              </a:rPr>
              <a:t>リエゾン</a:t>
            </a:r>
            <a:r>
              <a:rPr kumimoji="1" lang="ja-JP" altLang="en-US" sz="1100" dirty="0">
                <a:latin typeface="BIZ UDPゴシック" panose="020B0400000000000000" pitchFamily="50" charset="-128"/>
                <a:ea typeface="BIZ UDPゴシック" panose="020B0400000000000000" pitchFamily="50" charset="-128"/>
              </a:rPr>
              <a:t>）として、延べ</a:t>
            </a:r>
            <a:r>
              <a:rPr kumimoji="1" lang="en-US" altLang="ja-JP" sz="1100" dirty="0">
                <a:latin typeface="BIZ UDPゴシック" panose="020B0400000000000000" pitchFamily="50" charset="-128"/>
                <a:ea typeface="BIZ UDPゴシック" panose="020B0400000000000000" pitchFamily="50" charset="-128"/>
              </a:rPr>
              <a:t>736</a:t>
            </a:r>
            <a:r>
              <a:rPr kumimoji="1" lang="ja-JP" altLang="en-US" sz="1100" dirty="0">
                <a:latin typeface="BIZ UDPゴシック" panose="020B0400000000000000" pitchFamily="50" charset="-128"/>
                <a:ea typeface="BIZ UDPゴシック" panose="020B0400000000000000" pitchFamily="50" charset="-128"/>
              </a:rPr>
              <a:t>名派遣</a:t>
            </a:r>
          </a:p>
        </p:txBody>
      </p:sp>
      <p:sp>
        <p:nvSpPr>
          <p:cNvPr id="28" name="テキスト ボックス 27">
            <a:extLst>
              <a:ext uri="{FF2B5EF4-FFF2-40B4-BE49-F238E27FC236}">
                <a16:creationId xmlns:a16="http://schemas.microsoft.com/office/drawing/2014/main" id="{74F4C956-0DBE-4E1E-99BF-EB51F0EB8F32}"/>
              </a:ext>
            </a:extLst>
          </p:cNvPr>
          <p:cNvSpPr txBox="1"/>
          <p:nvPr/>
        </p:nvSpPr>
        <p:spPr>
          <a:xfrm>
            <a:off x="287075" y="1845031"/>
            <a:ext cx="1506214" cy="261610"/>
          </a:xfrm>
          <a:prstGeom prst="rect">
            <a:avLst/>
          </a:prstGeom>
          <a:noFill/>
        </p:spPr>
        <p:txBody>
          <a:bodyPr wrap="square" rtlCol="0">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万博会場</a:t>
            </a:r>
          </a:p>
        </p:txBody>
      </p:sp>
      <p:sp>
        <p:nvSpPr>
          <p:cNvPr id="29" name="テキスト ボックス 28">
            <a:extLst>
              <a:ext uri="{FF2B5EF4-FFF2-40B4-BE49-F238E27FC236}">
                <a16:creationId xmlns:a16="http://schemas.microsoft.com/office/drawing/2014/main" id="{196B1F73-52CF-4125-9E6B-A38D3E715DFA}"/>
              </a:ext>
            </a:extLst>
          </p:cNvPr>
          <p:cNvSpPr txBox="1"/>
          <p:nvPr/>
        </p:nvSpPr>
        <p:spPr>
          <a:xfrm>
            <a:off x="2694948" y="1824154"/>
            <a:ext cx="1506214" cy="261610"/>
          </a:xfrm>
          <a:prstGeom prst="rect">
            <a:avLst/>
          </a:prstGeom>
          <a:noFill/>
        </p:spPr>
        <p:txBody>
          <a:bodyPr wrap="square" rtlCol="0">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大阪府・大阪市</a:t>
            </a:r>
          </a:p>
        </p:txBody>
      </p:sp>
      <p:sp>
        <p:nvSpPr>
          <p:cNvPr id="30" name="正方形/長方形 29">
            <a:extLst>
              <a:ext uri="{FF2B5EF4-FFF2-40B4-BE49-F238E27FC236}">
                <a16:creationId xmlns:a16="http://schemas.microsoft.com/office/drawing/2014/main" id="{14CC1F31-F803-49B9-8A33-DA16DB6CD12D}"/>
              </a:ext>
            </a:extLst>
          </p:cNvPr>
          <p:cNvSpPr/>
          <p:nvPr/>
        </p:nvSpPr>
        <p:spPr>
          <a:xfrm>
            <a:off x="276940" y="2103200"/>
            <a:ext cx="1506214" cy="9308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危機管理センター</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（府・市リエゾン）</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矢印: 左右 30">
            <a:extLst>
              <a:ext uri="{FF2B5EF4-FFF2-40B4-BE49-F238E27FC236}">
                <a16:creationId xmlns:a16="http://schemas.microsoft.com/office/drawing/2014/main" id="{336CF7F2-D293-48C4-92FC-B656A7580A84}"/>
              </a:ext>
            </a:extLst>
          </p:cNvPr>
          <p:cNvSpPr/>
          <p:nvPr/>
        </p:nvSpPr>
        <p:spPr>
          <a:xfrm>
            <a:off x="1582066" y="2219810"/>
            <a:ext cx="1326693" cy="261610"/>
          </a:xfrm>
          <a:prstGeom prst="leftRightArrow">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b="0" i="0" u="none" strike="noStrike" cap="none" spc="0" normalizeH="0" baseline="0">
              <a:ln>
                <a:noFill/>
              </a:ln>
              <a:solidFill>
                <a:srgbClr val="000000"/>
              </a:solidFill>
              <a:effectLst/>
              <a:uFillTx/>
              <a:latin typeface="Calibri"/>
              <a:ea typeface="Calibri"/>
              <a:cs typeface="Calibri"/>
              <a:sym typeface="Calibri"/>
            </a:endParaRPr>
          </a:p>
        </p:txBody>
      </p:sp>
      <p:sp>
        <p:nvSpPr>
          <p:cNvPr id="32" name="正方形/長方形 31">
            <a:extLst>
              <a:ext uri="{FF2B5EF4-FFF2-40B4-BE49-F238E27FC236}">
                <a16:creationId xmlns:a16="http://schemas.microsoft.com/office/drawing/2014/main" id="{1E9B5CE1-85E3-42B8-BCB6-A754FC9B5348}"/>
              </a:ext>
            </a:extLst>
          </p:cNvPr>
          <p:cNvSpPr/>
          <p:nvPr/>
        </p:nvSpPr>
        <p:spPr>
          <a:xfrm>
            <a:off x="2702715" y="2112016"/>
            <a:ext cx="1506214" cy="908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F411EF3-EC69-4E7E-ABD5-5305E1464F76}"/>
              </a:ext>
            </a:extLst>
          </p:cNvPr>
          <p:cNvSpPr/>
          <p:nvPr/>
        </p:nvSpPr>
        <p:spPr>
          <a:xfrm>
            <a:off x="2979185" y="2219810"/>
            <a:ext cx="1159317" cy="2522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危機管理室</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2615E027-0085-4AAD-925F-97253BABE8FC}"/>
              </a:ext>
            </a:extLst>
          </p:cNvPr>
          <p:cNvSpPr/>
          <p:nvPr/>
        </p:nvSpPr>
        <p:spPr>
          <a:xfrm>
            <a:off x="2979184" y="2708482"/>
            <a:ext cx="1159317" cy="2522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関係部局</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5" name="矢印: 左右 34">
            <a:extLst>
              <a:ext uri="{FF2B5EF4-FFF2-40B4-BE49-F238E27FC236}">
                <a16:creationId xmlns:a16="http://schemas.microsoft.com/office/drawing/2014/main" id="{E4D27E75-7692-4EA1-9282-4DA97ACC5746}"/>
              </a:ext>
            </a:extLst>
          </p:cNvPr>
          <p:cNvSpPr/>
          <p:nvPr/>
        </p:nvSpPr>
        <p:spPr>
          <a:xfrm rot="16200000">
            <a:off x="2915463" y="2436530"/>
            <a:ext cx="402026" cy="317703"/>
          </a:xfrm>
          <a:prstGeom prst="leftRightArrow">
            <a:avLst>
              <a:gd name="adj1" fmla="val 41141"/>
              <a:gd name="adj2" fmla="val 50000"/>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b="0" i="0" u="none" strike="noStrike" cap="none" spc="0" normalizeH="0" baseline="0">
              <a:ln>
                <a:noFill/>
              </a:ln>
              <a:solidFill>
                <a:srgbClr val="000000"/>
              </a:solidFill>
              <a:effectLst/>
              <a:uFillTx/>
              <a:latin typeface="Calibri"/>
              <a:ea typeface="Calibri"/>
              <a:cs typeface="Calibri"/>
              <a:sym typeface="Calibri"/>
            </a:endParaRPr>
          </a:p>
        </p:txBody>
      </p:sp>
      <p:sp>
        <p:nvSpPr>
          <p:cNvPr id="36" name="テキスト ボックス 35">
            <a:extLst>
              <a:ext uri="{FF2B5EF4-FFF2-40B4-BE49-F238E27FC236}">
                <a16:creationId xmlns:a16="http://schemas.microsoft.com/office/drawing/2014/main" id="{A3ACF3D9-01E5-48F7-B5F3-F772CAD34D7F}"/>
              </a:ext>
            </a:extLst>
          </p:cNvPr>
          <p:cNvSpPr txBox="1"/>
          <p:nvPr/>
        </p:nvSpPr>
        <p:spPr>
          <a:xfrm>
            <a:off x="1484494" y="2032471"/>
            <a:ext cx="1506214"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情報共有</a:t>
            </a:r>
          </a:p>
        </p:txBody>
      </p:sp>
      <p:sp>
        <p:nvSpPr>
          <p:cNvPr id="37" name="テキスト ボックス 36">
            <a:extLst>
              <a:ext uri="{FF2B5EF4-FFF2-40B4-BE49-F238E27FC236}">
                <a16:creationId xmlns:a16="http://schemas.microsoft.com/office/drawing/2014/main" id="{11A9DD46-1B71-40DB-9C35-264D81538052}"/>
              </a:ext>
            </a:extLst>
          </p:cNvPr>
          <p:cNvSpPr txBox="1"/>
          <p:nvPr/>
        </p:nvSpPr>
        <p:spPr>
          <a:xfrm>
            <a:off x="2861361" y="2449010"/>
            <a:ext cx="1506214"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情報共有</a:t>
            </a:r>
          </a:p>
        </p:txBody>
      </p:sp>
      <p:sp>
        <p:nvSpPr>
          <p:cNvPr id="38" name="正方形/長方形 37">
            <a:extLst>
              <a:ext uri="{FF2B5EF4-FFF2-40B4-BE49-F238E27FC236}">
                <a16:creationId xmlns:a16="http://schemas.microsoft.com/office/drawing/2014/main" id="{C3566396-4019-46CB-8585-533DD04E7856}"/>
              </a:ext>
            </a:extLst>
          </p:cNvPr>
          <p:cNvSpPr/>
          <p:nvPr/>
        </p:nvSpPr>
        <p:spPr>
          <a:xfrm>
            <a:off x="287075" y="3295241"/>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警備体制</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68CF0973-7B6F-4B6E-9EA1-C4433F203F9F}"/>
              </a:ext>
            </a:extLst>
          </p:cNvPr>
          <p:cNvSpPr txBox="1"/>
          <p:nvPr/>
        </p:nvSpPr>
        <p:spPr>
          <a:xfrm>
            <a:off x="287075" y="3631227"/>
            <a:ext cx="4524622" cy="615553"/>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約２５０人</a:t>
            </a:r>
            <a:r>
              <a:rPr kumimoji="1" lang="ja-JP" altLang="en-US" sz="1100" dirty="0">
                <a:latin typeface="BIZ UDPゴシック" panose="020B0400000000000000" pitchFamily="50" charset="-128"/>
                <a:ea typeface="BIZ UDPゴシック" panose="020B0400000000000000" pitchFamily="50" charset="-128"/>
              </a:rPr>
              <a:t>の会場警察隊が交替制で会場内に</a:t>
            </a:r>
            <a:r>
              <a:rPr kumimoji="1" lang="ja-JP" altLang="en-US" sz="1200" b="1" dirty="0">
                <a:latin typeface="BIZ UDPゴシック" panose="020B0400000000000000" pitchFamily="50" charset="-128"/>
                <a:ea typeface="BIZ UDPゴシック" panose="020B0400000000000000" pitchFamily="50" charset="-128"/>
              </a:rPr>
              <a:t>２４時間常駐</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要人及び来場者の安全確保、イベント（花火大会、ブルーインパルス展示飛行等）時の雑踏・テロ対策等を実施</a:t>
            </a:r>
          </a:p>
        </p:txBody>
      </p:sp>
      <p:sp>
        <p:nvSpPr>
          <p:cNvPr id="41" name="正方形/長方形 40">
            <a:extLst>
              <a:ext uri="{FF2B5EF4-FFF2-40B4-BE49-F238E27FC236}">
                <a16:creationId xmlns:a16="http://schemas.microsoft.com/office/drawing/2014/main" id="{8A12CC74-D223-4DB2-B3B3-382805E2EB66}"/>
              </a:ext>
            </a:extLst>
          </p:cNvPr>
          <p:cNvSpPr/>
          <p:nvPr/>
        </p:nvSpPr>
        <p:spPr>
          <a:xfrm>
            <a:off x="299830" y="4566197"/>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kern="0" dirty="0">
                <a:latin typeface="BIZ UDPゴシック" panose="020B0400000000000000" pitchFamily="50" charset="-128"/>
                <a:ea typeface="BIZ UDPゴシック" panose="020B0400000000000000" pitchFamily="50" charset="-128"/>
              </a:rPr>
              <a:t>消防防災体制</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7ED001BE-FBF2-44F0-BE87-C40D0A33C867}"/>
              </a:ext>
            </a:extLst>
          </p:cNvPr>
          <p:cNvSpPr txBox="1"/>
          <p:nvPr/>
        </p:nvSpPr>
        <p:spPr>
          <a:xfrm>
            <a:off x="280217" y="4899075"/>
            <a:ext cx="4524622" cy="64633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２０２５年４月１日からを特別警戒期間と</a:t>
            </a:r>
            <a:r>
              <a:rPr kumimoji="1" lang="ja-JP" altLang="en-US" sz="1100" b="1" dirty="0">
                <a:latin typeface="BIZ UDPゴシック" panose="020B0400000000000000" pitchFamily="50" charset="-128"/>
                <a:ea typeface="BIZ UDPゴシック" panose="020B0400000000000000" pitchFamily="50" charset="-128"/>
              </a:rPr>
              <a:t>し、消防局に</a:t>
            </a:r>
            <a:r>
              <a:rPr kumimoji="1" lang="ja-JP" altLang="en-US" sz="1200" b="1" dirty="0">
                <a:latin typeface="BIZ UDPゴシック" panose="020B0400000000000000" pitchFamily="50" charset="-128"/>
                <a:ea typeface="BIZ UDPゴシック" panose="020B0400000000000000" pitchFamily="50" charset="-128"/>
              </a:rPr>
              <a:t>「大阪・関西万博消防対策推進本部」</a:t>
            </a:r>
            <a:r>
              <a:rPr kumimoji="1" lang="ja-JP" altLang="en-US" sz="1100" dirty="0">
                <a:latin typeface="BIZ UDPゴシック" panose="020B0400000000000000" pitchFamily="50" charset="-128"/>
                <a:ea typeface="BIZ UDPゴシック" panose="020B0400000000000000" pitchFamily="50" charset="-128"/>
              </a:rPr>
              <a:t>を設置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会場内に</a:t>
            </a:r>
            <a:r>
              <a:rPr kumimoji="1" lang="ja-JP" altLang="en-US" sz="1200" b="1" dirty="0">
                <a:latin typeface="BIZ UDPゴシック" panose="020B0400000000000000" pitchFamily="50" charset="-128"/>
                <a:ea typeface="BIZ UDPゴシック" panose="020B0400000000000000" pitchFamily="50" charset="-128"/>
              </a:rPr>
              <a:t>消防車や救急車等の車両を常駐</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BD5ABAD3-C921-4DCD-ADA1-B5EBA5AD42BE}"/>
              </a:ext>
            </a:extLst>
          </p:cNvPr>
          <p:cNvSpPr/>
          <p:nvPr/>
        </p:nvSpPr>
        <p:spPr>
          <a:xfrm>
            <a:off x="5000290" y="880911"/>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災害時の備え</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45FBB51D-4E84-42A8-8A49-6E8E1D925BEC}"/>
              </a:ext>
            </a:extLst>
          </p:cNvPr>
          <p:cNvSpPr txBox="1"/>
          <p:nvPr/>
        </p:nvSpPr>
        <p:spPr>
          <a:xfrm>
            <a:off x="4974335" y="1462273"/>
            <a:ext cx="4524622"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大規模自然災害や危機事象を想定した各種訓練の実施により、博覧会協会、各救助機関及び鉄道、バス等の公共交通機関等の関係機関との災害発生時における緊密な連携体制を構築</a:t>
            </a:r>
          </a:p>
        </p:txBody>
      </p:sp>
      <p:sp>
        <p:nvSpPr>
          <p:cNvPr id="51" name="テキスト ボックス 50">
            <a:extLst>
              <a:ext uri="{FF2B5EF4-FFF2-40B4-BE49-F238E27FC236}">
                <a16:creationId xmlns:a16="http://schemas.microsoft.com/office/drawing/2014/main" id="{BFD6EDFE-A0DD-41ED-BB41-D4DD37737A98}"/>
              </a:ext>
            </a:extLst>
          </p:cNvPr>
          <p:cNvSpPr txBox="1"/>
          <p:nvPr/>
        </p:nvSpPr>
        <p:spPr>
          <a:xfrm>
            <a:off x="5128490" y="2085764"/>
            <a:ext cx="4267929"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２０２４年１１月　協会・府・市合同図上訓練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２０２５年　１月　大阪府地震・津波災害対策訓練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２０２５年　２月　国民保護共同訓練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２０２５年　７月　台風対応訓練</a:t>
            </a:r>
          </a:p>
        </p:txBody>
      </p:sp>
      <p:sp>
        <p:nvSpPr>
          <p:cNvPr id="52" name="正方形/長方形 51">
            <a:extLst>
              <a:ext uri="{FF2B5EF4-FFF2-40B4-BE49-F238E27FC236}">
                <a16:creationId xmlns:a16="http://schemas.microsoft.com/office/drawing/2014/main" id="{9F689C2F-297B-4A69-9BC3-893CD933945E}"/>
              </a:ext>
            </a:extLst>
          </p:cNvPr>
          <p:cNvSpPr/>
          <p:nvPr/>
        </p:nvSpPr>
        <p:spPr>
          <a:xfrm>
            <a:off x="4979006" y="1216803"/>
            <a:ext cx="3327393" cy="28602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kern="0" dirty="0">
                <a:latin typeface="BIZ UDPゴシック" panose="020B0400000000000000" pitchFamily="50" charset="-128"/>
                <a:ea typeface="BIZ UDPゴシック" panose="020B0400000000000000" pitchFamily="50" charset="-128"/>
              </a:rPr>
              <a:t>◆　訓練の実施</a:t>
            </a:r>
            <a:endParaRPr kumimoji="1" lang="en-US" altLang="ja-JP" sz="12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9481DACB-83C5-4BFA-8EC7-34698FF77AF0}"/>
              </a:ext>
            </a:extLst>
          </p:cNvPr>
          <p:cNvSpPr/>
          <p:nvPr/>
        </p:nvSpPr>
        <p:spPr>
          <a:xfrm>
            <a:off x="4984818" y="4022115"/>
            <a:ext cx="3327393" cy="28602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kern="0" dirty="0">
                <a:latin typeface="BIZ UDPゴシック" panose="020B0400000000000000" pitchFamily="50" charset="-128"/>
                <a:ea typeface="BIZ UDPゴシック" panose="020B0400000000000000" pitchFamily="50" charset="-128"/>
              </a:rPr>
              <a:t>◆　帰宅困難者対策</a:t>
            </a:r>
            <a:endParaRPr kumimoji="1" lang="en-US" altLang="ja-JP" sz="12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DF4AAACC-8AD6-4919-9D57-0ED763BF5140}"/>
              </a:ext>
            </a:extLst>
          </p:cNvPr>
          <p:cNvSpPr/>
          <p:nvPr/>
        </p:nvSpPr>
        <p:spPr>
          <a:xfrm>
            <a:off x="4999712" y="5821040"/>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kern="0" dirty="0">
                <a:latin typeface="BIZ UDPゴシック" panose="020B0400000000000000" pitchFamily="50" charset="-128"/>
                <a:ea typeface="BIZ UDPゴシック" panose="020B0400000000000000" pitchFamily="50" charset="-128"/>
              </a:rPr>
              <a:t>防災情報の発信</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821F57D6-8E82-4DA2-9E54-1EED22701DF2}"/>
              </a:ext>
            </a:extLst>
          </p:cNvPr>
          <p:cNvSpPr txBox="1"/>
          <p:nvPr/>
        </p:nvSpPr>
        <p:spPr>
          <a:xfrm>
            <a:off x="4999712" y="6189125"/>
            <a:ext cx="4524622"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大阪防災アプリと大阪観光局アプリ</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Discover OSAKA</a:t>
            </a:r>
            <a:r>
              <a:rPr lang="ja-JP" altLang="en-US"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とが連携して防災情報を発信</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47187223-DACF-4E6B-8456-EC233E95E66A}"/>
              </a:ext>
            </a:extLst>
          </p:cNvPr>
          <p:cNvSpPr/>
          <p:nvPr/>
        </p:nvSpPr>
        <p:spPr>
          <a:xfrm>
            <a:off x="329007" y="5913710"/>
            <a:ext cx="3327393" cy="286022"/>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災害時の医療体制</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9D19D562-2ABC-44BF-A3C2-467F7D9FF1D1}"/>
              </a:ext>
            </a:extLst>
          </p:cNvPr>
          <p:cNvSpPr txBox="1"/>
          <p:nvPr/>
        </p:nvSpPr>
        <p:spPr>
          <a:xfrm>
            <a:off x="349923" y="6234253"/>
            <a:ext cx="4524622"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災害拠点病院・災害医療協力病院等における患者受入、</a:t>
            </a:r>
            <a:r>
              <a:rPr kumimoji="1" lang="en-US" altLang="ja-JP" sz="1100" dirty="0">
                <a:latin typeface="BIZ UDPゴシック" panose="020B0400000000000000" pitchFamily="50" charset="-128"/>
                <a:ea typeface="BIZ UDPゴシック" panose="020B0400000000000000" pitchFamily="50" charset="-128"/>
              </a:rPr>
              <a:t>DMAT</a:t>
            </a:r>
            <a:r>
              <a:rPr kumimoji="1" lang="ja-JP" altLang="en-US" sz="1100" dirty="0">
                <a:latin typeface="BIZ UDPゴシック" panose="020B0400000000000000" pitchFamily="50" charset="-128"/>
                <a:ea typeface="BIZ UDPゴシック" panose="020B0400000000000000" pitchFamily="50" charset="-128"/>
              </a:rPr>
              <a:t>等の医療救護班の派遣、大阪府ドクターヘリの運用等、災害医療体制を整備</a:t>
            </a:r>
          </a:p>
        </p:txBody>
      </p:sp>
      <p:pic>
        <p:nvPicPr>
          <p:cNvPr id="59" name="図 58">
            <a:extLst>
              <a:ext uri="{FF2B5EF4-FFF2-40B4-BE49-F238E27FC236}">
                <a16:creationId xmlns:a16="http://schemas.microsoft.com/office/drawing/2014/main" id="{57DD9D7F-B6FE-4931-BD89-D886EBBC93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914167" y="2237739"/>
            <a:ext cx="1022116" cy="1758208"/>
          </a:xfrm>
          <a:prstGeom prst="rect">
            <a:avLst/>
          </a:prstGeom>
        </p:spPr>
      </p:pic>
      <p:sp>
        <p:nvSpPr>
          <p:cNvPr id="60" name="テキスト ボックス 59">
            <a:extLst>
              <a:ext uri="{FF2B5EF4-FFF2-40B4-BE49-F238E27FC236}">
                <a16:creationId xmlns:a16="http://schemas.microsoft.com/office/drawing/2014/main" id="{4F3BB7C2-4D53-4D61-AFCD-FC0C7D69DCF4}"/>
              </a:ext>
            </a:extLst>
          </p:cNvPr>
          <p:cNvSpPr txBox="1"/>
          <p:nvPr/>
        </p:nvSpPr>
        <p:spPr>
          <a:xfrm>
            <a:off x="5881036" y="3017803"/>
            <a:ext cx="1665085" cy="261610"/>
          </a:xfrm>
          <a:prstGeom prst="rect">
            <a:avLst/>
          </a:prstGeom>
          <a:noFill/>
        </p:spPr>
        <p:txBody>
          <a:bodyPr wrap="square" rtlCol="0">
            <a:spAutoFit/>
          </a:bodyPr>
          <a:lstStyle/>
          <a:p>
            <a:pPr algn="r"/>
            <a:r>
              <a:rPr kumimoji="1" lang="ja-JP" altLang="en-US" sz="1100" dirty="0">
                <a:latin typeface="BIZ UDPゴシック" panose="020B0400000000000000" pitchFamily="50" charset="-128"/>
                <a:ea typeface="BIZ UDPゴシック" panose="020B0400000000000000" pitchFamily="50" charset="-128"/>
              </a:rPr>
              <a:t>国民保護共同訓練</a:t>
            </a:r>
          </a:p>
        </p:txBody>
      </p:sp>
      <p:sp>
        <p:nvSpPr>
          <p:cNvPr id="61" name="テキスト ボックス 60">
            <a:extLst>
              <a:ext uri="{FF2B5EF4-FFF2-40B4-BE49-F238E27FC236}">
                <a16:creationId xmlns:a16="http://schemas.microsoft.com/office/drawing/2014/main" id="{E5C1A2AB-446F-41CF-BE92-7E3400092E12}"/>
              </a:ext>
            </a:extLst>
          </p:cNvPr>
          <p:cNvSpPr txBox="1"/>
          <p:nvPr/>
        </p:nvSpPr>
        <p:spPr>
          <a:xfrm>
            <a:off x="5279553" y="3272251"/>
            <a:ext cx="2331825" cy="430887"/>
          </a:xfrm>
          <a:prstGeom prst="rect">
            <a:avLst/>
          </a:prstGeom>
          <a:noFill/>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（夢洲駅にて化学剤散布テロが発生したとの想定で実動訓練を実施）</a:t>
            </a:r>
            <a:endParaRPr kumimoji="1" lang="en-US" altLang="ja-JP" sz="1100" dirty="0">
              <a:solidFill>
                <a:schemeClr val="tx1"/>
              </a:solidFill>
              <a:latin typeface="+mn-ea"/>
              <a:ea typeface="+mn-ea"/>
            </a:endParaRPr>
          </a:p>
        </p:txBody>
      </p:sp>
      <p:sp>
        <p:nvSpPr>
          <p:cNvPr id="50" name="テキスト ボックス 49">
            <a:extLst>
              <a:ext uri="{FF2B5EF4-FFF2-40B4-BE49-F238E27FC236}">
                <a16:creationId xmlns:a16="http://schemas.microsoft.com/office/drawing/2014/main" id="{AD8511CB-9808-455A-B5ED-94654B5F866F}"/>
              </a:ext>
            </a:extLst>
          </p:cNvPr>
          <p:cNvSpPr txBox="1"/>
          <p:nvPr/>
        </p:nvSpPr>
        <p:spPr>
          <a:xfrm>
            <a:off x="4984818" y="4325781"/>
            <a:ext cx="4524622" cy="1107996"/>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b="1" dirty="0">
                <a:latin typeface="BIZ UDPゴシック" panose="020B0400000000000000" pitchFamily="50" charset="-128"/>
                <a:ea typeface="BIZ UDPゴシック" panose="020B0400000000000000" pitchFamily="50" charset="-128"/>
              </a:rPr>
              <a:t>備蓄食料</a:t>
            </a:r>
            <a:r>
              <a:rPr kumimoji="1" lang="ja-JP" altLang="en-US" sz="1100" dirty="0">
                <a:latin typeface="BIZ UDPゴシック" panose="020B0400000000000000" pitchFamily="50" charset="-128"/>
                <a:ea typeface="BIZ UDPゴシック" panose="020B0400000000000000" pitchFamily="50" charset="-128"/>
              </a:rPr>
              <a:t>について、協会が調達した</a:t>
            </a:r>
            <a:r>
              <a:rPr kumimoji="1" lang="ja-JP" altLang="en-US" sz="1200" b="1" dirty="0">
                <a:latin typeface="BIZ UDPゴシック" panose="020B0400000000000000" pitchFamily="50" charset="-128"/>
                <a:ea typeface="BIZ UDPゴシック" panose="020B0400000000000000" pitchFamily="50" charset="-128"/>
              </a:rPr>
              <a:t>６０万食</a:t>
            </a:r>
            <a:r>
              <a:rPr kumimoji="1" lang="ja-JP" altLang="en-US" sz="1100" dirty="0">
                <a:latin typeface="BIZ UDPゴシック" panose="020B0400000000000000" pitchFamily="50" charset="-128"/>
                <a:ea typeface="BIZ UDPゴシック" panose="020B0400000000000000" pitchFamily="50" charset="-128"/>
              </a:rPr>
              <a:t>に加え、</a:t>
            </a:r>
            <a:r>
              <a:rPr kumimoji="1" lang="ja-JP" altLang="en-US" sz="1200" b="1" dirty="0">
                <a:latin typeface="BIZ UDPゴシック" panose="020B0400000000000000" pitchFamily="50" charset="-128"/>
                <a:ea typeface="BIZ UDPゴシック" panose="020B0400000000000000" pitchFamily="50" charset="-128"/>
              </a:rPr>
              <a:t>３０万食</a:t>
            </a:r>
            <a:r>
              <a:rPr kumimoji="1" lang="ja-JP" altLang="en-US" sz="1100" dirty="0">
                <a:latin typeface="BIZ UDPゴシック" panose="020B0400000000000000" pitchFamily="50" charset="-128"/>
                <a:ea typeface="BIZ UDPゴシック" panose="020B0400000000000000" pitchFamily="50" charset="-128"/>
              </a:rPr>
              <a:t>を大阪府市で会場内に追加配備</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200" b="1" dirty="0">
                <a:latin typeface="BIZ UDPゴシック" panose="020B0400000000000000" pitchFamily="50" charset="-128"/>
                <a:ea typeface="BIZ UDPゴシック" panose="020B0400000000000000" pitchFamily="50" charset="-128"/>
              </a:rPr>
              <a:t>夢洲、咲洲、舞洲</a:t>
            </a:r>
            <a:r>
              <a:rPr kumimoji="1" lang="ja-JP" altLang="en-US" sz="1100" dirty="0">
                <a:latin typeface="BIZ UDPゴシック" panose="020B0400000000000000" pitchFamily="50" charset="-128"/>
                <a:ea typeface="BIZ UDPゴシック" panose="020B0400000000000000" pitchFamily="50" charset="-128"/>
              </a:rPr>
              <a:t>において</a:t>
            </a:r>
            <a:r>
              <a:rPr kumimoji="1" lang="ja-JP" altLang="en-US" sz="1200" b="1" dirty="0">
                <a:latin typeface="BIZ UDPゴシック" panose="020B0400000000000000" pitchFamily="50" charset="-128"/>
                <a:ea typeface="BIZ UDPゴシック" panose="020B0400000000000000" pitchFamily="50" charset="-128"/>
              </a:rPr>
              <a:t>８か所の会場外一時滞在施</a:t>
            </a:r>
            <a:r>
              <a:rPr kumimoji="1" lang="ja-JP" altLang="en-US" sz="1100" dirty="0">
                <a:latin typeface="BIZ UDPゴシック" panose="020B0400000000000000" pitchFamily="50" charset="-128"/>
                <a:ea typeface="BIZ UDPゴシック" panose="020B0400000000000000" pitchFamily="50" charset="-128"/>
              </a:rPr>
              <a:t>設を確保</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200" b="1" dirty="0">
                <a:latin typeface="BIZ UDPゴシック" panose="020B0400000000000000" pitchFamily="50" charset="-128"/>
                <a:ea typeface="BIZ UDPゴシック" panose="020B0400000000000000" pitchFamily="50" charset="-128"/>
              </a:rPr>
              <a:t>ターミナル駅周辺</a:t>
            </a:r>
            <a:r>
              <a:rPr kumimoji="1" lang="ja-JP" altLang="en-US" sz="1100" dirty="0">
                <a:latin typeface="BIZ UDPゴシック" panose="020B0400000000000000" pitchFamily="50" charset="-128"/>
                <a:ea typeface="BIZ UDPゴシック" panose="020B0400000000000000" pitchFamily="50" charset="-128"/>
              </a:rPr>
              <a:t>において、</a:t>
            </a:r>
            <a:r>
              <a:rPr kumimoji="1" lang="ja-JP" altLang="en-US" sz="1200" b="1" dirty="0">
                <a:latin typeface="BIZ UDPゴシック" panose="020B0400000000000000" pitchFamily="50" charset="-128"/>
                <a:ea typeface="BIZ UDPゴシック" panose="020B0400000000000000" pitchFamily="50" charset="-128"/>
              </a:rPr>
              <a:t>一時滞在施設を</a:t>
            </a:r>
            <a:r>
              <a:rPr kumimoji="1" lang="en-US" altLang="ja-JP" sz="1200" b="1" dirty="0">
                <a:latin typeface="BIZ UDPゴシック" panose="020B0400000000000000" pitchFamily="50" charset="-128"/>
                <a:ea typeface="BIZ UDPゴシック" panose="020B0400000000000000" pitchFamily="50" charset="-128"/>
              </a:rPr>
              <a:t>69</a:t>
            </a:r>
            <a:r>
              <a:rPr kumimoji="1" lang="ja-JP" altLang="en-US" sz="1200" b="1" dirty="0">
                <a:latin typeface="BIZ UDPゴシック" panose="020B0400000000000000" pitchFamily="50" charset="-128"/>
                <a:ea typeface="BIZ UDPゴシック" panose="020B0400000000000000" pitchFamily="50" charset="-128"/>
              </a:rPr>
              <a:t>か所確保</a:t>
            </a:r>
            <a:r>
              <a:rPr kumimoji="1" lang="ja-JP" altLang="en-US" sz="800" b="1" dirty="0">
                <a:latin typeface="BIZ UDPゴシック" panose="020B0400000000000000" pitchFamily="50" charset="-128"/>
                <a:ea typeface="BIZ UDPゴシック" panose="020B0400000000000000" pitchFamily="50" charset="-128"/>
              </a:rPr>
              <a:t>（</a:t>
            </a:r>
            <a:r>
              <a:rPr kumimoji="1" lang="en-US" altLang="ja-JP" sz="800" b="1" dirty="0">
                <a:latin typeface="BIZ UDPゴシック" panose="020B0400000000000000" pitchFamily="50" charset="-128"/>
                <a:ea typeface="BIZ UDPゴシック" panose="020B0400000000000000" pitchFamily="50" charset="-128"/>
              </a:rPr>
              <a:t>※</a:t>
            </a:r>
            <a:r>
              <a:rPr kumimoji="1" lang="ja-JP" altLang="en-US" sz="800" b="1"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したほか、備蓄支援、帰宅困難者協議会へのサポート等を実施</a:t>
            </a:r>
            <a:endParaRPr kumimoji="1" lang="en-US" altLang="ja-JP" sz="1100" dirty="0">
              <a:latin typeface="BIZ UDPゴシック" panose="020B0400000000000000" pitchFamily="50" charset="-128"/>
              <a:ea typeface="BIZ UDPゴシック" panose="020B0400000000000000" pitchFamily="50" charset="-128"/>
            </a:endParaRPr>
          </a:p>
          <a:p>
            <a:pPr algn="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）２０２５年３月末時点</a:t>
            </a:r>
            <a:endParaRPr kumimoji="1"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22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67509EBB-130B-491C-846A-7B5063C96E17}"/>
              </a:ext>
            </a:extLst>
          </p:cNvPr>
          <p:cNvSpPr txBox="1"/>
          <p:nvPr/>
        </p:nvSpPr>
        <p:spPr>
          <a:xfrm>
            <a:off x="356101" y="2362320"/>
            <a:ext cx="4059994" cy="724032"/>
          </a:xfrm>
          <a:prstGeom prst="rect">
            <a:avLst/>
          </a:prstGeom>
          <a:solidFill>
            <a:schemeClr val="bg2">
              <a:lumMod val="75000"/>
              <a:alpha val="4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400" b="1" i="0" u="none" strike="noStrike" kern="0" cap="none" spc="0" normalizeH="0" baseline="0" noProof="0" dirty="0">
              <a:ln>
                <a:noFill/>
              </a:ln>
              <a:solidFill>
                <a:schemeClr val="tx1"/>
              </a:solidFill>
              <a:effectLst/>
              <a:uLnTx/>
              <a:uFillTx/>
            </a:endParaRPr>
          </a:p>
        </p:txBody>
      </p:sp>
      <p:sp>
        <p:nvSpPr>
          <p:cNvPr id="2" name="スライド番号プレースホルダー 1">
            <a:extLst>
              <a:ext uri="{FF2B5EF4-FFF2-40B4-BE49-F238E27FC236}">
                <a16:creationId xmlns:a16="http://schemas.microsoft.com/office/drawing/2014/main" id="{EE3A4A08-5315-4D50-ACD7-78FAEFBFAC84}"/>
              </a:ext>
            </a:extLst>
          </p:cNvPr>
          <p:cNvSpPr>
            <a:spLocks noGrp="1"/>
          </p:cNvSpPr>
          <p:nvPr>
            <p:ph type="sldNum" sz="quarter" idx="12"/>
          </p:nvPr>
        </p:nvSpPr>
        <p:spPr/>
        <p:txBody>
          <a:bodyPr/>
          <a:lstStyle/>
          <a:p>
            <a:fld id="{DDF82107-93BA-490C-9453-044014AF67CD}" type="slidenum">
              <a:rPr kumimoji="1" lang="ja-JP" altLang="en-US" smtClean="0">
                <a:solidFill>
                  <a:schemeClr val="tx1">
                    <a:lumMod val="50000"/>
                    <a:lumOff val="50000"/>
                  </a:schemeClr>
                </a:solidFill>
              </a:rPr>
              <a:pPr/>
              <a:t>41</a:t>
            </a:fld>
            <a:endParaRPr kumimoji="1" lang="ja-JP" altLang="en-US" dirty="0">
              <a:solidFill>
                <a:schemeClr val="tx1">
                  <a:lumMod val="50000"/>
                  <a:lumOff val="50000"/>
                </a:schemeClr>
              </a:solidFill>
            </a:endParaRPr>
          </a:p>
        </p:txBody>
      </p:sp>
      <p:sp>
        <p:nvSpPr>
          <p:cNvPr id="3" name="テキスト ボックス 2">
            <a:extLst>
              <a:ext uri="{FF2B5EF4-FFF2-40B4-BE49-F238E27FC236}">
                <a16:creationId xmlns:a16="http://schemas.microsoft.com/office/drawing/2014/main" id="{0AF42E52-6445-4A81-896D-328B2166E213}"/>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２－②．世界規模のイベントが開催できるノウハウの構築（医療・衛生）</a:t>
            </a:r>
          </a:p>
        </p:txBody>
      </p:sp>
      <p:sp>
        <p:nvSpPr>
          <p:cNvPr id="4" name="テキスト ボックス 3">
            <a:extLst>
              <a:ext uri="{FF2B5EF4-FFF2-40B4-BE49-F238E27FC236}">
                <a16:creationId xmlns:a16="http://schemas.microsoft.com/office/drawing/2014/main" id="{59A11D47-BB03-4DAA-8C7B-D00A3F787460}"/>
              </a:ext>
            </a:extLst>
          </p:cNvPr>
          <p:cNvSpPr txBox="1"/>
          <p:nvPr/>
        </p:nvSpPr>
        <p:spPr>
          <a:xfrm>
            <a:off x="224526" y="827734"/>
            <a:ext cx="4328224" cy="36512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tx1"/>
                </a:solidFill>
                <a:effectLst/>
                <a:uLnTx/>
                <a:uFillTx/>
              </a:rPr>
              <a:t>感染症対策の強化</a:t>
            </a:r>
          </a:p>
        </p:txBody>
      </p:sp>
      <p:sp>
        <p:nvSpPr>
          <p:cNvPr id="7" name="テキスト ボックス 6">
            <a:extLst>
              <a:ext uri="{FF2B5EF4-FFF2-40B4-BE49-F238E27FC236}">
                <a16:creationId xmlns:a16="http://schemas.microsoft.com/office/drawing/2014/main" id="{C476865E-9226-49EE-B78D-A5762106AD28}"/>
              </a:ext>
            </a:extLst>
          </p:cNvPr>
          <p:cNvSpPr txBox="1"/>
          <p:nvPr/>
        </p:nvSpPr>
        <p:spPr>
          <a:xfrm>
            <a:off x="245732" y="1228515"/>
            <a:ext cx="4149403" cy="2180533"/>
          </a:xfrm>
          <a:prstGeom prst="rect">
            <a:avLst/>
          </a:prstGeom>
          <a:noFill/>
        </p:spPr>
        <p:txBody>
          <a:bodyPr wrap="square">
            <a:spAutoFit/>
          </a:bodyPr>
          <a:lstStyle/>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府、市、大阪健康安全基盤研究所、国立感染症研究所で構成する</a:t>
            </a:r>
            <a:r>
              <a:rPr kumimoji="1" lang="ja-JP" altLang="en-US" sz="1200" b="1" dirty="0">
                <a:latin typeface="BIZ UDPゴシック" panose="020B0400000000000000" pitchFamily="50" charset="-128"/>
                <a:ea typeface="BIZ UDPゴシック" panose="020B0400000000000000" pitchFamily="50" charset="-128"/>
              </a:rPr>
              <a:t>大阪・関西万博感染症情報解析センター</a:t>
            </a:r>
            <a:r>
              <a:rPr kumimoji="1" lang="ja-JP" altLang="en-US" sz="1100" dirty="0">
                <a:latin typeface="BIZ UDPゴシック" panose="020B0400000000000000" pitchFamily="50" charset="-128"/>
                <a:ea typeface="BIZ UDPゴシック" panose="020B0400000000000000" pitchFamily="50" charset="-128"/>
              </a:rPr>
              <a:t>を２０２５年１月</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日から運営開始</a:t>
            </a:r>
            <a:endParaRPr kumimoji="1" lang="en-US" altLang="ja-JP" sz="1100" dirty="0">
              <a:latin typeface="BIZ UDPゴシック" panose="020B0400000000000000" pitchFamily="50" charset="-128"/>
              <a:ea typeface="BIZ UDPゴシック" panose="020B0400000000000000" pitchFamily="50" charset="-128"/>
            </a:endParaRPr>
          </a:p>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会場への行動歴のある麻しん患者発生時には、迅速に関係機関や府民への情報発信を実施</a:t>
            </a: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500"/>
              </a:lnSpc>
            </a:pPr>
            <a:endParaRPr kumimoji="1" lang="ja-JP" altLang="en-US" sz="1100" dirty="0">
              <a:latin typeface="BIZ UDPゴシック" panose="020B0400000000000000" pitchFamily="50" charset="-128"/>
              <a:ea typeface="BIZ UDPゴシック" panose="020B0400000000000000" pitchFamily="50" charset="-128"/>
            </a:endParaRPr>
          </a:p>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会場付近の下水検体を用いた環境サーベイランス研究を実施</a:t>
            </a:r>
          </a:p>
        </p:txBody>
      </p:sp>
      <p:sp>
        <p:nvSpPr>
          <p:cNvPr id="8" name="テキスト ボックス 7">
            <a:extLst>
              <a:ext uri="{FF2B5EF4-FFF2-40B4-BE49-F238E27FC236}">
                <a16:creationId xmlns:a16="http://schemas.microsoft.com/office/drawing/2014/main" id="{DD5FADD3-1EE4-4861-82F8-D0D7F5DBE4EA}"/>
              </a:ext>
            </a:extLst>
          </p:cNvPr>
          <p:cNvSpPr txBox="1"/>
          <p:nvPr/>
        </p:nvSpPr>
        <p:spPr>
          <a:xfrm>
            <a:off x="311651" y="2584849"/>
            <a:ext cx="914400"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情報集約</a:t>
            </a:r>
          </a:p>
        </p:txBody>
      </p:sp>
      <p:sp>
        <p:nvSpPr>
          <p:cNvPr id="10" name="テキスト ボックス 9">
            <a:extLst>
              <a:ext uri="{FF2B5EF4-FFF2-40B4-BE49-F238E27FC236}">
                <a16:creationId xmlns:a16="http://schemas.microsoft.com/office/drawing/2014/main" id="{98B443B1-D049-4B31-AB0B-389F4C89B435}"/>
              </a:ext>
            </a:extLst>
          </p:cNvPr>
          <p:cNvSpPr txBox="1"/>
          <p:nvPr/>
        </p:nvSpPr>
        <p:spPr>
          <a:xfrm>
            <a:off x="1187231" y="2584848"/>
            <a:ext cx="914400"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リスク評価</a:t>
            </a:r>
          </a:p>
        </p:txBody>
      </p:sp>
      <p:sp>
        <p:nvSpPr>
          <p:cNvPr id="11" name="テキスト ボックス 10">
            <a:extLst>
              <a:ext uri="{FF2B5EF4-FFF2-40B4-BE49-F238E27FC236}">
                <a16:creationId xmlns:a16="http://schemas.microsoft.com/office/drawing/2014/main" id="{C1BEE705-1220-49AF-8878-186BB0D096D2}"/>
              </a:ext>
            </a:extLst>
          </p:cNvPr>
          <p:cNvSpPr txBox="1"/>
          <p:nvPr/>
        </p:nvSpPr>
        <p:spPr>
          <a:xfrm>
            <a:off x="2234354" y="2471727"/>
            <a:ext cx="2210726"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関係機関等へのフィードバック</a:t>
            </a:r>
          </a:p>
        </p:txBody>
      </p:sp>
      <p:sp>
        <p:nvSpPr>
          <p:cNvPr id="12" name="テキスト ボックス 11">
            <a:extLst>
              <a:ext uri="{FF2B5EF4-FFF2-40B4-BE49-F238E27FC236}">
                <a16:creationId xmlns:a16="http://schemas.microsoft.com/office/drawing/2014/main" id="{C5F0B8A3-DF41-4486-B27E-B6D76FD15DCC}"/>
              </a:ext>
            </a:extLst>
          </p:cNvPr>
          <p:cNvSpPr txBox="1"/>
          <p:nvPr/>
        </p:nvSpPr>
        <p:spPr>
          <a:xfrm>
            <a:off x="2307608" y="2748726"/>
            <a:ext cx="2210726"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一般住民等への情報発信</a:t>
            </a:r>
          </a:p>
        </p:txBody>
      </p:sp>
      <p:sp>
        <p:nvSpPr>
          <p:cNvPr id="13" name="二等辺三角形 12">
            <a:extLst>
              <a:ext uri="{FF2B5EF4-FFF2-40B4-BE49-F238E27FC236}">
                <a16:creationId xmlns:a16="http://schemas.microsoft.com/office/drawing/2014/main" id="{D9015067-DAAD-47D4-985B-32AC98AE5F0D}"/>
              </a:ext>
            </a:extLst>
          </p:cNvPr>
          <p:cNvSpPr/>
          <p:nvPr/>
        </p:nvSpPr>
        <p:spPr>
          <a:xfrm rot="5400000">
            <a:off x="930792" y="2655388"/>
            <a:ext cx="462012" cy="13591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二等辺三角形 13">
            <a:extLst>
              <a:ext uri="{FF2B5EF4-FFF2-40B4-BE49-F238E27FC236}">
                <a16:creationId xmlns:a16="http://schemas.microsoft.com/office/drawing/2014/main" id="{DF54499E-07F1-4F26-AE8D-759F3F67F7A3}"/>
              </a:ext>
            </a:extLst>
          </p:cNvPr>
          <p:cNvSpPr/>
          <p:nvPr/>
        </p:nvSpPr>
        <p:spPr>
          <a:xfrm rot="5400000">
            <a:off x="1928182" y="2655388"/>
            <a:ext cx="462012" cy="13591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9630D549-0D7D-4E92-80C3-65AE5AAF73C2}"/>
              </a:ext>
            </a:extLst>
          </p:cNvPr>
          <p:cNvSpPr txBox="1"/>
          <p:nvPr/>
        </p:nvSpPr>
        <p:spPr>
          <a:xfrm>
            <a:off x="221986" y="4530838"/>
            <a:ext cx="4328224" cy="36512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kern="0" dirty="0">
                <a:ln>
                  <a:noFill/>
                </a:ln>
                <a:solidFill>
                  <a:schemeClr val="tx1"/>
                </a:solidFill>
                <a:effectLst/>
              </a:rPr>
              <a:t>救急医療体制の整備</a:t>
            </a:r>
            <a:endParaRPr kumimoji="1" lang="ja-JP" altLang="en-US" sz="1400" b="1" i="0" u="none" strike="noStrike" kern="0" cap="none" spc="0" normalizeH="0" baseline="0" noProof="0" dirty="0">
              <a:ln>
                <a:noFill/>
              </a:ln>
              <a:solidFill>
                <a:schemeClr val="tx1"/>
              </a:solidFill>
              <a:effectLst/>
              <a:uLnTx/>
              <a:uFillTx/>
            </a:endParaRPr>
          </a:p>
        </p:txBody>
      </p:sp>
      <p:sp>
        <p:nvSpPr>
          <p:cNvPr id="17" name="テキスト ボックス 16">
            <a:extLst>
              <a:ext uri="{FF2B5EF4-FFF2-40B4-BE49-F238E27FC236}">
                <a16:creationId xmlns:a16="http://schemas.microsoft.com/office/drawing/2014/main" id="{E6866BCA-3BC3-4A73-965A-F728567E1553}"/>
              </a:ext>
            </a:extLst>
          </p:cNvPr>
          <p:cNvSpPr txBox="1"/>
          <p:nvPr/>
        </p:nvSpPr>
        <p:spPr>
          <a:xfrm>
            <a:off x="245732" y="4929672"/>
            <a:ext cx="4285428" cy="449290"/>
          </a:xfrm>
          <a:prstGeom prst="rect">
            <a:avLst/>
          </a:prstGeom>
          <a:noFill/>
        </p:spPr>
        <p:txBody>
          <a:bodyPr wrap="square">
            <a:spAutoFit/>
          </a:bodyPr>
          <a:lstStyle/>
          <a:p>
            <a:pPr>
              <a:lnSpc>
                <a:spcPts val="1500"/>
              </a:lnSpc>
            </a:pPr>
            <a:r>
              <a:rPr kumimoji="1" lang="ja-JP" altLang="en-US" sz="1100" dirty="0">
                <a:latin typeface="BIZ UDPゴシック" panose="020B0400000000000000" pitchFamily="50" charset="-128"/>
                <a:ea typeface="BIZ UDPゴシック" panose="020B0400000000000000" pitchFamily="50" charset="-128"/>
              </a:rPr>
              <a:t>万博会場からの患者の積極的な受入れを行う医療機関を</a:t>
            </a:r>
            <a:r>
              <a:rPr kumimoji="1" lang="ja-JP" altLang="en-US" sz="1200" b="1" dirty="0">
                <a:latin typeface="BIZ UDPゴシック" panose="020B0400000000000000" pitchFamily="50" charset="-128"/>
                <a:ea typeface="BIZ UDPゴシック" panose="020B0400000000000000" pitchFamily="50" charset="-128"/>
              </a:rPr>
              <a:t>万博協力病院</a:t>
            </a:r>
            <a:r>
              <a:rPr kumimoji="1" lang="ja-JP" altLang="en-US" sz="1100" dirty="0">
                <a:latin typeface="BIZ UDPゴシック" panose="020B0400000000000000" pitchFamily="50" charset="-128"/>
                <a:ea typeface="BIZ UDPゴシック" panose="020B0400000000000000" pitchFamily="50" charset="-128"/>
              </a:rPr>
              <a:t>とし、円滑な転院搬送を実施（協定締結：</a:t>
            </a:r>
            <a:r>
              <a:rPr kumimoji="1" lang="ja-JP" altLang="en-US" sz="1200" b="1" dirty="0">
                <a:latin typeface="BIZ UDPゴシック" panose="020B0400000000000000" pitchFamily="50" charset="-128"/>
                <a:ea typeface="BIZ UDPゴシック" panose="020B0400000000000000" pitchFamily="50" charset="-128"/>
              </a:rPr>
              <a:t>６６医療機関</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F375D83-DD85-4344-B22F-88135664D5BB}"/>
              </a:ext>
            </a:extLst>
          </p:cNvPr>
          <p:cNvSpPr txBox="1"/>
          <p:nvPr/>
        </p:nvSpPr>
        <p:spPr>
          <a:xfrm>
            <a:off x="221986" y="5619159"/>
            <a:ext cx="4328224" cy="36512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kern="0" dirty="0">
                <a:ln>
                  <a:noFill/>
                </a:ln>
                <a:solidFill>
                  <a:schemeClr val="tx1"/>
                </a:solidFill>
                <a:effectLst/>
              </a:rPr>
              <a:t>外国人患者受入れ体制の整備</a:t>
            </a:r>
            <a:endParaRPr kumimoji="1" lang="ja-JP" altLang="en-US" sz="1400" b="1" i="0" u="none" strike="noStrike" kern="0" cap="none" spc="0" normalizeH="0" baseline="0" noProof="0" dirty="0">
              <a:ln>
                <a:noFill/>
              </a:ln>
              <a:solidFill>
                <a:schemeClr val="tx1"/>
              </a:solidFill>
              <a:effectLst/>
              <a:uLnTx/>
              <a:uFillTx/>
            </a:endParaRPr>
          </a:p>
        </p:txBody>
      </p:sp>
      <p:sp>
        <p:nvSpPr>
          <p:cNvPr id="19" name="テキスト ボックス 18">
            <a:extLst>
              <a:ext uri="{FF2B5EF4-FFF2-40B4-BE49-F238E27FC236}">
                <a16:creationId xmlns:a16="http://schemas.microsoft.com/office/drawing/2014/main" id="{8565B173-7D93-4A84-9F7C-867BFCA0D43D}"/>
              </a:ext>
            </a:extLst>
          </p:cNvPr>
          <p:cNvSpPr txBox="1"/>
          <p:nvPr/>
        </p:nvSpPr>
        <p:spPr>
          <a:xfrm>
            <a:off x="264782" y="6040468"/>
            <a:ext cx="4149403" cy="641651"/>
          </a:xfrm>
          <a:prstGeom prst="rect">
            <a:avLst/>
          </a:prstGeom>
          <a:noFill/>
        </p:spPr>
        <p:txBody>
          <a:bodyPr wrap="square">
            <a:spAutoFit/>
          </a:bodyPr>
          <a:lstStyle/>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外国人患者受入れ医療機関を</a:t>
            </a:r>
            <a:r>
              <a:rPr kumimoji="1" lang="ja-JP" altLang="en-US" sz="1200" b="1" dirty="0">
                <a:latin typeface="BIZ UDPゴシック" panose="020B0400000000000000" pitchFamily="50" charset="-128"/>
                <a:ea typeface="BIZ UDPゴシック" panose="020B0400000000000000" pitchFamily="50" charset="-128"/>
              </a:rPr>
              <a:t>１７７医療機関</a:t>
            </a:r>
            <a:r>
              <a:rPr kumimoji="1" lang="ja-JP" altLang="en-US" sz="1100" dirty="0">
                <a:latin typeface="BIZ UDPゴシック" panose="020B0400000000000000" pitchFamily="50" charset="-128"/>
                <a:ea typeface="BIZ UDPゴシック" panose="020B0400000000000000" pitchFamily="50" charset="-128"/>
              </a:rPr>
              <a:t>に拡充</a:t>
            </a:r>
            <a:endParaRPr kumimoji="1" lang="en-US" altLang="ja-JP" sz="1100" dirty="0">
              <a:latin typeface="BIZ UDPゴシック" panose="020B0400000000000000" pitchFamily="50" charset="-128"/>
              <a:ea typeface="BIZ UDPゴシック" panose="020B0400000000000000" pitchFamily="50" charset="-128"/>
            </a:endParaRPr>
          </a:p>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関西国際空港等で、外国人向けに日本の医療のかかり方や海外旅行保険の加入等について周知・啓発を実施</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CFBC20C-CB4F-4BC6-8BDA-2B055966BF33}"/>
              </a:ext>
            </a:extLst>
          </p:cNvPr>
          <p:cNvSpPr txBox="1"/>
          <p:nvPr/>
        </p:nvSpPr>
        <p:spPr>
          <a:xfrm>
            <a:off x="4859560" y="827733"/>
            <a:ext cx="4328224" cy="36512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kern="0" dirty="0">
                <a:ln>
                  <a:noFill/>
                </a:ln>
                <a:solidFill>
                  <a:schemeClr val="tx1"/>
                </a:solidFill>
                <a:effectLst/>
              </a:rPr>
              <a:t>食品・環境衛生対策の強化</a:t>
            </a:r>
            <a:endParaRPr lang="en-US" altLang="ja-JP" sz="1400" b="1" kern="0" dirty="0">
              <a:ln>
                <a:noFill/>
              </a:ln>
              <a:solidFill>
                <a:schemeClr val="tx1"/>
              </a:solidFill>
              <a:effectLst/>
            </a:endParaRPr>
          </a:p>
        </p:txBody>
      </p:sp>
      <p:sp>
        <p:nvSpPr>
          <p:cNvPr id="21" name="テキスト ボックス 20">
            <a:extLst>
              <a:ext uri="{FF2B5EF4-FFF2-40B4-BE49-F238E27FC236}">
                <a16:creationId xmlns:a16="http://schemas.microsoft.com/office/drawing/2014/main" id="{DE998E97-243F-4B7A-BC2F-B28764ECD0C8}"/>
              </a:ext>
            </a:extLst>
          </p:cNvPr>
          <p:cNvSpPr txBox="1"/>
          <p:nvPr/>
        </p:nvSpPr>
        <p:spPr>
          <a:xfrm>
            <a:off x="5111750" y="1517798"/>
            <a:ext cx="3409950" cy="1169551"/>
          </a:xfrm>
          <a:prstGeom prst="rect">
            <a:avLst/>
          </a:prstGeom>
          <a:solidFill>
            <a:schemeClr val="bg2">
              <a:lumMod val="90000"/>
              <a:alpha val="50000"/>
            </a:schemeClr>
          </a:solidFill>
          <a:ln cmpd="dbl">
            <a:noFill/>
          </a:ln>
        </p:spPr>
        <p:txBody>
          <a:bodyPr wrap="square" rtlCol="0">
            <a:spAutoFit/>
          </a:bodyPr>
          <a:lstStyle/>
          <a:p>
            <a:pPr marL="252000"/>
            <a:r>
              <a:rPr lang="ja-JP" altLang="en-US" sz="1000" b="1" u="sng" dirty="0">
                <a:latin typeface="BIZ UDPゴシック" panose="020B0400000000000000" pitchFamily="50" charset="-128"/>
                <a:ea typeface="BIZ UDPゴシック" panose="020B0400000000000000" pitchFamily="50" charset="-128"/>
              </a:rPr>
              <a:t>主な業務</a:t>
            </a:r>
            <a:endParaRPr lang="en-US" altLang="ja-JP" sz="1000" b="1" u="sng"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食品営業施設等の許可・届出受付</a:t>
            </a:r>
            <a:endParaRPr lang="en-US" altLang="ja-JP" sz="1000"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飲食店、パビリオン、イベント会場等の監視指導</a:t>
            </a:r>
            <a:endParaRPr lang="en-US" altLang="ja-JP" sz="1000"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販売食品の収去検査、食中毒発生時の対応　</a:t>
            </a:r>
            <a:endParaRPr lang="en-US" altLang="ja-JP" sz="1000"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来場者に対する食中毒予防の普及啓発</a:t>
            </a:r>
            <a:endParaRPr lang="en-US" altLang="ja-JP" sz="1000"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建築物等の空気環境測定や水質検査等</a:t>
            </a:r>
            <a:endParaRPr lang="en-US" altLang="ja-JP" sz="1000" dirty="0">
              <a:latin typeface="BIZ UDPゴシック" panose="020B0400000000000000" pitchFamily="50" charset="-128"/>
              <a:ea typeface="BIZ UDPゴシック" panose="020B0400000000000000" pitchFamily="50" charset="-128"/>
            </a:endParaRPr>
          </a:p>
          <a:p>
            <a:pPr marL="252000"/>
            <a:r>
              <a:rPr lang="ja-JP" altLang="en-US" sz="1000" dirty="0">
                <a:latin typeface="BIZ UDPゴシック" panose="020B0400000000000000" pitchFamily="50" charset="-128"/>
                <a:ea typeface="BIZ UDPゴシック" panose="020B0400000000000000" pitchFamily="50" charset="-128"/>
              </a:rPr>
              <a:t>　・　そ族昆虫類の生息状況調査等</a:t>
            </a:r>
            <a:endParaRPr lang="en-US" altLang="ja-JP" sz="10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D2421FE-8ADF-4447-8D7C-89D8874C53D0}"/>
              </a:ext>
            </a:extLst>
          </p:cNvPr>
          <p:cNvSpPr txBox="1"/>
          <p:nvPr/>
        </p:nvSpPr>
        <p:spPr>
          <a:xfrm>
            <a:off x="4859560" y="1273880"/>
            <a:ext cx="4592665" cy="258789"/>
          </a:xfrm>
          <a:prstGeom prst="rect">
            <a:avLst/>
          </a:prstGeom>
          <a:noFill/>
        </p:spPr>
        <p:txBody>
          <a:bodyPr wrap="square">
            <a:spAutoFit/>
          </a:bodyPr>
          <a:lstStyle/>
          <a:p>
            <a:pPr marL="144000" indent="-144000">
              <a:lnSpc>
                <a:spcPts val="1500"/>
              </a:lnSpc>
              <a:buFont typeface="Arial" panose="020B0604020202020204" pitchFamily="34" charset="0"/>
              <a:buChar char="•"/>
            </a:pPr>
            <a:r>
              <a:rPr kumimoji="1" lang="ja-JP" altLang="en-US" sz="1200" b="1" dirty="0">
                <a:latin typeface="BIZ UDPゴシック" panose="020B0400000000000000" pitchFamily="50" charset="-128"/>
                <a:ea typeface="BIZ UDPゴシック" panose="020B0400000000000000" pitchFamily="50" charset="-128"/>
              </a:rPr>
              <a:t>会場衛生監視センター</a:t>
            </a:r>
            <a:r>
              <a:rPr kumimoji="1" lang="ja-JP" altLang="en-US" sz="1100" dirty="0">
                <a:latin typeface="BIZ UDPゴシック" panose="020B0400000000000000" pitchFamily="50" charset="-128"/>
                <a:ea typeface="BIZ UDPゴシック" panose="020B0400000000000000" pitchFamily="50" charset="-128"/>
              </a:rPr>
              <a:t>を２０２５年２月３日から大阪市が運営開始</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776F56-E069-4E9B-8386-A3F24D833834}"/>
              </a:ext>
            </a:extLst>
          </p:cNvPr>
          <p:cNvSpPr txBox="1"/>
          <p:nvPr/>
        </p:nvSpPr>
        <p:spPr>
          <a:xfrm>
            <a:off x="4823269" y="3684531"/>
            <a:ext cx="4844606" cy="449290"/>
          </a:xfrm>
          <a:prstGeom prst="rect">
            <a:avLst/>
          </a:prstGeom>
          <a:noFill/>
        </p:spPr>
        <p:txBody>
          <a:bodyPr wrap="square">
            <a:spAutoFit/>
          </a:bodyPr>
          <a:lstStyle/>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会場内のウォータープラザ等でのレジオネラ属菌に係る対応について助言</a:t>
            </a:r>
            <a:endParaRPr kumimoji="1" lang="en-US" altLang="ja-JP" sz="1100" dirty="0">
              <a:latin typeface="BIZ UDPゴシック" panose="020B0400000000000000" pitchFamily="50" charset="-128"/>
              <a:ea typeface="BIZ UDPゴシック" panose="020B0400000000000000" pitchFamily="50" charset="-128"/>
            </a:endParaRPr>
          </a:p>
          <a:p>
            <a:pPr marL="144000" indent="-144000">
              <a:lnSpc>
                <a:spcPts val="1500"/>
              </a:lnSpc>
              <a:buFont typeface="Arial" panose="020B0604020202020204" pitchFamily="34" charset="0"/>
              <a:buChar char="•"/>
            </a:pPr>
            <a:r>
              <a:rPr kumimoji="1" lang="ja-JP" altLang="en-US" sz="1100" dirty="0">
                <a:latin typeface="BIZ UDPゴシック" panose="020B0400000000000000" pitchFamily="50" charset="-128"/>
                <a:ea typeface="BIZ UDPゴシック" panose="020B0400000000000000" pitchFamily="50" charset="-128"/>
              </a:rPr>
              <a:t>府内の宿泊施設や万博に関する食品関係施設等に対する監視指導を強化</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24" name="図 23">
            <a:extLst>
              <a:ext uri="{FF2B5EF4-FFF2-40B4-BE49-F238E27FC236}">
                <a16:creationId xmlns:a16="http://schemas.microsoft.com/office/drawing/2014/main" id="{4AA2C40F-B785-41A3-9FCE-D40224BC13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5605" y="2725676"/>
            <a:ext cx="2241545" cy="873088"/>
          </a:xfrm>
          <a:prstGeom prst="rect">
            <a:avLst/>
          </a:prstGeom>
        </p:spPr>
      </p:pic>
      <p:sp>
        <p:nvSpPr>
          <p:cNvPr id="25" name="テキスト ボックス 24">
            <a:extLst>
              <a:ext uri="{FF2B5EF4-FFF2-40B4-BE49-F238E27FC236}">
                <a16:creationId xmlns:a16="http://schemas.microsoft.com/office/drawing/2014/main" id="{6937E1D9-D461-4F0C-B263-751237BEDDAD}"/>
              </a:ext>
            </a:extLst>
          </p:cNvPr>
          <p:cNvSpPr txBox="1"/>
          <p:nvPr/>
        </p:nvSpPr>
        <p:spPr>
          <a:xfrm>
            <a:off x="7648237" y="3345409"/>
            <a:ext cx="2118299"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会場衛生監視センターが入る管理棟</a:t>
            </a:r>
          </a:p>
        </p:txBody>
      </p:sp>
      <p:sp>
        <p:nvSpPr>
          <p:cNvPr id="26" name="テキスト ボックス 25">
            <a:extLst>
              <a:ext uri="{FF2B5EF4-FFF2-40B4-BE49-F238E27FC236}">
                <a16:creationId xmlns:a16="http://schemas.microsoft.com/office/drawing/2014/main" id="{9E29861F-D75D-4D40-A797-F4D464AB8FBF}"/>
              </a:ext>
            </a:extLst>
          </p:cNvPr>
          <p:cNvSpPr txBox="1"/>
          <p:nvPr/>
        </p:nvSpPr>
        <p:spPr>
          <a:xfrm>
            <a:off x="4894471" y="4553104"/>
            <a:ext cx="4328224" cy="365125"/>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tx1"/>
                </a:solidFill>
                <a:effectLst/>
                <a:uLnTx/>
                <a:uFillTx/>
              </a:rPr>
              <a:t>毒物劇物の適正管理</a:t>
            </a:r>
          </a:p>
        </p:txBody>
      </p:sp>
      <p:sp>
        <p:nvSpPr>
          <p:cNvPr id="28" name="テキスト ボックス 196">
            <a:extLst>
              <a:ext uri="{FF2B5EF4-FFF2-40B4-BE49-F238E27FC236}">
                <a16:creationId xmlns:a16="http://schemas.microsoft.com/office/drawing/2014/main" id="{DF4BD168-A319-4ED6-B02B-278AAE546D23}"/>
              </a:ext>
            </a:extLst>
          </p:cNvPr>
          <p:cNvSpPr txBox="1"/>
          <p:nvPr/>
        </p:nvSpPr>
        <p:spPr>
          <a:xfrm>
            <a:off x="4900821" y="5002873"/>
            <a:ext cx="4286963" cy="7862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44000" indent="-144000" algn="just">
              <a:buFont typeface="Arial" panose="020B0604020202020204" pitchFamily="34" charset="0"/>
              <a:buChar char="•"/>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毒劇物の保管管理の適正化を図るため、毒劇物の関連業者向けの講習会や監視指導を強化して実施</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indent="-144000" algn="just">
              <a:buFont typeface="Arial" panose="020B0604020202020204" pitchFamily="34" charset="0"/>
              <a:buChar char="•"/>
            </a:pP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テロ発生時に必要な解毒剤のうち不足が見込まれるものを確保、医療機関等への迅速な供給体制を整備</a:t>
            </a:r>
          </a:p>
          <a:p>
            <a:pPr marL="144000" indent="-144000" algn="just"/>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82725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69267" y="6486183"/>
            <a:ext cx="2228850" cy="365125"/>
          </a:xfrm>
        </p:spPr>
        <p:txBody>
          <a:bodyPr/>
          <a:lstStyle/>
          <a:p>
            <a:fld id="{DDF82107-93BA-490C-9453-044014AF67CD}" type="slidenum">
              <a:rPr kumimoji="1" lang="ja-JP" altLang="en-US" smtClean="0"/>
              <a:pPr/>
              <a:t>42</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startAt="2"/>
            </a:pPr>
            <a:r>
              <a:rPr lang="ja-JP" altLang="en-US" sz="2800" spc="163" dirty="0">
                <a:latin typeface="HGS創英角ｺﾞｼｯｸUB" panose="020B0900000000000000" pitchFamily="50" charset="-128"/>
                <a:ea typeface="HGS創英角ｺﾞｼｯｸUB" panose="020B0900000000000000" pitchFamily="50" charset="-128"/>
              </a:rPr>
              <a:t>万博を契機とした更なる飛躍</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grpSp>
        <p:nvGrpSpPr>
          <p:cNvPr id="6" name="グループ化 5">
            <a:extLst>
              <a:ext uri="{FF2B5EF4-FFF2-40B4-BE49-F238E27FC236}">
                <a16:creationId xmlns:a16="http://schemas.microsoft.com/office/drawing/2014/main" id="{FC18A5E0-B71F-4AE4-9AFB-387E079E29D9}"/>
              </a:ext>
            </a:extLst>
          </p:cNvPr>
          <p:cNvGrpSpPr/>
          <p:nvPr/>
        </p:nvGrpSpPr>
        <p:grpSpPr>
          <a:xfrm>
            <a:off x="1122770" y="1340502"/>
            <a:ext cx="8365683" cy="4915320"/>
            <a:chOff x="770159" y="1279666"/>
            <a:chExt cx="8365683" cy="4915320"/>
          </a:xfrm>
        </p:grpSpPr>
        <p:sp>
          <p:nvSpPr>
            <p:cNvPr id="7" name="テキスト ボックス 6">
              <a:extLst>
                <a:ext uri="{FF2B5EF4-FFF2-40B4-BE49-F238E27FC236}">
                  <a16:creationId xmlns:a16="http://schemas.microsoft.com/office/drawing/2014/main" id="{F1502657-CFC9-4663-BE90-D52C7D970576}"/>
                </a:ext>
              </a:extLst>
            </p:cNvPr>
            <p:cNvSpPr txBox="1"/>
            <p:nvPr/>
          </p:nvSpPr>
          <p:spPr>
            <a:xfrm>
              <a:off x="770159" y="1279666"/>
              <a:ext cx="8365683" cy="4915320"/>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未来社会の実験場</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最先端技術・サービスの披露</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官民を挙げたチャレンジ</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ビジネスマッチング機会の創出</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大阪の魅力発信</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都市魅力の発信・都市格の向上</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世界規模のイベント開催できるノウハウの構築</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世界との交流の活発化</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国際交流</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②　フレンドリー気質の醸成</a:t>
              </a:r>
              <a:endParaRPr lang="en-US" altLang="ja-JP"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A926CB6-AED9-42CE-A05D-D88FA052F91A}"/>
                </a:ext>
              </a:extLst>
            </p:cNvPr>
            <p:cNvSpPr txBox="1"/>
            <p:nvPr/>
          </p:nvSpPr>
          <p:spPr>
            <a:xfrm>
              <a:off x="5036975" y="3691693"/>
              <a:ext cx="3005114" cy="949619"/>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37</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40</a:t>
              </a:r>
            </a:p>
          </p:txBody>
        </p:sp>
        <p:sp>
          <p:nvSpPr>
            <p:cNvPr id="12" name="テキスト ボックス 11">
              <a:extLst>
                <a:ext uri="{FF2B5EF4-FFF2-40B4-BE49-F238E27FC236}">
                  <a16:creationId xmlns:a16="http://schemas.microsoft.com/office/drawing/2014/main" id="{1EB36CB8-509D-4183-AFB6-1192FD3CBAD2}"/>
                </a:ext>
              </a:extLst>
            </p:cNvPr>
            <p:cNvSpPr txBox="1"/>
            <p:nvPr/>
          </p:nvSpPr>
          <p:spPr>
            <a:xfrm>
              <a:off x="5036975" y="1828801"/>
              <a:ext cx="3005114" cy="1268168"/>
            </a:xfrm>
            <a:prstGeom prst="rect">
              <a:avLst/>
            </a:prstGeom>
            <a:noFill/>
          </p:spPr>
          <p:txBody>
            <a:bodyPr wrap="square" rtlCol="0">
              <a:spAutoFit/>
            </a:bodyPr>
            <a:lstStyle/>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31</a:t>
              </a:r>
            </a:p>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33</a:t>
              </a:r>
            </a:p>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35</a:t>
              </a:r>
            </a:p>
          </p:txBody>
        </p:sp>
        <p:sp>
          <p:nvSpPr>
            <p:cNvPr id="13" name="テキスト ボックス 12">
              <a:extLst>
                <a:ext uri="{FF2B5EF4-FFF2-40B4-BE49-F238E27FC236}">
                  <a16:creationId xmlns:a16="http://schemas.microsoft.com/office/drawing/2014/main" id="{91AB02A1-51C8-4CD4-860A-44FFC12BE5C3}"/>
                </a:ext>
              </a:extLst>
            </p:cNvPr>
            <p:cNvSpPr txBox="1"/>
            <p:nvPr/>
          </p:nvSpPr>
          <p:spPr>
            <a:xfrm>
              <a:off x="5036975" y="5245367"/>
              <a:ext cx="3005114" cy="949619"/>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43</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45</a:t>
              </a:r>
            </a:p>
          </p:txBody>
        </p:sp>
      </p:grpSp>
    </p:spTree>
    <p:extLst>
      <p:ext uri="{BB962C8B-B14F-4D97-AF65-F5344CB8AC3E}">
        <p14:creationId xmlns:p14="http://schemas.microsoft.com/office/powerpoint/2010/main" val="246531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FF01747-9A94-4E88-AF79-37EC23DB06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3750" y="2914103"/>
            <a:ext cx="1272252" cy="954189"/>
          </a:xfrm>
          <a:prstGeom prst="rect">
            <a:avLst/>
          </a:prstGeom>
        </p:spPr>
      </p:pic>
      <p:sp>
        <p:nvSpPr>
          <p:cNvPr id="65" name="正方形/長方形 64">
            <a:extLst>
              <a:ext uri="{FF2B5EF4-FFF2-40B4-BE49-F238E27FC236}">
                <a16:creationId xmlns:a16="http://schemas.microsoft.com/office/drawing/2014/main" id="{46143C44-C8B7-4957-88BB-3CE875630EF7}"/>
              </a:ext>
            </a:extLst>
          </p:cNvPr>
          <p:cNvSpPr/>
          <p:nvPr/>
        </p:nvSpPr>
        <p:spPr>
          <a:xfrm>
            <a:off x="243110" y="817711"/>
            <a:ext cx="4510185" cy="347058"/>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ナショナルデー・スペシャルデー</a:t>
            </a:r>
          </a:p>
        </p:txBody>
      </p:sp>
      <p:sp>
        <p:nvSpPr>
          <p:cNvPr id="83" name="正方形/長方形 82">
            <a:extLst>
              <a:ext uri="{FF2B5EF4-FFF2-40B4-BE49-F238E27FC236}">
                <a16:creationId xmlns:a16="http://schemas.microsoft.com/office/drawing/2014/main" id="{4BE32788-6B56-4B01-89CF-71978EA0511B}"/>
              </a:ext>
            </a:extLst>
          </p:cNvPr>
          <p:cNvSpPr/>
          <p:nvPr/>
        </p:nvSpPr>
        <p:spPr>
          <a:xfrm>
            <a:off x="335940" y="3002742"/>
            <a:ext cx="1559073" cy="21122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6/26 </a:t>
            </a: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ルーマニア≫</a:t>
            </a:r>
            <a:endPar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正方形/長方形 93">
            <a:extLst>
              <a:ext uri="{FF2B5EF4-FFF2-40B4-BE49-F238E27FC236}">
                <a16:creationId xmlns:a16="http://schemas.microsoft.com/office/drawing/2014/main" id="{740D17A7-F25B-49B7-A636-A89F8C3788BA}"/>
              </a:ext>
            </a:extLst>
          </p:cNvPr>
          <p:cNvSpPr/>
          <p:nvPr/>
        </p:nvSpPr>
        <p:spPr>
          <a:xfrm>
            <a:off x="5142812" y="1442773"/>
            <a:ext cx="4325602" cy="49468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各国のパビリオンなどにおいて、独自の文化を紹介・体験するイベント等を実施</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EE3572ED-E49F-45B3-95C5-F66A238C4997}"/>
              </a:ext>
            </a:extLst>
          </p:cNvPr>
          <p:cNvSpPr/>
          <p:nvPr/>
        </p:nvSpPr>
        <p:spPr>
          <a:xfrm>
            <a:off x="437586" y="1988511"/>
            <a:ext cx="4315710" cy="697549"/>
          </a:xfrm>
          <a:prstGeom prst="rect">
            <a:avLst/>
          </a:prstGeom>
          <a:solidFill>
            <a:schemeClr val="bg2"/>
          </a:solid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主なイベント</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公式式典　     ▪ 文化芸術パフォーマンス</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defTabSz="495330">
              <a:lnSpc>
                <a:spcPct val="120000"/>
              </a:lnSpc>
              <a:spcAft>
                <a:spcPct val="0"/>
              </a:spcAft>
              <a:buClr>
                <a:srgbClr val="002D55"/>
              </a:buClr>
              <a:buSzPct val="100000"/>
              <a:defRPr/>
            </a:pPr>
            <a:r>
              <a:rPr kumimoji="0"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パレード</a:t>
            </a:r>
            <a:r>
              <a:rPr kumimoji="0"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など</a:t>
            </a:r>
            <a:endParaRPr kumimoji="1" lang="ja-JP" altLang="en-US" sz="11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a:extLst>
              <a:ext uri="{FF2B5EF4-FFF2-40B4-BE49-F238E27FC236}">
                <a16:creationId xmlns:a16="http://schemas.microsoft.com/office/drawing/2014/main" id="{20103204-EC6D-420A-B938-A3CF5ACCC18C}"/>
              </a:ext>
            </a:extLst>
          </p:cNvPr>
          <p:cNvSpPr/>
          <p:nvPr/>
        </p:nvSpPr>
        <p:spPr>
          <a:xfrm>
            <a:off x="5240780" y="2134262"/>
            <a:ext cx="4129665" cy="891128"/>
          </a:xfrm>
          <a:prstGeom prst="rect">
            <a:avLst/>
          </a:prstGeom>
          <a:no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（実施例）</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イタリア　</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FOOD BEYOND TASTE</a:t>
            </a: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UAE</a:t>
            </a:r>
            <a:r>
              <a:rPr lang="ja-JP" altLang="en-US" sz="1100" dirty="0">
                <a:solidFill>
                  <a:prstClr val="black"/>
                </a:solidFill>
                <a:latin typeface="BIZ UDPゴシック" panose="020B0400000000000000" pitchFamily="50" charset="-128"/>
                <a:ea typeface="BIZ UDPゴシック" panose="020B0400000000000000" pitchFamily="50" charset="-128"/>
              </a:rPr>
              <a:t>の味覚をたどる１週間の旅</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ベーカリー・エキスポ・ジャパン</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31" name="スライド番号プレースホルダー 1">
            <a:extLst>
              <a:ext uri="{FF2B5EF4-FFF2-40B4-BE49-F238E27FC236}">
                <a16:creationId xmlns:a16="http://schemas.microsoft.com/office/drawing/2014/main" id="{68F21A69-3ACB-4169-AD63-BE2F4873FA08}"/>
              </a:ext>
            </a:extLst>
          </p:cNvPr>
          <p:cNvSpPr txBox="1">
            <a:spLocks/>
          </p:cNvSpPr>
          <p:nvPr/>
        </p:nvSpPr>
        <p:spPr>
          <a:xfrm>
            <a:off x="7677150" y="647171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正方形/長方形 31">
            <a:extLst>
              <a:ext uri="{FF2B5EF4-FFF2-40B4-BE49-F238E27FC236}">
                <a16:creationId xmlns:a16="http://schemas.microsoft.com/office/drawing/2014/main" id="{460BE8BC-0CA7-49FC-9D92-D30DB234FFB1}"/>
              </a:ext>
            </a:extLst>
          </p:cNvPr>
          <p:cNvSpPr/>
          <p:nvPr/>
        </p:nvSpPr>
        <p:spPr>
          <a:xfrm>
            <a:off x="5059877" y="817378"/>
            <a:ext cx="4510185" cy="365125"/>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0" dirty="0">
                <a:solidFill>
                  <a:prstClr val="black"/>
                </a:solidFill>
                <a:latin typeface="BIZ UDPゴシック" panose="020B0400000000000000" pitchFamily="50" charset="-128"/>
                <a:ea typeface="BIZ UDPゴシック" panose="020B0400000000000000" pitchFamily="50" charset="-128"/>
              </a:rPr>
              <a:t>世界の文化体験</a:t>
            </a:r>
            <a:endPar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7E87A014-827F-4147-8233-F9FD0215FAAC}"/>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３－①．国際交流</a:t>
            </a:r>
          </a:p>
        </p:txBody>
      </p:sp>
      <p:sp>
        <p:nvSpPr>
          <p:cNvPr id="19" name="正方形/長方形 18">
            <a:extLst>
              <a:ext uri="{FF2B5EF4-FFF2-40B4-BE49-F238E27FC236}">
                <a16:creationId xmlns:a16="http://schemas.microsoft.com/office/drawing/2014/main" id="{F482BE23-5921-470B-BCAF-0B665F6043C8}"/>
              </a:ext>
            </a:extLst>
          </p:cNvPr>
          <p:cNvSpPr/>
          <p:nvPr/>
        </p:nvSpPr>
        <p:spPr>
          <a:xfrm>
            <a:off x="442815" y="2757249"/>
            <a:ext cx="4510185" cy="24776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R="0" lvl="0" algn="l" defTabSz="457200" rtl="0" eaLnBrk="1" fontAlgn="auto" latinLnBrk="0" hangingPunct="1">
              <a:lnSpc>
                <a:spcPct val="100000"/>
              </a:lnSpc>
              <a:spcBef>
                <a:spcPts val="0"/>
              </a:spcBef>
              <a:spcAft>
                <a:spcPts val="0"/>
              </a:spcAft>
              <a:buClrTx/>
              <a:buSzTx/>
              <a:tabLst/>
              <a:defRPr/>
            </a:pPr>
            <a:r>
              <a:rPr lang="en-US" altLang="ja-JP"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a:solidFill>
                  <a:prstClr val="black"/>
                </a:solidFill>
                <a:latin typeface="BIZ UDPゴシック" panose="020B0400000000000000" pitchFamily="50" charset="-128"/>
                <a:ea typeface="BIZ UDPゴシック" panose="020B0400000000000000" pitchFamily="50" charset="-128"/>
              </a:rPr>
              <a:t>実施例）</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D0DD3BB-D143-461A-8BB0-1ACC82BF6273}"/>
              </a:ext>
            </a:extLst>
          </p:cNvPr>
          <p:cNvSpPr txBox="1"/>
          <p:nvPr/>
        </p:nvSpPr>
        <p:spPr>
          <a:xfrm>
            <a:off x="566121" y="3213962"/>
            <a:ext cx="2600591" cy="600164"/>
          </a:xfrm>
          <a:prstGeom prst="rect">
            <a:avLst/>
          </a:prstGeom>
          <a:noFill/>
        </p:spPr>
        <p:txBody>
          <a:bodyPr wrap="square">
            <a:spAutoFit/>
          </a:bodyPr>
          <a:lstStyle/>
          <a:p>
            <a:pPr algn="l"/>
            <a:r>
              <a:rPr lang="ja-JP" altLang="en-US" sz="1100" b="0" i="0" u="none" strike="noStrike" baseline="0" dirty="0">
                <a:solidFill>
                  <a:srgbClr val="000000"/>
                </a:solidFill>
                <a:latin typeface="BIZ UDPゴシック" panose="020B0400000000000000" pitchFamily="50" charset="-128"/>
                <a:ea typeface="BIZ UDPゴシック" panose="020B0400000000000000" pitchFamily="50" charset="-128"/>
              </a:rPr>
              <a:t>ブカレスト</a:t>
            </a:r>
            <a:r>
              <a:rPr lang="ja-JP" altLang="en-US" sz="1100" b="0" i="0" u="none" strike="noStrike" baseline="0" dirty="0">
                <a:latin typeface="BIZ UDPゴシック" panose="020B0400000000000000" pitchFamily="50" charset="-128"/>
                <a:ea typeface="BIZ UDPゴシック" panose="020B0400000000000000" pitchFamily="50" charset="-128"/>
              </a:rPr>
              <a:t>の</a:t>
            </a:r>
          </a:p>
          <a:p>
            <a:r>
              <a:rPr lang="ja-JP" altLang="en-US" sz="1100" b="0" i="0" u="none" strike="noStrike" baseline="0" dirty="0">
                <a:latin typeface="BIZ UDPゴシック" panose="020B0400000000000000" pitchFamily="50" charset="-128"/>
                <a:ea typeface="BIZ UDPゴシック" panose="020B0400000000000000" pitchFamily="50" charset="-128"/>
              </a:rPr>
              <a:t>ジョルジュ・エネスク・フィルハーモニー</a:t>
            </a:r>
          </a:p>
          <a:p>
            <a:r>
              <a:rPr lang="ja-JP" altLang="en-US" sz="1100" b="0" i="0" u="none" strike="noStrike" baseline="0" dirty="0">
                <a:latin typeface="BIZ UDPゴシック" panose="020B0400000000000000" pitchFamily="50" charset="-128"/>
                <a:ea typeface="BIZ UDPゴシック" panose="020B0400000000000000" pitchFamily="50" charset="-128"/>
              </a:rPr>
              <a:t>管弦楽団による文化芸術イベント等</a:t>
            </a:r>
            <a:endParaRPr lang="ja-JP" altLang="en-US" sz="11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4C5B5FD4-EBA4-44BE-B03C-EF145A8C6B44}"/>
              </a:ext>
            </a:extLst>
          </p:cNvPr>
          <p:cNvSpPr/>
          <p:nvPr/>
        </p:nvSpPr>
        <p:spPr>
          <a:xfrm>
            <a:off x="335940" y="4070617"/>
            <a:ext cx="1559073" cy="21122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２８</a:t>
            </a:r>
            <a:r>
              <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100" b="1" spc="-70" dirty="0">
                <a:solidFill>
                  <a:prstClr val="black"/>
                </a:solidFill>
                <a:latin typeface="BIZ UDPゴシック" panose="020B0400000000000000" pitchFamily="50" charset="-128"/>
                <a:ea typeface="BIZ UDPゴシック" panose="020B0400000000000000" pitchFamily="50" charset="-128"/>
              </a:rPr>
              <a:t>モナコ</a:t>
            </a: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BA037C4F-08F9-429B-AEA4-9A9F2FD6F43F}"/>
              </a:ext>
            </a:extLst>
          </p:cNvPr>
          <p:cNvSpPr txBox="1"/>
          <p:nvPr/>
        </p:nvSpPr>
        <p:spPr>
          <a:xfrm>
            <a:off x="566121" y="4239519"/>
            <a:ext cx="2600591" cy="430887"/>
          </a:xfrm>
          <a:prstGeom prst="rect">
            <a:avLst/>
          </a:prstGeom>
          <a:noFill/>
        </p:spPr>
        <p:txBody>
          <a:bodyPr wrap="square">
            <a:spAutoFit/>
          </a:bodyPr>
          <a:lstStyle/>
          <a:p>
            <a:r>
              <a:rPr lang="ja-JP" altLang="en-US" sz="1100" b="0" i="0" u="none" strike="noStrike" baseline="0" dirty="0">
                <a:latin typeface="BIZ UDPゴシック" panose="020B0400000000000000" pitchFamily="50" charset="-128"/>
                <a:ea typeface="BIZ UDPゴシック" panose="020B0400000000000000" pitchFamily="50" charset="-128"/>
              </a:rPr>
              <a:t>カラビニエリ音楽隊による特別な演奏、</a:t>
            </a:r>
            <a:endParaRPr lang="en-US" altLang="ja-JP" sz="1100" b="0" i="0" u="none" strike="noStrike" baseline="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日本館～モナコ館のパレード　等</a:t>
            </a:r>
          </a:p>
        </p:txBody>
      </p:sp>
      <p:sp>
        <p:nvSpPr>
          <p:cNvPr id="26" name="正方形/長方形 25">
            <a:extLst>
              <a:ext uri="{FF2B5EF4-FFF2-40B4-BE49-F238E27FC236}">
                <a16:creationId xmlns:a16="http://schemas.microsoft.com/office/drawing/2014/main" id="{2BA5FC05-217F-4898-8877-EFA1122838F1}"/>
              </a:ext>
            </a:extLst>
          </p:cNvPr>
          <p:cNvSpPr/>
          <p:nvPr/>
        </p:nvSpPr>
        <p:spPr>
          <a:xfrm>
            <a:off x="307343" y="4986743"/>
            <a:ext cx="1559073" cy="21122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100" b="1" spc="-70" dirty="0">
                <a:solidFill>
                  <a:prstClr val="black"/>
                </a:solidFill>
                <a:latin typeface="BIZ UDPゴシック" panose="020B0400000000000000" pitchFamily="50" charset="-128"/>
                <a:ea typeface="BIZ UDPゴシック" panose="020B0400000000000000" pitchFamily="50" charset="-128"/>
              </a:rPr>
              <a:t>７</a:t>
            </a:r>
            <a:r>
              <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100" b="1" spc="-70" dirty="0">
                <a:solidFill>
                  <a:prstClr val="black"/>
                </a:solidFill>
                <a:latin typeface="BIZ UDPゴシック" panose="020B0400000000000000" pitchFamily="50" charset="-128"/>
                <a:ea typeface="BIZ UDPゴシック" panose="020B0400000000000000" pitchFamily="50" charset="-128"/>
              </a:rPr>
              <a:t>３</a:t>
            </a:r>
            <a:r>
              <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a:t>
            </a:r>
            <a:endParaRPr kumimoji="0" lang="en-US" altLang="ja-JP" sz="11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78D14246-BF5F-48B1-8994-DA8705324847}"/>
              </a:ext>
            </a:extLst>
          </p:cNvPr>
          <p:cNvSpPr txBox="1"/>
          <p:nvPr/>
        </p:nvSpPr>
        <p:spPr>
          <a:xfrm>
            <a:off x="314920" y="5175549"/>
            <a:ext cx="2851792" cy="600164"/>
          </a:xfrm>
          <a:prstGeom prst="rect">
            <a:avLst/>
          </a:prstGeom>
          <a:noFill/>
        </p:spPr>
        <p:txBody>
          <a:bodyPr wrap="square">
            <a:spAutoFit/>
          </a:bodyPr>
          <a:lstStyle/>
          <a:p>
            <a:r>
              <a:rPr lang="ja-JP" altLang="en-US" sz="1100" b="0" i="0" dirty="0">
                <a:solidFill>
                  <a:srgbClr val="222426"/>
                </a:solidFill>
                <a:effectLst/>
                <a:latin typeface="BIZ UDPゴシック" panose="020B0400000000000000" pitchFamily="50" charset="-128"/>
                <a:ea typeface="BIZ UDPゴシック" panose="020B0400000000000000" pitchFamily="50" charset="-128"/>
              </a:rPr>
              <a:t>雅楽の演奏と現代音楽とのコラボレーション、日本のマンガと現代的なダンスを融合させた舞台演出等のパフォーマンス　等</a:t>
            </a:r>
            <a:endParaRPr lang="en-US" altLang="ja-JP" sz="1100" b="0" i="0" dirty="0">
              <a:solidFill>
                <a:srgbClr val="222426"/>
              </a:solidFill>
              <a:effectLst/>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5C1BFCE4-403A-466D-ADC6-579C2E61E1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147" y="4031836"/>
            <a:ext cx="752666" cy="100298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3A2FCB3B-4B4A-4C2C-8ABC-6C9362362A35}"/>
              </a:ext>
            </a:extLst>
          </p:cNvPr>
          <p:cNvSpPr/>
          <p:nvPr/>
        </p:nvSpPr>
        <p:spPr>
          <a:xfrm>
            <a:off x="5152706" y="1881622"/>
            <a:ext cx="824850" cy="247762"/>
          </a:xfrm>
          <a:prstGeom prst="rect">
            <a:avLst/>
          </a:prstGeom>
          <a:noFill/>
          <a:ln w="190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食</a:t>
            </a:r>
          </a:p>
        </p:txBody>
      </p:sp>
      <p:sp>
        <p:nvSpPr>
          <p:cNvPr id="34" name="正方形/長方形 33">
            <a:extLst>
              <a:ext uri="{FF2B5EF4-FFF2-40B4-BE49-F238E27FC236}">
                <a16:creationId xmlns:a16="http://schemas.microsoft.com/office/drawing/2014/main" id="{C320A83D-A650-45C3-9B6E-A529BA59FF9D}"/>
              </a:ext>
            </a:extLst>
          </p:cNvPr>
          <p:cNvSpPr/>
          <p:nvPr/>
        </p:nvSpPr>
        <p:spPr>
          <a:xfrm>
            <a:off x="5152706" y="3125159"/>
            <a:ext cx="824850" cy="247762"/>
          </a:xfrm>
          <a:prstGeom prst="rect">
            <a:avLst/>
          </a:prstGeom>
          <a:noFill/>
          <a:ln w="190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dirty="0">
                <a:solidFill>
                  <a:prstClr val="black"/>
                </a:solidFill>
                <a:latin typeface="BIZ UDPゴシック" panose="020B0400000000000000" pitchFamily="50" charset="-128"/>
                <a:ea typeface="BIZ UDPゴシック" panose="020B0400000000000000" pitchFamily="50" charset="-128"/>
              </a:rPr>
              <a:t>音楽</a:t>
            </a:r>
            <a:endParaRPr kumimoji="1"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正方形/長方形 34">
            <a:extLst>
              <a:ext uri="{FF2B5EF4-FFF2-40B4-BE49-F238E27FC236}">
                <a16:creationId xmlns:a16="http://schemas.microsoft.com/office/drawing/2014/main" id="{E24B2199-E3CF-4447-9833-1CB765FBA317}"/>
              </a:ext>
            </a:extLst>
          </p:cNvPr>
          <p:cNvSpPr/>
          <p:nvPr/>
        </p:nvSpPr>
        <p:spPr>
          <a:xfrm>
            <a:off x="5260030" y="3390709"/>
            <a:ext cx="4129665" cy="891128"/>
          </a:xfrm>
          <a:prstGeom prst="rect">
            <a:avLst/>
          </a:prstGeom>
          <a:no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（実施例）</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ウィーン少年合唱団</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ショパン国際ピアノコンクール入賞者によるピアノコンサート</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indent="-171450" defTabSz="495330">
              <a:lnSpc>
                <a:spcPct val="120000"/>
              </a:lnSpc>
              <a:spcAft>
                <a:spcPct val="0"/>
              </a:spcAft>
              <a:buClr>
                <a:srgbClr val="002D55"/>
              </a:buClr>
              <a:buSzPct val="100000"/>
              <a:buFont typeface="Wingdings" panose="05000000000000000000" pitchFamily="2" charset="2"/>
              <a:buChar char="n"/>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伝統音楽の公演（ベトナム、ポーランド、チリ等）</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07A3B44C-5193-4EF7-97DE-88D2E049CBEB}"/>
              </a:ext>
            </a:extLst>
          </p:cNvPr>
          <p:cNvSpPr/>
          <p:nvPr/>
        </p:nvSpPr>
        <p:spPr>
          <a:xfrm>
            <a:off x="5152706" y="4424752"/>
            <a:ext cx="824850" cy="247762"/>
          </a:xfrm>
          <a:prstGeom prst="rect">
            <a:avLst/>
          </a:prstGeom>
          <a:noFill/>
          <a:ln w="190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その他</a:t>
            </a:r>
          </a:p>
        </p:txBody>
      </p:sp>
      <p:sp>
        <p:nvSpPr>
          <p:cNvPr id="37" name="正方形/長方形 36">
            <a:extLst>
              <a:ext uri="{FF2B5EF4-FFF2-40B4-BE49-F238E27FC236}">
                <a16:creationId xmlns:a16="http://schemas.microsoft.com/office/drawing/2014/main" id="{D7A8F821-9B40-48FD-A0F7-C7504EFD33B7}"/>
              </a:ext>
            </a:extLst>
          </p:cNvPr>
          <p:cNvSpPr/>
          <p:nvPr/>
        </p:nvSpPr>
        <p:spPr>
          <a:xfrm>
            <a:off x="5260030" y="4730934"/>
            <a:ext cx="4129665" cy="1094261"/>
          </a:xfrm>
          <a:prstGeom prst="rect">
            <a:avLst/>
          </a:prstGeom>
          <a:no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（実施例）</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国際ヨガの日（インド舞踊とヨガ体験）</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北欧の夏至祭</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テ・</a:t>
            </a:r>
            <a:r>
              <a:rPr lang="ja-JP" altLang="en-US" sz="1100">
                <a:solidFill>
                  <a:prstClr val="black"/>
                </a:solidFill>
                <a:latin typeface="BIZ UDPゴシック" panose="020B0400000000000000" pitchFamily="50" charset="-128"/>
                <a:ea typeface="BIZ UDPゴシック" panose="020B0400000000000000" pitchFamily="50" charset="-128"/>
              </a:rPr>
              <a:t>アラティ二　先住民ウィーク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495330" rtl="0" eaLnBrk="1" fontAlgn="auto" latinLnBrk="0" hangingPunct="1">
              <a:lnSpc>
                <a:spcPct val="120000"/>
              </a:lnSpc>
              <a:spcBef>
                <a:spcPts val="0"/>
              </a:spcBef>
              <a:spcAft>
                <a:spcPct val="0"/>
              </a:spcAft>
              <a:buClr>
                <a:srgbClr val="002D55"/>
              </a:buClr>
              <a:buSzPct val="100000"/>
              <a:buFont typeface="Wingdings" panose="05000000000000000000" pitchFamily="2" charset="2"/>
              <a:buChar char="n"/>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世界遊び・学びサミット（多国籍学生の文化交流イベント）</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C5C09E28-3518-4853-8CB0-726D4BEF6DD5}"/>
              </a:ext>
            </a:extLst>
          </p:cNvPr>
          <p:cNvSpPr>
            <a:spLocks noGrp="1"/>
          </p:cNvSpPr>
          <p:nvPr>
            <p:ph type="sldNum" sz="quarter" idx="12"/>
          </p:nvPr>
        </p:nvSpPr>
        <p:spPr/>
        <p:txBody>
          <a:bodyPr/>
          <a:lstStyle/>
          <a:p>
            <a:fld id="{DDF82107-93BA-490C-9453-044014AF67CD}" type="slidenum">
              <a:rPr kumimoji="1" lang="ja-JP" altLang="en-US" smtClean="0"/>
              <a:pPr/>
              <a:t>43</a:t>
            </a:fld>
            <a:endParaRPr kumimoji="1" lang="ja-JP" altLang="en-US" dirty="0"/>
          </a:p>
        </p:txBody>
      </p:sp>
      <p:sp>
        <p:nvSpPr>
          <p:cNvPr id="33" name="正方形/長方形 32">
            <a:extLst>
              <a:ext uri="{FF2B5EF4-FFF2-40B4-BE49-F238E27FC236}">
                <a16:creationId xmlns:a16="http://schemas.microsoft.com/office/drawing/2014/main" id="{A0DEACD5-4C88-4A7B-96BA-7BCC2CC6357A}"/>
              </a:ext>
            </a:extLst>
          </p:cNvPr>
          <p:cNvSpPr/>
          <p:nvPr/>
        </p:nvSpPr>
        <p:spPr>
          <a:xfrm>
            <a:off x="307343" y="1395840"/>
            <a:ext cx="4510185" cy="49468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万博会期中、</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158</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の国・地域、</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の国際機関</a:t>
            </a:r>
            <a: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が、１日ずつ開催。国内外から賓客や一般の来場者を招いて、伝統的な踊りや音楽の演奏などを披露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100" noProof="0" dirty="0">
                <a:solidFill>
                  <a:schemeClr val="tx1"/>
                </a:solidFill>
                <a:latin typeface="BIZ UDPゴシック" panose="020B0400000000000000" pitchFamily="50" charset="-128"/>
                <a:ea typeface="BIZ UDPゴシック" panose="020B0400000000000000" pitchFamily="50" charset="-128"/>
              </a:rPr>
              <a:t>　　　　　　　　　　　　　　　　　　　</a:t>
            </a:r>
            <a:r>
              <a:rPr lang="en-US" altLang="ja-JP" sz="1000" noProof="0" dirty="0">
                <a:solidFill>
                  <a:schemeClr val="tx1"/>
                </a:solidFill>
                <a:latin typeface="BIZ UDPゴシック" panose="020B0400000000000000" pitchFamily="50" charset="-128"/>
                <a:ea typeface="BIZ UDPゴシック" panose="020B0400000000000000" pitchFamily="50" charset="-128"/>
              </a:rPr>
              <a:t>※</a:t>
            </a:r>
            <a:r>
              <a:rPr lang="ja-JP" altLang="en-US" sz="1000" noProof="0" dirty="0">
                <a:solidFill>
                  <a:schemeClr val="tx1"/>
                </a:solidFill>
                <a:latin typeface="BIZ UDPゴシック" panose="020B0400000000000000" pitchFamily="50" charset="-128"/>
                <a:ea typeface="BIZ UDPゴシック" panose="020B0400000000000000" pitchFamily="50" charset="-128"/>
              </a:rPr>
              <a:t>うち１か国・１国際機関は開催なし　</a:t>
            </a:r>
            <a:endParaRPr kumimoji="0" lang="en-US" altLang="ja-JP" sz="10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39" name="図 38">
            <a:extLst>
              <a:ext uri="{FF2B5EF4-FFF2-40B4-BE49-F238E27FC236}">
                <a16:creationId xmlns:a16="http://schemas.microsoft.com/office/drawing/2014/main" id="{9FCA650D-9209-489E-AF8F-752CECFD84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5414" y="5101978"/>
            <a:ext cx="1278548" cy="852365"/>
          </a:xfrm>
          <a:prstGeom prst="rect">
            <a:avLst/>
          </a:prstGeom>
        </p:spPr>
      </p:pic>
    </p:spTree>
    <p:extLst>
      <p:ext uri="{BB962C8B-B14F-4D97-AF65-F5344CB8AC3E}">
        <p14:creationId xmlns:p14="http://schemas.microsoft.com/office/powerpoint/2010/main" val="120759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辺形 12">
            <a:extLst>
              <a:ext uri="{FF2B5EF4-FFF2-40B4-BE49-F238E27FC236}">
                <a16:creationId xmlns:a16="http://schemas.microsoft.com/office/drawing/2014/main" id="{27E49679-4DA2-47BC-BA46-01897D7F5485}"/>
              </a:ext>
            </a:extLst>
          </p:cNvPr>
          <p:cNvSpPr/>
          <p:nvPr/>
        </p:nvSpPr>
        <p:spPr>
          <a:xfrm>
            <a:off x="5259959" y="1791327"/>
            <a:ext cx="1198943" cy="108000"/>
          </a:xfrm>
          <a:prstGeom prst="parallelogram">
            <a:avLst>
              <a:gd name="adj" fmla="val 47036"/>
            </a:avLst>
          </a:prstGeom>
          <a:solidFill>
            <a:srgbClr val="FFF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55" name="テキスト ボックス 54">
            <a:extLst>
              <a:ext uri="{FF2B5EF4-FFF2-40B4-BE49-F238E27FC236}">
                <a16:creationId xmlns:a16="http://schemas.microsoft.com/office/drawing/2014/main" id="{11DF154D-9559-42DB-BA1C-1F920FF90147}"/>
              </a:ext>
            </a:extLst>
          </p:cNvPr>
          <p:cNvSpPr txBox="1"/>
          <p:nvPr/>
        </p:nvSpPr>
        <p:spPr>
          <a:xfrm>
            <a:off x="294797" y="724057"/>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テーマウィーク</a:t>
            </a:r>
          </a:p>
        </p:txBody>
      </p:sp>
      <p:sp>
        <p:nvSpPr>
          <p:cNvPr id="79" name="テキスト ボックス 78">
            <a:extLst>
              <a:ext uri="{FF2B5EF4-FFF2-40B4-BE49-F238E27FC236}">
                <a16:creationId xmlns:a16="http://schemas.microsoft.com/office/drawing/2014/main" id="{C14B809C-80F4-415F-810E-C7E9522B91BD}"/>
              </a:ext>
            </a:extLst>
          </p:cNvPr>
          <p:cNvSpPr txBox="1"/>
          <p:nvPr/>
        </p:nvSpPr>
        <p:spPr>
          <a:xfrm>
            <a:off x="5037770" y="736109"/>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府内自治体と世界の国々との交流</a:t>
            </a:r>
          </a:p>
        </p:txBody>
      </p:sp>
      <p:sp>
        <p:nvSpPr>
          <p:cNvPr id="82" name="正方形/長方形 81">
            <a:extLst>
              <a:ext uri="{FF2B5EF4-FFF2-40B4-BE49-F238E27FC236}">
                <a16:creationId xmlns:a16="http://schemas.microsoft.com/office/drawing/2014/main" id="{1592223D-3203-41F2-B61D-97E0DA00B5EB}"/>
              </a:ext>
            </a:extLst>
          </p:cNvPr>
          <p:cNvSpPr/>
          <p:nvPr/>
        </p:nvSpPr>
        <p:spPr>
          <a:xfrm>
            <a:off x="512230" y="1164462"/>
            <a:ext cx="3982131" cy="49468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地球的課題である</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８つのテーマ</a:t>
            </a: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設定</a:t>
            </a: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し、解決策を話し合う対話プログラムと、具体的な行動のためのビジネス交流等を実施</a:t>
            </a:r>
            <a:endPar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正方形/長方形 83">
            <a:extLst>
              <a:ext uri="{FF2B5EF4-FFF2-40B4-BE49-F238E27FC236}">
                <a16:creationId xmlns:a16="http://schemas.microsoft.com/office/drawing/2014/main" id="{36FEE754-C04C-4A53-A284-11F85E862C10}"/>
              </a:ext>
            </a:extLst>
          </p:cNvPr>
          <p:cNvSpPr/>
          <p:nvPr/>
        </p:nvSpPr>
        <p:spPr>
          <a:xfrm>
            <a:off x="5087160" y="1172205"/>
            <a:ext cx="4306609" cy="49468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地域住民と万博参加国等と交流の拡大を図り、継続的な国際交流と地域の活性化を推進 </a:t>
            </a: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年～内閣府 万博国際交流プログラム）</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1" name="正方形/長方形 90">
            <a:extLst>
              <a:ext uri="{FF2B5EF4-FFF2-40B4-BE49-F238E27FC236}">
                <a16:creationId xmlns:a16="http://schemas.microsoft.com/office/drawing/2014/main" id="{47D7B97C-E3AA-49EF-B2B3-C10BB2D9474A}"/>
              </a:ext>
            </a:extLst>
          </p:cNvPr>
          <p:cNvSpPr/>
          <p:nvPr/>
        </p:nvSpPr>
        <p:spPr>
          <a:xfrm>
            <a:off x="5259959" y="1445561"/>
            <a:ext cx="3694260" cy="297440"/>
          </a:xfrm>
          <a:prstGeom prst="rect">
            <a:avLst/>
          </a:prstGeom>
          <a:no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実績</a:t>
            </a:r>
            <a:r>
              <a:rPr kumimoji="1"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18</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市が</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28</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か国と交流   </a:t>
            </a: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月時点</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92" name="正方形/長方形 91">
            <a:extLst>
              <a:ext uri="{FF2B5EF4-FFF2-40B4-BE49-F238E27FC236}">
                <a16:creationId xmlns:a16="http://schemas.microsoft.com/office/drawing/2014/main" id="{43FD2BFB-0FF6-46FB-BE82-80B243BDE318}"/>
              </a:ext>
            </a:extLst>
          </p:cNvPr>
          <p:cNvSpPr/>
          <p:nvPr/>
        </p:nvSpPr>
        <p:spPr>
          <a:xfrm>
            <a:off x="294797" y="1607386"/>
            <a:ext cx="4351245" cy="5142614"/>
          </a:xfrm>
          <a:prstGeom prst="rect">
            <a:avLst/>
          </a:prstGeom>
          <a:solidFill>
            <a:schemeClr val="bg2"/>
          </a:solidFill>
          <a:ln w="12700">
            <a:noFill/>
          </a:ln>
        </p:spPr>
        <p:txBody>
          <a:bodyPr wrap="square" lIns="54000" tIns="54000" rIns="54000" bIns="54000" rtlCol="0" anchor="t" anchorCtr="0">
            <a:noAutofit/>
          </a:bodyPr>
          <a:lstStyle/>
          <a:p>
            <a:pPr marL="0" marR="0" lvl="0" indent="0" algn="l" defTabSz="495330" rtl="0" eaLnBrk="1" fontAlgn="auto" latinLnBrk="0" hangingPunct="1">
              <a:lnSpc>
                <a:spcPts val="1500"/>
              </a:lnSpc>
              <a:spcBef>
                <a:spcPts val="0"/>
              </a:spcBef>
              <a:spcAft>
                <a:spcPct val="0"/>
              </a:spcAft>
              <a:buClr>
                <a:srgbClr val="002D55"/>
              </a:buClr>
              <a:buSzPct val="100000"/>
              <a:buFontTx/>
              <a:buNone/>
              <a:tabLst/>
              <a:defRPr/>
            </a:pP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テーマ</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p>
          <a:p>
            <a:pPr marL="0" marR="0" lvl="0" indent="0" algn="l" defTabSz="495330" rtl="0" eaLnBrk="1" fontAlgn="auto" latinLnBrk="0" hangingPunct="1">
              <a:lnSpc>
                <a:spcPts val="1400"/>
              </a:lnSpc>
              <a:spcBef>
                <a:spcPts val="0"/>
              </a:spcBef>
              <a:spcAft>
                <a:spcPct val="0"/>
              </a:spcAft>
              <a:buClr>
                <a:srgbClr val="002D55"/>
              </a:buClr>
              <a:buSzPct val="100000"/>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未来への文化共創 </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金</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火</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br>
              <a:rPr kumimoji="0"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伝統芸能、歴史、観光、アート 等</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95330" rtl="0" eaLnBrk="1" fontAlgn="auto" latinLnBrk="0" hangingPunct="1">
              <a:lnSpc>
                <a:spcPts val="1400"/>
              </a:lnSpc>
              <a:spcBef>
                <a:spcPts val="0"/>
              </a:spcBef>
              <a:spcAft>
                <a:spcPct val="0"/>
              </a:spcAft>
              <a:buClr>
                <a:srgbClr val="002D55"/>
              </a:buClr>
              <a:buSzPct val="100000"/>
              <a:buFontTx/>
              <a:buNone/>
              <a:tabLst/>
              <a:defRPr/>
            </a:pPr>
            <a:r>
              <a:rPr lang="ja-JP" altLang="en-US" sz="800" spc="-50" dirty="0">
                <a:latin typeface="BIZ UDPゴシック" panose="020B0400000000000000" pitchFamily="50" charset="-128"/>
                <a:ea typeface="BIZ UDPゴシック" panose="020B0400000000000000" pitchFamily="50" charset="-128"/>
              </a:rPr>
              <a:t>　　　　・多様な文化が共鳴し未来への文化が共創されるために、私たちは何をすべきか？</a:t>
            </a:r>
            <a:endParaRPr lang="en-US" altLang="ja-JP" sz="800" spc="-50" dirty="0">
              <a:latin typeface="BIZ UDPゴシック" panose="020B0400000000000000" pitchFamily="50" charset="-128"/>
              <a:ea typeface="BIZ UDPゴシック" panose="020B0400000000000000" pitchFamily="50" charset="-128"/>
            </a:endParaRPr>
          </a:p>
          <a:p>
            <a:pPr defTabSz="495330">
              <a:lnSpc>
                <a:spcPts val="1400"/>
              </a:lnSpc>
              <a:spcAft>
                <a:spcPct val="0"/>
              </a:spcAft>
              <a:buClr>
                <a:srgbClr val="002D55"/>
              </a:buClr>
              <a:buSzPct val="100000"/>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未来のコミュニティとモビリティ</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木</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26</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900" dirty="0">
                <a:latin typeface="BIZ UDPゴシック" panose="020B0400000000000000" pitchFamily="50" charset="-128"/>
                <a:ea typeface="BIZ UDPゴシック" panose="020B0400000000000000" pitchFamily="50" charset="-128"/>
              </a:rPr>
              <a:t>）</a:t>
            </a:r>
            <a:endParaRPr kumimoji="0" lang="en-US" altLang="ja-JP" sz="110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スマートシティ、ロボット、自動運転、空飛ぶクルマ 等</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・誰もがその人らしく生きられるコミュニティとは？</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a:lnSpc>
                <a:spcPts val="1400"/>
              </a:lnSpc>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食と暮らしの未来</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木</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16</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a:lnSpc>
                <a:spcPts val="1400"/>
              </a:lnSpc>
              <a:defRPr/>
            </a:pP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フードロス、フードテック、食育、スマート農林水産業 等</a:t>
            </a:r>
            <a:r>
              <a:rPr kumimoji="0" lang="en-US" altLang="ja-JP" sz="10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・全ての人々が食と暮らしに困ることがない未来はどのようにすれば実現できるのか？</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健康とウェルビーイング</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6</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20</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金</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火</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endPar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ウェルビーイング、再生・細胞医療・遺伝子治療、健康寿命 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・一人ひとりのウェルビーイングが共鳴する社会をどう実現するか？</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100" b="1" dirty="0">
                <a:latin typeface="BIZ UDPゴシック" panose="020B0400000000000000" pitchFamily="50" charset="-128"/>
                <a:ea typeface="BIZ UDPゴシック" panose="020B0400000000000000" pitchFamily="50" charset="-128"/>
              </a:rPr>
              <a:t>学びと遊び</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17</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木</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28</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endPar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生涯学習、</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EDTEC</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、知財活用、教育格差、</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STEAM</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en-US" altLang="ja-JP" sz="1000" spc="-46" dirty="0">
                <a:latin typeface="BIZ UDPゴシック" panose="020B0400000000000000" pitchFamily="50" charset="-128"/>
                <a:ea typeface="BIZ UDPゴシック" panose="020B0400000000000000" pitchFamily="50" charset="-128"/>
              </a:rPr>
              <a:t> e</a:t>
            </a:r>
            <a:r>
              <a:rPr lang="ja-JP" altLang="en-US" sz="1000" spc="-46" dirty="0">
                <a:latin typeface="BIZ UDPゴシック" panose="020B0400000000000000" pitchFamily="50" charset="-128"/>
                <a:ea typeface="BIZ UDPゴシック" panose="020B0400000000000000" pitchFamily="50" charset="-128"/>
              </a:rPr>
              <a:t>スポーツ、</a:t>
            </a:r>
            <a:endPar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00" spc="-3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アントレプレナーシップ　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時代において人は何を学べば良いのか？</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100" b="1" dirty="0">
                <a:latin typeface="BIZ UDPゴシック" panose="020B0400000000000000" pitchFamily="50" charset="-128"/>
                <a:ea typeface="BIZ UDPゴシック" panose="020B0400000000000000" pitchFamily="50" charset="-128"/>
              </a:rPr>
              <a:t>平和と人権</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8</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金</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8</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12</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火</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endPar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1000" spc="-30" dirty="0">
                <a:latin typeface="BIZ UDPゴシック" panose="020B0400000000000000" pitchFamily="50" charset="-128"/>
                <a:ea typeface="BIZ UDPゴシック" panose="020B0400000000000000" pitchFamily="50" charset="-128"/>
              </a:rPr>
              <a:t>飢餓</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1000" spc="-30" dirty="0">
                <a:latin typeface="BIZ UDPゴシック" panose="020B0400000000000000" pitchFamily="50" charset="-128"/>
                <a:ea typeface="BIZ UDPゴシック" panose="020B0400000000000000" pitchFamily="50" charset="-128"/>
              </a:rPr>
              <a:t>貧困</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、人権侵害、ジェンダー平等、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LGBTQ</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00" spc="-30" dirty="0">
                <a:latin typeface="BIZ UDPゴシック" panose="020B0400000000000000" pitchFamily="50" charset="-128"/>
                <a:ea typeface="BIZ UDPゴシック" panose="020B0400000000000000" pitchFamily="50" charset="-128"/>
              </a:rPr>
              <a:t>　　　女性の活躍推進、多様性と包摂性</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・あらゆる差別をなくし、互いを尊重し合う社会を実現するために、世界は何をすべきか？</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地球の未来と生物多様性</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9</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17</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水</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9</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28</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0" lang="en-US" altLang="ja-JP"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気候変動、脱炭素、生物多様性、再生</a:t>
            </a:r>
            <a:r>
              <a:rPr lang="ja-JP" altLang="en-US" sz="1000" spc="-30" dirty="0">
                <a:latin typeface="BIZ UDPゴシック" panose="020B0400000000000000" pitchFamily="50" charset="-128"/>
                <a:ea typeface="BIZ UDPゴシック" panose="020B0400000000000000" pitchFamily="50" charset="-128"/>
              </a:rPr>
              <a:t>可能エネルギー、</a:t>
            </a:r>
            <a:endParaRPr lang="en-US" altLang="ja-JP" sz="1000" spc="-3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000" spc="-30" dirty="0">
                <a:latin typeface="BIZ UDPゴシック" panose="020B0400000000000000" pitchFamily="50" charset="-128"/>
                <a:ea typeface="BIZ UDPゴシック" panose="020B0400000000000000" pitchFamily="50" charset="-128"/>
              </a:rPr>
              <a:t>水素社会、森林破壊、海洋汚染、里山再生</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lang="en-US" altLang="ja-JP" sz="1000" noProof="0" dirty="0">
              <a:latin typeface="Open Sans" panose="020B0606030504020204" pitchFamily="34" charset="0"/>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850" b="0" i="0" u="none" strike="noStrike" kern="1200" cap="none" spc="0" normalizeH="0" baseline="0" dirty="0">
                <a:ln>
                  <a:noFill/>
                </a:ln>
                <a:effectLst/>
                <a:uLnTx/>
                <a:uFillTx/>
                <a:latin typeface="Open Sans" panose="020B0606030504020204" pitchFamily="34" charset="0"/>
                <a:ea typeface="BIZ UDPゴシック" panose="020B0400000000000000" pitchFamily="50" charset="-128"/>
                <a:cs typeface="+mn-cs"/>
              </a:rPr>
              <a:t>　　　</a:t>
            </a:r>
            <a:r>
              <a:rPr kumimoji="0" lang="ja-JP" altLang="en-US" sz="800" b="0" i="0" u="none" strike="noStrike" kern="1200" cap="none" spc="0" normalizeH="0" baseline="0" dirty="0">
                <a:ln>
                  <a:noFill/>
                </a:ln>
                <a:effectLst/>
                <a:uLnTx/>
                <a:uFillTx/>
                <a:latin typeface="Open Sans" panose="020B0606030504020204" pitchFamily="34" charset="0"/>
                <a:ea typeface="BIZ UDPゴシック" panose="020B0400000000000000" pitchFamily="50" charset="-128"/>
                <a:cs typeface="+mn-cs"/>
              </a:rPr>
              <a:t>　・豊かで多様ないのちが住む地球を未来に残すために、私たちは何をすべきか？</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en-US" altLang="ja-JP" sz="1100" b="1" dirty="0">
                <a:latin typeface="BIZ UDPゴシック" panose="020B0400000000000000" pitchFamily="50" charset="-128"/>
                <a:ea typeface="BIZ UDPゴシック" panose="020B0400000000000000" pitchFamily="50" charset="-128"/>
              </a:rPr>
              <a:t>SDG</a:t>
            </a:r>
            <a:r>
              <a:rPr lang="ja-JP" altLang="en-US" sz="1100" b="1" dirty="0">
                <a:latin typeface="BIZ UDPゴシック" panose="020B0400000000000000" pitchFamily="50" charset="-128"/>
                <a:ea typeface="BIZ UDPゴシック" panose="020B0400000000000000" pitchFamily="50" charset="-128"/>
              </a:rPr>
              <a:t>ｓ＋</a:t>
            </a:r>
            <a:r>
              <a:rPr lang="en-US" altLang="ja-JP" sz="1100" b="1" dirty="0">
                <a:latin typeface="BIZ UDPゴシック" panose="020B0400000000000000" pitchFamily="50" charset="-128"/>
                <a:ea typeface="BIZ UDPゴシック" panose="020B0400000000000000" pitchFamily="50" charset="-128"/>
              </a:rPr>
              <a:t>Beyond</a:t>
            </a:r>
            <a:r>
              <a:rPr lang="ja-JP" altLang="en-US" sz="1100" b="1" dirty="0">
                <a:latin typeface="BIZ UDPゴシック" panose="020B0400000000000000" pitchFamily="50" charset="-128"/>
                <a:ea typeface="BIZ UDPゴシック" panose="020B0400000000000000" pitchFamily="50" charset="-128"/>
              </a:rPr>
              <a:t>いのち輝く未来社会</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10</a:t>
            </a:r>
            <a:r>
              <a:rPr lang="ja-JP" altLang="en-US" sz="800" b="1" dirty="0">
                <a:latin typeface="BIZ UDPゴシック" panose="020B0400000000000000" pitchFamily="50" charset="-128"/>
                <a:ea typeface="BIZ UDPゴシック" panose="020B0400000000000000" pitchFamily="50" charset="-128"/>
              </a:rPr>
              <a:t>月</a:t>
            </a:r>
            <a:r>
              <a:rPr lang="en-US" altLang="ja-JP" sz="800" b="1" dirty="0">
                <a:latin typeface="BIZ UDPゴシック" panose="020B0400000000000000" pitchFamily="50" charset="-128"/>
                <a:ea typeface="BIZ UDPゴシック" panose="020B0400000000000000" pitchFamily="50" charset="-128"/>
              </a:rPr>
              <a:t>2</a:t>
            </a:r>
            <a:r>
              <a:rPr lang="ja-JP" altLang="en-US" sz="800" b="1" dirty="0">
                <a:latin typeface="BIZ UDPゴシック" panose="020B0400000000000000" pitchFamily="50" charset="-128"/>
                <a:ea typeface="BIZ UDPゴシック" panose="020B0400000000000000" pitchFamily="50" charset="-128"/>
              </a:rPr>
              <a:t>日</a:t>
            </a:r>
            <a:r>
              <a:rPr lang="en-US" altLang="ja-JP" sz="800" b="1" dirty="0">
                <a:latin typeface="BIZ UDPゴシック" panose="020B0400000000000000" pitchFamily="50" charset="-128"/>
                <a:ea typeface="BIZ UDPゴシック" panose="020B0400000000000000" pitchFamily="50" charset="-128"/>
              </a:rPr>
              <a:t>(</a:t>
            </a:r>
            <a:r>
              <a:rPr lang="ja-JP" altLang="en-US" sz="800" b="1" dirty="0">
                <a:latin typeface="BIZ UDPゴシック" panose="020B0400000000000000" pitchFamily="50" charset="-128"/>
                <a:ea typeface="BIZ UDPゴシック" panose="020B0400000000000000" pitchFamily="50" charset="-128"/>
              </a:rPr>
              <a:t>木</a:t>
            </a:r>
            <a:r>
              <a:rPr lang="en-US" altLang="ja-JP" sz="800" b="1" dirty="0">
                <a:latin typeface="BIZ UDPゴシック" panose="020B0400000000000000" pitchFamily="50" charset="-128"/>
                <a:ea typeface="BIZ UDPゴシック" panose="020B0400000000000000" pitchFamily="50" charset="-128"/>
              </a:rPr>
              <a:t>)</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10</a:t>
            </a:r>
            <a:r>
              <a:rPr lang="ja-JP" altLang="en-US" sz="800" b="1" dirty="0">
                <a:latin typeface="BIZ UDPゴシック" panose="020B0400000000000000" pitchFamily="50" charset="-128"/>
                <a:ea typeface="BIZ UDPゴシック" panose="020B0400000000000000" pitchFamily="50" charset="-128"/>
              </a:rPr>
              <a:t>月</a:t>
            </a:r>
            <a:r>
              <a:rPr lang="en-US" altLang="ja-JP" sz="800" b="1" dirty="0">
                <a:latin typeface="BIZ UDPゴシック" panose="020B0400000000000000" pitchFamily="50" charset="-128"/>
                <a:ea typeface="BIZ UDPゴシック" panose="020B0400000000000000" pitchFamily="50" charset="-128"/>
              </a:rPr>
              <a:t>12</a:t>
            </a:r>
            <a:r>
              <a:rPr lang="ja-JP" altLang="en-US" sz="800" b="1" dirty="0">
                <a:latin typeface="BIZ UDPゴシック" panose="020B0400000000000000" pitchFamily="50" charset="-128"/>
                <a:ea typeface="BIZ UDPゴシック" panose="020B0400000000000000" pitchFamily="50" charset="-128"/>
              </a:rPr>
              <a:t>日</a:t>
            </a:r>
            <a:r>
              <a:rPr lang="en-US" altLang="ja-JP" sz="800" b="1" dirty="0">
                <a:latin typeface="BIZ UDPゴシック" panose="020B0400000000000000" pitchFamily="50" charset="-128"/>
                <a:ea typeface="BIZ UDPゴシック" panose="020B0400000000000000" pitchFamily="50" charset="-128"/>
              </a:rPr>
              <a:t>(</a:t>
            </a:r>
            <a:r>
              <a:rPr lang="ja-JP" altLang="en-US" sz="800" b="1" dirty="0">
                <a:latin typeface="BIZ UDPゴシック" panose="020B0400000000000000" pitchFamily="50" charset="-128"/>
                <a:ea typeface="BIZ UDPゴシック" panose="020B0400000000000000" pitchFamily="50" charset="-128"/>
              </a:rPr>
              <a:t>日</a:t>
            </a:r>
            <a:r>
              <a:rPr lang="en-US" altLang="ja-JP" sz="800" b="1" dirty="0">
                <a:latin typeface="BIZ UDPゴシック" panose="020B0400000000000000" pitchFamily="50" charset="-128"/>
                <a:ea typeface="BIZ UDPゴシック" panose="020B0400000000000000" pitchFamily="50" charset="-128"/>
              </a:rPr>
              <a:t>)</a:t>
            </a:r>
            <a:r>
              <a:rPr lang="ja-JP" altLang="en-US" sz="800" b="1" dirty="0">
                <a:latin typeface="BIZ UDPゴシック" panose="020B0400000000000000" pitchFamily="50" charset="-128"/>
                <a:ea typeface="BIZ UDPゴシック" panose="020B0400000000000000" pitchFamily="50" charset="-128"/>
              </a:rPr>
              <a:t>）</a:t>
            </a:r>
            <a:endPar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(SDGs</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、ポスト</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SDGs</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、いのち、未来社会、</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Society5.0</a:t>
            </a:r>
            <a:r>
              <a:rPr kumimoji="0" lang="ja-JP" altLang="en-US"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等</a:t>
            </a:r>
            <a:r>
              <a:rPr kumimoji="0" lang="en-US" altLang="ja-JP" sz="1000" b="0" i="0" u="none" strike="noStrike" kern="1200" cap="none" spc="-3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800" spc="-30" dirty="0">
                <a:latin typeface="BIZ UDPゴシック" panose="020B0400000000000000" pitchFamily="50" charset="-128"/>
                <a:ea typeface="BIZ UDPゴシック" panose="020B0400000000000000" pitchFamily="50" charset="-128"/>
              </a:rPr>
              <a:t>　 　　　・</a:t>
            </a:r>
            <a:r>
              <a:rPr lang="en-US" altLang="ja-JP" sz="800" spc="-30" dirty="0">
                <a:latin typeface="BIZ UDPゴシック" panose="020B0400000000000000" pitchFamily="50" charset="-128"/>
                <a:ea typeface="BIZ UDPゴシック" panose="020B0400000000000000" pitchFamily="50" charset="-128"/>
              </a:rPr>
              <a:t>SDGs</a:t>
            </a:r>
            <a:r>
              <a:rPr lang="ja-JP" altLang="en-US" sz="800" spc="-30" dirty="0">
                <a:latin typeface="BIZ UDPゴシック" panose="020B0400000000000000" pitchFamily="50" charset="-128"/>
                <a:ea typeface="BIZ UDPゴシック" panose="020B0400000000000000" pitchFamily="50" charset="-128"/>
              </a:rPr>
              <a:t>は達成できるか？そして、その先はどうする？</a:t>
            </a:r>
            <a:endParaRPr lang="en-US" altLang="ja-JP" sz="800" spc="-30" dirty="0">
              <a:latin typeface="BIZ UDPゴシック" panose="020B0400000000000000" pitchFamily="50" charset="-128"/>
              <a:ea typeface="BIZ UDPゴシック" panose="020B0400000000000000" pitchFamily="50" charset="-128"/>
            </a:endParaRPr>
          </a:p>
        </p:txBody>
      </p:sp>
      <p:sp>
        <p:nvSpPr>
          <p:cNvPr id="31" name="スライド番号プレースホルダー 1">
            <a:extLst>
              <a:ext uri="{FF2B5EF4-FFF2-40B4-BE49-F238E27FC236}">
                <a16:creationId xmlns:a16="http://schemas.microsoft.com/office/drawing/2014/main" id="{68F21A69-3ACB-4169-AD63-BE2F4873FA08}"/>
              </a:ext>
            </a:extLst>
          </p:cNvPr>
          <p:cNvSpPr txBox="1">
            <a:spLocks/>
          </p:cNvSpPr>
          <p:nvPr/>
        </p:nvSpPr>
        <p:spPr>
          <a:xfrm>
            <a:off x="7677150" y="648878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5CEC289E-0234-425F-B6D3-40787555239E}"/>
              </a:ext>
            </a:extLst>
          </p:cNvPr>
          <p:cNvSpPr txBox="1"/>
          <p:nvPr/>
        </p:nvSpPr>
        <p:spPr>
          <a:xfrm>
            <a:off x="3"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３－①．国際交流</a:t>
            </a:r>
          </a:p>
        </p:txBody>
      </p:sp>
      <p:sp>
        <p:nvSpPr>
          <p:cNvPr id="33" name="テキスト ボックス 32">
            <a:extLst>
              <a:ext uri="{FF2B5EF4-FFF2-40B4-BE49-F238E27FC236}">
                <a16:creationId xmlns:a16="http://schemas.microsoft.com/office/drawing/2014/main" id="{71F063B4-9527-4285-936B-5D312AED3A63}"/>
              </a:ext>
            </a:extLst>
          </p:cNvPr>
          <p:cNvSpPr txBox="1"/>
          <p:nvPr/>
        </p:nvSpPr>
        <p:spPr>
          <a:xfrm>
            <a:off x="5037769" y="2467077"/>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賓客接遇</a:t>
            </a:r>
          </a:p>
        </p:txBody>
      </p:sp>
      <p:sp>
        <p:nvSpPr>
          <p:cNvPr id="12" name="テキスト ボックス 11">
            <a:extLst>
              <a:ext uri="{FF2B5EF4-FFF2-40B4-BE49-F238E27FC236}">
                <a16:creationId xmlns:a16="http://schemas.microsoft.com/office/drawing/2014/main" id="{E0694C01-2C5B-468A-9BA3-48EF508EA5A0}"/>
              </a:ext>
            </a:extLst>
          </p:cNvPr>
          <p:cNvSpPr txBox="1"/>
          <p:nvPr/>
        </p:nvSpPr>
        <p:spPr>
          <a:xfrm>
            <a:off x="5235430" y="1650778"/>
            <a:ext cx="4626182" cy="400110"/>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a:solidFill>
                  <a:sysClr val="windowText" lastClr="000000"/>
                </a:solidFill>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gn="l">
              <a:lnSpc>
                <a:spcPct val="50000"/>
              </a:lnSpc>
              <a:defRPr/>
            </a:pP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吹田市　✖　スイス</a:t>
            </a:r>
            <a:r>
              <a:rPr kumimoji="1" lang="ja-JP" altLang="en-US" sz="9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～医療イノベーションの創出と吹田の強みを生かした交流～</a:t>
            </a:r>
          </a:p>
        </p:txBody>
      </p:sp>
      <p:sp>
        <p:nvSpPr>
          <p:cNvPr id="14" name="テキスト ボックス 13">
            <a:extLst>
              <a:ext uri="{FF2B5EF4-FFF2-40B4-BE49-F238E27FC236}">
                <a16:creationId xmlns:a16="http://schemas.microsoft.com/office/drawing/2014/main" id="{AEB652DA-7CA1-4A78-99B1-001326A7DB3C}"/>
              </a:ext>
            </a:extLst>
          </p:cNvPr>
          <p:cNvSpPr txBox="1"/>
          <p:nvPr/>
        </p:nvSpPr>
        <p:spPr>
          <a:xfrm>
            <a:off x="5219065" y="1897690"/>
            <a:ext cx="4356000" cy="584775"/>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内容</a:t>
            </a:r>
            <a:r>
              <a:rPr kumimoji="1" lang="en-US" altLang="ja-JP"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スイスの高い技術や健康寿命に係る両者の取組等を中心に交流を推進</a:t>
            </a:r>
            <a:endPar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5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市内研究機関とスイスのスタートアップ企業の交流、シンポジウム開催等</a:t>
            </a:r>
            <a:endParaRPr kumimoji="1" lang="en-US" altLang="ja-JP" sz="1050" b="0" i="0" u="none" strike="noStrike" kern="1200" cap="none" spc="-5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4AE53386-692F-4AAB-AEA5-C1F00D6B24A5}"/>
              </a:ext>
            </a:extLst>
          </p:cNvPr>
          <p:cNvSpPr/>
          <p:nvPr/>
        </p:nvSpPr>
        <p:spPr>
          <a:xfrm>
            <a:off x="5087160" y="2856090"/>
            <a:ext cx="4306609" cy="36512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a:t>
            </a:r>
            <a:r>
              <a:rPr lang="ja-JP" altLang="en-US" sz="1050" dirty="0">
                <a:solidFill>
                  <a:prstClr val="black"/>
                </a:solidFill>
                <a:latin typeface="BIZ UDPゴシック" panose="020B0400000000000000" pitchFamily="50" charset="-128"/>
                <a:ea typeface="BIZ UDPゴシック" panose="020B0400000000000000" pitchFamily="50" charset="-128"/>
              </a:rPr>
              <a:t>の</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多数の万博賓客等に</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丁寧で心のこもった接遇を実施</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262A6359-2D8A-4C4E-ADF2-1990CEF9BA9B}"/>
              </a:ext>
            </a:extLst>
          </p:cNvPr>
          <p:cNvSpPr/>
          <p:nvPr/>
        </p:nvSpPr>
        <p:spPr>
          <a:xfrm>
            <a:off x="5212715" y="2967824"/>
            <a:ext cx="3694260" cy="281731"/>
          </a:xfrm>
          <a:prstGeom prst="rect">
            <a:avLst/>
          </a:prstGeom>
          <a:noFill/>
          <a:ln w="12700">
            <a:noFill/>
          </a:ln>
        </p:spPr>
        <p:txBody>
          <a:bodyPr wrap="square" lIns="54000" tIns="54000" rIns="54000" bIns="54000" rtlCol="0" anchor="t" anchorCtr="0">
            <a:spAutoFit/>
          </a:bodyPr>
          <a:lstStyle/>
          <a:p>
            <a:pPr marL="0" marR="0" lvl="0" indent="0" algn="l" defTabSz="495330" rtl="0" eaLnBrk="1" fontAlgn="auto" latinLnBrk="0" hangingPunct="1">
              <a:lnSpc>
                <a:spcPct val="120000"/>
              </a:lnSpc>
              <a:spcBef>
                <a:spcPts val="0"/>
              </a:spcBef>
              <a:spcAft>
                <a:spcPct val="0"/>
              </a:spcAft>
              <a:buClr>
                <a:srgbClr val="002D55"/>
              </a:buClr>
              <a:buSzPct val="100000"/>
              <a:buFontTx/>
              <a:buNone/>
              <a:tabLst/>
              <a:defRPr/>
            </a:pPr>
            <a:r>
              <a:rPr kumimoji="1"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実績</a:t>
            </a:r>
            <a:r>
              <a:rPr kumimoji="1"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A03B1B9A-94C6-4FA7-A1A0-ECF2BD0ECBE1}"/>
              </a:ext>
            </a:extLst>
          </p:cNvPr>
          <p:cNvSpPr txBox="1"/>
          <p:nvPr/>
        </p:nvSpPr>
        <p:spPr>
          <a:xfrm>
            <a:off x="5259958" y="3247078"/>
            <a:ext cx="4578939" cy="371220"/>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a:solidFill>
                  <a:sysClr val="windowText" lastClr="000000"/>
                </a:solidFill>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gn="l">
              <a:lnSpc>
                <a:spcPct val="50000"/>
              </a:lnSpc>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■皇室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万博会場へのお出まし実績：</a:t>
            </a:r>
            <a:r>
              <a:rPr kumimoji="1" lang="en-US" altLang="ja-JP" sz="1200" i="0" u="non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24</a:t>
            </a:r>
            <a:r>
              <a:rPr kumimoji="1" lang="ja-JP" altLang="en-US"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（開幕前の視察を含む）</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l">
              <a:lnSpc>
                <a:spcPct val="50000"/>
              </a:lnSpc>
              <a:defRPr/>
            </a:pPr>
            <a:r>
              <a:rPr lang="ja-JP" altLang="en-US" sz="900" b="0" dirty="0">
                <a:solidFill>
                  <a:schemeClr val="tx1"/>
                </a:solidFill>
              </a:rPr>
              <a:t>　＜実績例＞</a:t>
            </a:r>
            <a:r>
              <a:rPr lang="en-US" altLang="ja-JP" sz="900" b="0" dirty="0">
                <a:solidFill>
                  <a:schemeClr val="tx1"/>
                </a:solidFill>
              </a:rPr>
              <a:t>4</a:t>
            </a:r>
            <a:r>
              <a:rPr lang="ja-JP" altLang="en-US" sz="900" b="0" dirty="0">
                <a:solidFill>
                  <a:schemeClr val="tx1"/>
                </a:solidFill>
              </a:rPr>
              <a:t>月</a:t>
            </a:r>
            <a:r>
              <a:rPr lang="en-US" altLang="ja-JP" sz="900" b="0" dirty="0">
                <a:solidFill>
                  <a:schemeClr val="tx1"/>
                </a:solidFill>
              </a:rPr>
              <a:t>12</a:t>
            </a:r>
            <a:r>
              <a:rPr lang="ja-JP" altLang="en-US" sz="900" b="0" dirty="0">
                <a:solidFill>
                  <a:schemeClr val="tx1"/>
                </a:solidFill>
              </a:rPr>
              <a:t>日 開会式、</a:t>
            </a:r>
            <a:r>
              <a:rPr lang="en-US" altLang="ja-JP" sz="900" b="0" dirty="0">
                <a:solidFill>
                  <a:schemeClr val="tx1"/>
                </a:solidFill>
              </a:rPr>
              <a:t>7</a:t>
            </a:r>
            <a:r>
              <a:rPr lang="ja-JP" altLang="en-US" sz="900" b="0" dirty="0">
                <a:solidFill>
                  <a:schemeClr val="tx1"/>
                </a:solidFill>
              </a:rPr>
              <a:t>月</a:t>
            </a:r>
            <a:r>
              <a:rPr lang="en-US" altLang="ja-JP" sz="900" b="0" dirty="0">
                <a:solidFill>
                  <a:schemeClr val="tx1"/>
                </a:solidFill>
              </a:rPr>
              <a:t>3</a:t>
            </a:r>
            <a:r>
              <a:rPr lang="ja-JP" altLang="en-US" sz="900" b="0" dirty="0">
                <a:solidFill>
                  <a:schemeClr val="tx1"/>
                </a:solidFill>
              </a:rPr>
              <a:t>日 ジャパンデー、</a:t>
            </a:r>
            <a:r>
              <a:rPr lang="en-US" altLang="ja-JP" sz="900" b="0" dirty="0">
                <a:solidFill>
                  <a:schemeClr val="tx1"/>
                </a:solidFill>
              </a:rPr>
              <a:t>10</a:t>
            </a:r>
            <a:r>
              <a:rPr lang="ja-JP" altLang="en-US" sz="900" b="0" dirty="0">
                <a:solidFill>
                  <a:schemeClr val="tx1"/>
                </a:solidFill>
              </a:rPr>
              <a:t>月</a:t>
            </a:r>
            <a:r>
              <a:rPr lang="en-US" altLang="ja-JP" sz="900" b="0" dirty="0">
                <a:solidFill>
                  <a:schemeClr val="tx1"/>
                </a:solidFill>
              </a:rPr>
              <a:t>13</a:t>
            </a:r>
            <a:r>
              <a:rPr lang="ja-JP" altLang="en-US" sz="900" b="0" dirty="0">
                <a:solidFill>
                  <a:schemeClr val="tx1"/>
                </a:solidFill>
              </a:rPr>
              <a:t>日 閉会式など</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p>
        </p:txBody>
      </p:sp>
      <p:sp>
        <p:nvSpPr>
          <p:cNvPr id="25" name="テキスト ボックス 24">
            <a:extLst>
              <a:ext uri="{FF2B5EF4-FFF2-40B4-BE49-F238E27FC236}">
                <a16:creationId xmlns:a16="http://schemas.microsoft.com/office/drawing/2014/main" id="{2D6DA15B-FEE9-497B-AB7E-E020A97FF4BE}"/>
              </a:ext>
            </a:extLst>
          </p:cNvPr>
          <p:cNvSpPr txBox="1"/>
          <p:nvPr/>
        </p:nvSpPr>
        <p:spPr>
          <a:xfrm>
            <a:off x="5259958" y="3633661"/>
            <a:ext cx="4798442" cy="371220"/>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a:solidFill>
                  <a:sysClr val="windowText" lastClr="000000"/>
                </a:solidFill>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gn="l">
              <a:lnSpc>
                <a:spcPct val="50000"/>
              </a:lnSpc>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■賓客等</a:t>
            </a:r>
            <a:r>
              <a:rPr lang="ja-JP" altLang="en-US" sz="900" b="0" noProof="0" dirty="0">
                <a:solidFill>
                  <a:schemeClr val="tx1"/>
                </a:solidFill>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海外賓客等：</a:t>
            </a:r>
            <a:r>
              <a:rPr kumimoji="1" lang="en-US" altLang="ja-JP" sz="120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869</a:t>
            </a:r>
            <a:r>
              <a:rPr kumimoji="1" lang="ja-JP" altLang="en-US"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国内賓客等：</a:t>
            </a:r>
            <a:r>
              <a:rPr kumimoji="1" lang="en-US" altLang="ja-JP" sz="120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267</a:t>
            </a:r>
            <a:r>
              <a:rPr kumimoji="1" lang="ja-JP" altLang="en-US"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lang="en-US" altLang="ja-JP" sz="1200" dirty="0">
              <a:solidFill>
                <a:schemeClr val="tx1"/>
              </a:solidFill>
            </a:endParaRPr>
          </a:p>
          <a:p>
            <a:pPr algn="l">
              <a:lnSpc>
                <a:spcPct val="50000"/>
              </a:lnSpc>
              <a:defRPr/>
            </a:pPr>
            <a:r>
              <a:rPr lang="ja-JP" altLang="en-US" sz="900" b="0" dirty="0">
                <a:solidFill>
                  <a:schemeClr val="tx1"/>
                </a:solidFill>
              </a:rPr>
              <a:t>　＜式典等＞ナショナルデー、スペシャルデー、答礼レセプション、表敬等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75DE9298-2458-4090-BC8E-56CD954D9618}"/>
              </a:ext>
            </a:extLst>
          </p:cNvPr>
          <p:cNvSpPr txBox="1"/>
          <p:nvPr/>
        </p:nvSpPr>
        <p:spPr>
          <a:xfrm>
            <a:off x="5037769" y="4016806"/>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子どもの学びや交流</a:t>
            </a:r>
          </a:p>
        </p:txBody>
      </p:sp>
      <p:sp>
        <p:nvSpPr>
          <p:cNvPr id="27" name="正方形/長方形 26">
            <a:extLst>
              <a:ext uri="{FF2B5EF4-FFF2-40B4-BE49-F238E27FC236}">
                <a16:creationId xmlns:a16="http://schemas.microsoft.com/office/drawing/2014/main" id="{B783B607-0CF0-4AAE-BD0E-4EF8B40070AE}"/>
              </a:ext>
            </a:extLst>
          </p:cNvPr>
          <p:cNvSpPr/>
          <p:nvPr/>
        </p:nvSpPr>
        <p:spPr>
          <a:xfrm>
            <a:off x="5087160" y="4361743"/>
            <a:ext cx="4306609" cy="36512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子どもたちが「いのち輝く未来社会のデザイン」を体現できるような企画展示の実施や探究内容の発表等を通じて、様々な学びや交流を経験</a:t>
            </a:r>
          </a:p>
        </p:txBody>
      </p:sp>
      <p:sp>
        <p:nvSpPr>
          <p:cNvPr id="35" name="テキスト ボックス 34">
            <a:extLst>
              <a:ext uri="{FF2B5EF4-FFF2-40B4-BE49-F238E27FC236}">
                <a16:creationId xmlns:a16="http://schemas.microsoft.com/office/drawing/2014/main" id="{1BC8938E-86E8-44B9-9F0B-EF24B165D648}"/>
              </a:ext>
            </a:extLst>
          </p:cNvPr>
          <p:cNvSpPr txBox="1"/>
          <p:nvPr/>
        </p:nvSpPr>
        <p:spPr>
          <a:xfrm>
            <a:off x="5247962" y="4694234"/>
            <a:ext cx="4356000" cy="261610"/>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indent="0" algn="l">
              <a:lnSpc>
                <a:spcPct val="100000"/>
              </a:lnSpc>
              <a:buNone/>
              <a:defRPr/>
            </a:pP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EMO-1</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グランプリ</a:t>
            </a:r>
            <a:r>
              <a:rPr kumimoji="1" lang="ja-JP" altLang="en-US" sz="9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（７月３０日）</a:t>
            </a:r>
            <a:endParaRPr kumimoji="1" lang="ja-JP" altLang="en-US" sz="9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F4B393D6-56C2-49ED-9C9E-DC0591059094}"/>
              </a:ext>
            </a:extLst>
          </p:cNvPr>
          <p:cNvSpPr txBox="1"/>
          <p:nvPr/>
        </p:nvSpPr>
        <p:spPr>
          <a:xfrm>
            <a:off x="5370521" y="4920438"/>
            <a:ext cx="4023248" cy="931024"/>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内容</a:t>
            </a: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ギャラリー</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WEST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において府内の小中高校生が来場</a:t>
            </a:r>
            <a:b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者に英語で漫才を行い、大阪の文化や魅力を世界に</a:t>
            </a:r>
            <a:b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発信する大会を開催</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ja-JP" altLang="en-US" sz="1050" dirty="0">
                <a:solidFill>
                  <a:schemeClr val="tx1"/>
                </a:solidFill>
              </a:rPr>
              <a:t> 　（イベント来場者数：</a:t>
            </a:r>
            <a:r>
              <a:rPr lang="ja-JP" altLang="en-US" sz="1200" b="1" dirty="0">
                <a:solidFill>
                  <a:schemeClr val="tx1"/>
                </a:solidFill>
              </a:rPr>
              <a:t>約</a:t>
            </a:r>
            <a:r>
              <a:rPr lang="en-US" altLang="ja-JP" sz="1200" b="1" dirty="0">
                <a:solidFill>
                  <a:schemeClr val="tx1"/>
                </a:solidFill>
              </a:rPr>
              <a:t>700</a:t>
            </a:r>
            <a:r>
              <a:rPr lang="ja-JP" altLang="en-US" sz="1200" b="1" dirty="0">
                <a:solidFill>
                  <a:schemeClr val="tx1"/>
                </a:solidFill>
              </a:rPr>
              <a:t>人</a:t>
            </a:r>
            <a:r>
              <a:rPr lang="ja-JP" altLang="en-US" sz="1050" dirty="0">
                <a:solidFill>
                  <a:schemeClr val="tx1"/>
                </a:solidFill>
              </a:rPr>
              <a:t>、府内小中高：</a:t>
            </a:r>
            <a:r>
              <a:rPr lang="en-US" altLang="ja-JP" sz="1200" b="1" dirty="0">
                <a:solidFill>
                  <a:schemeClr val="tx1"/>
                </a:solidFill>
              </a:rPr>
              <a:t>32</a:t>
            </a:r>
            <a:r>
              <a:rPr lang="ja-JP" altLang="en-US" sz="1200" b="1" dirty="0">
                <a:solidFill>
                  <a:schemeClr val="tx1"/>
                </a:solidFill>
              </a:rPr>
              <a:t>校（３６組））</a:t>
            </a:r>
          </a:p>
        </p:txBody>
      </p:sp>
      <p:sp>
        <p:nvSpPr>
          <p:cNvPr id="39" name="テキスト ボックス 38">
            <a:extLst>
              <a:ext uri="{FF2B5EF4-FFF2-40B4-BE49-F238E27FC236}">
                <a16:creationId xmlns:a16="http://schemas.microsoft.com/office/drawing/2014/main" id="{AE1C7138-D1AD-4F31-B950-DA155A45A7AB}"/>
              </a:ext>
            </a:extLst>
          </p:cNvPr>
          <p:cNvSpPr txBox="1"/>
          <p:nvPr/>
        </p:nvSpPr>
        <p:spPr>
          <a:xfrm>
            <a:off x="5247962" y="5781306"/>
            <a:ext cx="4356000" cy="261610"/>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indent="0" algn="l">
              <a:lnSpc>
                <a:spcPct val="100000"/>
              </a:lnSpc>
              <a:buNone/>
              <a:defRPr/>
            </a:pP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■能登半島地域の子ども大阪観光</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招待事業</a:t>
            </a: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BE35E87C-A29C-4575-9DE8-35EBE65EB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1612" y="4703700"/>
            <a:ext cx="1200000" cy="900000"/>
          </a:xfrm>
          <a:prstGeom prst="rect">
            <a:avLst/>
          </a:prstGeom>
        </p:spPr>
      </p:pic>
      <p:sp>
        <p:nvSpPr>
          <p:cNvPr id="29" name="テキスト ボックス 28">
            <a:extLst>
              <a:ext uri="{FF2B5EF4-FFF2-40B4-BE49-F238E27FC236}">
                <a16:creationId xmlns:a16="http://schemas.microsoft.com/office/drawing/2014/main" id="{9CB14A6D-E1F5-4DC0-8467-C8C50B4AEE07}"/>
              </a:ext>
            </a:extLst>
          </p:cNvPr>
          <p:cNvSpPr txBox="1"/>
          <p:nvPr/>
        </p:nvSpPr>
        <p:spPr>
          <a:xfrm>
            <a:off x="5370521" y="5992446"/>
            <a:ext cx="4023248" cy="769441"/>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内容</a:t>
            </a: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能登半島地震と豪雨災害で被災した地域の子どもたちを</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大阪・関西万博と大阪観光に２泊３日で招待</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ja-JP" altLang="en-US" sz="1050" dirty="0">
                <a:solidFill>
                  <a:schemeClr val="tx1"/>
                </a:solidFill>
              </a:rPr>
              <a:t>　 （参加者数：８８８人</a:t>
            </a:r>
            <a:r>
              <a:rPr lang="ja-JP" altLang="en-US" sz="1200" dirty="0">
                <a:solidFill>
                  <a:schemeClr val="tx1"/>
                </a:solidFill>
              </a:rPr>
              <a:t>　</a:t>
            </a:r>
            <a:r>
              <a:rPr lang="ja-JP" altLang="en-US" sz="1050" dirty="0">
                <a:solidFill>
                  <a:schemeClr val="tx1"/>
                </a:solidFill>
              </a:rPr>
              <a:t>子ども４８１</a:t>
            </a:r>
            <a:r>
              <a:rPr lang="ja-JP" altLang="en-US" sz="1200" dirty="0">
                <a:solidFill>
                  <a:schemeClr val="tx1"/>
                </a:solidFill>
              </a:rPr>
              <a:t>人</a:t>
            </a:r>
            <a:r>
              <a:rPr lang="ja-JP" altLang="en-US" sz="1050" dirty="0">
                <a:solidFill>
                  <a:schemeClr val="tx1"/>
                </a:solidFill>
              </a:rPr>
              <a:t>　保護者４０７人）</a:t>
            </a:r>
            <a:endParaRPr kumimoji="1" lang="ja-JP" altLang="en-US" sz="1050" b="0" i="0"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5363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辺形 12">
            <a:extLst>
              <a:ext uri="{FF2B5EF4-FFF2-40B4-BE49-F238E27FC236}">
                <a16:creationId xmlns:a16="http://schemas.microsoft.com/office/drawing/2014/main" id="{298ECBDD-5C20-48F7-A0C5-39434CD38336}"/>
              </a:ext>
            </a:extLst>
          </p:cNvPr>
          <p:cNvSpPr/>
          <p:nvPr/>
        </p:nvSpPr>
        <p:spPr>
          <a:xfrm>
            <a:off x="5590740" y="2539885"/>
            <a:ext cx="1089948" cy="108000"/>
          </a:xfrm>
          <a:prstGeom prst="parallelogram">
            <a:avLst>
              <a:gd name="adj" fmla="val 47036"/>
            </a:avLst>
          </a:prstGeom>
          <a:solidFill>
            <a:srgbClr val="FFF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2" name="スライド番号プレースホルダー 1">
            <a:extLst>
              <a:ext uri="{FF2B5EF4-FFF2-40B4-BE49-F238E27FC236}">
                <a16:creationId xmlns:a16="http://schemas.microsoft.com/office/drawing/2014/main" id="{DCCBCB66-7135-477C-B216-2257D05F580C}"/>
              </a:ext>
            </a:extLst>
          </p:cNvPr>
          <p:cNvSpPr>
            <a:spLocks noGrp="1"/>
          </p:cNvSpPr>
          <p:nvPr>
            <p:ph type="sldNum" sz="quarter" idx="12"/>
          </p:nvPr>
        </p:nvSpPr>
        <p:spPr/>
        <p:txBody>
          <a:bodyPr/>
          <a:lstStyle/>
          <a:p>
            <a:fld id="{DDF82107-93BA-490C-9453-044014AF67CD}" type="slidenum">
              <a:rPr kumimoji="1" lang="ja-JP" altLang="en-US" smtClean="0"/>
              <a:pPr/>
              <a:t>45</a:t>
            </a:fld>
            <a:endParaRPr kumimoji="1" lang="ja-JP" altLang="en-US" dirty="0"/>
          </a:p>
        </p:txBody>
      </p:sp>
      <p:sp>
        <p:nvSpPr>
          <p:cNvPr id="4" name="テキスト ボックス 3">
            <a:extLst>
              <a:ext uri="{FF2B5EF4-FFF2-40B4-BE49-F238E27FC236}">
                <a16:creationId xmlns:a16="http://schemas.microsoft.com/office/drawing/2014/main" id="{CB7A939B-FE46-4C84-960B-A7CCE2EDCE0C}"/>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３－②．フレンドリー気質の醸成</a:t>
            </a:r>
          </a:p>
        </p:txBody>
      </p:sp>
      <p:sp>
        <p:nvSpPr>
          <p:cNvPr id="5" name="テキスト ボックス 4">
            <a:extLst>
              <a:ext uri="{FF2B5EF4-FFF2-40B4-BE49-F238E27FC236}">
                <a16:creationId xmlns:a16="http://schemas.microsoft.com/office/drawing/2014/main" id="{8AF59F19-10FB-497A-A756-04B2EC7BC40B}"/>
              </a:ext>
            </a:extLst>
          </p:cNvPr>
          <p:cNvSpPr txBox="1"/>
          <p:nvPr/>
        </p:nvSpPr>
        <p:spPr>
          <a:xfrm>
            <a:off x="294797" y="889312"/>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万博の成功に向けたおもてなし気質等の</a:t>
            </a:r>
            <a:r>
              <a:rPr kumimoji="1" lang="ja-JP" altLang="en-US" sz="1400" b="1" kern="0" dirty="0">
                <a:solidFill>
                  <a:prstClr val="black"/>
                </a:solidFill>
                <a:latin typeface="BIZ UDPゴシック" panose="020B0400000000000000" pitchFamily="50" charset="-128"/>
                <a:ea typeface="BIZ UDPゴシック" panose="020B0400000000000000" pitchFamily="50" charset="-128"/>
              </a:rPr>
              <a:t>発揮</a:t>
            </a:r>
            <a:endPar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5C348A73-6CD7-4F4B-9D9D-48B5C194E862}"/>
              </a:ext>
            </a:extLst>
          </p:cNvPr>
          <p:cNvSpPr txBox="1"/>
          <p:nvPr/>
        </p:nvSpPr>
        <p:spPr>
          <a:xfrm>
            <a:off x="5255205" y="889312"/>
            <a:ext cx="4356000" cy="307777"/>
          </a:xfrm>
          <a:prstGeom prst="rect">
            <a:avLst/>
          </a:prstGeom>
          <a:solidFill>
            <a:schemeClr val="accent2">
              <a:lumMod val="20000"/>
              <a:lumOff val="8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万博を契機とした社会課題解決・地域活性化の促進</a:t>
            </a:r>
          </a:p>
        </p:txBody>
      </p:sp>
      <p:sp>
        <p:nvSpPr>
          <p:cNvPr id="7" name="正方形/長方形 6">
            <a:extLst>
              <a:ext uri="{FF2B5EF4-FFF2-40B4-BE49-F238E27FC236}">
                <a16:creationId xmlns:a16="http://schemas.microsoft.com/office/drawing/2014/main" id="{E0D4203F-9A8E-46DE-8394-645CBF4DFC72}"/>
              </a:ext>
            </a:extLst>
          </p:cNvPr>
          <p:cNvSpPr/>
          <p:nvPr/>
        </p:nvSpPr>
        <p:spPr>
          <a:xfrm>
            <a:off x="512230" y="1297967"/>
            <a:ext cx="3982131" cy="31730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会場内外でのボランティアに多くの方々が参加、交通混雑緩和に向けた</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TDM</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の取組みににも、多くの事業所が協力</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a:extLst>
              <a:ext uri="{FF2B5EF4-FFF2-40B4-BE49-F238E27FC236}">
                <a16:creationId xmlns:a16="http://schemas.microsoft.com/office/drawing/2014/main" id="{5D64B80E-A580-496F-B6C5-A5D888ECCED2}"/>
              </a:ext>
            </a:extLst>
          </p:cNvPr>
          <p:cNvSpPr/>
          <p:nvPr/>
        </p:nvSpPr>
        <p:spPr>
          <a:xfrm>
            <a:off x="5442139" y="1329717"/>
            <a:ext cx="3982131" cy="49468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万博をきっかけとして、多くの府民・市民が、社会課題解決に向けた取組みや、地域の魅力発信を実践</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4404DEEA-795C-4DED-8137-CDAEE7D7BEC0}"/>
              </a:ext>
            </a:extLst>
          </p:cNvPr>
          <p:cNvSpPr/>
          <p:nvPr/>
        </p:nvSpPr>
        <p:spPr>
          <a:xfrm>
            <a:off x="434011" y="1714330"/>
            <a:ext cx="4138567" cy="464732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R="0" lvl="0" algn="l" defTabSz="457200" rtl="0" eaLnBrk="1" fontAlgn="auto" latinLnBrk="0" hangingPunct="1">
              <a:lnSpc>
                <a:spcPts val="1600"/>
              </a:lnSpc>
              <a:spcBef>
                <a:spcPts val="0"/>
              </a:spcBef>
              <a:spcAft>
                <a:spcPts val="0"/>
              </a:spcAft>
              <a:buClrTx/>
              <a:buSzTx/>
              <a:tabLst/>
              <a:defRPr/>
            </a:pP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■万博ボランティア　延べ</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が登録</a:t>
            </a:r>
            <a:b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博覧会協会と連携し、会期中に大阪・関西及び会場を訪れる人たちをもてなすとともに、大阪の魅力を発信</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大阪まちボランティア：</a:t>
            </a:r>
            <a:r>
              <a:rPr lang="en-US" altLang="ja-JP" sz="1100" dirty="0">
                <a:solidFill>
                  <a:schemeClr val="tx1"/>
                </a:solidFill>
                <a:latin typeface="BIZ UDPゴシック" panose="020B0400000000000000" pitchFamily="50" charset="-128"/>
                <a:ea typeface="BIZ UDPゴシック" panose="020B0400000000000000" pitchFamily="50" charset="-128"/>
              </a:rPr>
              <a:t>1.6</a:t>
            </a:r>
            <a:r>
              <a:rPr lang="ja-JP" altLang="en-US" sz="1100" dirty="0">
                <a:solidFill>
                  <a:schemeClr val="tx1"/>
                </a:solidFill>
                <a:latin typeface="BIZ UDPゴシック" panose="020B0400000000000000" pitchFamily="50" charset="-128"/>
                <a:ea typeface="BIZ UDPゴシック" panose="020B0400000000000000" pitchFamily="50" charset="-128"/>
              </a:rPr>
              <a:t>万人</a:t>
            </a:r>
            <a:r>
              <a:rPr lang="en-US" altLang="ja-JP" sz="1100" dirty="0">
                <a:solidFill>
                  <a:schemeClr val="tx1"/>
                </a:solidFill>
                <a:latin typeface="BIZ UDPゴシック" panose="020B0400000000000000" pitchFamily="50" charset="-128"/>
                <a:ea typeface="BIZ UDPゴシック" panose="020B0400000000000000" pitchFamily="50" charset="-128"/>
              </a:rPr>
              <a:t>】</a:t>
            </a:r>
          </a:p>
          <a:p>
            <a:pPr marL="266700" marR="0" lvl="0" algn="l" defTabSz="457200" rtl="0" eaLnBrk="1" fontAlgn="auto" latinLnBrk="0" hangingPunct="1">
              <a:lnSpc>
                <a:spcPts val="1600"/>
              </a:lnSpc>
              <a:spcBef>
                <a:spcPts val="0"/>
              </a:spcBef>
              <a:spcAft>
                <a:spcPts val="0"/>
              </a:spcAft>
              <a:buClrTx/>
              <a:buSzTx/>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府内の主要駅・空港（８か所）で万博情報の紹介や乗り換え等の交通情報、大阪・関西の観光情報を案内、写真撮影のサポートを実施。大阪ヘルスケアパビリオン内ではアテンダントスタッフのサポート役として来館者の案内等を補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ts val="1600"/>
              </a:lnSpc>
              <a:spcBef>
                <a:spcPts val="0"/>
              </a:spcBef>
              <a:spcAft>
                <a:spcPts val="0"/>
              </a:spcAft>
              <a:buClrTx/>
              <a:buSzTx/>
              <a:tabLst/>
              <a:defRPr/>
            </a:pPr>
            <a: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会場ボランティア：</a:t>
            </a:r>
            <a: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1.4</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a:t>
            </a:r>
            <a: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p>
          <a:p>
            <a:pPr marL="266700" marR="0" lvl="0" algn="l" defTabSz="457200" rtl="0" eaLnBrk="1" fontAlgn="auto" latinLnBrk="0" hangingPunct="1">
              <a:lnSpc>
                <a:spcPts val="1600"/>
              </a:lnSpc>
              <a:spcBef>
                <a:spcPts val="0"/>
              </a:spcBef>
              <a:spcAft>
                <a:spcPts val="0"/>
              </a:spcAft>
              <a:buClrTx/>
              <a:buSzTx/>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会場内での案内歓迎活動や、アクセシビリティセンター、迷子／ベビーセンター、医療救護施設、リユース食器回収拠点の運営補助活動を実施</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ts val="1600"/>
              </a:lnSpc>
              <a:spcBef>
                <a:spcPts val="0"/>
              </a:spcBef>
              <a:spcAft>
                <a:spcPts val="0"/>
              </a:spcAft>
              <a:buClrTx/>
              <a:buSzTx/>
              <a:tabLst/>
              <a:defRPr/>
            </a:pPr>
            <a:endPar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Hello</a:t>
            </a: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！おもてなしジュニア</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b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小・中学生が海外からの観光客を、日本の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伝統文化でおもてなし</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＜実績＞</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計</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回</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8</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月末時点）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ts val="1600"/>
              </a:lnSpc>
              <a:spcBef>
                <a:spcPts val="0"/>
              </a:spcBef>
              <a:spcAft>
                <a:spcPts val="0"/>
              </a:spcAft>
              <a:buClrTx/>
              <a:buSzTx/>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kumimoji="0" lang="ja-JP" altLang="en-US" sz="1100" b="1"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en-US" altLang="ja-JP" sz="1100" b="1"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kumimoji="0" lang="ja-JP" altLang="en-US" sz="1100" b="1"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への協力　</a:t>
            </a:r>
            <a:r>
              <a:rPr kumimoji="0" lang="en-US" altLang="ja-JP" sz="1100" b="1"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1,644</a:t>
            </a:r>
            <a:r>
              <a:rPr kumimoji="0" lang="zh-TW" altLang="en-US" sz="110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kumimoji="0" lang="ja-JP" altLang="en-US" sz="110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10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3,684</a:t>
            </a:r>
            <a:r>
              <a:rPr kumimoji="0" lang="zh-TW" altLang="en-US" sz="110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a:t>
            </a:r>
            <a:r>
              <a:rPr kumimoji="0" lang="ja-JP" altLang="en-US" sz="110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所　</a:t>
            </a:r>
            <a:r>
              <a:rPr kumimoji="0" lang="en-US" altLang="ja-JP" sz="105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8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最終登録数</a:t>
            </a:r>
            <a:endParaRPr kumimoji="1" lang="en-US" altLang="ja-JP" sz="1050" strike="sngStrike" dirty="0">
              <a:solidFill>
                <a:schemeClr val="tx1"/>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ts val="1600"/>
              </a:lnSpc>
              <a:spcBef>
                <a:spcPts val="0"/>
              </a:spcBef>
              <a:spcAft>
                <a:spcPts val="0"/>
              </a:spcAft>
              <a:buClrTx/>
              <a:buSzTx/>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在宅勤務や時差出勤など、万博時の交通混雑緩和に向け、多数の</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企業等が協力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600"/>
              </a:lnSpc>
              <a:spcBef>
                <a:spcPts val="0"/>
              </a:spcBef>
              <a:spcAft>
                <a:spcPts val="0"/>
              </a:spcAft>
              <a:buClrTx/>
              <a:buSzTx/>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3ACD033-35F8-49F9-9EC2-69748CA4ADC1}"/>
              </a:ext>
            </a:extLst>
          </p:cNvPr>
          <p:cNvSpPr/>
          <p:nvPr/>
        </p:nvSpPr>
        <p:spPr>
          <a:xfrm>
            <a:off x="5594539" y="1845392"/>
            <a:ext cx="3684928" cy="66074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R="0" lvl="0" algn="l" defTabSz="457200" rtl="0" eaLnBrk="1" fontAlgn="auto" latinLnBrk="0" hangingPunct="1">
              <a:lnSpc>
                <a:spcPct val="100000"/>
              </a:lnSpc>
              <a:spcBef>
                <a:spcPts val="0"/>
              </a:spcBef>
              <a:spcAft>
                <a:spcPts val="0"/>
              </a:spcAft>
              <a:buClrTx/>
              <a:buSzTx/>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EXPO</a:t>
            </a: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酒場　 </a:t>
            </a:r>
            <a:r>
              <a:rPr lang="ja-JP" altLang="en-US" sz="1200" b="1" dirty="0">
                <a:solidFill>
                  <a:schemeClr val="tx1"/>
                </a:solidFill>
                <a:latin typeface="BIZ UDPゴシック" panose="020B0400000000000000" pitchFamily="50" charset="-128"/>
                <a:ea typeface="BIZ UDPゴシック" panose="020B0400000000000000" pitchFamily="50" charset="-128"/>
              </a:rPr>
              <a:t>１０４</a:t>
            </a: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回開催　</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8,500</a:t>
            </a: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人参加</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※8/31</a:t>
            </a:r>
            <a:r>
              <a:rPr lang="ja-JP" altLang="en-US" sz="800" dirty="0">
                <a:solidFill>
                  <a:schemeClr val="tx1"/>
                </a:solidFill>
                <a:latin typeface="BIZ UDPゴシック" panose="020B0400000000000000" pitchFamily="50" charset="-128"/>
                <a:ea typeface="BIZ UDPゴシック" panose="020B0400000000000000" pitchFamily="50" charset="-128"/>
              </a:rPr>
              <a:t>時点）</a:t>
            </a:r>
            <a:br>
              <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お酒を楽しみながら地域の未来について語り合う作戦会議を、　</a:t>
            </a:r>
            <a:endPar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全国</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a:t>
            </a: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都道府県で開催</a:t>
            </a:r>
            <a:endPar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tabLst/>
              <a:defRPr/>
            </a:pP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D14CFC7-000F-4F5D-A935-892D0927402B}"/>
              </a:ext>
            </a:extLst>
          </p:cNvPr>
          <p:cNvSpPr txBox="1"/>
          <p:nvPr/>
        </p:nvSpPr>
        <p:spPr>
          <a:xfrm>
            <a:off x="5520266" y="2526252"/>
            <a:ext cx="4724398" cy="2862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a:solidFill>
                  <a:sysClr val="windowText" lastClr="000000"/>
                </a:solidFill>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l" defTabSz="914400" rtl="0" eaLnBrk="1" fontAlgn="auto" latinLnBrk="0" hangingPunct="1">
              <a:lnSpc>
                <a:spcPct val="50000"/>
              </a:lnSpc>
              <a:spcBef>
                <a:spcPts val="100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EXPO</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酒場　本店</a:t>
            </a:r>
          </a:p>
          <a:p>
            <a:pPr marL="0" marR="0" lvl="0" indent="0" algn="l" defTabSz="914400" rtl="0" eaLnBrk="1" fontAlgn="auto" latinLnBrk="0" hangingPunct="1">
              <a:lnSpc>
                <a:spcPct val="50000"/>
              </a:lnSpc>
              <a:spcBef>
                <a:spcPts val="1000"/>
              </a:spcBef>
              <a:spcAft>
                <a:spcPts val="0"/>
              </a:spcAft>
              <a:buClrTx/>
              <a:buSzTx/>
              <a:buFont typeface="Arial" panose="020B0604020202020204" pitchFamily="34" charset="0"/>
              <a:buNone/>
              <a:tabLst/>
              <a:defRPr/>
            </a:pPr>
            <a:r>
              <a:rPr kumimoji="1" lang="ja-JP" altLang="en-US" sz="9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 世界中の人々が集う街の拠点・酒場をめざして ～</a:t>
            </a:r>
          </a:p>
        </p:txBody>
      </p:sp>
      <p:sp>
        <p:nvSpPr>
          <p:cNvPr id="14" name="テキスト ボックス 13">
            <a:extLst>
              <a:ext uri="{FF2B5EF4-FFF2-40B4-BE49-F238E27FC236}">
                <a16:creationId xmlns:a16="http://schemas.microsoft.com/office/drawing/2014/main" id="{BBF00A53-2EDA-41DC-942C-5E727A749602}"/>
              </a:ext>
            </a:extLst>
          </p:cNvPr>
          <p:cNvSpPr txBox="1"/>
          <p:nvPr/>
        </p:nvSpPr>
        <p:spPr>
          <a:xfrm>
            <a:off x="5554621" y="2805065"/>
            <a:ext cx="4138566" cy="1061829"/>
          </a:xfrm>
          <a:prstGeom prst="rect">
            <a:avLst/>
          </a:prstGeom>
        </p:spPr>
        <p:txBody>
          <a:bodyPr wrap="square">
            <a:spAutoFit/>
          </a:bodyPr>
          <a:lstStyle>
            <a:defPPr>
              <a:defRPr lang="en-US"/>
            </a:defPPr>
            <a:lvl1pPr marL="85725" indent="-85725" defTabSz="914400">
              <a:lnSpc>
                <a:spcPct val="90000"/>
              </a:lnSpc>
              <a:spcBef>
                <a:spcPts val="1000"/>
              </a:spcBef>
              <a:buFont typeface="Arial" panose="020B0604020202020204" pitchFamily="34" charset="0"/>
              <a:buChar char="•"/>
              <a:defRPr kumimoji="1" sz="1000" b="0">
                <a:solidFill>
                  <a:sysClr val="windowText" lastClr="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内容</a:t>
            </a:r>
            <a:r>
              <a:rPr kumimoji="1" lang="en-US" altLang="ja-JP" sz="105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お酒を楽しみながら、新しいプロジェクトやアイデアを創出</a:t>
            </a:r>
            <a:endPar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7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キタとミナミに本店を構え、週替わりで世界各国や日本の自治体・企業等が出店</a:t>
            </a:r>
            <a:endParaRPr kumimoji="1" lang="en-US" altLang="ja-JP" sz="1050" b="0" i="0" u="none" strike="noStrike" kern="1200" cap="none" spc="-7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食や、音楽、アート、トークイベントなどを通じて、多様な文化体験を提供</a:t>
            </a:r>
            <a:endPar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正方形/長方形 17">
            <a:extLst>
              <a:ext uri="{FF2B5EF4-FFF2-40B4-BE49-F238E27FC236}">
                <a16:creationId xmlns:a16="http://schemas.microsoft.com/office/drawing/2014/main" id="{35F1BDCD-BDB7-4FFF-A15C-EAD616467DA4}"/>
              </a:ext>
            </a:extLst>
          </p:cNvPr>
          <p:cNvSpPr/>
          <p:nvPr/>
        </p:nvSpPr>
        <p:spPr>
          <a:xfrm>
            <a:off x="5594539" y="4902250"/>
            <a:ext cx="3684928" cy="165278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R="0" lvl="0" algn="l" defTabSz="457200" rtl="0" eaLnBrk="1" fontAlgn="auto" latinLnBrk="0" hangingPunct="1">
              <a:lnSpc>
                <a:spcPct val="100000"/>
              </a:lnSpc>
              <a:spcBef>
                <a:spcPts val="0"/>
              </a:spcBef>
              <a:spcAft>
                <a:spcPts val="0"/>
              </a:spcAft>
              <a:buClrTx/>
              <a:buSzTx/>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 JOINER</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（大阪メトロアドエラ）</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フレンドリーな地元の人々が案内し、隠れた名所に連れて</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行ってくれる本格的な地元体験のツアーを提供</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en-US" altLang="ja-JP" sz="1100" b="1" dirty="0">
                <a:solidFill>
                  <a:prstClr val="black"/>
                </a:solidFill>
                <a:latin typeface="BIZ UDPゴシック" panose="020B0400000000000000" pitchFamily="50" charset="-128"/>
                <a:ea typeface="BIZ UDPゴシック" panose="020B0400000000000000" pitchFamily="50" charset="-128"/>
              </a:rPr>
              <a:t>【</a:t>
            </a:r>
            <a:r>
              <a:rPr lang="ja-JP" altLang="en-US" sz="1100" b="1" dirty="0">
                <a:solidFill>
                  <a:prstClr val="black"/>
                </a:solidFill>
                <a:latin typeface="BIZ UDPゴシック" panose="020B0400000000000000" pitchFamily="50" charset="-128"/>
                <a:ea typeface="BIZ UDPゴシック" panose="020B0400000000000000" pitchFamily="50" charset="-128"/>
              </a:rPr>
              <a:t>活動内容</a:t>
            </a:r>
            <a:r>
              <a:rPr lang="en-US" altLang="ja-JP" sz="1100" b="1" dirty="0">
                <a:solidFill>
                  <a:prstClr val="black"/>
                </a:solidFill>
                <a:latin typeface="BIZ UDPゴシック" panose="020B0400000000000000" pitchFamily="50" charset="-128"/>
                <a:ea typeface="BIZ UDPゴシック" panose="020B0400000000000000" pitchFamily="50" charset="-128"/>
              </a:rPr>
              <a:t>】</a:t>
            </a:r>
          </a:p>
          <a:p>
            <a:pPr marR="0" lvl="0" algn="l" defTabSz="457200" rtl="0" eaLnBrk="1" fontAlgn="auto" latinLnBrk="0" hangingPunct="1">
              <a:lnSpc>
                <a:spcPct val="100000"/>
              </a:lnSpc>
              <a:spcBef>
                <a:spcPts val="0"/>
              </a:spcBef>
              <a:spcAft>
                <a:spcPts val="0"/>
              </a:spcAft>
              <a:buClrTx/>
              <a:buSzTx/>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100" dirty="0">
                <a:solidFill>
                  <a:prstClr val="black"/>
                </a:solidFill>
                <a:latin typeface="BIZ UDPゴシック" panose="020B0400000000000000" pitchFamily="50" charset="-128"/>
                <a:ea typeface="BIZ UDPゴシック" panose="020B0400000000000000" pitchFamily="50" charset="-128"/>
              </a:rPr>
              <a:t>・提携店舗数：４００店以上</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0"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100" dirty="0">
                <a:solidFill>
                  <a:prstClr val="black"/>
                </a:solidFill>
                <a:latin typeface="BIZ UDPゴシック" panose="020B0400000000000000" pitchFamily="50" charset="-128"/>
                <a:ea typeface="BIZ UDPゴシック" panose="020B0400000000000000" pitchFamily="50" charset="-128"/>
              </a:rPr>
              <a:t>・海外経験のあるガイドスタッフ等が大阪の文化や住民を紹</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介しながら街を案内。</a:t>
            </a:r>
            <a:r>
              <a:rPr lang="en-US" altLang="ja-JP" sz="1100" dirty="0">
                <a:solidFill>
                  <a:prstClr val="black"/>
                </a:solidFill>
                <a:latin typeface="BIZ UDPゴシック" panose="020B0400000000000000" pitchFamily="50" charset="-128"/>
                <a:ea typeface="BIZ UDPゴシック" panose="020B0400000000000000" pitchFamily="50" charset="-128"/>
              </a:rPr>
              <a:t>400</a:t>
            </a:r>
            <a:r>
              <a:rPr lang="ja-JP" altLang="en-US" sz="1100" dirty="0">
                <a:solidFill>
                  <a:prstClr val="black"/>
                </a:solidFill>
                <a:latin typeface="BIZ UDPゴシック" panose="020B0400000000000000" pitchFamily="50" charset="-128"/>
                <a:ea typeface="BIZ UDPゴシック" panose="020B0400000000000000" pitchFamily="50" charset="-128"/>
              </a:rPr>
              <a:t>以上の提携レストランやバーな</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どから、ガイドが忘れられない体験を提供。</a:t>
            </a:r>
            <a:endParaRPr kumimoji="0"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正方形/長方形 21">
            <a:extLst>
              <a:ext uri="{FF2B5EF4-FFF2-40B4-BE49-F238E27FC236}">
                <a16:creationId xmlns:a16="http://schemas.microsoft.com/office/drawing/2014/main" id="{3D2DFA41-89A3-47FA-B982-959A2195E0F0}"/>
              </a:ext>
            </a:extLst>
          </p:cNvPr>
          <p:cNvSpPr/>
          <p:nvPr/>
        </p:nvSpPr>
        <p:spPr>
          <a:xfrm>
            <a:off x="5594539" y="4122181"/>
            <a:ext cx="3684928" cy="59646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R="0" lvl="0" algn="l" defTabSz="457200" rtl="0" eaLnBrk="1" fontAlgn="auto" latinLnBrk="0" hangingPunct="1">
              <a:lnSpc>
                <a:spcPct val="100000"/>
              </a:lnSpc>
              <a:spcBef>
                <a:spcPts val="0"/>
              </a:spcBef>
              <a:spcAft>
                <a:spcPts val="0"/>
              </a:spcAft>
              <a:buClrTx/>
              <a:buSzTx/>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■映える大阪プロジェクト</a:t>
            </a:r>
            <a:br>
              <a:rPr kumimoji="1" lang="en-US" altLang="ja-JP" sz="105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ビュースポットおおさか</a:t>
            </a:r>
            <a:r>
              <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計</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か所</a:t>
            </a:r>
            <a:r>
              <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など</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大阪の美しい景観の魅力を発信</a:t>
            </a:r>
            <a:endPar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23" name="Picture 2" descr="北大阪7">
            <a:extLst>
              <a:ext uri="{FF2B5EF4-FFF2-40B4-BE49-F238E27FC236}">
                <a16:creationId xmlns:a16="http://schemas.microsoft.com/office/drawing/2014/main" id="{7FBC31E1-F47C-4247-8237-E899AE4F01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9919" y="3946112"/>
            <a:ext cx="1233268" cy="822179"/>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B07EAC34-4F59-4249-B657-5E6CB4DB5D3E}"/>
              </a:ext>
            </a:extLst>
          </p:cNvPr>
          <p:cNvSpPr txBox="1"/>
          <p:nvPr/>
        </p:nvSpPr>
        <p:spPr>
          <a:xfrm>
            <a:off x="8637971" y="4752192"/>
            <a:ext cx="877163"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千里川の土手</a:t>
            </a:r>
          </a:p>
        </p:txBody>
      </p:sp>
      <p:pic>
        <p:nvPicPr>
          <p:cNvPr id="25" name="図 24">
            <a:extLst>
              <a:ext uri="{FF2B5EF4-FFF2-40B4-BE49-F238E27FC236}">
                <a16:creationId xmlns:a16="http://schemas.microsoft.com/office/drawing/2014/main" id="{C29BE689-1C05-45E8-ABF9-8C1C409FA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9869" y="6111429"/>
            <a:ext cx="1408448" cy="578074"/>
          </a:xfrm>
          <a:prstGeom prst="rect">
            <a:avLst/>
          </a:prstGeom>
        </p:spPr>
      </p:pic>
      <p:pic>
        <p:nvPicPr>
          <p:cNvPr id="26" name="図 25">
            <a:extLst>
              <a:ext uri="{FF2B5EF4-FFF2-40B4-BE49-F238E27FC236}">
                <a16:creationId xmlns:a16="http://schemas.microsoft.com/office/drawing/2014/main" id="{E6564944-A830-424A-A39A-8519F170A8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6084" y="3968585"/>
            <a:ext cx="1487515" cy="836727"/>
          </a:xfrm>
          <a:prstGeom prst="rect">
            <a:avLst/>
          </a:prstGeom>
        </p:spPr>
      </p:pic>
      <p:sp>
        <p:nvSpPr>
          <p:cNvPr id="27" name="正方形/長方形 26">
            <a:extLst>
              <a:ext uri="{FF2B5EF4-FFF2-40B4-BE49-F238E27FC236}">
                <a16:creationId xmlns:a16="http://schemas.microsoft.com/office/drawing/2014/main" id="{259AE559-A436-49F9-9EA7-F06EB9E6D695}"/>
              </a:ext>
            </a:extLst>
          </p:cNvPr>
          <p:cNvSpPr/>
          <p:nvPr/>
        </p:nvSpPr>
        <p:spPr>
          <a:xfrm>
            <a:off x="3776034" y="4784516"/>
            <a:ext cx="1272252" cy="14503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800" dirty="0">
                <a:solidFill>
                  <a:schemeClr val="tx1"/>
                </a:solidFill>
                <a:latin typeface="BIZ UDPゴシック" panose="020B0400000000000000" pitchFamily="50" charset="-128"/>
                <a:ea typeface="BIZ UDPゴシック" panose="020B0400000000000000" pitchFamily="50" charset="-128"/>
              </a:rPr>
              <a:t>大阪まちボランティアの様子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1832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43BA436-ED72-4380-A48B-5DC7A1EAF940}"/>
              </a:ext>
            </a:extLst>
          </p:cNvPr>
          <p:cNvSpPr txBox="1"/>
          <p:nvPr/>
        </p:nvSpPr>
        <p:spPr>
          <a:xfrm>
            <a:off x="340672" y="2185740"/>
            <a:ext cx="2949174" cy="907941"/>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n"/>
            </a:pPr>
            <a:r>
              <a:rPr kumimoji="1" lang="ja-JP" altLang="en-US" sz="1000" b="1" dirty="0">
                <a:latin typeface="BIZ UDPゴシック" panose="020B0400000000000000" pitchFamily="50" charset="-128"/>
                <a:ea typeface="BIZ UDPゴシック" panose="020B0400000000000000" pitchFamily="50" charset="-128"/>
              </a:rPr>
              <a:t>万博会場内外でのビジネスイベント等の開催　府市支援　延べ５１０</a:t>
            </a:r>
            <a:r>
              <a:rPr kumimoji="1" lang="ja-JP" altLang="en-US" sz="1100" b="1" dirty="0">
                <a:latin typeface="BIZ UDPゴシック" panose="020B0400000000000000" pitchFamily="50" charset="-128"/>
                <a:ea typeface="BIZ UDPゴシック" panose="020B0400000000000000" pitchFamily="50" charset="-128"/>
              </a:rPr>
              <a:t>件</a:t>
            </a:r>
            <a:endParaRPr kumimoji="1" lang="en-US" altLang="ja-JP" sz="1100" b="1"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n"/>
            </a:pPr>
            <a:r>
              <a:rPr kumimoji="1" lang="ja-JP" altLang="en-US" sz="1000" b="1" dirty="0">
                <a:latin typeface="BIZ UDPゴシック" panose="020B0400000000000000" pitchFamily="50" charset="-128"/>
                <a:ea typeface="BIZ UDPゴシック" panose="020B0400000000000000" pitchFamily="50" charset="-128"/>
              </a:rPr>
              <a:t>ビジネスイベント等への参加企業</a:t>
            </a:r>
            <a:endParaRPr kumimoji="1" lang="en-US" altLang="ja-JP" sz="1000" b="1" dirty="0">
              <a:latin typeface="BIZ UDPゴシック" panose="020B0400000000000000" pitchFamily="50" charset="-128"/>
              <a:ea typeface="BIZ UDPゴシック" panose="020B0400000000000000" pitchFamily="50" charset="-128"/>
            </a:endParaRPr>
          </a:p>
          <a:p>
            <a:r>
              <a:rPr kumimoji="1" lang="ja-JP" altLang="en-US" sz="1000" b="1" dirty="0">
                <a:latin typeface="BIZ UDPゴシック" panose="020B0400000000000000" pitchFamily="50" charset="-128"/>
                <a:ea typeface="BIZ UDPゴシック" panose="020B0400000000000000" pitchFamily="50" charset="-128"/>
              </a:rPr>
              <a:t>　　　　（国内）　</a:t>
            </a:r>
            <a:r>
              <a:rPr lang="en-US" altLang="ja-JP" sz="1100" b="1" i="0" u="none" strike="noStrike" kern="1200" noProof="0" dirty="0">
                <a:latin typeface="BIZ UDPゴシック" panose="020B0400000000000000" pitchFamily="50" charset="-128"/>
                <a:ea typeface="BIZ UDPゴシック"/>
              </a:rPr>
              <a:t> 17,171</a:t>
            </a:r>
            <a:r>
              <a:rPr kumimoji="1" lang="ja-JP" altLang="en-US" sz="1100" b="1" dirty="0">
                <a:latin typeface="BIZ UDPゴシック" panose="020B0400000000000000" pitchFamily="50" charset="-128"/>
                <a:ea typeface="BIZ UDPゴシック" panose="020B0400000000000000" pitchFamily="50" charset="-128"/>
              </a:rPr>
              <a:t>社</a:t>
            </a:r>
            <a:r>
              <a:rPr kumimoji="1" lang="ja-JP" altLang="en-US" sz="1000" b="1" dirty="0">
                <a:latin typeface="BIZ UDPゴシック" panose="020B0400000000000000" pitchFamily="50" charset="-128"/>
                <a:ea typeface="BIZ UDPゴシック" panose="020B0400000000000000" pitchFamily="50" charset="-128"/>
              </a:rPr>
              <a:t>　　（海外）　</a:t>
            </a:r>
            <a:r>
              <a:rPr kumimoji="1" lang="en-US" altLang="ja-JP" sz="1100" b="1" dirty="0">
                <a:latin typeface="BIZ UDPゴシック" panose="020B0400000000000000" pitchFamily="50" charset="-128"/>
                <a:ea typeface="BIZ UDPゴシック" panose="020B0400000000000000" pitchFamily="50" charset="-128"/>
              </a:rPr>
              <a:t>7,558</a:t>
            </a:r>
            <a:r>
              <a:rPr kumimoji="1" lang="ja-JP" altLang="en-US" sz="1100" b="1" dirty="0">
                <a:latin typeface="BIZ UDPゴシック" panose="020B0400000000000000" pitchFamily="50" charset="-128"/>
                <a:ea typeface="BIZ UDPゴシック" panose="020B0400000000000000" pitchFamily="50" charset="-128"/>
              </a:rPr>
              <a:t>社</a:t>
            </a:r>
            <a:endParaRPr kumimoji="1" lang="en-US" altLang="ja-JP" sz="1100" b="1" dirty="0">
              <a:latin typeface="BIZ UDPゴシック" panose="020B0400000000000000" pitchFamily="50" charset="-128"/>
              <a:ea typeface="BIZ UDPゴシック" panose="020B0400000000000000" pitchFamily="50" charset="-128"/>
            </a:endParaRPr>
          </a:p>
          <a:p>
            <a:pPr algn="r"/>
            <a:r>
              <a:rPr kumimoji="1" lang="ja-JP" altLang="en-US" sz="900" dirty="0">
                <a:latin typeface="BIZ UDPゴシック" panose="020B0400000000000000" pitchFamily="50" charset="-128"/>
                <a:ea typeface="BIZ UDPゴシック" panose="020B0400000000000000" pitchFamily="50" charset="-128"/>
              </a:rPr>
              <a:t>（令和７年</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月</a:t>
            </a:r>
            <a:r>
              <a:rPr kumimoji="1" lang="en-US" altLang="ja-JP" sz="900" dirty="0">
                <a:latin typeface="BIZ UDPゴシック" panose="020B0400000000000000" pitchFamily="50" charset="-128"/>
                <a:ea typeface="BIZ UDPゴシック" panose="020B0400000000000000" pitchFamily="50" charset="-128"/>
              </a:rPr>
              <a:t>13</a:t>
            </a:r>
            <a:r>
              <a:rPr kumimoji="1" lang="ja-JP" altLang="en-US" sz="900" dirty="0">
                <a:latin typeface="BIZ UDPゴシック" panose="020B0400000000000000" pitchFamily="50" charset="-128"/>
                <a:ea typeface="BIZ UDPゴシック" panose="020B0400000000000000" pitchFamily="50" charset="-128"/>
              </a:rPr>
              <a:t>日時点の数値</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大阪府把握分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F7E2519A-FEBD-46AA-B082-BFBB7315B3FF}"/>
              </a:ext>
            </a:extLst>
          </p:cNvPr>
          <p:cNvSpPr>
            <a:spLocks noGrp="1"/>
          </p:cNvSpPr>
          <p:nvPr>
            <p:ph type="sldNum" sz="quarter" idx="12"/>
          </p:nvPr>
        </p:nvSpPr>
        <p:spPr>
          <a:xfrm>
            <a:off x="7677150" y="6489987"/>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正方形/長方形 60">
            <a:extLst>
              <a:ext uri="{FF2B5EF4-FFF2-40B4-BE49-F238E27FC236}">
                <a16:creationId xmlns:a16="http://schemas.microsoft.com/office/drawing/2014/main" id="{8CCCCFA2-BC8D-4A9E-80F5-656A3AAFF2CC}"/>
              </a:ext>
            </a:extLst>
          </p:cNvPr>
          <p:cNvSpPr/>
          <p:nvPr/>
        </p:nvSpPr>
        <p:spPr>
          <a:xfrm>
            <a:off x="3614044" y="2027612"/>
            <a:ext cx="3082229" cy="476053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rPr>
              <a:t>◎ 大阪ウィーク</a:t>
            </a:r>
            <a:r>
              <a:rPr kumimoji="0" lang="en-US" altLang="ja-JP"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rPr>
              <a:t>主なもの）</a:t>
            </a:r>
            <a:endParaRPr kumimoji="0" lang="en-US" altLang="ja-JP"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・春（</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5/9</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18</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オープニングイベント</a:t>
            </a:r>
            <a:r>
              <a:rPr kumimoji="1" lang="ja-JP" altLang="en-US" sz="1000" dirty="0">
                <a:solidFill>
                  <a:schemeClr val="tx1"/>
                </a:solidFill>
                <a:latin typeface="BIZ UDPゴシック" panose="020B0400000000000000" pitchFamily="50" charset="-128"/>
                <a:ea typeface="BIZ UDPゴシック" panose="020B0400000000000000" pitchFamily="50" charset="-128"/>
              </a:rPr>
              <a:t>の</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開催。　</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府内各地</a:t>
            </a:r>
            <a:r>
              <a:rPr kumimoji="1" lang="ja-JP" altLang="en-US" sz="1000" dirty="0">
                <a:solidFill>
                  <a:schemeClr val="tx1"/>
                </a:solidFill>
                <a:latin typeface="BIZ UDPゴシック" panose="020B0400000000000000" pitchFamily="50" charset="-128"/>
                <a:ea typeface="BIZ UDPゴシック" panose="020B0400000000000000" pitchFamily="50" charset="-128"/>
              </a:rPr>
              <a:t>の</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だんじり等</a:t>
            </a:r>
            <a:r>
              <a:rPr kumimoji="1" lang="ja-JP" altLang="en-US" sz="1000" dirty="0">
                <a:solidFill>
                  <a:schemeClr val="tx1"/>
                </a:solidFill>
                <a:latin typeface="BIZ UDPゴシック" panose="020B0400000000000000" pitchFamily="50" charset="-128"/>
                <a:ea typeface="BIZ UDPゴシック" panose="020B0400000000000000" pitchFamily="50" charset="-128"/>
              </a:rPr>
              <a:t>による</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会場内の巡行。</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・夏（</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8/3</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「マツケンサンバ＠　</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EXPO2025</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」開催や、</a:t>
            </a:r>
            <a:r>
              <a:rPr kumimoji="1" lang="ja-JP" altLang="en-US" sz="1000" dirty="0">
                <a:solidFill>
                  <a:schemeClr val="tx1"/>
                </a:solidFill>
                <a:latin typeface="BIZ UDPゴシック" panose="020B0400000000000000" pitchFamily="50" charset="-128"/>
                <a:ea typeface="BIZ UDPゴシック" panose="020B0400000000000000" pitchFamily="50" charset="-128"/>
              </a:rPr>
              <a:t>盆踊り最多人数・国籍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数のギネス世界記録</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達成。 大屋根リング上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での盆踊り実施。</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・秋（</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9/4</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17</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府内市町村の</a:t>
            </a:r>
            <a:endParaRPr kumimoji="1"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観光大使等によるステージや</a:t>
            </a:r>
            <a:endParaRPr kumimoji="1"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「さんま</a:t>
            </a:r>
            <a:r>
              <a:rPr kumimoji="1"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PEACEFUL PARK </a:t>
            </a: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＠大阪・関西万博」の開催。</a:t>
            </a: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魅力発信</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EXPO</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アリーナ</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：約９９万人参加（</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165</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→（例）</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Ado</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スペシャルライブ、新居浜太鼓祭り　　</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EXPO</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メッセ</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dirty="0">
                <a:solidFill>
                  <a:schemeClr val="tx1"/>
                </a:solidFill>
                <a:latin typeface="BIZ UDPゴシック" panose="020B0400000000000000" pitchFamily="50" charset="-128"/>
                <a:ea typeface="BIZ UDPゴシック" panose="020B0400000000000000" pitchFamily="50" charset="-128"/>
              </a:rPr>
              <a:t>228</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万人参加（</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270</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→（例）「</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SHOGUN</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」特別展示　など</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イベント</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ｳｫｰﾀｰﾌﾟﾗｻﾞ（昼）</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107</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万人参加（</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996</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・ｱｵと夜の虹のﾊﾟﾚｰﾄﾞ：</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152</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万人参加（</a:t>
            </a:r>
            <a:r>
              <a:rPr kumimoji="1" lang="en-US" altLang="ja-JP" sz="1000" dirty="0">
                <a:solidFill>
                  <a:schemeClr val="tx1"/>
                </a:solidFill>
                <a:latin typeface="BIZ UDPゴシック" panose="020B0400000000000000" pitchFamily="50" charset="-128"/>
                <a:ea typeface="BIZ UDPゴシック" panose="020B0400000000000000" pitchFamily="50" charset="-128"/>
              </a:rPr>
              <a:t>285</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ﾌﾟﾛｼﾞｪｸｼｮﾝﾏｯﾋﾟﾝｸﾞ：</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万人参加（</a:t>
            </a:r>
            <a:r>
              <a:rPr kumimoji="1" lang="en-US" altLang="ja-JP" sz="1000" dirty="0">
                <a:solidFill>
                  <a:schemeClr val="tx1"/>
                </a:solidFill>
                <a:latin typeface="BIZ UDPゴシック" panose="020B0400000000000000" pitchFamily="50" charset="-128"/>
                <a:ea typeface="BIZ UDPゴシック" panose="020B0400000000000000" pitchFamily="50" charset="-128"/>
              </a:rPr>
              <a:t>365</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One</a:t>
            </a:r>
            <a:r>
              <a:rPr kumimoji="1" lang="ja-JP" altLang="en-US"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000" b="1" dirty="0">
                <a:solidFill>
                  <a:schemeClr val="tx1"/>
                </a:solidFill>
                <a:latin typeface="BIZ UDゴシック" panose="020B0400000000000000" pitchFamily="49" charset="-128"/>
                <a:ea typeface="BIZ UDゴシック" panose="020B0400000000000000" pitchFamily="49" charset="-128"/>
              </a:rPr>
              <a:t>W</a:t>
            </a:r>
            <a:r>
              <a:rPr kumimoji="1" lang="en-US" altLang="ja-JP" sz="1000" b="1"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orld</a:t>
            </a:r>
            <a:r>
              <a:rPr kumimoji="1" lang="ja-JP" altLang="en-US"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One Planet</a:t>
            </a:r>
            <a:r>
              <a:rPr kumimoji="1" lang="ja-JP" altLang="en-US"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184</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51CE6F43-3095-4926-89A8-0BC7FEF64837}"/>
              </a:ext>
            </a:extLst>
          </p:cNvPr>
          <p:cNvSpPr txBox="1"/>
          <p:nvPr/>
        </p:nvSpPr>
        <p:spPr>
          <a:xfrm>
            <a:off x="4010423" y="1834364"/>
            <a:ext cx="2279359" cy="351375"/>
          </a:xfrm>
          <a:prstGeom prst="rect">
            <a:avLst/>
          </a:prstGeom>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rPr>
              <a:t>魅力発信</a:t>
            </a:r>
            <a:endParaRPr kumimoji="1" lang="en-US" altLang="ja-JP" sz="1400" b="0"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正方形/長方形 63">
            <a:extLst>
              <a:ext uri="{FF2B5EF4-FFF2-40B4-BE49-F238E27FC236}">
                <a16:creationId xmlns:a16="http://schemas.microsoft.com/office/drawing/2014/main" id="{8C4C0DEB-DDDA-4CC4-969E-5EF3E245153A}"/>
              </a:ext>
            </a:extLst>
          </p:cNvPr>
          <p:cNvSpPr/>
          <p:nvPr/>
        </p:nvSpPr>
        <p:spPr>
          <a:xfrm>
            <a:off x="6778538" y="2012964"/>
            <a:ext cx="2988000" cy="475764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rPr>
              <a:t>◎ ナショナルデー</a:t>
            </a:r>
            <a:endParaRPr kumimoji="0" lang="en-US" altLang="ja-JP" sz="1200" b="1" i="0" u="none" strike="noStrike" kern="1200" cap="none" spc="0" normalizeH="0" baseline="0" noProof="0" dirty="0">
              <a:ln>
                <a:noFill/>
              </a:ln>
              <a:solidFill>
                <a:schemeClr val="tx1"/>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・世界中の国や地域、国際機関が</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日ずつ開催</a:t>
            </a: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・伝統的な踊りや音楽の演奏など</a:t>
            </a:r>
            <a:r>
              <a:rPr kumimoji="1" lang="ja-JP" altLang="en-US" sz="1000" dirty="0">
                <a:solidFill>
                  <a:schemeClr val="tx1"/>
                </a:solidFill>
                <a:latin typeface="BIZ UDPゴシック" panose="020B0400000000000000" pitchFamily="50" charset="-128"/>
                <a:ea typeface="BIZ UDPゴシック" panose="020B0400000000000000" pitchFamily="50" charset="-128"/>
              </a:rPr>
              <a:t>を披露</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（例）</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ルーマニア</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6</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ブカレスト</a:t>
            </a:r>
            <a:r>
              <a:rPr kumimoji="1" lang="ja-JP" altLang="en-US" sz="1000" dirty="0">
                <a:solidFill>
                  <a:schemeClr val="tx1"/>
                </a:solidFill>
                <a:latin typeface="BIZ UDPゴシック" panose="020B0400000000000000" pitchFamily="50" charset="-128"/>
                <a:ea typeface="BIZ UDPゴシック" panose="020B0400000000000000" pitchFamily="50" charset="-128"/>
              </a:rPr>
              <a:t>の</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ジョルジュ・エネスク・フィルハー　</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モニー管弦楽団による文化芸術イベント等</a:t>
            </a: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モナコ</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6/28</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→カラビニエリ音楽隊による特別な演奏、</a:t>
            </a: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日本館～モナコ館のパレード　等</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テーマウィーク</a:t>
            </a: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週間毎に、地球的課題である８つのテーマを設定。「対話プログラム」と「ビジネス交流」等で構成</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（例）</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・未来のコミュニティとモビリティ（</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5/15</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→「世界をつなぐ</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ITU</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年」、「未来の交通</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機関展」など</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・健康とウェルビーイング（</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6/20</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7/1</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→「世界禁煙デー記念イベント」、「</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連携が</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生み出す、新時代のウェルネス体験」など</a:t>
            </a:r>
          </a:p>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F00744AB-DD2D-40F9-BB92-DA1BA28F97F1}"/>
              </a:ext>
            </a:extLst>
          </p:cNvPr>
          <p:cNvSpPr txBox="1"/>
          <p:nvPr/>
        </p:nvSpPr>
        <p:spPr>
          <a:xfrm>
            <a:off x="7245217" y="1834365"/>
            <a:ext cx="2279359" cy="351375"/>
          </a:xfrm>
          <a:prstGeom prst="rect">
            <a:avLst/>
          </a:prstGeom>
          <a:solidFill>
            <a:schemeClr val="accent1">
              <a:lumMod val="50000"/>
            </a:schemeClr>
          </a:solidFill>
          <a:ln>
            <a:solidFill>
              <a:schemeClr val="lt1"/>
            </a:solid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rPr>
              <a:t>国際交流</a:t>
            </a:r>
            <a:endParaRPr kumimoji="1" lang="en-US" altLang="ja-JP" sz="1400" b="1"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D338EF0A-16E1-43EA-934E-EF44F1EBC97B}"/>
              </a:ext>
            </a:extLst>
          </p:cNvPr>
          <p:cNvSpPr txBox="1"/>
          <p:nvPr/>
        </p:nvSpPr>
        <p:spPr>
          <a:xfrm>
            <a:off x="134515" y="666045"/>
            <a:ext cx="9650704" cy="1111715"/>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dirty="0">
                <a:solidFill>
                  <a:schemeClr val="tx1"/>
                </a:solidFill>
              </a:rPr>
              <a:t>万博開幕以降、世界の国・地域から、約</a:t>
            </a:r>
            <a:r>
              <a:rPr lang="en-US" altLang="ja-JP" dirty="0">
                <a:solidFill>
                  <a:schemeClr val="tx1"/>
                </a:solidFill>
              </a:rPr>
              <a:t>2,902</a:t>
            </a:r>
            <a:r>
              <a:rPr lang="ja-JP" altLang="en-US" dirty="0">
                <a:solidFill>
                  <a:schemeClr val="tx1"/>
                </a:solidFill>
              </a:rPr>
              <a:t>万人</a:t>
            </a:r>
            <a:r>
              <a:rPr lang="ja-JP" altLang="en-US" sz="1050" b="0" dirty="0"/>
              <a:t>（関係者含む）</a:t>
            </a:r>
            <a:r>
              <a:rPr lang="ja-JP" altLang="en-US" dirty="0">
                <a:solidFill>
                  <a:schemeClr val="tx1"/>
                </a:solidFill>
              </a:rPr>
              <a:t>が来場</a:t>
            </a:r>
            <a:r>
              <a:rPr lang="ja-JP" altLang="en-US" sz="1050" b="0" dirty="0"/>
              <a:t>（１</a:t>
            </a:r>
            <a:r>
              <a:rPr lang="en-US" altLang="ja-JP" sz="1050" b="0" dirty="0"/>
              <a:t>83</a:t>
            </a:r>
            <a:r>
              <a:rPr lang="ja-JP" altLang="en-US" sz="1050" b="0" dirty="0"/>
              <a:t>の国・地域から来場）</a:t>
            </a:r>
            <a:endParaRPr lang="en-US" altLang="ja-JP" sz="1050" b="0" dirty="0"/>
          </a:p>
          <a:p>
            <a:r>
              <a:rPr lang="ja-JP" altLang="en-US" dirty="0">
                <a:solidFill>
                  <a:schemeClr val="tx1"/>
                </a:solidFill>
              </a:rPr>
              <a:t>エリアについては、</a:t>
            </a:r>
            <a:br>
              <a:rPr lang="en-US" altLang="ja-JP" dirty="0">
                <a:solidFill>
                  <a:schemeClr val="tx1"/>
                </a:solidFill>
              </a:rPr>
            </a:br>
            <a:r>
              <a:rPr lang="ja-JP" altLang="en-US" sz="1050" b="0" dirty="0"/>
              <a:t>国内で約</a:t>
            </a:r>
            <a:r>
              <a:rPr lang="en-US" altLang="ja-JP" sz="1050" b="0" dirty="0"/>
              <a:t>9</a:t>
            </a:r>
            <a:r>
              <a:rPr lang="ja-JP" altLang="en-US" sz="1050" b="0" dirty="0"/>
              <a:t>割（近畿居住者が約２</a:t>
            </a:r>
            <a:r>
              <a:rPr lang="en-US" altLang="ja-JP" sz="1050" b="0" dirty="0"/>
              <a:t>/</a:t>
            </a:r>
            <a:r>
              <a:rPr lang="ja-JP" altLang="en-US" sz="1050" b="0" dirty="0"/>
              <a:t>３を占めるが、関東・中部地方からも１割が来場）</a:t>
            </a:r>
            <a:br>
              <a:rPr lang="en-US" altLang="ja-JP" sz="1050" b="0" dirty="0"/>
            </a:br>
            <a:r>
              <a:rPr lang="ja-JP" altLang="en-US" sz="1050" b="0" dirty="0"/>
              <a:t>海外で約１割（アジアが約半分を占めるが、欧州・北米からも２割前後が来場</a:t>
            </a:r>
            <a:endParaRPr lang="en-US" altLang="ja-JP" sz="1050" b="0" dirty="0"/>
          </a:p>
          <a:p>
            <a:r>
              <a:rPr lang="ja-JP" altLang="en-US" dirty="0">
                <a:solidFill>
                  <a:schemeClr val="tx1"/>
                </a:solidFill>
              </a:rPr>
              <a:t>チケット券種別の年齢区分</a:t>
            </a:r>
            <a:r>
              <a:rPr lang="ja-JP" altLang="en-US" sz="1050" b="0" dirty="0"/>
              <a:t>（推計）</a:t>
            </a:r>
            <a:r>
              <a:rPr lang="ja-JP" altLang="en-US" dirty="0">
                <a:solidFill>
                  <a:schemeClr val="tx1"/>
                </a:solidFill>
              </a:rPr>
              <a:t>では次代を担う年齢層</a:t>
            </a:r>
            <a:r>
              <a:rPr lang="ja-JP" altLang="en-US" sz="1050" b="0" dirty="0"/>
              <a:t>（</a:t>
            </a:r>
            <a:r>
              <a:rPr lang="en-US" altLang="ja-JP" sz="1050" b="0" dirty="0"/>
              <a:t>20</a:t>
            </a:r>
            <a:r>
              <a:rPr lang="ja-JP" altLang="en-US" sz="1050" b="0" dirty="0"/>
              <a:t>代以下）</a:t>
            </a:r>
            <a:r>
              <a:rPr lang="ja-JP" altLang="en-US" dirty="0">
                <a:solidFill>
                  <a:schemeClr val="tx1"/>
                </a:solidFill>
              </a:rPr>
              <a:t>が約３割、子育て世帯層</a:t>
            </a:r>
            <a:r>
              <a:rPr lang="ja-JP" altLang="en-US" sz="1050" b="0" dirty="0"/>
              <a:t>（</a:t>
            </a:r>
            <a:r>
              <a:rPr lang="en-US" altLang="ja-JP" sz="1050" b="0" dirty="0"/>
              <a:t>30</a:t>
            </a:r>
            <a:r>
              <a:rPr lang="ja-JP" altLang="en-US" sz="1050" b="0" dirty="0"/>
              <a:t>・</a:t>
            </a:r>
            <a:r>
              <a:rPr lang="en-US" altLang="ja-JP" sz="1050" b="0" dirty="0"/>
              <a:t>40</a:t>
            </a:r>
            <a:r>
              <a:rPr lang="ja-JP" altLang="en-US" sz="1050" b="0" dirty="0"/>
              <a:t>・５０代）</a:t>
            </a:r>
            <a:r>
              <a:rPr lang="ja-JP" altLang="en-US" dirty="0">
                <a:solidFill>
                  <a:schemeClr val="tx1"/>
                </a:solidFill>
              </a:rPr>
              <a:t>で約５割を占めている</a:t>
            </a:r>
            <a:endParaRPr lang="en-US" altLang="ja-JP" dirty="0">
              <a:solidFill>
                <a:schemeClr val="tx1"/>
              </a:solidFill>
            </a:endParaRPr>
          </a:p>
        </p:txBody>
      </p:sp>
      <p:pic>
        <p:nvPicPr>
          <p:cNvPr id="3" name="図 2">
            <a:extLst>
              <a:ext uri="{FF2B5EF4-FFF2-40B4-BE49-F238E27FC236}">
                <a16:creationId xmlns:a16="http://schemas.microsoft.com/office/drawing/2014/main" id="{EEA3EC7D-634D-40AB-8D1F-692AA2E5A1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4897" y="4230284"/>
            <a:ext cx="773789" cy="435256"/>
          </a:xfrm>
          <a:prstGeom prst="rect">
            <a:avLst/>
          </a:prstGeom>
        </p:spPr>
      </p:pic>
      <p:sp>
        <p:nvSpPr>
          <p:cNvPr id="20" name="テキスト ボックス 19">
            <a:extLst>
              <a:ext uri="{FF2B5EF4-FFF2-40B4-BE49-F238E27FC236}">
                <a16:creationId xmlns:a16="http://schemas.microsoft.com/office/drawing/2014/main" id="{5773E1DC-289E-43EF-82CE-628530C73838}"/>
              </a:ext>
            </a:extLst>
          </p:cNvPr>
          <p:cNvSpPr txBox="1"/>
          <p:nvPr/>
        </p:nvSpPr>
        <p:spPr>
          <a:xfrm>
            <a:off x="8292173" y="4074777"/>
            <a:ext cx="837754" cy="170816"/>
          </a:xfrm>
          <a:prstGeom prst="rect">
            <a:avLst/>
          </a:prstGeom>
        </p:spPr>
        <p:txBody>
          <a:bodyPr wrap="square">
            <a:spAutoFit/>
          </a:bodyPr>
          <a:lstStyle/>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ND</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（ルーマニア）</a:t>
            </a:r>
          </a:p>
        </p:txBody>
      </p:sp>
      <p:pic>
        <p:nvPicPr>
          <p:cNvPr id="5" name="図 4">
            <a:extLst>
              <a:ext uri="{FF2B5EF4-FFF2-40B4-BE49-F238E27FC236}">
                <a16:creationId xmlns:a16="http://schemas.microsoft.com/office/drawing/2014/main" id="{5C0C30EC-5122-481B-99FC-A16EE71FF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1942" y="4065692"/>
            <a:ext cx="452332" cy="603109"/>
          </a:xfrm>
          <a:prstGeom prst="rect">
            <a:avLst/>
          </a:prstGeom>
        </p:spPr>
      </p:pic>
      <p:sp>
        <p:nvSpPr>
          <p:cNvPr id="21" name="テキスト ボックス 20">
            <a:extLst>
              <a:ext uri="{FF2B5EF4-FFF2-40B4-BE49-F238E27FC236}">
                <a16:creationId xmlns:a16="http://schemas.microsoft.com/office/drawing/2014/main" id="{41072D9D-6C01-4FBD-835B-AB8A6452ACC9}"/>
              </a:ext>
            </a:extLst>
          </p:cNvPr>
          <p:cNvSpPr txBox="1"/>
          <p:nvPr/>
        </p:nvSpPr>
        <p:spPr>
          <a:xfrm>
            <a:off x="9025503" y="3910185"/>
            <a:ext cx="837754" cy="170816"/>
          </a:xfrm>
          <a:prstGeom prst="rect">
            <a:avLst/>
          </a:prstGeom>
        </p:spPr>
        <p:txBody>
          <a:bodyPr wrap="square">
            <a:spAutoFit/>
          </a:bodyPr>
          <a:lstStyle/>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ND</a:t>
            </a:r>
            <a:r>
              <a:rPr kumimoji="1" lang="ja-JP"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（モナコ）</a:t>
            </a:r>
          </a:p>
        </p:txBody>
      </p:sp>
      <p:sp>
        <p:nvSpPr>
          <p:cNvPr id="23" name="正方形/長方形 22">
            <a:extLst>
              <a:ext uri="{FF2B5EF4-FFF2-40B4-BE49-F238E27FC236}">
                <a16:creationId xmlns:a16="http://schemas.microsoft.com/office/drawing/2014/main" id="{CA865541-EB09-4DA4-BD09-67C0A2300E48}"/>
              </a:ext>
            </a:extLst>
          </p:cNvPr>
          <p:cNvSpPr/>
          <p:nvPr/>
        </p:nvSpPr>
        <p:spPr>
          <a:xfrm>
            <a:off x="134515" y="2027613"/>
            <a:ext cx="3406273" cy="4757645"/>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457200" rtl="0" eaLnBrk="1" fontAlgn="auto" latinLnBrk="0" hangingPunct="1">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endPar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endPar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セミナー・フォーラムなど</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1000" b="1" dirty="0">
                <a:solidFill>
                  <a:prstClr val="black"/>
                </a:solidFill>
                <a:latin typeface="BIZ UDPゴシック" panose="020B0400000000000000" pitchFamily="50" charset="-128"/>
                <a:ea typeface="BIZ UDPゴシック" panose="020B0400000000000000" pitchFamily="50" charset="-128"/>
              </a:rPr>
              <a:t>（開催例）</a:t>
            </a:r>
            <a:endParaRPr kumimoji="1" lang="en-US" altLang="ja-JP" sz="1000" b="1" dirty="0">
              <a:solidFill>
                <a:prstClr val="black"/>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・ラオスビジネスセミナー（</a:t>
            </a:r>
            <a:r>
              <a:rPr kumimoji="1" lang="en-US" altLang="ja-JP" sz="900" dirty="0">
                <a:solidFill>
                  <a:prstClr val="black"/>
                </a:solidFill>
                <a:latin typeface="BIZ UDPゴシック" panose="020B0400000000000000" pitchFamily="50" charset="-128"/>
                <a:ea typeface="BIZ UDPゴシック" panose="020B0400000000000000" pitchFamily="50" charset="-128"/>
              </a:rPr>
              <a:t>4/22</a:t>
            </a:r>
            <a:r>
              <a:rPr kumimoji="1" lang="ja-JP" altLang="en-US" sz="900" dirty="0">
                <a:solidFill>
                  <a:prstClr val="black"/>
                </a:solidFill>
                <a:latin typeface="BIZ UDPゴシック" panose="020B0400000000000000" pitchFamily="50" charset="-128"/>
                <a:ea typeface="BIZ UDPゴシック" panose="020B0400000000000000" pitchFamily="50" charset="-128"/>
              </a:rPr>
              <a:t>）</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・インドネシアビジネスフォーラム（</a:t>
            </a:r>
            <a:r>
              <a:rPr kumimoji="1" lang="en-US" altLang="ja-JP" sz="900" dirty="0">
                <a:solidFill>
                  <a:prstClr val="black"/>
                </a:solidFill>
                <a:latin typeface="BIZ UDPゴシック" panose="020B0400000000000000" pitchFamily="50" charset="-128"/>
                <a:ea typeface="BIZ UDPゴシック" panose="020B0400000000000000" pitchFamily="50" charset="-128"/>
              </a:rPr>
              <a:t>5/2</a:t>
            </a:r>
            <a:r>
              <a:rPr kumimoji="1" lang="ja-JP" altLang="en-US" sz="900" dirty="0">
                <a:solidFill>
                  <a:prstClr val="black"/>
                </a:solidFill>
                <a:latin typeface="BIZ UDPゴシック" panose="020B0400000000000000" pitchFamily="50" charset="-128"/>
                <a:ea typeface="BIZ UDPゴシック" panose="020B0400000000000000" pitchFamily="50" charset="-128"/>
              </a:rPr>
              <a:t>）</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・ハンブルグビジネスセミナー（</a:t>
            </a:r>
            <a:r>
              <a:rPr kumimoji="1" lang="en-US" altLang="ja-JP" sz="900" dirty="0">
                <a:solidFill>
                  <a:schemeClr val="tx1"/>
                </a:solidFill>
                <a:latin typeface="BIZ UDPゴシック" panose="020B0400000000000000" pitchFamily="50" charset="-128"/>
                <a:ea typeface="BIZ UDPゴシック" panose="020B0400000000000000" pitchFamily="50" charset="-128"/>
              </a:rPr>
              <a:t>6/24</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・英国経営者協会とのビジネスマッチングイベント（</a:t>
            </a:r>
            <a:r>
              <a:rPr kumimoji="1" lang="en-US" altLang="ja-JP" sz="900" dirty="0">
                <a:solidFill>
                  <a:schemeClr val="tx1"/>
                </a:solidFill>
                <a:latin typeface="BIZ UDPゴシック" panose="020B0400000000000000" pitchFamily="50" charset="-128"/>
                <a:ea typeface="BIZ UDPゴシック" panose="020B0400000000000000" pitchFamily="50" charset="-128"/>
              </a:rPr>
              <a:t>7/8</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marR="0" lvl="0" algn="l" defTabSz="457200" rtl="0" eaLnBrk="1" fontAlgn="auto" latinLnBrk="0" hangingPunct="1">
              <a:spcBef>
                <a:spcPts val="0"/>
              </a:spcBef>
              <a:spcAft>
                <a:spcPts val="0"/>
              </a:spcAft>
              <a:buClrTx/>
              <a:buSzTx/>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・関西アフリカビジネスフォーラム</a:t>
            </a:r>
            <a:r>
              <a:rPr kumimoji="1" lang="en-US" altLang="ja-JP" sz="900" dirty="0">
                <a:solidFill>
                  <a:schemeClr val="tx1"/>
                </a:solidFill>
                <a:latin typeface="BIZ UDPゴシック" panose="020B0400000000000000" pitchFamily="50" charset="-128"/>
                <a:ea typeface="BIZ UDPゴシック" panose="020B0400000000000000" pitchFamily="50" charset="-128"/>
              </a:rPr>
              <a:t>(8/23)</a:t>
            </a:r>
          </a:p>
          <a:p>
            <a:pPr marL="180975" marR="0" lvl="0" algn="l" defTabSz="457200" rtl="0" eaLnBrk="1" fontAlgn="auto" latinLnBrk="0" hangingPunct="1">
              <a:lnSpc>
                <a:spcPts val="1000"/>
              </a:lnSpc>
              <a:spcBef>
                <a:spcPts val="0"/>
              </a:spcBef>
              <a:spcAft>
                <a:spcPts val="0"/>
              </a:spcAft>
              <a:buClrTx/>
              <a:buSzTx/>
              <a:tabLst/>
              <a:defRPr/>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nSpc>
                <a:spcPts val="1000"/>
              </a:lnSpc>
              <a:defRPr/>
            </a:pPr>
            <a:r>
              <a:rPr lang="ja-JP" altLang="en-US" sz="1200" b="1" dirty="0">
                <a:solidFill>
                  <a:schemeClr val="tx1"/>
                </a:solidFill>
                <a:highlight>
                  <a:srgbClr val="FFFF00"/>
                </a:highlight>
                <a:latin typeface="BIZ UDPゴシック" panose="020B0400000000000000" pitchFamily="50" charset="-128"/>
                <a:ea typeface="BIZ UDPゴシック" panose="020B0400000000000000" pitchFamily="50" charset="-128"/>
              </a:rPr>
              <a:t>◎ 商談会・展示会など</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180975" marR="0" lvl="0" indent="0" algn="l" defTabSz="457200" rtl="0" eaLnBrk="1" fontAlgn="auto" latinLnBrk="0" hangingPunct="1">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（開催例）</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上海の帆</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経済貿易（人文）展（</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5/8-9</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lvl="0">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・中国・天津ビジネス商談会</a:t>
            </a:r>
            <a:r>
              <a:rPr kumimoji="1" lang="en-US" altLang="ja-JP" sz="900" dirty="0">
                <a:solidFill>
                  <a:schemeClr val="tx1"/>
                </a:solidFill>
                <a:latin typeface="BIZ UDPゴシック" panose="020B0400000000000000" pitchFamily="50" charset="-128"/>
                <a:ea typeface="BIZ UDPゴシック" panose="020B0400000000000000" pitchFamily="50" charset="-128"/>
              </a:rPr>
              <a:t>2025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5/15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lvl="0">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・ベトナム企業と日本企業の商談会 </a:t>
            </a:r>
            <a:r>
              <a:rPr kumimoji="1" lang="en-US" altLang="ja-JP" sz="900" dirty="0">
                <a:solidFill>
                  <a:schemeClr val="tx1"/>
                </a:solidFill>
                <a:latin typeface="BIZ UDPゴシック" panose="020B0400000000000000" pitchFamily="50" charset="-128"/>
                <a:ea typeface="BIZ UDPゴシック" panose="020B0400000000000000" pitchFamily="50" charset="-128"/>
              </a:rPr>
              <a:t>in Osaka 2025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5/27</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marR="0" lvl="0" indent="0" algn="l" defTabSz="457200" rtl="0" eaLnBrk="1" fontAlgn="auto" latinLnBrk="0" hangingPunct="1">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・英国食品・飲料貿易使節団との商談会（</a:t>
            </a:r>
            <a:r>
              <a:rPr kumimoji="1" lang="en-US" altLang="ja-JP" sz="900" dirty="0">
                <a:solidFill>
                  <a:schemeClr val="tx1"/>
                </a:solidFill>
                <a:latin typeface="BIZ UDPゴシック" panose="020B0400000000000000" pitchFamily="50" charset="-128"/>
                <a:ea typeface="BIZ UDPゴシック" panose="020B0400000000000000" pitchFamily="50" charset="-128"/>
              </a:rPr>
              <a:t>6/13</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lvl="0">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・大阪・ペルー食品企業ビジネスマッチングイベント（</a:t>
            </a:r>
            <a:r>
              <a:rPr kumimoji="1" lang="en-US" altLang="ja-JP" sz="900" dirty="0">
                <a:solidFill>
                  <a:schemeClr val="tx1"/>
                </a:solidFill>
                <a:latin typeface="BIZ UDPゴシック" panose="020B0400000000000000" pitchFamily="50" charset="-128"/>
                <a:ea typeface="BIZ UDPゴシック" panose="020B0400000000000000" pitchFamily="50" charset="-128"/>
              </a:rPr>
              <a:t>8/7</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・海外ビジネス商談会＠ライフスタイル </a:t>
            </a:r>
            <a:r>
              <a:rPr kumimoji="1" lang="en-US" altLang="ja-JP" sz="900" dirty="0">
                <a:solidFill>
                  <a:schemeClr val="tx1"/>
                </a:solidFill>
                <a:latin typeface="BIZ UDPゴシック" panose="020B0400000000000000" pitchFamily="50" charset="-128"/>
                <a:ea typeface="BIZ UDPゴシック" panose="020B0400000000000000" pitchFamily="50" charset="-128"/>
              </a:rPr>
              <a:t>Week OSAKA</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9/24-26</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a:lnSpc>
                <a:spcPts val="1000"/>
              </a:lnSpc>
              <a:defRPr/>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nSpc>
                <a:spcPts val="1000"/>
              </a:lnSpc>
              <a:defRPr/>
            </a:pPr>
            <a:r>
              <a:rPr lang="ja-JP" altLang="en-US" sz="1200" b="1" dirty="0">
                <a:solidFill>
                  <a:schemeClr val="tx1"/>
                </a:solidFill>
                <a:highlight>
                  <a:srgbClr val="FFFF00"/>
                </a:highlight>
                <a:latin typeface="BIZ UDPゴシック" panose="020B0400000000000000" pitchFamily="50" charset="-128"/>
                <a:ea typeface="BIZ UDPゴシック" panose="020B0400000000000000" pitchFamily="50" charset="-128"/>
              </a:rPr>
              <a:t>◎海外ネットワークの強化・拡大</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締結</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例）</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市</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）カナダ ケベック州との</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t>
            </a:r>
            <a:r>
              <a:rPr kumimoji="1" lang="en-US" altLang="ja-JP" sz="900" dirty="0">
                <a:solidFill>
                  <a:schemeClr val="tx1"/>
                </a:solidFill>
                <a:latin typeface="BIZ UDPゴシック" panose="020B0400000000000000" pitchFamily="50" charset="-128"/>
                <a:ea typeface="BIZ UDPゴシック" panose="020B0400000000000000" pitchFamily="50" charset="-128"/>
              </a:rPr>
              <a:t>O</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U</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締結（</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6/24</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p>
          <a:p>
            <a:pPr marL="180975" marR="0" lvl="0" indent="0" algn="l" defTabSz="457200" rtl="0" eaLnBrk="1" fontAlgn="auto" latinLnBrk="0" hangingPunct="1">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市</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英国</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グレーター・マンチェスター合同行政機構と　</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457200" rtl="0" eaLnBrk="1" fontAlgn="auto" latinLnBrk="0" hangingPunct="1">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の姉妹都市提携 （９</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府</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）イタリア　ロンバルディア州</a:t>
            </a:r>
            <a:r>
              <a:rPr kumimoji="1" lang="ja-JP" altLang="en-US" sz="900" dirty="0">
                <a:solidFill>
                  <a:schemeClr val="tx1"/>
                </a:solidFill>
                <a:latin typeface="BIZ UDPゴシック" panose="020B0400000000000000" pitchFamily="50" charset="-128"/>
                <a:ea typeface="BIZ UDPゴシック" panose="020B0400000000000000" pitchFamily="50" charset="-128"/>
              </a:rPr>
              <a:t>との</a:t>
            </a:r>
            <a:r>
              <a:rPr kumimoji="1" lang="en-US" altLang="ja-JP" sz="900" dirty="0">
                <a:solidFill>
                  <a:schemeClr val="tx1"/>
                </a:solidFill>
                <a:latin typeface="BIZ UDPゴシック" panose="020B0400000000000000" pitchFamily="50" charset="-128"/>
                <a:ea typeface="BIZ UDPゴシック" panose="020B0400000000000000" pitchFamily="50" charset="-128"/>
              </a:rPr>
              <a:t>MOU</a:t>
            </a:r>
            <a:r>
              <a:rPr kumimoji="1" lang="ja-JP" altLang="en-US" sz="900" dirty="0">
                <a:solidFill>
                  <a:schemeClr val="tx1"/>
                </a:solidFill>
                <a:latin typeface="BIZ UDPゴシック" panose="020B0400000000000000" pitchFamily="50" charset="-128"/>
                <a:ea typeface="BIZ UDPゴシック" panose="020B0400000000000000" pitchFamily="50" charset="-128"/>
              </a:rPr>
              <a:t>締結</a:t>
            </a:r>
            <a:r>
              <a:rPr kumimoji="1" lang="en-US" altLang="ja-JP" sz="900" dirty="0">
                <a:solidFill>
                  <a:schemeClr val="tx1"/>
                </a:solidFill>
                <a:latin typeface="BIZ UDPゴシック" panose="020B0400000000000000" pitchFamily="50" charset="-128"/>
                <a:ea typeface="BIZ UDPゴシック" panose="020B0400000000000000" pitchFamily="50" charset="-128"/>
              </a:rPr>
              <a:t> (10/10)</a:t>
            </a:r>
          </a:p>
          <a:p>
            <a:pPr marL="180975" marR="0" lvl="0" indent="0" algn="l" defTabSz="457200" rtl="0" eaLnBrk="1" fontAlgn="auto" latinLnBrk="0" hangingPunct="1">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府市</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スウェーデン貿易投資公団との</a:t>
            </a:r>
            <a:r>
              <a:rPr kumimoji="1" lang="en-US" altLang="ja-JP" sz="900" dirty="0">
                <a:solidFill>
                  <a:schemeClr val="tx1"/>
                </a:solidFill>
                <a:latin typeface="BIZ UDPゴシック" panose="020B0400000000000000" pitchFamily="50" charset="-128"/>
                <a:ea typeface="BIZ UDPゴシック" panose="020B0400000000000000" pitchFamily="50" charset="-128"/>
              </a:rPr>
              <a:t>MOU</a:t>
            </a:r>
            <a:r>
              <a:rPr kumimoji="1" lang="ja-JP" altLang="en-US" sz="900" dirty="0">
                <a:solidFill>
                  <a:schemeClr val="tx1"/>
                </a:solidFill>
                <a:latin typeface="BIZ UDPゴシック" panose="020B0400000000000000" pitchFamily="50" charset="-128"/>
                <a:ea typeface="BIZ UDPゴシック" panose="020B0400000000000000" pitchFamily="50" charset="-128"/>
              </a:rPr>
              <a:t>締結</a:t>
            </a:r>
            <a:r>
              <a:rPr kumimoji="1" lang="en-US" altLang="ja-JP" sz="900" dirty="0">
                <a:solidFill>
                  <a:schemeClr val="tx1"/>
                </a:solidFill>
                <a:latin typeface="BIZ UDPゴシック" panose="020B0400000000000000" pitchFamily="50" charset="-128"/>
                <a:ea typeface="BIZ UDPゴシック" panose="020B0400000000000000" pitchFamily="50" charset="-128"/>
              </a:rPr>
              <a:t>(10/10)</a:t>
            </a:r>
          </a:p>
        </p:txBody>
      </p:sp>
      <p:sp>
        <p:nvSpPr>
          <p:cNvPr id="60" name="テキスト ボックス 59">
            <a:extLst>
              <a:ext uri="{FF2B5EF4-FFF2-40B4-BE49-F238E27FC236}">
                <a16:creationId xmlns:a16="http://schemas.microsoft.com/office/drawing/2014/main" id="{42E1B115-B47B-4C22-8FD9-130DBD953A6A}"/>
              </a:ext>
            </a:extLst>
          </p:cNvPr>
          <p:cNvSpPr txBox="1"/>
          <p:nvPr/>
        </p:nvSpPr>
        <p:spPr>
          <a:xfrm>
            <a:off x="697971" y="1851926"/>
            <a:ext cx="2279359" cy="351375"/>
          </a:xfrm>
          <a:prstGeom prst="rect">
            <a:avLst/>
          </a:prstGeom>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rPr>
              <a:t>ビジネス</a:t>
            </a:r>
            <a:endParaRPr kumimoji="1" lang="en-US" altLang="ja-JP" sz="1400" b="1" i="0" u="none" strike="noStrike" kern="1200" cap="none" spc="0" normalizeH="0" baseline="0" noProof="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7EAE79A4-74C4-422C-8B0B-9506F41BFE74}"/>
              </a:ext>
            </a:extLst>
          </p:cNvPr>
          <p:cNvSpPr txBox="1"/>
          <p:nvPr/>
        </p:nvSpPr>
        <p:spPr>
          <a:xfrm>
            <a:off x="6"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en-US" altLang="ja-JP" dirty="0"/>
              <a:t>《</a:t>
            </a:r>
            <a:r>
              <a:rPr lang="ja-JP" altLang="en-US" dirty="0"/>
              <a:t>参考</a:t>
            </a:r>
            <a:r>
              <a:rPr lang="en-US" altLang="ja-JP" dirty="0"/>
              <a:t>》</a:t>
            </a:r>
            <a:r>
              <a:rPr lang="ja-JP" altLang="en-US" dirty="0"/>
              <a:t>万博を契機とした更なる飛躍（ビジネス・魅力発信・国際交流）</a:t>
            </a:r>
            <a:endParaRPr lang="en-US" altLang="ja-JP" dirty="0"/>
          </a:p>
        </p:txBody>
      </p:sp>
      <p:sp>
        <p:nvSpPr>
          <p:cNvPr id="27" name="テキスト ボックス 26">
            <a:extLst>
              <a:ext uri="{FF2B5EF4-FFF2-40B4-BE49-F238E27FC236}">
                <a16:creationId xmlns:a16="http://schemas.microsoft.com/office/drawing/2014/main" id="{46846752-F1EC-4A3A-97A7-99D3D1E230FC}"/>
              </a:ext>
            </a:extLst>
          </p:cNvPr>
          <p:cNvSpPr txBox="1"/>
          <p:nvPr/>
        </p:nvSpPr>
        <p:spPr>
          <a:xfrm>
            <a:off x="5437975" y="4068326"/>
            <a:ext cx="1115860" cy="263149"/>
          </a:xfrm>
          <a:prstGeom prst="rect">
            <a:avLst/>
          </a:prstGeom>
        </p:spPr>
        <p:txBody>
          <a:bodyPr wrap="square">
            <a:spAutoFit/>
          </a:bodyPr>
          <a:lstStyle/>
          <a:p>
            <a:pPr marL="180975"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大阪ウィーク～</a:t>
            </a:r>
            <a:r>
              <a:rPr kumimoji="1" lang="ja-JP" altLang="en-US" sz="500" dirty="0">
                <a:latin typeface="BIZ UDPゴシック" panose="020B0400000000000000" pitchFamily="50" charset="-128"/>
                <a:ea typeface="BIZ UDPゴシック" panose="020B0400000000000000" pitchFamily="50" charset="-128"/>
              </a:rPr>
              <a:t>春・夏・秋～</a:t>
            </a:r>
            <a:endParaRPr kumimoji="1" lang="en-US" altLang="ja-JP" sz="500" dirty="0">
              <a:latin typeface="BIZ UDPゴシック" panose="020B0400000000000000" pitchFamily="50" charset="-128"/>
              <a:ea typeface="BIZ UDPゴシック" panose="020B0400000000000000" pitchFamily="50" charset="-128"/>
            </a:endParaRPr>
          </a:p>
          <a:p>
            <a:pPr marL="180975"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500" dirty="0">
                <a:latin typeface="BIZ UDPゴシック" panose="020B0400000000000000" pitchFamily="50" charset="-128"/>
                <a:ea typeface="BIZ UDPゴシック" panose="020B0400000000000000" pitchFamily="50" charset="-128"/>
              </a:rPr>
              <a:t>オープニングイベント</a:t>
            </a:r>
            <a:endParaRPr kumimoji="1" lang="ja-JP" altLang="en-US"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28" name="図 27">
            <a:extLst>
              <a:ext uri="{FF2B5EF4-FFF2-40B4-BE49-F238E27FC236}">
                <a16:creationId xmlns:a16="http://schemas.microsoft.com/office/drawing/2014/main" id="{816C71B9-DE01-4288-80D6-ABD8865ADD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809" y="3498043"/>
            <a:ext cx="799820" cy="540000"/>
          </a:xfrm>
          <a:prstGeom prst="rect">
            <a:avLst/>
          </a:prstGeom>
        </p:spPr>
      </p:pic>
    </p:spTree>
    <p:extLst>
      <p:ext uri="{BB962C8B-B14F-4D97-AF65-F5344CB8AC3E}">
        <p14:creationId xmlns:p14="http://schemas.microsoft.com/office/powerpoint/2010/main" val="30582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69267" y="6486186"/>
            <a:ext cx="2228850" cy="365125"/>
          </a:xfrm>
        </p:spPr>
        <p:txBody>
          <a:bodyPr/>
          <a:lstStyle/>
          <a:p>
            <a:fld id="{DDF82107-93BA-490C-9453-044014AF67CD}" type="slidenum">
              <a:rPr kumimoji="1" lang="ja-JP" altLang="en-US" smtClean="0"/>
              <a:pPr/>
              <a:t>30</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startAt="2"/>
            </a:pPr>
            <a:r>
              <a:rPr lang="ja-JP" altLang="en-US" sz="2800" spc="163" dirty="0">
                <a:latin typeface="HGS創英角ｺﾞｼｯｸUB" panose="020B0900000000000000" pitchFamily="50" charset="-128"/>
                <a:ea typeface="HGS創英角ｺﾞｼｯｸUB" panose="020B0900000000000000" pitchFamily="50" charset="-128"/>
              </a:rPr>
              <a:t>万博を契機とした更なる飛躍</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grpSp>
        <p:nvGrpSpPr>
          <p:cNvPr id="6" name="グループ化 5">
            <a:extLst>
              <a:ext uri="{FF2B5EF4-FFF2-40B4-BE49-F238E27FC236}">
                <a16:creationId xmlns:a16="http://schemas.microsoft.com/office/drawing/2014/main" id="{FC18A5E0-B71F-4AE4-9AFB-387E079E29D9}"/>
              </a:ext>
            </a:extLst>
          </p:cNvPr>
          <p:cNvGrpSpPr/>
          <p:nvPr/>
        </p:nvGrpSpPr>
        <p:grpSpPr>
          <a:xfrm>
            <a:off x="1122770" y="1340502"/>
            <a:ext cx="8365683" cy="4915320"/>
            <a:chOff x="770159" y="1279666"/>
            <a:chExt cx="8365683" cy="4915320"/>
          </a:xfrm>
        </p:grpSpPr>
        <p:sp>
          <p:nvSpPr>
            <p:cNvPr id="7" name="テキスト ボックス 6">
              <a:extLst>
                <a:ext uri="{FF2B5EF4-FFF2-40B4-BE49-F238E27FC236}">
                  <a16:creationId xmlns:a16="http://schemas.microsoft.com/office/drawing/2014/main" id="{F1502657-CFC9-4663-BE90-D52C7D970576}"/>
                </a:ext>
              </a:extLst>
            </p:cNvPr>
            <p:cNvSpPr txBox="1"/>
            <p:nvPr/>
          </p:nvSpPr>
          <p:spPr>
            <a:xfrm>
              <a:off x="770159" y="1279666"/>
              <a:ext cx="8365683" cy="4915320"/>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未来社会の実験場</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最先端技術・サービスの披露</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②　官民を挙げたチャレンジ</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③　ビジネスマッチング機会の創出</a:t>
              </a:r>
              <a:endParaRPr lang="en-US" altLang="ja-JP" b="1" dirty="0">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大阪の魅力発信</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都市魅力の発信・都市格の向上</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世界規模のイベント開催できるノウハウの構築</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世界との交流の活発化</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国際交流</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フレンドリー気質の醸成</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A926CB6-AED9-42CE-A05D-D88FA052F91A}"/>
                </a:ext>
              </a:extLst>
            </p:cNvPr>
            <p:cNvSpPr txBox="1"/>
            <p:nvPr/>
          </p:nvSpPr>
          <p:spPr>
            <a:xfrm>
              <a:off x="5036975" y="3691693"/>
              <a:ext cx="3005114" cy="949619"/>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37</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40</a:t>
              </a:r>
            </a:p>
          </p:txBody>
        </p:sp>
        <p:sp>
          <p:nvSpPr>
            <p:cNvPr id="12" name="テキスト ボックス 11">
              <a:extLst>
                <a:ext uri="{FF2B5EF4-FFF2-40B4-BE49-F238E27FC236}">
                  <a16:creationId xmlns:a16="http://schemas.microsoft.com/office/drawing/2014/main" id="{1EB36CB8-509D-4183-AFB6-1192FD3CBAD2}"/>
                </a:ext>
              </a:extLst>
            </p:cNvPr>
            <p:cNvSpPr txBox="1"/>
            <p:nvPr/>
          </p:nvSpPr>
          <p:spPr>
            <a:xfrm>
              <a:off x="5036975" y="1828801"/>
              <a:ext cx="3005114" cy="1268168"/>
            </a:xfrm>
            <a:prstGeom prst="rect">
              <a:avLst/>
            </a:prstGeom>
            <a:noFill/>
          </p:spPr>
          <p:txBody>
            <a:bodyPr wrap="square" rtlCol="0">
              <a:spAutoFit/>
            </a:bodyPr>
            <a:lstStyle/>
            <a:p>
              <a:pPr algn="r">
                <a:lnSpc>
                  <a:spcPct val="15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31</a:t>
              </a:r>
            </a:p>
            <a:p>
              <a:pPr algn="r">
                <a:lnSpc>
                  <a:spcPct val="15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33</a:t>
              </a:r>
            </a:p>
            <a:p>
              <a:pPr algn="r">
                <a:lnSpc>
                  <a:spcPct val="15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35</a:t>
              </a:r>
            </a:p>
          </p:txBody>
        </p:sp>
        <p:sp>
          <p:nvSpPr>
            <p:cNvPr id="13" name="テキスト ボックス 12">
              <a:extLst>
                <a:ext uri="{FF2B5EF4-FFF2-40B4-BE49-F238E27FC236}">
                  <a16:creationId xmlns:a16="http://schemas.microsoft.com/office/drawing/2014/main" id="{91AB02A1-51C8-4CD4-860A-44FFC12BE5C3}"/>
                </a:ext>
              </a:extLst>
            </p:cNvPr>
            <p:cNvSpPr txBox="1"/>
            <p:nvPr/>
          </p:nvSpPr>
          <p:spPr>
            <a:xfrm>
              <a:off x="5036975" y="5245367"/>
              <a:ext cx="3005114" cy="949619"/>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43</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45</a:t>
              </a:r>
            </a:p>
          </p:txBody>
        </p:sp>
      </p:grpSp>
    </p:spTree>
    <p:extLst>
      <p:ext uri="{BB962C8B-B14F-4D97-AF65-F5344CB8AC3E}">
        <p14:creationId xmlns:p14="http://schemas.microsoft.com/office/powerpoint/2010/main" val="273120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fld id="{DDF82107-93BA-490C-9453-044014AF67CD}" type="slidenum">
              <a:rPr kumimoji="1" lang="ja-JP" altLang="en-US" smtClean="0"/>
              <a:pPr/>
              <a:t>31</a:t>
            </a:fld>
            <a:endParaRPr kumimoji="1" lang="ja-JP" altLang="en-US" dirty="0"/>
          </a:p>
        </p:txBody>
      </p:sp>
      <p:sp>
        <p:nvSpPr>
          <p:cNvPr id="13" name="正方形/長方形 12">
            <a:extLst>
              <a:ext uri="{FF2B5EF4-FFF2-40B4-BE49-F238E27FC236}">
                <a16:creationId xmlns:a16="http://schemas.microsoft.com/office/drawing/2014/main" id="{06F43101-C378-47D6-BAC5-611FDE9A77A4}"/>
              </a:ext>
            </a:extLst>
          </p:cNvPr>
          <p:cNvSpPr/>
          <p:nvPr/>
        </p:nvSpPr>
        <p:spPr>
          <a:xfrm>
            <a:off x="139461" y="1014867"/>
            <a:ext cx="4734463" cy="577211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dirty="0">
              <a:solidFill>
                <a:prstClr val="white"/>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247B9D6-8A8D-4CE6-99E2-8B7DF09975AB}"/>
              </a:ext>
            </a:extLst>
          </p:cNvPr>
          <p:cNvSpPr txBox="1"/>
          <p:nvPr/>
        </p:nvSpPr>
        <p:spPr>
          <a:xfrm>
            <a:off x="1040201" y="843689"/>
            <a:ext cx="2932981" cy="338554"/>
          </a:xfrm>
          <a:prstGeom prst="rect">
            <a:avLst/>
          </a:prstGeom>
          <a:solidFill>
            <a:schemeClr val="accent5"/>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ライフサイエンス・ヘルスケア</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17DBBD32-EFAC-4931-803C-927F24CD77F6}"/>
              </a:ext>
            </a:extLst>
          </p:cNvPr>
          <p:cNvSpPr/>
          <p:nvPr/>
        </p:nvSpPr>
        <p:spPr>
          <a:xfrm>
            <a:off x="5032075" y="1014867"/>
            <a:ext cx="4734463" cy="536836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CDF1146E-B88B-4C51-B8FB-ACF97F016BC7}"/>
              </a:ext>
            </a:extLst>
          </p:cNvPr>
          <p:cNvSpPr txBox="1"/>
          <p:nvPr/>
        </p:nvSpPr>
        <p:spPr>
          <a:xfrm>
            <a:off x="5932820" y="880749"/>
            <a:ext cx="2934000" cy="338554"/>
          </a:xfrm>
          <a:prstGeom prst="rect">
            <a:avLst/>
          </a:prstGeom>
          <a:solidFill>
            <a:srgbClr val="0FB49D"/>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200" normalizeH="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カーボンニュートラル</a:t>
            </a:r>
            <a:endParaRPr kumimoji="0" lang="en-US" altLang="ja-JP" sz="1600" b="1" i="0" u="none" strike="noStrike" kern="1200" cap="none" spc="200" normalizeH="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33EB1C85-6AD6-4F2A-B115-02E966741A36}"/>
              </a:ext>
            </a:extLst>
          </p:cNvPr>
          <p:cNvSpPr txBox="1"/>
          <p:nvPr/>
        </p:nvSpPr>
        <p:spPr>
          <a:xfrm>
            <a:off x="178386" y="3135229"/>
            <a:ext cx="3236488" cy="113877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Japan Health</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＠インテックス大阪</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医療・</a:t>
            </a:r>
            <a:r>
              <a:rPr kumimoji="1" lang="ja-JP" altLang="en-US" sz="1000" dirty="0">
                <a:latin typeface="BIZ UDPゴシック" panose="020B0400000000000000" pitchFamily="50" charset="-128"/>
                <a:ea typeface="BIZ UDPゴシック" panose="020B0400000000000000" pitchFamily="50" charset="-128"/>
              </a:rPr>
              <a:t>ヘルスケアの国際見本市「</a:t>
            </a:r>
            <a:r>
              <a:rPr kumimoji="1" lang="en-US" altLang="ja-JP" sz="1000" dirty="0">
                <a:latin typeface="BIZ UDPゴシック" panose="020B0400000000000000" pitchFamily="50" charset="-128"/>
                <a:ea typeface="BIZ UDPゴシック" panose="020B0400000000000000" pitchFamily="50" charset="-128"/>
              </a:rPr>
              <a:t>Japan Health</a:t>
            </a:r>
            <a:r>
              <a:rPr kumimoji="1" lang="ja-JP" altLang="en-US" sz="1000" dirty="0">
                <a:latin typeface="BIZ UDPゴシック" panose="020B0400000000000000" pitchFamily="50" charset="-128"/>
                <a:ea typeface="BIZ UDPゴシック" panose="020B0400000000000000" pitchFamily="50" charset="-128"/>
              </a:rPr>
              <a:t>」 </a:t>
            </a:r>
            <a:r>
              <a:rPr kumimoji="1" lang="ja-JP" altLang="en-US" sz="1000" dirty="0">
                <a:solidFill>
                  <a:schemeClr val="dk1"/>
                </a:solidFill>
                <a:latin typeface="BIZ UDPゴシック" panose="020B0400000000000000" pitchFamily="50" charset="-128"/>
                <a:ea typeface="BIZ UDPゴシック" panose="020B0400000000000000" pitchFamily="50" charset="-128"/>
              </a:rPr>
              <a:t>が大阪で初開催（</a:t>
            </a:r>
            <a:r>
              <a:rPr kumimoji="1" lang="en-US" altLang="ja-JP" sz="1000" dirty="0">
                <a:solidFill>
                  <a:schemeClr val="dk1"/>
                </a:solidFill>
                <a:latin typeface="BIZ UDPゴシック" panose="020B0400000000000000" pitchFamily="50" charset="-128"/>
                <a:ea typeface="BIZ UDPゴシック" panose="020B0400000000000000" pitchFamily="50" charset="-128"/>
              </a:rPr>
              <a:t>2025</a:t>
            </a:r>
            <a:r>
              <a:rPr kumimoji="1" lang="ja-JP" altLang="en-US" sz="1000" dirty="0">
                <a:solidFill>
                  <a:schemeClr val="dk1"/>
                </a:solidFill>
                <a:latin typeface="BIZ UDPゴシック" panose="020B0400000000000000" pitchFamily="50" charset="-128"/>
                <a:ea typeface="BIZ UDPゴシック" panose="020B0400000000000000" pitchFamily="50" charset="-128"/>
              </a:rPr>
              <a:t>年６月）</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万博の公式関連イベントとしてテーマウィーク「健康とウェルビーイング」と連動。医療機器メーカーや研究機関など</a:t>
            </a:r>
            <a:r>
              <a:rPr kumimoji="1" lang="en-US" altLang="ja-JP" sz="1000" dirty="0">
                <a:solidFill>
                  <a:schemeClr val="dk1"/>
                </a:solidFill>
                <a:latin typeface="BIZ UDPゴシック" panose="020B0400000000000000" pitchFamily="50" charset="-128"/>
                <a:ea typeface="BIZ UDPゴシック" panose="020B0400000000000000" pitchFamily="50" charset="-128"/>
              </a:rPr>
              <a:t>425</a:t>
            </a:r>
            <a:r>
              <a:rPr kumimoji="1" lang="ja-JP" altLang="en-US" sz="1000" dirty="0">
                <a:solidFill>
                  <a:schemeClr val="dk1"/>
                </a:solidFill>
                <a:latin typeface="BIZ UDPゴシック" panose="020B0400000000000000" pitchFamily="50" charset="-128"/>
                <a:ea typeface="BIZ UDPゴシック" panose="020B0400000000000000" pitchFamily="50" charset="-128"/>
              </a:rPr>
              <a:t>社・団体が出展</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286BC097-A491-404F-9F83-A15222508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0227" y="3394771"/>
            <a:ext cx="1285910" cy="964432"/>
          </a:xfrm>
          <a:prstGeom prst="rect">
            <a:avLst/>
          </a:prstGeom>
        </p:spPr>
      </p:pic>
      <p:sp>
        <p:nvSpPr>
          <p:cNvPr id="21" name="テキスト ボックス 20">
            <a:extLst>
              <a:ext uri="{FF2B5EF4-FFF2-40B4-BE49-F238E27FC236}">
                <a16:creationId xmlns:a16="http://schemas.microsoft.com/office/drawing/2014/main" id="{7F5B6C2F-C2A6-49A1-9D68-F7B114F96206}"/>
              </a:ext>
            </a:extLst>
          </p:cNvPr>
          <p:cNvSpPr txBox="1"/>
          <p:nvPr/>
        </p:nvSpPr>
        <p:spPr>
          <a:xfrm>
            <a:off x="3250618" y="3192881"/>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（開会式の様子）</a:t>
            </a:r>
          </a:p>
        </p:txBody>
      </p:sp>
      <p:sp>
        <p:nvSpPr>
          <p:cNvPr id="22" name="テキスト ボックス 21">
            <a:extLst>
              <a:ext uri="{FF2B5EF4-FFF2-40B4-BE49-F238E27FC236}">
                <a16:creationId xmlns:a16="http://schemas.microsoft.com/office/drawing/2014/main" id="{6B6B6FCD-A079-487D-B64D-B953CC21C93C}"/>
              </a:ext>
            </a:extLst>
          </p:cNvPr>
          <p:cNvSpPr txBox="1"/>
          <p:nvPr/>
        </p:nvSpPr>
        <p:spPr>
          <a:xfrm>
            <a:off x="178386" y="4240160"/>
            <a:ext cx="3072231" cy="1292662"/>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中之島クロス</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中之島クロスを会場外パビリオンと見立てた「未来の医療</a:t>
            </a:r>
            <a:r>
              <a:rPr kumimoji="1" lang="en-US" altLang="ja-JP" sz="1000" dirty="0">
                <a:solidFill>
                  <a:schemeClr val="dk1"/>
                </a:solidFill>
                <a:latin typeface="BIZ UDPゴシック" panose="020B0400000000000000" pitchFamily="50" charset="-128"/>
                <a:ea typeface="BIZ UDPゴシック" panose="020B0400000000000000" pitchFamily="50" charset="-128"/>
              </a:rPr>
              <a:t>EXPO</a:t>
            </a:r>
            <a:r>
              <a:rPr kumimoji="1" lang="ja-JP" altLang="en-US" sz="1000" dirty="0">
                <a:solidFill>
                  <a:schemeClr val="dk1"/>
                </a:solidFill>
                <a:latin typeface="BIZ UDPゴシック" panose="020B0400000000000000" pitchFamily="50" charset="-128"/>
                <a:ea typeface="BIZ UDPゴシック" panose="020B0400000000000000" pitchFamily="50" charset="-128"/>
              </a:rPr>
              <a:t>」を開催</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再生医療や</a:t>
            </a:r>
            <a:r>
              <a:rPr kumimoji="1" lang="en-US" altLang="ja-JP" sz="1000" dirty="0" err="1">
                <a:solidFill>
                  <a:schemeClr val="dk1"/>
                </a:solidFill>
                <a:latin typeface="BIZ UDPゴシック" panose="020B0400000000000000" pitchFamily="50" charset="-128"/>
                <a:ea typeface="BIZ UDPゴシック" panose="020B0400000000000000" pitchFamily="50" charset="-128"/>
              </a:rPr>
              <a:t>iPS</a:t>
            </a:r>
            <a:r>
              <a:rPr kumimoji="1" lang="ja-JP" altLang="en-US" sz="1000" dirty="0">
                <a:solidFill>
                  <a:schemeClr val="dk1"/>
                </a:solidFill>
                <a:latin typeface="BIZ UDPゴシック" panose="020B0400000000000000" pitchFamily="50" charset="-128"/>
                <a:ea typeface="BIZ UDPゴシック" panose="020B0400000000000000" pitchFamily="50" charset="-128"/>
              </a:rPr>
              <a:t>細胞の可能性を感じられる展示やイベントの開催、大阪ヘルスケアパビリオンの「心筋シート」の</a:t>
            </a:r>
            <a:r>
              <a:rPr kumimoji="1" lang="en-US" altLang="ja-JP" sz="1000" dirty="0">
                <a:solidFill>
                  <a:schemeClr val="dk1"/>
                </a:solidFill>
                <a:latin typeface="BIZ UDPゴシック" panose="020B0400000000000000" pitchFamily="50" charset="-128"/>
                <a:ea typeface="BIZ UDPゴシック" panose="020B0400000000000000" pitchFamily="50" charset="-128"/>
              </a:rPr>
              <a:t>LIVE</a:t>
            </a:r>
            <a:r>
              <a:rPr kumimoji="1" lang="ja-JP" altLang="en-US" sz="1000" dirty="0">
                <a:solidFill>
                  <a:schemeClr val="dk1"/>
                </a:solidFill>
                <a:latin typeface="BIZ UDPゴシック" panose="020B0400000000000000" pitchFamily="50" charset="-128"/>
                <a:ea typeface="BIZ UDPゴシック" panose="020B0400000000000000" pitchFamily="50" charset="-128"/>
              </a:rPr>
              <a:t>配信などを実施</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en-US" altLang="ja-JP" sz="1000" dirty="0">
                <a:solidFill>
                  <a:schemeClr val="dk1"/>
                </a:solidFill>
                <a:latin typeface="BIZ UDPゴシック" panose="020B0400000000000000" pitchFamily="50" charset="-128"/>
                <a:ea typeface="BIZ UDPゴシック" panose="020B0400000000000000" pitchFamily="50" charset="-128"/>
              </a:rPr>
              <a:t>10</a:t>
            </a:r>
            <a:r>
              <a:rPr kumimoji="1" lang="ja-JP" altLang="en-US" sz="1000" dirty="0">
                <a:latin typeface="BIZ UDPゴシック" panose="020B0400000000000000" pitchFamily="50" charset="-128"/>
                <a:ea typeface="BIZ UDPゴシック" panose="020B0400000000000000" pitchFamily="50" charset="-128"/>
              </a:rPr>
              <a:t>月</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日には、国</a:t>
            </a:r>
            <a:r>
              <a:rPr kumimoji="1" lang="ja-JP" altLang="en-US" sz="1000" dirty="0">
                <a:solidFill>
                  <a:schemeClr val="dk1"/>
                </a:solidFill>
                <a:latin typeface="BIZ UDPゴシック" panose="020B0400000000000000" pitchFamily="50" charset="-128"/>
                <a:ea typeface="BIZ UDPゴシック" panose="020B0400000000000000" pitchFamily="50" charset="-128"/>
              </a:rPr>
              <a:t>際シンポジウムを実施</a:t>
            </a:r>
            <a:endParaRPr kumimoji="1" lang="en-US" altLang="ja-JP" sz="1000" strike="sngStrike"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D3524C1-35A3-41E2-934A-C40098BF6183}"/>
              </a:ext>
            </a:extLst>
          </p:cNvPr>
          <p:cNvSpPr txBox="1"/>
          <p:nvPr/>
        </p:nvSpPr>
        <p:spPr>
          <a:xfrm>
            <a:off x="3250618" y="4385224"/>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（展示の内容）</a:t>
            </a:r>
          </a:p>
        </p:txBody>
      </p:sp>
      <p:pic>
        <p:nvPicPr>
          <p:cNvPr id="11" name="図 10">
            <a:extLst>
              <a:ext uri="{FF2B5EF4-FFF2-40B4-BE49-F238E27FC236}">
                <a16:creationId xmlns:a16="http://schemas.microsoft.com/office/drawing/2014/main" id="{B2203390-6A1D-4B24-9E64-2B2660429F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0243" y="4596429"/>
            <a:ext cx="942108" cy="885795"/>
          </a:xfrm>
          <a:prstGeom prst="rect">
            <a:avLst/>
          </a:prstGeom>
        </p:spPr>
      </p:pic>
      <p:pic>
        <p:nvPicPr>
          <p:cNvPr id="26" name="図 25">
            <a:extLst>
              <a:ext uri="{FF2B5EF4-FFF2-40B4-BE49-F238E27FC236}">
                <a16:creationId xmlns:a16="http://schemas.microsoft.com/office/drawing/2014/main" id="{DE7C44A3-DB58-472E-B784-385B5A27D0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2725" y="4600881"/>
            <a:ext cx="654170" cy="881344"/>
          </a:xfrm>
          <a:prstGeom prst="rect">
            <a:avLst/>
          </a:prstGeom>
        </p:spPr>
      </p:pic>
      <p:sp>
        <p:nvSpPr>
          <p:cNvPr id="32" name="テキスト ボックス 31">
            <a:extLst>
              <a:ext uri="{FF2B5EF4-FFF2-40B4-BE49-F238E27FC236}">
                <a16:creationId xmlns:a16="http://schemas.microsoft.com/office/drawing/2014/main" id="{DB1A96CA-0A56-411D-B243-D097E14F98CE}"/>
              </a:ext>
            </a:extLst>
          </p:cNvPr>
          <p:cNvSpPr txBox="1"/>
          <p:nvPr/>
        </p:nvSpPr>
        <p:spPr>
          <a:xfrm>
            <a:off x="5076964" y="1297042"/>
            <a:ext cx="4650650" cy="1323439"/>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フィルム型ペロブスカイト太陽電池</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＠西ゲート、スマートウェアなど</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従来の太陽光パネルと比べて薄く軽量で、</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180975">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　折り曲げられる「ペロブスカイト太陽電池」</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marL="180975">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を万博会場内で実装</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marL="180975">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・西ゲートバス停の屋根、スタッフが着用</a:t>
            </a:r>
            <a:br>
              <a:rPr kumimoji="1" lang="en-US" altLang="ja-JP" sz="1050" dirty="0">
                <a:solidFill>
                  <a:prstClr val="black"/>
                </a:solidFill>
                <a:latin typeface="BIZ UDPゴシック" panose="020B0400000000000000" pitchFamily="50" charset="-128"/>
                <a:ea typeface="BIZ UDPゴシック" panose="020B0400000000000000" pitchFamily="50" charset="-128"/>
              </a:rPr>
            </a:br>
            <a:r>
              <a:rPr kumimoji="1" lang="ja-JP" altLang="en-US" sz="1050" dirty="0">
                <a:solidFill>
                  <a:prstClr val="black"/>
                </a:solidFill>
                <a:latin typeface="BIZ UDPゴシック" panose="020B0400000000000000" pitchFamily="50" charset="-128"/>
                <a:ea typeface="BIZ UDPゴシック" panose="020B0400000000000000" pitchFamily="50" charset="-128"/>
              </a:rPr>
              <a:t> するウェアなどに貼り付け、夜間照明など</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marL="180975">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に活用</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3737348D-18E0-402E-BBA9-EAA71F8CDA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7508" y="1780336"/>
            <a:ext cx="893483" cy="720122"/>
          </a:xfrm>
          <a:prstGeom prst="rect">
            <a:avLst/>
          </a:prstGeom>
        </p:spPr>
      </p:pic>
      <p:pic>
        <p:nvPicPr>
          <p:cNvPr id="35" name="図 34">
            <a:extLst>
              <a:ext uri="{FF2B5EF4-FFF2-40B4-BE49-F238E27FC236}">
                <a16:creationId xmlns:a16="http://schemas.microsoft.com/office/drawing/2014/main" id="{A492434C-F63C-4882-BEB2-3FC93B6902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9189" y="1776093"/>
            <a:ext cx="965819" cy="724365"/>
          </a:xfrm>
          <a:prstGeom prst="rect">
            <a:avLst/>
          </a:prstGeom>
        </p:spPr>
      </p:pic>
      <p:sp>
        <p:nvSpPr>
          <p:cNvPr id="28" name="テキスト ボックス 27">
            <a:extLst>
              <a:ext uri="{FF2B5EF4-FFF2-40B4-BE49-F238E27FC236}">
                <a16:creationId xmlns:a16="http://schemas.microsoft.com/office/drawing/2014/main" id="{67BF3969-458F-4D45-B848-D288DA706224}"/>
              </a:ext>
            </a:extLst>
          </p:cNvPr>
          <p:cNvSpPr txBox="1"/>
          <p:nvPr/>
        </p:nvSpPr>
        <p:spPr>
          <a:xfrm>
            <a:off x="7557394" y="1579655"/>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（西ゲートバス停）</a:t>
            </a:r>
          </a:p>
        </p:txBody>
      </p:sp>
      <p:sp>
        <p:nvSpPr>
          <p:cNvPr id="33" name="テキスト ボックス 32">
            <a:extLst>
              <a:ext uri="{FF2B5EF4-FFF2-40B4-BE49-F238E27FC236}">
                <a16:creationId xmlns:a16="http://schemas.microsoft.com/office/drawing/2014/main" id="{FC39C95F-9F2A-4F20-B1F0-0AC319A96F8D}"/>
              </a:ext>
            </a:extLst>
          </p:cNvPr>
          <p:cNvSpPr txBox="1"/>
          <p:nvPr/>
        </p:nvSpPr>
        <p:spPr>
          <a:xfrm>
            <a:off x="8583893" y="1579655"/>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（スタッフウェア）</a:t>
            </a:r>
          </a:p>
        </p:txBody>
      </p:sp>
      <p:pic>
        <p:nvPicPr>
          <p:cNvPr id="5" name="図 4">
            <a:extLst>
              <a:ext uri="{FF2B5EF4-FFF2-40B4-BE49-F238E27FC236}">
                <a16:creationId xmlns:a16="http://schemas.microsoft.com/office/drawing/2014/main" id="{BC2CC189-13C6-4DAA-8945-3EC045236F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59423" y="3108609"/>
            <a:ext cx="1822643" cy="986505"/>
          </a:xfrm>
          <a:prstGeom prst="rect">
            <a:avLst/>
          </a:prstGeom>
          <a:ln>
            <a:noFill/>
          </a:ln>
        </p:spPr>
      </p:pic>
      <p:sp>
        <p:nvSpPr>
          <p:cNvPr id="37" name="テキスト ボックス 36">
            <a:extLst>
              <a:ext uri="{FF2B5EF4-FFF2-40B4-BE49-F238E27FC236}">
                <a16:creationId xmlns:a16="http://schemas.microsoft.com/office/drawing/2014/main" id="{29604974-9C83-4A1F-8927-8A6F759D2009}"/>
              </a:ext>
            </a:extLst>
          </p:cNvPr>
          <p:cNvSpPr txBox="1"/>
          <p:nvPr/>
        </p:nvSpPr>
        <p:spPr>
          <a:xfrm>
            <a:off x="8072804" y="2893165"/>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（メタネーション設備イメージ）</a:t>
            </a:r>
          </a:p>
        </p:txBody>
      </p:sp>
      <p:sp>
        <p:nvSpPr>
          <p:cNvPr id="40" name="テキスト ボックス 39">
            <a:extLst>
              <a:ext uri="{FF2B5EF4-FFF2-40B4-BE49-F238E27FC236}">
                <a16:creationId xmlns:a16="http://schemas.microsoft.com/office/drawing/2014/main" id="{2CF2C666-7493-49AD-89B3-97A0A4D3C8C7}"/>
              </a:ext>
            </a:extLst>
          </p:cNvPr>
          <p:cNvSpPr txBox="1"/>
          <p:nvPr/>
        </p:nvSpPr>
        <p:spPr>
          <a:xfrm>
            <a:off x="8224630" y="4366899"/>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a:t>
            </a:r>
            <a:r>
              <a:rPr lang="en-US" altLang="ja-JP" dirty="0"/>
              <a:t>DAC</a:t>
            </a:r>
            <a:r>
              <a:rPr lang="ja-JP" altLang="en-US" dirty="0"/>
              <a:t>イメージ）</a:t>
            </a:r>
          </a:p>
        </p:txBody>
      </p:sp>
      <p:sp>
        <p:nvSpPr>
          <p:cNvPr id="44" name="テキスト ボックス 43">
            <a:extLst>
              <a:ext uri="{FF2B5EF4-FFF2-40B4-BE49-F238E27FC236}">
                <a16:creationId xmlns:a16="http://schemas.microsoft.com/office/drawing/2014/main" id="{270E5493-2073-41FA-848A-6E2CB4362C8B}"/>
              </a:ext>
            </a:extLst>
          </p:cNvPr>
          <p:cNvSpPr txBox="1"/>
          <p:nvPr/>
        </p:nvSpPr>
        <p:spPr>
          <a:xfrm>
            <a:off x="5076964" y="5235055"/>
            <a:ext cx="4650650" cy="98488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水素燃料電池船</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＠夢洲</a:t>
            </a:r>
            <a:r>
              <a:rPr lang="ja-JP" altLang="en-US" sz="900" i="1" dirty="0">
                <a:solidFill>
                  <a:prstClr val="black"/>
                </a:solidFill>
                <a:latin typeface="BIZ UDPゴシック" panose="020B0400000000000000" pitchFamily="50" charset="-128"/>
                <a:ea typeface="BIZ UDPゴシック" panose="020B0400000000000000" pitchFamily="50" charset="-128"/>
              </a:rPr>
              <a:t>～ユニバーサルシティポート</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「燃料電池」で発電した電気と「プラグイン電力」の</a:t>
            </a:r>
          </a:p>
          <a:p>
            <a:pPr marL="180975">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　ハイブリッド動力で航行</a:t>
            </a: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燃料電池システムでは、水素と空気中の酸素のみ</a:t>
            </a:r>
            <a:br>
              <a:rPr kumimoji="1" lang="en-US" altLang="ja-JP" sz="1000" dirty="0">
                <a:solidFill>
                  <a:schemeClr val="dk1"/>
                </a:solidFill>
                <a:latin typeface="BIZ UDPゴシック" panose="020B0400000000000000" pitchFamily="50" charset="-128"/>
                <a:ea typeface="BIZ UDPゴシック" panose="020B0400000000000000" pitchFamily="50" charset="-128"/>
              </a:rPr>
            </a:br>
            <a:r>
              <a:rPr kumimoji="1" lang="ja-JP" altLang="en-US" sz="1000" dirty="0">
                <a:solidFill>
                  <a:schemeClr val="dk1"/>
                </a:solidFill>
                <a:latin typeface="BIZ UDPゴシック" panose="020B0400000000000000" pitchFamily="50" charset="-128"/>
                <a:ea typeface="BIZ UDPゴシック" panose="020B0400000000000000" pitchFamily="50" charset="-128"/>
              </a:rPr>
              <a:t>を使い、運航時の</a:t>
            </a:r>
            <a:r>
              <a:rPr kumimoji="1" lang="en-US" altLang="ja-JP" sz="1000" dirty="0">
                <a:solidFill>
                  <a:schemeClr val="dk1"/>
                </a:solidFill>
                <a:latin typeface="BIZ UDPゴシック" panose="020B0400000000000000" pitchFamily="50" charset="-128"/>
                <a:ea typeface="BIZ UDPゴシック" panose="020B0400000000000000" pitchFamily="50" charset="-128"/>
              </a:rPr>
              <a:t>CO₂</a:t>
            </a:r>
            <a:r>
              <a:rPr kumimoji="1" lang="ja-JP" altLang="en-US" sz="1000" dirty="0">
                <a:solidFill>
                  <a:schemeClr val="dk1"/>
                </a:solidFill>
                <a:latin typeface="BIZ UDPゴシック" panose="020B0400000000000000" pitchFamily="50" charset="-128"/>
                <a:ea typeface="BIZ UDPゴシック" panose="020B0400000000000000" pitchFamily="50" charset="-128"/>
              </a:rPr>
              <a:t>排出量ゼロを実現</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4B288ED-84D6-446A-BBC6-0B619BED2CFA}"/>
              </a:ext>
            </a:extLst>
          </p:cNvPr>
          <p:cNvSpPr txBox="1"/>
          <p:nvPr/>
        </p:nvSpPr>
        <p:spPr>
          <a:xfrm>
            <a:off x="8264843" y="5251418"/>
            <a:ext cx="1428982"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t>（水素船イメージ）</a:t>
            </a:r>
          </a:p>
        </p:txBody>
      </p:sp>
      <p:pic>
        <p:nvPicPr>
          <p:cNvPr id="46" name="図 45">
            <a:extLst>
              <a:ext uri="{FF2B5EF4-FFF2-40B4-BE49-F238E27FC236}">
                <a16:creationId xmlns:a16="http://schemas.microsoft.com/office/drawing/2014/main" id="{D04F753B-1124-427E-8065-549FE9A05A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5774" y="5421906"/>
            <a:ext cx="1387120" cy="938346"/>
          </a:xfrm>
          <a:prstGeom prst="rect">
            <a:avLst/>
          </a:prstGeom>
        </p:spPr>
      </p:pic>
      <p:pic>
        <p:nvPicPr>
          <p:cNvPr id="10" name="図 9">
            <a:extLst>
              <a:ext uri="{FF2B5EF4-FFF2-40B4-BE49-F238E27FC236}">
                <a16:creationId xmlns:a16="http://schemas.microsoft.com/office/drawing/2014/main" id="{B3F720DD-33FC-441F-BC36-73F737B3B2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334963" y="4582343"/>
            <a:ext cx="1288743" cy="587256"/>
          </a:xfrm>
          <a:prstGeom prst="rect">
            <a:avLst/>
          </a:prstGeom>
        </p:spPr>
      </p:pic>
      <p:sp>
        <p:nvSpPr>
          <p:cNvPr id="41" name="テキスト ボックス 40">
            <a:extLst>
              <a:ext uri="{FF2B5EF4-FFF2-40B4-BE49-F238E27FC236}">
                <a16:creationId xmlns:a16="http://schemas.microsoft.com/office/drawing/2014/main" id="{BB0378B6-1D68-4518-A919-D35C034206C1}"/>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１－①．最先端技術・サービスの披露</a:t>
            </a:r>
          </a:p>
        </p:txBody>
      </p:sp>
      <p:sp>
        <p:nvSpPr>
          <p:cNvPr id="39" name="テキスト ボックス 38">
            <a:extLst>
              <a:ext uri="{FF2B5EF4-FFF2-40B4-BE49-F238E27FC236}">
                <a16:creationId xmlns:a16="http://schemas.microsoft.com/office/drawing/2014/main" id="{8B7C106C-006E-4A99-8E64-FE92A71902A6}"/>
              </a:ext>
            </a:extLst>
          </p:cNvPr>
          <p:cNvSpPr txBox="1"/>
          <p:nvPr/>
        </p:nvSpPr>
        <p:spPr>
          <a:xfrm>
            <a:off x="178386" y="1157562"/>
            <a:ext cx="3983965" cy="87825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err="1">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iPS</a:t>
            </a: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心筋シート </a:t>
            </a:r>
            <a:r>
              <a:rPr kumimoji="0" lang="ja-JP" altLang="en-US" sz="900" b="0" i="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＠大阪ヘルスケアパビリオンなど</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1" lang="en-US" altLang="ja-JP" sz="1000" dirty="0" err="1">
                <a:latin typeface="BIZ UDPゴシック" panose="020B0400000000000000" pitchFamily="50" charset="-128"/>
                <a:ea typeface="BIZ UDPゴシック" panose="020B0400000000000000" pitchFamily="50" charset="-128"/>
              </a:rPr>
              <a:t>iPS</a:t>
            </a:r>
            <a:r>
              <a:rPr kumimoji="1" lang="ja-JP" altLang="en-US" sz="1000" dirty="0">
                <a:latin typeface="BIZ UDPゴシック" panose="020B0400000000000000" pitchFamily="50" charset="-128"/>
                <a:ea typeface="BIZ UDPゴシック" panose="020B0400000000000000" pitchFamily="50" charset="-128"/>
              </a:rPr>
              <a:t>細胞による心筋シートや「</a:t>
            </a:r>
            <a:r>
              <a:rPr kumimoji="1" lang="en-US" altLang="ja-JP" sz="1000" dirty="0" err="1">
                <a:latin typeface="BIZ UDPゴシック" panose="020B0400000000000000" pitchFamily="50" charset="-128"/>
                <a:ea typeface="BIZ UDPゴシック" panose="020B0400000000000000" pitchFamily="50" charset="-128"/>
              </a:rPr>
              <a:t>iPS</a:t>
            </a:r>
            <a:r>
              <a:rPr kumimoji="1" lang="ja-JP" altLang="en-US" sz="1000" dirty="0">
                <a:latin typeface="BIZ UDPゴシック" panose="020B0400000000000000" pitchFamily="50" charset="-128"/>
                <a:ea typeface="BIZ UDPゴシック" panose="020B0400000000000000" pitchFamily="50" charset="-128"/>
              </a:rPr>
              <a:t>心臓」の</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展示を通して、最先端の再生医療技術を発信</a:t>
            </a:r>
            <a:endParaRPr kumimoji="1" lang="en-US" altLang="ja-JP" sz="1000" dirty="0">
              <a:latin typeface="BIZ UDPゴシック" panose="020B0400000000000000" pitchFamily="50" charset="-128"/>
              <a:ea typeface="BIZ UDPゴシック" panose="020B0400000000000000" pitchFamily="50" charset="-128"/>
            </a:endParaRPr>
          </a:p>
          <a:p>
            <a:pPr marL="257175" marR="0" lvl="0" indent="-76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FDE4E825-F67E-4731-BFEA-A6D08BC0FAF7}"/>
              </a:ext>
            </a:extLst>
          </p:cNvPr>
          <p:cNvSpPr txBox="1"/>
          <p:nvPr/>
        </p:nvSpPr>
        <p:spPr>
          <a:xfrm>
            <a:off x="3250618" y="1128122"/>
            <a:ext cx="1509408" cy="33855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（大阪ﾍﾙｽｹｱﾊﾟﾋﾞﾘｵﾝでの</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ct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実物心筋シート展示）</a:t>
            </a:r>
            <a:endParaRPr lang="ja-JP" altLang="en-US" dirty="0">
              <a:solidFill>
                <a:schemeClr val="tx1"/>
              </a:solidFill>
            </a:endParaRPr>
          </a:p>
        </p:txBody>
      </p:sp>
      <p:sp>
        <p:nvSpPr>
          <p:cNvPr id="43" name="テキスト ボックス 42">
            <a:extLst>
              <a:ext uri="{FF2B5EF4-FFF2-40B4-BE49-F238E27FC236}">
                <a16:creationId xmlns:a16="http://schemas.microsoft.com/office/drawing/2014/main" id="{E9B62645-605C-4DF8-8556-1FD536EDC725}"/>
              </a:ext>
            </a:extLst>
          </p:cNvPr>
          <p:cNvSpPr txBox="1"/>
          <p:nvPr/>
        </p:nvSpPr>
        <p:spPr>
          <a:xfrm>
            <a:off x="162372" y="2301239"/>
            <a:ext cx="3252502" cy="8309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 カラダ測定ポッド </a:t>
            </a:r>
            <a:r>
              <a:rPr kumimoji="0" lang="ja-JP" altLang="en-US" sz="900" b="0" i="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＠大阪ヘルスケアパビリオン</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latin typeface="BIZ UDPゴシック" panose="020B0400000000000000" pitchFamily="50" charset="-128"/>
                <a:ea typeface="BIZ UDPゴシック" panose="020B0400000000000000" pitchFamily="50" charset="-128"/>
              </a:rPr>
              <a:t>複数のセンサーやカメラを用いて、「髪」や「肌」、</a:t>
            </a:r>
            <a:endParaRPr kumimoji="1" lang="en-US" altLang="ja-JP" sz="1000" dirty="0">
              <a:latin typeface="BIZ UDPゴシック" panose="020B0400000000000000" pitchFamily="50" charset="-128"/>
              <a:ea typeface="BIZ UDPゴシック" panose="020B0400000000000000" pitchFamily="50" charset="-128"/>
            </a:endParaRPr>
          </a:p>
          <a:p>
            <a:pPr marL="180975">
              <a:defRPr/>
            </a:pPr>
            <a:r>
              <a:rPr kumimoji="1" lang="ja-JP" altLang="en-US" sz="1000" dirty="0">
                <a:latin typeface="BIZ UDPゴシック" panose="020B0400000000000000" pitchFamily="50" charset="-128"/>
                <a:ea typeface="BIZ UDPゴシック" panose="020B0400000000000000" pitchFamily="50" charset="-128"/>
              </a:rPr>
              <a:t>　「心血管」など、７つの項目の健康データを測定</a:t>
            </a:r>
            <a:endParaRPr kumimoji="1" lang="en-US" altLang="ja-JP" sz="1000" dirty="0">
              <a:latin typeface="BIZ UDPゴシック" panose="020B0400000000000000" pitchFamily="50" charset="-128"/>
              <a:ea typeface="BIZ UDPゴシック" panose="020B0400000000000000" pitchFamily="50" charset="-128"/>
            </a:endParaRPr>
          </a:p>
          <a:p>
            <a:pPr marL="180975">
              <a:defRPr/>
            </a:pPr>
            <a:r>
              <a:rPr kumimoji="1" lang="ja-JP" altLang="en-US" sz="1000" dirty="0">
                <a:latin typeface="BIZ UDPゴシック" panose="020B0400000000000000" pitchFamily="50" charset="-128"/>
                <a:ea typeface="BIZ UDPゴシック" panose="020B0400000000000000" pitchFamily="50" charset="-128"/>
              </a:rPr>
              <a:t>　することで、自身の健康情報を容易に把握可能</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F1D3FED6-7278-4D91-9D72-46E4A7C3C346}"/>
              </a:ext>
            </a:extLst>
          </p:cNvPr>
          <p:cNvSpPr txBox="1"/>
          <p:nvPr/>
        </p:nvSpPr>
        <p:spPr>
          <a:xfrm>
            <a:off x="3260473" y="2285923"/>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solidFill>
                  <a:schemeClr val="tx1"/>
                </a:solidFill>
              </a:rPr>
              <a:t>（カラダ測定ポッド）</a:t>
            </a:r>
          </a:p>
        </p:txBody>
      </p:sp>
      <p:pic>
        <p:nvPicPr>
          <p:cNvPr id="49" name="図 48">
            <a:extLst>
              <a:ext uri="{FF2B5EF4-FFF2-40B4-BE49-F238E27FC236}">
                <a16:creationId xmlns:a16="http://schemas.microsoft.com/office/drawing/2014/main" id="{4B10FF21-00A8-4E14-A0CE-BC1CC99A53A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15360" y="1448684"/>
            <a:ext cx="999634" cy="893888"/>
          </a:xfrm>
          <a:prstGeom prst="rect">
            <a:avLst/>
          </a:prstGeom>
        </p:spPr>
      </p:pic>
      <p:pic>
        <p:nvPicPr>
          <p:cNvPr id="50" name="図 49">
            <a:extLst>
              <a:ext uri="{FF2B5EF4-FFF2-40B4-BE49-F238E27FC236}">
                <a16:creationId xmlns:a16="http://schemas.microsoft.com/office/drawing/2014/main" id="{BA68C7CF-FCBE-48A0-B229-58C0B2D17F3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07317" y="2478043"/>
            <a:ext cx="1196009" cy="695307"/>
          </a:xfrm>
          <a:prstGeom prst="rect">
            <a:avLst/>
          </a:prstGeom>
          <a:effectLst/>
        </p:spPr>
      </p:pic>
      <p:sp>
        <p:nvSpPr>
          <p:cNvPr id="55" name="テキスト ボックス 54">
            <a:extLst>
              <a:ext uri="{FF2B5EF4-FFF2-40B4-BE49-F238E27FC236}">
                <a16:creationId xmlns:a16="http://schemas.microsoft.com/office/drawing/2014/main" id="{474B7C6E-8046-4631-BAA7-E9C847D78E23}"/>
              </a:ext>
            </a:extLst>
          </p:cNvPr>
          <p:cNvSpPr txBox="1"/>
          <p:nvPr/>
        </p:nvSpPr>
        <p:spPr>
          <a:xfrm>
            <a:off x="178386" y="5709937"/>
            <a:ext cx="3072231" cy="984885"/>
          </a:xfrm>
          <a:prstGeom prst="rect">
            <a:avLst/>
          </a:prstGeom>
          <a:noFill/>
        </p:spPr>
        <p:txBody>
          <a:bodyPr wrap="square">
            <a:spAutoFit/>
          </a:bodyPr>
          <a:lstStyle/>
          <a:p>
            <a:pPr lvl="0">
              <a:lnSpc>
                <a:spcPct val="150000"/>
              </a:lnSpc>
              <a:defRPr/>
            </a:pP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srgbClr val="FF0000"/>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健都万博　</a:t>
            </a:r>
            <a:r>
              <a:rPr kumimoji="0" lang="ja-JP" altLang="en-US" sz="900" i="1"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＠北大阪健康医療都市“健都</a:t>
            </a:r>
            <a:r>
              <a:rPr lang="ja-JP" altLang="en-US" sz="1000" i="1" dirty="0">
                <a:highlight>
                  <a:srgbClr val="FFFF00"/>
                </a:highlight>
                <a:latin typeface="BIZ UDPゴシック" panose="020B0400000000000000" pitchFamily="50" charset="-128"/>
                <a:ea typeface="BIZ UDPゴシック" panose="020B0400000000000000" pitchFamily="50" charset="-128"/>
              </a:rPr>
              <a:t>”</a:t>
            </a:r>
            <a:endParaRPr kumimoji="0" lang="en-US" altLang="ja-JP" sz="10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latin typeface="BIZ UDPゴシック" panose="020B0400000000000000" pitchFamily="50" charset="-128"/>
                <a:ea typeface="BIZ UDPゴシック" panose="020B0400000000000000" pitchFamily="50" charset="-128"/>
              </a:rPr>
              <a:t>万博で披露された技術等の実証や展示・体験を行う「健都万博」を開催</a:t>
            </a:r>
            <a:endParaRPr kumimoji="1" lang="en-US" altLang="ja-JP" sz="1000" dirty="0">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en-US" altLang="ja-JP" sz="1000" dirty="0">
                <a:latin typeface="BIZ UDPゴシック" panose="020B0400000000000000" pitchFamily="50" charset="-128"/>
                <a:ea typeface="BIZ UDPゴシック" panose="020B0400000000000000" pitchFamily="50" charset="-128"/>
              </a:rPr>
              <a:t>9</a:t>
            </a:r>
            <a:r>
              <a:rPr kumimoji="1" lang="ja-JP" altLang="en-US" sz="1000" dirty="0">
                <a:latin typeface="BIZ UDPゴシック" panose="020B0400000000000000" pitchFamily="50" charset="-128"/>
                <a:ea typeface="BIZ UDPゴシック" panose="020B0400000000000000" pitchFamily="50" charset="-128"/>
              </a:rPr>
              <a:t>月</a:t>
            </a:r>
            <a:r>
              <a:rPr kumimoji="1" lang="en-US" altLang="ja-JP" sz="1000" dirty="0">
                <a:latin typeface="BIZ UDPゴシック" panose="020B0400000000000000" pitchFamily="50" charset="-128"/>
                <a:ea typeface="BIZ UDPゴシック" panose="020B0400000000000000" pitchFamily="50" charset="-128"/>
              </a:rPr>
              <a:t>26</a:t>
            </a:r>
            <a:r>
              <a:rPr kumimoji="1" lang="ja-JP" altLang="en-US" sz="1000" dirty="0">
                <a:latin typeface="BIZ UDPゴシック" panose="020B0400000000000000" pitchFamily="50" charset="-128"/>
                <a:ea typeface="BIZ UDPゴシック" panose="020B0400000000000000" pitchFamily="50" charset="-128"/>
              </a:rPr>
              <a:t>日に大規模展示会を開催し、ヘルスケア関連の様々な技術等を披露</a:t>
            </a:r>
            <a:endParaRPr kumimoji="1" lang="en-US" altLang="ja-JP" sz="1000" strike="sngStrike"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15B763B-F32A-4DAE-95DC-75B490B6B63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10910" y="5829830"/>
            <a:ext cx="1635985" cy="856165"/>
          </a:xfrm>
          <a:prstGeom prst="rect">
            <a:avLst/>
          </a:prstGeom>
        </p:spPr>
      </p:pic>
      <p:sp>
        <p:nvSpPr>
          <p:cNvPr id="48" name="テキスト ボックス 47">
            <a:extLst>
              <a:ext uri="{FF2B5EF4-FFF2-40B4-BE49-F238E27FC236}">
                <a16:creationId xmlns:a16="http://schemas.microsoft.com/office/drawing/2014/main" id="{8E15AE06-B6C4-4B4A-A410-F7B478C08CEC}"/>
              </a:ext>
            </a:extLst>
          </p:cNvPr>
          <p:cNvSpPr txBox="1"/>
          <p:nvPr/>
        </p:nvSpPr>
        <p:spPr>
          <a:xfrm>
            <a:off x="3260473" y="5614385"/>
            <a:ext cx="1509408" cy="215444"/>
          </a:xfrm>
          <a:prstGeom prst="rect">
            <a:avLst/>
          </a:prstGeom>
          <a:noFill/>
        </p:spPr>
        <p:txBody>
          <a:bodyPr wrap="square">
            <a:spAutoFit/>
          </a:bodyPr>
          <a:lstStyle>
            <a:defPPr>
              <a:defRPr lang="en-US"/>
            </a:defPPr>
            <a:lvl1pPr>
              <a:defRPr sz="800">
                <a:solidFill>
                  <a:prstClr val="black"/>
                </a:solidFill>
                <a:latin typeface="BIZ UDPゴシック" panose="020B0400000000000000" pitchFamily="50" charset="-128"/>
                <a:ea typeface="BIZ UDPゴシック" panose="020B0400000000000000" pitchFamily="50" charset="-128"/>
              </a:defRPr>
            </a:lvl1pPr>
          </a:lstStyle>
          <a:p>
            <a:pPr algn="ctr"/>
            <a:r>
              <a:rPr lang="ja-JP" altLang="en-US" dirty="0">
                <a:solidFill>
                  <a:schemeClr val="tx1"/>
                </a:solidFill>
              </a:rPr>
              <a:t>（大規模展示会の様子）</a:t>
            </a:r>
          </a:p>
        </p:txBody>
      </p:sp>
      <p:sp>
        <p:nvSpPr>
          <p:cNvPr id="53" name="テキスト ボックス 52">
            <a:extLst>
              <a:ext uri="{FF2B5EF4-FFF2-40B4-BE49-F238E27FC236}">
                <a16:creationId xmlns:a16="http://schemas.microsoft.com/office/drawing/2014/main" id="{D0D6208C-19AC-4F6B-9FFD-9A26C94C6218}"/>
              </a:ext>
            </a:extLst>
          </p:cNvPr>
          <p:cNvSpPr txBox="1"/>
          <p:nvPr/>
        </p:nvSpPr>
        <p:spPr>
          <a:xfrm>
            <a:off x="5076964" y="2563593"/>
            <a:ext cx="4650650" cy="98488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バイオメタネーション</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＠カーボンリサイクルファクトリー</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生ごみや会場内の</a:t>
            </a:r>
            <a:r>
              <a:rPr kumimoji="1" lang="en-US" altLang="ja-JP" sz="1000" dirty="0">
                <a:solidFill>
                  <a:schemeClr val="dk1"/>
                </a:solidFill>
                <a:latin typeface="BIZ UDPゴシック" panose="020B0400000000000000" pitchFamily="50" charset="-128"/>
                <a:ea typeface="BIZ UDPゴシック" panose="020B0400000000000000" pitchFamily="50" charset="-128"/>
              </a:rPr>
              <a:t>CO₂</a:t>
            </a:r>
            <a:r>
              <a:rPr kumimoji="1" lang="ja-JP" altLang="en-US" sz="1000" dirty="0">
                <a:solidFill>
                  <a:schemeClr val="dk1"/>
                </a:solidFill>
                <a:latin typeface="BIZ UDPゴシック" panose="020B0400000000000000" pitchFamily="50" charset="-128"/>
                <a:ea typeface="BIZ UDPゴシック" panose="020B0400000000000000" pitchFamily="50" charset="-128"/>
              </a:rPr>
              <a:t>から「ｅ</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メタン」をつくる</a:t>
            </a:r>
            <a:br>
              <a:rPr kumimoji="1" lang="en-US" altLang="ja-JP" sz="1000" dirty="0">
                <a:solidFill>
                  <a:schemeClr val="dk1"/>
                </a:solidFill>
                <a:latin typeface="BIZ UDPゴシック" panose="020B0400000000000000" pitchFamily="50" charset="-128"/>
                <a:ea typeface="BIZ UDPゴシック" panose="020B0400000000000000" pitchFamily="50" charset="-128"/>
              </a:rPr>
            </a:br>
            <a:r>
              <a:rPr kumimoji="1" lang="ja-JP" altLang="en-US" sz="1000" dirty="0">
                <a:solidFill>
                  <a:schemeClr val="dk1"/>
                </a:solidFill>
                <a:latin typeface="BIZ UDPゴシック" panose="020B0400000000000000" pitchFamily="50" charset="-128"/>
                <a:ea typeface="BIZ UDPゴシック" panose="020B0400000000000000" pitchFamily="50" charset="-128"/>
              </a:rPr>
              <a:t>メタネーション実証設備を設置</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00" dirty="0">
                <a:latin typeface="BIZ UDPゴシック" panose="020B0400000000000000" pitchFamily="50" charset="-128"/>
                <a:ea typeface="BIZ UDPゴシック" panose="020B0400000000000000" pitchFamily="50" charset="-128"/>
              </a:rPr>
              <a:t>つくられた「</a:t>
            </a:r>
            <a:r>
              <a:rPr kumimoji="1" lang="en-US" altLang="ja-JP" sz="1000" dirty="0">
                <a:latin typeface="BIZ UDPゴシック" panose="020B0400000000000000" pitchFamily="50" charset="-128"/>
                <a:ea typeface="BIZ UDPゴシック" panose="020B0400000000000000" pitchFamily="50" charset="-128"/>
              </a:rPr>
              <a:t>e-</a:t>
            </a:r>
            <a:r>
              <a:rPr kumimoji="1" lang="ja-JP" altLang="en-US" sz="1000" dirty="0">
                <a:latin typeface="BIZ UDPゴシック" panose="020B0400000000000000" pitchFamily="50" charset="-128"/>
                <a:ea typeface="BIZ UDPゴシック" panose="020B0400000000000000" pitchFamily="50" charset="-128"/>
              </a:rPr>
              <a:t>メタン」は</a:t>
            </a:r>
            <a:endParaRPr kumimoji="1" lang="en-US" altLang="ja-JP" sz="1000" dirty="0">
              <a:latin typeface="BIZ UDPゴシック" panose="020B0400000000000000" pitchFamily="50" charset="-128"/>
              <a:ea typeface="BIZ UDPゴシック" panose="020B0400000000000000" pitchFamily="50" charset="-128"/>
            </a:endParaRPr>
          </a:p>
          <a:p>
            <a:pPr marL="180975">
              <a:defRPr/>
            </a:pPr>
            <a:r>
              <a:rPr kumimoji="1" lang="ja-JP" altLang="en-US" sz="1000" dirty="0">
                <a:latin typeface="BIZ UDPゴシック" panose="020B0400000000000000" pitchFamily="50" charset="-128"/>
                <a:ea typeface="BIZ UDPゴシック" panose="020B0400000000000000" pitchFamily="50" charset="-128"/>
              </a:rPr>
              <a:t>　迎賓館の厨房等で使用</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4929431D-E817-413A-9263-E2C7A4A3D702}"/>
              </a:ext>
            </a:extLst>
          </p:cNvPr>
          <p:cNvSpPr txBox="1"/>
          <p:nvPr/>
        </p:nvSpPr>
        <p:spPr>
          <a:xfrm>
            <a:off x="5076964" y="4093409"/>
            <a:ext cx="4650650" cy="117724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DAC</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Direct Air Capture</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＠カーボンリサイクルファクトリー</a:t>
            </a:r>
          </a:p>
          <a:p>
            <a:pPr marL="257175" indent="-76200">
              <a:buFont typeface="Arial" panose="020B0604020202020204" pitchFamily="34" charset="0"/>
              <a:buChar char="•"/>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大気中の</a:t>
            </a:r>
            <a:r>
              <a:rPr kumimoji="1" lang="en-US" altLang="ja-JP" sz="1050" dirty="0">
                <a:solidFill>
                  <a:schemeClr val="dk1"/>
                </a:solidFill>
                <a:latin typeface="BIZ UDPゴシック" panose="020B0400000000000000" pitchFamily="50" charset="-128"/>
                <a:ea typeface="BIZ UDPゴシック" panose="020B0400000000000000" pitchFamily="50" charset="-128"/>
              </a:rPr>
              <a:t>CO₂</a:t>
            </a:r>
            <a:r>
              <a:rPr kumimoji="1" lang="ja-JP" altLang="en-US" sz="1050" dirty="0">
                <a:solidFill>
                  <a:prstClr val="black"/>
                </a:solidFill>
                <a:latin typeface="BIZ UDPゴシック" panose="020B0400000000000000" pitchFamily="50" charset="-128"/>
                <a:ea typeface="BIZ UDPゴシック" panose="020B0400000000000000" pitchFamily="50" charset="-128"/>
              </a:rPr>
              <a:t>を直接回収する</a:t>
            </a:r>
            <a:r>
              <a:rPr kumimoji="1" lang="en-US" altLang="ja-JP" sz="1050" dirty="0">
                <a:solidFill>
                  <a:prstClr val="black"/>
                </a:solidFill>
                <a:latin typeface="BIZ UDPゴシック" panose="020B0400000000000000" pitchFamily="50" charset="-128"/>
                <a:ea typeface="BIZ UDPゴシック" panose="020B0400000000000000" pitchFamily="50" charset="-128"/>
              </a:rPr>
              <a:t>DAC</a:t>
            </a:r>
            <a:r>
              <a:rPr kumimoji="1" lang="ja-JP" altLang="en-US" sz="1050" dirty="0">
                <a:solidFill>
                  <a:prstClr val="black"/>
                </a:solidFill>
                <a:latin typeface="BIZ UDPゴシック" panose="020B0400000000000000" pitchFamily="50" charset="-128"/>
                <a:ea typeface="BIZ UDPゴシック" panose="020B0400000000000000" pitchFamily="50" charset="-128"/>
              </a:rPr>
              <a:t>を</a:t>
            </a:r>
            <a:br>
              <a:rPr kumimoji="1" lang="en-US" altLang="ja-JP" sz="1050" dirty="0">
                <a:solidFill>
                  <a:prstClr val="black"/>
                </a:solidFill>
                <a:latin typeface="BIZ UDPゴシック" panose="020B0400000000000000" pitchFamily="50" charset="-128"/>
                <a:ea typeface="BIZ UDPゴシック" panose="020B0400000000000000" pitchFamily="50" charset="-128"/>
              </a:rPr>
            </a:br>
            <a:r>
              <a:rPr kumimoji="1" lang="ja-JP" altLang="en-US" sz="1050" dirty="0">
                <a:solidFill>
                  <a:prstClr val="black"/>
                </a:solidFill>
                <a:latin typeface="BIZ UDPゴシック" panose="020B0400000000000000" pitchFamily="50" charset="-128"/>
                <a:ea typeface="BIZ UDPゴシック" panose="020B0400000000000000" pitchFamily="50" charset="-128"/>
              </a:rPr>
              <a:t>会場内に設置</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大気中に</a:t>
            </a:r>
            <a:r>
              <a:rPr kumimoji="1" lang="en-US" altLang="ja-JP" sz="1050" dirty="0">
                <a:solidFill>
                  <a:prstClr val="black"/>
                </a:solidFill>
                <a:latin typeface="BIZ UDPゴシック" panose="020B0400000000000000" pitchFamily="50" charset="-128"/>
                <a:ea typeface="BIZ UDPゴシック" panose="020B0400000000000000" pitchFamily="50" charset="-128"/>
              </a:rPr>
              <a:t>0.04%</a:t>
            </a:r>
            <a:r>
              <a:rPr kumimoji="1" lang="ja-JP" altLang="en-US" sz="1050" dirty="0">
                <a:solidFill>
                  <a:prstClr val="black"/>
                </a:solidFill>
                <a:latin typeface="BIZ UDPゴシック" panose="020B0400000000000000" pitchFamily="50" charset="-128"/>
                <a:ea typeface="BIZ UDPゴシック" panose="020B0400000000000000" pitchFamily="50" charset="-128"/>
              </a:rPr>
              <a:t>ほど含まれる</a:t>
            </a:r>
            <a:r>
              <a:rPr kumimoji="1" lang="en-US" altLang="ja-JP" sz="1050" dirty="0">
                <a:solidFill>
                  <a:schemeClr val="dk1"/>
                </a:solidFill>
                <a:latin typeface="BIZ UDPゴシック" panose="020B0400000000000000" pitchFamily="50" charset="-128"/>
                <a:ea typeface="BIZ UDPゴシック" panose="020B0400000000000000" pitchFamily="50" charset="-128"/>
              </a:rPr>
              <a:t>CO₂</a:t>
            </a:r>
            <a:r>
              <a:rPr kumimoji="1" lang="ja-JP" altLang="en-US" sz="1050" dirty="0">
                <a:solidFill>
                  <a:prstClr val="black"/>
                </a:solidFill>
                <a:latin typeface="BIZ UDPゴシック" panose="020B0400000000000000" pitchFamily="50" charset="-128"/>
                <a:ea typeface="BIZ UDPゴシック" panose="020B0400000000000000" pitchFamily="50" charset="-128"/>
              </a:rPr>
              <a:t>を</a:t>
            </a:r>
            <a:br>
              <a:rPr kumimoji="1" lang="en-US" altLang="ja-JP" sz="1050" dirty="0">
                <a:solidFill>
                  <a:prstClr val="black"/>
                </a:solidFill>
                <a:latin typeface="BIZ UDPゴシック" panose="020B0400000000000000" pitchFamily="50" charset="-128"/>
                <a:ea typeface="BIZ UDPゴシック" panose="020B0400000000000000" pitchFamily="50" charset="-128"/>
              </a:rPr>
            </a:br>
            <a:r>
              <a:rPr kumimoji="1" lang="ja-JP" altLang="en-US" sz="1050" dirty="0">
                <a:solidFill>
                  <a:prstClr val="black"/>
                </a:solidFill>
                <a:latin typeface="BIZ UDPゴシック" panose="020B0400000000000000" pitchFamily="50" charset="-128"/>
                <a:ea typeface="BIZ UDPゴシック" panose="020B0400000000000000" pitchFamily="50" charset="-128"/>
              </a:rPr>
              <a:t>効率的に回収する実証実験を実施</a:t>
            </a:r>
            <a:br>
              <a:rPr kumimoji="1" lang="en-US" altLang="ja-JP" sz="1050" dirty="0">
                <a:solidFill>
                  <a:prstClr val="black"/>
                </a:solidFill>
                <a:latin typeface="BIZ UDPゴシック" panose="020B0400000000000000" pitchFamily="50" charset="-128"/>
                <a:ea typeface="BIZ UDPゴシック" panose="020B0400000000000000" pitchFamily="50" charset="-128"/>
              </a:rPr>
            </a:b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765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94154"/>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60D89E29-0C7F-4224-8CC8-338B712A3EB9}"/>
              </a:ext>
            </a:extLst>
          </p:cNvPr>
          <p:cNvSpPr/>
          <p:nvPr/>
        </p:nvSpPr>
        <p:spPr>
          <a:xfrm>
            <a:off x="139461" y="801342"/>
            <a:ext cx="4734463" cy="5753571"/>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912C9E9-D0FB-4A6E-AD2B-8A26A1CD7C2C}"/>
              </a:ext>
            </a:extLst>
          </p:cNvPr>
          <p:cNvSpPr txBox="1"/>
          <p:nvPr/>
        </p:nvSpPr>
        <p:spPr>
          <a:xfrm>
            <a:off x="1040201" y="630164"/>
            <a:ext cx="2932981" cy="338554"/>
          </a:xfrm>
          <a:prstGeom prst="rect">
            <a:avLst/>
          </a:prstGeom>
          <a:solidFill>
            <a:schemeClr val="accent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モビリティ</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38D64642-776A-4840-93E8-CFA62D920B53}"/>
              </a:ext>
            </a:extLst>
          </p:cNvPr>
          <p:cNvSpPr/>
          <p:nvPr/>
        </p:nvSpPr>
        <p:spPr>
          <a:xfrm>
            <a:off x="5032075" y="801343"/>
            <a:ext cx="4734463" cy="575357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976C7162-6277-4137-AA27-FBE5621093EB}"/>
              </a:ext>
            </a:extLst>
          </p:cNvPr>
          <p:cNvSpPr txBox="1"/>
          <p:nvPr/>
        </p:nvSpPr>
        <p:spPr>
          <a:xfrm>
            <a:off x="5932820" y="667224"/>
            <a:ext cx="2934000" cy="338554"/>
          </a:xfrm>
          <a:prstGeom prst="rect">
            <a:avLst/>
          </a:prstGeom>
          <a:solidFill>
            <a:srgbClr val="0068B6"/>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AI</a:t>
            </a:r>
            <a:r>
              <a:rPr kumimoji="0" lang="ja-JP" altLang="en-US" sz="16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・ロボット</a:t>
            </a:r>
            <a:endParaRPr kumimoji="0" lang="en-US" altLang="ja-JP" sz="16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CE6D5401-A117-41A0-95BB-BECB0263B286}"/>
              </a:ext>
            </a:extLst>
          </p:cNvPr>
          <p:cNvSpPr txBox="1"/>
          <p:nvPr/>
        </p:nvSpPr>
        <p:spPr>
          <a:xfrm>
            <a:off x="168843" y="4462582"/>
            <a:ext cx="3150879" cy="32226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パーソナルモビリティ</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A45ACF6C-CAE6-4CB4-906A-4A73DF57FC47}"/>
              </a:ext>
            </a:extLst>
          </p:cNvPr>
          <p:cNvSpPr txBox="1"/>
          <p:nvPr/>
        </p:nvSpPr>
        <p:spPr>
          <a:xfrm>
            <a:off x="351967" y="4744091"/>
            <a:ext cx="3150879" cy="792525"/>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lang="en-US" altLang="ja-JP" sz="1200" b="1" u="sng" dirty="0">
                <a:solidFill>
                  <a:prstClr val="black"/>
                </a:solidFill>
                <a:latin typeface="BIZ UDPゴシック" panose="020B0400000000000000" pitchFamily="50" charset="-128"/>
                <a:ea typeface="BIZ UDPゴシック" panose="020B0400000000000000" pitchFamily="50" charset="-128"/>
              </a:rPr>
              <a:t>UNI‐ONE</a:t>
            </a:r>
            <a:r>
              <a:rPr lang="ja-JP" altLang="en-US" sz="1200" b="1" u="sng" dirty="0">
                <a:solidFill>
                  <a:prstClr val="black"/>
                </a:solidFill>
                <a:latin typeface="BIZ UDPゴシック" panose="020B0400000000000000" pitchFamily="50" charset="-128"/>
                <a:ea typeface="BIZ UDPゴシック" panose="020B0400000000000000" pitchFamily="50" charset="-128"/>
              </a:rPr>
              <a:t>（ユニワン）</a:t>
            </a:r>
            <a:endParaRPr lang="en-US" altLang="ja-JP" sz="1200" b="1" u="sng"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＠ロボット＆モビリティステーション</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座ったまま体重移動するだけで移動でき、両手が自由に使える着座型のパーソナルモビリティ</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7E9FD12-697F-4236-853F-6D46043326A3}"/>
              </a:ext>
            </a:extLst>
          </p:cNvPr>
          <p:cNvSpPr txBox="1"/>
          <p:nvPr/>
        </p:nvSpPr>
        <p:spPr>
          <a:xfrm>
            <a:off x="351967" y="5587995"/>
            <a:ext cx="3150879" cy="8309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CORLEO</a:t>
            </a:r>
            <a:r>
              <a:rPr kumimoji="0"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（コルレオ）</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＠未来の都市</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prstClr val="black"/>
                </a:solidFill>
                <a:latin typeface="BIZ UDPゴシック" panose="020B0400000000000000" pitchFamily="50" charset="-128"/>
                <a:ea typeface="BIZ UDPゴシック" panose="020B0400000000000000" pitchFamily="50" charset="-128"/>
              </a:rPr>
              <a:t>2050</a:t>
            </a:r>
            <a:r>
              <a:rPr kumimoji="1" lang="ja-JP" altLang="en-US" sz="1000" dirty="0">
                <a:solidFill>
                  <a:prstClr val="black"/>
                </a:solidFill>
                <a:latin typeface="BIZ UDPゴシック" panose="020B0400000000000000" pitchFamily="50" charset="-128"/>
                <a:ea typeface="BIZ UDPゴシック" panose="020B0400000000000000" pitchFamily="50" charset="-128"/>
              </a:rPr>
              <a:t>年の移動手段をイメージして開発された、</a:t>
            </a:r>
            <a:r>
              <a:rPr kumimoji="1" lang="en-US" altLang="ja-JP" sz="1000" dirty="0">
                <a:solidFill>
                  <a:prstClr val="black"/>
                </a:solidFill>
                <a:latin typeface="BIZ UDPゴシック" panose="020B0400000000000000" pitchFamily="50" charset="-128"/>
                <a:ea typeface="BIZ UDPゴシック" panose="020B0400000000000000" pitchFamily="50" charset="-128"/>
              </a:rPr>
              <a:t>4</a:t>
            </a:r>
            <a:r>
              <a:rPr kumimoji="1" lang="ja-JP" altLang="en-US" sz="1000" dirty="0">
                <a:solidFill>
                  <a:prstClr val="black"/>
                </a:solidFill>
                <a:latin typeface="BIZ UDPゴシック" panose="020B0400000000000000" pitchFamily="50" charset="-128"/>
                <a:ea typeface="BIZ UDPゴシック" panose="020B0400000000000000" pitchFamily="50" charset="-128"/>
              </a:rPr>
              <a:t>脚による走破性、安定性、操る楽しさを持つ新感覚オフロードパーソナルモビリティ</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A187C8D-5764-4731-A1A5-A94D7372DAEF}"/>
              </a:ext>
            </a:extLst>
          </p:cNvPr>
          <p:cNvSpPr txBox="1"/>
          <p:nvPr/>
        </p:nvSpPr>
        <p:spPr>
          <a:xfrm>
            <a:off x="5016925" y="1133013"/>
            <a:ext cx="3794661" cy="8309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アンドロイド</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900" i="1" dirty="0">
                <a:solidFill>
                  <a:prstClr val="black"/>
                </a:solidFill>
                <a:latin typeface="BIZ UDPゴシック" panose="020B0400000000000000" pitchFamily="50" charset="-128"/>
                <a:ea typeface="BIZ UDPゴシック" panose="020B0400000000000000" pitchFamily="50" charset="-128"/>
              </a:rPr>
              <a:t>シグネチャーパビリオン「いのちの未来」</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人間の動作や表情を認識し、自然な対話が可能なアンドロイドロボット</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人間がアンドロイドと共存する、５０年後の未来シーンを描く</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18972AF0-432B-4553-B3EB-868F763D332C}"/>
              </a:ext>
            </a:extLst>
          </p:cNvPr>
          <p:cNvSpPr txBox="1"/>
          <p:nvPr/>
        </p:nvSpPr>
        <p:spPr>
          <a:xfrm>
            <a:off x="5024477" y="2118238"/>
            <a:ext cx="3373180" cy="8309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水中施工ロボット</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＠未来の都市</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危険な水域や深い海が現場でも、熟練技術を必要としない自動制御と遠隔操作によって安全に工事を進められる、電動式の水中施工ロボット</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8D4596E9-74A3-498C-991E-2F7F0D3AECC9}"/>
              </a:ext>
            </a:extLst>
          </p:cNvPr>
          <p:cNvSpPr txBox="1"/>
          <p:nvPr/>
        </p:nvSpPr>
        <p:spPr>
          <a:xfrm>
            <a:off x="5052291" y="3011704"/>
            <a:ext cx="3373180" cy="113877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AI</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スーツケース</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＠ロボット＆モビリティステーション</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視覚障害者の移動を支援するために開発中の自律型ナビゲーションロボット</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内部にコンピューターやセンサー、モーター等が組み込まれ、人や障害物を避けながら、目的地まで安全にユーザーを案内することが可能</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AD51E14-4263-47B5-A0ED-1ED7F38395CB}"/>
              </a:ext>
            </a:extLst>
          </p:cNvPr>
          <p:cNvSpPr txBox="1"/>
          <p:nvPr/>
        </p:nvSpPr>
        <p:spPr>
          <a:xfrm>
            <a:off x="5052291" y="4406429"/>
            <a:ext cx="3373180" cy="8309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会話</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AI</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ロボット</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＠迷子</a:t>
            </a:r>
            <a:r>
              <a:rPr kumimoji="0" lang="en-US" altLang="ja-JP"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ベビーセンター</a:t>
            </a:r>
            <a:r>
              <a:rPr lang="ja-JP" altLang="en-US" sz="900" i="1" dirty="0">
                <a:solidFill>
                  <a:prstClr val="black"/>
                </a:solidFill>
                <a:latin typeface="BIZ UDPゴシック" panose="020B0400000000000000" pitchFamily="50" charset="-128"/>
                <a:ea typeface="BIZ UDPゴシック" panose="020B0400000000000000" pitchFamily="50" charset="-128"/>
              </a:rPr>
              <a:t>など</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オリジナルの</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により、人とするような自然な会話のコミュニケーションができる会話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ロボット</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日本語または英語での会話が可能</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F602C5B2-4A74-4E61-B153-75FA48BCD174}"/>
              </a:ext>
            </a:extLst>
          </p:cNvPr>
          <p:cNvSpPr txBox="1"/>
          <p:nvPr/>
        </p:nvSpPr>
        <p:spPr>
          <a:xfrm>
            <a:off x="5059889" y="5432799"/>
            <a:ext cx="4573260" cy="67710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来場者向けパーソナルエージェント</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会場案内、ルート案内、個人の嗜好に合わせた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による１日のコース提案等を行う来場者向けの情報案内アプリ</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9CD1589D-031B-4D8E-9F8A-3A03B303BF29}"/>
              </a:ext>
            </a:extLst>
          </p:cNvPr>
          <p:cNvSpPr txBox="1"/>
          <p:nvPr/>
        </p:nvSpPr>
        <p:spPr>
          <a:xfrm>
            <a:off x="0" y="61390"/>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１－①．最先端技術・サービスの披露</a:t>
            </a:r>
          </a:p>
        </p:txBody>
      </p:sp>
      <p:pic>
        <p:nvPicPr>
          <p:cNvPr id="54" name="図 53">
            <a:extLst>
              <a:ext uri="{FF2B5EF4-FFF2-40B4-BE49-F238E27FC236}">
                <a16:creationId xmlns:a16="http://schemas.microsoft.com/office/drawing/2014/main" id="{FFE33FA0-0ADE-4DE6-BBD0-C7BCCEC164D8}"/>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541493" y="2156153"/>
            <a:ext cx="1224000" cy="820800"/>
          </a:xfrm>
          <a:prstGeom prst="rect">
            <a:avLst/>
          </a:prstGeom>
        </p:spPr>
      </p:pic>
      <p:pic>
        <p:nvPicPr>
          <p:cNvPr id="5" name="図 4">
            <a:extLst>
              <a:ext uri="{FF2B5EF4-FFF2-40B4-BE49-F238E27FC236}">
                <a16:creationId xmlns:a16="http://schemas.microsoft.com/office/drawing/2014/main" id="{22618422-E9FE-4475-BA4F-4E529545D1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3946" y="4452125"/>
            <a:ext cx="1213460" cy="900000"/>
          </a:xfrm>
          <a:prstGeom prst="rect">
            <a:avLst/>
          </a:prstGeom>
        </p:spPr>
      </p:pic>
      <p:pic>
        <p:nvPicPr>
          <p:cNvPr id="42" name="図 41">
            <a:extLst>
              <a:ext uri="{FF2B5EF4-FFF2-40B4-BE49-F238E27FC236}">
                <a16:creationId xmlns:a16="http://schemas.microsoft.com/office/drawing/2014/main" id="{98BF4EB2-B758-4ECD-BDF3-9B3471DCFB6D}"/>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3892239" y="5607290"/>
            <a:ext cx="720000" cy="900000"/>
          </a:xfrm>
          <a:prstGeom prst="rect">
            <a:avLst/>
          </a:prstGeom>
        </p:spPr>
      </p:pic>
      <p:sp>
        <p:nvSpPr>
          <p:cNvPr id="44" name="テキスト ボックス 43">
            <a:extLst>
              <a:ext uri="{FF2B5EF4-FFF2-40B4-BE49-F238E27FC236}">
                <a16:creationId xmlns:a16="http://schemas.microsoft.com/office/drawing/2014/main" id="{2B6A7BEE-ADD2-4838-885C-09015801B8E4}"/>
              </a:ext>
            </a:extLst>
          </p:cNvPr>
          <p:cNvSpPr txBox="1"/>
          <p:nvPr/>
        </p:nvSpPr>
        <p:spPr>
          <a:xfrm>
            <a:off x="3585038" y="5297458"/>
            <a:ext cx="1772100" cy="18812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500" dirty="0">
                <a:solidFill>
                  <a:prstClr val="black"/>
                </a:solidFill>
                <a:latin typeface="BIZ UDPゴシック" panose="020B0400000000000000" pitchFamily="50" charset="-128"/>
                <a:ea typeface="BIZ UDPゴシック" panose="020B0400000000000000" pitchFamily="50" charset="-128"/>
              </a:rPr>
              <a:t>提供：</a:t>
            </a:r>
            <a:r>
              <a:rPr kumimoji="0" lang="ja-JP" altLang="en-US" sz="5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本田技研工業株式会社</a:t>
            </a:r>
            <a:endParaRPr kumimoji="1" lang="en-US" altLang="ja-JP" sz="500" dirty="0">
              <a:solidFill>
                <a:prstClr val="black"/>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F4604372-91F6-4FB4-B7BD-9464431FC454}"/>
              </a:ext>
            </a:extLst>
          </p:cNvPr>
          <p:cNvSpPr txBox="1"/>
          <p:nvPr/>
        </p:nvSpPr>
        <p:spPr>
          <a:xfrm>
            <a:off x="1040201" y="630164"/>
            <a:ext cx="2932981" cy="338554"/>
          </a:xfrm>
          <a:prstGeom prst="rect">
            <a:avLst/>
          </a:prstGeom>
          <a:solidFill>
            <a:schemeClr val="accent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モビリティ</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052C2430-1C8B-47D2-B432-ED6BF80A3BB6}"/>
              </a:ext>
            </a:extLst>
          </p:cNvPr>
          <p:cNvSpPr txBox="1"/>
          <p:nvPr/>
        </p:nvSpPr>
        <p:spPr>
          <a:xfrm>
            <a:off x="142926" y="1095953"/>
            <a:ext cx="4853689"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空飛ぶクルマ</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＠モビリティエクスペリエ</a:t>
            </a:r>
            <a:r>
              <a:rPr kumimoji="0" lang="ja-JP" altLang="en-US" sz="900" b="0" i="1" u="non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ンスなど</a:t>
            </a:r>
            <a:endParaRPr kumimoji="0" lang="en-US" altLang="ja-JP" sz="1000" b="1" i="0" u="non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世界最新鋭の機体による会場内でのデモフライト</a:t>
            </a:r>
            <a:r>
              <a:rPr kumimoji="0" lang="en-US" altLang="ja-JP"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(81</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回</a:t>
            </a:r>
            <a:r>
              <a:rPr kumimoji="0" lang="en-US" altLang="ja-JP"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と、会場内パビリオン（来場者約</a:t>
            </a:r>
            <a:r>
              <a:rPr kumimoji="0" lang="en-US" altLang="ja-JP"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144</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万人）でのイマーシブシアター等により、空飛ぶクルマの安全性・実用性への理解を促進</a:t>
            </a:r>
            <a:endParaRPr kumimoji="1" lang="en-US" altLang="ja-JP" sz="1000" strike="sngStrike"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D067A498-0885-43D3-B029-FB7279BEF4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0243" y="1259024"/>
            <a:ext cx="1079771" cy="720000"/>
          </a:xfrm>
          <a:prstGeom prst="rect">
            <a:avLst/>
          </a:prstGeom>
        </p:spPr>
      </p:pic>
      <p:pic>
        <p:nvPicPr>
          <p:cNvPr id="14" name="図 13">
            <a:extLst>
              <a:ext uri="{FF2B5EF4-FFF2-40B4-BE49-F238E27FC236}">
                <a16:creationId xmlns:a16="http://schemas.microsoft.com/office/drawing/2014/main" id="{FD116A5C-8F16-4C22-9542-A751F03352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1493" y="3257103"/>
            <a:ext cx="1211433" cy="900000"/>
          </a:xfrm>
          <a:prstGeom prst="rect">
            <a:avLst/>
          </a:prstGeom>
        </p:spPr>
      </p:pic>
      <p:pic>
        <p:nvPicPr>
          <p:cNvPr id="93" name="図 92">
            <a:extLst>
              <a:ext uri="{FF2B5EF4-FFF2-40B4-BE49-F238E27FC236}">
                <a16:creationId xmlns:a16="http://schemas.microsoft.com/office/drawing/2014/main" id="{E383DD68-3CEF-4BCC-A77F-0EABB954451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65879" y="2370133"/>
            <a:ext cx="810000" cy="540000"/>
          </a:xfrm>
          <a:prstGeom prst="rect">
            <a:avLst/>
          </a:prstGeom>
        </p:spPr>
      </p:pic>
      <p:sp>
        <p:nvSpPr>
          <p:cNvPr id="94" name="テキスト ボックス 93">
            <a:extLst>
              <a:ext uri="{FF2B5EF4-FFF2-40B4-BE49-F238E27FC236}">
                <a16:creationId xmlns:a16="http://schemas.microsoft.com/office/drawing/2014/main" id="{D9468B1B-F0E8-4BF7-AE16-41D2EEB9CACC}"/>
              </a:ext>
            </a:extLst>
          </p:cNvPr>
          <p:cNvSpPr txBox="1"/>
          <p:nvPr/>
        </p:nvSpPr>
        <p:spPr>
          <a:xfrm>
            <a:off x="608235" y="2147531"/>
            <a:ext cx="947267" cy="215444"/>
          </a:xfrm>
          <a:prstGeom prst="rect">
            <a:avLst/>
          </a:prstGeom>
          <a:noFill/>
        </p:spPr>
        <p:txBody>
          <a:bodyPr wrap="square">
            <a:spAutoFit/>
          </a:bodyPr>
          <a:lstStyle>
            <a:defPPr>
              <a:defRPr lang="en-US"/>
            </a:defPPr>
            <a:lvl1pPr algn="ctr">
              <a:defRPr sz="800">
                <a:latin typeface="BIZ UDPゴシック" panose="020B0400000000000000" pitchFamily="50" charset="-128"/>
                <a:ea typeface="BIZ UDPゴシック" panose="020B0400000000000000" pitchFamily="50" charset="-128"/>
              </a:defRPr>
            </a:lvl1pPr>
          </a:lstStyle>
          <a:p>
            <a:r>
              <a:rPr lang="ja-JP" altLang="en-US" dirty="0"/>
              <a:t>丸紅</a:t>
            </a:r>
            <a:endParaRPr lang="ja-JP" altLang="en-US" strike="sngStrike" dirty="0">
              <a:solidFill>
                <a:srgbClr val="FF0000"/>
              </a:solidFill>
            </a:endParaRPr>
          </a:p>
        </p:txBody>
      </p:sp>
      <p:sp>
        <p:nvSpPr>
          <p:cNvPr id="95" name="テキスト ボックス 94">
            <a:extLst>
              <a:ext uri="{FF2B5EF4-FFF2-40B4-BE49-F238E27FC236}">
                <a16:creationId xmlns:a16="http://schemas.microsoft.com/office/drawing/2014/main" id="{61AA8DD8-0641-45E5-AFDE-B15F298B6E43}"/>
              </a:ext>
            </a:extLst>
          </p:cNvPr>
          <p:cNvSpPr txBox="1"/>
          <p:nvPr/>
        </p:nvSpPr>
        <p:spPr>
          <a:xfrm>
            <a:off x="1995994" y="2152321"/>
            <a:ext cx="947267" cy="215444"/>
          </a:xfrm>
          <a:prstGeom prst="rect">
            <a:avLst/>
          </a:prstGeom>
          <a:noFill/>
        </p:spPr>
        <p:txBody>
          <a:bodyPr wrap="square">
            <a:spAutoFit/>
          </a:bodyPr>
          <a:lstStyle>
            <a:defPPr>
              <a:defRPr lang="en-US"/>
            </a:defPPr>
            <a:lvl1pPr algn="ctr">
              <a:defRPr sz="800">
                <a:latin typeface="BIZ UDPゴシック" panose="020B0400000000000000" pitchFamily="50" charset="-128"/>
                <a:ea typeface="BIZ UDPゴシック" panose="020B0400000000000000" pitchFamily="50" charset="-128"/>
              </a:defRPr>
            </a:lvl1pPr>
          </a:lstStyle>
          <a:p>
            <a:r>
              <a:rPr lang="en-US" altLang="ja-JP" dirty="0"/>
              <a:t>SkyDrive</a:t>
            </a:r>
            <a:endParaRPr lang="ja-JP" altLang="en-US" dirty="0"/>
          </a:p>
        </p:txBody>
      </p:sp>
      <p:sp>
        <p:nvSpPr>
          <p:cNvPr id="96" name="テキスト ボックス 95">
            <a:extLst>
              <a:ext uri="{FF2B5EF4-FFF2-40B4-BE49-F238E27FC236}">
                <a16:creationId xmlns:a16="http://schemas.microsoft.com/office/drawing/2014/main" id="{CAC9C0F9-2196-45F8-99A9-D9675FDB1245}"/>
              </a:ext>
            </a:extLst>
          </p:cNvPr>
          <p:cNvSpPr txBox="1"/>
          <p:nvPr/>
        </p:nvSpPr>
        <p:spPr>
          <a:xfrm>
            <a:off x="2701564" y="2064251"/>
            <a:ext cx="1486445" cy="338554"/>
          </a:xfrm>
          <a:prstGeom prst="rect">
            <a:avLst/>
          </a:prstGeom>
          <a:noFill/>
        </p:spPr>
        <p:txBody>
          <a:bodyPr wrap="square">
            <a:spAutoFit/>
          </a:bodyPr>
          <a:lstStyle>
            <a:defPPr>
              <a:defRPr lang="en-US"/>
            </a:defPPr>
            <a:lvl1pPr algn="ctr">
              <a:defRPr sz="800">
                <a:latin typeface="BIZ UDPゴシック" panose="020B0400000000000000" pitchFamily="50" charset="-128"/>
                <a:ea typeface="BIZ UDPゴシック" panose="020B0400000000000000" pitchFamily="50" charset="-128"/>
              </a:defRPr>
            </a:lvl1pPr>
          </a:lstStyle>
          <a:p>
            <a:r>
              <a:rPr lang="en-US" altLang="ja-JP" dirty="0"/>
              <a:t>ANA</a:t>
            </a:r>
            <a:r>
              <a:rPr lang="ja-JP" altLang="en-US" dirty="0"/>
              <a:t>ホールディングス</a:t>
            </a:r>
            <a:endParaRPr lang="en-US" altLang="ja-JP" strike="sngStrike" dirty="0"/>
          </a:p>
          <a:p>
            <a:r>
              <a:rPr lang="ja-JP" altLang="en-US" dirty="0"/>
              <a:t>／</a:t>
            </a:r>
            <a:r>
              <a:rPr lang="en-US" altLang="ja-JP" dirty="0"/>
              <a:t>Joby Aviation</a:t>
            </a:r>
            <a:endParaRPr lang="ja-JP" altLang="en-US" dirty="0"/>
          </a:p>
        </p:txBody>
      </p:sp>
      <p:sp>
        <p:nvSpPr>
          <p:cNvPr id="97" name="テキスト ボックス 96">
            <a:extLst>
              <a:ext uri="{FF2B5EF4-FFF2-40B4-BE49-F238E27FC236}">
                <a16:creationId xmlns:a16="http://schemas.microsoft.com/office/drawing/2014/main" id="{EFFD9E7E-99C7-454A-9DAE-08DBF353867E}"/>
              </a:ext>
            </a:extLst>
          </p:cNvPr>
          <p:cNvSpPr txBox="1"/>
          <p:nvPr/>
        </p:nvSpPr>
        <p:spPr>
          <a:xfrm>
            <a:off x="3872445" y="2154918"/>
            <a:ext cx="1026440" cy="215444"/>
          </a:xfrm>
          <a:prstGeom prst="rect">
            <a:avLst/>
          </a:prstGeom>
          <a:noFill/>
        </p:spPr>
        <p:txBody>
          <a:bodyPr wrap="square">
            <a:spAutoFit/>
          </a:bodyPr>
          <a:lstStyle>
            <a:defPPr>
              <a:defRPr lang="en-US"/>
            </a:defPPr>
            <a:lvl1pPr algn="ctr">
              <a:defRPr sz="800">
                <a:latin typeface="BIZ UDPゴシック" panose="020B0400000000000000" pitchFamily="50" charset="-128"/>
                <a:ea typeface="BIZ UDPゴシック" panose="020B0400000000000000" pitchFamily="50" charset="-128"/>
              </a:defRPr>
            </a:lvl1pPr>
          </a:lstStyle>
          <a:p>
            <a:r>
              <a:rPr lang="en-US" altLang="ja-JP" dirty="0" err="1"/>
              <a:t>Soracle</a:t>
            </a:r>
            <a:endParaRPr lang="en-US" altLang="ja-JP" dirty="0"/>
          </a:p>
        </p:txBody>
      </p:sp>
      <p:sp>
        <p:nvSpPr>
          <p:cNvPr id="98" name="テキスト ボックス 97">
            <a:extLst>
              <a:ext uri="{FF2B5EF4-FFF2-40B4-BE49-F238E27FC236}">
                <a16:creationId xmlns:a16="http://schemas.microsoft.com/office/drawing/2014/main" id="{A1D5E161-9DB3-44A8-A315-DC1D22D88FDC}"/>
              </a:ext>
            </a:extLst>
          </p:cNvPr>
          <p:cNvSpPr txBox="1"/>
          <p:nvPr/>
        </p:nvSpPr>
        <p:spPr>
          <a:xfrm>
            <a:off x="2945647" y="2914318"/>
            <a:ext cx="981113" cy="169277"/>
          </a:xfrm>
          <a:prstGeom prst="rect">
            <a:avLst/>
          </a:prstGeom>
          <a:noFill/>
        </p:spPr>
        <p:txBody>
          <a:bodyPr wrap="square" lIns="0" rIns="0">
            <a:spAutoFit/>
          </a:bodyPr>
          <a:lstStyle/>
          <a:p>
            <a:pPr algn="r"/>
            <a:r>
              <a:rPr lang="en-US" altLang="ja-JP" sz="500" dirty="0">
                <a:latin typeface="BIZ UDPゴシック" panose="020B0400000000000000" pitchFamily="50" charset="-128"/>
                <a:ea typeface="BIZ UDPゴシック" panose="020B0400000000000000" pitchFamily="50" charset="-128"/>
              </a:rPr>
              <a:t>©ANA</a:t>
            </a:r>
            <a:r>
              <a:rPr lang="ja-JP" altLang="en-US" sz="500" dirty="0">
                <a:latin typeface="BIZ UDPゴシック" panose="020B0400000000000000" pitchFamily="50" charset="-128"/>
                <a:ea typeface="BIZ UDPゴシック" panose="020B0400000000000000" pitchFamily="50" charset="-128"/>
              </a:rPr>
              <a:t>ホールディングス株式会社</a:t>
            </a:r>
            <a:endParaRPr lang="en-US" altLang="ja-JP" sz="500" strike="sngStrike" dirty="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719A9584-7548-4CF9-A9B0-EA36608B51CF}"/>
              </a:ext>
            </a:extLst>
          </p:cNvPr>
          <p:cNvSpPr txBox="1"/>
          <p:nvPr/>
        </p:nvSpPr>
        <p:spPr>
          <a:xfrm>
            <a:off x="2163473" y="2908541"/>
            <a:ext cx="589330" cy="169277"/>
          </a:xfrm>
          <a:prstGeom prst="rect">
            <a:avLst/>
          </a:prstGeom>
          <a:noFill/>
        </p:spPr>
        <p:txBody>
          <a:bodyPr wrap="square" lIns="0" rIns="0">
            <a:spAutoFit/>
          </a:bodyPr>
          <a:lstStyle>
            <a:defPPr>
              <a:defRPr lang="en-US"/>
            </a:defPPr>
            <a:lvl1pPr>
              <a:defRPr sz="500">
                <a:latin typeface="BIZ UDPゴシック" panose="020B0400000000000000" pitchFamily="50" charset="-128"/>
                <a:ea typeface="BIZ UDPゴシック" panose="020B0400000000000000" pitchFamily="50" charset="-128"/>
              </a:defRPr>
            </a:lvl1pPr>
          </a:lstStyle>
          <a:p>
            <a:pPr algn="ctr"/>
            <a:r>
              <a:rPr lang="en-US" altLang="ja-JP" dirty="0"/>
              <a:t>©SkyDrive</a:t>
            </a:r>
          </a:p>
        </p:txBody>
      </p:sp>
      <p:pic>
        <p:nvPicPr>
          <p:cNvPr id="100" name="Picture 2">
            <a:extLst>
              <a:ext uri="{FF2B5EF4-FFF2-40B4-BE49-F238E27FC236}">
                <a16:creationId xmlns:a16="http://schemas.microsoft.com/office/drawing/2014/main" id="{ABED22A9-802C-4D11-9546-1E68D58A6DE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3053303" y="2370133"/>
            <a:ext cx="81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0EE1DFEF-3827-4AEB-A994-EC9E92B86F0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56"/>
          <a:stretch/>
        </p:blipFill>
        <p:spPr>
          <a:xfrm>
            <a:off x="2035935" y="2370133"/>
            <a:ext cx="843977" cy="540000"/>
          </a:xfrm>
          <a:prstGeom prst="rect">
            <a:avLst/>
          </a:prstGeom>
        </p:spPr>
      </p:pic>
      <p:sp>
        <p:nvSpPr>
          <p:cNvPr id="102" name="テキスト ボックス 101">
            <a:extLst>
              <a:ext uri="{FF2B5EF4-FFF2-40B4-BE49-F238E27FC236}">
                <a16:creationId xmlns:a16="http://schemas.microsoft.com/office/drawing/2014/main" id="{0E586779-D17A-4974-88D7-109A0862C410}"/>
              </a:ext>
            </a:extLst>
          </p:cNvPr>
          <p:cNvSpPr txBox="1"/>
          <p:nvPr/>
        </p:nvSpPr>
        <p:spPr>
          <a:xfrm>
            <a:off x="1088771" y="2898306"/>
            <a:ext cx="769750" cy="169277"/>
          </a:xfrm>
          <a:prstGeom prst="rect">
            <a:avLst/>
          </a:prstGeom>
          <a:noFill/>
        </p:spPr>
        <p:txBody>
          <a:bodyPr wrap="square" lIns="0" rIns="0">
            <a:spAutoFit/>
          </a:bodyPr>
          <a:lstStyle>
            <a:defPPr>
              <a:defRPr lang="en-US"/>
            </a:defPPr>
            <a:lvl1pPr>
              <a:defRPr sz="500">
                <a:latin typeface="BIZ UDPゴシック" panose="020B0400000000000000" pitchFamily="50" charset="-128"/>
                <a:ea typeface="BIZ UDPゴシック" panose="020B0400000000000000" pitchFamily="50" charset="-128"/>
              </a:defRPr>
            </a:lvl1pPr>
          </a:lstStyle>
          <a:p>
            <a:pPr algn="ctr"/>
            <a:r>
              <a:rPr lang="ja-JP" altLang="en-US" b="0" i="0" dirty="0">
                <a:effectLst/>
              </a:rPr>
              <a:t>提供：丸紅株式会社</a:t>
            </a:r>
            <a:endParaRPr lang="en-US" altLang="ja-JP" dirty="0"/>
          </a:p>
        </p:txBody>
      </p:sp>
      <p:pic>
        <p:nvPicPr>
          <p:cNvPr id="103" name="図 102">
            <a:extLst>
              <a:ext uri="{FF2B5EF4-FFF2-40B4-BE49-F238E27FC236}">
                <a16:creationId xmlns:a16="http://schemas.microsoft.com/office/drawing/2014/main" id="{438388E0-0176-4E0D-A5C6-8DF0408CE75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606"/>
          <a:stretch/>
        </p:blipFill>
        <p:spPr>
          <a:xfrm>
            <a:off x="4018911" y="2370133"/>
            <a:ext cx="769832" cy="540000"/>
          </a:xfrm>
          <a:prstGeom prst="rect">
            <a:avLst/>
          </a:prstGeom>
        </p:spPr>
      </p:pic>
      <p:sp>
        <p:nvSpPr>
          <p:cNvPr id="104" name="テキスト ボックス 52">
            <a:extLst>
              <a:ext uri="{FF2B5EF4-FFF2-40B4-BE49-F238E27FC236}">
                <a16:creationId xmlns:a16="http://schemas.microsoft.com/office/drawing/2014/main" id="{80AFFEFD-DE7C-4066-A234-1F9D4080B8E0}"/>
              </a:ext>
            </a:extLst>
          </p:cNvPr>
          <p:cNvSpPr txBox="1"/>
          <p:nvPr/>
        </p:nvSpPr>
        <p:spPr>
          <a:xfrm>
            <a:off x="3854930" y="2903726"/>
            <a:ext cx="926844" cy="169277"/>
          </a:xfrm>
          <a:prstGeom prst="rect">
            <a:avLst/>
          </a:prstGeom>
          <a:no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00" dirty="0">
                <a:latin typeface="BIZ UDPゴシック" panose="020B0400000000000000" pitchFamily="50" charset="-128"/>
                <a:ea typeface="BIZ UDPゴシック" panose="020B0400000000000000" pitchFamily="50" charset="-128"/>
              </a:rPr>
              <a:t>©</a:t>
            </a:r>
            <a:r>
              <a:rPr lang="en-US" altLang="ja-JP" sz="500" dirty="0" err="1">
                <a:latin typeface="BIZ UDPゴシック" panose="020B0400000000000000" pitchFamily="50" charset="-128"/>
                <a:ea typeface="BIZ UDPゴシック" panose="020B0400000000000000" pitchFamily="50" charset="-128"/>
              </a:rPr>
              <a:t>Soracle</a:t>
            </a:r>
            <a:r>
              <a:rPr lang="en-US" altLang="ja-JP" sz="500" dirty="0">
                <a:latin typeface="BIZ UDPゴシック" panose="020B0400000000000000" pitchFamily="50" charset="-128"/>
                <a:ea typeface="BIZ UDPゴシック" panose="020B0400000000000000" pitchFamily="50" charset="-128"/>
              </a:rPr>
              <a:t> Corporation</a:t>
            </a:r>
          </a:p>
        </p:txBody>
      </p:sp>
      <p:sp>
        <p:nvSpPr>
          <p:cNvPr id="105" name="テキスト ボックス 104">
            <a:extLst>
              <a:ext uri="{FF2B5EF4-FFF2-40B4-BE49-F238E27FC236}">
                <a16:creationId xmlns:a16="http://schemas.microsoft.com/office/drawing/2014/main" id="{FBD3C34F-440D-4BA8-BD45-71E34EBB7178}"/>
              </a:ext>
            </a:extLst>
          </p:cNvPr>
          <p:cNvSpPr txBox="1"/>
          <p:nvPr/>
        </p:nvSpPr>
        <p:spPr>
          <a:xfrm>
            <a:off x="190648" y="2898306"/>
            <a:ext cx="871432" cy="169277"/>
          </a:xfrm>
          <a:prstGeom prst="rect">
            <a:avLst/>
          </a:prstGeom>
          <a:noFill/>
        </p:spPr>
        <p:txBody>
          <a:bodyPr wrap="square" lIns="0" rIns="0">
            <a:spAutoFit/>
          </a:bodyPr>
          <a:lstStyle>
            <a:defPPr>
              <a:defRPr lang="en-US"/>
            </a:defPPr>
            <a:lvl1pPr>
              <a:defRPr sz="500">
                <a:latin typeface="BIZ UDPゴシック" panose="020B0400000000000000" pitchFamily="50" charset="-128"/>
                <a:ea typeface="BIZ UDPゴシック" panose="020B0400000000000000" pitchFamily="50" charset="-128"/>
              </a:defRPr>
            </a:lvl1pPr>
          </a:lstStyle>
          <a:p>
            <a:pPr algn="r"/>
            <a:r>
              <a:rPr lang="en-US" altLang="ja-JP" b="0" i="0" dirty="0">
                <a:effectLst/>
              </a:rPr>
              <a:t>©</a:t>
            </a:r>
            <a:r>
              <a:rPr kumimoji="1" lang="ja-JP" altLang="en-US" sz="500" dirty="0">
                <a:latin typeface="BIZ UDPゴシック" panose="020B0400000000000000" pitchFamily="50" charset="-128"/>
                <a:ea typeface="BIZ UDPゴシック" panose="020B0400000000000000" pitchFamily="50" charset="-128"/>
              </a:rPr>
              <a:t>丸紅エアロスペース株式会社</a:t>
            </a:r>
            <a:endParaRPr lang="en-US" altLang="ja-JP" dirty="0"/>
          </a:p>
        </p:txBody>
      </p:sp>
      <p:pic>
        <p:nvPicPr>
          <p:cNvPr id="106" name="図 105">
            <a:extLst>
              <a:ext uri="{FF2B5EF4-FFF2-40B4-BE49-F238E27FC236}">
                <a16:creationId xmlns:a16="http://schemas.microsoft.com/office/drawing/2014/main" id="{024D5646-C7AB-4C39-9C87-52AFF5C9FBB7}"/>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flipH="1">
            <a:off x="257850" y="2369278"/>
            <a:ext cx="808869" cy="539999"/>
          </a:xfrm>
          <a:prstGeom prst="rect">
            <a:avLst/>
          </a:prstGeom>
        </p:spPr>
      </p:pic>
      <p:pic>
        <p:nvPicPr>
          <p:cNvPr id="6" name="図 5">
            <a:extLst>
              <a:ext uri="{FF2B5EF4-FFF2-40B4-BE49-F238E27FC236}">
                <a16:creationId xmlns:a16="http://schemas.microsoft.com/office/drawing/2014/main" id="{20DC6F1A-85C8-4C89-AE9D-77EB310A72C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85240" y="3277796"/>
            <a:ext cx="1397249" cy="931499"/>
          </a:xfrm>
          <a:prstGeom prst="rect">
            <a:avLst/>
          </a:prstGeom>
        </p:spPr>
      </p:pic>
      <p:sp>
        <p:nvSpPr>
          <p:cNvPr id="45" name="テキスト ボックス 44">
            <a:extLst>
              <a:ext uri="{FF2B5EF4-FFF2-40B4-BE49-F238E27FC236}">
                <a16:creationId xmlns:a16="http://schemas.microsoft.com/office/drawing/2014/main" id="{E43E226A-91A5-4D2B-8AB4-0E25A1C9D88D}"/>
              </a:ext>
            </a:extLst>
          </p:cNvPr>
          <p:cNvSpPr txBox="1"/>
          <p:nvPr/>
        </p:nvSpPr>
        <p:spPr>
          <a:xfrm>
            <a:off x="3468890" y="4170195"/>
            <a:ext cx="1772100" cy="18812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5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0" lang="en-US" altLang="ja-JP" sz="5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 Metro Group</a:t>
            </a:r>
            <a:endParaRPr kumimoji="1" lang="en-US" altLang="ja-JP" sz="500" dirty="0">
              <a:solidFill>
                <a:prstClr val="black"/>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40F33758-3E0A-4AC1-ABEB-15202B3D3130}"/>
              </a:ext>
            </a:extLst>
          </p:cNvPr>
          <p:cNvSpPr txBox="1"/>
          <p:nvPr/>
        </p:nvSpPr>
        <p:spPr>
          <a:xfrm>
            <a:off x="8541493" y="1934229"/>
            <a:ext cx="1772100" cy="1689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公益社団法人</a:t>
            </a:r>
            <a:r>
              <a:rPr kumimoji="0" lang="en-US" altLang="zh-CN"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年日本国際博覧会協会</a:t>
            </a:r>
            <a:endParaRPr kumimoji="1" lang="en-US" altLang="ja-JP" sz="400" dirty="0">
              <a:solidFill>
                <a:prstClr val="black"/>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4CA1DB9E-7140-4723-9000-86FA43731F13}"/>
              </a:ext>
            </a:extLst>
          </p:cNvPr>
          <p:cNvSpPr txBox="1"/>
          <p:nvPr/>
        </p:nvSpPr>
        <p:spPr>
          <a:xfrm>
            <a:off x="8541493" y="4106534"/>
            <a:ext cx="1772100" cy="1689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公益社団法人</a:t>
            </a:r>
            <a:r>
              <a:rPr kumimoji="0" lang="en-US" altLang="zh-CN"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年日本国際博覧会協会</a:t>
            </a:r>
            <a:endParaRPr kumimoji="1" lang="en-US" altLang="ja-JP" sz="400" dirty="0">
              <a:solidFill>
                <a:prstClr val="black"/>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3E7B8EF7-A97A-43E6-A1AE-AA7D1ABB1065}"/>
              </a:ext>
            </a:extLst>
          </p:cNvPr>
          <p:cNvSpPr txBox="1"/>
          <p:nvPr/>
        </p:nvSpPr>
        <p:spPr>
          <a:xfrm>
            <a:off x="122130" y="3174027"/>
            <a:ext cx="3150879" cy="1231106"/>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自動運転</a:t>
            </a:r>
            <a:endParaRPr lang="en-US" altLang="ja-JP" sz="1200" b="1" dirty="0">
              <a:highlight>
                <a:srgbClr val="FFFF00"/>
              </a:highligh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900" i="1" dirty="0">
                <a:solidFill>
                  <a:prstClr val="black"/>
                </a:solidFill>
                <a:latin typeface="BIZ UDPゴシック" panose="020B0400000000000000" pitchFamily="50" charset="-128"/>
                <a:ea typeface="BIZ UDPゴシック" panose="020B0400000000000000" pitchFamily="50" charset="-128"/>
              </a:rPr>
              <a:t>万博会場内外周、舞洲～会場</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76200">
              <a:buFont typeface="Arial" panose="020B0604020202020204" pitchFamily="34" charset="0"/>
              <a:buChar char="•"/>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万博会場内の移動や、万博会場へのシャトルバスに</a:t>
            </a:r>
            <a:r>
              <a:rPr kumimoji="1" lang="en-US" altLang="ja-JP" sz="1000" dirty="0">
                <a:solidFill>
                  <a:prstClr val="black"/>
                </a:solidFill>
                <a:latin typeface="BIZ UDPゴシック" panose="020B0400000000000000" pitchFamily="50" charset="-128"/>
                <a:ea typeface="BIZ UDPゴシック" panose="020B0400000000000000" pitchFamily="50" charset="-128"/>
              </a:rPr>
              <a:t>EV</a:t>
            </a:r>
            <a:r>
              <a:rPr kumimoji="1" lang="ja-JP" altLang="en-US" sz="1000" dirty="0">
                <a:solidFill>
                  <a:prstClr val="black"/>
                </a:solidFill>
                <a:latin typeface="BIZ UDPゴシック" panose="020B0400000000000000" pitchFamily="50" charset="-128"/>
                <a:ea typeface="BIZ UDPゴシック" panose="020B0400000000000000" pitchFamily="50" charset="-128"/>
              </a:rPr>
              <a:t>バスを導入し、レベル４</a:t>
            </a:r>
            <a:r>
              <a:rPr kumimoji="1" lang="ja-JP" altLang="en-US" sz="1000" dirty="0">
                <a:latin typeface="BIZ UDPゴシック" panose="020B0400000000000000" pitchFamily="50" charset="-128"/>
                <a:ea typeface="BIZ UDPゴシック" panose="020B0400000000000000" pitchFamily="50" charset="-128"/>
              </a:rPr>
              <a:t>等の自動運転の実証を</a:t>
            </a:r>
            <a:endParaRPr kumimoji="1" lang="en-US" altLang="ja-JP" sz="1000" dirty="0">
              <a:latin typeface="BIZ UDPゴシック" panose="020B0400000000000000" pitchFamily="50" charset="-128"/>
              <a:ea typeface="BIZ UDPゴシック" panose="020B0400000000000000" pitchFamily="50" charset="-128"/>
            </a:endParaRPr>
          </a:p>
          <a:p>
            <a:pPr marL="104775">
              <a:defRPr/>
            </a:pPr>
            <a:r>
              <a:rPr kumimoji="1" lang="ja-JP" altLang="en-US" sz="1000" dirty="0">
                <a:latin typeface="BIZ UDPゴシック" panose="020B0400000000000000" pitchFamily="50" charset="-128"/>
                <a:ea typeface="BIZ UDPゴシック" panose="020B0400000000000000" pitchFamily="50" charset="-128"/>
              </a:rPr>
              <a:t>　実施（</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運行事業者</a:t>
            </a:r>
            <a:r>
              <a:rPr kumimoji="1" lang="ja-JP" altLang="en-US" sz="1000" dirty="0">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３者）</a:t>
            </a:r>
            <a:endParaRPr kumimoji="1" lang="en-US" altLang="ja-JP" sz="1000" dirty="0">
              <a:latin typeface="BIZ UDPゴシック" panose="020B0400000000000000" pitchFamily="50" charset="-128"/>
              <a:ea typeface="BIZ UDPゴシック" panose="020B0400000000000000" pitchFamily="50" charset="-128"/>
            </a:endParaRPr>
          </a:p>
          <a:p>
            <a:pPr marL="1809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BIZ UDPゴシック" panose="020B0400000000000000" pitchFamily="50" charset="-128"/>
                <a:ea typeface="BIZ UDPゴシック" panose="020B0400000000000000" pitchFamily="50" charset="-128"/>
              </a:rPr>
              <a:t>なお、万博会場内の</a:t>
            </a:r>
            <a:r>
              <a:rPr kumimoji="1" lang="en-US" altLang="ja-JP" sz="1000" dirty="0">
                <a:latin typeface="BIZ UDPゴシック" panose="020B0400000000000000" pitchFamily="50" charset="-128"/>
                <a:ea typeface="BIZ UDPゴシック" panose="020B0400000000000000" pitchFamily="50" charset="-128"/>
              </a:rPr>
              <a:t>EV</a:t>
            </a:r>
            <a:r>
              <a:rPr kumimoji="1" lang="ja-JP" altLang="en-US" sz="1000" dirty="0">
                <a:latin typeface="BIZ UDPゴシック" panose="020B0400000000000000" pitchFamily="50" charset="-128"/>
                <a:ea typeface="BIZ UDPゴシック" panose="020B0400000000000000" pitchFamily="50" charset="-128"/>
              </a:rPr>
              <a:t>バス（手動運転）において、走行中ワイヤレス給電の実証を実施</a:t>
            </a:r>
          </a:p>
        </p:txBody>
      </p:sp>
    </p:spTree>
    <p:extLst>
      <p:ext uri="{BB962C8B-B14F-4D97-AF65-F5344CB8AC3E}">
        <p14:creationId xmlns:p14="http://schemas.microsoft.com/office/powerpoint/2010/main" val="315003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3AF3DE-CED5-42FE-918E-5202F0D9A394}"/>
              </a:ext>
            </a:extLst>
          </p:cNvPr>
          <p:cNvSpPr>
            <a:spLocks noGrp="1"/>
          </p:cNvSpPr>
          <p:nvPr>
            <p:ph type="sldNum" sz="quarter" idx="12"/>
          </p:nvPr>
        </p:nvSpPr>
        <p:spPr>
          <a:xfrm>
            <a:off x="7677150" y="6493749"/>
            <a:ext cx="2228850" cy="365125"/>
          </a:xfrm>
        </p:spPr>
        <p:txBody>
          <a:bodyPr/>
          <a:lstStyle/>
          <a:p>
            <a:fld id="{DDF82107-93BA-490C-9453-044014AF67CD}" type="slidenum">
              <a:rPr kumimoji="1" lang="ja-JP" altLang="en-US" smtClean="0"/>
              <a:pPr/>
              <a:t>33</a:t>
            </a:fld>
            <a:endParaRPr kumimoji="1" lang="ja-JP" altLang="en-US" dirty="0"/>
          </a:p>
        </p:txBody>
      </p:sp>
      <p:sp>
        <p:nvSpPr>
          <p:cNvPr id="8" name="正方形/長方形 7">
            <a:extLst>
              <a:ext uri="{FF2B5EF4-FFF2-40B4-BE49-F238E27FC236}">
                <a16:creationId xmlns:a16="http://schemas.microsoft.com/office/drawing/2014/main" id="{17F6D1E0-DC0F-42DD-8A75-DFFF1F1D03D1}"/>
              </a:ext>
            </a:extLst>
          </p:cNvPr>
          <p:cNvSpPr/>
          <p:nvPr/>
        </p:nvSpPr>
        <p:spPr>
          <a:xfrm>
            <a:off x="198864" y="1019302"/>
            <a:ext cx="4734463" cy="494395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dirty="0">
              <a:solidFill>
                <a:prstClr val="white"/>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0709EAD-4416-446B-97BD-EF827D71F088}"/>
              </a:ext>
            </a:extLst>
          </p:cNvPr>
          <p:cNvSpPr txBox="1"/>
          <p:nvPr/>
        </p:nvSpPr>
        <p:spPr>
          <a:xfrm>
            <a:off x="973349" y="850026"/>
            <a:ext cx="2932981" cy="338554"/>
          </a:xfrm>
          <a:prstGeom prst="rect">
            <a:avLst/>
          </a:prstGeom>
          <a:solidFill>
            <a:schemeClr val="accent5"/>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ライフサイエンス・ヘルスケア</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12E08B1-68C3-4645-A5B7-19C150D26B16}"/>
              </a:ext>
            </a:extLst>
          </p:cNvPr>
          <p:cNvSpPr txBox="1"/>
          <p:nvPr/>
        </p:nvSpPr>
        <p:spPr>
          <a:xfrm>
            <a:off x="303523" y="1579305"/>
            <a:ext cx="3642868"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プロジェクションマッピングによる手術支援装置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肉眼では確認が難しい</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体組織の血流やリンパ流を体表や臓器にリアルタイムで投影することにより、精度の高い手術ガイドを提供</a:t>
            </a:r>
          </a:p>
        </p:txBody>
      </p:sp>
      <p:sp>
        <p:nvSpPr>
          <p:cNvPr id="11" name="正方形/長方形 10">
            <a:extLst>
              <a:ext uri="{FF2B5EF4-FFF2-40B4-BE49-F238E27FC236}">
                <a16:creationId xmlns:a16="http://schemas.microsoft.com/office/drawing/2014/main" id="{65C097DF-E136-4F09-9A2B-484FADE0341C}"/>
              </a:ext>
            </a:extLst>
          </p:cNvPr>
          <p:cNvSpPr/>
          <p:nvPr/>
        </p:nvSpPr>
        <p:spPr>
          <a:xfrm>
            <a:off x="275332" y="1425929"/>
            <a:ext cx="1068411" cy="20841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技術例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defTabSz="914400"/>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gn="ctr" defTabSz="914400" rtl="0" eaLnBrk="1" latinLnBrk="0" hangingPunct="1">
              <a:buFont typeface="Arial" panose="020B0604020202020204" pitchFamily="34" charset="0"/>
              <a:buChar char="•"/>
            </a:pPr>
            <a:endParaRPr kumimoji="1" lang="en-US" altLang="ja-JP" sz="1050" b="1"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ctr" defTabSz="914400" rtl="0" eaLnBrk="1" latinLnBrk="0" hangingPunct="1">
              <a:buFont typeface="Arial" panose="020B0604020202020204" pitchFamily="34" charset="0"/>
              <a:buNone/>
            </a:pP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FFB7118-F016-4DBF-8865-8847E4297F52}"/>
              </a:ext>
            </a:extLst>
          </p:cNvPr>
          <p:cNvSpPr txBox="1"/>
          <p:nvPr/>
        </p:nvSpPr>
        <p:spPr>
          <a:xfrm>
            <a:off x="284166" y="2402050"/>
            <a:ext cx="3271592"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スマホでできる眼科診療</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スマホに取り付けることでいつでもどこでも眼科検査を可能にする医療機器。「世界の失明を半分に減らす」ことを目標</a:t>
            </a:r>
          </a:p>
        </p:txBody>
      </p:sp>
      <p:sp>
        <p:nvSpPr>
          <p:cNvPr id="13" name="テキスト ボックス 12">
            <a:extLst>
              <a:ext uri="{FF2B5EF4-FFF2-40B4-BE49-F238E27FC236}">
                <a16:creationId xmlns:a16="http://schemas.microsoft.com/office/drawing/2014/main" id="{90B092BC-E038-41F6-8B19-513244193DE9}"/>
              </a:ext>
            </a:extLst>
          </p:cNvPr>
          <p:cNvSpPr txBox="1"/>
          <p:nvPr/>
        </p:nvSpPr>
        <p:spPr>
          <a:xfrm>
            <a:off x="284165" y="4224128"/>
            <a:ext cx="4468794"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「涙」でのがん検診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痛みがなく簡単に採取可能な「涙」を検体としたがんリスク検査キット。誰もが簡単に検査を受け、がんを早期発見できる未来を実現</a:t>
            </a:r>
          </a:p>
        </p:txBody>
      </p:sp>
      <p:sp>
        <p:nvSpPr>
          <p:cNvPr id="14" name="テキスト ボックス 13">
            <a:extLst>
              <a:ext uri="{FF2B5EF4-FFF2-40B4-BE49-F238E27FC236}">
                <a16:creationId xmlns:a16="http://schemas.microsoft.com/office/drawing/2014/main" id="{4327A86D-4D4B-4645-9849-93B1CC79B4E4}"/>
              </a:ext>
            </a:extLst>
          </p:cNvPr>
          <p:cNvSpPr txBox="1"/>
          <p:nvPr/>
        </p:nvSpPr>
        <p:spPr>
          <a:xfrm>
            <a:off x="284166" y="3313089"/>
            <a:ext cx="3271592"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街なかでの脳の健康度計測</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脳の健康度計測アプリと、証明写真機のコンセプトを組み合わせ、街なかで手軽に脳の健康度を計測する新たなソリューションを提案</a:t>
            </a:r>
          </a:p>
        </p:txBody>
      </p:sp>
      <p:sp>
        <p:nvSpPr>
          <p:cNvPr id="15" name="正方形/長方形 14">
            <a:extLst>
              <a:ext uri="{FF2B5EF4-FFF2-40B4-BE49-F238E27FC236}">
                <a16:creationId xmlns:a16="http://schemas.microsoft.com/office/drawing/2014/main" id="{43CD8576-C70A-4FEA-9506-6DBD1201F1E2}"/>
              </a:ext>
            </a:extLst>
          </p:cNvPr>
          <p:cNvSpPr/>
          <p:nvPr/>
        </p:nvSpPr>
        <p:spPr>
          <a:xfrm>
            <a:off x="5090979" y="1011325"/>
            <a:ext cx="4734463" cy="496279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dirty="0">
              <a:solidFill>
                <a:prstClr val="white"/>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EF042C1-B54E-40EC-A520-96197ED3A612}"/>
              </a:ext>
            </a:extLst>
          </p:cNvPr>
          <p:cNvSpPr txBox="1"/>
          <p:nvPr/>
        </p:nvSpPr>
        <p:spPr>
          <a:xfrm>
            <a:off x="5176781" y="2632009"/>
            <a:ext cx="3432334"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稲とミドリムシを使ったバイオディーゼル燃料</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稲から得た培養液でミドリムシを高速培養する独自技術を組み込んだバイオディーゼル燃料製造プラントを開発</a:t>
            </a:r>
          </a:p>
        </p:txBody>
      </p:sp>
      <p:sp>
        <p:nvSpPr>
          <p:cNvPr id="18" name="正方形/長方形 17">
            <a:extLst>
              <a:ext uri="{FF2B5EF4-FFF2-40B4-BE49-F238E27FC236}">
                <a16:creationId xmlns:a16="http://schemas.microsoft.com/office/drawing/2014/main" id="{B61A4E3A-5234-4861-BDB0-347A3FA749F2}"/>
              </a:ext>
            </a:extLst>
          </p:cNvPr>
          <p:cNvSpPr/>
          <p:nvPr/>
        </p:nvSpPr>
        <p:spPr>
          <a:xfrm>
            <a:off x="5167947" y="1425929"/>
            <a:ext cx="1068411" cy="20841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技術例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defTabSz="914400"/>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gn="ctr" defTabSz="914400" rtl="0" eaLnBrk="1" latinLnBrk="0" hangingPunct="1">
              <a:buFont typeface="Arial" panose="020B0604020202020204" pitchFamily="34" charset="0"/>
              <a:buChar char="•"/>
            </a:pPr>
            <a:endParaRPr kumimoji="1" lang="en-US" altLang="ja-JP" sz="1050" b="1"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ctr" defTabSz="914400" rtl="0" eaLnBrk="1" latinLnBrk="0" hangingPunct="1">
              <a:buFont typeface="Arial" panose="020B0604020202020204" pitchFamily="34" charset="0"/>
              <a:buNone/>
            </a:pP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5462F2BE-405B-41A7-B902-DBF8A8A64DC9}"/>
              </a:ext>
            </a:extLst>
          </p:cNvPr>
          <p:cNvSpPr txBox="1"/>
          <p:nvPr/>
        </p:nvSpPr>
        <p:spPr>
          <a:xfrm>
            <a:off x="5176781" y="3450309"/>
            <a:ext cx="3510471"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水を捨てない洗濯機 </a:t>
            </a: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洗濯専用に開発したアルカリイオン電解水を使用。排水に合成化学物質が含まれないため、排水をろ過して再度洗濯に使える、水を捨てない洗濯機を開発</a:t>
            </a:r>
            <a:r>
              <a:rPr lang="ja-JP" altLang="en-US" sz="1050" dirty="0">
                <a:solidFill>
                  <a:prstClr val="black"/>
                </a:solidFill>
                <a:latin typeface="BIZ UDPゴシック" panose="020B0400000000000000" pitchFamily="50" charset="-128"/>
                <a:ea typeface="BIZ UDPゴシック" panose="020B0400000000000000" pitchFamily="50" charset="-128"/>
              </a:rPr>
              <a:t>中</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07B7A333-AFF4-4552-817B-1F27C396D964}"/>
              </a:ext>
            </a:extLst>
          </p:cNvPr>
          <p:cNvSpPr txBox="1"/>
          <p:nvPr/>
        </p:nvSpPr>
        <p:spPr>
          <a:xfrm>
            <a:off x="5167947" y="1574174"/>
            <a:ext cx="3290340" cy="101566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レーザー核融合技術</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水素の同位体である重水素と三重水素（トリチウム）を核融合反応させることで、</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グラムの燃料から石油</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トンにも相当する膨大なエネルギーを得る、「レーザー核融合」の商用化に向けた技術開発</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61971E05-A426-4D2C-8FDA-C548262CE19C}"/>
              </a:ext>
            </a:extLst>
          </p:cNvPr>
          <p:cNvSpPr txBox="1"/>
          <p:nvPr/>
        </p:nvSpPr>
        <p:spPr>
          <a:xfrm>
            <a:off x="5176781" y="4292018"/>
            <a:ext cx="4468793"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植物プランクトンを使った牡蠣の養殖</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050" baseline="-25000" dirty="0">
                <a:latin typeface="BIZ UDPゴシック" panose="020B0400000000000000" pitchFamily="50" charset="-128"/>
                <a:ea typeface="BIZ UDPゴシック" panose="020B0400000000000000" pitchFamily="50" charset="-128"/>
              </a:rPr>
              <a:t>2</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を吸収する植物プランクトンを餌にして牡蠣を養殖することで、高品質な牡蠣の生産と温暖化対策の両立をめざす、</a:t>
            </a:r>
            <a:r>
              <a:rPr lang="ja-JP" altLang="en-US" sz="1050" dirty="0">
                <a:solidFill>
                  <a:prstClr val="black"/>
                </a:solidFill>
                <a:latin typeface="BIZ UDPゴシック" panose="020B0400000000000000" pitchFamily="50" charset="-128"/>
                <a:ea typeface="BIZ UDPゴシック" panose="020B0400000000000000" pitchFamily="50" charset="-128"/>
              </a:rPr>
              <a:t>未来</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の養殖技術</a:t>
            </a:r>
          </a:p>
        </p:txBody>
      </p:sp>
      <p:sp>
        <p:nvSpPr>
          <p:cNvPr id="7" name="テキスト ボックス 6">
            <a:extLst>
              <a:ext uri="{FF2B5EF4-FFF2-40B4-BE49-F238E27FC236}">
                <a16:creationId xmlns:a16="http://schemas.microsoft.com/office/drawing/2014/main" id="{EAD5429A-6603-4B84-AFA7-C82FB5BE27C8}"/>
              </a:ext>
            </a:extLst>
          </p:cNvPr>
          <p:cNvSpPr txBox="1"/>
          <p:nvPr/>
        </p:nvSpPr>
        <p:spPr>
          <a:xfrm>
            <a:off x="5678325" y="821076"/>
            <a:ext cx="3465704" cy="338554"/>
          </a:xfrm>
          <a:prstGeom prst="rect">
            <a:avLst/>
          </a:prstGeom>
          <a:solidFill>
            <a:srgbClr val="0FB49D"/>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200" normalizeH="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カーボンニュートラル・グリーン</a:t>
            </a:r>
            <a:endParaRPr kumimoji="0" lang="en-US" altLang="ja-JP" sz="1600" b="1" i="0" u="none" strike="noStrike" kern="1200" cap="none" spc="200" normalizeH="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1026" name="Picture 2">
            <a:extLst>
              <a:ext uri="{FF2B5EF4-FFF2-40B4-BE49-F238E27FC236}">
                <a16:creationId xmlns:a16="http://schemas.microsoft.com/office/drawing/2014/main" id="{F96E9C7E-10A1-4E79-A39E-5FC2B7BF3C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2009" y="1538959"/>
            <a:ext cx="548111" cy="821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030C549-6B6D-422B-A221-DF4F38973E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0745" y="2418663"/>
            <a:ext cx="940063" cy="951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175000-6D2E-4D61-803E-A2FCF22F35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0578" y="3450949"/>
            <a:ext cx="1219048" cy="7898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DEB205F-E3D7-431D-8539-79EDC6BC75B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6001" y="1704037"/>
            <a:ext cx="1134224" cy="7559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5B30C1D-4793-423C-BB5F-E133D9E294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51132" y="2811715"/>
            <a:ext cx="1141575" cy="6454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0664851-94AD-4A26-8E8F-9CC5896CF96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45404" y="3538233"/>
            <a:ext cx="800170" cy="967824"/>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C8CA382F-BE3D-44C2-BD30-9402B3C95AB9}"/>
              </a:ext>
            </a:extLst>
          </p:cNvPr>
          <p:cNvSpPr txBox="1"/>
          <p:nvPr/>
        </p:nvSpPr>
        <p:spPr>
          <a:xfrm>
            <a:off x="3681167" y="5977280"/>
            <a:ext cx="5999670" cy="261610"/>
          </a:xfrm>
          <a:prstGeom prst="rect">
            <a:avLst/>
          </a:prstGeom>
          <a:noFill/>
        </p:spPr>
        <p:txBody>
          <a:bodyPr wrap="square" rtlCol="0">
            <a:spAutoFit/>
          </a:bodyPr>
          <a:lstStyle/>
          <a:p>
            <a:pPr algn="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Reborn</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Challenge</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Journal</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vol.01</a:t>
            </a:r>
            <a:r>
              <a:rPr kumimoji="1" lang="ja-JP" altLang="en-US" sz="1100" dirty="0">
                <a:latin typeface="BIZ UDPゴシック" panose="020B0400000000000000" pitchFamily="50" charset="-128"/>
                <a:ea typeface="BIZ UDPゴシック" panose="020B0400000000000000" pitchFamily="50" charset="-128"/>
              </a:rPr>
              <a:t>～０３をもとに作成）</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AF9917-C5FF-4ACA-9030-58F8124E1A0F}"/>
              </a:ext>
            </a:extLst>
          </p:cNvPr>
          <p:cNvSpPr txBox="1"/>
          <p:nvPr/>
        </p:nvSpPr>
        <p:spPr>
          <a:xfrm>
            <a:off x="303523" y="5013969"/>
            <a:ext cx="4468794"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3</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D</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プリンタによる人工骨の製造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最先端金属加工である３</a:t>
            </a:r>
            <a:r>
              <a:rPr lang="en-US" altLang="ja-JP" sz="1050" dirty="0">
                <a:solidFill>
                  <a:prstClr val="black"/>
                </a:solidFill>
                <a:latin typeface="BIZ UDPゴシック" panose="020B0400000000000000" pitchFamily="50" charset="-128"/>
                <a:ea typeface="BIZ UDPゴシック" panose="020B0400000000000000" pitchFamily="50" charset="-128"/>
              </a:rPr>
              <a:t>D</a:t>
            </a:r>
            <a:r>
              <a:rPr lang="ja-JP" altLang="en-US" sz="1050" dirty="0">
                <a:solidFill>
                  <a:prstClr val="black"/>
                </a:solidFill>
                <a:latin typeface="BIZ UDPゴシック" panose="020B0400000000000000" pitchFamily="50" charset="-128"/>
                <a:ea typeface="BIZ UDPゴシック" panose="020B0400000000000000" pitchFamily="50" charset="-128"/>
              </a:rPr>
              <a:t>プリンティング技術を用いて、患者一人ひとりの骨格を製造</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1C777DBB-09D9-4CE7-B0B2-AC273F84CCCC}"/>
              </a:ext>
            </a:extLst>
          </p:cNvPr>
          <p:cNvSpPr txBox="1"/>
          <p:nvPr/>
        </p:nvSpPr>
        <p:spPr>
          <a:xfrm>
            <a:off x="5176781" y="5022185"/>
            <a:ext cx="3374351"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光る植物</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生物発光に必要な遺伝子セットを植物のゲノムに組み込むことで光を放つ電源不要の光る植物</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Picture 2">
            <a:extLst>
              <a:ext uri="{FF2B5EF4-FFF2-40B4-BE49-F238E27FC236}">
                <a16:creationId xmlns:a16="http://schemas.microsoft.com/office/drawing/2014/main" id="{2674B9CB-70ED-45E5-8DA6-24BE7FE080F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68300" y="4966803"/>
            <a:ext cx="805800" cy="86400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268AAF17-5FEB-48C5-85B2-676F951E3E44}"/>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１－②．官民を挙げたチャレンジ（リボーンチャレンジ）</a:t>
            </a:r>
          </a:p>
        </p:txBody>
      </p:sp>
    </p:spTree>
    <p:extLst>
      <p:ext uri="{BB962C8B-B14F-4D97-AF65-F5344CB8AC3E}">
        <p14:creationId xmlns:p14="http://schemas.microsoft.com/office/powerpoint/2010/main" val="117686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3AF3DE-CED5-42FE-918E-5202F0D9A394}"/>
              </a:ext>
            </a:extLst>
          </p:cNvPr>
          <p:cNvSpPr>
            <a:spLocks noGrp="1"/>
          </p:cNvSpPr>
          <p:nvPr>
            <p:ph type="sldNum" sz="quarter" idx="12"/>
          </p:nvPr>
        </p:nvSpPr>
        <p:spPr>
          <a:xfrm>
            <a:off x="7677150" y="6487449"/>
            <a:ext cx="2228850" cy="365125"/>
          </a:xfrm>
        </p:spPr>
        <p:txBody>
          <a:bodyPr/>
          <a:lstStyle/>
          <a:p>
            <a:fld id="{DDF82107-93BA-490C-9453-044014AF67CD}" type="slidenum">
              <a:rPr kumimoji="1" lang="ja-JP" altLang="en-US" smtClean="0">
                <a:solidFill>
                  <a:schemeClr val="tx1">
                    <a:lumMod val="50000"/>
                    <a:lumOff val="50000"/>
                  </a:schemeClr>
                </a:solidFill>
              </a:rPr>
              <a:pPr/>
              <a:t>34</a:t>
            </a:fld>
            <a:endParaRPr kumimoji="1" lang="ja-JP" altLang="en-US" dirty="0">
              <a:solidFill>
                <a:schemeClr val="tx1">
                  <a:lumMod val="50000"/>
                  <a:lumOff val="50000"/>
                </a:schemeClr>
              </a:solidFill>
            </a:endParaRPr>
          </a:p>
        </p:txBody>
      </p:sp>
      <p:sp>
        <p:nvSpPr>
          <p:cNvPr id="8" name="正方形/長方形 7">
            <a:extLst>
              <a:ext uri="{FF2B5EF4-FFF2-40B4-BE49-F238E27FC236}">
                <a16:creationId xmlns:a16="http://schemas.microsoft.com/office/drawing/2014/main" id="{17F6D1E0-DC0F-42DD-8A75-DFFF1F1D03D1}"/>
              </a:ext>
            </a:extLst>
          </p:cNvPr>
          <p:cNvSpPr/>
          <p:nvPr/>
        </p:nvSpPr>
        <p:spPr>
          <a:xfrm>
            <a:off x="139462" y="938700"/>
            <a:ext cx="4734463" cy="5266766"/>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dirty="0">
              <a:solidFill>
                <a:prstClr val="white"/>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0709EAD-4416-446B-97BD-EF827D71F088}"/>
              </a:ext>
            </a:extLst>
          </p:cNvPr>
          <p:cNvSpPr txBox="1"/>
          <p:nvPr/>
        </p:nvSpPr>
        <p:spPr>
          <a:xfrm>
            <a:off x="961479" y="769423"/>
            <a:ext cx="2932981" cy="338554"/>
          </a:xfrm>
          <a:prstGeom prst="rect">
            <a:avLst/>
          </a:prstGeom>
          <a:solidFill>
            <a:schemeClr val="accent2">
              <a:lumMod val="75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モビリティ</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12E08B1-68C3-4645-A5B7-19C150D26B16}"/>
              </a:ext>
            </a:extLst>
          </p:cNvPr>
          <p:cNvSpPr txBox="1"/>
          <p:nvPr/>
        </p:nvSpPr>
        <p:spPr>
          <a:xfrm>
            <a:off x="263462" y="1641050"/>
            <a:ext cx="2824865" cy="101566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AI</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を活用した船舶自動航行技術</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を活用して、船舶周辺の状況から安全かつ効率的な航行を判断する、自律航行技術。模型船によるデモンストレーションを実施</a:t>
            </a:r>
          </a:p>
        </p:txBody>
      </p:sp>
      <p:sp>
        <p:nvSpPr>
          <p:cNvPr id="11" name="正方形/長方形 10">
            <a:extLst>
              <a:ext uri="{FF2B5EF4-FFF2-40B4-BE49-F238E27FC236}">
                <a16:creationId xmlns:a16="http://schemas.microsoft.com/office/drawing/2014/main" id="{65C097DF-E136-4F09-9A2B-484FADE0341C}"/>
              </a:ext>
            </a:extLst>
          </p:cNvPr>
          <p:cNvSpPr/>
          <p:nvPr/>
        </p:nvSpPr>
        <p:spPr>
          <a:xfrm>
            <a:off x="263462" y="1371119"/>
            <a:ext cx="1068411" cy="20841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技術例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defTabSz="914400"/>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gn="ctr" defTabSz="914400" rtl="0" eaLnBrk="1" latinLnBrk="0" hangingPunct="1">
              <a:buFont typeface="Arial" panose="020B0604020202020204" pitchFamily="34" charset="0"/>
              <a:buChar char="•"/>
            </a:pPr>
            <a:endParaRPr kumimoji="1" lang="en-US" altLang="ja-JP" sz="1050" b="1"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ctr" defTabSz="914400" rtl="0" eaLnBrk="1" latinLnBrk="0" hangingPunct="1">
              <a:buFont typeface="Arial" panose="020B0604020202020204" pitchFamily="34" charset="0"/>
              <a:buNone/>
            </a:pP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FFB7118-F016-4DBF-8865-8847E4297F52}"/>
              </a:ext>
            </a:extLst>
          </p:cNvPr>
          <p:cNvSpPr txBox="1"/>
          <p:nvPr/>
        </p:nvSpPr>
        <p:spPr>
          <a:xfrm>
            <a:off x="260978" y="4127188"/>
            <a:ext cx="2994103"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360°</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走行可能な車輪</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360°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走行可能な</a:t>
            </a:r>
            <a:r>
              <a:rPr lang="ja-JP" altLang="en-US" sz="1050" dirty="0">
                <a:solidFill>
                  <a:prstClr val="black"/>
                </a:solidFill>
                <a:latin typeface="BIZ UDPゴシック" panose="020B0400000000000000" pitchFamily="50" charset="-128"/>
                <a:ea typeface="BIZ UDPゴシック" panose="020B0400000000000000" pitchFamily="50" charset="-128"/>
              </a:rPr>
              <a:t>、電動モビリティの可能性を広げる未来の車輪</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90B092BC-E038-41F6-8B19-513244193DE9}"/>
              </a:ext>
            </a:extLst>
          </p:cNvPr>
          <p:cNvSpPr txBox="1"/>
          <p:nvPr/>
        </p:nvSpPr>
        <p:spPr>
          <a:xfrm>
            <a:off x="272296" y="4967327"/>
            <a:ext cx="4468794"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２人乗りの水陸両用車</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「気軽に島々を渡る小型モビリティ」をテーマにした２人乗りの水陸両用車。海上では車体を広げ、陸上では幅を狭め、安定性や取回し性の向上を図るため全幅可変式の車体</a:t>
            </a:r>
          </a:p>
        </p:txBody>
      </p:sp>
      <p:sp>
        <p:nvSpPr>
          <p:cNvPr id="14" name="テキスト ボックス 13">
            <a:extLst>
              <a:ext uri="{FF2B5EF4-FFF2-40B4-BE49-F238E27FC236}">
                <a16:creationId xmlns:a16="http://schemas.microsoft.com/office/drawing/2014/main" id="{4327A86D-4D4B-4645-9849-93B1CC79B4E4}"/>
              </a:ext>
            </a:extLst>
          </p:cNvPr>
          <p:cNvSpPr txBox="1"/>
          <p:nvPr/>
        </p:nvSpPr>
        <p:spPr>
          <a:xfrm>
            <a:off x="263462" y="2913715"/>
            <a:ext cx="2941854"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空飛ぶトラック「</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ZIPANG</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町工場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社が技術者たちと開発中の</a:t>
            </a:r>
            <a:r>
              <a:rPr lang="ja-JP" altLang="en-US" sz="1050" dirty="0">
                <a:solidFill>
                  <a:prstClr val="black"/>
                </a:solidFill>
                <a:latin typeface="BIZ UDPゴシック" panose="020B0400000000000000" pitchFamily="50" charset="-128"/>
                <a:ea typeface="BIZ UDPゴシック" panose="020B0400000000000000" pitchFamily="50" charset="-128"/>
              </a:rPr>
              <a:t>飛行船。</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道がない場所や山の頂上へも、浮力を調節して物を持ち上げて運ぶことが可能</a:t>
            </a:r>
          </a:p>
        </p:txBody>
      </p:sp>
      <p:sp>
        <p:nvSpPr>
          <p:cNvPr id="15" name="正方形/長方形 14">
            <a:extLst>
              <a:ext uri="{FF2B5EF4-FFF2-40B4-BE49-F238E27FC236}">
                <a16:creationId xmlns:a16="http://schemas.microsoft.com/office/drawing/2014/main" id="{43CD8576-C70A-4FEA-9506-6DBD1201F1E2}"/>
              </a:ext>
            </a:extLst>
          </p:cNvPr>
          <p:cNvSpPr/>
          <p:nvPr/>
        </p:nvSpPr>
        <p:spPr>
          <a:xfrm>
            <a:off x="5032077" y="938700"/>
            <a:ext cx="4734463" cy="5266767"/>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100" dirty="0">
              <a:solidFill>
                <a:prstClr val="white"/>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EF042C1-B54E-40EC-A520-96197ED3A612}"/>
              </a:ext>
            </a:extLst>
          </p:cNvPr>
          <p:cNvSpPr txBox="1"/>
          <p:nvPr/>
        </p:nvSpPr>
        <p:spPr>
          <a:xfrm>
            <a:off x="5173744" y="3210258"/>
            <a:ext cx="3024770" cy="101566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次世代のロボットハンド </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人工知能と感覚フィードバックを活用し、自然で直感的な動きを実現する義手。筋肉の電気信号を捉えてコントロールすることで、機能回復や生活の質向上に貢献</a:t>
            </a:r>
          </a:p>
        </p:txBody>
      </p:sp>
      <p:sp>
        <p:nvSpPr>
          <p:cNvPr id="18" name="正方形/長方形 17">
            <a:extLst>
              <a:ext uri="{FF2B5EF4-FFF2-40B4-BE49-F238E27FC236}">
                <a16:creationId xmlns:a16="http://schemas.microsoft.com/office/drawing/2014/main" id="{B61A4E3A-5234-4861-BDB0-347A3FA749F2}"/>
              </a:ext>
            </a:extLst>
          </p:cNvPr>
          <p:cNvSpPr/>
          <p:nvPr/>
        </p:nvSpPr>
        <p:spPr>
          <a:xfrm>
            <a:off x="5156077" y="1371119"/>
            <a:ext cx="1068411" cy="208415"/>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技術例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defTabSz="914400"/>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gn="ctr" defTabSz="914400" rtl="0" eaLnBrk="1" latinLnBrk="0" hangingPunct="1">
              <a:buFont typeface="Arial" panose="020B0604020202020204" pitchFamily="34" charset="0"/>
              <a:buChar char="•"/>
            </a:pPr>
            <a:endParaRPr kumimoji="1" lang="en-US" altLang="ja-JP" sz="1050" b="1" kern="1200" dirty="0">
              <a:solidFill>
                <a:schemeClr val="dk1"/>
              </a:solidFill>
              <a:latin typeface="BIZ UDPゴシック" panose="020B0400000000000000" pitchFamily="50" charset="-128"/>
              <a:ea typeface="BIZ UDPゴシック" panose="020B0400000000000000" pitchFamily="50" charset="-128"/>
              <a:cs typeface="+mn-cs"/>
            </a:endParaRPr>
          </a:p>
          <a:p>
            <a:pPr marL="72000" indent="-457200" algn="ctr" defTabSz="914400" rtl="0" eaLnBrk="1" latinLnBrk="0" hangingPunct="1">
              <a:buFont typeface="Arial" panose="020B0604020202020204" pitchFamily="34" charset="0"/>
              <a:buNone/>
            </a:pP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5462F2BE-405B-41A7-B902-DBF8A8A64DC9}"/>
              </a:ext>
            </a:extLst>
          </p:cNvPr>
          <p:cNvSpPr txBox="1"/>
          <p:nvPr/>
        </p:nvSpPr>
        <p:spPr>
          <a:xfrm>
            <a:off x="5176505" y="2295676"/>
            <a:ext cx="4337308" cy="8540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全自動対面</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AI</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通訳</a:t>
            </a:r>
            <a:endPar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異なる言語とハンズフリーでコミュニケーションが取れるサービス。英語など１０言語は、相手の発話に合わせて</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が音声を自動で認識・翻訳し、相手言語の音声合成で伝えることが可能</a:t>
            </a:r>
          </a:p>
        </p:txBody>
      </p:sp>
      <p:sp>
        <p:nvSpPr>
          <p:cNvPr id="21" name="テキスト ボックス 20">
            <a:extLst>
              <a:ext uri="{FF2B5EF4-FFF2-40B4-BE49-F238E27FC236}">
                <a16:creationId xmlns:a16="http://schemas.microsoft.com/office/drawing/2014/main" id="{61971E05-A426-4D2C-8FDA-C548262CE19C}"/>
              </a:ext>
            </a:extLst>
          </p:cNvPr>
          <p:cNvSpPr txBox="1"/>
          <p:nvPr/>
        </p:nvSpPr>
        <p:spPr>
          <a:xfrm>
            <a:off x="5180456" y="4225921"/>
            <a:ext cx="4524761"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ウェアラブル音声読書器</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生成</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を用いた視覚障がい者向けのウェアラブル音声読書器。メガネに装着し、文字情報等の認識を支援</a:t>
            </a:r>
          </a:p>
        </p:txBody>
      </p:sp>
      <p:sp>
        <p:nvSpPr>
          <p:cNvPr id="7" name="テキスト ボックス 6">
            <a:extLst>
              <a:ext uri="{FF2B5EF4-FFF2-40B4-BE49-F238E27FC236}">
                <a16:creationId xmlns:a16="http://schemas.microsoft.com/office/drawing/2014/main" id="{EAD5429A-6603-4B84-AFA7-C82FB5BE27C8}"/>
              </a:ext>
            </a:extLst>
          </p:cNvPr>
          <p:cNvSpPr txBox="1"/>
          <p:nvPr/>
        </p:nvSpPr>
        <p:spPr>
          <a:xfrm>
            <a:off x="5612307" y="752619"/>
            <a:ext cx="3465704" cy="338554"/>
          </a:xfrm>
          <a:prstGeom prst="rect">
            <a:avLst/>
          </a:prstGeom>
          <a:solidFill>
            <a:srgbClr val="BBCE19"/>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b="1" spc="2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AI</a:t>
            </a:r>
            <a:r>
              <a:rPr lang="ja-JP" altLang="en-US" sz="1600" b="1" spc="2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・ロボット</a:t>
            </a:r>
            <a:endParaRPr kumimoji="0" lang="en-US" altLang="ja-JP" sz="1600" b="1" i="0" u="none" strike="noStrike" kern="1200" cap="none" spc="200" normalizeH="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2050" name="Picture 2" descr="空飛ぶトラック-01">
            <a:extLst>
              <a:ext uri="{FF2B5EF4-FFF2-40B4-BE49-F238E27FC236}">
                <a16:creationId xmlns:a16="http://schemas.microsoft.com/office/drawing/2014/main" id="{6C13BC33-6ED5-4610-88A3-5E740A7EAC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1120" y="2973334"/>
            <a:ext cx="13716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F7A8A71-74B1-41DC-891E-C503249EE3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2327" y="1721785"/>
            <a:ext cx="1489839" cy="96050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AD81A176-5ED5-4E79-8CAD-4ADE33D48E99}"/>
              </a:ext>
            </a:extLst>
          </p:cNvPr>
          <p:cNvSpPr txBox="1"/>
          <p:nvPr/>
        </p:nvSpPr>
        <p:spPr>
          <a:xfrm>
            <a:off x="5173744" y="1622469"/>
            <a:ext cx="4328475" cy="69249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AI</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が判断する最適な電力運用システム</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気象情報と連動した</a:t>
            </a:r>
            <a:r>
              <a:rPr lang="en-US" altLang="ja-JP" sz="1050" dirty="0">
                <a:solidFill>
                  <a:prstClr val="black"/>
                </a:solidFill>
                <a:latin typeface="BIZ UDPゴシック" panose="020B0400000000000000" pitchFamily="50" charset="-128"/>
                <a:ea typeface="BIZ UDPゴシック" panose="020B0400000000000000" pitchFamily="50" charset="-128"/>
              </a:rPr>
              <a:t>AI</a:t>
            </a:r>
            <a:r>
              <a:rPr lang="ja-JP" altLang="en-US" sz="1050" dirty="0">
                <a:solidFill>
                  <a:prstClr val="black"/>
                </a:solidFill>
                <a:latin typeface="BIZ UDPゴシック" panose="020B0400000000000000" pitchFamily="50" charset="-128"/>
                <a:ea typeface="BIZ UDPゴシック" panose="020B0400000000000000" pitchFamily="50" charset="-128"/>
              </a:rPr>
              <a:t>が、電力市場取引の情報を参照し、そのとき使用する最適な電力を判断し運用するシステム</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054" name="Picture 6">
            <a:extLst>
              <a:ext uri="{FF2B5EF4-FFF2-40B4-BE49-F238E27FC236}">
                <a16:creationId xmlns:a16="http://schemas.microsoft.com/office/drawing/2014/main" id="{9D4024FA-6B98-4D50-9B41-96F6009BA0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17234" y="3232691"/>
            <a:ext cx="1296579" cy="1031532"/>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E7AFF5CF-627D-4387-BC91-1B5D3C366EE4}"/>
              </a:ext>
            </a:extLst>
          </p:cNvPr>
          <p:cNvSpPr txBox="1"/>
          <p:nvPr/>
        </p:nvSpPr>
        <p:spPr>
          <a:xfrm>
            <a:off x="3681167" y="6208632"/>
            <a:ext cx="5999670" cy="261610"/>
          </a:xfrm>
          <a:prstGeom prst="rect">
            <a:avLst/>
          </a:prstGeom>
          <a:noFill/>
        </p:spPr>
        <p:txBody>
          <a:bodyPr wrap="square" rtlCol="0">
            <a:spAutoFit/>
          </a:bodyPr>
          <a:lstStyle/>
          <a:p>
            <a:pPr algn="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Reborn</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Challenge</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Journal</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vol.01</a:t>
            </a:r>
            <a:r>
              <a:rPr kumimoji="1" lang="ja-JP" altLang="en-US" sz="1100" dirty="0">
                <a:latin typeface="BIZ UDPゴシック" panose="020B0400000000000000" pitchFamily="50" charset="-128"/>
                <a:ea typeface="BIZ UDPゴシック" panose="020B0400000000000000" pitchFamily="50" charset="-128"/>
              </a:rPr>
              <a:t>～０３をもとに作成）</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FCDB9EC5-74CD-4B10-ACF6-6D8305E592D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53246" y="4064662"/>
            <a:ext cx="1008000" cy="990866"/>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4F5C3D55-8611-465F-A02E-E827C1DA9080}"/>
              </a:ext>
            </a:extLst>
          </p:cNvPr>
          <p:cNvSpPr txBox="1"/>
          <p:nvPr/>
        </p:nvSpPr>
        <p:spPr>
          <a:xfrm>
            <a:off x="5173744" y="4978108"/>
            <a:ext cx="2739226" cy="101566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人型二足歩行ロボット</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spcBef>
                <a:spcPts val="0"/>
              </a:spcBef>
              <a:spcAft>
                <a:spcPts val="0"/>
              </a:spcAft>
              <a:buClrTx/>
              <a:buSzTx/>
              <a:buFont typeface="Arial" panose="020B0604020202020204" pitchFamily="34" charset="0"/>
              <a:buChar char="•"/>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操縦者が自分の人体の延長のように直感的に操作でき、人間の判断力とコンピュータの制御能力を両立する二足歩行ロボット</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Picture 4">
            <a:extLst>
              <a:ext uri="{FF2B5EF4-FFF2-40B4-BE49-F238E27FC236}">
                <a16:creationId xmlns:a16="http://schemas.microsoft.com/office/drawing/2014/main" id="{FE38427F-E9D4-4932-A437-12C50D96F87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76837" y="4856763"/>
            <a:ext cx="1404000" cy="1075208"/>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3656995F-703B-44B0-8238-8D8848D3D4D8}"/>
              </a:ext>
            </a:extLst>
          </p:cNvPr>
          <p:cNvSpPr txBox="1"/>
          <p:nvPr/>
        </p:nvSpPr>
        <p:spPr>
          <a:xfrm>
            <a:off x="11016"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１－②．官民を挙げたチャレンジ（リボーンチャレンジ）</a:t>
            </a:r>
          </a:p>
        </p:txBody>
      </p:sp>
    </p:spTree>
    <p:extLst>
      <p:ext uri="{BB962C8B-B14F-4D97-AF65-F5344CB8AC3E}">
        <p14:creationId xmlns:p14="http://schemas.microsoft.com/office/powerpoint/2010/main" val="5470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AD32C28-A62F-4BF2-80A2-953E952C709E}"/>
              </a:ext>
            </a:extLst>
          </p:cNvPr>
          <p:cNvSpPr>
            <a:spLocks noGrp="1"/>
          </p:cNvSpPr>
          <p:nvPr>
            <p:ph type="sldNum" sz="quarter" idx="12"/>
          </p:nvPr>
        </p:nvSpPr>
        <p:spPr>
          <a:xfrm>
            <a:off x="7677150" y="649375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A581C9D7-5798-4679-B900-C295BE2701EF}"/>
              </a:ext>
            </a:extLst>
          </p:cNvPr>
          <p:cNvSpPr/>
          <p:nvPr/>
        </p:nvSpPr>
        <p:spPr>
          <a:xfrm>
            <a:off x="139460" y="3756920"/>
            <a:ext cx="4734463" cy="293740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E8767F23-34EF-40C4-AEC7-ABA79E0D2835}"/>
              </a:ext>
            </a:extLst>
          </p:cNvPr>
          <p:cNvSpPr/>
          <p:nvPr/>
        </p:nvSpPr>
        <p:spPr>
          <a:xfrm>
            <a:off x="5003737" y="3751308"/>
            <a:ext cx="4734463" cy="293740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79829E5B-4E10-421D-A31F-CA1A18D37989}"/>
              </a:ext>
            </a:extLst>
          </p:cNvPr>
          <p:cNvSpPr txBox="1"/>
          <p:nvPr/>
        </p:nvSpPr>
        <p:spPr>
          <a:xfrm>
            <a:off x="1016172" y="3568168"/>
            <a:ext cx="2932981" cy="338554"/>
          </a:xfrm>
          <a:prstGeom prst="rect">
            <a:avLst/>
          </a:prstGeom>
          <a:solidFill>
            <a:schemeClr val="accent5"/>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海外からの視察受入れ</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C0AD6C93-1AB9-487F-A5A6-A8952FC75068}"/>
              </a:ext>
            </a:extLst>
          </p:cNvPr>
          <p:cNvSpPr txBox="1"/>
          <p:nvPr/>
        </p:nvSpPr>
        <p:spPr>
          <a:xfrm>
            <a:off x="5908791" y="3605228"/>
            <a:ext cx="2934000" cy="338554"/>
          </a:xfrm>
          <a:prstGeom prst="rect">
            <a:avLst/>
          </a:prstGeom>
          <a:solidFill>
            <a:srgbClr val="0FB49D"/>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府内特産品の</a:t>
            </a:r>
            <a:r>
              <a:rPr kumimoji="0" lang="en-US" altLang="ja-JP" sz="16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PR</a:t>
            </a:r>
          </a:p>
        </p:txBody>
      </p:sp>
      <p:sp>
        <p:nvSpPr>
          <p:cNvPr id="36" name="テキスト ボックス 35">
            <a:extLst>
              <a:ext uri="{FF2B5EF4-FFF2-40B4-BE49-F238E27FC236}">
                <a16:creationId xmlns:a16="http://schemas.microsoft.com/office/drawing/2014/main" id="{3954B9F5-AB05-4AE5-A8B6-C07AD8066D9D}"/>
              </a:ext>
            </a:extLst>
          </p:cNvPr>
          <p:cNvSpPr txBox="1"/>
          <p:nvPr/>
        </p:nvSpPr>
        <p:spPr>
          <a:xfrm>
            <a:off x="235318" y="3891772"/>
            <a:ext cx="4635433" cy="836126"/>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大阪街中（まちじゅう）ものづくりパビリオン</a:t>
            </a:r>
            <a:endParaRPr kumimoji="0" lang="en-US" altLang="ja-JP"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受入れ</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件数　</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　　</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海外企業等　</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74</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名</a:t>
            </a:r>
            <a:endPar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視察受入れが可能なものづくり中小企業の情報を集約した専用サイトを設置</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東南アジア報道関係者が府内工場を視察 等</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15F52017-A430-4829-A211-4854799D07DA}"/>
              </a:ext>
            </a:extLst>
          </p:cNvPr>
          <p:cNvSpPr txBox="1"/>
          <p:nvPr/>
        </p:nvSpPr>
        <p:spPr>
          <a:xfrm>
            <a:off x="235318" y="4651083"/>
            <a:ext cx="4635433" cy="866904"/>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中之島クロス</a:t>
            </a:r>
            <a:endParaRPr kumimoji="0" lang="en-US" altLang="ja-JP"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050" b="1" dirty="0">
                <a:solidFill>
                  <a:prstClr val="black"/>
                </a:solidFill>
                <a:latin typeface="BIZ UDPゴシック" panose="020B0400000000000000" pitchFamily="50" charset="-128"/>
                <a:ea typeface="BIZ UDPゴシック" panose="020B0400000000000000" pitchFamily="50" charset="-128"/>
              </a:rPr>
              <a:t>受入れ件数</a:t>
            </a:r>
            <a:r>
              <a:rPr kumimoji="0" lang="ja-JP" altLang="en-US" sz="105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６１</a:t>
            </a:r>
            <a:r>
              <a:rPr lang="ja-JP" altLang="en-US" sz="1200" b="1" dirty="0">
                <a:latin typeface="BIZ UDPゴシック" panose="020B0400000000000000" pitchFamily="50" charset="-128"/>
                <a:ea typeface="BIZ UDPゴシック" panose="020B0400000000000000" pitchFamily="50" charset="-128"/>
              </a:rPr>
              <a:t>件</a:t>
            </a:r>
            <a:r>
              <a:rPr kumimoji="0" lang="ja-JP" altLang="en-US"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050" b="1" dirty="0">
                <a:latin typeface="BIZ UDPゴシック" panose="020B0400000000000000" pitchFamily="50" charset="-128"/>
                <a:ea typeface="BIZ UDPゴシック" panose="020B0400000000000000" pitchFamily="50" charset="-128"/>
              </a:rPr>
              <a:t>海外企業</a:t>
            </a:r>
            <a:r>
              <a:rPr kumimoji="0" lang="ja-JP" altLang="en-US" sz="105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等　</a:t>
            </a:r>
            <a:r>
              <a:rPr kumimoji="0" lang="ja-JP" altLang="en-US"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８４９名</a:t>
            </a:r>
            <a:endParaRPr kumimoji="0" lang="en-US" altLang="ja-JP"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a:defRPr/>
            </a:pPr>
            <a:r>
              <a:rPr kumimoji="1" lang="ja-JP" altLang="en-US" sz="1100" dirty="0">
                <a:latin typeface="BIZ UDPゴシック" panose="020B0400000000000000" pitchFamily="50" charset="-128"/>
                <a:ea typeface="BIZ UDPゴシック" panose="020B0400000000000000" pitchFamily="50" charset="-128"/>
              </a:rPr>
              <a:t>クィーンズランド州政府、オランダ王室、フランス バイオバレー、スイス再生医療研究所、ジンバブエ副大統領　等　</a:t>
            </a:r>
            <a:endParaRPr kumimoji="0" lang="en-US" altLang="ja-JP"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E50E9D0F-46CC-4A16-A2F6-D806E46B7F18}"/>
              </a:ext>
            </a:extLst>
          </p:cNvPr>
          <p:cNvSpPr txBox="1"/>
          <p:nvPr/>
        </p:nvSpPr>
        <p:spPr>
          <a:xfrm>
            <a:off x="244846" y="5431296"/>
            <a:ext cx="4635433" cy="682238"/>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MOBIO</a:t>
            </a:r>
            <a:endParaRPr kumimoji="0" lang="en-US" altLang="ja-JP"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受入れ</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件数</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45</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海外企業等　</a:t>
            </a:r>
            <a:r>
              <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916</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名</a:t>
            </a:r>
            <a:endPar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インド商工会議所連合会、マンチェスター代表団、韓国、ベナン　等</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3E29B703-D485-400B-B6AD-C8E6C48AD8F7}"/>
              </a:ext>
            </a:extLst>
          </p:cNvPr>
          <p:cNvSpPr txBox="1"/>
          <p:nvPr/>
        </p:nvSpPr>
        <p:spPr>
          <a:xfrm>
            <a:off x="5000565" y="3973427"/>
            <a:ext cx="3356275" cy="1297791"/>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大阪代表商品</a:t>
            </a:r>
            <a:endPar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OSAKA</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PRIDE</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PRODUCTS</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２０２５）</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これからの大阪みやげをともにつくるプロジェクト。地域代表</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商品</a:t>
            </a:r>
            <a:r>
              <a:rPr kumimoji="1" lang="ja-JP" altLang="en-US"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４３４</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品と</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大阪代表商品５０品を選定。百貨店、空港等で販売、地域の物産展などへの出品</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marR="0" lvl="0" indent="-76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大阪・関西万博メディアセンターで、大阪ウィーク期間中（５月）にメディア関係者に</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PR</a:t>
            </a:r>
          </a:p>
        </p:txBody>
      </p:sp>
      <p:sp>
        <p:nvSpPr>
          <p:cNvPr id="37" name="テキスト ボックス 36">
            <a:extLst>
              <a:ext uri="{FF2B5EF4-FFF2-40B4-BE49-F238E27FC236}">
                <a16:creationId xmlns:a16="http://schemas.microsoft.com/office/drawing/2014/main" id="{D020ADE1-669B-423B-8D18-9FE65F31C09C}"/>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１－③．ビジネスマッチング機会の創出</a:t>
            </a:r>
          </a:p>
        </p:txBody>
      </p:sp>
      <p:sp>
        <p:nvSpPr>
          <p:cNvPr id="43" name="テキスト ボックス 42">
            <a:extLst>
              <a:ext uri="{FF2B5EF4-FFF2-40B4-BE49-F238E27FC236}">
                <a16:creationId xmlns:a16="http://schemas.microsoft.com/office/drawing/2014/main" id="{D0E44EA6-AFF9-4918-8754-48784AC94861}"/>
              </a:ext>
            </a:extLst>
          </p:cNvPr>
          <p:cNvSpPr txBox="1"/>
          <p:nvPr/>
        </p:nvSpPr>
        <p:spPr>
          <a:xfrm>
            <a:off x="3320804" y="3856220"/>
            <a:ext cx="1598160" cy="245580"/>
          </a:xfrm>
          <a:prstGeom prst="rect">
            <a:avLst/>
          </a:prstGeom>
          <a:noFill/>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２０２５年</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日現在</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220F4C4C-4658-409D-BD5A-085CFB55B8C2}"/>
              </a:ext>
            </a:extLst>
          </p:cNvPr>
          <p:cNvSpPr txBox="1"/>
          <p:nvPr/>
        </p:nvSpPr>
        <p:spPr>
          <a:xfrm>
            <a:off x="8072522" y="5316657"/>
            <a:ext cx="1598160" cy="245580"/>
          </a:xfrm>
          <a:prstGeom prst="rect">
            <a:avLst/>
          </a:prstGeom>
          <a:noFill/>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２０２５年</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月３１日現在</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6" name="図 45">
            <a:extLst>
              <a:ext uri="{FF2B5EF4-FFF2-40B4-BE49-F238E27FC236}">
                <a16:creationId xmlns:a16="http://schemas.microsoft.com/office/drawing/2014/main" id="{5B911FBE-0BF3-4181-95B2-5D9F94D74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9206" y="4213029"/>
            <a:ext cx="1033081" cy="1033081"/>
          </a:xfrm>
          <a:prstGeom prst="rect">
            <a:avLst/>
          </a:prstGeom>
        </p:spPr>
      </p:pic>
      <p:sp>
        <p:nvSpPr>
          <p:cNvPr id="47" name="テキスト ボックス 46">
            <a:extLst>
              <a:ext uri="{FF2B5EF4-FFF2-40B4-BE49-F238E27FC236}">
                <a16:creationId xmlns:a16="http://schemas.microsoft.com/office/drawing/2014/main" id="{4A621566-D014-43FC-AADC-9C9E71205A2C}"/>
              </a:ext>
            </a:extLst>
          </p:cNvPr>
          <p:cNvSpPr txBox="1"/>
          <p:nvPr/>
        </p:nvSpPr>
        <p:spPr>
          <a:xfrm>
            <a:off x="8017156" y="3923485"/>
            <a:ext cx="1692638" cy="245580"/>
          </a:xfrm>
          <a:prstGeom prst="rect">
            <a:avLst/>
          </a:prstGeom>
          <a:noFill/>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２０２５年</a:t>
            </a:r>
            <a:r>
              <a:rPr kumimoji="1" lang="en-US" altLang="ja-JP" sz="800" dirty="0">
                <a:latin typeface="BIZ UDPゴシック" panose="020B0400000000000000" pitchFamily="50" charset="-128"/>
                <a:ea typeface="BIZ UDPゴシック" panose="020B0400000000000000" pitchFamily="50" charset="-128"/>
              </a:rPr>
              <a:t>10</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13</a:t>
            </a:r>
            <a:r>
              <a:rPr kumimoji="1" lang="ja-JP" altLang="en-US" sz="800" dirty="0">
                <a:latin typeface="BIZ UDPゴシック" panose="020B0400000000000000" pitchFamily="50" charset="-128"/>
                <a:ea typeface="BIZ UDPゴシック" panose="020B0400000000000000" pitchFamily="50" charset="-128"/>
              </a:rPr>
              <a:t>日現在</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EEF6F285-88F0-4F56-8107-A0F08A55E84C}"/>
              </a:ext>
            </a:extLst>
          </p:cNvPr>
          <p:cNvSpPr/>
          <p:nvPr/>
        </p:nvSpPr>
        <p:spPr>
          <a:xfrm>
            <a:off x="139461" y="827585"/>
            <a:ext cx="4734463" cy="25198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6E92698D-29D0-4CD8-950E-36385776CF94}"/>
              </a:ext>
            </a:extLst>
          </p:cNvPr>
          <p:cNvSpPr txBox="1"/>
          <p:nvPr/>
        </p:nvSpPr>
        <p:spPr>
          <a:xfrm>
            <a:off x="727588" y="698188"/>
            <a:ext cx="3589724" cy="338554"/>
          </a:xfrm>
          <a:prstGeom prst="rect">
            <a:avLst/>
          </a:prstGeom>
          <a:solidFill>
            <a:schemeClr val="accent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GSE</a:t>
            </a:r>
            <a:r>
              <a:rPr lang="ja-JP" altLang="en-US" sz="12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2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Global Startup EXPO 2025</a:t>
            </a:r>
            <a:r>
              <a:rPr lang="ja-JP" altLang="en-US" sz="12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0" lang="en-US" altLang="ja-JP" sz="12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D295EE51-A0DD-4889-8981-B57204151CF6}"/>
              </a:ext>
            </a:extLst>
          </p:cNvPr>
          <p:cNvSpPr txBox="1"/>
          <p:nvPr/>
        </p:nvSpPr>
        <p:spPr>
          <a:xfrm>
            <a:off x="238489" y="1000111"/>
            <a:ext cx="4635433" cy="1154162"/>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GSE</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900" i="1" dirty="0">
                <a:solidFill>
                  <a:prstClr val="black"/>
                </a:solidFill>
                <a:latin typeface="BIZ UDPゴシック" panose="020B0400000000000000" pitchFamily="50" charset="-128"/>
                <a:ea typeface="BIZ UDPゴシック" panose="020B0400000000000000" pitchFamily="50" charset="-128"/>
              </a:rPr>
              <a:t>大阪・関西万博</a:t>
            </a:r>
            <a:r>
              <a:rPr lang="en-US" altLang="ja-JP" sz="900" i="1" dirty="0">
                <a:solidFill>
                  <a:prstClr val="black"/>
                </a:solidFill>
                <a:latin typeface="BIZ UDPゴシック" panose="020B0400000000000000" pitchFamily="50" charset="-128"/>
                <a:ea typeface="BIZ UDPゴシック" panose="020B0400000000000000" pitchFamily="50" charset="-128"/>
              </a:rPr>
              <a:t>EXPO</a:t>
            </a:r>
            <a:r>
              <a:rPr lang="ja-JP" altLang="en-US" sz="900" i="1" dirty="0">
                <a:solidFill>
                  <a:prstClr val="black"/>
                </a:solidFill>
                <a:latin typeface="BIZ UDPゴシック" panose="020B0400000000000000" pitchFamily="50" charset="-128"/>
                <a:ea typeface="BIZ UDPゴシック" panose="020B0400000000000000" pitchFamily="50" charset="-128"/>
              </a:rPr>
              <a:t>メッセ「</a:t>
            </a:r>
            <a:r>
              <a:rPr lang="en-US" altLang="ja-JP" sz="900" i="1" dirty="0">
                <a:solidFill>
                  <a:prstClr val="black"/>
                </a:solidFill>
                <a:latin typeface="BIZ UDPゴシック" panose="020B0400000000000000" pitchFamily="50" charset="-128"/>
                <a:ea typeface="BIZ UDPゴシック" panose="020B0400000000000000" pitchFamily="50" charset="-128"/>
              </a:rPr>
              <a:t>WASSE</a:t>
            </a:r>
            <a:r>
              <a:rPr lang="ja-JP" altLang="en-US" sz="900" i="1" dirty="0">
                <a:solidFill>
                  <a:prstClr val="black"/>
                </a:solidFill>
                <a:latin typeface="BIZ UDPゴシック" panose="020B0400000000000000" pitchFamily="50" charset="-128"/>
                <a:ea typeface="BIZ UDPゴシック" panose="020B0400000000000000" pitchFamily="50" charset="-128"/>
              </a:rPr>
              <a:t>」</a:t>
            </a:r>
            <a:endParaRPr lang="en-US" altLang="ja-JP" sz="900" i="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ディープテックスタートアップ　</a:t>
            </a:r>
            <a:r>
              <a:rPr kumimoji="0" lang="ja-JP" altLang="en-US" sz="14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１５０社</a:t>
            </a:r>
            <a:r>
              <a:rPr kumimoji="0" lang="ja-JP" altLang="en-US" sz="1200" b="1"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がブース展示</a:t>
            </a:r>
            <a:endParaRPr kumimoji="0" lang="en-US" altLang="ja-JP" sz="11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２０２５年９月１７日、１８日に開催</a:t>
            </a:r>
            <a:endParaRPr kumimoji="1" lang="en-US" altLang="ja-JP" sz="1000" strike="sngStrike"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ディープテックスタートアップをはじめとした地球規模での社会課題解決に資するスタートアップを世界に発信することを目的とした大規模ハブイベント</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02C9D03F-03C7-4FEB-AEF7-9F1341E8F3B8}"/>
              </a:ext>
            </a:extLst>
          </p:cNvPr>
          <p:cNvSpPr txBox="1"/>
          <p:nvPr/>
        </p:nvSpPr>
        <p:spPr>
          <a:xfrm>
            <a:off x="1016172" y="3568168"/>
            <a:ext cx="2932981" cy="338554"/>
          </a:xfrm>
          <a:prstGeom prst="rect">
            <a:avLst/>
          </a:prstGeom>
          <a:solidFill>
            <a:schemeClr val="accent5"/>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b="1" spc="10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海外からの視察受入れ</a:t>
            </a:r>
            <a:endParaRPr kumimoji="0" lang="en-US" altLang="ja-JP" sz="16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52" name="Picture 2">
            <a:extLst>
              <a:ext uri="{FF2B5EF4-FFF2-40B4-BE49-F238E27FC236}">
                <a16:creationId xmlns:a16="http://schemas.microsoft.com/office/drawing/2014/main" id="{E2947CE9-ED1F-4742-875A-254E8B516A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8031" y="1138668"/>
            <a:ext cx="1008126" cy="264033"/>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E9553DB3-0666-48AE-9F64-FCFEF7E6045E}"/>
              </a:ext>
            </a:extLst>
          </p:cNvPr>
          <p:cNvSpPr txBox="1"/>
          <p:nvPr/>
        </p:nvSpPr>
        <p:spPr>
          <a:xfrm>
            <a:off x="202268" y="2111303"/>
            <a:ext cx="4678295" cy="1292662"/>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GSE</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関連イベント</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＠うめきた・中之島</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en-US" altLang="ja-JP" sz="1000" dirty="0">
                <a:solidFill>
                  <a:schemeClr val="dk1"/>
                </a:solidFill>
                <a:latin typeface="BIZ UDPゴシック" panose="020B0400000000000000" pitchFamily="50" charset="-128"/>
                <a:ea typeface="BIZ UDPゴシック" panose="020B0400000000000000" pitchFamily="50" charset="-128"/>
              </a:rPr>
              <a:t>GSE</a:t>
            </a:r>
            <a:r>
              <a:rPr kumimoji="1" lang="ja-JP" altLang="en-US" sz="1000" dirty="0">
                <a:solidFill>
                  <a:schemeClr val="dk1"/>
                </a:solidFill>
                <a:latin typeface="BIZ UDPゴシック" panose="020B0400000000000000" pitchFamily="50" charset="-128"/>
                <a:ea typeface="BIZ UDPゴシック" panose="020B0400000000000000" pitchFamily="50" charset="-128"/>
              </a:rPr>
              <a:t>開催にあわせ、</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Tech Osaka Summit 2025</a:t>
            </a:r>
            <a:r>
              <a:rPr kumimoji="1" lang="ja-JP" altLang="en-US" sz="1000" dirty="0">
                <a:latin typeface="BIZ UDPゴシック" panose="020B0400000000000000" pitchFamily="50" charset="-128"/>
                <a:ea typeface="BIZ UDPゴシック" panose="020B0400000000000000" pitchFamily="50" charset="-128"/>
              </a:rPr>
              <a:t>」をはじめ、大阪府・市・民間等が開催した様々なイベントを集めた「</a:t>
            </a:r>
            <a:r>
              <a:rPr kumimoji="1" lang="en-US" altLang="ja-JP" sz="1000" dirty="0">
                <a:latin typeface="BIZ UDPゴシック" panose="020B0400000000000000" pitchFamily="50" charset="-128"/>
                <a:ea typeface="BIZ UDPゴシック" panose="020B0400000000000000" pitchFamily="50" charset="-128"/>
              </a:rPr>
              <a:t>Global Startup Crossroads-Osaka</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GSC-O</a:t>
            </a:r>
            <a:r>
              <a:rPr kumimoji="1" lang="ja-JP" altLang="en-US" sz="1000" dirty="0">
                <a:latin typeface="BIZ UDPゴシック" panose="020B0400000000000000" pitchFamily="50" charset="-128"/>
                <a:ea typeface="BIZ UDPゴシック" panose="020B0400000000000000" pitchFamily="50" charset="-128"/>
              </a:rPr>
              <a:t>）」を開催。世界トップクラスのベンチャーキャピタルなど、スタートアップ関係者が国内外から多数参加し、多数のビジネスマッチングを実施</a:t>
            </a:r>
            <a:endParaRPr kumimoji="1" lang="en-US" altLang="ja-JP" sz="1000" dirty="0">
              <a:latin typeface="BIZ UDPゴシック" panose="020B0400000000000000" pitchFamily="50" charset="-128"/>
              <a:ea typeface="BIZ UDPゴシック" panose="020B0400000000000000" pitchFamily="50" charset="-128"/>
            </a:endParaRPr>
          </a:p>
          <a:p>
            <a:pPr marL="180975">
              <a:defRPr/>
            </a:pPr>
            <a:r>
              <a:rPr kumimoji="1" lang="ja-JP" altLang="en-US" sz="10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000" strike="sngStrike"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F8FEAC77-BD7E-4C31-9207-6176AEC2D1CB}"/>
              </a:ext>
            </a:extLst>
          </p:cNvPr>
          <p:cNvSpPr txBox="1"/>
          <p:nvPr/>
        </p:nvSpPr>
        <p:spPr>
          <a:xfrm>
            <a:off x="276945" y="5996701"/>
            <a:ext cx="4635433" cy="697627"/>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 大阪イノベーションハブ</a:t>
            </a:r>
            <a:endParaRPr lang="en-US" altLang="ja-JP" sz="900" i="1" dirty="0">
              <a:highlight>
                <a:srgbClr val="FFFF00"/>
              </a:highligh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100" b="1" dirty="0">
                <a:latin typeface="BIZ UDPゴシック" panose="020B0400000000000000" pitchFamily="50" charset="-128"/>
                <a:ea typeface="BIZ UDPゴシック" panose="020B0400000000000000" pitchFamily="50" charset="-128"/>
              </a:rPr>
              <a:t>受入れ件数</a:t>
            </a:r>
            <a:r>
              <a:rPr kumimoji="0" lang="ja-JP" altLang="en-US"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32</a:t>
            </a:r>
            <a:r>
              <a:rPr lang="ja-JP" altLang="en-US" sz="1200" b="1" dirty="0">
                <a:latin typeface="BIZ UDPゴシック" panose="020B0400000000000000" pitchFamily="50" charset="-128"/>
                <a:ea typeface="BIZ UDPゴシック" panose="020B0400000000000000" pitchFamily="50" charset="-128"/>
              </a:rPr>
              <a:t>件</a:t>
            </a:r>
            <a:r>
              <a:rPr kumimoji="0" lang="ja-JP" altLang="en-US"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1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海外企業等　</a:t>
            </a:r>
            <a:r>
              <a:rPr kumimoji="0" lang="en-US" altLang="ja-JP"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325</a:t>
            </a:r>
            <a:r>
              <a:rPr lang="ja-JP" altLang="en-US" sz="1200" b="1" dirty="0">
                <a:latin typeface="BIZ UDPゴシック" panose="020B0400000000000000" pitchFamily="50" charset="-128"/>
                <a:ea typeface="BIZ UDPゴシック" panose="020B0400000000000000" pitchFamily="50" charset="-128"/>
              </a:rPr>
              <a:t>名</a:t>
            </a:r>
            <a:endParaRPr kumimoji="0" lang="en-US" altLang="ja-JP"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975">
              <a:defRPr/>
            </a:pPr>
            <a:r>
              <a:rPr kumimoji="1" lang="ja-JP" altLang="en-US" sz="1050" dirty="0">
                <a:latin typeface="BIZ UDPゴシック" panose="020B0400000000000000" pitchFamily="50" charset="-128"/>
                <a:ea typeface="BIZ UDPゴシック" panose="020B0400000000000000" pitchFamily="50" charset="-128"/>
              </a:rPr>
              <a:t>韓国、タイ、サウジアラビア、ポーランド、ベトナム、インドネシア　等</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D8534688-7C74-4D7A-96AE-4DCAAE975D2D}"/>
              </a:ext>
            </a:extLst>
          </p:cNvPr>
          <p:cNvSpPr/>
          <p:nvPr/>
        </p:nvSpPr>
        <p:spPr>
          <a:xfrm>
            <a:off x="4933048" y="822831"/>
            <a:ext cx="4734463" cy="2519884"/>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BBCDD268-9C5E-4C9E-A7DC-66D80891CBE8}"/>
              </a:ext>
            </a:extLst>
          </p:cNvPr>
          <p:cNvSpPr txBox="1"/>
          <p:nvPr/>
        </p:nvSpPr>
        <p:spPr>
          <a:xfrm>
            <a:off x="4919368" y="927668"/>
            <a:ext cx="4564455" cy="984885"/>
          </a:xfrm>
          <a:prstGeom prst="rect">
            <a:avLst/>
          </a:prstGeom>
          <a:noFill/>
          <a:ln>
            <a:noFill/>
            <a:prstDash val="sysDash"/>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大阪海外ビジネスワンストップ窓口</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b="0"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en-US" altLang="ja-JP" sz="800" i="1" dirty="0">
                <a:solidFill>
                  <a:prstClr val="black"/>
                </a:solidFill>
                <a:latin typeface="BIZ UDPゴシック" panose="020B0400000000000000" pitchFamily="50" charset="-128"/>
                <a:ea typeface="BIZ UDPゴシック" panose="020B0400000000000000" pitchFamily="50" charset="-128"/>
              </a:rPr>
              <a:t>JETRO</a:t>
            </a:r>
            <a:r>
              <a:rPr lang="ja-JP" altLang="en-US" sz="800" i="1" dirty="0">
                <a:solidFill>
                  <a:prstClr val="black"/>
                </a:solidFill>
                <a:latin typeface="BIZ UDPゴシック" panose="020B0400000000000000" pitchFamily="50" charset="-128"/>
                <a:ea typeface="BIZ UDPゴシック" panose="020B0400000000000000" pitchFamily="50" charset="-128"/>
              </a:rPr>
              <a:t>大阪本部（窓口運営事務局）</a:t>
            </a:r>
            <a:endParaRPr kumimoji="1" lang="en-US" altLang="ja-JP" sz="1000" dirty="0">
              <a:solidFill>
                <a:schemeClr val="dk1"/>
              </a:solidFill>
              <a:latin typeface="BIZ UDPゴシック" panose="020B0400000000000000" pitchFamily="50" charset="-128"/>
              <a:ea typeface="BIZ UDPゴシック" panose="020B0400000000000000" pitchFamily="50" charset="-128"/>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海外ビジネスミッション団が</a:t>
            </a:r>
            <a:r>
              <a:rPr kumimoji="1" lang="ja-JP" altLang="en-US" sz="1000" dirty="0">
                <a:latin typeface="BIZ UDPゴシック" panose="020B0400000000000000" pitchFamily="50" charset="-128"/>
                <a:ea typeface="BIZ UDPゴシック" panose="020B0400000000000000" pitchFamily="50" charset="-128"/>
              </a:rPr>
              <a:t>大阪を訪問する際、大阪企業とのビジネス交流が円滑に進むよう、大阪府市と在阪の海外ビジネス支援機関が運営</a:t>
            </a:r>
          </a:p>
          <a:p>
            <a:pPr marL="257175" indent="-76200">
              <a:buFont typeface="Arial" panose="020B0604020202020204" pitchFamily="34" charset="0"/>
              <a:buChar char="•"/>
              <a:defRPr/>
            </a:pPr>
            <a:r>
              <a:rPr kumimoji="1" lang="ja-JP" altLang="en-US" sz="1000" dirty="0">
                <a:latin typeface="BIZ UDPゴシック" panose="020B0400000000000000" pitchFamily="50" charset="-128"/>
                <a:ea typeface="BIZ UDPゴシック" panose="020B0400000000000000" pitchFamily="50" charset="-128"/>
              </a:rPr>
              <a:t>外国公的機関からの相談に基づき、ビジネスイベントの開催支援や企業・産業施設の視察支援等を実施</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CBBC40F4-F3CF-4442-8A61-BC3DDFD67B5A}"/>
              </a:ext>
            </a:extLst>
          </p:cNvPr>
          <p:cNvSpPr/>
          <p:nvPr/>
        </p:nvSpPr>
        <p:spPr>
          <a:xfrm>
            <a:off x="5087865" y="2150271"/>
            <a:ext cx="4564454" cy="124711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1F52E7DF-D711-41D4-A824-F310972A5BD7}"/>
              </a:ext>
            </a:extLst>
          </p:cNvPr>
          <p:cNvSpPr txBox="1"/>
          <p:nvPr/>
        </p:nvSpPr>
        <p:spPr>
          <a:xfrm>
            <a:off x="6059381" y="625692"/>
            <a:ext cx="2689527" cy="338554"/>
          </a:xfrm>
          <a:prstGeom prst="rect">
            <a:avLst/>
          </a:prstGeom>
          <a:solidFill>
            <a:srgbClr val="0068B6"/>
          </a:solidFill>
          <a:ln>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1600" b="1" spc="20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defRPr>
            </a:lvl1pPr>
          </a:lstStyle>
          <a:p>
            <a:r>
              <a:rPr lang="ja-JP" altLang="en-US" dirty="0"/>
              <a:t>ビジネス機会の提供</a:t>
            </a:r>
            <a:endParaRPr lang="en-US" altLang="ja-JP" dirty="0"/>
          </a:p>
        </p:txBody>
      </p:sp>
      <p:sp>
        <p:nvSpPr>
          <p:cNvPr id="61" name="テキスト ボックス 60">
            <a:extLst>
              <a:ext uri="{FF2B5EF4-FFF2-40B4-BE49-F238E27FC236}">
                <a16:creationId xmlns:a16="http://schemas.microsoft.com/office/drawing/2014/main" id="{0FB5C9F9-8FFD-4EA2-B7D7-9B49A0D33AC7}"/>
              </a:ext>
            </a:extLst>
          </p:cNvPr>
          <p:cNvSpPr txBox="1"/>
          <p:nvPr/>
        </p:nvSpPr>
        <p:spPr>
          <a:xfrm>
            <a:off x="4795818" y="1830871"/>
            <a:ext cx="2331611" cy="276999"/>
          </a:xfrm>
          <a:prstGeom prst="rect">
            <a:avLst/>
          </a:prstGeom>
          <a:noFill/>
        </p:spPr>
        <p:txBody>
          <a:bodyPr wrap="square">
            <a:spAutoFit/>
          </a:bodyPr>
          <a:lstStyle/>
          <a:p>
            <a:pPr algn="ctr" defTabSz="914400">
              <a:defRPr/>
            </a:pPr>
            <a:r>
              <a:rPr lang="ja-JP" altLang="en-US" sz="1100" b="1" dirty="0">
                <a:latin typeface="BIZ UDゴシック" panose="020B0400000000000000" pitchFamily="49" charset="-128"/>
                <a:ea typeface="BIZ UDゴシック" panose="020B0400000000000000" pitchFamily="49" charset="-128"/>
              </a:rPr>
              <a:t>総問合せ数：</a:t>
            </a:r>
            <a:r>
              <a:rPr lang="en-US" altLang="ja-JP" sz="1200" b="1" dirty="0">
                <a:latin typeface="BIZ UDPゴシック" panose="020B0400000000000000" pitchFamily="50" charset="-128"/>
                <a:ea typeface="BIZ UDPゴシック"/>
              </a:rPr>
              <a:t>1,119</a:t>
            </a:r>
            <a:r>
              <a:rPr lang="en-US" altLang="ja-JP" sz="1000" dirty="0">
                <a:latin typeface="BIZ UDPゴシック" panose="020B0400000000000000" pitchFamily="50" charset="-128"/>
                <a:ea typeface="BIZ UDPゴシック"/>
              </a:rPr>
              <a:t>件</a:t>
            </a:r>
          </a:p>
        </p:txBody>
      </p:sp>
      <p:grpSp>
        <p:nvGrpSpPr>
          <p:cNvPr id="62" name="グループ化 61">
            <a:extLst>
              <a:ext uri="{FF2B5EF4-FFF2-40B4-BE49-F238E27FC236}">
                <a16:creationId xmlns:a16="http://schemas.microsoft.com/office/drawing/2014/main" id="{12896CB6-4507-48D4-AEDC-E116B11D2870}"/>
              </a:ext>
            </a:extLst>
          </p:cNvPr>
          <p:cNvGrpSpPr/>
          <p:nvPr/>
        </p:nvGrpSpPr>
        <p:grpSpPr>
          <a:xfrm>
            <a:off x="4346223" y="2114920"/>
            <a:ext cx="6452304" cy="1243327"/>
            <a:chOff x="4511815" y="1373698"/>
            <a:chExt cx="6452304" cy="1243327"/>
          </a:xfrm>
        </p:grpSpPr>
        <p:sp>
          <p:nvSpPr>
            <p:cNvPr id="63" name="テキスト ボックス 62">
              <a:extLst>
                <a:ext uri="{FF2B5EF4-FFF2-40B4-BE49-F238E27FC236}">
                  <a16:creationId xmlns:a16="http://schemas.microsoft.com/office/drawing/2014/main" id="{A92F8513-5D07-4037-A7F5-0301A334EC8E}"/>
                </a:ext>
              </a:extLst>
            </p:cNvPr>
            <p:cNvSpPr txBox="1"/>
            <p:nvPr/>
          </p:nvSpPr>
          <p:spPr>
            <a:xfrm>
              <a:off x="6232734" y="2352273"/>
              <a:ext cx="4731385" cy="264752"/>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（令和７年</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月</a:t>
              </a:r>
              <a:r>
                <a:rPr kumimoji="1" lang="en-US" altLang="ja-JP" sz="900" dirty="0">
                  <a:latin typeface="BIZ UDPゴシック" panose="020B0400000000000000" pitchFamily="50" charset="-128"/>
                  <a:ea typeface="BIZ UDPゴシック" panose="020B0400000000000000" pitchFamily="50" charset="-128"/>
                </a:rPr>
                <a:t>13</a:t>
              </a:r>
              <a:r>
                <a:rPr kumimoji="1" lang="ja-JP" altLang="en-US" sz="900" dirty="0">
                  <a:latin typeface="BIZ UDPゴシック" panose="020B0400000000000000" pitchFamily="50" charset="-128"/>
                  <a:ea typeface="BIZ UDPゴシック" panose="020B0400000000000000" pitchFamily="50" charset="-128"/>
                </a:rPr>
                <a:t>日時点の数値</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大阪府把握分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766B44DE-8973-491A-9894-6A04C5E327EB}"/>
                </a:ext>
              </a:extLst>
            </p:cNvPr>
            <p:cNvSpPr txBox="1"/>
            <p:nvPr/>
          </p:nvSpPr>
          <p:spPr>
            <a:xfrm>
              <a:off x="5121123" y="2370375"/>
              <a:ext cx="1376035" cy="245580"/>
            </a:xfrm>
            <a:prstGeom prst="rect">
              <a:avLst/>
            </a:prstGeom>
            <a:noFill/>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企業数はのべ社数</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719AA307-8786-4B7E-A2D0-DAA2CF9093ED}"/>
                </a:ext>
              </a:extLst>
            </p:cNvPr>
            <p:cNvSpPr/>
            <p:nvPr/>
          </p:nvSpPr>
          <p:spPr>
            <a:xfrm>
              <a:off x="8494965" y="1836204"/>
              <a:ext cx="1021314" cy="45719"/>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highlight>
                  <a:srgbClr val="FFFF00"/>
                </a:highlight>
                <a:latin typeface="BIZ UDゴシック" panose="020B0400000000000000" pitchFamily="49" charset="-128"/>
                <a:ea typeface="BIZ UDゴシック" panose="020B0400000000000000" pitchFamily="49" charset="-128"/>
              </a:endParaRPr>
            </a:p>
          </p:txBody>
        </p:sp>
        <p:sp>
          <p:nvSpPr>
            <p:cNvPr id="66" name="テキスト ボックス 65">
              <a:extLst>
                <a:ext uri="{FF2B5EF4-FFF2-40B4-BE49-F238E27FC236}">
                  <a16:creationId xmlns:a16="http://schemas.microsoft.com/office/drawing/2014/main" id="{C7E1A28F-4330-4FEE-AB47-890FF96C35EB}"/>
                </a:ext>
              </a:extLst>
            </p:cNvPr>
            <p:cNvSpPr txBox="1"/>
            <p:nvPr/>
          </p:nvSpPr>
          <p:spPr>
            <a:xfrm>
              <a:off x="8306545" y="1625927"/>
              <a:ext cx="134287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i="0" u="none" kern="1200" noProof="0" dirty="0">
                  <a:latin typeface="BIZ UDゴシック" panose="020B0400000000000000" pitchFamily="49" charset="-128"/>
                  <a:ea typeface="BIZ UDゴシック" panose="020B0400000000000000" pitchFamily="49" charset="-128"/>
                </a:rPr>
                <a:t>主な</a:t>
              </a:r>
              <a:r>
                <a:rPr lang="ja-JP" altLang="en-US" sz="1050" b="1" i="0" u="none" strike="noStrike" kern="1200" noProof="0" dirty="0">
                  <a:latin typeface="BIZ UDゴシック" panose="020B0400000000000000" pitchFamily="49" charset="-128"/>
                  <a:ea typeface="BIZ UDゴシック" panose="020B0400000000000000" pitchFamily="49" charset="-128"/>
                </a:rPr>
                <a:t>視察等</a:t>
              </a:r>
            </a:p>
          </p:txBody>
        </p:sp>
        <p:sp>
          <p:nvSpPr>
            <p:cNvPr id="67" name="正方形/長方形 66">
              <a:extLst>
                <a:ext uri="{FF2B5EF4-FFF2-40B4-BE49-F238E27FC236}">
                  <a16:creationId xmlns:a16="http://schemas.microsoft.com/office/drawing/2014/main" id="{E53C0312-9C3C-4464-A2DD-4334DEAE8CB4}"/>
                </a:ext>
              </a:extLst>
            </p:cNvPr>
            <p:cNvSpPr/>
            <p:nvPr/>
          </p:nvSpPr>
          <p:spPr>
            <a:xfrm>
              <a:off x="5153445" y="1878588"/>
              <a:ext cx="1650419" cy="45719"/>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highlight>
                  <a:srgbClr val="FFFF00"/>
                </a:highlight>
                <a:latin typeface="BIZ UDゴシック" panose="020B0400000000000000" pitchFamily="49" charset="-128"/>
                <a:ea typeface="BIZ UDゴシック" panose="020B0400000000000000" pitchFamily="49" charset="-128"/>
              </a:endParaRPr>
            </a:p>
          </p:txBody>
        </p:sp>
        <p:sp>
          <p:nvSpPr>
            <p:cNvPr id="68" name="テキスト ボックス 67">
              <a:extLst>
                <a:ext uri="{FF2B5EF4-FFF2-40B4-BE49-F238E27FC236}">
                  <a16:creationId xmlns:a16="http://schemas.microsoft.com/office/drawing/2014/main" id="{AA193CBB-E9BE-425E-A863-E9959C631A08}"/>
                </a:ext>
              </a:extLst>
            </p:cNvPr>
            <p:cNvSpPr txBox="1"/>
            <p:nvPr/>
          </p:nvSpPr>
          <p:spPr>
            <a:xfrm>
              <a:off x="5133650" y="1599601"/>
              <a:ext cx="172757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i="0" u="none" strike="noStrike" kern="1200" noProof="0" dirty="0">
                  <a:latin typeface="BIZ UDゴシック" panose="020B0400000000000000" pitchFamily="49" charset="-128"/>
                  <a:ea typeface="BIZ UDゴシック" panose="020B0400000000000000" pitchFamily="49" charset="-128"/>
                </a:rPr>
                <a:t>ビジネスイベント等</a:t>
              </a:r>
            </a:p>
          </p:txBody>
        </p:sp>
        <p:sp>
          <p:nvSpPr>
            <p:cNvPr id="69" name="テキスト ボックス 68">
              <a:extLst>
                <a:ext uri="{FF2B5EF4-FFF2-40B4-BE49-F238E27FC236}">
                  <a16:creationId xmlns:a16="http://schemas.microsoft.com/office/drawing/2014/main" id="{2ED663C6-4387-47BC-A489-CE38BEC36F48}"/>
                </a:ext>
              </a:extLst>
            </p:cNvPr>
            <p:cNvSpPr txBox="1"/>
            <p:nvPr/>
          </p:nvSpPr>
          <p:spPr>
            <a:xfrm>
              <a:off x="4949012" y="1881569"/>
              <a:ext cx="214685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BIZ UDPゴシック" panose="020B0400000000000000" pitchFamily="50" charset="-128"/>
                  <a:ea typeface="BIZ UDPゴシック"/>
                </a:rPr>
                <a:t>254</a:t>
              </a:r>
              <a:r>
                <a:rPr lang="ja-JP" altLang="ja-JP" sz="1000" b="0" i="0" u="none" strike="noStrike" kern="1200" noProof="0" dirty="0">
                  <a:latin typeface="BIZ UDPゴシック" panose="020B0400000000000000" pitchFamily="50" charset="-128"/>
                  <a:ea typeface="BIZ UDPゴシック"/>
                </a:rPr>
                <a:t>件</a:t>
              </a:r>
              <a:r>
                <a:rPr lang="ja-JP" altLang="en-US" sz="1000" b="0" i="0" u="none" strike="noStrike" kern="1200" noProof="0" dirty="0">
                  <a:latin typeface="BIZ UDPゴシック" panose="020B0400000000000000" pitchFamily="50" charset="-128"/>
                  <a:ea typeface="BIZ UDPゴシック"/>
                </a:rPr>
                <a:t>、約</a:t>
              </a:r>
              <a:r>
                <a:rPr lang="en-US" altLang="ja-JP" sz="1200" b="1" u="none" strike="noStrike" kern="1200" noProof="0" dirty="0">
                  <a:latin typeface="BIZ UDPゴシック" panose="020B0400000000000000" pitchFamily="50" charset="-128"/>
                  <a:ea typeface="BIZ UDPゴシック"/>
                </a:rPr>
                <a:t>25,</a:t>
              </a:r>
              <a:r>
                <a:rPr lang="en-US" altLang="ja-JP" sz="1200" b="1" dirty="0">
                  <a:latin typeface="BIZ UDPゴシック" panose="020B0400000000000000" pitchFamily="50" charset="-128"/>
                  <a:ea typeface="BIZ UDPゴシック"/>
                </a:rPr>
                <a:t>0</a:t>
              </a:r>
              <a:r>
                <a:rPr lang="en-US" altLang="ja-JP" sz="1200" b="1" u="none" strike="noStrike" kern="1200" noProof="0" dirty="0">
                  <a:latin typeface="BIZ UDPゴシック" panose="020B0400000000000000" pitchFamily="50" charset="-128"/>
                  <a:ea typeface="BIZ UDPゴシック"/>
                </a:rPr>
                <a:t>00</a:t>
              </a:r>
              <a:r>
                <a:rPr lang="ja-JP" altLang="en-US" sz="1000" b="0" i="0" u="none" strike="noStrike" kern="1200" noProof="0" dirty="0">
                  <a:latin typeface="BIZ UDPゴシック" panose="020B0400000000000000" pitchFamily="50" charset="-128"/>
                  <a:ea typeface="BIZ UDPゴシック"/>
                </a:rPr>
                <a:t>社</a:t>
              </a:r>
              <a:r>
                <a:rPr lang="ja-JP" altLang="en-US" sz="1000" dirty="0">
                  <a:latin typeface="BIZ UDPゴシック" panose="020B0400000000000000" pitchFamily="50" charset="-128"/>
                  <a:ea typeface="BIZ UDPゴシック"/>
                </a:rPr>
                <a:t>参加</a:t>
              </a:r>
              <a:endParaRPr lang="en-US" altLang="ja-JP" sz="1000" b="0" i="0" u="none" strike="noStrike" kern="1200" noProof="0" dirty="0">
                <a:latin typeface="BIZ UDPゴシック" panose="020B0400000000000000" pitchFamily="50" charset="-128"/>
                <a:ea typeface="BIZ UDPゴシック"/>
              </a:endParaRPr>
            </a:p>
          </p:txBody>
        </p:sp>
        <p:sp>
          <p:nvSpPr>
            <p:cNvPr id="70" name="テキスト ボックス 69">
              <a:extLst>
                <a:ext uri="{FF2B5EF4-FFF2-40B4-BE49-F238E27FC236}">
                  <a16:creationId xmlns:a16="http://schemas.microsoft.com/office/drawing/2014/main" id="{25027CBD-FE01-4786-84A0-7FF440A4A94E}"/>
                </a:ext>
              </a:extLst>
            </p:cNvPr>
            <p:cNvSpPr txBox="1"/>
            <p:nvPr/>
          </p:nvSpPr>
          <p:spPr>
            <a:xfrm>
              <a:off x="4511815" y="2059460"/>
              <a:ext cx="2735022" cy="400110"/>
            </a:xfrm>
            <a:prstGeom prst="rect">
              <a:avLst/>
            </a:prstGeom>
            <a:noFill/>
          </p:spPr>
          <p:txBody>
            <a:bodyPr wrap="square">
              <a:spAutoFit/>
            </a:bodyPr>
            <a:lstStyle/>
            <a:p>
              <a:pPr algn="ctr"/>
              <a:r>
                <a:rPr kumimoji="1" lang="ja-JP" altLang="en-US" sz="1000" b="0" dirty="0">
                  <a:latin typeface="BIZ UDゴシック" panose="020B0400000000000000" pitchFamily="49" charset="-128"/>
                  <a:ea typeface="BIZ UDゴシック" panose="020B0400000000000000" pitchFamily="49" charset="-128"/>
                </a:rPr>
                <a:t>（国内企業</a:t>
              </a:r>
              <a:r>
                <a:rPr lang="en-US" altLang="ja-JP" sz="1000" b="1" i="0" u="none" strike="noStrike" kern="1200" noProof="0" dirty="0">
                  <a:latin typeface="BIZ UDPゴシック" panose="020B0400000000000000" pitchFamily="50" charset="-128"/>
                  <a:ea typeface="BIZ UDPゴシック"/>
                </a:rPr>
                <a:t>17,171</a:t>
              </a:r>
              <a:r>
                <a:rPr lang="ja-JP" altLang="en-US" sz="1000" b="0" i="0" u="none" strike="noStrike" kern="1200" noProof="0" dirty="0">
                  <a:latin typeface="BIZ UDPゴシック" panose="020B0400000000000000" pitchFamily="50" charset="-128"/>
                  <a:ea typeface="BIZ UDPゴシック"/>
                </a:rPr>
                <a:t>社</a:t>
              </a:r>
              <a:endParaRPr lang="en-US" altLang="ja-JP" sz="1000" b="0" i="0" u="none" strike="noStrike" kern="1200" noProof="0" dirty="0">
                <a:latin typeface="BIZ UDPゴシック" panose="020B0400000000000000" pitchFamily="50" charset="-128"/>
                <a:ea typeface="BIZ UDPゴシック"/>
              </a:endParaRPr>
            </a:p>
            <a:p>
              <a:pPr algn="ctr"/>
              <a:r>
                <a:rPr lang="ja-JP" altLang="en-US" sz="1000" b="0" i="0" u="none" strike="noStrike" kern="1200" noProof="0" dirty="0">
                  <a:latin typeface="BIZ UDPゴシック" panose="020B0400000000000000" pitchFamily="50" charset="-128"/>
                  <a:ea typeface="BIZ UDPゴシック"/>
                </a:rPr>
                <a:t>　　海外企業</a:t>
              </a:r>
              <a:r>
                <a:rPr lang="en-US" altLang="ja-JP" sz="1000" b="1" dirty="0">
                  <a:latin typeface="BIZ UDPゴシック" panose="020B0400000000000000" pitchFamily="50" charset="-128"/>
                  <a:ea typeface="BIZ UDPゴシック"/>
                </a:rPr>
                <a:t>7</a:t>
              </a:r>
              <a:r>
                <a:rPr lang="en-US" altLang="ja-JP" sz="1000" b="1" i="0" u="none" strike="noStrike" kern="1200" noProof="0" dirty="0">
                  <a:latin typeface="BIZ UDPゴシック" panose="020B0400000000000000" pitchFamily="50" charset="-128"/>
                  <a:ea typeface="BIZ UDPゴシック"/>
                </a:rPr>
                <a:t>,558</a:t>
              </a:r>
              <a:r>
                <a:rPr lang="ja-JP" altLang="en-US" sz="1000" b="0" i="0" u="none" strike="noStrike" kern="1200" noProof="0" dirty="0">
                  <a:latin typeface="BIZ UDPゴシック" panose="020B0400000000000000" pitchFamily="50" charset="-128"/>
                  <a:ea typeface="BIZ UDPゴシック"/>
                </a:rPr>
                <a:t>社）</a:t>
              </a:r>
              <a:endParaRPr lang="ja-JP" altLang="en-US" sz="1000" dirty="0"/>
            </a:p>
          </p:txBody>
        </p:sp>
        <p:sp>
          <p:nvSpPr>
            <p:cNvPr id="71" name="テキスト ボックス 70">
              <a:extLst>
                <a:ext uri="{FF2B5EF4-FFF2-40B4-BE49-F238E27FC236}">
                  <a16:creationId xmlns:a16="http://schemas.microsoft.com/office/drawing/2014/main" id="{E3059313-DF81-45C8-A78D-C8CE88CC3F10}"/>
                </a:ext>
              </a:extLst>
            </p:cNvPr>
            <p:cNvSpPr txBox="1"/>
            <p:nvPr/>
          </p:nvSpPr>
          <p:spPr>
            <a:xfrm>
              <a:off x="8384091" y="1887537"/>
              <a:ext cx="12459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i="0" u="none" strike="noStrike" kern="1200" noProof="0" dirty="0">
                  <a:latin typeface="BIZ UDPゴシック" panose="020B0400000000000000" pitchFamily="50" charset="-128"/>
                  <a:ea typeface="BIZ UDPゴシック"/>
                </a:rPr>
                <a:t>1</a:t>
              </a:r>
              <a:r>
                <a:rPr lang="en-US" altLang="ja-JP" sz="1200" b="1" dirty="0">
                  <a:latin typeface="BIZ UDPゴシック" panose="020B0400000000000000" pitchFamily="50" charset="-128"/>
                  <a:ea typeface="BIZ UDPゴシック"/>
                </a:rPr>
                <a:t>47</a:t>
              </a:r>
              <a:r>
                <a:rPr lang="ja-JP" altLang="ja-JP" sz="1000" b="0" i="0" u="none" strike="noStrike" kern="1200" noProof="0" dirty="0">
                  <a:latin typeface="BIZ UDPゴシック" panose="020B0400000000000000" pitchFamily="50" charset="-128"/>
                  <a:ea typeface="BIZ UDPゴシック"/>
                </a:rPr>
                <a:t>件</a:t>
              </a:r>
              <a:endParaRPr lang="en-US" altLang="ja-JP" sz="1000" b="0" i="0" u="none" strike="noStrike" kern="1200" noProof="0" dirty="0">
                <a:latin typeface="BIZ UDPゴシック" panose="020B0400000000000000" pitchFamily="50" charset="-128"/>
                <a:ea typeface="BIZ UDPゴシック"/>
              </a:endParaRPr>
            </a:p>
          </p:txBody>
        </p:sp>
        <p:sp>
          <p:nvSpPr>
            <p:cNvPr id="72" name="テキスト ボックス 71">
              <a:extLst>
                <a:ext uri="{FF2B5EF4-FFF2-40B4-BE49-F238E27FC236}">
                  <a16:creationId xmlns:a16="http://schemas.microsoft.com/office/drawing/2014/main" id="{49FD5DE9-A7C2-4A38-832C-A22096849FA7}"/>
                </a:ext>
              </a:extLst>
            </p:cNvPr>
            <p:cNvSpPr txBox="1"/>
            <p:nvPr/>
          </p:nvSpPr>
          <p:spPr>
            <a:xfrm>
              <a:off x="7941006" y="2060798"/>
              <a:ext cx="1969495" cy="38472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（中之島クロス、</a:t>
              </a:r>
              <a:r>
                <a:rPr kumimoji="1" lang="en-US" altLang="ja-JP" sz="9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MOBIO</a:t>
              </a:r>
              <a:r>
                <a:rPr kumimoji="1" lang="ja-JP" altLang="en-US" sz="9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OIH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大阪街中ものづくりパビリオン</a:t>
              </a:r>
              <a:r>
                <a:rPr kumimoji="1" lang="ja-JP" altLang="en-US" sz="1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endParaRPr kumimoji="0" lang="ja-JP" altLang="en-US" sz="10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A3D4469B-EB15-43A8-9934-95D98E3C0935}"/>
                </a:ext>
              </a:extLst>
            </p:cNvPr>
            <p:cNvSpPr/>
            <p:nvPr/>
          </p:nvSpPr>
          <p:spPr>
            <a:xfrm>
              <a:off x="6921219" y="1862145"/>
              <a:ext cx="1345740" cy="57504"/>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highlight>
                  <a:srgbClr val="FFFF00"/>
                </a:highlight>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3437F53C-6D36-4756-B1F8-E12015366AF8}"/>
                </a:ext>
              </a:extLst>
            </p:cNvPr>
            <p:cNvSpPr txBox="1"/>
            <p:nvPr/>
          </p:nvSpPr>
          <p:spPr>
            <a:xfrm>
              <a:off x="6778883" y="1613326"/>
              <a:ext cx="1751310" cy="253916"/>
            </a:xfrm>
            <a:prstGeom prst="rect">
              <a:avLst/>
            </a:prstGeom>
            <a:noFill/>
          </p:spPr>
          <p:txBody>
            <a:bodyPr wrap="square">
              <a:spAutoFit/>
            </a:bodyPr>
            <a:lstStyle/>
            <a:p>
              <a:pPr algn="ctr" defTabSz="914400">
                <a:defRPr/>
              </a:pPr>
              <a:r>
                <a:rPr lang="ja-JP" altLang="en-US" sz="1050" b="1" dirty="0">
                  <a:latin typeface="BIZ UDゴシック" panose="020B0400000000000000" pitchFamily="49" charset="-128"/>
                  <a:ea typeface="BIZ UDゴシック" panose="020B0400000000000000" pitchFamily="49" charset="-128"/>
                </a:rPr>
                <a:t>ビジネス環境・施策ＰＲ</a:t>
              </a:r>
              <a:endParaRPr lang="en-US" altLang="ja-JP" sz="1050" b="1" dirty="0">
                <a:latin typeface="BIZ UDゴシック" panose="020B0400000000000000" pitchFamily="49" charset="-128"/>
                <a:ea typeface="BIZ UDゴシック" panose="020B0400000000000000" pitchFamily="49" charset="-128"/>
              </a:endParaRPr>
            </a:p>
          </p:txBody>
        </p:sp>
        <p:sp>
          <p:nvSpPr>
            <p:cNvPr id="75" name="テキスト ボックス 74">
              <a:extLst>
                <a:ext uri="{FF2B5EF4-FFF2-40B4-BE49-F238E27FC236}">
                  <a16:creationId xmlns:a16="http://schemas.microsoft.com/office/drawing/2014/main" id="{E8A99729-AE9C-4834-A73A-3D5A2B09DDB1}"/>
                </a:ext>
              </a:extLst>
            </p:cNvPr>
            <p:cNvSpPr txBox="1"/>
            <p:nvPr/>
          </p:nvSpPr>
          <p:spPr>
            <a:xfrm>
              <a:off x="6984471" y="1896898"/>
              <a:ext cx="100692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BIZ UDPゴシック" panose="020B0400000000000000" pitchFamily="50" charset="-128"/>
                  <a:ea typeface="BIZ UDPゴシック"/>
                </a:rPr>
                <a:t>１１７</a:t>
              </a:r>
              <a:r>
                <a:rPr lang="en-US" altLang="ja-JP" sz="1000" dirty="0">
                  <a:latin typeface="BIZ UDPゴシック" panose="020B0400000000000000" pitchFamily="50" charset="-128"/>
                  <a:ea typeface="BIZ UDPゴシック"/>
                </a:rPr>
                <a:t>件</a:t>
              </a:r>
            </a:p>
          </p:txBody>
        </p:sp>
        <p:sp>
          <p:nvSpPr>
            <p:cNvPr id="76" name="テキスト ボックス 75">
              <a:extLst>
                <a:ext uri="{FF2B5EF4-FFF2-40B4-BE49-F238E27FC236}">
                  <a16:creationId xmlns:a16="http://schemas.microsoft.com/office/drawing/2014/main" id="{E4C95AF7-5BFA-464B-9F78-11E0A724A1A8}"/>
                </a:ext>
              </a:extLst>
            </p:cNvPr>
            <p:cNvSpPr txBox="1"/>
            <p:nvPr/>
          </p:nvSpPr>
          <p:spPr>
            <a:xfrm>
              <a:off x="6512551" y="2141765"/>
              <a:ext cx="1871540" cy="230832"/>
            </a:xfrm>
            <a:prstGeom prst="rect">
              <a:avLst/>
            </a:prstGeom>
            <a:noFill/>
          </p:spPr>
          <p:txBody>
            <a:bodyPr wrap="square">
              <a:spAutoFit/>
            </a:bodyPr>
            <a:lstStyle/>
            <a:p>
              <a:pPr algn="ctr"/>
              <a:r>
                <a:rPr kumimoji="1" lang="ja-JP" altLang="en-US" sz="900" b="0" dirty="0">
                  <a:latin typeface="BIZ UDゴシック" panose="020B0400000000000000" pitchFamily="49" charset="-128"/>
                  <a:ea typeface="BIZ UDゴシック" panose="020B0400000000000000" pitchFamily="49" charset="-128"/>
                </a:rPr>
                <a:t>（府特別職等による</a:t>
              </a:r>
              <a:r>
                <a:rPr kumimoji="1" lang="en-US" altLang="ja-JP" sz="900" b="0" dirty="0">
                  <a:latin typeface="BIZ UDゴシック" panose="020B0400000000000000" pitchFamily="49" charset="-128"/>
                  <a:ea typeface="BIZ UDゴシック" panose="020B0400000000000000" pitchFamily="49" charset="-128"/>
                </a:rPr>
                <a:t>PR</a:t>
              </a:r>
              <a:r>
                <a:rPr kumimoji="1" lang="ja-JP" altLang="en-US" sz="900" b="0" dirty="0">
                  <a:latin typeface="BIZ UDゴシック" panose="020B0400000000000000" pitchFamily="49" charset="-128"/>
                  <a:ea typeface="BIZ UDゴシック" panose="020B0400000000000000" pitchFamily="49" charset="-128"/>
                </a:rPr>
                <a:t>）</a:t>
              </a:r>
              <a:endParaRPr lang="ja-JP" altLang="en-US" sz="900" dirty="0"/>
            </a:p>
          </p:txBody>
        </p:sp>
        <p:sp>
          <p:nvSpPr>
            <p:cNvPr id="77" name="テキスト ボックス 76">
              <a:extLst>
                <a:ext uri="{FF2B5EF4-FFF2-40B4-BE49-F238E27FC236}">
                  <a16:creationId xmlns:a16="http://schemas.microsoft.com/office/drawing/2014/main" id="{0C3DAF84-AE55-493E-8BF2-AB4B233D9947}"/>
                </a:ext>
              </a:extLst>
            </p:cNvPr>
            <p:cNvSpPr txBox="1"/>
            <p:nvPr/>
          </p:nvSpPr>
          <p:spPr>
            <a:xfrm>
              <a:off x="5077180" y="1373698"/>
              <a:ext cx="5218512" cy="276999"/>
            </a:xfrm>
            <a:prstGeom prst="rect">
              <a:avLst/>
            </a:prstGeom>
            <a:noFill/>
            <a:ln>
              <a:noFill/>
            </a:ln>
          </p:spPr>
          <p:txBody>
            <a:bodyPr wrap="square" rtlCol="0">
              <a:spAutoFit/>
            </a:bodyPr>
            <a:lstStyle/>
            <a:p>
              <a:r>
                <a:rPr lang="ja-JP" altLang="en-US" sz="1200" b="1" dirty="0">
                  <a:highlight>
                    <a:srgbClr val="FFFF00"/>
                  </a:highlight>
                  <a:latin typeface="BIZ UDPゴシック" panose="020B0400000000000000" pitchFamily="50" charset="-128"/>
                  <a:ea typeface="BIZ UDPゴシック" panose="020B0400000000000000" pitchFamily="50" charset="-128"/>
                </a:rPr>
                <a:t>◎万博会場内外でのビジネスイベント等の開催　</a:t>
              </a:r>
              <a:r>
                <a:rPr kumimoji="1" lang="ja-JP" altLang="en-US" sz="1100" b="1" dirty="0">
                  <a:highlight>
                    <a:srgbClr val="FFFF00"/>
                  </a:highlight>
                  <a:latin typeface="BIZ UDPゴシック" panose="020B0400000000000000" pitchFamily="50" charset="-128"/>
                  <a:ea typeface="BIZ UDPゴシック" panose="020B0400000000000000" pitchFamily="50" charset="-128"/>
                </a:rPr>
                <a:t>府市支援　延べ５１０件</a:t>
              </a:r>
              <a:endParaRPr kumimoji="1" lang="ja-JP" altLang="en-US" sz="1100" dirty="0">
                <a:highlight>
                  <a:srgbClr val="FFFF00"/>
                </a:highlight>
                <a:latin typeface="BIZ UDPゴシック" panose="020B0400000000000000" pitchFamily="50" charset="-128"/>
                <a:ea typeface="BIZ UDPゴシック" panose="020B0400000000000000" pitchFamily="50" charset="-128"/>
              </a:endParaRPr>
            </a:p>
          </p:txBody>
        </p:sp>
      </p:grpSp>
      <p:sp>
        <p:nvSpPr>
          <p:cNvPr id="55" name="テキスト ボックス 54">
            <a:extLst>
              <a:ext uri="{FF2B5EF4-FFF2-40B4-BE49-F238E27FC236}">
                <a16:creationId xmlns:a16="http://schemas.microsoft.com/office/drawing/2014/main" id="{A5CF36DE-6D12-409D-AD8D-904DD7651D61}"/>
              </a:ext>
            </a:extLst>
          </p:cNvPr>
          <p:cNvSpPr txBox="1"/>
          <p:nvPr/>
        </p:nvSpPr>
        <p:spPr>
          <a:xfrm>
            <a:off x="5000565" y="5384075"/>
            <a:ext cx="4828525" cy="1233671"/>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大阪産（もん）</a:t>
            </a:r>
            <a:r>
              <a:rPr lang="ja-JP" altLang="en-US" sz="1200" b="1" dirty="0">
                <a:solidFill>
                  <a:srgbClr val="FF0000"/>
                </a:solidFill>
                <a:highlight>
                  <a:srgbClr val="FFFF00"/>
                </a:highlight>
                <a:latin typeface="BIZ UDPゴシック" panose="020B0400000000000000" pitchFamily="50" charset="-128"/>
                <a:ea typeface="BIZ UDPゴシック" panose="020B0400000000000000" pitchFamily="50" charset="-128"/>
              </a:rPr>
              <a:t> </a:t>
            </a:r>
            <a:r>
              <a:rPr lang="ja-JP" altLang="en-US" sz="1200" b="1" dirty="0">
                <a:highlight>
                  <a:srgbClr val="FFFF00"/>
                </a:highlight>
                <a:latin typeface="BIZ UDPゴシック" panose="020B0400000000000000" pitchFamily="50" charset="-128"/>
                <a:ea typeface="BIZ UDPゴシック" panose="020B0400000000000000" pitchFamily="50" charset="-128"/>
              </a:rPr>
              <a:t>・大阪産</a:t>
            </a:r>
            <a:r>
              <a:rPr lang="en-US" altLang="ja-JP" sz="1200" b="1" dirty="0">
                <a:highlight>
                  <a:srgbClr val="FFFF00"/>
                </a:highlight>
                <a:latin typeface="BIZ UDPゴシック" panose="020B0400000000000000" pitchFamily="50" charset="-128"/>
                <a:ea typeface="BIZ UDPゴシック" panose="020B0400000000000000" pitchFamily="50" charset="-128"/>
              </a:rPr>
              <a:t>(</a:t>
            </a:r>
            <a:r>
              <a:rPr lang="ja-JP" altLang="en-US" sz="1200" b="1" dirty="0">
                <a:highlight>
                  <a:srgbClr val="FFFF00"/>
                </a:highlight>
                <a:latin typeface="BIZ UDPゴシック" panose="020B0400000000000000" pitchFamily="50" charset="-128"/>
                <a:ea typeface="BIZ UDPゴシック" panose="020B0400000000000000" pitchFamily="50" charset="-128"/>
              </a:rPr>
              <a:t>もん</a:t>
            </a:r>
            <a:r>
              <a:rPr lang="en-US" altLang="ja-JP" sz="1200" b="1" dirty="0">
                <a:highlight>
                  <a:srgbClr val="FFFF00"/>
                </a:highlight>
                <a:latin typeface="BIZ UDPゴシック" panose="020B0400000000000000" pitchFamily="50" charset="-128"/>
                <a:ea typeface="BIZ UDPゴシック" panose="020B0400000000000000" pitchFamily="50" charset="-128"/>
              </a:rPr>
              <a:t>)</a:t>
            </a:r>
            <a:r>
              <a:rPr lang="ja-JP" altLang="en-US" sz="1200" b="1" dirty="0">
                <a:highlight>
                  <a:srgbClr val="FFFF00"/>
                </a:highlight>
                <a:latin typeface="BIZ UDPゴシック" panose="020B0400000000000000" pitchFamily="50" charset="-128"/>
                <a:ea typeface="BIZ UDPゴシック" panose="020B0400000000000000" pitchFamily="50" charset="-128"/>
              </a:rPr>
              <a:t>名品</a:t>
            </a:r>
            <a:endParaRPr kumimoji="0" lang="en-US" altLang="ja-JP" sz="12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歓迎レセプション等における食材活用、情報発信（</a:t>
            </a:r>
            <a:r>
              <a:rPr kumimoji="1" lang="en-US" altLang="ja-JP" sz="1000" dirty="0">
                <a:latin typeface="BIZ UDPゴシック" panose="020B0400000000000000" pitchFamily="50" charset="-128"/>
                <a:ea typeface="BIZ UDPゴシック" panose="020B0400000000000000" pitchFamily="50" charset="-128"/>
              </a:rPr>
              <a:t>12</a:t>
            </a:r>
            <a:r>
              <a:rPr kumimoji="1" lang="ja-JP" altLang="en-US" sz="1000" dirty="0">
                <a:solidFill>
                  <a:schemeClr val="dk1"/>
                </a:solidFill>
                <a:latin typeface="BIZ UDPゴシック" panose="020B0400000000000000" pitchFamily="50" charset="-128"/>
                <a:ea typeface="BIZ UDPゴシック" panose="020B0400000000000000" pitchFamily="50" charset="-128"/>
              </a:rPr>
              <a:t>カ国、</a:t>
            </a:r>
            <a:r>
              <a:rPr kumimoji="1" lang="en-US" altLang="ja-JP" sz="1000" dirty="0">
                <a:latin typeface="BIZ UDPゴシック" panose="020B0400000000000000" pitchFamily="50" charset="-128"/>
                <a:ea typeface="BIZ UDPゴシック" panose="020B0400000000000000" pitchFamily="50" charset="-128"/>
              </a:rPr>
              <a:t>14</a:t>
            </a:r>
            <a:r>
              <a:rPr kumimoji="1" lang="ja-JP" altLang="en-US" sz="1000" dirty="0">
                <a:solidFill>
                  <a:schemeClr val="dk1"/>
                </a:solidFill>
                <a:latin typeface="BIZ UDPゴシック" panose="020B0400000000000000" pitchFamily="50" charset="-128"/>
                <a:ea typeface="BIZ UDPゴシック" panose="020B0400000000000000" pitchFamily="50" charset="-128"/>
              </a:rPr>
              <a:t>回）</a:t>
            </a: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「大阪ウィーク～春・夏・秋～」等の会場内催事・パビリオンにおける</a:t>
            </a:r>
            <a:r>
              <a:rPr kumimoji="1" lang="en-US" altLang="ja-JP" sz="1000" dirty="0">
                <a:solidFill>
                  <a:schemeClr val="dk1"/>
                </a:solidFill>
                <a:latin typeface="BIZ UDPゴシック" panose="020B0400000000000000" pitchFamily="50" charset="-128"/>
                <a:ea typeface="BIZ UDPゴシック" panose="020B0400000000000000" pitchFamily="50" charset="-128"/>
              </a:rPr>
              <a:t>PR</a:t>
            </a:r>
            <a:r>
              <a:rPr kumimoji="1" lang="ja-JP" altLang="en-US" sz="1000" dirty="0">
                <a:solidFill>
                  <a:schemeClr val="dk1"/>
                </a:solidFill>
                <a:latin typeface="BIZ UDPゴシック" panose="020B0400000000000000" pitchFamily="50" charset="-128"/>
                <a:ea typeface="BIZ UDPゴシック" panose="020B0400000000000000" pitchFamily="50" charset="-128"/>
              </a:rPr>
              <a:t>、大阪産</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もん</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・大阪産</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もん）名品の提供等</a:t>
            </a:r>
          </a:p>
          <a:p>
            <a:pPr marL="257175" indent="-76200">
              <a:buFont typeface="Arial" panose="020B0604020202020204" pitchFamily="34" charset="0"/>
              <a:buChar char="•"/>
              <a:defRPr/>
            </a:pPr>
            <a:r>
              <a:rPr kumimoji="1" lang="ja-JP" altLang="en-US" sz="1000" dirty="0">
                <a:solidFill>
                  <a:schemeClr val="dk1"/>
                </a:solidFill>
                <a:latin typeface="BIZ UDPゴシック" panose="020B0400000000000000" pitchFamily="50" charset="-128"/>
                <a:ea typeface="BIZ UDPゴシック" panose="020B0400000000000000" pitchFamily="50" charset="-128"/>
              </a:rPr>
              <a:t>「大阪産</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もん</a:t>
            </a:r>
            <a:r>
              <a:rPr kumimoji="1" lang="en-US" altLang="ja-JP" sz="1000" dirty="0">
                <a:solidFill>
                  <a:schemeClr val="dk1"/>
                </a:solidFill>
                <a:latin typeface="BIZ UDPゴシック" panose="020B0400000000000000" pitchFamily="50" charset="-128"/>
                <a:ea typeface="BIZ UDPゴシック" panose="020B0400000000000000" pitchFamily="50" charset="-128"/>
              </a:rPr>
              <a:t>)</a:t>
            </a:r>
            <a:r>
              <a:rPr kumimoji="1" lang="ja-JP" altLang="en-US" sz="1000" dirty="0">
                <a:solidFill>
                  <a:schemeClr val="dk1"/>
                </a:solidFill>
                <a:latin typeface="BIZ UDPゴシック" panose="020B0400000000000000" pitchFamily="50" charset="-128"/>
                <a:ea typeface="BIZ UDPゴシック" panose="020B0400000000000000" pitchFamily="50" charset="-128"/>
              </a:rPr>
              <a:t>マルシェ～</a:t>
            </a:r>
            <a:r>
              <a:rPr kumimoji="1" lang="en-US" altLang="ja-JP" sz="1000" dirty="0">
                <a:solidFill>
                  <a:schemeClr val="dk1"/>
                </a:solidFill>
                <a:latin typeface="BIZ UDPゴシック" panose="020B0400000000000000" pitchFamily="50" charset="-128"/>
                <a:ea typeface="BIZ UDPゴシック" panose="020B0400000000000000" pitchFamily="50" charset="-128"/>
              </a:rPr>
              <a:t>Link to EXPO 2025</a:t>
            </a:r>
            <a:r>
              <a:rPr kumimoji="1" lang="ja-JP" altLang="en-US" sz="1000" dirty="0">
                <a:solidFill>
                  <a:schemeClr val="dk1"/>
                </a:solidFill>
                <a:latin typeface="BIZ UDPゴシック" panose="020B0400000000000000" pitchFamily="50" charset="-128"/>
                <a:ea typeface="BIZ UDPゴシック" panose="020B0400000000000000" pitchFamily="50" charset="-128"/>
              </a:rPr>
              <a:t>～」</a:t>
            </a:r>
            <a:r>
              <a:rPr kumimoji="1" lang="en-US" altLang="ja-JP" sz="1000" dirty="0">
                <a:solidFill>
                  <a:schemeClr val="dk1"/>
                </a:solidFill>
                <a:latin typeface="BIZ UDPゴシック" panose="020B0400000000000000" pitchFamily="50" charset="-128"/>
                <a:ea typeface="BIZ UDPゴシック" panose="020B0400000000000000" pitchFamily="50" charset="-128"/>
              </a:rPr>
              <a:t>(5/24,25</a:t>
            </a:r>
            <a:r>
              <a:rPr kumimoji="1" lang="ja-JP" altLang="en-US" sz="1000" dirty="0">
                <a:solidFill>
                  <a:schemeClr val="dk1"/>
                </a:solidFill>
                <a:latin typeface="BIZ UDPゴシック" panose="020B0400000000000000" pitchFamily="50" charset="-128"/>
                <a:ea typeface="BIZ UDPゴシック" panose="020B0400000000000000" pitchFamily="50" charset="-128"/>
              </a:rPr>
              <a:t>：グラングリーン大阪 来場者</a:t>
            </a:r>
            <a:r>
              <a:rPr kumimoji="1" lang="ja-JP" altLang="en-US" sz="1000" dirty="0">
                <a:latin typeface="BIZ UDPゴシック" panose="020B0400000000000000" pitchFamily="50" charset="-128"/>
                <a:ea typeface="BIZ UDPゴシック" panose="020B0400000000000000" pitchFamily="50" charset="-128"/>
              </a:rPr>
              <a:t>数</a:t>
            </a:r>
            <a:r>
              <a:rPr kumimoji="1" lang="en-US" altLang="ja-JP" sz="1000" dirty="0">
                <a:latin typeface="BIZ UDPゴシック" panose="020B0400000000000000" pitchFamily="50" charset="-128"/>
                <a:ea typeface="BIZ UDPゴシック" panose="020B0400000000000000" pitchFamily="50" charset="-128"/>
              </a:rPr>
              <a:t>1</a:t>
            </a:r>
            <a:r>
              <a:rPr kumimoji="1" lang="ja-JP" altLang="en-US" sz="1000" dirty="0">
                <a:latin typeface="BIZ UDPゴシック" panose="020B0400000000000000" pitchFamily="50" charset="-128"/>
                <a:ea typeface="BIZ UDPゴシック" panose="020B0400000000000000" pitchFamily="50" charset="-128"/>
              </a:rPr>
              <a:t>万７千人）、「おおさかもん祭り」</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１１</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１５</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１６：てんしば</a:t>
            </a:r>
            <a:endParaRPr kumimoji="1" lang="en-US" altLang="ja-JP" sz="1000" dirty="0">
              <a:latin typeface="BIZ UDPゴシック" panose="020B0400000000000000" pitchFamily="50" charset="-128"/>
              <a:ea typeface="BIZ UDPゴシック" panose="020B0400000000000000" pitchFamily="50" charset="-128"/>
            </a:endParaRPr>
          </a:p>
          <a:p>
            <a:pPr marL="180975">
              <a:defRPr/>
            </a:pPr>
            <a:r>
              <a:rPr kumimoji="1" lang="ja-JP" altLang="en-US" sz="1000" dirty="0">
                <a:latin typeface="BIZ UDPゴシック" panose="020B0400000000000000" pitchFamily="50" charset="-128"/>
                <a:ea typeface="BIZ UDPゴシック" panose="020B0400000000000000" pitchFamily="50" charset="-128"/>
              </a:rPr>
              <a:t>　来場者数</a:t>
            </a:r>
            <a:r>
              <a:rPr kumimoji="1" lang="en-US" altLang="ja-JP" sz="1000" dirty="0">
                <a:latin typeface="BIZ UDPゴシック" panose="020B0400000000000000" pitchFamily="50" charset="-128"/>
                <a:ea typeface="BIZ UDPゴシック" panose="020B0400000000000000" pitchFamily="50" charset="-128"/>
              </a:rPr>
              <a:t>10</a:t>
            </a:r>
            <a:r>
              <a:rPr kumimoji="1" lang="ja-JP" altLang="en-US" sz="1000" dirty="0">
                <a:latin typeface="BIZ UDPゴシック" panose="020B0400000000000000" pitchFamily="50" charset="-128"/>
                <a:ea typeface="BIZ UDPゴシック" panose="020B0400000000000000" pitchFamily="50" charset="-128"/>
              </a:rPr>
              <a:t>万人）</a:t>
            </a:r>
          </a:p>
        </p:txBody>
      </p:sp>
    </p:spTree>
    <p:extLst>
      <p:ext uri="{BB962C8B-B14F-4D97-AF65-F5344CB8AC3E}">
        <p14:creationId xmlns:p14="http://schemas.microsoft.com/office/powerpoint/2010/main" val="12976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69267" y="6486183"/>
            <a:ext cx="2228850" cy="365125"/>
          </a:xfrm>
        </p:spPr>
        <p:txBody>
          <a:bodyPr/>
          <a:lstStyle/>
          <a:p>
            <a:fld id="{DDF82107-93BA-490C-9453-044014AF67CD}" type="slidenum">
              <a:rPr kumimoji="1" lang="ja-JP" altLang="en-US" smtClean="0"/>
              <a:pPr/>
              <a:t>36</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startAt="2"/>
            </a:pPr>
            <a:r>
              <a:rPr lang="ja-JP" altLang="en-US" sz="2800" spc="163" dirty="0">
                <a:latin typeface="HGS創英角ｺﾞｼｯｸUB" panose="020B0900000000000000" pitchFamily="50" charset="-128"/>
                <a:ea typeface="HGS創英角ｺﾞｼｯｸUB" panose="020B0900000000000000" pitchFamily="50" charset="-128"/>
              </a:rPr>
              <a:t>万博を契機とした更なる飛躍</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grpSp>
        <p:nvGrpSpPr>
          <p:cNvPr id="6" name="グループ化 5">
            <a:extLst>
              <a:ext uri="{FF2B5EF4-FFF2-40B4-BE49-F238E27FC236}">
                <a16:creationId xmlns:a16="http://schemas.microsoft.com/office/drawing/2014/main" id="{FC18A5E0-B71F-4AE4-9AFB-387E079E29D9}"/>
              </a:ext>
            </a:extLst>
          </p:cNvPr>
          <p:cNvGrpSpPr/>
          <p:nvPr/>
        </p:nvGrpSpPr>
        <p:grpSpPr>
          <a:xfrm>
            <a:off x="1122770" y="1340502"/>
            <a:ext cx="8365683" cy="4915320"/>
            <a:chOff x="770159" y="1279666"/>
            <a:chExt cx="8365683" cy="4915320"/>
          </a:xfrm>
        </p:grpSpPr>
        <p:sp>
          <p:nvSpPr>
            <p:cNvPr id="7" name="テキスト ボックス 6">
              <a:extLst>
                <a:ext uri="{FF2B5EF4-FFF2-40B4-BE49-F238E27FC236}">
                  <a16:creationId xmlns:a16="http://schemas.microsoft.com/office/drawing/2014/main" id="{F1502657-CFC9-4663-BE90-D52C7D970576}"/>
                </a:ext>
              </a:extLst>
            </p:cNvPr>
            <p:cNvSpPr txBox="1"/>
            <p:nvPr/>
          </p:nvSpPr>
          <p:spPr>
            <a:xfrm>
              <a:off x="770159" y="1279666"/>
              <a:ext cx="8365683" cy="4915320"/>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未来社会の実験場</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最先端技術・サービスの披露</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官民を挙げたチャレンジ</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ビジネスマッチング機会の創出</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大阪の魅力発信</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都市魅力の発信・都市格の向上</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②　世界規模のイベント開催できるノウハウの構築</a:t>
              </a:r>
              <a:endParaRPr lang="en-US" altLang="ja-JP" b="1" dirty="0">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世界との交流の活発化</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国際交流</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フレンドリー気質の醸成</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A926CB6-AED9-42CE-A05D-D88FA052F91A}"/>
                </a:ext>
              </a:extLst>
            </p:cNvPr>
            <p:cNvSpPr txBox="1"/>
            <p:nvPr/>
          </p:nvSpPr>
          <p:spPr>
            <a:xfrm>
              <a:off x="5036975" y="3691693"/>
              <a:ext cx="3005114" cy="949619"/>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37</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40</a:t>
              </a:r>
            </a:p>
          </p:txBody>
        </p:sp>
        <p:sp>
          <p:nvSpPr>
            <p:cNvPr id="12" name="テキスト ボックス 11">
              <a:extLst>
                <a:ext uri="{FF2B5EF4-FFF2-40B4-BE49-F238E27FC236}">
                  <a16:creationId xmlns:a16="http://schemas.microsoft.com/office/drawing/2014/main" id="{1EB36CB8-509D-4183-AFB6-1192FD3CBAD2}"/>
                </a:ext>
              </a:extLst>
            </p:cNvPr>
            <p:cNvSpPr txBox="1"/>
            <p:nvPr/>
          </p:nvSpPr>
          <p:spPr>
            <a:xfrm>
              <a:off x="5036975" y="1828801"/>
              <a:ext cx="3005114" cy="1268168"/>
            </a:xfrm>
            <a:prstGeom prst="rect">
              <a:avLst/>
            </a:prstGeom>
            <a:noFill/>
          </p:spPr>
          <p:txBody>
            <a:bodyPr wrap="square" rtlCol="0">
              <a:spAutoFit/>
            </a:bodyPr>
            <a:lstStyle/>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31</a:t>
              </a:r>
            </a:p>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33</a:t>
              </a:r>
            </a:p>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35</a:t>
              </a:r>
            </a:p>
          </p:txBody>
        </p:sp>
        <p:sp>
          <p:nvSpPr>
            <p:cNvPr id="13" name="テキスト ボックス 12">
              <a:extLst>
                <a:ext uri="{FF2B5EF4-FFF2-40B4-BE49-F238E27FC236}">
                  <a16:creationId xmlns:a16="http://schemas.microsoft.com/office/drawing/2014/main" id="{91AB02A1-51C8-4CD4-860A-44FFC12BE5C3}"/>
                </a:ext>
              </a:extLst>
            </p:cNvPr>
            <p:cNvSpPr txBox="1"/>
            <p:nvPr/>
          </p:nvSpPr>
          <p:spPr>
            <a:xfrm>
              <a:off x="5036975" y="5245367"/>
              <a:ext cx="3005114" cy="949619"/>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43</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45</a:t>
              </a:r>
            </a:p>
          </p:txBody>
        </p:sp>
      </p:grpSp>
    </p:spTree>
    <p:extLst>
      <p:ext uri="{BB962C8B-B14F-4D97-AF65-F5344CB8AC3E}">
        <p14:creationId xmlns:p14="http://schemas.microsoft.com/office/powerpoint/2010/main" val="76049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a:extLst>
              <a:ext uri="{FF2B5EF4-FFF2-40B4-BE49-F238E27FC236}">
                <a16:creationId xmlns:a16="http://schemas.microsoft.com/office/drawing/2014/main" id="{E9C21E04-FE4B-48EA-8FB4-B98C3C367428}"/>
              </a:ext>
            </a:extLst>
          </p:cNvPr>
          <p:cNvSpPr/>
          <p:nvPr/>
        </p:nvSpPr>
        <p:spPr>
          <a:xfrm>
            <a:off x="41811" y="1703700"/>
            <a:ext cx="2468472" cy="71187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algn="l" defTabSz="914400" rtl="0" eaLnBrk="1" latinLnBrk="0" hangingPunct="1">
              <a:buFont typeface="Arial" panose="020B0604020202020204" pitchFamily="34" charset="0"/>
              <a:buNone/>
            </a:pP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春</a:t>
            </a:r>
            <a:r>
              <a:rPr kumimoji="1" lang="en-US" altLang="ja-JP" sz="1200" b="1" dirty="0">
                <a:latin typeface="BIZ UDPゴシック" panose="020B0400000000000000" pitchFamily="50" charset="-128"/>
                <a:ea typeface="BIZ UDPゴシック" panose="020B0400000000000000" pitchFamily="50" charset="-128"/>
              </a:rPr>
              <a:t>】</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algn="l" defTabSz="914400" rtl="0" eaLnBrk="1" latinLnBrk="0" hangingPunct="1">
              <a:buFont typeface="Arial" panose="020B0604020202020204" pitchFamily="34" charset="0"/>
              <a:buNone/>
            </a:pPr>
            <a:r>
              <a:rPr kumimoji="1" lang="ja-JP" altLang="en-US" sz="1050" dirty="0">
                <a:solidFill>
                  <a:schemeClr val="tx1"/>
                </a:solidFill>
                <a:latin typeface="BIZ UDPゴシック" panose="020B0400000000000000" pitchFamily="50" charset="-128"/>
                <a:ea typeface="BIZ UDPゴシック" panose="020B0400000000000000" pitchFamily="50" charset="-128"/>
              </a:rPr>
              <a:t>「大阪ウィーク～春・夏・秋～オープニングイベント」を開催。府内各地からだんじり・やぐら・太鼓台等が集まり、会場内を巡行。</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sp>
        <p:nvSpPr>
          <p:cNvPr id="65" name="正方形/長方形 64">
            <a:extLst>
              <a:ext uri="{FF2B5EF4-FFF2-40B4-BE49-F238E27FC236}">
                <a16:creationId xmlns:a16="http://schemas.microsoft.com/office/drawing/2014/main" id="{46143C44-C8B7-4957-88BB-3CE875630EF7}"/>
              </a:ext>
            </a:extLst>
          </p:cNvPr>
          <p:cNvSpPr/>
          <p:nvPr/>
        </p:nvSpPr>
        <p:spPr>
          <a:xfrm>
            <a:off x="41811" y="1081042"/>
            <a:ext cx="6351134" cy="293063"/>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kern="0" dirty="0">
                <a:latin typeface="BIZ UDPゴシック" panose="020B0400000000000000" pitchFamily="50" charset="-128"/>
                <a:ea typeface="BIZ UDPゴシック" panose="020B0400000000000000" pitchFamily="50" charset="-128"/>
              </a:rPr>
              <a:t>大阪ウィーク～春・夏・秋～　</a:t>
            </a:r>
            <a:r>
              <a:rPr kumimoji="1" lang="en-US" altLang="ja-JP" sz="1400" b="1" kern="0" dirty="0">
                <a:latin typeface="BIZ UDPゴシック" panose="020B0400000000000000" pitchFamily="50" charset="-128"/>
                <a:ea typeface="BIZ UDPゴシック" panose="020B0400000000000000" pitchFamily="50" charset="-128"/>
              </a:rPr>
              <a:t>【</a:t>
            </a:r>
            <a:r>
              <a:rPr kumimoji="1" lang="ja-JP" altLang="en-US" sz="1400" b="1" kern="0" dirty="0">
                <a:latin typeface="BIZ UDPゴシック" panose="020B0400000000000000" pitchFamily="50" charset="-128"/>
                <a:ea typeface="BIZ UDPゴシック" panose="020B0400000000000000" pitchFamily="50" charset="-128"/>
              </a:rPr>
              <a:t>春</a:t>
            </a:r>
            <a:r>
              <a:rPr kumimoji="1" lang="en-US" altLang="ja-JP" sz="1400" b="1" kern="0" dirty="0">
                <a:latin typeface="BIZ UDPゴシック" panose="020B0400000000000000" pitchFamily="50" charset="-128"/>
                <a:ea typeface="BIZ UDPゴシック" panose="020B0400000000000000" pitchFamily="50" charset="-128"/>
              </a:rPr>
              <a:t>】5/9</a:t>
            </a:r>
            <a:r>
              <a:rPr kumimoji="1" lang="ja-JP" altLang="en-US" sz="1400" b="1" kern="0" dirty="0">
                <a:latin typeface="BIZ UDPゴシック" panose="020B0400000000000000" pitchFamily="50" charset="-128"/>
                <a:ea typeface="BIZ UDPゴシック" panose="020B0400000000000000" pitchFamily="50" charset="-128"/>
              </a:rPr>
              <a:t>～</a:t>
            </a:r>
            <a:r>
              <a:rPr kumimoji="1" lang="en-US" altLang="ja-JP" sz="1400" b="1" kern="0" dirty="0">
                <a:latin typeface="BIZ UDPゴシック" panose="020B0400000000000000" pitchFamily="50" charset="-128"/>
                <a:ea typeface="BIZ UDPゴシック" panose="020B0400000000000000" pitchFamily="50" charset="-128"/>
              </a:rPr>
              <a:t>18</a:t>
            </a:r>
            <a:r>
              <a:rPr kumimoji="1" lang="ja-JP" altLang="en-US" sz="1400" b="1" kern="0" dirty="0">
                <a:latin typeface="BIZ UDPゴシック" panose="020B0400000000000000" pitchFamily="50" charset="-128"/>
                <a:ea typeface="BIZ UDPゴシック" panose="020B0400000000000000" pitchFamily="50" charset="-128"/>
              </a:rPr>
              <a:t>　</a:t>
            </a:r>
            <a:r>
              <a:rPr kumimoji="1" lang="en-US" altLang="ja-JP" sz="1400" b="1" kern="0" dirty="0">
                <a:latin typeface="BIZ UDPゴシック" panose="020B0400000000000000" pitchFamily="50" charset="-128"/>
                <a:ea typeface="BIZ UDPゴシック" panose="020B0400000000000000" pitchFamily="50" charset="-128"/>
              </a:rPr>
              <a:t>【</a:t>
            </a:r>
            <a:r>
              <a:rPr kumimoji="1" lang="ja-JP" altLang="en-US" sz="1400" b="1" kern="0" dirty="0">
                <a:latin typeface="BIZ UDPゴシック" panose="020B0400000000000000" pitchFamily="50" charset="-128"/>
                <a:ea typeface="BIZ UDPゴシック" panose="020B0400000000000000" pitchFamily="50" charset="-128"/>
              </a:rPr>
              <a:t>夏</a:t>
            </a:r>
            <a:r>
              <a:rPr kumimoji="1" lang="en-US" altLang="ja-JP" sz="1400" b="1" kern="0" dirty="0">
                <a:latin typeface="BIZ UDPゴシック" panose="020B0400000000000000" pitchFamily="50" charset="-128"/>
                <a:ea typeface="BIZ UDPゴシック" panose="020B0400000000000000" pitchFamily="50" charset="-128"/>
              </a:rPr>
              <a:t>】7/24</a:t>
            </a:r>
            <a:r>
              <a:rPr kumimoji="1" lang="ja-JP" altLang="en-US" sz="1400" b="1" kern="0" dirty="0">
                <a:latin typeface="BIZ UDPゴシック" panose="020B0400000000000000" pitchFamily="50" charset="-128"/>
                <a:ea typeface="BIZ UDPゴシック" panose="020B0400000000000000" pitchFamily="50" charset="-128"/>
              </a:rPr>
              <a:t>～</a:t>
            </a:r>
            <a:r>
              <a:rPr kumimoji="1" lang="en-US" altLang="ja-JP" sz="1400" b="1" kern="0" dirty="0">
                <a:latin typeface="BIZ UDPゴシック" panose="020B0400000000000000" pitchFamily="50" charset="-128"/>
                <a:ea typeface="BIZ UDPゴシック" panose="020B0400000000000000" pitchFamily="50" charset="-128"/>
              </a:rPr>
              <a:t>8/3</a:t>
            </a:r>
            <a:r>
              <a:rPr kumimoji="1" lang="ja-JP" altLang="en-US" sz="1400" b="1" kern="0" dirty="0">
                <a:latin typeface="BIZ UDPゴシック" panose="020B0400000000000000" pitchFamily="50" charset="-128"/>
                <a:ea typeface="BIZ UDPゴシック" panose="020B0400000000000000" pitchFamily="50" charset="-128"/>
              </a:rPr>
              <a:t>　</a:t>
            </a:r>
            <a:r>
              <a:rPr kumimoji="1" lang="en-US" altLang="ja-JP" sz="1400" b="1" kern="0" dirty="0">
                <a:latin typeface="BIZ UDPゴシック" panose="020B0400000000000000" pitchFamily="50" charset="-128"/>
                <a:ea typeface="BIZ UDPゴシック" panose="020B0400000000000000" pitchFamily="50" charset="-128"/>
              </a:rPr>
              <a:t>【</a:t>
            </a:r>
            <a:r>
              <a:rPr kumimoji="1" lang="ja-JP" altLang="en-US" sz="1400" b="1" kern="0" dirty="0">
                <a:latin typeface="BIZ UDPゴシック" panose="020B0400000000000000" pitchFamily="50" charset="-128"/>
                <a:ea typeface="BIZ UDPゴシック" panose="020B0400000000000000" pitchFamily="50" charset="-128"/>
              </a:rPr>
              <a:t>秋</a:t>
            </a:r>
            <a:r>
              <a:rPr kumimoji="1" lang="en-US" altLang="ja-JP" sz="1400" b="1" kern="0" dirty="0">
                <a:latin typeface="BIZ UDPゴシック" panose="020B0400000000000000" pitchFamily="50" charset="-128"/>
                <a:ea typeface="BIZ UDPゴシック" panose="020B0400000000000000" pitchFamily="50" charset="-128"/>
              </a:rPr>
              <a:t>】9/4</a:t>
            </a:r>
            <a:r>
              <a:rPr kumimoji="1" lang="ja-JP" altLang="en-US" sz="1400" b="1" kern="0" dirty="0">
                <a:latin typeface="BIZ UDPゴシック" panose="020B0400000000000000" pitchFamily="50" charset="-128"/>
                <a:ea typeface="BIZ UDPゴシック" panose="020B0400000000000000" pitchFamily="50" charset="-128"/>
              </a:rPr>
              <a:t>～１７</a:t>
            </a:r>
            <a:endParaRPr kumimoji="1" lang="ja-JP" altLang="en-US"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34F7145C-EFC1-4CB3-90D8-99429D2FA3DE}"/>
              </a:ext>
            </a:extLst>
          </p:cNvPr>
          <p:cNvSpPr txBox="1"/>
          <p:nvPr/>
        </p:nvSpPr>
        <p:spPr>
          <a:xfrm>
            <a:off x="65907" y="625428"/>
            <a:ext cx="3154621" cy="351375"/>
          </a:xfrm>
          <a:prstGeom prst="rect">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r>
              <a:rPr lang="ja-JP" altLang="en-US" sz="1400" b="1" dirty="0">
                <a:effectLst/>
              </a:rPr>
              <a:t>世界を魅了するイベント</a:t>
            </a:r>
            <a:endParaRPr lang="en-US" altLang="ja-JP" sz="1400" b="1" dirty="0">
              <a:effectLst/>
            </a:endParaRPr>
          </a:p>
        </p:txBody>
      </p:sp>
      <p:sp>
        <p:nvSpPr>
          <p:cNvPr id="30" name="正方形/長方形 29">
            <a:extLst>
              <a:ext uri="{FF2B5EF4-FFF2-40B4-BE49-F238E27FC236}">
                <a16:creationId xmlns:a16="http://schemas.microsoft.com/office/drawing/2014/main" id="{EE3572ED-E49F-45B3-95C5-F66A238C4997}"/>
              </a:ext>
            </a:extLst>
          </p:cNvPr>
          <p:cNvSpPr/>
          <p:nvPr/>
        </p:nvSpPr>
        <p:spPr>
          <a:xfrm>
            <a:off x="971838" y="3552849"/>
            <a:ext cx="4463426" cy="755385"/>
          </a:xfrm>
          <a:prstGeom prst="rect">
            <a:avLst/>
          </a:prstGeom>
          <a:solidFill>
            <a:schemeClr val="bg2"/>
          </a:solidFill>
          <a:ln w="12700">
            <a:noFill/>
          </a:ln>
        </p:spPr>
        <p:txBody>
          <a:bodyPr wrap="square" lIns="54000" tIns="54000" rIns="54000" bIns="54000" rtlCol="0" anchor="t" anchorCtr="0">
            <a:spAutoFit/>
          </a:bodyPr>
          <a:lstStyle/>
          <a:p>
            <a:r>
              <a:rPr kumimoji="1" lang="ja-JP" altLang="en-US" sz="1050" dirty="0">
                <a:latin typeface="BIZ UDPゴシック" panose="020B0400000000000000" pitchFamily="50" charset="-128"/>
                <a:ea typeface="BIZ UDPゴシック" panose="020B0400000000000000" pitchFamily="50" charset="-128"/>
              </a:rPr>
              <a:t>「展示（みなはれ）」「体験（やりなはれ）」「食（たべなはれ）」の視点で、地域の魅力を参加・体験できる「地域の魅力発見ツアー～大阪４３市町村の見どころ～」や、大阪府市の各部局や各区・府内市町村が地域の特色を生かした「市町村等が主催するイベント」を開催</a:t>
            </a:r>
          </a:p>
        </p:txBody>
      </p:sp>
      <p:sp>
        <p:nvSpPr>
          <p:cNvPr id="36" name="正方形/長方形 35">
            <a:extLst>
              <a:ext uri="{FF2B5EF4-FFF2-40B4-BE49-F238E27FC236}">
                <a16:creationId xmlns:a16="http://schemas.microsoft.com/office/drawing/2014/main" id="{42F6ECEB-78E2-492B-B671-7F1E793453E3}"/>
              </a:ext>
            </a:extLst>
          </p:cNvPr>
          <p:cNvSpPr/>
          <p:nvPr/>
        </p:nvSpPr>
        <p:spPr>
          <a:xfrm>
            <a:off x="2542925" y="1671248"/>
            <a:ext cx="3558470" cy="71187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algn="l" defTabSz="914400" rtl="0" eaLnBrk="1" latinLnBrk="0" hangingPunct="1">
              <a:buFont typeface="Arial" panose="020B0604020202020204" pitchFamily="34" charset="0"/>
              <a:buNone/>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夏</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defTabSz="914400"/>
            <a:r>
              <a:rPr lang="ja-JP" altLang="en-US" sz="1050" dirty="0">
                <a:solidFill>
                  <a:schemeClr val="tx1"/>
                </a:solidFill>
                <a:latin typeface="BIZ UDPゴシック" panose="020B0400000000000000" pitchFamily="50" charset="-128"/>
                <a:ea typeface="BIZ UDPゴシック" panose="020B0400000000000000" pitchFamily="50" charset="-128"/>
              </a:rPr>
              <a:t>「マツケンサンバ＠</a:t>
            </a:r>
            <a:r>
              <a:rPr lang="en-US" altLang="ja-JP" sz="1050" dirty="0">
                <a:solidFill>
                  <a:schemeClr val="tx1"/>
                </a:solidFill>
                <a:latin typeface="BIZ UDPゴシック" panose="020B0400000000000000" pitchFamily="50" charset="-128"/>
                <a:ea typeface="BIZ UDPゴシック" panose="020B0400000000000000" pitchFamily="50" charset="-128"/>
              </a:rPr>
              <a:t>EXPO2025</a:t>
            </a:r>
            <a:r>
              <a:rPr lang="ja-JP" altLang="en-US" sz="1050" dirty="0">
                <a:solidFill>
                  <a:schemeClr val="tx1"/>
                </a:solidFill>
                <a:latin typeface="BIZ UDPゴシック" panose="020B0400000000000000" pitchFamily="50" charset="-128"/>
                <a:ea typeface="BIZ UDPゴシック" panose="020B0400000000000000" pitchFamily="50" charset="-128"/>
              </a:rPr>
              <a:t>」を開催。盆踊りで２つのギネス世界記録</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達成（</a:t>
            </a:r>
            <a:r>
              <a:rPr lang="ja-JP" altLang="en-US" sz="900" dirty="0">
                <a:solidFill>
                  <a:schemeClr val="tx1"/>
                </a:solidFill>
                <a:latin typeface="BIZ UDPゴシック" panose="020B0400000000000000" pitchFamily="50" charset="-128"/>
                <a:ea typeface="BIZ UDPゴシック" panose="020B0400000000000000" pitchFamily="50" charset="-128"/>
              </a:rPr>
              <a:t>最多人数</a:t>
            </a:r>
            <a:r>
              <a:rPr lang="en-US" altLang="ja-JP" sz="1050" b="1" dirty="0">
                <a:solidFill>
                  <a:schemeClr val="tx1"/>
                </a:solidFill>
                <a:latin typeface="BIZ UDPゴシック" panose="020B0400000000000000" pitchFamily="50" charset="-128"/>
                <a:ea typeface="BIZ UDPゴシック" panose="020B0400000000000000" pitchFamily="50" charset="-128"/>
              </a:rPr>
              <a:t>3,946</a:t>
            </a:r>
            <a:r>
              <a:rPr lang="ja-JP" altLang="en-US" sz="1050" b="1" dirty="0">
                <a:solidFill>
                  <a:schemeClr val="tx1"/>
                </a:solidFill>
                <a:latin typeface="BIZ UDPゴシック" panose="020B0400000000000000" pitchFamily="50" charset="-128"/>
                <a:ea typeface="BIZ UDPゴシック" panose="020B0400000000000000" pitchFamily="50" charset="-128"/>
              </a:rPr>
              <a:t>人</a:t>
            </a:r>
            <a:r>
              <a:rPr lang="ja-JP" altLang="en-US" sz="900" dirty="0">
                <a:solidFill>
                  <a:schemeClr val="tx1"/>
                </a:solidFill>
                <a:latin typeface="BIZ UDPゴシック" panose="020B0400000000000000" pitchFamily="50" charset="-128"/>
                <a:ea typeface="BIZ UDPゴシック" panose="020B0400000000000000" pitchFamily="50" charset="-128"/>
              </a:rPr>
              <a:t>、最多国籍数</a:t>
            </a:r>
            <a:r>
              <a:rPr lang="en-US" altLang="ja-JP" sz="1050" b="1" dirty="0">
                <a:solidFill>
                  <a:schemeClr val="tx1"/>
                </a:solidFill>
                <a:latin typeface="BIZ UDPゴシック" panose="020B0400000000000000" pitchFamily="50" charset="-128"/>
                <a:ea typeface="BIZ UDPゴシック" panose="020B0400000000000000" pitchFamily="50" charset="-128"/>
              </a:rPr>
              <a:t>62</a:t>
            </a:r>
            <a:r>
              <a:rPr lang="ja-JP" altLang="en-US" sz="1050" b="1" dirty="0">
                <a:solidFill>
                  <a:schemeClr val="tx1"/>
                </a:solidFill>
                <a:latin typeface="BIZ UDPゴシック" panose="020B0400000000000000" pitchFamily="50" charset="-128"/>
                <a:ea typeface="BIZ UDPゴシック" panose="020B0400000000000000" pitchFamily="50" charset="-128"/>
              </a:rPr>
              <a:t>か国</a:t>
            </a:r>
            <a:r>
              <a:rPr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大屋根リング上で国内外の方</a:t>
            </a:r>
            <a:r>
              <a:rPr kumimoji="1" lang="ja-JP" altLang="en-US" sz="1200" b="1" kern="1200" dirty="0">
                <a:solidFill>
                  <a:schemeClr val="tx1"/>
                </a:solidFill>
                <a:latin typeface="BIZ UDPゴシック" panose="020B0400000000000000" pitchFamily="50" charset="-128"/>
                <a:ea typeface="BIZ UDPゴシック" panose="020B0400000000000000" pitchFamily="50" charset="-128"/>
                <a:cs typeface="+mn-cs"/>
              </a:rPr>
              <a:t>約</a:t>
            </a:r>
            <a:r>
              <a:rPr kumimoji="1" lang="en-US" altLang="ja-JP" sz="1200" b="1" kern="1200" dirty="0">
                <a:solidFill>
                  <a:schemeClr val="tx1"/>
                </a:solidFill>
                <a:latin typeface="BIZ UDPゴシック" panose="020B0400000000000000" pitchFamily="50" charset="-128"/>
                <a:ea typeface="BIZ UDPゴシック" panose="020B0400000000000000" pitchFamily="50" charset="-128"/>
                <a:cs typeface="+mn-cs"/>
              </a:rPr>
              <a:t>8,000</a:t>
            </a:r>
            <a:r>
              <a:rPr kumimoji="1" lang="ja-JP" altLang="en-US" sz="1200" b="1" kern="1200" dirty="0">
                <a:solidFill>
                  <a:schemeClr val="tx1"/>
                </a:solidFill>
                <a:latin typeface="BIZ UDPゴシック" panose="020B0400000000000000" pitchFamily="50" charset="-128"/>
                <a:ea typeface="BIZ UDPゴシック" panose="020B0400000000000000" pitchFamily="50" charset="-128"/>
                <a:cs typeface="+mn-cs"/>
              </a:rPr>
              <a:t>人</a:t>
            </a: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が盆踊りを実施。</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D426E918-9AA2-455F-8B42-4831E12CA2D0}"/>
              </a:ext>
            </a:extLst>
          </p:cNvPr>
          <p:cNvSpPr/>
          <p:nvPr/>
        </p:nvSpPr>
        <p:spPr>
          <a:xfrm>
            <a:off x="6134037" y="1687501"/>
            <a:ext cx="3797222" cy="704138"/>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algn="l" defTabSz="914400" rtl="0" eaLnBrk="1" latinLnBrk="0" hangingPunct="1">
              <a:buFont typeface="Arial" panose="020B0604020202020204" pitchFamily="34" charset="0"/>
              <a:buNone/>
            </a:pPr>
            <a:r>
              <a:rPr kumimoji="1" lang="en-US" altLang="ja-JP" sz="1200" b="1"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ja-JP" altLang="en-US" sz="1200" b="1" kern="1200" dirty="0">
                <a:solidFill>
                  <a:schemeClr val="dk1"/>
                </a:solidFill>
                <a:latin typeface="BIZ UDPゴシック" panose="020B0400000000000000" pitchFamily="50" charset="-128"/>
                <a:ea typeface="BIZ UDPゴシック" panose="020B0400000000000000" pitchFamily="50" charset="-128"/>
                <a:cs typeface="+mn-cs"/>
              </a:rPr>
              <a:t>秋</a:t>
            </a:r>
            <a:r>
              <a:rPr kumimoji="1" lang="en-US" altLang="ja-JP" sz="1200" b="1" kern="1200" dirty="0">
                <a:solidFill>
                  <a:schemeClr val="dk1"/>
                </a:solidFill>
                <a:latin typeface="BIZ UDPゴシック" panose="020B0400000000000000" pitchFamily="50" charset="-128"/>
                <a:ea typeface="BIZ UDPゴシック" panose="020B0400000000000000" pitchFamily="50" charset="-128"/>
                <a:cs typeface="+mn-cs"/>
              </a:rPr>
              <a:t>】</a:t>
            </a:r>
            <a:endParaRPr kumimoji="1" lang="en-US" altLang="ja-JP" sz="1050" b="0" kern="1200" dirty="0">
              <a:solidFill>
                <a:schemeClr val="dk1"/>
              </a:solidFill>
              <a:latin typeface="BIZ UDPゴシック" panose="020B0400000000000000" pitchFamily="50" charset="-128"/>
              <a:ea typeface="BIZ UDPゴシック" panose="020B0400000000000000" pitchFamily="50" charset="-128"/>
              <a:cs typeface="+mn-cs"/>
            </a:endParaRPr>
          </a:p>
          <a:p>
            <a:pPr defTabSz="914400"/>
            <a:r>
              <a:rPr kumimoji="1" lang="ja-JP" altLang="en-US" sz="1050" dirty="0">
                <a:solidFill>
                  <a:schemeClr val="tx1"/>
                </a:solidFill>
                <a:latin typeface="BIZ UDPゴシック" panose="020B0400000000000000" pitchFamily="50" charset="-128"/>
                <a:ea typeface="BIZ UDPゴシック" panose="020B0400000000000000" pitchFamily="50" charset="-128"/>
              </a:rPr>
              <a:t>府内市町村の観光大使等によるステージや</a:t>
            </a: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「さんま</a:t>
            </a:r>
            <a:r>
              <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rPr>
              <a:t>PEACEFUL PARK 2025</a:t>
            </a: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＠大阪・関西万博」を開催。また、</a:t>
            </a:r>
            <a:r>
              <a:rPr lang="ja-JP" altLang="en-US" sz="1050" i="0" dirty="0">
                <a:solidFill>
                  <a:schemeClr val="tx1"/>
                </a:solidFill>
                <a:effectLst/>
                <a:latin typeface="BIZ UDPゴシック" panose="020B0400000000000000" pitchFamily="50" charset="-128"/>
                <a:ea typeface="BIZ UDPゴシック" panose="020B0400000000000000" pitchFamily="50" charset="-128"/>
              </a:rPr>
              <a:t>公式参加国等のアテンダントやマスコットキャラクター等が交流するイベントを開催。</a:t>
            </a:r>
          </a:p>
        </p:txBody>
      </p:sp>
      <p:sp>
        <p:nvSpPr>
          <p:cNvPr id="28" name="正方形/長方形 27">
            <a:extLst>
              <a:ext uri="{FF2B5EF4-FFF2-40B4-BE49-F238E27FC236}">
                <a16:creationId xmlns:a16="http://schemas.microsoft.com/office/drawing/2014/main" id="{CDD5B40E-F5D8-4A7D-95B3-EBE692966C13}"/>
              </a:ext>
            </a:extLst>
          </p:cNvPr>
          <p:cNvSpPr/>
          <p:nvPr/>
        </p:nvSpPr>
        <p:spPr>
          <a:xfrm>
            <a:off x="218412" y="4892836"/>
            <a:ext cx="3282490" cy="117024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algn="l" defTabSz="914400" rtl="0" eaLnBrk="1" latinLnBrk="0" hangingPunct="1">
              <a:buFont typeface="Arial" panose="020B0604020202020204" pitchFamily="34" charset="0"/>
              <a:buNone/>
            </a:pPr>
            <a:r>
              <a:rPr kumimoji="1" lang="en-US" altLang="ja-JP" sz="1400" b="1" kern="1200" dirty="0">
                <a:solidFill>
                  <a:schemeClr val="tx1"/>
                </a:solidFill>
                <a:latin typeface="BIZ UDPゴシック" panose="020B0400000000000000" pitchFamily="50" charset="-128"/>
                <a:ea typeface="BIZ UDPゴシック" panose="020B0400000000000000" pitchFamily="50" charset="-128"/>
                <a:cs typeface="+mn-cs"/>
              </a:rPr>
              <a:t>One </a:t>
            </a:r>
            <a:r>
              <a:rPr kumimoji="1" lang="en-US" altLang="ja-JP" sz="1400" b="1" kern="1200" dirty="0" err="1">
                <a:solidFill>
                  <a:schemeClr val="tx1"/>
                </a:solidFill>
                <a:latin typeface="BIZ UDPゴシック" panose="020B0400000000000000" pitchFamily="50" charset="-128"/>
                <a:ea typeface="BIZ UDPゴシック" panose="020B0400000000000000" pitchFamily="50" charset="-128"/>
                <a:cs typeface="+mn-cs"/>
              </a:rPr>
              <a:t>World,One</a:t>
            </a:r>
            <a:r>
              <a:rPr kumimoji="1" lang="en-US" altLang="ja-JP" sz="1400" b="1" kern="1200" dirty="0">
                <a:solidFill>
                  <a:schemeClr val="tx1"/>
                </a:solidFill>
                <a:latin typeface="BIZ UDPゴシック" panose="020B0400000000000000" pitchFamily="50" charset="-128"/>
                <a:ea typeface="BIZ UDPゴシック" panose="020B0400000000000000" pitchFamily="50" charset="-128"/>
                <a:cs typeface="+mn-cs"/>
              </a:rPr>
              <a:t> Planet</a:t>
            </a: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（毎日）</a:t>
            </a:r>
            <a:endParaRPr kumimoji="1" lang="en-US" altLang="ja-JP" sz="1600" b="0"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kumimoji="1" lang="ja-JP" altLang="en-US" sz="1050" b="1" kern="1200" dirty="0">
                <a:solidFill>
                  <a:schemeClr val="tx1"/>
                </a:solidFill>
                <a:latin typeface="BIZ UDPゴシック" panose="020B0400000000000000" pitchFamily="50" charset="-128"/>
                <a:ea typeface="BIZ UDPゴシック" panose="020B0400000000000000" pitchFamily="50" charset="-128"/>
                <a:cs typeface="+mn-cs"/>
              </a:rPr>
              <a:t>　</a:t>
            </a:r>
            <a:r>
              <a:rPr lang="ja-JP" altLang="en-US" sz="1050" dirty="0">
                <a:solidFill>
                  <a:schemeClr val="tx1"/>
                </a:solidFill>
                <a:latin typeface="BIZ UDPゴシック" panose="020B0400000000000000" pitchFamily="50" charset="-128"/>
                <a:ea typeface="BIZ UDPゴシック" panose="020B0400000000000000" pitchFamily="50" charset="-128"/>
              </a:rPr>
              <a:t>会場全体のプロジェクションマッピング、ドローンショーなどが連動する</a:t>
            </a:r>
            <a:r>
              <a:rPr lang="ja-JP" altLang="en-US" sz="1300" b="1" dirty="0">
                <a:solidFill>
                  <a:schemeClr val="tx1"/>
                </a:solidFill>
                <a:latin typeface="BIZ UDPゴシック" panose="020B0400000000000000" pitchFamily="50" charset="-128"/>
                <a:ea typeface="BIZ UDPゴシック" panose="020B0400000000000000" pitchFamily="50" charset="-128"/>
              </a:rPr>
              <a:t>壮大＆壮観なショー</a:t>
            </a:r>
            <a:r>
              <a:rPr lang="ja-JP" altLang="en-US" sz="1050" dirty="0">
                <a:solidFill>
                  <a:schemeClr val="tx1"/>
                </a:solidFill>
                <a:latin typeface="BIZ UDPゴシック" panose="020B0400000000000000" pitchFamily="50" charset="-128"/>
                <a:ea typeface="BIZ UDPゴシック" panose="020B0400000000000000" pitchFamily="50" charset="-128"/>
              </a:rPr>
              <a:t>を開催</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A815DF6-5862-4920-8A9E-2521E724992D}"/>
              </a:ext>
            </a:extLst>
          </p:cNvPr>
          <p:cNvSpPr/>
          <p:nvPr/>
        </p:nvSpPr>
        <p:spPr>
          <a:xfrm>
            <a:off x="129023" y="4479850"/>
            <a:ext cx="4837390" cy="288000"/>
          </a:xfrm>
          <a:prstGeom prst="rect">
            <a:avLst/>
          </a:prstGeom>
          <a:solidFill>
            <a:srgbClr val="ED7D31">
              <a:lumMod val="75000"/>
              <a:alpha val="2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ナイトショー</a:t>
            </a:r>
            <a:endParaRPr kumimoji="1" lang="ja-JP" altLang="en-US" sz="20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756637A3-D8DB-4273-AFC5-723056C7A83B}"/>
              </a:ext>
            </a:extLst>
          </p:cNvPr>
          <p:cNvSpPr/>
          <p:nvPr/>
        </p:nvSpPr>
        <p:spPr>
          <a:xfrm>
            <a:off x="3613206" y="4927792"/>
            <a:ext cx="3209118" cy="75906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1400" b="1" kern="1200" dirty="0">
                <a:solidFill>
                  <a:schemeClr val="tx1"/>
                </a:solidFill>
                <a:latin typeface="BIZ UDPゴシック" panose="020B0400000000000000" pitchFamily="50" charset="-128"/>
                <a:ea typeface="BIZ UDPゴシック" panose="020B0400000000000000" pitchFamily="50" charset="-128"/>
                <a:cs typeface="+mn-cs"/>
              </a:rPr>
              <a:t>水と空気のスペクタクルショー</a:t>
            </a:r>
            <a:r>
              <a:rPr kumimoji="1" lang="en-US" altLang="ja-JP" sz="1400" b="1" kern="1200" dirty="0">
                <a:solidFill>
                  <a:schemeClr val="tx1"/>
                </a:solidFill>
                <a:latin typeface="BIZ UDPゴシック" panose="020B0400000000000000" pitchFamily="50" charset="-128"/>
                <a:ea typeface="BIZ UDPゴシック" panose="020B0400000000000000" pitchFamily="50" charset="-128"/>
                <a:cs typeface="+mn-cs"/>
              </a:rPr>
              <a:t> </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（毎日）</a:t>
            </a:r>
            <a:r>
              <a:rPr kumimoji="1" lang="ja-JP" altLang="en-US" sz="1050" b="1" kern="1200" dirty="0">
                <a:solidFill>
                  <a:schemeClr val="tx1"/>
                </a:solidFill>
                <a:latin typeface="BIZ UDPゴシック" panose="020B0400000000000000" pitchFamily="50" charset="-128"/>
                <a:ea typeface="BIZ UDPゴシック" panose="020B0400000000000000" pitchFamily="50" charset="-128"/>
                <a:cs typeface="+mn-cs"/>
              </a:rPr>
              <a:t>　</a:t>
            </a:r>
            <a:endParaRPr kumimoji="1" lang="en-US" altLang="ja-JP" sz="1050" b="1" kern="1200" dirty="0">
              <a:solidFill>
                <a:schemeClr val="tx1"/>
              </a:solidFill>
              <a:latin typeface="BIZ UDPゴシック" panose="020B0400000000000000" pitchFamily="50" charset="-128"/>
              <a:ea typeface="BIZ UDPゴシック" panose="020B0400000000000000" pitchFamily="50" charset="-128"/>
              <a:cs typeface="+mn-cs"/>
            </a:endParaRPr>
          </a:p>
          <a:p>
            <a:pPr marL="72000" indent="-457200" algn="l" defTabSz="914400" rtl="0" eaLnBrk="1" latinLnBrk="0" hangingPunct="1">
              <a:buFont typeface="Arial" panose="020B0604020202020204" pitchFamily="34" charset="0"/>
              <a:buNone/>
            </a:pPr>
            <a:r>
              <a:rPr lang="ja-JP" altLang="en-US" sz="1300" dirty="0">
                <a:solidFill>
                  <a:schemeClr val="tx1"/>
                </a:solidFill>
                <a:latin typeface="BIZ UDPゴシック" panose="020B0400000000000000" pitchFamily="50" charset="-128"/>
                <a:ea typeface="BIZ UDPゴシック" panose="020B0400000000000000" pitchFamily="50" charset="-128"/>
              </a:rPr>
              <a:t>　約</a:t>
            </a:r>
            <a:r>
              <a:rPr lang="ja-JP" altLang="en-US" sz="1300" b="1" dirty="0">
                <a:solidFill>
                  <a:schemeClr val="tx1"/>
                </a:solidFill>
                <a:latin typeface="BIZ UDPゴシック" panose="020B0400000000000000" pitchFamily="50" charset="-128"/>
                <a:ea typeface="BIZ UDPゴシック" panose="020B0400000000000000" pitchFamily="50" charset="-128"/>
              </a:rPr>
              <a:t>３００基</a:t>
            </a:r>
            <a:r>
              <a:rPr lang="ja-JP" altLang="en-US" sz="1050" dirty="0">
                <a:solidFill>
                  <a:schemeClr val="tx1"/>
                </a:solidFill>
                <a:latin typeface="BIZ UDPゴシック" panose="020B0400000000000000" pitchFamily="50" charset="-128"/>
                <a:ea typeface="BIZ UDPゴシック" panose="020B0400000000000000" pitchFamily="50" charset="-128"/>
              </a:rPr>
              <a:t>の噴水とウォータースクリーン、</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gn="l" defTabSz="914400" rtl="0" eaLnBrk="1" latinLnBrk="0" hangingPunct="1">
              <a:buFont typeface="Arial" panose="020B0604020202020204" pitchFamily="34" charset="0"/>
              <a:buNone/>
            </a:pPr>
            <a:r>
              <a:rPr lang="ja-JP" altLang="en-US" sz="1050" dirty="0">
                <a:solidFill>
                  <a:schemeClr val="tx1"/>
                </a:solidFill>
                <a:latin typeface="BIZ UDPゴシック" panose="020B0400000000000000" pitchFamily="50" charset="-128"/>
                <a:ea typeface="BIZ UDPゴシック" panose="020B0400000000000000" pitchFamily="50" charset="-128"/>
              </a:rPr>
              <a:t>　レーザー、炎などで創りだす壮大なエンターテイメント</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188C8441-3103-4959-9D8F-E4FC9379ABCA}"/>
              </a:ext>
            </a:extLst>
          </p:cNvPr>
          <p:cNvSpPr/>
          <p:nvPr/>
        </p:nvSpPr>
        <p:spPr>
          <a:xfrm>
            <a:off x="6875522" y="4884801"/>
            <a:ext cx="3116763" cy="130577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1400" b="1" dirty="0">
                <a:solidFill>
                  <a:schemeClr val="tx1"/>
                </a:solidFill>
                <a:latin typeface="BIZ UDPゴシック" panose="020B0400000000000000" pitchFamily="50" charset="-128"/>
                <a:ea typeface="BIZ UDPゴシック" panose="020B0400000000000000" pitchFamily="50" charset="-128"/>
              </a:rPr>
              <a:t>Japan Fireworks Expo</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（計</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8</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72000" indent="-457200" algn="l" defTabSz="914400" rtl="0" eaLnBrk="1" latinLnBrk="0" hangingPunct="1">
              <a:buFont typeface="Arial" panose="020B0604020202020204" pitchFamily="34" charset="0"/>
              <a:buNone/>
            </a:pPr>
            <a:r>
              <a:rPr lang="ja-JP" altLang="en-US" sz="1050" dirty="0">
                <a:solidFill>
                  <a:schemeClr val="tx1"/>
                </a:solidFill>
                <a:latin typeface="BIZ UDPゴシック" panose="020B0400000000000000" pitchFamily="50" charset="-128"/>
                <a:ea typeface="BIZ UDPゴシック" panose="020B0400000000000000" pitchFamily="50" charset="-128"/>
              </a:rPr>
              <a:t>　日本を代表する花火大会が</a:t>
            </a:r>
            <a:r>
              <a:rPr lang="ja-JP" altLang="en-US" sz="1300" b="1" dirty="0">
                <a:solidFill>
                  <a:schemeClr val="tx1"/>
                </a:solidFill>
                <a:latin typeface="BIZ UDPゴシック" panose="020B0400000000000000" pitchFamily="50" charset="-128"/>
                <a:ea typeface="BIZ UDPゴシック" panose="020B0400000000000000" pitchFamily="50" charset="-128"/>
              </a:rPr>
              <a:t>全国から集結</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72000" indent="-457200" algn="l" defTabSz="914400" rtl="0" eaLnBrk="1" latinLnBrk="0" hangingPunct="1">
              <a:buFont typeface="Arial" panose="020B0604020202020204" pitchFamily="34" charset="0"/>
              <a:buNone/>
            </a:pPr>
            <a:r>
              <a:rPr lang="ja-JP" altLang="en-US" sz="1050" dirty="0">
                <a:solidFill>
                  <a:schemeClr val="tx1"/>
                </a:solidFill>
                <a:latin typeface="BIZ UDPゴシック" panose="020B0400000000000000" pitchFamily="50" charset="-128"/>
                <a:ea typeface="BIZ UDPゴシック" panose="020B0400000000000000" pitchFamily="50" charset="-128"/>
              </a:rPr>
              <a:t>　万博のために作成した芸術玉を披露</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48" name="スライド番号プレースホルダー 1">
            <a:extLst>
              <a:ext uri="{FF2B5EF4-FFF2-40B4-BE49-F238E27FC236}">
                <a16:creationId xmlns:a16="http://schemas.microsoft.com/office/drawing/2014/main" id="{70232F7C-FEF7-4B5A-A22C-AD40A773335E}"/>
              </a:ext>
            </a:extLst>
          </p:cNvPr>
          <p:cNvSpPr>
            <a:spLocks noGrp="1"/>
          </p:cNvSpPr>
          <p:nvPr>
            <p:ph type="sldNum" sz="quarter" idx="12"/>
          </p:nvPr>
        </p:nvSpPr>
        <p:spPr>
          <a:xfrm>
            <a:off x="7707997" y="651852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F4BBEBF1-2A7F-4283-BAA8-87BB76D5BB91}"/>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２－①．都市魅力の発信・都市格の向上</a:t>
            </a:r>
          </a:p>
        </p:txBody>
      </p:sp>
      <p:pic>
        <p:nvPicPr>
          <p:cNvPr id="4" name="図 3">
            <a:extLst>
              <a:ext uri="{FF2B5EF4-FFF2-40B4-BE49-F238E27FC236}">
                <a16:creationId xmlns:a16="http://schemas.microsoft.com/office/drawing/2014/main" id="{44830A5A-FB8D-4C08-87AE-F64265182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8838" y="2407519"/>
            <a:ext cx="1188607" cy="788836"/>
          </a:xfrm>
          <a:prstGeom prst="rect">
            <a:avLst/>
          </a:prstGeom>
        </p:spPr>
      </p:pic>
      <p:pic>
        <p:nvPicPr>
          <p:cNvPr id="10" name="図 9">
            <a:extLst>
              <a:ext uri="{FF2B5EF4-FFF2-40B4-BE49-F238E27FC236}">
                <a16:creationId xmlns:a16="http://schemas.microsoft.com/office/drawing/2014/main" id="{ABF8D85D-13D7-4EFD-8FA3-1D6F126CFF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570" y="2400664"/>
            <a:ext cx="1188991" cy="792661"/>
          </a:xfrm>
          <a:prstGeom prst="rect">
            <a:avLst/>
          </a:prstGeom>
        </p:spPr>
      </p:pic>
      <p:pic>
        <p:nvPicPr>
          <p:cNvPr id="5" name="図 4">
            <a:extLst>
              <a:ext uri="{FF2B5EF4-FFF2-40B4-BE49-F238E27FC236}">
                <a16:creationId xmlns:a16="http://schemas.microsoft.com/office/drawing/2014/main" id="{209650DA-3665-4878-BAC3-B7B37CB337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89" y="2420367"/>
            <a:ext cx="1151076" cy="777151"/>
          </a:xfrm>
          <a:prstGeom prst="rect">
            <a:avLst/>
          </a:prstGeom>
        </p:spPr>
      </p:pic>
      <p:pic>
        <p:nvPicPr>
          <p:cNvPr id="9" name="図 8">
            <a:extLst>
              <a:ext uri="{FF2B5EF4-FFF2-40B4-BE49-F238E27FC236}">
                <a16:creationId xmlns:a16="http://schemas.microsoft.com/office/drawing/2014/main" id="{1A3DC866-32C6-4F8F-87A9-255E3D862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1881" y="2418322"/>
            <a:ext cx="1164172" cy="776917"/>
          </a:xfrm>
          <a:prstGeom prst="rect">
            <a:avLst/>
          </a:prstGeom>
        </p:spPr>
      </p:pic>
      <p:sp>
        <p:nvSpPr>
          <p:cNvPr id="44" name="テキスト ボックス 43">
            <a:extLst>
              <a:ext uri="{FF2B5EF4-FFF2-40B4-BE49-F238E27FC236}">
                <a16:creationId xmlns:a16="http://schemas.microsoft.com/office/drawing/2014/main" id="{EADBFFEF-448E-4AD5-B2F0-374CB07D0BCB}"/>
              </a:ext>
            </a:extLst>
          </p:cNvPr>
          <p:cNvSpPr txBox="1"/>
          <p:nvPr/>
        </p:nvSpPr>
        <p:spPr>
          <a:xfrm>
            <a:off x="7485335" y="3396668"/>
            <a:ext cx="1009021" cy="200055"/>
          </a:xfrm>
          <a:prstGeom prst="rect">
            <a:avLst/>
          </a:prstGeom>
          <a:noFill/>
        </p:spPr>
        <p:txBody>
          <a:bodyPr wrap="square" rtlCol="0">
            <a:spAutoFit/>
          </a:bodyPr>
          <a:lstStyle/>
          <a:p>
            <a:r>
              <a:rPr lang="ja-JP" altLang="en-US" sz="700" b="0" i="0" dirty="0">
                <a:effectLst/>
                <a:latin typeface="BIZ UDPゴシック" panose="020B0400000000000000" pitchFamily="50" charset="-128"/>
                <a:ea typeface="BIZ UDPゴシック" panose="020B0400000000000000" pitchFamily="50" charset="-128"/>
              </a:rPr>
              <a:t>撮影：</a:t>
            </a:r>
            <a:r>
              <a:rPr lang="en-US" altLang="ja-JP" sz="700" b="0" i="0" dirty="0" err="1">
                <a:effectLst/>
                <a:latin typeface="BIZ UDPゴシック" panose="020B0400000000000000" pitchFamily="50" charset="-128"/>
                <a:ea typeface="BIZ UDPゴシック" panose="020B0400000000000000" pitchFamily="50" charset="-128"/>
              </a:rPr>
              <a:t>Santin</a:t>
            </a:r>
            <a:r>
              <a:rPr lang="en-US" altLang="ja-JP" sz="700" b="0" i="0" dirty="0">
                <a:effectLst/>
                <a:latin typeface="BIZ UDPゴシック" panose="020B0400000000000000" pitchFamily="50" charset="-128"/>
                <a:ea typeface="BIZ UDPゴシック" panose="020B0400000000000000" pitchFamily="50" charset="-128"/>
              </a:rPr>
              <a:t> Aki</a:t>
            </a:r>
            <a:endParaRPr kumimoji="1" lang="ja-JP" altLang="en-US" sz="4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67EEEEC7-266F-4E87-8EE0-D5F9B07A86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3756" y="2402659"/>
            <a:ext cx="1188991" cy="792660"/>
          </a:xfrm>
          <a:prstGeom prst="rect">
            <a:avLst/>
          </a:prstGeom>
        </p:spPr>
      </p:pic>
      <p:sp>
        <p:nvSpPr>
          <p:cNvPr id="50" name="正方形/長方形 49">
            <a:extLst>
              <a:ext uri="{FF2B5EF4-FFF2-40B4-BE49-F238E27FC236}">
                <a16:creationId xmlns:a16="http://schemas.microsoft.com/office/drawing/2014/main" id="{B44DB282-DC1F-4E21-937B-921B67BFBE29}"/>
              </a:ext>
            </a:extLst>
          </p:cNvPr>
          <p:cNvSpPr/>
          <p:nvPr/>
        </p:nvSpPr>
        <p:spPr>
          <a:xfrm>
            <a:off x="83499" y="3552849"/>
            <a:ext cx="800055" cy="21289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1200" b="1" u="sng"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春・夏・秋</a:t>
            </a:r>
            <a:r>
              <a:rPr kumimoji="1" lang="en-US" altLang="ja-JP" sz="1200" b="1" u="sng" dirty="0">
                <a:solidFill>
                  <a:schemeClr val="tx1"/>
                </a:solidFill>
                <a:latin typeface="BIZ UDPゴシック" panose="020B0400000000000000" pitchFamily="50" charset="-128"/>
                <a:ea typeface="BIZ UDPゴシック" panose="020B0400000000000000" pitchFamily="50" charset="-128"/>
              </a:rPr>
              <a:t>】</a:t>
            </a:r>
          </a:p>
        </p:txBody>
      </p:sp>
      <p:sp>
        <p:nvSpPr>
          <p:cNvPr id="51" name="正方形/長方形 50">
            <a:extLst>
              <a:ext uri="{FF2B5EF4-FFF2-40B4-BE49-F238E27FC236}">
                <a16:creationId xmlns:a16="http://schemas.microsoft.com/office/drawing/2014/main" id="{5D424A83-2AAA-4E48-8A02-046760302100}"/>
              </a:ext>
            </a:extLst>
          </p:cNvPr>
          <p:cNvSpPr/>
          <p:nvPr/>
        </p:nvSpPr>
        <p:spPr>
          <a:xfrm>
            <a:off x="54298" y="3200700"/>
            <a:ext cx="1196356" cy="16768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5/9</a:t>
            </a:r>
            <a:r>
              <a:rPr kumimoji="1" lang="ja-JP" altLang="en-US" sz="800" dirty="0">
                <a:solidFill>
                  <a:schemeClr val="tx1"/>
                </a:solidFill>
                <a:latin typeface="BIZ UDPゴシック" panose="020B0400000000000000" pitchFamily="50" charset="-128"/>
                <a:ea typeface="BIZ UDPゴシック" panose="020B0400000000000000" pitchFamily="50" charset="-128"/>
              </a:rPr>
              <a:t> オープニングイベント</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0B11A18-798E-4D39-B4CE-EC7E0D1C56A8}"/>
              </a:ext>
            </a:extLst>
          </p:cNvPr>
          <p:cNvSpPr/>
          <p:nvPr/>
        </p:nvSpPr>
        <p:spPr>
          <a:xfrm>
            <a:off x="1445846" y="3197518"/>
            <a:ext cx="827623" cy="17504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800" dirty="0">
                <a:solidFill>
                  <a:schemeClr val="tx1"/>
                </a:solidFill>
                <a:latin typeface="BIZ UDPゴシック" panose="020B0400000000000000" pitchFamily="50" charset="-128"/>
                <a:ea typeface="BIZ UDPゴシック" panose="020B0400000000000000" pitchFamily="50" charset="-128"/>
              </a:rPr>
              <a:t>５</a:t>
            </a:r>
            <a:r>
              <a:rPr kumimoji="1" lang="en-US" altLang="ja-JP" sz="800" dirty="0">
                <a:solidFill>
                  <a:schemeClr val="tx1"/>
                </a:solidFill>
                <a:latin typeface="BIZ UDPゴシック" panose="020B0400000000000000" pitchFamily="50" charset="-128"/>
                <a:ea typeface="BIZ UDPゴシック" panose="020B0400000000000000" pitchFamily="50" charset="-128"/>
              </a:rPr>
              <a:t>/10 </a:t>
            </a:r>
            <a:r>
              <a:rPr kumimoji="1" lang="ja-JP" altLang="en-US" sz="800" dirty="0">
                <a:solidFill>
                  <a:schemeClr val="tx1"/>
                </a:solidFill>
                <a:latin typeface="BIZ UDPゴシック" panose="020B0400000000000000" pitchFamily="50" charset="-128"/>
                <a:ea typeface="BIZ UDPゴシック" panose="020B0400000000000000" pitchFamily="50" charset="-128"/>
              </a:rPr>
              <a:t>実演の様子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B459CBB1-7AD3-40D4-A945-F97D6AB0C1CC}"/>
              </a:ext>
            </a:extLst>
          </p:cNvPr>
          <p:cNvSpPr/>
          <p:nvPr/>
        </p:nvSpPr>
        <p:spPr>
          <a:xfrm>
            <a:off x="2509704" y="3195325"/>
            <a:ext cx="1296738" cy="14474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7/25</a:t>
            </a:r>
            <a:r>
              <a:rPr kumimoji="1" lang="ja-JP" altLang="en-US" sz="800" dirty="0">
                <a:solidFill>
                  <a:schemeClr val="tx1"/>
                </a:solidFill>
                <a:latin typeface="BIZ UDPゴシック" panose="020B0400000000000000" pitchFamily="50" charset="-128"/>
                <a:ea typeface="BIZ UDPゴシック" panose="020B0400000000000000" pitchFamily="50" charset="-128"/>
              </a:rPr>
              <a:t> オープニングイベント</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C5FB099F-CCC1-48BF-89A3-F712338E1662}"/>
              </a:ext>
            </a:extLst>
          </p:cNvPr>
          <p:cNvSpPr/>
          <p:nvPr/>
        </p:nvSpPr>
        <p:spPr>
          <a:xfrm>
            <a:off x="3813246" y="3195239"/>
            <a:ext cx="1113167" cy="14930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kumimoji="1" lang="ja-JP" altLang="en-US" sz="800" dirty="0">
                <a:solidFill>
                  <a:schemeClr val="tx1"/>
                </a:solidFill>
                <a:latin typeface="BIZ UDPゴシック" panose="020B0400000000000000" pitchFamily="50" charset="-128"/>
                <a:ea typeface="BIZ UDPゴシック" panose="020B0400000000000000" pitchFamily="50" charset="-128"/>
              </a:rPr>
              <a:t>７</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２６ギネス挑戦の様子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9E8F7949-BBDE-4187-952C-BB83CE1009B9}"/>
              </a:ext>
            </a:extLst>
          </p:cNvPr>
          <p:cNvSpPr/>
          <p:nvPr/>
        </p:nvSpPr>
        <p:spPr>
          <a:xfrm>
            <a:off x="4984788" y="3194622"/>
            <a:ext cx="1234278" cy="14365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800" dirty="0">
                <a:solidFill>
                  <a:schemeClr val="tx1"/>
                </a:solidFill>
                <a:latin typeface="BIZ UDPゴシック" panose="020B0400000000000000" pitchFamily="50" charset="-128"/>
                <a:ea typeface="BIZ UDPゴシック" panose="020B0400000000000000" pitchFamily="50" charset="-128"/>
              </a:rPr>
              <a:t>７</a:t>
            </a:r>
            <a:r>
              <a:rPr kumimoji="1" lang="en-US" altLang="ja-JP" sz="800" dirty="0">
                <a:solidFill>
                  <a:schemeClr val="tx1"/>
                </a:solidFill>
                <a:latin typeface="BIZ UDPゴシック" panose="020B0400000000000000" pitchFamily="50" charset="-128"/>
                <a:ea typeface="BIZ UDPゴシック" panose="020B0400000000000000" pitchFamily="50" charset="-128"/>
              </a:rPr>
              <a:t>/28</a:t>
            </a:r>
            <a:r>
              <a:rPr kumimoji="1" lang="ja-JP" altLang="en-US" sz="800" dirty="0">
                <a:solidFill>
                  <a:schemeClr val="tx1"/>
                </a:solidFill>
                <a:latin typeface="BIZ UDPゴシック" panose="020B0400000000000000" pitchFamily="50" charset="-128"/>
                <a:ea typeface="BIZ UDPゴシック" panose="020B0400000000000000" pitchFamily="50" charset="-128"/>
              </a:rPr>
              <a:t> 大屋根リング盆踊り</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E7A492A-AFC2-484F-96EF-5C51B0C7A47E}"/>
              </a:ext>
            </a:extLst>
          </p:cNvPr>
          <p:cNvSpPr/>
          <p:nvPr/>
        </p:nvSpPr>
        <p:spPr>
          <a:xfrm>
            <a:off x="6100640" y="3201326"/>
            <a:ext cx="1296738" cy="24116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algn="ctr"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9/5 </a:t>
            </a:r>
            <a:r>
              <a:rPr kumimoji="1" lang="ja-JP" altLang="en-US" sz="800" dirty="0">
                <a:solidFill>
                  <a:schemeClr val="tx1"/>
                </a:solidFill>
                <a:latin typeface="BIZ UDPゴシック" panose="020B0400000000000000" pitchFamily="50" charset="-128"/>
                <a:ea typeface="BIZ UDPゴシック" panose="020B0400000000000000" pitchFamily="50" charset="-128"/>
              </a:rPr>
              <a:t>府内市町村の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72000" indent="-457200" algn="ctr" defTabSz="914400"/>
            <a:r>
              <a:rPr kumimoji="1" lang="ja-JP" altLang="en-US" sz="800" dirty="0">
                <a:solidFill>
                  <a:schemeClr val="tx1"/>
                </a:solidFill>
                <a:latin typeface="BIZ UDPゴシック" panose="020B0400000000000000" pitchFamily="50" charset="-128"/>
                <a:ea typeface="BIZ UDPゴシック" panose="020B0400000000000000" pitchFamily="50" charset="-128"/>
              </a:rPr>
              <a:t>音楽ステージ</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33FE87D8-6F87-4CCC-9DE2-61A11503125B}"/>
              </a:ext>
            </a:extLst>
          </p:cNvPr>
          <p:cNvSpPr/>
          <p:nvPr/>
        </p:nvSpPr>
        <p:spPr>
          <a:xfrm>
            <a:off x="7284086" y="3212380"/>
            <a:ext cx="1448718" cy="29226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9/7 </a:t>
            </a:r>
            <a:r>
              <a:rPr kumimoji="1" lang="ja-JP" altLang="en-US" sz="800" dirty="0">
                <a:solidFill>
                  <a:schemeClr val="tx1"/>
                </a:solidFill>
                <a:latin typeface="BIZ UDPゴシック" panose="020B0400000000000000" pitchFamily="50" charset="-128"/>
                <a:ea typeface="BIZ UDPゴシック" panose="020B0400000000000000" pitchFamily="50" charset="-128"/>
              </a:rPr>
              <a:t>さんま</a:t>
            </a:r>
            <a:r>
              <a:rPr kumimoji="1" lang="en-US" altLang="ja-JP" sz="800" dirty="0">
                <a:solidFill>
                  <a:schemeClr val="tx1"/>
                </a:solidFill>
                <a:latin typeface="BIZ UDPゴシック" panose="020B0400000000000000" pitchFamily="50" charset="-128"/>
                <a:ea typeface="BIZ UDPゴシック" panose="020B0400000000000000" pitchFamily="50" charset="-128"/>
              </a:rPr>
              <a:t>PEACEFUL </a:t>
            </a:r>
          </a:p>
          <a:p>
            <a:pPr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PARK 2025</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＠大阪・関西万博</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93E9BBA8-AED4-4F4D-92E9-7E654C1B4002}"/>
              </a:ext>
            </a:extLst>
          </p:cNvPr>
          <p:cNvSpPr/>
          <p:nvPr/>
        </p:nvSpPr>
        <p:spPr>
          <a:xfrm>
            <a:off x="41811" y="1454109"/>
            <a:ext cx="645753" cy="19908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主なもの</a:t>
            </a:r>
            <a:endParaRPr lang="en-US" altLang="ja-JP" sz="1000" u="sng"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A934F072-B807-4DA5-8E8C-CADD98D33A77}"/>
              </a:ext>
            </a:extLst>
          </p:cNvPr>
          <p:cNvSpPr/>
          <p:nvPr/>
        </p:nvSpPr>
        <p:spPr>
          <a:xfrm>
            <a:off x="5537082" y="4360630"/>
            <a:ext cx="1131576" cy="14474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5/10 </a:t>
            </a:r>
            <a:r>
              <a:rPr kumimoji="1" lang="ja-JP" altLang="en-US" sz="800" dirty="0">
                <a:solidFill>
                  <a:schemeClr val="tx1"/>
                </a:solidFill>
                <a:latin typeface="BIZ UDPゴシック" panose="020B0400000000000000" pitchFamily="50" charset="-128"/>
                <a:ea typeface="BIZ UDPゴシック" panose="020B0400000000000000" pitchFamily="50" charset="-128"/>
              </a:rPr>
              <a:t>ステージイベント</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5D320226-83E2-4D21-B174-89D198488ED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04714" y="3569711"/>
            <a:ext cx="1196312" cy="785638"/>
          </a:xfrm>
          <a:prstGeom prst="rect">
            <a:avLst/>
          </a:prstGeom>
        </p:spPr>
      </p:pic>
      <p:pic>
        <p:nvPicPr>
          <p:cNvPr id="11" name="図 10">
            <a:extLst>
              <a:ext uri="{FF2B5EF4-FFF2-40B4-BE49-F238E27FC236}">
                <a16:creationId xmlns:a16="http://schemas.microsoft.com/office/drawing/2014/main" id="{1D0CEEBC-882F-471B-9F30-62A8DE24F9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12402" y="2408700"/>
            <a:ext cx="1181613" cy="792000"/>
          </a:xfrm>
          <a:prstGeom prst="rect">
            <a:avLst/>
          </a:prstGeom>
        </p:spPr>
      </p:pic>
      <p:pic>
        <p:nvPicPr>
          <p:cNvPr id="13" name="図 12">
            <a:extLst>
              <a:ext uri="{FF2B5EF4-FFF2-40B4-BE49-F238E27FC236}">
                <a16:creationId xmlns:a16="http://schemas.microsoft.com/office/drawing/2014/main" id="{67480B2E-F940-4B63-A764-36DD9496A65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69705" y="3569711"/>
            <a:ext cx="936552" cy="786350"/>
          </a:xfrm>
          <a:prstGeom prst="rect">
            <a:avLst/>
          </a:prstGeom>
        </p:spPr>
      </p:pic>
      <p:sp>
        <p:nvSpPr>
          <p:cNvPr id="63" name="正方形/長方形 62">
            <a:extLst>
              <a:ext uri="{FF2B5EF4-FFF2-40B4-BE49-F238E27FC236}">
                <a16:creationId xmlns:a16="http://schemas.microsoft.com/office/drawing/2014/main" id="{C24FBC1F-5EA2-4DB4-B9D9-D1ECBDAC8E20}"/>
              </a:ext>
            </a:extLst>
          </p:cNvPr>
          <p:cNvSpPr/>
          <p:nvPr/>
        </p:nvSpPr>
        <p:spPr>
          <a:xfrm>
            <a:off x="6751155" y="4362255"/>
            <a:ext cx="1627087" cy="14475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marL="72000" indent="-457200" defTabSz="914400"/>
            <a:r>
              <a:rPr kumimoji="1" lang="en-US" altLang="ja-JP" sz="800" dirty="0">
                <a:solidFill>
                  <a:schemeClr val="tx1"/>
                </a:solidFill>
                <a:latin typeface="BIZ UDPゴシック" panose="020B0400000000000000" pitchFamily="50" charset="-128"/>
                <a:ea typeface="BIZ UDPゴシック" panose="020B0400000000000000" pitchFamily="50" charset="-128"/>
              </a:rPr>
              <a:t>7/28 </a:t>
            </a:r>
            <a:r>
              <a:rPr kumimoji="1" lang="ja-JP" altLang="en-US" sz="800" dirty="0">
                <a:solidFill>
                  <a:schemeClr val="tx1"/>
                </a:solidFill>
                <a:latin typeface="BIZ UDPゴシック" panose="020B0400000000000000" pitchFamily="50" charset="-128"/>
                <a:ea typeface="BIZ UDPゴシック" panose="020B0400000000000000" pitchFamily="50" charset="-128"/>
              </a:rPr>
              <a:t>地域の魅力発見ツアーの様子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FC675337-075E-4BE2-A1E3-9DDDC55FEFD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57310" y="2398897"/>
            <a:ext cx="1178003" cy="785103"/>
          </a:xfrm>
          <a:prstGeom prst="rect">
            <a:avLst/>
          </a:prstGeom>
        </p:spPr>
      </p:pic>
      <p:pic>
        <p:nvPicPr>
          <p:cNvPr id="43" name="図 42">
            <a:extLst>
              <a:ext uri="{FF2B5EF4-FFF2-40B4-BE49-F238E27FC236}">
                <a16:creationId xmlns:a16="http://schemas.microsoft.com/office/drawing/2014/main" id="{A3A149AD-2021-45A9-8765-B445922AB79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45223" y="5638650"/>
            <a:ext cx="1920000" cy="1078237"/>
          </a:xfrm>
          <a:prstGeom prst="rect">
            <a:avLst/>
          </a:prstGeom>
        </p:spPr>
      </p:pic>
      <p:pic>
        <p:nvPicPr>
          <p:cNvPr id="67" name="図 66">
            <a:extLst>
              <a:ext uri="{FF2B5EF4-FFF2-40B4-BE49-F238E27FC236}">
                <a16:creationId xmlns:a16="http://schemas.microsoft.com/office/drawing/2014/main" id="{00A730BE-D2CE-41F4-BD63-EF1E9B3CBD6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40778" y="5571731"/>
            <a:ext cx="2081422" cy="1080000"/>
          </a:xfrm>
          <a:prstGeom prst="rect">
            <a:avLst/>
          </a:prstGeom>
        </p:spPr>
      </p:pic>
      <p:sp>
        <p:nvSpPr>
          <p:cNvPr id="38" name="テキスト ボックス 37">
            <a:extLst>
              <a:ext uri="{FF2B5EF4-FFF2-40B4-BE49-F238E27FC236}">
                <a16:creationId xmlns:a16="http://schemas.microsoft.com/office/drawing/2014/main" id="{3D35D4EA-D0DC-48B5-8548-69BC7088254A}"/>
              </a:ext>
            </a:extLst>
          </p:cNvPr>
          <p:cNvSpPr txBox="1"/>
          <p:nvPr/>
        </p:nvSpPr>
        <p:spPr>
          <a:xfrm>
            <a:off x="1507631" y="6702503"/>
            <a:ext cx="1772100" cy="1689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公益社団法人</a:t>
            </a:r>
            <a:r>
              <a:rPr kumimoji="0" lang="en-US" altLang="zh-CN"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年日本国際博覧会協会</a:t>
            </a:r>
            <a:endParaRPr kumimoji="1" lang="en-US" altLang="ja-JP" sz="400" dirty="0">
              <a:solidFill>
                <a:prstClr val="black"/>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C430AA87-6786-47DF-9B1A-9192720AE68F}"/>
              </a:ext>
            </a:extLst>
          </p:cNvPr>
          <p:cNvSpPr txBox="1"/>
          <p:nvPr/>
        </p:nvSpPr>
        <p:spPr>
          <a:xfrm>
            <a:off x="8046276" y="6649143"/>
            <a:ext cx="1772100" cy="1689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公益社団法人</a:t>
            </a:r>
            <a:r>
              <a:rPr kumimoji="0" lang="en-US" altLang="zh-CN"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zh-CN"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年日本国際博覧会協会</a:t>
            </a:r>
            <a:endParaRPr kumimoji="1" lang="en-US" altLang="ja-JP" sz="400" dirty="0">
              <a:solidFill>
                <a:prstClr val="black"/>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752DD147-4EF2-47B3-8CDA-6B876146B4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670270" y="2395448"/>
            <a:ext cx="1190363" cy="792000"/>
          </a:xfrm>
          <a:prstGeom prst="rect">
            <a:avLst/>
          </a:prstGeom>
        </p:spPr>
      </p:pic>
      <p:sp>
        <p:nvSpPr>
          <p:cNvPr id="46" name="テキスト ボックス 45">
            <a:extLst>
              <a:ext uri="{FF2B5EF4-FFF2-40B4-BE49-F238E27FC236}">
                <a16:creationId xmlns:a16="http://schemas.microsoft.com/office/drawing/2014/main" id="{88009AC8-DE7F-4940-A040-C69685BA62AA}"/>
              </a:ext>
            </a:extLst>
          </p:cNvPr>
          <p:cNvSpPr txBox="1"/>
          <p:nvPr/>
        </p:nvSpPr>
        <p:spPr>
          <a:xfrm>
            <a:off x="8670270" y="3197098"/>
            <a:ext cx="1249106" cy="41091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lIns="0" tIns="0" rIns="0" bIns="0" rtlCol="0" anchor="t" anchorCtr="0"/>
          <a:lstStyle>
            <a:defPPr>
              <a:defRPr lang="en-US"/>
            </a:defPPr>
            <a:lvl1pPr defTabSz="914400">
              <a:defRPr kumimoji="1" sz="800">
                <a:latin typeface="BIZ UDPゴシック" panose="020B0400000000000000" pitchFamily="50" charset="-128"/>
                <a:ea typeface="BIZ UDPゴシック" panose="020B04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dirty="0">
                <a:solidFill>
                  <a:schemeClr val="tx1"/>
                </a:solidFill>
              </a:rPr>
              <a:t> 9/16</a:t>
            </a:r>
            <a:r>
              <a:rPr lang="ja-JP" altLang="en-US" dirty="0">
                <a:solidFill>
                  <a:schemeClr val="tx1"/>
                </a:solidFill>
              </a:rPr>
              <a:t> </a:t>
            </a:r>
            <a:r>
              <a:rPr lang="en-US" altLang="ja-JP" dirty="0">
                <a:solidFill>
                  <a:schemeClr val="tx1"/>
                </a:solidFill>
              </a:rPr>
              <a:t>EXPO </a:t>
            </a:r>
          </a:p>
          <a:p>
            <a:r>
              <a:rPr lang="ja-JP" altLang="en-US" dirty="0">
                <a:solidFill>
                  <a:schemeClr val="tx1"/>
                </a:solidFill>
              </a:rPr>
              <a:t> アテンダント</a:t>
            </a:r>
            <a:r>
              <a:rPr lang="en-US" altLang="ja-JP" dirty="0">
                <a:solidFill>
                  <a:schemeClr val="tx1"/>
                </a:solidFill>
              </a:rPr>
              <a:t>×</a:t>
            </a:r>
            <a:r>
              <a:rPr lang="ja-JP" altLang="en-US" dirty="0">
                <a:solidFill>
                  <a:schemeClr val="tx1"/>
                </a:solidFill>
              </a:rPr>
              <a:t>キャラクター</a:t>
            </a:r>
            <a:r>
              <a:rPr lang="en-US" altLang="ja-JP" dirty="0">
                <a:solidFill>
                  <a:schemeClr val="tx1"/>
                </a:solidFill>
              </a:rPr>
              <a:t>  </a:t>
            </a:r>
          </a:p>
          <a:p>
            <a:r>
              <a:rPr lang="en-US" altLang="ja-JP" dirty="0">
                <a:solidFill>
                  <a:schemeClr val="tx1"/>
                </a:solidFill>
              </a:rPr>
              <a:t> </a:t>
            </a:r>
            <a:r>
              <a:rPr lang="ja-JP" altLang="en-US" dirty="0">
                <a:solidFill>
                  <a:schemeClr val="tx1"/>
                </a:solidFill>
              </a:rPr>
              <a:t>ワールドフェスティバル </a:t>
            </a:r>
          </a:p>
        </p:txBody>
      </p:sp>
      <p:pic>
        <p:nvPicPr>
          <p:cNvPr id="52" name="Picture 2">
            <a:extLst>
              <a:ext uri="{FF2B5EF4-FFF2-40B4-BE49-F238E27FC236}">
                <a16:creationId xmlns:a16="http://schemas.microsoft.com/office/drawing/2014/main" id="{4C2A9006-F77F-4387-BF6A-42A4FE279F36}"/>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191"/>
          <a:stretch/>
        </p:blipFill>
        <p:spPr bwMode="auto">
          <a:xfrm rot="10800000" flipH="1" flipV="1">
            <a:off x="4013585" y="5567941"/>
            <a:ext cx="2053335" cy="115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テキスト ボックス 52">
            <a:extLst>
              <a:ext uri="{FF2B5EF4-FFF2-40B4-BE49-F238E27FC236}">
                <a16:creationId xmlns:a16="http://schemas.microsoft.com/office/drawing/2014/main" id="{656BE3A8-738A-4326-8073-B82C3CDA6687}"/>
              </a:ext>
            </a:extLst>
          </p:cNvPr>
          <p:cNvSpPr txBox="1"/>
          <p:nvPr/>
        </p:nvSpPr>
        <p:spPr>
          <a:xfrm>
            <a:off x="5265651" y="6702502"/>
            <a:ext cx="1038629" cy="1689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提供：サントリー</a:t>
            </a:r>
            <a:r>
              <a:rPr kumimoji="0" lang="en-US" altLang="ja-JP"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HD</a:t>
            </a:r>
            <a:r>
              <a:rPr kumimoji="0" lang="ja-JP" altLang="en-US" sz="4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・ダイキン工業</a:t>
            </a:r>
            <a:endParaRPr kumimoji="1" lang="en-US" altLang="ja-JP" sz="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17712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7265</Words>
  <Application>Microsoft Office PowerPoint</Application>
  <PresentationFormat>A4 210 x 297 mm</PresentationFormat>
  <Paragraphs>675</Paragraphs>
  <Slides>18</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BIZ UDPゴシック</vt:lpstr>
      <vt:lpstr>BIZ UDゴシック</vt:lpstr>
      <vt:lpstr>HGS創英角ｺﾞｼｯｸUB</vt:lpstr>
      <vt:lpstr>Meiryo UI</vt:lpstr>
      <vt:lpstr>メイリオ</vt:lpstr>
      <vt:lpstr>游ゴシック</vt:lpstr>
      <vt:lpstr>Arial</vt:lpstr>
      <vt:lpstr>Calibri</vt:lpstr>
      <vt:lpstr>Calibri Light</vt:lpstr>
      <vt:lpstr>Open Sans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2026-03-30T06:06:05Z</dcterms:created>
  <dcterms:modified xsi:type="dcterms:W3CDTF">2026-03-30T09:47:15Z</dcterms:modified>
</cp:coreProperties>
</file>