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Lst>
  <p:notesMasterIdLst>
    <p:notesMasterId r:id="rId31"/>
  </p:notesMasterIdLst>
  <p:handoutMasterIdLst>
    <p:handoutMasterId r:id="rId32"/>
  </p:handoutMasterIdLst>
  <p:sldIdLst>
    <p:sldId id="256" r:id="rId2"/>
    <p:sldId id="141169930" r:id="rId3"/>
    <p:sldId id="141169816" r:id="rId4"/>
    <p:sldId id="141169973" r:id="rId5"/>
    <p:sldId id="141169717" r:id="rId6"/>
    <p:sldId id="141169904" r:id="rId7"/>
    <p:sldId id="141169719" r:id="rId8"/>
    <p:sldId id="141169932" r:id="rId9"/>
    <p:sldId id="141169931" r:id="rId10"/>
    <p:sldId id="141169843" r:id="rId11"/>
    <p:sldId id="141169637" r:id="rId12"/>
    <p:sldId id="342" r:id="rId13"/>
    <p:sldId id="141169691" r:id="rId14"/>
    <p:sldId id="141169945" r:id="rId15"/>
    <p:sldId id="141169837" r:id="rId16"/>
    <p:sldId id="141169946" r:id="rId17"/>
    <p:sldId id="141169947" r:id="rId18"/>
    <p:sldId id="141169948" r:id="rId19"/>
    <p:sldId id="141169949" r:id="rId20"/>
    <p:sldId id="141169950" r:id="rId21"/>
    <p:sldId id="141169959" r:id="rId22"/>
    <p:sldId id="141169972" r:id="rId23"/>
    <p:sldId id="141169905" r:id="rId24"/>
    <p:sldId id="141169906" r:id="rId25"/>
    <p:sldId id="141169969" r:id="rId26"/>
    <p:sldId id="141169721" r:id="rId27"/>
    <p:sldId id="141169681" r:id="rId28"/>
    <p:sldId id="334" r:id="rId29"/>
    <p:sldId id="141169633" r:id="rId30"/>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B7B7"/>
    <a:srgbClr val="D0CECE"/>
    <a:srgbClr val="E6E6E6"/>
    <a:srgbClr val="4472C4"/>
    <a:srgbClr val="0FB49D"/>
    <a:srgbClr val="98F6E9"/>
    <a:srgbClr val="ED7D31"/>
    <a:srgbClr val="AFABAB"/>
    <a:srgbClr val="FFFFFF"/>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9" autoAdjust="0"/>
    <p:restoredTop sz="93681" autoAdjust="0"/>
  </p:normalViewPr>
  <p:slideViewPr>
    <p:cSldViewPr snapToGrid="0">
      <p:cViewPr varScale="1">
        <p:scale>
          <a:sx n="95" d="100"/>
          <a:sy n="95" d="100"/>
        </p:scale>
        <p:origin x="1362" y="96"/>
      </p:cViewPr>
      <p:guideLst>
        <p:guide orient="horz" pos="2137"/>
        <p:guide pos="3120"/>
      </p:guideLst>
    </p:cSldViewPr>
  </p:slideViewPr>
  <p:notesTextViewPr>
    <p:cViewPr>
      <p:scale>
        <a:sx n="125" d="100"/>
        <a:sy n="125" d="100"/>
      </p:scale>
      <p:origin x="0" y="0"/>
    </p:cViewPr>
  </p:notesTextViewPr>
  <p:sorterViewPr>
    <p:cViewPr varScale="1">
      <p:scale>
        <a:sx n="1" d="1"/>
        <a:sy n="1" d="1"/>
      </p:scale>
      <p:origin x="0" y="0"/>
    </p:cViewPr>
  </p:sorterViewPr>
  <p:notesViewPr>
    <p:cSldViewPr snapToGrid="0">
      <p:cViewPr varScale="1">
        <p:scale>
          <a:sx n="78" d="100"/>
          <a:sy n="78" d="100"/>
        </p:scale>
        <p:origin x="322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34E4FFB-53EF-4AB7-B2E9-A44CA41563F2}"/>
              </a:ext>
            </a:extLst>
          </p:cNvPr>
          <p:cNvSpPr>
            <a:spLocks noGrp="1"/>
          </p:cNvSpPr>
          <p:nvPr>
            <p:ph type="hdr" sz="quarter"/>
          </p:nvPr>
        </p:nvSpPr>
        <p:spPr>
          <a:xfrm>
            <a:off x="2" y="2"/>
            <a:ext cx="2949575" cy="498475"/>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080F18A-C7D3-4366-BDAE-947022DC2883}"/>
              </a:ext>
            </a:extLst>
          </p:cNvPr>
          <p:cNvSpPr>
            <a:spLocks noGrp="1"/>
          </p:cNvSpPr>
          <p:nvPr>
            <p:ph type="dt" sz="quarter" idx="1"/>
          </p:nvPr>
        </p:nvSpPr>
        <p:spPr>
          <a:xfrm>
            <a:off x="3856040" y="2"/>
            <a:ext cx="2949575" cy="498475"/>
          </a:xfrm>
          <a:prstGeom prst="rect">
            <a:avLst/>
          </a:prstGeom>
        </p:spPr>
        <p:txBody>
          <a:bodyPr vert="horz" lIns="91425" tIns="45714" rIns="91425" bIns="45714" rtlCol="0"/>
          <a:lstStyle>
            <a:lvl1pPr algn="r">
              <a:defRPr sz="1200"/>
            </a:lvl1pPr>
          </a:lstStyle>
          <a:p>
            <a:fld id="{E1499BE2-3457-4A7C-BECD-2F77C5A600B6}" type="datetimeFigureOut">
              <a:rPr kumimoji="1" lang="ja-JP" altLang="en-US" smtClean="0"/>
              <a:t>2026/3/31</a:t>
            </a:fld>
            <a:endParaRPr kumimoji="1" lang="ja-JP" altLang="en-US"/>
          </a:p>
        </p:txBody>
      </p:sp>
      <p:sp>
        <p:nvSpPr>
          <p:cNvPr id="4" name="フッター プレースホルダー 3">
            <a:extLst>
              <a:ext uri="{FF2B5EF4-FFF2-40B4-BE49-F238E27FC236}">
                <a16:creationId xmlns:a16="http://schemas.microsoft.com/office/drawing/2014/main" id="{31E39081-0920-4F3C-8ACB-E5086B8823D9}"/>
              </a:ext>
            </a:extLst>
          </p:cNvPr>
          <p:cNvSpPr>
            <a:spLocks noGrp="1"/>
          </p:cNvSpPr>
          <p:nvPr>
            <p:ph type="ftr" sz="quarter" idx="2"/>
          </p:nvPr>
        </p:nvSpPr>
        <p:spPr>
          <a:xfrm>
            <a:off x="2" y="9440863"/>
            <a:ext cx="2949575" cy="498475"/>
          </a:xfrm>
          <a:prstGeom prst="rect">
            <a:avLst/>
          </a:prstGeom>
        </p:spPr>
        <p:txBody>
          <a:bodyPr vert="horz" lIns="91425" tIns="45714" rIns="91425" bIns="45714"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D5DA4FE8-5908-4D71-8C5D-5D9E8BB7CDB4}"/>
              </a:ext>
            </a:extLst>
          </p:cNvPr>
          <p:cNvSpPr>
            <a:spLocks noGrp="1"/>
          </p:cNvSpPr>
          <p:nvPr>
            <p:ph type="sldNum" sz="quarter" idx="3"/>
          </p:nvPr>
        </p:nvSpPr>
        <p:spPr>
          <a:xfrm>
            <a:off x="3856040" y="9440863"/>
            <a:ext cx="2949575" cy="498475"/>
          </a:xfrm>
          <a:prstGeom prst="rect">
            <a:avLst/>
          </a:prstGeom>
        </p:spPr>
        <p:txBody>
          <a:bodyPr vert="horz" lIns="91425" tIns="45714" rIns="91425" bIns="45714" rtlCol="0" anchor="b"/>
          <a:lstStyle>
            <a:lvl1pPr algn="r">
              <a:defRPr sz="1200"/>
            </a:lvl1pPr>
          </a:lstStyle>
          <a:p>
            <a:fld id="{F2CD045F-8105-4FC8-A641-10EC232C9F65}" type="slidenum">
              <a:rPr kumimoji="1" lang="ja-JP" altLang="en-US" smtClean="0"/>
              <a:t>‹#›</a:t>
            </a:fld>
            <a:endParaRPr kumimoji="1" lang="ja-JP" altLang="en-US"/>
          </a:p>
        </p:txBody>
      </p:sp>
    </p:spTree>
    <p:extLst>
      <p:ext uri="{BB962C8B-B14F-4D97-AF65-F5344CB8AC3E}">
        <p14:creationId xmlns:p14="http://schemas.microsoft.com/office/powerpoint/2010/main" val="1371420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2"/>
            <a:ext cx="2949575" cy="498475"/>
          </a:xfrm>
          <a:prstGeom prst="rect">
            <a:avLst/>
          </a:prstGeom>
        </p:spPr>
        <p:txBody>
          <a:bodyPr vert="horz" lIns="91425" tIns="45714" rIns="91425" bIns="45714" rtlCol="0"/>
          <a:lstStyle>
            <a:lvl1pPr algn="r">
              <a:defRPr sz="1200"/>
            </a:lvl1pPr>
          </a:lstStyle>
          <a:p>
            <a:fld id="{956A5EFA-F0AC-4045-AE53-086103F4F01F}" type="datetimeFigureOut">
              <a:rPr kumimoji="1" lang="ja-JP" altLang="en-US" smtClean="0"/>
              <a:t>2026/3/31</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25" tIns="45714" rIns="91425" bIns="45714" rtlCol="0" anchor="ctr"/>
          <a:lstStyle/>
          <a:p>
            <a:endParaRPr lang="ja-JP" altLang="en-US"/>
          </a:p>
        </p:txBody>
      </p:sp>
      <p:sp>
        <p:nvSpPr>
          <p:cNvPr id="5" name="ノート プレースホルダー 4"/>
          <p:cNvSpPr>
            <a:spLocks noGrp="1"/>
          </p:cNvSpPr>
          <p:nvPr>
            <p:ph type="body" sz="quarter" idx="3"/>
          </p:nvPr>
        </p:nvSpPr>
        <p:spPr>
          <a:xfrm>
            <a:off x="681038" y="4783140"/>
            <a:ext cx="5445125" cy="3913187"/>
          </a:xfrm>
          <a:prstGeom prst="rect">
            <a:avLst/>
          </a:prstGeom>
        </p:spPr>
        <p:txBody>
          <a:bodyPr vert="horz" lIns="91425" tIns="45714" rIns="91425"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3"/>
            <a:ext cx="2949575" cy="498475"/>
          </a:xfrm>
          <a:prstGeom prst="rect">
            <a:avLst/>
          </a:prstGeom>
        </p:spPr>
        <p:txBody>
          <a:bodyPr vert="horz" lIns="91425" tIns="45714" rIns="91425"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3"/>
            <a:ext cx="2949575" cy="498475"/>
          </a:xfrm>
          <a:prstGeom prst="rect">
            <a:avLst/>
          </a:prstGeom>
        </p:spPr>
        <p:txBody>
          <a:bodyPr vert="horz" lIns="91425" tIns="45714" rIns="91425" bIns="45714" rtlCol="0" anchor="b"/>
          <a:lstStyle>
            <a:lvl1pPr algn="r">
              <a:defRPr sz="1200"/>
            </a:lvl1pPr>
          </a:lstStyle>
          <a:p>
            <a:fld id="{D31A5D5D-D73F-40DD-A67D-EE62B82FCF9C}" type="slidenum">
              <a:rPr kumimoji="1" lang="ja-JP" altLang="en-US" smtClean="0"/>
              <a:t>‹#›</a:t>
            </a:fld>
            <a:endParaRPr kumimoji="1" lang="ja-JP" altLang="en-US"/>
          </a:p>
        </p:txBody>
      </p:sp>
    </p:spTree>
    <p:extLst>
      <p:ext uri="{BB962C8B-B14F-4D97-AF65-F5344CB8AC3E}">
        <p14:creationId xmlns:p14="http://schemas.microsoft.com/office/powerpoint/2010/main" val="19793530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31A5D5D-D73F-40DD-A67D-EE62B82FCF9C}" type="slidenum">
              <a:rPr kumimoji="1" lang="ja-JP" altLang="en-US" smtClean="0"/>
              <a:t>5</a:t>
            </a:fld>
            <a:endParaRPr kumimoji="1" lang="ja-JP" altLang="en-US"/>
          </a:p>
        </p:txBody>
      </p:sp>
    </p:spTree>
    <p:extLst>
      <p:ext uri="{BB962C8B-B14F-4D97-AF65-F5344CB8AC3E}">
        <p14:creationId xmlns:p14="http://schemas.microsoft.com/office/powerpoint/2010/main" val="3745701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31A5D5D-D73F-40DD-A67D-EE62B82FCF9C}" type="slidenum">
              <a:rPr kumimoji="1" lang="ja-JP" altLang="en-US" smtClean="0"/>
              <a:t>9</a:t>
            </a:fld>
            <a:endParaRPr kumimoji="1" lang="ja-JP" altLang="en-US"/>
          </a:p>
        </p:txBody>
      </p:sp>
    </p:spTree>
    <p:extLst>
      <p:ext uri="{BB962C8B-B14F-4D97-AF65-F5344CB8AC3E}">
        <p14:creationId xmlns:p14="http://schemas.microsoft.com/office/powerpoint/2010/main" val="2541913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31A5D5D-D73F-40DD-A67D-EE62B82FCF9C}" type="slidenum">
              <a:rPr kumimoji="1" lang="ja-JP" altLang="en-US" smtClean="0"/>
              <a:t>12</a:t>
            </a:fld>
            <a:endParaRPr kumimoji="1" lang="ja-JP" altLang="en-US"/>
          </a:p>
        </p:txBody>
      </p:sp>
    </p:spTree>
    <p:extLst>
      <p:ext uri="{BB962C8B-B14F-4D97-AF65-F5344CB8AC3E}">
        <p14:creationId xmlns:p14="http://schemas.microsoft.com/office/powerpoint/2010/main" val="855647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31A5D5D-D73F-40DD-A67D-EE62B82FCF9C}" type="slidenum">
              <a:rPr kumimoji="1" lang="ja-JP" altLang="en-US" smtClean="0"/>
              <a:t>14</a:t>
            </a:fld>
            <a:endParaRPr kumimoji="1" lang="ja-JP" altLang="en-US"/>
          </a:p>
        </p:txBody>
      </p:sp>
    </p:spTree>
    <p:extLst>
      <p:ext uri="{BB962C8B-B14F-4D97-AF65-F5344CB8AC3E}">
        <p14:creationId xmlns:p14="http://schemas.microsoft.com/office/powerpoint/2010/main" val="295741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31A5D5D-D73F-40DD-A67D-EE62B82FCF9C}" type="slidenum">
              <a:rPr kumimoji="1" lang="ja-JP" altLang="en-US" smtClean="0"/>
              <a:t>16</a:t>
            </a:fld>
            <a:endParaRPr kumimoji="1" lang="ja-JP" altLang="en-US"/>
          </a:p>
        </p:txBody>
      </p:sp>
    </p:spTree>
    <p:extLst>
      <p:ext uri="{BB962C8B-B14F-4D97-AF65-F5344CB8AC3E}">
        <p14:creationId xmlns:p14="http://schemas.microsoft.com/office/powerpoint/2010/main" val="2269546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57128">
              <a:defRPr/>
            </a:pPr>
            <a:fld id="{D31A5D5D-D73F-40DD-A67D-EE62B82FCF9C}" type="slidenum">
              <a:rPr kumimoji="1" lang="ja-JP" altLang="en-US">
                <a:solidFill>
                  <a:prstClr val="black"/>
                </a:solidFill>
                <a:latin typeface="游ゴシック" panose="020F0502020204030204"/>
                <a:ea typeface="游ゴシック" panose="020B0400000000000000" pitchFamily="50" charset="-128"/>
              </a:rPr>
              <a:pPr defTabSz="457128">
                <a:defRPr/>
              </a:pPr>
              <a:t>20</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60294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31A5D5D-D73F-40DD-A67D-EE62B82FCF9C}" type="slidenum">
              <a:rPr kumimoji="1" lang="ja-JP" altLang="en-US" smtClean="0"/>
              <a:t>22</a:t>
            </a:fld>
            <a:endParaRPr kumimoji="1" lang="ja-JP" altLang="en-US"/>
          </a:p>
        </p:txBody>
      </p:sp>
    </p:spTree>
    <p:extLst>
      <p:ext uri="{BB962C8B-B14F-4D97-AF65-F5344CB8AC3E}">
        <p14:creationId xmlns:p14="http://schemas.microsoft.com/office/powerpoint/2010/main" val="1534007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31A5D5D-D73F-40DD-A67D-EE62B82FCF9C}" type="slidenum">
              <a:rPr kumimoji="1" lang="ja-JP" altLang="en-US" smtClean="0"/>
              <a:t>23</a:t>
            </a:fld>
            <a:endParaRPr kumimoji="1" lang="ja-JP" altLang="en-US"/>
          </a:p>
        </p:txBody>
      </p:sp>
    </p:spTree>
    <p:extLst>
      <p:ext uri="{BB962C8B-B14F-4D97-AF65-F5344CB8AC3E}">
        <p14:creationId xmlns:p14="http://schemas.microsoft.com/office/powerpoint/2010/main" val="3610261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9E54879-B8E8-45FE-A0DF-004708DF0CB9}" type="datetime1">
              <a:rPr kumimoji="1" lang="ja-JP" altLang="en-US" smtClean="0"/>
              <a:t>2026/3/31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a16="http://schemas.microsoft.com/office/drawing/2014/main" id="{1039919E-7E49-44F1-88BB-4F953769016B}"/>
              </a:ext>
            </a:extLst>
          </p:cNvPr>
          <p:cNvSpPr>
            <a:spLocks noGrp="1"/>
          </p:cNvSpPr>
          <p:nvPr>
            <p:ph type="sldNum" sz="quarter" idx="12"/>
          </p:nvPr>
        </p:nvSpPr>
        <p:spPr>
          <a:xfrm>
            <a:off x="7677150" y="6471718"/>
            <a:ext cx="2228850" cy="365125"/>
          </a:xfrm>
        </p:spPr>
        <p:txBody>
          <a:bodyPr/>
          <a:lstStyle>
            <a:lvl1pPr>
              <a:defRPr>
                <a:latin typeface="BIZ UDPゴシック" panose="020B0400000000000000" pitchFamily="50" charset="-128"/>
                <a:ea typeface="BIZ UDPゴシック" panose="020B0400000000000000" pitchFamily="50" charset="-128"/>
              </a:defRPr>
            </a:lvl1pPr>
          </a:lstStyle>
          <a:p>
            <a:fld id="{DDF82107-93BA-490C-9453-044014AF67CD}" type="slidenum">
              <a:rPr kumimoji="1" lang="ja-JP" altLang="en-US" smtClean="0"/>
              <a:pPr/>
              <a:t>‹#›</a:t>
            </a:fld>
            <a:endParaRPr kumimoji="1" lang="ja-JP" altLang="en-US" dirty="0"/>
          </a:p>
        </p:txBody>
      </p:sp>
    </p:spTree>
    <p:extLst>
      <p:ext uri="{BB962C8B-B14F-4D97-AF65-F5344CB8AC3E}">
        <p14:creationId xmlns:p14="http://schemas.microsoft.com/office/powerpoint/2010/main" val="2854383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E2C83C7-EB9B-4568-8816-DA5DED6333D2}" type="datetime1">
              <a:rPr kumimoji="1" lang="ja-JP" altLang="en-US" smtClean="0"/>
              <a:t>2026/3/31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677150" y="6471718"/>
            <a:ext cx="2228850" cy="365125"/>
          </a:xfrm>
        </p:spPr>
        <p:txBody>
          <a:bodyPr/>
          <a:lstStyle>
            <a:lvl1pPr>
              <a:defRPr>
                <a:latin typeface="BIZ UDPゴシック" panose="020B0400000000000000" pitchFamily="50" charset="-128"/>
                <a:ea typeface="BIZ UDPゴシック" panose="020B0400000000000000" pitchFamily="50" charset="-128"/>
              </a:defRPr>
            </a:lvl1pPr>
          </a:lstStyle>
          <a:p>
            <a:fld id="{DDF82107-93BA-490C-9453-044014AF67CD}" type="slidenum">
              <a:rPr kumimoji="1" lang="ja-JP" altLang="en-US" smtClean="0"/>
              <a:pPr/>
              <a:t>‹#›</a:t>
            </a:fld>
            <a:endParaRPr kumimoji="1" lang="ja-JP" altLang="en-US" dirty="0"/>
          </a:p>
        </p:txBody>
      </p:sp>
      <p:sp>
        <p:nvSpPr>
          <p:cNvPr id="7" name="正方形/長方形 6">
            <a:extLst>
              <a:ext uri="{FF2B5EF4-FFF2-40B4-BE49-F238E27FC236}">
                <a16:creationId xmlns:a16="http://schemas.microsoft.com/office/drawing/2014/main" id="{0A712E96-66D4-4158-9309-F73B1031B22D}"/>
              </a:ext>
            </a:extLst>
          </p:cNvPr>
          <p:cNvSpPr/>
          <p:nvPr userDrawn="1"/>
        </p:nvSpPr>
        <p:spPr>
          <a:xfrm>
            <a:off x="1" y="0"/>
            <a:ext cx="9905999" cy="54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442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05E5E19-D15F-4B26-8E7E-266FDC43E7A8}" type="datetime1">
              <a:rPr kumimoji="1" lang="ja-JP" altLang="en-US" smtClean="0"/>
              <a:t>2026/3/31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a16="http://schemas.microsoft.com/office/drawing/2014/main" id="{51FFD4E6-A213-42C0-A2AE-7110DA677516}"/>
              </a:ext>
            </a:extLst>
          </p:cNvPr>
          <p:cNvSpPr>
            <a:spLocks noGrp="1"/>
          </p:cNvSpPr>
          <p:nvPr>
            <p:ph type="sldNum" sz="quarter" idx="12"/>
          </p:nvPr>
        </p:nvSpPr>
        <p:spPr>
          <a:xfrm>
            <a:off x="7677150" y="6471718"/>
            <a:ext cx="2228850" cy="365125"/>
          </a:xfrm>
        </p:spPr>
        <p:txBody>
          <a:bodyPr/>
          <a:lstStyle>
            <a:lvl1pPr>
              <a:defRPr>
                <a:latin typeface="BIZ UDPゴシック" panose="020B0400000000000000" pitchFamily="50" charset="-128"/>
                <a:ea typeface="BIZ UDPゴシック" panose="020B0400000000000000" pitchFamily="50" charset="-128"/>
              </a:defRPr>
            </a:lvl1pPr>
          </a:lstStyle>
          <a:p>
            <a:fld id="{DDF82107-93BA-490C-9453-044014AF67CD}" type="slidenum">
              <a:rPr kumimoji="1" lang="ja-JP" altLang="en-US" smtClean="0"/>
              <a:pPr/>
              <a:t>‹#›</a:t>
            </a:fld>
            <a:endParaRPr kumimoji="1" lang="ja-JP" altLang="en-US" dirty="0"/>
          </a:p>
        </p:txBody>
      </p:sp>
    </p:spTree>
    <p:extLst>
      <p:ext uri="{BB962C8B-B14F-4D97-AF65-F5344CB8AC3E}">
        <p14:creationId xmlns:p14="http://schemas.microsoft.com/office/powerpoint/2010/main" val="21642080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134A7C-0D2B-4062-8E1B-7E13D271A188}" type="datetime1">
              <a:rPr kumimoji="1" lang="ja-JP" altLang="en-US" smtClean="0"/>
              <a:t>2026/3/31</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82107-93BA-490C-9453-044014AF67CD}" type="slidenum">
              <a:rPr lang="ja-JP" altLang="en-US" smtClean="0"/>
              <a:pPr/>
              <a:t>‹#›</a:t>
            </a:fld>
            <a:endParaRPr lang="ja-JP" altLang="en-US" dirty="0"/>
          </a:p>
        </p:txBody>
      </p:sp>
    </p:spTree>
    <p:extLst>
      <p:ext uri="{BB962C8B-B14F-4D97-AF65-F5344CB8AC3E}">
        <p14:creationId xmlns:p14="http://schemas.microsoft.com/office/powerpoint/2010/main" val="4137167446"/>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1"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75BDAB99-A8CD-415C-9EF8-70DEB91E0760}"/>
              </a:ext>
            </a:extLst>
          </p:cNvPr>
          <p:cNvSpPr txBox="1">
            <a:spLocks/>
          </p:cNvSpPr>
          <p:nvPr/>
        </p:nvSpPr>
        <p:spPr>
          <a:xfrm>
            <a:off x="1" y="2487384"/>
            <a:ext cx="9913007" cy="188323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spcBef>
                <a:spcPts val="0"/>
              </a:spcBef>
            </a:pPr>
            <a:r>
              <a:rPr kumimoji="0" lang="ja-JP" altLang="en-US" sz="4400" b="0" i="0" u="none" strike="noStrike" kern="1200" cap="none" spc="200" normalizeH="0" baseline="0" noProof="0" dirty="0">
                <a:ln>
                  <a:noFill/>
                </a:ln>
                <a:solidFill>
                  <a:prstClr val="black"/>
                </a:solidFill>
                <a:effectLst/>
                <a:uLnTx/>
                <a:uFillTx/>
                <a:latin typeface="HGP創英角ｺﾞｼｯｸUB"/>
                <a:ea typeface="HGP創英角ｺﾞｼｯｸUB"/>
                <a:cs typeface="Meiryo UI" panose="020B0604030504040204" pitchFamily="50" charset="-128"/>
              </a:rPr>
              <a:t>Ｂｅｙｏｎｄ　ＥＸＰＯ　２０２５</a:t>
            </a:r>
            <a:endParaRPr kumimoji="0" lang="en-US" altLang="ja-JP" sz="4400" b="0" i="0" u="none" strike="noStrike" kern="1200" cap="none" spc="200" normalizeH="0" baseline="0" noProof="0" dirty="0">
              <a:ln>
                <a:noFill/>
              </a:ln>
              <a:solidFill>
                <a:prstClr val="black"/>
              </a:solidFill>
              <a:effectLst/>
              <a:uLnTx/>
              <a:uFillTx/>
              <a:latin typeface="HGP創英角ｺﾞｼｯｸUB"/>
              <a:ea typeface="HGP創英角ｺﾞｼｯｸUB"/>
              <a:cs typeface="Meiryo UI" panose="020B0604030504040204" pitchFamily="50" charset="-128"/>
            </a:endParaRPr>
          </a:p>
          <a:p>
            <a:pPr marL="0" marR="0" lvl="0" indent="0" defTabSz="457200" rtl="0" eaLnBrk="1" fontAlgn="auto" latinLnBrk="0" hangingPunct="1">
              <a:lnSpc>
                <a:spcPct val="150000"/>
              </a:lnSpc>
              <a:spcBef>
                <a:spcPts val="0"/>
              </a:spcBef>
              <a:spcAft>
                <a:spcPts val="0"/>
              </a:spcAft>
              <a:buClrTx/>
              <a:buSzTx/>
              <a:buFontTx/>
              <a:buNone/>
              <a:tabLst/>
              <a:defRPr/>
            </a:pPr>
            <a:r>
              <a:rPr lang="en-US" altLang="ja-JP" sz="2400" b="1" spc="200" dirty="0">
                <a:latin typeface="BIZ UDPゴシック" panose="020B0400000000000000" pitchFamily="50" charset="-128"/>
                <a:ea typeface="BIZ UDPゴシック" panose="020B0400000000000000" pitchFamily="50" charset="-128"/>
                <a:cs typeface="Meiryo UI" panose="020B0604030504040204" pitchFamily="50" charset="-128"/>
              </a:rPr>
              <a:t> </a:t>
            </a:r>
            <a:r>
              <a:rPr kumimoji="0" lang="ja-JP" altLang="en-US" sz="2400" b="1" i="0" u="none" strike="noStrike" kern="1200" cap="none" spc="2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～直近</a:t>
            </a:r>
            <a:r>
              <a:rPr kumimoji="0" lang="en-US" altLang="ja-JP" sz="2400" b="1" i="0" u="none" strike="noStrike" kern="1200" cap="none" spc="2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10</a:t>
            </a:r>
            <a:r>
              <a:rPr kumimoji="0" lang="ja-JP" altLang="en-US" sz="2400" b="1" i="0" u="none" strike="noStrike" kern="1200" cap="none" spc="2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年間と万博期間中の取組み～</a:t>
            </a:r>
            <a:endParaRPr kumimoji="0" lang="en-US" altLang="ja-JP" sz="2400" b="1" i="0" u="none" strike="noStrike" kern="1200" cap="none" spc="2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0F71BBCA-61EE-4F53-A685-590115628BF8}"/>
              </a:ext>
            </a:extLst>
          </p:cNvPr>
          <p:cNvSpPr txBox="1"/>
          <p:nvPr/>
        </p:nvSpPr>
        <p:spPr>
          <a:xfrm>
            <a:off x="3757245" y="4294480"/>
            <a:ext cx="2534498"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200" normalizeH="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（参考資料編）</a:t>
            </a:r>
            <a:endParaRPr kumimoji="0" lang="en-US" altLang="ja-JP" sz="2800" b="1" i="0" u="none" strike="noStrike" kern="1200" cap="none" spc="200" normalizeH="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64FC884C-045B-4796-B9BC-CA3905417870}"/>
              </a:ext>
            </a:extLst>
          </p:cNvPr>
          <p:cNvSpPr/>
          <p:nvPr/>
        </p:nvSpPr>
        <p:spPr>
          <a:xfrm>
            <a:off x="2636" y="0"/>
            <a:ext cx="9900000"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75740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04E8A75D-E93E-4D80-BC01-07E1FC62161D}"/>
              </a:ext>
            </a:extLst>
          </p:cNvPr>
          <p:cNvGrpSpPr/>
          <p:nvPr/>
        </p:nvGrpSpPr>
        <p:grpSpPr>
          <a:xfrm>
            <a:off x="6947" y="1645654"/>
            <a:ext cx="4083088" cy="4733850"/>
            <a:chOff x="127561" y="1987446"/>
            <a:chExt cx="4083088" cy="4733850"/>
          </a:xfrm>
        </p:grpSpPr>
        <p:pic>
          <p:nvPicPr>
            <p:cNvPr id="193" name="図 192">
              <a:extLst>
                <a:ext uri="{FF2B5EF4-FFF2-40B4-BE49-F238E27FC236}">
                  <a16:creationId xmlns:a16="http://schemas.microsoft.com/office/drawing/2014/main" id="{B2392363-B4D9-4646-ACB6-44A5B2EC30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409" t="8223" r="29343" b="11617"/>
            <a:stretch/>
          </p:blipFill>
          <p:spPr>
            <a:xfrm>
              <a:off x="127561" y="1987446"/>
              <a:ext cx="4083088" cy="4733850"/>
            </a:xfrm>
            <a:prstGeom prst="rect">
              <a:avLst/>
            </a:prstGeom>
            <a:ln>
              <a:noFill/>
            </a:ln>
          </p:spPr>
        </p:pic>
        <p:sp>
          <p:nvSpPr>
            <p:cNvPr id="108" name="楕円 107">
              <a:extLst>
                <a:ext uri="{FF2B5EF4-FFF2-40B4-BE49-F238E27FC236}">
                  <a16:creationId xmlns:a16="http://schemas.microsoft.com/office/drawing/2014/main" id="{62DBE82B-308A-4B10-84C5-97C90F3AD190}"/>
                </a:ext>
              </a:extLst>
            </p:cNvPr>
            <p:cNvSpPr>
              <a:spLocks noChangeAspect="1"/>
            </p:cNvSpPr>
            <p:nvPr/>
          </p:nvSpPr>
          <p:spPr>
            <a:xfrm>
              <a:off x="2776862" y="3639278"/>
              <a:ext cx="180000" cy="180000"/>
            </a:xfrm>
            <a:prstGeom prst="ellipse">
              <a:avLst/>
            </a:prstGeom>
            <a:solidFill>
              <a:srgbClr val="BBCE19"/>
            </a:solidFill>
            <a:ln>
              <a:noFill/>
            </a:ln>
            <a:effectLst>
              <a:outerShdw blurRad="63500" sx="102000" sy="102000" algn="ctr" rotWithShape="0">
                <a:prstClr val="black">
                  <a:alpha val="40000"/>
                </a:prstClr>
              </a:outerShdw>
            </a:effectLst>
            <a:scene3d>
              <a:camera prst="orthographicFront"/>
              <a:lightRig rig="threePt" dir="t"/>
            </a:scene3d>
            <a:sp3d>
              <a:bevelT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2" name="楕円 91">
              <a:extLst>
                <a:ext uri="{FF2B5EF4-FFF2-40B4-BE49-F238E27FC236}">
                  <a16:creationId xmlns:a16="http://schemas.microsoft.com/office/drawing/2014/main" id="{F6BB5597-D160-456B-A6A0-8DD9873385F4}"/>
                </a:ext>
              </a:extLst>
            </p:cNvPr>
            <p:cNvSpPr>
              <a:spLocks noChangeAspect="1"/>
            </p:cNvSpPr>
            <p:nvPr/>
          </p:nvSpPr>
          <p:spPr>
            <a:xfrm>
              <a:off x="2662725" y="3175896"/>
              <a:ext cx="180000" cy="180000"/>
            </a:xfrm>
            <a:prstGeom prst="ellipse">
              <a:avLst/>
            </a:prstGeom>
            <a:solidFill>
              <a:schemeClr val="accent2"/>
            </a:solidFill>
            <a:ln>
              <a:noFill/>
            </a:ln>
            <a:effectLst>
              <a:outerShdw blurRad="63500" sx="102000" sy="102000" algn="ctr" rotWithShape="0">
                <a:prstClr val="black">
                  <a:alpha val="40000"/>
                </a:prstClr>
              </a:outerShdw>
            </a:effectLst>
            <a:scene3d>
              <a:camera prst="orthographicFront"/>
              <a:lightRig rig="threePt" dir="t"/>
            </a:scene3d>
            <a:sp3d>
              <a:bevelT w="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6" name="楕円 105">
              <a:extLst>
                <a:ext uri="{FF2B5EF4-FFF2-40B4-BE49-F238E27FC236}">
                  <a16:creationId xmlns:a16="http://schemas.microsoft.com/office/drawing/2014/main" id="{278EF474-0C62-4FED-9929-08947CEF21A7}"/>
                </a:ext>
              </a:extLst>
            </p:cNvPr>
            <p:cNvSpPr>
              <a:spLocks noChangeAspect="1"/>
            </p:cNvSpPr>
            <p:nvPr/>
          </p:nvSpPr>
          <p:spPr>
            <a:xfrm>
              <a:off x="2498600" y="4071613"/>
              <a:ext cx="180000" cy="180000"/>
            </a:xfrm>
            <a:prstGeom prst="ellipse">
              <a:avLst/>
            </a:prstGeom>
            <a:solidFill>
              <a:srgbClr val="0FB49D"/>
            </a:solidFill>
            <a:ln>
              <a:noFill/>
            </a:ln>
            <a:effectLst>
              <a:outerShdw blurRad="63500" sx="102000" sy="102000" algn="ctr" rotWithShape="0">
                <a:prstClr val="black">
                  <a:alpha val="40000"/>
                </a:prstClr>
              </a:outerShdw>
            </a:effectLst>
            <a:scene3d>
              <a:camera prst="orthographicFront"/>
              <a:lightRig rig="threePt" dir="t"/>
            </a:scene3d>
            <a:sp3d>
              <a:bevelT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 name="スライド番号プレースホルダー 1">
            <a:extLst>
              <a:ext uri="{FF2B5EF4-FFF2-40B4-BE49-F238E27FC236}">
                <a16:creationId xmlns:a16="http://schemas.microsoft.com/office/drawing/2014/main" id="{575541CA-E1F7-476E-BE71-671375E5A6E0}"/>
              </a:ext>
            </a:extLst>
          </p:cNvPr>
          <p:cNvSpPr>
            <a:spLocks noGrp="1"/>
          </p:cNvSpPr>
          <p:nvPr>
            <p:ph type="sldNum" sz="quarter" idx="12"/>
          </p:nvPr>
        </p:nvSpPr>
        <p:spPr/>
        <p:txBody>
          <a:bodyPr/>
          <a:lstStyle/>
          <a:p>
            <a:fld id="{DDF82107-93BA-490C-9453-044014AF67CD}" type="slidenum">
              <a:rPr kumimoji="1" lang="ja-JP" altLang="en-US" smtClean="0"/>
              <a:pPr/>
              <a:t>9</a:t>
            </a:fld>
            <a:endParaRPr kumimoji="1" lang="ja-JP" altLang="en-US" dirty="0"/>
          </a:p>
        </p:txBody>
      </p:sp>
      <p:sp>
        <p:nvSpPr>
          <p:cNvPr id="188" name="テキスト ボックス 187">
            <a:extLst>
              <a:ext uri="{FF2B5EF4-FFF2-40B4-BE49-F238E27FC236}">
                <a16:creationId xmlns:a16="http://schemas.microsoft.com/office/drawing/2014/main" id="{93EE9230-5029-4489-9FD1-443E070E9030}"/>
              </a:ext>
            </a:extLst>
          </p:cNvPr>
          <p:cNvSpPr txBox="1"/>
          <p:nvPr/>
        </p:nvSpPr>
        <p:spPr>
          <a:xfrm>
            <a:off x="139462" y="987739"/>
            <a:ext cx="3282098" cy="374846"/>
          </a:xfrm>
          <a:prstGeom prst="rect">
            <a:avLst/>
          </a:prstGeom>
          <a:noFill/>
        </p:spPr>
        <p:txBody>
          <a:bodyPr wrap="square">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b="1" dirty="0">
                <a:solidFill>
                  <a:prstClr val="black"/>
                </a:solidFill>
                <a:latin typeface="BIZ UDPゴシック" panose="020B0400000000000000" pitchFamily="50" charset="-128"/>
                <a:ea typeface="BIZ UDPゴシック" panose="020B0400000000000000" pitchFamily="50" charset="-128"/>
              </a:rPr>
              <a:t>ライフサイエンス拠点</a:t>
            </a:r>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189" name="表 3">
            <a:extLst>
              <a:ext uri="{FF2B5EF4-FFF2-40B4-BE49-F238E27FC236}">
                <a16:creationId xmlns:a16="http://schemas.microsoft.com/office/drawing/2014/main" id="{0FE98B2E-A849-4D3A-9E44-70779A4F89B6}"/>
              </a:ext>
            </a:extLst>
          </p:cNvPr>
          <p:cNvGraphicFramePr>
            <a:graphicFrameLocks noGrp="1"/>
          </p:cNvGraphicFramePr>
          <p:nvPr>
            <p:extLst>
              <p:ext uri="{D42A27DB-BD31-4B8C-83A1-F6EECF244321}">
                <p14:modId xmlns:p14="http://schemas.microsoft.com/office/powerpoint/2010/main" val="3099564240"/>
              </p:ext>
            </p:extLst>
          </p:nvPr>
        </p:nvGraphicFramePr>
        <p:xfrm>
          <a:off x="4706810" y="1000031"/>
          <a:ext cx="5089584" cy="5450956"/>
        </p:xfrm>
        <a:graphic>
          <a:graphicData uri="http://schemas.openxmlformats.org/drawingml/2006/table">
            <a:tbl>
              <a:tblPr>
                <a:tableStyleId>{5C22544A-7EE6-4342-B048-85BDC9FD1C3A}</a:tableStyleId>
              </a:tblPr>
              <a:tblGrid>
                <a:gridCol w="474452">
                  <a:extLst>
                    <a:ext uri="{9D8B030D-6E8A-4147-A177-3AD203B41FA5}">
                      <a16:colId xmlns:a16="http://schemas.microsoft.com/office/drawing/2014/main" val="486950294"/>
                    </a:ext>
                  </a:extLst>
                </a:gridCol>
                <a:gridCol w="776378">
                  <a:extLst>
                    <a:ext uri="{9D8B030D-6E8A-4147-A177-3AD203B41FA5}">
                      <a16:colId xmlns:a16="http://schemas.microsoft.com/office/drawing/2014/main" val="1585985753"/>
                    </a:ext>
                  </a:extLst>
                </a:gridCol>
                <a:gridCol w="3838754">
                  <a:extLst>
                    <a:ext uri="{9D8B030D-6E8A-4147-A177-3AD203B41FA5}">
                      <a16:colId xmlns:a16="http://schemas.microsoft.com/office/drawing/2014/main" val="2827835953"/>
                    </a:ext>
                  </a:extLst>
                </a:gridCol>
              </a:tblGrid>
              <a:tr h="357667">
                <a:tc>
                  <a:txBody>
                    <a:bodyPr/>
                    <a:lstStyle/>
                    <a:p>
                      <a:pPr marL="72000" indent="-457200" algn="ctr"/>
                      <a:r>
                        <a:rPr kumimoji="1" lang="ja-JP" altLang="en-US" sz="1100" b="1" dirty="0">
                          <a:latin typeface="BIZ UDPゴシック" panose="020B0400000000000000" pitchFamily="50" charset="-128"/>
                          <a:ea typeface="BIZ UDPゴシック" panose="020B0400000000000000" pitchFamily="50" charset="-128"/>
                        </a:rPr>
                        <a:t>拠点</a:t>
                      </a:r>
                      <a:endParaRPr kumimoji="1" lang="en-US" altLang="ja-JP" sz="1100" b="1"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72000" indent="-457200" algn="ctr"/>
                      <a:r>
                        <a:rPr kumimoji="1" lang="ja-JP" altLang="en-US" sz="1100" b="1" dirty="0">
                          <a:latin typeface="BIZ UDPゴシック" panose="020B0400000000000000" pitchFamily="50" charset="-128"/>
                          <a:ea typeface="BIZ UDPゴシック" panose="020B0400000000000000" pitchFamily="50" charset="-128"/>
                        </a:rPr>
                        <a:t>開設年等</a:t>
                      </a:r>
                      <a:endParaRPr kumimoji="1" lang="en-US" altLang="ja-JP" sz="1100" b="1"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72000" indent="-457200" algn="ctr"/>
                      <a:r>
                        <a:rPr kumimoji="1" lang="ja-JP" altLang="en-US" sz="1100" b="1" dirty="0">
                          <a:latin typeface="BIZ UDPゴシック" panose="020B0400000000000000" pitchFamily="50" charset="-128"/>
                          <a:ea typeface="BIZ UDPゴシック" panose="020B0400000000000000" pitchFamily="50" charset="-128"/>
                        </a:rPr>
                        <a:t>概　要</a:t>
                      </a:r>
                      <a:endParaRPr kumimoji="1" lang="en-US" altLang="ja-JP" sz="1100" b="1"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29257475"/>
                  </a:ext>
                </a:extLst>
              </a:tr>
              <a:tr h="371891">
                <a:tc rowSpan="5">
                  <a:txBody>
                    <a:bodyPr/>
                    <a:lstStyle/>
                    <a:p>
                      <a:pPr marL="72000" indent="-457200" algn="ctr" defTabSz="914400" rtl="0" eaLnBrk="1" latinLnBrk="0" hangingPunct="1">
                        <a:buFont typeface="Arial" panose="020B0604020202020204" pitchFamily="34" charset="0"/>
                        <a:buNone/>
                      </a:pPr>
                      <a:r>
                        <a:rPr kumimoji="1" lang="ja-JP" altLang="en-US" sz="1000" b="1" kern="1200" spc="300" baseline="0" dirty="0">
                          <a:solidFill>
                            <a:schemeClr val="dk1"/>
                          </a:solidFill>
                          <a:latin typeface="BIZ UDPゴシック" panose="020B0400000000000000" pitchFamily="50" charset="-128"/>
                          <a:ea typeface="BIZ UDPゴシック" panose="020B0400000000000000" pitchFamily="50" charset="-128"/>
                          <a:cs typeface="+mn-cs"/>
                        </a:rPr>
                        <a:t>彩都　</a:t>
                      </a:r>
                      <a:r>
                        <a:rPr kumimoji="1" lang="ja-JP" altLang="en-US" sz="800" b="1" kern="1200" spc="300" baseline="0" dirty="0">
                          <a:solidFill>
                            <a:schemeClr val="dk1"/>
                          </a:solidFill>
                          <a:latin typeface="BIZ UDPゴシック" panose="020B0400000000000000" pitchFamily="50" charset="-128"/>
                          <a:ea typeface="BIZ UDPゴシック" panose="020B0400000000000000" pitchFamily="50" charset="-128"/>
                          <a:cs typeface="+mn-cs"/>
                        </a:rPr>
                        <a:t>（創薬）</a:t>
                      </a: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0" indent="0" algn="ctr" defTabSz="914400" rtl="0" eaLnBrk="1" latinLnBrk="0" hangingPunct="1">
                        <a:buFont typeface="Arial" panose="020B0604020202020204" pitchFamily="34" charset="0"/>
                        <a:buNone/>
                      </a:pPr>
                      <a:r>
                        <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rPr>
                        <a:t>2004</a:t>
                      </a: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年</a:t>
                      </a:r>
                      <a:endPar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l" defTabSz="914400" rtl="0" eaLnBrk="1" latinLnBrk="0" hangingPunct="1">
                        <a:buFont typeface="Arial" panose="020B0604020202020204" pitchFamily="34" charset="0"/>
                        <a:buNone/>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a:t>
                      </a:r>
                      <a:r>
                        <a:rPr kumimoji="1" lang="ja-JP" altLang="en-US" sz="900" b="1" kern="1200" dirty="0">
                          <a:solidFill>
                            <a:schemeClr val="tx1"/>
                          </a:solidFill>
                          <a:latin typeface="BIZ UDPゴシック" panose="020B0400000000000000" pitchFamily="50" charset="-128"/>
                          <a:ea typeface="BIZ UDPゴシック" panose="020B0400000000000000" pitchFamily="50" charset="-128"/>
                          <a:cs typeface="+mn-cs"/>
                        </a:rPr>
                        <a:t>クリングルファーマ㈱</a:t>
                      </a:r>
                      <a:endParaRPr kumimoji="1" lang="en-US" altLang="ja-JP" sz="900" b="1" kern="1200" dirty="0">
                        <a:solidFill>
                          <a:schemeClr val="tx1"/>
                        </a:solidFill>
                        <a:latin typeface="BIZ UDPゴシック" panose="020B0400000000000000" pitchFamily="50" charset="-128"/>
                        <a:ea typeface="BIZ UDPゴシック" panose="020B0400000000000000" pitchFamily="50" charset="-128"/>
                        <a:cs typeface="+mn-cs"/>
                      </a:endParaRPr>
                    </a:p>
                    <a:p>
                      <a:pPr marL="0" indent="0" algn="l" defTabSz="914400" rtl="0" eaLnBrk="1" latinLnBrk="0" hangingPunct="1">
                        <a:buFont typeface="Arial" panose="020B0604020202020204" pitchFamily="34" charset="0"/>
                        <a:buNone/>
                      </a:pP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→再生能力の高い</a:t>
                      </a:r>
                      <a:r>
                        <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rPr>
                        <a:t>HGF</a:t>
                      </a: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タンパク質を用いた治療薬の量産に向け、臨床試験を実施</a:t>
                      </a:r>
                      <a:endPar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3458132"/>
                  </a:ext>
                </a:extLst>
              </a:tr>
              <a:tr h="371891">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rPr>
                        <a:t>2007</a:t>
                      </a: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年</a:t>
                      </a:r>
                      <a:endPar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l" defTabSz="914400" rtl="0" eaLnBrk="1" latinLnBrk="0" hangingPunct="1">
                        <a:buFont typeface="Arial" panose="020B0604020202020204" pitchFamily="34" charset="0"/>
                        <a:buNone/>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a:t>
                      </a:r>
                      <a:r>
                        <a:rPr kumimoji="1" lang="ja-JP" altLang="en-US" sz="900" b="1" kern="1200" dirty="0">
                          <a:solidFill>
                            <a:schemeClr val="tx1"/>
                          </a:solidFill>
                          <a:latin typeface="BIZ UDPゴシック" panose="020B0400000000000000" pitchFamily="50" charset="-128"/>
                          <a:ea typeface="BIZ UDPゴシック" panose="020B0400000000000000" pitchFamily="50" charset="-128"/>
                          <a:cs typeface="+mn-cs"/>
                        </a:rPr>
                        <a:t>㈱ジェイテックコーポレーション</a:t>
                      </a:r>
                      <a:endParaRPr kumimoji="1" lang="en-US" altLang="ja-JP" sz="900" b="1" kern="1200" dirty="0">
                        <a:solidFill>
                          <a:schemeClr val="tx1"/>
                        </a:solidFill>
                        <a:latin typeface="BIZ UDPゴシック" panose="020B0400000000000000" pitchFamily="50" charset="-128"/>
                        <a:ea typeface="BIZ UDPゴシック" panose="020B0400000000000000" pitchFamily="50" charset="-128"/>
                        <a:cs typeface="+mn-cs"/>
                      </a:endParaRPr>
                    </a:p>
                    <a:p>
                      <a:pPr marL="0" indent="0" algn="l" defTabSz="914400" rtl="0" eaLnBrk="1" latinLnBrk="0" hangingPunct="1">
                        <a:buFont typeface="Arial" panose="020B0604020202020204" pitchFamily="34" charset="0"/>
                        <a:buNone/>
                      </a:pP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→世界トップレベルの</a:t>
                      </a:r>
                      <a:r>
                        <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rPr>
                        <a:t>X</a:t>
                      </a: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線集光ミラー技術が強み。放射光ﾐﾗｰ分野で約</a:t>
                      </a:r>
                      <a:r>
                        <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rPr>
                        <a:t>30%</a:t>
                      </a: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のｼｪｱ</a:t>
                      </a:r>
                      <a:endPar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1843728"/>
                  </a:ext>
                </a:extLst>
              </a:tr>
              <a:tr h="371891">
                <a:tc vMerge="1">
                  <a:txBody>
                    <a:bodyPr/>
                    <a:lstStyle/>
                    <a:p>
                      <a:pPr marL="72000" indent="-457200" algn="ctr" defTabSz="914400" rtl="0" eaLnBrk="1" latinLnBrk="0" hangingPunct="1">
                        <a:buFont typeface="Arial" panose="020B0604020202020204" pitchFamily="34" charset="0"/>
                        <a:buNone/>
                      </a:pPr>
                      <a:endParaRPr kumimoji="1" lang="ja-JP" altLang="en-US" sz="1000" b="1" kern="1200" spc="300" baseline="0" dirty="0">
                        <a:solidFill>
                          <a:schemeClr val="dk1"/>
                        </a:solidFill>
                        <a:latin typeface="BIZ UDPゴシック" panose="020B0400000000000000" pitchFamily="50" charset="-128"/>
                        <a:ea typeface="BIZ UDPゴシック" panose="020B0400000000000000" pitchFamily="50" charset="-128"/>
                        <a:cs typeface="+mn-cs"/>
                      </a:endParaRP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0" indent="0" algn="ctr" rtl="0" eaLnBrk="1" fontAlgn="ctr" latinLnBrk="0" hangingPunct="1">
                        <a:spcBef>
                          <a:spcPts val="0"/>
                        </a:spcBef>
                        <a:spcAft>
                          <a:spcPts val="0"/>
                        </a:spcAft>
                      </a:pPr>
                      <a:r>
                        <a:rPr kumimoji="1" lang="en-US" altLang="ja-JP" sz="800" b="0" i="0" u="none" strike="noStrike" kern="1200" dirty="0">
                          <a:solidFill>
                            <a:schemeClr val="tx1"/>
                          </a:solidFill>
                          <a:effectLst/>
                          <a:latin typeface="BIZ UDPゴシック" panose="020B0400000000000000" pitchFamily="50" charset="-128"/>
                          <a:ea typeface="BIZ UDPゴシック" panose="020B0400000000000000" pitchFamily="50" charset="-128"/>
                        </a:rPr>
                        <a:t>2008</a:t>
                      </a:r>
                      <a:r>
                        <a:rPr kumimoji="1" lang="ja-JP" altLang="en-US" sz="800" b="0" i="0" u="none" strike="noStrike" kern="1200" dirty="0">
                          <a:solidFill>
                            <a:schemeClr val="tx1"/>
                          </a:solidFill>
                          <a:effectLst/>
                          <a:latin typeface="BIZ UDPゴシック" panose="020B0400000000000000" pitchFamily="50" charset="-128"/>
                          <a:ea typeface="BIZ UDPゴシック" panose="020B0400000000000000" pitchFamily="50" charset="-128"/>
                        </a:rPr>
                        <a:t>年</a:t>
                      </a:r>
                      <a:endParaRPr lang="ja-JP" altLang="en-US" sz="1800" b="0" i="0" u="none" strike="noStrike" dirty="0">
                        <a:solidFill>
                          <a:schemeClr val="tx1"/>
                        </a:solidFill>
                        <a:effectLst/>
                        <a:latin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l" rtl="0" eaLnBrk="1" fontAlgn="ctr" latinLnBrk="0" hangingPunct="1">
                        <a:spcBef>
                          <a:spcPts val="0"/>
                        </a:spcBef>
                        <a:spcAft>
                          <a:spcPts val="0"/>
                        </a:spcAft>
                      </a:pPr>
                      <a:r>
                        <a:rPr kumimoji="1" lang="ja-JP" altLang="en-US" sz="900" b="0" i="0" u="none" strike="noStrike" kern="1200" dirty="0">
                          <a:solidFill>
                            <a:schemeClr val="tx1"/>
                          </a:solidFill>
                          <a:effectLst/>
                          <a:latin typeface="BIZ UDPゴシック" panose="020B0400000000000000" pitchFamily="50" charset="-128"/>
                          <a:ea typeface="BIZ UDPゴシック" panose="020B0400000000000000" pitchFamily="50" charset="-128"/>
                        </a:rPr>
                        <a:t>・</a:t>
                      </a:r>
                      <a:r>
                        <a:rPr kumimoji="1" lang="ja-JP" altLang="en-US" sz="900" b="1" i="0" u="none" strike="noStrike" kern="1200" dirty="0">
                          <a:solidFill>
                            <a:schemeClr val="tx1"/>
                          </a:solidFill>
                          <a:effectLst/>
                          <a:latin typeface="BIZ UDPゴシック" panose="020B0400000000000000" pitchFamily="50" charset="-128"/>
                          <a:ea typeface="BIZ UDPゴシック" panose="020B0400000000000000" pitchFamily="50" charset="-128"/>
                        </a:rPr>
                        <a:t>マイクロ波化学㈱</a:t>
                      </a:r>
                      <a:endParaRPr lang="ja-JP" altLang="en-US" sz="1800" b="1" i="0" u="none" strike="noStrike" dirty="0">
                        <a:solidFill>
                          <a:schemeClr val="tx1"/>
                        </a:solidFill>
                        <a:effectLst/>
                        <a:latin typeface="Arial" panose="020B0604020202020204" pitchFamily="34" charset="0"/>
                      </a:endParaRPr>
                    </a:p>
                    <a:p>
                      <a:pPr marL="0" indent="0" algn="l" rtl="0" eaLnBrk="1" fontAlgn="ctr" latinLnBrk="0" hangingPunct="1">
                        <a:spcBef>
                          <a:spcPts val="0"/>
                        </a:spcBef>
                        <a:spcAft>
                          <a:spcPts val="0"/>
                        </a:spcAft>
                      </a:pPr>
                      <a:r>
                        <a:rPr kumimoji="1" lang="ja-JP" altLang="en-US" sz="800" b="0" i="0" u="none" strike="noStrike" kern="1200" dirty="0">
                          <a:solidFill>
                            <a:schemeClr val="tx1"/>
                          </a:solidFill>
                          <a:effectLst/>
                          <a:latin typeface="BIZ UDPゴシック" panose="020B0400000000000000" pitchFamily="50" charset="-128"/>
                          <a:ea typeface="BIZ UDPゴシック" panose="020B0400000000000000" pitchFamily="50" charset="-128"/>
                        </a:rPr>
                        <a:t>→マイクロ波加熱技術を用いた、省エネ・高効率・低環境負荷な製造プロセスの提供</a:t>
                      </a:r>
                      <a:endParaRPr lang="ja-JP" altLang="en-US" sz="800" b="0" i="0" u="none" strike="noStrike" dirty="0">
                        <a:solidFill>
                          <a:schemeClr val="tx1"/>
                        </a:solidFill>
                        <a:effectLst/>
                        <a:latin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0792398"/>
                  </a:ext>
                </a:extLst>
              </a:tr>
              <a:tr h="371891">
                <a:tc vMerge="1">
                  <a:txBody>
                    <a:bodyPr/>
                    <a:lstStyle/>
                    <a:p>
                      <a:pPr marL="72000" indent="-457200" algn="ctr" defTabSz="914400" rtl="0" eaLnBrk="1" latinLnBrk="0" hangingPunct="1">
                        <a:buFont typeface="Arial" panose="020B0604020202020204" pitchFamily="34" charset="0"/>
                        <a:buNone/>
                      </a:pPr>
                      <a:endParaRPr kumimoji="1" lang="ja-JP" altLang="en-US" sz="1000" b="1" kern="1200" spc="300" baseline="0" dirty="0">
                        <a:solidFill>
                          <a:schemeClr val="dk1"/>
                        </a:solidFill>
                        <a:latin typeface="BIZ UDPゴシック" panose="020B0400000000000000" pitchFamily="50" charset="-128"/>
                        <a:ea typeface="BIZ UDPゴシック" panose="020B0400000000000000" pitchFamily="50" charset="-128"/>
                        <a:cs typeface="+mn-cs"/>
                      </a:endParaRP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0" indent="0" algn="ctr" defTabSz="914400" rtl="0" eaLnBrk="1" latinLnBrk="0" hangingPunct="1">
                        <a:buFont typeface="Arial" panose="020B0604020202020204" pitchFamily="34" charset="0"/>
                        <a:buNone/>
                      </a:pPr>
                      <a:r>
                        <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rPr>
                        <a:t>2009</a:t>
                      </a: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年</a:t>
                      </a:r>
                      <a:endPar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l" defTabSz="914400" rtl="0" eaLnBrk="1" latinLnBrk="0" hangingPunct="1">
                        <a:buFont typeface="Arial" panose="020B0604020202020204" pitchFamily="34" charset="0"/>
                        <a:buNone/>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a:t>
                      </a:r>
                      <a:r>
                        <a:rPr kumimoji="1" lang="ja-JP" altLang="en-US" sz="900" b="1" kern="1200" dirty="0">
                          <a:solidFill>
                            <a:schemeClr val="tx1"/>
                          </a:solidFill>
                          <a:latin typeface="BIZ UDPゴシック" panose="020B0400000000000000" pitchFamily="50" charset="-128"/>
                          <a:ea typeface="BIZ UDPゴシック" panose="020B0400000000000000" pitchFamily="50" charset="-128"/>
                          <a:cs typeface="+mn-cs"/>
                        </a:rPr>
                        <a:t>㈱ステムリム</a:t>
                      </a:r>
                      <a:endParaRPr kumimoji="1" lang="en-US" altLang="ja-JP" sz="900" b="1" kern="1200" dirty="0">
                        <a:solidFill>
                          <a:schemeClr val="tx1"/>
                        </a:solidFill>
                        <a:latin typeface="BIZ UDPゴシック" panose="020B0400000000000000" pitchFamily="50" charset="-128"/>
                        <a:ea typeface="BIZ UDPゴシック" panose="020B0400000000000000" pitchFamily="50" charset="-128"/>
                        <a:cs typeface="+mn-cs"/>
                      </a:endParaRPr>
                    </a:p>
                    <a:p>
                      <a:pPr marL="0" indent="0" algn="l" defTabSz="914400" rtl="0" eaLnBrk="1" latinLnBrk="0" hangingPunct="1">
                        <a:buFont typeface="Arial" panose="020B0604020202020204" pitchFamily="34" charset="0"/>
                        <a:buNone/>
                      </a:pP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→患者の体内にある幹細胞を活性化させる「</a:t>
                      </a:r>
                      <a:r>
                        <a:rPr kumimoji="1" lang="zh-TW" altLang="en-US" sz="800" kern="1200" dirty="0">
                          <a:solidFill>
                            <a:schemeClr val="tx1"/>
                          </a:solidFill>
                          <a:latin typeface="BIZ UDPゴシック" panose="020B0400000000000000" pitchFamily="50" charset="-128"/>
                          <a:ea typeface="BIZ UDPゴシック" panose="020B0400000000000000" pitchFamily="50" charset="-128"/>
                          <a:cs typeface="+mn-cs"/>
                        </a:rPr>
                        <a:t>再生誘導医薬</a:t>
                      </a: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」技術が強み</a:t>
                      </a:r>
                      <a:endPar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9924565"/>
                  </a:ext>
                </a:extLst>
              </a:tr>
              <a:tr h="371891">
                <a:tc vMerge="1">
                  <a:txBody>
                    <a:bodyPr/>
                    <a:lstStyle/>
                    <a:p>
                      <a:pPr marL="72000" indent="-457200" algn="ctr" defTabSz="914400" rtl="0" eaLnBrk="1" latinLnBrk="0" hangingPunct="1">
                        <a:buFont typeface="Arial" panose="020B0604020202020204" pitchFamily="34" charset="0"/>
                        <a:buNone/>
                      </a:pPr>
                      <a:r>
                        <a:rPr kumimoji="1" lang="ja-JP" altLang="en-US" sz="1000" b="1" kern="1200" spc="300" baseline="0" dirty="0">
                          <a:solidFill>
                            <a:schemeClr val="dk1"/>
                          </a:solidFill>
                          <a:latin typeface="BIZ UDPゴシック" panose="020B0400000000000000" pitchFamily="50" charset="-128"/>
                          <a:ea typeface="BIZ UDPゴシック" panose="020B0400000000000000" pitchFamily="50" charset="-128"/>
                          <a:cs typeface="+mn-cs"/>
                        </a:rPr>
                        <a:t>彩都</a:t>
                      </a: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0" indent="0" algn="ctr" rtl="0" eaLnBrk="1" fontAlgn="ctr" latinLnBrk="0" hangingPunct="1">
                        <a:spcBef>
                          <a:spcPts val="0"/>
                        </a:spcBef>
                        <a:spcAft>
                          <a:spcPts val="0"/>
                        </a:spcAft>
                      </a:pPr>
                      <a:r>
                        <a:rPr kumimoji="1" lang="en-US" altLang="ja-JP" sz="800" b="0" i="0" u="none" strike="noStrike" kern="1200" dirty="0">
                          <a:solidFill>
                            <a:schemeClr val="tx1"/>
                          </a:solidFill>
                          <a:effectLst/>
                          <a:latin typeface="BIZ UDPゴシック" panose="020B0400000000000000" pitchFamily="50" charset="-128"/>
                          <a:ea typeface="BIZ UDPゴシック" panose="020B0400000000000000" pitchFamily="50" charset="-128"/>
                        </a:rPr>
                        <a:t>2015</a:t>
                      </a:r>
                      <a:r>
                        <a:rPr kumimoji="1" lang="ja-JP" altLang="en-US" sz="800" b="0" i="0" u="none" strike="noStrike" kern="1200" dirty="0">
                          <a:solidFill>
                            <a:schemeClr val="tx1"/>
                          </a:solidFill>
                          <a:effectLst/>
                          <a:latin typeface="BIZ UDPゴシック" panose="020B0400000000000000" pitchFamily="50" charset="-128"/>
                          <a:ea typeface="BIZ UDPゴシック" panose="020B0400000000000000" pitchFamily="50" charset="-128"/>
                        </a:rPr>
                        <a:t>年</a:t>
                      </a:r>
                      <a:endParaRPr lang="ja-JP" altLang="en-US" sz="1800" b="0" i="0" u="none" strike="noStrike" dirty="0">
                        <a:solidFill>
                          <a:schemeClr val="tx1"/>
                        </a:solidFill>
                        <a:effectLst/>
                        <a:latin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l" rtl="0" eaLnBrk="1" fontAlgn="ctr" latinLnBrk="0" hangingPunct="1">
                        <a:spcBef>
                          <a:spcPts val="0"/>
                        </a:spcBef>
                        <a:spcAft>
                          <a:spcPts val="0"/>
                        </a:spcAft>
                      </a:pPr>
                      <a:r>
                        <a:rPr kumimoji="1" lang="ja-JP" altLang="en-US" sz="900" b="0" i="0" u="none" strike="noStrike" kern="1200" dirty="0">
                          <a:solidFill>
                            <a:schemeClr val="tx1"/>
                          </a:solidFill>
                          <a:effectLst/>
                          <a:latin typeface="BIZ UDPゴシック" panose="020B0400000000000000" pitchFamily="50" charset="-128"/>
                          <a:ea typeface="BIZ UDPゴシック" panose="020B0400000000000000" pitchFamily="50" charset="-128"/>
                        </a:rPr>
                        <a:t>・</a:t>
                      </a:r>
                      <a:r>
                        <a:rPr kumimoji="1" lang="ja-JP" altLang="en-US" sz="900" b="1" i="0" u="none" strike="noStrike" kern="1200" dirty="0">
                          <a:solidFill>
                            <a:schemeClr val="tx1"/>
                          </a:solidFill>
                          <a:effectLst/>
                          <a:latin typeface="BIZ UDPゴシック" panose="020B0400000000000000" pitchFamily="50" charset="-128"/>
                          <a:ea typeface="BIZ UDPゴシック" panose="020B0400000000000000" pitchFamily="50" charset="-128"/>
                        </a:rPr>
                        <a:t>㈱ファンペップ</a:t>
                      </a:r>
                      <a:endParaRPr lang="ja-JP" altLang="en-US" sz="1800" b="1" i="0" u="none" strike="noStrike" dirty="0">
                        <a:solidFill>
                          <a:schemeClr val="tx1"/>
                        </a:solidFill>
                        <a:effectLst/>
                        <a:latin typeface="Arial" panose="020B0604020202020204" pitchFamily="34" charset="0"/>
                      </a:endParaRPr>
                    </a:p>
                    <a:p>
                      <a:pPr marL="0" indent="0" algn="l" rtl="0" eaLnBrk="1" fontAlgn="ctr" latinLnBrk="0" hangingPunct="1">
                        <a:spcBef>
                          <a:spcPts val="0"/>
                        </a:spcBef>
                        <a:spcAft>
                          <a:spcPts val="0"/>
                        </a:spcAft>
                      </a:pPr>
                      <a:r>
                        <a:rPr kumimoji="1" lang="ja-JP" altLang="en-US" sz="800" b="0" i="0" u="none" strike="noStrike" kern="1200"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780" b="0" i="0" u="none" strike="noStrike" kern="1200" dirty="0">
                          <a:solidFill>
                            <a:schemeClr val="tx1"/>
                          </a:solidFill>
                          <a:effectLst/>
                          <a:latin typeface="BIZ UDPゴシック" panose="020B0400000000000000" pitchFamily="50" charset="-128"/>
                          <a:ea typeface="BIZ UDPゴシック" panose="020B0400000000000000" pitchFamily="50" charset="-128"/>
                        </a:rPr>
                        <a:t>「抗体誘導ペプチド技術」を活用した化粧品や医療機器等の研究開発、製品開発</a:t>
                      </a:r>
                      <a:endParaRPr lang="ja-JP" altLang="en-US" sz="780" b="0" i="0" u="none" strike="noStrike" dirty="0">
                        <a:solidFill>
                          <a:schemeClr val="tx1"/>
                        </a:solidFill>
                        <a:effectLst/>
                        <a:latin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7104341"/>
                  </a:ext>
                </a:extLst>
              </a:tr>
              <a:tr h="501244">
                <a:tc row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健都</a:t>
                      </a:r>
                      <a:r>
                        <a:rPr kumimoji="1" lang="ja-JP" altLang="en-US" sz="800" b="1"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（ヘルスケア）</a:t>
                      </a:r>
                      <a:endParaRPr kumimoji="1" lang="en-US" altLang="ja-JP" sz="1000" b="1"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0" marR="0" indent="0" algn="ctr" rtl="0" eaLnBrk="1" fontAlgn="auto" latinLnBrk="0" hangingPunct="1">
                        <a:spcBef>
                          <a:spcPts val="0"/>
                        </a:spcBef>
                        <a:spcAft>
                          <a:spcPts val="0"/>
                        </a:spcAft>
                      </a:pPr>
                      <a:r>
                        <a:rPr kumimoji="1" lang="en-US" altLang="ja-JP" sz="800" b="0" i="0" u="none" strike="noStrike" kern="1200" dirty="0">
                          <a:solidFill>
                            <a:srgbClr val="000000"/>
                          </a:solidFill>
                          <a:effectLst/>
                          <a:latin typeface="BIZ UDPゴシック" panose="020B0400000000000000" pitchFamily="50" charset="-128"/>
                          <a:ea typeface="BIZ UDPゴシック" panose="020B0400000000000000" pitchFamily="50" charset="-128"/>
                        </a:rPr>
                        <a:t>2022</a:t>
                      </a:r>
                      <a:r>
                        <a:rPr kumimoji="1" lang="ja-JP" altLang="en-US" sz="800" b="0" i="0" u="none" strike="noStrike" kern="1200" dirty="0">
                          <a:solidFill>
                            <a:srgbClr val="000000"/>
                          </a:solidFill>
                          <a:effectLst/>
                          <a:latin typeface="BIZ UDPゴシック" panose="020B0400000000000000" pitchFamily="50" charset="-128"/>
                          <a:ea typeface="BIZ UDPゴシック" panose="020B0400000000000000" pitchFamily="50" charset="-128"/>
                        </a:rPr>
                        <a:t>年</a:t>
                      </a:r>
                      <a:endParaRPr lang="ja-JP" altLang="en-US" sz="1800" b="0" i="0" u="none" strike="noStrike" dirty="0">
                        <a:effectLst/>
                        <a:latin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rtl="0" eaLnBrk="1" fontAlgn="auto" latinLnBrk="0" hangingPunct="1">
                        <a:spcBef>
                          <a:spcPts val="0"/>
                        </a:spcBef>
                        <a:spcAft>
                          <a:spcPts val="0"/>
                        </a:spcAft>
                      </a:pPr>
                      <a:r>
                        <a:rPr kumimoji="1" lang="ja-JP" altLang="en-US" sz="900" b="0" i="0" u="none" strike="noStrike" kern="1200" dirty="0">
                          <a:solidFill>
                            <a:srgbClr val="000000"/>
                          </a:solidFill>
                          <a:effectLst/>
                          <a:latin typeface="BIZ UDPゴシック" panose="020B0400000000000000" pitchFamily="50" charset="-128"/>
                          <a:ea typeface="BIZ UDPゴシック" panose="020B0400000000000000" pitchFamily="50" charset="-128"/>
                        </a:rPr>
                        <a:t>・</a:t>
                      </a:r>
                      <a:r>
                        <a:rPr kumimoji="1" lang="ja-JP" altLang="en-US" sz="900" b="1" i="0" u="none" strike="noStrike" kern="1200" dirty="0">
                          <a:solidFill>
                            <a:srgbClr val="000000"/>
                          </a:solidFill>
                          <a:effectLst/>
                          <a:latin typeface="BIZ UDPゴシック" panose="020B0400000000000000" pitchFamily="50" charset="-128"/>
                          <a:ea typeface="BIZ UDPゴシック" panose="020B0400000000000000" pitchFamily="50" charset="-128"/>
                        </a:rPr>
                        <a:t>サンスターグループ進出</a:t>
                      </a:r>
                      <a:endParaRPr lang="ja-JP" altLang="en-US" sz="1800" b="1" i="0" u="none" strike="noStrike" dirty="0">
                        <a:effectLst/>
                        <a:latin typeface="Arial" panose="020B0604020202020204" pitchFamily="34" charset="0"/>
                      </a:endParaRPr>
                    </a:p>
                    <a:p>
                      <a:pPr marL="85725" marR="0" indent="-85725" algn="l" rtl="0" eaLnBrk="1" fontAlgn="auto" latinLnBrk="0" hangingPunct="1">
                        <a:spcBef>
                          <a:spcPts val="0"/>
                        </a:spcBef>
                        <a:spcAft>
                          <a:spcPts val="0"/>
                        </a:spcAft>
                      </a:pPr>
                      <a:r>
                        <a:rPr kumimoji="1" lang="ja-JP" altLang="en-US" sz="800" b="0" i="0" u="none" strike="noStrike" kern="1200" dirty="0">
                          <a:solidFill>
                            <a:srgbClr val="000000"/>
                          </a:solidFill>
                          <a:effectLst/>
                          <a:latin typeface="BIZ UDPゴシック" panose="020B0400000000000000" pitchFamily="50" charset="-128"/>
                          <a:ea typeface="BIZ UDPゴシック" panose="020B0400000000000000" pitchFamily="50" charset="-128"/>
                        </a:rPr>
                        <a:t>→口腔と生活習慣病・全身の健康との関連性に関する研究、オーラルフレイル研究、食品の機能性研究、デジタルデバイス研究を推進</a:t>
                      </a:r>
                      <a:endParaRPr lang="ja-JP" altLang="en-US" sz="1800" b="0" i="0" u="none" strike="noStrike" dirty="0">
                        <a:effectLst/>
                        <a:latin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1557894"/>
                  </a:ext>
                </a:extLst>
              </a:tr>
              <a:tr h="371891">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00" b="1"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0" marR="0" indent="0" algn="ctr" rtl="0" eaLnBrk="1" fontAlgn="auto" latinLnBrk="0" hangingPunct="1">
                        <a:spcBef>
                          <a:spcPts val="0"/>
                        </a:spcBef>
                        <a:spcAft>
                          <a:spcPts val="0"/>
                        </a:spcAft>
                      </a:pPr>
                      <a:r>
                        <a:rPr kumimoji="1" lang="ja-JP" altLang="en-US" sz="800" b="0" i="0" u="none" strike="noStrike" kern="1200" dirty="0">
                          <a:solidFill>
                            <a:srgbClr val="000000"/>
                          </a:solidFill>
                          <a:effectLst/>
                          <a:latin typeface="BIZ UDPゴシック" panose="020B0400000000000000" pitchFamily="50" charset="-128"/>
                          <a:ea typeface="BIZ UDPゴシック" panose="020B0400000000000000" pitchFamily="50" charset="-128"/>
                        </a:rPr>
                        <a:t>２０２２年</a:t>
                      </a:r>
                      <a:endParaRPr lang="ja-JP" altLang="en-US" sz="1800" b="0" i="0" u="none" strike="noStrike" dirty="0">
                        <a:effectLst/>
                        <a:latin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rtl="0" eaLnBrk="1" fontAlgn="auto" latinLnBrk="0" hangingPunct="1">
                        <a:spcBef>
                          <a:spcPts val="0"/>
                        </a:spcBef>
                        <a:spcAft>
                          <a:spcPts val="0"/>
                        </a:spcAft>
                      </a:pPr>
                      <a:r>
                        <a:rPr kumimoji="1" lang="ja-JP" altLang="en-US" sz="900" b="0" i="0" u="none" strike="noStrike" kern="1200" dirty="0">
                          <a:solidFill>
                            <a:srgbClr val="000000"/>
                          </a:solidFill>
                          <a:effectLst/>
                          <a:latin typeface="BIZ UDPゴシック" panose="020B0400000000000000" pitchFamily="50" charset="-128"/>
                          <a:ea typeface="BIZ UDPゴシック" panose="020B0400000000000000" pitchFamily="50" charset="-128"/>
                        </a:rPr>
                        <a:t>・</a:t>
                      </a:r>
                      <a:r>
                        <a:rPr kumimoji="1" lang="ja-JP" altLang="en-US" sz="900" b="1" i="0" u="none" strike="noStrike" kern="1200" dirty="0">
                          <a:solidFill>
                            <a:srgbClr val="000000"/>
                          </a:solidFill>
                          <a:effectLst/>
                          <a:latin typeface="BIZ UDPゴシック" panose="020B0400000000000000" pitchFamily="50" charset="-128"/>
                          <a:ea typeface="BIZ UDPゴシック" panose="020B0400000000000000" pitchFamily="50" charset="-128"/>
                        </a:rPr>
                        <a:t>京都リサーチパーク㈱進出</a:t>
                      </a:r>
                      <a:endParaRPr lang="ja-JP" altLang="en-US" sz="1800" b="1"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kumimoji="1" lang="ja-JP" altLang="en-US" sz="800" b="0" i="0" u="none" strike="noStrike" kern="1200" dirty="0">
                          <a:solidFill>
                            <a:srgbClr val="000000"/>
                          </a:solidFill>
                          <a:effectLst/>
                          <a:latin typeface="BIZ UDPゴシック" panose="020B0400000000000000" pitchFamily="50" charset="-128"/>
                          <a:ea typeface="BIZ UDPゴシック" panose="020B0400000000000000" pitchFamily="50" charset="-128"/>
                        </a:rPr>
                        <a:t>→オフィスやレンタルラボの運営管理、イノベーション創発支援</a:t>
                      </a:r>
                      <a:endParaRPr lang="ja-JP" altLang="en-US" sz="1800" b="0" i="0" u="none" strike="noStrike" dirty="0">
                        <a:effectLst/>
                        <a:latin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8555611"/>
                  </a:ext>
                </a:extLst>
              </a:tr>
              <a:tr h="371891">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800" kern="1200" noProof="0" dirty="0">
                          <a:solidFill>
                            <a:schemeClr val="tx1"/>
                          </a:solidFill>
                          <a:latin typeface="BIZ UDPゴシック" panose="020B0400000000000000" pitchFamily="50" charset="-128"/>
                          <a:ea typeface="BIZ UDPゴシック" panose="020B0400000000000000" pitchFamily="50" charset="-128"/>
                          <a:cs typeface="+mn-cs"/>
                        </a:rPr>
                        <a:t>2023</a:t>
                      </a:r>
                      <a:r>
                        <a:rPr kumimoji="1" lang="ja-JP" altLang="en-US" sz="800" kern="1200" noProof="0" dirty="0">
                          <a:solidFill>
                            <a:schemeClr val="tx1"/>
                          </a:solidFill>
                          <a:latin typeface="BIZ UDPゴシック" panose="020B0400000000000000" pitchFamily="50" charset="-128"/>
                          <a:ea typeface="BIZ UDPゴシック" panose="020B0400000000000000" pitchFamily="50" charset="-128"/>
                          <a:cs typeface="+mn-cs"/>
                        </a:rPr>
                        <a:t>年</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kern="1200" noProof="0" dirty="0">
                          <a:solidFill>
                            <a:schemeClr val="tx1"/>
                          </a:solidFill>
                          <a:latin typeface="BIZ UDPゴシック" panose="020B0400000000000000" pitchFamily="50" charset="-128"/>
                          <a:ea typeface="BIZ UDPゴシック" panose="020B0400000000000000" pitchFamily="50" charset="-128"/>
                          <a:cs typeface="+mn-cs"/>
                        </a:rPr>
                        <a:t>・</a:t>
                      </a:r>
                      <a:r>
                        <a:rPr kumimoji="1" lang="ja-JP" altLang="en-US" sz="900" b="1" kern="1200" noProof="0" dirty="0">
                          <a:solidFill>
                            <a:schemeClr val="tx1"/>
                          </a:solidFill>
                          <a:latin typeface="BIZ UDPゴシック" panose="020B0400000000000000" pitchFamily="50" charset="-128"/>
                          <a:ea typeface="BIZ UDPゴシック" panose="020B0400000000000000" pitchFamily="50" charset="-128"/>
                          <a:cs typeface="+mn-cs"/>
                        </a:rPr>
                        <a:t>エアウォーター㈱進出</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kern="1200" noProof="0" dirty="0">
                          <a:solidFill>
                            <a:schemeClr val="tx1"/>
                          </a:solidFill>
                          <a:latin typeface="BIZ UDPゴシック" panose="020B0400000000000000" pitchFamily="50" charset="-128"/>
                          <a:ea typeface="BIZ UDPゴシック" panose="020B0400000000000000" pitchFamily="50" charset="-128"/>
                          <a:cs typeface="+mn-cs"/>
                        </a:rPr>
                        <a:t>→医療用ガスをはじめ、先端医療機器や衛生材料等の製品・サービスを展開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9676676"/>
                  </a:ext>
                </a:extLst>
              </a:tr>
              <a:tr h="371891">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00" b="1" i="0" u="none" strike="noStrike" kern="1200" cap="none" spc="30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kern="1200" noProof="0" dirty="0">
                          <a:solidFill>
                            <a:schemeClr val="tx1"/>
                          </a:solidFill>
                          <a:latin typeface="BIZ UDPゴシック" panose="020B0400000000000000" pitchFamily="50" charset="-128"/>
                          <a:ea typeface="BIZ UDPゴシック" panose="020B0400000000000000" pitchFamily="50" charset="-128"/>
                          <a:cs typeface="+mn-cs"/>
                        </a:rPr>
                        <a:t>２０２３年</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kern="1200" noProof="0" dirty="0">
                          <a:solidFill>
                            <a:schemeClr val="tx1"/>
                          </a:solidFill>
                          <a:latin typeface="BIZ UDPゴシック" panose="020B0400000000000000" pitchFamily="50" charset="-128"/>
                          <a:ea typeface="BIZ UDPゴシック" panose="020B0400000000000000" pitchFamily="50" charset="-128"/>
                          <a:cs typeface="+mn-cs"/>
                        </a:rPr>
                        <a:t>・</a:t>
                      </a:r>
                      <a:r>
                        <a:rPr kumimoji="1" lang="ja-JP" altLang="en-US" sz="900" b="1" kern="1200" noProof="0" dirty="0">
                          <a:solidFill>
                            <a:schemeClr val="tx1"/>
                          </a:solidFill>
                          <a:latin typeface="BIZ UDPゴシック" panose="020B0400000000000000" pitchFamily="50" charset="-128"/>
                          <a:ea typeface="BIZ UDPゴシック" panose="020B0400000000000000" pitchFamily="50" charset="-128"/>
                          <a:cs typeface="+mn-cs"/>
                        </a:rPr>
                        <a:t>ニプロ㈱進出</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kern="1200" noProof="0" dirty="0">
                          <a:solidFill>
                            <a:schemeClr val="tx1"/>
                          </a:solidFill>
                          <a:latin typeface="BIZ UDPゴシック" panose="020B0400000000000000" pitchFamily="50" charset="-128"/>
                          <a:ea typeface="BIZ UDPゴシック" panose="020B0400000000000000" pitchFamily="50" charset="-128"/>
                          <a:cs typeface="+mn-cs"/>
                        </a:rPr>
                        <a:t>→透析関連機器をはじめ、人工臓器関連製品等の医療機器の製造・販売事業を展開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6427303"/>
                  </a:ext>
                </a:extLst>
              </a:tr>
              <a:tr h="371891">
                <a:tc row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30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中之島クロス</a:t>
                      </a:r>
                      <a:endParaRPr kumimoji="1" lang="en-US" altLang="ja-JP" sz="1000" b="1" i="0" u="none" strike="noStrike" kern="1200" cap="none" spc="30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1" i="0" u="none" strike="noStrike" kern="1200" cap="none" spc="30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（再生医療）</a:t>
                      </a:r>
                      <a:endParaRPr kumimoji="1" lang="ja-JP" altLang="en-US" sz="1000" b="1" i="0" u="none" strike="noStrike" kern="1200" cap="none" spc="30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rPr>
                        <a:t>2024</a:t>
                      </a: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年</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a:t>
                      </a:r>
                      <a:r>
                        <a:rPr kumimoji="1" lang="ja-JP" altLang="en-US" sz="900" b="1" kern="1200" dirty="0">
                          <a:solidFill>
                            <a:schemeClr val="tx1"/>
                          </a:solidFill>
                          <a:latin typeface="BIZ UDPゴシック" panose="020B0400000000000000" pitchFamily="50" charset="-128"/>
                          <a:ea typeface="BIZ UDPゴシック" panose="020B0400000000000000" pitchFamily="50" charset="-128"/>
                          <a:cs typeface="+mn-cs"/>
                        </a:rPr>
                        <a:t>クオリプス㈱進出</a:t>
                      </a:r>
                      <a:endParaRPr kumimoji="1" lang="en-US" altLang="ja-JP" sz="900" b="1" kern="1200" dirty="0">
                        <a:solidFill>
                          <a:schemeClr val="tx1"/>
                        </a:solidFill>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→ヒト</a:t>
                      </a:r>
                      <a:r>
                        <a:rPr kumimoji="1" lang="en-US" altLang="ja-JP" sz="800" kern="1200" dirty="0" err="1">
                          <a:solidFill>
                            <a:schemeClr val="tx1"/>
                          </a:solidFill>
                          <a:latin typeface="BIZ UDPゴシック" panose="020B0400000000000000" pitchFamily="50" charset="-128"/>
                          <a:ea typeface="BIZ UDPゴシック" panose="020B0400000000000000" pitchFamily="50" charset="-128"/>
                          <a:cs typeface="+mn-cs"/>
                        </a:rPr>
                        <a:t>iPS</a:t>
                      </a: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細胞由来心筋細胞シートの開発・事業化、細胞大量製造システムの開発</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1696009"/>
                  </a:ext>
                </a:extLst>
              </a:tr>
              <a:tr h="371891">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00" b="1" i="0" u="none" strike="noStrike" kern="1200" cap="none" spc="30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２０２４年</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a:t>
                      </a:r>
                      <a:r>
                        <a:rPr kumimoji="1" lang="ja-JP" altLang="en-US" sz="900" b="1" kern="1200" dirty="0">
                          <a:solidFill>
                            <a:schemeClr val="tx1"/>
                          </a:solidFill>
                          <a:latin typeface="BIZ UDPゴシック" panose="020B0400000000000000" pitchFamily="50" charset="-128"/>
                          <a:ea typeface="BIZ UDPゴシック" panose="020B0400000000000000" pitchFamily="50" charset="-128"/>
                          <a:cs typeface="+mn-cs"/>
                        </a:rPr>
                        <a:t>ロート製薬㈱進出</a:t>
                      </a:r>
                      <a:endParaRPr kumimoji="1" lang="en-US" altLang="ja-JP" sz="900" b="1" kern="1200" dirty="0">
                        <a:solidFill>
                          <a:schemeClr val="tx1"/>
                        </a:solidFill>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a:t>
                      </a:r>
                      <a:r>
                        <a:rPr kumimoji="1" lang="zh-TW" altLang="en-US" sz="800" kern="1200" dirty="0">
                          <a:solidFill>
                            <a:schemeClr val="tx1"/>
                          </a:solidFill>
                          <a:latin typeface="BIZ UDPゴシック" panose="020B0400000000000000" pitchFamily="50" charset="-128"/>
                          <a:ea typeface="BIZ UDPゴシック" panose="020B0400000000000000" pitchFamily="50" charset="-128"/>
                          <a:cs typeface="+mn-cs"/>
                        </a:rPr>
                        <a:t>間葉系幹細胞</a:t>
                      </a: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に着目し、ｱｲｹｱ･ｽｷﾝｹｱ･ﾒﾃﾞｨｶﾙ分野における事業を展開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7799108"/>
                  </a:ext>
                </a:extLst>
              </a:tr>
              <a:tr h="501244">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00" b="1" i="0" u="none" strike="noStrike" kern="1200" cap="none" spc="30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rPr>
                        <a:t>2025</a:t>
                      </a: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年</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a:t>
                      </a:r>
                      <a:r>
                        <a:rPr kumimoji="1" lang="en-US" altLang="ja-JP" sz="900" b="1" kern="1200" dirty="0">
                          <a:solidFill>
                            <a:schemeClr val="tx1"/>
                          </a:solidFill>
                          <a:latin typeface="BIZ UDPゴシック" panose="020B0400000000000000" pitchFamily="50" charset="-128"/>
                          <a:ea typeface="BIZ UDPゴシック" panose="020B0400000000000000" pitchFamily="50" charset="-128"/>
                          <a:cs typeface="+mn-cs"/>
                        </a:rPr>
                        <a:t>(</a:t>
                      </a:r>
                      <a:r>
                        <a:rPr kumimoji="1" lang="ja-JP" altLang="en-US" sz="900" b="1" kern="1200" dirty="0">
                          <a:solidFill>
                            <a:schemeClr val="tx1"/>
                          </a:solidFill>
                          <a:latin typeface="BIZ UDPゴシック" panose="020B0400000000000000" pitchFamily="50" charset="-128"/>
                          <a:ea typeface="BIZ UDPゴシック" panose="020B0400000000000000" pitchFamily="50" charset="-128"/>
                          <a:cs typeface="+mn-cs"/>
                        </a:rPr>
                        <a:t>公財）</a:t>
                      </a:r>
                      <a:r>
                        <a:rPr kumimoji="1" lang="zh-TW" altLang="en-US" sz="900" b="1" kern="1200" dirty="0">
                          <a:solidFill>
                            <a:schemeClr val="tx1"/>
                          </a:solidFill>
                          <a:latin typeface="BIZ UDPゴシック" panose="020B0400000000000000" pitchFamily="50" charset="-128"/>
                          <a:ea typeface="BIZ UDPゴシック" panose="020B0400000000000000" pitchFamily="50" charset="-128"/>
                          <a:cs typeface="+mn-cs"/>
                        </a:rPr>
                        <a:t>京大</a:t>
                      </a:r>
                      <a:r>
                        <a:rPr kumimoji="1" lang="en-US" altLang="zh-TW" sz="900" b="1" kern="1200" dirty="0" err="1">
                          <a:solidFill>
                            <a:schemeClr val="tx1"/>
                          </a:solidFill>
                          <a:latin typeface="BIZ UDPゴシック" panose="020B0400000000000000" pitchFamily="50" charset="-128"/>
                          <a:ea typeface="BIZ UDPゴシック" panose="020B0400000000000000" pitchFamily="50" charset="-128"/>
                          <a:cs typeface="+mn-cs"/>
                        </a:rPr>
                        <a:t>iPS</a:t>
                      </a:r>
                      <a:r>
                        <a:rPr kumimoji="1" lang="zh-TW" altLang="en-US" sz="900" b="1" kern="1200" dirty="0">
                          <a:solidFill>
                            <a:schemeClr val="tx1"/>
                          </a:solidFill>
                          <a:latin typeface="BIZ UDPゴシック" panose="020B0400000000000000" pitchFamily="50" charset="-128"/>
                          <a:ea typeface="BIZ UDPゴシック" panose="020B0400000000000000" pitchFamily="50" charset="-128"/>
                          <a:cs typeface="+mn-cs"/>
                        </a:rPr>
                        <a:t>細胞研究財団</a:t>
                      </a:r>
                      <a:r>
                        <a:rPr kumimoji="1" lang="ja-JP" altLang="en-US" sz="900" b="1" kern="1200" dirty="0">
                          <a:solidFill>
                            <a:schemeClr val="tx1"/>
                          </a:solidFill>
                          <a:latin typeface="BIZ UDPゴシック" panose="020B0400000000000000" pitchFamily="50" charset="-128"/>
                          <a:ea typeface="BIZ UDPゴシック" panose="020B0400000000000000" pitchFamily="50" charset="-128"/>
                          <a:cs typeface="+mn-cs"/>
                        </a:rPr>
                        <a:t>進出</a:t>
                      </a:r>
                      <a:endParaRPr kumimoji="1" lang="en-US" altLang="ja-JP" sz="900" b="1" kern="1200" dirty="0">
                        <a:solidFill>
                          <a:schemeClr val="tx1"/>
                        </a:solidFill>
                        <a:latin typeface="BIZ UDPゴシック" panose="020B0400000000000000" pitchFamily="50" charset="-128"/>
                        <a:ea typeface="BIZ UDPゴシック" panose="020B0400000000000000" pitchFamily="50" charset="-128"/>
                        <a:cs typeface="+mn-cs"/>
                      </a:endParaRP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→ｉＰＳ細胞の製造施設「</a:t>
                      </a:r>
                      <a:r>
                        <a:rPr kumimoji="1" lang="en-US" altLang="ja-JP" sz="800" kern="1200" dirty="0" err="1">
                          <a:solidFill>
                            <a:schemeClr val="tx1"/>
                          </a:solidFill>
                          <a:latin typeface="BIZ UDPゴシック" panose="020B0400000000000000" pitchFamily="50" charset="-128"/>
                          <a:ea typeface="BIZ UDPゴシック" panose="020B0400000000000000" pitchFamily="50" charset="-128"/>
                          <a:cs typeface="+mn-cs"/>
                        </a:rPr>
                        <a:t>Yanai</a:t>
                      </a:r>
                      <a:r>
                        <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rPr>
                        <a:t> my </a:t>
                      </a:r>
                      <a:r>
                        <a:rPr kumimoji="1" lang="en-US" altLang="ja-JP" sz="800" kern="1200" dirty="0" err="1">
                          <a:solidFill>
                            <a:schemeClr val="tx1"/>
                          </a:solidFill>
                          <a:latin typeface="BIZ UDPゴシック" panose="020B0400000000000000" pitchFamily="50" charset="-128"/>
                          <a:ea typeface="BIZ UDPゴシック" panose="020B0400000000000000" pitchFamily="50" charset="-128"/>
                          <a:cs typeface="+mn-cs"/>
                        </a:rPr>
                        <a:t>iPS</a:t>
                      </a: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製作所」を開所し、「</a:t>
                      </a:r>
                      <a:r>
                        <a:rPr kumimoji="1" lang="en-US" altLang="ja-JP" sz="800" kern="1200" dirty="0" err="1">
                          <a:solidFill>
                            <a:schemeClr val="tx1"/>
                          </a:solidFill>
                          <a:latin typeface="BIZ UDPゴシック" panose="020B0400000000000000" pitchFamily="50" charset="-128"/>
                          <a:ea typeface="BIZ UDPゴシック" panose="020B0400000000000000" pitchFamily="50" charset="-128"/>
                          <a:cs typeface="+mn-cs"/>
                        </a:rPr>
                        <a:t>iPS</a:t>
                      </a: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細胞ストックプロジェクト」及び「</a:t>
                      </a:r>
                      <a:r>
                        <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rPr>
                        <a:t>my </a:t>
                      </a:r>
                      <a:r>
                        <a:rPr kumimoji="1" lang="en-US" altLang="ja-JP" sz="800" kern="1200" dirty="0" err="1">
                          <a:solidFill>
                            <a:schemeClr val="tx1"/>
                          </a:solidFill>
                          <a:latin typeface="BIZ UDPゴシック" panose="020B0400000000000000" pitchFamily="50" charset="-128"/>
                          <a:ea typeface="BIZ UDPゴシック" panose="020B0400000000000000" pitchFamily="50" charset="-128"/>
                          <a:cs typeface="+mn-cs"/>
                        </a:rPr>
                        <a:t>iPS</a:t>
                      </a: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プロジェクト」の推進</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4464731"/>
                  </a:ext>
                </a:extLst>
              </a:tr>
              <a:tr h="371891">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00" b="1" i="0" u="none" strike="noStrike" kern="1200" cap="none" spc="30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２０２６年</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a:t>
                      </a:r>
                      <a:r>
                        <a:rPr kumimoji="1" lang="ja-JP" altLang="en-US" sz="900" b="1" kern="1200" dirty="0">
                          <a:solidFill>
                            <a:schemeClr val="tx1"/>
                          </a:solidFill>
                          <a:latin typeface="BIZ UDPゴシック" panose="020B0400000000000000" pitchFamily="50" charset="-128"/>
                          <a:ea typeface="BIZ UDPゴシック" panose="020B0400000000000000" pitchFamily="50" charset="-128"/>
                          <a:cs typeface="+mn-cs"/>
                        </a:rPr>
                        <a:t>日本生命㈱、</a:t>
                      </a:r>
                      <a:r>
                        <a:rPr kumimoji="1" lang="en-US" altLang="ja-JP" sz="900" b="1" kern="1200" dirty="0">
                          <a:solidFill>
                            <a:schemeClr val="tx1"/>
                          </a:solidFill>
                          <a:latin typeface="BIZ UDPゴシック" panose="020B0400000000000000" pitchFamily="50" charset="-128"/>
                          <a:ea typeface="BIZ UDPゴシック" panose="020B0400000000000000" pitchFamily="50" charset="-128"/>
                          <a:cs typeface="+mn-cs"/>
                        </a:rPr>
                        <a:t>CIC Japan</a:t>
                      </a:r>
                      <a:r>
                        <a:rPr kumimoji="1" lang="ja-JP" altLang="en-US" sz="900" b="1" kern="1200" dirty="0">
                          <a:solidFill>
                            <a:schemeClr val="tx1"/>
                          </a:solidFill>
                          <a:latin typeface="BIZ UDPゴシック" panose="020B0400000000000000" pitchFamily="50" charset="-128"/>
                          <a:ea typeface="BIZ UDPゴシック" panose="020B0400000000000000" pitchFamily="50" charset="-128"/>
                          <a:cs typeface="+mn-cs"/>
                        </a:rPr>
                        <a:t>進出</a:t>
                      </a:r>
                      <a:endParaRPr kumimoji="1" lang="en-US" altLang="ja-JP" sz="900" b="1" kern="1200" dirty="0">
                        <a:solidFill>
                          <a:schemeClr val="tx1"/>
                        </a:solidFill>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a:t>
                      </a:r>
                      <a:r>
                        <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rPr>
                        <a:t>SU</a:t>
                      </a: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、研究機関、自治体、投資家、企業が集い交流できる施設の開設を予定</a:t>
                      </a:r>
                      <a:endPar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7990549"/>
                  </a:ext>
                </a:extLst>
              </a:tr>
            </a:tbl>
          </a:graphicData>
        </a:graphic>
      </p:graphicFrame>
      <p:sp>
        <p:nvSpPr>
          <p:cNvPr id="101" name="テキスト ボックス 100">
            <a:extLst>
              <a:ext uri="{FF2B5EF4-FFF2-40B4-BE49-F238E27FC236}">
                <a16:creationId xmlns:a16="http://schemas.microsoft.com/office/drawing/2014/main" id="{351F2982-8ED6-4706-8B64-34D4D358CB17}"/>
              </a:ext>
            </a:extLst>
          </p:cNvPr>
          <p:cNvSpPr txBox="1"/>
          <p:nvPr/>
        </p:nvSpPr>
        <p:spPr>
          <a:xfrm>
            <a:off x="2395009" y="6173988"/>
            <a:ext cx="2048162" cy="184666"/>
          </a:xfrm>
          <a:prstGeom prst="rect">
            <a:avLst/>
          </a:prstGeom>
          <a:noFill/>
        </p:spPr>
        <p:txBody>
          <a:bodyPr wrap="square">
            <a:spAutoFit/>
          </a:bodyPr>
          <a:lstStyle/>
          <a:p>
            <a:r>
              <a:rPr lang="en-US" altLang="ja-JP" sz="600" dirty="0">
                <a:latin typeface="BIZ UDPゴシック" panose="020B0400000000000000" pitchFamily="50" charset="-128"/>
                <a:ea typeface="BIZ UDPゴシック" panose="020B0400000000000000" pitchFamily="50" charset="-128"/>
              </a:rPr>
              <a:t>※</a:t>
            </a:r>
            <a:r>
              <a:rPr lang="ja-JP" altLang="en-US" sz="600" dirty="0">
                <a:latin typeface="BIZ UDPゴシック" panose="020B0400000000000000" pitchFamily="50" charset="-128"/>
                <a:ea typeface="BIZ UDPゴシック" panose="020B0400000000000000" pitchFamily="50" charset="-128"/>
              </a:rPr>
              <a:t>出典：新聞記事・各社</a:t>
            </a:r>
            <a:r>
              <a:rPr lang="en-US" altLang="ja-JP" sz="600" dirty="0">
                <a:latin typeface="BIZ UDPゴシック" panose="020B0400000000000000" pitchFamily="50" charset="-128"/>
                <a:ea typeface="BIZ UDPゴシック" panose="020B0400000000000000" pitchFamily="50" charset="-128"/>
              </a:rPr>
              <a:t>HP</a:t>
            </a:r>
            <a:r>
              <a:rPr lang="ja-JP" altLang="en-US" sz="600" dirty="0">
                <a:latin typeface="BIZ UDPゴシック" panose="020B0400000000000000" pitchFamily="50" charset="-128"/>
                <a:ea typeface="BIZ UDPゴシック" panose="020B0400000000000000" pitchFamily="50" charset="-128"/>
              </a:rPr>
              <a:t>等から府作成</a:t>
            </a:r>
          </a:p>
        </p:txBody>
      </p:sp>
      <p:pic>
        <p:nvPicPr>
          <p:cNvPr id="94" name="図 93">
            <a:extLst>
              <a:ext uri="{FF2B5EF4-FFF2-40B4-BE49-F238E27FC236}">
                <a16:creationId xmlns:a16="http://schemas.microsoft.com/office/drawing/2014/main" id="{65A33E31-DA40-42D8-BAA5-7CD7FCE379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24888" y="1681862"/>
            <a:ext cx="1018283" cy="745198"/>
          </a:xfrm>
          <a:prstGeom prst="rect">
            <a:avLst/>
          </a:prstGeom>
          <a:effectLst>
            <a:outerShdw blurRad="50800" dist="38100" dir="5400000" algn="t" rotWithShape="0">
              <a:prstClr val="black">
                <a:alpha val="40000"/>
              </a:prstClr>
            </a:outerShdw>
          </a:effectLst>
        </p:spPr>
      </p:pic>
      <p:pic>
        <p:nvPicPr>
          <p:cNvPr id="1026" name="Picture 2" descr="Nakanoshima Qross">
            <a:extLst>
              <a:ext uri="{FF2B5EF4-FFF2-40B4-BE49-F238E27FC236}">
                <a16:creationId xmlns:a16="http://schemas.microsoft.com/office/drawing/2014/main" id="{39C7A2FF-A6F3-4839-8005-AD190F47101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6507" y="4343042"/>
            <a:ext cx="1452726" cy="267608"/>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北大阪健康医療都市　健都">
            <a:extLst>
              <a:ext uri="{FF2B5EF4-FFF2-40B4-BE49-F238E27FC236}">
                <a16:creationId xmlns:a16="http://schemas.microsoft.com/office/drawing/2014/main" id="{AF8BF1F6-3975-4E80-A7BE-06DA6C3BC73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1540" y="1899602"/>
            <a:ext cx="1342660" cy="57130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6" name="吹き出し: 折線 (枠なし) 95">
            <a:extLst>
              <a:ext uri="{FF2B5EF4-FFF2-40B4-BE49-F238E27FC236}">
                <a16:creationId xmlns:a16="http://schemas.microsoft.com/office/drawing/2014/main" id="{687A5442-6085-419E-A38C-4E348ECA4C80}"/>
              </a:ext>
            </a:extLst>
          </p:cNvPr>
          <p:cNvSpPr/>
          <p:nvPr/>
        </p:nvSpPr>
        <p:spPr>
          <a:xfrm flipH="1">
            <a:off x="645203" y="2707780"/>
            <a:ext cx="1062214" cy="612648"/>
          </a:xfrm>
          <a:prstGeom prst="callout2">
            <a:avLst>
              <a:gd name="adj1" fmla="val -23538"/>
              <a:gd name="adj2" fmla="val 137175"/>
              <a:gd name="adj3" fmla="val -23375"/>
              <a:gd name="adj4" fmla="val -22344"/>
              <a:gd name="adj5" fmla="val 108933"/>
              <a:gd name="adj6" fmla="val -95514"/>
            </a:avLst>
          </a:prstGeom>
          <a:noFill/>
          <a:ln>
            <a:solidFill>
              <a:srgbClr val="BBCE1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吹き出し: 折線 (枠なし) 112">
            <a:extLst>
              <a:ext uri="{FF2B5EF4-FFF2-40B4-BE49-F238E27FC236}">
                <a16:creationId xmlns:a16="http://schemas.microsoft.com/office/drawing/2014/main" id="{74EB1D58-6932-426B-9E79-26A7B830C3C5}"/>
              </a:ext>
            </a:extLst>
          </p:cNvPr>
          <p:cNvSpPr/>
          <p:nvPr/>
        </p:nvSpPr>
        <p:spPr>
          <a:xfrm>
            <a:off x="3052029" y="2666740"/>
            <a:ext cx="882000" cy="612648"/>
          </a:xfrm>
          <a:prstGeom prst="callout2">
            <a:avLst>
              <a:gd name="adj1" fmla="val -27434"/>
              <a:gd name="adj2" fmla="val 176655"/>
              <a:gd name="adj3" fmla="val -28679"/>
              <a:gd name="adj4" fmla="val -5520"/>
              <a:gd name="adj5" fmla="val 39446"/>
              <a:gd name="adj6" fmla="val -45693"/>
            </a:avLst>
          </a:prstGeom>
          <a:noFill/>
          <a:ln>
            <a:solidFill>
              <a:srgbClr val="F3830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吹き出し: 折線 (枠なし) 113">
            <a:extLst>
              <a:ext uri="{FF2B5EF4-FFF2-40B4-BE49-F238E27FC236}">
                <a16:creationId xmlns:a16="http://schemas.microsoft.com/office/drawing/2014/main" id="{F9154593-7D9B-4E07-9A89-11D2CB78DD12}"/>
              </a:ext>
            </a:extLst>
          </p:cNvPr>
          <p:cNvSpPr/>
          <p:nvPr/>
        </p:nvSpPr>
        <p:spPr>
          <a:xfrm flipH="1">
            <a:off x="645203" y="4846578"/>
            <a:ext cx="1062214" cy="612648"/>
          </a:xfrm>
          <a:prstGeom prst="callout2">
            <a:avLst>
              <a:gd name="adj1" fmla="val -23538"/>
              <a:gd name="adj2" fmla="val 137175"/>
              <a:gd name="adj3" fmla="val -24783"/>
              <a:gd name="adj4" fmla="val -23969"/>
              <a:gd name="adj5" fmla="val -166435"/>
              <a:gd name="adj6" fmla="val -69783"/>
            </a:avLst>
          </a:prstGeom>
          <a:noFill/>
          <a:ln>
            <a:solidFill>
              <a:srgbClr val="0FB49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252FA412-AE2E-4919-AFF8-16D89A89F138}"/>
              </a:ext>
            </a:extLst>
          </p:cNvPr>
          <p:cNvSpPr/>
          <p:nvPr/>
        </p:nvSpPr>
        <p:spPr>
          <a:xfrm>
            <a:off x="254690" y="2707780"/>
            <a:ext cx="1692000" cy="785743"/>
          </a:xfrm>
          <a:prstGeom prst="rect">
            <a:avLst/>
          </a:prstGeom>
          <a:solidFill>
            <a:schemeClr val="bg1"/>
          </a:solidFill>
          <a:ln>
            <a:solidFill>
              <a:srgbClr val="BBCE1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800" dirty="0">
                <a:solidFill>
                  <a:schemeClr val="tx1"/>
                </a:solidFill>
                <a:latin typeface="BIZ UDPゴシック" panose="020B0400000000000000" pitchFamily="50" charset="-128"/>
                <a:ea typeface="BIZ UDPゴシック" panose="020B0400000000000000" pitchFamily="50" charset="-128"/>
              </a:rPr>
              <a:t>（公共の取組み）</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800" dirty="0">
                <a:solidFill>
                  <a:schemeClr val="tx1"/>
                </a:solidFill>
                <a:latin typeface="BIZ UDPゴシック" panose="020B0400000000000000" pitchFamily="50" charset="-128"/>
                <a:ea typeface="BIZ UDPゴシック" panose="020B0400000000000000" pitchFamily="50" charset="-128"/>
              </a:rPr>
              <a:t>・</a:t>
            </a:r>
            <a:r>
              <a:rPr kumimoji="1" lang="en-US" altLang="ja-JP" sz="800" dirty="0">
                <a:solidFill>
                  <a:schemeClr val="tx1"/>
                </a:solidFill>
                <a:latin typeface="BIZ UDPゴシック" panose="020B0400000000000000" pitchFamily="50" charset="-128"/>
                <a:ea typeface="BIZ UDPゴシック" panose="020B0400000000000000" pitchFamily="50" charset="-128"/>
              </a:rPr>
              <a:t>2019</a:t>
            </a:r>
            <a:r>
              <a:rPr kumimoji="1" lang="ja-JP" altLang="en-US" sz="800" dirty="0">
                <a:solidFill>
                  <a:schemeClr val="tx1"/>
                </a:solidFill>
                <a:latin typeface="BIZ UDPゴシック" panose="020B0400000000000000" pitchFamily="50" charset="-128"/>
                <a:ea typeface="BIZ UDPゴシック" panose="020B0400000000000000" pitchFamily="50" charset="-128"/>
              </a:rPr>
              <a:t>年：</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800" dirty="0">
                <a:solidFill>
                  <a:schemeClr val="tx1"/>
                </a:solidFill>
                <a:latin typeface="BIZ UDPゴシック" panose="020B0400000000000000" pitchFamily="50" charset="-128"/>
                <a:ea typeface="BIZ UDPゴシック" panose="020B0400000000000000" pitchFamily="50" charset="-128"/>
              </a:rPr>
              <a:t>　国立循環器病研究ｾﾝﾀｰｵｰﾌﾟﾝ</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800" dirty="0">
                <a:solidFill>
                  <a:schemeClr val="tx1"/>
                </a:solidFill>
                <a:latin typeface="BIZ UDPゴシック" panose="020B0400000000000000" pitchFamily="50" charset="-128"/>
                <a:ea typeface="BIZ UDPゴシック" panose="020B0400000000000000" pitchFamily="50" charset="-128"/>
              </a:rPr>
              <a:t>・</a:t>
            </a:r>
            <a:r>
              <a:rPr kumimoji="1" lang="en-US" altLang="ja-JP" sz="800" dirty="0">
                <a:solidFill>
                  <a:schemeClr val="tx1"/>
                </a:solidFill>
                <a:latin typeface="BIZ UDPゴシック" panose="020B0400000000000000" pitchFamily="50" charset="-128"/>
                <a:ea typeface="BIZ UDPゴシック" panose="020B0400000000000000" pitchFamily="50" charset="-128"/>
              </a:rPr>
              <a:t>2023</a:t>
            </a:r>
            <a:r>
              <a:rPr kumimoji="1" lang="ja-JP" altLang="en-US" sz="800" dirty="0">
                <a:solidFill>
                  <a:schemeClr val="tx1"/>
                </a:solidFill>
                <a:latin typeface="BIZ UDPゴシック" panose="020B0400000000000000" pitchFamily="50" charset="-128"/>
                <a:ea typeface="BIZ UDPゴシック" panose="020B0400000000000000" pitchFamily="50" charset="-128"/>
              </a:rPr>
              <a:t>年：</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800" dirty="0">
                <a:solidFill>
                  <a:schemeClr val="tx1"/>
                </a:solidFill>
                <a:latin typeface="BIZ UDPゴシック" panose="020B0400000000000000" pitchFamily="50" charset="-128"/>
                <a:ea typeface="BIZ UDPゴシック" panose="020B0400000000000000" pitchFamily="50" charset="-128"/>
              </a:rPr>
              <a:t>　国立健康・栄養研究所の移転</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B48EC619-DC18-4FB9-B056-12C56DDF14E0}"/>
              </a:ext>
            </a:extLst>
          </p:cNvPr>
          <p:cNvSpPr/>
          <p:nvPr/>
        </p:nvSpPr>
        <p:spPr>
          <a:xfrm>
            <a:off x="254690" y="4835252"/>
            <a:ext cx="1796360" cy="736075"/>
          </a:xfrm>
          <a:prstGeom prst="rect">
            <a:avLst/>
          </a:prstGeom>
          <a:solidFill>
            <a:schemeClr val="bg1"/>
          </a:solidFill>
          <a:ln>
            <a:solidFill>
              <a:srgbClr val="0FB49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BIZ UDPゴシック" panose="020B0400000000000000" pitchFamily="50" charset="-128"/>
                <a:ea typeface="BIZ UDPゴシック" panose="020B0400000000000000" pitchFamily="50" charset="-128"/>
              </a:rPr>
              <a:t>（公共の取組み）</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800" dirty="0">
                <a:solidFill>
                  <a:schemeClr val="tx1"/>
                </a:solidFill>
                <a:latin typeface="BIZ UDPゴシック" panose="020B0400000000000000" pitchFamily="50" charset="-128"/>
                <a:ea typeface="BIZ UDPゴシック" panose="020B0400000000000000" pitchFamily="50" charset="-128"/>
              </a:rPr>
              <a:t>・</a:t>
            </a:r>
            <a:r>
              <a:rPr kumimoji="1" lang="en-US" altLang="ja-JP" sz="800" dirty="0">
                <a:solidFill>
                  <a:schemeClr val="tx1"/>
                </a:solidFill>
                <a:latin typeface="BIZ UDPゴシック" panose="020B0400000000000000" pitchFamily="50" charset="-128"/>
                <a:ea typeface="BIZ UDPゴシック" panose="020B0400000000000000" pitchFamily="50" charset="-128"/>
              </a:rPr>
              <a:t>2024</a:t>
            </a:r>
            <a:r>
              <a:rPr kumimoji="1" lang="ja-JP" altLang="en-US" sz="800" dirty="0">
                <a:solidFill>
                  <a:schemeClr val="tx1"/>
                </a:solidFill>
                <a:latin typeface="BIZ UDPゴシック" panose="020B0400000000000000" pitchFamily="50" charset="-128"/>
                <a:ea typeface="BIZ UDPゴシック" panose="020B0400000000000000" pitchFamily="50" charset="-128"/>
              </a:rPr>
              <a:t>年：</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800" dirty="0">
                <a:solidFill>
                  <a:schemeClr val="tx1"/>
                </a:solidFill>
                <a:latin typeface="BIZ UDPゴシック" panose="020B0400000000000000" pitchFamily="50" charset="-128"/>
                <a:ea typeface="BIZ UDPゴシック" panose="020B0400000000000000" pitchFamily="50" charset="-128"/>
              </a:rPr>
              <a:t>　中之島クロス　オープン</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800" dirty="0">
                <a:solidFill>
                  <a:schemeClr val="tx1"/>
                </a:solidFill>
                <a:latin typeface="BIZ UDPゴシック" panose="020B0400000000000000" pitchFamily="50" charset="-128"/>
                <a:ea typeface="BIZ UDPゴシック" panose="020B0400000000000000" pitchFamily="50" charset="-128"/>
              </a:rPr>
              <a:t>・</a:t>
            </a:r>
            <a:r>
              <a:rPr kumimoji="1" lang="en-US" altLang="ja-JP" sz="800" dirty="0">
                <a:solidFill>
                  <a:schemeClr val="tx1"/>
                </a:solidFill>
                <a:latin typeface="BIZ UDPゴシック" panose="020B0400000000000000" pitchFamily="50" charset="-128"/>
                <a:ea typeface="BIZ UDPゴシック" panose="020B0400000000000000" pitchFamily="50" charset="-128"/>
              </a:rPr>
              <a:t>2024</a:t>
            </a:r>
            <a:r>
              <a:rPr kumimoji="1" lang="ja-JP" altLang="en-US" sz="800" dirty="0">
                <a:solidFill>
                  <a:schemeClr val="tx1"/>
                </a:solidFill>
                <a:latin typeface="BIZ UDPゴシック" panose="020B0400000000000000" pitchFamily="50" charset="-128"/>
                <a:ea typeface="BIZ UDPゴシック" panose="020B0400000000000000" pitchFamily="50" charset="-128"/>
              </a:rPr>
              <a:t>年：</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800" dirty="0">
                <a:solidFill>
                  <a:schemeClr val="tx1"/>
                </a:solidFill>
                <a:latin typeface="BIZ UDPゴシック" panose="020B0400000000000000" pitchFamily="50" charset="-128"/>
                <a:ea typeface="BIZ UDPゴシック" panose="020B0400000000000000" pitchFamily="50" charset="-128"/>
              </a:rPr>
              <a:t>　</a:t>
            </a:r>
            <a:r>
              <a:rPr kumimoji="1" lang="en-US" altLang="ja-JP" sz="800" dirty="0">
                <a:solidFill>
                  <a:schemeClr val="tx1"/>
                </a:solidFill>
                <a:latin typeface="BIZ UDPゴシック" panose="020B0400000000000000" pitchFamily="50" charset="-128"/>
                <a:ea typeface="BIZ UDPゴシック" panose="020B0400000000000000" pitchFamily="50" charset="-128"/>
              </a:rPr>
              <a:t>PMDA</a:t>
            </a:r>
            <a:r>
              <a:rPr kumimoji="1" lang="ja-JP" altLang="en-US" sz="800" dirty="0">
                <a:solidFill>
                  <a:schemeClr val="tx1"/>
                </a:solidFill>
                <a:latin typeface="BIZ UDPゴシック" panose="020B0400000000000000" pitchFamily="50" charset="-128"/>
                <a:ea typeface="BIZ UDPゴシック" panose="020B0400000000000000" pitchFamily="50" charset="-128"/>
              </a:rPr>
              <a:t>関西支部の移転</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F0B7B7A4-2702-4279-AD7A-3285F4C7DDEE}"/>
              </a:ext>
            </a:extLst>
          </p:cNvPr>
          <p:cNvSpPr/>
          <p:nvPr/>
        </p:nvSpPr>
        <p:spPr>
          <a:xfrm>
            <a:off x="2985750" y="2699730"/>
            <a:ext cx="1638273" cy="740366"/>
          </a:xfrm>
          <a:prstGeom prst="rect">
            <a:avLst/>
          </a:prstGeom>
          <a:solidFill>
            <a:schemeClr val="bg1"/>
          </a:solidFill>
          <a:ln>
            <a:solidFill>
              <a:srgbClr val="F3830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BIZ UDPゴシック" panose="020B0400000000000000" pitchFamily="50" charset="-128"/>
                <a:ea typeface="BIZ UDPゴシック" panose="020B0400000000000000" pitchFamily="50" charset="-128"/>
              </a:rPr>
              <a:t>（公共の取組み）</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800" dirty="0">
                <a:solidFill>
                  <a:schemeClr val="tx1"/>
                </a:solidFill>
                <a:latin typeface="BIZ UDPゴシック" panose="020B0400000000000000" pitchFamily="50" charset="-128"/>
                <a:ea typeface="BIZ UDPゴシック" panose="020B0400000000000000" pitchFamily="50" charset="-128"/>
              </a:rPr>
              <a:t>・</a:t>
            </a:r>
            <a:r>
              <a:rPr kumimoji="1" lang="en-US" altLang="ja-JP" sz="800" dirty="0">
                <a:solidFill>
                  <a:schemeClr val="tx1"/>
                </a:solidFill>
                <a:latin typeface="BIZ UDPゴシック" panose="020B0400000000000000" pitchFamily="50" charset="-128"/>
                <a:ea typeface="BIZ UDPゴシック" panose="020B0400000000000000" pitchFamily="50" charset="-128"/>
              </a:rPr>
              <a:t>2004</a:t>
            </a:r>
            <a:r>
              <a:rPr kumimoji="1" lang="ja-JP" altLang="en-US" sz="800" dirty="0">
                <a:solidFill>
                  <a:schemeClr val="tx1"/>
                </a:solidFill>
                <a:latin typeface="BIZ UDPゴシック" panose="020B0400000000000000" pitchFamily="50" charset="-128"/>
                <a:ea typeface="BIZ UDPゴシック" panose="020B0400000000000000" pitchFamily="50" charset="-128"/>
              </a:rPr>
              <a:t>年：</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800" dirty="0">
                <a:solidFill>
                  <a:schemeClr val="tx1"/>
                </a:solidFill>
                <a:latin typeface="BIZ UDPゴシック" panose="020B0400000000000000" pitchFamily="50" charset="-128"/>
                <a:ea typeface="BIZ UDPゴシック" panose="020B0400000000000000" pitchFamily="50" charset="-128"/>
              </a:rPr>
              <a:t> まちびらき（彩都ﾗｲﾌｻｲｴﾝｽﾊﾟｰｸ）</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800" dirty="0">
                <a:solidFill>
                  <a:schemeClr val="tx1"/>
                </a:solidFill>
                <a:latin typeface="BIZ UDPゴシック" panose="020B0400000000000000" pitchFamily="50" charset="-128"/>
                <a:ea typeface="BIZ UDPゴシック" panose="020B0400000000000000" pitchFamily="50" charset="-128"/>
              </a:rPr>
              <a:t>・</a:t>
            </a:r>
            <a:r>
              <a:rPr kumimoji="1" lang="en-US" altLang="ja-JP" sz="800" dirty="0">
                <a:solidFill>
                  <a:schemeClr val="tx1"/>
                </a:solidFill>
                <a:latin typeface="BIZ UDPゴシック" panose="020B0400000000000000" pitchFamily="50" charset="-128"/>
                <a:ea typeface="BIZ UDPゴシック" panose="020B0400000000000000" pitchFamily="50" charset="-128"/>
              </a:rPr>
              <a:t>2005</a:t>
            </a:r>
            <a:r>
              <a:rPr kumimoji="1" lang="ja-JP" altLang="en-US" sz="800" dirty="0">
                <a:solidFill>
                  <a:schemeClr val="tx1"/>
                </a:solidFill>
                <a:latin typeface="BIZ UDPゴシック" panose="020B0400000000000000" pitchFamily="50" charset="-128"/>
                <a:ea typeface="BIZ UDPゴシック" panose="020B0400000000000000" pitchFamily="50" charset="-128"/>
              </a:rPr>
              <a:t>年：</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800" i="0" dirty="0">
                <a:solidFill>
                  <a:schemeClr val="tx1"/>
                </a:solidFill>
                <a:effectLst/>
                <a:latin typeface="BIZ UDPゴシック" panose="020B0400000000000000" pitchFamily="50" charset="-128"/>
                <a:ea typeface="BIZ UDPゴシック" panose="020B0400000000000000" pitchFamily="50" charset="-128"/>
              </a:rPr>
              <a:t>　</a:t>
            </a:r>
            <a:r>
              <a:rPr lang="ja-JP" altLang="en-US" sz="800" i="0" dirty="0">
                <a:solidFill>
                  <a:srgbClr val="424242"/>
                </a:solidFill>
                <a:effectLst/>
                <a:latin typeface="BIZ UDPゴシック" panose="020B0400000000000000" pitchFamily="50" charset="-128"/>
                <a:ea typeface="BIZ UDPゴシック" panose="020B0400000000000000" pitchFamily="50" charset="-128"/>
              </a:rPr>
              <a:t>医薬基盤研究所の</a:t>
            </a:r>
            <a:r>
              <a:rPr lang="ja-JP" altLang="en-US" sz="800" dirty="0">
                <a:solidFill>
                  <a:srgbClr val="424242"/>
                </a:solidFill>
                <a:latin typeface="BIZ UDPゴシック" panose="020B0400000000000000" pitchFamily="50" charset="-128"/>
                <a:ea typeface="BIZ UDPゴシック" panose="020B0400000000000000" pitchFamily="50" charset="-128"/>
              </a:rPr>
              <a:t>設立</a:t>
            </a:r>
            <a:endParaRPr lang="ja-JP" altLang="en-US" sz="800" i="0" dirty="0">
              <a:solidFill>
                <a:srgbClr val="424242"/>
              </a:solidFill>
              <a:effectLst/>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1D03AC78-5D52-4619-8C96-B3C5702B20F6}"/>
              </a:ext>
            </a:extLst>
          </p:cNvPr>
          <p:cNvSpPr txBox="1"/>
          <p:nvPr/>
        </p:nvSpPr>
        <p:spPr>
          <a:xfrm>
            <a:off x="0" y="61186"/>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１－②．成長産業拠点の形成＜ライフサイエンス拠点＞</a:t>
            </a:r>
            <a:endParaRPr lang="ja-JP" altLang="en-US" sz="1600" dirty="0"/>
          </a:p>
        </p:txBody>
      </p:sp>
      <p:sp>
        <p:nvSpPr>
          <p:cNvPr id="27" name="矢印: 五方向 26">
            <a:extLst>
              <a:ext uri="{FF2B5EF4-FFF2-40B4-BE49-F238E27FC236}">
                <a16:creationId xmlns:a16="http://schemas.microsoft.com/office/drawing/2014/main" id="{858B166D-B775-45DC-AD2C-CF6764AAF1B2}"/>
              </a:ext>
            </a:extLst>
          </p:cNvPr>
          <p:cNvSpPr/>
          <p:nvPr/>
        </p:nvSpPr>
        <p:spPr>
          <a:xfrm flipH="1">
            <a:off x="8791575" y="85394"/>
            <a:ext cx="1012271" cy="360000"/>
          </a:xfrm>
          <a:prstGeom prst="homePlate">
            <a:avLst/>
          </a:prstGeom>
          <a:solidFill>
            <a:schemeClr val="bg1"/>
          </a:solidFill>
          <a:ln w="28575">
            <a:solidFill>
              <a:schemeClr val="accent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経　済</a:t>
            </a:r>
          </a:p>
        </p:txBody>
      </p:sp>
    </p:spTree>
    <p:extLst>
      <p:ext uri="{BB962C8B-B14F-4D97-AF65-F5344CB8AC3E}">
        <p14:creationId xmlns:p14="http://schemas.microsoft.com/office/powerpoint/2010/main" val="1468870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48B68CF9-3D1F-42AC-8AD5-180345F82A97}"/>
              </a:ext>
            </a:extLst>
          </p:cNvPr>
          <p:cNvSpPr txBox="1"/>
          <p:nvPr/>
        </p:nvSpPr>
        <p:spPr>
          <a:xfrm>
            <a:off x="0" y="61186"/>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１－②．成長産業拠点の形成＜エネルギー拠点＞</a:t>
            </a:r>
            <a:endParaRPr lang="ja-JP" altLang="en-US" sz="1600" dirty="0"/>
          </a:p>
        </p:txBody>
      </p:sp>
      <p:sp>
        <p:nvSpPr>
          <p:cNvPr id="48" name="矢印: 五方向 47">
            <a:extLst>
              <a:ext uri="{FF2B5EF4-FFF2-40B4-BE49-F238E27FC236}">
                <a16:creationId xmlns:a16="http://schemas.microsoft.com/office/drawing/2014/main" id="{4113C874-3BBF-442E-947D-C521F88BBF15}"/>
              </a:ext>
            </a:extLst>
          </p:cNvPr>
          <p:cNvSpPr/>
          <p:nvPr/>
        </p:nvSpPr>
        <p:spPr>
          <a:xfrm flipH="1">
            <a:off x="8791575" y="85394"/>
            <a:ext cx="1012271" cy="360000"/>
          </a:xfrm>
          <a:prstGeom prst="homePlate">
            <a:avLst/>
          </a:prstGeom>
          <a:solidFill>
            <a:schemeClr val="bg1"/>
          </a:solidFill>
          <a:ln w="28575">
            <a:solidFill>
              <a:schemeClr val="accent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経　済</a:t>
            </a:r>
          </a:p>
        </p:txBody>
      </p:sp>
      <p:sp>
        <p:nvSpPr>
          <p:cNvPr id="49" name="テキスト ボックス 48">
            <a:extLst>
              <a:ext uri="{FF2B5EF4-FFF2-40B4-BE49-F238E27FC236}">
                <a16:creationId xmlns:a16="http://schemas.microsoft.com/office/drawing/2014/main" id="{102E1A48-5146-4782-AC68-C309795C3375}"/>
              </a:ext>
            </a:extLst>
          </p:cNvPr>
          <p:cNvSpPr txBox="1"/>
          <p:nvPr/>
        </p:nvSpPr>
        <p:spPr>
          <a:xfrm>
            <a:off x="139462" y="934530"/>
            <a:ext cx="3282098" cy="374846"/>
          </a:xfrm>
          <a:prstGeom prst="rect">
            <a:avLst/>
          </a:prstGeom>
          <a:noFill/>
        </p:spPr>
        <p:txBody>
          <a:bodyPr wrap="square">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エネルギー拠点</a:t>
            </a:r>
          </a:p>
        </p:txBody>
      </p:sp>
      <p:graphicFrame>
        <p:nvGraphicFramePr>
          <p:cNvPr id="50" name="表 3">
            <a:extLst>
              <a:ext uri="{FF2B5EF4-FFF2-40B4-BE49-F238E27FC236}">
                <a16:creationId xmlns:a16="http://schemas.microsoft.com/office/drawing/2014/main" id="{6C505E36-A905-4491-9A55-17013D3E54E2}"/>
              </a:ext>
            </a:extLst>
          </p:cNvPr>
          <p:cNvGraphicFramePr>
            <a:graphicFrameLocks noGrp="1"/>
          </p:cNvGraphicFramePr>
          <p:nvPr>
            <p:extLst>
              <p:ext uri="{D42A27DB-BD31-4B8C-83A1-F6EECF244321}">
                <p14:modId xmlns:p14="http://schemas.microsoft.com/office/powerpoint/2010/main" val="528106007"/>
              </p:ext>
            </p:extLst>
          </p:nvPr>
        </p:nvGraphicFramePr>
        <p:xfrm>
          <a:off x="4498936" y="984088"/>
          <a:ext cx="5258239" cy="5476379"/>
        </p:xfrm>
        <a:graphic>
          <a:graphicData uri="http://schemas.openxmlformats.org/drawingml/2006/table">
            <a:tbl>
              <a:tblPr>
                <a:tableStyleId>{5C22544A-7EE6-4342-B048-85BDC9FD1C3A}</a:tableStyleId>
              </a:tblPr>
              <a:tblGrid>
                <a:gridCol w="257914">
                  <a:extLst>
                    <a:ext uri="{9D8B030D-6E8A-4147-A177-3AD203B41FA5}">
                      <a16:colId xmlns:a16="http://schemas.microsoft.com/office/drawing/2014/main" val="2878750371"/>
                    </a:ext>
                  </a:extLst>
                </a:gridCol>
                <a:gridCol w="720625">
                  <a:extLst>
                    <a:ext uri="{9D8B030D-6E8A-4147-A177-3AD203B41FA5}">
                      <a16:colId xmlns:a16="http://schemas.microsoft.com/office/drawing/2014/main" val="486950294"/>
                    </a:ext>
                  </a:extLst>
                </a:gridCol>
                <a:gridCol w="779646">
                  <a:extLst>
                    <a:ext uri="{9D8B030D-6E8A-4147-A177-3AD203B41FA5}">
                      <a16:colId xmlns:a16="http://schemas.microsoft.com/office/drawing/2014/main" val="1585985753"/>
                    </a:ext>
                  </a:extLst>
                </a:gridCol>
                <a:gridCol w="3500054">
                  <a:extLst>
                    <a:ext uri="{9D8B030D-6E8A-4147-A177-3AD203B41FA5}">
                      <a16:colId xmlns:a16="http://schemas.microsoft.com/office/drawing/2014/main" val="2827835953"/>
                    </a:ext>
                  </a:extLst>
                </a:gridCol>
              </a:tblGrid>
              <a:tr h="449591">
                <a:tc>
                  <a:txBody>
                    <a:bodyPr/>
                    <a:lstStyle/>
                    <a:p>
                      <a:pPr marL="72000" indent="-457200" algn="ctr"/>
                      <a:r>
                        <a:rPr kumimoji="1" lang="ja-JP" altLang="en-US" sz="1100" b="1" dirty="0">
                          <a:latin typeface="BIZ UDPゴシック" panose="020B0400000000000000" pitchFamily="50" charset="-128"/>
                          <a:ea typeface="BIZ UDPゴシック" panose="020B0400000000000000" pitchFamily="50" charset="-128"/>
                        </a:rPr>
                        <a:t>番</a:t>
                      </a:r>
                      <a:endParaRPr kumimoji="1" lang="en-US" altLang="ja-JP" sz="1100" b="1" dirty="0">
                        <a:latin typeface="BIZ UDPゴシック" panose="020B0400000000000000" pitchFamily="50" charset="-128"/>
                        <a:ea typeface="BIZ UDPゴシック" panose="020B0400000000000000" pitchFamily="50" charset="-128"/>
                      </a:endParaRPr>
                    </a:p>
                    <a:p>
                      <a:pPr marL="72000" indent="-457200" algn="ctr"/>
                      <a:r>
                        <a:rPr kumimoji="1" lang="ja-JP" altLang="en-US" sz="1100" b="1" dirty="0">
                          <a:latin typeface="BIZ UDPゴシック" panose="020B0400000000000000" pitchFamily="50" charset="-128"/>
                          <a:ea typeface="BIZ UDPゴシック" panose="020B0400000000000000" pitchFamily="50" charset="-128"/>
                        </a:rPr>
                        <a:t>号</a:t>
                      </a:r>
                      <a:endParaRPr kumimoji="1" lang="en-US" altLang="ja-JP" sz="1100" b="1"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72000" indent="-457200" algn="ctr"/>
                      <a:r>
                        <a:rPr kumimoji="1" lang="ja-JP" altLang="en-US" sz="1100" b="1" dirty="0">
                          <a:latin typeface="BIZ UDPゴシック" panose="020B0400000000000000" pitchFamily="50" charset="-128"/>
                          <a:ea typeface="BIZ UDPゴシック" panose="020B0400000000000000" pitchFamily="50" charset="-128"/>
                        </a:rPr>
                        <a:t>所在</a:t>
                      </a:r>
                      <a:endParaRPr kumimoji="1" lang="en-US" altLang="ja-JP" sz="1100" b="1"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72000" indent="-457200" algn="ctr"/>
                      <a:r>
                        <a:rPr kumimoji="1" lang="ja-JP" altLang="en-US" sz="1100" b="1" dirty="0">
                          <a:latin typeface="BIZ UDPゴシック" panose="020B0400000000000000" pitchFamily="50" charset="-128"/>
                          <a:ea typeface="BIZ UDPゴシック" panose="020B0400000000000000" pitchFamily="50" charset="-128"/>
                        </a:rPr>
                        <a:t>開設年等</a:t>
                      </a:r>
                      <a:endParaRPr kumimoji="1" lang="en-US" altLang="ja-JP" sz="1100" b="1"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72000" indent="-457200" algn="ctr"/>
                      <a:r>
                        <a:rPr kumimoji="1" lang="ja-JP" altLang="en-US" sz="1100" b="1" dirty="0">
                          <a:latin typeface="BIZ UDPゴシック" panose="020B0400000000000000" pitchFamily="50" charset="-128"/>
                          <a:ea typeface="BIZ UDPゴシック" panose="020B0400000000000000" pitchFamily="50" charset="-128"/>
                        </a:rPr>
                        <a:t>概　要</a:t>
                      </a:r>
                      <a:endParaRPr kumimoji="1" lang="en-US" altLang="ja-JP" sz="1100" b="1"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29257475"/>
                  </a:ext>
                </a:extLst>
              </a:tr>
              <a:tr h="674385">
                <a:tc>
                  <a:txBody>
                    <a:bodyPr/>
                    <a:lstStyle/>
                    <a:p>
                      <a:pPr marL="72000" indent="-457200" algn="ctr" defTabSz="914400" rtl="0" eaLnBrk="1" latinLnBrk="0" hangingPunct="1">
                        <a:buFont typeface="Arial" panose="020B0604020202020204" pitchFamily="34" charset="0"/>
                        <a:buNone/>
                      </a:pPr>
                      <a:r>
                        <a:rPr kumimoji="1" lang="ja-JP" altLang="en-US" sz="1000" b="1" kern="1200" spc="0" baseline="0" dirty="0">
                          <a:solidFill>
                            <a:schemeClr val="dk1"/>
                          </a:solidFill>
                          <a:latin typeface="BIZ UDPゴシック" panose="020B0400000000000000" pitchFamily="50" charset="-128"/>
                          <a:ea typeface="BIZ UDPゴシック" panose="020B0400000000000000" pitchFamily="50" charset="-128"/>
                          <a:cs typeface="+mn-cs"/>
                        </a:rPr>
                        <a:t>①</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72000" indent="-457200" algn="ctr" defTabSz="914400" rtl="0" eaLnBrk="1" latinLnBrk="0" hangingPunct="1">
                        <a:buFont typeface="Arial" panose="020B0604020202020204" pitchFamily="34" charset="0"/>
                        <a:buNone/>
                      </a:pPr>
                      <a:r>
                        <a:rPr kumimoji="1" lang="ja-JP" altLang="en-US" sz="1000" b="1" kern="1200" spc="0" baseline="0" dirty="0">
                          <a:solidFill>
                            <a:schemeClr val="dk1"/>
                          </a:solidFill>
                          <a:latin typeface="BIZ UDPゴシック" panose="020B0400000000000000" pitchFamily="50" charset="-128"/>
                          <a:ea typeface="BIZ UDPゴシック" panose="020B0400000000000000" pitchFamily="50" charset="-128"/>
                          <a:cs typeface="+mn-cs"/>
                        </a:rPr>
                        <a:t>大阪市</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0" indent="0" algn="ctr" defTabSz="914400" rtl="0" eaLnBrk="1" latinLnBrk="0" hangingPunct="1">
                        <a:buFont typeface="Arial" panose="020B0604020202020204" pitchFamily="34" charset="0"/>
                        <a:buNone/>
                      </a:pP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2022</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年</a:t>
                      </a:r>
                      <a:endPar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endParaRPr>
                    </a:p>
                    <a:p>
                      <a:pPr marL="0" indent="0" algn="ctr" defTabSz="914400" rtl="0" eaLnBrk="1" latinLnBrk="0" hangingPunct="1">
                        <a:buFont typeface="Arial" panose="020B0604020202020204" pitchFamily="34" charset="0"/>
                        <a:buNone/>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稼働開始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l" defTabSz="914400" rtl="0" eaLnBrk="1" latinLnBrk="0" hangingPunct="1">
                        <a:buFont typeface="Arial" panose="020B0604020202020204" pitchFamily="34" charset="0"/>
                        <a:buNone/>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バイオガス発電設備（ライフコーポレーション）</a:t>
                      </a:r>
                      <a:endPar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endParaRPr>
                    </a:p>
                    <a:p>
                      <a:pPr marL="0" indent="0" algn="l" defTabSz="914400" rtl="0" eaLnBrk="1" latinLnBrk="0" hangingPunct="1">
                        <a:buFont typeface="Arial" panose="020B0604020202020204" pitchFamily="34" charset="0"/>
                        <a:buNone/>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→年間約</a:t>
                      </a: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4,380</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トンの食品残さから発生したバイオガスで発電</a:t>
                      </a:r>
                      <a:endPar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endParaRPr>
                    </a:p>
                    <a:p>
                      <a:pPr marL="0" indent="0" algn="l" defTabSz="914400" rtl="0" eaLnBrk="1" latinLnBrk="0" hangingPunct="1">
                        <a:buFont typeface="Arial" panose="020B0604020202020204" pitchFamily="34" charset="0"/>
                        <a:buNone/>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年間発電量は一般家庭約</a:t>
                      </a: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160</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世帯分（約</a:t>
                      </a: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70</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万</a:t>
                      </a: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kWh</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）を見込み、</a:t>
                      </a:r>
                      <a:b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b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小売業では日本最大規模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3529981"/>
                  </a:ext>
                </a:extLst>
              </a:tr>
              <a:tr h="557205">
                <a:tc>
                  <a:txBody>
                    <a:bodyPr/>
                    <a:lstStyle/>
                    <a:p>
                      <a:pPr marL="72000" indent="-457200" algn="ctr" defTabSz="914400" rtl="0" eaLnBrk="1" latinLnBrk="0" hangingPunct="1">
                        <a:buFont typeface="Arial" panose="020B0604020202020204" pitchFamily="34" charset="0"/>
                        <a:buNone/>
                      </a:pPr>
                      <a:r>
                        <a:rPr kumimoji="1" lang="ja-JP" altLang="en-US" sz="1000" b="1" kern="1200" spc="0" baseline="0" dirty="0">
                          <a:solidFill>
                            <a:schemeClr val="dk1"/>
                          </a:solidFill>
                          <a:latin typeface="BIZ UDPゴシック" panose="020B0400000000000000" pitchFamily="50" charset="-128"/>
                          <a:ea typeface="BIZ UDPゴシック" panose="020B0400000000000000" pitchFamily="50" charset="-128"/>
                          <a:cs typeface="+mn-cs"/>
                        </a:rPr>
                        <a:t>②</a:t>
                      </a:r>
                      <a:endParaRPr kumimoji="1" lang="en-US" altLang="ja-JP" sz="1000" b="1" kern="1200" spc="0" baseline="0" dirty="0">
                        <a:solidFill>
                          <a:schemeClr val="dk1"/>
                        </a:solidFill>
                        <a:latin typeface="BIZ UDPゴシック" panose="020B0400000000000000" pitchFamily="50" charset="-128"/>
                        <a:ea typeface="BIZ UDPゴシック" panose="020B0400000000000000" pitchFamily="50" charset="-128"/>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72000" indent="-457200" algn="ctr" defTabSz="914400" rtl="0" eaLnBrk="1" latinLnBrk="0" hangingPunct="1">
                        <a:buFont typeface="Arial" panose="020B0604020202020204" pitchFamily="34" charset="0"/>
                        <a:buNone/>
                      </a:pPr>
                      <a:r>
                        <a:rPr kumimoji="1" lang="ja-JP" altLang="en-US" sz="1000" b="1" kern="1200" spc="0" baseline="0" dirty="0">
                          <a:solidFill>
                            <a:schemeClr val="dk1"/>
                          </a:solidFill>
                          <a:latin typeface="BIZ UDPゴシック" panose="020B0400000000000000" pitchFamily="50" charset="-128"/>
                          <a:ea typeface="BIZ UDPゴシック" panose="020B0400000000000000" pitchFamily="50" charset="-128"/>
                          <a:cs typeface="+mn-cs"/>
                        </a:rPr>
                        <a:t>堺市</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0" indent="0" algn="ctr" defTabSz="914400" rtl="0" eaLnBrk="1" latinLnBrk="0" hangingPunct="1">
                        <a:buFont typeface="Arial" panose="020B0604020202020204" pitchFamily="34" charset="0"/>
                        <a:buNone/>
                      </a:pP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2027</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年</a:t>
                      </a:r>
                      <a:endPar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endParaRPr>
                    </a:p>
                    <a:p>
                      <a:pPr marL="0" indent="0" algn="ctr" defTabSz="914400" rtl="0" eaLnBrk="1" latinLnBrk="0" hangingPunct="1">
                        <a:buFont typeface="Arial" panose="020B0604020202020204" pitchFamily="34" charset="0"/>
                        <a:buNone/>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目標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l" defTabSz="914400" rtl="0" eaLnBrk="1" latinLnBrk="0" hangingPunct="1">
                        <a:buFont typeface="Arial" panose="020B0604020202020204" pitchFamily="34" charset="0"/>
                        <a:buNone/>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ペロブスカイト太陽電池量産化拠点（積水ソーラーフィルム）</a:t>
                      </a:r>
                    </a:p>
                    <a:p>
                      <a:pPr marL="0" indent="0" algn="l" defTabSz="914400" rtl="0" eaLnBrk="1" latinLnBrk="0" hangingPunct="1">
                        <a:buFont typeface="Arial" panose="020B0604020202020204" pitchFamily="34" charset="0"/>
                        <a:buNone/>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→堺市にあるシャープの本社工場の建物や設備等を取得し、ペロブスカイト太陽電池の量産化に向けた工場を建設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6880485"/>
                  </a:ext>
                </a:extLst>
              </a:tr>
              <a:tr h="567782">
                <a:tc>
                  <a:txBody>
                    <a:bodyPr/>
                    <a:lstStyle/>
                    <a:p>
                      <a:pPr marL="72000" indent="-457200" algn="ctr" defTabSz="914400" rtl="0" eaLnBrk="1" latinLnBrk="0" hangingPunct="1">
                        <a:buFont typeface="Arial" panose="020B0604020202020204" pitchFamily="34" charset="0"/>
                        <a:buNone/>
                      </a:pPr>
                      <a:r>
                        <a:rPr kumimoji="1" lang="ja-JP" altLang="en-US" sz="1000" b="1" kern="1200" spc="0" baseline="0" dirty="0">
                          <a:solidFill>
                            <a:schemeClr val="dk1"/>
                          </a:solidFill>
                          <a:latin typeface="BIZ UDPゴシック" panose="020B0400000000000000" pitchFamily="50" charset="-128"/>
                          <a:ea typeface="BIZ UDPゴシック" panose="020B0400000000000000" pitchFamily="50" charset="-128"/>
                          <a:cs typeface="+mn-cs"/>
                        </a:rPr>
                        <a:t>③</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72000" indent="-457200" algn="ctr" defTabSz="914400" rtl="0" eaLnBrk="1" latinLnBrk="0" hangingPunct="1">
                        <a:buFont typeface="Arial" panose="020B0604020202020204" pitchFamily="34" charset="0"/>
                        <a:buNone/>
                      </a:pPr>
                      <a:r>
                        <a:rPr kumimoji="1" lang="ja-JP" altLang="en-US" sz="1000" b="1" kern="1200" spc="0" baseline="0" dirty="0">
                          <a:solidFill>
                            <a:schemeClr val="dk1"/>
                          </a:solidFill>
                          <a:latin typeface="BIZ UDPゴシック" panose="020B0400000000000000" pitchFamily="50" charset="-128"/>
                          <a:ea typeface="BIZ UDPゴシック" panose="020B0400000000000000" pitchFamily="50" charset="-128"/>
                          <a:cs typeface="+mn-cs"/>
                        </a:rPr>
                        <a:t>堺市</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0" indent="0" algn="ctr" defTabSz="914400" rtl="0" eaLnBrk="1" latinLnBrk="0" hangingPunct="1">
                        <a:buFont typeface="Arial" panose="020B0604020202020204" pitchFamily="34" charset="0"/>
                        <a:buNone/>
                      </a:pP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2025</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年</a:t>
                      </a:r>
                      <a:endPar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endParaRPr>
                    </a:p>
                    <a:p>
                      <a:pPr marL="0" indent="0" algn="ctr" defTabSz="914400" rtl="0" eaLnBrk="1" latinLnBrk="0" hangingPunct="1">
                        <a:buFont typeface="Arial" panose="020B0604020202020204" pitchFamily="34" charset="0"/>
                        <a:buNone/>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運用開始</a:t>
                      </a:r>
                      <a:endPar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l" defTabSz="914400" rtl="0" eaLnBrk="1" latinLnBrk="0" hangingPunct="1">
                        <a:buFont typeface="Arial" panose="020B0604020202020204" pitchFamily="34" charset="0"/>
                        <a:buNone/>
                      </a:pPr>
                      <a:r>
                        <a:rPr kumimoji="1" lang="zh-TW" altLang="en-US" sz="900" kern="1200" dirty="0">
                          <a:solidFill>
                            <a:schemeClr val="tx1"/>
                          </a:solidFill>
                          <a:latin typeface="BIZ UDPゴシック" panose="020B0400000000000000" pitchFamily="50" charset="-128"/>
                          <a:ea typeface="BIZ UDPゴシック" panose="020B0400000000000000" pitchFamily="50" charset="-128"/>
                          <a:cs typeface="+mn-cs"/>
                        </a:rPr>
                        <a:t>国産</a:t>
                      </a:r>
                      <a:r>
                        <a:rPr kumimoji="1" lang="en-US" altLang="zh-TW" sz="900" kern="1200" dirty="0">
                          <a:solidFill>
                            <a:schemeClr val="tx1"/>
                          </a:solidFill>
                          <a:latin typeface="BIZ UDPゴシック" panose="020B0400000000000000" pitchFamily="50" charset="-128"/>
                          <a:ea typeface="BIZ UDPゴシック" panose="020B0400000000000000" pitchFamily="50" charset="-128"/>
                          <a:cs typeface="+mn-cs"/>
                        </a:rPr>
                        <a:t>SAF</a:t>
                      </a:r>
                      <a:r>
                        <a:rPr kumimoji="1" lang="zh-TW" altLang="en-US" sz="900" kern="1200" dirty="0">
                          <a:solidFill>
                            <a:schemeClr val="tx1"/>
                          </a:solidFill>
                          <a:latin typeface="BIZ UDPゴシック" panose="020B0400000000000000" pitchFamily="50" charset="-128"/>
                          <a:ea typeface="BIZ UDPゴシック" panose="020B0400000000000000" pitchFamily="50" charset="-128"/>
                          <a:cs typeface="+mn-cs"/>
                        </a:rPr>
                        <a:t>大規模製造施設</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a:t>
                      </a: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SAFFAIRE SKY ENERGY</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a:t>
                      </a:r>
                      <a:endParaRPr kumimoji="1" lang="zh-TW" altLang="en-US" sz="900" kern="1200" dirty="0">
                        <a:solidFill>
                          <a:schemeClr val="tx1"/>
                        </a:solidFill>
                        <a:latin typeface="BIZ UDPゴシック" panose="020B0400000000000000" pitchFamily="50" charset="-128"/>
                        <a:ea typeface="BIZ UDPゴシック" panose="020B0400000000000000" pitchFamily="50" charset="-128"/>
                        <a:cs typeface="+mn-cs"/>
                      </a:endParaRPr>
                    </a:p>
                    <a:p>
                      <a:pPr marL="0" indent="0" algn="l" defTabSz="914400" rtl="0" eaLnBrk="1" latinLnBrk="0" hangingPunct="1">
                        <a:buFont typeface="Arial" panose="020B0604020202020204" pitchFamily="34" charset="0"/>
                        <a:buNone/>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→廃食用油を原料に製造、供給事業を行うための製造設備を整備</a:t>
                      </a:r>
                      <a:endPar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endParaRPr>
                    </a:p>
                    <a:p>
                      <a:pPr marL="0" indent="0" algn="l" defTabSz="914400" rtl="0" eaLnBrk="1" latinLnBrk="0" hangingPunct="1">
                        <a:buFont typeface="Arial" panose="020B0604020202020204" pitchFamily="34" charset="0"/>
                        <a:buNone/>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航空会社への年間約３万キロリットルの</a:t>
                      </a: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SAF</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の供給をめざす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7702123"/>
                  </a:ext>
                </a:extLst>
              </a:tr>
              <a:tr h="674385">
                <a:tc>
                  <a:txBody>
                    <a:bodyPr/>
                    <a:lstStyle/>
                    <a:p>
                      <a:pPr marL="72000" indent="-457200" algn="ctr" defTabSz="914400" rtl="0" eaLnBrk="1" latinLnBrk="0" hangingPunct="1">
                        <a:buFont typeface="Arial" panose="020B0604020202020204" pitchFamily="34" charset="0"/>
                        <a:buNone/>
                      </a:pPr>
                      <a:r>
                        <a:rPr kumimoji="1" lang="ja-JP" altLang="en-US" sz="1000" b="1" kern="1200" spc="0" baseline="0" dirty="0">
                          <a:solidFill>
                            <a:schemeClr val="dk1"/>
                          </a:solidFill>
                          <a:latin typeface="BIZ UDPゴシック" panose="020B0400000000000000" pitchFamily="50" charset="-128"/>
                          <a:ea typeface="BIZ UDPゴシック" panose="020B0400000000000000" pitchFamily="50" charset="-128"/>
                          <a:cs typeface="+mn-cs"/>
                        </a:rPr>
                        <a:t>④</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b="1"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堺市</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algn="ctr"/>
                      <a:r>
                        <a:rPr kumimoji="1" lang="en-US" altLang="ja-JP" sz="900" dirty="0">
                          <a:latin typeface="BIZ UDPゴシック" panose="020B0400000000000000" pitchFamily="50" charset="-128"/>
                          <a:ea typeface="BIZ UDPゴシック" panose="020B0400000000000000" pitchFamily="50" charset="-128"/>
                        </a:rPr>
                        <a:t>2015</a:t>
                      </a:r>
                      <a:r>
                        <a:rPr kumimoji="1" lang="ja-JP" altLang="en-US" sz="900" dirty="0">
                          <a:latin typeface="BIZ UDPゴシック" panose="020B0400000000000000" pitchFamily="50" charset="-128"/>
                          <a:ea typeface="BIZ UDPゴシック" panose="020B0400000000000000" pitchFamily="50" charset="-128"/>
                        </a:rPr>
                        <a:t>年</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ja-JP" altLang="en-US" sz="900" dirty="0">
                          <a:latin typeface="BIZ UDPゴシック" panose="020B0400000000000000" pitchFamily="50" charset="-128"/>
                          <a:ea typeface="BIZ UDPゴシック" panose="020B0400000000000000" pitchFamily="50" charset="-128"/>
                        </a:rPr>
                        <a:t>運用開始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900" dirty="0">
                          <a:latin typeface="BIZ UDPゴシック" panose="020B0400000000000000" pitchFamily="50" charset="-128"/>
                          <a:ea typeface="BIZ UDPゴシック" panose="020B0400000000000000" pitchFamily="50" charset="-128"/>
                        </a:rPr>
                        <a:t>世界最大級液化天然ガス（ＬＮＧ）タンク建設（大阪ガス）</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→大阪ガス</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株</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泉北製造所第一工場に世界最大級ＬＮＧタンク建設</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一般家庭の約</a:t>
                      </a:r>
                      <a:r>
                        <a:rPr kumimoji="1" lang="en-US" altLang="ja-JP" sz="900" dirty="0">
                          <a:latin typeface="BIZ UDPゴシック" panose="020B0400000000000000" pitchFamily="50" charset="-128"/>
                          <a:ea typeface="BIZ UDPゴシック" panose="020B0400000000000000" pitchFamily="50" charset="-128"/>
                        </a:rPr>
                        <a:t>33</a:t>
                      </a:r>
                      <a:r>
                        <a:rPr kumimoji="1" lang="ja-JP" altLang="en-US" sz="900" dirty="0">
                          <a:latin typeface="BIZ UDPゴシック" panose="020B0400000000000000" pitchFamily="50" charset="-128"/>
                          <a:ea typeface="BIZ UDPゴシック" panose="020B0400000000000000" pitchFamily="50" charset="-128"/>
                        </a:rPr>
                        <a:t>万戸分の年間使用量に相当する</a:t>
                      </a:r>
                      <a:r>
                        <a:rPr kumimoji="1" lang="en-US" altLang="ja-JP" sz="900" dirty="0">
                          <a:latin typeface="BIZ UDPゴシック" panose="020B0400000000000000" pitchFamily="50" charset="-128"/>
                          <a:ea typeface="BIZ UDPゴシック" panose="020B0400000000000000" pitchFamily="50" charset="-128"/>
                        </a:rPr>
                        <a:t>230</a:t>
                      </a:r>
                      <a:r>
                        <a:rPr kumimoji="1" lang="ja-JP" altLang="en-US" sz="900" dirty="0">
                          <a:latin typeface="BIZ UDPゴシック" panose="020B0400000000000000" pitchFamily="50" charset="-128"/>
                          <a:ea typeface="BIZ UDPゴシック" panose="020B0400000000000000" pitchFamily="50" charset="-128"/>
                        </a:rPr>
                        <a:t>，</a:t>
                      </a:r>
                      <a:r>
                        <a:rPr kumimoji="1" lang="en-US" altLang="ja-JP" sz="900" dirty="0">
                          <a:latin typeface="BIZ UDPゴシック" panose="020B0400000000000000" pitchFamily="50" charset="-128"/>
                          <a:ea typeface="BIZ UDPゴシック" panose="020B0400000000000000" pitchFamily="50" charset="-128"/>
                        </a:rPr>
                        <a:t>000</a:t>
                      </a:r>
                      <a:r>
                        <a:rPr kumimoji="1" lang="ja-JP" altLang="en-US" sz="900" dirty="0">
                          <a:latin typeface="BIZ UDPゴシック" panose="020B0400000000000000" pitchFamily="50" charset="-128"/>
                          <a:ea typeface="BIZ UDPゴシック" panose="020B0400000000000000" pitchFamily="50" charset="-128"/>
                        </a:rPr>
                        <a:t>ｍ</a:t>
                      </a:r>
                      <a:r>
                        <a:rPr kumimoji="1" lang="en-US" altLang="ja-JP" sz="900" baseline="30000" dirty="0">
                          <a:solidFill>
                            <a:schemeClr val="tx1"/>
                          </a:solidFill>
                          <a:latin typeface="BIZ UDPゴシック" panose="020B0400000000000000" pitchFamily="50" charset="-128"/>
                          <a:ea typeface="BIZ UDPゴシック" panose="020B0400000000000000" pitchFamily="50" charset="-128"/>
                        </a:rPr>
                        <a:t>3</a:t>
                      </a:r>
                      <a:r>
                        <a:rPr kumimoji="1" lang="ja-JP" altLang="en-US" sz="900" dirty="0">
                          <a:latin typeface="BIZ UDPゴシック" panose="020B0400000000000000" pitchFamily="50" charset="-128"/>
                          <a:ea typeface="BIZ UDPゴシック" panose="020B0400000000000000" pitchFamily="50" charset="-128"/>
                        </a:rPr>
                        <a:t>の貯蔵容量を有する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5852057"/>
                  </a:ext>
                </a:extLst>
              </a:tr>
              <a:tr h="674385">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⑤</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大東市</a:t>
                      </a:r>
                      <a:endParaRPr kumimoji="1" lang="en-US" altLang="ja-JP" sz="1000" b="1"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b="1"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（他３か所整備予定）</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algn="ctr"/>
                      <a:r>
                        <a:rPr kumimoji="1" lang="en-US" altLang="ja-JP" sz="900" dirty="0">
                          <a:latin typeface="BIZ UDPゴシック" panose="020B0400000000000000" pitchFamily="50" charset="-128"/>
                          <a:ea typeface="BIZ UDPゴシック" panose="020B0400000000000000" pitchFamily="50" charset="-128"/>
                        </a:rPr>
                        <a:t>2030</a:t>
                      </a:r>
                      <a:r>
                        <a:rPr kumimoji="1" lang="ja-JP" altLang="en-US" sz="900" dirty="0">
                          <a:latin typeface="BIZ UDPゴシック" panose="020B0400000000000000" pitchFamily="50" charset="-128"/>
                          <a:ea typeface="BIZ UDPゴシック" panose="020B0400000000000000" pitchFamily="50" charset="-128"/>
                        </a:rPr>
                        <a:t>年</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ja-JP" altLang="en-US" sz="900" dirty="0">
                          <a:latin typeface="BIZ UDPゴシック" panose="020B0400000000000000" pitchFamily="50" charset="-128"/>
                          <a:ea typeface="BIZ UDPゴシック" panose="020B0400000000000000" pitchFamily="50" charset="-128"/>
                        </a:rPr>
                        <a:t>目標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900" dirty="0">
                          <a:latin typeface="BIZ UDPゴシック" panose="020B0400000000000000" pitchFamily="50" charset="-128"/>
                          <a:ea typeface="BIZ UDPゴシック" panose="020B0400000000000000" pitchFamily="50" charset="-128"/>
                        </a:rPr>
                        <a:t>バイオマス発電燃料加工拠点（</a:t>
                      </a:r>
                      <a:r>
                        <a:rPr kumimoji="1" lang="en-US" altLang="ja-JP" sz="900" dirty="0">
                          <a:latin typeface="BIZ UDPゴシック" panose="020B0400000000000000" pitchFamily="50" charset="-128"/>
                          <a:ea typeface="BIZ UDPゴシック" panose="020B0400000000000000" pitchFamily="50" charset="-128"/>
                        </a:rPr>
                        <a:t>TJ</a:t>
                      </a:r>
                      <a:r>
                        <a:rPr kumimoji="1" lang="ja-JP" altLang="en-US" sz="900" dirty="0">
                          <a:latin typeface="BIZ UDPゴシック" panose="020B0400000000000000" pitchFamily="50" charset="-128"/>
                          <a:ea typeface="BIZ UDPゴシック" panose="020B0400000000000000" pitchFamily="50" charset="-128"/>
                        </a:rPr>
                        <a:t>グループホールディングス）</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→街路樹の剪定材や建設廃材を加工し、バイオマス発電で活用</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拠点が４か所に増えれば、年間</a:t>
                      </a:r>
                      <a:r>
                        <a:rPr kumimoji="1" lang="en-US" altLang="ja-JP" sz="900" dirty="0">
                          <a:latin typeface="BIZ UDPゴシック" panose="020B0400000000000000" pitchFamily="50" charset="-128"/>
                          <a:ea typeface="BIZ UDPゴシック" panose="020B0400000000000000" pitchFamily="50" charset="-128"/>
                        </a:rPr>
                        <a:t>11</a:t>
                      </a:r>
                      <a:r>
                        <a:rPr kumimoji="1" lang="ja-JP" altLang="en-US" sz="900" dirty="0">
                          <a:latin typeface="BIZ UDPゴシック" panose="020B0400000000000000" pitchFamily="50" charset="-128"/>
                          <a:ea typeface="BIZ UDPゴシック" panose="020B0400000000000000" pitchFamily="50" charset="-128"/>
                        </a:rPr>
                        <a:t>万～</a:t>
                      </a:r>
                      <a:r>
                        <a:rPr kumimoji="1" lang="en-US" altLang="ja-JP" sz="900" dirty="0">
                          <a:latin typeface="BIZ UDPゴシック" panose="020B0400000000000000" pitchFamily="50" charset="-128"/>
                          <a:ea typeface="BIZ UDPゴシック" panose="020B0400000000000000" pitchFamily="50" charset="-128"/>
                        </a:rPr>
                        <a:t>14</a:t>
                      </a:r>
                      <a:r>
                        <a:rPr kumimoji="1" lang="ja-JP" altLang="en-US" sz="900" dirty="0">
                          <a:latin typeface="BIZ UDPゴシック" panose="020B0400000000000000" pitchFamily="50" charset="-128"/>
                          <a:ea typeface="BIZ UDPゴシック" panose="020B0400000000000000" pitchFamily="50" charset="-128"/>
                        </a:rPr>
                        <a:t>万メガワット、一般家庭で</a:t>
                      </a:r>
                      <a:r>
                        <a:rPr kumimoji="1" lang="en-US" altLang="ja-JP" sz="900" dirty="0">
                          <a:latin typeface="BIZ UDPゴシック" panose="020B0400000000000000" pitchFamily="50" charset="-128"/>
                          <a:ea typeface="BIZ UDPゴシック" panose="020B0400000000000000" pitchFamily="50" charset="-128"/>
                        </a:rPr>
                        <a:t>3</a:t>
                      </a:r>
                      <a:r>
                        <a:rPr kumimoji="1" lang="ja-JP" altLang="en-US" sz="900" dirty="0">
                          <a:latin typeface="BIZ UDPゴシック" panose="020B0400000000000000" pitchFamily="50" charset="-128"/>
                          <a:ea typeface="BIZ UDPゴシック" panose="020B0400000000000000" pitchFamily="50" charset="-128"/>
                        </a:rPr>
                        <a:t>万世帯前後に相当する電力を発電できる見込み</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4564535"/>
                  </a:ext>
                </a:extLst>
              </a:tr>
              <a:tr h="529876">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⑥</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72000" indent="-457200" algn="ctr" defTabSz="914400" rtl="0" eaLnBrk="1" latinLnBrk="0" hangingPunct="1">
                        <a:buFont typeface="Arial" panose="020B0604020202020204" pitchFamily="34" charset="0"/>
                        <a:buNone/>
                      </a:pPr>
                      <a:r>
                        <a:rPr kumimoji="1" lang="ja-JP" altLang="en-US" sz="1000" b="1" kern="1200" spc="0" baseline="0" dirty="0">
                          <a:solidFill>
                            <a:schemeClr val="dk1"/>
                          </a:solidFill>
                          <a:latin typeface="BIZ UDPゴシック" panose="020B0400000000000000" pitchFamily="50" charset="-128"/>
                          <a:ea typeface="BIZ UDPゴシック" panose="020B0400000000000000" pitchFamily="50" charset="-128"/>
                          <a:cs typeface="+mn-cs"/>
                        </a:rPr>
                        <a:t>高石市</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0" indent="0" algn="ctr" defTabSz="914400" rtl="0" eaLnBrk="1" latinLnBrk="0" hangingPunct="1">
                        <a:buFont typeface="Arial" panose="020B0604020202020204" pitchFamily="34" charset="0"/>
                        <a:buNone/>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２０</a:t>
                      </a: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30</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年度</a:t>
                      </a:r>
                      <a:endPar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endParaRPr>
                    </a:p>
                    <a:p>
                      <a:pPr marL="0" indent="0" algn="ctr" defTabSz="914400" rtl="0" eaLnBrk="1" latinLnBrk="0" hangingPunct="1">
                        <a:buFont typeface="Arial" panose="020B0604020202020204" pitchFamily="34" charset="0"/>
                        <a:buNone/>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目標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クリーンアンモニア供給拠点</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（三井化学・三井物産・</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IHI</a:t>
                      </a: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・関西電力）</a:t>
                      </a:r>
                    </a:p>
                    <a:p>
                      <a:pPr marL="0" indent="0" algn="l" defTabSz="914400" rtl="0" eaLnBrk="1" latinLnBrk="0" hangingPunct="1">
                        <a:buFont typeface="Arial" panose="020B0604020202020204" pitchFamily="34" charset="0"/>
                        <a:buNone/>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→拠点候補として三井化学大阪工場内（高石市）に貯蔵施設を整備</a:t>
                      </a:r>
                      <a:endPar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endParaRPr>
                    </a:p>
                    <a:p>
                      <a:pPr marL="0" indent="0" algn="l" defTabSz="914400" rtl="0" eaLnBrk="1" latinLnBrk="0" hangingPunct="1">
                        <a:buFont typeface="Arial" panose="020B0604020202020204" pitchFamily="34" charset="0"/>
                        <a:buNone/>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堺・泉北地域でのクリーンアンモニアの供給拠点整備をめざす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2638844"/>
                  </a:ext>
                </a:extLst>
              </a:tr>
              <a:tr h="674385">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⑦</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岬町</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2028</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年度</a:t>
                      </a:r>
                      <a:endPar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目標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国内最大級の蓄電所（関西電力）</a:t>
                      </a:r>
                      <a:b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b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→石油火力発電所である「多奈川発電所（岬町）跡地に建設</a:t>
                      </a:r>
                      <a:endPar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1</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回の充放電により一般家庭</a:t>
                      </a: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4</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万</a:t>
                      </a: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6000</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世帯分の</a:t>
                      </a: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1</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日の消費電力をまかなうことができる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8666011"/>
                  </a:ext>
                </a:extLst>
              </a:tr>
              <a:tr h="674385">
                <a:tc>
                  <a:txBody>
                    <a:bodyPr/>
                    <a:lstStyle/>
                    <a:p>
                      <a:pPr marL="72000" indent="-457200" algn="ctr" defTabSz="914400" rtl="0" eaLnBrk="1" latinLnBrk="0" hangingPunct="1">
                        <a:buFont typeface="Arial" panose="020B0604020202020204" pitchFamily="34" charset="0"/>
                        <a:buNone/>
                      </a:pPr>
                      <a:r>
                        <a:rPr kumimoji="1" lang="ja-JP" altLang="en-US" sz="1000" b="1" kern="1200" spc="0" baseline="0" dirty="0">
                          <a:solidFill>
                            <a:schemeClr val="dk1"/>
                          </a:solidFill>
                          <a:latin typeface="BIZ UDPゴシック" panose="020B0400000000000000" pitchFamily="50" charset="-128"/>
                          <a:ea typeface="BIZ UDPゴシック" panose="020B0400000000000000" pitchFamily="50" charset="-128"/>
                          <a:cs typeface="+mn-cs"/>
                        </a:rPr>
                        <a:t>ー</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72000" indent="-457200" algn="ctr" defTabSz="914400" rtl="0" eaLnBrk="1" latinLnBrk="0" hangingPunct="1">
                        <a:buFont typeface="Arial" panose="020B0604020202020204" pitchFamily="34" charset="0"/>
                        <a:buNone/>
                      </a:pPr>
                      <a:r>
                        <a:rPr kumimoji="1" lang="ja-JP" altLang="en-US" sz="1000" b="1" kern="1200" spc="0" baseline="0" dirty="0">
                          <a:solidFill>
                            <a:schemeClr val="tx1"/>
                          </a:solidFill>
                          <a:latin typeface="BIZ UDPゴシック" panose="020B0400000000000000" pitchFamily="50" charset="-128"/>
                          <a:ea typeface="BIZ UDPゴシック" panose="020B0400000000000000" pitchFamily="50" charset="-128"/>
                          <a:cs typeface="+mn-cs"/>
                        </a:rPr>
                        <a:t>大阪市</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0" indent="0" algn="ctr" defTabSz="914400" rtl="0" eaLnBrk="1" latinLnBrk="0" hangingPunct="1">
                        <a:buFont typeface="Arial" panose="020B0604020202020204" pitchFamily="34" charset="0"/>
                        <a:buNone/>
                      </a:pP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2030</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年</a:t>
                      </a:r>
                      <a:endPar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endParaRPr>
                    </a:p>
                    <a:p>
                      <a:pPr marL="0" indent="0" algn="ctr" defTabSz="914400" rtl="0" eaLnBrk="1" latinLnBrk="0" hangingPunct="1">
                        <a:buFont typeface="Arial" panose="020B0604020202020204" pitchFamily="34" charset="0"/>
                        <a:buNone/>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目標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l" defTabSz="914400" rtl="0" eaLnBrk="1" latinLnBrk="0" hangingPunct="1">
                        <a:buFont typeface="Arial" panose="020B0604020202020204" pitchFamily="34" charset="0"/>
                        <a:buNone/>
                      </a:pP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e-</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メタン大規模製造施設（大阪ガス・</a:t>
                      </a: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ENEOS</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a:t>
                      </a:r>
                      <a:endPar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endParaRPr>
                    </a:p>
                    <a:p>
                      <a:pPr marL="0" indent="0" algn="l" defTabSz="914400" rtl="0" eaLnBrk="1" latinLnBrk="0" hangingPunct="1">
                        <a:buFont typeface="Arial" panose="020B0604020202020204" pitchFamily="34" charset="0"/>
                        <a:buNone/>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→グリーン水素を活用した国内初となる</a:t>
                      </a: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e-</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メタンの大規模製造に関する共同検討を開始</a:t>
                      </a:r>
                    </a:p>
                    <a:p>
                      <a:pPr marL="0" indent="0" algn="l" defTabSz="914400" rtl="0" eaLnBrk="1" latinLnBrk="0" hangingPunct="1">
                        <a:buFont typeface="Arial" panose="020B0604020202020204" pitchFamily="34" charset="0"/>
                        <a:buNone/>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一般家庭約</a:t>
                      </a: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25</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万戸相当規模の製造ができる設備構築をめざす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0269878"/>
                  </a:ext>
                </a:extLst>
              </a:tr>
            </a:tbl>
          </a:graphicData>
        </a:graphic>
      </p:graphicFrame>
      <p:grpSp>
        <p:nvGrpSpPr>
          <p:cNvPr id="51" name="グループ化 50">
            <a:extLst>
              <a:ext uri="{FF2B5EF4-FFF2-40B4-BE49-F238E27FC236}">
                <a16:creationId xmlns:a16="http://schemas.microsoft.com/office/drawing/2014/main" id="{FF44BE59-B528-4F5E-93C1-B4979F354489}"/>
              </a:ext>
            </a:extLst>
          </p:cNvPr>
          <p:cNvGrpSpPr/>
          <p:nvPr/>
        </p:nvGrpSpPr>
        <p:grpSpPr>
          <a:xfrm>
            <a:off x="278827" y="1410487"/>
            <a:ext cx="4083088" cy="4733850"/>
            <a:chOff x="166507" y="1981009"/>
            <a:chExt cx="4083088" cy="4733850"/>
          </a:xfrm>
        </p:grpSpPr>
        <p:pic>
          <p:nvPicPr>
            <p:cNvPr id="52" name="図 51">
              <a:extLst>
                <a:ext uri="{FF2B5EF4-FFF2-40B4-BE49-F238E27FC236}">
                  <a16:creationId xmlns:a16="http://schemas.microsoft.com/office/drawing/2014/main" id="{B63FFFAC-C406-4FB2-9AAF-A649AD89FC09}"/>
                </a:ext>
              </a:extLst>
            </p:cNvPr>
            <p:cNvPicPr>
              <a:picLocks noChangeAspect="1"/>
            </p:cNvPicPr>
            <p:nvPr/>
          </p:nvPicPr>
          <p:blipFill rotWithShape="1">
            <a:blip r:embed="rId2" cstate="screen">
              <a:alphaModFix amt="70000"/>
              <a:extLst>
                <a:ext uri="{28A0092B-C50C-407E-A947-70E740481C1C}">
                  <a14:useLocalDpi xmlns:a14="http://schemas.microsoft.com/office/drawing/2010/main"/>
                </a:ext>
              </a:extLst>
            </a:blip>
            <a:srcRect l="23409" t="8223" r="29343" b="11617"/>
            <a:stretch/>
          </p:blipFill>
          <p:spPr>
            <a:xfrm>
              <a:off x="166507" y="1981009"/>
              <a:ext cx="4083088" cy="4733850"/>
            </a:xfrm>
            <a:prstGeom prst="rect">
              <a:avLst/>
            </a:prstGeom>
          </p:spPr>
        </p:pic>
        <p:sp>
          <p:nvSpPr>
            <p:cNvPr id="53" name="テキスト ボックス 52">
              <a:extLst>
                <a:ext uri="{FF2B5EF4-FFF2-40B4-BE49-F238E27FC236}">
                  <a16:creationId xmlns:a16="http://schemas.microsoft.com/office/drawing/2014/main" id="{CA7AA542-A0DF-4F65-90DE-8C9C0F8943E9}"/>
                </a:ext>
              </a:extLst>
            </p:cNvPr>
            <p:cNvSpPr txBox="1"/>
            <p:nvPr/>
          </p:nvSpPr>
          <p:spPr>
            <a:xfrm>
              <a:off x="264040" y="6341539"/>
              <a:ext cx="37719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⑦</a:t>
              </a:r>
              <a:endParaRPr kumimoji="1"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p:txBody>
        </p:sp>
        <p:sp>
          <p:nvSpPr>
            <p:cNvPr id="54" name="テキスト ボックス 53">
              <a:extLst>
                <a:ext uri="{FF2B5EF4-FFF2-40B4-BE49-F238E27FC236}">
                  <a16:creationId xmlns:a16="http://schemas.microsoft.com/office/drawing/2014/main" id="{EC757F66-54C7-4750-B805-74A2A7F59651}"/>
                </a:ext>
              </a:extLst>
            </p:cNvPr>
            <p:cNvSpPr txBox="1"/>
            <p:nvPr/>
          </p:nvSpPr>
          <p:spPr>
            <a:xfrm>
              <a:off x="3276494" y="3912085"/>
              <a:ext cx="37719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⑤</a:t>
              </a:r>
              <a:endParaRPr kumimoji="1"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p:txBody>
        </p:sp>
        <p:pic>
          <p:nvPicPr>
            <p:cNvPr id="55" name="図 54">
              <a:extLst>
                <a:ext uri="{FF2B5EF4-FFF2-40B4-BE49-F238E27FC236}">
                  <a16:creationId xmlns:a16="http://schemas.microsoft.com/office/drawing/2014/main" id="{316948BC-2626-41D4-956D-50EBB09A22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7115" y="4074617"/>
              <a:ext cx="1352746" cy="1935132"/>
            </a:xfrm>
            <a:prstGeom prst="rect">
              <a:avLst/>
            </a:prstGeom>
          </p:spPr>
        </p:pic>
        <p:grpSp>
          <p:nvGrpSpPr>
            <p:cNvPr id="56" name="グループ化 55">
              <a:extLst>
                <a:ext uri="{FF2B5EF4-FFF2-40B4-BE49-F238E27FC236}">
                  <a16:creationId xmlns:a16="http://schemas.microsoft.com/office/drawing/2014/main" id="{9CE42DA9-1023-4C11-8A5B-3FF8C9A301F4}"/>
                </a:ext>
              </a:extLst>
            </p:cNvPr>
            <p:cNvGrpSpPr/>
            <p:nvPr/>
          </p:nvGrpSpPr>
          <p:grpSpPr>
            <a:xfrm>
              <a:off x="1699888" y="3618451"/>
              <a:ext cx="1206617" cy="310614"/>
              <a:chOff x="26143" y="7535850"/>
              <a:chExt cx="4473663" cy="310614"/>
            </a:xfrm>
          </p:grpSpPr>
          <p:sp>
            <p:nvSpPr>
              <p:cNvPr id="87" name="正方形/長方形 86">
                <a:extLst>
                  <a:ext uri="{FF2B5EF4-FFF2-40B4-BE49-F238E27FC236}">
                    <a16:creationId xmlns:a16="http://schemas.microsoft.com/office/drawing/2014/main" id="{77B2158E-174B-4C91-922A-1EF72CD4F421}"/>
                  </a:ext>
                </a:extLst>
              </p:cNvPr>
              <p:cNvSpPr/>
              <p:nvPr/>
            </p:nvSpPr>
            <p:spPr>
              <a:xfrm>
                <a:off x="33295" y="7535850"/>
                <a:ext cx="4463743" cy="307777"/>
              </a:xfrm>
              <a:prstGeom prst="rect">
                <a:avLst/>
              </a:prstGeom>
              <a:solidFill>
                <a:srgbClr val="000000">
                  <a:alpha val="0"/>
                </a:srgbClr>
              </a:solidFill>
            </p:spPr>
            <p:txBody>
              <a:bodyPr wrap="square">
                <a:spAutoFit/>
              </a:bodyP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w="38100">
                      <a:solidFill>
                        <a:srgbClr val="4472C4"/>
                      </a:solidFill>
                    </a:ln>
                    <a:solidFill>
                      <a:prstClr val="white"/>
                    </a:solidFill>
                    <a:effectLst/>
                    <a:uLnTx/>
                    <a:uFillTx/>
                    <a:latin typeface="BIZ UDPゴシック" panose="020B0400000000000000" pitchFamily="50" charset="-128"/>
                    <a:ea typeface="BIZ UDPゴシック" panose="020B0400000000000000" pitchFamily="50" charset="-128"/>
                    <a:cs typeface="+mn-cs"/>
                  </a:rPr>
                  <a:t>大阪港</a:t>
                </a:r>
              </a:p>
            </p:txBody>
          </p:sp>
          <p:sp>
            <p:nvSpPr>
              <p:cNvPr id="88" name="正方形/長方形 87">
                <a:extLst>
                  <a:ext uri="{FF2B5EF4-FFF2-40B4-BE49-F238E27FC236}">
                    <a16:creationId xmlns:a16="http://schemas.microsoft.com/office/drawing/2014/main" id="{B4247976-31A5-426F-A86A-B8AEF22F3296}"/>
                  </a:ext>
                </a:extLst>
              </p:cNvPr>
              <p:cNvSpPr/>
              <p:nvPr/>
            </p:nvSpPr>
            <p:spPr>
              <a:xfrm>
                <a:off x="26143" y="7538687"/>
                <a:ext cx="4463743" cy="307777"/>
              </a:xfrm>
              <a:prstGeom prst="rect">
                <a:avLst/>
              </a:prstGeom>
              <a:solidFill>
                <a:srgbClr val="000000">
                  <a:alpha val="0"/>
                </a:srgbClr>
              </a:solidFill>
            </p:spPr>
            <p:txBody>
              <a:bodyPr wrap="square">
                <a:spAutoFit/>
              </a:bodyP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w="19050">
                      <a:solidFill>
                        <a:prstClr val="white"/>
                      </a:solidFill>
                    </a:ln>
                    <a:solidFill>
                      <a:prstClr val="white"/>
                    </a:solidFill>
                    <a:effectLst/>
                    <a:uLnTx/>
                    <a:uFillTx/>
                    <a:latin typeface="BIZ UDPゴシック" panose="020B0400000000000000" pitchFamily="50" charset="-128"/>
                    <a:ea typeface="BIZ UDPゴシック" panose="020B0400000000000000" pitchFamily="50" charset="-128"/>
                    <a:cs typeface="+mn-cs"/>
                  </a:rPr>
                  <a:t>大阪港</a:t>
                </a:r>
              </a:p>
            </p:txBody>
          </p:sp>
          <p:sp>
            <p:nvSpPr>
              <p:cNvPr id="94" name="正方形/長方形 93">
                <a:extLst>
                  <a:ext uri="{FF2B5EF4-FFF2-40B4-BE49-F238E27FC236}">
                    <a16:creationId xmlns:a16="http://schemas.microsoft.com/office/drawing/2014/main" id="{584857A0-65F6-4C42-9522-D4A2CE29A4F3}"/>
                  </a:ext>
                </a:extLst>
              </p:cNvPr>
              <p:cNvSpPr/>
              <p:nvPr/>
            </p:nvSpPr>
            <p:spPr>
              <a:xfrm>
                <a:off x="36063" y="7536747"/>
                <a:ext cx="4463743" cy="307777"/>
              </a:xfrm>
              <a:prstGeom prst="rect">
                <a:avLst/>
              </a:prstGeom>
              <a:solidFill>
                <a:srgbClr val="000000">
                  <a:alpha val="0"/>
                </a:srgbClr>
              </a:solidFill>
            </p:spPr>
            <p:txBody>
              <a:bodyPr wrap="square">
                <a:spAutoFit/>
              </a:bodyP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大阪港</a:t>
                </a:r>
              </a:p>
            </p:txBody>
          </p:sp>
        </p:grpSp>
        <p:pic>
          <p:nvPicPr>
            <p:cNvPr id="57" name="図 56">
              <a:extLst>
                <a:ext uri="{FF2B5EF4-FFF2-40B4-BE49-F238E27FC236}">
                  <a16:creationId xmlns:a16="http://schemas.microsoft.com/office/drawing/2014/main" id="{F90F357A-8CAE-4F1B-8605-06CCA2D770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4701" y="2838704"/>
              <a:ext cx="1486634" cy="729692"/>
            </a:xfrm>
            <a:prstGeom prst="rect">
              <a:avLst/>
            </a:prstGeom>
          </p:spPr>
        </p:pic>
        <p:sp>
          <p:nvSpPr>
            <p:cNvPr id="58" name="テキスト ボックス 57">
              <a:extLst>
                <a:ext uri="{FF2B5EF4-FFF2-40B4-BE49-F238E27FC236}">
                  <a16:creationId xmlns:a16="http://schemas.microsoft.com/office/drawing/2014/main" id="{6B275347-68BD-47EC-9714-B669AE80F066}"/>
                </a:ext>
              </a:extLst>
            </p:cNvPr>
            <p:cNvSpPr txBox="1"/>
            <p:nvPr/>
          </p:nvSpPr>
          <p:spPr>
            <a:xfrm>
              <a:off x="2105295" y="4545483"/>
              <a:ext cx="37719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②</a:t>
              </a:r>
              <a:endParaRPr kumimoji="1"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p:txBody>
        </p:sp>
        <p:sp>
          <p:nvSpPr>
            <p:cNvPr id="59" name="テキスト ボックス 58">
              <a:extLst>
                <a:ext uri="{FF2B5EF4-FFF2-40B4-BE49-F238E27FC236}">
                  <a16:creationId xmlns:a16="http://schemas.microsoft.com/office/drawing/2014/main" id="{449993EE-1C9D-4FD7-B939-0985C5F3BA17}"/>
                </a:ext>
              </a:extLst>
            </p:cNvPr>
            <p:cNvSpPr txBox="1"/>
            <p:nvPr/>
          </p:nvSpPr>
          <p:spPr>
            <a:xfrm>
              <a:off x="2216044" y="4239835"/>
              <a:ext cx="37719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①</a:t>
              </a:r>
            </a:p>
          </p:txBody>
        </p:sp>
        <p:sp>
          <p:nvSpPr>
            <p:cNvPr id="60" name="テキスト ボックス 59">
              <a:extLst>
                <a:ext uri="{FF2B5EF4-FFF2-40B4-BE49-F238E27FC236}">
                  <a16:creationId xmlns:a16="http://schemas.microsoft.com/office/drawing/2014/main" id="{49411164-F826-4BDE-8BAF-1B57DB948573}"/>
                </a:ext>
              </a:extLst>
            </p:cNvPr>
            <p:cNvSpPr txBox="1"/>
            <p:nvPr/>
          </p:nvSpPr>
          <p:spPr>
            <a:xfrm>
              <a:off x="1946235" y="4903684"/>
              <a:ext cx="448774"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④</a:t>
              </a:r>
              <a:endParaRPr kumimoji="1"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p:txBody>
        </p:sp>
        <p:sp>
          <p:nvSpPr>
            <p:cNvPr id="61" name="テキスト ボックス 60">
              <a:extLst>
                <a:ext uri="{FF2B5EF4-FFF2-40B4-BE49-F238E27FC236}">
                  <a16:creationId xmlns:a16="http://schemas.microsoft.com/office/drawing/2014/main" id="{CAC529BA-3063-40B7-BC53-B9862EFE2F80}"/>
                </a:ext>
              </a:extLst>
            </p:cNvPr>
            <p:cNvSpPr txBox="1"/>
            <p:nvPr/>
          </p:nvSpPr>
          <p:spPr>
            <a:xfrm>
              <a:off x="2063232" y="4712631"/>
              <a:ext cx="37719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③</a:t>
              </a:r>
              <a:endParaRPr kumimoji="1"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p:txBody>
        </p:sp>
        <p:sp>
          <p:nvSpPr>
            <p:cNvPr id="62" name="テキスト ボックス 61">
              <a:extLst>
                <a:ext uri="{FF2B5EF4-FFF2-40B4-BE49-F238E27FC236}">
                  <a16:creationId xmlns:a16="http://schemas.microsoft.com/office/drawing/2014/main" id="{F726289B-8D5E-4626-8839-ACC13E68262F}"/>
                </a:ext>
              </a:extLst>
            </p:cNvPr>
            <p:cNvSpPr txBox="1"/>
            <p:nvPr/>
          </p:nvSpPr>
          <p:spPr>
            <a:xfrm>
              <a:off x="2114598" y="5068883"/>
              <a:ext cx="37719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⑥</a:t>
              </a:r>
              <a:endParaRPr kumimoji="1"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p:txBody>
        </p:sp>
        <p:grpSp>
          <p:nvGrpSpPr>
            <p:cNvPr id="63" name="グループ化 62">
              <a:extLst>
                <a:ext uri="{FF2B5EF4-FFF2-40B4-BE49-F238E27FC236}">
                  <a16:creationId xmlns:a16="http://schemas.microsoft.com/office/drawing/2014/main" id="{242E2F10-CD71-441F-BD32-01058B0F2C13}"/>
                </a:ext>
              </a:extLst>
            </p:cNvPr>
            <p:cNvGrpSpPr/>
            <p:nvPr/>
          </p:nvGrpSpPr>
          <p:grpSpPr>
            <a:xfrm>
              <a:off x="1305046" y="5432398"/>
              <a:ext cx="1166066" cy="311462"/>
              <a:chOff x="-310576" y="10023026"/>
              <a:chExt cx="3709695" cy="311462"/>
            </a:xfrm>
          </p:grpSpPr>
          <p:sp>
            <p:nvSpPr>
              <p:cNvPr id="84" name="正方形/長方形 83">
                <a:extLst>
                  <a:ext uri="{FF2B5EF4-FFF2-40B4-BE49-F238E27FC236}">
                    <a16:creationId xmlns:a16="http://schemas.microsoft.com/office/drawing/2014/main" id="{294AC234-7B93-4653-9CAE-D6E3E8668989}"/>
                  </a:ext>
                </a:extLst>
              </p:cNvPr>
              <p:cNvSpPr/>
              <p:nvPr/>
            </p:nvSpPr>
            <p:spPr>
              <a:xfrm>
                <a:off x="-303657" y="10024189"/>
                <a:ext cx="3702776" cy="307777"/>
              </a:xfrm>
              <a:prstGeom prst="rect">
                <a:avLst/>
              </a:prstGeom>
              <a:solidFill>
                <a:srgbClr val="000000">
                  <a:alpha val="0"/>
                </a:srgbClr>
              </a:solidFill>
            </p:spPr>
            <p:txBody>
              <a:bodyPr wrap="square">
                <a:spAutoFit/>
              </a:bodyP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w="38100">
                      <a:solidFill>
                        <a:srgbClr val="FFC000"/>
                      </a:solidFill>
                    </a:ln>
                    <a:solidFill>
                      <a:prstClr val="white"/>
                    </a:solidFill>
                    <a:effectLst/>
                    <a:uLnTx/>
                    <a:uFillTx/>
                    <a:latin typeface="BIZ UDPゴシック" panose="020B0400000000000000" pitchFamily="50" charset="-128"/>
                    <a:ea typeface="BIZ UDPゴシック" panose="020B0400000000000000" pitchFamily="50" charset="-128"/>
                    <a:cs typeface="+mn-cs"/>
                  </a:rPr>
                  <a:t>阪南</a:t>
                </a:r>
                <a:r>
                  <a:rPr kumimoji="0" lang="zh-TW" altLang="en-US" sz="1400" b="1" i="0" u="none" strike="noStrike" kern="1200" cap="none" spc="0" normalizeH="0" baseline="0" noProof="0" dirty="0">
                    <a:ln w="38100">
                      <a:solidFill>
                        <a:srgbClr val="FFC000"/>
                      </a:solidFill>
                    </a:ln>
                    <a:solidFill>
                      <a:prstClr val="white"/>
                    </a:solidFill>
                    <a:effectLst/>
                    <a:uLnTx/>
                    <a:uFillTx/>
                    <a:latin typeface="BIZ UDPゴシック" panose="020B0400000000000000" pitchFamily="50" charset="-128"/>
                    <a:ea typeface="BIZ UDPゴシック" panose="020B0400000000000000" pitchFamily="50" charset="-128"/>
                    <a:cs typeface="+mn-cs"/>
                  </a:rPr>
                  <a:t>港</a:t>
                </a:r>
              </a:p>
            </p:txBody>
          </p:sp>
          <p:sp>
            <p:nvSpPr>
              <p:cNvPr id="85" name="正方形/長方形 84">
                <a:extLst>
                  <a:ext uri="{FF2B5EF4-FFF2-40B4-BE49-F238E27FC236}">
                    <a16:creationId xmlns:a16="http://schemas.microsoft.com/office/drawing/2014/main" id="{FBECBDB4-BA1C-4083-A7E9-15DED8729243}"/>
                  </a:ext>
                </a:extLst>
              </p:cNvPr>
              <p:cNvSpPr/>
              <p:nvPr/>
            </p:nvSpPr>
            <p:spPr>
              <a:xfrm>
                <a:off x="-310576" y="10026711"/>
                <a:ext cx="3702776" cy="307777"/>
              </a:xfrm>
              <a:prstGeom prst="rect">
                <a:avLst/>
              </a:prstGeom>
              <a:solidFill>
                <a:srgbClr val="000000">
                  <a:alpha val="0"/>
                </a:srgbClr>
              </a:solidFill>
            </p:spPr>
            <p:txBody>
              <a:bodyPr wrap="square">
                <a:spAutoFit/>
              </a:bodyP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w="19050">
                      <a:solidFill>
                        <a:prstClr val="white"/>
                      </a:solidFill>
                    </a:ln>
                    <a:solidFill>
                      <a:prstClr val="white"/>
                    </a:solidFill>
                    <a:effectLst/>
                    <a:uLnTx/>
                    <a:uFillTx/>
                    <a:latin typeface="BIZ UDPゴシック" panose="020B0400000000000000" pitchFamily="50" charset="-128"/>
                    <a:ea typeface="BIZ UDPゴシック" panose="020B0400000000000000" pitchFamily="50" charset="-128"/>
                    <a:cs typeface="+mn-cs"/>
                  </a:rPr>
                  <a:t>阪南</a:t>
                </a:r>
                <a:r>
                  <a:rPr kumimoji="0" lang="zh-TW" altLang="en-US" sz="1400" b="1" i="0" u="none" strike="noStrike" kern="1200" cap="none" spc="0" normalizeH="0" baseline="0" noProof="0" dirty="0">
                    <a:ln w="19050">
                      <a:solidFill>
                        <a:prstClr val="white"/>
                      </a:solidFill>
                    </a:ln>
                    <a:solidFill>
                      <a:prstClr val="white"/>
                    </a:solidFill>
                    <a:effectLst/>
                    <a:uLnTx/>
                    <a:uFillTx/>
                    <a:latin typeface="BIZ UDPゴシック" panose="020B0400000000000000" pitchFamily="50" charset="-128"/>
                    <a:ea typeface="BIZ UDPゴシック" panose="020B0400000000000000" pitchFamily="50" charset="-128"/>
                    <a:cs typeface="+mn-cs"/>
                  </a:rPr>
                  <a:t>港</a:t>
                </a:r>
              </a:p>
            </p:txBody>
          </p:sp>
          <p:sp>
            <p:nvSpPr>
              <p:cNvPr id="86" name="正方形/長方形 85">
                <a:extLst>
                  <a:ext uri="{FF2B5EF4-FFF2-40B4-BE49-F238E27FC236}">
                    <a16:creationId xmlns:a16="http://schemas.microsoft.com/office/drawing/2014/main" id="{FECC817F-56C9-4FDE-90AE-71D761BE1FCB}"/>
                  </a:ext>
                </a:extLst>
              </p:cNvPr>
              <p:cNvSpPr/>
              <p:nvPr/>
            </p:nvSpPr>
            <p:spPr>
              <a:xfrm>
                <a:off x="-304410" y="10023026"/>
                <a:ext cx="3702776" cy="307777"/>
              </a:xfrm>
              <a:prstGeom prst="rect">
                <a:avLst/>
              </a:prstGeom>
              <a:solidFill>
                <a:srgbClr val="000000">
                  <a:alpha val="0"/>
                </a:srgbClr>
              </a:solidFill>
            </p:spPr>
            <p:txBody>
              <a:bodyPr wrap="square">
                <a:spAutoFit/>
              </a:bodyP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阪南</a:t>
                </a:r>
                <a:r>
                  <a:rPr kumimoji="0" lang="zh-TW"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港</a:t>
                </a:r>
              </a:p>
            </p:txBody>
          </p:sp>
        </p:grpSp>
        <p:grpSp>
          <p:nvGrpSpPr>
            <p:cNvPr id="64" name="グループ化 63">
              <a:extLst>
                <a:ext uri="{FF2B5EF4-FFF2-40B4-BE49-F238E27FC236}">
                  <a16:creationId xmlns:a16="http://schemas.microsoft.com/office/drawing/2014/main" id="{74B5BBDC-EEFD-4C79-8FB1-BDB99A0469E7}"/>
                </a:ext>
              </a:extLst>
            </p:cNvPr>
            <p:cNvGrpSpPr/>
            <p:nvPr/>
          </p:nvGrpSpPr>
          <p:grpSpPr>
            <a:xfrm>
              <a:off x="2543972" y="4701041"/>
              <a:ext cx="1312043" cy="314778"/>
              <a:chOff x="583125" y="8798814"/>
              <a:chExt cx="3707269" cy="314778"/>
            </a:xfrm>
          </p:grpSpPr>
          <p:sp>
            <p:nvSpPr>
              <p:cNvPr id="81" name="正方形/長方形 80">
                <a:extLst>
                  <a:ext uri="{FF2B5EF4-FFF2-40B4-BE49-F238E27FC236}">
                    <a16:creationId xmlns:a16="http://schemas.microsoft.com/office/drawing/2014/main" id="{487479B5-6B89-464D-80C4-D01E92E7EACE}"/>
                  </a:ext>
                </a:extLst>
              </p:cNvPr>
              <p:cNvSpPr/>
              <p:nvPr/>
            </p:nvSpPr>
            <p:spPr>
              <a:xfrm>
                <a:off x="583128" y="8805815"/>
                <a:ext cx="3702776" cy="307777"/>
              </a:xfrm>
              <a:prstGeom prst="rect">
                <a:avLst/>
              </a:prstGeom>
              <a:solidFill>
                <a:srgbClr val="000000">
                  <a:alpha val="0"/>
                </a:srgbClr>
              </a:solidFill>
            </p:spPr>
            <p:txBody>
              <a:bodyPr wrap="square">
                <a:spAutoFit/>
              </a:bodyP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0" lang="zh-TW" altLang="en-US" sz="1400" b="1" i="0" u="none" strike="noStrike" kern="1200" cap="none" spc="0" normalizeH="0" baseline="0" noProof="0" dirty="0">
                    <a:ln w="38100">
                      <a:solidFill>
                        <a:srgbClr val="00B050"/>
                      </a:solidFill>
                    </a:ln>
                    <a:solidFill>
                      <a:prstClr val="white"/>
                    </a:solidFill>
                    <a:effectLst/>
                    <a:uLnTx/>
                    <a:uFillTx/>
                    <a:latin typeface="BIZ UDPゴシック" panose="020B0400000000000000" pitchFamily="50" charset="-128"/>
                    <a:ea typeface="BIZ UDPゴシック" panose="020B0400000000000000" pitchFamily="50" charset="-128"/>
                    <a:cs typeface="+mn-cs"/>
                  </a:rPr>
                  <a:t>堺泉北港</a:t>
                </a:r>
              </a:p>
            </p:txBody>
          </p:sp>
          <p:sp>
            <p:nvSpPr>
              <p:cNvPr id="82" name="正方形/長方形 81">
                <a:extLst>
                  <a:ext uri="{FF2B5EF4-FFF2-40B4-BE49-F238E27FC236}">
                    <a16:creationId xmlns:a16="http://schemas.microsoft.com/office/drawing/2014/main" id="{20D2FEC0-97EB-4488-BCFE-82AC43EB4446}"/>
                  </a:ext>
                </a:extLst>
              </p:cNvPr>
              <p:cNvSpPr/>
              <p:nvPr/>
            </p:nvSpPr>
            <p:spPr>
              <a:xfrm>
                <a:off x="587618" y="8803539"/>
                <a:ext cx="3702776" cy="307777"/>
              </a:xfrm>
              <a:prstGeom prst="rect">
                <a:avLst/>
              </a:prstGeom>
              <a:solidFill>
                <a:srgbClr val="000000">
                  <a:alpha val="0"/>
                </a:srgbClr>
              </a:solidFill>
            </p:spPr>
            <p:txBody>
              <a:bodyPr wrap="square">
                <a:spAutoFit/>
              </a:bodyP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0" lang="zh-TW" altLang="en-US" sz="1400" b="1" i="0" u="none" strike="noStrike" kern="1200" cap="none" spc="0" normalizeH="0" baseline="0" noProof="0" dirty="0">
                    <a:ln w="19050">
                      <a:solidFill>
                        <a:prstClr val="white"/>
                      </a:solidFill>
                    </a:ln>
                    <a:solidFill>
                      <a:prstClr val="white"/>
                    </a:solidFill>
                    <a:effectLst/>
                    <a:uLnTx/>
                    <a:uFillTx/>
                    <a:latin typeface="BIZ UDPゴシック" panose="020B0400000000000000" pitchFamily="50" charset="-128"/>
                    <a:ea typeface="BIZ UDPゴシック" panose="020B0400000000000000" pitchFamily="50" charset="-128"/>
                    <a:cs typeface="+mn-cs"/>
                  </a:rPr>
                  <a:t>堺泉北港</a:t>
                </a:r>
              </a:p>
            </p:txBody>
          </p:sp>
          <p:sp>
            <p:nvSpPr>
              <p:cNvPr id="83" name="正方形/長方形 82">
                <a:extLst>
                  <a:ext uri="{FF2B5EF4-FFF2-40B4-BE49-F238E27FC236}">
                    <a16:creationId xmlns:a16="http://schemas.microsoft.com/office/drawing/2014/main" id="{DBEA0F1A-424A-4D61-870B-78B212E005B7}"/>
                  </a:ext>
                </a:extLst>
              </p:cNvPr>
              <p:cNvSpPr/>
              <p:nvPr/>
            </p:nvSpPr>
            <p:spPr>
              <a:xfrm>
                <a:off x="583125" y="8798814"/>
                <a:ext cx="3702776" cy="307777"/>
              </a:xfrm>
              <a:prstGeom prst="rect">
                <a:avLst/>
              </a:prstGeom>
              <a:solidFill>
                <a:srgbClr val="000000">
                  <a:alpha val="0"/>
                </a:srgbClr>
              </a:solidFill>
            </p:spPr>
            <p:txBody>
              <a:bodyPr wrap="square">
                <a:spAutoFit/>
              </a:bodyP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0" lang="zh-TW"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堺泉北港</a:t>
                </a:r>
              </a:p>
            </p:txBody>
          </p:sp>
        </p:grpSp>
        <p:sp>
          <p:nvSpPr>
            <p:cNvPr id="65" name="右矢印 26">
              <a:extLst>
                <a:ext uri="{FF2B5EF4-FFF2-40B4-BE49-F238E27FC236}">
                  <a16:creationId xmlns:a16="http://schemas.microsoft.com/office/drawing/2014/main" id="{97361FF7-98E3-46D1-80BE-E754D20F4F70}"/>
                </a:ext>
              </a:extLst>
            </p:cNvPr>
            <p:cNvSpPr/>
            <p:nvPr/>
          </p:nvSpPr>
          <p:spPr>
            <a:xfrm>
              <a:off x="394303" y="4801918"/>
              <a:ext cx="1116000" cy="214704"/>
            </a:xfrm>
            <a:prstGeom prst="rightArrow">
              <a:avLst/>
            </a:prstGeom>
            <a:solidFill>
              <a:srgbClr val="2CA38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6" name="正方形/長方形 65">
              <a:extLst>
                <a:ext uri="{FF2B5EF4-FFF2-40B4-BE49-F238E27FC236}">
                  <a16:creationId xmlns:a16="http://schemas.microsoft.com/office/drawing/2014/main" id="{4D5C7BB1-B726-4F7A-8E8C-C958980D13D3}"/>
                </a:ext>
              </a:extLst>
            </p:cNvPr>
            <p:cNvSpPr/>
            <p:nvPr/>
          </p:nvSpPr>
          <p:spPr>
            <a:xfrm>
              <a:off x="256953" y="4607019"/>
              <a:ext cx="1394936" cy="229043"/>
            </a:xfrm>
            <a:prstGeom prst="rect">
              <a:avLst/>
            </a:prstGeom>
            <a:noFill/>
          </p:spPr>
          <p:txBody>
            <a:bodyPr wrap="square"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輸入・移入</a:t>
              </a:r>
              <a:endParaRPr kumimoji="0" lang="en-US" altLang="ja-JP" sz="9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7" name="正方形/長方形 66">
              <a:extLst>
                <a:ext uri="{FF2B5EF4-FFF2-40B4-BE49-F238E27FC236}">
                  <a16:creationId xmlns:a16="http://schemas.microsoft.com/office/drawing/2014/main" id="{88575563-42F4-40A7-AC19-2770D9B1C7FC}"/>
                </a:ext>
              </a:extLst>
            </p:cNvPr>
            <p:cNvSpPr/>
            <p:nvPr/>
          </p:nvSpPr>
          <p:spPr>
            <a:xfrm>
              <a:off x="1369201" y="4174728"/>
              <a:ext cx="719221" cy="236144"/>
            </a:xfrm>
            <a:prstGeom prst="rect">
              <a:avLst/>
            </a:prstGeom>
            <a:noFill/>
          </p:spPr>
          <p:txBody>
            <a:bodyPr wrap="square"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移入</a:t>
              </a:r>
              <a:endParaRPr kumimoji="0" lang="ja-JP" altLang="en-US" sz="9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68" name="図形 67">
              <a:extLst>
                <a:ext uri="{FF2B5EF4-FFF2-40B4-BE49-F238E27FC236}">
                  <a16:creationId xmlns:a16="http://schemas.microsoft.com/office/drawing/2014/main" id="{FC28EB6D-C3FE-4D75-9461-461B676D7133}"/>
                </a:ext>
              </a:extLst>
            </p:cNvPr>
            <p:cNvSpPr/>
            <p:nvPr/>
          </p:nvSpPr>
          <p:spPr>
            <a:xfrm rot="7858031" flipH="1" flipV="1">
              <a:off x="1707055" y="4429594"/>
              <a:ext cx="350799" cy="358045"/>
            </a:xfrm>
            <a:prstGeom prst="swooshArrow">
              <a:avLst>
                <a:gd name="adj1" fmla="val 21395"/>
                <a:gd name="adj2" fmla="val 35738"/>
              </a:avLst>
            </a:prstGeom>
            <a:solidFill>
              <a:srgbClr val="2CA38C">
                <a:alpha val="69804"/>
              </a:srgbClr>
            </a:solidFill>
            <a:ln>
              <a:noFill/>
            </a:ln>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9" name="図形 68">
              <a:extLst>
                <a:ext uri="{FF2B5EF4-FFF2-40B4-BE49-F238E27FC236}">
                  <a16:creationId xmlns:a16="http://schemas.microsoft.com/office/drawing/2014/main" id="{FFEC972E-4CC5-4F16-AA5C-D65C40CAE342}"/>
                </a:ext>
              </a:extLst>
            </p:cNvPr>
            <p:cNvSpPr/>
            <p:nvPr/>
          </p:nvSpPr>
          <p:spPr>
            <a:xfrm rot="5400000" flipV="1">
              <a:off x="1512984" y="5067251"/>
              <a:ext cx="359694" cy="344651"/>
            </a:xfrm>
            <a:prstGeom prst="swooshArrow">
              <a:avLst>
                <a:gd name="adj1" fmla="val 14535"/>
                <a:gd name="adj2" fmla="val 26246"/>
              </a:avLst>
            </a:prstGeom>
            <a:solidFill>
              <a:srgbClr val="2CA38C">
                <a:alpha val="69804"/>
              </a:srgbClr>
            </a:solidFill>
            <a:ln>
              <a:noFill/>
            </a:ln>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pic>
          <p:nvPicPr>
            <p:cNvPr id="70" name="Picture 10" descr="https://4.bp.blogspot.com/-SSGgnCKKKfg/WZP396JAuMI/AAAAAAABGDQ/wAP9vkmTi-8xQ5TUL6Ja0mfWjItKIf2EACLcBGAs/s800/tanker_lng_gas.png">
              <a:extLst>
                <a:ext uri="{FF2B5EF4-FFF2-40B4-BE49-F238E27FC236}">
                  <a16:creationId xmlns:a16="http://schemas.microsoft.com/office/drawing/2014/main" id="{F7C61359-C5D7-4A2E-BCDB-2822A195C62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flipH="1">
              <a:off x="637256" y="4853419"/>
              <a:ext cx="606160" cy="436580"/>
            </a:xfrm>
            <a:prstGeom prst="rect">
              <a:avLst/>
            </a:prstGeom>
            <a:noFill/>
            <a:extLst>
              <a:ext uri="{909E8E84-426E-40DD-AFC4-6F175D3DCCD1}">
                <a14:hiddenFill xmlns:a14="http://schemas.microsoft.com/office/drawing/2010/main">
                  <a:solidFill>
                    <a:srgbClr val="FFFFFF"/>
                  </a:solidFill>
                </a14:hiddenFill>
              </a:ext>
            </a:extLst>
          </p:spPr>
        </p:pic>
        <p:sp>
          <p:nvSpPr>
            <p:cNvPr id="71" name="正方形/長方形 70">
              <a:extLst>
                <a:ext uri="{FF2B5EF4-FFF2-40B4-BE49-F238E27FC236}">
                  <a16:creationId xmlns:a16="http://schemas.microsoft.com/office/drawing/2014/main" id="{1A5E9794-D363-48BD-9F2D-7A7CEAF77507}"/>
                </a:ext>
              </a:extLst>
            </p:cNvPr>
            <p:cNvSpPr/>
            <p:nvPr/>
          </p:nvSpPr>
          <p:spPr>
            <a:xfrm>
              <a:off x="1098018" y="5356672"/>
              <a:ext cx="719222" cy="236145"/>
            </a:xfrm>
            <a:prstGeom prst="rect">
              <a:avLst/>
            </a:prstGeom>
            <a:noFill/>
          </p:spPr>
          <p:txBody>
            <a:bodyPr wrap="square"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移入</a:t>
              </a:r>
              <a:endParaRPr kumimoji="0" lang="ja-JP" altLang="en-US" sz="9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grpSp>
          <p:nvGrpSpPr>
            <p:cNvPr id="72" name="グループ化 71">
              <a:extLst>
                <a:ext uri="{FF2B5EF4-FFF2-40B4-BE49-F238E27FC236}">
                  <a16:creationId xmlns:a16="http://schemas.microsoft.com/office/drawing/2014/main" id="{4E3C0B6C-A080-4ED4-B6D0-9801A609E71A}"/>
                </a:ext>
              </a:extLst>
            </p:cNvPr>
            <p:cNvGrpSpPr/>
            <p:nvPr/>
          </p:nvGrpSpPr>
          <p:grpSpPr>
            <a:xfrm>
              <a:off x="1673253" y="3854250"/>
              <a:ext cx="1206617" cy="360153"/>
              <a:chOff x="1692831" y="3888179"/>
              <a:chExt cx="1206617" cy="360153"/>
            </a:xfrm>
          </p:grpSpPr>
          <p:sp>
            <p:nvSpPr>
              <p:cNvPr id="79" name="テキスト ボックス 42">
                <a:extLst>
                  <a:ext uri="{FF2B5EF4-FFF2-40B4-BE49-F238E27FC236}">
                    <a16:creationId xmlns:a16="http://schemas.microsoft.com/office/drawing/2014/main" id="{E289D824-4ED8-414B-A2E9-A2ADE03ACAFD}"/>
                  </a:ext>
                </a:extLst>
              </p:cNvPr>
              <p:cNvSpPr txBox="1"/>
              <p:nvPr/>
            </p:nvSpPr>
            <p:spPr>
              <a:xfrm>
                <a:off x="1692831" y="3888179"/>
                <a:ext cx="1206617" cy="360000"/>
              </a:xfrm>
              <a:prstGeom prst="rect">
                <a:avLst/>
              </a:prstGeom>
              <a:noFill/>
              <a:ln>
                <a:noFill/>
              </a:ln>
            </p:spPr>
            <p:txBody>
              <a:bodyPr wrap="square" lIns="72000" rIns="72000" rtlCol="0"/>
              <a:lstStyle>
                <a:defPPr>
                  <a:defRPr lang="en-US"/>
                </a:defPPr>
                <a:lvl1pPr algn="just" fontAlgn="base">
                  <a:spcAft>
                    <a:spcPts val="0"/>
                  </a:spcAft>
                  <a:defRPr sz="900" b="1">
                    <a:solidFill>
                      <a:srgbClr val="2CA38C"/>
                    </a:solidFill>
                    <a:effectLst/>
                    <a:latin typeface="BIZ UDPゴシック" panose="020B0400000000000000" pitchFamily="50" charset="-128"/>
                    <a:ea typeface="BIZ UDPゴシック" panose="020B0400000000000000" pitchFamily="50" charset="-128"/>
                    <a:cs typeface="Times New Roman" panose="02020603050405020304" pitchFamily="18" charset="0"/>
                  </a:defRPr>
                </a:lvl1p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w="38100">
                      <a:solidFill>
                        <a:prstClr val="white"/>
                      </a:solidFill>
                    </a:ln>
                    <a:solidFill>
                      <a:prstClr val="white"/>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次世代エネルギーの二次受入・供給拠点</a:t>
                </a:r>
              </a:p>
            </p:txBody>
          </p:sp>
          <p:sp>
            <p:nvSpPr>
              <p:cNvPr id="80" name="テキスト ボックス 42">
                <a:extLst>
                  <a:ext uri="{FF2B5EF4-FFF2-40B4-BE49-F238E27FC236}">
                    <a16:creationId xmlns:a16="http://schemas.microsoft.com/office/drawing/2014/main" id="{65CB4C4A-56D7-44C7-A523-905B0D6EAA46}"/>
                  </a:ext>
                </a:extLst>
              </p:cNvPr>
              <p:cNvSpPr txBox="1"/>
              <p:nvPr/>
            </p:nvSpPr>
            <p:spPr>
              <a:xfrm>
                <a:off x="1692831" y="3888332"/>
                <a:ext cx="1206617" cy="360000"/>
              </a:xfrm>
              <a:prstGeom prst="rect">
                <a:avLst/>
              </a:prstGeom>
              <a:noFill/>
              <a:ln>
                <a:noFill/>
              </a:ln>
            </p:spPr>
            <p:txBody>
              <a:bodyPr wrap="square" lIns="72000" rIns="72000" rtlCol="0"/>
              <a:lstStyle>
                <a:defPPr>
                  <a:defRPr lang="en-US"/>
                </a:defPPr>
                <a:lvl1pPr algn="just" fontAlgn="base">
                  <a:spcAft>
                    <a:spcPts val="0"/>
                  </a:spcAft>
                  <a:defRPr sz="900" b="1">
                    <a:solidFill>
                      <a:srgbClr val="2CA38C"/>
                    </a:solidFill>
                    <a:effectLst/>
                    <a:latin typeface="BIZ UDPゴシック" panose="020B0400000000000000" pitchFamily="50" charset="-128"/>
                    <a:ea typeface="BIZ UDPゴシック" panose="020B0400000000000000" pitchFamily="50" charset="-128"/>
                    <a:cs typeface="Times New Roman" panose="02020603050405020304" pitchFamily="18" charset="0"/>
                  </a:defRPr>
                </a:lvl1p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srgbClr val="4472C4"/>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次世代エネルギーの二次受入・供給拠点</a:t>
                </a:r>
              </a:p>
            </p:txBody>
          </p:sp>
        </p:grpSp>
        <p:grpSp>
          <p:nvGrpSpPr>
            <p:cNvPr id="73" name="グループ化 72">
              <a:extLst>
                <a:ext uri="{FF2B5EF4-FFF2-40B4-BE49-F238E27FC236}">
                  <a16:creationId xmlns:a16="http://schemas.microsoft.com/office/drawing/2014/main" id="{7A4EA36A-6EEA-4551-8962-438B17C3319F}"/>
                </a:ext>
              </a:extLst>
            </p:cNvPr>
            <p:cNvGrpSpPr/>
            <p:nvPr/>
          </p:nvGrpSpPr>
          <p:grpSpPr>
            <a:xfrm>
              <a:off x="2476087" y="4952096"/>
              <a:ext cx="1471096" cy="361250"/>
              <a:chOff x="2554219" y="5064925"/>
              <a:chExt cx="1471096" cy="361250"/>
            </a:xfrm>
          </p:grpSpPr>
          <p:sp>
            <p:nvSpPr>
              <p:cNvPr id="77" name="テキスト ボックス 42">
                <a:extLst>
                  <a:ext uri="{FF2B5EF4-FFF2-40B4-BE49-F238E27FC236}">
                    <a16:creationId xmlns:a16="http://schemas.microsoft.com/office/drawing/2014/main" id="{DDC8D797-84A2-42C1-98CB-306672FF4EEE}"/>
                  </a:ext>
                </a:extLst>
              </p:cNvPr>
              <p:cNvSpPr txBox="1"/>
              <p:nvPr/>
            </p:nvSpPr>
            <p:spPr>
              <a:xfrm>
                <a:off x="2554219" y="5064925"/>
                <a:ext cx="1471096" cy="361097"/>
              </a:xfrm>
              <a:prstGeom prst="rect">
                <a:avLst/>
              </a:prstGeom>
              <a:noFill/>
              <a:ln>
                <a:noFill/>
              </a:ln>
            </p:spPr>
            <p:txBody>
              <a:bodyPr wrap="square" lIns="72000" rIns="72000" rtlCol="0"/>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w="38100">
                      <a:solidFill>
                        <a:prstClr val="white"/>
                      </a:solidFill>
                    </a:ln>
                    <a:solidFill>
                      <a:prstClr val="white"/>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次世代エネルギーの輸入（一次受入）・移入拠点</a:t>
                </a:r>
                <a:endParaRPr kumimoji="0" lang="ja-JP" altLang="en-US" sz="900" b="1" i="0" u="none" strike="noStrike" kern="100" cap="none" spc="0" normalizeH="0" baseline="0" noProof="0" dirty="0">
                  <a:ln w="38100">
                    <a:solidFill>
                      <a:prstClr val="white"/>
                    </a:solidFill>
                  </a:ln>
                  <a:solidFill>
                    <a:prstClr val="white"/>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8" name="テキスト ボックス 42">
                <a:extLst>
                  <a:ext uri="{FF2B5EF4-FFF2-40B4-BE49-F238E27FC236}">
                    <a16:creationId xmlns:a16="http://schemas.microsoft.com/office/drawing/2014/main" id="{0B7DDDEC-6241-4258-8F4D-E8EB73323568}"/>
                  </a:ext>
                </a:extLst>
              </p:cNvPr>
              <p:cNvSpPr txBox="1"/>
              <p:nvPr/>
            </p:nvSpPr>
            <p:spPr>
              <a:xfrm>
                <a:off x="2554219" y="5065078"/>
                <a:ext cx="1471096" cy="361097"/>
              </a:xfrm>
              <a:prstGeom prst="rect">
                <a:avLst/>
              </a:prstGeom>
              <a:noFill/>
              <a:ln>
                <a:noFill/>
              </a:ln>
            </p:spPr>
            <p:txBody>
              <a:bodyPr wrap="square" lIns="72000" rIns="72000" rtlCol="0"/>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srgbClr val="2CA38C"/>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次世代エネルギーの輸入（一次受入）・移入拠点</a:t>
                </a:r>
                <a:endParaRPr kumimoji="0" lang="ja-JP" altLang="en-US" sz="900" b="1" i="0" u="none" strike="noStrike" kern="100" cap="none" spc="0" normalizeH="0" baseline="0" noProof="0" dirty="0">
                  <a:ln>
                    <a:noFill/>
                  </a:ln>
                  <a:solidFill>
                    <a:srgbClr val="2CA38C"/>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grpSp>
          <p:nvGrpSpPr>
            <p:cNvPr id="74" name="グループ化 73">
              <a:extLst>
                <a:ext uri="{FF2B5EF4-FFF2-40B4-BE49-F238E27FC236}">
                  <a16:creationId xmlns:a16="http://schemas.microsoft.com/office/drawing/2014/main" id="{E15FD4AE-4193-43AF-84B6-C7AE53EE9CD6}"/>
                </a:ext>
              </a:extLst>
            </p:cNvPr>
            <p:cNvGrpSpPr/>
            <p:nvPr/>
          </p:nvGrpSpPr>
          <p:grpSpPr>
            <a:xfrm>
              <a:off x="1294192" y="5729007"/>
              <a:ext cx="1207483" cy="360153"/>
              <a:chOff x="1294192" y="5996555"/>
              <a:chExt cx="1207483" cy="360153"/>
            </a:xfrm>
          </p:grpSpPr>
          <p:sp>
            <p:nvSpPr>
              <p:cNvPr id="75" name="テキスト ボックス 42">
                <a:extLst>
                  <a:ext uri="{FF2B5EF4-FFF2-40B4-BE49-F238E27FC236}">
                    <a16:creationId xmlns:a16="http://schemas.microsoft.com/office/drawing/2014/main" id="{5AC6B2B1-C0E4-49F9-A37B-18EF85D30DC3}"/>
                  </a:ext>
                </a:extLst>
              </p:cNvPr>
              <p:cNvSpPr txBox="1"/>
              <p:nvPr/>
            </p:nvSpPr>
            <p:spPr>
              <a:xfrm>
                <a:off x="1294192" y="5996555"/>
                <a:ext cx="1207483" cy="360000"/>
              </a:xfrm>
              <a:prstGeom prst="rect">
                <a:avLst/>
              </a:prstGeom>
              <a:noFill/>
              <a:ln>
                <a:noFill/>
              </a:ln>
            </p:spPr>
            <p:txBody>
              <a:bodyPr wrap="square" lIns="72000" rIns="72000" rtlCol="0"/>
              <a:lstStyle>
                <a:defPPr>
                  <a:defRPr lang="en-US"/>
                </a:defPPr>
                <a:lvl1pPr algn="just" fontAlgn="base">
                  <a:spcAft>
                    <a:spcPts val="0"/>
                  </a:spcAft>
                  <a:defRPr sz="900" b="1">
                    <a:solidFill>
                      <a:srgbClr val="2CA38C"/>
                    </a:solidFill>
                    <a:effectLst/>
                    <a:latin typeface="BIZ UDPゴシック" panose="020B0400000000000000" pitchFamily="50" charset="-128"/>
                    <a:ea typeface="BIZ UDPゴシック" panose="020B0400000000000000" pitchFamily="50" charset="-128"/>
                    <a:cs typeface="Times New Roman" panose="02020603050405020304" pitchFamily="18" charset="0"/>
                  </a:defRPr>
                </a:lvl1p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w="38100">
                      <a:solidFill>
                        <a:prstClr val="white"/>
                      </a:solidFill>
                    </a:ln>
                    <a:solidFill>
                      <a:prstClr val="white"/>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次世代エネルギーの</a:t>
                </a:r>
                <a:endParaRPr kumimoji="0" lang="en-US" altLang="ja-JP" sz="900" b="1" i="0" u="none" strike="noStrike" kern="1200" cap="none" spc="0" normalizeH="0" baseline="0" noProof="0" dirty="0">
                  <a:ln w="38100">
                    <a:solidFill>
                      <a:prstClr val="white"/>
                    </a:solidFill>
                  </a:ln>
                  <a:solidFill>
                    <a:prstClr val="white"/>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w="38100">
                      <a:solidFill>
                        <a:prstClr val="white"/>
                      </a:solidFill>
                    </a:ln>
                    <a:solidFill>
                      <a:prstClr val="white"/>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二次受入・供給拠点</a:t>
                </a:r>
              </a:p>
            </p:txBody>
          </p:sp>
          <p:sp>
            <p:nvSpPr>
              <p:cNvPr id="76" name="テキスト ボックス 42">
                <a:extLst>
                  <a:ext uri="{FF2B5EF4-FFF2-40B4-BE49-F238E27FC236}">
                    <a16:creationId xmlns:a16="http://schemas.microsoft.com/office/drawing/2014/main" id="{9CBBB017-5F17-4ADF-B449-9FE35C2F4AB9}"/>
                  </a:ext>
                </a:extLst>
              </p:cNvPr>
              <p:cNvSpPr txBox="1"/>
              <p:nvPr/>
            </p:nvSpPr>
            <p:spPr>
              <a:xfrm>
                <a:off x="1294192" y="5996708"/>
                <a:ext cx="1207483" cy="360000"/>
              </a:xfrm>
              <a:prstGeom prst="rect">
                <a:avLst/>
              </a:prstGeom>
              <a:noFill/>
              <a:ln>
                <a:noFill/>
              </a:ln>
            </p:spPr>
            <p:txBody>
              <a:bodyPr wrap="square" lIns="72000" rIns="72000" rtlCol="0"/>
              <a:lstStyle>
                <a:defPPr>
                  <a:defRPr lang="en-US"/>
                </a:defPPr>
                <a:lvl1pPr algn="just" fontAlgn="base">
                  <a:spcAft>
                    <a:spcPts val="0"/>
                  </a:spcAft>
                  <a:defRPr sz="900" b="1">
                    <a:solidFill>
                      <a:srgbClr val="2CA38C"/>
                    </a:solidFill>
                    <a:effectLst/>
                    <a:latin typeface="BIZ UDPゴシック" panose="020B0400000000000000" pitchFamily="50" charset="-128"/>
                    <a:ea typeface="BIZ UDPゴシック" panose="020B0400000000000000" pitchFamily="50" charset="-128"/>
                    <a:cs typeface="Times New Roman" panose="02020603050405020304" pitchFamily="18" charset="0"/>
                  </a:defRPr>
                </a:lvl1p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srgbClr val="FFC000">
                        <a:lumMod val="75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次世代エネルギーの</a:t>
                </a:r>
                <a:endParaRPr kumimoji="0" lang="en-US" altLang="ja-JP" sz="900" b="1" i="0" u="none" strike="noStrike" kern="1200" cap="none" spc="0" normalizeH="0" baseline="0" noProof="0" dirty="0">
                  <a:ln>
                    <a:noFill/>
                  </a:ln>
                  <a:solidFill>
                    <a:srgbClr val="FFC000">
                      <a:lumMod val="75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srgbClr val="FFC000">
                        <a:lumMod val="75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二次受入・供給拠点</a:t>
                </a:r>
              </a:p>
            </p:txBody>
          </p:sp>
        </p:grpSp>
      </p:grpSp>
      <p:sp>
        <p:nvSpPr>
          <p:cNvPr id="95" name="テキスト ボックス 94">
            <a:extLst>
              <a:ext uri="{FF2B5EF4-FFF2-40B4-BE49-F238E27FC236}">
                <a16:creationId xmlns:a16="http://schemas.microsoft.com/office/drawing/2014/main" id="{8AEE58DB-5EE9-4E8A-B536-09A46A001BF7}"/>
              </a:ext>
            </a:extLst>
          </p:cNvPr>
          <p:cNvSpPr txBox="1"/>
          <p:nvPr/>
        </p:nvSpPr>
        <p:spPr>
          <a:xfrm>
            <a:off x="2313753" y="5882664"/>
            <a:ext cx="2048162"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各拠点の詳細な所在は不明（非公開）</a:t>
            </a:r>
            <a:endParaRPr kumimoji="0"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出典：新聞記事・各社</a:t>
            </a:r>
            <a:r>
              <a:rPr kumimoji="0"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HP</a:t>
            </a:r>
            <a:r>
              <a:rPr kumimoji="0"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等から府作成</a:t>
            </a:r>
          </a:p>
        </p:txBody>
      </p:sp>
      <p:sp>
        <p:nvSpPr>
          <p:cNvPr id="96" name="テキスト ボックス 95">
            <a:extLst>
              <a:ext uri="{FF2B5EF4-FFF2-40B4-BE49-F238E27FC236}">
                <a16:creationId xmlns:a16="http://schemas.microsoft.com/office/drawing/2014/main" id="{858FF88F-B7ED-474F-93BF-0101B106761C}"/>
              </a:ext>
            </a:extLst>
          </p:cNvPr>
          <p:cNvSpPr txBox="1"/>
          <p:nvPr/>
        </p:nvSpPr>
        <p:spPr>
          <a:xfrm>
            <a:off x="1814393" y="6156918"/>
            <a:ext cx="3603725" cy="184666"/>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600" b="0" i="0" u="none" strike="noStrike"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出典：大阪港・堺泉北港・阪南港港湾脱炭素化推進計画（令和</a:t>
            </a:r>
            <a:r>
              <a:rPr kumimoji="0"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a:t>
            </a:r>
            <a:r>
              <a:rPr kumimoji="0"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0"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a:t>
            </a:r>
            <a:r>
              <a:rPr kumimoji="0"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月策定）</a:t>
            </a:r>
          </a:p>
        </p:txBody>
      </p:sp>
      <p:sp>
        <p:nvSpPr>
          <p:cNvPr id="2" name="スライド番号プレースホルダー 1">
            <a:extLst>
              <a:ext uri="{FF2B5EF4-FFF2-40B4-BE49-F238E27FC236}">
                <a16:creationId xmlns:a16="http://schemas.microsoft.com/office/drawing/2014/main" id="{575541CA-E1F7-476E-BE71-671375E5A6E0}"/>
              </a:ext>
            </a:extLst>
          </p:cNvPr>
          <p:cNvSpPr>
            <a:spLocks noGrp="1"/>
          </p:cNvSpPr>
          <p:nvPr>
            <p:ph type="sldNum" sz="quarter" idx="12"/>
          </p:nvPr>
        </p:nvSpPr>
        <p:spPr>
          <a:xfrm>
            <a:off x="7677150" y="6485716"/>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0" lang="ja-JP" altLang="en-US" sz="1200" b="0" i="0" u="none" strike="noStrike" kern="1200" cap="none" spc="0" normalizeH="0" baseline="0" noProof="0" smtClean="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ja-JP" altLang="en-US" sz="12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023591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75541CA-E1F7-476E-BE71-671375E5A6E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84D0D4C0-ED38-4EDC-AD15-E7E7FEC8195B}"/>
              </a:ext>
            </a:extLst>
          </p:cNvPr>
          <p:cNvSpPr txBox="1"/>
          <p:nvPr/>
        </p:nvSpPr>
        <p:spPr>
          <a:xfrm>
            <a:off x="0" y="61186"/>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１－②．成長産業拠点の形成＜データセンター＞</a:t>
            </a:r>
            <a:endParaRPr lang="ja-JP" altLang="en-US" sz="1600" dirty="0"/>
          </a:p>
        </p:txBody>
      </p:sp>
      <p:sp>
        <p:nvSpPr>
          <p:cNvPr id="20" name="矢印: 五方向 19">
            <a:extLst>
              <a:ext uri="{FF2B5EF4-FFF2-40B4-BE49-F238E27FC236}">
                <a16:creationId xmlns:a16="http://schemas.microsoft.com/office/drawing/2014/main" id="{390A63C2-9621-42E4-92A2-96B8774D130C}"/>
              </a:ext>
            </a:extLst>
          </p:cNvPr>
          <p:cNvSpPr/>
          <p:nvPr/>
        </p:nvSpPr>
        <p:spPr>
          <a:xfrm flipH="1">
            <a:off x="8791575" y="85394"/>
            <a:ext cx="1012271" cy="360000"/>
          </a:xfrm>
          <a:prstGeom prst="homePlate">
            <a:avLst/>
          </a:prstGeom>
          <a:solidFill>
            <a:schemeClr val="bg1"/>
          </a:solidFill>
          <a:ln w="28575">
            <a:solidFill>
              <a:schemeClr val="accent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経　済</a:t>
            </a:r>
          </a:p>
        </p:txBody>
      </p:sp>
      <p:pic>
        <p:nvPicPr>
          <p:cNvPr id="32" name="図 31">
            <a:extLst>
              <a:ext uri="{FF2B5EF4-FFF2-40B4-BE49-F238E27FC236}">
                <a16:creationId xmlns:a16="http://schemas.microsoft.com/office/drawing/2014/main" id="{F0A753B1-00E3-4D5F-B436-22A442C150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3409" t="8223" r="29343" b="11617"/>
          <a:stretch/>
        </p:blipFill>
        <p:spPr>
          <a:xfrm>
            <a:off x="264333" y="1461136"/>
            <a:ext cx="4083088" cy="4733850"/>
          </a:xfrm>
          <a:prstGeom prst="rect">
            <a:avLst/>
          </a:prstGeom>
        </p:spPr>
      </p:pic>
      <p:sp>
        <p:nvSpPr>
          <p:cNvPr id="33" name="テキスト ボックス 32">
            <a:extLst>
              <a:ext uri="{FF2B5EF4-FFF2-40B4-BE49-F238E27FC236}">
                <a16:creationId xmlns:a16="http://schemas.microsoft.com/office/drawing/2014/main" id="{D0A727AF-CDBE-4CAE-873F-F242AEA746FC}"/>
              </a:ext>
            </a:extLst>
          </p:cNvPr>
          <p:cNvSpPr txBox="1"/>
          <p:nvPr/>
        </p:nvSpPr>
        <p:spPr>
          <a:xfrm>
            <a:off x="200177" y="983205"/>
            <a:ext cx="3282098" cy="374846"/>
          </a:xfrm>
          <a:prstGeom prst="rect">
            <a:avLst/>
          </a:prstGeom>
          <a:noFill/>
        </p:spPr>
        <p:txBody>
          <a:bodyPr wrap="square">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データセンター</a:t>
            </a:r>
          </a:p>
        </p:txBody>
      </p:sp>
      <p:sp>
        <p:nvSpPr>
          <p:cNvPr id="34" name="テキスト ボックス 33">
            <a:extLst>
              <a:ext uri="{FF2B5EF4-FFF2-40B4-BE49-F238E27FC236}">
                <a16:creationId xmlns:a16="http://schemas.microsoft.com/office/drawing/2014/main" id="{1DADB6BD-3FC1-4927-9774-74200FF9B05A}"/>
              </a:ext>
            </a:extLst>
          </p:cNvPr>
          <p:cNvSpPr txBox="1"/>
          <p:nvPr/>
        </p:nvSpPr>
        <p:spPr>
          <a:xfrm>
            <a:off x="2564336" y="6081785"/>
            <a:ext cx="2048162"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各拠点の詳細な所在は不明（非公開）</a:t>
            </a:r>
            <a:endParaRPr kumimoji="0"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出典：新聞記事・各社</a:t>
            </a:r>
            <a:r>
              <a:rPr kumimoji="0"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HP</a:t>
            </a:r>
            <a:r>
              <a:rPr kumimoji="0"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等から府作成</a:t>
            </a:r>
          </a:p>
        </p:txBody>
      </p:sp>
      <p:graphicFrame>
        <p:nvGraphicFramePr>
          <p:cNvPr id="35" name="表 3">
            <a:extLst>
              <a:ext uri="{FF2B5EF4-FFF2-40B4-BE49-F238E27FC236}">
                <a16:creationId xmlns:a16="http://schemas.microsoft.com/office/drawing/2014/main" id="{15A01F17-D0CA-4B82-87D9-838024CEED3D}"/>
              </a:ext>
            </a:extLst>
          </p:cNvPr>
          <p:cNvGraphicFramePr>
            <a:graphicFrameLocks noGrp="1"/>
          </p:cNvGraphicFramePr>
          <p:nvPr>
            <p:extLst>
              <p:ext uri="{D42A27DB-BD31-4B8C-83A1-F6EECF244321}">
                <p14:modId xmlns:p14="http://schemas.microsoft.com/office/powerpoint/2010/main" val="1094487929"/>
              </p:ext>
            </p:extLst>
          </p:nvPr>
        </p:nvGraphicFramePr>
        <p:xfrm>
          <a:off x="4538403" y="1134228"/>
          <a:ext cx="5258239" cy="5364480"/>
        </p:xfrm>
        <a:graphic>
          <a:graphicData uri="http://schemas.openxmlformats.org/drawingml/2006/table">
            <a:tbl>
              <a:tblPr>
                <a:tableStyleId>{5C22544A-7EE6-4342-B048-85BDC9FD1C3A}</a:tableStyleId>
              </a:tblPr>
              <a:tblGrid>
                <a:gridCol w="310831">
                  <a:extLst>
                    <a:ext uri="{9D8B030D-6E8A-4147-A177-3AD203B41FA5}">
                      <a16:colId xmlns:a16="http://schemas.microsoft.com/office/drawing/2014/main" val="2878750371"/>
                    </a:ext>
                  </a:extLst>
                </a:gridCol>
                <a:gridCol w="567266">
                  <a:extLst>
                    <a:ext uri="{9D8B030D-6E8A-4147-A177-3AD203B41FA5}">
                      <a16:colId xmlns:a16="http://schemas.microsoft.com/office/drawing/2014/main" val="486950294"/>
                    </a:ext>
                  </a:extLst>
                </a:gridCol>
                <a:gridCol w="804334">
                  <a:extLst>
                    <a:ext uri="{9D8B030D-6E8A-4147-A177-3AD203B41FA5}">
                      <a16:colId xmlns:a16="http://schemas.microsoft.com/office/drawing/2014/main" val="1585985753"/>
                    </a:ext>
                  </a:extLst>
                </a:gridCol>
                <a:gridCol w="3575808">
                  <a:extLst>
                    <a:ext uri="{9D8B030D-6E8A-4147-A177-3AD203B41FA5}">
                      <a16:colId xmlns:a16="http://schemas.microsoft.com/office/drawing/2014/main" val="2827835953"/>
                    </a:ext>
                  </a:extLst>
                </a:gridCol>
              </a:tblGrid>
              <a:tr h="252882">
                <a:tc>
                  <a:txBody>
                    <a:bodyPr/>
                    <a:lstStyle/>
                    <a:p>
                      <a:pPr marL="72000" indent="-457200" algn="ctr"/>
                      <a:r>
                        <a:rPr kumimoji="1" lang="ja-JP" altLang="en-US" sz="1100" b="1" dirty="0">
                          <a:latin typeface="BIZ UDPゴシック" panose="020B0400000000000000" pitchFamily="50" charset="-128"/>
                          <a:ea typeface="BIZ UDPゴシック" panose="020B0400000000000000" pitchFamily="50" charset="-128"/>
                        </a:rPr>
                        <a:t>番</a:t>
                      </a:r>
                      <a:endParaRPr kumimoji="1" lang="en-US" altLang="ja-JP" sz="1100" b="1" dirty="0">
                        <a:latin typeface="BIZ UDPゴシック" panose="020B0400000000000000" pitchFamily="50" charset="-128"/>
                        <a:ea typeface="BIZ UDPゴシック" panose="020B0400000000000000" pitchFamily="50" charset="-128"/>
                      </a:endParaRPr>
                    </a:p>
                    <a:p>
                      <a:pPr marL="72000" indent="-457200" algn="ctr"/>
                      <a:r>
                        <a:rPr kumimoji="1" lang="ja-JP" altLang="en-US" sz="1100" b="1" dirty="0">
                          <a:latin typeface="BIZ UDPゴシック" panose="020B0400000000000000" pitchFamily="50" charset="-128"/>
                          <a:ea typeface="BIZ UDPゴシック" panose="020B0400000000000000" pitchFamily="50" charset="-128"/>
                        </a:rPr>
                        <a:t>号</a:t>
                      </a:r>
                      <a:endParaRPr kumimoji="1" lang="en-US" altLang="ja-JP" sz="1100" b="1"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72000" indent="-457200" algn="ctr"/>
                      <a:r>
                        <a:rPr kumimoji="1" lang="ja-JP" altLang="en-US" sz="1100" b="1" dirty="0">
                          <a:latin typeface="BIZ UDPゴシック" panose="020B0400000000000000" pitchFamily="50" charset="-128"/>
                          <a:ea typeface="BIZ UDPゴシック" panose="020B0400000000000000" pitchFamily="50" charset="-128"/>
                        </a:rPr>
                        <a:t>所在</a:t>
                      </a:r>
                      <a:endParaRPr kumimoji="1" lang="en-US" altLang="ja-JP" sz="1100" b="1"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72000" indent="-457200" algn="ctr"/>
                      <a:r>
                        <a:rPr kumimoji="1" lang="ja-JP" altLang="en-US" sz="1100" b="1" dirty="0">
                          <a:latin typeface="BIZ UDPゴシック" panose="020B0400000000000000" pitchFamily="50" charset="-128"/>
                          <a:ea typeface="BIZ UDPゴシック" panose="020B0400000000000000" pitchFamily="50" charset="-128"/>
                        </a:rPr>
                        <a:t>開設年等</a:t>
                      </a:r>
                      <a:endParaRPr kumimoji="1" lang="en-US" altLang="ja-JP" sz="1100" b="1"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72000" indent="-457200" algn="ctr"/>
                      <a:r>
                        <a:rPr kumimoji="1" lang="ja-JP" altLang="en-US" sz="1100" b="1" dirty="0">
                          <a:latin typeface="BIZ UDPゴシック" panose="020B0400000000000000" pitchFamily="50" charset="-128"/>
                          <a:ea typeface="BIZ UDPゴシック" panose="020B0400000000000000" pitchFamily="50" charset="-128"/>
                        </a:rPr>
                        <a:t>概　要</a:t>
                      </a:r>
                      <a:endParaRPr kumimoji="1" lang="en-US" altLang="ja-JP" sz="1100" b="1"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29257475"/>
                  </a:ext>
                </a:extLst>
              </a:tr>
              <a:tr h="355102">
                <a:tc>
                  <a:txBody>
                    <a:bodyPr/>
                    <a:lstStyle/>
                    <a:p>
                      <a:pPr marL="72000" indent="-457200" algn="ctr" defTabSz="914400" rtl="0" eaLnBrk="1" latinLnBrk="0" hangingPunct="1">
                        <a:buFont typeface="Arial" panose="020B0604020202020204" pitchFamily="34" charset="0"/>
                        <a:buNone/>
                      </a:pPr>
                      <a:r>
                        <a:rPr kumimoji="1" lang="ja-JP" altLang="en-US" sz="1000" b="1" kern="1200" spc="0" baseline="0" dirty="0">
                          <a:solidFill>
                            <a:schemeClr val="dk1"/>
                          </a:solidFill>
                          <a:latin typeface="BIZ UDPゴシック" panose="020B0400000000000000" pitchFamily="50" charset="-128"/>
                          <a:ea typeface="BIZ UDPゴシック" panose="020B0400000000000000" pitchFamily="50" charset="-128"/>
                          <a:cs typeface="+mn-cs"/>
                        </a:rPr>
                        <a:t>①</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72000" indent="-457200" algn="ctr" defTabSz="914400" rtl="0" eaLnBrk="1" latinLnBrk="0" hangingPunct="1">
                        <a:buFont typeface="Arial" panose="020B0604020202020204" pitchFamily="34" charset="0"/>
                        <a:buNone/>
                      </a:pPr>
                      <a:r>
                        <a:rPr kumimoji="1" lang="ja-JP" altLang="en-US" sz="1000" b="1" kern="1200" spc="0" baseline="0" dirty="0">
                          <a:solidFill>
                            <a:schemeClr val="dk1"/>
                          </a:solidFill>
                          <a:latin typeface="BIZ UDPゴシック" panose="020B0400000000000000" pitchFamily="50" charset="-128"/>
                          <a:ea typeface="BIZ UDPゴシック" panose="020B0400000000000000" pitchFamily="50" charset="-128"/>
                          <a:cs typeface="+mn-cs"/>
                        </a:rPr>
                        <a:t>大阪市</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0" indent="0" algn="ctr" defTabSz="914400" rtl="0" eaLnBrk="1" latinLnBrk="0" hangingPunct="1">
                        <a:buFont typeface="Arial" panose="020B0604020202020204" pitchFamily="34" charset="0"/>
                        <a:buNone/>
                      </a:pP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2027</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年～</a:t>
                      </a:r>
                      <a:endPar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endParaRPr>
                    </a:p>
                    <a:p>
                      <a:pPr marL="0" indent="0" algn="ctr" defTabSz="914400" rtl="0" eaLnBrk="1" latinLnBrk="0" hangingPunct="1">
                        <a:buFont typeface="Arial" panose="020B0604020202020204" pitchFamily="34" charset="0"/>
                        <a:buNone/>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目標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50MW</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大型データセンター（</a:t>
                      </a: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SC</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キャピタル・パートナーズ）</a:t>
                      </a:r>
                      <a:endPar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→大阪市内でデータセンターを２棟建設予定</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7104341"/>
                  </a:ext>
                </a:extLst>
              </a:tr>
              <a:tr h="624768">
                <a:tc>
                  <a:txBody>
                    <a:bodyPr/>
                    <a:lstStyle/>
                    <a:p>
                      <a:pPr marL="72000" indent="-457200" algn="ctr" defTabSz="914400" rtl="0" eaLnBrk="1" latinLnBrk="0" hangingPunct="1">
                        <a:buFont typeface="Arial" panose="020B0604020202020204" pitchFamily="34" charset="0"/>
                        <a:buNone/>
                      </a:pPr>
                      <a:r>
                        <a:rPr kumimoji="1" lang="ja-JP" altLang="en-US" sz="1000" b="1" kern="1200" spc="0" baseline="0" dirty="0">
                          <a:solidFill>
                            <a:schemeClr val="dk1"/>
                          </a:solidFill>
                          <a:latin typeface="BIZ UDPゴシック" panose="020B0400000000000000" pitchFamily="50" charset="-128"/>
                          <a:ea typeface="BIZ UDPゴシック" panose="020B0400000000000000" pitchFamily="50" charset="-128"/>
                          <a:cs typeface="+mn-cs"/>
                        </a:rPr>
                        <a:t>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72000" indent="-457200" algn="ctr" defTabSz="914400" rtl="0" eaLnBrk="1" latinLnBrk="0" hangingPunct="1">
                        <a:buFont typeface="Arial" panose="020B0604020202020204" pitchFamily="34" charset="0"/>
                        <a:buNone/>
                      </a:pPr>
                      <a:r>
                        <a:rPr kumimoji="1" lang="ja-JP" altLang="en-US" sz="1000" b="1" kern="1200" spc="0" baseline="0" dirty="0">
                          <a:solidFill>
                            <a:schemeClr val="dk1"/>
                          </a:solidFill>
                          <a:latin typeface="BIZ UDPゴシック" panose="020B0400000000000000" pitchFamily="50" charset="-128"/>
                          <a:ea typeface="BIZ UDPゴシック" panose="020B0400000000000000" pitchFamily="50" charset="-128"/>
                          <a:cs typeface="+mn-cs"/>
                        </a:rPr>
                        <a:t>堺市</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0" indent="0" algn="ctr" defTabSz="914400" rtl="0" eaLnBrk="1" latinLnBrk="0" hangingPunct="1">
                        <a:buFont typeface="Arial" panose="020B0604020202020204" pitchFamily="34" charset="0"/>
                        <a:buNone/>
                      </a:pP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2026</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年</a:t>
                      </a:r>
                      <a:endPar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endParaRPr>
                    </a:p>
                    <a:p>
                      <a:pPr marL="0" indent="0" algn="ctr" defTabSz="914400" rtl="0" eaLnBrk="1" latinLnBrk="0" hangingPunct="1">
                        <a:buFont typeface="Arial" panose="020B0604020202020204" pitchFamily="34" charset="0"/>
                        <a:buNone/>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目標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l" defTabSz="914400" rtl="0" eaLnBrk="1" latinLnBrk="0" hangingPunct="1">
                        <a:buFont typeface="Arial" panose="020B0604020202020204" pitchFamily="34" charset="0"/>
                        <a:buNone/>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大規模</a:t>
                      </a: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AI</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データセンター（ソフトバンク）</a:t>
                      </a:r>
                      <a:endPar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endParaRPr>
                    </a:p>
                    <a:p>
                      <a:pPr marL="0" indent="0" algn="l" defTabSz="914400" rtl="0" eaLnBrk="1" latinLnBrk="0" hangingPunct="1">
                        <a:buFont typeface="Arial" panose="020B0604020202020204" pitchFamily="34" charset="0"/>
                        <a:buNone/>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→シャープ堺工場の土地および建物を活用した大規模な</a:t>
                      </a: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AI</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データセンターを構築。生成</a:t>
                      </a: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AI</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の開発やその他の</a:t>
                      </a: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AI</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関連事業に活用する他、大学や研究機関、企業などに幅広く提供予定</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6880485"/>
                  </a:ext>
                </a:extLst>
              </a:tr>
              <a:tr h="320672">
                <a:tc>
                  <a:txBody>
                    <a:bodyPr/>
                    <a:lstStyle/>
                    <a:p>
                      <a:pPr marL="72000" indent="-457200" algn="ctr" defTabSz="914400" rtl="0" eaLnBrk="1" latinLnBrk="0" hangingPunct="1">
                        <a:buFont typeface="Arial" panose="020B0604020202020204" pitchFamily="34" charset="0"/>
                        <a:buNone/>
                      </a:pPr>
                      <a:r>
                        <a:rPr kumimoji="1" lang="ja-JP" altLang="en-US" sz="1000" b="1" kern="1200" spc="0" baseline="0" dirty="0">
                          <a:solidFill>
                            <a:schemeClr val="dk1"/>
                          </a:solidFill>
                          <a:latin typeface="BIZ UDPゴシック" panose="020B0400000000000000" pitchFamily="50" charset="-128"/>
                          <a:ea typeface="BIZ UDPゴシック" panose="020B0400000000000000" pitchFamily="50" charset="-128"/>
                          <a:cs typeface="+mn-cs"/>
                        </a:rPr>
                        <a:t>③</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72000" marR="0" lvl="0" indent="-45720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b="1" kern="1200" spc="0" baseline="0" dirty="0">
                          <a:solidFill>
                            <a:schemeClr val="dk1"/>
                          </a:solidFill>
                          <a:latin typeface="BIZ UDPゴシック" panose="020B0400000000000000" pitchFamily="50" charset="-128"/>
                          <a:ea typeface="BIZ UDPゴシック" panose="020B0400000000000000" pitchFamily="50" charset="-128"/>
                          <a:cs typeface="+mn-cs"/>
                        </a:rPr>
                        <a:t>堺市</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0" indent="0" algn="ctr" defTabSz="914400" rtl="0" eaLnBrk="1" latinLnBrk="0" hangingPunct="1">
                        <a:buFont typeface="Arial" panose="020B0604020202020204" pitchFamily="34" charset="0"/>
                        <a:buNone/>
                      </a:pP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2026</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年</a:t>
                      </a:r>
                      <a:endParaRPr kumimoji="1" lang="en-US" altLang="ja-JP" sz="900" strike="sngStrike" kern="1200" dirty="0">
                        <a:solidFill>
                          <a:schemeClr val="tx1"/>
                        </a:solidFill>
                        <a:latin typeface="BIZ UDPゴシック" panose="020B0400000000000000" pitchFamily="50" charset="-128"/>
                        <a:ea typeface="BIZ UDPゴシック" panose="020B0400000000000000" pitchFamily="50" charset="-128"/>
                        <a:cs typeface="+mn-cs"/>
                      </a:endParaRPr>
                    </a:p>
                    <a:p>
                      <a:pPr marL="0" indent="0" algn="ctr" defTabSz="914400" rtl="0" eaLnBrk="1" latinLnBrk="0" hangingPunct="1">
                        <a:buFont typeface="Arial" panose="020B0604020202020204" pitchFamily="34" charset="0"/>
                        <a:buNone/>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１月稼働</a:t>
                      </a:r>
                      <a:endPar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endParaRPr>
                    </a:p>
                    <a:p>
                      <a:pPr marL="0" indent="0" algn="ctr" defTabSz="914400" rtl="0" eaLnBrk="1" latinLnBrk="0" hangingPunct="1">
                        <a:buFont typeface="Arial" panose="020B0604020202020204" pitchFamily="34" charset="0"/>
                        <a:buNone/>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開始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l" defTabSz="914400" rtl="0" eaLnBrk="1" latinLnBrk="0" hangingPunct="1">
                        <a:buFont typeface="Arial" panose="020B0604020202020204" pitchFamily="34" charset="0"/>
                        <a:buNone/>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大阪堺データセンター（</a:t>
                      </a: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KDDI</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a:t>
                      </a:r>
                      <a:endPar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endParaRPr>
                    </a:p>
                    <a:p>
                      <a:pPr marL="0" indent="0" algn="l" defTabSz="914400" rtl="0" eaLnBrk="1" latinLnBrk="0" hangingPunct="1">
                        <a:buFont typeface="Arial" panose="020B0604020202020204" pitchFamily="34" charset="0"/>
                        <a:buNone/>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→シャープ堺工場の土地や建物などを取得し、</a:t>
                      </a: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AI</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データセンターを構築。製薬業界・製造業界をはじめとするさまざまな分野での</a:t>
                      </a: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AI</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社会実装をめざしていく</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7702123"/>
                  </a:ext>
                </a:extLst>
              </a:tr>
              <a:tr h="331587">
                <a:tc>
                  <a:txBody>
                    <a:bodyPr/>
                    <a:lstStyle/>
                    <a:p>
                      <a:pPr marL="72000" indent="-457200" algn="ctr" defTabSz="914400" rtl="0" eaLnBrk="1" latinLnBrk="0" hangingPunct="1">
                        <a:buFont typeface="Arial" panose="020B0604020202020204" pitchFamily="34" charset="0"/>
                        <a:buNone/>
                      </a:pPr>
                      <a:r>
                        <a:rPr kumimoji="1" lang="ja-JP" altLang="en-US" sz="1000" b="1" kern="1200" spc="0" baseline="0" dirty="0">
                          <a:solidFill>
                            <a:schemeClr val="dk1"/>
                          </a:solidFill>
                          <a:latin typeface="BIZ UDPゴシック" panose="020B0400000000000000" pitchFamily="50" charset="-128"/>
                          <a:ea typeface="BIZ UDPゴシック" panose="020B0400000000000000" pitchFamily="50" charset="-128"/>
                          <a:cs typeface="+mn-cs"/>
                        </a:rPr>
                        <a:t>④</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豊中市</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algn="ctr"/>
                      <a:r>
                        <a:rPr kumimoji="1" lang="en-US" altLang="ja-JP" sz="900" dirty="0">
                          <a:latin typeface="BIZ UDPゴシック" panose="020B0400000000000000" pitchFamily="50" charset="-128"/>
                          <a:ea typeface="BIZ UDPゴシック" panose="020B0400000000000000" pitchFamily="50" charset="-128"/>
                        </a:rPr>
                        <a:t>2019</a:t>
                      </a:r>
                      <a:r>
                        <a:rPr kumimoji="1" lang="ja-JP" altLang="en-US" sz="900" dirty="0">
                          <a:latin typeface="BIZ UDPゴシック" panose="020B0400000000000000" pitchFamily="50" charset="-128"/>
                          <a:ea typeface="BIZ UDPゴシック" panose="020B0400000000000000" pitchFamily="50" charset="-128"/>
                        </a:rPr>
                        <a:t>年</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ja-JP" altLang="en-US" sz="900" dirty="0">
                          <a:latin typeface="BIZ UDPゴシック" panose="020B0400000000000000" pitchFamily="50" charset="-128"/>
                          <a:ea typeface="BIZ UDPゴシック" panose="020B0400000000000000" pitchFamily="50" charset="-128"/>
                        </a:rPr>
                        <a:t>取得</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900" dirty="0">
                          <a:latin typeface="BIZ UDPゴシック" panose="020B0400000000000000" pitchFamily="50" charset="-128"/>
                          <a:ea typeface="BIZ UDPゴシック" panose="020B0400000000000000" pitchFamily="50" charset="-128"/>
                        </a:rPr>
                        <a:t>大型データセンター（ヒューリック）</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→不動産大手ヒューリックがデータセンター整備のため「住友商事千里ビル」の南北</a:t>
                      </a:r>
                      <a:r>
                        <a:rPr kumimoji="1" lang="en-US" altLang="ja-JP" sz="900" dirty="0">
                          <a:latin typeface="BIZ UDPゴシック" panose="020B0400000000000000" pitchFamily="50" charset="-128"/>
                          <a:ea typeface="BIZ UDPゴシック" panose="020B0400000000000000" pitchFamily="50" charset="-128"/>
                        </a:rPr>
                        <a:t>2</a:t>
                      </a:r>
                      <a:r>
                        <a:rPr kumimoji="1" lang="ja-JP" altLang="en-US" sz="900" dirty="0">
                          <a:latin typeface="BIZ UDPゴシック" panose="020B0400000000000000" pitchFamily="50" charset="-128"/>
                          <a:ea typeface="BIZ UDPゴシック" panose="020B0400000000000000" pitchFamily="50" charset="-128"/>
                        </a:rPr>
                        <a:t>棟を取得</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5852057"/>
                  </a:ext>
                </a:extLst>
              </a:tr>
              <a:tr h="424335">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⑤</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茨木市</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algn="ctr"/>
                      <a:r>
                        <a:rPr kumimoji="1" lang="en-US" altLang="ja-JP" sz="900" dirty="0">
                          <a:latin typeface="BIZ UDPゴシック" panose="020B0400000000000000" pitchFamily="50" charset="-128"/>
                          <a:ea typeface="BIZ UDPゴシック" panose="020B0400000000000000" pitchFamily="50" charset="-128"/>
                        </a:rPr>
                        <a:t>2019</a:t>
                      </a:r>
                      <a:r>
                        <a:rPr kumimoji="1" lang="ja-JP" altLang="en-US" sz="900" dirty="0">
                          <a:latin typeface="BIZ UDPゴシック" panose="020B0400000000000000" pitchFamily="50" charset="-128"/>
                          <a:ea typeface="BIZ UDPゴシック" panose="020B0400000000000000" pitchFamily="50" charset="-128"/>
                        </a:rPr>
                        <a:t>年</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ja-JP" altLang="en-US" sz="900" dirty="0">
                          <a:latin typeface="BIZ UDPゴシック" panose="020B0400000000000000" pitchFamily="50" charset="-128"/>
                          <a:ea typeface="BIZ UDPゴシック" panose="020B0400000000000000" pitchFamily="50" charset="-128"/>
                        </a:rPr>
                        <a:t>稼働</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900" dirty="0">
                          <a:latin typeface="BIZ UDPゴシック" panose="020B0400000000000000" pitchFamily="50" charset="-128"/>
                          <a:ea typeface="BIZ UDPゴシック" panose="020B0400000000000000" pitchFamily="50" charset="-128"/>
                        </a:rPr>
                        <a:t>大阪第</a:t>
                      </a:r>
                      <a:r>
                        <a:rPr kumimoji="1" lang="en-US" altLang="ja-JP" sz="900" dirty="0">
                          <a:latin typeface="BIZ UDPゴシック" panose="020B0400000000000000" pitchFamily="50" charset="-128"/>
                          <a:ea typeface="BIZ UDPゴシック" panose="020B0400000000000000" pitchFamily="50" charset="-128"/>
                        </a:rPr>
                        <a:t>7</a:t>
                      </a:r>
                      <a:r>
                        <a:rPr kumimoji="1" lang="ja-JP" altLang="en-US" sz="900" dirty="0">
                          <a:latin typeface="BIZ UDPゴシック" panose="020B0400000000000000" pitchFamily="50" charset="-128"/>
                          <a:ea typeface="BIZ UDPゴシック" panose="020B0400000000000000" pitchFamily="50" charset="-128"/>
                        </a:rPr>
                        <a:t>データセンター（</a:t>
                      </a:r>
                      <a:r>
                        <a:rPr kumimoji="1" lang="en-US" altLang="ja-JP" sz="900" dirty="0">
                          <a:latin typeface="BIZ UDPゴシック" panose="020B0400000000000000" pitchFamily="50" charset="-128"/>
                          <a:ea typeface="BIZ UDPゴシック" panose="020B0400000000000000" pitchFamily="50" charset="-128"/>
                        </a:rPr>
                        <a:t>NTT</a:t>
                      </a:r>
                      <a:r>
                        <a:rPr kumimoji="1" lang="ja-JP" altLang="en-US" sz="900" dirty="0">
                          <a:latin typeface="BIZ UDPゴシック" panose="020B0400000000000000" pitchFamily="50" charset="-128"/>
                          <a:ea typeface="BIZ UDPゴシック" panose="020B0400000000000000" pitchFamily="50" charset="-128"/>
                        </a:rPr>
                        <a:t>ドコモビジネス）</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→熱を持ちやすいサーバーを効率的に冷やす空調や安定した電源、地震対策などを整備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6858120"/>
                  </a:ext>
                </a:extLst>
              </a:tr>
              <a:tr h="470553">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⑥</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72000" indent="-457200" algn="ctr" defTabSz="914400" rtl="0" eaLnBrk="1" latinLnBrk="0" hangingPunct="1">
                        <a:buFont typeface="Arial" panose="020B0604020202020204" pitchFamily="34" charset="0"/>
                        <a:buNone/>
                      </a:pPr>
                      <a:r>
                        <a:rPr kumimoji="1" lang="ja-JP" altLang="en-US" sz="1000" b="1" kern="1200" spc="0" baseline="0" dirty="0">
                          <a:solidFill>
                            <a:schemeClr val="dk1"/>
                          </a:solidFill>
                          <a:latin typeface="BIZ UDPゴシック" panose="020B0400000000000000" pitchFamily="50" charset="-128"/>
                          <a:ea typeface="BIZ UDPゴシック" panose="020B0400000000000000" pitchFamily="50" charset="-128"/>
                          <a:cs typeface="+mn-cs"/>
                        </a:rPr>
                        <a:t>茨木市</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0" indent="0" algn="ctr" defTabSz="914400" rtl="0" eaLnBrk="1" latinLnBrk="0" hangingPunct="1">
                        <a:buFont typeface="Arial" panose="020B0604020202020204" pitchFamily="34" charset="0"/>
                        <a:buNone/>
                      </a:pP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2027</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年度下期</a:t>
                      </a:r>
                      <a:endPar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endParaRPr>
                    </a:p>
                    <a:p>
                      <a:pPr marL="0" indent="0" algn="ctr" defTabSz="914400" rtl="0" eaLnBrk="1" latinLnBrk="0" hangingPunct="1">
                        <a:buFont typeface="Arial" panose="020B0604020202020204" pitchFamily="34" charset="0"/>
                        <a:buNone/>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運用開始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l" defTabSz="914400" rtl="0" eaLnBrk="1" latinLnBrk="0" hangingPunct="1">
                        <a:buFont typeface="Arial" panose="020B0604020202020204" pitchFamily="34" charset="0"/>
                        <a:buNone/>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大阪北データセンター（</a:t>
                      </a: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NTT</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データグループ）</a:t>
                      </a:r>
                      <a:endPar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endParaRPr>
                    </a:p>
                    <a:p>
                      <a:pPr marL="0" indent="0" algn="l" defTabSz="914400" rtl="0" eaLnBrk="1" latinLnBrk="0" hangingPunct="1">
                        <a:buFont typeface="Arial" panose="020B0604020202020204" pitchFamily="34" charset="0"/>
                        <a:buNone/>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→最新の冷却設備などで環境負荷を抑えながら膨大なデータ処理ができる設備を整備。</a:t>
                      </a: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NTT</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グループが開発を進める次世代通信基盤「</a:t>
                      </a:r>
                      <a:r>
                        <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rPr>
                        <a:t>IOWN</a:t>
                      </a: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（アイオン）」にも対応予定</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4564535"/>
                  </a:ext>
                </a:extLst>
              </a:tr>
              <a:tr h="377632">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⑦</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箕面市</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algn="ctr"/>
                      <a:r>
                        <a:rPr kumimoji="1" lang="en-US" altLang="ja-JP" sz="900" dirty="0">
                          <a:latin typeface="BIZ UDPゴシック" panose="020B0400000000000000" pitchFamily="50" charset="-128"/>
                          <a:ea typeface="BIZ UDPゴシック" panose="020B0400000000000000" pitchFamily="50" charset="-128"/>
                        </a:rPr>
                        <a:t>2023</a:t>
                      </a:r>
                      <a:r>
                        <a:rPr kumimoji="1" lang="ja-JP" altLang="en-US" sz="900" dirty="0">
                          <a:latin typeface="BIZ UDPゴシック" panose="020B0400000000000000" pitchFamily="50" charset="-128"/>
                          <a:ea typeface="BIZ UDPゴシック" panose="020B0400000000000000" pitchFamily="50" charset="-128"/>
                        </a:rPr>
                        <a:t>年</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ja-JP" altLang="en-US" sz="900" dirty="0">
                          <a:latin typeface="BIZ UDPゴシック" panose="020B0400000000000000" pitchFamily="50" charset="-128"/>
                          <a:ea typeface="BIZ UDPゴシック" panose="020B0400000000000000" pitchFamily="50" charset="-128"/>
                        </a:rPr>
                        <a:t>開設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900" dirty="0">
                          <a:latin typeface="BIZ UDPゴシック" panose="020B0400000000000000" pitchFamily="50" charset="-128"/>
                          <a:ea typeface="BIZ UDPゴシック" panose="020B0400000000000000" pitchFamily="50" charset="-128"/>
                        </a:rPr>
                        <a:t>ＫＩＸ１３データセンター（</a:t>
                      </a:r>
                      <a:r>
                        <a:rPr kumimoji="1" lang="en-US" altLang="ja-JP" sz="900" dirty="0">
                          <a:latin typeface="BIZ UDPゴシック" panose="020B0400000000000000" pitchFamily="50" charset="-128"/>
                          <a:ea typeface="BIZ UDPゴシック" panose="020B0400000000000000" pitchFamily="50" charset="-128"/>
                        </a:rPr>
                        <a:t>MC</a:t>
                      </a:r>
                      <a:r>
                        <a:rPr kumimoji="1" lang="ja-JP" altLang="en-US" sz="900" dirty="0">
                          <a:latin typeface="BIZ UDPゴシック" panose="020B0400000000000000" pitchFamily="50" charset="-128"/>
                          <a:ea typeface="BIZ UDPゴシック" panose="020B0400000000000000" pitchFamily="50" charset="-128"/>
                        </a:rPr>
                        <a:t>デジタル）</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→国際文化公園都市「彩都」に開設</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首都圏にある３棟と相互に接続して一体運用するため、大容量の情報処理にも柔軟に対応できる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2638844"/>
                  </a:ext>
                </a:extLst>
              </a:tr>
              <a:tr h="470553">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⑧</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所在</a:t>
                      </a:r>
                      <a:endParaRPr kumimoji="1" lang="en-US" altLang="ja-JP" sz="1000" b="1"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不明</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algn="ctr"/>
                      <a:r>
                        <a:rPr kumimoji="1" lang="en-US" altLang="ja-JP" sz="900" dirty="0">
                          <a:latin typeface="BIZ UDPゴシック" panose="020B0400000000000000" pitchFamily="50" charset="-128"/>
                          <a:ea typeface="BIZ UDPゴシック" panose="020B0400000000000000" pitchFamily="50" charset="-128"/>
                        </a:rPr>
                        <a:t>2025</a:t>
                      </a:r>
                      <a:r>
                        <a:rPr kumimoji="1" lang="ja-JP" altLang="en-US" sz="900" dirty="0">
                          <a:latin typeface="BIZ UDPゴシック" panose="020B0400000000000000" pitchFamily="50" charset="-128"/>
                          <a:ea typeface="BIZ UDPゴシック" panose="020B0400000000000000" pitchFamily="50" charset="-128"/>
                        </a:rPr>
                        <a:t>年</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ja-JP" altLang="en-US" sz="900" dirty="0">
                          <a:latin typeface="BIZ UDPゴシック" panose="020B0400000000000000" pitchFamily="50" charset="-128"/>
                          <a:ea typeface="BIZ UDPゴシック" panose="020B0400000000000000" pitchFamily="50" charset="-128"/>
                        </a:rPr>
                        <a:t>稼働開始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en-US" altLang="ja-JP" sz="900" dirty="0">
                          <a:latin typeface="BIZ UDPゴシック" panose="020B0400000000000000" pitchFamily="50" charset="-128"/>
                          <a:ea typeface="BIZ UDPゴシック" panose="020B0400000000000000" pitchFamily="50" charset="-128"/>
                        </a:rPr>
                        <a:t>AI</a:t>
                      </a:r>
                      <a:r>
                        <a:rPr kumimoji="1" lang="ja-JP" altLang="en-US" sz="900" dirty="0">
                          <a:latin typeface="BIZ UDPゴシック" panose="020B0400000000000000" pitchFamily="50" charset="-128"/>
                          <a:ea typeface="BIZ UDPゴシック" panose="020B0400000000000000" pitchFamily="50" charset="-128"/>
                        </a:rPr>
                        <a:t>データセンター（マイクロソフト）</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→クラウドサービスを経由して日本の企業に計算資源を提供することで、</a:t>
                      </a:r>
                      <a:r>
                        <a:rPr kumimoji="1" lang="en-US" altLang="ja-JP" sz="900" dirty="0">
                          <a:latin typeface="BIZ UDPゴシック" panose="020B0400000000000000" pitchFamily="50" charset="-128"/>
                          <a:ea typeface="BIZ UDPゴシック" panose="020B0400000000000000" pitchFamily="50" charset="-128"/>
                        </a:rPr>
                        <a:t>AI</a:t>
                      </a:r>
                      <a:r>
                        <a:rPr kumimoji="1" lang="ja-JP" altLang="en-US" sz="900" dirty="0">
                          <a:latin typeface="BIZ UDPゴシック" panose="020B0400000000000000" pitchFamily="50" charset="-128"/>
                          <a:ea typeface="BIZ UDPゴシック" panose="020B0400000000000000" pitchFamily="50" charset="-128"/>
                        </a:rPr>
                        <a:t>が扱う機密情報や個人データを国内で管理できる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3213808"/>
                  </a:ext>
                </a:extLst>
              </a:tr>
              <a:tr h="470553">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所在</a:t>
                      </a:r>
                      <a:endParaRPr kumimoji="1" lang="en-US" altLang="ja-JP" sz="1000" b="1"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未定</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数年後</a:t>
                      </a:r>
                      <a:endPar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完成予定</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データセンター（キャピタランド・インベストメント）</a:t>
                      </a:r>
                      <a:endPar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→シンガポールの大手不動産投資会社が、大阪府内で日本初のデータセンターを整備予定</a:t>
                      </a:r>
                      <a:endParaRPr kumimoji="1" lang="en-US" altLang="ja-JP" sz="90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0006370"/>
                  </a:ext>
                </a:extLst>
              </a:tr>
            </a:tbl>
          </a:graphicData>
        </a:graphic>
      </p:graphicFrame>
      <p:grpSp>
        <p:nvGrpSpPr>
          <p:cNvPr id="36" name="グループ化 35">
            <a:extLst>
              <a:ext uri="{FF2B5EF4-FFF2-40B4-BE49-F238E27FC236}">
                <a16:creationId xmlns:a16="http://schemas.microsoft.com/office/drawing/2014/main" id="{39F49380-8D00-4591-85AC-0A25689177D2}"/>
              </a:ext>
            </a:extLst>
          </p:cNvPr>
          <p:cNvGrpSpPr/>
          <p:nvPr/>
        </p:nvGrpSpPr>
        <p:grpSpPr>
          <a:xfrm>
            <a:off x="2147199" y="2530726"/>
            <a:ext cx="1169826" cy="1999125"/>
            <a:chOff x="1947895" y="3018300"/>
            <a:chExt cx="1169826" cy="1999125"/>
          </a:xfrm>
        </p:grpSpPr>
        <p:sp>
          <p:nvSpPr>
            <p:cNvPr id="37" name="テキスト ボックス 36">
              <a:extLst>
                <a:ext uri="{FF2B5EF4-FFF2-40B4-BE49-F238E27FC236}">
                  <a16:creationId xmlns:a16="http://schemas.microsoft.com/office/drawing/2014/main" id="{1D182A3B-130C-48B4-AE66-92DCA4443FC0}"/>
                </a:ext>
              </a:extLst>
            </p:cNvPr>
            <p:cNvSpPr txBox="1"/>
            <p:nvPr/>
          </p:nvSpPr>
          <p:spPr>
            <a:xfrm>
              <a:off x="2685457" y="3018300"/>
              <a:ext cx="37719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⑥</a:t>
              </a:r>
            </a:p>
          </p:txBody>
        </p:sp>
        <p:sp>
          <p:nvSpPr>
            <p:cNvPr id="38" name="テキスト ボックス 37">
              <a:extLst>
                <a:ext uri="{FF2B5EF4-FFF2-40B4-BE49-F238E27FC236}">
                  <a16:creationId xmlns:a16="http://schemas.microsoft.com/office/drawing/2014/main" id="{AB7ACCBB-889E-4028-BA19-A79337D3FB75}"/>
                </a:ext>
              </a:extLst>
            </p:cNvPr>
            <p:cNvSpPr txBox="1"/>
            <p:nvPr/>
          </p:nvSpPr>
          <p:spPr>
            <a:xfrm>
              <a:off x="1947895" y="4712121"/>
              <a:ext cx="37719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②</a:t>
              </a:r>
            </a:p>
          </p:txBody>
        </p:sp>
        <p:sp>
          <p:nvSpPr>
            <p:cNvPr id="39" name="テキスト ボックス 38">
              <a:extLst>
                <a:ext uri="{FF2B5EF4-FFF2-40B4-BE49-F238E27FC236}">
                  <a16:creationId xmlns:a16="http://schemas.microsoft.com/office/drawing/2014/main" id="{3FF14759-65E5-47C4-9E6A-DD638E8031CF}"/>
                </a:ext>
              </a:extLst>
            </p:cNvPr>
            <p:cNvSpPr txBox="1"/>
            <p:nvPr/>
          </p:nvSpPr>
          <p:spPr>
            <a:xfrm>
              <a:off x="2091688" y="4740426"/>
              <a:ext cx="37719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③</a:t>
              </a:r>
            </a:p>
          </p:txBody>
        </p:sp>
        <p:sp>
          <p:nvSpPr>
            <p:cNvPr id="40" name="テキスト ボックス 39">
              <a:extLst>
                <a:ext uri="{FF2B5EF4-FFF2-40B4-BE49-F238E27FC236}">
                  <a16:creationId xmlns:a16="http://schemas.microsoft.com/office/drawing/2014/main" id="{7DA7F344-4407-4C57-B9E8-960B0CAACA23}"/>
                </a:ext>
              </a:extLst>
            </p:cNvPr>
            <p:cNvSpPr txBox="1"/>
            <p:nvPr/>
          </p:nvSpPr>
          <p:spPr>
            <a:xfrm>
              <a:off x="2555211" y="4113114"/>
              <a:ext cx="448774"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①</a:t>
              </a:r>
            </a:p>
          </p:txBody>
        </p:sp>
        <p:sp>
          <p:nvSpPr>
            <p:cNvPr id="41" name="テキスト ボックス 40">
              <a:extLst>
                <a:ext uri="{FF2B5EF4-FFF2-40B4-BE49-F238E27FC236}">
                  <a16:creationId xmlns:a16="http://schemas.microsoft.com/office/drawing/2014/main" id="{613DED3C-253B-417C-B33A-61C59A5AF689}"/>
                </a:ext>
              </a:extLst>
            </p:cNvPr>
            <p:cNvSpPr txBox="1"/>
            <p:nvPr/>
          </p:nvSpPr>
          <p:spPr>
            <a:xfrm>
              <a:off x="2244500" y="3561853"/>
              <a:ext cx="448774"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④</a:t>
              </a:r>
            </a:p>
          </p:txBody>
        </p:sp>
        <p:sp>
          <p:nvSpPr>
            <p:cNvPr id="42" name="テキスト ボックス 41">
              <a:extLst>
                <a:ext uri="{FF2B5EF4-FFF2-40B4-BE49-F238E27FC236}">
                  <a16:creationId xmlns:a16="http://schemas.microsoft.com/office/drawing/2014/main" id="{0B991FD5-1AE2-461D-989F-6315B4D09C9F}"/>
                </a:ext>
              </a:extLst>
            </p:cNvPr>
            <p:cNvSpPr txBox="1"/>
            <p:nvPr/>
          </p:nvSpPr>
          <p:spPr>
            <a:xfrm>
              <a:off x="2740522" y="3202921"/>
              <a:ext cx="37719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⑤</a:t>
              </a:r>
            </a:p>
          </p:txBody>
        </p:sp>
        <p:sp>
          <p:nvSpPr>
            <p:cNvPr id="43" name="テキスト ボックス 42">
              <a:extLst>
                <a:ext uri="{FF2B5EF4-FFF2-40B4-BE49-F238E27FC236}">
                  <a16:creationId xmlns:a16="http://schemas.microsoft.com/office/drawing/2014/main" id="{36BC68FA-4F66-418E-BA48-BFBC6730969C}"/>
                </a:ext>
              </a:extLst>
            </p:cNvPr>
            <p:cNvSpPr txBox="1"/>
            <p:nvPr/>
          </p:nvSpPr>
          <p:spPr>
            <a:xfrm>
              <a:off x="2347811" y="3103571"/>
              <a:ext cx="448774"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⑦</a:t>
              </a:r>
            </a:p>
          </p:txBody>
        </p:sp>
      </p:grpSp>
    </p:spTree>
    <p:extLst>
      <p:ext uri="{BB962C8B-B14F-4D97-AF65-F5344CB8AC3E}">
        <p14:creationId xmlns:p14="http://schemas.microsoft.com/office/powerpoint/2010/main" val="3046913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a:extLst>
              <a:ext uri="{FF2B5EF4-FFF2-40B4-BE49-F238E27FC236}">
                <a16:creationId xmlns:a16="http://schemas.microsoft.com/office/drawing/2014/main" id="{E7122C11-0917-4CC4-A20D-72CF4C10B305}"/>
              </a:ext>
            </a:extLst>
          </p:cNvPr>
          <p:cNvSpPr txBox="1"/>
          <p:nvPr/>
        </p:nvSpPr>
        <p:spPr>
          <a:xfrm>
            <a:off x="0" y="61186"/>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１－②．成長産業拠点の形成＜イノベーション＞</a:t>
            </a:r>
            <a:endParaRPr lang="ja-JP" altLang="en-US" sz="1600" dirty="0"/>
          </a:p>
        </p:txBody>
      </p:sp>
      <p:sp>
        <p:nvSpPr>
          <p:cNvPr id="32" name="矢印: 五方向 31">
            <a:extLst>
              <a:ext uri="{FF2B5EF4-FFF2-40B4-BE49-F238E27FC236}">
                <a16:creationId xmlns:a16="http://schemas.microsoft.com/office/drawing/2014/main" id="{4EBBEEBE-478C-4F40-872C-BD2CBB4CF328}"/>
              </a:ext>
            </a:extLst>
          </p:cNvPr>
          <p:cNvSpPr/>
          <p:nvPr/>
        </p:nvSpPr>
        <p:spPr>
          <a:xfrm flipH="1">
            <a:off x="8791575" y="85394"/>
            <a:ext cx="1012271" cy="360000"/>
          </a:xfrm>
          <a:prstGeom prst="homePlate">
            <a:avLst/>
          </a:prstGeom>
          <a:solidFill>
            <a:schemeClr val="bg1"/>
          </a:solidFill>
          <a:ln w="28575">
            <a:solidFill>
              <a:schemeClr val="accent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経　済</a:t>
            </a:r>
          </a:p>
        </p:txBody>
      </p:sp>
      <p:pic>
        <p:nvPicPr>
          <p:cNvPr id="29" name="図 28">
            <a:extLst>
              <a:ext uri="{FF2B5EF4-FFF2-40B4-BE49-F238E27FC236}">
                <a16:creationId xmlns:a16="http://schemas.microsoft.com/office/drawing/2014/main" id="{EE6E728E-48D3-46E2-9317-8F91CD2BED4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409" t="8223" r="29343" b="11617"/>
          <a:stretch/>
        </p:blipFill>
        <p:spPr>
          <a:xfrm>
            <a:off x="97465" y="1590909"/>
            <a:ext cx="4083088" cy="4733850"/>
          </a:xfrm>
          <a:prstGeom prst="rect">
            <a:avLst/>
          </a:prstGeom>
        </p:spPr>
      </p:pic>
      <p:sp>
        <p:nvSpPr>
          <p:cNvPr id="33" name="テキスト ボックス 32">
            <a:extLst>
              <a:ext uri="{FF2B5EF4-FFF2-40B4-BE49-F238E27FC236}">
                <a16:creationId xmlns:a16="http://schemas.microsoft.com/office/drawing/2014/main" id="{CAC857FB-791F-4A2F-8A35-0C5701F37F03}"/>
              </a:ext>
            </a:extLst>
          </p:cNvPr>
          <p:cNvSpPr txBox="1"/>
          <p:nvPr/>
        </p:nvSpPr>
        <p:spPr>
          <a:xfrm>
            <a:off x="139462" y="948045"/>
            <a:ext cx="3282098" cy="374846"/>
          </a:xfrm>
          <a:prstGeom prst="rect">
            <a:avLst/>
          </a:prstGeom>
          <a:noFill/>
        </p:spPr>
        <p:txBody>
          <a:bodyPr wrap="square">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イノベーション拠点</a:t>
            </a:r>
          </a:p>
        </p:txBody>
      </p:sp>
      <p:graphicFrame>
        <p:nvGraphicFramePr>
          <p:cNvPr id="34" name="表 3">
            <a:extLst>
              <a:ext uri="{FF2B5EF4-FFF2-40B4-BE49-F238E27FC236}">
                <a16:creationId xmlns:a16="http://schemas.microsoft.com/office/drawing/2014/main" id="{47B2468C-C512-400B-B105-B4D9A7B2FFB7}"/>
              </a:ext>
            </a:extLst>
          </p:cNvPr>
          <p:cNvGraphicFramePr>
            <a:graphicFrameLocks noGrp="1"/>
          </p:cNvGraphicFramePr>
          <p:nvPr>
            <p:extLst>
              <p:ext uri="{D42A27DB-BD31-4B8C-83A1-F6EECF244321}">
                <p14:modId xmlns:p14="http://schemas.microsoft.com/office/powerpoint/2010/main" val="1365060238"/>
              </p:ext>
            </p:extLst>
          </p:nvPr>
        </p:nvGraphicFramePr>
        <p:xfrm>
          <a:off x="4440457" y="702512"/>
          <a:ext cx="5343101" cy="5861344"/>
        </p:xfrm>
        <a:graphic>
          <a:graphicData uri="http://schemas.openxmlformats.org/drawingml/2006/table">
            <a:tbl>
              <a:tblPr>
                <a:tableStyleId>{5C22544A-7EE6-4342-B048-85BDC9FD1C3A}</a:tableStyleId>
              </a:tblPr>
              <a:tblGrid>
                <a:gridCol w="500546">
                  <a:extLst>
                    <a:ext uri="{9D8B030D-6E8A-4147-A177-3AD203B41FA5}">
                      <a16:colId xmlns:a16="http://schemas.microsoft.com/office/drawing/2014/main" val="1425390916"/>
                    </a:ext>
                  </a:extLst>
                </a:gridCol>
                <a:gridCol w="4842555">
                  <a:extLst>
                    <a:ext uri="{9D8B030D-6E8A-4147-A177-3AD203B41FA5}">
                      <a16:colId xmlns:a16="http://schemas.microsoft.com/office/drawing/2014/main" val="2827835953"/>
                    </a:ext>
                  </a:extLst>
                </a:gridCol>
              </a:tblGrid>
              <a:tr h="235553">
                <a:tc>
                  <a:txBody>
                    <a:bodyPr/>
                    <a:lstStyle/>
                    <a:p>
                      <a:pPr algn="ctr"/>
                      <a:endParaRPr kumimoji="1" lang="en-US" altLang="ja-JP" sz="900" b="1" dirty="0">
                        <a:latin typeface="BIZ UDPゴシック" panose="020B0400000000000000" pitchFamily="50" charset="-128"/>
                        <a:ea typeface="BIZ UDPゴシック" panose="020B0400000000000000" pitchFamily="50" charset="-128"/>
                      </a:endParaRPr>
                    </a:p>
                  </a:txBody>
                  <a:tcPr anchor="ctr">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5">
                        <a:lumMod val="20000"/>
                        <a:lumOff val="80000"/>
                      </a:schemeClr>
                    </a:solidFill>
                  </a:tcPr>
                </a:tc>
                <a:tc>
                  <a:txBody>
                    <a:bodyPr/>
                    <a:lstStyle/>
                    <a:p>
                      <a:pPr marL="72000" indent="-457200" algn="ctr"/>
                      <a:r>
                        <a:rPr kumimoji="1" lang="ja-JP" altLang="en-US" sz="900" b="1" dirty="0">
                          <a:latin typeface="BIZ UDPゴシック" panose="020B0400000000000000" pitchFamily="50" charset="-128"/>
                          <a:ea typeface="BIZ UDPゴシック" panose="020B0400000000000000" pitchFamily="50" charset="-128"/>
                        </a:rPr>
                        <a:t>拠点の概要</a:t>
                      </a:r>
                      <a:endParaRPr kumimoji="1" lang="en-US" altLang="ja-JP" sz="900" b="1"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29257475"/>
                  </a:ext>
                </a:extLst>
              </a:tr>
              <a:tr h="486809">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①</a:t>
                      </a:r>
                    </a:p>
                  </a:txBody>
                  <a:tcPr vert="eaVert" anchor="ctr">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rtl="0" eaLnBrk="1" fontAlgn="auto" latinLnBrk="0" hangingPunct="1">
                        <a:buFont typeface="Arial" panose="020B0604020202020204" pitchFamily="34" charset="0"/>
                        <a:buChar char="•"/>
                      </a:pPr>
                      <a:r>
                        <a:rPr kumimoji="1" lang="ja-JP" altLang="ja-JP" sz="900" b="1" kern="1200" dirty="0">
                          <a:solidFill>
                            <a:schemeClr val="dk1"/>
                          </a:solidFill>
                          <a:effectLst/>
                          <a:latin typeface="BIZ UDPゴシック" panose="020B0400000000000000" pitchFamily="50" charset="-128"/>
                          <a:ea typeface="BIZ UDPゴシック" panose="020B0400000000000000" pitchFamily="50" charset="-128"/>
                          <a:cs typeface="+mn-cs"/>
                        </a:rPr>
                        <a:t>彩都インキュベーション施設　</a:t>
                      </a:r>
                      <a:r>
                        <a:rPr kumimoji="1" lang="en-US" altLang="ja-JP" sz="900" kern="1200" dirty="0">
                          <a:solidFill>
                            <a:schemeClr val="dk1"/>
                          </a:solidFill>
                          <a:effectLst/>
                          <a:latin typeface="BIZ UDPゴシック" panose="020B0400000000000000" pitchFamily="50" charset="-128"/>
                          <a:ea typeface="BIZ UDPゴシック" panose="020B0400000000000000" pitchFamily="50" charset="-128"/>
                          <a:cs typeface="+mn-cs"/>
                        </a:rPr>
                        <a:t>〈</a:t>
                      </a:r>
                      <a:r>
                        <a:rPr kumimoji="1" lang="ja-JP" altLang="ja-JP" sz="900" kern="1200" dirty="0">
                          <a:solidFill>
                            <a:schemeClr val="dk1"/>
                          </a:solidFill>
                          <a:effectLst/>
                          <a:latin typeface="BIZ UDPゴシック" panose="020B0400000000000000" pitchFamily="50" charset="-128"/>
                          <a:ea typeface="BIZ UDPゴシック" panose="020B0400000000000000" pitchFamily="50" charset="-128"/>
                          <a:cs typeface="+mn-cs"/>
                        </a:rPr>
                        <a:t>バイオ・サイト・キャピタル株式会社</a:t>
                      </a:r>
                      <a:r>
                        <a:rPr kumimoji="1" lang="ja-JP" altLang="en-US" sz="900" kern="1200" dirty="0">
                          <a:solidFill>
                            <a:schemeClr val="dk1"/>
                          </a:solidFill>
                          <a:effectLst/>
                          <a:latin typeface="BIZ UDPゴシック" panose="020B0400000000000000" pitchFamily="50" charset="-128"/>
                          <a:ea typeface="BIZ UDPゴシック" panose="020B0400000000000000" pitchFamily="50" charset="-128"/>
                          <a:cs typeface="+mn-cs"/>
                        </a:rPr>
                        <a:t>ほか</a:t>
                      </a:r>
                      <a:r>
                        <a:rPr kumimoji="1" lang="ja-JP" altLang="ja-JP" sz="900" kern="1200" dirty="0">
                          <a:solidFill>
                            <a:schemeClr val="dk1"/>
                          </a:solidFill>
                          <a:effectLst/>
                          <a:latin typeface="BIZ UDPゴシック" panose="020B0400000000000000" pitchFamily="50" charset="-128"/>
                          <a:ea typeface="BIZ UDPゴシック" panose="020B0400000000000000" pitchFamily="50" charset="-128"/>
                          <a:cs typeface="+mn-cs"/>
                        </a:rPr>
                        <a:t>、茨木市、</a:t>
                      </a:r>
                      <a:r>
                        <a:rPr kumimoji="1" lang="en-US" altLang="ja-JP" sz="900" kern="1200" dirty="0">
                          <a:solidFill>
                            <a:schemeClr val="dk1"/>
                          </a:solidFill>
                          <a:effectLst/>
                          <a:latin typeface="BIZ UDPゴシック" panose="020B0400000000000000" pitchFamily="50" charset="-128"/>
                          <a:ea typeface="BIZ UDPゴシック" panose="020B0400000000000000" pitchFamily="50" charset="-128"/>
                          <a:cs typeface="+mn-cs"/>
                        </a:rPr>
                        <a:t>2004</a:t>
                      </a:r>
                      <a:r>
                        <a:rPr kumimoji="1" lang="ja-JP" altLang="ja-JP" sz="900" kern="1200" dirty="0">
                          <a:solidFill>
                            <a:schemeClr val="dk1"/>
                          </a:solidFill>
                          <a:effectLst/>
                          <a:latin typeface="BIZ UDPゴシック" panose="020B0400000000000000" pitchFamily="50" charset="-128"/>
                          <a:ea typeface="BIZ UDPゴシック" panose="020B0400000000000000" pitchFamily="50" charset="-128"/>
                          <a:cs typeface="+mn-cs"/>
                        </a:rPr>
                        <a:t>年</a:t>
                      </a:r>
                      <a:r>
                        <a:rPr kumimoji="1" lang="en-US" altLang="ja-JP" sz="900" kern="1200" dirty="0">
                          <a:solidFill>
                            <a:schemeClr val="dk1"/>
                          </a:solidFill>
                          <a:effectLst/>
                          <a:latin typeface="BIZ UDPゴシック" panose="020B0400000000000000" pitchFamily="50" charset="-128"/>
                          <a:ea typeface="BIZ UDPゴシック" panose="020B0400000000000000" pitchFamily="50" charset="-128"/>
                          <a:cs typeface="+mn-cs"/>
                        </a:rPr>
                        <a:t>〉</a:t>
                      </a:r>
                      <a:endParaRPr lang="ja-JP" altLang="ja-JP" sz="900" dirty="0">
                        <a:effectLst/>
                        <a:latin typeface="BIZ UDPゴシック" panose="020B0400000000000000" pitchFamily="50" charset="-128"/>
                        <a:ea typeface="BIZ UDPゴシック" panose="020B0400000000000000" pitchFamily="50" charset="-128"/>
                      </a:endParaRPr>
                    </a:p>
                    <a:p>
                      <a:pPr marL="85725" indent="-85725" rtl="0" eaLnBrk="1" fontAlgn="auto" latinLnBrk="0" hangingPunct="1"/>
                      <a:r>
                        <a:rPr kumimoji="1" lang="ja-JP" altLang="ja-JP" sz="800" kern="1200" dirty="0">
                          <a:solidFill>
                            <a:schemeClr val="dk1"/>
                          </a:solidFill>
                          <a:effectLst/>
                          <a:latin typeface="BIZ UDPゴシック" panose="020B0400000000000000" pitchFamily="50" charset="-128"/>
                          <a:ea typeface="BIZ UDPゴシック" panose="020B0400000000000000" pitchFamily="50" charset="-128"/>
                          <a:cs typeface="+mn-cs"/>
                        </a:rPr>
                        <a:t>→彩都ライフサイエンスパークにおける</a:t>
                      </a:r>
                      <a:r>
                        <a:rPr kumimoji="1" lang="ja-JP" altLang="en-US" sz="800" kern="1200" dirty="0">
                          <a:solidFill>
                            <a:schemeClr val="dk1"/>
                          </a:solidFill>
                          <a:effectLst/>
                          <a:latin typeface="BIZ UDPゴシック" panose="020B0400000000000000" pitchFamily="50" charset="-128"/>
                          <a:ea typeface="BIZ UDPゴシック" panose="020B0400000000000000" pitchFamily="50" charset="-128"/>
                          <a:cs typeface="+mn-cs"/>
                        </a:rPr>
                        <a:t>インキュベーション施設</a:t>
                      </a:r>
                      <a:r>
                        <a:rPr kumimoji="1" lang="ja-JP" altLang="ja-JP" sz="800" kern="1200" dirty="0">
                          <a:solidFill>
                            <a:schemeClr val="dk1"/>
                          </a:solidFill>
                          <a:effectLst/>
                          <a:latin typeface="BIZ UDPゴシック" panose="020B0400000000000000" pitchFamily="50" charset="-128"/>
                          <a:ea typeface="BIZ UDPゴシック" panose="020B0400000000000000" pitchFamily="50" charset="-128"/>
                          <a:cs typeface="+mn-cs"/>
                        </a:rPr>
                        <a:t>として、彩都バイオインキュベータ、彩都バイオイノベーションセンター、彩都バイオヒルズセンターを開設</a:t>
                      </a:r>
                      <a:endParaRPr lang="ja-JP" altLang="ja-JP" sz="800" dirty="0">
                        <a:effectLst/>
                        <a:latin typeface="BIZ UDPゴシック" panose="020B0400000000000000" pitchFamily="50" charset="-128"/>
                        <a:ea typeface="BIZ UDPゴシック" panose="020B04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887104341"/>
                  </a:ext>
                </a:extLst>
              </a:tr>
              <a:tr h="387071">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②</a:t>
                      </a:r>
                    </a:p>
                  </a:txBody>
                  <a:tcPr vert="eaVert" anchor="ctr">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rtl="0" eaLnBrk="1" latinLnBrk="0" hangingPunct="1">
                        <a:buFont typeface="Arial" panose="020B0604020202020204" pitchFamily="34" charset="0"/>
                        <a:buChar char="•"/>
                      </a:pPr>
                      <a:r>
                        <a:rPr kumimoji="1" lang="ja-JP" altLang="ja-JP" sz="900" b="1" kern="1200" dirty="0">
                          <a:solidFill>
                            <a:schemeClr val="dk1"/>
                          </a:solidFill>
                          <a:effectLst/>
                          <a:latin typeface="BIZ UDPゴシック" panose="020B0400000000000000" pitchFamily="50" charset="-128"/>
                          <a:ea typeface="BIZ UDPゴシック" panose="020B0400000000000000" pitchFamily="50" charset="-128"/>
                          <a:cs typeface="+mn-cs"/>
                        </a:rPr>
                        <a:t>企業リサーチパーク </a:t>
                      </a:r>
                      <a:r>
                        <a:rPr kumimoji="1" lang="en-US" altLang="ja-JP" sz="900" kern="1200" dirty="0">
                          <a:solidFill>
                            <a:schemeClr val="dk1"/>
                          </a:solidFill>
                          <a:effectLst/>
                          <a:latin typeface="BIZ UDPゴシック" panose="020B0400000000000000" pitchFamily="50" charset="-128"/>
                          <a:ea typeface="BIZ UDPゴシック" panose="020B0400000000000000" pitchFamily="50" charset="-128"/>
                          <a:cs typeface="+mn-cs"/>
                        </a:rPr>
                        <a:t>〈</a:t>
                      </a:r>
                      <a:r>
                        <a:rPr kumimoji="1" lang="ja-JP" altLang="ja-JP" sz="900" kern="1200" dirty="0">
                          <a:solidFill>
                            <a:schemeClr val="dk1"/>
                          </a:solidFill>
                          <a:effectLst/>
                          <a:latin typeface="BIZ UDPゴシック" panose="020B0400000000000000" pitchFamily="50" charset="-128"/>
                          <a:ea typeface="BIZ UDPゴシック" panose="020B0400000000000000" pitchFamily="50" charset="-128"/>
                          <a:cs typeface="+mn-cs"/>
                        </a:rPr>
                        <a:t>大阪大学産業科学研究所、茨木市、</a:t>
                      </a:r>
                      <a:r>
                        <a:rPr kumimoji="1" lang="en-US" altLang="ja-JP" sz="900" kern="1200" dirty="0">
                          <a:solidFill>
                            <a:schemeClr val="dk1"/>
                          </a:solidFill>
                          <a:effectLst/>
                          <a:latin typeface="BIZ UDPゴシック" panose="020B0400000000000000" pitchFamily="50" charset="-128"/>
                          <a:ea typeface="BIZ UDPゴシック" panose="020B0400000000000000" pitchFamily="50" charset="-128"/>
                          <a:cs typeface="+mn-cs"/>
                        </a:rPr>
                        <a:t>2009</a:t>
                      </a:r>
                      <a:r>
                        <a:rPr kumimoji="1" lang="ja-JP" altLang="ja-JP" sz="900" kern="1200" dirty="0">
                          <a:solidFill>
                            <a:schemeClr val="dk1"/>
                          </a:solidFill>
                          <a:effectLst/>
                          <a:latin typeface="BIZ UDPゴシック" panose="020B0400000000000000" pitchFamily="50" charset="-128"/>
                          <a:ea typeface="BIZ UDPゴシック" panose="020B0400000000000000" pitchFamily="50" charset="-128"/>
                          <a:cs typeface="+mn-cs"/>
                        </a:rPr>
                        <a:t>年</a:t>
                      </a:r>
                      <a:r>
                        <a:rPr kumimoji="1" lang="en-US" altLang="ja-JP" sz="900" kern="1200" dirty="0">
                          <a:solidFill>
                            <a:schemeClr val="dk1"/>
                          </a:solidFill>
                          <a:effectLst/>
                          <a:latin typeface="BIZ UDPゴシック" panose="020B0400000000000000" pitchFamily="50" charset="-128"/>
                          <a:ea typeface="BIZ UDPゴシック" panose="020B0400000000000000" pitchFamily="50" charset="-128"/>
                          <a:cs typeface="+mn-cs"/>
                        </a:rPr>
                        <a:t>〉</a:t>
                      </a:r>
                      <a:endParaRPr lang="ja-JP" altLang="ja-JP" sz="900" dirty="0">
                        <a:effectLst/>
                        <a:latin typeface="BIZ UDPゴシック" panose="020B0400000000000000" pitchFamily="50" charset="-128"/>
                        <a:ea typeface="BIZ UDPゴシック" panose="020B0400000000000000" pitchFamily="50" charset="-128"/>
                      </a:endParaRPr>
                    </a:p>
                    <a:p>
                      <a:pPr rtl="0" eaLnBrk="1" latinLnBrk="0" hangingPunct="1"/>
                      <a:r>
                        <a:rPr kumimoji="1" lang="ja-JP" altLang="ja-JP" sz="800" kern="1200" dirty="0">
                          <a:solidFill>
                            <a:schemeClr val="dk1"/>
                          </a:solidFill>
                          <a:effectLst/>
                          <a:latin typeface="BIZ UDPゴシック" panose="020B0400000000000000" pitchFamily="50" charset="-128"/>
                          <a:ea typeface="BIZ UDPゴシック" panose="020B0400000000000000" pitchFamily="50" charset="-128"/>
                          <a:cs typeface="+mn-cs"/>
                        </a:rPr>
                        <a:t>→産業科学研究所における研究成果と科学技術研究基盤を活用し、新たな産業を創出する拠点</a:t>
                      </a:r>
                      <a:endParaRPr kumimoji="1" lang="en-US" altLang="ja-JP" sz="8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61557894"/>
                  </a:ext>
                </a:extLst>
              </a:tr>
              <a:tr h="466163">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③</a:t>
                      </a:r>
                    </a:p>
                  </a:txBody>
                  <a:tcPr vert="eaVert" anchor="ctr">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rtl="0" eaLnBrk="1" fontAlgn="auto" latinLnBrk="0" hangingPunct="1">
                        <a:buFont typeface="Arial" panose="020B0604020202020204" pitchFamily="34" charset="0"/>
                        <a:buChar char="•"/>
                      </a:pPr>
                      <a:r>
                        <a:rPr kumimoji="1" lang="ja-JP" altLang="en-US" sz="900" b="1" kern="1200" dirty="0">
                          <a:solidFill>
                            <a:schemeClr val="tx1"/>
                          </a:solidFill>
                          <a:effectLst/>
                          <a:latin typeface="BIZ UDPゴシック" panose="020B0400000000000000" pitchFamily="50" charset="-128"/>
                          <a:ea typeface="BIZ UDPゴシック" panose="020B0400000000000000" pitchFamily="50" charset="-128"/>
                          <a:cs typeface="+mn-cs"/>
                        </a:rPr>
                        <a:t>大阪イノベーションハブ</a:t>
                      </a:r>
                      <a:r>
                        <a:rPr kumimoji="1" lang="en-US" altLang="ja-JP" sz="900" kern="12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ja-JP" altLang="ja-JP" sz="900" kern="1200" dirty="0">
                          <a:solidFill>
                            <a:schemeClr val="tx1"/>
                          </a:solidFill>
                          <a:effectLst/>
                          <a:latin typeface="BIZ UDPゴシック" panose="020B0400000000000000" pitchFamily="50" charset="-128"/>
                          <a:ea typeface="BIZ UDPゴシック" panose="020B0400000000000000" pitchFamily="50" charset="-128"/>
                          <a:cs typeface="+mn-cs"/>
                        </a:rPr>
                        <a:t>大阪</a:t>
                      </a:r>
                      <a:r>
                        <a:rPr kumimoji="1" lang="ja-JP" altLang="en-US" sz="900" kern="1200" dirty="0">
                          <a:solidFill>
                            <a:schemeClr val="tx1"/>
                          </a:solidFill>
                          <a:effectLst/>
                          <a:latin typeface="BIZ UDPゴシック" panose="020B0400000000000000" pitchFamily="50" charset="-128"/>
                          <a:ea typeface="BIZ UDPゴシック" panose="020B0400000000000000" pitchFamily="50" charset="-128"/>
                          <a:cs typeface="+mn-cs"/>
                        </a:rPr>
                        <a:t>市（大阪</a:t>
                      </a:r>
                      <a:r>
                        <a:rPr kumimoji="1" lang="ja-JP" altLang="ja-JP" sz="900" kern="1200" dirty="0">
                          <a:solidFill>
                            <a:schemeClr val="tx1"/>
                          </a:solidFill>
                          <a:effectLst/>
                          <a:latin typeface="BIZ UDPゴシック" panose="020B0400000000000000" pitchFamily="50" charset="-128"/>
                          <a:ea typeface="BIZ UDPゴシック" panose="020B0400000000000000" pitchFamily="50" charset="-128"/>
                          <a:cs typeface="+mn-cs"/>
                        </a:rPr>
                        <a:t>産業局</a:t>
                      </a:r>
                      <a:r>
                        <a:rPr kumimoji="1" lang="ja-JP" altLang="en-US" sz="900" kern="12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ja-JP" altLang="ja-JP" sz="900" b="1" kern="12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ja-JP" altLang="ja-JP" sz="900" b="0" i="0" kern="1200" baseline="0" dirty="0">
                          <a:solidFill>
                            <a:schemeClr val="tx1"/>
                          </a:solidFill>
                          <a:effectLst/>
                          <a:latin typeface="BIZ UDPゴシック" panose="020B0400000000000000" pitchFamily="50" charset="-128"/>
                          <a:ea typeface="BIZ UDPゴシック" panose="020B0400000000000000" pitchFamily="50" charset="-128"/>
                          <a:cs typeface="+mn-cs"/>
                        </a:rPr>
                        <a:t>大阪市北区（ナレッジキャピタル）</a:t>
                      </a:r>
                      <a:r>
                        <a:rPr kumimoji="1" lang="en-US" altLang="ja-JP" sz="900" b="0" i="0" kern="1200" baseline="0" dirty="0">
                          <a:solidFill>
                            <a:schemeClr val="tx1"/>
                          </a:solidFill>
                          <a:effectLst/>
                          <a:latin typeface="BIZ UDPゴシック" panose="020B0400000000000000" pitchFamily="50" charset="-128"/>
                          <a:ea typeface="BIZ UDPゴシック" panose="020B0400000000000000" pitchFamily="50" charset="-128"/>
                          <a:cs typeface="+mn-cs"/>
                        </a:rPr>
                        <a:t>2013</a:t>
                      </a:r>
                      <a:r>
                        <a:rPr kumimoji="1" lang="ja-JP" altLang="ja-JP" sz="900" b="0" i="0" kern="1200" baseline="0" dirty="0">
                          <a:solidFill>
                            <a:schemeClr val="tx1"/>
                          </a:solidFill>
                          <a:effectLst/>
                          <a:latin typeface="BIZ UDPゴシック" panose="020B0400000000000000" pitchFamily="50" charset="-128"/>
                          <a:ea typeface="BIZ UDPゴシック" panose="020B0400000000000000" pitchFamily="50" charset="-128"/>
                          <a:cs typeface="+mn-cs"/>
                        </a:rPr>
                        <a:t>年</a:t>
                      </a:r>
                      <a:r>
                        <a:rPr kumimoji="1" lang="en-US" altLang="ja-JP" sz="900" kern="1200" dirty="0">
                          <a:solidFill>
                            <a:schemeClr val="tx1"/>
                          </a:solidFill>
                          <a:effectLst/>
                          <a:latin typeface="BIZ UDPゴシック" panose="020B0400000000000000" pitchFamily="50" charset="-128"/>
                          <a:ea typeface="BIZ UDPゴシック" panose="020B0400000000000000" pitchFamily="50" charset="-128"/>
                          <a:cs typeface="+mn-cs"/>
                        </a:rPr>
                        <a:t>〉</a:t>
                      </a:r>
                      <a:endParaRPr lang="ja-JP" altLang="ja-JP" sz="900" dirty="0">
                        <a:solidFill>
                          <a:schemeClr val="tx1"/>
                        </a:solidFill>
                        <a:effectLst/>
                        <a:latin typeface="BIZ UDPゴシック" panose="020B0400000000000000" pitchFamily="50" charset="-128"/>
                        <a:ea typeface="BIZ UDPゴシック" panose="020B0400000000000000" pitchFamily="50" charset="-128"/>
                      </a:endParaRPr>
                    </a:p>
                    <a:p>
                      <a:pPr rtl="0" eaLnBrk="1" fontAlgn="auto" latinLnBrk="0" hangingPunct="1"/>
                      <a:r>
                        <a:rPr kumimoji="1" lang="ja-JP" altLang="ja-JP" sz="800" kern="12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ja-JP" altLang="ja-JP" sz="800" b="0" kern="1200" dirty="0">
                          <a:solidFill>
                            <a:schemeClr val="tx1"/>
                          </a:solidFill>
                          <a:effectLst/>
                          <a:latin typeface="BIZ UDPゴシック" panose="020B0400000000000000" pitchFamily="50" charset="-128"/>
                          <a:ea typeface="BIZ UDPゴシック" panose="020B0400000000000000" pitchFamily="50" charset="-128"/>
                          <a:cs typeface="+mn-cs"/>
                        </a:rPr>
                        <a:t>イノベーションの創出や、世界に挑戦する起業家・スタートアップを支援する拠点</a:t>
                      </a:r>
                      <a:endParaRPr lang="ja-JP" altLang="ja-JP" sz="800" b="0" dirty="0">
                        <a:solidFill>
                          <a:schemeClr val="tx1"/>
                        </a:solidFill>
                        <a:effectLst/>
                        <a:latin typeface="BIZ UDPゴシック" panose="020B0400000000000000" pitchFamily="50" charset="-128"/>
                        <a:ea typeface="BIZ UDPゴシック" panose="020B04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042083552"/>
                  </a:ext>
                </a:extLst>
              </a:tr>
              <a:tr h="486809">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④</a:t>
                      </a:r>
                    </a:p>
                  </a:txBody>
                  <a:tcPr vert="eaVert" anchor="ctr">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rtl="0" eaLnBrk="1" fontAlgn="auto" latinLnBrk="0" hangingPunct="1">
                        <a:buFont typeface="Arial" panose="020B0604020202020204" pitchFamily="34" charset="0"/>
                        <a:buChar char="•"/>
                      </a:pPr>
                      <a:r>
                        <a:rPr kumimoji="1" lang="en-US" altLang="ja-JP" sz="900" b="1" kern="1200" dirty="0" err="1">
                          <a:solidFill>
                            <a:schemeClr val="dk1"/>
                          </a:solidFill>
                          <a:effectLst/>
                          <a:latin typeface="BIZ UDPゴシック" panose="020B0400000000000000" pitchFamily="50" charset="-128"/>
                          <a:ea typeface="BIZ UDPゴシック" panose="020B0400000000000000" pitchFamily="50" charset="-128"/>
                          <a:cs typeface="+mn-cs"/>
                        </a:rPr>
                        <a:t>Xport</a:t>
                      </a:r>
                      <a:r>
                        <a:rPr kumimoji="1" lang="ja-JP" altLang="ja-JP" sz="900" kern="1200" dirty="0">
                          <a:solidFill>
                            <a:schemeClr val="dk1"/>
                          </a:solidFill>
                          <a:effectLst/>
                          <a:latin typeface="BIZ UDPゴシック" panose="020B0400000000000000" pitchFamily="50" charset="-128"/>
                          <a:ea typeface="BIZ UDPゴシック" panose="020B0400000000000000" pitchFamily="50" charset="-128"/>
                          <a:cs typeface="+mn-cs"/>
                        </a:rPr>
                        <a:t>（クロスポート）　</a:t>
                      </a:r>
                      <a:r>
                        <a:rPr kumimoji="1" lang="en-US" altLang="ja-JP" sz="900" kern="1200" dirty="0">
                          <a:solidFill>
                            <a:schemeClr val="dk1"/>
                          </a:solidFill>
                          <a:effectLst/>
                          <a:latin typeface="BIZ UDPゴシック" panose="020B0400000000000000" pitchFamily="50" charset="-128"/>
                          <a:ea typeface="BIZ UDPゴシック" panose="020B0400000000000000" pitchFamily="50" charset="-128"/>
                          <a:cs typeface="+mn-cs"/>
                        </a:rPr>
                        <a:t>〈</a:t>
                      </a:r>
                      <a:r>
                        <a:rPr kumimoji="1" lang="ja-JP" altLang="ja-JP" sz="900" kern="1200" dirty="0">
                          <a:solidFill>
                            <a:schemeClr val="dk1"/>
                          </a:solidFill>
                          <a:effectLst/>
                          <a:latin typeface="BIZ UDPゴシック" panose="020B0400000000000000" pitchFamily="50" charset="-128"/>
                          <a:ea typeface="BIZ UDPゴシック" panose="020B0400000000000000" pitchFamily="50" charset="-128"/>
                          <a:cs typeface="+mn-cs"/>
                        </a:rPr>
                        <a:t>大阪商工会議所</a:t>
                      </a:r>
                      <a:r>
                        <a:rPr kumimoji="1" lang="en-US" altLang="ja-JP" sz="900" kern="1200" dirty="0">
                          <a:solidFill>
                            <a:schemeClr val="dk1"/>
                          </a:solidFill>
                          <a:effectLst/>
                          <a:latin typeface="BIZ UDPゴシック" panose="020B0400000000000000" pitchFamily="50" charset="-128"/>
                          <a:ea typeface="BIZ UDPゴシック" panose="020B0400000000000000" pitchFamily="50" charset="-128"/>
                          <a:cs typeface="+mn-cs"/>
                        </a:rPr>
                        <a:t>×</a:t>
                      </a:r>
                      <a:r>
                        <a:rPr kumimoji="1" lang="ja-JP" altLang="ja-JP" sz="900" kern="1200" dirty="0">
                          <a:solidFill>
                            <a:schemeClr val="dk1"/>
                          </a:solidFill>
                          <a:effectLst/>
                          <a:latin typeface="BIZ UDPゴシック" panose="020B0400000000000000" pitchFamily="50" charset="-128"/>
                          <a:ea typeface="BIZ UDPゴシック" panose="020B0400000000000000" pitchFamily="50" charset="-128"/>
                          <a:cs typeface="+mn-cs"/>
                        </a:rPr>
                        <a:t>大阪工業大学、大阪市北区、</a:t>
                      </a:r>
                      <a:r>
                        <a:rPr kumimoji="1" lang="en-US" altLang="ja-JP" sz="900" kern="1200" dirty="0">
                          <a:solidFill>
                            <a:schemeClr val="dk1"/>
                          </a:solidFill>
                          <a:effectLst/>
                          <a:latin typeface="BIZ UDPゴシック" panose="020B0400000000000000" pitchFamily="50" charset="-128"/>
                          <a:ea typeface="BIZ UDPゴシック" panose="020B0400000000000000" pitchFamily="50" charset="-128"/>
                          <a:cs typeface="+mn-cs"/>
                        </a:rPr>
                        <a:t>2018</a:t>
                      </a:r>
                      <a:r>
                        <a:rPr kumimoji="1" lang="ja-JP" altLang="ja-JP" sz="900" kern="1200" dirty="0">
                          <a:solidFill>
                            <a:schemeClr val="dk1"/>
                          </a:solidFill>
                          <a:effectLst/>
                          <a:latin typeface="BIZ UDPゴシック" panose="020B0400000000000000" pitchFamily="50" charset="-128"/>
                          <a:ea typeface="BIZ UDPゴシック" panose="020B0400000000000000" pitchFamily="50" charset="-128"/>
                          <a:cs typeface="+mn-cs"/>
                        </a:rPr>
                        <a:t>年</a:t>
                      </a:r>
                      <a:r>
                        <a:rPr kumimoji="1" lang="en-US" altLang="ja-JP" sz="900" kern="1200" dirty="0">
                          <a:solidFill>
                            <a:schemeClr val="dk1"/>
                          </a:solidFill>
                          <a:effectLst/>
                          <a:latin typeface="BIZ UDPゴシック" panose="020B0400000000000000" pitchFamily="50" charset="-128"/>
                          <a:ea typeface="BIZ UDPゴシック" panose="020B0400000000000000" pitchFamily="50" charset="-128"/>
                          <a:cs typeface="+mn-cs"/>
                        </a:rPr>
                        <a:t>〉</a:t>
                      </a:r>
                      <a:endParaRPr lang="ja-JP" altLang="ja-JP" sz="900" dirty="0">
                        <a:effectLst/>
                        <a:latin typeface="BIZ UDPゴシック" panose="020B0400000000000000" pitchFamily="50" charset="-128"/>
                        <a:ea typeface="BIZ UDPゴシック" panose="020B0400000000000000" pitchFamily="50" charset="-128"/>
                      </a:endParaRPr>
                    </a:p>
                    <a:p>
                      <a:pPr marL="85725" indent="-85725" rtl="0" eaLnBrk="1" fontAlgn="auto" latinLnBrk="0" hangingPunct="1"/>
                      <a:r>
                        <a:rPr kumimoji="1" lang="ja-JP" altLang="ja-JP" sz="800" kern="1200" dirty="0">
                          <a:solidFill>
                            <a:schemeClr val="dk1"/>
                          </a:solidFill>
                          <a:effectLst/>
                          <a:latin typeface="BIZ UDPゴシック" panose="020B0400000000000000" pitchFamily="50" charset="-128"/>
                          <a:ea typeface="BIZ UDPゴシック" panose="020B0400000000000000" pitchFamily="50" charset="-128"/>
                          <a:cs typeface="+mn-cs"/>
                        </a:rPr>
                        <a:t>→多様な交流機会を通じた新事業・新ビジネスの創出や、産学連携</a:t>
                      </a:r>
                      <a:r>
                        <a:rPr kumimoji="1" lang="en-US" altLang="ja-JP" sz="800" kern="1200" dirty="0">
                          <a:solidFill>
                            <a:schemeClr val="dk1"/>
                          </a:solidFill>
                          <a:effectLst/>
                          <a:latin typeface="BIZ UDPゴシック" panose="020B0400000000000000" pitchFamily="50" charset="-128"/>
                          <a:ea typeface="BIZ UDPゴシック" panose="020B0400000000000000" pitchFamily="50" charset="-128"/>
                          <a:cs typeface="+mn-cs"/>
                        </a:rPr>
                        <a:t>PBL</a:t>
                      </a:r>
                      <a:r>
                        <a:rPr kumimoji="1" lang="ja-JP" altLang="ja-JP" sz="800" kern="1200" dirty="0">
                          <a:solidFill>
                            <a:schemeClr val="dk1"/>
                          </a:solidFill>
                          <a:effectLst/>
                          <a:latin typeface="BIZ UDPゴシック" panose="020B0400000000000000" pitchFamily="50" charset="-128"/>
                          <a:ea typeface="BIZ UDPゴシック" panose="020B0400000000000000" pitchFamily="50" charset="-128"/>
                          <a:cs typeface="+mn-cs"/>
                        </a:rPr>
                        <a:t>教育を通じた企業の課題解決がコンセプト</a:t>
                      </a:r>
                      <a:endParaRPr lang="ja-JP" altLang="ja-JP" sz="800" dirty="0">
                        <a:effectLst/>
                        <a:latin typeface="BIZ UDPゴシック" panose="020B0400000000000000" pitchFamily="50" charset="-128"/>
                        <a:ea typeface="BIZ UDPゴシック" panose="020B04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996858120"/>
                  </a:ext>
                </a:extLst>
              </a:tr>
              <a:tr h="387071">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⑤</a:t>
                      </a:r>
                    </a:p>
                  </a:txBody>
                  <a:tcPr vert="eaVert" anchor="ctr">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rtl="0" eaLnBrk="1" fontAlgn="auto" latinLnBrk="0" hangingPunct="1">
                        <a:buFont typeface="Arial" panose="020B0604020202020204" pitchFamily="34" charset="0"/>
                        <a:buChar char="•"/>
                      </a:pPr>
                      <a:r>
                        <a:rPr kumimoji="1" lang="en-US" altLang="ja-JP" sz="900" b="1" i="0" kern="1200" baseline="0" dirty="0">
                          <a:solidFill>
                            <a:schemeClr val="dk1"/>
                          </a:solidFill>
                          <a:effectLst/>
                          <a:latin typeface="BIZ UDPゴシック" panose="020B0400000000000000" pitchFamily="50" charset="-128"/>
                          <a:ea typeface="BIZ UDPゴシック" panose="020B0400000000000000" pitchFamily="50" charset="-128"/>
                          <a:cs typeface="+mn-cs"/>
                        </a:rPr>
                        <a:t>MUIC Kansai</a:t>
                      </a:r>
                      <a:r>
                        <a:rPr kumimoji="1" lang="ja-JP" altLang="ja-JP" sz="900" b="1" i="0" kern="1200" baseline="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en-US" altLang="ja-JP" sz="900" b="0" i="0" kern="1200" baseline="0" dirty="0">
                          <a:solidFill>
                            <a:schemeClr val="dk1"/>
                          </a:solidFill>
                          <a:effectLst/>
                          <a:latin typeface="BIZ UDPゴシック" panose="020B0400000000000000" pitchFamily="50" charset="-128"/>
                          <a:ea typeface="BIZ UDPゴシック" panose="020B0400000000000000" pitchFamily="50" charset="-128"/>
                          <a:cs typeface="+mn-cs"/>
                        </a:rPr>
                        <a:t>〈</a:t>
                      </a:r>
                      <a:r>
                        <a:rPr kumimoji="1" lang="ja-JP" altLang="en-US" sz="900" b="0" i="0" kern="1200" baseline="0" dirty="0">
                          <a:solidFill>
                            <a:schemeClr val="dk1"/>
                          </a:solidFill>
                          <a:effectLst/>
                          <a:latin typeface="BIZ UDPゴシック" panose="020B0400000000000000" pitchFamily="50" charset="-128"/>
                          <a:ea typeface="BIZ UDPゴシック" panose="020B0400000000000000" pitchFamily="50" charset="-128"/>
                          <a:cs typeface="+mn-cs"/>
                        </a:rPr>
                        <a:t>関西イノベーションセンター、</a:t>
                      </a:r>
                      <a:r>
                        <a:rPr kumimoji="1" lang="ja-JP" altLang="ja-JP" sz="900" b="0" i="0" kern="1200" baseline="0" dirty="0">
                          <a:solidFill>
                            <a:schemeClr val="dk1"/>
                          </a:solidFill>
                          <a:effectLst/>
                          <a:latin typeface="BIZ UDPゴシック" panose="020B0400000000000000" pitchFamily="50" charset="-128"/>
                          <a:ea typeface="BIZ UDPゴシック" panose="020B0400000000000000" pitchFamily="50" charset="-128"/>
                          <a:cs typeface="+mn-cs"/>
                        </a:rPr>
                        <a:t>大阪市中央区、</a:t>
                      </a:r>
                      <a:r>
                        <a:rPr kumimoji="1" lang="en-US" altLang="ja-JP" sz="900" b="0" i="0" kern="1200" baseline="0" dirty="0">
                          <a:solidFill>
                            <a:schemeClr val="dk1"/>
                          </a:solidFill>
                          <a:effectLst/>
                          <a:latin typeface="BIZ UDPゴシック" panose="020B0400000000000000" pitchFamily="50" charset="-128"/>
                          <a:ea typeface="BIZ UDPゴシック" panose="020B0400000000000000" pitchFamily="50" charset="-128"/>
                          <a:cs typeface="+mn-cs"/>
                        </a:rPr>
                        <a:t>2021</a:t>
                      </a:r>
                      <a:r>
                        <a:rPr kumimoji="1" lang="ja-JP" altLang="ja-JP" sz="900" b="0" i="0" kern="1200" baseline="0" dirty="0">
                          <a:solidFill>
                            <a:schemeClr val="dk1"/>
                          </a:solidFill>
                          <a:effectLst/>
                          <a:latin typeface="BIZ UDPゴシック" panose="020B0400000000000000" pitchFamily="50" charset="-128"/>
                          <a:ea typeface="BIZ UDPゴシック" panose="020B0400000000000000" pitchFamily="50" charset="-128"/>
                          <a:cs typeface="+mn-cs"/>
                        </a:rPr>
                        <a:t>年</a:t>
                      </a:r>
                      <a:r>
                        <a:rPr kumimoji="1" lang="en-US" altLang="ja-JP" sz="900" b="0" i="0" kern="1200" baseline="0" dirty="0">
                          <a:solidFill>
                            <a:schemeClr val="dk1"/>
                          </a:solidFill>
                          <a:effectLst/>
                          <a:latin typeface="BIZ UDPゴシック" panose="020B0400000000000000" pitchFamily="50" charset="-128"/>
                          <a:ea typeface="BIZ UDPゴシック" panose="020B0400000000000000" pitchFamily="50" charset="-128"/>
                          <a:cs typeface="+mn-cs"/>
                        </a:rPr>
                        <a:t>〉</a:t>
                      </a:r>
                      <a:endParaRPr lang="ja-JP" altLang="ja-JP" sz="900" dirty="0">
                        <a:effectLst/>
                        <a:latin typeface="BIZ UDPゴシック" panose="020B0400000000000000" pitchFamily="50" charset="-128"/>
                        <a:ea typeface="BIZ UDPゴシック" panose="020B0400000000000000" pitchFamily="50" charset="-128"/>
                      </a:endParaRPr>
                    </a:p>
                    <a:p>
                      <a:pPr rtl="0" eaLnBrk="1" fontAlgn="auto" latinLnBrk="0" hangingPunct="1"/>
                      <a:r>
                        <a:rPr kumimoji="1" lang="ja-JP" altLang="ja-JP" sz="800" b="0" i="0" kern="1200" baseline="0" dirty="0">
                          <a:solidFill>
                            <a:schemeClr val="dk1"/>
                          </a:solidFill>
                          <a:effectLst/>
                          <a:latin typeface="BIZ UDPゴシック" panose="020B0400000000000000" pitchFamily="50" charset="-128"/>
                          <a:ea typeface="BIZ UDPゴシック" panose="020B0400000000000000" pitchFamily="50" charset="-128"/>
                          <a:cs typeface="+mn-cs"/>
                        </a:rPr>
                        <a:t>→「観光・インバウンド」「環境」「健康」「食」「エンタメ」等をテーマに社会課題解決に取り組む施設</a:t>
                      </a:r>
                      <a:endParaRPr lang="ja-JP" altLang="ja-JP" sz="800" dirty="0">
                        <a:effectLst/>
                        <a:latin typeface="BIZ UDPゴシック" panose="020B0400000000000000" pitchFamily="50" charset="-128"/>
                        <a:ea typeface="BIZ UDPゴシック" panose="020B04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014321491"/>
                  </a:ext>
                </a:extLst>
              </a:tr>
              <a:tr h="387071">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⑥</a:t>
                      </a:r>
                    </a:p>
                  </a:txBody>
                  <a:tcPr vert="eaVert" anchor="ctr">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900" b="1"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enellege</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（エナレッジ）　</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関西電力、大阪市北区（ナレッジキャピタル）、</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2021</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→交流や各種活動を通じて新たな価値の創造をめざす施設</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480324723"/>
                  </a:ext>
                </a:extLst>
              </a:tr>
              <a:tr h="387071">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⑦</a:t>
                      </a:r>
                    </a:p>
                  </a:txBody>
                  <a:tcPr vert="eaVert" anchor="ctr">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QUINTBRIDGE</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（クイントブリッジ）　</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〈NTT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西日本、大阪市都島区、</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2022</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800" b="0" strike="noStrike" dirty="0">
                          <a:solidFill>
                            <a:schemeClr val="tx1"/>
                          </a:solidFill>
                          <a:latin typeface="BIZ UDPゴシック" panose="020B0400000000000000" pitchFamily="50" charset="-128"/>
                          <a:ea typeface="BIZ UDPゴシック" panose="020B0400000000000000" pitchFamily="50" charset="-128"/>
                        </a:rPr>
                        <a:t>2000</a:t>
                      </a:r>
                      <a:r>
                        <a:rPr kumimoji="1" lang="ja-JP" altLang="en-US" sz="800" b="0" strike="noStrike" dirty="0">
                          <a:solidFill>
                            <a:schemeClr val="tx1"/>
                          </a:solidFill>
                          <a:latin typeface="BIZ UDPゴシック" panose="020B0400000000000000" pitchFamily="50" charset="-128"/>
                          <a:ea typeface="BIZ UDPゴシック" panose="020B0400000000000000" pitchFamily="50" charset="-128"/>
                        </a:rPr>
                        <a:t>組織を超える</a:t>
                      </a:r>
                      <a:r>
                        <a:rPr kumimoji="1" lang="ja-JP" altLang="en-US" sz="800" b="0" dirty="0">
                          <a:solidFill>
                            <a:schemeClr val="tx1"/>
                          </a:solidFill>
                          <a:latin typeface="BIZ UDPゴシック" panose="020B0400000000000000" pitchFamily="50" charset="-128"/>
                          <a:ea typeface="BIZ UDPゴシック" panose="020B0400000000000000" pitchFamily="50" charset="-128"/>
                        </a:rPr>
                        <a:t>共</a:t>
                      </a:r>
                      <a:r>
                        <a:rPr kumimoji="1" lang="ja-JP" altLang="en-US" sz="800" b="0" dirty="0">
                          <a:latin typeface="BIZ UDPゴシック" panose="020B0400000000000000" pitchFamily="50" charset="-128"/>
                          <a:ea typeface="BIZ UDPゴシック" panose="020B0400000000000000" pitchFamily="50" charset="-128"/>
                        </a:rPr>
                        <a:t>創パートナーとの交流により、課題解決に向けた事業共創を実施</a:t>
                      </a:r>
                      <a:endParaRPr kumimoji="1" lang="en-US" altLang="ja-JP" sz="9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40264542"/>
                  </a:ext>
                </a:extLst>
              </a:tr>
              <a:tr h="387071">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⑧</a:t>
                      </a:r>
                    </a:p>
                  </a:txBody>
                  <a:tcPr vert="eaVert" anchor="ctr">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See</a:t>
                      </a: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ｋ</a:t>
                      </a:r>
                      <a:r>
                        <a:rPr kumimoji="1" lang="en-US" altLang="ja-JP" sz="1000" b="1"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S×pot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（シークスポット）　</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京阪</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大阪大学、大阪市北区、</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３年</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→「沿線住民とつながる仕掛け」を「データサイエンス」で解決する拠点</a:t>
                      </a:r>
                      <a:endParaRPr kumimoji="1" lang="en-US" altLang="ja-JP" sz="8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58679999"/>
                  </a:ext>
                </a:extLst>
              </a:tr>
              <a:tr h="387071">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⑨</a:t>
                      </a:r>
                    </a:p>
                  </a:txBody>
                  <a:tcPr vert="eaVert" anchor="ctr">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FUTRWORKS</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（フューチャーワークス）</a:t>
                      </a: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阪急阪神不動産、大阪市北区、</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４年</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→国内外のスタートアップや世界中のデジタルノマドワーカーが集まるコワーキングスペース</a:t>
                      </a:r>
                      <a:endParaRPr kumimoji="1" lang="en-US" altLang="ja-JP" sz="8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42814577"/>
                  </a:ext>
                </a:extLst>
              </a:tr>
              <a:tr h="406983">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⑩</a:t>
                      </a:r>
                    </a:p>
                  </a:txBody>
                  <a:tcPr vert="eaVert" anchor="ctr">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nSpc>
                          <a:spcPts val="1300"/>
                        </a:lnSpc>
                        <a:buFont typeface="Arial" panose="020B0604020202020204" pitchFamily="34" charset="0"/>
                        <a:buChar char="•"/>
                      </a:pPr>
                      <a:r>
                        <a:rPr kumimoji="1" lang="en-US" altLang="ja-JP" sz="900" b="1" dirty="0" err="1">
                          <a:latin typeface="BIZ UDPゴシック" panose="020B0400000000000000" pitchFamily="50" charset="-128"/>
                          <a:ea typeface="BIZ UDPゴシック" panose="020B0400000000000000" pitchFamily="50" charset="-128"/>
                        </a:rPr>
                        <a:t>Qrossover</a:t>
                      </a:r>
                      <a:r>
                        <a:rPr kumimoji="1" lang="ja-JP" altLang="en-US" sz="900" b="1" dirty="0">
                          <a:latin typeface="BIZ UDPゴシック" panose="020B0400000000000000" pitchFamily="50" charset="-128"/>
                          <a:ea typeface="BIZ UDPゴシック" panose="020B0400000000000000" pitchFamily="50" charset="-128"/>
                        </a:rPr>
                        <a:t> </a:t>
                      </a:r>
                      <a:r>
                        <a:rPr kumimoji="1" lang="en-US" altLang="ja-JP" sz="900" b="1" dirty="0">
                          <a:latin typeface="BIZ UDPゴシック" panose="020B0400000000000000" pitchFamily="50" charset="-128"/>
                          <a:ea typeface="BIZ UDPゴシック" panose="020B0400000000000000" pitchFamily="50" charset="-128"/>
                        </a:rPr>
                        <a:t>Lounge </a:t>
                      </a:r>
                      <a:r>
                        <a:rPr kumimoji="1" lang="ja-JP" altLang="en-US" sz="900" b="1" dirty="0">
                          <a:latin typeface="BIZ UDPゴシック" panose="020B0400000000000000" pitchFamily="50" charset="-128"/>
                          <a:ea typeface="BIZ UDPゴシック" panose="020B0400000000000000" pitchFamily="50" charset="-128"/>
                        </a:rPr>
                        <a:t>夢 </a:t>
                      </a:r>
                      <a:r>
                        <a:rPr kumimoji="1" lang="en-US" altLang="ja-JP" sz="900" dirty="0">
                          <a:latin typeface="BIZ UDPゴシック" panose="020B0400000000000000" pitchFamily="50" charset="-128"/>
                          <a:ea typeface="BIZ UDPゴシック" panose="020B0400000000000000" pitchFamily="50" charset="-128"/>
                        </a:rPr>
                        <a:t>〈</a:t>
                      </a:r>
                      <a:r>
                        <a:rPr kumimoji="1" lang="zh-TW" altLang="en-US" sz="900" dirty="0">
                          <a:latin typeface="BIZ UDPゴシック" panose="020B0400000000000000" pitchFamily="50" charset="-128"/>
                          <a:ea typeface="BIZ UDPゴシック" panose="020B0400000000000000" pitchFamily="50" charset="-128"/>
                        </a:rPr>
                        <a:t>未来医療推進機構</a:t>
                      </a:r>
                      <a:r>
                        <a:rPr kumimoji="1" lang="ja-JP" altLang="en-US" sz="900" dirty="0">
                          <a:latin typeface="BIZ UDPゴシック" panose="020B0400000000000000" pitchFamily="50" charset="-128"/>
                          <a:ea typeface="BIZ UDPゴシック" panose="020B0400000000000000" pitchFamily="50" charset="-128"/>
                        </a:rPr>
                        <a:t>、大阪市北区、</a:t>
                      </a:r>
                      <a:r>
                        <a:rPr kumimoji="1" lang="en-US" altLang="ja-JP" sz="900" dirty="0">
                          <a:latin typeface="BIZ UDPゴシック" panose="020B0400000000000000" pitchFamily="50" charset="-128"/>
                          <a:ea typeface="BIZ UDPゴシック" panose="020B0400000000000000" pitchFamily="50" charset="-128"/>
                        </a:rPr>
                        <a:t>2024</a:t>
                      </a:r>
                      <a:r>
                        <a:rPr kumimoji="1" lang="ja-JP" altLang="en-US" sz="900" dirty="0">
                          <a:latin typeface="BIZ UDPゴシック" panose="020B0400000000000000" pitchFamily="50" charset="-128"/>
                          <a:ea typeface="BIZ UDPゴシック" panose="020B0400000000000000" pitchFamily="50" charset="-128"/>
                        </a:rPr>
                        <a:t>年</a:t>
                      </a:r>
                      <a:r>
                        <a:rPr kumimoji="1" lang="en-US" altLang="ja-JP" sz="900" dirty="0">
                          <a:latin typeface="BIZ UDPゴシック" panose="020B0400000000000000" pitchFamily="50" charset="-128"/>
                          <a:ea typeface="BIZ UDPゴシック" panose="020B0400000000000000" pitchFamily="50" charset="-128"/>
                        </a:rPr>
                        <a:t>〉</a:t>
                      </a:r>
                    </a:p>
                    <a:p>
                      <a:pPr marL="0" indent="0">
                        <a:lnSpc>
                          <a:spcPts val="1300"/>
                        </a:lnSpc>
                        <a:buFont typeface="Arial" panose="020B0604020202020204" pitchFamily="34" charset="0"/>
                        <a:buNone/>
                      </a:pPr>
                      <a:r>
                        <a:rPr kumimoji="1" lang="ja-JP" altLang="en-US" sz="800" dirty="0">
                          <a:latin typeface="BIZ UDPゴシック" panose="020B0400000000000000" pitchFamily="50" charset="-128"/>
                          <a:ea typeface="BIZ UDPゴシック" panose="020B0400000000000000" pitchFamily="50" charset="-128"/>
                        </a:rPr>
                        <a:t>→　イベント等を通じ、人や情報をつなぎ、新たな出会いやアイデアを生み出す拠点</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1161410"/>
                  </a:ext>
                </a:extLst>
              </a:tr>
              <a:tr h="502512">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⑪</a:t>
                      </a:r>
                    </a:p>
                  </a:txBody>
                  <a:tcPr vert="eaVert" anchor="ctr">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900" b="1"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JAM</a:t>
                      </a:r>
                      <a:r>
                        <a:rPr kumimoji="1" lang="ja-JP" altLang="en-US" sz="900" b="1"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900" b="1"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BASE </a:t>
                      </a:r>
                      <a:r>
                        <a:rPr kumimoji="1" lang="en-US" altLang="ja-JP" sz="900" b="0"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一社 コ・クリエーションジェネレーター（オリックス不動産を中心とする</a:t>
                      </a:r>
                      <a:r>
                        <a:rPr kumimoji="1" lang="en-US" altLang="ja-JP" sz="900" b="0"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JV</a:t>
                      </a:r>
                      <a:r>
                        <a:rPr kumimoji="1" lang="ja-JP" altLang="en-US" sz="900" b="0"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）、大阪市北区、</a:t>
                      </a:r>
                      <a:r>
                        <a:rPr kumimoji="1" lang="en-US" altLang="ja-JP" sz="900" b="0"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2024</a:t>
                      </a:r>
                      <a:r>
                        <a:rPr kumimoji="1" lang="ja-JP" altLang="en-US" sz="900" b="0"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900" b="0"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→ｸﾞﾗﾝｸﾞﾘｰﾝ大阪の中核機能施設。民間、行政、経済団体が連携し、社会実装や事業化への挑戦を支援</a:t>
                      </a:r>
                      <a:endParaRPr kumimoji="1" lang="en-US" altLang="ja-JP" sz="800" b="0"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510768499"/>
                  </a:ext>
                </a:extLst>
              </a:tr>
              <a:tr h="522515">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⑫</a:t>
                      </a:r>
                      <a:endParaRPr kumimoji="1" lang="en-US" altLang="ja-JP" sz="900" b="1" dirty="0">
                        <a:latin typeface="BIZ UDPゴシック" panose="020B0400000000000000" pitchFamily="50" charset="-128"/>
                        <a:ea typeface="BIZ UDPゴシック" panose="020B0400000000000000" pitchFamily="50" charset="-128"/>
                      </a:endParaRPr>
                    </a:p>
                  </a:txBody>
                  <a:tcPr vert="eaVert" anchor="ctr">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nSpc>
                          <a:spcPts val="1300"/>
                        </a:lnSpc>
                        <a:buFont typeface="Arial" panose="020B0604020202020204" pitchFamily="34" charset="0"/>
                        <a:buChar char="•"/>
                      </a:pPr>
                      <a:r>
                        <a:rPr kumimoji="1" lang="ja-JP" altLang="en-US" sz="900" b="1" dirty="0">
                          <a:latin typeface="BIZ UDPゴシック" panose="020B0400000000000000" pitchFamily="50" charset="-128"/>
                          <a:ea typeface="BIZ UDPゴシック" panose="020B0400000000000000" pitchFamily="50" charset="-128"/>
                        </a:rPr>
                        <a:t>イノベーションアカデミー スマートエネルギー棟</a:t>
                      </a:r>
                      <a:r>
                        <a:rPr kumimoji="1" lang="ja-JP" altLang="en-US" sz="900" dirty="0">
                          <a:latin typeface="BIZ UDPゴシック" panose="020B0400000000000000" pitchFamily="50" charset="-128"/>
                          <a:ea typeface="BIZ UDPゴシック" panose="020B0400000000000000" pitchFamily="50" charset="-128"/>
                        </a:rPr>
                        <a:t>　</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大阪公立大学、堺市中区、</a:t>
                      </a:r>
                      <a:r>
                        <a:rPr kumimoji="1" lang="en-US" altLang="ja-JP" sz="900" dirty="0">
                          <a:latin typeface="BIZ UDPゴシック" panose="020B0400000000000000" pitchFamily="50" charset="-128"/>
                          <a:ea typeface="BIZ UDPゴシック" panose="020B0400000000000000" pitchFamily="50" charset="-128"/>
                        </a:rPr>
                        <a:t>2025</a:t>
                      </a:r>
                      <a:r>
                        <a:rPr kumimoji="1" lang="ja-JP" altLang="en-US" sz="900" dirty="0">
                          <a:latin typeface="BIZ UDPゴシック" panose="020B0400000000000000" pitchFamily="50" charset="-128"/>
                          <a:ea typeface="BIZ UDPゴシック" panose="020B0400000000000000" pitchFamily="50" charset="-128"/>
                        </a:rPr>
                        <a:t>年</a:t>
                      </a:r>
                      <a:r>
                        <a:rPr kumimoji="1" lang="en-US" altLang="ja-JP" sz="900" dirty="0">
                          <a:latin typeface="BIZ UDPゴシック" panose="020B0400000000000000" pitchFamily="50" charset="-128"/>
                          <a:ea typeface="BIZ UDPゴシック" panose="020B0400000000000000" pitchFamily="50" charset="-128"/>
                        </a:rPr>
                        <a:t>〉</a:t>
                      </a:r>
                    </a:p>
                    <a:p>
                      <a:pPr marL="85725" indent="-85725">
                        <a:lnSpc>
                          <a:spcPct val="100000"/>
                        </a:lnSpc>
                        <a:buFont typeface="Arial" panose="020B0604020202020204" pitchFamily="34" charset="0"/>
                        <a:buNone/>
                      </a:pPr>
                      <a:r>
                        <a:rPr kumimoji="1" lang="ja-JP" altLang="en-US" sz="800" dirty="0">
                          <a:latin typeface="BIZ UDPゴシック" panose="020B0400000000000000" pitchFamily="50" charset="-128"/>
                          <a:ea typeface="BIZ UDPゴシック" panose="020B0400000000000000" pitchFamily="50" charset="-128"/>
                        </a:rPr>
                        <a:t>→学内研究シーズの実証実験およびオープンイノベーションの場として、企業との共創研究</a:t>
                      </a:r>
                      <a:r>
                        <a:rPr kumimoji="1" lang="ja-JP" altLang="en-US" sz="800" dirty="0">
                          <a:solidFill>
                            <a:schemeClr val="tx1"/>
                          </a:solidFill>
                          <a:latin typeface="BIZ UDPゴシック" panose="020B0400000000000000" pitchFamily="50" charset="-128"/>
                          <a:ea typeface="BIZ UDPゴシック" panose="020B0400000000000000" pitchFamily="50" charset="-128"/>
                        </a:rPr>
                        <a:t>や</a:t>
                      </a:r>
                      <a:r>
                        <a:rPr kumimoji="1" lang="ja-JP" altLang="en-US" sz="800" strike="noStrike" dirty="0">
                          <a:solidFill>
                            <a:schemeClr val="tx1"/>
                          </a:solidFill>
                          <a:latin typeface="BIZ UDPゴシック" panose="020B0400000000000000" pitchFamily="50" charset="-128"/>
                          <a:ea typeface="BIZ UDPゴシック" panose="020B0400000000000000" pitchFamily="50" charset="-128"/>
                        </a:rPr>
                        <a:t>スタートアップ</a:t>
                      </a:r>
                      <a:r>
                        <a:rPr kumimoji="1" lang="ja-JP" altLang="en-US" sz="800" dirty="0">
                          <a:solidFill>
                            <a:schemeClr val="tx1"/>
                          </a:solidFill>
                          <a:latin typeface="BIZ UDPゴシック" panose="020B0400000000000000" pitchFamily="50" charset="-128"/>
                          <a:ea typeface="BIZ UDPゴシック" panose="020B0400000000000000" pitchFamily="50" charset="-128"/>
                        </a:rPr>
                        <a:t>創出を推進するための産学官民リビングラボ施設</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840491729"/>
                  </a:ext>
                </a:extLst>
              </a:tr>
              <a:tr h="431574">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⑬</a:t>
                      </a:r>
                      <a:endParaRPr kumimoji="1" lang="en-US" altLang="ja-JP" sz="900" b="1" dirty="0">
                        <a:latin typeface="BIZ UDPゴシック" panose="020B0400000000000000" pitchFamily="50" charset="-128"/>
                        <a:ea typeface="BIZ UDPゴシック" panose="020B0400000000000000" pitchFamily="50" charset="-128"/>
                      </a:endParaRPr>
                    </a:p>
                  </a:txBody>
                  <a:tcPr vert="eaVert" anchor="ctr">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nSpc>
                          <a:spcPts val="1300"/>
                        </a:lnSpc>
                        <a:buFont typeface="Arial" panose="020B0604020202020204" pitchFamily="34" charset="0"/>
                        <a:buChar char="•"/>
                      </a:pPr>
                      <a:r>
                        <a:rPr kumimoji="1" lang="en-US" altLang="ja-JP" sz="900" b="1" dirty="0">
                          <a:latin typeface="BIZ UDPゴシック" panose="020B0400000000000000" pitchFamily="50" charset="-128"/>
                          <a:ea typeface="BIZ UDPゴシック" panose="020B0400000000000000" pitchFamily="50" charset="-128"/>
                        </a:rPr>
                        <a:t>HOOPSLINK KANSAI</a:t>
                      </a:r>
                      <a:r>
                        <a:rPr kumimoji="1" lang="ja-JP" altLang="en-US" sz="900" b="1" dirty="0">
                          <a:latin typeface="BIZ UDPゴシック" panose="020B0400000000000000" pitchFamily="50" charset="-128"/>
                          <a:ea typeface="BIZ UDPゴシック" panose="020B0400000000000000" pitchFamily="50" charset="-128"/>
                        </a:rPr>
                        <a:t>　</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三井住友銀行、大阪市北区（グラングリーン大阪）、</a:t>
                      </a:r>
                      <a:r>
                        <a:rPr kumimoji="1" lang="en-US" altLang="ja-JP" sz="900" dirty="0">
                          <a:latin typeface="BIZ UDPゴシック" panose="020B0400000000000000" pitchFamily="50" charset="-128"/>
                          <a:ea typeface="BIZ UDPゴシック" panose="020B0400000000000000" pitchFamily="50" charset="-128"/>
                        </a:rPr>
                        <a:t>2025</a:t>
                      </a:r>
                      <a:r>
                        <a:rPr kumimoji="1" lang="ja-JP" altLang="en-US" sz="900" dirty="0">
                          <a:latin typeface="BIZ UDPゴシック" panose="020B0400000000000000" pitchFamily="50" charset="-128"/>
                          <a:ea typeface="BIZ UDPゴシック" panose="020B0400000000000000" pitchFamily="50" charset="-128"/>
                        </a:rPr>
                        <a:t>年</a:t>
                      </a:r>
                      <a:r>
                        <a:rPr kumimoji="1" lang="en-US" altLang="ja-JP" sz="900" dirty="0">
                          <a:latin typeface="BIZ UDPゴシック" panose="020B0400000000000000" pitchFamily="50" charset="-128"/>
                          <a:ea typeface="BIZ UDPゴシック" panose="020B0400000000000000" pitchFamily="50" charset="-128"/>
                        </a:rPr>
                        <a:t>〉</a:t>
                      </a:r>
                    </a:p>
                    <a:p>
                      <a:pPr marL="85725" indent="-85725">
                        <a:lnSpc>
                          <a:spcPct val="100000"/>
                        </a:lnSpc>
                        <a:buFont typeface="Arial" panose="020B0604020202020204" pitchFamily="34" charset="0"/>
                        <a:buNone/>
                      </a:pPr>
                      <a:r>
                        <a:rPr kumimoji="1" lang="ja-JP" altLang="en-US" sz="800" dirty="0">
                          <a:latin typeface="BIZ UDPゴシック" panose="020B0400000000000000" pitchFamily="50" charset="-128"/>
                          <a:ea typeface="BIZ UDPゴシック" panose="020B0400000000000000" pitchFamily="50" charset="-128"/>
                        </a:rPr>
                        <a:t>→産官学金の連携による新規事業創出を目指したスタートアップ支援・共創拠点</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787772186"/>
                  </a:ext>
                </a:extLst>
              </a:tr>
            </a:tbl>
          </a:graphicData>
        </a:graphic>
      </p:graphicFrame>
      <p:sp>
        <p:nvSpPr>
          <p:cNvPr id="35" name="テキスト ボックス 34">
            <a:extLst>
              <a:ext uri="{FF2B5EF4-FFF2-40B4-BE49-F238E27FC236}">
                <a16:creationId xmlns:a16="http://schemas.microsoft.com/office/drawing/2014/main" id="{F4AEE26E-160F-4C23-B8F5-2D6D99B4491F}"/>
              </a:ext>
            </a:extLst>
          </p:cNvPr>
          <p:cNvSpPr txBox="1"/>
          <p:nvPr/>
        </p:nvSpPr>
        <p:spPr>
          <a:xfrm>
            <a:off x="2395009" y="6113873"/>
            <a:ext cx="2048162" cy="184666"/>
          </a:xfrm>
          <a:prstGeom prst="rect">
            <a:avLst/>
          </a:prstGeom>
          <a:noFill/>
        </p:spPr>
        <p:txBody>
          <a:bodyPr wrap="square">
            <a:spAutoFit/>
          </a:bodyPr>
          <a:lstStyle/>
          <a:p>
            <a:r>
              <a:rPr lang="en-US" altLang="ja-JP" sz="600" dirty="0">
                <a:latin typeface="BIZ UDPゴシック" panose="020B0400000000000000" pitchFamily="50" charset="-128"/>
                <a:ea typeface="BIZ UDPゴシック" panose="020B0400000000000000" pitchFamily="50" charset="-128"/>
              </a:rPr>
              <a:t>※</a:t>
            </a:r>
            <a:r>
              <a:rPr lang="ja-JP" altLang="en-US" sz="600" dirty="0">
                <a:latin typeface="BIZ UDPゴシック" panose="020B0400000000000000" pitchFamily="50" charset="-128"/>
                <a:ea typeface="BIZ UDPゴシック" panose="020B0400000000000000" pitchFamily="50" charset="-128"/>
              </a:rPr>
              <a:t>出典：新聞記事・各社</a:t>
            </a:r>
            <a:r>
              <a:rPr lang="en-US" altLang="ja-JP" sz="600" dirty="0">
                <a:latin typeface="BIZ UDPゴシック" panose="020B0400000000000000" pitchFamily="50" charset="-128"/>
                <a:ea typeface="BIZ UDPゴシック" panose="020B0400000000000000" pitchFamily="50" charset="-128"/>
              </a:rPr>
              <a:t>HP</a:t>
            </a:r>
            <a:r>
              <a:rPr lang="ja-JP" altLang="en-US" sz="600" dirty="0">
                <a:latin typeface="BIZ UDPゴシック" panose="020B0400000000000000" pitchFamily="50" charset="-128"/>
                <a:ea typeface="BIZ UDPゴシック" panose="020B0400000000000000" pitchFamily="50" charset="-128"/>
              </a:rPr>
              <a:t>等から府作成</a:t>
            </a:r>
          </a:p>
        </p:txBody>
      </p:sp>
      <p:sp>
        <p:nvSpPr>
          <p:cNvPr id="36" name="テキスト ボックス 35">
            <a:extLst>
              <a:ext uri="{FF2B5EF4-FFF2-40B4-BE49-F238E27FC236}">
                <a16:creationId xmlns:a16="http://schemas.microsoft.com/office/drawing/2014/main" id="{51FB4D0E-AF6D-402F-A543-62160FBE5EEF}"/>
              </a:ext>
            </a:extLst>
          </p:cNvPr>
          <p:cNvSpPr txBox="1"/>
          <p:nvPr/>
        </p:nvSpPr>
        <p:spPr>
          <a:xfrm>
            <a:off x="2699073" y="2409999"/>
            <a:ext cx="37719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①</a:t>
            </a:r>
          </a:p>
        </p:txBody>
      </p:sp>
      <p:sp>
        <p:nvSpPr>
          <p:cNvPr id="37" name="テキスト ボックス 36">
            <a:extLst>
              <a:ext uri="{FF2B5EF4-FFF2-40B4-BE49-F238E27FC236}">
                <a16:creationId xmlns:a16="http://schemas.microsoft.com/office/drawing/2014/main" id="{EB40598E-1DE4-44CD-9D50-2A9B9C1ADA13}"/>
              </a:ext>
            </a:extLst>
          </p:cNvPr>
          <p:cNvSpPr txBox="1"/>
          <p:nvPr/>
        </p:nvSpPr>
        <p:spPr>
          <a:xfrm>
            <a:off x="2697951" y="2588896"/>
            <a:ext cx="37719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②</a:t>
            </a:r>
            <a:endParaRPr kumimoji="1"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p:txBody>
      </p:sp>
      <p:sp>
        <p:nvSpPr>
          <p:cNvPr id="38" name="テキスト ボックス 37">
            <a:extLst>
              <a:ext uri="{FF2B5EF4-FFF2-40B4-BE49-F238E27FC236}">
                <a16:creationId xmlns:a16="http://schemas.microsoft.com/office/drawing/2014/main" id="{087CDEDC-465A-42EA-AC2D-BA8485BB0A83}"/>
              </a:ext>
            </a:extLst>
          </p:cNvPr>
          <p:cNvSpPr txBox="1"/>
          <p:nvPr/>
        </p:nvSpPr>
        <p:spPr>
          <a:xfrm>
            <a:off x="2743074" y="3591270"/>
            <a:ext cx="37719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⑦</a:t>
            </a:r>
            <a:endParaRPr kumimoji="1"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p:txBody>
      </p:sp>
      <p:sp>
        <p:nvSpPr>
          <p:cNvPr id="39" name="テキスト ボックス 38">
            <a:extLst>
              <a:ext uri="{FF2B5EF4-FFF2-40B4-BE49-F238E27FC236}">
                <a16:creationId xmlns:a16="http://schemas.microsoft.com/office/drawing/2014/main" id="{1C6278B7-CFD8-4D0A-802A-1EED363A7818}"/>
              </a:ext>
            </a:extLst>
          </p:cNvPr>
          <p:cNvSpPr txBox="1"/>
          <p:nvPr/>
        </p:nvSpPr>
        <p:spPr>
          <a:xfrm>
            <a:off x="2462149" y="4645313"/>
            <a:ext cx="37719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⑫</a:t>
            </a:r>
          </a:p>
        </p:txBody>
      </p:sp>
      <p:sp>
        <p:nvSpPr>
          <p:cNvPr id="40" name="吹き出し: 折線 (枠なし) 39">
            <a:extLst>
              <a:ext uri="{FF2B5EF4-FFF2-40B4-BE49-F238E27FC236}">
                <a16:creationId xmlns:a16="http://schemas.microsoft.com/office/drawing/2014/main" id="{636CBC2E-4C9B-4546-A564-DE6F8DB4CE65}"/>
              </a:ext>
            </a:extLst>
          </p:cNvPr>
          <p:cNvSpPr/>
          <p:nvPr/>
        </p:nvSpPr>
        <p:spPr>
          <a:xfrm>
            <a:off x="3292952" y="3469476"/>
            <a:ext cx="734257" cy="612648"/>
          </a:xfrm>
          <a:prstGeom prst="callout2">
            <a:avLst>
              <a:gd name="adj1" fmla="val -6705"/>
              <a:gd name="adj2" fmla="val 143317"/>
              <a:gd name="adj3" fmla="val -8208"/>
              <a:gd name="adj4" fmla="val -6493"/>
              <a:gd name="adj5" fmla="val 33616"/>
              <a:gd name="adj6" fmla="val -42126"/>
            </a:avLst>
          </a:prstGeom>
          <a:noFill/>
          <a:ln>
            <a:solidFill>
              <a:srgbClr val="FFFF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645446CB-648B-4B72-BDEF-371127431CC0}"/>
              </a:ext>
            </a:extLst>
          </p:cNvPr>
          <p:cNvSpPr/>
          <p:nvPr/>
        </p:nvSpPr>
        <p:spPr>
          <a:xfrm>
            <a:off x="3082752" y="2856988"/>
            <a:ext cx="1246889" cy="435385"/>
          </a:xfrm>
          <a:prstGeom prst="rect">
            <a:avLst/>
          </a:prstGeom>
          <a:solidFill>
            <a:schemeClr val="bg1"/>
          </a:solidFill>
          <a:ln>
            <a:solidFill>
              <a:srgbClr val="FFFF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800" i="0" dirty="0">
              <a:solidFill>
                <a:srgbClr val="424242"/>
              </a:solidFill>
              <a:effectLst/>
              <a:latin typeface="BIZ UDPゴシック" panose="020B0400000000000000" pitchFamily="50" charset="-128"/>
              <a:ea typeface="BIZ UDPゴシック" panose="020B0400000000000000" pitchFamily="50" charset="-128"/>
            </a:endParaRPr>
          </a:p>
        </p:txBody>
      </p:sp>
      <p:pic>
        <p:nvPicPr>
          <p:cNvPr id="42" name="図 41">
            <a:extLst>
              <a:ext uri="{FF2B5EF4-FFF2-40B4-BE49-F238E27FC236}">
                <a16:creationId xmlns:a16="http://schemas.microsoft.com/office/drawing/2014/main" id="{3510C098-40F7-4518-927B-0CDA4ED2AE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20273" y="2932437"/>
            <a:ext cx="1186432" cy="284485"/>
          </a:xfrm>
          <a:prstGeom prst="rect">
            <a:avLst/>
          </a:prstGeom>
          <a:effectLst>
            <a:softEdge rad="12700"/>
          </a:effectLst>
        </p:spPr>
      </p:pic>
      <p:sp>
        <p:nvSpPr>
          <p:cNvPr id="43" name="正方形/長方形 42">
            <a:extLst>
              <a:ext uri="{FF2B5EF4-FFF2-40B4-BE49-F238E27FC236}">
                <a16:creationId xmlns:a16="http://schemas.microsoft.com/office/drawing/2014/main" id="{9164F1DA-8298-43BD-86E8-A18B51A4C081}"/>
              </a:ext>
            </a:extLst>
          </p:cNvPr>
          <p:cNvSpPr/>
          <p:nvPr/>
        </p:nvSpPr>
        <p:spPr>
          <a:xfrm>
            <a:off x="224302" y="3905989"/>
            <a:ext cx="1365329" cy="612648"/>
          </a:xfrm>
          <a:prstGeom prst="rect">
            <a:avLst/>
          </a:prstGeom>
          <a:solidFill>
            <a:schemeClr val="bg1"/>
          </a:solidFill>
          <a:ln>
            <a:solidFill>
              <a:srgbClr val="00915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p:txBody>
      </p:sp>
      <p:pic>
        <p:nvPicPr>
          <p:cNvPr id="44" name="図 43">
            <a:extLst>
              <a:ext uri="{FF2B5EF4-FFF2-40B4-BE49-F238E27FC236}">
                <a16:creationId xmlns:a16="http://schemas.microsoft.com/office/drawing/2014/main" id="{29C27D29-6E9C-4BD5-B9D5-640851ACE84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26347" y="4005227"/>
            <a:ext cx="1180288" cy="453144"/>
          </a:xfrm>
          <a:prstGeom prst="rect">
            <a:avLst/>
          </a:prstGeom>
          <a:effectLst>
            <a:softEdge rad="12700"/>
          </a:effectLst>
        </p:spPr>
      </p:pic>
      <p:sp>
        <p:nvSpPr>
          <p:cNvPr id="45" name="吹き出し: 折線 (枠なし) 44">
            <a:extLst>
              <a:ext uri="{FF2B5EF4-FFF2-40B4-BE49-F238E27FC236}">
                <a16:creationId xmlns:a16="http://schemas.microsoft.com/office/drawing/2014/main" id="{94AE6E08-8A64-4F7C-8B06-93F3A63B7423}"/>
              </a:ext>
            </a:extLst>
          </p:cNvPr>
          <p:cNvSpPr/>
          <p:nvPr/>
        </p:nvSpPr>
        <p:spPr>
          <a:xfrm flipH="1">
            <a:off x="1038145" y="4999080"/>
            <a:ext cx="1062214" cy="612648"/>
          </a:xfrm>
          <a:prstGeom prst="callout2">
            <a:avLst>
              <a:gd name="adj1" fmla="val -91636"/>
              <a:gd name="adj2" fmla="val -205368"/>
              <a:gd name="adj3" fmla="val -91636"/>
              <a:gd name="adj4" fmla="val -91222"/>
              <a:gd name="adj5" fmla="val -166435"/>
              <a:gd name="adj6" fmla="val -69783"/>
            </a:avLst>
          </a:prstGeom>
          <a:noFill/>
          <a:ln>
            <a:solidFill>
              <a:srgbClr val="E8351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98126861-EA25-4A86-914D-342FF5F8EBF1}"/>
              </a:ext>
            </a:extLst>
          </p:cNvPr>
          <p:cNvSpPr/>
          <p:nvPr/>
        </p:nvSpPr>
        <p:spPr>
          <a:xfrm>
            <a:off x="3217341" y="4581395"/>
            <a:ext cx="1062214" cy="541198"/>
          </a:xfrm>
          <a:prstGeom prst="rect">
            <a:avLst/>
          </a:prstGeom>
          <a:solidFill>
            <a:schemeClr val="bg1"/>
          </a:solidFill>
          <a:ln>
            <a:solidFill>
              <a:srgbClr val="E8351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p:txBody>
      </p:sp>
      <p:pic>
        <p:nvPicPr>
          <p:cNvPr id="47" name="図 46">
            <a:extLst>
              <a:ext uri="{FF2B5EF4-FFF2-40B4-BE49-F238E27FC236}">
                <a16:creationId xmlns:a16="http://schemas.microsoft.com/office/drawing/2014/main" id="{9ED51569-3E3F-4219-AB3B-A3F579B3C80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67992" y="4654655"/>
            <a:ext cx="965823" cy="394677"/>
          </a:xfrm>
          <a:prstGeom prst="rect">
            <a:avLst/>
          </a:prstGeom>
          <a:ln>
            <a:noFill/>
          </a:ln>
          <a:effectLst>
            <a:softEdge rad="12700"/>
          </a:effectLst>
        </p:spPr>
      </p:pic>
      <p:sp>
        <p:nvSpPr>
          <p:cNvPr id="48" name="テキスト ボックス 47">
            <a:extLst>
              <a:ext uri="{FF2B5EF4-FFF2-40B4-BE49-F238E27FC236}">
                <a16:creationId xmlns:a16="http://schemas.microsoft.com/office/drawing/2014/main" id="{3AA25E0D-61EA-4912-985E-F32DC85908F4}"/>
              </a:ext>
            </a:extLst>
          </p:cNvPr>
          <p:cNvSpPr txBox="1"/>
          <p:nvPr/>
        </p:nvSpPr>
        <p:spPr>
          <a:xfrm>
            <a:off x="2272632" y="3405504"/>
            <a:ext cx="695125" cy="630942"/>
          </a:xfrm>
          <a:prstGeom prst="rect">
            <a:avLst/>
          </a:prstGeom>
          <a:noFill/>
        </p:spPr>
        <p:txBody>
          <a:bodyPr wrap="square">
            <a:spAutoFit/>
          </a:bodyPr>
          <a:lstStyle/>
          <a:p>
            <a:pPr marL="0" marR="0" lvl="0" indent="0" algn="ctr" defTabSz="914400" rtl="0" eaLnBrk="1" fontAlgn="auto" latinLnBrk="0" hangingPunct="1">
              <a:lnSpc>
                <a:spcPts val="144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⑬③④⑨⑥⑪</a:t>
            </a:r>
            <a:endParaRPr kumimoji="1" lang="en-US" altLang="ja-JP"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ts val="1440"/>
              </a:lnSpc>
              <a:spcBef>
                <a:spcPts val="0"/>
              </a:spcBef>
              <a:spcAft>
                <a:spcPts val="0"/>
              </a:spcAft>
              <a:buClrTx/>
              <a:buSzTx/>
              <a:buFontTx/>
              <a:buNone/>
              <a:tabLst/>
              <a:defRPr/>
            </a:pPr>
            <a:r>
              <a:rPr kumimoji="1"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⑧⑩</a:t>
            </a:r>
            <a:endParaRPr kumimoji="1"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p:txBody>
      </p:sp>
      <p:sp>
        <p:nvSpPr>
          <p:cNvPr id="49" name="テキスト ボックス 48">
            <a:extLst>
              <a:ext uri="{FF2B5EF4-FFF2-40B4-BE49-F238E27FC236}">
                <a16:creationId xmlns:a16="http://schemas.microsoft.com/office/drawing/2014/main" id="{57673F6E-4D9A-4C31-AE41-1C0596D58A65}"/>
              </a:ext>
            </a:extLst>
          </p:cNvPr>
          <p:cNvSpPr txBox="1"/>
          <p:nvPr/>
        </p:nvSpPr>
        <p:spPr>
          <a:xfrm>
            <a:off x="2743747" y="3773746"/>
            <a:ext cx="222897"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⑤</a:t>
            </a:r>
          </a:p>
        </p:txBody>
      </p:sp>
      <p:sp>
        <p:nvSpPr>
          <p:cNvPr id="50" name="吹き出し: 折線 (枠なし) 49">
            <a:extLst>
              <a:ext uri="{FF2B5EF4-FFF2-40B4-BE49-F238E27FC236}">
                <a16:creationId xmlns:a16="http://schemas.microsoft.com/office/drawing/2014/main" id="{0ECC5658-8972-45C0-9E3F-F3809F9DB1CD}"/>
              </a:ext>
            </a:extLst>
          </p:cNvPr>
          <p:cNvSpPr/>
          <p:nvPr/>
        </p:nvSpPr>
        <p:spPr>
          <a:xfrm flipH="1">
            <a:off x="223189" y="3394354"/>
            <a:ext cx="1062214" cy="612648"/>
          </a:xfrm>
          <a:prstGeom prst="callout2">
            <a:avLst>
              <a:gd name="adj1" fmla="val 202260"/>
              <a:gd name="adj2" fmla="val 104569"/>
              <a:gd name="adj3" fmla="val 201179"/>
              <a:gd name="adj4" fmla="val -29905"/>
              <a:gd name="adj5" fmla="val 61430"/>
              <a:gd name="adj6" fmla="val -134053"/>
            </a:avLst>
          </a:prstGeom>
          <a:noFill/>
          <a:ln>
            <a:solidFill>
              <a:srgbClr val="00915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吹き出し: 折線 (枠なし) 25">
            <a:extLst>
              <a:ext uri="{FF2B5EF4-FFF2-40B4-BE49-F238E27FC236}">
                <a16:creationId xmlns:a16="http://schemas.microsoft.com/office/drawing/2014/main" id="{2479E9F1-C9E4-41CA-894B-1BDD9D7D2392}"/>
              </a:ext>
            </a:extLst>
          </p:cNvPr>
          <p:cNvSpPr/>
          <p:nvPr/>
        </p:nvSpPr>
        <p:spPr>
          <a:xfrm flipH="1">
            <a:off x="223189" y="1751285"/>
            <a:ext cx="1062214" cy="612648"/>
          </a:xfrm>
          <a:prstGeom prst="callout2">
            <a:avLst>
              <a:gd name="adj1" fmla="val 185898"/>
              <a:gd name="adj2" fmla="val 104921"/>
              <a:gd name="adj3" fmla="val 185767"/>
              <a:gd name="adj4" fmla="val -70913"/>
              <a:gd name="adj5" fmla="val 280307"/>
              <a:gd name="adj6" fmla="val -120768"/>
            </a:avLst>
          </a:prstGeom>
          <a:noFill/>
          <a:ln>
            <a:solidFill>
              <a:srgbClr val="FF66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7" name="グループ化 26">
            <a:extLst>
              <a:ext uri="{FF2B5EF4-FFF2-40B4-BE49-F238E27FC236}">
                <a16:creationId xmlns:a16="http://schemas.microsoft.com/office/drawing/2014/main" id="{68BF9AA9-5BB1-4311-ACE8-6CBD795B5A89}"/>
              </a:ext>
            </a:extLst>
          </p:cNvPr>
          <p:cNvGrpSpPr/>
          <p:nvPr/>
        </p:nvGrpSpPr>
        <p:grpSpPr>
          <a:xfrm>
            <a:off x="214195" y="2451608"/>
            <a:ext cx="1830144" cy="334839"/>
            <a:chOff x="1276795" y="2428564"/>
            <a:chExt cx="1830144" cy="334839"/>
          </a:xfrm>
        </p:grpSpPr>
        <p:sp>
          <p:nvSpPr>
            <p:cNvPr id="30" name="正方形/長方形 29">
              <a:extLst>
                <a:ext uri="{FF2B5EF4-FFF2-40B4-BE49-F238E27FC236}">
                  <a16:creationId xmlns:a16="http://schemas.microsoft.com/office/drawing/2014/main" id="{1F82EA98-A75D-48D0-A426-DD1C6D851D2F}"/>
                </a:ext>
              </a:extLst>
            </p:cNvPr>
            <p:cNvSpPr/>
            <p:nvPr/>
          </p:nvSpPr>
          <p:spPr>
            <a:xfrm>
              <a:off x="1276795" y="2428564"/>
              <a:ext cx="1830144" cy="334839"/>
            </a:xfrm>
            <a:prstGeom prst="rect">
              <a:avLst/>
            </a:prstGeom>
            <a:solidFill>
              <a:schemeClr val="bg1"/>
            </a:solidFill>
            <a:ln>
              <a:solidFill>
                <a:srgbClr val="FF66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pic>
          <p:nvPicPr>
            <p:cNvPr id="31" name="図 30">
              <a:extLst>
                <a:ext uri="{FF2B5EF4-FFF2-40B4-BE49-F238E27FC236}">
                  <a16:creationId xmlns:a16="http://schemas.microsoft.com/office/drawing/2014/main" id="{E6DE8777-B390-479D-B179-7E1F7421B69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70151" y="2496350"/>
              <a:ext cx="1615656" cy="186698"/>
            </a:xfrm>
            <a:prstGeom prst="rect">
              <a:avLst/>
            </a:prstGeom>
          </p:spPr>
        </p:pic>
      </p:grpSp>
      <p:sp>
        <p:nvSpPr>
          <p:cNvPr id="2" name="スライド番号プレースホルダー 1">
            <a:extLst>
              <a:ext uri="{FF2B5EF4-FFF2-40B4-BE49-F238E27FC236}">
                <a16:creationId xmlns:a16="http://schemas.microsoft.com/office/drawing/2014/main" id="{575541CA-E1F7-476E-BE71-671375E5A6E0}"/>
              </a:ext>
            </a:extLst>
          </p:cNvPr>
          <p:cNvSpPr>
            <a:spLocks noGrp="1"/>
          </p:cNvSpPr>
          <p:nvPr>
            <p:ph type="sldNum" sz="quarter" idx="12"/>
          </p:nvPr>
        </p:nvSpPr>
        <p:spPr>
          <a:xfrm>
            <a:off x="7677150" y="6502196"/>
            <a:ext cx="2228850" cy="365125"/>
          </a:xfrm>
        </p:spPr>
        <p:txBody>
          <a:bodyPr/>
          <a:lstStyle/>
          <a:p>
            <a:fld id="{DDF82107-93BA-490C-9453-044014AF67CD}" type="slidenum">
              <a:rPr kumimoji="1" lang="ja-JP" altLang="en-US" smtClean="0">
                <a:solidFill>
                  <a:schemeClr val="tx1">
                    <a:lumMod val="50000"/>
                    <a:lumOff val="50000"/>
                  </a:schemeClr>
                </a:solidFill>
              </a:rPr>
              <a:pPr/>
              <a:t>12</a:t>
            </a:fld>
            <a:endParaRPr kumimoji="1" lang="ja-JP" altLang="en-US" dirty="0">
              <a:solidFill>
                <a:schemeClr val="tx1">
                  <a:lumMod val="50000"/>
                  <a:lumOff val="50000"/>
                </a:schemeClr>
              </a:solidFill>
            </a:endParaRPr>
          </a:p>
        </p:txBody>
      </p:sp>
    </p:spTree>
    <p:extLst>
      <p:ext uri="{BB962C8B-B14F-4D97-AF65-F5344CB8AC3E}">
        <p14:creationId xmlns:p14="http://schemas.microsoft.com/office/powerpoint/2010/main" val="1839123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75541CA-E1F7-476E-BE71-671375E5A6E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49" name="テキスト ボックス 48">
            <a:extLst>
              <a:ext uri="{FF2B5EF4-FFF2-40B4-BE49-F238E27FC236}">
                <a16:creationId xmlns:a16="http://schemas.microsoft.com/office/drawing/2014/main" id="{5C9940D5-382F-486E-BDEA-A39D3233400B}"/>
              </a:ext>
            </a:extLst>
          </p:cNvPr>
          <p:cNvSpPr txBox="1"/>
          <p:nvPr/>
        </p:nvSpPr>
        <p:spPr>
          <a:xfrm>
            <a:off x="0" y="61186"/>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１－③．まちづくり・インフラ整備＜まちづくり＞</a:t>
            </a:r>
          </a:p>
        </p:txBody>
      </p:sp>
      <p:sp>
        <p:nvSpPr>
          <p:cNvPr id="51" name="矢印: 五方向 50">
            <a:extLst>
              <a:ext uri="{FF2B5EF4-FFF2-40B4-BE49-F238E27FC236}">
                <a16:creationId xmlns:a16="http://schemas.microsoft.com/office/drawing/2014/main" id="{64BC65D8-7398-4311-96C2-70B76ABCB527}"/>
              </a:ext>
            </a:extLst>
          </p:cNvPr>
          <p:cNvSpPr/>
          <p:nvPr/>
        </p:nvSpPr>
        <p:spPr>
          <a:xfrm flipH="1">
            <a:off x="8791575" y="81790"/>
            <a:ext cx="1012271" cy="360000"/>
          </a:xfrm>
          <a:prstGeom prst="homePlate">
            <a:avLst/>
          </a:prstGeom>
          <a:solidFill>
            <a:schemeClr val="bg1"/>
          </a:solidFill>
          <a:ln w="28575">
            <a:solidFill>
              <a:schemeClr val="accent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都　市</a:t>
            </a:r>
          </a:p>
        </p:txBody>
      </p:sp>
      <p:sp>
        <p:nvSpPr>
          <p:cNvPr id="84" name="テキスト ボックス 83">
            <a:extLst>
              <a:ext uri="{FF2B5EF4-FFF2-40B4-BE49-F238E27FC236}">
                <a16:creationId xmlns:a16="http://schemas.microsoft.com/office/drawing/2014/main" id="{C80DCA9C-4689-47B4-AAFE-2155E9F62056}"/>
              </a:ext>
            </a:extLst>
          </p:cNvPr>
          <p:cNvSpPr txBox="1"/>
          <p:nvPr/>
        </p:nvSpPr>
        <p:spPr>
          <a:xfrm>
            <a:off x="147055" y="1030134"/>
            <a:ext cx="9619483" cy="343492"/>
          </a:xfrm>
          <a:prstGeom prst="rect">
            <a:avLst/>
          </a:prstGeom>
          <a:noFill/>
        </p:spPr>
        <p:txBody>
          <a:bodyPr wrap="square">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まちづくり</a:t>
            </a:r>
            <a:endPar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86" name="図 85">
            <a:extLst>
              <a:ext uri="{FF2B5EF4-FFF2-40B4-BE49-F238E27FC236}">
                <a16:creationId xmlns:a16="http://schemas.microsoft.com/office/drawing/2014/main" id="{4674378A-5AA6-4637-83B6-9A78BEF43F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3409" t="8223" r="29343" b="11617"/>
          <a:stretch/>
        </p:blipFill>
        <p:spPr>
          <a:xfrm>
            <a:off x="85519" y="1532743"/>
            <a:ext cx="4083088" cy="4733850"/>
          </a:xfrm>
          <a:prstGeom prst="rect">
            <a:avLst/>
          </a:prstGeom>
          <a:ln>
            <a:noFill/>
          </a:ln>
        </p:spPr>
      </p:pic>
      <p:sp>
        <p:nvSpPr>
          <p:cNvPr id="87" name="テキスト ボックス 86">
            <a:extLst>
              <a:ext uri="{FF2B5EF4-FFF2-40B4-BE49-F238E27FC236}">
                <a16:creationId xmlns:a16="http://schemas.microsoft.com/office/drawing/2014/main" id="{0DFCA337-2BB2-41E2-9AFC-2003CB04D058}"/>
              </a:ext>
            </a:extLst>
          </p:cNvPr>
          <p:cNvSpPr txBox="1"/>
          <p:nvPr/>
        </p:nvSpPr>
        <p:spPr>
          <a:xfrm>
            <a:off x="2565575" y="3559236"/>
            <a:ext cx="448774"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➁</a:t>
            </a:r>
            <a:endParaRPr kumimoji="1"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p:txBody>
      </p:sp>
      <p:sp>
        <p:nvSpPr>
          <p:cNvPr id="89" name="テキスト ボックス 88">
            <a:extLst>
              <a:ext uri="{FF2B5EF4-FFF2-40B4-BE49-F238E27FC236}">
                <a16:creationId xmlns:a16="http://schemas.microsoft.com/office/drawing/2014/main" id="{14E11052-8BCD-418A-B632-6D460D023E32}"/>
              </a:ext>
            </a:extLst>
          </p:cNvPr>
          <p:cNvSpPr txBox="1"/>
          <p:nvPr/>
        </p:nvSpPr>
        <p:spPr>
          <a:xfrm>
            <a:off x="2565575" y="2906338"/>
            <a:ext cx="448774"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➂</a:t>
            </a:r>
          </a:p>
        </p:txBody>
      </p:sp>
      <p:sp>
        <p:nvSpPr>
          <p:cNvPr id="91" name="テキスト ボックス 90">
            <a:extLst>
              <a:ext uri="{FF2B5EF4-FFF2-40B4-BE49-F238E27FC236}">
                <a16:creationId xmlns:a16="http://schemas.microsoft.com/office/drawing/2014/main" id="{89E9C9F3-516F-47BB-B226-6FF0075214C1}"/>
              </a:ext>
            </a:extLst>
          </p:cNvPr>
          <p:cNvSpPr txBox="1"/>
          <p:nvPr/>
        </p:nvSpPr>
        <p:spPr>
          <a:xfrm>
            <a:off x="2377615" y="3746041"/>
            <a:ext cx="448774"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④</a:t>
            </a:r>
            <a:endParaRPr kumimoji="1"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p:txBody>
      </p:sp>
      <p:sp>
        <p:nvSpPr>
          <p:cNvPr id="92" name="テキスト ボックス 91">
            <a:extLst>
              <a:ext uri="{FF2B5EF4-FFF2-40B4-BE49-F238E27FC236}">
                <a16:creationId xmlns:a16="http://schemas.microsoft.com/office/drawing/2014/main" id="{D5C7815D-02A3-46FD-B2D2-0D76A715D0D4}"/>
              </a:ext>
            </a:extLst>
          </p:cNvPr>
          <p:cNvSpPr txBox="1"/>
          <p:nvPr/>
        </p:nvSpPr>
        <p:spPr>
          <a:xfrm>
            <a:off x="2341188" y="2977876"/>
            <a:ext cx="448774"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⑥</a:t>
            </a:r>
            <a:endParaRPr kumimoji="1"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p:txBody>
      </p:sp>
      <p:sp>
        <p:nvSpPr>
          <p:cNvPr id="93" name="テキスト ボックス 92">
            <a:extLst>
              <a:ext uri="{FF2B5EF4-FFF2-40B4-BE49-F238E27FC236}">
                <a16:creationId xmlns:a16="http://schemas.microsoft.com/office/drawing/2014/main" id="{3D88941F-9BE1-431A-BABF-7E751B8052B6}"/>
              </a:ext>
            </a:extLst>
          </p:cNvPr>
          <p:cNvSpPr txBox="1"/>
          <p:nvPr/>
        </p:nvSpPr>
        <p:spPr>
          <a:xfrm>
            <a:off x="2472955" y="4786297"/>
            <a:ext cx="448774"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⑦</a:t>
            </a:r>
            <a:endParaRPr kumimoji="1"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p:txBody>
      </p:sp>
      <p:sp>
        <p:nvSpPr>
          <p:cNvPr id="94" name="テキスト ボックス 93">
            <a:extLst>
              <a:ext uri="{FF2B5EF4-FFF2-40B4-BE49-F238E27FC236}">
                <a16:creationId xmlns:a16="http://schemas.microsoft.com/office/drawing/2014/main" id="{6DB7B0C0-F3DE-449F-A72F-AA05E35182AD}"/>
              </a:ext>
            </a:extLst>
          </p:cNvPr>
          <p:cNvSpPr txBox="1"/>
          <p:nvPr/>
        </p:nvSpPr>
        <p:spPr>
          <a:xfrm>
            <a:off x="2248568" y="2619438"/>
            <a:ext cx="448774"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⑧</a:t>
            </a:r>
          </a:p>
        </p:txBody>
      </p:sp>
      <p:cxnSp>
        <p:nvCxnSpPr>
          <p:cNvPr id="98" name="直線コネクタ 97">
            <a:extLst>
              <a:ext uri="{FF2B5EF4-FFF2-40B4-BE49-F238E27FC236}">
                <a16:creationId xmlns:a16="http://schemas.microsoft.com/office/drawing/2014/main" id="{E881B58C-7AB4-418B-B3D7-4D879AEF8C51}"/>
              </a:ext>
            </a:extLst>
          </p:cNvPr>
          <p:cNvCxnSpPr>
            <a:cxnSpLocks/>
          </p:cNvCxnSpPr>
          <p:nvPr/>
        </p:nvCxnSpPr>
        <p:spPr>
          <a:xfrm>
            <a:off x="1723819" y="3244754"/>
            <a:ext cx="771731" cy="405119"/>
          </a:xfrm>
          <a:prstGeom prst="line">
            <a:avLst/>
          </a:prstGeom>
          <a:ln w="19050">
            <a:solidFill>
              <a:srgbClr val="FFC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9" name="四角形: 角を丸くする 98">
            <a:extLst>
              <a:ext uri="{FF2B5EF4-FFF2-40B4-BE49-F238E27FC236}">
                <a16:creationId xmlns:a16="http://schemas.microsoft.com/office/drawing/2014/main" id="{4FFC4990-FC84-4710-9E7E-B7168F5DE097}"/>
              </a:ext>
            </a:extLst>
          </p:cNvPr>
          <p:cNvSpPr/>
          <p:nvPr/>
        </p:nvSpPr>
        <p:spPr>
          <a:xfrm>
            <a:off x="158475" y="1816100"/>
            <a:ext cx="1599288" cy="1703349"/>
          </a:xfrm>
          <a:prstGeom prst="roundRect">
            <a:avLst>
              <a:gd name="adj" fmla="val 8667"/>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kumimoji="1" lang="ja-JP" altLang="en-US" sz="1000" b="1" dirty="0">
                <a:solidFill>
                  <a:schemeClr val="tx1"/>
                </a:solidFill>
                <a:latin typeface="BIZ UDゴシック" panose="020B0400000000000000" pitchFamily="49" charset="-128"/>
                <a:ea typeface="BIZ UDゴシック" panose="020B0400000000000000" pitchFamily="49" charset="-128"/>
              </a:rPr>
              <a:t>うめきた２期</a:t>
            </a:r>
            <a:endParaRPr kumimoji="1" lang="en-US" altLang="ja-JP" sz="1000" b="1" dirty="0">
              <a:solidFill>
                <a:schemeClr val="tx1"/>
              </a:solidFill>
              <a:latin typeface="BIZ UDゴシック" panose="020B0400000000000000" pitchFamily="49" charset="-128"/>
              <a:ea typeface="BIZ UDゴシック" panose="020B0400000000000000" pitchFamily="49" charset="-128"/>
            </a:endParaRPr>
          </a:p>
          <a:p>
            <a:pPr algn="ctr"/>
            <a:r>
              <a:rPr kumimoji="1" lang="en-US" altLang="ja-JP" sz="800" dirty="0">
                <a:solidFill>
                  <a:schemeClr val="tx1"/>
                </a:solidFill>
                <a:latin typeface="BIZ UDゴシック" panose="020B0400000000000000" pitchFamily="49" charset="-128"/>
                <a:ea typeface="BIZ UDゴシック" panose="020B0400000000000000" pitchFamily="49" charset="-128"/>
              </a:rPr>
              <a:t>(2027</a:t>
            </a:r>
            <a:r>
              <a:rPr kumimoji="1" lang="ja-JP" altLang="en-US" sz="800" dirty="0">
                <a:solidFill>
                  <a:schemeClr val="tx1"/>
                </a:solidFill>
                <a:latin typeface="BIZ UDゴシック" panose="020B0400000000000000" pitchFamily="49" charset="-128"/>
                <a:ea typeface="BIZ UDゴシック" panose="020B0400000000000000" pitchFamily="49" charset="-128"/>
              </a:rPr>
              <a:t>年度</a:t>
            </a:r>
            <a:r>
              <a:rPr kumimoji="1" lang="en-US" altLang="ja-JP" sz="800" dirty="0">
                <a:solidFill>
                  <a:schemeClr val="tx1"/>
                </a:solidFill>
                <a:latin typeface="BIZ UDゴシック" panose="020B0400000000000000" pitchFamily="49" charset="-128"/>
                <a:ea typeface="BIZ UDゴシック" panose="020B0400000000000000" pitchFamily="49" charset="-128"/>
              </a:rPr>
              <a:t>2</a:t>
            </a:r>
            <a:r>
              <a:rPr kumimoji="1" lang="ja-JP" altLang="en-US" sz="800" dirty="0">
                <a:solidFill>
                  <a:schemeClr val="tx1"/>
                </a:solidFill>
                <a:latin typeface="BIZ UDゴシック" panose="020B0400000000000000" pitchFamily="49" charset="-128"/>
                <a:ea typeface="BIZ UDゴシック" panose="020B0400000000000000" pitchFamily="49" charset="-128"/>
              </a:rPr>
              <a:t>期区域</a:t>
            </a:r>
            <a:endParaRPr kumimoji="1" lang="en-US" altLang="ja-JP" sz="800" strike="sngStrike"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800" dirty="0">
                <a:solidFill>
                  <a:schemeClr val="tx1"/>
                </a:solidFill>
                <a:latin typeface="BIZ UDゴシック" panose="020B0400000000000000" pitchFamily="49" charset="-128"/>
                <a:ea typeface="BIZ UDゴシック" panose="020B0400000000000000" pitchFamily="49" charset="-128"/>
              </a:rPr>
              <a:t>全体まちびらき予定</a:t>
            </a:r>
            <a:r>
              <a:rPr kumimoji="1" lang="en-US" altLang="ja-JP" sz="800" dirty="0">
                <a:solidFill>
                  <a:schemeClr val="tx1"/>
                </a:solidFill>
                <a:latin typeface="BIZ UDゴシック" panose="020B0400000000000000" pitchFamily="49" charset="-128"/>
                <a:ea typeface="BIZ UDゴシック" panose="020B0400000000000000" pitchFamily="49" charset="-128"/>
              </a:rPr>
              <a:t>)</a:t>
            </a:r>
          </a:p>
          <a:p>
            <a:pPr algn="ct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a:p>
            <a:r>
              <a:rPr kumimoji="1" lang="en-US" altLang="ja-JP" sz="800" dirty="0">
                <a:solidFill>
                  <a:schemeClr val="tx1"/>
                </a:solidFill>
                <a:latin typeface="BIZ UDゴシック" panose="020B0400000000000000" pitchFamily="49" charset="-128"/>
                <a:ea typeface="BIZ UDゴシック" panose="020B0400000000000000" pitchFamily="49" charset="-128"/>
              </a:rPr>
              <a:t>『</a:t>
            </a:r>
            <a:r>
              <a:rPr kumimoji="1" lang="ja-JP" altLang="en-US" sz="800" dirty="0">
                <a:solidFill>
                  <a:schemeClr val="tx1"/>
                </a:solidFill>
                <a:latin typeface="BIZ UDゴシック" panose="020B0400000000000000" pitchFamily="49" charset="-128"/>
                <a:ea typeface="BIZ UDゴシック" panose="020B0400000000000000" pitchFamily="49" charset="-128"/>
              </a:rPr>
              <a:t>「みどり」と「イノベーション」の融合拠点</a:t>
            </a:r>
            <a:r>
              <a:rPr kumimoji="1" lang="en-US" altLang="ja-JP" sz="800" dirty="0">
                <a:solidFill>
                  <a:schemeClr val="tx1"/>
                </a:solidFill>
                <a:latin typeface="BIZ UDゴシック" panose="020B0400000000000000" pitchFamily="49" charset="-128"/>
                <a:ea typeface="BIZ UDゴシック" panose="020B0400000000000000" pitchFamily="49" charset="-128"/>
              </a:rPr>
              <a:t>』</a:t>
            </a:r>
            <a:r>
              <a:rPr kumimoji="1" lang="ja-JP" altLang="en-US" sz="800" dirty="0">
                <a:solidFill>
                  <a:schemeClr val="tx1"/>
                </a:solidFill>
                <a:latin typeface="BIZ UDゴシック" panose="020B0400000000000000" pitchFamily="49" charset="-128"/>
                <a:ea typeface="BIZ UDゴシック" panose="020B0400000000000000" pitchFamily="49" charset="-128"/>
              </a:rPr>
              <a:t>の形成に向け、公園等の基盤整備事業を進めるとともに、官民が連携して設立した「一般社団法人うめきた未来イノベーション機構（Ｕ</a:t>
            </a:r>
            <a:r>
              <a:rPr kumimoji="1" lang="en-US" altLang="ja-JP" sz="800" dirty="0">
                <a:solidFill>
                  <a:schemeClr val="tx1"/>
                </a:solidFill>
                <a:latin typeface="BIZ UDゴシック" panose="020B0400000000000000" pitchFamily="49" charset="-128"/>
                <a:ea typeface="BIZ UDゴシック" panose="020B0400000000000000" pitchFamily="49" charset="-128"/>
              </a:rPr>
              <a:t>‐</a:t>
            </a:r>
            <a:r>
              <a:rPr kumimoji="1" lang="ja-JP" altLang="en-US" sz="800" dirty="0">
                <a:solidFill>
                  <a:schemeClr val="tx1"/>
                </a:solidFill>
                <a:latin typeface="BIZ UDゴシック" panose="020B0400000000000000" pitchFamily="49" charset="-128"/>
                <a:ea typeface="BIZ UDゴシック" panose="020B0400000000000000" pitchFamily="49" charset="-128"/>
              </a:rPr>
              <a:t>ＦＩＮＯ）」を中心として、イノベーション創出に向けた取組みを推進。</a:t>
            </a:r>
            <a:endParaRPr kumimoji="1" lang="ja-JP" altLang="en-US" sz="900" dirty="0">
              <a:solidFill>
                <a:schemeClr val="tx1"/>
              </a:solidFill>
              <a:latin typeface="BIZ UDゴシック" panose="020B0400000000000000" pitchFamily="49" charset="-128"/>
              <a:ea typeface="BIZ UDゴシック" panose="020B0400000000000000" pitchFamily="49" charset="-128"/>
            </a:endParaRPr>
          </a:p>
        </p:txBody>
      </p:sp>
      <p:cxnSp>
        <p:nvCxnSpPr>
          <p:cNvPr id="100" name="直線コネクタ 99">
            <a:extLst>
              <a:ext uri="{FF2B5EF4-FFF2-40B4-BE49-F238E27FC236}">
                <a16:creationId xmlns:a16="http://schemas.microsoft.com/office/drawing/2014/main" id="{253E4E18-7346-4BF5-9AB2-0A6E10C26E82}"/>
              </a:ext>
            </a:extLst>
          </p:cNvPr>
          <p:cNvCxnSpPr>
            <a:cxnSpLocks/>
          </p:cNvCxnSpPr>
          <p:nvPr/>
        </p:nvCxnSpPr>
        <p:spPr>
          <a:xfrm flipV="1">
            <a:off x="873673" y="3998190"/>
            <a:ext cx="1063077" cy="531117"/>
          </a:xfrm>
          <a:prstGeom prst="line">
            <a:avLst/>
          </a:prstGeom>
          <a:ln w="19050">
            <a:solidFill>
              <a:srgbClr val="00B0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1" name="四角形: 角を丸くする 100">
            <a:extLst>
              <a:ext uri="{FF2B5EF4-FFF2-40B4-BE49-F238E27FC236}">
                <a16:creationId xmlns:a16="http://schemas.microsoft.com/office/drawing/2014/main" id="{FC75894F-13F6-4122-9656-43A1B3787641}"/>
              </a:ext>
            </a:extLst>
          </p:cNvPr>
          <p:cNvSpPr/>
          <p:nvPr/>
        </p:nvSpPr>
        <p:spPr>
          <a:xfrm>
            <a:off x="158475" y="4537677"/>
            <a:ext cx="1491245" cy="948724"/>
          </a:xfrm>
          <a:prstGeom prst="roundRect">
            <a:avLst>
              <a:gd name="adj" fmla="val 8667"/>
            </a:avLst>
          </a:prstGeom>
          <a:solidFill>
            <a:schemeClr val="bg1"/>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kumimoji="1" lang="ja-JP" altLang="en-US" sz="900" b="1" dirty="0">
                <a:solidFill>
                  <a:schemeClr val="tx1"/>
                </a:solidFill>
                <a:latin typeface="BIZ UDゴシック" panose="020B0400000000000000" pitchFamily="49" charset="-128"/>
                <a:ea typeface="BIZ UDゴシック" panose="020B0400000000000000" pitchFamily="49" charset="-128"/>
              </a:rPr>
              <a:t>夢洲</a:t>
            </a:r>
            <a:endParaRPr kumimoji="1" lang="en-US" altLang="ja-JP" sz="900" b="1"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800" dirty="0">
                <a:solidFill>
                  <a:schemeClr val="tx1"/>
                </a:solidFill>
                <a:latin typeface="BIZ UDゴシック" panose="020B0400000000000000" pitchFamily="49" charset="-128"/>
                <a:ea typeface="BIZ UDゴシック" panose="020B0400000000000000" pitchFamily="49" charset="-128"/>
              </a:rPr>
              <a:t>（</a:t>
            </a:r>
            <a:r>
              <a:rPr kumimoji="1" lang="en-US" altLang="ja-JP" sz="800" dirty="0">
                <a:solidFill>
                  <a:schemeClr val="tx1"/>
                </a:solidFill>
                <a:latin typeface="BIZ UDゴシック" panose="020B0400000000000000" pitchFamily="49" charset="-128"/>
                <a:ea typeface="BIZ UDゴシック" panose="020B0400000000000000" pitchFamily="49" charset="-128"/>
              </a:rPr>
              <a:t>2030</a:t>
            </a:r>
            <a:r>
              <a:rPr kumimoji="1" lang="ja-JP" altLang="en-US" sz="800" dirty="0">
                <a:solidFill>
                  <a:schemeClr val="tx1"/>
                </a:solidFill>
                <a:latin typeface="BIZ UDゴシック" panose="020B0400000000000000" pitchFamily="49" charset="-128"/>
                <a:ea typeface="BIZ UDゴシック" panose="020B0400000000000000" pitchFamily="49" charset="-128"/>
              </a:rPr>
              <a:t>年秋頃統合型リゾート</a:t>
            </a:r>
            <a:r>
              <a:rPr kumimoji="1" lang="en-US" altLang="ja-JP" sz="800" dirty="0">
                <a:solidFill>
                  <a:schemeClr val="tx1"/>
                </a:solidFill>
                <a:latin typeface="BIZ UDゴシック" panose="020B0400000000000000" pitchFamily="49" charset="-128"/>
                <a:ea typeface="BIZ UDゴシック" panose="020B0400000000000000" pitchFamily="49" charset="-128"/>
              </a:rPr>
              <a:t>(IR)</a:t>
            </a:r>
            <a:r>
              <a:rPr kumimoji="1" lang="ja-JP" altLang="en-US" sz="800" dirty="0">
                <a:solidFill>
                  <a:schemeClr val="tx1"/>
                </a:solidFill>
                <a:latin typeface="BIZ UDゴシック" panose="020B0400000000000000" pitchFamily="49" charset="-128"/>
                <a:ea typeface="BIZ UDゴシック" panose="020B0400000000000000" pitchFamily="49" charset="-128"/>
              </a:rPr>
              <a:t>の開業想定）</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r>
              <a:rPr kumimoji="1" lang="ja-JP" altLang="en-US" sz="800" dirty="0">
                <a:solidFill>
                  <a:schemeClr val="tx1"/>
                </a:solidFill>
                <a:latin typeface="BIZ UDゴシック" panose="020B0400000000000000" pitchFamily="49" charset="-128"/>
                <a:ea typeface="BIZ UDゴシック" panose="020B0400000000000000" pitchFamily="49" charset="-128"/>
              </a:rPr>
              <a:t>関西・大阪の活力をけん引する新たな国際観光拠点の形成に向けた取組を推進。</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p:txBody>
      </p:sp>
      <p:cxnSp>
        <p:nvCxnSpPr>
          <p:cNvPr id="103" name="直線コネクタ 102">
            <a:extLst>
              <a:ext uri="{FF2B5EF4-FFF2-40B4-BE49-F238E27FC236}">
                <a16:creationId xmlns:a16="http://schemas.microsoft.com/office/drawing/2014/main" id="{8CCBDB45-38D4-470D-B5A9-3A79BC58BBC4}"/>
              </a:ext>
            </a:extLst>
          </p:cNvPr>
          <p:cNvCxnSpPr>
            <a:cxnSpLocks/>
          </p:cNvCxnSpPr>
          <p:nvPr/>
        </p:nvCxnSpPr>
        <p:spPr>
          <a:xfrm flipH="1" flipV="1">
            <a:off x="2862816" y="3746041"/>
            <a:ext cx="688356" cy="170615"/>
          </a:xfrm>
          <a:prstGeom prst="line">
            <a:avLst/>
          </a:prstGeom>
          <a:ln w="19050">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2501C605-27F1-4D29-946F-07AA19DB251B}"/>
              </a:ext>
            </a:extLst>
          </p:cNvPr>
          <p:cNvSpPr txBox="1"/>
          <p:nvPr/>
        </p:nvSpPr>
        <p:spPr>
          <a:xfrm>
            <a:off x="2341188" y="3510930"/>
            <a:ext cx="448774"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①</a:t>
            </a:r>
          </a:p>
        </p:txBody>
      </p:sp>
      <p:sp>
        <p:nvSpPr>
          <p:cNvPr id="108" name="テキスト ボックス 107">
            <a:extLst>
              <a:ext uri="{FF2B5EF4-FFF2-40B4-BE49-F238E27FC236}">
                <a16:creationId xmlns:a16="http://schemas.microsoft.com/office/drawing/2014/main" id="{CB634C81-866E-462C-AEE2-4ACADA588DE5}"/>
              </a:ext>
            </a:extLst>
          </p:cNvPr>
          <p:cNvSpPr txBox="1"/>
          <p:nvPr/>
        </p:nvSpPr>
        <p:spPr>
          <a:xfrm>
            <a:off x="3407331" y="2737900"/>
            <a:ext cx="448774"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⑨</a:t>
            </a:r>
          </a:p>
        </p:txBody>
      </p:sp>
      <p:sp>
        <p:nvSpPr>
          <p:cNvPr id="113" name="テキスト ボックス 112">
            <a:extLst>
              <a:ext uri="{FF2B5EF4-FFF2-40B4-BE49-F238E27FC236}">
                <a16:creationId xmlns:a16="http://schemas.microsoft.com/office/drawing/2014/main" id="{763E1EF2-E053-42FD-94AD-5B01674A6E37}"/>
              </a:ext>
            </a:extLst>
          </p:cNvPr>
          <p:cNvSpPr txBox="1"/>
          <p:nvPr/>
        </p:nvSpPr>
        <p:spPr>
          <a:xfrm>
            <a:off x="1794190" y="3828238"/>
            <a:ext cx="448774"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⑤</a:t>
            </a:r>
          </a:p>
        </p:txBody>
      </p:sp>
      <p:graphicFrame>
        <p:nvGraphicFramePr>
          <p:cNvPr id="38" name="表 3">
            <a:extLst>
              <a:ext uri="{FF2B5EF4-FFF2-40B4-BE49-F238E27FC236}">
                <a16:creationId xmlns:a16="http://schemas.microsoft.com/office/drawing/2014/main" id="{974C910E-10F5-4376-941D-DA8CBF63F30D}"/>
              </a:ext>
            </a:extLst>
          </p:cNvPr>
          <p:cNvGraphicFramePr>
            <a:graphicFrameLocks noGrp="1"/>
          </p:cNvGraphicFramePr>
          <p:nvPr>
            <p:extLst>
              <p:ext uri="{D42A27DB-BD31-4B8C-83A1-F6EECF244321}">
                <p14:modId xmlns:p14="http://schemas.microsoft.com/office/powerpoint/2010/main" val="2490594942"/>
              </p:ext>
            </p:extLst>
          </p:nvPr>
        </p:nvGraphicFramePr>
        <p:xfrm>
          <a:off x="4270719" y="583814"/>
          <a:ext cx="5518082" cy="6204072"/>
        </p:xfrm>
        <a:graphic>
          <a:graphicData uri="http://schemas.openxmlformats.org/drawingml/2006/table">
            <a:tbl>
              <a:tblPr>
                <a:tableStyleId>{5C22544A-7EE6-4342-B048-85BDC9FD1C3A}</a:tableStyleId>
              </a:tblPr>
              <a:tblGrid>
                <a:gridCol w="331811">
                  <a:extLst>
                    <a:ext uri="{9D8B030D-6E8A-4147-A177-3AD203B41FA5}">
                      <a16:colId xmlns:a16="http://schemas.microsoft.com/office/drawing/2014/main" val="2827835953"/>
                    </a:ext>
                  </a:extLst>
                </a:gridCol>
                <a:gridCol w="1256050">
                  <a:extLst>
                    <a:ext uri="{9D8B030D-6E8A-4147-A177-3AD203B41FA5}">
                      <a16:colId xmlns:a16="http://schemas.microsoft.com/office/drawing/2014/main" val="3678715082"/>
                    </a:ext>
                  </a:extLst>
                </a:gridCol>
                <a:gridCol w="3930221">
                  <a:extLst>
                    <a:ext uri="{9D8B030D-6E8A-4147-A177-3AD203B41FA5}">
                      <a16:colId xmlns:a16="http://schemas.microsoft.com/office/drawing/2014/main" val="3995959524"/>
                    </a:ext>
                  </a:extLst>
                </a:gridCol>
              </a:tblGrid>
              <a:tr h="247405">
                <a:tc>
                  <a:txBody>
                    <a:bodyPr/>
                    <a:lstStyle/>
                    <a:p>
                      <a:pPr marL="72000" indent="-457200" algn="ctr"/>
                      <a:endParaRPr kumimoji="1" lang="en-US" altLang="ja-JP" sz="1100" b="1"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72000" indent="-457200" algn="ctr"/>
                      <a:r>
                        <a:rPr kumimoji="1" lang="ja-JP" altLang="en-US" sz="1100" b="1" dirty="0">
                          <a:latin typeface="BIZ UDPゴシック" panose="020B0400000000000000" pitchFamily="50" charset="-128"/>
                          <a:ea typeface="BIZ UDPゴシック" panose="020B0400000000000000" pitchFamily="50" charset="-128"/>
                        </a:rPr>
                        <a:t>開発・まちづくり</a:t>
                      </a:r>
                      <a:endParaRPr kumimoji="1" lang="en-US" altLang="ja-JP" sz="1100" b="1"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72000" indent="-457200" algn="ctr"/>
                      <a:r>
                        <a:rPr kumimoji="1" lang="ja-JP" altLang="en-US" sz="1100" b="1" dirty="0">
                          <a:latin typeface="BIZ UDPゴシック" panose="020B0400000000000000" pitchFamily="50" charset="-128"/>
                          <a:ea typeface="BIZ UDPゴシック" panose="020B0400000000000000" pitchFamily="50" charset="-128"/>
                        </a:rPr>
                        <a:t>概　　　　要</a:t>
                      </a:r>
                      <a:endParaRPr kumimoji="1" lang="en-US" altLang="ja-JP" sz="1100" b="1"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29257475"/>
                  </a:ext>
                </a:extLst>
              </a:tr>
              <a:tr h="727661">
                <a:tc>
                  <a:txBody>
                    <a:bodyPr/>
                    <a:lstStyle/>
                    <a:p>
                      <a:pPr marL="0" indent="0" algn="ctr" defTabSz="914400" rtl="0" eaLnBrk="1" latinLnBrk="0" hangingPunct="1">
                        <a:buFont typeface="Arial" panose="020B0604020202020204" pitchFamily="34" charset="0"/>
                        <a:buNone/>
                      </a:pPr>
                      <a:r>
                        <a:rPr kumimoji="1" lang="ja-JP" altLang="en-US" sz="1050" kern="1200" dirty="0">
                          <a:solidFill>
                            <a:schemeClr val="tx1"/>
                          </a:solidFill>
                          <a:latin typeface="BIZ UDPゴシック" panose="020B0400000000000000" pitchFamily="50" charset="-128"/>
                          <a:ea typeface="BIZ UDPゴシック" panose="020B0400000000000000" pitchFamily="50" charset="-128"/>
                          <a:cs typeface="+mn-cs"/>
                        </a:rPr>
                        <a:t>➀</a:t>
                      </a:r>
                      <a:endParaRPr kumimoji="1" lang="en-US" altLang="ja-JP" sz="105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ctr" defTabSz="914400" rtl="0" eaLnBrk="1" latinLnBrk="0" hangingPunct="1">
                        <a:buFont typeface="Arial" panose="020B0604020202020204" pitchFamily="34" charset="0"/>
                        <a:buNone/>
                      </a:pPr>
                      <a:r>
                        <a:rPr kumimoji="1" lang="ja-JP" altLang="en-US" sz="1000" kern="1200" dirty="0">
                          <a:solidFill>
                            <a:schemeClr val="tx1"/>
                          </a:solidFill>
                          <a:latin typeface="BIZ UDPゴシック" panose="020B0400000000000000" pitchFamily="50" charset="-128"/>
                          <a:ea typeface="BIZ UDPゴシック" panose="020B0400000000000000" pitchFamily="50" charset="-128"/>
                          <a:cs typeface="+mn-cs"/>
                        </a:rPr>
                        <a:t>うめきた２期</a:t>
                      </a:r>
                      <a:endParaRPr kumimoji="1" lang="en-US" altLang="ja-JP" sz="100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ctr" defTabSz="914400" rtl="0" eaLnBrk="1" latinLnBrk="0" hangingPunct="1">
                        <a:lnSpc>
                          <a:spcPts val="900"/>
                        </a:lnSpc>
                        <a:buFont typeface="Arial" panose="020B0604020202020204" pitchFamily="34" charset="0"/>
                        <a:buNone/>
                      </a:pPr>
                      <a:r>
                        <a:rPr kumimoji="1" lang="ja-JP" altLang="en-US" sz="800" b="1" kern="1200" dirty="0">
                          <a:solidFill>
                            <a:schemeClr val="tx1"/>
                          </a:solidFill>
                          <a:latin typeface="BIZ UDPゴシック" panose="020B0400000000000000" pitchFamily="50" charset="-128"/>
                          <a:ea typeface="BIZ UDPゴシック" panose="020B0400000000000000" pitchFamily="50" charset="-128"/>
                          <a:cs typeface="+mn-cs"/>
                        </a:rPr>
                        <a:t>≪うめきた周辺における比類なき魅力を備えた「みどり」空間の形成≫</a:t>
                      </a:r>
                      <a:endPar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endParaRPr>
                    </a:p>
                    <a:p>
                      <a:pPr marL="0" indent="0" algn="l" defTabSz="914400" rtl="0" eaLnBrk="1" latinLnBrk="0" hangingPunct="1">
                        <a:lnSpc>
                          <a:spcPts val="900"/>
                        </a:lnSpc>
                        <a:buFont typeface="Arial" panose="020B0604020202020204" pitchFamily="34" charset="0"/>
                        <a:buNone/>
                      </a:pP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○うめきた２期区域の先行まちびらき</a:t>
                      </a:r>
                      <a:r>
                        <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rPr>
                        <a:t>(2024</a:t>
                      </a: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年</a:t>
                      </a:r>
                      <a:r>
                        <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rPr>
                        <a:t>)</a:t>
                      </a:r>
                    </a:p>
                    <a:p>
                      <a:pPr marL="0" indent="0" algn="l" defTabSz="914400" rtl="0" eaLnBrk="1" latinLnBrk="0" hangingPunct="1">
                        <a:lnSpc>
                          <a:spcPts val="900"/>
                        </a:lnSpc>
                        <a:buFont typeface="Arial" panose="020B0604020202020204" pitchFamily="34" charset="0"/>
                        <a:buNone/>
                      </a:pP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　　（グラングリーン大阪北館、うめきた公園サウスパーク</a:t>
                      </a:r>
                      <a:endPar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endParaRPr>
                    </a:p>
                    <a:p>
                      <a:pPr marL="0" indent="0" algn="l" defTabSz="914400" rtl="0" eaLnBrk="1" latinLnBrk="0" hangingPunct="1">
                        <a:lnSpc>
                          <a:spcPts val="900"/>
                        </a:lnSpc>
                        <a:buFont typeface="Arial" panose="020B0604020202020204" pitchFamily="34" charset="0"/>
                        <a:buNone/>
                      </a:pPr>
                      <a:r>
                        <a:rPr kumimoji="1" lang="ja-JP" altLang="en-US" sz="800" strike="noStrike" kern="1200" dirty="0">
                          <a:solidFill>
                            <a:srgbClr val="FF0000"/>
                          </a:solidFill>
                          <a:latin typeface="BIZ UDPゴシック" panose="020B0400000000000000" pitchFamily="50" charset="-128"/>
                          <a:ea typeface="BIZ UDPゴシック" panose="020B0400000000000000" pitchFamily="50" charset="-128"/>
                          <a:cs typeface="+mn-cs"/>
                        </a:rPr>
                        <a:t>　　</a:t>
                      </a: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などが開業）</a:t>
                      </a:r>
                      <a:endPar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endParaRPr>
                    </a:p>
                    <a:p>
                      <a:pPr marL="0" indent="0" algn="l" defTabSz="914400" rtl="0" eaLnBrk="1" latinLnBrk="0" hangingPunct="1">
                        <a:lnSpc>
                          <a:spcPts val="900"/>
                        </a:lnSpc>
                        <a:buFont typeface="Arial" panose="020B0604020202020204" pitchFamily="34" charset="0"/>
                        <a:buNone/>
                      </a:pP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○うめきた２期</a:t>
                      </a:r>
                      <a:r>
                        <a:rPr kumimoji="1" lang="ja-JP" altLang="en-US" sz="800" strike="noStrike" kern="1200" dirty="0">
                          <a:solidFill>
                            <a:schemeClr val="tx1"/>
                          </a:solidFill>
                          <a:latin typeface="BIZ UDPゴシック" panose="020B0400000000000000" pitchFamily="50" charset="-128"/>
                          <a:ea typeface="BIZ UDPゴシック" panose="020B0400000000000000" pitchFamily="50" charset="-128"/>
                          <a:cs typeface="+mn-cs"/>
                        </a:rPr>
                        <a:t>区域</a:t>
                      </a: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の全体まちびらき</a:t>
                      </a:r>
                      <a:r>
                        <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rPr>
                        <a:t>(2027</a:t>
                      </a: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年度予定</a:t>
                      </a:r>
                      <a:r>
                        <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rPr>
                        <a:t>)</a:t>
                      </a:r>
                    </a:p>
                  </a:txBody>
                  <a:tcPr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3458132"/>
                  </a:ext>
                </a:extLst>
              </a:tr>
              <a:tr h="1346173">
                <a:tc>
                  <a:txBody>
                    <a:bodyPr/>
                    <a:lstStyle/>
                    <a:p>
                      <a:pPr marL="0" indent="0" algn="ctr" rtl="0" eaLnBrk="1" fontAlgn="ctr" latinLnBrk="0" hangingPunct="1">
                        <a:spcBef>
                          <a:spcPts val="0"/>
                        </a:spcBef>
                        <a:spcAft>
                          <a:spcPts val="0"/>
                        </a:spcAft>
                      </a:pP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ctr" rtl="0" eaLnBrk="1" fontAlgn="ctr" latinLnBrk="0" hangingPunct="1">
                        <a:spcBef>
                          <a:spcPts val="0"/>
                        </a:spcBef>
                        <a:spcAft>
                          <a:spcPts val="0"/>
                        </a:spcAft>
                      </a:pP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大阪城公園</a:t>
                      </a:r>
                      <a:endPar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indent="0" algn="ctr" rtl="0" eaLnBrk="1" fontAlgn="ctr" latinLnBrk="0" hangingPunct="1">
                        <a:spcBef>
                          <a:spcPts val="0"/>
                        </a:spcBef>
                        <a:spcAft>
                          <a:spcPts val="0"/>
                        </a:spcAft>
                      </a:pP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周辺地域</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ts val="900"/>
                        </a:lnSpc>
                        <a:spcBef>
                          <a:spcPts val="300"/>
                        </a:spcBef>
                        <a:spcAft>
                          <a:spcPts val="0"/>
                        </a:spcAft>
                        <a:buClrTx/>
                        <a:buSzTx/>
                        <a:buFontTx/>
                        <a:buNone/>
                        <a:tabLst/>
                        <a:defRPr/>
                      </a:pPr>
                      <a:r>
                        <a:rPr kumimoji="1" lang="ja-JP" altLang="en-US" sz="800" b="1" kern="1200" dirty="0">
                          <a:solidFill>
                            <a:schemeClr val="tx1"/>
                          </a:solidFill>
                          <a:latin typeface="BIZ UDPゴシック" panose="020B0400000000000000" pitchFamily="50" charset="-128"/>
                          <a:ea typeface="BIZ UDPゴシック" panose="020B0400000000000000" pitchFamily="50" charset="-128"/>
                          <a:cs typeface="+mn-cs"/>
                        </a:rPr>
                        <a:t>京橋駅・大阪ビジネスパーク駅周辺</a:t>
                      </a:r>
                      <a:endParaRPr kumimoji="1" lang="en-US" altLang="ja-JP" sz="800" b="1" kern="1200" dirty="0">
                        <a:solidFill>
                          <a:schemeClr val="tx1"/>
                        </a:solidFill>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ctr" latinLnBrk="0" hangingPunct="1">
                        <a:lnSpc>
                          <a:spcPts val="900"/>
                        </a:lnSpc>
                        <a:spcBef>
                          <a:spcPts val="0"/>
                        </a:spcBef>
                        <a:spcAft>
                          <a:spcPts val="0"/>
                        </a:spcAft>
                        <a:buClrTx/>
                        <a:buSzTx/>
                        <a:buFontTx/>
                        <a:buNone/>
                        <a:tabLst/>
                        <a:defRPr/>
                      </a:pPr>
                      <a:r>
                        <a:rPr kumimoji="1" lang="ja-JP" altLang="en-US" sz="800" b="1" kern="1200" dirty="0">
                          <a:solidFill>
                            <a:schemeClr val="tx1"/>
                          </a:solidFill>
                          <a:latin typeface="BIZ UDPゴシック" panose="020B0400000000000000" pitchFamily="50" charset="-128"/>
                          <a:ea typeface="BIZ UDPゴシック" panose="020B0400000000000000" pitchFamily="50" charset="-128"/>
                          <a:cs typeface="+mn-cs"/>
                        </a:rPr>
                        <a:t>≪複合的な都市機能の集積、業務・商業・観光機能の強化≫</a:t>
                      </a:r>
                      <a:endParaRPr kumimoji="1" lang="en-US" altLang="ja-JP" sz="800" b="1" kern="1200" dirty="0">
                        <a:solidFill>
                          <a:schemeClr val="tx1"/>
                        </a:solidFill>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ctr" latinLnBrk="0" hangingPunct="1">
                        <a:lnSpc>
                          <a:spcPts val="900"/>
                        </a:lnSpc>
                        <a:spcBef>
                          <a:spcPts val="0"/>
                        </a:spcBef>
                        <a:spcAft>
                          <a:spcPts val="0"/>
                        </a:spcAft>
                        <a:buClrTx/>
                        <a:buSzTx/>
                        <a:buFontTx/>
                        <a:buNone/>
                        <a:tabLst/>
                        <a:defRPr/>
                      </a:pPr>
                      <a:r>
                        <a:rPr kumimoji="1" lang="ja-JP" altLang="en-US" sz="800" b="0" i="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〇京橋公園の再整備（</a:t>
                      </a:r>
                      <a:r>
                        <a:rPr kumimoji="1" lang="en-US" altLang="ja-JP" sz="800" b="0" i="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2025</a:t>
                      </a:r>
                      <a:r>
                        <a:rPr kumimoji="1" lang="ja-JP" altLang="en-US" sz="800" b="0" i="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年３月）</a:t>
                      </a:r>
                      <a:endParaRPr kumimoji="1" lang="en-US" altLang="ja-JP" sz="800" b="1" kern="1200" dirty="0">
                        <a:solidFill>
                          <a:schemeClr val="tx1"/>
                        </a:solidFill>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ctr" latinLnBrk="0" hangingPunct="1">
                        <a:lnSpc>
                          <a:spcPts val="900"/>
                        </a:lnSpc>
                        <a:spcBef>
                          <a:spcPts val="0"/>
                        </a:spcBef>
                        <a:spcAft>
                          <a:spcPts val="0"/>
                        </a:spcAft>
                        <a:buClrTx/>
                        <a:buSzTx/>
                        <a:buFontTx/>
                        <a:buNone/>
                        <a:tabLst/>
                        <a:defRPr/>
                      </a:pPr>
                      <a:r>
                        <a:rPr kumimoji="1" lang="ja-JP" altLang="en-US" sz="800" b="0" i="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〇</a:t>
                      </a:r>
                      <a:r>
                        <a:rPr kumimoji="1" lang="en-US" altLang="ja-JP" sz="800" b="0" i="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JR</a:t>
                      </a:r>
                      <a:r>
                        <a:rPr kumimoji="1" lang="ja-JP" altLang="en-US" sz="800" b="0" i="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片町線・東西線連続立体交差事業（</a:t>
                      </a:r>
                      <a:r>
                        <a:rPr kumimoji="1" lang="en-US" altLang="ja-JP" sz="800" b="0" i="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2026</a:t>
                      </a:r>
                      <a:r>
                        <a:rPr kumimoji="1" lang="ja-JP" altLang="en-US" sz="800" b="0" i="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年度 事業再開（予定））</a:t>
                      </a:r>
                      <a:endParaRPr kumimoji="1" lang="en-US" altLang="ja-JP" sz="800" b="0" i="0" u="none" strike="noStrike" kern="1200" dirty="0">
                        <a:solidFill>
                          <a:schemeClr val="tx1"/>
                        </a:solidFill>
                        <a:effectLst/>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ctr" latinLnBrk="0" hangingPunct="1">
                        <a:lnSpc>
                          <a:spcPts val="900"/>
                        </a:lnSpc>
                        <a:spcBef>
                          <a:spcPts val="300"/>
                        </a:spcBef>
                        <a:spcAft>
                          <a:spcPts val="0"/>
                        </a:spcAft>
                        <a:buClrTx/>
                        <a:buSzTx/>
                        <a:buFontTx/>
                        <a:buNone/>
                        <a:tabLst/>
                        <a:defRPr/>
                      </a:pPr>
                      <a:r>
                        <a:rPr kumimoji="1" lang="ja-JP" altLang="en-US" sz="800" b="1" kern="1200" dirty="0">
                          <a:solidFill>
                            <a:schemeClr val="tx1"/>
                          </a:solidFill>
                          <a:latin typeface="BIZ UDPゴシック" panose="020B0400000000000000" pitchFamily="50" charset="-128"/>
                          <a:ea typeface="BIZ UDPゴシック" panose="020B0400000000000000" pitchFamily="50" charset="-128"/>
                          <a:cs typeface="+mn-cs"/>
                        </a:rPr>
                        <a:t>大阪城東部地区（森之宮周辺）</a:t>
                      </a:r>
                      <a:endParaRPr kumimoji="1" lang="en-US" altLang="ja-JP" sz="800" b="1" kern="1200" dirty="0">
                        <a:solidFill>
                          <a:schemeClr val="tx1"/>
                        </a:solidFill>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ctr" latinLnBrk="0" hangingPunct="1">
                        <a:lnSpc>
                          <a:spcPts val="900"/>
                        </a:lnSpc>
                        <a:spcBef>
                          <a:spcPts val="0"/>
                        </a:spcBef>
                        <a:spcAft>
                          <a:spcPts val="0"/>
                        </a:spcAft>
                        <a:buClrTx/>
                        <a:buSzTx/>
                        <a:buFontTx/>
                        <a:buNone/>
                        <a:tabLst/>
                        <a:defRPr/>
                      </a:pPr>
                      <a:r>
                        <a:rPr kumimoji="1" lang="ja-JP" altLang="en-US" sz="800" b="1" kern="1200" dirty="0">
                          <a:solidFill>
                            <a:schemeClr val="tx1"/>
                          </a:solidFill>
                          <a:latin typeface="BIZ UDPゴシック" panose="020B0400000000000000" pitchFamily="50" charset="-128"/>
                          <a:ea typeface="BIZ UDPゴシック" panose="020B0400000000000000" pitchFamily="50" charset="-128"/>
                          <a:cs typeface="+mn-cs"/>
                        </a:rPr>
                        <a:t>≪大阪公立大学を先導役に、多世代・多様な人が集い、交流するまちづくりを推進≫</a:t>
                      </a:r>
                    </a:p>
                    <a:p>
                      <a:pPr marL="0" indent="0" algn="l" rtl="0" eaLnBrk="1" fontAlgn="ctr" latinLnBrk="0" hangingPunct="1">
                        <a:lnSpc>
                          <a:spcPts val="900"/>
                        </a:lnSpc>
                        <a:spcBef>
                          <a:spcPts val="0"/>
                        </a:spcBef>
                        <a:spcAft>
                          <a:spcPts val="0"/>
                        </a:spcAft>
                      </a:pP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○大阪公立大学森之宮</a:t>
                      </a: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期キャンパス開設</a:t>
                      </a: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(2025</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年９月</a:t>
                      </a: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a:t>
                      </a:r>
                    </a:p>
                    <a:p>
                      <a:pPr marL="0" indent="0" algn="l" rtl="0" eaLnBrk="1" fontAlgn="ctr" latinLnBrk="0" hangingPunct="1">
                        <a:lnSpc>
                          <a:spcPts val="900"/>
                        </a:lnSpc>
                        <a:spcBef>
                          <a:spcPts val="0"/>
                        </a:spcBef>
                        <a:spcAft>
                          <a:spcPts val="0"/>
                        </a:spcAft>
                      </a:pP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1.5</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期開発のまちびらき（</a:t>
                      </a: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2028</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年春以降）</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indent="0" algn="l" rtl="0" eaLnBrk="1" fontAlgn="ctr" latinLnBrk="0" hangingPunct="1">
                        <a:lnSpc>
                          <a:spcPts val="900"/>
                        </a:lnSpc>
                        <a:spcBef>
                          <a:spcPts val="0"/>
                        </a:spcBef>
                        <a:spcAft>
                          <a:spcPts val="0"/>
                        </a:spcAft>
                      </a:pP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　　（大阪城公園接続デッキ、新駅・駅ビル、駅前空間、</a:t>
                      </a:r>
                      <a:b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　　　森之宮</a:t>
                      </a: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1.5</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期キャンパス、大規模集客・交流施設等</a:t>
                      </a: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a:t>
                      </a:r>
                    </a:p>
                  </a:txBody>
                  <a:tcPr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0792398"/>
                  </a:ext>
                </a:extLst>
              </a:tr>
              <a:tr h="553022">
                <a:tc>
                  <a:txBody>
                    <a:bodyPr/>
                    <a:lstStyle/>
                    <a:p>
                      <a:pPr marL="0" indent="0" algn="ctr" defTabSz="914400" rtl="0" eaLnBrk="1" latinLnBrk="0" hangingPunct="1">
                        <a:buFont typeface="Arial" panose="020B0604020202020204" pitchFamily="34" charset="0"/>
                        <a:buNone/>
                      </a:pPr>
                      <a:r>
                        <a:rPr kumimoji="1" lang="ja-JP" altLang="en-US" sz="1050" kern="1200" dirty="0">
                          <a:solidFill>
                            <a:schemeClr val="tx1"/>
                          </a:solidFill>
                          <a:latin typeface="BIZ UDPゴシック" panose="020B0400000000000000" pitchFamily="50" charset="-128"/>
                          <a:ea typeface="BIZ UDPゴシック" panose="020B0400000000000000" pitchFamily="50" charset="-128"/>
                          <a:cs typeface="+mn-cs"/>
                        </a:rPr>
                        <a:t>➂</a:t>
                      </a:r>
                      <a:endParaRPr kumimoji="1" lang="en-US" altLang="ja-JP" sz="105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ctr" defTabSz="914400" rtl="0" eaLnBrk="1" latinLnBrk="0" hangingPunct="1">
                        <a:buFont typeface="Arial" panose="020B0604020202020204" pitchFamily="34" charset="0"/>
                        <a:buNone/>
                      </a:pPr>
                      <a:r>
                        <a:rPr kumimoji="1" lang="ja-JP" altLang="en-US" sz="1000" kern="1200" dirty="0">
                          <a:solidFill>
                            <a:schemeClr val="tx1"/>
                          </a:solidFill>
                          <a:latin typeface="BIZ UDPゴシック" panose="020B0400000000000000" pitchFamily="50" charset="-128"/>
                          <a:ea typeface="BIZ UDPゴシック" panose="020B0400000000000000" pitchFamily="50" charset="-128"/>
                          <a:cs typeface="+mn-cs"/>
                        </a:rPr>
                        <a:t>万博記念公園</a:t>
                      </a:r>
                      <a:endParaRPr kumimoji="1" lang="en-US" altLang="ja-JP" sz="1000" kern="1200" dirty="0">
                        <a:solidFill>
                          <a:schemeClr val="tx1"/>
                        </a:solidFill>
                        <a:latin typeface="BIZ UDPゴシック" panose="020B0400000000000000" pitchFamily="50" charset="-128"/>
                        <a:ea typeface="BIZ UDPゴシック" panose="020B0400000000000000" pitchFamily="50" charset="-128"/>
                        <a:cs typeface="+mn-cs"/>
                      </a:endParaRPr>
                    </a:p>
                    <a:p>
                      <a:pPr marL="0" indent="0" algn="ctr" defTabSz="914400" rtl="0" eaLnBrk="1" latinLnBrk="0" hangingPunct="1">
                        <a:buFont typeface="Arial" panose="020B0604020202020204" pitchFamily="34" charset="0"/>
                        <a:buNone/>
                      </a:pPr>
                      <a:r>
                        <a:rPr kumimoji="1" lang="ja-JP" altLang="en-US" sz="1000" kern="1200" dirty="0">
                          <a:solidFill>
                            <a:schemeClr val="tx1"/>
                          </a:solidFill>
                          <a:latin typeface="BIZ UDPゴシック" panose="020B0400000000000000" pitchFamily="50" charset="-128"/>
                          <a:ea typeface="BIZ UDPゴシック" panose="020B0400000000000000" pitchFamily="50" charset="-128"/>
                          <a:cs typeface="+mn-cs"/>
                        </a:rPr>
                        <a:t>駅前周辺地区</a:t>
                      </a:r>
                      <a:endParaRPr kumimoji="1" lang="en-US" altLang="ja-JP" sz="100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ctr" defTabSz="914400" rtl="0" eaLnBrk="1" latinLnBrk="0" hangingPunct="1">
                        <a:lnSpc>
                          <a:spcPts val="900"/>
                        </a:lnSpc>
                        <a:buFont typeface="Arial" panose="020B0604020202020204" pitchFamily="34" charset="0"/>
                        <a:buNone/>
                      </a:pPr>
                      <a:r>
                        <a:rPr kumimoji="1" lang="ja-JP" altLang="en-US" sz="800" b="1" kern="1200" dirty="0">
                          <a:solidFill>
                            <a:schemeClr val="tx1"/>
                          </a:solidFill>
                          <a:latin typeface="BIZ UDPゴシック" panose="020B0400000000000000" pitchFamily="50" charset="-128"/>
                          <a:ea typeface="BIZ UDPゴシック" panose="020B0400000000000000" pitchFamily="50" charset="-128"/>
                          <a:cs typeface="+mn-cs"/>
                        </a:rPr>
                        <a:t>≪大規模アリーナを中核とした新たなスポーツ・文化の拠点≫</a:t>
                      </a:r>
                      <a:endParaRPr kumimoji="1" lang="en-US" altLang="ja-JP" sz="800" b="1" kern="1200" dirty="0">
                        <a:solidFill>
                          <a:schemeClr val="tx1"/>
                        </a:solidFill>
                        <a:latin typeface="BIZ UDPゴシック" panose="020B0400000000000000" pitchFamily="50" charset="-128"/>
                        <a:ea typeface="BIZ UDPゴシック" panose="020B0400000000000000" pitchFamily="50" charset="-128"/>
                        <a:cs typeface="+mn-cs"/>
                      </a:endParaRPr>
                    </a:p>
                    <a:p>
                      <a:pPr marL="0" indent="0" algn="l" defTabSz="914400" rtl="0" eaLnBrk="1" latinLnBrk="0" hangingPunct="1">
                        <a:lnSpc>
                          <a:spcPts val="900"/>
                        </a:lnSpc>
                        <a:buFont typeface="Arial" panose="020B0604020202020204" pitchFamily="34" charset="0"/>
                        <a:buNone/>
                      </a:pP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○府と共同企業体との間で実施協定締結</a:t>
                      </a:r>
                      <a:r>
                        <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rPr>
                        <a:t>(2024</a:t>
                      </a: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年</a:t>
                      </a:r>
                      <a:r>
                        <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rPr>
                        <a:t>)</a:t>
                      </a:r>
                    </a:p>
                    <a:p>
                      <a:pPr marL="0" indent="0" algn="l" defTabSz="914400" rtl="0" eaLnBrk="1" latinLnBrk="0" hangingPunct="1">
                        <a:lnSpc>
                          <a:spcPts val="900"/>
                        </a:lnSpc>
                        <a:buFont typeface="Arial" panose="020B0604020202020204" pitchFamily="34" charset="0"/>
                        <a:buNone/>
                      </a:pP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○大規模アリーナの整備（第１期事業）（</a:t>
                      </a:r>
                      <a:r>
                        <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rPr>
                        <a:t>2030</a:t>
                      </a: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年予定）</a:t>
                      </a:r>
                      <a:endPar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endParaRPr>
                    </a:p>
                    <a:p>
                      <a:pPr marL="0" indent="0" algn="l" defTabSz="914400" rtl="0" eaLnBrk="1" latinLnBrk="0" hangingPunct="1">
                        <a:lnSpc>
                          <a:spcPts val="900"/>
                        </a:lnSpc>
                        <a:buFont typeface="Arial" panose="020B0604020202020204" pitchFamily="34" charset="0"/>
                        <a:buNone/>
                      </a:pP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○オフィス棟を含む、開発エリアの全面開業</a:t>
                      </a:r>
                      <a:r>
                        <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rPr>
                        <a:t>(2038</a:t>
                      </a: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年予定</a:t>
                      </a:r>
                      <a:r>
                        <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rPr>
                        <a:t>)</a:t>
                      </a:r>
                    </a:p>
                  </a:txBody>
                  <a:tcPr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9924565"/>
                  </a:ext>
                </a:extLst>
              </a:tr>
              <a:tr h="1018726">
                <a:tc>
                  <a:txBody>
                    <a:bodyPr/>
                    <a:lstStyle/>
                    <a:p>
                      <a:pPr marL="0" indent="0" algn="ctr" defTabSz="914400" rtl="0" eaLnBrk="1" latinLnBrk="0" hangingPunct="1">
                        <a:buFont typeface="Arial" panose="020B0604020202020204" pitchFamily="34" charset="0"/>
                        <a:buNone/>
                      </a:pPr>
                      <a:r>
                        <a:rPr kumimoji="1" lang="ja-JP" altLang="en-US" sz="1050" kern="1200" dirty="0">
                          <a:solidFill>
                            <a:schemeClr val="tx1"/>
                          </a:solidFill>
                          <a:latin typeface="BIZ UDPゴシック" panose="020B0400000000000000" pitchFamily="50" charset="-128"/>
                          <a:ea typeface="BIZ UDPゴシック" panose="020B0400000000000000" pitchFamily="50" charset="-128"/>
                          <a:cs typeface="+mn-cs"/>
                        </a:rPr>
                        <a:t>④</a:t>
                      </a:r>
                      <a:endParaRPr kumimoji="1" lang="en-US" altLang="ja-JP" sz="105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ctr" defTabSz="914400" rtl="0" eaLnBrk="1" latinLnBrk="0" hangingPunct="1">
                        <a:buFont typeface="Arial" panose="020B0604020202020204" pitchFamily="34" charset="0"/>
                        <a:buNone/>
                      </a:pPr>
                      <a:r>
                        <a:rPr kumimoji="1" lang="ja-JP" altLang="en-US" sz="1000" kern="1200" dirty="0">
                          <a:solidFill>
                            <a:schemeClr val="tx1"/>
                          </a:solidFill>
                          <a:latin typeface="BIZ UDPゴシック" panose="020B0400000000000000" pitchFamily="50" charset="-128"/>
                          <a:ea typeface="BIZ UDPゴシック" panose="020B0400000000000000" pitchFamily="50" charset="-128"/>
                          <a:cs typeface="+mn-cs"/>
                        </a:rPr>
                        <a:t>なんば駅周辺</a:t>
                      </a:r>
                      <a:endParaRPr kumimoji="1" lang="en-US" altLang="ja-JP" sz="100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900"/>
                        </a:lnSpc>
                        <a:spcBef>
                          <a:spcPts val="0"/>
                        </a:spcBef>
                        <a:spcAft>
                          <a:spcPts val="0"/>
                        </a:spcAft>
                        <a:buClrTx/>
                        <a:buSzTx/>
                        <a:buFont typeface="Arial" panose="020B0604020202020204" pitchFamily="34" charset="0"/>
                        <a:buNone/>
                        <a:tabLst/>
                        <a:defRPr/>
                      </a:pPr>
                      <a:r>
                        <a:rPr kumimoji="1" lang="ja-JP" altLang="en-US" sz="800" b="1" kern="1200" dirty="0">
                          <a:solidFill>
                            <a:schemeClr val="tx1"/>
                          </a:solidFill>
                          <a:latin typeface="BIZ UDPゴシック" panose="020B0400000000000000" pitchFamily="50" charset="-128"/>
                          <a:ea typeface="BIZ UDPゴシック" panose="020B0400000000000000" pitchFamily="50" charset="-128"/>
                          <a:cs typeface="+mn-cs"/>
                        </a:rPr>
                        <a:t>≪国際集客エリアの都市格を高める多様な都市機能の集積≫</a:t>
                      </a:r>
                      <a:endParaRPr kumimoji="1" lang="en-US" altLang="ja-JP" sz="800" b="1" kern="1200" dirty="0">
                        <a:solidFill>
                          <a:schemeClr val="tx1"/>
                        </a:solidFill>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〇市道南北線（なんば広場・なんさん通り）を歩行者利便増進道路</a:t>
                      </a:r>
                      <a:endPar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（ほこみち）に指定（</a:t>
                      </a:r>
                      <a:r>
                        <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2023</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a:t>
                      </a:r>
                      <a:endPar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〇なんば広場の先行オープン（</a:t>
                      </a:r>
                      <a:r>
                        <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2023</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a:t>
                      </a:r>
                      <a:endPar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128016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〇</a:t>
                      </a:r>
                      <a:r>
                        <a:rPr kumimoji="1" lang="ja-JP"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利便増進誘導区域</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の</a:t>
                      </a:r>
                      <a:r>
                        <a:rPr kumimoji="1" lang="ja-JP"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指定</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2024</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a:t>
                      </a:r>
                      <a:endPar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〇なんば広場及びなんさん通り全体完成（２０２５年）</a:t>
                      </a:r>
                      <a:endPar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〇地域団体によるほこみち制度を活用した管理運営開始（</a:t>
                      </a:r>
                      <a:r>
                        <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a:t>
                      </a:r>
                      <a:endPar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〇（仮称）難波千日前地点再開発プロジェクト開業（</a:t>
                      </a:r>
                      <a:r>
                        <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rPr>
                        <a:t>2031</a:t>
                      </a: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年予定）</a:t>
                      </a:r>
                      <a:endPar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8765372"/>
                  </a:ext>
                </a:extLst>
              </a:tr>
              <a:tr h="436597">
                <a:tc>
                  <a:txBody>
                    <a:bodyPr/>
                    <a:lstStyle/>
                    <a:p>
                      <a:pPr marL="0" indent="0" algn="ctr" defTabSz="914400" rtl="0" eaLnBrk="1" latinLnBrk="0" hangingPunct="1">
                        <a:buFont typeface="Arial" panose="020B0604020202020204" pitchFamily="34" charset="0"/>
                        <a:buNone/>
                      </a:pPr>
                      <a:r>
                        <a:rPr kumimoji="1" lang="ja-JP" altLang="en-US" sz="1050" kern="1200" dirty="0">
                          <a:solidFill>
                            <a:schemeClr val="tx1"/>
                          </a:solidFill>
                          <a:latin typeface="BIZ UDPゴシック" panose="020B0400000000000000" pitchFamily="50" charset="-128"/>
                          <a:ea typeface="BIZ UDPゴシック" panose="020B0400000000000000" pitchFamily="50" charset="-128"/>
                          <a:cs typeface="+mn-cs"/>
                        </a:rPr>
                        <a:t>⑤</a:t>
                      </a:r>
                      <a:endParaRPr kumimoji="1" lang="en-US" altLang="ja-JP" sz="105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ctr" defTabSz="914400" rtl="0" eaLnBrk="1" latinLnBrk="0" hangingPunct="1">
                        <a:buFont typeface="Arial" panose="020B0604020202020204" pitchFamily="34" charset="0"/>
                        <a:buNone/>
                      </a:pPr>
                      <a:r>
                        <a:rPr kumimoji="1" lang="ja-JP" altLang="en-US" sz="1000" kern="1200" dirty="0">
                          <a:solidFill>
                            <a:schemeClr val="tx1"/>
                          </a:solidFill>
                          <a:latin typeface="BIZ UDPゴシック" panose="020B0400000000000000" pitchFamily="50" charset="-128"/>
                          <a:ea typeface="BIZ UDPゴシック" panose="020B0400000000000000" pitchFamily="50" charset="-128"/>
                          <a:cs typeface="+mn-cs"/>
                        </a:rPr>
                        <a:t>夢洲</a:t>
                      </a:r>
                      <a:endParaRPr kumimoji="1" lang="en-US" altLang="ja-JP" sz="100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900"/>
                        </a:lnSpc>
                        <a:spcBef>
                          <a:spcPts val="0"/>
                        </a:spcBef>
                        <a:spcAft>
                          <a:spcPts val="0"/>
                        </a:spcAft>
                        <a:buClrTx/>
                        <a:buSzTx/>
                        <a:buFont typeface="Arial" panose="020B0604020202020204" pitchFamily="34" charset="0"/>
                        <a:buNone/>
                        <a:tabLst/>
                        <a:defRPr/>
                      </a:pPr>
                      <a:r>
                        <a:rPr kumimoji="1" lang="ja-JP" altLang="en-US" sz="800" b="1" kern="1200" dirty="0">
                          <a:solidFill>
                            <a:schemeClr val="tx1"/>
                          </a:solidFill>
                          <a:latin typeface="BIZ UDPゴシック" panose="020B0400000000000000" pitchFamily="50" charset="-128"/>
                          <a:ea typeface="BIZ UDPゴシック" panose="020B0400000000000000" pitchFamily="50" charset="-128"/>
                          <a:cs typeface="+mn-cs"/>
                        </a:rPr>
                        <a:t>　　　　　　　　　≪新たな国際観光拠点の形成≫</a:t>
                      </a:r>
                      <a:endParaRPr kumimoji="1" lang="en-US" altLang="ja-JP" sz="800" b="1" kern="1200" dirty="0">
                        <a:solidFill>
                          <a:schemeClr val="tx1"/>
                        </a:solidFill>
                        <a:latin typeface="BIZ UDPゴシック" panose="020B0400000000000000" pitchFamily="50" charset="-128"/>
                        <a:ea typeface="BIZ UDPゴシック" panose="020B0400000000000000" pitchFamily="50" charset="-128"/>
                        <a:cs typeface="+mn-cs"/>
                      </a:endParaRPr>
                    </a:p>
                    <a:p>
                      <a:pPr marL="0" indent="0" algn="l" defTabSz="914400" rtl="0" eaLnBrk="1" latinLnBrk="0" hangingPunct="1">
                        <a:lnSpc>
                          <a:spcPts val="900"/>
                        </a:lnSpc>
                        <a:buFont typeface="Arial" panose="020B0604020202020204" pitchFamily="34" charset="0"/>
                        <a:buNone/>
                      </a:pP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○統合型リゾート</a:t>
                      </a:r>
                      <a:r>
                        <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rPr>
                        <a:t>(IR)</a:t>
                      </a: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の開業（２０３０年秋頃想定）</a:t>
                      </a:r>
                      <a:endPar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900"/>
                        </a:lnSpc>
                        <a:spcBef>
                          <a:spcPts val="0"/>
                        </a:spcBef>
                        <a:spcAft>
                          <a:spcPts val="0"/>
                        </a:spcAft>
                        <a:buClrTx/>
                        <a:buSzTx/>
                        <a:buFont typeface="Arial" panose="020B0604020202020204" pitchFamily="34" charset="0"/>
                        <a:buNone/>
                        <a:tabLst/>
                        <a:defRPr/>
                      </a:pP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○万博の開催と、</a:t>
                      </a:r>
                      <a:r>
                        <a:rPr kumimoji="1" lang="ja-JP" altLang="en-US" sz="800" strike="noStrike" kern="1200" dirty="0">
                          <a:solidFill>
                            <a:schemeClr val="tx1"/>
                          </a:solidFill>
                          <a:latin typeface="BIZ UDPゴシック" panose="020B0400000000000000" pitchFamily="50" charset="-128"/>
                          <a:ea typeface="BIZ UDPゴシック" panose="020B0400000000000000" pitchFamily="50" charset="-128"/>
                          <a:cs typeface="+mn-cs"/>
                        </a:rPr>
                        <a:t>万博の理念</a:t>
                      </a: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を継承したまちづくり</a:t>
                      </a:r>
                      <a:r>
                        <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rPr>
                        <a:t>(2025</a:t>
                      </a: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年～</a:t>
                      </a:r>
                      <a:r>
                        <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rPr>
                        <a:t>)</a:t>
                      </a:r>
                    </a:p>
                  </a:txBody>
                  <a:tcPr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2221864"/>
                  </a:ext>
                </a:extLst>
              </a:tr>
              <a:tr h="553022">
                <a:tc>
                  <a:txBody>
                    <a:bodyPr/>
                    <a:lstStyle/>
                    <a:p>
                      <a:pPr marL="0" indent="0" algn="ctr" rtl="0" eaLnBrk="1" fontAlgn="ctr" latinLnBrk="0" hangingPunct="1">
                        <a:spcBef>
                          <a:spcPts val="0"/>
                        </a:spcBef>
                        <a:spcAft>
                          <a:spcPts val="0"/>
                        </a:spcAft>
                      </a:pP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⑥</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ctr" rtl="0" eaLnBrk="1" fontAlgn="ctr" latinLnBrk="0" hangingPunct="1">
                        <a:spcBef>
                          <a:spcPts val="0"/>
                        </a:spcBef>
                        <a:spcAft>
                          <a:spcPts val="0"/>
                        </a:spcAft>
                      </a:pP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千里ニュータウン</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900"/>
                        </a:lnSpc>
                        <a:spcBef>
                          <a:spcPts val="0"/>
                        </a:spcBef>
                        <a:spcAft>
                          <a:spcPts val="0"/>
                        </a:spcAft>
                        <a:buClrTx/>
                        <a:buSzTx/>
                        <a:buFont typeface="Arial" panose="020B0604020202020204" pitchFamily="34" charset="0"/>
                        <a:buNone/>
                        <a:tabLst/>
                        <a:defRPr/>
                      </a:pPr>
                      <a:r>
                        <a:rPr kumimoji="1" lang="ja-JP" altLang="en-US" sz="800" b="1" kern="1200" dirty="0">
                          <a:solidFill>
                            <a:schemeClr val="tx1"/>
                          </a:solidFill>
                          <a:latin typeface="BIZ UDPゴシック" panose="020B0400000000000000" pitchFamily="50" charset="-128"/>
                          <a:ea typeface="BIZ UDPゴシック" panose="020B0400000000000000" pitchFamily="50" charset="-128"/>
                          <a:cs typeface="+mn-cs"/>
                        </a:rPr>
                        <a:t>　　　≪みんなで夢を育み次代につなぐ千里ニュータウン≫</a:t>
                      </a:r>
                      <a:endParaRPr kumimoji="1" lang="en-US" altLang="ja-JP" sz="800" b="1" kern="1200" dirty="0">
                        <a:solidFill>
                          <a:schemeClr val="tx1"/>
                        </a:solidFill>
                        <a:latin typeface="BIZ UDPゴシック" panose="020B0400000000000000" pitchFamily="50" charset="-128"/>
                        <a:ea typeface="BIZ UDPゴシック" panose="020B0400000000000000" pitchFamily="50" charset="-128"/>
                        <a:cs typeface="+mn-cs"/>
                      </a:endParaRPr>
                    </a:p>
                    <a:p>
                      <a:pPr marL="0" indent="0" algn="l" defTabSz="914400" rtl="0" eaLnBrk="1" latinLnBrk="0" hangingPunct="1">
                        <a:lnSpc>
                          <a:spcPts val="900"/>
                        </a:lnSpc>
                        <a:buFont typeface="Arial" panose="020B0604020202020204" pitchFamily="34" charset="0"/>
                        <a:buNone/>
                      </a:pP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○国家戦略特区を活用し都市公園内保育園を開設（２０１９年）</a:t>
                      </a:r>
                      <a:endPar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endParaRPr>
                    </a:p>
                    <a:p>
                      <a:pPr marL="0" indent="0" algn="l" defTabSz="914400" rtl="0" eaLnBrk="1" latinLnBrk="0" hangingPunct="1">
                        <a:lnSpc>
                          <a:spcPts val="900"/>
                        </a:lnSpc>
                        <a:buFont typeface="Arial" panose="020B0604020202020204" pitchFamily="34" charset="0"/>
                        <a:buNone/>
                      </a:pP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a:t>
                      </a:r>
                      <a:r>
                        <a:rPr kumimoji="1" lang="zh-CN" altLang="en-US" sz="800" kern="1200" dirty="0">
                          <a:solidFill>
                            <a:schemeClr val="tx1"/>
                          </a:solidFill>
                          <a:latin typeface="BIZ UDPゴシック" panose="020B0400000000000000" pitchFamily="50" charset="-128"/>
                          <a:ea typeface="BIZ UDPゴシック" panose="020B0400000000000000" pitchFamily="50" charset="-128"/>
                          <a:cs typeface="+mn-cs"/>
                        </a:rPr>
                        <a:t>千里中央地区活性化基本計画</a:t>
                      </a: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＜改定版＞を策定</a:t>
                      </a:r>
                      <a:r>
                        <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rPr>
                        <a:t>(2024</a:t>
                      </a: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年</a:t>
                      </a:r>
                      <a:r>
                        <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rPr>
                        <a:t>)</a:t>
                      </a:r>
                    </a:p>
                    <a:p>
                      <a:pPr marL="0" marR="0" lvl="0" indent="0" algn="l" defTabSz="914400" rtl="0" eaLnBrk="1" fontAlgn="auto" latinLnBrk="0" hangingPunct="1">
                        <a:lnSpc>
                          <a:spcPts val="900"/>
                        </a:lnSpc>
                        <a:spcBef>
                          <a:spcPts val="0"/>
                        </a:spcBef>
                        <a:spcAft>
                          <a:spcPts val="0"/>
                        </a:spcAft>
                        <a:buClrTx/>
                        <a:buSzTx/>
                        <a:buFont typeface="Arial" panose="020B0604020202020204" pitchFamily="34" charset="0"/>
                        <a:buNone/>
                        <a:tabLst/>
                        <a:defRPr/>
                      </a:pP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○新千里東町近隣センター再整備事業の竣工（</a:t>
                      </a:r>
                      <a:r>
                        <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rPr>
                        <a:t>2025</a:t>
                      </a: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年）</a:t>
                      </a:r>
                      <a:endPar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endParaRPr>
                    </a:p>
                  </a:txBody>
                  <a:tcPr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7104341"/>
                  </a:ext>
                </a:extLst>
              </a:tr>
              <a:tr h="436597">
                <a:tc>
                  <a:txBody>
                    <a:bodyPr/>
                    <a:lstStyle/>
                    <a:p>
                      <a:pPr marL="0" marR="0" indent="0" algn="ctr" rtl="0" eaLnBrk="1" fontAlgn="auto" latinLnBrk="0" hangingPunct="1">
                        <a:spcBef>
                          <a:spcPts val="0"/>
                        </a:spcBef>
                        <a:spcAft>
                          <a:spcPts val="0"/>
                        </a:spcAft>
                      </a:pPr>
                      <a:r>
                        <a:rPr lang="ja-JP" altLang="en-US" sz="1050" b="0" i="0" u="none" strike="noStrike" dirty="0">
                          <a:effectLst/>
                          <a:latin typeface="BIZ UDPゴシック" panose="020B0400000000000000" pitchFamily="50" charset="-128"/>
                          <a:ea typeface="BIZ UDPゴシック" panose="020B0400000000000000" pitchFamily="50" charset="-128"/>
                        </a:rPr>
                        <a:t>⑦</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rtl="0" eaLnBrk="1" fontAlgn="auto" latinLnBrk="0" hangingPunct="1">
                        <a:spcBef>
                          <a:spcPts val="0"/>
                        </a:spcBef>
                        <a:spcAft>
                          <a:spcPts val="0"/>
                        </a:spcAft>
                      </a:pP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泉北ニュータウン</a:t>
                      </a:r>
                      <a:endParaRPr lang="ja-JP" altLang="en-US" sz="1000" b="0" i="0" u="none" strike="noStrike" dirty="0">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900"/>
                        </a:lnSpc>
                        <a:spcBef>
                          <a:spcPts val="0"/>
                        </a:spcBef>
                        <a:spcAft>
                          <a:spcPts val="0"/>
                        </a:spcAft>
                        <a:buClrTx/>
                        <a:buSzTx/>
                        <a:buFont typeface="Arial" panose="020B0604020202020204" pitchFamily="34" charset="0"/>
                        <a:buNone/>
                        <a:tabLst/>
                        <a:defRPr/>
                      </a:pPr>
                      <a:r>
                        <a:rPr kumimoji="1" lang="ja-JP" altLang="en-US" sz="800" b="1" kern="1200" dirty="0">
                          <a:solidFill>
                            <a:schemeClr val="tx1"/>
                          </a:solidFill>
                          <a:latin typeface="BIZ UDPゴシック" panose="020B0400000000000000" pitchFamily="50" charset="-128"/>
                          <a:ea typeface="BIZ UDPゴシック" panose="020B0400000000000000" pitchFamily="50" charset="-128"/>
                          <a:cs typeface="+mn-cs"/>
                        </a:rPr>
                        <a:t>　　≪かつてのベッドタウンから、より豊かに暮らせるまちへ≫</a:t>
                      </a:r>
                      <a:endParaRPr kumimoji="1" lang="en-US" altLang="ja-JP" sz="800" b="1" kern="1200" dirty="0">
                        <a:solidFill>
                          <a:schemeClr val="tx1"/>
                        </a:solidFill>
                        <a:latin typeface="BIZ UDPゴシック" panose="020B0400000000000000" pitchFamily="50" charset="-128"/>
                        <a:ea typeface="BIZ UDPゴシック" panose="020B0400000000000000" pitchFamily="50" charset="-128"/>
                        <a:cs typeface="+mn-cs"/>
                      </a:endParaRPr>
                    </a:p>
                    <a:p>
                      <a:pPr marL="0" indent="0" algn="l" defTabSz="914400" rtl="0" eaLnBrk="1" latinLnBrk="0" hangingPunct="1">
                        <a:lnSpc>
                          <a:spcPts val="900"/>
                        </a:lnSpc>
                        <a:buFont typeface="Arial" panose="020B0604020202020204" pitchFamily="34" charset="0"/>
                        <a:buNone/>
                      </a:pP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a:t>
                      </a:r>
                      <a:r>
                        <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rPr>
                        <a:t>SENBOKU New Design</a:t>
                      </a: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」の策定</a:t>
                      </a:r>
                      <a:r>
                        <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rPr>
                        <a:t> (2021</a:t>
                      </a:r>
                      <a:r>
                        <a:rPr kumimoji="1" lang="ja-JP" altLang="en-US" sz="800" kern="1200" dirty="0">
                          <a:solidFill>
                            <a:schemeClr val="tx1"/>
                          </a:solidFill>
                          <a:latin typeface="BIZ UDPゴシック" panose="020B0400000000000000" pitchFamily="50" charset="-128"/>
                          <a:ea typeface="BIZ UDPゴシック" panose="020B0400000000000000" pitchFamily="50" charset="-128"/>
                          <a:cs typeface="+mn-cs"/>
                        </a:rPr>
                        <a:t>年</a:t>
                      </a:r>
                      <a:r>
                        <a:rPr kumimoji="1" lang="en-US" altLang="ja-JP" sz="800" kern="1200" dirty="0">
                          <a:solidFill>
                            <a:schemeClr val="tx1"/>
                          </a:solidFill>
                          <a:latin typeface="BIZ UDPゴシック" panose="020B0400000000000000" pitchFamily="50" charset="-128"/>
                          <a:ea typeface="BIZ UDPゴシック" panose="020B0400000000000000" pitchFamily="50" charset="-128"/>
                          <a:cs typeface="+mn-cs"/>
                        </a:rPr>
                        <a:t>)</a:t>
                      </a:r>
                    </a:p>
                    <a:p>
                      <a:pPr marL="0" indent="0" algn="l" defTabSz="914400" rtl="0" eaLnBrk="1" latinLnBrk="0" hangingPunct="1">
                        <a:lnSpc>
                          <a:spcPts val="900"/>
                        </a:lnSpc>
                        <a:buFont typeface="Arial" panose="020B0604020202020204" pitchFamily="34" charset="0"/>
                        <a:buNone/>
                      </a:pPr>
                      <a:r>
                        <a:rPr kumimoji="1" lang="ja-JP" altLang="en-US" sz="800" b="0" i="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○近畿大学医学部・大学付属病院が開設（</a:t>
                      </a:r>
                      <a:r>
                        <a:rPr kumimoji="1" lang="en-US" altLang="ja-JP" sz="800" b="0" i="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2025</a:t>
                      </a:r>
                      <a:r>
                        <a:rPr kumimoji="1" lang="ja-JP" altLang="en-US" sz="800" b="0" i="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年）</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1557894"/>
                  </a:ext>
                </a:extLst>
              </a:tr>
              <a:tr h="436597">
                <a:tc>
                  <a:txBody>
                    <a:bodyPr/>
                    <a:lstStyle/>
                    <a:p>
                      <a:pPr marL="0" marR="0" indent="0" algn="ctr" rtl="0" eaLnBrk="1" fontAlgn="auto" latinLnBrk="0" hangingPunct="1">
                        <a:spcBef>
                          <a:spcPts val="0"/>
                        </a:spcBef>
                        <a:spcAft>
                          <a:spcPts val="0"/>
                        </a:spcAft>
                      </a:pPr>
                      <a:r>
                        <a:rPr lang="ja-JP" altLang="en-US" sz="1050" b="0" i="0" u="none" strike="noStrike" dirty="0">
                          <a:effectLst/>
                          <a:latin typeface="BIZ UDPゴシック" panose="020B0400000000000000" pitchFamily="50" charset="-128"/>
                          <a:ea typeface="BIZ UDPゴシック" panose="020B0400000000000000" pitchFamily="50" charset="-128"/>
                        </a:rPr>
                        <a:t>⑧</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rtl="0" eaLnBrk="1" fontAlgn="auto" latinLnBrk="0" hangingPunct="1">
                        <a:spcBef>
                          <a:spcPts val="0"/>
                        </a:spcBef>
                        <a:spcAft>
                          <a:spcPts val="0"/>
                        </a:spcAft>
                      </a:pPr>
                      <a:r>
                        <a:rPr lang="ja-JP" altLang="en-US" sz="1000" b="0" i="0" u="none" strike="noStrike" dirty="0">
                          <a:effectLst/>
                          <a:latin typeface="BIZ UDPゴシック" panose="020B0400000000000000" pitchFamily="50" charset="-128"/>
                          <a:ea typeface="BIZ UDPゴシック" panose="020B0400000000000000" pitchFamily="50" charset="-128"/>
                        </a:rPr>
                        <a:t>箕面船場</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b="1" kern="1200" dirty="0">
                          <a:solidFill>
                            <a:schemeClr val="tx1"/>
                          </a:solidFill>
                          <a:latin typeface="BIZ UDPゴシック" panose="020B0400000000000000" pitchFamily="50" charset="-128"/>
                          <a:ea typeface="BIZ UDPゴシック" panose="020B0400000000000000" pitchFamily="50" charset="-128"/>
                          <a:cs typeface="+mn-cs"/>
                        </a:rPr>
                        <a:t>    ≪学術・文化・商業・駅の４つが重なり広がる一体的なエリア≫</a:t>
                      </a:r>
                      <a:endParaRPr kumimoji="1" lang="en-US" altLang="ja-JP" sz="800" b="0" kern="1200" dirty="0">
                        <a:solidFill>
                          <a:schemeClr val="tx1"/>
                        </a:solidFill>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b="0" kern="1200" dirty="0">
                          <a:solidFill>
                            <a:schemeClr val="tx1"/>
                          </a:solidFill>
                          <a:latin typeface="BIZ UDPゴシック" panose="020B0400000000000000" pitchFamily="50" charset="-128"/>
                          <a:ea typeface="BIZ UDPゴシック" panose="020B0400000000000000" pitchFamily="50" charset="-128"/>
                          <a:cs typeface="+mn-cs"/>
                        </a:rPr>
                        <a:t>○大阪大学　箕面キャンパス開校</a:t>
                      </a:r>
                      <a:r>
                        <a:rPr kumimoji="1" lang="en-US" altLang="ja-JP" sz="800" b="0" kern="1200" dirty="0">
                          <a:solidFill>
                            <a:schemeClr val="tx1"/>
                          </a:solidFill>
                          <a:latin typeface="BIZ UDPゴシック" panose="020B0400000000000000" pitchFamily="50" charset="-128"/>
                          <a:ea typeface="BIZ UDPゴシック" panose="020B0400000000000000" pitchFamily="50" charset="-128"/>
                          <a:cs typeface="+mn-cs"/>
                        </a:rPr>
                        <a:t>(2021</a:t>
                      </a:r>
                      <a:r>
                        <a:rPr kumimoji="1" lang="ja-JP" altLang="en-US" sz="800" b="0" kern="1200" dirty="0">
                          <a:solidFill>
                            <a:schemeClr val="tx1"/>
                          </a:solidFill>
                          <a:latin typeface="BIZ UDPゴシック" panose="020B0400000000000000" pitchFamily="50" charset="-128"/>
                          <a:ea typeface="BIZ UDPゴシック" panose="020B0400000000000000" pitchFamily="50" charset="-128"/>
                          <a:cs typeface="+mn-cs"/>
                        </a:rPr>
                        <a:t>年</a:t>
                      </a:r>
                      <a:r>
                        <a:rPr kumimoji="1" lang="en-US" altLang="ja-JP" sz="800" b="0" kern="1200" dirty="0">
                          <a:solidFill>
                            <a:schemeClr val="tx1"/>
                          </a:solidFill>
                          <a:latin typeface="BIZ UDPゴシック" panose="020B0400000000000000" pitchFamily="50" charset="-128"/>
                          <a:ea typeface="BIZ UDPゴシック" panose="020B0400000000000000" pitchFamily="50" charset="-128"/>
                          <a:cs typeface="+mn-cs"/>
                        </a:rPr>
                        <a:t>)</a:t>
                      </a: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b="0" kern="1200" dirty="0">
                          <a:solidFill>
                            <a:schemeClr val="tx1"/>
                          </a:solidFill>
                          <a:latin typeface="BIZ UDPゴシック" panose="020B0400000000000000" pitchFamily="50" charset="-128"/>
                          <a:ea typeface="BIZ UDPゴシック" panose="020B0400000000000000" pitchFamily="50" charset="-128"/>
                          <a:cs typeface="+mn-cs"/>
                        </a:rPr>
                        <a:t>○箕面市立船場広場完成</a:t>
                      </a:r>
                      <a:r>
                        <a:rPr kumimoji="1" lang="en-US" altLang="ja-JP" sz="800" b="0" kern="1200" dirty="0">
                          <a:solidFill>
                            <a:schemeClr val="tx1"/>
                          </a:solidFill>
                          <a:latin typeface="BIZ UDPゴシック" panose="020B0400000000000000" pitchFamily="50" charset="-128"/>
                          <a:ea typeface="BIZ UDPゴシック" panose="020B0400000000000000" pitchFamily="50" charset="-128"/>
                          <a:cs typeface="+mn-cs"/>
                        </a:rPr>
                        <a:t>(2024</a:t>
                      </a:r>
                      <a:r>
                        <a:rPr kumimoji="1" lang="ja-JP" altLang="en-US" sz="800" b="0" kern="1200" dirty="0">
                          <a:solidFill>
                            <a:schemeClr val="tx1"/>
                          </a:solidFill>
                          <a:latin typeface="BIZ UDPゴシック" panose="020B0400000000000000" pitchFamily="50" charset="-128"/>
                          <a:ea typeface="BIZ UDPゴシック" panose="020B0400000000000000" pitchFamily="50" charset="-128"/>
                          <a:cs typeface="+mn-cs"/>
                        </a:rPr>
                        <a:t>年</a:t>
                      </a:r>
                      <a:r>
                        <a:rPr kumimoji="1" lang="en-US" altLang="ja-JP" sz="800" b="0" kern="1200" dirty="0">
                          <a:solidFill>
                            <a:schemeClr val="tx1"/>
                          </a:solidFill>
                          <a:latin typeface="BIZ UDPゴシック" panose="020B0400000000000000" pitchFamily="50" charset="-128"/>
                          <a:ea typeface="BIZ UDPゴシック" panose="020B0400000000000000" pitchFamily="50" charset="-128"/>
                          <a:cs typeface="+mn-cs"/>
                        </a:rPr>
                        <a:t>)</a:t>
                      </a:r>
                    </a:p>
                  </a:txBody>
                  <a:tcPr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8555611"/>
                  </a:ext>
                </a:extLst>
              </a:tr>
              <a:tr h="436597">
                <a:tc>
                  <a:txBody>
                    <a:bodyPr/>
                    <a:lstStyle/>
                    <a:p>
                      <a:pPr marL="0" marR="0" indent="0" algn="ctr" rtl="0" eaLnBrk="1" fontAlgn="auto" latinLnBrk="0" hangingPunct="1">
                        <a:spcBef>
                          <a:spcPts val="0"/>
                        </a:spcBef>
                        <a:spcAft>
                          <a:spcPts val="0"/>
                        </a:spcAft>
                      </a:pPr>
                      <a:r>
                        <a:rPr lang="ja-JP" altLang="en-US" sz="1050" b="0" i="0" u="none" strike="noStrike" dirty="0">
                          <a:effectLst/>
                          <a:latin typeface="BIZ UDPゴシック" panose="020B0400000000000000" pitchFamily="50" charset="-128"/>
                          <a:ea typeface="BIZ UDPゴシック" panose="020B0400000000000000" pitchFamily="50" charset="-128"/>
                        </a:rPr>
                        <a:t>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rtl="0" eaLnBrk="1" fontAlgn="auto" latinLnBrk="0" hangingPunct="1">
                        <a:spcBef>
                          <a:spcPts val="0"/>
                        </a:spcBef>
                        <a:spcAft>
                          <a:spcPts val="0"/>
                        </a:spcAft>
                      </a:pPr>
                      <a:r>
                        <a:rPr lang="ja-JP" altLang="en-US" sz="1000" b="0" i="0" u="none" strike="noStrike">
                          <a:effectLst/>
                          <a:latin typeface="BIZ UDPゴシック" panose="020B0400000000000000" pitchFamily="50" charset="-128"/>
                          <a:ea typeface="BIZ UDPゴシック" panose="020B0400000000000000" pitchFamily="50" charset="-128"/>
                        </a:rPr>
                        <a:t>枚方市駅前</a:t>
                      </a:r>
                      <a:endParaRPr lang="ja-JP" altLang="en-US" sz="1000" b="0" i="0" u="none" strike="noStrike" dirty="0">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rtl="0" eaLnBrk="1" fontAlgn="auto" latinLnBrk="0" hangingPunct="1">
                        <a:lnSpc>
                          <a:spcPts val="900"/>
                        </a:lnSpc>
                        <a:spcBef>
                          <a:spcPts val="0"/>
                        </a:spcBef>
                        <a:spcAft>
                          <a:spcPts val="0"/>
                        </a:spcAft>
                      </a:pPr>
                      <a:r>
                        <a:rPr kumimoji="1" lang="ja-JP" altLang="en-US" sz="800" b="1" kern="1200" dirty="0">
                          <a:solidFill>
                            <a:schemeClr val="tx1"/>
                          </a:solidFill>
                          <a:latin typeface="BIZ UDPゴシック" panose="020B0400000000000000" pitchFamily="50" charset="-128"/>
                          <a:ea typeface="BIZ UDPゴシック" panose="020B0400000000000000" pitchFamily="50" charset="-128"/>
                          <a:cs typeface="+mn-cs"/>
                        </a:rPr>
                        <a:t> 　　≪国際集客エリアの都市格を高める多様な都市機能の集積≫</a:t>
                      </a:r>
                      <a:endParaRPr kumimoji="1" lang="en-US" altLang="ja-JP" sz="800" b="1" kern="1200" dirty="0">
                        <a:solidFill>
                          <a:schemeClr val="tx1"/>
                        </a:solidFill>
                        <a:latin typeface="BIZ UDPゴシック" panose="020B0400000000000000" pitchFamily="50" charset="-128"/>
                        <a:ea typeface="BIZ UDPゴシック" panose="020B0400000000000000" pitchFamily="50" charset="-128"/>
                        <a:cs typeface="+mn-cs"/>
                      </a:endParaRPr>
                    </a:p>
                    <a:p>
                      <a:pPr marL="0" marR="0" indent="0" algn="l" rtl="0" eaLnBrk="1" fontAlgn="auto" latinLnBrk="0" hangingPunct="1">
                        <a:lnSpc>
                          <a:spcPts val="900"/>
                        </a:lnSpc>
                        <a:spcBef>
                          <a:spcPts val="0"/>
                        </a:spcBef>
                        <a:spcAft>
                          <a:spcPts val="0"/>
                        </a:spcAft>
                      </a:pPr>
                      <a:r>
                        <a:rPr kumimoji="1" lang="ja-JP" altLang="en-US" sz="800" b="0" i="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○ステーションヒル枚方、枚方モール開業</a:t>
                      </a:r>
                      <a:r>
                        <a:rPr kumimoji="1" lang="en-US" altLang="ja-JP" sz="800" b="0" i="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(2024</a:t>
                      </a:r>
                      <a:r>
                        <a:rPr kumimoji="1" lang="ja-JP" altLang="en-US" sz="800" b="0" i="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年</a:t>
                      </a:r>
                      <a:r>
                        <a:rPr kumimoji="1" lang="en-US" altLang="ja-JP" sz="800" b="0" i="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a:t>
                      </a:r>
                    </a:p>
                    <a:p>
                      <a:pPr marL="0" marR="0" indent="0" algn="l" rtl="0" eaLnBrk="1" fontAlgn="auto" latinLnBrk="0" hangingPunct="1">
                        <a:lnSpc>
                          <a:spcPts val="900"/>
                        </a:lnSpc>
                        <a:spcBef>
                          <a:spcPts val="0"/>
                        </a:spcBef>
                        <a:spcAft>
                          <a:spcPts val="0"/>
                        </a:spcAft>
                      </a:pPr>
                      <a:r>
                        <a:rPr kumimoji="1" lang="ja-JP" altLang="en-US" sz="800" b="0" i="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○北口駅前広場「マチノマひろば」オープン（</a:t>
                      </a:r>
                      <a:r>
                        <a:rPr kumimoji="1" lang="en-US" altLang="ja-JP" sz="800" b="0" i="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2025</a:t>
                      </a:r>
                      <a:r>
                        <a:rPr kumimoji="1" lang="ja-JP" altLang="en-US" sz="800" b="0" i="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年）</a:t>
                      </a:r>
                      <a:endPar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1639605"/>
                  </a:ext>
                </a:extLst>
              </a:tr>
            </a:tbl>
          </a:graphicData>
        </a:graphic>
      </p:graphicFrame>
      <p:pic>
        <p:nvPicPr>
          <p:cNvPr id="39" name="図 38">
            <a:extLst>
              <a:ext uri="{FF2B5EF4-FFF2-40B4-BE49-F238E27FC236}">
                <a16:creationId xmlns:a16="http://schemas.microsoft.com/office/drawing/2014/main" id="{42C83BE9-A7CD-4EBA-939B-93289F9096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48127" y="1103864"/>
            <a:ext cx="776697" cy="414665"/>
          </a:xfrm>
          <a:prstGeom prst="rect">
            <a:avLst/>
          </a:prstGeom>
        </p:spPr>
      </p:pic>
      <p:pic>
        <p:nvPicPr>
          <p:cNvPr id="40" name="図 39">
            <a:extLst>
              <a:ext uri="{FF2B5EF4-FFF2-40B4-BE49-F238E27FC236}">
                <a16:creationId xmlns:a16="http://schemas.microsoft.com/office/drawing/2014/main" id="{748E2BBB-10E2-43A1-A4E6-25382BB53B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48126" y="2369651"/>
            <a:ext cx="796823" cy="411741"/>
          </a:xfrm>
          <a:prstGeom prst="rect">
            <a:avLst/>
          </a:prstGeom>
        </p:spPr>
      </p:pic>
      <p:pic>
        <p:nvPicPr>
          <p:cNvPr id="41" name="図 40">
            <a:extLst>
              <a:ext uri="{FF2B5EF4-FFF2-40B4-BE49-F238E27FC236}">
                <a16:creationId xmlns:a16="http://schemas.microsoft.com/office/drawing/2014/main" id="{8844EA74-065A-453E-8928-E0E53641297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81061" y="3059614"/>
            <a:ext cx="776697" cy="411740"/>
          </a:xfrm>
          <a:prstGeom prst="rect">
            <a:avLst/>
          </a:prstGeom>
        </p:spPr>
      </p:pic>
      <p:pic>
        <p:nvPicPr>
          <p:cNvPr id="43" name="図 42">
            <a:extLst>
              <a:ext uri="{FF2B5EF4-FFF2-40B4-BE49-F238E27FC236}">
                <a16:creationId xmlns:a16="http://schemas.microsoft.com/office/drawing/2014/main" id="{91DB8C32-D023-4294-9706-6797D24EA04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84165" y="5933810"/>
            <a:ext cx="672204" cy="390323"/>
          </a:xfrm>
          <a:prstGeom prst="rect">
            <a:avLst/>
          </a:prstGeom>
          <a:ln>
            <a:noFill/>
          </a:ln>
        </p:spPr>
      </p:pic>
      <p:pic>
        <p:nvPicPr>
          <p:cNvPr id="44" name="図 43">
            <a:extLst>
              <a:ext uri="{FF2B5EF4-FFF2-40B4-BE49-F238E27FC236}">
                <a16:creationId xmlns:a16="http://schemas.microsoft.com/office/drawing/2014/main" id="{758394E0-2B0D-4F84-A0C1-E53BE599FF2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89860" y="6393164"/>
            <a:ext cx="672203" cy="381758"/>
          </a:xfrm>
          <a:prstGeom prst="rect">
            <a:avLst/>
          </a:prstGeom>
          <a:ln>
            <a:noFill/>
          </a:ln>
        </p:spPr>
      </p:pic>
      <p:pic>
        <p:nvPicPr>
          <p:cNvPr id="48" name="図 47">
            <a:extLst>
              <a:ext uri="{FF2B5EF4-FFF2-40B4-BE49-F238E27FC236}">
                <a16:creationId xmlns:a16="http://schemas.microsoft.com/office/drawing/2014/main" id="{ED06B678-815E-40AF-90B4-DB9EBF4C01E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52863" y="4924148"/>
            <a:ext cx="697849" cy="523658"/>
          </a:xfrm>
          <a:prstGeom prst="rect">
            <a:avLst/>
          </a:prstGeom>
          <a:ln>
            <a:noFill/>
          </a:ln>
        </p:spPr>
      </p:pic>
      <p:pic>
        <p:nvPicPr>
          <p:cNvPr id="50" name="図 49">
            <a:extLst>
              <a:ext uri="{FF2B5EF4-FFF2-40B4-BE49-F238E27FC236}">
                <a16:creationId xmlns:a16="http://schemas.microsoft.com/office/drawing/2014/main" id="{EC38BD6A-0843-412B-ACA5-54453BB7162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955005" y="5481730"/>
            <a:ext cx="704078" cy="416889"/>
          </a:xfrm>
          <a:prstGeom prst="rect">
            <a:avLst/>
          </a:prstGeom>
          <a:ln>
            <a:noFill/>
          </a:ln>
        </p:spPr>
      </p:pic>
      <p:pic>
        <p:nvPicPr>
          <p:cNvPr id="31" name="図 30" descr="建物, 屋外, 電車, 橋 が含まれている画像  AI によって生成されたコンテンツは間違っている可能性があります。">
            <a:extLst>
              <a:ext uri="{FF2B5EF4-FFF2-40B4-BE49-F238E27FC236}">
                <a16:creationId xmlns:a16="http://schemas.microsoft.com/office/drawing/2014/main" id="{E9E8974A-4FC3-422B-9792-3C83469ECE2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910277" y="3704381"/>
            <a:ext cx="747597" cy="409309"/>
          </a:xfrm>
          <a:prstGeom prst="rect">
            <a:avLst/>
          </a:prstGeom>
        </p:spPr>
      </p:pic>
      <p:sp>
        <p:nvSpPr>
          <p:cNvPr id="33" name="四角形: 角を丸くする 32">
            <a:extLst>
              <a:ext uri="{FF2B5EF4-FFF2-40B4-BE49-F238E27FC236}">
                <a16:creationId xmlns:a16="http://schemas.microsoft.com/office/drawing/2014/main" id="{27EB7027-FCDA-46AF-9465-C137D5CD76A0}"/>
              </a:ext>
            </a:extLst>
          </p:cNvPr>
          <p:cNvSpPr/>
          <p:nvPr/>
        </p:nvSpPr>
        <p:spPr>
          <a:xfrm>
            <a:off x="2826389" y="3892091"/>
            <a:ext cx="1359613" cy="2757952"/>
          </a:xfrm>
          <a:prstGeom prst="roundRect">
            <a:avLst>
              <a:gd name="adj" fmla="val 8667"/>
            </a:avLst>
          </a:prstGeom>
          <a:solidFill>
            <a:schemeClr val="bg1"/>
          </a:solid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t"/>
          <a:lstStyle/>
          <a:p>
            <a:pPr algn="ctr" fontAlgn="ctr"/>
            <a:r>
              <a:rPr kumimoji="1" lang="ja-JP" altLang="en-US" sz="900" b="1" dirty="0">
                <a:solidFill>
                  <a:schemeClr val="tx1"/>
                </a:solidFill>
                <a:latin typeface="BIZ UDゴシック" panose="020B0400000000000000" pitchFamily="49" charset="-128"/>
                <a:ea typeface="BIZ UDゴシック" panose="020B0400000000000000" pitchFamily="49" charset="-128"/>
              </a:rPr>
              <a:t>大阪城公園周辺地域</a:t>
            </a:r>
          </a:p>
          <a:p>
            <a:pPr algn="ctr">
              <a:spcBef>
                <a:spcPts val="300"/>
              </a:spcBef>
            </a:pPr>
            <a:r>
              <a:rPr kumimoji="1" lang="ja-JP" altLang="en-US" sz="900" dirty="0">
                <a:solidFill>
                  <a:schemeClr val="tx1"/>
                </a:solidFill>
                <a:latin typeface="BIZ UDゴシック" panose="020B0400000000000000" pitchFamily="49" charset="-128"/>
                <a:ea typeface="BIZ UDゴシック" panose="020B0400000000000000" pitchFamily="49" charset="-128"/>
              </a:rPr>
              <a:t>京橋駅・大阪ビジネスパーク駅周辺</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800" dirty="0">
                <a:solidFill>
                  <a:schemeClr val="tx1"/>
                </a:solidFill>
                <a:latin typeface="BIZ UDゴシック" panose="020B0400000000000000" pitchFamily="49" charset="-128"/>
                <a:ea typeface="BIZ UDゴシック" panose="020B0400000000000000" pitchFamily="49" charset="-128"/>
              </a:rPr>
              <a:t>（</a:t>
            </a:r>
            <a:r>
              <a:rPr kumimoji="1" lang="en-US" altLang="ja-JP" sz="800" dirty="0">
                <a:solidFill>
                  <a:schemeClr val="tx1"/>
                </a:solidFill>
                <a:latin typeface="BIZ UDゴシック" panose="020B0400000000000000" pitchFamily="49" charset="-128"/>
                <a:ea typeface="BIZ UDゴシック" panose="020B0400000000000000" pitchFamily="49" charset="-128"/>
              </a:rPr>
              <a:t>2026</a:t>
            </a:r>
            <a:r>
              <a:rPr kumimoji="1" lang="ja-JP" altLang="en-US" sz="800" dirty="0">
                <a:solidFill>
                  <a:schemeClr val="tx1"/>
                </a:solidFill>
                <a:latin typeface="BIZ UDゴシック" panose="020B0400000000000000" pitchFamily="49" charset="-128"/>
                <a:ea typeface="BIZ UDゴシック" panose="020B0400000000000000" pitchFamily="49" charset="-128"/>
              </a:rPr>
              <a:t>年</a:t>
            </a:r>
            <a:r>
              <a:rPr kumimoji="1" lang="en-US" altLang="ja-JP" sz="800" dirty="0">
                <a:solidFill>
                  <a:schemeClr val="tx1"/>
                </a:solidFill>
                <a:latin typeface="BIZ UDゴシック" panose="020B0400000000000000" pitchFamily="49" charset="-128"/>
                <a:ea typeface="BIZ UDゴシック" panose="020B0400000000000000" pitchFamily="49" charset="-128"/>
              </a:rPr>
              <a:t>JR</a:t>
            </a:r>
            <a:r>
              <a:rPr kumimoji="1" lang="ja-JP" altLang="en-US" sz="800" dirty="0">
                <a:solidFill>
                  <a:schemeClr val="tx1"/>
                </a:solidFill>
                <a:latin typeface="BIZ UDゴシック" panose="020B0400000000000000" pitchFamily="49" charset="-128"/>
                <a:ea typeface="BIZ UDゴシック" panose="020B0400000000000000" pitchFamily="49" charset="-128"/>
              </a:rPr>
              <a:t>片町線・東西線連続立体交差事業の事業再開予定）</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algn="ct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r>
              <a:rPr kumimoji="1" lang="ja-JP" altLang="en-US" sz="800" dirty="0">
                <a:solidFill>
                  <a:schemeClr val="tx1"/>
                </a:solidFill>
                <a:latin typeface="BIZ UDゴシック" panose="020B0400000000000000" pitchFamily="49" charset="-128"/>
                <a:ea typeface="BIZ UDゴシック" panose="020B0400000000000000" pitchFamily="49" charset="-128"/>
              </a:rPr>
              <a:t>複合的な都市機能の集積、業務・商業・観光機能の強化</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algn="ct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900" dirty="0">
                <a:solidFill>
                  <a:schemeClr val="tx1"/>
                </a:solidFill>
                <a:latin typeface="BIZ UDゴシック" panose="020B0400000000000000" pitchFamily="49" charset="-128"/>
                <a:ea typeface="BIZ UDゴシック" panose="020B0400000000000000" pitchFamily="49" charset="-128"/>
              </a:rPr>
              <a:t>大阪城東部地区</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900" dirty="0">
                <a:solidFill>
                  <a:schemeClr val="tx1"/>
                </a:solidFill>
                <a:latin typeface="BIZ UDゴシック" panose="020B0400000000000000" pitchFamily="49" charset="-128"/>
                <a:ea typeface="BIZ UDゴシック" panose="020B0400000000000000" pitchFamily="49" charset="-128"/>
              </a:rPr>
              <a:t>（森之宮周辺）</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800" dirty="0">
                <a:solidFill>
                  <a:schemeClr val="tx1"/>
                </a:solidFill>
                <a:latin typeface="BIZ UDゴシック" panose="020B0400000000000000" pitchFamily="49" charset="-128"/>
                <a:ea typeface="BIZ UDゴシック" panose="020B0400000000000000" pitchFamily="49" charset="-128"/>
              </a:rPr>
              <a:t>（</a:t>
            </a:r>
            <a:r>
              <a:rPr kumimoji="1" lang="en-US" altLang="ja-JP" sz="800" dirty="0">
                <a:solidFill>
                  <a:schemeClr val="tx1"/>
                </a:solidFill>
                <a:latin typeface="BIZ UDゴシック" panose="020B0400000000000000" pitchFamily="49" charset="-128"/>
                <a:ea typeface="BIZ UDゴシック" panose="020B0400000000000000" pitchFamily="49" charset="-128"/>
              </a:rPr>
              <a:t>2028</a:t>
            </a:r>
            <a:r>
              <a:rPr kumimoji="1" lang="ja-JP" altLang="en-US" sz="800" dirty="0">
                <a:solidFill>
                  <a:schemeClr val="tx1"/>
                </a:solidFill>
                <a:latin typeface="BIZ UDゴシック" panose="020B0400000000000000" pitchFamily="49" charset="-128"/>
                <a:ea typeface="BIZ UDゴシック" panose="020B0400000000000000" pitchFamily="49" charset="-128"/>
              </a:rPr>
              <a:t>年春</a:t>
            </a:r>
            <a:r>
              <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rPr>
              <a:t>1.5</a:t>
            </a: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期開発の</a:t>
            </a:r>
            <a:endParaRPr lang="en-US" altLang="ja-JP" sz="8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ctr"/>
            <a:r>
              <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rPr>
              <a:t>まちびらき</a:t>
            </a:r>
            <a:r>
              <a:rPr kumimoji="1" lang="ja-JP" altLang="en-US" sz="800" dirty="0">
                <a:solidFill>
                  <a:schemeClr val="tx1"/>
                </a:solidFill>
                <a:latin typeface="BIZ UDゴシック" panose="020B0400000000000000" pitchFamily="49" charset="-128"/>
                <a:ea typeface="BIZ UDゴシック" panose="020B0400000000000000" pitchFamily="49" charset="-128"/>
              </a:rPr>
              <a:t>予定）</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algn="ct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r>
              <a:rPr kumimoji="1" lang="ja-JP" altLang="en-US" sz="800" dirty="0">
                <a:solidFill>
                  <a:schemeClr val="tx1"/>
                </a:solidFill>
                <a:latin typeface="BIZ UDゴシック" panose="020B0400000000000000" pitchFamily="49" charset="-128"/>
                <a:ea typeface="BIZ UDゴシック" panose="020B0400000000000000" pitchFamily="49" charset="-128"/>
              </a:rPr>
              <a:t>大阪公立大学を先導役に、多世代・多様な人が集い、交流するまちづくりを推進</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p:txBody>
      </p:sp>
      <p:sp>
        <p:nvSpPr>
          <p:cNvPr id="34" name="四角形: 角を丸くする 33">
            <a:extLst>
              <a:ext uri="{FF2B5EF4-FFF2-40B4-BE49-F238E27FC236}">
                <a16:creationId xmlns:a16="http://schemas.microsoft.com/office/drawing/2014/main" id="{4F063686-2A3F-40ED-8EE5-02379DCF6206}"/>
              </a:ext>
            </a:extLst>
          </p:cNvPr>
          <p:cNvSpPr/>
          <p:nvPr/>
        </p:nvSpPr>
        <p:spPr>
          <a:xfrm>
            <a:off x="2911057" y="4080748"/>
            <a:ext cx="1246878" cy="1173910"/>
          </a:xfrm>
          <a:prstGeom prst="roundRect">
            <a:avLst>
              <a:gd name="adj" fmla="val 9806"/>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t"/>
          <a:lstStyle/>
          <a:p>
            <a:pPr algn="ctr" fontAlgn="ctr"/>
            <a:endParaRPr lang="ja-JP" altLang="en-US" sz="900">
              <a:solidFill>
                <a:srgbClr val="FF0000"/>
              </a:solidFill>
              <a:highlight>
                <a:srgbClr val="FFFF00"/>
              </a:highlight>
              <a:latin typeface="BIZ UDPゴシック" panose="020B0400000000000000" pitchFamily="50" charset="-128"/>
              <a:ea typeface="BIZ UDPゴシック" panose="020B0400000000000000" pitchFamily="50" charset="-128"/>
            </a:endParaRPr>
          </a:p>
        </p:txBody>
      </p:sp>
      <p:sp>
        <p:nvSpPr>
          <p:cNvPr id="35" name="四角形: 角を丸くする 34">
            <a:extLst>
              <a:ext uri="{FF2B5EF4-FFF2-40B4-BE49-F238E27FC236}">
                <a16:creationId xmlns:a16="http://schemas.microsoft.com/office/drawing/2014/main" id="{35CB139B-BDB3-4D5E-9108-97AD34E9BB5D}"/>
              </a:ext>
            </a:extLst>
          </p:cNvPr>
          <p:cNvSpPr/>
          <p:nvPr/>
        </p:nvSpPr>
        <p:spPr>
          <a:xfrm>
            <a:off x="2862816" y="5336480"/>
            <a:ext cx="1246878" cy="1192914"/>
          </a:xfrm>
          <a:prstGeom prst="roundRect">
            <a:avLst>
              <a:gd name="adj" fmla="val 9806"/>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t"/>
          <a:lstStyle/>
          <a:p>
            <a:pPr algn="ctr" fontAlgn="ctr"/>
            <a:endParaRPr lang="ja-JP" altLang="en-US" sz="900">
              <a:solidFill>
                <a:srgbClr val="FF0000"/>
              </a:solidFill>
              <a:highlight>
                <a:srgbClr val="FFFF00"/>
              </a:highligh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36507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F850A5B-1ACE-4179-88DC-AA6A2EB7E35E}"/>
              </a:ext>
            </a:extLst>
          </p:cNvPr>
          <p:cNvSpPr txBox="1"/>
          <p:nvPr/>
        </p:nvSpPr>
        <p:spPr>
          <a:xfrm>
            <a:off x="0" y="61186"/>
            <a:ext cx="9906000" cy="400110"/>
          </a:xfrm>
          <a:prstGeom prst="rect">
            <a:avLst/>
          </a:prstGeom>
          <a:noFill/>
        </p:spPr>
        <p:txBody>
          <a:bodyPr wrap="square">
            <a:spAutoFit/>
          </a:bodyPr>
          <a:lstStyle>
            <a:defPPr>
              <a:defRPr lang="en-US"/>
            </a:defPPr>
            <a:lvl1pPr defTabSz="742950">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１－③ ．まちづくり・インフラ整備＜インフラ整備＞</a:t>
            </a:r>
            <a:endParaRPr lang="ja-JP" altLang="en-US" sz="1800" dirty="0"/>
          </a:p>
        </p:txBody>
      </p:sp>
      <p:graphicFrame>
        <p:nvGraphicFramePr>
          <p:cNvPr id="28" name="表 27">
            <a:extLst>
              <a:ext uri="{FF2B5EF4-FFF2-40B4-BE49-F238E27FC236}">
                <a16:creationId xmlns:a16="http://schemas.microsoft.com/office/drawing/2014/main" id="{F28ABD91-D8BE-49DD-AF71-A3DB6397EF3A}"/>
              </a:ext>
            </a:extLst>
          </p:cNvPr>
          <p:cNvGraphicFramePr>
            <a:graphicFrameLocks noGrp="1"/>
          </p:cNvGraphicFramePr>
          <p:nvPr>
            <p:extLst>
              <p:ext uri="{D42A27DB-BD31-4B8C-83A1-F6EECF244321}">
                <p14:modId xmlns:p14="http://schemas.microsoft.com/office/powerpoint/2010/main" val="1455243514"/>
              </p:ext>
            </p:extLst>
          </p:nvPr>
        </p:nvGraphicFramePr>
        <p:xfrm>
          <a:off x="386673" y="1034887"/>
          <a:ext cx="3838995" cy="944372"/>
        </p:xfrm>
        <a:graphic>
          <a:graphicData uri="http://schemas.openxmlformats.org/drawingml/2006/table">
            <a:tbl>
              <a:tblPr/>
              <a:tblGrid>
                <a:gridCol w="511548">
                  <a:extLst>
                    <a:ext uri="{9D8B030D-6E8A-4147-A177-3AD203B41FA5}">
                      <a16:colId xmlns:a16="http://schemas.microsoft.com/office/drawing/2014/main" val="3955526406"/>
                    </a:ext>
                  </a:extLst>
                </a:gridCol>
                <a:gridCol w="1272916">
                  <a:extLst>
                    <a:ext uri="{9D8B030D-6E8A-4147-A177-3AD203B41FA5}">
                      <a16:colId xmlns:a16="http://schemas.microsoft.com/office/drawing/2014/main" val="3429126750"/>
                    </a:ext>
                  </a:extLst>
                </a:gridCol>
                <a:gridCol w="1230329">
                  <a:extLst>
                    <a:ext uri="{9D8B030D-6E8A-4147-A177-3AD203B41FA5}">
                      <a16:colId xmlns:a16="http://schemas.microsoft.com/office/drawing/2014/main" val="807958017"/>
                    </a:ext>
                  </a:extLst>
                </a:gridCol>
                <a:gridCol w="824202">
                  <a:extLst>
                    <a:ext uri="{9D8B030D-6E8A-4147-A177-3AD203B41FA5}">
                      <a16:colId xmlns:a16="http://schemas.microsoft.com/office/drawing/2014/main" val="2591044294"/>
                    </a:ext>
                  </a:extLst>
                </a:gridCol>
              </a:tblGrid>
              <a:tr h="166732">
                <a:tc>
                  <a:txBody>
                    <a:bodyPr/>
                    <a:lstStyle/>
                    <a:p>
                      <a:pPr algn="ctr" fontAlgn="b"/>
                      <a:r>
                        <a:rPr lang="ja-JP" altLang="en-US" sz="1000" b="1" i="0" u="none" strike="noStrike" dirty="0">
                          <a:solidFill>
                            <a:srgbClr val="FFFFFF"/>
                          </a:solidFill>
                          <a:effectLst/>
                          <a:latin typeface="BIZ UDPゴシック" panose="020B0400000000000000" pitchFamily="50" charset="-128"/>
                          <a:ea typeface="BIZ UDPゴシック" panose="020B0400000000000000" pitchFamily="50" charset="-128"/>
                        </a:rPr>
                        <a:t>　</a:t>
                      </a:r>
                    </a:p>
                  </a:txBody>
                  <a:tcPr marL="72000" marR="3600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2060"/>
                    </a:solidFill>
                  </a:tcPr>
                </a:tc>
                <a:tc>
                  <a:txBody>
                    <a:bodyPr/>
                    <a:lstStyle/>
                    <a:p>
                      <a:pPr algn="ctr" fontAlgn="b"/>
                      <a:r>
                        <a:rPr lang="en-US" altLang="ja-JP" sz="1000" b="1" i="0" u="none" strike="noStrike" dirty="0">
                          <a:solidFill>
                            <a:srgbClr val="FFFFFF"/>
                          </a:solidFill>
                          <a:effectLst/>
                          <a:latin typeface="BIZ UDPゴシック" panose="020B0400000000000000" pitchFamily="50" charset="-128"/>
                          <a:ea typeface="BIZ UDPゴシック" panose="020B0400000000000000" pitchFamily="50" charset="-128"/>
                        </a:rPr>
                        <a:t>2011-2013</a:t>
                      </a:r>
                      <a:r>
                        <a:rPr lang="ja-JP" altLang="en-US" sz="1000" b="1" i="0" u="none" strike="noStrike" dirty="0">
                          <a:solidFill>
                            <a:srgbClr val="FFFFFF"/>
                          </a:solidFill>
                          <a:effectLst/>
                          <a:latin typeface="BIZ UDPゴシック" panose="020B0400000000000000" pitchFamily="50" charset="-128"/>
                          <a:ea typeface="BIZ UDPゴシック" panose="020B0400000000000000" pitchFamily="50" charset="-128"/>
                        </a:rPr>
                        <a:t>平均</a:t>
                      </a:r>
                      <a:endParaRPr lang="en-US" altLang="ja-JP" sz="1000" b="1" i="0" u="none" strike="noStrike" dirty="0">
                        <a:solidFill>
                          <a:srgbClr val="FFFFFF"/>
                        </a:solidFill>
                        <a:effectLst/>
                        <a:latin typeface="BIZ UDPゴシック" panose="020B0400000000000000" pitchFamily="50" charset="-128"/>
                        <a:ea typeface="BIZ UDPゴシック" panose="020B0400000000000000" pitchFamily="50" charset="-128"/>
                      </a:endParaRPr>
                    </a:p>
                  </a:txBody>
                  <a:tcPr marL="72000" marR="3600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2060"/>
                    </a:solidFill>
                  </a:tcPr>
                </a:tc>
                <a:tc>
                  <a:txBody>
                    <a:bodyPr/>
                    <a:lstStyle/>
                    <a:p>
                      <a:pPr algn="ctr" fontAlgn="b"/>
                      <a:r>
                        <a:rPr lang="en-US" altLang="ja-JP" sz="1000" b="1" i="0" u="none" strike="noStrike" dirty="0">
                          <a:solidFill>
                            <a:srgbClr val="FFFFFF"/>
                          </a:solidFill>
                          <a:effectLst/>
                          <a:latin typeface="BIZ UDPゴシック" panose="020B0400000000000000" pitchFamily="50" charset="-128"/>
                          <a:ea typeface="BIZ UDPゴシック" panose="020B0400000000000000" pitchFamily="50" charset="-128"/>
                        </a:rPr>
                        <a:t>2020-2022</a:t>
                      </a:r>
                      <a:r>
                        <a:rPr lang="ja-JP" altLang="en-US" sz="1000" b="1" i="0" u="none" strike="noStrike" dirty="0">
                          <a:solidFill>
                            <a:srgbClr val="FFFFFF"/>
                          </a:solidFill>
                          <a:effectLst/>
                          <a:latin typeface="BIZ UDPゴシック" panose="020B0400000000000000" pitchFamily="50" charset="-128"/>
                          <a:ea typeface="BIZ UDPゴシック" panose="020B0400000000000000" pitchFamily="50" charset="-128"/>
                        </a:rPr>
                        <a:t>平均</a:t>
                      </a:r>
                      <a:endParaRPr lang="en-US" altLang="ja-JP" sz="1000" b="1" i="0" u="none" strike="noStrike" dirty="0">
                        <a:solidFill>
                          <a:srgbClr val="FFFFFF"/>
                        </a:solidFill>
                        <a:effectLst/>
                        <a:latin typeface="BIZ UDPゴシック" panose="020B0400000000000000" pitchFamily="50" charset="-128"/>
                        <a:ea typeface="BIZ UDPゴシック" panose="020B0400000000000000" pitchFamily="50" charset="-128"/>
                      </a:endParaRPr>
                    </a:p>
                  </a:txBody>
                  <a:tcPr marL="72000" marR="3600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2060"/>
                    </a:solidFill>
                  </a:tcPr>
                </a:tc>
                <a:tc>
                  <a:txBody>
                    <a:bodyPr/>
                    <a:lstStyle/>
                    <a:p>
                      <a:pPr algn="ctr" fontAlgn="b"/>
                      <a:r>
                        <a:rPr lang="ja-JP" altLang="en-US" sz="1000" b="1" i="0" u="none" strike="noStrike" dirty="0">
                          <a:solidFill>
                            <a:srgbClr val="FFFFFF"/>
                          </a:solidFill>
                          <a:effectLst/>
                          <a:latin typeface="BIZ UDPゴシック" panose="020B0400000000000000" pitchFamily="50" charset="-128"/>
                          <a:ea typeface="BIZ UDPゴシック" panose="020B0400000000000000" pitchFamily="50" charset="-128"/>
                        </a:rPr>
                        <a:t>変化率</a:t>
                      </a:r>
                    </a:p>
                  </a:txBody>
                  <a:tcPr marL="72000" marR="3600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2060"/>
                    </a:solidFill>
                  </a:tcPr>
                </a:tc>
                <a:extLst>
                  <a:ext uri="{0D108BD9-81ED-4DB2-BD59-A6C34878D82A}">
                    <a16:rowId xmlns:a16="http://schemas.microsoft.com/office/drawing/2014/main" val="3616843074"/>
                  </a:ext>
                </a:extLst>
              </a:tr>
              <a:tr h="174736">
                <a:tc>
                  <a:txBody>
                    <a:bodyPr/>
                    <a:lstStyle/>
                    <a:p>
                      <a:pPr algn="l" fontAlgn="b"/>
                      <a:r>
                        <a:rPr lang="ja-JP" altLang="en-US" sz="1000" b="1" i="0" u="none" strike="noStrike" dirty="0">
                          <a:solidFill>
                            <a:srgbClr val="FF0000"/>
                          </a:solidFill>
                          <a:effectLst/>
                          <a:latin typeface="BIZ UDPゴシック" panose="020B0400000000000000" pitchFamily="50" charset="-128"/>
                          <a:ea typeface="BIZ UDPゴシック" panose="020B0400000000000000" pitchFamily="50" charset="-128"/>
                        </a:rPr>
                        <a:t>大阪府</a:t>
                      </a:r>
                    </a:p>
                  </a:txBody>
                  <a:tcPr marL="72000" marR="3600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US" altLang="ja-JP" sz="1000" b="0" i="0" u="none" strike="noStrike" dirty="0">
                          <a:effectLst/>
                          <a:latin typeface="BIZ UDPゴシック" panose="020B0400000000000000" pitchFamily="50" charset="-128"/>
                          <a:ea typeface="BIZ UDPゴシック" panose="020B0400000000000000" pitchFamily="50" charset="-128"/>
                        </a:rPr>
                        <a:t>529,481 </a:t>
                      </a:r>
                    </a:p>
                  </a:txBody>
                  <a:tcPr marL="72000" marR="3600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US" altLang="ja-JP" sz="1000" b="0" i="0" u="none" strike="noStrike" dirty="0">
                          <a:effectLst/>
                          <a:latin typeface="BIZ UDPゴシック" panose="020B0400000000000000" pitchFamily="50" charset="-128"/>
                          <a:ea typeface="BIZ UDPゴシック" panose="020B0400000000000000" pitchFamily="50" charset="-128"/>
                        </a:rPr>
                        <a:t>763,819 </a:t>
                      </a:r>
                    </a:p>
                  </a:txBody>
                  <a:tcPr marL="72000" marR="3600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US" altLang="ja-JP" sz="1050" b="1" i="0" u="none" strike="noStrike" dirty="0">
                          <a:solidFill>
                            <a:srgbClr val="FF0000"/>
                          </a:solidFill>
                          <a:effectLst/>
                          <a:latin typeface="BIZ UDPゴシック" panose="020B0400000000000000" pitchFamily="50" charset="-128"/>
                          <a:ea typeface="BIZ UDPゴシック" panose="020B0400000000000000" pitchFamily="50" charset="-128"/>
                        </a:rPr>
                        <a:t>1.44</a:t>
                      </a:r>
                      <a:r>
                        <a:rPr lang="ja-JP" altLang="en-US" sz="1050" b="1" i="0" u="none" strike="noStrike" dirty="0">
                          <a:solidFill>
                            <a:srgbClr val="FF0000"/>
                          </a:solidFill>
                          <a:effectLst/>
                          <a:latin typeface="BIZ UDPゴシック" panose="020B0400000000000000" pitchFamily="50" charset="-128"/>
                          <a:ea typeface="BIZ UDPゴシック" panose="020B0400000000000000" pitchFamily="50" charset="-128"/>
                        </a:rPr>
                        <a:t>倍</a:t>
                      </a:r>
                      <a:r>
                        <a:rPr lang="en-US" altLang="ja-JP" sz="1000" b="0" i="0" u="none" strike="noStrike" dirty="0">
                          <a:effectLst/>
                          <a:latin typeface="BIZ UDPゴシック" panose="020B0400000000000000" pitchFamily="50" charset="-128"/>
                          <a:ea typeface="BIZ UDPゴシック" panose="020B0400000000000000" pitchFamily="50" charset="-128"/>
                        </a:rPr>
                        <a:t> </a:t>
                      </a:r>
                    </a:p>
                  </a:txBody>
                  <a:tcPr marL="72000" marR="3600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695690329"/>
                  </a:ext>
                </a:extLst>
              </a:tr>
              <a:tr h="150726">
                <a:tc>
                  <a:txBody>
                    <a:bodyPr/>
                    <a:lstStyle/>
                    <a:p>
                      <a:pPr algn="l" fontAlgn="b"/>
                      <a:r>
                        <a:rPr lang="ja-JP" altLang="en-US" sz="900" b="0" i="0" u="none" strike="noStrike" dirty="0">
                          <a:effectLst/>
                          <a:latin typeface="BIZ UDPゴシック" panose="020B0400000000000000" pitchFamily="50" charset="-128"/>
                          <a:ea typeface="BIZ UDPゴシック" panose="020B0400000000000000" pitchFamily="50" charset="-128"/>
                        </a:rPr>
                        <a:t>東京都</a:t>
                      </a:r>
                    </a:p>
                  </a:txBody>
                  <a:tcPr marL="72000" marR="3600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US" altLang="ja-JP" sz="900" b="0" i="0" u="none" strike="noStrike" dirty="0">
                          <a:effectLst/>
                          <a:latin typeface="BIZ UDPゴシック" panose="020B0400000000000000" pitchFamily="50" charset="-128"/>
                          <a:ea typeface="BIZ UDPゴシック" panose="020B0400000000000000" pitchFamily="50" charset="-128"/>
                        </a:rPr>
                        <a:t>1,451,965 </a:t>
                      </a:r>
                    </a:p>
                  </a:txBody>
                  <a:tcPr marL="72000" marR="3600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US" altLang="ja-JP" sz="900" b="0" i="0" u="none" strike="noStrike" dirty="0">
                          <a:effectLst/>
                          <a:latin typeface="BIZ UDPゴシック" panose="020B0400000000000000" pitchFamily="50" charset="-128"/>
                          <a:ea typeface="BIZ UDPゴシック" panose="020B0400000000000000" pitchFamily="50" charset="-128"/>
                        </a:rPr>
                        <a:t>1,801,128 </a:t>
                      </a:r>
                    </a:p>
                  </a:txBody>
                  <a:tcPr marL="72000" marR="3600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US" altLang="ja-JP" sz="900" b="0" i="0" u="none" strike="noStrike" dirty="0">
                          <a:effectLst/>
                          <a:latin typeface="BIZ UDPゴシック" panose="020B0400000000000000" pitchFamily="50" charset="-128"/>
                          <a:ea typeface="BIZ UDPゴシック" panose="020B0400000000000000" pitchFamily="50" charset="-128"/>
                        </a:rPr>
                        <a:t>1.24</a:t>
                      </a:r>
                      <a:r>
                        <a:rPr lang="ja-JP" altLang="en-US" sz="900" b="0" i="0" u="none" strike="noStrike" dirty="0">
                          <a:effectLst/>
                          <a:latin typeface="BIZ UDPゴシック" panose="020B0400000000000000" pitchFamily="50" charset="-128"/>
                          <a:ea typeface="BIZ UDPゴシック" panose="020B0400000000000000" pitchFamily="50" charset="-128"/>
                        </a:rPr>
                        <a:t>倍</a:t>
                      </a:r>
                      <a:r>
                        <a:rPr lang="en-US" altLang="ja-JP" sz="900" b="0" i="0" u="none" strike="noStrike" dirty="0">
                          <a:effectLst/>
                          <a:latin typeface="BIZ UDPゴシック" panose="020B0400000000000000" pitchFamily="50" charset="-128"/>
                          <a:ea typeface="BIZ UDPゴシック" panose="020B0400000000000000" pitchFamily="50" charset="-128"/>
                        </a:rPr>
                        <a:t> </a:t>
                      </a:r>
                    </a:p>
                  </a:txBody>
                  <a:tcPr marL="72000" marR="3600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712453738"/>
                  </a:ext>
                </a:extLst>
              </a:tr>
              <a:tr h="150726">
                <a:tc>
                  <a:txBody>
                    <a:bodyPr/>
                    <a:lstStyle/>
                    <a:p>
                      <a:pPr algn="l" fontAlgn="b"/>
                      <a:r>
                        <a:rPr lang="ja-JP" altLang="en-US" sz="900" b="0" i="0" u="none" strike="noStrike">
                          <a:effectLst/>
                          <a:latin typeface="BIZ UDPゴシック" panose="020B0400000000000000" pitchFamily="50" charset="-128"/>
                          <a:ea typeface="BIZ UDPゴシック" panose="020B0400000000000000" pitchFamily="50" charset="-128"/>
                        </a:rPr>
                        <a:t>愛知県</a:t>
                      </a:r>
                    </a:p>
                  </a:txBody>
                  <a:tcPr marL="72000" marR="3600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US" altLang="ja-JP" sz="900" b="0" i="0" u="none" strike="noStrike" dirty="0">
                          <a:effectLst/>
                          <a:latin typeface="BIZ UDPゴシック" panose="020B0400000000000000" pitchFamily="50" charset="-128"/>
                          <a:ea typeface="BIZ UDPゴシック" panose="020B0400000000000000" pitchFamily="50" charset="-128"/>
                        </a:rPr>
                        <a:t>729,644 </a:t>
                      </a:r>
                    </a:p>
                  </a:txBody>
                  <a:tcPr marL="72000" marR="3600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US" altLang="ja-JP" sz="900" b="0" i="0" u="none" strike="noStrike" dirty="0">
                          <a:effectLst/>
                          <a:latin typeface="BIZ UDPゴシック" panose="020B0400000000000000" pitchFamily="50" charset="-128"/>
                          <a:ea typeface="BIZ UDPゴシック" panose="020B0400000000000000" pitchFamily="50" charset="-128"/>
                        </a:rPr>
                        <a:t>941,915 </a:t>
                      </a:r>
                    </a:p>
                  </a:txBody>
                  <a:tcPr marL="72000" marR="3600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US" altLang="ja-JP" sz="900" b="0" i="0" u="none" strike="noStrike" dirty="0">
                          <a:effectLst/>
                          <a:latin typeface="BIZ UDPゴシック" panose="020B0400000000000000" pitchFamily="50" charset="-128"/>
                          <a:ea typeface="BIZ UDPゴシック" panose="020B0400000000000000" pitchFamily="50" charset="-128"/>
                        </a:rPr>
                        <a:t>1.29</a:t>
                      </a:r>
                      <a:r>
                        <a:rPr lang="ja-JP" altLang="en-US" sz="900" b="0" i="0" u="none" strike="noStrike" dirty="0">
                          <a:effectLst/>
                          <a:latin typeface="BIZ UDPゴシック" panose="020B0400000000000000" pitchFamily="50" charset="-128"/>
                          <a:ea typeface="BIZ UDPゴシック" panose="020B0400000000000000" pitchFamily="50" charset="-128"/>
                        </a:rPr>
                        <a:t>倍</a:t>
                      </a:r>
                      <a:r>
                        <a:rPr lang="en-US" altLang="ja-JP" sz="900" b="0" i="0" u="none" strike="noStrike" dirty="0">
                          <a:effectLst/>
                          <a:latin typeface="BIZ UDPゴシック" panose="020B0400000000000000" pitchFamily="50" charset="-128"/>
                          <a:ea typeface="BIZ UDPゴシック" panose="020B0400000000000000" pitchFamily="50" charset="-128"/>
                        </a:rPr>
                        <a:t> </a:t>
                      </a:r>
                    </a:p>
                  </a:txBody>
                  <a:tcPr marL="72000" marR="3600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241224639"/>
                  </a:ext>
                </a:extLst>
              </a:tr>
              <a:tr h="150726">
                <a:tc>
                  <a:txBody>
                    <a:bodyPr/>
                    <a:lstStyle/>
                    <a:p>
                      <a:pPr algn="l" fontAlgn="b"/>
                      <a:r>
                        <a:rPr lang="ja-JP" altLang="en-US" sz="900" b="0" i="0" u="none" strike="noStrike">
                          <a:effectLst/>
                          <a:latin typeface="BIZ UDPゴシック" panose="020B0400000000000000" pitchFamily="50" charset="-128"/>
                          <a:ea typeface="BIZ UDPゴシック" panose="020B0400000000000000" pitchFamily="50" charset="-128"/>
                        </a:rPr>
                        <a:t>福岡県</a:t>
                      </a:r>
                    </a:p>
                  </a:txBody>
                  <a:tcPr marL="72000" marR="3600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US" altLang="ja-JP" sz="900" b="0" i="0" u="none" strike="noStrike" dirty="0">
                          <a:effectLst/>
                          <a:latin typeface="BIZ UDPゴシック" panose="020B0400000000000000" pitchFamily="50" charset="-128"/>
                          <a:ea typeface="BIZ UDPゴシック" panose="020B0400000000000000" pitchFamily="50" charset="-128"/>
                        </a:rPr>
                        <a:t>636,737 </a:t>
                      </a:r>
                    </a:p>
                  </a:txBody>
                  <a:tcPr marL="72000" marR="3600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US" altLang="ja-JP" sz="900" b="0" i="0" u="none" strike="noStrike" dirty="0">
                          <a:effectLst/>
                          <a:latin typeface="BIZ UDPゴシック" panose="020B0400000000000000" pitchFamily="50" charset="-128"/>
                          <a:ea typeface="BIZ UDPゴシック" panose="020B0400000000000000" pitchFamily="50" charset="-128"/>
                        </a:rPr>
                        <a:t>764,175 </a:t>
                      </a:r>
                    </a:p>
                  </a:txBody>
                  <a:tcPr marL="72000" marR="3600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US" altLang="ja-JP" sz="900" b="0" i="0" u="none" strike="noStrike" dirty="0">
                          <a:effectLst/>
                          <a:latin typeface="BIZ UDPゴシック" panose="020B0400000000000000" pitchFamily="50" charset="-128"/>
                          <a:ea typeface="BIZ UDPゴシック" panose="020B0400000000000000" pitchFamily="50" charset="-128"/>
                        </a:rPr>
                        <a:t>1.20</a:t>
                      </a:r>
                      <a:r>
                        <a:rPr lang="ja-JP" altLang="en-US" sz="900" b="0" i="0" u="none" strike="noStrike" dirty="0">
                          <a:effectLst/>
                          <a:latin typeface="BIZ UDPゴシック" panose="020B0400000000000000" pitchFamily="50" charset="-128"/>
                          <a:ea typeface="BIZ UDPゴシック" panose="020B0400000000000000" pitchFamily="50" charset="-128"/>
                        </a:rPr>
                        <a:t>倍</a:t>
                      </a:r>
                      <a:r>
                        <a:rPr lang="en-US" altLang="ja-JP" sz="900" b="0" i="0" u="none" strike="noStrike" dirty="0">
                          <a:effectLst/>
                          <a:latin typeface="BIZ UDPゴシック" panose="020B0400000000000000" pitchFamily="50" charset="-128"/>
                          <a:ea typeface="BIZ UDPゴシック" panose="020B0400000000000000" pitchFamily="50" charset="-128"/>
                        </a:rPr>
                        <a:t> </a:t>
                      </a:r>
                    </a:p>
                  </a:txBody>
                  <a:tcPr marL="72000" marR="3600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603269261"/>
                  </a:ext>
                </a:extLst>
              </a:tr>
              <a:tr h="150726">
                <a:tc>
                  <a:txBody>
                    <a:bodyPr/>
                    <a:lstStyle/>
                    <a:p>
                      <a:pPr algn="l" fontAlgn="b"/>
                      <a:r>
                        <a:rPr lang="ja-JP" altLang="en-US" sz="900" b="0" i="0" u="none" strike="noStrike">
                          <a:effectLst/>
                          <a:latin typeface="BIZ UDPゴシック" panose="020B0400000000000000" pitchFamily="50" charset="-128"/>
                          <a:ea typeface="BIZ UDPゴシック" panose="020B0400000000000000" pitchFamily="50" charset="-128"/>
                        </a:rPr>
                        <a:t>全国</a:t>
                      </a:r>
                    </a:p>
                  </a:txBody>
                  <a:tcPr marL="72000" marR="3600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US" altLang="ja-JP" sz="900" b="0" i="0" u="none" strike="noStrike" dirty="0">
                          <a:effectLst/>
                          <a:latin typeface="BIZ UDPゴシック" panose="020B0400000000000000" pitchFamily="50" charset="-128"/>
                          <a:ea typeface="BIZ UDPゴシック" panose="020B0400000000000000" pitchFamily="50" charset="-128"/>
                        </a:rPr>
                        <a:t>18,821,600 </a:t>
                      </a:r>
                    </a:p>
                  </a:txBody>
                  <a:tcPr marL="72000" marR="3600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US" altLang="ja-JP" sz="900" b="0" i="0" u="none" strike="noStrike">
                          <a:effectLst/>
                          <a:latin typeface="BIZ UDPゴシック" panose="020B0400000000000000" pitchFamily="50" charset="-128"/>
                          <a:ea typeface="BIZ UDPゴシック" panose="020B0400000000000000" pitchFamily="50" charset="-128"/>
                        </a:rPr>
                        <a:t>22,652,867 </a:t>
                      </a:r>
                    </a:p>
                  </a:txBody>
                  <a:tcPr marL="72000" marR="3600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n-US" altLang="ja-JP" sz="900" b="0" i="0" u="none" strike="noStrike" dirty="0">
                          <a:effectLst/>
                          <a:latin typeface="BIZ UDPゴシック" panose="020B0400000000000000" pitchFamily="50" charset="-128"/>
                          <a:ea typeface="BIZ UDPゴシック" panose="020B0400000000000000" pitchFamily="50" charset="-128"/>
                        </a:rPr>
                        <a:t>1.20</a:t>
                      </a:r>
                      <a:r>
                        <a:rPr lang="ja-JP" altLang="en-US" sz="900" b="0" i="0" u="none" strike="noStrike" dirty="0">
                          <a:effectLst/>
                          <a:latin typeface="BIZ UDPゴシック" panose="020B0400000000000000" pitchFamily="50" charset="-128"/>
                          <a:ea typeface="BIZ UDPゴシック" panose="020B0400000000000000" pitchFamily="50" charset="-128"/>
                        </a:rPr>
                        <a:t>倍</a:t>
                      </a:r>
                      <a:r>
                        <a:rPr lang="en-US" altLang="ja-JP" sz="900" b="0" i="0" u="none" strike="noStrike" dirty="0">
                          <a:effectLst/>
                          <a:latin typeface="BIZ UDPゴシック" panose="020B0400000000000000" pitchFamily="50" charset="-128"/>
                          <a:ea typeface="BIZ UDPゴシック" panose="020B0400000000000000" pitchFamily="50" charset="-128"/>
                        </a:rPr>
                        <a:t> </a:t>
                      </a:r>
                    </a:p>
                  </a:txBody>
                  <a:tcPr marL="72000" marR="3600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253982393"/>
                  </a:ext>
                </a:extLst>
              </a:tr>
            </a:tbl>
          </a:graphicData>
        </a:graphic>
      </p:graphicFrame>
      <p:sp>
        <p:nvSpPr>
          <p:cNvPr id="30" name="テキスト ボックス 29">
            <a:extLst>
              <a:ext uri="{FF2B5EF4-FFF2-40B4-BE49-F238E27FC236}">
                <a16:creationId xmlns:a16="http://schemas.microsoft.com/office/drawing/2014/main" id="{5CFE7D39-A7EB-40FB-987B-D15DF86528EC}"/>
              </a:ext>
            </a:extLst>
          </p:cNvPr>
          <p:cNvSpPr txBox="1"/>
          <p:nvPr/>
        </p:nvSpPr>
        <p:spPr>
          <a:xfrm>
            <a:off x="373701" y="734299"/>
            <a:ext cx="3425825" cy="261610"/>
          </a:xfrm>
          <a:prstGeom prst="rect">
            <a:avLst/>
          </a:prstGeom>
          <a:noFill/>
        </p:spPr>
        <p:txBody>
          <a:bodyPr wrap="square">
            <a:spAutoFit/>
          </a:bodyPr>
          <a:lstStyle/>
          <a:p>
            <a:r>
              <a:rPr lang="ja-JP" altLang="en-US" sz="1100" b="1" dirty="0">
                <a:latin typeface="BIZ UDPゴシック" panose="020B0400000000000000" pitchFamily="50" charset="-128"/>
                <a:ea typeface="BIZ UDPゴシック" panose="020B0400000000000000" pitchFamily="50" charset="-128"/>
              </a:rPr>
              <a:t>◆</a:t>
            </a:r>
            <a:r>
              <a:rPr lang="zh-TW" altLang="en-US" sz="1100" b="1" dirty="0">
                <a:latin typeface="BIZ UDPゴシック" panose="020B0400000000000000" pitchFamily="50" charset="-128"/>
                <a:ea typeface="BIZ UDPゴシック" panose="020B0400000000000000" pitchFamily="50" charset="-128"/>
              </a:rPr>
              <a:t>総固定資本形成（都道府県間比較）</a:t>
            </a:r>
            <a:r>
              <a:rPr lang="ja-JP" altLang="en-US" sz="1100" b="1" dirty="0">
                <a:latin typeface="BIZ UDPゴシック" panose="020B0400000000000000" pitchFamily="50" charset="-128"/>
                <a:ea typeface="BIZ UDPゴシック" panose="020B0400000000000000" pitchFamily="50" charset="-128"/>
              </a:rPr>
              <a:t>　公的一般政府</a:t>
            </a:r>
          </a:p>
        </p:txBody>
      </p:sp>
      <p:sp>
        <p:nvSpPr>
          <p:cNvPr id="32" name="テキスト ボックス 31">
            <a:extLst>
              <a:ext uri="{FF2B5EF4-FFF2-40B4-BE49-F238E27FC236}">
                <a16:creationId xmlns:a16="http://schemas.microsoft.com/office/drawing/2014/main" id="{37905498-A37B-4C85-A2C0-36083874CDDC}"/>
              </a:ext>
            </a:extLst>
          </p:cNvPr>
          <p:cNvSpPr txBox="1"/>
          <p:nvPr/>
        </p:nvSpPr>
        <p:spPr>
          <a:xfrm>
            <a:off x="2573817" y="2019235"/>
            <a:ext cx="2587006" cy="169277"/>
          </a:xfrm>
          <a:prstGeom prst="rect">
            <a:avLst/>
          </a:prstGeom>
          <a:noFill/>
        </p:spPr>
        <p:txBody>
          <a:bodyPr wrap="square">
            <a:spAutoFit/>
          </a:bodyPr>
          <a:lstStyle/>
          <a:p>
            <a:pPr algn="just"/>
            <a:r>
              <a:rPr lang="ja-JP" altLang="en-US" sz="5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出典：</a:t>
            </a:r>
            <a:r>
              <a:rPr lang="ja-JP" altLang="ja-JP" sz="5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内閣府「県民経済計算」</a:t>
            </a:r>
            <a:r>
              <a:rPr lang="ja-JP" altLang="en-US" sz="5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ja-JP" altLang="ja-JP" sz="5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内閣府「国民経済計算」</a:t>
            </a:r>
          </a:p>
        </p:txBody>
      </p:sp>
      <p:sp>
        <p:nvSpPr>
          <p:cNvPr id="34" name="テキスト ボックス 33">
            <a:extLst>
              <a:ext uri="{FF2B5EF4-FFF2-40B4-BE49-F238E27FC236}">
                <a16:creationId xmlns:a16="http://schemas.microsoft.com/office/drawing/2014/main" id="{99A3EB86-01CB-4C6D-B61F-B0A1E258652D}"/>
              </a:ext>
            </a:extLst>
          </p:cNvPr>
          <p:cNvSpPr txBox="1"/>
          <p:nvPr/>
        </p:nvSpPr>
        <p:spPr>
          <a:xfrm>
            <a:off x="7051493" y="2021794"/>
            <a:ext cx="2587006" cy="169277"/>
          </a:xfrm>
          <a:prstGeom prst="rect">
            <a:avLst/>
          </a:prstGeom>
          <a:noFill/>
        </p:spPr>
        <p:txBody>
          <a:bodyPr wrap="square">
            <a:spAutoFit/>
          </a:bodyPr>
          <a:lstStyle/>
          <a:p>
            <a:pPr algn="r"/>
            <a:r>
              <a:rPr lang="ja-JP" altLang="en-US" sz="5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出典：</a:t>
            </a:r>
            <a:r>
              <a:rPr lang="ja-JP" altLang="en-US" sz="500" dirty="0">
                <a:latin typeface="BIZ UDPゴシック" panose="020B0400000000000000" pitchFamily="50" charset="-128"/>
                <a:ea typeface="BIZ UDPゴシック" panose="020B0400000000000000" pitchFamily="50" charset="-128"/>
                <a:cs typeface="ＭＳ Ｐゴシック" panose="020B0600070205080204" pitchFamily="50" charset="-128"/>
              </a:rPr>
              <a:t>大阪府民経済計算をもとに編集</a:t>
            </a:r>
            <a:endParaRPr lang="ja-JP" altLang="ja-JP" sz="5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35" name="テキスト ボックス 34">
            <a:extLst>
              <a:ext uri="{FF2B5EF4-FFF2-40B4-BE49-F238E27FC236}">
                <a16:creationId xmlns:a16="http://schemas.microsoft.com/office/drawing/2014/main" id="{D8181CD8-1A28-4258-8931-62B5DE953E40}"/>
              </a:ext>
            </a:extLst>
          </p:cNvPr>
          <p:cNvSpPr txBox="1"/>
          <p:nvPr/>
        </p:nvSpPr>
        <p:spPr>
          <a:xfrm>
            <a:off x="4739874" y="755252"/>
            <a:ext cx="4508346" cy="246221"/>
          </a:xfrm>
          <a:prstGeom prst="rect">
            <a:avLst/>
          </a:prstGeom>
          <a:noFill/>
        </p:spPr>
        <p:txBody>
          <a:bodyPr wrap="square" rtlCol="0">
            <a:spAutoFit/>
          </a:bodyPr>
          <a:lstStyle/>
          <a:p>
            <a:r>
              <a:rPr kumimoji="1" lang="en-US" altLang="ja-JP" sz="1000" b="1" dirty="0">
                <a:latin typeface="BIZ UDPゴシック" panose="020B0400000000000000" pitchFamily="50" charset="-128"/>
                <a:ea typeface="BIZ UDPゴシック" panose="020B0400000000000000" pitchFamily="50" charset="-128"/>
              </a:rPr>
              <a:t>《</a:t>
            </a:r>
            <a:r>
              <a:rPr kumimoji="1" lang="ja-JP" altLang="en-US" sz="1000" b="1" dirty="0">
                <a:latin typeface="BIZ UDPゴシック" panose="020B0400000000000000" pitchFamily="50" charset="-128"/>
                <a:ea typeface="BIZ UDPゴシック" panose="020B0400000000000000" pitchFamily="50" charset="-128"/>
              </a:rPr>
              <a:t>参考</a:t>
            </a:r>
            <a:r>
              <a:rPr kumimoji="1" lang="en-US" altLang="ja-JP" sz="1000" b="1" dirty="0">
                <a:latin typeface="BIZ UDPゴシック" panose="020B0400000000000000" pitchFamily="50" charset="-128"/>
                <a:ea typeface="BIZ UDPゴシック" panose="020B0400000000000000" pitchFamily="50" charset="-128"/>
              </a:rPr>
              <a:t>》</a:t>
            </a:r>
            <a:r>
              <a:rPr kumimoji="1" lang="ja-JP" altLang="en-US" sz="1000" b="1" dirty="0">
                <a:latin typeface="BIZ UDPゴシック" panose="020B0400000000000000" pitchFamily="50" charset="-128"/>
                <a:ea typeface="BIZ UDPゴシック" panose="020B0400000000000000" pitchFamily="50" charset="-128"/>
              </a:rPr>
              <a:t>大阪府内のおもな投資（供用済みの大型インフラ）</a:t>
            </a:r>
            <a:endParaRPr kumimoji="1" lang="en-US" altLang="ja-JP" sz="1000" b="1" dirty="0">
              <a:latin typeface="BIZ UDPゴシック" panose="020B0400000000000000" pitchFamily="50" charset="-128"/>
              <a:ea typeface="BIZ UDPゴシック" panose="020B0400000000000000" pitchFamily="50" charset="-128"/>
            </a:endParaRPr>
          </a:p>
        </p:txBody>
      </p:sp>
      <p:grpSp>
        <p:nvGrpSpPr>
          <p:cNvPr id="5" name="グループ化 4">
            <a:extLst>
              <a:ext uri="{FF2B5EF4-FFF2-40B4-BE49-F238E27FC236}">
                <a16:creationId xmlns:a16="http://schemas.microsoft.com/office/drawing/2014/main" id="{BB95A676-7124-4516-B56F-B6AC7EC47392}"/>
              </a:ext>
            </a:extLst>
          </p:cNvPr>
          <p:cNvGrpSpPr/>
          <p:nvPr/>
        </p:nvGrpSpPr>
        <p:grpSpPr>
          <a:xfrm>
            <a:off x="4806495" y="1059391"/>
            <a:ext cx="4895926" cy="882791"/>
            <a:chOff x="4948912" y="1868433"/>
            <a:chExt cx="4895926" cy="882791"/>
          </a:xfrm>
        </p:grpSpPr>
        <p:sp>
          <p:nvSpPr>
            <p:cNvPr id="36" name="大かっこ 35">
              <a:extLst>
                <a:ext uri="{FF2B5EF4-FFF2-40B4-BE49-F238E27FC236}">
                  <a16:creationId xmlns:a16="http://schemas.microsoft.com/office/drawing/2014/main" id="{A08926A7-8DB1-408A-BD8E-3E066F1F6263}"/>
                </a:ext>
              </a:extLst>
            </p:cNvPr>
            <p:cNvSpPr/>
            <p:nvPr/>
          </p:nvSpPr>
          <p:spPr>
            <a:xfrm>
              <a:off x="4948912" y="1916003"/>
              <a:ext cx="4873951" cy="835221"/>
            </a:xfrm>
            <a:prstGeom prst="bracketPair">
              <a:avLst>
                <a:gd name="adj" fmla="val 520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F9E130A9-6312-4CC1-B87C-9E8209D69A8E}"/>
                </a:ext>
              </a:extLst>
            </p:cNvPr>
            <p:cNvGrpSpPr/>
            <p:nvPr/>
          </p:nvGrpSpPr>
          <p:grpSpPr>
            <a:xfrm>
              <a:off x="4957088" y="1868433"/>
              <a:ext cx="4887750" cy="867289"/>
              <a:chOff x="4821770" y="1895805"/>
              <a:chExt cx="4887750" cy="867289"/>
            </a:xfrm>
          </p:grpSpPr>
          <p:sp>
            <p:nvSpPr>
              <p:cNvPr id="33" name="テキスト ボックス 32">
                <a:extLst>
                  <a:ext uri="{FF2B5EF4-FFF2-40B4-BE49-F238E27FC236}">
                    <a16:creationId xmlns:a16="http://schemas.microsoft.com/office/drawing/2014/main" id="{C5729FAB-660A-473B-8886-D4549E2A780C}"/>
                  </a:ext>
                </a:extLst>
              </p:cNvPr>
              <p:cNvSpPr txBox="1"/>
              <p:nvPr/>
            </p:nvSpPr>
            <p:spPr>
              <a:xfrm>
                <a:off x="4821770" y="1911307"/>
                <a:ext cx="715846" cy="212879"/>
              </a:xfrm>
              <a:prstGeom prst="rect">
                <a:avLst/>
              </a:prstGeom>
              <a:noFill/>
            </p:spPr>
            <p:txBody>
              <a:bodyPr wrap="square" rtlCol="0">
                <a:spAutoFit/>
              </a:bodyPr>
              <a:lstStyle/>
              <a:p>
                <a:pPr>
                  <a:lnSpc>
                    <a:spcPts val="1100"/>
                  </a:lnSpc>
                </a:pPr>
                <a:r>
                  <a:rPr kumimoji="1" lang="ja-JP" altLang="en-US" sz="800" b="1" u="sng" dirty="0">
                    <a:latin typeface="BIZ UDPゴシック" panose="020B0400000000000000" pitchFamily="50" charset="-128"/>
                    <a:ea typeface="BIZ UDPゴシック" panose="020B0400000000000000" pitchFamily="50" charset="-128"/>
                  </a:rPr>
                  <a:t>道　　路</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B13C5D04-B6E1-492F-902F-3C8AC97E659B}"/>
                  </a:ext>
                </a:extLst>
              </p:cNvPr>
              <p:cNvSpPr txBox="1"/>
              <p:nvPr/>
            </p:nvSpPr>
            <p:spPr>
              <a:xfrm>
                <a:off x="5349852" y="1895805"/>
                <a:ext cx="4359668" cy="867289"/>
              </a:xfrm>
              <a:prstGeom prst="rect">
                <a:avLst/>
              </a:prstGeom>
              <a:noFill/>
            </p:spPr>
            <p:txBody>
              <a:bodyPr wrap="square" rtlCol="0">
                <a:spAutoFit/>
              </a:bodyPr>
              <a:lstStyle/>
              <a:p>
                <a:pPr marL="171450" indent="-171450">
                  <a:lnSpc>
                    <a:spcPct val="130000"/>
                  </a:lnSpc>
                  <a:buFont typeface="Wingdings" panose="05000000000000000000" pitchFamily="2" charset="2"/>
                  <a:buChar char="l"/>
                </a:pPr>
                <a:r>
                  <a:rPr kumimoji="1" lang="ja-JP" altLang="en-US" sz="800" dirty="0">
                    <a:latin typeface="BIZ UDPゴシック" panose="020B0400000000000000" pitchFamily="50" charset="-128"/>
                    <a:ea typeface="BIZ UDPゴシック" panose="020B0400000000000000" pitchFamily="50" charset="-128"/>
                  </a:rPr>
                  <a:t>阪神高速大和川線（１９９９年～２０２０年、約</a:t>
                </a:r>
                <a:r>
                  <a:rPr kumimoji="1" lang="en-US" altLang="ja-JP" sz="800" dirty="0">
                    <a:latin typeface="BIZ UDPゴシック" panose="020B0400000000000000" pitchFamily="50" charset="-128"/>
                    <a:ea typeface="BIZ UDPゴシック" panose="020B0400000000000000" pitchFamily="50" charset="-128"/>
                  </a:rPr>
                  <a:t>4,367</a:t>
                </a:r>
                <a:r>
                  <a:rPr kumimoji="1" lang="ja-JP" altLang="en-US" sz="800" dirty="0">
                    <a:latin typeface="BIZ UDPゴシック" panose="020B0400000000000000" pitchFamily="50" charset="-128"/>
                    <a:ea typeface="BIZ UDPゴシック" panose="020B0400000000000000" pitchFamily="50" charset="-128"/>
                  </a:rPr>
                  <a:t>億円　府、堺市の街路事業含む）</a:t>
                </a:r>
                <a:endParaRPr kumimoji="1" lang="en-US" altLang="ja-JP" sz="800" b="1" u="sng" dirty="0">
                  <a:latin typeface="BIZ UDPゴシック" panose="020B0400000000000000" pitchFamily="50" charset="-128"/>
                  <a:ea typeface="BIZ UDPゴシック" panose="020B0400000000000000" pitchFamily="50" charset="-128"/>
                </a:endParaRPr>
              </a:p>
              <a:p>
                <a:pPr marL="171450" indent="-171450">
                  <a:lnSpc>
                    <a:spcPct val="130000"/>
                  </a:lnSpc>
                  <a:buFont typeface="Wingdings" panose="05000000000000000000" pitchFamily="2" charset="2"/>
                  <a:buChar char="l"/>
                </a:pPr>
                <a:r>
                  <a:rPr kumimoji="1" lang="en-US" altLang="ja-JP" sz="800" dirty="0">
                    <a:latin typeface="BIZ UDPゴシック" panose="020B0400000000000000" pitchFamily="50" charset="-128"/>
                    <a:ea typeface="BIZ UDPゴシック" panose="020B0400000000000000" pitchFamily="50" charset="-128"/>
                  </a:rPr>
                  <a:t>JR</a:t>
                </a:r>
                <a:r>
                  <a:rPr kumimoji="1" lang="ja-JP" altLang="en-US" sz="800" dirty="0">
                    <a:latin typeface="BIZ UDPゴシック" panose="020B0400000000000000" pitchFamily="50" charset="-128"/>
                    <a:ea typeface="BIZ UDPゴシック" panose="020B0400000000000000" pitchFamily="50" charset="-128"/>
                  </a:rPr>
                  <a:t>東海道線支線地下移設・</a:t>
                </a:r>
                <a:r>
                  <a:rPr kumimoji="1" lang="en-US" altLang="ja-JP" sz="800" dirty="0">
                    <a:latin typeface="BIZ UDPゴシック" panose="020B0400000000000000" pitchFamily="50" charset="-128"/>
                    <a:ea typeface="BIZ UDPゴシック" panose="020B0400000000000000" pitchFamily="50" charset="-128"/>
                  </a:rPr>
                  <a:t>JR</a:t>
                </a:r>
                <a:r>
                  <a:rPr kumimoji="1" lang="ja-JP" altLang="en-US" sz="800" dirty="0">
                    <a:latin typeface="BIZ UDPゴシック" panose="020B0400000000000000" pitchFamily="50" charset="-128"/>
                    <a:ea typeface="BIZ UDPゴシック" panose="020B0400000000000000" pitchFamily="50" charset="-128"/>
                  </a:rPr>
                  <a:t>大阪駅（うめきたエリア）地下ホーム開設（</a:t>
                </a:r>
                <a:r>
                  <a:rPr kumimoji="1" lang="en-US" altLang="ja-JP" sz="800" dirty="0">
                    <a:latin typeface="BIZ UDPゴシック" panose="020B0400000000000000" pitchFamily="50" charset="-128"/>
                    <a:ea typeface="BIZ UDPゴシック" panose="020B0400000000000000" pitchFamily="50" charset="-128"/>
                  </a:rPr>
                  <a:t>2015</a:t>
                </a:r>
                <a:r>
                  <a:rPr kumimoji="1" lang="ja-JP" altLang="en-US" sz="800" dirty="0">
                    <a:latin typeface="BIZ UDPゴシック" panose="020B0400000000000000" pitchFamily="50" charset="-128"/>
                    <a:ea typeface="BIZ UDPゴシック" panose="020B0400000000000000" pitchFamily="50" charset="-128"/>
                  </a:rPr>
                  <a:t>年～２０２３年、約７００億円）</a:t>
                </a:r>
                <a:endParaRPr kumimoji="1" lang="en-US" altLang="ja-JP" sz="800" dirty="0">
                  <a:latin typeface="BIZ UDPゴシック" panose="020B0400000000000000" pitchFamily="50" charset="-128"/>
                  <a:ea typeface="BIZ UDPゴシック" panose="020B0400000000000000" pitchFamily="50" charset="-128"/>
                </a:endParaRPr>
              </a:p>
              <a:p>
                <a:pPr marL="171450" indent="-171450">
                  <a:lnSpc>
                    <a:spcPct val="130000"/>
                  </a:lnSpc>
                  <a:buFont typeface="Wingdings" panose="05000000000000000000" pitchFamily="2" charset="2"/>
                  <a:buChar char="l"/>
                </a:pPr>
                <a:r>
                  <a:rPr kumimoji="1" lang="ja-JP" altLang="en-US" sz="800" dirty="0">
                    <a:latin typeface="BIZ UDPゴシック" panose="020B0400000000000000" pitchFamily="50" charset="-128"/>
                    <a:ea typeface="BIZ UDPゴシック" panose="020B0400000000000000" pitchFamily="50" charset="-128"/>
                  </a:rPr>
                  <a:t>北大阪急行延伸（２０１６年～２０２４年、総事業費８７４億円）</a:t>
                </a:r>
                <a:endParaRPr kumimoji="1" lang="en-US" altLang="ja-JP" sz="800" b="1" u="sng" dirty="0">
                  <a:latin typeface="BIZ UDPゴシック" panose="020B0400000000000000" pitchFamily="50" charset="-128"/>
                  <a:ea typeface="BIZ UDPゴシック" panose="020B0400000000000000" pitchFamily="50" charset="-128"/>
                </a:endParaRPr>
              </a:p>
              <a:p>
                <a:pPr marL="171450" indent="-171450">
                  <a:lnSpc>
                    <a:spcPct val="130000"/>
                  </a:lnSpc>
                  <a:buFont typeface="Wingdings" panose="05000000000000000000" pitchFamily="2" charset="2"/>
                  <a:buChar char="l"/>
                </a:pPr>
                <a:r>
                  <a:rPr kumimoji="1" lang="ja-JP" altLang="en-US" sz="800" dirty="0">
                    <a:latin typeface="BIZ UDPゴシック" panose="020B0400000000000000" pitchFamily="50" charset="-128"/>
                    <a:ea typeface="BIZ UDPゴシック" panose="020B0400000000000000" pitchFamily="50" charset="-128"/>
                  </a:rPr>
                  <a:t>関空</a:t>
                </a:r>
                <a:r>
                  <a:rPr kumimoji="1" lang="en-US" altLang="ja-JP" sz="800" dirty="0">
                    <a:latin typeface="BIZ UDPゴシック" panose="020B0400000000000000" pitchFamily="50" charset="-128"/>
                    <a:ea typeface="BIZ UDPゴシック" panose="020B0400000000000000" pitchFamily="50" charset="-128"/>
                  </a:rPr>
                  <a:t>T</a:t>
                </a:r>
                <a:r>
                  <a:rPr kumimoji="1" lang="ja-JP" altLang="en-US" sz="800" dirty="0">
                    <a:latin typeface="BIZ UDPゴシック" panose="020B0400000000000000" pitchFamily="50" charset="-128"/>
                    <a:ea typeface="BIZ UDPゴシック" panose="020B0400000000000000" pitchFamily="50" charset="-128"/>
                  </a:rPr>
                  <a:t>１リノベーション工事（２０２１年～２０２</a:t>
                </a:r>
                <a:r>
                  <a:rPr kumimoji="1" lang="en-US" altLang="ja-JP" sz="800" dirty="0">
                    <a:latin typeface="BIZ UDPゴシック" panose="020B0400000000000000" pitchFamily="50" charset="-128"/>
                    <a:ea typeface="BIZ UDPゴシック" panose="020B0400000000000000" pitchFamily="50" charset="-128"/>
                  </a:rPr>
                  <a:t>6</a:t>
                </a:r>
                <a:r>
                  <a:rPr kumimoji="1" lang="ja-JP" altLang="en-US" sz="800" dirty="0">
                    <a:latin typeface="BIZ UDPゴシック" panose="020B0400000000000000" pitchFamily="50" charset="-128"/>
                    <a:ea typeface="BIZ UDPゴシック" panose="020B0400000000000000" pitchFamily="50" charset="-128"/>
                  </a:rPr>
                  <a:t>年、約７００億円）　　　</a:t>
                </a:r>
                <a:r>
                  <a:rPr kumimoji="1" lang="en-US" altLang="ja-JP" sz="500" dirty="0">
                    <a:latin typeface="BIZ UDPゴシック" panose="020B0400000000000000" pitchFamily="50" charset="-128"/>
                    <a:ea typeface="BIZ UDPゴシック" panose="020B0400000000000000" pitchFamily="50" charset="-128"/>
                  </a:rPr>
                  <a:t>※</a:t>
                </a:r>
                <a:r>
                  <a:rPr kumimoji="1" lang="ja-JP" altLang="en-US" sz="500" dirty="0">
                    <a:latin typeface="BIZ UDPゴシック" panose="020B0400000000000000" pitchFamily="50" charset="-128"/>
                    <a:ea typeface="BIZ UDPゴシック" panose="020B0400000000000000" pitchFamily="50" charset="-128"/>
                  </a:rPr>
                  <a:t>投資額等は新聞記事等による</a:t>
                </a:r>
              </a:p>
            </p:txBody>
          </p:sp>
          <p:sp>
            <p:nvSpPr>
              <p:cNvPr id="42" name="テキスト ボックス 41">
                <a:extLst>
                  <a:ext uri="{FF2B5EF4-FFF2-40B4-BE49-F238E27FC236}">
                    <a16:creationId xmlns:a16="http://schemas.microsoft.com/office/drawing/2014/main" id="{74ADA096-F5BA-4D09-B787-82347008CA7E}"/>
                  </a:ext>
                </a:extLst>
              </p:cNvPr>
              <p:cNvSpPr txBox="1"/>
              <p:nvPr/>
            </p:nvSpPr>
            <p:spPr>
              <a:xfrm>
                <a:off x="4829886" y="2543696"/>
                <a:ext cx="715846" cy="212879"/>
              </a:xfrm>
              <a:prstGeom prst="rect">
                <a:avLst/>
              </a:prstGeom>
              <a:noFill/>
            </p:spPr>
            <p:txBody>
              <a:bodyPr wrap="square" rtlCol="0">
                <a:spAutoFit/>
              </a:bodyPr>
              <a:lstStyle/>
              <a:p>
                <a:pPr>
                  <a:lnSpc>
                    <a:spcPts val="1100"/>
                  </a:lnSpc>
                </a:pPr>
                <a:r>
                  <a:rPr kumimoji="1" lang="ja-JP" altLang="en-US" sz="800" b="1" u="sng" dirty="0">
                    <a:latin typeface="BIZ UDPゴシック" panose="020B0400000000000000" pitchFamily="50" charset="-128"/>
                    <a:ea typeface="BIZ UDPゴシック" panose="020B0400000000000000" pitchFamily="50" charset="-128"/>
                  </a:rPr>
                  <a:t>空　　港</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382FD1CC-61B6-4286-ABD0-9CAB23F79F01}"/>
                  </a:ext>
                </a:extLst>
              </p:cNvPr>
              <p:cNvSpPr txBox="1"/>
              <p:nvPr/>
            </p:nvSpPr>
            <p:spPr>
              <a:xfrm>
                <a:off x="4821770" y="2077045"/>
                <a:ext cx="715846" cy="212879"/>
              </a:xfrm>
              <a:prstGeom prst="rect">
                <a:avLst/>
              </a:prstGeom>
              <a:noFill/>
            </p:spPr>
            <p:txBody>
              <a:bodyPr wrap="square" rtlCol="0">
                <a:spAutoFit/>
              </a:bodyPr>
              <a:lstStyle/>
              <a:p>
                <a:pPr>
                  <a:lnSpc>
                    <a:spcPts val="1100"/>
                  </a:lnSpc>
                </a:pPr>
                <a:r>
                  <a:rPr kumimoji="1" lang="ja-JP" altLang="en-US" sz="800" b="1" u="sng" dirty="0">
                    <a:latin typeface="BIZ UDPゴシック" panose="020B0400000000000000" pitchFamily="50" charset="-128"/>
                    <a:ea typeface="BIZ UDPゴシック" panose="020B0400000000000000" pitchFamily="50" charset="-128"/>
                  </a:rPr>
                  <a:t>鉄　　道</a:t>
                </a:r>
                <a:endParaRPr kumimoji="1" lang="en-US" altLang="ja-JP" sz="800" dirty="0">
                  <a:latin typeface="BIZ UDPゴシック" panose="020B0400000000000000" pitchFamily="50" charset="-128"/>
                  <a:ea typeface="BIZ UDPゴシック" panose="020B0400000000000000" pitchFamily="50" charset="-128"/>
                </a:endParaRPr>
              </a:p>
            </p:txBody>
          </p:sp>
        </p:grpSp>
      </p:grpSp>
      <p:grpSp>
        <p:nvGrpSpPr>
          <p:cNvPr id="7" name="グループ化 6">
            <a:extLst>
              <a:ext uri="{FF2B5EF4-FFF2-40B4-BE49-F238E27FC236}">
                <a16:creationId xmlns:a16="http://schemas.microsoft.com/office/drawing/2014/main" id="{DC375439-C734-4E14-B88F-8212C3393C88}"/>
              </a:ext>
            </a:extLst>
          </p:cNvPr>
          <p:cNvGrpSpPr/>
          <p:nvPr/>
        </p:nvGrpSpPr>
        <p:grpSpPr>
          <a:xfrm>
            <a:off x="6610444" y="2537639"/>
            <a:ext cx="3281876" cy="3733494"/>
            <a:chOff x="6610445" y="3095860"/>
            <a:chExt cx="3281876" cy="3733494"/>
          </a:xfrm>
        </p:grpSpPr>
        <p:sp>
          <p:nvSpPr>
            <p:cNvPr id="40" name="テキスト ボックス 39">
              <a:extLst>
                <a:ext uri="{FF2B5EF4-FFF2-40B4-BE49-F238E27FC236}">
                  <a16:creationId xmlns:a16="http://schemas.microsoft.com/office/drawing/2014/main" id="{161016F0-08F9-4710-8EA2-B72320B22990}"/>
                </a:ext>
              </a:extLst>
            </p:cNvPr>
            <p:cNvSpPr txBox="1"/>
            <p:nvPr/>
          </p:nvSpPr>
          <p:spPr>
            <a:xfrm>
              <a:off x="6610446" y="3406181"/>
              <a:ext cx="3168000" cy="400110"/>
            </a:xfrm>
            <a:prstGeom prst="rect">
              <a:avLst/>
            </a:prstGeom>
            <a:noFill/>
          </p:spPr>
          <p:txBody>
            <a:bodyPr wrap="square" rtlCol="0">
              <a:spAutoFit/>
            </a:bodyPr>
            <a:lstStyle/>
            <a:p>
              <a:pPr marR="0" lvl="0" algn="l" defTabSz="959937" rtl="0" eaLnBrk="1" fontAlgn="auto" latinLnBrk="0" hangingPunct="1">
                <a:lnSpc>
                  <a:spcPct val="100000"/>
                </a:lnSpc>
                <a:spcBef>
                  <a:spcPts val="0"/>
                </a:spcBef>
                <a:spcAft>
                  <a:spcPts val="0"/>
                </a:spcAft>
                <a:buClrTx/>
                <a:buSzTx/>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関空の将来航空需要</a:t>
              </a:r>
              <a:r>
                <a:rPr kumimoji="1" lang="ja-JP" altLang="en-US" sz="1000" b="1" dirty="0">
                  <a:solidFill>
                    <a:prstClr val="black"/>
                  </a:solidFill>
                  <a:latin typeface="BIZ UDPゴシック" panose="020B0400000000000000" pitchFamily="50" charset="-128"/>
                  <a:ea typeface="BIZ UDPゴシック" panose="020B0400000000000000" pitchFamily="50" charset="-128"/>
                </a:rPr>
                <a:t>の増加に向けて、容量拡張や大規模改修等を実施</a:t>
              </a: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AF0A0B54-8B7A-4CFA-9389-738EC93C8028}"/>
                </a:ext>
              </a:extLst>
            </p:cNvPr>
            <p:cNvSpPr txBox="1"/>
            <p:nvPr/>
          </p:nvSpPr>
          <p:spPr>
            <a:xfrm>
              <a:off x="6610445" y="4651507"/>
              <a:ext cx="3281875" cy="567399"/>
            </a:xfrm>
            <a:prstGeom prst="rect">
              <a:avLst/>
            </a:prstGeom>
            <a:noFill/>
            <a:ln>
              <a:noFill/>
            </a:ln>
          </p:spPr>
          <p:txBody>
            <a:bodyPr wrap="square" rtlCol="0">
              <a:spAutoFit/>
            </a:bodyPr>
            <a:lstStyle/>
            <a:p>
              <a:pPr marL="171450" marR="0" lvl="0" indent="-171450" algn="l" defTabSz="959937"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2030</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a:t>
              </a:r>
              <a:r>
                <a:rPr kumimoji="1" lang="ja-JP" altLang="en-US" sz="900" dirty="0">
                  <a:solidFill>
                    <a:prstClr val="black"/>
                  </a:solidFill>
                  <a:latin typeface="BIZ UDPゴシック" panose="020B0400000000000000" pitchFamily="50" charset="-128"/>
                  <a:ea typeface="BIZ UDPゴシック" panose="020B0400000000000000" pitchFamily="50" charset="-128"/>
                </a:rPr>
                <a:t>代</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前半を目途に、</a:t>
              </a:r>
              <a:r>
                <a:rPr kumimoji="1" lang="ja-JP" altLang="en-US"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年間発着</a:t>
              </a:r>
              <a:r>
                <a:rPr kumimoji="1" lang="ja-JP" altLang="en-US" sz="900" b="1" u="sng" dirty="0">
                  <a:solidFill>
                    <a:prstClr val="black"/>
                  </a:solidFill>
                  <a:latin typeface="BIZ UDPゴシック" panose="020B0400000000000000" pitchFamily="50" charset="-128"/>
                  <a:ea typeface="BIZ UDPゴシック" panose="020B0400000000000000" pitchFamily="50" charset="-128"/>
                </a:rPr>
                <a:t>回数</a:t>
              </a:r>
              <a:r>
                <a:rPr kumimoji="1" lang="en-US" altLang="ja-JP"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30</a:t>
              </a:r>
              <a:r>
                <a:rPr kumimoji="1" lang="ja-JP" altLang="en-US"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万回をめざす</a:t>
              </a:r>
              <a:endParaRPr kumimoji="1" lang="en-US" altLang="ja-JP"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171450" marR="0" lvl="0" indent="-171450" algn="l" defTabSz="959937"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万博までに</a:t>
              </a:r>
              <a:r>
                <a:rPr kumimoji="1" lang="ja-JP" altLang="en-US" sz="9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１</a:t>
              </a:r>
              <a:r>
                <a:rPr kumimoji="1" lang="ja-JP" altLang="en-US" sz="900" b="1" u="sng" dirty="0">
                  <a:solidFill>
                    <a:prstClr val="black"/>
                  </a:solidFill>
                  <a:latin typeface="BIZ UDPゴシック" panose="020B0400000000000000" pitchFamily="50" charset="-128"/>
                  <a:ea typeface="BIZ UDPゴシック" panose="020B0400000000000000" pitchFamily="50" charset="-128"/>
                </a:rPr>
                <a:t>時間あたりの航空機処理能力を</a:t>
              </a:r>
              <a:r>
                <a:rPr kumimoji="1" lang="en-US" altLang="ja-JP"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45</a:t>
              </a:r>
              <a:r>
                <a:rPr kumimoji="1" lang="ja-JP" altLang="en-US"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回から概ね</a:t>
              </a:r>
              <a:r>
                <a:rPr kumimoji="1" lang="en-US" altLang="ja-JP"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60</a:t>
              </a:r>
              <a:r>
                <a:rPr kumimoji="1" lang="ja-JP" altLang="en-US"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回に引き上げ</a:t>
              </a:r>
              <a:endParaRPr kumimoji="1" lang="en-US" altLang="ja-JP"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B4BE379E-79CA-42E3-A864-21BA91D9D1DD}"/>
                </a:ext>
              </a:extLst>
            </p:cNvPr>
            <p:cNvSpPr txBox="1"/>
            <p:nvPr/>
          </p:nvSpPr>
          <p:spPr>
            <a:xfrm>
              <a:off x="6650091" y="4473346"/>
              <a:ext cx="3242230" cy="233397"/>
            </a:xfrm>
            <a:prstGeom prst="rect">
              <a:avLst/>
            </a:prstGeom>
            <a:noFill/>
            <a:ln>
              <a:noFill/>
            </a:ln>
          </p:spPr>
          <p:txBody>
            <a:bodyPr wrap="square" rtlCol="0">
              <a:spAutoFit/>
            </a:bodyPr>
            <a:lstStyle/>
            <a:p>
              <a:pPr marR="0" lvl="0" algn="l" defTabSz="959937" rtl="0" eaLnBrk="1" fontAlgn="auto" latinLnBrk="0" hangingPunct="1">
                <a:lnSpc>
                  <a:spcPts val="1100"/>
                </a:lnSpc>
                <a:spcBef>
                  <a:spcPts val="0"/>
                </a:spcBef>
                <a:spcAft>
                  <a:spcPts val="0"/>
                </a:spcAft>
                <a:buClrTx/>
                <a:buSzTx/>
                <a:tabLst/>
                <a:defRPr/>
              </a:pPr>
              <a:r>
                <a:rPr kumimoji="1" lang="ja-JP" altLang="en-US" sz="1000" b="1" dirty="0">
                  <a:solidFill>
                    <a:prstClr val="black"/>
                  </a:solidFill>
                  <a:latin typeface="BIZ UDPゴシック" panose="020B0400000000000000" pitchFamily="50" charset="-128"/>
                  <a:ea typeface="BIZ UDPゴシック" panose="020B0400000000000000" pitchFamily="50" charset="-128"/>
                </a:rPr>
                <a:t>◆成長目標</a:t>
              </a:r>
              <a:r>
                <a:rPr kumimoji="1" lang="ja-JP" altLang="en-US" sz="800" dirty="0">
                  <a:solidFill>
                    <a:prstClr val="black"/>
                  </a:solidFill>
                  <a:latin typeface="BIZ UDPゴシック" panose="020B0400000000000000" pitchFamily="50" charset="-128"/>
                  <a:ea typeface="BIZ UDPゴシック" panose="020B0400000000000000" pitchFamily="50" charset="-128"/>
                </a:rPr>
                <a:t>（関西３空港懇談会において合意　</a:t>
              </a:r>
              <a:r>
                <a:rPr kumimoji="1" lang="en-US" altLang="ja-JP" sz="800" dirty="0">
                  <a:solidFill>
                    <a:prstClr val="black"/>
                  </a:solidFill>
                  <a:latin typeface="BIZ UDPゴシック" panose="020B0400000000000000" pitchFamily="50" charset="-128"/>
                  <a:ea typeface="BIZ UDPゴシック" panose="020B0400000000000000" pitchFamily="50" charset="-128"/>
                </a:rPr>
                <a:t>2022</a:t>
              </a:r>
              <a:r>
                <a:rPr kumimoji="1" lang="ja-JP" altLang="en-US" sz="800" dirty="0">
                  <a:solidFill>
                    <a:prstClr val="black"/>
                  </a:solidFill>
                  <a:latin typeface="BIZ UDPゴシック" panose="020B0400000000000000" pitchFamily="50" charset="-128"/>
                  <a:ea typeface="BIZ UDPゴシック" panose="020B0400000000000000" pitchFamily="50" charset="-128"/>
                </a:rPr>
                <a:t>年</a:t>
              </a:r>
              <a:r>
                <a:rPr kumimoji="1" lang="en-US" altLang="ja-JP" sz="800" dirty="0">
                  <a:solidFill>
                    <a:prstClr val="black"/>
                  </a:solidFill>
                  <a:latin typeface="BIZ UDPゴシック" panose="020B0400000000000000" pitchFamily="50" charset="-128"/>
                  <a:ea typeface="BIZ UDPゴシック" panose="020B0400000000000000" pitchFamily="50" charset="-128"/>
                </a:rPr>
                <a:t>9</a:t>
              </a:r>
              <a:r>
                <a:rPr kumimoji="1" lang="ja-JP" altLang="en-US" sz="800" dirty="0">
                  <a:solidFill>
                    <a:prstClr val="black"/>
                  </a:solidFill>
                  <a:latin typeface="BIZ UDPゴシック" panose="020B0400000000000000" pitchFamily="50" charset="-128"/>
                  <a:ea typeface="BIZ UDPゴシック" panose="020B0400000000000000" pitchFamily="50" charset="-128"/>
                </a:rPr>
                <a:t>月）</a:t>
              </a:r>
              <a:endParaRPr kumimoji="1" lang="en-US" altLang="ja-JP" sz="800" dirty="0">
                <a:solidFill>
                  <a:prstClr val="black"/>
                </a:solidFill>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7B23FEF4-63E8-45CE-A875-48480D3814D1}"/>
                </a:ext>
              </a:extLst>
            </p:cNvPr>
            <p:cNvSpPr txBox="1"/>
            <p:nvPr/>
          </p:nvSpPr>
          <p:spPr>
            <a:xfrm>
              <a:off x="6650091" y="5266129"/>
              <a:ext cx="2214001" cy="255070"/>
            </a:xfrm>
            <a:prstGeom prst="rect">
              <a:avLst/>
            </a:prstGeom>
            <a:noFill/>
            <a:ln>
              <a:noFill/>
            </a:ln>
          </p:spPr>
          <p:txBody>
            <a:bodyPr wrap="square" rtlCol="0">
              <a:spAutoFit/>
            </a:bodyPr>
            <a:lstStyle/>
            <a:p>
              <a:pPr marR="0" lvl="0" algn="l" defTabSz="959937" rtl="0" eaLnBrk="1" fontAlgn="auto" latinLnBrk="0" hangingPunct="1">
                <a:lnSpc>
                  <a:spcPts val="1500"/>
                </a:lnSpc>
                <a:spcBef>
                  <a:spcPts val="0"/>
                </a:spcBef>
                <a:spcAft>
                  <a:spcPts val="0"/>
                </a:spcAft>
                <a:buClrTx/>
                <a:buSzTx/>
                <a:tabLst/>
                <a:defRPr/>
              </a:pPr>
              <a:r>
                <a:rPr kumimoji="1" lang="ja-JP" altLang="en-US" sz="1000" b="1" dirty="0">
                  <a:solidFill>
                    <a:prstClr val="black"/>
                  </a:solidFill>
                  <a:latin typeface="BIZ UDPゴシック" panose="020B0400000000000000" pitchFamily="50" charset="-128"/>
                  <a:ea typeface="BIZ UDPゴシック" panose="020B0400000000000000" pitchFamily="50" charset="-128"/>
                </a:rPr>
                <a:t>◆容量の拡張　</a:t>
              </a:r>
              <a:r>
                <a:rPr kumimoji="1" lang="en-US" altLang="ja-JP" sz="1000" dirty="0">
                  <a:solidFill>
                    <a:prstClr val="black"/>
                  </a:solidFill>
                  <a:latin typeface="BIZ UDPゴシック" panose="020B0400000000000000" pitchFamily="50" charset="-128"/>
                  <a:ea typeface="BIZ UDPゴシック" panose="020B0400000000000000" pitchFamily="50" charset="-128"/>
                </a:rPr>
                <a:t> </a:t>
              </a:r>
              <a:r>
                <a:rPr kumimoji="1" lang="en-US" altLang="ja-JP" sz="800" dirty="0">
                  <a:solidFill>
                    <a:prstClr val="black"/>
                  </a:solidFill>
                  <a:latin typeface="BIZ UDPゴシック" panose="020B0400000000000000" pitchFamily="50" charset="-128"/>
                  <a:ea typeface="BIZ UDPゴシック" panose="020B0400000000000000" pitchFamily="50" charset="-128"/>
                </a:rPr>
                <a:t>2025</a:t>
              </a:r>
              <a:r>
                <a:rPr kumimoji="1" lang="ja-JP" altLang="en-US" sz="800" dirty="0">
                  <a:solidFill>
                    <a:prstClr val="black"/>
                  </a:solidFill>
                  <a:latin typeface="BIZ UDPゴシック" panose="020B0400000000000000" pitchFamily="50" charset="-128"/>
                  <a:ea typeface="BIZ UDPゴシック" panose="020B0400000000000000" pitchFamily="50" charset="-128"/>
                </a:rPr>
                <a:t>年</a:t>
              </a:r>
              <a:r>
                <a:rPr kumimoji="1" lang="en-US" altLang="ja-JP" sz="800" dirty="0">
                  <a:solidFill>
                    <a:prstClr val="black"/>
                  </a:solidFill>
                  <a:latin typeface="BIZ UDPゴシック" panose="020B0400000000000000" pitchFamily="50" charset="-128"/>
                  <a:ea typeface="BIZ UDPゴシック" panose="020B0400000000000000" pitchFamily="50" charset="-128"/>
                </a:rPr>
                <a:t>3</a:t>
              </a:r>
              <a:r>
                <a:rPr kumimoji="1" lang="ja-JP" altLang="en-US" sz="800" dirty="0">
                  <a:solidFill>
                    <a:prstClr val="black"/>
                  </a:solidFill>
                  <a:latin typeface="BIZ UDPゴシック" panose="020B0400000000000000" pitchFamily="50" charset="-128"/>
                  <a:ea typeface="BIZ UDPゴシック" panose="020B0400000000000000" pitchFamily="50" charset="-128"/>
                </a:rPr>
                <a:t>月</a:t>
              </a:r>
              <a:endParaRPr kumimoji="1" lang="en-US" altLang="ja-JP" sz="800" dirty="0">
                <a:solidFill>
                  <a:prstClr val="black"/>
                </a:solidFill>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CA68B59B-020E-4792-8319-C2C65504EAC8}"/>
                </a:ext>
              </a:extLst>
            </p:cNvPr>
            <p:cNvSpPr txBox="1"/>
            <p:nvPr/>
          </p:nvSpPr>
          <p:spPr>
            <a:xfrm>
              <a:off x="6650091" y="5958000"/>
              <a:ext cx="2493059" cy="235834"/>
            </a:xfrm>
            <a:prstGeom prst="rect">
              <a:avLst/>
            </a:prstGeom>
            <a:noFill/>
            <a:ln>
              <a:noFill/>
            </a:ln>
          </p:spPr>
          <p:txBody>
            <a:bodyPr wrap="square" rtlCol="0">
              <a:spAutoFit/>
            </a:bodyPr>
            <a:lstStyle/>
            <a:p>
              <a:pPr marR="0" lvl="0" algn="l" defTabSz="959937" rtl="0" eaLnBrk="1" fontAlgn="auto" latinLnBrk="0" hangingPunct="1">
                <a:lnSpc>
                  <a:spcPts val="1300"/>
                </a:lnSpc>
                <a:spcBef>
                  <a:spcPts val="0"/>
                </a:spcBef>
                <a:spcAft>
                  <a:spcPts val="0"/>
                </a:spcAft>
                <a:buClrTx/>
                <a:buSzTx/>
                <a:tabLst/>
                <a:defRPr/>
              </a:pPr>
              <a:r>
                <a:rPr kumimoji="1" lang="ja-JP" altLang="en-US" sz="1000" b="1" dirty="0">
                  <a:latin typeface="BIZ UDPゴシック" panose="020B0400000000000000" pitchFamily="50" charset="-128"/>
                  <a:ea typeface="BIZ UDPゴシック" panose="020B0400000000000000" pitchFamily="50" charset="-128"/>
                </a:rPr>
                <a:t>◆ターミナルの改修</a:t>
              </a:r>
              <a:endParaRPr kumimoji="1" lang="en-US" altLang="ja-JP" sz="1000" b="1" dirty="0">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5493D190-4D51-4CA4-A66D-A28B31723330}"/>
                </a:ext>
              </a:extLst>
            </p:cNvPr>
            <p:cNvSpPr/>
            <p:nvPr/>
          </p:nvSpPr>
          <p:spPr>
            <a:xfrm>
              <a:off x="6610445" y="5475229"/>
              <a:ext cx="3167999" cy="390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59937" rtl="0" eaLnBrk="1" fontAlgn="auto" latinLnBrk="0" hangingPunct="1">
                <a:lnSpc>
                  <a:spcPts val="1300"/>
                </a:lnSpc>
                <a:spcBef>
                  <a:spcPts val="0"/>
                </a:spcBef>
                <a:spcAft>
                  <a:spcPts val="0"/>
                </a:spcAft>
                <a:buClrTx/>
                <a:buSzTx/>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１時間あたりの航空機</a:t>
              </a:r>
              <a:r>
                <a:rPr kumimoji="1" lang="ja-JP" altLang="en-US" sz="900" dirty="0">
                  <a:solidFill>
                    <a:prstClr val="black"/>
                  </a:solidFill>
                  <a:latin typeface="BIZ UDPゴシック" panose="020B0400000000000000" pitchFamily="50" charset="-128"/>
                  <a:ea typeface="BIZ UDPゴシック" panose="020B0400000000000000" pitchFamily="50" charset="-128"/>
                </a:rPr>
                <a:t>処理能力</a:t>
              </a:r>
              <a:r>
                <a:rPr kumimoji="1" lang="en-US" altLang="ja-JP"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60</a:t>
              </a:r>
              <a:r>
                <a:rPr kumimoji="1" lang="ja-JP" altLang="en-US"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回を可能とする</a:t>
              </a:r>
              <a:r>
                <a:rPr kumimoji="1" lang="ja-JP" altLang="en-US" sz="900" b="1" u="sng" dirty="0">
                  <a:solidFill>
                    <a:prstClr val="black"/>
                  </a:solidFill>
                  <a:latin typeface="BIZ UDPゴシック" panose="020B0400000000000000" pitchFamily="50" charset="-128"/>
                  <a:ea typeface="BIZ UDPゴシック" panose="020B0400000000000000" pitchFamily="50" charset="-128"/>
                </a:rPr>
                <a:t>新しい</a:t>
              </a:r>
              <a:r>
                <a:rPr kumimoji="1" lang="ja-JP" altLang="en-US"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飛行経路の運用を開始</a:t>
              </a:r>
              <a:endParaRPr kumimoji="1" lang="en-US" altLang="ja-JP"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51" name="正方形/長方形 50">
              <a:extLst>
                <a:ext uri="{FF2B5EF4-FFF2-40B4-BE49-F238E27FC236}">
                  <a16:creationId xmlns:a16="http://schemas.microsoft.com/office/drawing/2014/main" id="{DBD0DDB4-7510-44FC-9551-5616FFB6E9B9}"/>
                </a:ext>
              </a:extLst>
            </p:cNvPr>
            <p:cNvSpPr/>
            <p:nvPr/>
          </p:nvSpPr>
          <p:spPr>
            <a:xfrm>
              <a:off x="6610447" y="3229354"/>
              <a:ext cx="3168000" cy="3600000"/>
            </a:xfrm>
            <a:prstGeom prst="rect">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381E5B15-0E09-4B6A-AAFE-602A9846E135}"/>
                </a:ext>
              </a:extLst>
            </p:cNvPr>
            <p:cNvSpPr txBox="1"/>
            <p:nvPr/>
          </p:nvSpPr>
          <p:spPr>
            <a:xfrm>
              <a:off x="6610446" y="4025527"/>
              <a:ext cx="3148053" cy="400687"/>
            </a:xfrm>
            <a:prstGeom prst="rect">
              <a:avLst/>
            </a:prstGeom>
            <a:noFill/>
            <a:ln>
              <a:noFill/>
            </a:ln>
          </p:spPr>
          <p:txBody>
            <a:bodyPr wrap="square" rtlCol="0">
              <a:spAutoFit/>
            </a:bodyPr>
            <a:lstStyle/>
            <a:p>
              <a:pPr marL="171450" marR="0" lvl="0" indent="-171450" algn="l" defTabSz="959937"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２０１６年：関空と伊丹空港のｺﾝｾｯｼｮﾝ開始</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a:p>
              <a:pPr marL="171450" marR="0" lvl="0" indent="-171450" algn="l" defTabSz="959937"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1" lang="en-US" altLang="ja-JP" sz="9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2018</a:t>
              </a:r>
              <a:r>
                <a:rPr kumimoji="1" lang="ja-JP" altLang="en-US" sz="900" dirty="0">
                  <a:solidFill>
                    <a:prstClr val="black"/>
                  </a:solidFill>
                  <a:latin typeface="BIZ UDPゴシック" panose="020B0400000000000000" pitchFamily="50" charset="-128"/>
                  <a:ea typeface="BIZ UDPゴシック" panose="020B0400000000000000" pitchFamily="50" charset="-128"/>
                </a:rPr>
                <a:t>年：神戸空港を含む関西３空港の一体運営開始</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p:txBody>
        </p:sp>
        <p:sp>
          <p:nvSpPr>
            <p:cNvPr id="54" name="テキスト ボックス 53">
              <a:extLst>
                <a:ext uri="{FF2B5EF4-FFF2-40B4-BE49-F238E27FC236}">
                  <a16:creationId xmlns:a16="http://schemas.microsoft.com/office/drawing/2014/main" id="{B0B85B5B-CEBB-4DF0-9F80-3DBE8F205568}"/>
                </a:ext>
              </a:extLst>
            </p:cNvPr>
            <p:cNvSpPr txBox="1"/>
            <p:nvPr/>
          </p:nvSpPr>
          <p:spPr>
            <a:xfrm>
              <a:off x="6650091" y="3871422"/>
              <a:ext cx="2809301" cy="235834"/>
            </a:xfrm>
            <a:prstGeom prst="rect">
              <a:avLst/>
            </a:prstGeom>
            <a:noFill/>
            <a:ln>
              <a:noFill/>
            </a:ln>
          </p:spPr>
          <p:txBody>
            <a:bodyPr wrap="square" rtlCol="0">
              <a:spAutoFit/>
            </a:bodyPr>
            <a:lstStyle/>
            <a:p>
              <a:pPr marR="0" lvl="0" algn="l" defTabSz="959937" rtl="0" eaLnBrk="1" fontAlgn="auto" latinLnBrk="0" hangingPunct="1">
                <a:lnSpc>
                  <a:spcPts val="1300"/>
                </a:lnSpc>
                <a:spcBef>
                  <a:spcPts val="0"/>
                </a:spcBef>
                <a:spcAft>
                  <a:spcPts val="0"/>
                </a:spcAft>
                <a:buClrTx/>
                <a:buSzTx/>
                <a:tabLst/>
                <a:defRPr/>
              </a:pPr>
              <a:r>
                <a:rPr kumimoji="1" lang="ja-JP" altLang="en-US" sz="1000" b="1" dirty="0">
                  <a:solidFill>
                    <a:prstClr val="black"/>
                  </a:solidFill>
                  <a:latin typeface="BIZ UDPゴシック" panose="020B0400000000000000" pitchFamily="50" charset="-128"/>
                  <a:ea typeface="BIZ UDPゴシック" panose="020B0400000000000000" pitchFamily="50" charset="-128"/>
                </a:rPr>
                <a:t>◆経過</a:t>
              </a:r>
              <a:endParaRPr kumimoji="1" lang="en-US" altLang="ja-JP" sz="1000" b="1" dirty="0">
                <a:solidFill>
                  <a:prstClr val="black"/>
                </a:solidFill>
                <a:latin typeface="BIZ UDPゴシック" panose="020B0400000000000000" pitchFamily="50" charset="-128"/>
                <a:ea typeface="BIZ UDPゴシック" panose="020B0400000000000000" pitchFamily="50" charset="-128"/>
              </a:endParaRPr>
            </a:p>
          </p:txBody>
        </p:sp>
        <p:sp>
          <p:nvSpPr>
            <p:cNvPr id="55" name="テキスト ボックス 54">
              <a:extLst>
                <a:ext uri="{FF2B5EF4-FFF2-40B4-BE49-F238E27FC236}">
                  <a16:creationId xmlns:a16="http://schemas.microsoft.com/office/drawing/2014/main" id="{6DBD7134-65C2-4AC2-AA02-4A476CCEE1E3}"/>
                </a:ext>
              </a:extLst>
            </p:cNvPr>
            <p:cNvSpPr txBox="1"/>
            <p:nvPr/>
          </p:nvSpPr>
          <p:spPr>
            <a:xfrm>
              <a:off x="6610446" y="6184690"/>
              <a:ext cx="3167998" cy="567399"/>
            </a:xfrm>
            <a:prstGeom prst="rect">
              <a:avLst/>
            </a:prstGeom>
            <a:noFill/>
            <a:ln>
              <a:noFill/>
            </a:ln>
          </p:spPr>
          <p:txBody>
            <a:bodyPr wrap="square" rtlCol="0">
              <a:spAutoFit/>
            </a:bodyPr>
            <a:lstStyle/>
            <a:p>
              <a:pPr marR="0" lvl="0" algn="l" defTabSz="959937" rtl="0" eaLnBrk="1" fontAlgn="auto" latinLnBrk="0" hangingPunct="1">
                <a:lnSpc>
                  <a:spcPts val="1300"/>
                </a:lnSpc>
                <a:spcBef>
                  <a:spcPts val="0"/>
                </a:spcBef>
                <a:spcAft>
                  <a:spcPts val="0"/>
                </a:spcAft>
                <a:buClrTx/>
                <a:buSzTx/>
                <a:tabLst/>
                <a:defRPr/>
              </a:pPr>
              <a:r>
                <a:rPr kumimoji="1" lang="en-US" altLang="ja-JP" sz="900" b="1" dirty="0">
                  <a:solidFill>
                    <a:prstClr val="black"/>
                  </a:solidFill>
                  <a:latin typeface="BIZ UDPゴシック" panose="020B0400000000000000" pitchFamily="50" charset="-128"/>
                  <a:ea typeface="BIZ UDPゴシック" panose="020B0400000000000000" pitchFamily="50" charset="-128"/>
                </a:rPr>
                <a:t>【</a:t>
              </a:r>
              <a:r>
                <a:rPr kumimoji="1" lang="ja-JP" altLang="en-US" sz="900" b="1" dirty="0">
                  <a:solidFill>
                    <a:prstClr val="black"/>
                  </a:solidFill>
                  <a:latin typeface="BIZ UDPゴシック" panose="020B0400000000000000" pitchFamily="50" charset="-128"/>
                  <a:ea typeface="BIZ UDPゴシック" panose="020B0400000000000000" pitchFamily="50" charset="-128"/>
                </a:rPr>
                <a:t>第１ターミナル</a:t>
              </a:r>
              <a:r>
                <a:rPr kumimoji="1" lang="en-US" altLang="ja-JP" sz="900" b="1" dirty="0">
                  <a:solidFill>
                    <a:prstClr val="black"/>
                  </a:solidFill>
                  <a:latin typeface="BIZ UDPゴシック" panose="020B0400000000000000" pitchFamily="50" charset="-128"/>
                  <a:ea typeface="BIZ UDPゴシック" panose="020B0400000000000000" pitchFamily="50" charset="-128"/>
                </a:rPr>
                <a:t>】</a:t>
              </a:r>
              <a:r>
                <a:rPr kumimoji="1" lang="ja-JP" altLang="en-US" sz="900" b="1" u="sng" dirty="0">
                  <a:solidFill>
                    <a:prstClr val="black"/>
                  </a:solidFill>
                  <a:latin typeface="BIZ UDPゴシック" panose="020B0400000000000000" pitchFamily="50" charset="-128"/>
                  <a:ea typeface="BIZ UDPゴシック" panose="020B0400000000000000" pitchFamily="50" charset="-128"/>
                </a:rPr>
                <a:t>２０２５年３月にグランドオープンし、</a:t>
              </a:r>
              <a:r>
                <a:rPr kumimoji="1" lang="ja-JP" altLang="en-US" sz="900" dirty="0">
                  <a:solidFill>
                    <a:prstClr val="black"/>
                  </a:solidFill>
                  <a:latin typeface="BIZ UDPゴシック" panose="020B0400000000000000" pitchFamily="50" charset="-128"/>
                  <a:ea typeface="BIZ UDPゴシック" panose="020B0400000000000000" pitchFamily="50" charset="-128"/>
                </a:rPr>
                <a:t>国際線の旅客処理能力を向上</a:t>
              </a:r>
              <a:endParaRPr kumimoji="1" lang="en-US" altLang="ja-JP" sz="800" b="1" u="sng" dirty="0">
                <a:solidFill>
                  <a:prstClr val="black"/>
                </a:solidFill>
                <a:latin typeface="BIZ UDPゴシック" panose="020B0400000000000000" pitchFamily="50" charset="-128"/>
                <a:ea typeface="BIZ UDPゴシック" panose="020B0400000000000000" pitchFamily="50" charset="-128"/>
              </a:endParaRPr>
            </a:p>
            <a:p>
              <a:pPr marR="0" lvl="0" algn="l" defTabSz="959937" rtl="0" eaLnBrk="1" fontAlgn="auto" latinLnBrk="0" hangingPunct="1">
                <a:lnSpc>
                  <a:spcPts val="1300"/>
                </a:lnSpc>
                <a:spcBef>
                  <a:spcPts val="0"/>
                </a:spcBef>
                <a:spcAft>
                  <a:spcPts val="0"/>
                </a:spcAft>
                <a:buClrTx/>
                <a:buSzTx/>
                <a:tabLst/>
                <a:defRPr/>
              </a:pPr>
              <a:r>
                <a:rPr kumimoji="1" lang="en-US" altLang="ja-JP" sz="900" b="1" dirty="0">
                  <a:solidFill>
                    <a:prstClr val="black"/>
                  </a:solidFill>
                  <a:latin typeface="BIZ UDPゴシック" panose="020B0400000000000000" pitchFamily="50" charset="-128"/>
                  <a:ea typeface="BIZ UDPゴシック" panose="020B0400000000000000" pitchFamily="50" charset="-128"/>
                </a:rPr>
                <a:t>【</a:t>
              </a:r>
              <a:r>
                <a:rPr kumimoji="1" lang="ja-JP" altLang="en-US" sz="900" b="1" dirty="0">
                  <a:solidFill>
                    <a:prstClr val="black"/>
                  </a:solidFill>
                  <a:latin typeface="BIZ UDPゴシック" panose="020B0400000000000000" pitchFamily="50" charset="-128"/>
                  <a:ea typeface="BIZ UDPゴシック" panose="020B0400000000000000" pitchFamily="50" charset="-128"/>
                </a:rPr>
                <a:t>第２ターミナル</a:t>
              </a:r>
              <a:r>
                <a:rPr kumimoji="1" lang="ja-JP" altLang="en-US" sz="900" b="1" dirty="0">
                  <a:latin typeface="BIZ UDPゴシック" panose="020B0400000000000000" pitchFamily="50" charset="-128"/>
                  <a:ea typeface="BIZ UDPゴシック" panose="020B0400000000000000" pitchFamily="50" charset="-128"/>
                </a:rPr>
                <a:t>（国内線）</a:t>
              </a:r>
              <a:r>
                <a:rPr kumimoji="1" lang="en-US" altLang="ja-JP" sz="900" b="1" dirty="0">
                  <a:latin typeface="BIZ UDPゴシック" panose="020B0400000000000000" pitchFamily="50" charset="-128"/>
                  <a:ea typeface="BIZ UDPゴシック" panose="020B0400000000000000" pitchFamily="50" charset="-128"/>
                </a:rPr>
                <a:t>】</a:t>
              </a:r>
              <a:r>
                <a:rPr kumimoji="1" lang="ja-JP" altLang="en-US" sz="900" b="1" u="sng" dirty="0">
                  <a:latin typeface="BIZ UDPゴシック" panose="020B0400000000000000" pitchFamily="50" charset="-128"/>
                  <a:ea typeface="BIZ UDPゴシック" panose="020B0400000000000000" pitchFamily="50" charset="-128"/>
                </a:rPr>
                <a:t>２０２６年</a:t>
              </a:r>
              <a:r>
                <a:rPr kumimoji="1" lang="ja-JP" altLang="en-US" sz="900" b="1" u="sng" dirty="0">
                  <a:solidFill>
                    <a:prstClr val="black"/>
                  </a:solidFill>
                  <a:latin typeface="BIZ UDPゴシック" panose="020B0400000000000000" pitchFamily="50" charset="-128"/>
                  <a:ea typeface="BIZ UDPゴシック" panose="020B0400000000000000" pitchFamily="50" charset="-128"/>
                </a:rPr>
                <a:t>春頃、供用開始予定</a:t>
              </a:r>
              <a:endParaRPr kumimoji="1" lang="en-US" altLang="ja-JP" sz="900" b="1" u="sng" dirty="0">
                <a:solidFill>
                  <a:prstClr val="black"/>
                </a:solidFill>
                <a:latin typeface="BIZ UDPゴシック" panose="020B0400000000000000" pitchFamily="50" charset="-128"/>
                <a:ea typeface="BIZ UDPゴシック" panose="020B0400000000000000" pitchFamily="50" charset="-128"/>
              </a:endParaRPr>
            </a:p>
          </p:txBody>
        </p:sp>
        <p:sp>
          <p:nvSpPr>
            <p:cNvPr id="56" name="正方形/長方形 55">
              <a:extLst>
                <a:ext uri="{FF2B5EF4-FFF2-40B4-BE49-F238E27FC236}">
                  <a16:creationId xmlns:a16="http://schemas.microsoft.com/office/drawing/2014/main" id="{7EDFD93F-DBD5-403C-A561-520EA8F73467}"/>
                </a:ext>
              </a:extLst>
            </p:cNvPr>
            <p:cNvSpPr/>
            <p:nvPr/>
          </p:nvSpPr>
          <p:spPr>
            <a:xfrm>
              <a:off x="7300234" y="3095860"/>
              <a:ext cx="1777042" cy="2932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空　　港</a:t>
              </a:r>
              <a:r>
                <a:rPr kumimoji="1" lang="ja-JP" altLang="en-US" sz="1200" b="1" dirty="0">
                  <a:latin typeface="BIZ UDPゴシック" panose="020B0400000000000000" pitchFamily="50" charset="-128"/>
                  <a:ea typeface="BIZ UDPゴシック" panose="020B0400000000000000" pitchFamily="50" charset="-128"/>
                </a:rPr>
                <a:t>（関空）</a:t>
              </a:r>
            </a:p>
          </p:txBody>
        </p:sp>
      </p:grpSp>
      <p:sp>
        <p:nvSpPr>
          <p:cNvPr id="39" name="テキスト ボックス 38">
            <a:extLst>
              <a:ext uri="{FF2B5EF4-FFF2-40B4-BE49-F238E27FC236}">
                <a16:creationId xmlns:a16="http://schemas.microsoft.com/office/drawing/2014/main" id="{878CFB4C-28BB-472A-9A7B-01AC8387190B}"/>
              </a:ext>
            </a:extLst>
          </p:cNvPr>
          <p:cNvSpPr txBox="1"/>
          <p:nvPr/>
        </p:nvSpPr>
        <p:spPr>
          <a:xfrm>
            <a:off x="3369761" y="2880386"/>
            <a:ext cx="3185664" cy="739818"/>
          </a:xfrm>
          <a:prstGeom prst="rect">
            <a:avLst/>
          </a:prstGeom>
          <a:noFill/>
          <a:ln>
            <a:noFill/>
          </a:ln>
        </p:spPr>
        <p:txBody>
          <a:bodyPr wrap="square" lIns="146250" tIns="0" rIns="144000" bIns="0" rtlCol="0">
            <a:spAutoFit/>
          </a:bodyPr>
          <a:lstStyle>
            <a:defPPr>
              <a:defRPr lang="en-US"/>
            </a:defPPr>
            <a:lvl1pPr marL="232172" marR="0" lvl="0" indent="-232172" fontAlgn="auto">
              <a:spcBef>
                <a:spcPts val="0"/>
              </a:spcBef>
              <a:buClrTx/>
              <a:buSzTx/>
              <a:buFont typeface="Wingdings" panose="05000000000000000000" pitchFamily="2" charset="2"/>
              <a:buChar char="l"/>
              <a:tabLst/>
              <a:defRPr kumimoji="0" sz="1400" b="0" i="0" u="none" strike="noStrike" kern="100" cap="none" spc="0" normalizeH="0" baseline="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indent="0">
              <a:lnSpc>
                <a:spcPts val="1500"/>
              </a:lnSpc>
              <a:buNone/>
            </a:pPr>
            <a:r>
              <a:rPr lang="ja-JP" altLang="en-US" sz="1000" b="1" dirty="0">
                <a:latin typeface="BIZ UDPゴシック" panose="020B0400000000000000" pitchFamily="50" charset="-128"/>
                <a:ea typeface="BIZ UDPゴシック" panose="020B0400000000000000" pitchFamily="50" charset="-128"/>
              </a:rPr>
              <a:t>「新大阪・空港・世界遺産へのアクセス強化」「京阪神各都市の結節強化」「放射状鉄道の環状結節」「都市防災機能の向上」などの観点で鉄道ネットワーク等を整備</a:t>
            </a:r>
            <a:endParaRPr lang="en-US" altLang="ja-JP" sz="1000" b="1" dirty="0">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AF3D09A0-2C86-4901-B578-DD0B57AF5CB1}"/>
              </a:ext>
            </a:extLst>
          </p:cNvPr>
          <p:cNvSpPr/>
          <p:nvPr/>
        </p:nvSpPr>
        <p:spPr>
          <a:xfrm>
            <a:off x="3387424" y="2671133"/>
            <a:ext cx="3168000" cy="3600000"/>
          </a:xfrm>
          <a:prstGeom prst="rect">
            <a:avLst/>
          </a:prstGeom>
          <a:no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DCFC5364-82EF-4E51-A8C8-505D3BD60381}"/>
              </a:ext>
            </a:extLst>
          </p:cNvPr>
          <p:cNvSpPr/>
          <p:nvPr/>
        </p:nvSpPr>
        <p:spPr>
          <a:xfrm>
            <a:off x="4082903" y="2542503"/>
            <a:ext cx="1777042" cy="29329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鉄　　道</a:t>
            </a:r>
          </a:p>
        </p:txBody>
      </p:sp>
      <p:sp>
        <p:nvSpPr>
          <p:cNvPr id="62" name="テキスト ボックス 61">
            <a:extLst>
              <a:ext uri="{FF2B5EF4-FFF2-40B4-BE49-F238E27FC236}">
                <a16:creationId xmlns:a16="http://schemas.microsoft.com/office/drawing/2014/main" id="{5AEB5973-622A-409B-A615-8CAB64596A27}"/>
              </a:ext>
            </a:extLst>
          </p:cNvPr>
          <p:cNvSpPr txBox="1"/>
          <p:nvPr/>
        </p:nvSpPr>
        <p:spPr>
          <a:xfrm>
            <a:off x="3558491" y="878239"/>
            <a:ext cx="799577" cy="184666"/>
          </a:xfrm>
          <a:prstGeom prst="rect">
            <a:avLst/>
          </a:prstGeom>
          <a:noFill/>
        </p:spPr>
        <p:txBody>
          <a:bodyPr wrap="square">
            <a:spAutoFit/>
          </a:bodyPr>
          <a:lstStyle/>
          <a:p>
            <a:pPr algn="ctr"/>
            <a:r>
              <a:rPr kumimoji="1" lang="ja-JP" altLang="en-US" sz="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（単位：百万円）</a:t>
            </a:r>
            <a:endParaRPr lang="ja-JP" altLang="en-US" b="1" dirty="0"/>
          </a:p>
        </p:txBody>
      </p:sp>
      <p:sp>
        <p:nvSpPr>
          <p:cNvPr id="61" name="スライド番号プレースホルダー 3">
            <a:extLst>
              <a:ext uri="{FF2B5EF4-FFF2-40B4-BE49-F238E27FC236}">
                <a16:creationId xmlns:a16="http://schemas.microsoft.com/office/drawing/2014/main" id="{A751B4E4-E690-4472-966F-AD22F20DEE56}"/>
              </a:ext>
            </a:extLst>
          </p:cNvPr>
          <p:cNvSpPr>
            <a:spLocks noGrp="1"/>
          </p:cNvSpPr>
          <p:nvPr>
            <p:ph type="sldNum" sz="quarter" idx="12"/>
          </p:nvPr>
        </p:nvSpPr>
        <p:spPr>
          <a:xfrm>
            <a:off x="7663470" y="6486714"/>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p:txBody>
      </p:sp>
      <p:sp>
        <p:nvSpPr>
          <p:cNvPr id="49" name="正方形/長方形 48">
            <a:extLst>
              <a:ext uri="{FF2B5EF4-FFF2-40B4-BE49-F238E27FC236}">
                <a16:creationId xmlns:a16="http://schemas.microsoft.com/office/drawing/2014/main" id="{AF8059E0-8672-45C6-B9F0-81BD876139CF}"/>
              </a:ext>
            </a:extLst>
          </p:cNvPr>
          <p:cNvSpPr/>
          <p:nvPr/>
        </p:nvSpPr>
        <p:spPr>
          <a:xfrm>
            <a:off x="167123" y="2677525"/>
            <a:ext cx="3168000" cy="3600000"/>
          </a:xfrm>
          <a:prstGeom prst="rect">
            <a:avLst/>
          </a:prstGeom>
          <a:noFill/>
          <a:ln>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51E5FC39-013D-412A-A956-262AFC85E433}"/>
              </a:ext>
            </a:extLst>
          </p:cNvPr>
          <p:cNvSpPr/>
          <p:nvPr/>
        </p:nvSpPr>
        <p:spPr>
          <a:xfrm>
            <a:off x="838757" y="2553848"/>
            <a:ext cx="1777042" cy="29329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道　　路</a:t>
            </a:r>
          </a:p>
        </p:txBody>
      </p:sp>
      <p:sp>
        <p:nvSpPr>
          <p:cNvPr id="63" name="テキスト ボックス 62">
            <a:extLst>
              <a:ext uri="{FF2B5EF4-FFF2-40B4-BE49-F238E27FC236}">
                <a16:creationId xmlns:a16="http://schemas.microsoft.com/office/drawing/2014/main" id="{08D90F43-46A6-403C-AD08-1497C01C3863}"/>
              </a:ext>
            </a:extLst>
          </p:cNvPr>
          <p:cNvSpPr txBox="1"/>
          <p:nvPr/>
        </p:nvSpPr>
        <p:spPr>
          <a:xfrm>
            <a:off x="225460" y="2857006"/>
            <a:ext cx="3109663" cy="402546"/>
          </a:xfrm>
          <a:prstGeom prst="rect">
            <a:avLst/>
          </a:prstGeom>
          <a:noFill/>
        </p:spPr>
        <p:txBody>
          <a:bodyPr wrap="square" rtlCol="0">
            <a:spAutoFit/>
          </a:bodyPr>
          <a:lstStyle/>
          <a:p>
            <a:pPr>
              <a:lnSpc>
                <a:spcPts val="1300"/>
              </a:lnSpc>
            </a:pPr>
            <a:r>
              <a:rPr kumimoji="1" lang="ja-JP" altLang="en-US" sz="1000" b="1" dirty="0">
                <a:latin typeface="BIZ UDPゴシック" panose="020B0400000000000000" pitchFamily="50" charset="-128"/>
                <a:ea typeface="BIZ UDPゴシック" panose="020B0400000000000000" pitchFamily="50" charset="-128"/>
              </a:rPr>
              <a:t>大阪都市再生環状道路のミッシングリンクの解消や新たな国土軸の形成に向けて、道路整備を実施</a:t>
            </a:r>
          </a:p>
        </p:txBody>
      </p:sp>
      <p:sp>
        <p:nvSpPr>
          <p:cNvPr id="64" name="テキスト ボックス 63">
            <a:extLst>
              <a:ext uri="{FF2B5EF4-FFF2-40B4-BE49-F238E27FC236}">
                <a16:creationId xmlns:a16="http://schemas.microsoft.com/office/drawing/2014/main" id="{EE86BE40-8172-424A-A294-311771652A8F}"/>
              </a:ext>
            </a:extLst>
          </p:cNvPr>
          <p:cNvSpPr txBox="1"/>
          <p:nvPr/>
        </p:nvSpPr>
        <p:spPr>
          <a:xfrm>
            <a:off x="278741" y="3232670"/>
            <a:ext cx="2817935" cy="661720"/>
          </a:xfrm>
          <a:prstGeom prst="rect">
            <a:avLst/>
          </a:prstGeom>
          <a:solidFill>
            <a:schemeClr val="bg2">
              <a:lumMod val="90000"/>
            </a:schemeClr>
          </a:solidFill>
        </p:spPr>
        <p:txBody>
          <a:bodyPr wrap="square" rtlCol="0">
            <a:spAutoFit/>
          </a:bodyPr>
          <a:lstStyle/>
          <a:p>
            <a:pPr marL="171450" indent="-171450">
              <a:buFont typeface="Wingdings" panose="05000000000000000000" pitchFamily="2" charset="2"/>
              <a:buChar char="l"/>
            </a:pPr>
            <a:r>
              <a:rPr kumimoji="1" lang="ja-JP" altLang="en-US" sz="900" dirty="0">
                <a:latin typeface="BIZ UDPゴシック" panose="020B0400000000000000" pitchFamily="50" charset="-128"/>
                <a:ea typeface="BIZ UDPゴシック" panose="020B0400000000000000" pitchFamily="50" charset="-128"/>
              </a:rPr>
              <a:t>２０１８年：</a:t>
            </a:r>
            <a:r>
              <a:rPr kumimoji="1" lang="ja-JP" altLang="en-US" sz="1000" spc="-50" dirty="0">
                <a:latin typeface="BIZ UDPゴシック" panose="020B0400000000000000" pitchFamily="50" charset="-128"/>
                <a:ea typeface="BIZ UDPゴシック" panose="020B0400000000000000" pitchFamily="50" charset="-128"/>
              </a:rPr>
              <a:t>新名神</a:t>
            </a:r>
            <a:r>
              <a:rPr kumimoji="1" lang="ja-JP" altLang="en-US" sz="800" spc="-50" dirty="0">
                <a:latin typeface="BIZ UDPゴシック" panose="020B0400000000000000" pitchFamily="50" charset="-128"/>
                <a:ea typeface="BIZ UDPゴシック" panose="020B0400000000000000" pitchFamily="50" charset="-128"/>
              </a:rPr>
              <a:t>（高槻</a:t>
            </a:r>
            <a:r>
              <a:rPr kumimoji="1" lang="zh-TW" altLang="en-US" sz="800" spc="-50" dirty="0">
                <a:latin typeface="BIZ UDPゴシック" panose="020B0400000000000000" pitchFamily="50" charset="-128"/>
                <a:ea typeface="BIZ UDPゴシック" panose="020B0400000000000000" pitchFamily="50" charset="-128"/>
              </a:rPr>
              <a:t>～</a:t>
            </a:r>
            <a:r>
              <a:rPr kumimoji="1" lang="ja-JP" altLang="en-US" sz="800" spc="-50" dirty="0">
                <a:latin typeface="BIZ UDPゴシック" panose="020B0400000000000000" pitchFamily="50" charset="-128"/>
                <a:ea typeface="BIZ UDPゴシック" panose="020B0400000000000000" pitchFamily="50" charset="-128"/>
              </a:rPr>
              <a:t>神戸）</a:t>
            </a:r>
            <a:r>
              <a:rPr kumimoji="1" lang="ja-JP" altLang="en-US" sz="900" dirty="0">
                <a:latin typeface="BIZ UDPゴシック" panose="020B0400000000000000" pitchFamily="50" charset="-128"/>
                <a:ea typeface="BIZ UDPゴシック" panose="020B0400000000000000" pitchFamily="50" charset="-128"/>
              </a:rPr>
              <a:t>開通</a:t>
            </a:r>
            <a:endParaRPr kumimoji="1" lang="en-US" altLang="ja-JP" sz="900" dirty="0">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l"/>
            </a:pPr>
            <a:r>
              <a:rPr kumimoji="1" lang="ja-JP" altLang="en-US" sz="900" dirty="0">
                <a:latin typeface="BIZ UDPゴシック" panose="020B0400000000000000" pitchFamily="50" charset="-128"/>
                <a:ea typeface="BIZ UDPゴシック" panose="020B0400000000000000" pitchFamily="50" charset="-128"/>
              </a:rPr>
              <a:t>２０２０年：阪神高速大和川線全線開通</a:t>
            </a:r>
            <a:endParaRPr kumimoji="1" lang="en-US" altLang="ja-JP" sz="900" dirty="0">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l"/>
            </a:pPr>
            <a:r>
              <a:rPr kumimoji="1" lang="ja-JP" altLang="en-US" sz="900" dirty="0">
                <a:latin typeface="BIZ UDPゴシック" panose="020B0400000000000000" pitchFamily="50" charset="-128"/>
                <a:ea typeface="BIZ UDPゴシック" panose="020B0400000000000000" pitchFamily="50" charset="-128"/>
              </a:rPr>
              <a:t>２０３２年度：淀川左岸線（２期）事業完了予定</a:t>
            </a:r>
            <a:endParaRPr kumimoji="1" lang="en-US" altLang="ja-JP" sz="900" dirty="0">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l"/>
            </a:pPr>
            <a:r>
              <a:rPr kumimoji="1" lang="ja-JP" altLang="en-US" sz="900" spc="-50" dirty="0">
                <a:latin typeface="BIZ UDPゴシック" panose="020B0400000000000000" pitchFamily="50" charset="-128"/>
                <a:ea typeface="BIZ UDPゴシック" panose="020B0400000000000000" pitchFamily="50" charset="-128"/>
              </a:rPr>
              <a:t>淀川左岸線延伸部・新名神</a:t>
            </a:r>
            <a:r>
              <a:rPr kumimoji="1" lang="ja-JP" altLang="en-US" sz="800" spc="-50" dirty="0">
                <a:latin typeface="BIZ UDPゴシック" panose="020B0400000000000000" pitchFamily="50" charset="-128"/>
                <a:ea typeface="BIZ UDPゴシック" panose="020B0400000000000000" pitchFamily="50" charset="-128"/>
              </a:rPr>
              <a:t>（</a:t>
            </a:r>
            <a:r>
              <a:rPr kumimoji="1" lang="zh-TW" altLang="en-US" sz="800" spc="-50" dirty="0">
                <a:latin typeface="BIZ UDPゴシック" panose="020B0400000000000000" pitchFamily="50" charset="-128"/>
                <a:ea typeface="BIZ UDPゴシック" panose="020B0400000000000000" pitchFamily="50" charset="-128"/>
              </a:rPr>
              <a:t>八幡京田辺～高槻</a:t>
            </a:r>
            <a:r>
              <a:rPr kumimoji="1" lang="ja-JP" altLang="en-US" sz="800" spc="-50" dirty="0">
                <a:latin typeface="BIZ UDPゴシック" panose="020B0400000000000000" pitchFamily="50" charset="-128"/>
                <a:ea typeface="BIZ UDPゴシック" panose="020B0400000000000000" pitchFamily="50" charset="-128"/>
              </a:rPr>
              <a:t>）</a:t>
            </a:r>
            <a:r>
              <a:rPr kumimoji="1" lang="ja-JP" altLang="en-US" sz="900" spc="-50" dirty="0">
                <a:latin typeface="BIZ UDPゴシック" panose="020B0400000000000000" pitchFamily="50" charset="-128"/>
                <a:ea typeface="BIZ UDPゴシック" panose="020B0400000000000000" pitchFamily="50" charset="-128"/>
              </a:rPr>
              <a:t>事業中</a:t>
            </a:r>
          </a:p>
        </p:txBody>
      </p:sp>
      <p:pic>
        <p:nvPicPr>
          <p:cNvPr id="38" name="図 37">
            <a:extLst>
              <a:ext uri="{FF2B5EF4-FFF2-40B4-BE49-F238E27FC236}">
                <a16:creationId xmlns:a16="http://schemas.microsoft.com/office/drawing/2014/main" id="{B933EE1D-21AF-4876-80F6-4C368560D93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7847" y="3981288"/>
            <a:ext cx="2518452" cy="2197374"/>
          </a:xfrm>
          <a:prstGeom prst="rect">
            <a:avLst/>
          </a:prstGeom>
        </p:spPr>
      </p:pic>
      <p:pic>
        <p:nvPicPr>
          <p:cNvPr id="52" name="Picture 1">
            <a:extLst>
              <a:ext uri="{FF2B5EF4-FFF2-40B4-BE49-F238E27FC236}">
                <a16:creationId xmlns:a16="http://schemas.microsoft.com/office/drawing/2014/main" id="{84C15B76-E3AA-4CA9-B856-333F0A460FD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421504" y="3912075"/>
            <a:ext cx="3105463" cy="2305141"/>
          </a:xfrm>
          <a:prstGeom prst="rect">
            <a:avLst/>
          </a:prstGeom>
        </p:spPr>
      </p:pic>
    </p:spTree>
    <p:extLst>
      <p:ext uri="{BB962C8B-B14F-4D97-AF65-F5344CB8AC3E}">
        <p14:creationId xmlns:p14="http://schemas.microsoft.com/office/powerpoint/2010/main" val="2097138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D6BEA52E-8E24-482C-9403-DC4B850B478D}"/>
              </a:ext>
            </a:extLst>
          </p:cNvPr>
          <p:cNvSpPr txBox="1"/>
          <p:nvPr/>
        </p:nvSpPr>
        <p:spPr>
          <a:xfrm>
            <a:off x="0" y="61186"/>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１－③ ．まちづくり・インフラ整備＜梅田・中之島＞</a:t>
            </a:r>
            <a:endParaRPr lang="ja-JP" altLang="en-US" sz="1600" dirty="0"/>
          </a:p>
        </p:txBody>
      </p:sp>
      <p:sp>
        <p:nvSpPr>
          <p:cNvPr id="18" name="矢印: 五方向 17">
            <a:extLst>
              <a:ext uri="{FF2B5EF4-FFF2-40B4-BE49-F238E27FC236}">
                <a16:creationId xmlns:a16="http://schemas.microsoft.com/office/drawing/2014/main" id="{F3D0D32B-78F2-48D1-B305-42A0154E4A01}"/>
              </a:ext>
            </a:extLst>
          </p:cNvPr>
          <p:cNvSpPr/>
          <p:nvPr/>
        </p:nvSpPr>
        <p:spPr>
          <a:xfrm flipH="1">
            <a:off x="8791575" y="81790"/>
            <a:ext cx="1012271" cy="360000"/>
          </a:xfrm>
          <a:prstGeom prst="homePlate">
            <a:avLst/>
          </a:prstGeom>
          <a:solidFill>
            <a:schemeClr val="bg1"/>
          </a:solidFill>
          <a:ln w="28575">
            <a:solidFill>
              <a:schemeClr val="accent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都　市</a:t>
            </a:r>
          </a:p>
        </p:txBody>
      </p:sp>
      <p:pic>
        <p:nvPicPr>
          <p:cNvPr id="12" name="図 11">
            <a:extLst>
              <a:ext uri="{FF2B5EF4-FFF2-40B4-BE49-F238E27FC236}">
                <a16:creationId xmlns:a16="http://schemas.microsoft.com/office/drawing/2014/main" id="{1B2EB1DE-0F83-48B8-8BE9-AD785A483D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23339" y="4441599"/>
            <a:ext cx="4208331" cy="2217089"/>
          </a:xfrm>
          <a:prstGeom prst="rect">
            <a:avLst/>
          </a:prstGeom>
        </p:spPr>
      </p:pic>
      <p:sp>
        <p:nvSpPr>
          <p:cNvPr id="13" name="テキスト ボックス 12">
            <a:extLst>
              <a:ext uri="{FF2B5EF4-FFF2-40B4-BE49-F238E27FC236}">
                <a16:creationId xmlns:a16="http://schemas.microsoft.com/office/drawing/2014/main" id="{AB39782E-1FF2-431B-9256-A8A0F9C34A66}"/>
              </a:ext>
            </a:extLst>
          </p:cNvPr>
          <p:cNvSpPr txBox="1"/>
          <p:nvPr/>
        </p:nvSpPr>
        <p:spPr>
          <a:xfrm>
            <a:off x="5258424" y="4153567"/>
            <a:ext cx="4613512" cy="288032"/>
          </a:xfrm>
          <a:prstGeom prst="rect">
            <a:avLst/>
          </a:prstGeom>
          <a:noFill/>
          <a:ln w="19050">
            <a:no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a:solidFill>
                  <a:srgbClr val="242424"/>
                </a:solidFill>
                <a:effectLst/>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zh-CN" altLang="en-US" sz="1200" dirty="0"/>
              <a:t>大阪駅西地区</a:t>
            </a:r>
            <a:r>
              <a:rPr kumimoji="0" lang="ja-JP" altLang="en-US" sz="1200" b="0" dirty="0">
                <a:solidFill>
                  <a:sysClr val="windowText" lastClr="000000"/>
                </a:solidFill>
              </a:rPr>
              <a:t>（</a:t>
            </a:r>
            <a:r>
              <a:rPr kumimoji="0" lang="en-US" altLang="ja-JP" sz="1200" b="0" dirty="0">
                <a:solidFill>
                  <a:sysClr val="windowText" lastClr="000000"/>
                </a:solidFill>
              </a:rPr>
              <a:t>JP</a:t>
            </a:r>
            <a:r>
              <a:rPr kumimoji="0" lang="ja-JP" altLang="en-US" sz="1200" b="0" dirty="0">
                <a:solidFill>
                  <a:sysClr val="windowText" lastClr="000000"/>
                </a:solidFill>
              </a:rPr>
              <a:t>タワー大阪）</a:t>
            </a:r>
            <a:r>
              <a:rPr lang="ja-JP" altLang="en-US" sz="1200" dirty="0"/>
              <a:t>における来訪者数の推移</a:t>
            </a:r>
          </a:p>
        </p:txBody>
      </p:sp>
      <p:sp>
        <p:nvSpPr>
          <p:cNvPr id="14" name="テキスト ボックス 13">
            <a:extLst>
              <a:ext uri="{FF2B5EF4-FFF2-40B4-BE49-F238E27FC236}">
                <a16:creationId xmlns:a16="http://schemas.microsoft.com/office/drawing/2014/main" id="{12B25901-98E4-4225-BE49-0349FA9990DB}"/>
              </a:ext>
            </a:extLst>
          </p:cNvPr>
          <p:cNvSpPr txBox="1"/>
          <p:nvPr/>
        </p:nvSpPr>
        <p:spPr>
          <a:xfrm>
            <a:off x="5223806" y="1108433"/>
            <a:ext cx="4682748" cy="400110"/>
          </a:xfrm>
          <a:prstGeom prst="rect">
            <a:avLst/>
          </a:prstGeom>
          <a:noFill/>
          <a:ln w="19050">
            <a:no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a:solidFill>
                  <a:srgbClr val="242424"/>
                </a:solidFill>
                <a:effectLst/>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nSpc>
                <a:spcPct val="100000"/>
              </a:lnSpc>
              <a:spcBef>
                <a:spcPts val="0"/>
              </a:spcBef>
            </a:pPr>
            <a:r>
              <a:rPr lang="ja-JP" altLang="en-US" sz="1200" dirty="0"/>
              <a:t>商業地価の推移</a:t>
            </a:r>
            <a:endParaRPr lang="en-US" altLang="ja-JP" sz="1200" dirty="0"/>
          </a:p>
          <a:p>
            <a:pPr>
              <a:lnSpc>
                <a:spcPct val="100000"/>
              </a:lnSpc>
              <a:spcBef>
                <a:spcPts val="0"/>
              </a:spcBef>
            </a:pPr>
            <a:r>
              <a:rPr lang="ja-JP" altLang="en-US" sz="1200" dirty="0"/>
              <a:t>（グランフロント・ヒルトンプラザイースト・大江橋周辺）</a:t>
            </a:r>
          </a:p>
        </p:txBody>
      </p:sp>
      <p:sp>
        <p:nvSpPr>
          <p:cNvPr id="15" name="テキスト ボックス 14">
            <a:extLst>
              <a:ext uri="{FF2B5EF4-FFF2-40B4-BE49-F238E27FC236}">
                <a16:creationId xmlns:a16="http://schemas.microsoft.com/office/drawing/2014/main" id="{75A62D90-543F-4A6E-8BCA-8B76C05E64B0}"/>
              </a:ext>
            </a:extLst>
          </p:cNvPr>
          <p:cNvSpPr txBox="1"/>
          <p:nvPr/>
        </p:nvSpPr>
        <p:spPr>
          <a:xfrm>
            <a:off x="8416038" y="3790713"/>
            <a:ext cx="1563137" cy="184666"/>
          </a:xfrm>
          <a:prstGeom prst="rect">
            <a:avLst/>
          </a:prstGeom>
          <a:noFill/>
        </p:spPr>
        <p:txBody>
          <a:bodyPr wrap="square">
            <a:spAutoFit/>
          </a:bodyPr>
          <a:lstStyle>
            <a:defPPr>
              <a:defRPr lang="en-US"/>
            </a:defPPr>
            <a:lvl1pPr>
              <a:defRPr sz="600">
                <a:latin typeface="BIZ UDPゴシック" panose="020B0400000000000000" pitchFamily="50" charset="-128"/>
                <a:ea typeface="BIZ UDPゴシック" panose="020B0400000000000000" pitchFamily="50" charset="-128"/>
              </a:defRPr>
            </a:lvl1pPr>
          </a:lstStyle>
          <a:p>
            <a:r>
              <a:rPr lang="en-US" altLang="ja-JP" dirty="0"/>
              <a:t>(</a:t>
            </a:r>
            <a:r>
              <a:rPr lang="ja-JP" altLang="en-US" dirty="0"/>
              <a:t>資料</a:t>
            </a:r>
            <a:r>
              <a:rPr lang="en-US" altLang="ja-JP" dirty="0"/>
              <a:t>)</a:t>
            </a:r>
            <a:r>
              <a:rPr lang="ja-JP" altLang="en-US" dirty="0"/>
              <a:t> 国土交通省「地価</a:t>
            </a:r>
            <a:r>
              <a:rPr lang="zh-CN" altLang="en-US" b="0" i="0" dirty="0">
                <a:solidFill>
                  <a:srgbClr val="1F2937"/>
                </a:solidFill>
                <a:effectLst/>
                <a:latin typeface="__Noto_Sans_JP_fb1148"/>
              </a:rPr>
              <a:t>公示</a:t>
            </a:r>
            <a:r>
              <a:rPr lang="ja-JP" altLang="en-US" dirty="0"/>
              <a:t>」</a:t>
            </a:r>
          </a:p>
        </p:txBody>
      </p:sp>
      <p:sp>
        <p:nvSpPr>
          <p:cNvPr id="16" name="テキスト ボックス 15">
            <a:extLst>
              <a:ext uri="{FF2B5EF4-FFF2-40B4-BE49-F238E27FC236}">
                <a16:creationId xmlns:a16="http://schemas.microsoft.com/office/drawing/2014/main" id="{F1BF2ED2-BE2F-4C9C-BEEB-58F29EEE96FD}"/>
              </a:ext>
            </a:extLst>
          </p:cNvPr>
          <p:cNvSpPr txBox="1"/>
          <p:nvPr/>
        </p:nvSpPr>
        <p:spPr>
          <a:xfrm>
            <a:off x="7035800" y="6612149"/>
            <a:ext cx="2628255" cy="276999"/>
          </a:xfrm>
          <a:prstGeom prst="rect">
            <a:avLst/>
          </a:prstGeom>
          <a:noFill/>
        </p:spPr>
        <p:txBody>
          <a:bodyPr wrap="square">
            <a:spAutoFit/>
          </a:bodyPr>
          <a:lstStyle>
            <a:defPPr>
              <a:defRPr lang="en-US"/>
            </a:defPPr>
            <a:lvl1pPr>
              <a:defRPr sz="600">
                <a:latin typeface="BIZ UDPゴシック" panose="020B0400000000000000" pitchFamily="50" charset="-128"/>
                <a:ea typeface="BIZ UDPゴシック" panose="020B0400000000000000" pitchFamily="50" charset="-128"/>
              </a:defRPr>
            </a:lvl1pPr>
          </a:lstStyle>
          <a:p>
            <a:pPr algn="r"/>
            <a:r>
              <a:rPr lang="en-US" altLang="ja-JP" dirty="0"/>
              <a:t>(</a:t>
            </a:r>
            <a:r>
              <a:rPr lang="ja-JP" altLang="en-US" dirty="0"/>
              <a:t>資料</a:t>
            </a:r>
            <a:r>
              <a:rPr lang="en-US" altLang="ja-JP" dirty="0"/>
              <a:t>(</a:t>
            </a:r>
            <a:r>
              <a:rPr lang="ja-JP" altLang="en-US" dirty="0"/>
              <a:t>資料</a:t>
            </a:r>
            <a:r>
              <a:rPr lang="en-US" altLang="ja-JP" dirty="0"/>
              <a:t>)</a:t>
            </a:r>
            <a:r>
              <a:rPr lang="ja-JP" altLang="en-US" dirty="0"/>
              <a:t>クロスロケーションズ㈱　「</a:t>
            </a:r>
            <a:r>
              <a:rPr lang="en-US" altLang="ja-JP" dirty="0"/>
              <a:t>Location AI Platform</a:t>
            </a:r>
            <a:r>
              <a:rPr lang="ja-JP" altLang="en-US" dirty="0"/>
              <a:t>」</a:t>
            </a:r>
          </a:p>
          <a:p>
            <a:pPr algn="r"/>
            <a:endParaRPr lang="ja-JP" altLang="en-US" dirty="0"/>
          </a:p>
        </p:txBody>
      </p:sp>
      <p:sp>
        <p:nvSpPr>
          <p:cNvPr id="2" name="スライド番号プレースホルダー 1">
            <a:extLst>
              <a:ext uri="{FF2B5EF4-FFF2-40B4-BE49-F238E27FC236}">
                <a16:creationId xmlns:a16="http://schemas.microsoft.com/office/drawing/2014/main" id="{483C33B2-95A3-4EA5-837D-6D2B1BDE6FF0}"/>
              </a:ext>
            </a:extLst>
          </p:cNvPr>
          <p:cNvSpPr>
            <a:spLocks noGrp="1"/>
          </p:cNvSpPr>
          <p:nvPr>
            <p:ph type="sldNum" sz="quarter" idx="12"/>
          </p:nvPr>
        </p:nvSpPr>
        <p:spPr>
          <a:xfrm>
            <a:off x="7688167" y="6499967"/>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p:txBody>
      </p:sp>
      <p:pic>
        <p:nvPicPr>
          <p:cNvPr id="3" name="図 2">
            <a:extLst>
              <a:ext uri="{FF2B5EF4-FFF2-40B4-BE49-F238E27FC236}">
                <a16:creationId xmlns:a16="http://schemas.microsoft.com/office/drawing/2014/main" id="{F9A4CA0D-DC52-4374-A248-76A8CDE3EB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561859"/>
            <a:ext cx="5361226" cy="6384275"/>
          </a:xfrm>
          <a:prstGeom prst="rect">
            <a:avLst/>
          </a:prstGeom>
        </p:spPr>
      </p:pic>
      <p:pic>
        <p:nvPicPr>
          <p:cNvPr id="5" name="図 4">
            <a:extLst>
              <a:ext uri="{FF2B5EF4-FFF2-40B4-BE49-F238E27FC236}">
                <a16:creationId xmlns:a16="http://schemas.microsoft.com/office/drawing/2014/main" id="{6050EC9A-601F-4409-B4C5-0935C10137F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16197" y="1552717"/>
            <a:ext cx="4083723" cy="2265239"/>
          </a:xfrm>
          <a:prstGeom prst="rect">
            <a:avLst/>
          </a:prstGeom>
        </p:spPr>
      </p:pic>
    </p:spTree>
    <p:extLst>
      <p:ext uri="{BB962C8B-B14F-4D97-AF65-F5344CB8AC3E}">
        <p14:creationId xmlns:p14="http://schemas.microsoft.com/office/powerpoint/2010/main" val="566759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83C33B2-95A3-4EA5-837D-6D2B1BDE6FF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9A7B956E-E7DD-4B09-8A4F-31DAC6FFC942}"/>
              </a:ext>
            </a:extLst>
          </p:cNvPr>
          <p:cNvSpPr txBox="1"/>
          <p:nvPr/>
        </p:nvSpPr>
        <p:spPr>
          <a:xfrm>
            <a:off x="0" y="61186"/>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１－③ ．まちづくり・インフラ整備＜なんば＞</a:t>
            </a:r>
            <a:endParaRPr lang="ja-JP" altLang="en-US" sz="1600" dirty="0"/>
          </a:p>
        </p:txBody>
      </p:sp>
      <p:sp>
        <p:nvSpPr>
          <p:cNvPr id="15" name="矢印: 五方向 14">
            <a:extLst>
              <a:ext uri="{FF2B5EF4-FFF2-40B4-BE49-F238E27FC236}">
                <a16:creationId xmlns:a16="http://schemas.microsoft.com/office/drawing/2014/main" id="{F9501484-2A20-4B95-90E2-EADA8D7DBD6F}"/>
              </a:ext>
            </a:extLst>
          </p:cNvPr>
          <p:cNvSpPr/>
          <p:nvPr/>
        </p:nvSpPr>
        <p:spPr>
          <a:xfrm flipH="1">
            <a:off x="8791575" y="81790"/>
            <a:ext cx="1012271" cy="360000"/>
          </a:xfrm>
          <a:prstGeom prst="homePlate">
            <a:avLst/>
          </a:prstGeom>
          <a:solidFill>
            <a:schemeClr val="bg1"/>
          </a:solidFill>
          <a:ln w="28575">
            <a:solidFill>
              <a:schemeClr val="accent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都　市</a:t>
            </a:r>
          </a:p>
        </p:txBody>
      </p:sp>
      <p:pic>
        <p:nvPicPr>
          <p:cNvPr id="11" name="図 10">
            <a:extLst>
              <a:ext uri="{FF2B5EF4-FFF2-40B4-BE49-F238E27FC236}">
                <a16:creationId xmlns:a16="http://schemas.microsoft.com/office/drawing/2014/main" id="{EE105AF7-D6BC-4749-96A3-D36D11D069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0814" y="4277960"/>
            <a:ext cx="4211646" cy="2306511"/>
          </a:xfrm>
          <a:prstGeom prst="rect">
            <a:avLst/>
          </a:prstGeom>
        </p:spPr>
      </p:pic>
      <p:sp>
        <p:nvSpPr>
          <p:cNvPr id="12" name="テキスト ボックス 11">
            <a:extLst>
              <a:ext uri="{FF2B5EF4-FFF2-40B4-BE49-F238E27FC236}">
                <a16:creationId xmlns:a16="http://schemas.microsoft.com/office/drawing/2014/main" id="{73932281-96F2-49F7-A573-960B22605CFF}"/>
              </a:ext>
            </a:extLst>
          </p:cNvPr>
          <p:cNvSpPr txBox="1"/>
          <p:nvPr/>
        </p:nvSpPr>
        <p:spPr>
          <a:xfrm>
            <a:off x="6071603" y="4056861"/>
            <a:ext cx="3834397" cy="288032"/>
          </a:xfrm>
          <a:prstGeom prst="rect">
            <a:avLst/>
          </a:prstGeom>
          <a:noFill/>
          <a:ln w="19050">
            <a:no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a:solidFill>
                  <a:srgbClr val="242424"/>
                </a:solidFill>
                <a:effectLst/>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sz="1200" dirty="0"/>
              <a:t>なんば駅西側周辺における来訪者数の推移</a:t>
            </a:r>
          </a:p>
        </p:txBody>
      </p:sp>
      <p:sp>
        <p:nvSpPr>
          <p:cNvPr id="16" name="テキスト ボックス 15">
            <a:extLst>
              <a:ext uri="{FF2B5EF4-FFF2-40B4-BE49-F238E27FC236}">
                <a16:creationId xmlns:a16="http://schemas.microsoft.com/office/drawing/2014/main" id="{603669A1-5815-4D79-88B6-8366869388C5}"/>
              </a:ext>
            </a:extLst>
          </p:cNvPr>
          <p:cNvSpPr txBox="1"/>
          <p:nvPr/>
        </p:nvSpPr>
        <p:spPr>
          <a:xfrm>
            <a:off x="8597577" y="3616685"/>
            <a:ext cx="1563137" cy="184666"/>
          </a:xfrm>
          <a:prstGeom prst="rect">
            <a:avLst/>
          </a:prstGeom>
          <a:noFill/>
        </p:spPr>
        <p:txBody>
          <a:bodyPr wrap="square">
            <a:spAutoFit/>
          </a:bodyPr>
          <a:lstStyle>
            <a:defPPr>
              <a:defRPr lang="en-US"/>
            </a:defPPr>
            <a:lvl1pPr>
              <a:defRPr sz="600">
                <a:latin typeface="BIZ UDPゴシック" panose="020B0400000000000000" pitchFamily="50" charset="-128"/>
                <a:ea typeface="BIZ UDPゴシック" panose="020B0400000000000000" pitchFamily="50" charset="-128"/>
              </a:defRPr>
            </a:lvl1pPr>
          </a:lstStyle>
          <a:p>
            <a:r>
              <a:rPr lang="en-US" altLang="ja-JP" dirty="0"/>
              <a:t>(</a:t>
            </a:r>
            <a:r>
              <a:rPr lang="ja-JP" altLang="en-US" dirty="0"/>
              <a:t>資料</a:t>
            </a:r>
            <a:r>
              <a:rPr lang="en-US" altLang="ja-JP" dirty="0"/>
              <a:t>)</a:t>
            </a:r>
            <a:r>
              <a:rPr lang="ja-JP" altLang="en-US" dirty="0"/>
              <a:t> 国土交通省「地価</a:t>
            </a:r>
            <a:r>
              <a:rPr lang="zh-CN" altLang="en-US" b="0" i="0" dirty="0">
                <a:solidFill>
                  <a:srgbClr val="1F2937"/>
                </a:solidFill>
                <a:effectLst/>
                <a:latin typeface="__Noto_Sans_JP_fb1148"/>
              </a:rPr>
              <a:t>公示</a:t>
            </a:r>
            <a:r>
              <a:rPr lang="ja-JP" altLang="en-US" dirty="0"/>
              <a:t>」</a:t>
            </a:r>
          </a:p>
        </p:txBody>
      </p:sp>
      <p:sp>
        <p:nvSpPr>
          <p:cNvPr id="19" name="テキスト ボックス 18">
            <a:extLst>
              <a:ext uri="{FF2B5EF4-FFF2-40B4-BE49-F238E27FC236}">
                <a16:creationId xmlns:a16="http://schemas.microsoft.com/office/drawing/2014/main" id="{9EF814EE-F944-44A4-828E-9CAA9236EF39}"/>
              </a:ext>
            </a:extLst>
          </p:cNvPr>
          <p:cNvSpPr txBox="1"/>
          <p:nvPr/>
        </p:nvSpPr>
        <p:spPr>
          <a:xfrm>
            <a:off x="5830724" y="784900"/>
            <a:ext cx="3929169" cy="288032"/>
          </a:xfrm>
          <a:prstGeom prst="rect">
            <a:avLst/>
          </a:prstGeom>
          <a:noFill/>
          <a:ln w="19050">
            <a:no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a:solidFill>
                  <a:srgbClr val="242424"/>
                </a:solidFill>
                <a:effectLst/>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nSpc>
                <a:spcPct val="100000"/>
              </a:lnSpc>
              <a:spcBef>
                <a:spcPts val="0"/>
              </a:spcBef>
            </a:pPr>
            <a:r>
              <a:rPr lang="ja-JP" altLang="en-US" sz="1200" dirty="0"/>
              <a:t>商業地価の推移</a:t>
            </a:r>
            <a:endParaRPr lang="en-US" altLang="ja-JP" sz="1200" dirty="0"/>
          </a:p>
          <a:p>
            <a:pPr>
              <a:lnSpc>
                <a:spcPct val="100000"/>
              </a:lnSpc>
              <a:spcBef>
                <a:spcPts val="0"/>
              </a:spcBef>
            </a:pPr>
            <a:r>
              <a:rPr lang="ja-JP" altLang="en-US" sz="1200" dirty="0"/>
              <a:t>（えびす橋・戎橋筋商店街・心斎橋筋商店街周辺）</a:t>
            </a:r>
          </a:p>
        </p:txBody>
      </p:sp>
      <p:sp>
        <p:nvSpPr>
          <p:cNvPr id="20" name="テキスト ボックス 19">
            <a:extLst>
              <a:ext uri="{FF2B5EF4-FFF2-40B4-BE49-F238E27FC236}">
                <a16:creationId xmlns:a16="http://schemas.microsoft.com/office/drawing/2014/main" id="{19CA3042-B5DC-45DF-A62B-CD064921EC97}"/>
              </a:ext>
            </a:extLst>
          </p:cNvPr>
          <p:cNvSpPr txBox="1"/>
          <p:nvPr/>
        </p:nvSpPr>
        <p:spPr>
          <a:xfrm>
            <a:off x="7363287" y="6561947"/>
            <a:ext cx="2228849" cy="184666"/>
          </a:xfrm>
          <a:prstGeom prst="rect">
            <a:avLst/>
          </a:prstGeom>
          <a:noFill/>
        </p:spPr>
        <p:txBody>
          <a:bodyPr wrap="square">
            <a:spAutoFit/>
          </a:bodyPr>
          <a:lstStyle>
            <a:defPPr>
              <a:defRPr lang="en-US"/>
            </a:defPPr>
            <a:lvl1pPr>
              <a:defRPr sz="600">
                <a:latin typeface="BIZ UDPゴシック" panose="020B0400000000000000" pitchFamily="50" charset="-128"/>
                <a:ea typeface="BIZ UDPゴシック" panose="020B0400000000000000" pitchFamily="50" charset="-128"/>
              </a:defRPr>
            </a:lvl1pPr>
          </a:lstStyle>
          <a:p>
            <a:pPr algn="r"/>
            <a:r>
              <a:rPr lang="en-US" altLang="ja-JP" dirty="0"/>
              <a:t>(</a:t>
            </a:r>
            <a:r>
              <a:rPr lang="ja-JP" altLang="en-US" dirty="0"/>
              <a:t>資料</a:t>
            </a:r>
            <a:r>
              <a:rPr lang="en-US" altLang="ja-JP" dirty="0"/>
              <a:t>)</a:t>
            </a:r>
            <a:r>
              <a:rPr lang="ja-JP" altLang="en-US" dirty="0"/>
              <a:t>クロスロケーションズ㈱　「</a:t>
            </a:r>
            <a:r>
              <a:rPr lang="en-US" altLang="ja-JP" dirty="0"/>
              <a:t>Location AI Platform</a:t>
            </a:r>
            <a:r>
              <a:rPr lang="ja-JP" altLang="en-US" dirty="0"/>
              <a:t>」</a:t>
            </a:r>
          </a:p>
        </p:txBody>
      </p:sp>
      <p:pic>
        <p:nvPicPr>
          <p:cNvPr id="4" name="図 3">
            <a:extLst>
              <a:ext uri="{FF2B5EF4-FFF2-40B4-BE49-F238E27FC236}">
                <a16:creationId xmlns:a16="http://schemas.microsoft.com/office/drawing/2014/main" id="{978CEA82-145F-44B3-9112-69D2595A49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377" y="534833"/>
            <a:ext cx="5787842" cy="6389465"/>
          </a:xfrm>
          <a:prstGeom prst="rect">
            <a:avLst/>
          </a:prstGeom>
        </p:spPr>
      </p:pic>
      <p:pic>
        <p:nvPicPr>
          <p:cNvPr id="5" name="図 4">
            <a:extLst>
              <a:ext uri="{FF2B5EF4-FFF2-40B4-BE49-F238E27FC236}">
                <a16:creationId xmlns:a16="http://schemas.microsoft.com/office/drawing/2014/main" id="{72943425-642B-4B0D-A4BE-FFD4DB16C1A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896886" y="1236219"/>
            <a:ext cx="3834396" cy="2357261"/>
          </a:xfrm>
          <a:prstGeom prst="rect">
            <a:avLst/>
          </a:prstGeom>
        </p:spPr>
      </p:pic>
    </p:spTree>
    <p:extLst>
      <p:ext uri="{BB962C8B-B14F-4D97-AF65-F5344CB8AC3E}">
        <p14:creationId xmlns:p14="http://schemas.microsoft.com/office/powerpoint/2010/main" val="3262099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5BCFEA8E-C76B-46DC-B0D9-FE64EF53ABEF}"/>
              </a:ext>
            </a:extLst>
          </p:cNvPr>
          <p:cNvSpPr txBox="1"/>
          <p:nvPr/>
        </p:nvSpPr>
        <p:spPr>
          <a:xfrm>
            <a:off x="0" y="61186"/>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１－③ ．まちづくり・インフラ整備＜天王寺・新今宮＞</a:t>
            </a:r>
          </a:p>
        </p:txBody>
      </p:sp>
      <p:sp>
        <p:nvSpPr>
          <p:cNvPr id="12" name="矢印: 五方向 11">
            <a:extLst>
              <a:ext uri="{FF2B5EF4-FFF2-40B4-BE49-F238E27FC236}">
                <a16:creationId xmlns:a16="http://schemas.microsoft.com/office/drawing/2014/main" id="{EDB9649F-36C5-4F91-860B-07E550FFF764}"/>
              </a:ext>
            </a:extLst>
          </p:cNvPr>
          <p:cNvSpPr/>
          <p:nvPr/>
        </p:nvSpPr>
        <p:spPr>
          <a:xfrm flipH="1">
            <a:off x="8791575" y="81790"/>
            <a:ext cx="1012271" cy="360000"/>
          </a:xfrm>
          <a:prstGeom prst="homePlate">
            <a:avLst/>
          </a:prstGeom>
          <a:solidFill>
            <a:schemeClr val="bg1"/>
          </a:solidFill>
          <a:ln w="28575">
            <a:solidFill>
              <a:schemeClr val="accent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都　市</a:t>
            </a:r>
          </a:p>
        </p:txBody>
      </p:sp>
      <p:sp>
        <p:nvSpPr>
          <p:cNvPr id="10" name="テキスト ボックス 9">
            <a:extLst>
              <a:ext uri="{FF2B5EF4-FFF2-40B4-BE49-F238E27FC236}">
                <a16:creationId xmlns:a16="http://schemas.microsoft.com/office/drawing/2014/main" id="{D66CEE8E-4CAA-47B7-8EE5-EE4ECCEBDE6B}"/>
              </a:ext>
            </a:extLst>
          </p:cNvPr>
          <p:cNvSpPr txBox="1"/>
          <p:nvPr/>
        </p:nvSpPr>
        <p:spPr>
          <a:xfrm>
            <a:off x="8530337" y="3660422"/>
            <a:ext cx="1563137" cy="184666"/>
          </a:xfrm>
          <a:prstGeom prst="rect">
            <a:avLst/>
          </a:prstGeom>
          <a:noFill/>
        </p:spPr>
        <p:txBody>
          <a:bodyPr wrap="square">
            <a:spAutoFit/>
          </a:bodyPr>
          <a:lstStyle>
            <a:defPPr>
              <a:defRPr lang="en-US"/>
            </a:defPPr>
            <a:lvl1pPr>
              <a:defRPr sz="600">
                <a:latin typeface="BIZ UDPゴシック" panose="020B0400000000000000" pitchFamily="50" charset="-128"/>
                <a:ea typeface="BIZ UDPゴシック" panose="020B0400000000000000" pitchFamily="50" charset="-128"/>
              </a:defRPr>
            </a:lvl1pPr>
          </a:lstStyle>
          <a:p>
            <a:r>
              <a:rPr lang="en-US" altLang="ja-JP" dirty="0"/>
              <a:t>(</a:t>
            </a:r>
            <a:r>
              <a:rPr lang="ja-JP" altLang="en-US" dirty="0"/>
              <a:t>資料</a:t>
            </a:r>
            <a:r>
              <a:rPr lang="en-US" altLang="ja-JP" dirty="0"/>
              <a:t>)</a:t>
            </a:r>
            <a:r>
              <a:rPr lang="ja-JP" altLang="en-US" dirty="0"/>
              <a:t> 国土交通省「地価</a:t>
            </a:r>
            <a:r>
              <a:rPr lang="zh-CN" altLang="en-US" b="0" i="0" dirty="0">
                <a:solidFill>
                  <a:srgbClr val="1F2937"/>
                </a:solidFill>
                <a:effectLst/>
                <a:latin typeface="__Noto_Sans_JP_fb1148"/>
              </a:rPr>
              <a:t>公示</a:t>
            </a:r>
            <a:r>
              <a:rPr lang="ja-JP" altLang="en-US" dirty="0"/>
              <a:t>」</a:t>
            </a:r>
          </a:p>
        </p:txBody>
      </p:sp>
      <p:sp>
        <p:nvSpPr>
          <p:cNvPr id="17" name="テキスト ボックス 16">
            <a:extLst>
              <a:ext uri="{FF2B5EF4-FFF2-40B4-BE49-F238E27FC236}">
                <a16:creationId xmlns:a16="http://schemas.microsoft.com/office/drawing/2014/main" id="{59B6D793-6B2C-4632-A1BD-7115019A8365}"/>
              </a:ext>
            </a:extLst>
          </p:cNvPr>
          <p:cNvSpPr txBox="1"/>
          <p:nvPr/>
        </p:nvSpPr>
        <p:spPr>
          <a:xfrm>
            <a:off x="5874677" y="807841"/>
            <a:ext cx="3929169" cy="408071"/>
          </a:xfrm>
          <a:prstGeom prst="rect">
            <a:avLst/>
          </a:prstGeom>
          <a:noFill/>
          <a:ln w="19050">
            <a:no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a:solidFill>
                  <a:srgbClr val="242424"/>
                </a:solidFill>
                <a:effectLst/>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nSpc>
                <a:spcPct val="100000"/>
              </a:lnSpc>
              <a:spcBef>
                <a:spcPts val="0"/>
              </a:spcBef>
            </a:pPr>
            <a:r>
              <a:rPr lang="ja-JP" altLang="en-US" sz="1200" dirty="0"/>
              <a:t>商業地価の推移</a:t>
            </a:r>
            <a:endParaRPr lang="en-US" altLang="ja-JP" sz="1200" dirty="0"/>
          </a:p>
          <a:p>
            <a:pPr>
              <a:lnSpc>
                <a:spcPct val="100000"/>
              </a:lnSpc>
              <a:spcBef>
                <a:spcPts val="0"/>
              </a:spcBef>
            </a:pPr>
            <a:r>
              <a:rPr lang="ja-JP" altLang="en-US" sz="1200" dirty="0"/>
              <a:t>（あべのハルカス・通天閣周辺）</a:t>
            </a:r>
          </a:p>
        </p:txBody>
      </p:sp>
      <p:pic>
        <p:nvPicPr>
          <p:cNvPr id="3" name="図 2">
            <a:extLst>
              <a:ext uri="{FF2B5EF4-FFF2-40B4-BE49-F238E27FC236}">
                <a16:creationId xmlns:a16="http://schemas.microsoft.com/office/drawing/2014/main" id="{6DFE7D7A-4D13-4D71-A8CE-F6B8F60F4C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547" y="550507"/>
            <a:ext cx="5674818" cy="6367412"/>
          </a:xfrm>
          <a:prstGeom prst="rect">
            <a:avLst/>
          </a:prstGeom>
        </p:spPr>
      </p:pic>
      <p:sp>
        <p:nvSpPr>
          <p:cNvPr id="49" name="テキスト ボックス 48">
            <a:extLst>
              <a:ext uri="{FF2B5EF4-FFF2-40B4-BE49-F238E27FC236}">
                <a16:creationId xmlns:a16="http://schemas.microsoft.com/office/drawing/2014/main" id="{8264616D-361B-4F78-9EA1-DEBFF3B501EA}"/>
              </a:ext>
            </a:extLst>
          </p:cNvPr>
          <p:cNvSpPr txBox="1"/>
          <p:nvPr/>
        </p:nvSpPr>
        <p:spPr>
          <a:xfrm>
            <a:off x="5595411" y="4072743"/>
            <a:ext cx="4613512" cy="288032"/>
          </a:xfrm>
          <a:prstGeom prst="rect">
            <a:avLst/>
          </a:prstGeom>
          <a:noFill/>
          <a:ln w="19050">
            <a:no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a:solidFill>
                  <a:srgbClr val="242424"/>
                </a:solidFill>
                <a:effectLst/>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kumimoji="0" lang="ja-JP" altLang="en-US" sz="1200" b="0" dirty="0">
                <a:solidFill>
                  <a:sysClr val="windowText" lastClr="000000"/>
                </a:solidFill>
              </a:rPr>
              <a:t>通天閣周辺</a:t>
            </a:r>
            <a:r>
              <a:rPr lang="ja-JP" altLang="en-US" sz="1200" dirty="0"/>
              <a:t>における来訪者数の推移</a:t>
            </a:r>
          </a:p>
        </p:txBody>
      </p:sp>
      <p:pic>
        <p:nvPicPr>
          <p:cNvPr id="4" name="図 3">
            <a:extLst>
              <a:ext uri="{FF2B5EF4-FFF2-40B4-BE49-F238E27FC236}">
                <a16:creationId xmlns:a16="http://schemas.microsoft.com/office/drawing/2014/main" id="{B2F2C229-EC91-48AD-9FFF-0B9EE1F5E8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54270" y="4291570"/>
            <a:ext cx="4251729" cy="2246481"/>
          </a:xfrm>
          <a:prstGeom prst="rect">
            <a:avLst/>
          </a:prstGeom>
        </p:spPr>
      </p:pic>
      <p:sp>
        <p:nvSpPr>
          <p:cNvPr id="51" name="テキスト ボックス 50">
            <a:extLst>
              <a:ext uri="{FF2B5EF4-FFF2-40B4-BE49-F238E27FC236}">
                <a16:creationId xmlns:a16="http://schemas.microsoft.com/office/drawing/2014/main" id="{D1AB2F17-981B-4A0C-9493-7579DA309178}"/>
              </a:ext>
            </a:extLst>
          </p:cNvPr>
          <p:cNvSpPr txBox="1"/>
          <p:nvPr/>
        </p:nvSpPr>
        <p:spPr>
          <a:xfrm>
            <a:off x="6459498" y="6543319"/>
            <a:ext cx="3153188" cy="184666"/>
          </a:xfrm>
          <a:prstGeom prst="rect">
            <a:avLst/>
          </a:prstGeom>
          <a:noFill/>
        </p:spPr>
        <p:txBody>
          <a:bodyPr wrap="square">
            <a:spAutoFit/>
          </a:bodyPr>
          <a:lstStyle>
            <a:defPPr>
              <a:defRPr lang="en-US"/>
            </a:defPPr>
            <a:lvl1pPr>
              <a:defRPr sz="600">
                <a:latin typeface="BIZ UDPゴシック" panose="020B0400000000000000" pitchFamily="50" charset="-128"/>
                <a:ea typeface="BIZ UDPゴシック" panose="020B0400000000000000" pitchFamily="50" charset="-128"/>
              </a:defRPr>
            </a:lvl1pPr>
          </a:lstStyle>
          <a:p>
            <a:pPr algn="r"/>
            <a:r>
              <a:rPr lang="en-US" altLang="ja-JP" dirty="0"/>
              <a:t>(</a:t>
            </a:r>
            <a:r>
              <a:rPr lang="ja-JP" altLang="en-US" dirty="0"/>
              <a:t>資料</a:t>
            </a:r>
            <a:r>
              <a:rPr lang="en-US" altLang="ja-JP" dirty="0"/>
              <a:t>)</a:t>
            </a:r>
            <a:r>
              <a:rPr lang="ja-JP" altLang="en-US" dirty="0"/>
              <a:t>クロスロケーションズ㈱　「</a:t>
            </a:r>
            <a:r>
              <a:rPr lang="en-US" altLang="ja-JP" dirty="0"/>
              <a:t>Location AI Platform</a:t>
            </a:r>
            <a:r>
              <a:rPr lang="ja-JP" altLang="en-US" dirty="0"/>
              <a:t>」</a:t>
            </a:r>
          </a:p>
        </p:txBody>
      </p:sp>
      <p:sp>
        <p:nvSpPr>
          <p:cNvPr id="2" name="スライド番号プレースホルダー 1">
            <a:extLst>
              <a:ext uri="{FF2B5EF4-FFF2-40B4-BE49-F238E27FC236}">
                <a16:creationId xmlns:a16="http://schemas.microsoft.com/office/drawing/2014/main" id="{584AD6AD-EEB6-48F4-A684-24089B795FF7}"/>
              </a:ext>
            </a:extLst>
          </p:cNvPr>
          <p:cNvSpPr>
            <a:spLocks noGrp="1"/>
          </p:cNvSpPr>
          <p:nvPr>
            <p:ph type="sldNum" sz="quarter" idx="12"/>
          </p:nvPr>
        </p:nvSpPr>
        <p:spPr>
          <a:xfrm>
            <a:off x="7688166" y="6499968"/>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p:txBody>
      </p:sp>
      <p:pic>
        <p:nvPicPr>
          <p:cNvPr id="6" name="図 5">
            <a:extLst>
              <a:ext uri="{FF2B5EF4-FFF2-40B4-BE49-F238E27FC236}">
                <a16:creationId xmlns:a16="http://schemas.microsoft.com/office/drawing/2014/main" id="{734026C9-31FD-4240-8067-9FA702106A6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26577" y="1371407"/>
            <a:ext cx="4077269" cy="2238687"/>
          </a:xfrm>
          <a:prstGeom prst="rect">
            <a:avLst/>
          </a:prstGeom>
        </p:spPr>
      </p:pic>
    </p:spTree>
    <p:extLst>
      <p:ext uri="{BB962C8B-B14F-4D97-AF65-F5344CB8AC3E}">
        <p14:creationId xmlns:p14="http://schemas.microsoft.com/office/powerpoint/2010/main" val="92922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84AD6AD-EEB6-48F4-A684-24089B795FF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4F7F70A7-05EF-4849-9DE2-D6C9E286D4B0}"/>
              </a:ext>
            </a:extLst>
          </p:cNvPr>
          <p:cNvSpPr txBox="1"/>
          <p:nvPr/>
        </p:nvSpPr>
        <p:spPr>
          <a:xfrm>
            <a:off x="0" y="61186"/>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１－③ ．まちづくり・インフラ整備＜京橋・森之宮＞</a:t>
            </a:r>
          </a:p>
        </p:txBody>
      </p:sp>
      <p:sp>
        <p:nvSpPr>
          <p:cNvPr id="11" name="矢印: 五方向 10">
            <a:extLst>
              <a:ext uri="{FF2B5EF4-FFF2-40B4-BE49-F238E27FC236}">
                <a16:creationId xmlns:a16="http://schemas.microsoft.com/office/drawing/2014/main" id="{13406EA0-71F0-4E3E-9114-B66E61F87B6C}"/>
              </a:ext>
            </a:extLst>
          </p:cNvPr>
          <p:cNvSpPr/>
          <p:nvPr/>
        </p:nvSpPr>
        <p:spPr>
          <a:xfrm flipH="1">
            <a:off x="8791575" y="81790"/>
            <a:ext cx="1012271" cy="360000"/>
          </a:xfrm>
          <a:prstGeom prst="homePlate">
            <a:avLst/>
          </a:prstGeom>
          <a:solidFill>
            <a:schemeClr val="bg1"/>
          </a:solidFill>
          <a:ln w="28575">
            <a:solidFill>
              <a:schemeClr val="accent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都　市</a:t>
            </a:r>
          </a:p>
        </p:txBody>
      </p:sp>
      <p:sp>
        <p:nvSpPr>
          <p:cNvPr id="15" name="テキスト ボックス 14">
            <a:extLst>
              <a:ext uri="{FF2B5EF4-FFF2-40B4-BE49-F238E27FC236}">
                <a16:creationId xmlns:a16="http://schemas.microsoft.com/office/drawing/2014/main" id="{2BECFA4D-41A6-4CBE-961B-C4C6FD8EF5F3}"/>
              </a:ext>
            </a:extLst>
          </p:cNvPr>
          <p:cNvSpPr txBox="1"/>
          <p:nvPr/>
        </p:nvSpPr>
        <p:spPr>
          <a:xfrm>
            <a:off x="5712565" y="726655"/>
            <a:ext cx="3929169" cy="408071"/>
          </a:xfrm>
          <a:prstGeom prst="rect">
            <a:avLst/>
          </a:prstGeom>
          <a:noFill/>
          <a:ln w="19050">
            <a:no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a:solidFill>
                  <a:srgbClr val="242424"/>
                </a:solidFill>
                <a:effectLst/>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nSpc>
                <a:spcPct val="100000"/>
              </a:lnSpc>
              <a:spcBef>
                <a:spcPts val="0"/>
              </a:spcBef>
            </a:pPr>
            <a:r>
              <a:rPr lang="ja-JP" altLang="en-US" sz="1200" dirty="0"/>
              <a:t>商業地価の推移</a:t>
            </a:r>
            <a:endParaRPr lang="en-US" altLang="ja-JP" sz="1200" dirty="0"/>
          </a:p>
          <a:p>
            <a:pPr>
              <a:lnSpc>
                <a:spcPct val="100000"/>
              </a:lnSpc>
              <a:spcBef>
                <a:spcPts val="0"/>
              </a:spcBef>
            </a:pPr>
            <a:r>
              <a:rPr lang="ja-JP" altLang="en-US" sz="1200" dirty="0"/>
              <a:t>（森ノ宮駅・京橋駅・大阪ビジネスパーク周辺）</a:t>
            </a:r>
          </a:p>
        </p:txBody>
      </p:sp>
      <p:sp>
        <p:nvSpPr>
          <p:cNvPr id="54" name="テキスト ボックス 53">
            <a:extLst>
              <a:ext uri="{FF2B5EF4-FFF2-40B4-BE49-F238E27FC236}">
                <a16:creationId xmlns:a16="http://schemas.microsoft.com/office/drawing/2014/main" id="{0464A44D-49A7-48FD-979D-B43D0D57E531}"/>
              </a:ext>
            </a:extLst>
          </p:cNvPr>
          <p:cNvSpPr txBox="1"/>
          <p:nvPr/>
        </p:nvSpPr>
        <p:spPr>
          <a:xfrm>
            <a:off x="8630627" y="3429000"/>
            <a:ext cx="1563137" cy="184666"/>
          </a:xfrm>
          <a:prstGeom prst="rect">
            <a:avLst/>
          </a:prstGeom>
          <a:noFill/>
        </p:spPr>
        <p:txBody>
          <a:bodyPr wrap="square">
            <a:spAutoFit/>
          </a:bodyPr>
          <a:lstStyle>
            <a:defPPr>
              <a:defRPr lang="en-US"/>
            </a:defPPr>
            <a:lvl1pPr>
              <a:defRPr sz="600">
                <a:latin typeface="BIZ UDPゴシック" panose="020B0400000000000000" pitchFamily="50" charset="-128"/>
                <a:ea typeface="BIZ UDPゴシック" panose="020B0400000000000000" pitchFamily="50" charset="-128"/>
              </a:defRPr>
            </a:lvl1pPr>
          </a:lstStyle>
          <a:p>
            <a:r>
              <a:rPr lang="en-US" altLang="ja-JP" dirty="0"/>
              <a:t>(</a:t>
            </a:r>
            <a:r>
              <a:rPr lang="ja-JP" altLang="en-US" dirty="0"/>
              <a:t>資料</a:t>
            </a:r>
            <a:r>
              <a:rPr lang="en-US" altLang="ja-JP" dirty="0"/>
              <a:t>)</a:t>
            </a:r>
            <a:r>
              <a:rPr lang="ja-JP" altLang="en-US" dirty="0"/>
              <a:t> 国土交通省「地価</a:t>
            </a:r>
            <a:r>
              <a:rPr lang="zh-CN" altLang="en-US" b="0" i="0" dirty="0">
                <a:solidFill>
                  <a:srgbClr val="1F2937"/>
                </a:solidFill>
                <a:effectLst/>
                <a:latin typeface="__Noto_Sans_JP_fb1148"/>
              </a:rPr>
              <a:t>公示</a:t>
            </a:r>
            <a:r>
              <a:rPr lang="ja-JP" altLang="en-US" dirty="0"/>
              <a:t>」</a:t>
            </a:r>
          </a:p>
        </p:txBody>
      </p:sp>
      <p:sp>
        <p:nvSpPr>
          <p:cNvPr id="14" name="テキスト ボックス 13">
            <a:extLst>
              <a:ext uri="{FF2B5EF4-FFF2-40B4-BE49-F238E27FC236}">
                <a16:creationId xmlns:a16="http://schemas.microsoft.com/office/drawing/2014/main" id="{2E6D0F65-E6AD-4740-86E3-94ACD708155F}"/>
              </a:ext>
            </a:extLst>
          </p:cNvPr>
          <p:cNvSpPr txBox="1"/>
          <p:nvPr/>
        </p:nvSpPr>
        <p:spPr>
          <a:xfrm>
            <a:off x="6459498" y="6543319"/>
            <a:ext cx="3153188" cy="184666"/>
          </a:xfrm>
          <a:prstGeom prst="rect">
            <a:avLst/>
          </a:prstGeom>
          <a:noFill/>
        </p:spPr>
        <p:txBody>
          <a:bodyPr wrap="square">
            <a:spAutoFit/>
          </a:bodyPr>
          <a:lstStyle>
            <a:defPPr>
              <a:defRPr lang="en-US"/>
            </a:defPPr>
            <a:lvl1pPr>
              <a:defRPr sz="600">
                <a:latin typeface="BIZ UDPゴシック" panose="020B0400000000000000" pitchFamily="50" charset="-128"/>
                <a:ea typeface="BIZ UDPゴシック" panose="020B0400000000000000" pitchFamily="50" charset="-128"/>
              </a:defRPr>
            </a:lvl1pPr>
          </a:lstStyle>
          <a:p>
            <a:pPr algn="r"/>
            <a:r>
              <a:rPr lang="en-US" altLang="ja-JP" dirty="0"/>
              <a:t>(</a:t>
            </a:r>
            <a:r>
              <a:rPr lang="ja-JP" altLang="en-US" dirty="0"/>
              <a:t>資料</a:t>
            </a:r>
            <a:r>
              <a:rPr lang="en-US" altLang="ja-JP" dirty="0"/>
              <a:t>)</a:t>
            </a:r>
            <a:r>
              <a:rPr lang="ja-JP" altLang="en-US" dirty="0"/>
              <a:t>クロスロケーションズ㈱　「</a:t>
            </a:r>
            <a:r>
              <a:rPr lang="en-US" altLang="ja-JP" dirty="0"/>
              <a:t>Location AI Platform</a:t>
            </a:r>
            <a:r>
              <a:rPr lang="ja-JP" altLang="en-US" dirty="0"/>
              <a:t>」</a:t>
            </a:r>
          </a:p>
        </p:txBody>
      </p:sp>
      <p:sp>
        <p:nvSpPr>
          <p:cNvPr id="16" name="テキスト ボックス 15">
            <a:extLst>
              <a:ext uri="{FF2B5EF4-FFF2-40B4-BE49-F238E27FC236}">
                <a16:creationId xmlns:a16="http://schemas.microsoft.com/office/drawing/2014/main" id="{B7713A8A-065C-4879-976B-C8D60DF94FB9}"/>
              </a:ext>
            </a:extLst>
          </p:cNvPr>
          <p:cNvSpPr txBox="1"/>
          <p:nvPr/>
        </p:nvSpPr>
        <p:spPr>
          <a:xfrm>
            <a:off x="5370393" y="3901953"/>
            <a:ext cx="4613512" cy="288032"/>
          </a:xfrm>
          <a:prstGeom prst="rect">
            <a:avLst/>
          </a:prstGeom>
          <a:noFill/>
          <a:ln w="19050">
            <a:no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a:solidFill>
                  <a:srgbClr val="242424"/>
                </a:solidFill>
                <a:effectLst/>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kumimoji="0" lang="ja-JP" altLang="en-US" sz="1200" b="0" dirty="0">
                <a:solidFill>
                  <a:sysClr val="windowText" lastClr="000000"/>
                </a:solidFill>
              </a:rPr>
              <a:t>大手前一丁目周辺</a:t>
            </a:r>
            <a:r>
              <a:rPr lang="ja-JP" altLang="en-US" sz="1200" dirty="0"/>
              <a:t>における来訪者数の推移</a:t>
            </a:r>
          </a:p>
        </p:txBody>
      </p:sp>
      <p:pic>
        <p:nvPicPr>
          <p:cNvPr id="5" name="図 4">
            <a:extLst>
              <a:ext uri="{FF2B5EF4-FFF2-40B4-BE49-F238E27FC236}">
                <a16:creationId xmlns:a16="http://schemas.microsoft.com/office/drawing/2014/main" id="{6C3219AE-5D94-4E4B-998E-CB0A480F57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70393" y="4123459"/>
            <a:ext cx="4514215" cy="2350619"/>
          </a:xfrm>
          <a:prstGeom prst="rect">
            <a:avLst/>
          </a:prstGeom>
        </p:spPr>
      </p:pic>
      <p:pic>
        <p:nvPicPr>
          <p:cNvPr id="3" name="図 2">
            <a:extLst>
              <a:ext uri="{FF2B5EF4-FFF2-40B4-BE49-F238E27FC236}">
                <a16:creationId xmlns:a16="http://schemas.microsoft.com/office/drawing/2014/main" id="{80F2FDF5-9B79-4F77-86B8-BA864D7A82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935" y="548614"/>
            <a:ext cx="5468564" cy="6391175"/>
          </a:xfrm>
          <a:prstGeom prst="rect">
            <a:avLst/>
          </a:prstGeom>
        </p:spPr>
      </p:pic>
      <p:pic>
        <p:nvPicPr>
          <p:cNvPr id="6" name="図 5">
            <a:extLst>
              <a:ext uri="{FF2B5EF4-FFF2-40B4-BE49-F238E27FC236}">
                <a16:creationId xmlns:a16="http://schemas.microsoft.com/office/drawing/2014/main" id="{68B87130-09C8-440E-B0E8-B0EB0338B47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04337" y="1241096"/>
            <a:ext cx="4493395" cy="2142546"/>
          </a:xfrm>
          <a:prstGeom prst="rect">
            <a:avLst/>
          </a:prstGeom>
        </p:spPr>
      </p:pic>
    </p:spTree>
    <p:extLst>
      <p:ext uri="{BB962C8B-B14F-4D97-AF65-F5344CB8AC3E}">
        <p14:creationId xmlns:p14="http://schemas.microsoft.com/office/powerpoint/2010/main" val="314014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7875E6D-1561-4553-8429-CEED86146F03}"/>
              </a:ext>
            </a:extLst>
          </p:cNvPr>
          <p:cNvSpPr txBox="1"/>
          <p:nvPr/>
        </p:nvSpPr>
        <p:spPr bwMode="white">
          <a:xfrm>
            <a:off x="697532" y="867473"/>
            <a:ext cx="1958999" cy="646331"/>
          </a:xfrm>
          <a:prstGeom prst="rect">
            <a:avLst/>
          </a:prstGeom>
          <a:noFill/>
        </p:spPr>
        <p:txBody>
          <a:bodyPr wrap="square" rtlCol="0">
            <a:spAutoFit/>
          </a:bodyPr>
          <a:lstStyle/>
          <a:p>
            <a:pPr algn="ctr"/>
            <a:r>
              <a:rPr lang="ja-JP" altLang="en-US" sz="3600" dirty="0">
                <a:latin typeface="HGS創英角ｺﾞｼｯｸUB" panose="020B0900000000000000" pitchFamily="50" charset="-128"/>
                <a:ea typeface="HGS創英角ｺﾞｼｯｸUB" panose="020B0900000000000000" pitchFamily="50" charset="-128"/>
              </a:rPr>
              <a:t>目　次</a:t>
            </a:r>
          </a:p>
        </p:txBody>
      </p:sp>
      <p:grpSp>
        <p:nvGrpSpPr>
          <p:cNvPr id="7" name="グループ化 6">
            <a:extLst>
              <a:ext uri="{FF2B5EF4-FFF2-40B4-BE49-F238E27FC236}">
                <a16:creationId xmlns:a16="http://schemas.microsoft.com/office/drawing/2014/main" id="{F3DC6ABB-ED20-47EF-A87C-CEB08D114E1B}"/>
              </a:ext>
            </a:extLst>
          </p:cNvPr>
          <p:cNvGrpSpPr/>
          <p:nvPr/>
        </p:nvGrpSpPr>
        <p:grpSpPr>
          <a:xfrm>
            <a:off x="1025711" y="1734240"/>
            <a:ext cx="8050519" cy="4999574"/>
            <a:chOff x="453000" y="1858905"/>
            <a:chExt cx="9072541" cy="4999574"/>
          </a:xfrm>
        </p:grpSpPr>
        <p:sp>
          <p:nvSpPr>
            <p:cNvPr id="5" name="テキスト ボックス 4">
              <a:extLst>
                <a:ext uri="{FF2B5EF4-FFF2-40B4-BE49-F238E27FC236}">
                  <a16:creationId xmlns:a16="http://schemas.microsoft.com/office/drawing/2014/main" id="{7D173F5B-FD2F-4B3E-B54D-CD1B02505E39}"/>
                </a:ext>
              </a:extLst>
            </p:cNvPr>
            <p:cNvSpPr txBox="1"/>
            <p:nvPr/>
          </p:nvSpPr>
          <p:spPr>
            <a:xfrm>
              <a:off x="453000" y="1858905"/>
              <a:ext cx="8390737" cy="4237570"/>
            </a:xfrm>
            <a:prstGeom prst="rect">
              <a:avLst/>
            </a:prstGeom>
            <a:noFill/>
          </p:spPr>
          <p:txBody>
            <a:bodyPr wrap="square" rtlCol="0">
              <a:spAutoFit/>
            </a:bodyPr>
            <a:lstStyle/>
            <a:p>
              <a:pPr marL="715963" indent="-715963">
                <a:lnSpc>
                  <a:spcPct val="200000"/>
                </a:lnSpc>
                <a:buFont typeface="+mj-lt"/>
                <a:buAutoNum type="romanUcPeriod"/>
              </a:pPr>
              <a:r>
                <a:rPr lang="ja-JP" altLang="en-US" sz="2800" b="1" dirty="0">
                  <a:latin typeface="BIZ UDPゴシック" panose="020B0400000000000000" pitchFamily="50" charset="-128"/>
                  <a:ea typeface="BIZ UDPゴシック" panose="020B0400000000000000" pitchFamily="50" charset="-128"/>
                </a:rPr>
                <a:t>直近</a:t>
              </a:r>
              <a:r>
                <a:rPr lang="en-US" altLang="ja-JP" sz="2800" b="1" dirty="0">
                  <a:latin typeface="BIZ UDPゴシック" panose="020B0400000000000000" pitchFamily="50" charset="-128"/>
                  <a:ea typeface="BIZ UDPゴシック" panose="020B0400000000000000" pitchFamily="50" charset="-128"/>
                </a:rPr>
                <a:t>10</a:t>
              </a:r>
              <a:r>
                <a:rPr lang="ja-JP" altLang="en-US" sz="2800" b="1" dirty="0">
                  <a:latin typeface="BIZ UDPゴシック" panose="020B0400000000000000" pitchFamily="50" charset="-128"/>
                  <a:ea typeface="BIZ UDPゴシック" panose="020B0400000000000000" pitchFamily="50" charset="-128"/>
                </a:rPr>
                <a:t>年間の主な取組み</a:t>
              </a:r>
              <a:endParaRPr lang="en-US" altLang="ja-JP" sz="2800" b="1" dirty="0">
                <a:latin typeface="BIZ UDPゴシック" panose="020B0400000000000000" pitchFamily="50" charset="-128"/>
                <a:ea typeface="BIZ UDPゴシック" panose="020B0400000000000000" pitchFamily="50" charset="-128"/>
              </a:endParaRPr>
            </a:p>
            <a:p>
              <a:pPr marL="715963" indent="-715963">
                <a:lnSpc>
                  <a:spcPct val="200000"/>
                </a:lnSpc>
                <a:buFont typeface="+mj-lt"/>
                <a:buAutoNum type="romanUcPeriod"/>
              </a:pPr>
              <a:r>
                <a:rPr lang="ja-JP" altLang="en-US" sz="2800" b="1" dirty="0">
                  <a:latin typeface="BIZ UDPゴシック" panose="020B0400000000000000" pitchFamily="50" charset="-128"/>
                  <a:ea typeface="BIZ UDPゴシック" panose="020B0400000000000000" pitchFamily="50" charset="-128"/>
                </a:rPr>
                <a:t>万博を契機とした更なる飛躍</a:t>
              </a:r>
              <a:endParaRPr lang="en-US" altLang="ja-JP" sz="2800" b="1" dirty="0">
                <a:latin typeface="BIZ UDPゴシック" panose="020B0400000000000000" pitchFamily="50" charset="-128"/>
                <a:ea typeface="BIZ UDPゴシック" panose="020B0400000000000000" pitchFamily="50" charset="-128"/>
              </a:endParaRPr>
            </a:p>
            <a:p>
              <a:pPr marL="715963" indent="-715963">
                <a:lnSpc>
                  <a:spcPct val="200000"/>
                </a:lnSpc>
                <a:buFont typeface="+mj-lt"/>
                <a:buAutoNum type="romanUcPeriod"/>
              </a:pPr>
              <a:r>
                <a:rPr lang="ja-JP" altLang="en-US" sz="2800" b="1" dirty="0">
                  <a:latin typeface="BIZ UDPゴシック" panose="020B0400000000000000" pitchFamily="50" charset="-128"/>
                  <a:ea typeface="BIZ UDPゴシック" panose="020B0400000000000000" pitchFamily="50" charset="-128"/>
                </a:rPr>
                <a:t>大阪の取組みを踏まえた各種指標</a:t>
              </a:r>
              <a:endParaRPr lang="en-US" altLang="ja-JP" sz="2800" b="1" dirty="0">
                <a:latin typeface="BIZ UDPゴシック" panose="020B0400000000000000" pitchFamily="50" charset="-128"/>
                <a:ea typeface="BIZ UDPゴシック" panose="020B0400000000000000" pitchFamily="50" charset="-128"/>
              </a:endParaRPr>
            </a:p>
            <a:p>
              <a:pPr marL="715963" indent="-715963">
                <a:lnSpc>
                  <a:spcPct val="200000"/>
                </a:lnSpc>
                <a:buFont typeface="+mj-lt"/>
                <a:buAutoNum type="romanUcPeriod"/>
              </a:pPr>
              <a:r>
                <a:rPr lang="ja-JP" altLang="en-US" sz="2800" b="1" dirty="0">
                  <a:latin typeface="BIZ UDPゴシック" panose="020B0400000000000000" pitchFamily="50" charset="-128"/>
                  <a:ea typeface="BIZ UDPゴシック" panose="020B0400000000000000" pitchFamily="50" charset="-128"/>
                </a:rPr>
                <a:t>今後のまちづくり・都市基盤の整備</a:t>
              </a:r>
              <a:endParaRPr lang="en-US" altLang="ja-JP" sz="2800" b="1" dirty="0">
                <a:latin typeface="BIZ UDPゴシック" panose="020B0400000000000000" pitchFamily="50" charset="-128"/>
                <a:ea typeface="BIZ UDPゴシック" panose="020B0400000000000000" pitchFamily="50" charset="-128"/>
              </a:endParaRPr>
            </a:p>
            <a:p>
              <a:pPr marL="715963" indent="-715963">
                <a:lnSpc>
                  <a:spcPct val="200000"/>
                </a:lnSpc>
                <a:buFont typeface="+mj-lt"/>
                <a:buAutoNum type="romanUcPeriod"/>
              </a:pPr>
              <a:r>
                <a:rPr lang="ja-JP" altLang="en-US" sz="2800" b="1" dirty="0">
                  <a:latin typeface="BIZ UDPゴシック" panose="020B0400000000000000" pitchFamily="50" charset="-128"/>
                  <a:ea typeface="BIZ UDPゴシック" panose="020B0400000000000000" pitchFamily="50" charset="-128"/>
                </a:rPr>
                <a:t>地域の活性化に向けた取組み</a:t>
              </a:r>
            </a:p>
          </p:txBody>
        </p:sp>
        <p:sp>
          <p:nvSpPr>
            <p:cNvPr id="17" name="テキスト ボックス 16">
              <a:extLst>
                <a:ext uri="{FF2B5EF4-FFF2-40B4-BE49-F238E27FC236}">
                  <a16:creationId xmlns:a16="http://schemas.microsoft.com/office/drawing/2014/main" id="{F01ED729-6716-4429-A95A-96E72D776378}"/>
                </a:ext>
              </a:extLst>
            </p:cNvPr>
            <p:cNvSpPr txBox="1"/>
            <p:nvPr/>
          </p:nvSpPr>
          <p:spPr>
            <a:xfrm>
              <a:off x="6520427" y="1858905"/>
              <a:ext cx="3005114" cy="4999574"/>
            </a:xfrm>
            <a:prstGeom prst="rect">
              <a:avLst/>
            </a:prstGeom>
            <a:noFill/>
          </p:spPr>
          <p:txBody>
            <a:bodyPr wrap="square" rtlCol="0">
              <a:spAutoFit/>
            </a:bodyPr>
            <a:lstStyle/>
            <a:p>
              <a:pPr algn="r">
                <a:lnSpc>
                  <a:spcPct val="200000"/>
                </a:lnSpc>
              </a:pPr>
              <a:r>
                <a:rPr lang="ja-JP" altLang="en-US" sz="2800" dirty="0">
                  <a:latin typeface="BIZ UDPゴシック" panose="020B0400000000000000" pitchFamily="50" charset="-128"/>
                  <a:ea typeface="BIZ UDPゴシック" panose="020B0400000000000000" pitchFamily="50" charset="-128"/>
                </a:rPr>
                <a:t>・・・・・３</a:t>
              </a:r>
              <a:endParaRPr lang="en-US" altLang="ja-JP" sz="2800" dirty="0">
                <a:latin typeface="BIZ UDPゴシック" panose="020B0400000000000000" pitchFamily="50" charset="-128"/>
                <a:ea typeface="BIZ UDPゴシック" panose="020B0400000000000000" pitchFamily="50" charset="-128"/>
              </a:endParaRPr>
            </a:p>
            <a:p>
              <a:pPr algn="r">
                <a:lnSpc>
                  <a:spcPct val="200000"/>
                </a:lnSpc>
              </a:pPr>
              <a:r>
                <a:rPr lang="ja-JP" altLang="en-US" sz="28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29</a:t>
              </a:r>
              <a:r>
                <a:rPr lang="ja-JP" altLang="en-US" sz="2800" dirty="0">
                  <a:latin typeface="BIZ UDPゴシック" panose="020B0400000000000000" pitchFamily="50" charset="-128"/>
                  <a:ea typeface="BIZ UDPゴシック" panose="020B0400000000000000" pitchFamily="50" charset="-128"/>
                </a:rPr>
                <a:t> </a:t>
              </a:r>
              <a:endParaRPr lang="en-US" altLang="ja-JP" sz="2800" dirty="0">
                <a:latin typeface="BIZ UDPゴシック" panose="020B0400000000000000" pitchFamily="50" charset="-128"/>
                <a:ea typeface="BIZ UDPゴシック" panose="020B0400000000000000" pitchFamily="50" charset="-128"/>
              </a:endParaRPr>
            </a:p>
            <a:p>
              <a:pPr algn="r">
                <a:lnSpc>
                  <a:spcPct val="200000"/>
                </a:lnSpc>
              </a:pPr>
              <a:r>
                <a:rPr lang="ja-JP" altLang="en-US" sz="28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47</a:t>
              </a:r>
            </a:p>
            <a:p>
              <a:pPr algn="r">
                <a:lnSpc>
                  <a:spcPct val="200000"/>
                </a:lnSpc>
              </a:pPr>
              <a:r>
                <a:rPr lang="ja-JP" altLang="en-US" sz="28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73</a:t>
              </a:r>
            </a:p>
            <a:p>
              <a:pPr algn="r">
                <a:lnSpc>
                  <a:spcPct val="200000"/>
                </a:lnSpc>
              </a:pPr>
              <a:r>
                <a:rPr lang="ja-JP" altLang="en-US" sz="28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80</a:t>
              </a:r>
            </a:p>
            <a:p>
              <a:pPr algn="r">
                <a:lnSpc>
                  <a:spcPct val="200000"/>
                </a:lnSpc>
              </a:pPr>
              <a:endParaRPr lang="en-US" altLang="ja-JP" sz="2400" dirty="0">
                <a:latin typeface="BIZ UDPゴシック" panose="020B0400000000000000" pitchFamily="50" charset="-128"/>
                <a:ea typeface="BIZ UDPゴシック" panose="020B0400000000000000" pitchFamily="50" charset="-128"/>
              </a:endParaRPr>
            </a:p>
          </p:txBody>
        </p:sp>
      </p:grpSp>
      <p:sp>
        <p:nvSpPr>
          <p:cNvPr id="6" name="スライド番号プレースホルダー 1">
            <a:extLst>
              <a:ext uri="{FF2B5EF4-FFF2-40B4-BE49-F238E27FC236}">
                <a16:creationId xmlns:a16="http://schemas.microsoft.com/office/drawing/2014/main" id="{CE3093E5-A1CF-4EDB-8D8D-50F71390FDD2}"/>
              </a:ext>
            </a:extLst>
          </p:cNvPr>
          <p:cNvSpPr>
            <a:spLocks noGrp="1"/>
          </p:cNvSpPr>
          <p:nvPr>
            <p:ph type="sldNum" sz="quarter" idx="12"/>
          </p:nvPr>
        </p:nvSpPr>
        <p:spPr>
          <a:xfrm>
            <a:off x="7677150" y="6488950"/>
            <a:ext cx="2228850" cy="365125"/>
          </a:xfrm>
        </p:spPr>
        <p:txBody>
          <a:bodyPr/>
          <a:lstStyle/>
          <a:p>
            <a:fld id="{DDF82107-93BA-490C-9453-044014AF67CD}" type="slidenum">
              <a:rPr kumimoji="1" lang="ja-JP" altLang="en-US" smtClean="0"/>
              <a:pPr/>
              <a:t>1</a:t>
            </a:fld>
            <a:endParaRPr kumimoji="1" lang="ja-JP" altLang="en-US" dirty="0"/>
          </a:p>
        </p:txBody>
      </p:sp>
    </p:spTree>
    <p:extLst>
      <p:ext uri="{BB962C8B-B14F-4D97-AF65-F5344CB8AC3E}">
        <p14:creationId xmlns:p14="http://schemas.microsoft.com/office/powerpoint/2010/main" val="4123786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1A21E490-3D73-423D-9AEC-0E91EEF1FFC2}"/>
              </a:ext>
            </a:extLst>
          </p:cNvPr>
          <p:cNvSpPr txBox="1"/>
          <p:nvPr/>
        </p:nvSpPr>
        <p:spPr>
          <a:xfrm>
            <a:off x="0" y="61186"/>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１－③ ．まちづくり・インフラ整備＜ベイエリア＞</a:t>
            </a:r>
          </a:p>
        </p:txBody>
      </p:sp>
      <p:sp>
        <p:nvSpPr>
          <p:cNvPr id="11" name="矢印: 五方向 10">
            <a:extLst>
              <a:ext uri="{FF2B5EF4-FFF2-40B4-BE49-F238E27FC236}">
                <a16:creationId xmlns:a16="http://schemas.microsoft.com/office/drawing/2014/main" id="{55908FBC-DC4B-4AB8-A749-72B68636EC55}"/>
              </a:ext>
            </a:extLst>
          </p:cNvPr>
          <p:cNvSpPr/>
          <p:nvPr/>
        </p:nvSpPr>
        <p:spPr>
          <a:xfrm flipH="1">
            <a:off x="8791575" y="81790"/>
            <a:ext cx="1012271" cy="360000"/>
          </a:xfrm>
          <a:prstGeom prst="homePlate">
            <a:avLst/>
          </a:prstGeom>
          <a:solidFill>
            <a:schemeClr val="bg1"/>
          </a:solidFill>
          <a:ln w="28575">
            <a:solidFill>
              <a:schemeClr val="accent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都　市</a:t>
            </a:r>
          </a:p>
        </p:txBody>
      </p:sp>
      <p:sp>
        <p:nvSpPr>
          <p:cNvPr id="12" name="テキスト ボックス 11">
            <a:extLst>
              <a:ext uri="{FF2B5EF4-FFF2-40B4-BE49-F238E27FC236}">
                <a16:creationId xmlns:a16="http://schemas.microsoft.com/office/drawing/2014/main" id="{C4062FF0-6C92-40F4-B60E-C2D15A89BE28}"/>
              </a:ext>
            </a:extLst>
          </p:cNvPr>
          <p:cNvSpPr txBox="1"/>
          <p:nvPr/>
        </p:nvSpPr>
        <p:spPr>
          <a:xfrm>
            <a:off x="8627414" y="3605087"/>
            <a:ext cx="1563137" cy="184666"/>
          </a:xfrm>
          <a:prstGeom prst="rect">
            <a:avLst/>
          </a:prstGeom>
          <a:noFill/>
        </p:spPr>
        <p:txBody>
          <a:bodyPr wrap="square">
            <a:spAutoFit/>
          </a:bodyPr>
          <a:lstStyle>
            <a:defPPr>
              <a:defRPr lang="en-US"/>
            </a:defPPr>
            <a:lvl1pPr>
              <a:defRPr sz="600">
                <a:latin typeface="BIZ UDPゴシック" panose="020B0400000000000000" pitchFamily="50" charset="-128"/>
                <a:ea typeface="BIZ UDPゴシック" panose="020B0400000000000000" pitchFamily="50" charset="-128"/>
              </a:defRPr>
            </a:lvl1pPr>
          </a:lstStyle>
          <a:p>
            <a:r>
              <a:rPr lang="en-US" altLang="ja-JP" dirty="0"/>
              <a:t>(</a:t>
            </a:r>
            <a:r>
              <a:rPr lang="ja-JP" altLang="en-US" dirty="0"/>
              <a:t>資料</a:t>
            </a:r>
            <a:r>
              <a:rPr lang="en-US" altLang="ja-JP" dirty="0"/>
              <a:t>)</a:t>
            </a:r>
            <a:r>
              <a:rPr lang="ja-JP" altLang="en-US" dirty="0"/>
              <a:t> 国土交通省「地価</a:t>
            </a:r>
            <a:r>
              <a:rPr lang="zh-CN" altLang="en-US" b="0" i="0" dirty="0">
                <a:solidFill>
                  <a:srgbClr val="1F2937"/>
                </a:solidFill>
                <a:effectLst/>
                <a:latin typeface="__Noto_Sans_JP_fb1148"/>
              </a:rPr>
              <a:t>公示</a:t>
            </a:r>
            <a:r>
              <a:rPr lang="ja-JP" altLang="en-US" dirty="0"/>
              <a:t>」</a:t>
            </a:r>
          </a:p>
        </p:txBody>
      </p:sp>
      <p:sp>
        <p:nvSpPr>
          <p:cNvPr id="15" name="テキスト ボックス 14">
            <a:extLst>
              <a:ext uri="{FF2B5EF4-FFF2-40B4-BE49-F238E27FC236}">
                <a16:creationId xmlns:a16="http://schemas.microsoft.com/office/drawing/2014/main" id="{7480AA02-C06C-454B-A041-3BB1C0327104}"/>
              </a:ext>
            </a:extLst>
          </p:cNvPr>
          <p:cNvSpPr txBox="1"/>
          <p:nvPr/>
        </p:nvSpPr>
        <p:spPr>
          <a:xfrm>
            <a:off x="5874677" y="899217"/>
            <a:ext cx="3929169" cy="408071"/>
          </a:xfrm>
          <a:prstGeom prst="rect">
            <a:avLst/>
          </a:prstGeom>
          <a:noFill/>
          <a:ln w="19050">
            <a:no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a:solidFill>
                  <a:srgbClr val="242424"/>
                </a:solidFill>
                <a:effectLst/>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a:lnSpc>
                <a:spcPct val="100000"/>
              </a:lnSpc>
              <a:spcBef>
                <a:spcPts val="0"/>
              </a:spcBef>
            </a:pPr>
            <a:r>
              <a:rPr lang="ja-JP" altLang="en-US" sz="1200" dirty="0"/>
              <a:t>工業地価の推移</a:t>
            </a:r>
            <a:endParaRPr lang="en-US" altLang="ja-JP" sz="1200" dirty="0"/>
          </a:p>
          <a:p>
            <a:pPr>
              <a:lnSpc>
                <a:spcPct val="100000"/>
              </a:lnSpc>
              <a:spcBef>
                <a:spcPts val="0"/>
              </a:spcBef>
            </a:pPr>
            <a:r>
              <a:rPr lang="ja-JP" altLang="en-US" sz="1200" dirty="0"/>
              <a:t>（咲洲・舞洲周辺）</a:t>
            </a:r>
          </a:p>
        </p:txBody>
      </p:sp>
      <p:sp>
        <p:nvSpPr>
          <p:cNvPr id="13" name="テキスト ボックス 12">
            <a:extLst>
              <a:ext uri="{FF2B5EF4-FFF2-40B4-BE49-F238E27FC236}">
                <a16:creationId xmlns:a16="http://schemas.microsoft.com/office/drawing/2014/main" id="{D128E9F1-7E13-4893-839C-0EF45567B84F}"/>
              </a:ext>
            </a:extLst>
          </p:cNvPr>
          <p:cNvSpPr txBox="1"/>
          <p:nvPr/>
        </p:nvSpPr>
        <p:spPr>
          <a:xfrm>
            <a:off x="6459498" y="6543319"/>
            <a:ext cx="3153188" cy="184666"/>
          </a:xfrm>
          <a:prstGeom prst="rect">
            <a:avLst/>
          </a:prstGeom>
          <a:noFill/>
        </p:spPr>
        <p:txBody>
          <a:bodyPr wrap="square">
            <a:spAutoFit/>
          </a:bodyPr>
          <a:lstStyle>
            <a:defPPr>
              <a:defRPr lang="en-US"/>
            </a:defPPr>
            <a:lvl1pPr>
              <a:defRPr sz="600">
                <a:latin typeface="BIZ UDPゴシック" panose="020B0400000000000000" pitchFamily="50" charset="-128"/>
                <a:ea typeface="BIZ UDPゴシック" panose="020B0400000000000000" pitchFamily="50" charset="-128"/>
              </a:defRPr>
            </a:lvl1pPr>
          </a:lstStyle>
          <a:p>
            <a:pPr algn="r"/>
            <a:r>
              <a:rPr lang="en-US" altLang="ja-JP" dirty="0"/>
              <a:t>(</a:t>
            </a:r>
            <a:r>
              <a:rPr lang="ja-JP" altLang="en-US" dirty="0"/>
              <a:t>資料</a:t>
            </a:r>
            <a:r>
              <a:rPr lang="en-US" altLang="ja-JP" dirty="0"/>
              <a:t>)</a:t>
            </a:r>
            <a:r>
              <a:rPr lang="ja-JP" altLang="en-US" dirty="0"/>
              <a:t>クロスロケーションズ㈱　「</a:t>
            </a:r>
            <a:r>
              <a:rPr lang="en-US" altLang="ja-JP" dirty="0"/>
              <a:t>Location AI Platform</a:t>
            </a:r>
            <a:r>
              <a:rPr lang="ja-JP" altLang="en-US" dirty="0"/>
              <a:t>」</a:t>
            </a:r>
          </a:p>
        </p:txBody>
      </p:sp>
      <p:sp>
        <p:nvSpPr>
          <p:cNvPr id="14" name="テキスト ボックス 13">
            <a:extLst>
              <a:ext uri="{FF2B5EF4-FFF2-40B4-BE49-F238E27FC236}">
                <a16:creationId xmlns:a16="http://schemas.microsoft.com/office/drawing/2014/main" id="{1E4B62B0-17EB-41E6-A01B-B6E852864576}"/>
              </a:ext>
            </a:extLst>
          </p:cNvPr>
          <p:cNvSpPr txBox="1"/>
          <p:nvPr/>
        </p:nvSpPr>
        <p:spPr>
          <a:xfrm>
            <a:off x="5583582" y="4065265"/>
            <a:ext cx="4613512" cy="288032"/>
          </a:xfrm>
          <a:prstGeom prst="rect">
            <a:avLst/>
          </a:prstGeom>
          <a:noFill/>
          <a:ln w="19050">
            <a:no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a:solidFill>
                  <a:srgbClr val="242424"/>
                </a:solidFill>
                <a:effectLst/>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kumimoji="0" lang="ja-JP" altLang="en-US" sz="1200" b="0" dirty="0">
                <a:solidFill>
                  <a:sysClr val="windowText" lastClr="000000"/>
                </a:solidFill>
              </a:rPr>
              <a:t>トレードセンター前駅周辺</a:t>
            </a:r>
            <a:r>
              <a:rPr lang="ja-JP" altLang="en-US" sz="1200" dirty="0"/>
              <a:t>における来訪者数の推移</a:t>
            </a:r>
          </a:p>
        </p:txBody>
      </p:sp>
      <p:pic>
        <p:nvPicPr>
          <p:cNvPr id="4" name="図 3">
            <a:extLst>
              <a:ext uri="{FF2B5EF4-FFF2-40B4-BE49-F238E27FC236}">
                <a16:creationId xmlns:a16="http://schemas.microsoft.com/office/drawing/2014/main" id="{DA6036AC-18A3-4973-AFCE-CDF6B1C5AF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74675" y="4349401"/>
            <a:ext cx="4031325" cy="2100173"/>
          </a:xfrm>
          <a:prstGeom prst="rect">
            <a:avLst/>
          </a:prstGeom>
        </p:spPr>
      </p:pic>
      <p:sp>
        <p:nvSpPr>
          <p:cNvPr id="2" name="スライド番号プレースホルダー 1">
            <a:extLst>
              <a:ext uri="{FF2B5EF4-FFF2-40B4-BE49-F238E27FC236}">
                <a16:creationId xmlns:a16="http://schemas.microsoft.com/office/drawing/2014/main" id="{584AD6AD-EEB6-48F4-A684-24089B795FF7}"/>
              </a:ext>
            </a:extLst>
          </p:cNvPr>
          <p:cNvSpPr>
            <a:spLocks noGrp="1"/>
          </p:cNvSpPr>
          <p:nvPr>
            <p:ph type="sldNum" sz="quarter" idx="12"/>
          </p:nvPr>
        </p:nvSpPr>
        <p:spPr>
          <a:xfrm>
            <a:off x="7688167" y="6502379"/>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p:txBody>
      </p:sp>
      <p:pic>
        <p:nvPicPr>
          <p:cNvPr id="3" name="図 2">
            <a:extLst>
              <a:ext uri="{FF2B5EF4-FFF2-40B4-BE49-F238E27FC236}">
                <a16:creationId xmlns:a16="http://schemas.microsoft.com/office/drawing/2014/main" id="{5AB0EAA1-EFA7-4FF0-A1E9-80081EA780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084" y="524504"/>
            <a:ext cx="5971142" cy="6454681"/>
          </a:xfrm>
          <a:prstGeom prst="rect">
            <a:avLst/>
          </a:prstGeom>
        </p:spPr>
      </p:pic>
      <p:pic>
        <p:nvPicPr>
          <p:cNvPr id="6" name="図 5">
            <a:extLst>
              <a:ext uri="{FF2B5EF4-FFF2-40B4-BE49-F238E27FC236}">
                <a16:creationId xmlns:a16="http://schemas.microsoft.com/office/drawing/2014/main" id="{3F5B0B2B-DF82-494F-AB33-F1BE70329ECF}"/>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5927692" y="1293007"/>
            <a:ext cx="3915321" cy="2326361"/>
          </a:xfrm>
          <a:prstGeom prst="rect">
            <a:avLst/>
          </a:prstGeom>
        </p:spPr>
      </p:pic>
    </p:spTree>
    <p:extLst>
      <p:ext uri="{BB962C8B-B14F-4D97-AF65-F5344CB8AC3E}">
        <p14:creationId xmlns:p14="http://schemas.microsoft.com/office/powerpoint/2010/main" val="662052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グループ化 29">
            <a:extLst>
              <a:ext uri="{FF2B5EF4-FFF2-40B4-BE49-F238E27FC236}">
                <a16:creationId xmlns:a16="http://schemas.microsoft.com/office/drawing/2014/main" id="{5249D631-E808-4CC0-A75A-9CAADEFE462B}"/>
              </a:ext>
            </a:extLst>
          </p:cNvPr>
          <p:cNvGrpSpPr/>
          <p:nvPr/>
        </p:nvGrpSpPr>
        <p:grpSpPr>
          <a:xfrm>
            <a:off x="158590" y="1468425"/>
            <a:ext cx="3812892" cy="5150589"/>
            <a:chOff x="158590" y="1646225"/>
            <a:chExt cx="4392000" cy="5150589"/>
          </a:xfrm>
          <a:effectLst>
            <a:outerShdw blurRad="50800" dist="38100" dir="5400000" algn="t" rotWithShape="0">
              <a:prstClr val="black">
                <a:alpha val="40000"/>
              </a:prstClr>
            </a:outerShdw>
          </a:effectLst>
        </p:grpSpPr>
        <p:sp>
          <p:nvSpPr>
            <p:cNvPr id="11" name="四角形: 角を丸くする 10">
              <a:extLst>
                <a:ext uri="{FF2B5EF4-FFF2-40B4-BE49-F238E27FC236}">
                  <a16:creationId xmlns:a16="http://schemas.microsoft.com/office/drawing/2014/main" id="{E61F52F5-2DE3-4A00-AA4B-AD6E452FAC0E}"/>
                </a:ext>
              </a:extLst>
            </p:cNvPr>
            <p:cNvSpPr/>
            <p:nvPr/>
          </p:nvSpPr>
          <p:spPr>
            <a:xfrm>
              <a:off x="167922" y="1826225"/>
              <a:ext cx="4367955" cy="4970589"/>
            </a:xfrm>
            <a:prstGeom prst="roundRect">
              <a:avLst>
                <a:gd name="adj" fmla="val 0"/>
              </a:avLst>
            </a:prstGeom>
            <a:solidFill>
              <a:schemeClr val="bg1"/>
            </a:solid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2A103444-2B7A-4E86-9884-3996B6077C09}"/>
                </a:ext>
              </a:extLst>
            </p:cNvPr>
            <p:cNvSpPr txBox="1"/>
            <p:nvPr/>
          </p:nvSpPr>
          <p:spPr>
            <a:xfrm>
              <a:off x="158590" y="1646225"/>
              <a:ext cx="4392000" cy="360000"/>
            </a:xfrm>
            <a:prstGeom prst="rect">
              <a:avLst/>
            </a:prstGeom>
            <a:solidFill>
              <a:schemeClr val="accent1">
                <a:lumMod val="50000"/>
              </a:schemeClr>
            </a:solidFill>
            <a:ln>
              <a:noFill/>
            </a:ln>
          </p:spPr>
          <p:style>
            <a:lnRef idx="3">
              <a:schemeClr val="lt1"/>
            </a:lnRef>
            <a:fillRef idx="1">
              <a:schemeClr val="accent1"/>
            </a:fillRef>
            <a:effectRef idx="1">
              <a:schemeClr val="accent1"/>
            </a:effectRef>
            <a:fontRef idx="minor">
              <a:schemeClr val="lt1"/>
            </a:fontRef>
          </p:style>
          <p:txBody>
            <a:bodyPr wrap="square" lIns="36000" rIns="36000" rtlCol="0" anchor="ctr" anchorCtr="0">
              <a:noAutofit/>
            </a:bodyPr>
            <a:lstStyle>
              <a:defPPr>
                <a:defRPr lang="en-US"/>
              </a:defPPr>
              <a:lvl1pPr algn="ctr">
                <a:defRPr kumimoji="1" sz="130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400" b="1" dirty="0">
                  <a:solidFill>
                    <a:prstClr val="white"/>
                  </a:solidFill>
                  <a:effectLst/>
                </a:rPr>
                <a:t>民間</a:t>
              </a:r>
              <a:r>
                <a:rPr kumimoji="1" lang="ja-JP" altLang="en-US" sz="1400" b="1" i="0" u="none" strike="noStrike" kern="1200" cap="none" spc="0" normalizeH="0" baseline="0" noProof="0" dirty="0">
                  <a:ln w="0"/>
                  <a:solidFill>
                    <a:prstClr val="white"/>
                  </a:solidFill>
                  <a:effectLst/>
                  <a:uLnTx/>
                  <a:uFillTx/>
                  <a:latin typeface="BIZ UDPゴシック" panose="020B0400000000000000" pitchFamily="50" charset="-128"/>
                  <a:ea typeface="BIZ UDPゴシック" panose="020B0400000000000000" pitchFamily="50" charset="-128"/>
                  <a:cs typeface="+mn-cs"/>
                </a:rPr>
                <a:t>における大阪の都市開発</a:t>
              </a:r>
              <a:r>
                <a:rPr kumimoji="1" lang="ja-JP" altLang="en-US" sz="1100" b="0" i="0" u="none" strike="noStrike" kern="1200" cap="none" spc="0" normalizeH="0" baseline="0" noProof="0" dirty="0">
                  <a:ln w="0"/>
                  <a:solidFill>
                    <a:prstClr val="white"/>
                  </a:solidFill>
                  <a:effectLst/>
                  <a:uLnTx/>
                  <a:uFillTx/>
                  <a:latin typeface="BIZ UDPゴシック" panose="020B0400000000000000" pitchFamily="50" charset="-128"/>
                  <a:ea typeface="BIZ UDPゴシック" panose="020B0400000000000000" pitchFamily="50" charset="-128"/>
                  <a:cs typeface="+mn-cs"/>
                </a:rPr>
                <a:t>（主なもの）</a:t>
              </a:r>
              <a:endParaRPr kumimoji="1" lang="en-US" altLang="ja-JP" sz="1400" b="0" i="0" u="none" strike="noStrike" kern="1200" cap="none" spc="0" normalizeH="0" baseline="0" noProof="0" dirty="0">
                <a:ln w="0"/>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3" name="テキスト ボックス 2">
            <a:extLst>
              <a:ext uri="{FF2B5EF4-FFF2-40B4-BE49-F238E27FC236}">
                <a16:creationId xmlns:a16="http://schemas.microsoft.com/office/drawing/2014/main" id="{14F62159-C81F-4107-BC5C-DF11522D88F4}"/>
              </a:ext>
            </a:extLst>
          </p:cNvPr>
          <p:cNvSpPr txBox="1"/>
          <p:nvPr/>
        </p:nvSpPr>
        <p:spPr>
          <a:xfrm>
            <a:off x="0" y="61186"/>
            <a:ext cx="9906000" cy="400110"/>
          </a:xfrm>
          <a:prstGeom prst="rect">
            <a:avLst/>
          </a:prstGeom>
          <a:noFill/>
        </p:spPr>
        <p:txBody>
          <a:bodyPr wrap="square">
            <a:spAutoFit/>
          </a:bodyPr>
          <a:lstStyle>
            <a:defPPr>
              <a:defRPr lang="en-US"/>
            </a:defPPr>
            <a:lvl1pPr defTabSz="742950">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dirty="0"/>
              <a:t>《</a:t>
            </a:r>
            <a:r>
              <a:rPr lang="ja-JP" altLang="en-US" dirty="0"/>
              <a:t>参考</a:t>
            </a:r>
            <a:r>
              <a:rPr lang="en-US" altLang="ja-JP" dirty="0"/>
              <a:t>》</a:t>
            </a:r>
            <a:r>
              <a:rPr lang="ja-JP" altLang="en-US" dirty="0"/>
              <a:t>直近</a:t>
            </a:r>
            <a:r>
              <a:rPr kumimoji="1" lang="en-US" altLang="ja-JP"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10</a:t>
            </a: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年間における大阪の中枢性・拠点性　</a:t>
            </a:r>
            <a:endParaRPr kumimoji="1" lang="en-US" altLang="ja-JP"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4" name="テキスト ボックス 3">
            <a:extLst>
              <a:ext uri="{FF2B5EF4-FFF2-40B4-BE49-F238E27FC236}">
                <a16:creationId xmlns:a16="http://schemas.microsoft.com/office/drawing/2014/main" id="{1376E15E-4DE7-4E01-BA6C-968E3B4A19E2}"/>
              </a:ext>
            </a:extLst>
          </p:cNvPr>
          <p:cNvSpPr txBox="1"/>
          <p:nvPr/>
        </p:nvSpPr>
        <p:spPr>
          <a:xfrm>
            <a:off x="167924" y="636343"/>
            <a:ext cx="9570153" cy="723916"/>
          </a:xfrm>
          <a:prstGeom prst="rect">
            <a:avLst/>
          </a:prstGeom>
          <a:solidFill>
            <a:schemeClr val="bg1">
              <a:lumMod val="85000"/>
            </a:schemeClr>
          </a:solidFill>
        </p:spPr>
        <p:txBody>
          <a:bodyPr wrap="square" rtlCol="0">
            <a:spAutoFit/>
          </a:bodyPr>
          <a:lstStyle>
            <a:defPPr>
              <a:defRPr lang="en-US"/>
            </a:defPPr>
            <a:lvl1pPr marL="285750" marR="0" lvl="0" indent="-285750" fontAlgn="auto">
              <a:lnSpc>
                <a:spcPct val="120000"/>
              </a:lnSpc>
              <a:spcBef>
                <a:spcPts val="0"/>
              </a:spcBef>
              <a:spcAft>
                <a:spcPts val="0"/>
              </a:spcAft>
              <a:buClrTx/>
              <a:buSzTx/>
              <a:buFont typeface="BIZ UDPゴシック" panose="020B0400000000000000" pitchFamily="50" charset="-128"/>
              <a:buChar char="○"/>
              <a:tabLst/>
              <a:defRPr kumimoji="1" sz="1200" b="1" i="0" u="none" strike="noStrike"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defRPr>
            </a:lvl1pPr>
          </a:lstStyle>
          <a:p>
            <a:pPr marL="285750" marR="0" lvl="0" indent="-285750" algn="l" defTabSz="457200" rtl="0" eaLnBrk="1" fontAlgn="auto" latinLnBrk="0" hangingPunct="1">
              <a:spcBef>
                <a:spcPts val="0"/>
              </a:spcBef>
              <a:spcAft>
                <a:spcPts val="0"/>
              </a:spcAft>
              <a:buClrTx/>
              <a:buSzTx/>
              <a:buFont typeface="BIZ UDPゴシック" panose="020B0400000000000000" pitchFamily="50" charset="-128"/>
              <a:buChar char="○"/>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インフラ・まちづくりの進展により、</a:t>
            </a:r>
            <a:r>
              <a:rPr lang="ja-JP" altLang="en-US" dirty="0"/>
              <a:t>民間</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による都市開発が活発化。成長エンジンとしての集積性が向上するとともに都市の魅力も上昇</a:t>
            </a:r>
            <a:endParaRPr lang="en-US" altLang="ja-JP" dirty="0"/>
          </a:p>
          <a:p>
            <a:pPr marL="0" marR="0" lvl="0" indent="0" algn="l" defTabSz="457200" rtl="0" eaLnBrk="1" fontAlgn="auto" latinLnBrk="0" hangingPunct="1">
              <a:spcBef>
                <a:spcPts val="0"/>
              </a:spcBef>
              <a:spcAft>
                <a:spcPts val="0"/>
              </a:spcAft>
              <a:buClrTx/>
              <a:buSz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・企業の集積については、開業事業所数は横ばいであるが、転出超過数も減少傾向、スタートアップの起業数</a:t>
            </a:r>
            <a:r>
              <a:rPr lang="ja-JP" altLang="en-US" dirty="0"/>
              <a:t>も</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大幅</a:t>
            </a:r>
            <a:r>
              <a:rPr lang="ja-JP" altLang="en-US" dirty="0"/>
              <a:t>に</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増加</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spcBef>
                <a:spcPts val="0"/>
              </a:spcBef>
              <a:spcAft>
                <a:spcPts val="0"/>
              </a:spcAft>
              <a:buClrTx/>
              <a:buSz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・人の集積については、社会人口の増加が続く。特に、１０年前との比較では、２０代・３０代、西日本エリアからの転入者が大幅に増加</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正方形/長方形 8">
            <a:extLst>
              <a:ext uri="{FF2B5EF4-FFF2-40B4-BE49-F238E27FC236}">
                <a16:creationId xmlns:a16="http://schemas.microsoft.com/office/drawing/2014/main" id="{4D649F07-A4EC-40C7-A90E-011C06C5A5DC}"/>
              </a:ext>
            </a:extLst>
          </p:cNvPr>
          <p:cNvSpPr/>
          <p:nvPr/>
        </p:nvSpPr>
        <p:spPr>
          <a:xfrm>
            <a:off x="164697" y="3894151"/>
            <a:ext cx="3918594" cy="268054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tIns="46800" rtlCol="0" anchor="t"/>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都市開発</a:t>
            </a:r>
            <a:r>
              <a:rPr kumimoji="1"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・キタエリア：グランフロント大阪、グラングリーン大阪、梅田ガーデンレジデンス、</a:t>
            </a: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大阪梅田ツインタワーズサウス、</a:t>
            </a: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KITTE</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大阪、イノゲート大阪、</a:t>
            </a: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JP</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タワー</a:t>
            </a: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・中之島エリア：大阪・中之島プロジェクト（中之島フェスティバルタワー）、大阪堂島浜タワー</a:t>
            </a: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・ミナミエリア：なんばスカイオ　　・箕⾯船場駅前地区、枚方市駅周辺地区</a:t>
            </a: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ホテル建設</a:t>
            </a:r>
            <a:r>
              <a:rPr kumimoji="1"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・コンラッド大阪・コートヤード・バイ・マリオット大阪本町　</a:t>
            </a:r>
            <a:endPar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・フェアフィールドバイマリオット大阪難波　・カンデオホテル大阪なんば　</a:t>
            </a:r>
            <a:endPar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・センタラグランドホテル大阪　・ダブルツリー＆ヒルトン大阪城</a:t>
            </a: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商業施設等</a:t>
            </a:r>
            <a:r>
              <a:rPr kumimoji="1"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EXPO CITY</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・りんくうプレミアムアウトレット増床　・ららぽーと堺　・ららぽーと門真</a:t>
            </a: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産業拠点</a:t>
            </a:r>
            <a:r>
              <a:rPr kumimoji="1"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・未来医療国際拠点「中之島クロス」開業</a:t>
            </a:r>
            <a:endPar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・ベイエリアにおけるカーボンニュートラル拠点</a:t>
            </a:r>
            <a:endPar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500" dirty="0">
                <a:solidFill>
                  <a:prstClr val="black"/>
                </a:solidFill>
                <a:latin typeface="BIZ UDPゴシック" panose="020B0400000000000000" pitchFamily="50" charset="-128"/>
                <a:ea typeface="BIZ UDPゴシック" panose="020B0400000000000000" pitchFamily="50" charset="-128"/>
              </a:rPr>
              <a:t>　（</a:t>
            </a:r>
            <a:r>
              <a:rPr kumimoji="1" lang="en-US" altLang="ja-JP"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a:t>
            </a:r>
            <a:r>
              <a:rPr kumimoji="1" lang="ja-JP"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メタン大規模製造共同検討開始、水素・ｱﾝﾓﾆｱｻﾌﾟﾗｲﾁｪｰﾝ、</a:t>
            </a:r>
            <a:r>
              <a:rPr kumimoji="1" lang="ja-JP" altLang="en-US" sz="500" dirty="0">
                <a:solidFill>
                  <a:prstClr val="black"/>
                </a:solidFill>
                <a:latin typeface="BIZ UDPゴシック" panose="020B0400000000000000" pitchFamily="50" charset="-128"/>
                <a:ea typeface="BIZ UDPゴシック" panose="020B0400000000000000" pitchFamily="50" charset="-128"/>
              </a:rPr>
              <a:t>ペロブスカイト太陽電池量産拠点建設、</a:t>
            </a:r>
            <a:r>
              <a:rPr kumimoji="1" lang="en-US" altLang="zh-TW"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SAF</a:t>
            </a:r>
            <a:r>
              <a:rPr kumimoji="1" lang="zh-TW"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大規模製造工場完工</a:t>
            </a:r>
            <a:r>
              <a:rPr kumimoji="1" lang="ja-JP"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700" dirty="0">
                <a:solidFill>
                  <a:prstClr val="black"/>
                </a:solidFill>
                <a:latin typeface="BIZ UDPゴシック" panose="020B0400000000000000" pitchFamily="50" charset="-128"/>
                <a:ea typeface="BIZ UDPゴシック" panose="020B0400000000000000" pitchFamily="50" charset="-128"/>
              </a:rPr>
              <a:t>・</a:t>
            </a: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AI</a:t>
            </a:r>
            <a:r>
              <a:rPr kumimoji="1" lang="ja-JP" altLang="en-US" sz="700" dirty="0">
                <a:solidFill>
                  <a:prstClr val="black"/>
                </a:solidFill>
                <a:latin typeface="BIZ UDPゴシック" panose="020B0400000000000000" pitchFamily="50" charset="-128"/>
                <a:ea typeface="BIZ UDPゴシック" panose="020B0400000000000000" pitchFamily="50" charset="-128"/>
              </a:rPr>
              <a:t>データセンターの整備（</a:t>
            </a:r>
            <a:r>
              <a:rPr kumimoji="1" lang="en-US" altLang="ja-JP" sz="700" dirty="0">
                <a:solidFill>
                  <a:prstClr val="black"/>
                </a:solidFill>
                <a:latin typeface="BIZ UDPゴシック" panose="020B0400000000000000" pitchFamily="50" charset="-128"/>
                <a:ea typeface="BIZ UDPゴシック" panose="020B0400000000000000" pitchFamily="50" charset="-128"/>
              </a:rPr>
              <a:t>KDDI</a:t>
            </a:r>
            <a:r>
              <a:rPr kumimoji="1" lang="ja-JP" altLang="en-US" sz="700" dirty="0">
                <a:solidFill>
                  <a:prstClr val="black"/>
                </a:solidFill>
                <a:latin typeface="BIZ UDPゴシック" panose="020B0400000000000000" pitchFamily="50" charset="-128"/>
                <a:ea typeface="BIZ UDPゴシック" panose="020B0400000000000000" pitchFamily="50" charset="-128"/>
              </a:rPr>
              <a:t>、ソフトバンク、</a:t>
            </a:r>
            <a:r>
              <a:rPr kumimoji="1" lang="en-US" altLang="ja-JP" sz="700" dirty="0">
                <a:solidFill>
                  <a:prstClr val="black"/>
                </a:solidFill>
                <a:latin typeface="BIZ UDPゴシック" panose="020B0400000000000000" pitchFamily="50" charset="-128"/>
                <a:ea typeface="BIZ UDPゴシック" panose="020B0400000000000000" pitchFamily="50" charset="-128"/>
              </a:rPr>
              <a:t>NTT</a:t>
            </a:r>
            <a:r>
              <a:rPr kumimoji="1" lang="ja-JP" altLang="en-US" sz="700" dirty="0">
                <a:solidFill>
                  <a:prstClr val="black"/>
                </a:solidFill>
                <a:latin typeface="BIZ UDPゴシック" panose="020B0400000000000000" pitchFamily="50" charset="-128"/>
                <a:ea typeface="BIZ UDPゴシック" panose="020B0400000000000000" pitchFamily="50" charset="-128"/>
              </a:rPr>
              <a:t>データグループ等）</a:t>
            </a:r>
            <a:endPar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・イノベーション拠点</a:t>
            </a:r>
            <a:r>
              <a:rPr kumimoji="1" lang="ja-JP" altLang="en-US" sz="700" dirty="0">
                <a:solidFill>
                  <a:prstClr val="black"/>
                </a:solidFill>
                <a:latin typeface="BIZ UDPゴシック" panose="020B0400000000000000" pitchFamily="50" charset="-128"/>
                <a:ea typeface="BIZ UDPゴシック" panose="020B0400000000000000" pitchFamily="50" charset="-128"/>
              </a:rPr>
              <a:t>（エナレッジ、クイントブリッジ、ジャムベース等）</a:t>
            </a:r>
            <a:endPar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B817DB2D-B97B-40CC-B7E4-33BC63754BD8}"/>
              </a:ext>
            </a:extLst>
          </p:cNvPr>
          <p:cNvSpPr txBox="1"/>
          <p:nvPr/>
        </p:nvSpPr>
        <p:spPr>
          <a:xfrm>
            <a:off x="222389" y="1882323"/>
            <a:ext cx="3686256" cy="732188"/>
          </a:xfrm>
          <a:prstGeom prst="rect">
            <a:avLst/>
          </a:prstGeom>
          <a:solidFill>
            <a:schemeClr val="accent1">
              <a:lumMod val="20000"/>
              <a:lumOff val="80000"/>
            </a:schemeClr>
          </a:solidFill>
        </p:spPr>
        <p:txBody>
          <a:bodyPr wrap="square">
            <a:spAutoFit/>
          </a:bodyPr>
          <a:lstStyle/>
          <a:p>
            <a:pPr marL="85725" marR="0" lvl="0" indent="-85725"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2015</a:t>
            </a: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年以降、府内の企業設備投資額</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0.8</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兆円）</a:t>
            </a: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や施工請負契約額</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1.3</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兆円）</a:t>
            </a: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などが大きく伸長</a:t>
            </a:r>
            <a:endPar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あわせて、府内各エリアで都市開発や産業拠点の集積など大規模な投資が進展し、ひと・企業・投資を吸引する土台ができつつある</a:t>
            </a:r>
            <a:endPar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二等辺三角形 14">
            <a:extLst>
              <a:ext uri="{FF2B5EF4-FFF2-40B4-BE49-F238E27FC236}">
                <a16:creationId xmlns:a16="http://schemas.microsoft.com/office/drawing/2014/main" id="{1B0A2C31-C042-4F1D-8124-3F66D9FA8558}"/>
              </a:ext>
            </a:extLst>
          </p:cNvPr>
          <p:cNvSpPr/>
          <p:nvPr/>
        </p:nvSpPr>
        <p:spPr>
          <a:xfrm rot="5400000">
            <a:off x="2995217" y="3879094"/>
            <a:ext cx="2306433" cy="229504"/>
          </a:xfrm>
          <a:prstGeom prs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31" name="グループ化 30">
            <a:extLst>
              <a:ext uri="{FF2B5EF4-FFF2-40B4-BE49-F238E27FC236}">
                <a16:creationId xmlns:a16="http://schemas.microsoft.com/office/drawing/2014/main" id="{9B14EE38-80E5-4420-A730-5C2AA47051E0}"/>
              </a:ext>
            </a:extLst>
          </p:cNvPr>
          <p:cNvGrpSpPr/>
          <p:nvPr/>
        </p:nvGrpSpPr>
        <p:grpSpPr>
          <a:xfrm>
            <a:off x="4321076" y="1468425"/>
            <a:ext cx="5436000" cy="2520000"/>
            <a:chOff x="5130077" y="1646225"/>
            <a:chExt cx="4617947" cy="2520000"/>
          </a:xfrm>
          <a:effectLst>
            <a:outerShdw blurRad="50800" dist="38100" dir="5400000" algn="t" rotWithShape="0">
              <a:prstClr val="black">
                <a:alpha val="40000"/>
              </a:prstClr>
            </a:outerShdw>
          </a:effectLst>
        </p:grpSpPr>
        <p:sp>
          <p:nvSpPr>
            <p:cNvPr id="16" name="四角形: 角を丸くする 15">
              <a:extLst>
                <a:ext uri="{FF2B5EF4-FFF2-40B4-BE49-F238E27FC236}">
                  <a16:creationId xmlns:a16="http://schemas.microsoft.com/office/drawing/2014/main" id="{84250DB5-EA44-43C6-93EE-E26B225BF263}"/>
                </a:ext>
              </a:extLst>
            </p:cNvPr>
            <p:cNvSpPr/>
            <p:nvPr/>
          </p:nvSpPr>
          <p:spPr>
            <a:xfrm>
              <a:off x="5130077" y="1826225"/>
              <a:ext cx="4608000" cy="2340000"/>
            </a:xfrm>
            <a:prstGeom prst="roundRect">
              <a:avLst>
                <a:gd name="adj" fmla="val 0"/>
              </a:avLst>
            </a:prstGeom>
            <a:solidFill>
              <a:schemeClr val="bg1"/>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6F59C2A6-0B9A-46F2-9A6B-A443E22FE1FC}"/>
                </a:ext>
              </a:extLst>
            </p:cNvPr>
            <p:cNvSpPr txBox="1"/>
            <p:nvPr/>
          </p:nvSpPr>
          <p:spPr>
            <a:xfrm>
              <a:off x="5130078" y="1646225"/>
              <a:ext cx="4617946" cy="360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wrap="square" lIns="36000" rIns="36000" rtlCol="0" anchor="ctr" anchorCtr="0">
              <a:noAutofit/>
            </a:bodyPr>
            <a:lstStyle>
              <a:defPPr>
                <a:defRPr lang="en-US"/>
              </a:defPPr>
              <a:lvl1pPr algn="ctr">
                <a:defRPr kumimoji="1" sz="130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w="0"/>
                  <a:solidFill>
                    <a:prstClr val="white"/>
                  </a:solidFill>
                  <a:effectLst/>
                  <a:uLnTx/>
                  <a:uFillTx/>
                  <a:latin typeface="BIZ UDPゴシック" panose="020B0400000000000000" pitchFamily="50" charset="-128"/>
                  <a:ea typeface="BIZ UDPゴシック" panose="020B0400000000000000" pitchFamily="50" charset="-128"/>
                  <a:cs typeface="+mn-cs"/>
                </a:rPr>
                <a:t>企業の集積</a:t>
              </a:r>
              <a:endParaRPr kumimoji="1" lang="en-US" altLang="ja-JP" sz="1400" b="1" i="0" u="none" strike="noStrike" kern="1200" cap="none" spc="0" normalizeH="0" baseline="0" noProof="0" dirty="0">
                <a:ln w="0"/>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32" name="グループ化 31">
            <a:extLst>
              <a:ext uri="{FF2B5EF4-FFF2-40B4-BE49-F238E27FC236}">
                <a16:creationId xmlns:a16="http://schemas.microsoft.com/office/drawing/2014/main" id="{D8076058-15D7-45FF-9E5E-07254ACBF199}"/>
              </a:ext>
            </a:extLst>
          </p:cNvPr>
          <p:cNvGrpSpPr/>
          <p:nvPr/>
        </p:nvGrpSpPr>
        <p:grpSpPr>
          <a:xfrm>
            <a:off x="4321074" y="4071883"/>
            <a:ext cx="5436001" cy="2551954"/>
            <a:chOff x="5130077" y="4249683"/>
            <a:chExt cx="4625649" cy="2551954"/>
          </a:xfrm>
          <a:effectLst>
            <a:outerShdw blurRad="50800" dist="38100" dir="5400000" algn="t" rotWithShape="0">
              <a:prstClr val="black">
                <a:alpha val="40000"/>
              </a:prstClr>
            </a:outerShdw>
          </a:effectLst>
        </p:grpSpPr>
        <p:sp>
          <p:nvSpPr>
            <p:cNvPr id="18" name="四角形: 角を丸くする 17">
              <a:extLst>
                <a:ext uri="{FF2B5EF4-FFF2-40B4-BE49-F238E27FC236}">
                  <a16:creationId xmlns:a16="http://schemas.microsoft.com/office/drawing/2014/main" id="{F7B4FA62-5EC5-4E9A-B3CD-226DDB7AC2C7}"/>
                </a:ext>
              </a:extLst>
            </p:cNvPr>
            <p:cNvSpPr/>
            <p:nvPr/>
          </p:nvSpPr>
          <p:spPr>
            <a:xfrm>
              <a:off x="5140023" y="4461637"/>
              <a:ext cx="4608000" cy="2340000"/>
            </a:xfrm>
            <a:prstGeom prst="roundRect">
              <a:avLst>
                <a:gd name="adj" fmla="val 0"/>
              </a:avLst>
            </a:prstGeom>
            <a:solidFill>
              <a:schemeClr val="bg1"/>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A6274B4F-D5C2-4E34-96D8-9E5127BD756F}"/>
                </a:ext>
              </a:extLst>
            </p:cNvPr>
            <p:cNvSpPr txBox="1"/>
            <p:nvPr/>
          </p:nvSpPr>
          <p:spPr>
            <a:xfrm>
              <a:off x="5130077" y="4249683"/>
              <a:ext cx="4625649" cy="360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wrap="square" lIns="36000" rIns="36000" rtlCol="0" anchor="ctr" anchorCtr="0">
              <a:noAutofit/>
            </a:bodyPr>
            <a:lstStyle>
              <a:defPPr>
                <a:defRPr lang="en-US"/>
              </a:defPPr>
              <a:lvl1pPr algn="ctr">
                <a:defRPr kumimoji="1" sz="130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w="0"/>
                  <a:solidFill>
                    <a:prstClr val="white"/>
                  </a:solidFill>
                  <a:effectLst/>
                  <a:uLnTx/>
                  <a:uFillTx/>
                  <a:latin typeface="BIZ UDPゴシック" panose="020B0400000000000000" pitchFamily="50" charset="-128"/>
                  <a:ea typeface="BIZ UDPゴシック" panose="020B0400000000000000" pitchFamily="50" charset="-128"/>
                  <a:cs typeface="+mn-cs"/>
                </a:rPr>
                <a:t>人の集積</a:t>
              </a:r>
              <a:endParaRPr kumimoji="1" lang="en-US" altLang="ja-JP" sz="1400" b="1" i="0" u="none" strike="noStrike" kern="1200" cap="none" spc="0" normalizeH="0" baseline="0" noProof="0" dirty="0">
                <a:ln w="0"/>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28" name="テキスト ボックス 27">
            <a:extLst>
              <a:ext uri="{FF2B5EF4-FFF2-40B4-BE49-F238E27FC236}">
                <a16:creationId xmlns:a16="http://schemas.microsoft.com/office/drawing/2014/main" id="{37E70BCF-41A9-477B-B1BD-A0F350EB5EC6}"/>
              </a:ext>
            </a:extLst>
          </p:cNvPr>
          <p:cNvSpPr txBox="1"/>
          <p:nvPr/>
        </p:nvSpPr>
        <p:spPr>
          <a:xfrm>
            <a:off x="4432870" y="1882323"/>
            <a:ext cx="5249815" cy="399789"/>
          </a:xfrm>
          <a:prstGeom prst="rect">
            <a:avLst/>
          </a:prstGeom>
          <a:solidFill>
            <a:schemeClr val="accent2">
              <a:lumMod val="20000"/>
              <a:lumOff val="80000"/>
            </a:schemeClr>
          </a:solidFill>
        </p:spPr>
        <p:txBody>
          <a:bodyPr wrap="square">
            <a:spAutoFit/>
          </a:bodyPr>
          <a:lstStyle/>
          <a:p>
            <a:pPr marL="85725" marR="0" lvl="0" indent="-85725"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開業事業所数は毎年８千件程度</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（全国２位）</a:t>
            </a: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で推移するとともに、企業の府外転出も一貫して減少傾向</a:t>
            </a:r>
            <a:endPar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スタートアップ創出数は年平均</a:t>
            </a:r>
            <a:r>
              <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163</a:t>
            </a: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社と２０１９年度以前の</a:t>
            </a:r>
            <a:r>
              <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年間</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（年平均</a:t>
            </a: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30</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社）</a:t>
            </a: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から５倍強</a:t>
            </a:r>
            <a:endPar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61BA78B2-2A68-486F-BE9D-F9F79EFA049C}"/>
              </a:ext>
            </a:extLst>
          </p:cNvPr>
          <p:cNvSpPr txBox="1"/>
          <p:nvPr/>
        </p:nvSpPr>
        <p:spPr>
          <a:xfrm>
            <a:off x="4432870" y="4468606"/>
            <a:ext cx="5249815" cy="565989"/>
          </a:xfrm>
          <a:prstGeom prst="rect">
            <a:avLst/>
          </a:prstGeom>
          <a:solidFill>
            <a:schemeClr val="accent2">
              <a:lumMod val="20000"/>
              <a:lumOff val="80000"/>
            </a:schemeClr>
          </a:solidFill>
        </p:spPr>
        <p:txBody>
          <a:bodyPr wrap="square">
            <a:spAutoFit/>
          </a:bodyPr>
          <a:lstStyle/>
          <a:p>
            <a:pPr marR="0" lvl="0" algn="l" defTabSz="457200" rtl="0" eaLnBrk="1" fontAlgn="auto" latinLnBrk="0" hangingPunct="1">
              <a:lnSpc>
                <a:spcPct val="120000"/>
              </a:lnSpc>
              <a:spcBef>
                <a:spcPts val="0"/>
              </a:spcBef>
              <a:spcAft>
                <a:spcPts val="0"/>
              </a:spcAft>
              <a:buClrTx/>
              <a:buSzTx/>
              <a:tabLst/>
              <a:defRPr/>
            </a:pP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900" b="1" dirty="0">
                <a:solidFill>
                  <a:prstClr val="black"/>
                </a:solidFill>
                <a:latin typeface="BIZ UDPゴシック" panose="020B0400000000000000" pitchFamily="50" charset="-128"/>
                <a:ea typeface="BIZ UDPゴシック" panose="020B0400000000000000" pitchFamily="50" charset="-128"/>
              </a:rPr>
              <a:t>2011</a:t>
            </a: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年以降転入超過傾向が続い</a:t>
            </a:r>
            <a:r>
              <a:rPr kumimoji="1" lang="ja-JP" altLang="en-US" sz="900" b="1" dirty="0">
                <a:solidFill>
                  <a:prstClr val="black"/>
                </a:solidFill>
                <a:latin typeface="BIZ UDPゴシック" panose="020B0400000000000000" pitchFamily="50" charset="-128"/>
                <a:ea typeface="BIZ UDPゴシック" panose="020B0400000000000000" pitchFamily="50" charset="-128"/>
              </a:rPr>
              <a:t>て</a:t>
            </a: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おり、</a:t>
            </a:r>
            <a:r>
              <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2015</a:t>
            </a: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年との比較では、</a:t>
            </a:r>
            <a:endPar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ct val="120000"/>
              </a:lnSpc>
              <a:spcBef>
                <a:spcPts val="0"/>
              </a:spcBef>
              <a:spcAft>
                <a:spcPts val="0"/>
              </a:spcAft>
              <a:buClrTx/>
              <a:buSzTx/>
              <a:tabLst/>
              <a:defRPr/>
            </a:pP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900" b="1" dirty="0">
                <a:solidFill>
                  <a:prstClr val="black"/>
                </a:solidFill>
                <a:latin typeface="BIZ UDPゴシック" panose="020B0400000000000000" pitchFamily="50" charset="-128"/>
                <a:ea typeface="BIZ UDPゴシック" panose="020B0400000000000000" pitchFamily="50" charset="-128"/>
              </a:rPr>
              <a:t>若手</a:t>
            </a: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世代</a:t>
            </a:r>
            <a:r>
              <a:rPr kumimoji="1" lang="ja-JP" altLang="en-US" sz="900" b="1" dirty="0">
                <a:solidFill>
                  <a:prstClr val="black"/>
                </a:solidFill>
                <a:latin typeface="BIZ UDPゴシック" panose="020B0400000000000000" pitchFamily="50" charset="-128"/>
                <a:ea typeface="BIZ UDPゴシック" panose="020B0400000000000000" pitchFamily="50" charset="-128"/>
              </a:rPr>
              <a:t>（２０代、３０代）の転入が増加</a:t>
            </a:r>
            <a:endPar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ct val="120000"/>
              </a:lnSpc>
              <a:spcBef>
                <a:spcPts val="0"/>
              </a:spcBef>
              <a:spcAft>
                <a:spcPts val="0"/>
              </a:spcAft>
              <a:buClrTx/>
              <a:buSzTx/>
              <a:tabLst/>
              <a:defRPr/>
            </a:pP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・西日本（東海・北陸より西側）からの転入が増加</a:t>
            </a:r>
            <a:endPar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3C1473BE-F2D0-4428-9B55-FB1E0ED92F74}"/>
              </a:ext>
            </a:extLst>
          </p:cNvPr>
          <p:cNvSpPr txBox="1"/>
          <p:nvPr/>
        </p:nvSpPr>
        <p:spPr>
          <a:xfrm>
            <a:off x="8047537" y="5018768"/>
            <a:ext cx="1635147"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＜地域別転入超過数</a:t>
            </a:r>
            <a:r>
              <a:rPr kumimoji="1" lang="ja-JP" altLang="en-US" sz="900" b="1" i="0" u="none" strike="noStrike" kern="1200" cap="none" spc="-7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sp>
        <p:nvSpPr>
          <p:cNvPr id="38" name="テキスト ボックス 37">
            <a:extLst>
              <a:ext uri="{FF2B5EF4-FFF2-40B4-BE49-F238E27FC236}">
                <a16:creationId xmlns:a16="http://schemas.microsoft.com/office/drawing/2014/main" id="{8109FA63-D0A8-4E50-9FC7-177C33D18DC9}"/>
              </a:ext>
            </a:extLst>
          </p:cNvPr>
          <p:cNvSpPr txBox="1"/>
          <p:nvPr/>
        </p:nvSpPr>
        <p:spPr>
          <a:xfrm>
            <a:off x="4559927" y="5018768"/>
            <a:ext cx="1598089"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＜転入超過数の推移</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（総数）</a:t>
            </a: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sp>
        <p:nvSpPr>
          <p:cNvPr id="40" name="テキスト ボックス 39">
            <a:extLst>
              <a:ext uri="{FF2B5EF4-FFF2-40B4-BE49-F238E27FC236}">
                <a16:creationId xmlns:a16="http://schemas.microsoft.com/office/drawing/2014/main" id="{6263BE8F-3D9C-4DA4-96B6-21B3DBA8FCE6}"/>
              </a:ext>
            </a:extLst>
          </p:cNvPr>
          <p:cNvSpPr txBox="1"/>
          <p:nvPr/>
        </p:nvSpPr>
        <p:spPr>
          <a:xfrm>
            <a:off x="6323883" y="5018768"/>
            <a:ext cx="1633799"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7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＜年代別転入超過数＞</a:t>
            </a:r>
          </a:p>
        </p:txBody>
      </p:sp>
      <p:sp>
        <p:nvSpPr>
          <p:cNvPr id="41" name="正方形/長方形 40">
            <a:extLst>
              <a:ext uri="{FF2B5EF4-FFF2-40B4-BE49-F238E27FC236}">
                <a16:creationId xmlns:a16="http://schemas.microsoft.com/office/drawing/2014/main" id="{8689230A-BF70-4295-B0D4-D954D22D74AE}"/>
              </a:ext>
            </a:extLst>
          </p:cNvPr>
          <p:cNvSpPr/>
          <p:nvPr/>
        </p:nvSpPr>
        <p:spPr>
          <a:xfrm>
            <a:off x="7493625" y="6448141"/>
            <a:ext cx="2282436" cy="210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a:t>
            </a:r>
            <a:r>
              <a:rPr kumimoji="1" lang="zh-TW" altLang="en-US" sz="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総務省「住民基本台帳人口移動報告」</a:t>
            </a:r>
            <a:endParaRPr kumimoji="1" lang="ja-JP" altLang="en-US" sz="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44" name="テキスト ボックス 43">
            <a:extLst>
              <a:ext uri="{FF2B5EF4-FFF2-40B4-BE49-F238E27FC236}">
                <a16:creationId xmlns:a16="http://schemas.microsoft.com/office/drawing/2014/main" id="{BDB398E1-F871-45D6-8458-C2E81029EE8D}"/>
              </a:ext>
            </a:extLst>
          </p:cNvPr>
          <p:cNvSpPr txBox="1"/>
          <p:nvPr/>
        </p:nvSpPr>
        <p:spPr>
          <a:xfrm>
            <a:off x="5513677" y="3850293"/>
            <a:ext cx="2403769" cy="127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r" fontAlgn="auto">
              <a:lnSpc>
                <a:spcPct val="100000"/>
              </a:lnSpc>
              <a:spcBef>
                <a:spcPts val="0"/>
              </a:spcBef>
              <a:spcAft>
                <a:spcPts val="0"/>
              </a:spcAft>
              <a:buClrTx/>
              <a:buSzTx/>
              <a:buFontTx/>
              <a:buNone/>
              <a:tabLst/>
              <a:defRPr kumimoji="1" sz="500" b="0" i="0" u="none" strike="noStrike" cap="none" spc="0" normalizeH="0" baseline="0">
                <a:ln>
                  <a:noFill/>
                </a:ln>
                <a:solidFill>
                  <a:prstClr val="black"/>
                </a:solidFill>
                <a:effectLst/>
                <a:uLnTx/>
                <a:uFillTx/>
                <a:latin typeface="BIZ UDゴシック" panose="020B0400000000000000" pitchFamily="49" charset="-128"/>
                <a:ea typeface="BIZ UDゴシック" panose="020B0400000000000000" pitchFamily="49"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出典：帝国データバンク「大阪府・本社移転企業調査」</a:t>
            </a:r>
          </a:p>
        </p:txBody>
      </p:sp>
      <p:sp>
        <p:nvSpPr>
          <p:cNvPr id="34" name="テキスト ボックス 33">
            <a:extLst>
              <a:ext uri="{FF2B5EF4-FFF2-40B4-BE49-F238E27FC236}">
                <a16:creationId xmlns:a16="http://schemas.microsoft.com/office/drawing/2014/main" id="{ACA4450D-EFD9-4DDA-9A4E-74CF39F688A2}"/>
              </a:ext>
            </a:extLst>
          </p:cNvPr>
          <p:cNvSpPr txBox="1"/>
          <p:nvPr/>
        </p:nvSpPr>
        <p:spPr>
          <a:xfrm>
            <a:off x="5875534" y="2332160"/>
            <a:ext cx="2353600" cy="230832"/>
          </a:xfrm>
          <a:prstGeom prst="rect">
            <a:avLst/>
          </a:prstGeom>
          <a:noFill/>
        </p:spPr>
        <p:txBody>
          <a:bodyPr wrap="square">
            <a:spAutoFit/>
          </a:bodyPr>
          <a:lstStyle>
            <a:defPPr>
              <a:defRPr lang="en-US"/>
            </a:defPPr>
            <a:lvl1pPr algn="ctr">
              <a:defRPr kumimoji="1" sz="900" b="1" i="0" u="none" strike="noStrike"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＜府からの転出超過社数＞</a:t>
            </a:r>
            <a:endPar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6" name="表 5">
            <a:extLst>
              <a:ext uri="{FF2B5EF4-FFF2-40B4-BE49-F238E27FC236}">
                <a16:creationId xmlns:a16="http://schemas.microsoft.com/office/drawing/2014/main" id="{C369BE54-C3A3-4B3B-9804-914A74AE298F}"/>
              </a:ext>
            </a:extLst>
          </p:cNvPr>
          <p:cNvGraphicFramePr>
            <a:graphicFrameLocks noGrp="1"/>
          </p:cNvGraphicFramePr>
          <p:nvPr/>
        </p:nvGraphicFramePr>
        <p:xfrm>
          <a:off x="7890859" y="2674154"/>
          <a:ext cx="1791824" cy="618288"/>
        </p:xfrm>
        <a:graphic>
          <a:graphicData uri="http://schemas.openxmlformats.org/drawingml/2006/table">
            <a:tbl>
              <a:tblPr firstRow="1" firstCol="1" bandRow="1"/>
              <a:tblGrid>
                <a:gridCol w="268891">
                  <a:extLst>
                    <a:ext uri="{9D8B030D-6E8A-4147-A177-3AD203B41FA5}">
                      <a16:colId xmlns:a16="http://schemas.microsoft.com/office/drawing/2014/main" val="4076819445"/>
                    </a:ext>
                  </a:extLst>
                </a:gridCol>
                <a:gridCol w="531813">
                  <a:extLst>
                    <a:ext uri="{9D8B030D-6E8A-4147-A177-3AD203B41FA5}">
                      <a16:colId xmlns:a16="http://schemas.microsoft.com/office/drawing/2014/main" val="1091123262"/>
                    </a:ext>
                  </a:extLst>
                </a:gridCol>
                <a:gridCol w="98878">
                  <a:extLst>
                    <a:ext uri="{9D8B030D-6E8A-4147-A177-3AD203B41FA5}">
                      <a16:colId xmlns:a16="http://schemas.microsoft.com/office/drawing/2014/main" val="3650071272"/>
                    </a:ext>
                  </a:extLst>
                </a:gridCol>
                <a:gridCol w="297414">
                  <a:extLst>
                    <a:ext uri="{9D8B030D-6E8A-4147-A177-3AD203B41FA5}">
                      <a16:colId xmlns:a16="http://schemas.microsoft.com/office/drawing/2014/main" val="3877100012"/>
                    </a:ext>
                  </a:extLst>
                </a:gridCol>
                <a:gridCol w="297414">
                  <a:extLst>
                    <a:ext uri="{9D8B030D-6E8A-4147-A177-3AD203B41FA5}">
                      <a16:colId xmlns:a16="http://schemas.microsoft.com/office/drawing/2014/main" val="753974523"/>
                    </a:ext>
                  </a:extLst>
                </a:gridCol>
                <a:gridCol w="297414">
                  <a:extLst>
                    <a:ext uri="{9D8B030D-6E8A-4147-A177-3AD203B41FA5}">
                      <a16:colId xmlns:a16="http://schemas.microsoft.com/office/drawing/2014/main" val="1685182270"/>
                    </a:ext>
                  </a:extLst>
                </a:gridCol>
              </a:tblGrid>
              <a:tr h="277276">
                <a:tc>
                  <a:txBody>
                    <a:bodyPr/>
                    <a:lstStyle/>
                    <a:p>
                      <a:pPr algn="l">
                        <a:lnSpc>
                          <a:spcPts val="700"/>
                        </a:lnSpc>
                        <a:spcAft>
                          <a:spcPts val="0"/>
                        </a:spcAft>
                      </a:pPr>
                      <a:r>
                        <a:rPr lang="en-US" sz="500" b="1" kern="100" dirty="0">
                          <a:solidFill>
                            <a:schemeClr val="tx1"/>
                          </a:solidFill>
                          <a:effectLst/>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500" b="1" kern="100" dirty="0">
                          <a:solidFill>
                            <a:schemeClr val="tx1"/>
                          </a:solidFill>
                          <a:effectLst/>
                          <a:latin typeface="BIZ UDPゴシック" panose="020B0400000000000000" pitchFamily="50" charset="-128"/>
                          <a:ea typeface="BIZ UDPゴシック" panose="020B0400000000000000" pitchFamily="50" charset="-128"/>
                          <a:cs typeface="Meiryo UI" panose="020B0604030504040204" pitchFamily="50" charset="-128"/>
                        </a:rPr>
                        <a:t>年度</a:t>
                      </a:r>
                      <a:endParaRPr lang="ja-JP" sz="500" b="1" kern="100" dirty="0">
                        <a:solidFill>
                          <a:schemeClr val="tx1"/>
                        </a:solidFill>
                        <a:effectLst/>
                        <a:latin typeface="BIZ UDPゴシック" panose="020B0400000000000000" pitchFamily="50" charset="-128"/>
                        <a:ea typeface="BIZ UDPゴシック" panose="020B0400000000000000" pitchFamily="50" charset="-128"/>
                        <a:cs typeface="Meiryo UI" panose="020B0604030504040204" pitchFamily="50" charset="-128"/>
                      </a:endParaRPr>
                    </a:p>
                  </a:txBody>
                  <a:tcPr marL="36739" marR="36739"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ctr">
                        <a:lnSpc>
                          <a:spcPts val="500"/>
                        </a:lnSpc>
                        <a:spcAft>
                          <a:spcPts val="0"/>
                        </a:spcAft>
                      </a:pPr>
                      <a:r>
                        <a:rPr lang="en-US" altLang="ja-JP" sz="500" b="1" kern="100" dirty="0">
                          <a:solidFill>
                            <a:schemeClr val="tx1"/>
                          </a:solidFill>
                          <a:effectLst/>
                          <a:latin typeface="BIZ UDPゴシック" panose="020B0400000000000000" pitchFamily="50" charset="-128"/>
                          <a:ea typeface="BIZ UDPゴシック" panose="020B0400000000000000" pitchFamily="50" charset="-128"/>
                          <a:cs typeface="Meiryo UI" panose="020B0604030504040204" pitchFamily="50" charset="-128"/>
                        </a:rPr>
                        <a:t>2015</a:t>
                      </a:r>
                      <a:r>
                        <a:rPr lang="ja-JP" altLang="en-US" sz="500" b="1" kern="100" dirty="0">
                          <a:solidFill>
                            <a:schemeClr val="tx1"/>
                          </a:solidFill>
                          <a:effectLst/>
                          <a:latin typeface="BIZ UDPゴシック" panose="020B0400000000000000" pitchFamily="50" charset="-128"/>
                          <a:ea typeface="BIZ UDPゴシック" panose="020B0400000000000000" pitchFamily="50" charset="-128"/>
                          <a:cs typeface="Meiryo UI" panose="020B0604030504040204" pitchFamily="50" charset="-128"/>
                        </a:rPr>
                        <a:t>～</a:t>
                      </a:r>
                      <a:r>
                        <a:rPr lang="en-US" sz="500" b="1" kern="100" dirty="0">
                          <a:solidFill>
                            <a:schemeClr val="tx1"/>
                          </a:solidFill>
                          <a:effectLst/>
                          <a:latin typeface="BIZ UDPゴシック" panose="020B0400000000000000" pitchFamily="50" charset="-128"/>
                          <a:ea typeface="BIZ UDPゴシック" panose="020B0400000000000000" pitchFamily="50" charset="-128"/>
                          <a:cs typeface="Meiryo UI" panose="020B0604030504040204" pitchFamily="50" charset="-128"/>
                        </a:rPr>
                        <a:t>20</a:t>
                      </a:r>
                      <a:r>
                        <a:rPr lang="en-US" altLang="ja-JP" sz="500" b="1" kern="100" dirty="0">
                          <a:solidFill>
                            <a:schemeClr val="tx1"/>
                          </a:solidFill>
                          <a:effectLst/>
                          <a:latin typeface="BIZ UDPゴシック" panose="020B0400000000000000" pitchFamily="50" charset="-128"/>
                          <a:ea typeface="BIZ UDPゴシック" panose="020B0400000000000000" pitchFamily="50" charset="-128"/>
                          <a:cs typeface="Meiryo UI" panose="020B0604030504040204" pitchFamily="50" charset="-128"/>
                        </a:rPr>
                        <a:t>19</a:t>
                      </a:r>
                    </a:p>
                  </a:txBody>
                  <a:tcPr marL="36739" marR="36739"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rowSpan="2">
                  <a:txBody>
                    <a:bodyPr/>
                    <a:lstStyle/>
                    <a:p>
                      <a:pPr algn="ctr">
                        <a:lnSpc>
                          <a:spcPts val="500"/>
                        </a:lnSpc>
                        <a:spcAft>
                          <a:spcPts val="0"/>
                        </a:spcAft>
                      </a:pPr>
                      <a:r>
                        <a:rPr lang="ja-JP" altLang="en-US" sz="500" b="1" kern="100" dirty="0">
                          <a:solidFill>
                            <a:schemeClr val="tx1"/>
                          </a:solidFill>
                          <a:effectLst/>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500" b="1" kern="100" dirty="0">
                        <a:solidFill>
                          <a:schemeClr val="tx1"/>
                        </a:solidFill>
                        <a:effectLst/>
                        <a:latin typeface="BIZ UDPゴシック" panose="020B0400000000000000" pitchFamily="50" charset="-128"/>
                        <a:ea typeface="BIZ UDPゴシック" panose="020B0400000000000000" pitchFamily="50" charset="-128"/>
                        <a:cs typeface="Meiryo UI" panose="020B0604030504040204" pitchFamily="50" charset="-128"/>
                      </a:endParaRPr>
                    </a:p>
                  </a:txBody>
                  <a:tcPr marL="36739" marR="36739"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a:lnSpc>
                          <a:spcPts val="700"/>
                        </a:lnSpc>
                        <a:spcAft>
                          <a:spcPts val="0"/>
                        </a:spcAft>
                      </a:pPr>
                      <a:r>
                        <a:rPr lang="en-US" altLang="ja-JP" sz="500" b="1" kern="100" dirty="0">
                          <a:solidFill>
                            <a:schemeClr val="tx1"/>
                          </a:solidFill>
                          <a:effectLst/>
                          <a:latin typeface="BIZ UDPゴシック" panose="020B0400000000000000" pitchFamily="50" charset="-128"/>
                          <a:ea typeface="BIZ UDPゴシック" panose="020B0400000000000000" pitchFamily="50" charset="-128"/>
                          <a:cs typeface="Meiryo UI" panose="020B0604030504040204" pitchFamily="50" charset="-128"/>
                        </a:rPr>
                        <a:t>2022</a:t>
                      </a:r>
                    </a:p>
                  </a:txBody>
                  <a:tcPr marL="36739" marR="36739"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ctr">
                        <a:lnSpc>
                          <a:spcPts val="700"/>
                        </a:lnSpc>
                        <a:spcAft>
                          <a:spcPts val="0"/>
                        </a:spcAft>
                      </a:pPr>
                      <a:r>
                        <a:rPr lang="en-US" altLang="ja-JP" sz="500" b="1" kern="100" dirty="0">
                          <a:solidFill>
                            <a:schemeClr val="tx1"/>
                          </a:solidFill>
                          <a:effectLst/>
                          <a:latin typeface="BIZ UDPゴシック" panose="020B0400000000000000" pitchFamily="50" charset="-128"/>
                          <a:ea typeface="BIZ UDPゴシック" panose="020B0400000000000000" pitchFamily="50" charset="-128"/>
                          <a:cs typeface="Meiryo UI" panose="020B0604030504040204" pitchFamily="50" charset="-128"/>
                        </a:rPr>
                        <a:t>2023</a:t>
                      </a:r>
                    </a:p>
                  </a:txBody>
                  <a:tcPr marL="36739" marR="36739"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ctr">
                        <a:lnSpc>
                          <a:spcPts val="700"/>
                        </a:lnSpc>
                        <a:spcAft>
                          <a:spcPts val="0"/>
                        </a:spcAft>
                      </a:pPr>
                      <a:r>
                        <a:rPr lang="en-US" altLang="ja-JP" sz="500" b="1" kern="100" dirty="0">
                          <a:solidFill>
                            <a:schemeClr val="tx1"/>
                          </a:solidFill>
                          <a:effectLst/>
                          <a:latin typeface="BIZ UDPゴシック" panose="020B0400000000000000" pitchFamily="50" charset="-128"/>
                          <a:ea typeface="BIZ UDPゴシック" panose="020B0400000000000000" pitchFamily="50" charset="-128"/>
                          <a:cs typeface="Meiryo UI" panose="020B0604030504040204" pitchFamily="50" charset="-128"/>
                        </a:rPr>
                        <a:t>2024</a:t>
                      </a:r>
                    </a:p>
                  </a:txBody>
                  <a:tcPr marL="36739" marR="36739"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717760341"/>
                  </a:ext>
                </a:extLst>
              </a:tr>
              <a:tr h="341012">
                <a:tc>
                  <a:txBody>
                    <a:bodyPr/>
                    <a:lstStyle/>
                    <a:p>
                      <a:pPr marL="0" marR="0" lvl="0" indent="0" algn="l" defTabSz="1706795" rtl="0" eaLnBrk="1" fontAlgn="auto" latinLnBrk="0" hangingPunct="1">
                        <a:lnSpc>
                          <a:spcPct val="100000"/>
                        </a:lnSpc>
                        <a:spcBef>
                          <a:spcPts val="0"/>
                        </a:spcBef>
                        <a:spcAft>
                          <a:spcPts val="0"/>
                        </a:spcAft>
                        <a:buClrTx/>
                        <a:buSzTx/>
                        <a:buFontTx/>
                        <a:buNone/>
                        <a:tabLst/>
                        <a:defRPr/>
                      </a:pPr>
                      <a:r>
                        <a:rPr lang="en-US" altLang="ja-JP" sz="500" b="1" kern="100" dirty="0">
                          <a:solidFill>
                            <a:schemeClr val="tx1"/>
                          </a:solidFill>
                          <a:effectLst/>
                          <a:latin typeface="BIZ UDPゴシック" panose="020B0400000000000000" pitchFamily="50" charset="-128"/>
                          <a:ea typeface="BIZ UDPゴシック" panose="020B0400000000000000" pitchFamily="50" charset="-128"/>
                          <a:cs typeface="Meiryo UI" panose="020B0604030504040204" pitchFamily="50" charset="-128"/>
                        </a:rPr>
                        <a:t>SU</a:t>
                      </a:r>
                    </a:p>
                    <a:p>
                      <a:pPr marL="0" marR="0" lvl="0" indent="0" algn="l" defTabSz="1706795" rtl="0" eaLnBrk="1" fontAlgn="auto" latinLnBrk="0" hangingPunct="1">
                        <a:lnSpc>
                          <a:spcPct val="100000"/>
                        </a:lnSpc>
                        <a:spcBef>
                          <a:spcPts val="0"/>
                        </a:spcBef>
                        <a:spcAft>
                          <a:spcPts val="0"/>
                        </a:spcAft>
                        <a:buClrTx/>
                        <a:buSzTx/>
                        <a:buFontTx/>
                        <a:buNone/>
                        <a:tabLst/>
                        <a:defRPr/>
                      </a:pPr>
                      <a:r>
                        <a:rPr lang="ja-JP" altLang="en-US" sz="500" b="1" kern="100" dirty="0">
                          <a:solidFill>
                            <a:schemeClr val="tx1"/>
                          </a:solidFill>
                          <a:effectLst/>
                          <a:latin typeface="BIZ UDPゴシック" panose="020B0400000000000000" pitchFamily="50" charset="-128"/>
                          <a:ea typeface="BIZ UDPゴシック" panose="020B0400000000000000" pitchFamily="50" charset="-128"/>
                          <a:cs typeface="Meiryo UI" panose="020B0604030504040204" pitchFamily="50" charset="-128"/>
                        </a:rPr>
                        <a:t>創出数</a:t>
                      </a:r>
                      <a:endParaRPr lang="en-US" altLang="ja-JP" sz="500" b="1" kern="100" dirty="0">
                        <a:solidFill>
                          <a:schemeClr val="tx1"/>
                        </a:solidFill>
                        <a:effectLst/>
                        <a:latin typeface="BIZ UDPゴシック" panose="020B0400000000000000" pitchFamily="50" charset="-128"/>
                        <a:ea typeface="BIZ UDPゴシック" panose="020B0400000000000000" pitchFamily="50" charset="-128"/>
                        <a:cs typeface="Meiryo UI" panose="020B0604030504040204" pitchFamily="50" charset="-128"/>
                      </a:endParaRPr>
                    </a:p>
                  </a:txBody>
                  <a:tcPr marL="36739" marR="36739"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ja-JP" altLang="en-US" sz="500" b="1" u="sng" kern="100" dirty="0">
                          <a:solidFill>
                            <a:schemeClr val="tx1"/>
                          </a:solidFill>
                          <a:effectLst/>
                          <a:latin typeface="BIZ UDPゴシック" panose="020B0400000000000000" pitchFamily="50" charset="-128"/>
                          <a:ea typeface="BIZ UDPゴシック" panose="020B0400000000000000" pitchFamily="50" charset="-128"/>
                          <a:cs typeface="Meiryo UI" panose="020B0604030504040204" pitchFamily="50" charset="-128"/>
                        </a:rPr>
                        <a:t>年平均</a:t>
                      </a:r>
                      <a:r>
                        <a:rPr lang="en-US" altLang="ja-JP" sz="500" b="1" u="sng" kern="100" dirty="0">
                          <a:solidFill>
                            <a:schemeClr val="tx1"/>
                          </a:solidFill>
                          <a:effectLst/>
                          <a:latin typeface="BIZ UDPゴシック" panose="020B0400000000000000" pitchFamily="50" charset="-128"/>
                          <a:ea typeface="BIZ UDPゴシック" panose="020B0400000000000000" pitchFamily="50" charset="-128"/>
                          <a:cs typeface="Meiryo UI" panose="020B0604030504040204" pitchFamily="50" charset="-128"/>
                        </a:rPr>
                        <a:t>30</a:t>
                      </a:r>
                      <a:r>
                        <a:rPr lang="ja-JP" altLang="en-US" sz="500" b="1" u="sng" kern="100" dirty="0">
                          <a:solidFill>
                            <a:schemeClr val="tx1"/>
                          </a:solidFill>
                          <a:effectLst/>
                          <a:latin typeface="BIZ UDPゴシック" panose="020B0400000000000000" pitchFamily="50" charset="-128"/>
                          <a:ea typeface="BIZ UDPゴシック" panose="020B0400000000000000" pitchFamily="50" charset="-128"/>
                          <a:cs typeface="Meiryo UI" panose="020B0604030504040204" pitchFamily="50" charset="-128"/>
                        </a:rPr>
                        <a:t>社</a:t>
                      </a:r>
                      <a:endParaRPr lang="en-US" altLang="ja-JP" sz="500" b="1" u="sng" kern="100" dirty="0">
                        <a:solidFill>
                          <a:schemeClr val="tx1"/>
                        </a:solidFill>
                        <a:effectLst/>
                        <a:latin typeface="BIZ UDPゴシック" panose="020B0400000000000000" pitchFamily="50" charset="-128"/>
                        <a:ea typeface="BIZ UDPゴシック" panose="020B0400000000000000" pitchFamily="50" charset="-128"/>
                        <a:cs typeface="Meiryo UI" panose="020B0604030504040204" pitchFamily="50" charset="-128"/>
                      </a:endParaRPr>
                    </a:p>
                  </a:txBody>
                  <a:tcPr marL="36739" marR="36739"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vMerge="1">
                  <a:txBody>
                    <a:bodyPr/>
                    <a:lstStyle/>
                    <a:p>
                      <a:pPr algn="ctr">
                        <a:spcAft>
                          <a:spcPts val="0"/>
                        </a:spcAft>
                      </a:pPr>
                      <a:endParaRPr lang="en-US" altLang="ja-JP" sz="500" kern="100" dirty="0">
                        <a:solidFill>
                          <a:schemeClr val="tx1"/>
                        </a:solidFill>
                        <a:effectLst/>
                        <a:latin typeface="BIZ UDPゴシック" panose="020B0400000000000000" pitchFamily="50" charset="-128"/>
                        <a:ea typeface="BIZ UDPゴシック" panose="020B0400000000000000" pitchFamily="50" charset="-128"/>
                        <a:cs typeface="Meiryo UI" panose="020B0604030504040204" pitchFamily="50" charset="-128"/>
                      </a:endParaRPr>
                    </a:p>
                  </a:txBody>
                  <a:tcPr marL="36739" marR="36739"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en-US" altLang="ja-JP" sz="500" b="1" u="sng" kern="100" dirty="0">
                          <a:solidFill>
                            <a:schemeClr val="tx1"/>
                          </a:solidFill>
                          <a:effectLst/>
                          <a:latin typeface="BIZ UDPゴシック" panose="020B0400000000000000" pitchFamily="50" charset="-128"/>
                          <a:ea typeface="BIZ UDPゴシック" panose="020B0400000000000000" pitchFamily="50" charset="-128"/>
                          <a:cs typeface="Meiryo UI" panose="020B0604030504040204" pitchFamily="50" charset="-128"/>
                        </a:rPr>
                        <a:t>116</a:t>
                      </a:r>
                      <a:r>
                        <a:rPr lang="ja-JP" altLang="en-US" sz="500" b="1" u="sng" kern="100" dirty="0">
                          <a:solidFill>
                            <a:schemeClr val="tx1"/>
                          </a:solidFill>
                          <a:effectLst/>
                          <a:latin typeface="BIZ UDPゴシック" panose="020B0400000000000000" pitchFamily="50" charset="-128"/>
                          <a:ea typeface="BIZ UDPゴシック" panose="020B0400000000000000" pitchFamily="50" charset="-128"/>
                          <a:cs typeface="Meiryo UI" panose="020B0604030504040204" pitchFamily="50" charset="-128"/>
                        </a:rPr>
                        <a:t>社</a:t>
                      </a:r>
                      <a:endParaRPr lang="en-US" altLang="ja-JP" sz="500" b="1" u="sng" kern="100" dirty="0">
                        <a:solidFill>
                          <a:schemeClr val="tx1"/>
                        </a:solidFill>
                        <a:effectLst/>
                        <a:latin typeface="BIZ UDPゴシック" panose="020B0400000000000000" pitchFamily="50" charset="-128"/>
                        <a:ea typeface="BIZ UDPゴシック" panose="020B0400000000000000" pitchFamily="50" charset="-128"/>
                        <a:cs typeface="Meiryo UI" panose="020B0604030504040204" pitchFamily="50" charset="-128"/>
                      </a:endParaRPr>
                    </a:p>
                  </a:txBody>
                  <a:tcPr marL="36739" marR="36739"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500" b="1" u="sng" kern="100" dirty="0">
                          <a:solidFill>
                            <a:schemeClr val="tx1"/>
                          </a:solidFill>
                          <a:effectLst/>
                          <a:latin typeface="BIZ UDPゴシック" panose="020B0400000000000000" pitchFamily="50" charset="-128"/>
                          <a:ea typeface="BIZ UDPゴシック" panose="020B0400000000000000" pitchFamily="50" charset="-128"/>
                          <a:cs typeface="Meiryo UI" panose="020B0604030504040204" pitchFamily="50" charset="-128"/>
                        </a:rPr>
                        <a:t>186</a:t>
                      </a:r>
                      <a:r>
                        <a:rPr lang="ja-JP" altLang="en-US" sz="500" b="1" u="sng" kern="100" dirty="0">
                          <a:solidFill>
                            <a:schemeClr val="tx1"/>
                          </a:solidFill>
                          <a:effectLst/>
                          <a:latin typeface="BIZ UDPゴシック" panose="020B0400000000000000" pitchFamily="50" charset="-128"/>
                          <a:ea typeface="BIZ UDPゴシック" panose="020B0400000000000000" pitchFamily="50" charset="-128"/>
                          <a:cs typeface="Meiryo UI" panose="020B0604030504040204" pitchFamily="50" charset="-128"/>
                        </a:rPr>
                        <a:t>社</a:t>
                      </a:r>
                      <a:endParaRPr lang="ja-JP" altLang="ja-JP" sz="500" b="1" u="sng" kern="100" dirty="0">
                        <a:solidFill>
                          <a:schemeClr val="tx1"/>
                        </a:solidFill>
                        <a:effectLst/>
                        <a:latin typeface="BIZ UDPゴシック" panose="020B0400000000000000" pitchFamily="50" charset="-128"/>
                        <a:ea typeface="BIZ UDPゴシック" panose="020B0400000000000000" pitchFamily="50" charset="-128"/>
                        <a:cs typeface="Meiryo UI" panose="020B0604030504040204" pitchFamily="50" charset="-128"/>
                      </a:endParaRPr>
                    </a:p>
                  </a:txBody>
                  <a:tcPr marL="36739" marR="36739"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500" b="1" u="sng" kern="100" dirty="0">
                          <a:solidFill>
                            <a:schemeClr val="tx1"/>
                          </a:solidFill>
                          <a:effectLst/>
                          <a:latin typeface="BIZ UDPゴシック" panose="020B0400000000000000" pitchFamily="50" charset="-128"/>
                          <a:ea typeface="BIZ UDPゴシック" panose="020B0400000000000000" pitchFamily="50" charset="-128"/>
                          <a:cs typeface="Meiryo UI" panose="020B0604030504040204" pitchFamily="50" charset="-128"/>
                        </a:rPr>
                        <a:t>188</a:t>
                      </a:r>
                      <a:r>
                        <a:rPr lang="ja-JP" altLang="en-US" sz="500" b="1" u="sng" kern="100" dirty="0">
                          <a:solidFill>
                            <a:schemeClr val="tx1"/>
                          </a:solidFill>
                          <a:effectLst/>
                          <a:latin typeface="BIZ UDPゴシック" panose="020B0400000000000000" pitchFamily="50" charset="-128"/>
                          <a:ea typeface="BIZ UDPゴシック" panose="020B0400000000000000" pitchFamily="50" charset="-128"/>
                          <a:cs typeface="Meiryo UI" panose="020B0604030504040204" pitchFamily="50" charset="-128"/>
                        </a:rPr>
                        <a:t>社</a:t>
                      </a:r>
                      <a:endParaRPr lang="ja-JP" altLang="ja-JP" sz="500" b="1" u="sng" kern="100" dirty="0">
                        <a:solidFill>
                          <a:schemeClr val="tx1"/>
                        </a:solidFill>
                        <a:effectLst/>
                        <a:latin typeface="BIZ UDPゴシック" panose="020B0400000000000000" pitchFamily="50" charset="-128"/>
                        <a:ea typeface="BIZ UDPゴシック" panose="020B0400000000000000" pitchFamily="50" charset="-128"/>
                        <a:cs typeface="Meiryo UI" panose="020B0604030504040204" pitchFamily="50" charset="-128"/>
                      </a:endParaRPr>
                    </a:p>
                  </a:txBody>
                  <a:tcPr marL="36739" marR="36739"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664751321"/>
                  </a:ext>
                </a:extLst>
              </a:tr>
            </a:tbl>
          </a:graphicData>
        </a:graphic>
      </p:graphicFrame>
      <p:sp>
        <p:nvSpPr>
          <p:cNvPr id="35" name="テキスト ボックス 34">
            <a:extLst>
              <a:ext uri="{FF2B5EF4-FFF2-40B4-BE49-F238E27FC236}">
                <a16:creationId xmlns:a16="http://schemas.microsoft.com/office/drawing/2014/main" id="{771C9C48-9031-4FD4-8C38-706691184FA1}"/>
              </a:ext>
            </a:extLst>
          </p:cNvPr>
          <p:cNvSpPr txBox="1"/>
          <p:nvPr/>
        </p:nvSpPr>
        <p:spPr>
          <a:xfrm>
            <a:off x="7636826" y="2332160"/>
            <a:ext cx="2353600" cy="230832"/>
          </a:xfrm>
          <a:prstGeom prst="rect">
            <a:avLst/>
          </a:prstGeom>
          <a:noFill/>
        </p:spPr>
        <p:txBody>
          <a:bodyPr wrap="square">
            <a:spAutoFit/>
          </a:bodyPr>
          <a:lstStyle>
            <a:defPPr>
              <a:defRPr lang="en-US"/>
            </a:defPPr>
            <a:lvl1pPr algn="ctr">
              <a:defRPr kumimoji="1" sz="900" b="1" i="0" u="none" strike="noStrike"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＜スタートアップ創出数＞</a:t>
            </a:r>
          </a:p>
        </p:txBody>
      </p:sp>
      <p:sp>
        <p:nvSpPr>
          <p:cNvPr id="46" name="テキスト ボックス 45">
            <a:extLst>
              <a:ext uri="{FF2B5EF4-FFF2-40B4-BE49-F238E27FC236}">
                <a16:creationId xmlns:a16="http://schemas.microsoft.com/office/drawing/2014/main" id="{6B1BB239-0688-46E9-8324-0B4949AF9A80}"/>
              </a:ext>
            </a:extLst>
          </p:cNvPr>
          <p:cNvSpPr txBox="1"/>
          <p:nvPr/>
        </p:nvSpPr>
        <p:spPr>
          <a:xfrm>
            <a:off x="8059539" y="3671564"/>
            <a:ext cx="1611142" cy="276999"/>
          </a:xfrm>
          <a:prstGeom prst="rect">
            <a:avLst/>
          </a:prstGeom>
          <a:noFill/>
        </p:spPr>
        <p:txBody>
          <a:bodyPr wrap="square">
            <a:spAutoFit/>
          </a:bodyPr>
          <a:lstStyle>
            <a:defPPr>
              <a:defRPr lang="en-US"/>
            </a:defPPr>
            <a:lvl1pPr marR="0" lvl="0" indent="0" defTabSz="1706795" fontAlgn="auto">
              <a:lnSpc>
                <a:spcPct val="100000"/>
              </a:lnSpc>
              <a:spcBef>
                <a:spcPts val="0"/>
              </a:spcBef>
              <a:spcAft>
                <a:spcPts val="0"/>
              </a:spcAft>
              <a:buClrTx/>
              <a:buSzTx/>
              <a:buFontTx/>
              <a:buNone/>
              <a:tabLst/>
              <a:defRPr kumimoji="1" sz="500" b="0" i="0" u="none" strike="noStrike" kern="100"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defRPr>
            </a:lvl1pPr>
          </a:lstStyle>
          <a:p>
            <a:pPr marL="0" marR="0" lvl="0" indent="0" algn="l" defTabSz="1706795" rtl="0" eaLnBrk="1" fontAlgn="auto" latinLnBrk="0" hangingPunct="1">
              <a:lnSpc>
                <a:spcPct val="100000"/>
              </a:lnSpc>
              <a:spcBef>
                <a:spcPts val="0"/>
              </a:spcBef>
              <a:spcAft>
                <a:spcPts val="0"/>
              </a:spcAft>
              <a:buClrTx/>
              <a:buSzTx/>
              <a:buFontTx/>
              <a:buNone/>
              <a:tabLst/>
              <a:defRPr/>
            </a:pPr>
            <a:r>
              <a:rPr kumimoji="1" lang="ja-JP" altLang="en-US" sz="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出典：「大阪の再生・成長に向けた新戦略」</a:t>
            </a:r>
            <a:endParaRPr kumimoji="1" lang="en-US" altLang="ja-JP" sz="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1706795" rtl="0" eaLnBrk="1" fontAlgn="auto" latinLnBrk="0" hangingPunct="1">
              <a:lnSpc>
                <a:spcPct val="100000"/>
              </a:lnSpc>
              <a:spcBef>
                <a:spcPts val="0"/>
              </a:spcBef>
              <a:spcAft>
                <a:spcPts val="0"/>
              </a:spcAft>
              <a:buClrTx/>
              <a:buSzTx/>
              <a:buFontTx/>
              <a:buNone/>
              <a:tabLst/>
              <a:defRPr/>
            </a:pPr>
            <a:r>
              <a:rPr lang="ja-JP" altLang="en-US" sz="400" dirty="0"/>
              <a:t>　　　　（</a:t>
            </a:r>
            <a:r>
              <a:rPr kumimoji="1" lang="en-US" altLang="ja-JP" sz="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2019</a:t>
            </a:r>
            <a:r>
              <a:rPr kumimoji="1" lang="ja-JP" altLang="en-US" sz="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年度以前のｽﾀｰﾄｱｯﾌﾟ創出数 </a:t>
            </a:r>
            <a:r>
              <a:rPr kumimoji="1" lang="en-US" altLang="ja-JP" sz="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INITIAL</a:t>
            </a:r>
            <a:r>
              <a:rPr kumimoji="1" lang="ja-JP" altLang="en-US" sz="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社ﾃﾞｰﾀﾍﾞｰｽ、</a:t>
            </a:r>
            <a:endParaRPr kumimoji="1" lang="en-US" altLang="ja-JP" sz="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1706795" rtl="0" eaLnBrk="1" fontAlgn="auto" latinLnBrk="0" hangingPunct="1">
              <a:lnSpc>
                <a:spcPct val="100000"/>
              </a:lnSpc>
              <a:spcBef>
                <a:spcPts val="0"/>
              </a:spcBef>
              <a:spcAft>
                <a:spcPts val="0"/>
              </a:spcAft>
              <a:buClrTx/>
              <a:buSzTx/>
              <a:buFontTx/>
              <a:buNone/>
              <a:tabLst/>
              <a:defRPr/>
            </a:pPr>
            <a:r>
              <a:rPr lang="ja-JP" altLang="en-US" sz="400" dirty="0"/>
              <a:t>　　　　　</a:t>
            </a:r>
            <a:r>
              <a:rPr kumimoji="1" lang="en-US" altLang="ja-JP" sz="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2022</a:t>
            </a:r>
            <a:r>
              <a:rPr kumimoji="1" lang="ja-JP" altLang="en-US" sz="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年度以降のｽﾀｰﾄｱｯﾌﾟ創出数　大阪産業局調べ）</a:t>
            </a:r>
          </a:p>
        </p:txBody>
      </p:sp>
      <p:sp>
        <p:nvSpPr>
          <p:cNvPr id="47" name="テキスト ボックス 46">
            <a:extLst>
              <a:ext uri="{FF2B5EF4-FFF2-40B4-BE49-F238E27FC236}">
                <a16:creationId xmlns:a16="http://schemas.microsoft.com/office/drawing/2014/main" id="{96B5FDD9-6340-486B-AAF6-7AD9DEA7A8C7}"/>
              </a:ext>
            </a:extLst>
          </p:cNvPr>
          <p:cNvSpPr txBox="1"/>
          <p:nvPr/>
        </p:nvSpPr>
        <p:spPr>
          <a:xfrm>
            <a:off x="4612914" y="3850292"/>
            <a:ext cx="1557076" cy="154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r" fontAlgn="auto">
              <a:lnSpc>
                <a:spcPct val="100000"/>
              </a:lnSpc>
              <a:spcBef>
                <a:spcPts val="0"/>
              </a:spcBef>
              <a:spcAft>
                <a:spcPts val="0"/>
              </a:spcAft>
              <a:buClrTx/>
              <a:buSzTx/>
              <a:buFontTx/>
              <a:buNone/>
              <a:tabLst/>
              <a:defRPr kumimoji="1" sz="500" b="0" i="0" u="none" strike="noStrike" cap="none" spc="0" normalizeH="0" baseline="0">
                <a:ln>
                  <a:noFill/>
                </a:ln>
                <a:solidFill>
                  <a:prstClr val="black"/>
                </a:solidFill>
                <a:effectLst/>
                <a:uLnTx/>
                <a:uFillTx/>
                <a:latin typeface="BIZ UDゴシック" panose="020B0400000000000000" pitchFamily="49" charset="-128"/>
                <a:ea typeface="BIZ UDゴシック" panose="020B0400000000000000" pitchFamily="49"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a:t>
            </a:r>
            <a:r>
              <a:rPr kumimoji="1" lang="zh-TW" altLang="en-US" sz="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厚生労働省「雇用保険事業年報･月報」</a:t>
            </a:r>
            <a:endParaRPr kumimoji="1" lang="ja-JP" altLang="en-US" sz="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49" name="テキスト ボックス 48">
            <a:extLst>
              <a:ext uri="{FF2B5EF4-FFF2-40B4-BE49-F238E27FC236}">
                <a16:creationId xmlns:a16="http://schemas.microsoft.com/office/drawing/2014/main" id="{98D99088-D8AF-4458-8D26-4CEE023FCE62}"/>
              </a:ext>
            </a:extLst>
          </p:cNvPr>
          <p:cNvSpPr txBox="1"/>
          <p:nvPr/>
        </p:nvSpPr>
        <p:spPr>
          <a:xfrm>
            <a:off x="4130190" y="2332160"/>
            <a:ext cx="2353600" cy="230832"/>
          </a:xfrm>
          <a:prstGeom prst="rect">
            <a:avLst/>
          </a:prstGeom>
          <a:noFill/>
        </p:spPr>
        <p:txBody>
          <a:bodyPr wrap="square">
            <a:spAutoFit/>
          </a:bodyPr>
          <a:lstStyle>
            <a:defPPr>
              <a:defRPr lang="en-US"/>
            </a:defPPr>
            <a:lvl1pPr algn="ctr">
              <a:defRPr kumimoji="1" sz="900" b="1" i="0" u="none" strike="noStrike"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＜開業事業所数の推移＞</a:t>
            </a:r>
            <a:endPar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右中かっこ 4">
            <a:extLst>
              <a:ext uri="{FF2B5EF4-FFF2-40B4-BE49-F238E27FC236}">
                <a16:creationId xmlns:a16="http://schemas.microsoft.com/office/drawing/2014/main" id="{A3583DAC-4B60-4244-9BD8-473E18F127F7}"/>
              </a:ext>
            </a:extLst>
          </p:cNvPr>
          <p:cNvSpPr/>
          <p:nvPr/>
        </p:nvSpPr>
        <p:spPr>
          <a:xfrm rot="5400000">
            <a:off x="9222053" y="2920316"/>
            <a:ext cx="45719" cy="875539"/>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solidFill>
                  <a:prstClr val="white">
                    <a:lumMod val="50000"/>
                  </a:prstClr>
                </a:solidFill>
              </a:ln>
              <a:solidFill>
                <a:prstClr val="black"/>
              </a:solidFill>
              <a:effectLst/>
              <a:uLnTx/>
              <a:uFillTx/>
              <a:latin typeface="Calibri" panose="020F0502020204030204"/>
              <a:ea typeface="游ゴシック" panose="020B0400000000000000" pitchFamily="50" charset="-128"/>
              <a:cs typeface="+mn-cs"/>
            </a:endParaRPr>
          </a:p>
        </p:txBody>
      </p:sp>
      <p:sp>
        <p:nvSpPr>
          <p:cNvPr id="50" name="テキスト ボックス 49">
            <a:extLst>
              <a:ext uri="{FF2B5EF4-FFF2-40B4-BE49-F238E27FC236}">
                <a16:creationId xmlns:a16="http://schemas.microsoft.com/office/drawing/2014/main" id="{ADC4873E-4035-4622-A75B-E6182BC9ED48}"/>
              </a:ext>
            </a:extLst>
          </p:cNvPr>
          <p:cNvSpPr txBox="1"/>
          <p:nvPr/>
        </p:nvSpPr>
        <p:spPr>
          <a:xfrm>
            <a:off x="8658909" y="3421735"/>
            <a:ext cx="1140878" cy="184666"/>
          </a:xfrm>
          <a:prstGeom prst="rect">
            <a:avLst/>
          </a:prstGeom>
          <a:noFill/>
        </p:spPr>
        <p:txBody>
          <a:bodyPr wrap="square">
            <a:spAutoFit/>
          </a:bodyPr>
          <a:lstStyle>
            <a:defPPr>
              <a:defRPr lang="en-US"/>
            </a:defPPr>
            <a:lvl1pPr algn="ctr">
              <a:defRPr kumimoji="1" sz="900" b="1" i="0" u="none" strike="noStrike"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sng"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年平均：</a:t>
            </a:r>
            <a:r>
              <a:rPr kumimoji="1" lang="en-US" altLang="ja-JP" sz="600" b="1" i="0" u="sng"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163</a:t>
            </a:r>
            <a:r>
              <a:rPr kumimoji="1" lang="ja-JP" altLang="en-US" sz="600" b="1" i="0" u="sng"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社</a:t>
            </a:r>
          </a:p>
        </p:txBody>
      </p:sp>
      <p:sp>
        <p:nvSpPr>
          <p:cNvPr id="51" name="正方形/長方形 50">
            <a:extLst>
              <a:ext uri="{FF2B5EF4-FFF2-40B4-BE49-F238E27FC236}">
                <a16:creationId xmlns:a16="http://schemas.microsoft.com/office/drawing/2014/main" id="{51E5BFD9-BFA0-41FD-894B-657763CB2BC2}"/>
              </a:ext>
            </a:extLst>
          </p:cNvPr>
          <p:cNvSpPr/>
          <p:nvPr/>
        </p:nvSpPr>
        <p:spPr>
          <a:xfrm>
            <a:off x="6381033" y="6448141"/>
            <a:ext cx="1620000" cy="210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１：年齢不詳（▲２人）を含む</a:t>
            </a:r>
          </a:p>
        </p:txBody>
      </p:sp>
      <p:graphicFrame>
        <p:nvGraphicFramePr>
          <p:cNvPr id="7" name="表 6">
            <a:extLst>
              <a:ext uri="{FF2B5EF4-FFF2-40B4-BE49-F238E27FC236}">
                <a16:creationId xmlns:a16="http://schemas.microsoft.com/office/drawing/2014/main" id="{6519C3B7-C227-4CEA-AB6B-9838D50CCCFD}"/>
              </a:ext>
            </a:extLst>
          </p:cNvPr>
          <p:cNvGraphicFramePr>
            <a:graphicFrameLocks noGrp="1"/>
          </p:cNvGraphicFramePr>
          <p:nvPr>
            <p:extLst>
              <p:ext uri="{D42A27DB-BD31-4B8C-83A1-F6EECF244321}">
                <p14:modId xmlns:p14="http://schemas.microsoft.com/office/powerpoint/2010/main" val="838978552"/>
              </p:ext>
            </p:extLst>
          </p:nvPr>
        </p:nvGraphicFramePr>
        <p:xfrm>
          <a:off x="369756" y="2829855"/>
          <a:ext cx="3376098" cy="984178"/>
        </p:xfrm>
        <a:graphic>
          <a:graphicData uri="http://schemas.openxmlformats.org/drawingml/2006/table">
            <a:tbl>
              <a:tblPr>
                <a:tableStyleId>{5940675A-B579-460E-94D1-54222C63F5DA}</a:tableStyleId>
              </a:tblPr>
              <a:tblGrid>
                <a:gridCol w="839919">
                  <a:extLst>
                    <a:ext uri="{9D8B030D-6E8A-4147-A177-3AD203B41FA5}">
                      <a16:colId xmlns:a16="http://schemas.microsoft.com/office/drawing/2014/main" val="4148073109"/>
                    </a:ext>
                  </a:extLst>
                </a:gridCol>
                <a:gridCol w="845393">
                  <a:extLst>
                    <a:ext uri="{9D8B030D-6E8A-4147-A177-3AD203B41FA5}">
                      <a16:colId xmlns:a16="http://schemas.microsoft.com/office/drawing/2014/main" val="877732725"/>
                    </a:ext>
                  </a:extLst>
                </a:gridCol>
                <a:gridCol w="845393">
                  <a:extLst>
                    <a:ext uri="{9D8B030D-6E8A-4147-A177-3AD203B41FA5}">
                      <a16:colId xmlns:a16="http://schemas.microsoft.com/office/drawing/2014/main" val="3656610846"/>
                    </a:ext>
                  </a:extLst>
                </a:gridCol>
                <a:gridCol w="845393">
                  <a:extLst>
                    <a:ext uri="{9D8B030D-6E8A-4147-A177-3AD203B41FA5}">
                      <a16:colId xmlns:a16="http://schemas.microsoft.com/office/drawing/2014/main" val="1826609508"/>
                    </a:ext>
                  </a:extLst>
                </a:gridCol>
              </a:tblGrid>
              <a:tr h="214210">
                <a:tc>
                  <a:txBody>
                    <a:bodyPr/>
                    <a:lstStyle/>
                    <a:p>
                      <a:pPr marL="0" algn="ctr" defTabSz="914400" rtl="0" eaLnBrk="1" fontAlgn="ctr" latinLnBrk="0" hangingPunct="1"/>
                      <a:endParaRPr kumimoji="1" lang="en-US" altLang="ja-JP" sz="900" b="1" u="none" strike="noStrike" kern="1200" dirty="0">
                        <a:solidFill>
                          <a:schemeClr val="tx1"/>
                        </a:solidFill>
                        <a:effectLst/>
                        <a:latin typeface="BIZ UDPゴシック" panose="020B0400000000000000" pitchFamily="50" charset="-128"/>
                        <a:ea typeface="BIZ UDPゴシック" panose="020B0400000000000000" pitchFamily="50" charset="-128"/>
                        <a:cs typeface="+mn-cs"/>
                      </a:endParaRPr>
                    </a:p>
                  </a:txBody>
                  <a:tcPr marL="6350" marR="635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ctr" latinLnBrk="0" hangingPunct="1"/>
                      <a:r>
                        <a:rPr kumimoji="1" lang="en-US" altLang="ja-JP" sz="800" b="1"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2015</a:t>
                      </a:r>
                      <a:r>
                        <a:rPr kumimoji="1" lang="ja-JP" altLang="en-US" sz="800" b="1"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年</a:t>
                      </a:r>
                      <a:r>
                        <a:rPr kumimoji="1" lang="en-US" altLang="ja-JP" sz="400" b="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企業設備投資額のみ年度</a:t>
                      </a:r>
                      <a:endParaRPr kumimoji="1" lang="en-US" altLang="ja-JP" sz="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6350" marR="635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ctr" latinLnBrk="0" hangingPunct="1"/>
                      <a:r>
                        <a:rPr kumimoji="1" lang="ja-JP" altLang="en-US" sz="800" b="1"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最新数値</a:t>
                      </a:r>
                      <a:endParaRPr kumimoji="1" lang="en-US" altLang="ja-JP" sz="800" b="1" u="none" strike="noStrike" kern="1200" dirty="0">
                        <a:solidFill>
                          <a:schemeClr val="tx1"/>
                        </a:solidFill>
                        <a:effectLst/>
                        <a:latin typeface="BIZ UDPゴシック" panose="020B0400000000000000" pitchFamily="50" charset="-128"/>
                        <a:ea typeface="BIZ UDPゴシック" panose="020B0400000000000000" pitchFamily="50" charset="-128"/>
                        <a:cs typeface="+mn-cs"/>
                      </a:endParaRPr>
                    </a:p>
                  </a:txBody>
                  <a:tcPr marL="6350" marR="635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ctr" latinLnBrk="0" hangingPunct="1"/>
                      <a:r>
                        <a:rPr kumimoji="1" lang="ja-JP" altLang="en-US" sz="800" b="1"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増加分</a:t>
                      </a:r>
                      <a:endParaRPr kumimoji="1" lang="en-US" altLang="ja-JP" sz="800" b="1" u="none" strike="noStrike" kern="1200" dirty="0">
                        <a:solidFill>
                          <a:schemeClr val="tx1"/>
                        </a:solidFill>
                        <a:effectLst/>
                        <a:latin typeface="BIZ UDPゴシック" panose="020B0400000000000000" pitchFamily="50" charset="-128"/>
                        <a:ea typeface="BIZ UDPゴシック" panose="020B0400000000000000" pitchFamily="50" charset="-128"/>
                        <a:cs typeface="+mn-cs"/>
                      </a:endParaRPr>
                    </a:p>
                  </a:txBody>
                  <a:tcPr marL="6350" marR="635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59720373"/>
                  </a:ext>
                </a:extLst>
              </a:tr>
              <a:tr h="256656">
                <a:tc>
                  <a:txBody>
                    <a:bodyPr/>
                    <a:lstStyle/>
                    <a:p>
                      <a:pPr marL="0" algn="ctr" defTabSz="914400" rtl="0" eaLnBrk="1" fontAlgn="ctr" latinLnBrk="0" hangingPunct="1"/>
                      <a:r>
                        <a:rPr kumimoji="1" lang="ja-JP" altLang="en-US" sz="800" b="1"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企業設備投資額</a:t>
                      </a:r>
                      <a:endParaRPr kumimoji="1" lang="en-US" altLang="ja-JP" sz="800" b="1" u="none" strike="noStrike" kern="1200" dirty="0">
                        <a:solidFill>
                          <a:schemeClr val="tx1"/>
                        </a:solidFill>
                        <a:effectLst/>
                        <a:latin typeface="BIZ UDPゴシック" panose="020B0400000000000000" pitchFamily="50" charset="-128"/>
                        <a:ea typeface="BIZ UDPゴシック" panose="020B0400000000000000" pitchFamily="50" charset="-128"/>
                        <a:cs typeface="+mn-cs"/>
                      </a:endParaRPr>
                    </a:p>
                  </a:txBody>
                  <a:tcPr marL="6350" marR="635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marL="0" algn="r" defTabSz="914400" rtl="0" eaLnBrk="1" fontAlgn="ctr" latinLnBrk="0" hangingPunct="1"/>
                      <a:r>
                        <a:rPr kumimoji="1" lang="en-US" altLang="ja-JP" sz="70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6.1</a:t>
                      </a:r>
                      <a:r>
                        <a:rPr kumimoji="1" lang="ja-JP" altLang="en-US" sz="70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兆円</a:t>
                      </a:r>
                      <a:endParaRPr kumimoji="1" lang="en-US" altLang="ja-JP" sz="700" u="none" strike="noStrike" kern="1200" dirty="0">
                        <a:solidFill>
                          <a:schemeClr val="tx1"/>
                        </a:solidFill>
                        <a:effectLst/>
                        <a:latin typeface="BIZ UDPゴシック" panose="020B0400000000000000" pitchFamily="50" charset="-128"/>
                        <a:ea typeface="BIZ UDPゴシック" panose="020B0400000000000000" pitchFamily="50" charset="-128"/>
                        <a:cs typeface="+mn-cs"/>
                      </a:endParaRPr>
                    </a:p>
                    <a:p>
                      <a:pPr marL="0" algn="r" defTabSz="914400" rtl="0" eaLnBrk="1" fontAlgn="ctr" latinLnBrk="0" hangingPunct="1"/>
                      <a:endParaRPr kumimoji="1" lang="en-US" altLang="ja-JP" sz="400" u="none" strike="noStrike" kern="1200" dirty="0">
                        <a:solidFill>
                          <a:schemeClr val="tx1"/>
                        </a:solidFill>
                        <a:effectLst/>
                        <a:latin typeface="BIZ UDPゴシック" panose="020B0400000000000000" pitchFamily="50" charset="-128"/>
                        <a:ea typeface="BIZ UDPゴシック" panose="020B0400000000000000" pitchFamily="50" charset="-128"/>
                        <a:cs typeface="+mn-cs"/>
                      </a:endParaRPr>
                    </a:p>
                  </a:txBody>
                  <a:tcPr marL="6350" marR="635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algn="r" defTabSz="914400" rtl="0" eaLnBrk="1" fontAlgn="ctr" latinLnBrk="0" hangingPunct="1"/>
                      <a:r>
                        <a:rPr kumimoji="1" lang="en-US" altLang="ja-JP" sz="70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7.3</a:t>
                      </a:r>
                      <a:r>
                        <a:rPr kumimoji="1" lang="ja-JP" altLang="en-US" sz="70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兆円</a:t>
                      </a:r>
                      <a:endParaRPr kumimoji="1" lang="en-US" altLang="ja-JP" sz="700" u="none" strike="noStrike" kern="1200" dirty="0">
                        <a:solidFill>
                          <a:schemeClr val="tx1"/>
                        </a:solidFill>
                        <a:effectLst/>
                        <a:latin typeface="BIZ UDPゴシック" panose="020B0400000000000000" pitchFamily="50" charset="-128"/>
                        <a:ea typeface="BIZ UDPゴシック" panose="020B0400000000000000" pitchFamily="50" charset="-128"/>
                        <a:cs typeface="+mn-cs"/>
                      </a:endParaRPr>
                    </a:p>
                    <a:p>
                      <a:pPr marL="0" algn="r" defTabSz="914400" rtl="0" eaLnBrk="1" fontAlgn="ctr" latinLnBrk="0" hangingPunct="1"/>
                      <a:r>
                        <a:rPr kumimoji="1" lang="ja-JP" altLang="en-US" sz="40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en-US" altLang="ja-JP" sz="40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202</a:t>
                      </a:r>
                      <a:r>
                        <a:rPr kumimoji="1" lang="ja-JP" altLang="en-US" sz="40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３年度）</a:t>
                      </a:r>
                      <a:endParaRPr kumimoji="1" lang="en-US" altLang="ja-JP" sz="400" u="none" strike="noStrike" kern="1200" dirty="0">
                        <a:solidFill>
                          <a:schemeClr val="tx1"/>
                        </a:solidFill>
                        <a:effectLst/>
                        <a:latin typeface="BIZ UDPゴシック" panose="020B0400000000000000" pitchFamily="50" charset="-128"/>
                        <a:ea typeface="BIZ UDPゴシック" panose="020B0400000000000000" pitchFamily="50" charset="-128"/>
                        <a:cs typeface="+mn-cs"/>
                      </a:endParaRPr>
                    </a:p>
                  </a:txBody>
                  <a:tcPr marL="6350" marR="635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ja-JP" altLang="en-US" sz="700" b="1" i="0" u="sng" strike="noStrike" dirty="0">
                          <a:solidFill>
                            <a:srgbClr val="FF0000"/>
                          </a:solidFill>
                          <a:effectLst/>
                          <a:latin typeface="BIZ UDPゴシック" panose="020B0400000000000000" pitchFamily="50" charset="-128"/>
                          <a:ea typeface="BIZ UDPゴシック" panose="020B0400000000000000" pitchFamily="50" charset="-128"/>
                        </a:rPr>
                        <a:t>＋</a:t>
                      </a:r>
                      <a:r>
                        <a:rPr lang="en-US" altLang="ja-JP" sz="700" b="1" i="0" u="sng" strike="noStrike" dirty="0">
                          <a:solidFill>
                            <a:srgbClr val="FF0000"/>
                          </a:solidFill>
                          <a:effectLst/>
                          <a:latin typeface="BIZ UDPゴシック" panose="020B0400000000000000" pitchFamily="50" charset="-128"/>
                          <a:ea typeface="BIZ UDPゴシック" panose="020B0400000000000000" pitchFamily="50" charset="-128"/>
                        </a:rPr>
                        <a:t>0.8</a:t>
                      </a:r>
                      <a:r>
                        <a:rPr lang="ja-JP" altLang="en-US" sz="700" b="1" i="0" u="sng" strike="noStrike" dirty="0">
                          <a:solidFill>
                            <a:srgbClr val="FF0000"/>
                          </a:solidFill>
                          <a:effectLst/>
                          <a:latin typeface="BIZ UDPゴシック" panose="020B0400000000000000" pitchFamily="50" charset="-128"/>
                          <a:ea typeface="BIZ UDPゴシック" panose="020B0400000000000000" pitchFamily="50" charset="-128"/>
                        </a:rPr>
                        <a:t>兆円</a:t>
                      </a:r>
                      <a:endParaRPr lang="en-US" altLang="ja-JP" sz="700" b="1" i="0" u="sng" strike="noStrike" dirty="0">
                        <a:solidFill>
                          <a:srgbClr val="FF0000"/>
                        </a:solidFill>
                        <a:effectLst/>
                        <a:latin typeface="BIZ UDPゴシック" panose="020B0400000000000000" pitchFamily="50" charset="-128"/>
                        <a:ea typeface="BIZ UDPゴシック" panose="020B0400000000000000" pitchFamily="50" charset="-128"/>
                      </a:endParaRPr>
                    </a:p>
                    <a:p>
                      <a:pPr algn="r" fontAlgn="ctr"/>
                      <a:endParaRPr lang="en-US" altLang="ja-JP" sz="400" b="1" i="0" u="sng" strike="noStrike" dirty="0">
                        <a:solidFill>
                          <a:srgbClr val="FF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528907369"/>
                  </a:ext>
                </a:extLst>
              </a:tr>
              <a:tr h="256656">
                <a:tc>
                  <a:txBody>
                    <a:bodyPr/>
                    <a:lstStyle/>
                    <a:p>
                      <a:pPr marL="0" algn="ctr" defTabSz="914400" rtl="0" eaLnBrk="1" fontAlgn="ctr" latinLnBrk="0" hangingPunct="1"/>
                      <a:r>
                        <a:rPr kumimoji="1" lang="ja-JP" altLang="en-US" sz="800" b="1"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施工請負契約額</a:t>
                      </a:r>
                    </a:p>
                  </a:txBody>
                  <a:tcPr marL="6350" marR="635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marL="0" algn="r" defTabSz="914400" rtl="0" eaLnBrk="1" fontAlgn="ctr" latinLnBrk="0" hangingPunct="1"/>
                      <a:r>
                        <a:rPr kumimoji="1" lang="en-US" altLang="ja-JP" sz="70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1.6</a:t>
                      </a:r>
                      <a:r>
                        <a:rPr kumimoji="1" lang="ja-JP" altLang="en-US" sz="70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兆円</a:t>
                      </a:r>
                      <a:endParaRPr kumimoji="1" lang="en-US" altLang="ja-JP" sz="700" u="none" strike="noStrike" kern="1200" dirty="0">
                        <a:solidFill>
                          <a:schemeClr val="tx1"/>
                        </a:solidFill>
                        <a:effectLst/>
                        <a:latin typeface="BIZ UDPゴシック" panose="020B0400000000000000" pitchFamily="50" charset="-128"/>
                        <a:ea typeface="BIZ UDPゴシック" panose="020B0400000000000000" pitchFamily="50" charset="-128"/>
                        <a:cs typeface="+mn-cs"/>
                      </a:endParaRPr>
                    </a:p>
                    <a:p>
                      <a:pPr marL="0" algn="r" defTabSz="914400" rtl="0" eaLnBrk="1" fontAlgn="ctr" latinLnBrk="0" hangingPunct="1"/>
                      <a:endParaRPr kumimoji="1" lang="en-US" altLang="ja-JP" sz="400" u="none" strike="noStrike" kern="1200" dirty="0">
                        <a:solidFill>
                          <a:schemeClr val="tx1"/>
                        </a:solidFill>
                        <a:effectLst/>
                        <a:latin typeface="BIZ UDPゴシック" panose="020B0400000000000000" pitchFamily="50" charset="-128"/>
                        <a:ea typeface="BIZ UDPゴシック" panose="020B0400000000000000" pitchFamily="50" charset="-128"/>
                        <a:cs typeface="+mn-cs"/>
                      </a:endParaRPr>
                    </a:p>
                  </a:txBody>
                  <a:tcPr marL="6350" marR="635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solidFill>
                  </a:tcPr>
                </a:tc>
                <a:tc>
                  <a:txBody>
                    <a:bodyPr/>
                    <a:lstStyle/>
                    <a:p>
                      <a:pPr marL="0" algn="r" defTabSz="914400" rtl="0" eaLnBrk="1" fontAlgn="ctr" latinLnBrk="0" hangingPunct="1"/>
                      <a:r>
                        <a:rPr kumimoji="1" lang="en-US" altLang="ja-JP" sz="70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2.9</a:t>
                      </a:r>
                      <a:r>
                        <a:rPr kumimoji="1" lang="ja-JP" altLang="en-US" sz="70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兆円</a:t>
                      </a:r>
                      <a:endParaRPr kumimoji="1" lang="en-US" altLang="ja-JP" sz="700" u="none" strike="noStrike" kern="1200" dirty="0">
                        <a:solidFill>
                          <a:schemeClr val="tx1"/>
                        </a:solidFill>
                        <a:effectLst/>
                        <a:latin typeface="BIZ UDPゴシック" panose="020B0400000000000000" pitchFamily="50" charset="-128"/>
                        <a:ea typeface="BIZ UDPゴシック" panose="020B0400000000000000" pitchFamily="50" charset="-128"/>
                        <a:cs typeface="+mn-cs"/>
                      </a:endParaRPr>
                    </a:p>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2024</a:t>
                      </a:r>
                      <a:r>
                        <a:rPr kumimoji="1" lang="ja-JP" altLang="en-US" sz="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endParaRPr kumimoji="1" lang="en-US" altLang="ja-JP" sz="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6350" marR="635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solidFill>
                  </a:tcPr>
                </a:tc>
                <a:tc>
                  <a:txBody>
                    <a:bodyPr/>
                    <a:lstStyle/>
                    <a:p>
                      <a:pPr algn="r" fontAlgn="ctr"/>
                      <a:r>
                        <a:rPr lang="ja-JP" altLang="en-US" sz="700" b="1" i="0" u="sng" strike="noStrike" dirty="0">
                          <a:solidFill>
                            <a:srgbClr val="FF0000"/>
                          </a:solidFill>
                          <a:effectLst/>
                          <a:latin typeface="BIZ UDPゴシック" panose="020B0400000000000000" pitchFamily="50" charset="-128"/>
                          <a:ea typeface="BIZ UDPゴシック" panose="020B0400000000000000" pitchFamily="50" charset="-128"/>
                        </a:rPr>
                        <a:t>＋</a:t>
                      </a:r>
                      <a:r>
                        <a:rPr lang="en-US" altLang="ja-JP" sz="700" b="1" i="0" u="sng" strike="noStrike" dirty="0">
                          <a:solidFill>
                            <a:srgbClr val="FF0000"/>
                          </a:solidFill>
                          <a:effectLst/>
                          <a:latin typeface="BIZ UDPゴシック" panose="020B0400000000000000" pitchFamily="50" charset="-128"/>
                          <a:ea typeface="BIZ UDPゴシック" panose="020B0400000000000000" pitchFamily="50" charset="-128"/>
                        </a:rPr>
                        <a:t>1.3</a:t>
                      </a:r>
                      <a:r>
                        <a:rPr lang="ja-JP" altLang="en-US" sz="700" b="1" i="0" u="sng" strike="noStrike" dirty="0">
                          <a:solidFill>
                            <a:srgbClr val="FF0000"/>
                          </a:solidFill>
                          <a:effectLst/>
                          <a:latin typeface="BIZ UDPゴシック" panose="020B0400000000000000" pitchFamily="50" charset="-128"/>
                          <a:ea typeface="BIZ UDPゴシック" panose="020B0400000000000000" pitchFamily="50" charset="-128"/>
                        </a:rPr>
                        <a:t>兆円</a:t>
                      </a:r>
                      <a:endParaRPr lang="en-US" altLang="ja-JP" sz="700" b="1" i="0" u="sng" strike="noStrike" dirty="0">
                        <a:solidFill>
                          <a:srgbClr val="FF0000"/>
                        </a:solidFill>
                        <a:effectLst/>
                        <a:latin typeface="BIZ UDPゴシック" panose="020B0400000000000000" pitchFamily="50" charset="-128"/>
                        <a:ea typeface="BIZ UDPゴシック" panose="020B0400000000000000" pitchFamily="50" charset="-128"/>
                      </a:endParaRPr>
                    </a:p>
                    <a:p>
                      <a:pPr algn="r" fontAlgn="ctr"/>
                      <a:endParaRPr lang="en-US" altLang="ja-JP" sz="400" b="1" i="0" u="sng" strike="noStrike" dirty="0">
                        <a:solidFill>
                          <a:srgbClr val="FF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585952030"/>
                  </a:ext>
                </a:extLst>
              </a:tr>
              <a:tr h="256656">
                <a:tc>
                  <a:txBody>
                    <a:bodyPr/>
                    <a:lstStyle/>
                    <a:p>
                      <a:pPr marL="0" algn="ctr" defTabSz="914400" rtl="0" eaLnBrk="1" fontAlgn="ctr" latinLnBrk="0" hangingPunct="1"/>
                      <a:r>
                        <a:rPr kumimoji="1" lang="ja-JP" altLang="en-US" sz="800" b="1"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オフィスビル</a:t>
                      </a:r>
                      <a:endParaRPr kumimoji="1" lang="en-US" altLang="ja-JP" sz="800" b="1" u="none" strike="noStrike" kern="1200" dirty="0">
                        <a:solidFill>
                          <a:schemeClr val="tx1"/>
                        </a:solidFill>
                        <a:effectLst/>
                        <a:latin typeface="BIZ UDPゴシック" panose="020B0400000000000000" pitchFamily="50" charset="-128"/>
                        <a:ea typeface="BIZ UDPゴシック" panose="020B0400000000000000" pitchFamily="50" charset="-128"/>
                        <a:cs typeface="+mn-cs"/>
                      </a:endParaRPr>
                    </a:p>
                    <a:p>
                      <a:pPr marL="0" algn="ctr" defTabSz="914400" rtl="0" eaLnBrk="1" fontAlgn="ctr" latinLnBrk="0" hangingPunct="1"/>
                      <a:r>
                        <a:rPr kumimoji="1" lang="ja-JP" altLang="en-US" sz="800" b="1"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新規供給量</a:t>
                      </a:r>
                    </a:p>
                  </a:txBody>
                  <a:tcPr marL="6350" marR="635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marL="0" algn="r" defTabSz="914400" rtl="0" eaLnBrk="1" fontAlgn="ctr" latinLnBrk="0" hangingPunct="1"/>
                      <a:r>
                        <a:rPr kumimoji="1" lang="en-US" altLang="ja-JP" sz="70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4.1</a:t>
                      </a:r>
                      <a:r>
                        <a:rPr kumimoji="1" lang="ja-JP" altLang="en-US" sz="70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万坪</a:t>
                      </a:r>
                      <a:endParaRPr kumimoji="1" lang="en-US" altLang="ja-JP" sz="700" u="none" strike="noStrike" kern="1200" dirty="0">
                        <a:solidFill>
                          <a:schemeClr val="tx1"/>
                        </a:solidFill>
                        <a:effectLst/>
                        <a:latin typeface="BIZ UDPゴシック" panose="020B0400000000000000" pitchFamily="50" charset="-128"/>
                        <a:ea typeface="BIZ UDPゴシック" panose="020B0400000000000000" pitchFamily="50" charset="-128"/>
                        <a:cs typeface="+mn-cs"/>
                      </a:endParaRPr>
                    </a:p>
                    <a:p>
                      <a:pPr marL="0" algn="r" defTabSz="914400" rtl="0" eaLnBrk="1" fontAlgn="ctr" latinLnBrk="0" hangingPunct="1"/>
                      <a:endParaRPr kumimoji="1" lang="en-US" altLang="ja-JP" sz="400" u="none" strike="noStrike" kern="1200" dirty="0">
                        <a:solidFill>
                          <a:schemeClr val="tx1"/>
                        </a:solidFill>
                        <a:effectLst/>
                        <a:latin typeface="BIZ UDPゴシック" panose="020B0400000000000000" pitchFamily="50" charset="-128"/>
                        <a:ea typeface="BIZ UDPゴシック" panose="020B0400000000000000" pitchFamily="50" charset="-128"/>
                        <a:cs typeface="+mn-cs"/>
                      </a:endParaRPr>
                    </a:p>
                  </a:txBody>
                  <a:tcPr marL="6350" marR="635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algn="r" defTabSz="914400" rtl="0" eaLnBrk="1" fontAlgn="ctr" latinLnBrk="0" hangingPunct="1"/>
                      <a:r>
                        <a:rPr kumimoji="1" lang="en-US" altLang="ja-JP" sz="70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7.3</a:t>
                      </a:r>
                      <a:r>
                        <a:rPr kumimoji="1" lang="ja-JP" altLang="en-US" sz="70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万坪</a:t>
                      </a:r>
                      <a:endParaRPr kumimoji="1" lang="en-US" altLang="ja-JP" sz="700" u="none" strike="noStrike" kern="1200" dirty="0">
                        <a:solidFill>
                          <a:schemeClr val="tx1"/>
                        </a:solidFill>
                        <a:effectLst/>
                        <a:latin typeface="BIZ UDPゴシック" panose="020B0400000000000000" pitchFamily="50" charset="-128"/>
                        <a:ea typeface="BIZ UDPゴシック" panose="020B0400000000000000" pitchFamily="50" charset="-128"/>
                        <a:cs typeface="+mn-cs"/>
                      </a:endParaRPr>
                    </a:p>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400" b="0"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400" b="0"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400" b="0"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endParaRPr kumimoji="1" lang="en-US" altLang="ja-JP" sz="400" b="0"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6350" marR="635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ja-JP" altLang="en-US" sz="700" b="1" i="0" u="sng" strike="noStrike" dirty="0">
                          <a:solidFill>
                            <a:srgbClr val="FF0000"/>
                          </a:solidFill>
                          <a:effectLst/>
                          <a:latin typeface="BIZ UDPゴシック" panose="020B0400000000000000" pitchFamily="50" charset="-128"/>
                          <a:ea typeface="BIZ UDPゴシック" panose="020B0400000000000000" pitchFamily="50" charset="-128"/>
                        </a:rPr>
                        <a:t>＋３</a:t>
                      </a:r>
                      <a:r>
                        <a:rPr lang="en-US" altLang="ja-JP" sz="700" b="1" i="0" u="sng" strike="noStrike" dirty="0">
                          <a:solidFill>
                            <a:srgbClr val="FF0000"/>
                          </a:solidFill>
                          <a:effectLst/>
                          <a:latin typeface="BIZ UDPゴシック" panose="020B0400000000000000" pitchFamily="50" charset="-128"/>
                          <a:ea typeface="BIZ UDPゴシック" panose="020B0400000000000000" pitchFamily="50" charset="-128"/>
                        </a:rPr>
                        <a:t>.</a:t>
                      </a:r>
                      <a:r>
                        <a:rPr lang="ja-JP" altLang="en-US" sz="700" b="1" i="0" u="sng" strike="noStrike" dirty="0">
                          <a:solidFill>
                            <a:srgbClr val="FF0000"/>
                          </a:solidFill>
                          <a:effectLst/>
                          <a:latin typeface="BIZ UDPゴシック" panose="020B0400000000000000" pitchFamily="50" charset="-128"/>
                          <a:ea typeface="BIZ UDPゴシック" panose="020B0400000000000000" pitchFamily="50" charset="-128"/>
                        </a:rPr>
                        <a:t>２万坪</a:t>
                      </a:r>
                      <a:endParaRPr lang="en-US" altLang="ja-JP" sz="700" b="1" i="0" u="sng" strike="noStrike" dirty="0">
                        <a:solidFill>
                          <a:srgbClr val="FF0000"/>
                        </a:solidFill>
                        <a:effectLst/>
                        <a:latin typeface="BIZ UDPゴシック" panose="020B0400000000000000" pitchFamily="50" charset="-128"/>
                        <a:ea typeface="BIZ UDPゴシック" panose="020B0400000000000000" pitchFamily="50" charset="-128"/>
                      </a:endParaRPr>
                    </a:p>
                    <a:p>
                      <a:pPr algn="r" fontAlgn="ctr"/>
                      <a:endParaRPr lang="en-US" altLang="ja-JP" sz="400" b="1" i="0" u="sng" strike="noStrike" dirty="0">
                        <a:solidFill>
                          <a:srgbClr val="FF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804804548"/>
                  </a:ext>
                </a:extLst>
              </a:tr>
            </a:tbl>
          </a:graphicData>
        </a:graphic>
      </p:graphicFrame>
      <p:sp>
        <p:nvSpPr>
          <p:cNvPr id="45" name="テキスト ボックス 44">
            <a:extLst>
              <a:ext uri="{FF2B5EF4-FFF2-40B4-BE49-F238E27FC236}">
                <a16:creationId xmlns:a16="http://schemas.microsoft.com/office/drawing/2014/main" id="{2C10CC94-13F4-4630-936F-10B3A150BC9D}"/>
              </a:ext>
            </a:extLst>
          </p:cNvPr>
          <p:cNvSpPr txBox="1"/>
          <p:nvPr/>
        </p:nvSpPr>
        <p:spPr>
          <a:xfrm>
            <a:off x="513605" y="3776168"/>
            <a:ext cx="3338235"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r" fontAlgn="auto">
              <a:lnSpc>
                <a:spcPct val="100000"/>
              </a:lnSpc>
              <a:spcBef>
                <a:spcPts val="0"/>
              </a:spcBef>
              <a:spcAft>
                <a:spcPts val="0"/>
              </a:spcAft>
              <a:buClrTx/>
              <a:buSzTx/>
              <a:buFontTx/>
              <a:buNone/>
              <a:tabLst/>
              <a:defRPr kumimoji="1" sz="500" b="0" i="0" u="none" strike="noStrike" cap="none" spc="0" normalizeH="0" baseline="0">
                <a:ln>
                  <a:noFill/>
                </a:ln>
                <a:solidFill>
                  <a:prstClr val="black"/>
                </a:solidFill>
                <a:effectLst/>
                <a:uLnTx/>
                <a:uFillTx/>
                <a:latin typeface="BIZ UDゴシック" panose="020B0400000000000000" pitchFamily="49" charset="-128"/>
                <a:ea typeface="BIZ UDゴシック" panose="020B0400000000000000" pitchFamily="49"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出典：大阪府「令和</a:t>
            </a:r>
            <a:r>
              <a:rPr lang="ja-JP" altLang="en-US" sz="400" dirty="0">
                <a:solidFill>
                  <a:schemeClr val="tx1"/>
                </a:solidFill>
              </a:rPr>
              <a:t>５</a:t>
            </a:r>
            <a:r>
              <a:rPr kumimoji="1" lang="ja-JP" altLang="en-US" sz="4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年度</a:t>
            </a:r>
            <a:r>
              <a:rPr kumimoji="1" lang="ja-JP" altLang="en-US" sz="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府民経済計算」、国土交通省「建設工事受注動態統計調査報告」、三鬼商事「オフィスリポート大阪</a:t>
            </a:r>
            <a:r>
              <a:rPr kumimoji="1" lang="en-US" altLang="ja-JP" sz="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2025</a:t>
            </a:r>
            <a:r>
              <a:rPr kumimoji="1" lang="ja-JP" altLang="en-US" sz="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p:txBody>
      </p:sp>
      <p:sp>
        <p:nvSpPr>
          <p:cNvPr id="52" name="スライド番号プレースホルダー 3">
            <a:extLst>
              <a:ext uri="{FF2B5EF4-FFF2-40B4-BE49-F238E27FC236}">
                <a16:creationId xmlns:a16="http://schemas.microsoft.com/office/drawing/2014/main" id="{6956F507-C63E-40EE-9AAF-DCA8C3C425E8}"/>
              </a:ext>
            </a:extLst>
          </p:cNvPr>
          <p:cNvSpPr>
            <a:spLocks noGrp="1"/>
          </p:cNvSpPr>
          <p:nvPr>
            <p:ph type="sldNum" sz="quarter" idx="12"/>
          </p:nvPr>
        </p:nvSpPr>
        <p:spPr>
          <a:xfrm>
            <a:off x="7677150" y="6471718"/>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25" name="表 24">
            <a:extLst>
              <a:ext uri="{FF2B5EF4-FFF2-40B4-BE49-F238E27FC236}">
                <a16:creationId xmlns:a16="http://schemas.microsoft.com/office/drawing/2014/main" id="{20B37F44-8562-4E61-BE42-AB8866ECA4C9}"/>
              </a:ext>
            </a:extLst>
          </p:cNvPr>
          <p:cNvGraphicFramePr>
            <a:graphicFrameLocks noGrp="1"/>
          </p:cNvGraphicFramePr>
          <p:nvPr>
            <p:extLst>
              <p:ext uri="{D42A27DB-BD31-4B8C-83A1-F6EECF244321}">
                <p14:modId xmlns:p14="http://schemas.microsoft.com/office/powerpoint/2010/main" val="2498055624"/>
              </p:ext>
            </p:extLst>
          </p:nvPr>
        </p:nvGraphicFramePr>
        <p:xfrm>
          <a:off x="6212245" y="5237334"/>
          <a:ext cx="1657692" cy="1252376"/>
        </p:xfrm>
        <a:graphic>
          <a:graphicData uri="http://schemas.openxmlformats.org/drawingml/2006/table">
            <a:tbl>
              <a:tblPr/>
              <a:tblGrid>
                <a:gridCol w="414423">
                  <a:extLst>
                    <a:ext uri="{9D8B030D-6E8A-4147-A177-3AD203B41FA5}">
                      <a16:colId xmlns:a16="http://schemas.microsoft.com/office/drawing/2014/main" val="4018734894"/>
                    </a:ext>
                  </a:extLst>
                </a:gridCol>
                <a:gridCol w="414423">
                  <a:extLst>
                    <a:ext uri="{9D8B030D-6E8A-4147-A177-3AD203B41FA5}">
                      <a16:colId xmlns:a16="http://schemas.microsoft.com/office/drawing/2014/main" val="3007779007"/>
                    </a:ext>
                  </a:extLst>
                </a:gridCol>
                <a:gridCol w="414423">
                  <a:extLst>
                    <a:ext uri="{9D8B030D-6E8A-4147-A177-3AD203B41FA5}">
                      <a16:colId xmlns:a16="http://schemas.microsoft.com/office/drawing/2014/main" val="672751402"/>
                    </a:ext>
                  </a:extLst>
                </a:gridCol>
                <a:gridCol w="414423">
                  <a:extLst>
                    <a:ext uri="{9D8B030D-6E8A-4147-A177-3AD203B41FA5}">
                      <a16:colId xmlns:a16="http://schemas.microsoft.com/office/drawing/2014/main" val="2908098303"/>
                    </a:ext>
                  </a:extLst>
                </a:gridCol>
              </a:tblGrid>
              <a:tr h="142296">
                <a:tc>
                  <a:txBody>
                    <a:bodyPr/>
                    <a:lstStyle/>
                    <a:p>
                      <a:pPr algn="l" fontAlgn="ctr"/>
                      <a:r>
                        <a:rPr lang="ja-JP" altLang="en-US" sz="5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DEBF7"/>
                    </a:solidFill>
                  </a:tcPr>
                </a:tc>
                <a:tc>
                  <a:txBody>
                    <a:bodyPr/>
                    <a:lstStyle/>
                    <a:p>
                      <a:pPr algn="ctr" fontAlgn="ctr"/>
                      <a:r>
                        <a:rPr lang="en-US" altLang="ja-JP" sz="500" b="1" i="0" u="none" strike="noStrike" dirty="0">
                          <a:solidFill>
                            <a:srgbClr val="000000"/>
                          </a:solidFill>
                          <a:effectLst/>
                          <a:latin typeface="BIZ UDPゴシック" panose="020B0400000000000000" pitchFamily="50" charset="-128"/>
                          <a:ea typeface="BIZ UDPゴシック" panose="020B0400000000000000" pitchFamily="50" charset="-128"/>
                        </a:rPr>
                        <a:t>2015</a:t>
                      </a:r>
                      <a:r>
                        <a:rPr lang="ja-JP" altLang="en-US" sz="500" b="1" i="0" u="none" strike="noStrike" dirty="0">
                          <a:solidFill>
                            <a:srgbClr val="000000"/>
                          </a:solidFill>
                          <a:effectLst/>
                          <a:latin typeface="BIZ UDPゴシック" panose="020B0400000000000000" pitchFamily="50" charset="-128"/>
                          <a:ea typeface="BIZ UDPゴシック" panose="020B0400000000000000" pitchFamily="50" charset="-128"/>
                        </a:rPr>
                        <a:t>年</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DEBF7"/>
                    </a:solidFill>
                  </a:tcPr>
                </a:tc>
                <a:tc>
                  <a:txBody>
                    <a:bodyPr/>
                    <a:lstStyle/>
                    <a:p>
                      <a:pPr algn="ctr" fontAlgn="ctr"/>
                      <a:r>
                        <a:rPr lang="en-US" altLang="ja-JP" sz="500" b="1" i="0" u="none" strike="noStrike" dirty="0">
                          <a:solidFill>
                            <a:srgbClr val="000000"/>
                          </a:solidFill>
                          <a:effectLst/>
                          <a:latin typeface="BIZ UDPゴシック" panose="020B0400000000000000" pitchFamily="50" charset="-128"/>
                          <a:ea typeface="BIZ UDPゴシック" panose="020B0400000000000000" pitchFamily="50" charset="-128"/>
                        </a:rPr>
                        <a:t>2025</a:t>
                      </a:r>
                      <a:r>
                        <a:rPr lang="ja-JP" altLang="en-US" sz="500" b="1" i="0" u="none" strike="noStrike" dirty="0">
                          <a:solidFill>
                            <a:srgbClr val="000000"/>
                          </a:solidFill>
                          <a:effectLst/>
                          <a:latin typeface="BIZ UDPゴシック" panose="020B0400000000000000" pitchFamily="50" charset="-128"/>
                          <a:ea typeface="BIZ UDPゴシック" panose="020B0400000000000000" pitchFamily="50" charset="-128"/>
                        </a:rPr>
                        <a:t>年</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DEBF7"/>
                    </a:solidFill>
                  </a:tcPr>
                </a:tc>
                <a:tc>
                  <a:txBody>
                    <a:bodyPr/>
                    <a:lstStyle/>
                    <a:p>
                      <a:pPr algn="ctr" fontAlgn="ctr"/>
                      <a:r>
                        <a:rPr lang="ja-JP" altLang="en-US" sz="500" b="1" i="0" u="none" strike="noStrike">
                          <a:solidFill>
                            <a:srgbClr val="000000"/>
                          </a:solidFill>
                          <a:effectLst/>
                          <a:latin typeface="BIZ UDPゴシック" panose="020B0400000000000000" pitchFamily="50" charset="-128"/>
                          <a:ea typeface="BIZ UDPゴシック" panose="020B0400000000000000" pitchFamily="50" charset="-128"/>
                        </a:rPr>
                        <a:t>増加分</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DEBF7"/>
                    </a:solidFill>
                  </a:tcPr>
                </a:tc>
                <a:extLst>
                  <a:ext uri="{0D108BD9-81ED-4DB2-BD59-A6C34878D82A}">
                    <a16:rowId xmlns:a16="http://schemas.microsoft.com/office/drawing/2014/main" val="1333563275"/>
                  </a:ext>
                </a:extLst>
              </a:tr>
              <a:tr h="138760">
                <a:tc>
                  <a:txBody>
                    <a:bodyPr/>
                    <a:lstStyle/>
                    <a:p>
                      <a:pPr algn="ctr" fontAlgn="ctr"/>
                      <a:r>
                        <a:rPr lang="en-US" altLang="ja-JP" sz="500" b="1" i="0" u="none" strike="noStrike">
                          <a:solidFill>
                            <a:srgbClr val="000000"/>
                          </a:solidFill>
                          <a:effectLst/>
                          <a:latin typeface="BIZ UDPゴシック" panose="020B0400000000000000" pitchFamily="50" charset="-128"/>
                          <a:ea typeface="BIZ UDPゴシック" panose="020B0400000000000000" pitchFamily="50" charset="-128"/>
                        </a:rPr>
                        <a:t>10</a:t>
                      </a:r>
                      <a:r>
                        <a:rPr lang="ja-JP" altLang="en-US" sz="500" b="1" i="0" u="none" strike="noStrike">
                          <a:solidFill>
                            <a:srgbClr val="000000"/>
                          </a:solidFill>
                          <a:effectLst/>
                          <a:latin typeface="BIZ UDPゴシック" panose="020B0400000000000000" pitchFamily="50" charset="-128"/>
                          <a:ea typeface="BIZ UDPゴシック" panose="020B0400000000000000" pitchFamily="50" charset="-128"/>
                        </a:rPr>
                        <a:t>代未満</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DEBF7"/>
                    </a:solidFill>
                  </a:tcPr>
                </a:tc>
                <a:tc>
                  <a:txBody>
                    <a:bodyPr/>
                    <a:lstStyle/>
                    <a:p>
                      <a:pPr algn="r" fontAlgn="ct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 </a:t>
                      </a: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2,796</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r" fontAlgn="ct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 </a:t>
                      </a: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1,256</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+1,540</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615099903"/>
                  </a:ext>
                </a:extLst>
              </a:tr>
              <a:tr h="138760">
                <a:tc>
                  <a:txBody>
                    <a:bodyPr/>
                    <a:lstStyle/>
                    <a:p>
                      <a:pPr algn="ctr" fontAlgn="ctr"/>
                      <a:r>
                        <a:rPr lang="en-US" altLang="ja-JP" sz="500" b="1" i="0" u="none" strike="noStrike">
                          <a:solidFill>
                            <a:srgbClr val="000000"/>
                          </a:solidFill>
                          <a:effectLst/>
                          <a:latin typeface="BIZ UDPゴシック" panose="020B0400000000000000" pitchFamily="50" charset="-128"/>
                          <a:ea typeface="BIZ UDPゴシック" panose="020B0400000000000000" pitchFamily="50" charset="-128"/>
                        </a:rPr>
                        <a:t>10</a:t>
                      </a:r>
                      <a:r>
                        <a:rPr lang="ja-JP" altLang="en-US" sz="500" b="1" i="0" u="none" strike="noStrike">
                          <a:solidFill>
                            <a:srgbClr val="000000"/>
                          </a:solidFill>
                          <a:effectLst/>
                          <a:latin typeface="BIZ UDPゴシック" panose="020B0400000000000000" pitchFamily="50" charset="-128"/>
                          <a:ea typeface="BIZ UDPゴシック" panose="020B0400000000000000" pitchFamily="50" charset="-128"/>
                        </a:rPr>
                        <a:t>代</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DEBF7"/>
                    </a:solidFill>
                  </a:tcPr>
                </a:tc>
                <a:tc>
                  <a:txBody>
                    <a:bodyPr/>
                    <a:lstStyle/>
                    <a:p>
                      <a:pPr algn="r" fontAlgn="ctr"/>
                      <a:r>
                        <a:rPr lang="en-US" altLang="ja-JP" sz="500" b="0" i="0" u="none" strike="noStrike" dirty="0">
                          <a:solidFill>
                            <a:srgbClr val="000000"/>
                          </a:solidFill>
                          <a:effectLst/>
                          <a:latin typeface="BIZ UDPゴシック" panose="020B0400000000000000" pitchFamily="50" charset="-128"/>
                          <a:ea typeface="BIZ UDPゴシック" panose="020B0400000000000000" pitchFamily="50" charset="-128"/>
                        </a:rPr>
                        <a:t>+2,816</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7E6E6"/>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+4,629</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7E6E6"/>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+1,813</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7E6E6"/>
                    </a:solidFill>
                  </a:tcPr>
                </a:tc>
                <a:extLst>
                  <a:ext uri="{0D108BD9-81ED-4DB2-BD59-A6C34878D82A}">
                    <a16:rowId xmlns:a16="http://schemas.microsoft.com/office/drawing/2014/main" val="3978536540"/>
                  </a:ext>
                </a:extLst>
              </a:tr>
              <a:tr h="138760">
                <a:tc>
                  <a:txBody>
                    <a:bodyPr/>
                    <a:lstStyle/>
                    <a:p>
                      <a:pPr algn="ctr" fontAlgn="ctr"/>
                      <a:r>
                        <a:rPr lang="en-US" altLang="ja-JP" sz="500" b="1" i="0" u="none" strike="noStrike">
                          <a:solidFill>
                            <a:srgbClr val="000000"/>
                          </a:solidFill>
                          <a:effectLst/>
                          <a:latin typeface="BIZ UDPゴシック" panose="020B0400000000000000" pitchFamily="50" charset="-128"/>
                          <a:ea typeface="BIZ UDPゴシック" panose="020B0400000000000000" pitchFamily="50" charset="-128"/>
                        </a:rPr>
                        <a:t>20</a:t>
                      </a:r>
                      <a:r>
                        <a:rPr lang="ja-JP" altLang="en-US" sz="500" b="1" i="0" u="none" strike="noStrike">
                          <a:solidFill>
                            <a:srgbClr val="000000"/>
                          </a:solidFill>
                          <a:effectLst/>
                          <a:latin typeface="BIZ UDPゴシック" panose="020B0400000000000000" pitchFamily="50" charset="-128"/>
                          <a:ea typeface="BIZ UDPゴシック" panose="020B0400000000000000" pitchFamily="50" charset="-128"/>
                        </a:rPr>
                        <a:t>代</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DEBF7"/>
                    </a:solidFill>
                  </a:tcPr>
                </a:tc>
                <a:tc>
                  <a:txBody>
                    <a:bodyPr/>
                    <a:lstStyle/>
                    <a:p>
                      <a:pPr algn="r" fontAlgn="ctr"/>
                      <a:r>
                        <a:rPr lang="en-US" altLang="ja-JP" sz="500" b="0" i="0" u="none" strike="noStrike" dirty="0">
                          <a:solidFill>
                            <a:srgbClr val="000000"/>
                          </a:solidFill>
                          <a:effectLst/>
                          <a:latin typeface="BIZ UDPゴシック" panose="020B0400000000000000" pitchFamily="50" charset="-128"/>
                          <a:ea typeface="BIZ UDPゴシック" panose="020B0400000000000000" pitchFamily="50" charset="-128"/>
                        </a:rPr>
                        <a:t>+7,861</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r" fontAlgn="ctr"/>
                      <a:r>
                        <a:rPr lang="en-US" altLang="ja-JP" sz="500" b="0" i="0" u="none" strike="noStrike" dirty="0">
                          <a:solidFill>
                            <a:srgbClr val="000000"/>
                          </a:solidFill>
                          <a:effectLst/>
                          <a:latin typeface="BIZ UDPゴシック" panose="020B0400000000000000" pitchFamily="50" charset="-128"/>
                          <a:ea typeface="BIZ UDPゴシック" panose="020B0400000000000000" pitchFamily="50" charset="-128"/>
                        </a:rPr>
                        <a:t>+13,667</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+5,806</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013675284"/>
                  </a:ext>
                </a:extLst>
              </a:tr>
              <a:tr h="138760">
                <a:tc>
                  <a:txBody>
                    <a:bodyPr/>
                    <a:lstStyle/>
                    <a:p>
                      <a:pPr algn="ctr" fontAlgn="ctr"/>
                      <a:r>
                        <a:rPr lang="en-US" altLang="ja-JP" sz="500" b="1" i="0" u="none" strike="noStrike">
                          <a:solidFill>
                            <a:srgbClr val="000000"/>
                          </a:solidFill>
                          <a:effectLst/>
                          <a:latin typeface="BIZ UDPゴシック" panose="020B0400000000000000" pitchFamily="50" charset="-128"/>
                          <a:ea typeface="BIZ UDPゴシック" panose="020B0400000000000000" pitchFamily="50" charset="-128"/>
                        </a:rPr>
                        <a:t>30</a:t>
                      </a:r>
                      <a:r>
                        <a:rPr lang="ja-JP" altLang="en-US" sz="500" b="1" i="0" u="none" strike="noStrike">
                          <a:solidFill>
                            <a:srgbClr val="000000"/>
                          </a:solidFill>
                          <a:effectLst/>
                          <a:latin typeface="BIZ UDPゴシック" panose="020B0400000000000000" pitchFamily="50" charset="-128"/>
                          <a:ea typeface="BIZ UDPゴシック" panose="020B0400000000000000" pitchFamily="50" charset="-128"/>
                        </a:rPr>
                        <a:t>代</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DEBF7"/>
                    </a:solidFill>
                  </a:tcPr>
                </a:tc>
                <a:tc>
                  <a:txBody>
                    <a:bodyPr/>
                    <a:lstStyle/>
                    <a:p>
                      <a:pPr algn="r" fontAlgn="ct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 </a:t>
                      </a: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3,172</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7E6E6"/>
                    </a:solidFill>
                  </a:tcPr>
                </a:tc>
                <a:tc>
                  <a:txBody>
                    <a:bodyPr/>
                    <a:lstStyle/>
                    <a:p>
                      <a:pPr algn="r" fontAlgn="ctr"/>
                      <a:r>
                        <a:rPr lang="ja-JP" altLang="en-US" sz="5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500" b="0" i="0" u="none" strike="noStrike" dirty="0">
                          <a:solidFill>
                            <a:srgbClr val="000000"/>
                          </a:solidFill>
                          <a:effectLst/>
                          <a:latin typeface="BIZ UDPゴシック" panose="020B0400000000000000" pitchFamily="50" charset="-128"/>
                          <a:ea typeface="BIZ UDPゴシック" panose="020B0400000000000000" pitchFamily="50" charset="-128"/>
                        </a:rPr>
                        <a:t>92</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7E6E6"/>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+3,080</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7E6E6"/>
                    </a:solidFill>
                  </a:tcPr>
                </a:tc>
                <a:extLst>
                  <a:ext uri="{0D108BD9-81ED-4DB2-BD59-A6C34878D82A}">
                    <a16:rowId xmlns:a16="http://schemas.microsoft.com/office/drawing/2014/main" val="3328563979"/>
                  </a:ext>
                </a:extLst>
              </a:tr>
              <a:tr h="138760">
                <a:tc>
                  <a:txBody>
                    <a:bodyPr/>
                    <a:lstStyle/>
                    <a:p>
                      <a:pPr algn="ctr" fontAlgn="ctr"/>
                      <a:r>
                        <a:rPr lang="en-US" altLang="ja-JP" sz="500" b="1" i="0" u="none" strike="noStrike">
                          <a:solidFill>
                            <a:srgbClr val="000000"/>
                          </a:solidFill>
                          <a:effectLst/>
                          <a:latin typeface="BIZ UDPゴシック" panose="020B0400000000000000" pitchFamily="50" charset="-128"/>
                          <a:ea typeface="BIZ UDPゴシック" panose="020B0400000000000000" pitchFamily="50" charset="-128"/>
                        </a:rPr>
                        <a:t>40</a:t>
                      </a:r>
                      <a:r>
                        <a:rPr lang="ja-JP" altLang="en-US" sz="500" b="1" i="0" u="none" strike="noStrike">
                          <a:solidFill>
                            <a:srgbClr val="000000"/>
                          </a:solidFill>
                          <a:effectLst/>
                          <a:latin typeface="BIZ UDPゴシック" panose="020B0400000000000000" pitchFamily="50" charset="-128"/>
                          <a:ea typeface="BIZ UDPゴシック" panose="020B0400000000000000" pitchFamily="50" charset="-128"/>
                        </a:rPr>
                        <a:t>代</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DEBF7"/>
                    </a:solidFill>
                  </a:tcPr>
                </a:tc>
                <a:tc>
                  <a:txBody>
                    <a:bodyPr/>
                    <a:lstStyle/>
                    <a:p>
                      <a:pPr algn="r" fontAlgn="ct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 </a:t>
                      </a: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327</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r" fontAlgn="ctr"/>
                      <a:r>
                        <a:rPr lang="en-US" altLang="ja-JP" sz="500" b="0" i="0" u="none" strike="noStrike" dirty="0">
                          <a:solidFill>
                            <a:srgbClr val="000000"/>
                          </a:solidFill>
                          <a:effectLst/>
                          <a:latin typeface="BIZ UDPゴシック" panose="020B0400000000000000" pitchFamily="50" charset="-128"/>
                          <a:ea typeface="BIZ UDPゴシック" panose="020B0400000000000000" pitchFamily="50" charset="-128"/>
                        </a:rPr>
                        <a:t>+399</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+726</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280948042"/>
                  </a:ext>
                </a:extLst>
              </a:tr>
              <a:tr h="138760">
                <a:tc>
                  <a:txBody>
                    <a:bodyPr/>
                    <a:lstStyle/>
                    <a:p>
                      <a:pPr algn="ctr" fontAlgn="ctr"/>
                      <a:r>
                        <a:rPr lang="en-US" altLang="ja-JP" sz="500" b="1" i="0" u="none" strike="noStrike">
                          <a:solidFill>
                            <a:srgbClr val="000000"/>
                          </a:solidFill>
                          <a:effectLst/>
                          <a:latin typeface="BIZ UDPゴシック" panose="020B0400000000000000" pitchFamily="50" charset="-128"/>
                          <a:ea typeface="BIZ UDPゴシック" panose="020B0400000000000000" pitchFamily="50" charset="-128"/>
                        </a:rPr>
                        <a:t>50</a:t>
                      </a:r>
                      <a:r>
                        <a:rPr lang="ja-JP" altLang="en-US" sz="500" b="1" i="0" u="none" strike="noStrike">
                          <a:solidFill>
                            <a:srgbClr val="000000"/>
                          </a:solidFill>
                          <a:effectLst/>
                          <a:latin typeface="BIZ UDPゴシック" panose="020B0400000000000000" pitchFamily="50" charset="-128"/>
                          <a:ea typeface="BIZ UDPゴシック" panose="020B0400000000000000" pitchFamily="50" charset="-128"/>
                        </a:rPr>
                        <a:t>代</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DEBF7"/>
                    </a:solidFill>
                  </a:tcPr>
                </a:tc>
                <a:tc>
                  <a:txBody>
                    <a:bodyPr/>
                    <a:lstStyle/>
                    <a:p>
                      <a:pPr algn="r" fontAlgn="ct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 </a:t>
                      </a: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322</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7E6E6"/>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+48</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7E6E6"/>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+370</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7E6E6"/>
                    </a:solidFill>
                  </a:tcPr>
                </a:tc>
                <a:extLst>
                  <a:ext uri="{0D108BD9-81ED-4DB2-BD59-A6C34878D82A}">
                    <a16:rowId xmlns:a16="http://schemas.microsoft.com/office/drawing/2014/main" val="2924560219"/>
                  </a:ext>
                </a:extLst>
              </a:tr>
              <a:tr h="138760">
                <a:tc>
                  <a:txBody>
                    <a:bodyPr/>
                    <a:lstStyle/>
                    <a:p>
                      <a:pPr algn="ctr" fontAlgn="ctr"/>
                      <a:r>
                        <a:rPr lang="en-US" altLang="ja-JP" sz="500" b="1" i="0" u="none" strike="noStrike">
                          <a:solidFill>
                            <a:srgbClr val="000000"/>
                          </a:solidFill>
                          <a:effectLst/>
                          <a:latin typeface="BIZ UDPゴシック" panose="020B0400000000000000" pitchFamily="50" charset="-128"/>
                          <a:ea typeface="BIZ UDPゴシック" panose="020B0400000000000000" pitchFamily="50" charset="-128"/>
                        </a:rPr>
                        <a:t>60</a:t>
                      </a:r>
                      <a:r>
                        <a:rPr lang="ja-JP" altLang="en-US" sz="500" b="1" i="0" u="none" strike="noStrike">
                          <a:solidFill>
                            <a:srgbClr val="000000"/>
                          </a:solidFill>
                          <a:effectLst/>
                          <a:latin typeface="BIZ UDPゴシック" panose="020B0400000000000000" pitchFamily="50" charset="-128"/>
                          <a:ea typeface="BIZ UDPゴシック" panose="020B0400000000000000" pitchFamily="50" charset="-128"/>
                        </a:rPr>
                        <a:t>代以上</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DEBF7"/>
                    </a:solidFill>
                  </a:tcPr>
                </a:tc>
                <a:tc>
                  <a:txBody>
                    <a:bodyPr/>
                    <a:lstStyle/>
                    <a:p>
                      <a:pPr algn="r" fontAlgn="ct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 </a:t>
                      </a: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1,762</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+94</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r" fontAlgn="ctr"/>
                      <a:r>
                        <a:rPr lang="en-US" altLang="ja-JP" sz="500" b="0" i="0" u="none" strike="noStrike" dirty="0">
                          <a:solidFill>
                            <a:srgbClr val="000000"/>
                          </a:solidFill>
                          <a:effectLst/>
                          <a:latin typeface="BIZ UDPゴシック" panose="020B0400000000000000" pitchFamily="50" charset="-128"/>
                          <a:ea typeface="BIZ UDPゴシック" panose="020B0400000000000000" pitchFamily="50" charset="-128"/>
                        </a:rPr>
                        <a:t>+1,856</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175974484"/>
                  </a:ext>
                </a:extLst>
              </a:tr>
              <a:tr h="138760">
                <a:tc>
                  <a:txBody>
                    <a:bodyPr/>
                    <a:lstStyle/>
                    <a:p>
                      <a:pPr algn="ctr" fontAlgn="ctr"/>
                      <a:r>
                        <a:rPr lang="ja-JP" altLang="en-US" sz="500" b="1" i="0" u="sng" strike="noStrike">
                          <a:solidFill>
                            <a:srgbClr val="000000"/>
                          </a:solidFill>
                          <a:effectLst/>
                          <a:latin typeface="BIZ UDPゴシック" panose="020B0400000000000000" pitchFamily="50" charset="-128"/>
                          <a:ea typeface="BIZ UDPゴシック" panose="020B0400000000000000" pitchFamily="50" charset="-128"/>
                        </a:rPr>
                        <a:t>全年齢</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DEBF7"/>
                    </a:solidFill>
                  </a:tcPr>
                </a:tc>
                <a:tc>
                  <a:txBody>
                    <a:bodyPr/>
                    <a:lstStyle/>
                    <a:p>
                      <a:pPr algn="ctr" fontAlgn="ctr"/>
                      <a:r>
                        <a:rPr lang="en-US" altLang="ja-JP" sz="500" b="1" i="0" u="sng" strike="noStrike">
                          <a:solidFill>
                            <a:srgbClr val="FF0000"/>
                          </a:solidFill>
                          <a:effectLst/>
                          <a:latin typeface="BIZ UDPゴシック" panose="020B0400000000000000" pitchFamily="50" charset="-128"/>
                          <a:ea typeface="BIZ UDPゴシック" panose="020B0400000000000000" pitchFamily="50" charset="-128"/>
                        </a:rPr>
                        <a:t>+2,296</a:t>
                      </a:r>
                      <a:r>
                        <a:rPr lang="en-US" altLang="ja-JP" sz="500" b="0" i="0" u="none" strike="noStrike">
                          <a:solidFill>
                            <a:srgbClr val="FF0000"/>
                          </a:solidFill>
                          <a:effectLst/>
                          <a:latin typeface="BIZ UDPゴシック" panose="020B0400000000000000" pitchFamily="50" charset="-128"/>
                          <a:ea typeface="BIZ UDPゴシック" panose="020B0400000000000000" pitchFamily="50" charset="-128"/>
                        </a:rPr>
                        <a:t>※1</a:t>
                      </a:r>
                      <a:endParaRPr lang="ja-JP" altLang="en-US" sz="500" b="1" i="0" u="sng" strike="noStrike">
                        <a:solidFill>
                          <a:srgbClr val="FF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7E6E6"/>
                    </a:solidFill>
                  </a:tcPr>
                </a:tc>
                <a:tc>
                  <a:txBody>
                    <a:bodyPr/>
                    <a:lstStyle/>
                    <a:p>
                      <a:pPr algn="r" fontAlgn="ctr"/>
                      <a:r>
                        <a:rPr lang="en-US" altLang="ja-JP" sz="500" b="1" i="0" u="sng" strike="noStrike">
                          <a:solidFill>
                            <a:srgbClr val="FF0000"/>
                          </a:solidFill>
                          <a:effectLst/>
                          <a:latin typeface="BIZ UDPゴシック" panose="020B0400000000000000" pitchFamily="50" charset="-128"/>
                          <a:ea typeface="BIZ UDPゴシック" panose="020B0400000000000000" pitchFamily="50" charset="-128"/>
                        </a:rPr>
                        <a:t>+17,489</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7E6E6"/>
                    </a:solidFill>
                  </a:tcPr>
                </a:tc>
                <a:tc>
                  <a:txBody>
                    <a:bodyPr/>
                    <a:lstStyle/>
                    <a:p>
                      <a:pPr algn="r" fontAlgn="ctr"/>
                      <a:r>
                        <a:rPr lang="en-US" altLang="ja-JP" sz="500" b="1" i="0" u="sng" strike="noStrike" dirty="0">
                          <a:solidFill>
                            <a:srgbClr val="FF0000"/>
                          </a:solidFill>
                          <a:effectLst/>
                          <a:latin typeface="BIZ UDPゴシック" panose="020B0400000000000000" pitchFamily="50" charset="-128"/>
                          <a:ea typeface="BIZ UDPゴシック" panose="020B0400000000000000" pitchFamily="50" charset="-128"/>
                        </a:rPr>
                        <a:t>+15,193</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7E6E6"/>
                    </a:solidFill>
                  </a:tcPr>
                </a:tc>
                <a:extLst>
                  <a:ext uri="{0D108BD9-81ED-4DB2-BD59-A6C34878D82A}">
                    <a16:rowId xmlns:a16="http://schemas.microsoft.com/office/drawing/2014/main" val="249072858"/>
                  </a:ext>
                </a:extLst>
              </a:tr>
            </a:tbl>
          </a:graphicData>
        </a:graphic>
      </p:graphicFrame>
      <p:graphicFrame>
        <p:nvGraphicFramePr>
          <p:cNvPr id="53" name="表 52">
            <a:extLst>
              <a:ext uri="{FF2B5EF4-FFF2-40B4-BE49-F238E27FC236}">
                <a16:creationId xmlns:a16="http://schemas.microsoft.com/office/drawing/2014/main" id="{58358CB2-DD11-4C9B-86B4-5EAB6860FB4B}"/>
              </a:ext>
            </a:extLst>
          </p:cNvPr>
          <p:cNvGraphicFramePr>
            <a:graphicFrameLocks noGrp="1"/>
          </p:cNvGraphicFramePr>
          <p:nvPr>
            <p:extLst>
              <p:ext uri="{D42A27DB-BD31-4B8C-83A1-F6EECF244321}">
                <p14:modId xmlns:p14="http://schemas.microsoft.com/office/powerpoint/2010/main" val="3159461896"/>
              </p:ext>
            </p:extLst>
          </p:nvPr>
        </p:nvGraphicFramePr>
        <p:xfrm>
          <a:off x="7983984" y="5224701"/>
          <a:ext cx="1698698" cy="1265007"/>
        </p:xfrm>
        <a:graphic>
          <a:graphicData uri="http://schemas.openxmlformats.org/drawingml/2006/table">
            <a:tbl>
              <a:tblPr/>
              <a:tblGrid>
                <a:gridCol w="517819">
                  <a:extLst>
                    <a:ext uri="{9D8B030D-6E8A-4147-A177-3AD203B41FA5}">
                      <a16:colId xmlns:a16="http://schemas.microsoft.com/office/drawing/2014/main" val="3650537152"/>
                    </a:ext>
                  </a:extLst>
                </a:gridCol>
                <a:gridCol w="397836">
                  <a:extLst>
                    <a:ext uri="{9D8B030D-6E8A-4147-A177-3AD203B41FA5}">
                      <a16:colId xmlns:a16="http://schemas.microsoft.com/office/drawing/2014/main" val="4014713063"/>
                    </a:ext>
                  </a:extLst>
                </a:gridCol>
                <a:gridCol w="397836">
                  <a:extLst>
                    <a:ext uri="{9D8B030D-6E8A-4147-A177-3AD203B41FA5}">
                      <a16:colId xmlns:a16="http://schemas.microsoft.com/office/drawing/2014/main" val="4263949706"/>
                    </a:ext>
                  </a:extLst>
                </a:gridCol>
                <a:gridCol w="385207">
                  <a:extLst>
                    <a:ext uri="{9D8B030D-6E8A-4147-A177-3AD203B41FA5}">
                      <a16:colId xmlns:a16="http://schemas.microsoft.com/office/drawing/2014/main" val="3016930620"/>
                    </a:ext>
                  </a:extLst>
                </a:gridCol>
              </a:tblGrid>
              <a:tr h="151498">
                <a:tc>
                  <a:txBody>
                    <a:bodyPr/>
                    <a:lstStyle/>
                    <a:p>
                      <a:pPr algn="l" fontAlgn="ctr"/>
                      <a:r>
                        <a:rPr lang="ja-JP" altLang="en-US" sz="5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DEBF7"/>
                    </a:solidFill>
                  </a:tcPr>
                </a:tc>
                <a:tc>
                  <a:txBody>
                    <a:bodyPr/>
                    <a:lstStyle/>
                    <a:p>
                      <a:pPr algn="ctr" fontAlgn="ctr"/>
                      <a:r>
                        <a:rPr lang="en-US" altLang="ja-JP" sz="500" b="1" i="0" u="none" strike="noStrike">
                          <a:solidFill>
                            <a:srgbClr val="000000"/>
                          </a:solidFill>
                          <a:effectLst/>
                          <a:latin typeface="BIZ UDPゴシック" panose="020B0400000000000000" pitchFamily="50" charset="-128"/>
                          <a:ea typeface="BIZ UDPゴシック" panose="020B0400000000000000" pitchFamily="50" charset="-128"/>
                        </a:rPr>
                        <a:t>2015</a:t>
                      </a:r>
                      <a:r>
                        <a:rPr lang="ja-JP" altLang="en-US" sz="500" b="1" i="0" u="none" strike="noStrike">
                          <a:solidFill>
                            <a:srgbClr val="000000"/>
                          </a:solidFill>
                          <a:effectLst/>
                          <a:latin typeface="BIZ UDPゴシック" panose="020B0400000000000000" pitchFamily="50" charset="-128"/>
                          <a:ea typeface="BIZ UDPゴシック" panose="020B0400000000000000" pitchFamily="50" charset="-128"/>
                        </a:rPr>
                        <a:t>年</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DEBF7"/>
                    </a:solidFill>
                  </a:tcPr>
                </a:tc>
                <a:tc>
                  <a:txBody>
                    <a:bodyPr/>
                    <a:lstStyle/>
                    <a:p>
                      <a:pPr algn="ctr" fontAlgn="ctr"/>
                      <a:r>
                        <a:rPr lang="en-US" altLang="ja-JP" sz="500" b="1" i="0" u="none" strike="noStrike">
                          <a:solidFill>
                            <a:srgbClr val="000000"/>
                          </a:solidFill>
                          <a:effectLst/>
                          <a:latin typeface="BIZ UDPゴシック" panose="020B0400000000000000" pitchFamily="50" charset="-128"/>
                          <a:ea typeface="BIZ UDPゴシック" panose="020B0400000000000000" pitchFamily="50" charset="-128"/>
                        </a:rPr>
                        <a:t>2025</a:t>
                      </a:r>
                      <a:r>
                        <a:rPr lang="ja-JP" altLang="en-US" sz="500" b="1" i="0" u="none" strike="noStrike">
                          <a:solidFill>
                            <a:srgbClr val="000000"/>
                          </a:solidFill>
                          <a:effectLst/>
                          <a:latin typeface="BIZ UDPゴシック" panose="020B0400000000000000" pitchFamily="50" charset="-128"/>
                          <a:ea typeface="BIZ UDPゴシック" panose="020B0400000000000000" pitchFamily="50" charset="-128"/>
                        </a:rPr>
                        <a:t>年</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DEBF7"/>
                    </a:solidFill>
                  </a:tcPr>
                </a:tc>
                <a:tc>
                  <a:txBody>
                    <a:bodyPr/>
                    <a:lstStyle/>
                    <a:p>
                      <a:pPr algn="ctr" fontAlgn="ctr"/>
                      <a:r>
                        <a:rPr lang="ja-JP" altLang="en-US" sz="500" b="1" i="0" u="none" strike="noStrike">
                          <a:solidFill>
                            <a:srgbClr val="000000"/>
                          </a:solidFill>
                          <a:effectLst/>
                          <a:latin typeface="BIZ UDPゴシック" panose="020B0400000000000000" pitchFamily="50" charset="-128"/>
                          <a:ea typeface="BIZ UDPゴシック" panose="020B0400000000000000" pitchFamily="50" charset="-128"/>
                        </a:rPr>
                        <a:t>増加分</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DEBF7"/>
                    </a:solidFill>
                  </a:tcPr>
                </a:tc>
                <a:extLst>
                  <a:ext uri="{0D108BD9-81ED-4DB2-BD59-A6C34878D82A}">
                    <a16:rowId xmlns:a16="http://schemas.microsoft.com/office/drawing/2014/main" val="396828745"/>
                  </a:ext>
                </a:extLst>
              </a:tr>
              <a:tr h="136348">
                <a:tc>
                  <a:txBody>
                    <a:bodyPr/>
                    <a:lstStyle/>
                    <a:p>
                      <a:pPr algn="ctr" fontAlgn="ctr"/>
                      <a:r>
                        <a:rPr lang="ja-JP" altLang="en-US" sz="500" b="1" i="0" u="none" strike="noStrike">
                          <a:solidFill>
                            <a:srgbClr val="000000"/>
                          </a:solidFill>
                          <a:effectLst/>
                          <a:latin typeface="BIZ UDPゴシック" panose="020B0400000000000000" pitchFamily="50" charset="-128"/>
                          <a:ea typeface="BIZ UDPゴシック" panose="020B0400000000000000" pitchFamily="50" charset="-128"/>
                        </a:rPr>
                        <a:t>北海道・東北</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DEBF7"/>
                    </a:solidFill>
                  </a:tcPr>
                </a:tc>
                <a:tc>
                  <a:txBody>
                    <a:bodyPr/>
                    <a:lstStyle/>
                    <a:p>
                      <a:pPr algn="r" fontAlgn="ctr"/>
                      <a:r>
                        <a:rPr lang="en-US" altLang="ja-JP" sz="500" b="0" i="0" u="none" strike="noStrike" dirty="0">
                          <a:solidFill>
                            <a:srgbClr val="000000"/>
                          </a:solidFill>
                          <a:effectLst/>
                          <a:latin typeface="BIZ UDPゴシック" panose="020B0400000000000000" pitchFamily="50" charset="-128"/>
                          <a:ea typeface="BIZ UDPゴシック" panose="020B0400000000000000" pitchFamily="50" charset="-128"/>
                        </a:rPr>
                        <a:t>+208</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+1,040</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+832</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305608330"/>
                  </a:ext>
                </a:extLst>
              </a:tr>
              <a:tr h="136348">
                <a:tc>
                  <a:txBody>
                    <a:bodyPr/>
                    <a:lstStyle/>
                    <a:p>
                      <a:pPr algn="ctr" fontAlgn="ctr"/>
                      <a:r>
                        <a:rPr lang="ja-JP" altLang="en-US" sz="500" b="1" i="0" u="none" strike="noStrike">
                          <a:solidFill>
                            <a:srgbClr val="000000"/>
                          </a:solidFill>
                          <a:effectLst/>
                          <a:latin typeface="BIZ UDPゴシック" panose="020B0400000000000000" pitchFamily="50" charset="-128"/>
                          <a:ea typeface="BIZ UDPゴシック" panose="020B0400000000000000" pitchFamily="50" charset="-128"/>
                        </a:rPr>
                        <a:t>東京圏</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DEBF7"/>
                    </a:solidFill>
                  </a:tcPr>
                </a:tc>
                <a:tc>
                  <a:txBody>
                    <a:bodyPr/>
                    <a:lstStyle/>
                    <a:p>
                      <a:pPr algn="r" fontAlgn="ct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11,270</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7E6E6"/>
                    </a:solidFill>
                  </a:tcPr>
                </a:tc>
                <a:tc>
                  <a:txBody>
                    <a:bodyPr/>
                    <a:lstStyle/>
                    <a:p>
                      <a:pPr algn="r" fontAlgn="ctr"/>
                      <a:r>
                        <a:rPr lang="en-US" altLang="ja-JP" sz="500" b="0" i="0" u="none" strike="noStrike" dirty="0">
                          <a:solidFill>
                            <a:srgbClr val="000000"/>
                          </a:solidFill>
                          <a:effectLst/>
                          <a:latin typeface="BIZ UDPゴシック" panose="020B0400000000000000" pitchFamily="50" charset="-128"/>
                          <a:ea typeface="BIZ UDPゴシック" panose="020B0400000000000000" pitchFamily="50" charset="-128"/>
                        </a:rPr>
                        <a:t>+376</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7E6E6"/>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+11,646</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7E6E6"/>
                    </a:solidFill>
                  </a:tcPr>
                </a:tc>
                <a:extLst>
                  <a:ext uri="{0D108BD9-81ED-4DB2-BD59-A6C34878D82A}">
                    <a16:rowId xmlns:a16="http://schemas.microsoft.com/office/drawing/2014/main" val="1678589105"/>
                  </a:ext>
                </a:extLst>
              </a:tr>
              <a:tr h="159073">
                <a:tc>
                  <a:txBody>
                    <a:bodyPr/>
                    <a:lstStyle/>
                    <a:p>
                      <a:pPr algn="ctr" fontAlgn="ctr"/>
                      <a:r>
                        <a:rPr lang="ja-JP" altLang="en-US" sz="500" b="1" i="0" u="none" strike="noStrike">
                          <a:solidFill>
                            <a:srgbClr val="000000"/>
                          </a:solidFill>
                          <a:effectLst/>
                          <a:latin typeface="BIZ UDPゴシック" panose="020B0400000000000000" pitchFamily="50" charset="-128"/>
                          <a:ea typeface="BIZ UDPゴシック" panose="020B0400000000000000" pitchFamily="50" charset="-128"/>
                        </a:rPr>
                        <a:t>関東甲信越</a:t>
                      </a:r>
                      <a:br>
                        <a:rPr lang="ja-JP" altLang="en-US" sz="500" b="1" i="0" u="none" strike="noStrike">
                          <a:solidFill>
                            <a:srgbClr val="000000"/>
                          </a:solidFill>
                          <a:effectLst/>
                          <a:latin typeface="BIZ UDPゴシック" panose="020B0400000000000000" pitchFamily="50" charset="-128"/>
                          <a:ea typeface="BIZ UDPゴシック" panose="020B0400000000000000" pitchFamily="50" charset="-128"/>
                        </a:rPr>
                      </a:br>
                      <a:r>
                        <a:rPr lang="ja-JP" altLang="en-US" sz="500" b="1" i="0" u="none" strike="noStrike">
                          <a:solidFill>
                            <a:srgbClr val="000000"/>
                          </a:solidFill>
                          <a:effectLst/>
                          <a:latin typeface="BIZ UDPゴシック" panose="020B0400000000000000" pitchFamily="50" charset="-128"/>
                          <a:ea typeface="BIZ UDPゴシック" panose="020B0400000000000000" pitchFamily="50" charset="-128"/>
                        </a:rPr>
                        <a:t>（東京圏除く）</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DEBF7"/>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+48</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r" fontAlgn="ctr"/>
                      <a:r>
                        <a:rPr lang="ja-JP" altLang="en-US" sz="5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500" b="0" i="0" u="none" strike="noStrike" dirty="0">
                          <a:solidFill>
                            <a:srgbClr val="000000"/>
                          </a:solidFill>
                          <a:effectLst/>
                          <a:latin typeface="BIZ UDPゴシック" panose="020B0400000000000000" pitchFamily="50" charset="-128"/>
                          <a:ea typeface="BIZ UDPゴシック" panose="020B0400000000000000" pitchFamily="50" charset="-128"/>
                        </a:rPr>
                        <a:t>8,094</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r" fontAlgn="ct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8,142</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952384836"/>
                  </a:ext>
                </a:extLst>
              </a:tr>
              <a:tr h="136348">
                <a:tc>
                  <a:txBody>
                    <a:bodyPr/>
                    <a:lstStyle/>
                    <a:p>
                      <a:pPr algn="ctr" fontAlgn="ctr"/>
                      <a:r>
                        <a:rPr lang="ja-JP" altLang="en-US" sz="500" b="1" i="0" u="none" strike="noStrike">
                          <a:solidFill>
                            <a:srgbClr val="000000"/>
                          </a:solidFill>
                          <a:effectLst/>
                          <a:latin typeface="BIZ UDPゴシック" panose="020B0400000000000000" pitchFamily="50" charset="-128"/>
                          <a:ea typeface="BIZ UDPゴシック" panose="020B0400000000000000" pitchFamily="50" charset="-128"/>
                        </a:rPr>
                        <a:t>東海・北陸</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DEBF7"/>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+1,230</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7E6E6"/>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+3,838</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7E6E6"/>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+2,608</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7E6E6"/>
                    </a:solidFill>
                  </a:tcPr>
                </a:tc>
                <a:extLst>
                  <a:ext uri="{0D108BD9-81ED-4DB2-BD59-A6C34878D82A}">
                    <a16:rowId xmlns:a16="http://schemas.microsoft.com/office/drawing/2014/main" val="1504352197"/>
                  </a:ext>
                </a:extLst>
              </a:tr>
              <a:tr h="136348">
                <a:tc>
                  <a:txBody>
                    <a:bodyPr/>
                    <a:lstStyle/>
                    <a:p>
                      <a:pPr algn="ctr" fontAlgn="ctr"/>
                      <a:r>
                        <a:rPr lang="ja-JP" altLang="en-US" sz="500" b="1" i="0" u="none" strike="noStrike">
                          <a:solidFill>
                            <a:srgbClr val="000000"/>
                          </a:solidFill>
                          <a:effectLst/>
                          <a:latin typeface="BIZ UDPゴシック" panose="020B0400000000000000" pitchFamily="50" charset="-128"/>
                          <a:ea typeface="BIZ UDPゴシック" panose="020B0400000000000000" pitchFamily="50" charset="-128"/>
                        </a:rPr>
                        <a:t>関西圏</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DEBF7"/>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+6,683</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r" fontAlgn="ctr"/>
                      <a:r>
                        <a:rPr lang="en-US" altLang="ja-JP" sz="500" b="0" i="0" u="none" strike="noStrike" dirty="0">
                          <a:solidFill>
                            <a:srgbClr val="000000"/>
                          </a:solidFill>
                          <a:effectLst/>
                          <a:latin typeface="BIZ UDPゴシック" panose="020B0400000000000000" pitchFamily="50" charset="-128"/>
                          <a:ea typeface="BIZ UDPゴシック" panose="020B0400000000000000" pitchFamily="50" charset="-128"/>
                        </a:rPr>
                        <a:t>+10,327</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r" fontAlgn="ctr"/>
                      <a:r>
                        <a:rPr lang="en-US" altLang="ja-JP" sz="500" b="0" i="0" u="none" strike="noStrike" dirty="0">
                          <a:solidFill>
                            <a:srgbClr val="000000"/>
                          </a:solidFill>
                          <a:effectLst/>
                          <a:latin typeface="BIZ UDPゴシック" panose="020B0400000000000000" pitchFamily="50" charset="-128"/>
                          <a:ea typeface="BIZ UDPゴシック" panose="020B0400000000000000" pitchFamily="50" charset="-128"/>
                        </a:rPr>
                        <a:t>+3,644</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455872969"/>
                  </a:ext>
                </a:extLst>
              </a:tr>
              <a:tr h="136348">
                <a:tc>
                  <a:txBody>
                    <a:bodyPr/>
                    <a:lstStyle/>
                    <a:p>
                      <a:pPr algn="ctr" fontAlgn="ctr"/>
                      <a:r>
                        <a:rPr lang="ja-JP" altLang="en-US" sz="500" b="1" i="0" u="none" strike="noStrike">
                          <a:solidFill>
                            <a:srgbClr val="000000"/>
                          </a:solidFill>
                          <a:effectLst/>
                          <a:latin typeface="BIZ UDPゴシック" panose="020B0400000000000000" pitchFamily="50" charset="-128"/>
                          <a:ea typeface="BIZ UDPゴシック" panose="020B0400000000000000" pitchFamily="50" charset="-128"/>
                        </a:rPr>
                        <a:t>中国・四国</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DEBF7"/>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+4,222</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7E6E6"/>
                    </a:solidFill>
                  </a:tcPr>
                </a:tc>
                <a:tc>
                  <a:txBody>
                    <a:bodyPr/>
                    <a:lstStyle/>
                    <a:p>
                      <a:pPr algn="r" fontAlgn="ctr"/>
                      <a:r>
                        <a:rPr lang="en-US" altLang="ja-JP" sz="500" b="0" i="0" u="none" strike="noStrike" dirty="0">
                          <a:solidFill>
                            <a:srgbClr val="000000"/>
                          </a:solidFill>
                          <a:effectLst/>
                          <a:latin typeface="BIZ UDPゴシック" panose="020B0400000000000000" pitchFamily="50" charset="-128"/>
                          <a:ea typeface="BIZ UDPゴシック" panose="020B0400000000000000" pitchFamily="50" charset="-128"/>
                        </a:rPr>
                        <a:t>+7,460</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7E6E6"/>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+3,238</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7E6E6"/>
                    </a:solidFill>
                  </a:tcPr>
                </a:tc>
                <a:extLst>
                  <a:ext uri="{0D108BD9-81ED-4DB2-BD59-A6C34878D82A}">
                    <a16:rowId xmlns:a16="http://schemas.microsoft.com/office/drawing/2014/main" val="2787876988"/>
                  </a:ext>
                </a:extLst>
              </a:tr>
              <a:tr h="136348">
                <a:tc>
                  <a:txBody>
                    <a:bodyPr/>
                    <a:lstStyle/>
                    <a:p>
                      <a:pPr algn="ctr" fontAlgn="ctr"/>
                      <a:r>
                        <a:rPr lang="ja-JP" altLang="en-US" sz="500" b="1" i="0" u="none" strike="noStrike">
                          <a:solidFill>
                            <a:srgbClr val="000000"/>
                          </a:solidFill>
                          <a:effectLst/>
                          <a:latin typeface="BIZ UDPゴシック" panose="020B0400000000000000" pitchFamily="50" charset="-128"/>
                          <a:ea typeface="BIZ UDPゴシック" panose="020B0400000000000000" pitchFamily="50" charset="-128"/>
                        </a:rPr>
                        <a:t>九州・沖縄</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DEBF7"/>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+1,175</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+2,542</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r" fontAlgn="ctr"/>
                      <a:r>
                        <a:rPr lang="en-US" altLang="ja-JP" sz="500" b="0" i="0" u="none" strike="noStrike" dirty="0">
                          <a:solidFill>
                            <a:srgbClr val="000000"/>
                          </a:solidFill>
                          <a:effectLst/>
                          <a:latin typeface="BIZ UDPゴシック" panose="020B0400000000000000" pitchFamily="50" charset="-128"/>
                          <a:ea typeface="BIZ UDPゴシック" panose="020B0400000000000000" pitchFamily="50" charset="-128"/>
                        </a:rPr>
                        <a:t>+1,367</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442020394"/>
                  </a:ext>
                </a:extLst>
              </a:tr>
              <a:tr h="136348">
                <a:tc>
                  <a:txBody>
                    <a:bodyPr/>
                    <a:lstStyle/>
                    <a:p>
                      <a:pPr algn="ctr" fontAlgn="ctr"/>
                      <a:r>
                        <a:rPr lang="ja-JP" altLang="en-US" sz="500" b="1" i="0" u="sng" strike="noStrike">
                          <a:solidFill>
                            <a:srgbClr val="000000"/>
                          </a:solidFill>
                          <a:effectLst/>
                          <a:latin typeface="BIZ UDPゴシック" panose="020B0400000000000000" pitchFamily="50" charset="-128"/>
                          <a:ea typeface="BIZ UDPゴシック" panose="020B0400000000000000" pitchFamily="50" charset="-128"/>
                        </a:rPr>
                        <a:t>計</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DEBF7"/>
                    </a:solidFill>
                  </a:tcPr>
                </a:tc>
                <a:tc>
                  <a:txBody>
                    <a:bodyPr/>
                    <a:lstStyle/>
                    <a:p>
                      <a:pPr algn="r" fontAlgn="ctr"/>
                      <a:r>
                        <a:rPr lang="en-US" altLang="ja-JP" sz="500" b="1" i="0" u="sng" strike="noStrike" dirty="0">
                          <a:solidFill>
                            <a:srgbClr val="FF0000"/>
                          </a:solidFill>
                          <a:effectLst/>
                          <a:latin typeface="BIZ UDPゴシック" panose="020B0400000000000000" pitchFamily="50" charset="-128"/>
                          <a:ea typeface="BIZ UDPゴシック" panose="020B0400000000000000" pitchFamily="50" charset="-128"/>
                        </a:rPr>
                        <a:t>+2,296</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7E6E6"/>
                    </a:solidFill>
                  </a:tcPr>
                </a:tc>
                <a:tc>
                  <a:txBody>
                    <a:bodyPr/>
                    <a:lstStyle/>
                    <a:p>
                      <a:pPr algn="r" fontAlgn="ctr"/>
                      <a:r>
                        <a:rPr lang="en-US" altLang="ja-JP" sz="500" b="1" i="0" u="sng" strike="noStrike" dirty="0">
                          <a:solidFill>
                            <a:srgbClr val="FF0000"/>
                          </a:solidFill>
                          <a:effectLst/>
                          <a:latin typeface="BIZ UDPゴシック" panose="020B0400000000000000" pitchFamily="50" charset="-128"/>
                          <a:ea typeface="BIZ UDPゴシック" panose="020B0400000000000000" pitchFamily="50" charset="-128"/>
                        </a:rPr>
                        <a:t>+17,489</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7E6E6"/>
                    </a:solidFill>
                  </a:tcPr>
                </a:tc>
                <a:tc>
                  <a:txBody>
                    <a:bodyPr/>
                    <a:lstStyle/>
                    <a:p>
                      <a:pPr algn="r" fontAlgn="ctr"/>
                      <a:r>
                        <a:rPr lang="en-US" altLang="ja-JP" sz="500" b="1" i="0" u="sng" strike="noStrike" dirty="0">
                          <a:solidFill>
                            <a:srgbClr val="FF0000"/>
                          </a:solidFill>
                          <a:effectLst/>
                          <a:latin typeface="BIZ UDPゴシック" panose="020B0400000000000000" pitchFamily="50" charset="-128"/>
                          <a:ea typeface="BIZ UDPゴシック" panose="020B0400000000000000" pitchFamily="50" charset="-128"/>
                        </a:rPr>
                        <a:t>+15,193</a:t>
                      </a:r>
                    </a:p>
                  </a:txBody>
                  <a:tcPr marL="6350" marR="6350" marT="635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7E6E6"/>
                    </a:solidFill>
                  </a:tcPr>
                </a:tc>
                <a:extLst>
                  <a:ext uri="{0D108BD9-81ED-4DB2-BD59-A6C34878D82A}">
                    <a16:rowId xmlns:a16="http://schemas.microsoft.com/office/drawing/2014/main" val="2695248711"/>
                  </a:ext>
                </a:extLst>
              </a:tr>
            </a:tbl>
          </a:graphicData>
        </a:graphic>
      </p:graphicFrame>
      <p:pic>
        <p:nvPicPr>
          <p:cNvPr id="8" name="図 7">
            <a:extLst>
              <a:ext uri="{FF2B5EF4-FFF2-40B4-BE49-F238E27FC236}">
                <a16:creationId xmlns:a16="http://schemas.microsoft.com/office/drawing/2014/main" id="{5B66C6CE-E66D-43DE-B68B-3783A8DAB9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62471" y="2519418"/>
            <a:ext cx="1708426" cy="1330873"/>
          </a:xfrm>
          <a:prstGeom prst="rect">
            <a:avLst/>
          </a:prstGeom>
        </p:spPr>
      </p:pic>
      <p:pic>
        <p:nvPicPr>
          <p:cNvPr id="14" name="図 13">
            <a:extLst>
              <a:ext uri="{FF2B5EF4-FFF2-40B4-BE49-F238E27FC236}">
                <a16:creationId xmlns:a16="http://schemas.microsoft.com/office/drawing/2014/main" id="{F9ADECA5-92D2-4E19-9740-8EA4D4EBDA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48327" y="2693654"/>
            <a:ext cx="1721610" cy="1169337"/>
          </a:xfrm>
          <a:prstGeom prst="rect">
            <a:avLst/>
          </a:prstGeom>
        </p:spPr>
      </p:pic>
      <p:pic>
        <p:nvPicPr>
          <p:cNvPr id="21" name="図 20">
            <a:extLst>
              <a:ext uri="{FF2B5EF4-FFF2-40B4-BE49-F238E27FC236}">
                <a16:creationId xmlns:a16="http://schemas.microsoft.com/office/drawing/2014/main" id="{3DCD463F-B740-4436-BECF-EFD0D4D325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94060" y="5219101"/>
            <a:ext cx="1790146" cy="1302802"/>
          </a:xfrm>
          <a:prstGeom prst="rect">
            <a:avLst/>
          </a:prstGeom>
        </p:spPr>
      </p:pic>
    </p:spTree>
    <p:extLst>
      <p:ext uri="{BB962C8B-B14F-4D97-AF65-F5344CB8AC3E}">
        <p14:creationId xmlns:p14="http://schemas.microsoft.com/office/powerpoint/2010/main" val="1599635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グループ化 25">
            <a:extLst>
              <a:ext uri="{FF2B5EF4-FFF2-40B4-BE49-F238E27FC236}">
                <a16:creationId xmlns:a16="http://schemas.microsoft.com/office/drawing/2014/main" id="{115C9C94-613C-4E59-AD5A-251645C0518A}"/>
              </a:ext>
            </a:extLst>
          </p:cNvPr>
          <p:cNvGrpSpPr/>
          <p:nvPr/>
        </p:nvGrpSpPr>
        <p:grpSpPr>
          <a:xfrm>
            <a:off x="1313812" y="1247015"/>
            <a:ext cx="8365683" cy="5162567"/>
            <a:chOff x="770159" y="1279666"/>
            <a:chExt cx="8365683" cy="5162567"/>
          </a:xfrm>
        </p:grpSpPr>
        <p:sp>
          <p:nvSpPr>
            <p:cNvPr id="27" name="テキスト ボックス 26">
              <a:extLst>
                <a:ext uri="{FF2B5EF4-FFF2-40B4-BE49-F238E27FC236}">
                  <a16:creationId xmlns:a16="http://schemas.microsoft.com/office/drawing/2014/main" id="{29815B56-2D15-4F81-B3ED-FADB2207053A}"/>
                </a:ext>
              </a:extLst>
            </p:cNvPr>
            <p:cNvSpPr txBox="1"/>
            <p:nvPr/>
          </p:nvSpPr>
          <p:spPr>
            <a:xfrm>
              <a:off x="770159" y="1279666"/>
              <a:ext cx="8365683" cy="5162567"/>
            </a:xfrm>
            <a:prstGeom prst="rect">
              <a:avLst/>
            </a:prstGeom>
            <a:noFill/>
          </p:spPr>
          <p:txBody>
            <a:bodyPr wrap="square" rtlCol="0">
              <a:spAutoFit/>
            </a:bodyPr>
            <a:lstStyle/>
            <a:p>
              <a:pPr marL="715963" indent="-715963">
                <a:lnSpc>
                  <a:spcPct val="150000"/>
                </a:lnSpc>
                <a:buFont typeface="+mj-lt"/>
                <a:buAutoNum type="arabicPeriod"/>
              </a:pPr>
              <a:r>
                <a:rPr lang="ja-JP" altLang="en-US" sz="2400" b="1" dirty="0">
                  <a:solidFill>
                    <a:schemeClr val="bg1">
                      <a:lumMod val="75000"/>
                    </a:schemeClr>
                  </a:solidFill>
                  <a:latin typeface="BIZ UDPゴシック" panose="020B0400000000000000" pitchFamily="50" charset="-128"/>
                  <a:ea typeface="BIZ UDPゴシック" panose="020B0400000000000000" pitchFamily="50" charset="-128"/>
                </a:rPr>
                <a:t>経　済</a:t>
              </a:r>
              <a:br>
                <a:rPr lang="en-US" altLang="ja-JP" sz="2400" b="1" dirty="0">
                  <a:solidFill>
                    <a:schemeClr val="bg1">
                      <a:lumMod val="75000"/>
                    </a:schemeClr>
                  </a:solidFill>
                  <a:latin typeface="BIZ UDPゴシック" panose="020B0400000000000000" pitchFamily="50" charset="-128"/>
                  <a:ea typeface="BIZ UDPゴシック" panose="020B0400000000000000" pitchFamily="50" charset="-128"/>
                </a:rPr>
              </a:b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①　成長に向けた仕組みづくり</a:t>
              </a:r>
              <a:br>
                <a:rPr lang="en-US" altLang="ja-JP" b="1" dirty="0">
                  <a:solidFill>
                    <a:schemeClr val="bg1">
                      <a:lumMod val="75000"/>
                    </a:schemeClr>
                  </a:solidFill>
                  <a:latin typeface="BIZ UDPゴシック" panose="020B0400000000000000" pitchFamily="50" charset="-128"/>
                  <a:ea typeface="BIZ UDPゴシック" panose="020B0400000000000000" pitchFamily="50" charset="-128"/>
                </a:rPr>
              </a:b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②　成長産業拠点の形成</a:t>
              </a:r>
              <a:br>
                <a:rPr lang="en-US" altLang="ja-JP" b="1" dirty="0">
                  <a:solidFill>
                    <a:schemeClr val="bg1">
                      <a:lumMod val="75000"/>
                    </a:schemeClr>
                  </a:solidFill>
                  <a:latin typeface="BIZ UDPゴシック" panose="020B0400000000000000" pitchFamily="50" charset="-128"/>
                  <a:ea typeface="BIZ UDPゴシック" panose="020B0400000000000000" pitchFamily="50" charset="-128"/>
                </a:rPr>
              </a:b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③　まちづくり・インフラ整備</a:t>
              </a:r>
              <a:endParaRPr lang="en-US" altLang="ja-JP" b="1" dirty="0">
                <a:solidFill>
                  <a:schemeClr val="bg1">
                    <a:lumMod val="75000"/>
                  </a:schemeClr>
                </a:solidFill>
                <a:latin typeface="BIZ UDPゴシック" panose="020B0400000000000000" pitchFamily="50" charset="-128"/>
                <a:ea typeface="BIZ UDPゴシック" panose="020B0400000000000000" pitchFamily="50" charset="-128"/>
              </a:endParaRPr>
            </a:p>
            <a:p>
              <a:pPr marL="715963" indent="-715963">
                <a:buFont typeface="+mj-lt"/>
                <a:buAutoNum type="arabicPeriod"/>
              </a:pPr>
              <a:endParaRPr lang="en-US" altLang="ja-JP" sz="1050" b="1" dirty="0">
                <a:latin typeface="BIZ UDPゴシック" panose="020B0400000000000000" pitchFamily="50" charset="-128"/>
                <a:ea typeface="BIZ UDPゴシック" panose="020B0400000000000000" pitchFamily="50" charset="-128"/>
              </a:endParaRPr>
            </a:p>
            <a:p>
              <a:pPr marL="715963" indent="-715963">
                <a:lnSpc>
                  <a:spcPct val="150000"/>
                </a:lnSpc>
                <a:buFont typeface="+mj-lt"/>
                <a:buAutoNum type="arabicPeriod"/>
              </a:pPr>
              <a:r>
                <a:rPr lang="ja-JP" altLang="en-US" sz="2400" b="1" dirty="0">
                  <a:latin typeface="BIZ UDPゴシック" panose="020B0400000000000000" pitchFamily="50" charset="-128"/>
                  <a:ea typeface="BIZ UDPゴシック" panose="020B0400000000000000" pitchFamily="50" charset="-128"/>
                </a:rPr>
                <a:t>都　市</a:t>
              </a:r>
              <a:br>
                <a:rPr lang="en-US" altLang="ja-JP" sz="2400" b="1" dirty="0">
                  <a:latin typeface="BIZ UDPゴシック" panose="020B0400000000000000" pitchFamily="50" charset="-128"/>
                  <a:ea typeface="BIZ UDPゴシック" panose="020B0400000000000000" pitchFamily="50" charset="-128"/>
                </a:rPr>
              </a:br>
              <a:r>
                <a:rPr lang="ja-JP" altLang="en-US" b="1" dirty="0">
                  <a:latin typeface="BIZ UDPゴシック" panose="020B0400000000000000" pitchFamily="50" charset="-128"/>
                  <a:ea typeface="BIZ UDPゴシック" panose="020B0400000000000000" pitchFamily="50" charset="-128"/>
                </a:rPr>
                <a:t>①　都市魅力の向上に向けた取組み</a:t>
              </a:r>
              <a:br>
                <a:rPr lang="en-US" altLang="ja-JP" b="1" dirty="0">
                  <a:solidFill>
                    <a:schemeClr val="bg1">
                      <a:lumMod val="75000"/>
                    </a:schemeClr>
                  </a:solidFill>
                  <a:latin typeface="BIZ UDPゴシック" panose="020B0400000000000000" pitchFamily="50" charset="-128"/>
                  <a:ea typeface="BIZ UDPゴシック" panose="020B0400000000000000" pitchFamily="50" charset="-128"/>
                </a:rPr>
              </a:br>
              <a:endParaRPr lang="en-US" altLang="ja-JP" sz="1050" b="1" dirty="0">
                <a:solidFill>
                  <a:schemeClr val="bg1">
                    <a:lumMod val="75000"/>
                  </a:schemeClr>
                </a:solidFill>
                <a:latin typeface="BIZ UDPゴシック" panose="020B0400000000000000" pitchFamily="50" charset="-128"/>
                <a:ea typeface="BIZ UDPゴシック" panose="020B0400000000000000" pitchFamily="50" charset="-128"/>
              </a:endParaRPr>
            </a:p>
            <a:p>
              <a:pPr marL="715963" indent="-715963">
                <a:lnSpc>
                  <a:spcPct val="150000"/>
                </a:lnSpc>
                <a:buFont typeface="+mj-lt"/>
                <a:buAutoNum type="arabicPeriod"/>
              </a:pPr>
              <a:r>
                <a:rPr lang="ja-JP" altLang="en-US" sz="2400" b="1" dirty="0">
                  <a:solidFill>
                    <a:schemeClr val="bg1">
                      <a:lumMod val="75000"/>
                    </a:schemeClr>
                  </a:solidFill>
                  <a:latin typeface="BIZ UDPゴシック" panose="020B0400000000000000" pitchFamily="50" charset="-128"/>
                  <a:ea typeface="BIZ UDPゴシック" panose="020B0400000000000000" pitchFamily="50" charset="-128"/>
                </a:rPr>
                <a:t>人　材</a:t>
              </a:r>
              <a:br>
                <a:rPr lang="en-US" altLang="ja-JP" sz="2400" b="1" dirty="0">
                  <a:solidFill>
                    <a:schemeClr val="bg1">
                      <a:lumMod val="75000"/>
                    </a:schemeClr>
                  </a:solidFill>
                  <a:latin typeface="BIZ UDPゴシック" panose="020B0400000000000000" pitchFamily="50" charset="-128"/>
                  <a:ea typeface="BIZ UDPゴシック" panose="020B0400000000000000" pitchFamily="50" charset="-128"/>
                </a:rPr>
              </a:b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①　次世代への投資</a:t>
              </a:r>
              <a:br>
                <a:rPr lang="en-US" altLang="ja-JP" b="1" dirty="0">
                  <a:solidFill>
                    <a:schemeClr val="bg1">
                      <a:lumMod val="75000"/>
                    </a:schemeClr>
                  </a:solidFill>
                  <a:latin typeface="BIZ UDPゴシック" panose="020B0400000000000000" pitchFamily="50" charset="-128"/>
                  <a:ea typeface="BIZ UDPゴシック" panose="020B0400000000000000" pitchFamily="50" charset="-128"/>
                </a:rPr>
              </a:b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②　国内外の人材の活躍</a:t>
              </a:r>
              <a:br>
                <a:rPr lang="en-US" altLang="ja-JP" b="1" dirty="0">
                  <a:solidFill>
                    <a:schemeClr val="bg1">
                      <a:lumMod val="75000"/>
                    </a:schemeClr>
                  </a:solidFill>
                  <a:latin typeface="BIZ UDPゴシック" panose="020B0400000000000000" pitchFamily="50" charset="-128"/>
                  <a:ea typeface="BIZ UDPゴシック" panose="020B0400000000000000" pitchFamily="50" charset="-128"/>
                </a:rPr>
              </a:b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③  安全・安心の確保</a:t>
              </a:r>
              <a:endParaRPr lang="en-US" altLang="ja-JP" b="1" dirty="0">
                <a:solidFill>
                  <a:schemeClr val="bg1">
                    <a:lumMod val="75000"/>
                  </a:schemeClr>
                </a:solidFill>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51A159F6-3FA1-4803-9F44-11A3CB4A485C}"/>
                </a:ext>
              </a:extLst>
            </p:cNvPr>
            <p:cNvSpPr txBox="1"/>
            <p:nvPr/>
          </p:nvSpPr>
          <p:spPr>
            <a:xfrm>
              <a:off x="4005705" y="1708443"/>
              <a:ext cx="3005114" cy="1420517"/>
            </a:xfrm>
            <a:prstGeom prst="rect">
              <a:avLst/>
            </a:prstGeom>
            <a:noFill/>
          </p:spPr>
          <p:txBody>
            <a:bodyPr wrap="square" rtlCol="0">
              <a:spAutoFit/>
            </a:bodyPr>
            <a:lstStyle/>
            <a:p>
              <a:pPr algn="r">
                <a:lnSpc>
                  <a:spcPct val="170000"/>
                </a:lnSpc>
              </a:pP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・・・・・・４</a:t>
              </a:r>
              <a:endParaRPr lang="en-US" altLang="ja-JP" b="1" dirty="0">
                <a:solidFill>
                  <a:schemeClr val="bg1">
                    <a:lumMod val="75000"/>
                  </a:schemeClr>
                </a:solidFill>
                <a:latin typeface="BIZ UDPゴシック" panose="020B0400000000000000" pitchFamily="50" charset="-128"/>
                <a:ea typeface="BIZ UDPゴシック" panose="020B0400000000000000" pitchFamily="50" charset="-128"/>
              </a:endParaRPr>
            </a:p>
            <a:p>
              <a:pPr algn="r">
                <a:lnSpc>
                  <a:spcPct val="170000"/>
                </a:lnSpc>
                <a:tabLst>
                  <a:tab pos="1973263" algn="l"/>
                </a:tabLst>
              </a:pP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a:t>
              </a:r>
              <a:r>
                <a:rPr lang="en-US" altLang="ja-JP" b="1" dirty="0">
                  <a:solidFill>
                    <a:schemeClr val="bg1">
                      <a:lumMod val="75000"/>
                    </a:schemeClr>
                  </a:solidFill>
                  <a:latin typeface="BIZ UDPゴシック" panose="020B0400000000000000" pitchFamily="50" charset="-128"/>
                  <a:ea typeface="BIZ UDPゴシック" panose="020B0400000000000000" pitchFamily="50" charset="-128"/>
                </a:rPr>
                <a:t>9</a:t>
              </a:r>
            </a:p>
            <a:p>
              <a:pPr algn="r">
                <a:lnSpc>
                  <a:spcPct val="170000"/>
                </a:lnSpc>
              </a:pP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 ・・・・・</a:t>
              </a:r>
              <a:r>
                <a:rPr lang="en-US" altLang="ja-JP" sz="1600" b="1" dirty="0">
                  <a:solidFill>
                    <a:schemeClr val="bg1">
                      <a:lumMod val="75000"/>
                    </a:schemeClr>
                  </a:solidFill>
                  <a:latin typeface="BIZ UDPゴシック" panose="020B0400000000000000" pitchFamily="50" charset="-128"/>
                  <a:ea typeface="BIZ UDPゴシック" panose="020B0400000000000000" pitchFamily="50" charset="-128"/>
                </a:rPr>
                <a:t>13</a:t>
              </a:r>
            </a:p>
          </p:txBody>
        </p:sp>
        <p:sp>
          <p:nvSpPr>
            <p:cNvPr id="29" name="テキスト ボックス 28">
              <a:extLst>
                <a:ext uri="{FF2B5EF4-FFF2-40B4-BE49-F238E27FC236}">
                  <a16:creationId xmlns:a16="http://schemas.microsoft.com/office/drawing/2014/main" id="{527DA565-2562-4893-9457-392B99B3535F}"/>
                </a:ext>
              </a:extLst>
            </p:cNvPr>
            <p:cNvSpPr txBox="1"/>
            <p:nvPr/>
          </p:nvSpPr>
          <p:spPr>
            <a:xfrm>
              <a:off x="4005705" y="3776548"/>
              <a:ext cx="3005114" cy="437171"/>
            </a:xfrm>
            <a:prstGeom prst="rect">
              <a:avLst/>
            </a:prstGeom>
            <a:noFill/>
          </p:spPr>
          <p:txBody>
            <a:bodyPr wrap="square" rtlCol="0">
              <a:spAutoFit/>
            </a:bodyPr>
            <a:lstStyle/>
            <a:p>
              <a:pPr algn="r">
                <a:lnSpc>
                  <a:spcPct val="150000"/>
                </a:lnSpc>
              </a:pPr>
              <a:r>
                <a:rPr lang="ja-JP" altLang="en-US" b="1" dirty="0">
                  <a:latin typeface="BIZ UDPゴシック" panose="020B0400000000000000" pitchFamily="50" charset="-128"/>
                  <a:ea typeface="BIZ UDPゴシック" panose="020B0400000000000000" pitchFamily="50" charset="-128"/>
                </a:rPr>
                <a:t>・・・・・</a:t>
              </a:r>
              <a:r>
                <a:rPr lang="en-US" altLang="ja-JP" b="1" dirty="0">
                  <a:latin typeface="BIZ UDPゴシック" panose="020B0400000000000000" pitchFamily="50" charset="-128"/>
                  <a:ea typeface="BIZ UDPゴシック" panose="020B0400000000000000" pitchFamily="50" charset="-128"/>
                </a:rPr>
                <a:t>22</a:t>
              </a:r>
              <a:endParaRPr lang="en-US" altLang="ja-JP" sz="1600" b="1"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B0C55EB5-29B1-4388-8116-0A206395F1CA}"/>
                </a:ext>
              </a:extLst>
            </p:cNvPr>
            <p:cNvSpPr txBox="1"/>
            <p:nvPr/>
          </p:nvSpPr>
          <p:spPr>
            <a:xfrm>
              <a:off x="4005705" y="4885775"/>
              <a:ext cx="3005114" cy="1420517"/>
            </a:xfrm>
            <a:prstGeom prst="rect">
              <a:avLst/>
            </a:prstGeom>
            <a:noFill/>
          </p:spPr>
          <p:txBody>
            <a:bodyPr wrap="square" rtlCol="0">
              <a:spAutoFit/>
            </a:bodyPr>
            <a:lstStyle/>
            <a:p>
              <a:pPr algn="r">
                <a:lnSpc>
                  <a:spcPct val="170000"/>
                </a:lnSpc>
              </a:pP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a:t>
              </a:r>
              <a:r>
                <a:rPr lang="en-US" altLang="ja-JP" sz="1600" b="1" dirty="0">
                  <a:solidFill>
                    <a:schemeClr val="bg1">
                      <a:lumMod val="75000"/>
                    </a:schemeClr>
                  </a:solidFill>
                  <a:latin typeface="BIZ UDPゴシック" panose="020B0400000000000000" pitchFamily="50" charset="-128"/>
                  <a:ea typeface="BIZ UDPゴシック" panose="020B0400000000000000" pitchFamily="50" charset="-128"/>
                </a:rPr>
                <a:t>25</a:t>
              </a:r>
            </a:p>
            <a:p>
              <a:pPr algn="r">
                <a:lnSpc>
                  <a:spcPct val="170000"/>
                </a:lnSpc>
              </a:pP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a:t>
              </a:r>
              <a:r>
                <a:rPr lang="en-US" altLang="ja-JP" sz="1600" b="1" dirty="0">
                  <a:solidFill>
                    <a:schemeClr val="bg1">
                      <a:lumMod val="75000"/>
                    </a:schemeClr>
                  </a:solidFill>
                  <a:latin typeface="BIZ UDPゴシック" panose="020B0400000000000000" pitchFamily="50" charset="-128"/>
                  <a:ea typeface="BIZ UDPゴシック" panose="020B0400000000000000" pitchFamily="50" charset="-128"/>
                </a:rPr>
                <a:t>26</a:t>
              </a:r>
            </a:p>
            <a:p>
              <a:pPr algn="r">
                <a:lnSpc>
                  <a:spcPct val="170000"/>
                </a:lnSpc>
              </a:pP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a:t>
              </a:r>
              <a:r>
                <a:rPr lang="en-US" altLang="ja-JP" sz="1600" b="1" dirty="0">
                  <a:solidFill>
                    <a:schemeClr val="bg1">
                      <a:lumMod val="75000"/>
                    </a:schemeClr>
                  </a:solidFill>
                  <a:latin typeface="BIZ UDPゴシック" panose="020B0400000000000000" pitchFamily="50" charset="-128"/>
                  <a:ea typeface="BIZ UDPゴシック" panose="020B0400000000000000" pitchFamily="50" charset="-128"/>
                </a:rPr>
                <a:t>27</a:t>
              </a:r>
            </a:p>
          </p:txBody>
        </p:sp>
      </p:grpSp>
      <p:sp>
        <p:nvSpPr>
          <p:cNvPr id="2" name="スライド番号プレースホルダー 1">
            <a:extLst>
              <a:ext uri="{FF2B5EF4-FFF2-40B4-BE49-F238E27FC236}">
                <a16:creationId xmlns:a16="http://schemas.microsoft.com/office/drawing/2014/main" id="{00AFE664-D194-443D-B03E-1CC03BD92344}"/>
              </a:ext>
            </a:extLst>
          </p:cNvPr>
          <p:cNvSpPr>
            <a:spLocks noGrp="1"/>
          </p:cNvSpPr>
          <p:nvPr>
            <p:ph type="sldNum" sz="quarter" idx="12"/>
          </p:nvPr>
        </p:nvSpPr>
        <p:spPr>
          <a:xfrm>
            <a:off x="7671655" y="6499963"/>
            <a:ext cx="2228850" cy="365125"/>
          </a:xfrm>
        </p:spPr>
        <p:txBody>
          <a:bodyPr/>
          <a:lstStyle/>
          <a:p>
            <a:fld id="{DDF82107-93BA-490C-9453-044014AF67CD}" type="slidenum">
              <a:rPr kumimoji="1" lang="ja-JP" altLang="en-US" smtClean="0"/>
              <a:pPr/>
              <a:t>21</a:t>
            </a:fld>
            <a:endParaRPr kumimoji="1" lang="ja-JP" altLang="en-US" dirty="0"/>
          </a:p>
        </p:txBody>
      </p:sp>
      <p:sp>
        <p:nvSpPr>
          <p:cNvPr id="8" name="テキスト ボックス 7">
            <a:extLst>
              <a:ext uri="{FF2B5EF4-FFF2-40B4-BE49-F238E27FC236}">
                <a16:creationId xmlns:a16="http://schemas.microsoft.com/office/drawing/2014/main" id="{C6DC16E3-6B8E-4E8D-8BD9-2D9C84435B83}"/>
              </a:ext>
            </a:extLst>
          </p:cNvPr>
          <p:cNvSpPr txBox="1"/>
          <p:nvPr/>
        </p:nvSpPr>
        <p:spPr>
          <a:xfrm>
            <a:off x="189781" y="253162"/>
            <a:ext cx="9506310" cy="523220"/>
          </a:xfrm>
          <a:prstGeom prst="rect">
            <a:avLst/>
          </a:prstGeom>
          <a:noFill/>
        </p:spPr>
        <p:txBody>
          <a:bodyPr wrap="square" rtlCol="0">
            <a:spAutoFit/>
          </a:bodyPr>
          <a:lstStyle/>
          <a:p>
            <a:pPr marL="571500" indent="-571500">
              <a:buFont typeface="+mj-lt"/>
              <a:buAutoNum type="romanUcPeriod"/>
            </a:pPr>
            <a:r>
              <a:rPr lang="ja-JP" altLang="en-US" sz="2800" spc="163" dirty="0">
                <a:latin typeface="HGS創英角ｺﾞｼｯｸUB" panose="020B0900000000000000" pitchFamily="50" charset="-128"/>
                <a:ea typeface="HGS創英角ｺﾞｼｯｸUB" panose="020B0900000000000000" pitchFamily="50" charset="-128"/>
              </a:rPr>
              <a:t>直近</a:t>
            </a:r>
            <a:r>
              <a:rPr lang="en-US" altLang="ja-JP" sz="2800" spc="163" dirty="0">
                <a:latin typeface="HGS創英角ｺﾞｼｯｸUB" panose="020B0900000000000000" pitchFamily="50" charset="-128"/>
                <a:ea typeface="HGS創英角ｺﾞｼｯｸUB" panose="020B0900000000000000" pitchFamily="50" charset="-128"/>
              </a:rPr>
              <a:t>10</a:t>
            </a:r>
            <a:r>
              <a:rPr lang="ja-JP" altLang="en-US" sz="2800" spc="163" dirty="0">
                <a:latin typeface="HGS創英角ｺﾞｼｯｸUB" panose="020B0900000000000000" pitchFamily="50" charset="-128"/>
                <a:ea typeface="HGS創英角ｺﾞｼｯｸUB" panose="020B0900000000000000" pitchFamily="50" charset="-128"/>
              </a:rPr>
              <a:t>年間の主な取組み</a:t>
            </a:r>
          </a:p>
        </p:txBody>
      </p:sp>
      <p:sp>
        <p:nvSpPr>
          <p:cNvPr id="9" name="正方形/長方形 8">
            <a:extLst>
              <a:ext uri="{FF2B5EF4-FFF2-40B4-BE49-F238E27FC236}">
                <a16:creationId xmlns:a16="http://schemas.microsoft.com/office/drawing/2014/main" id="{578B874F-1548-4088-ACB2-3891F867D337}"/>
              </a:ext>
            </a:extLst>
          </p:cNvPr>
          <p:cNvSpPr/>
          <p:nvPr/>
        </p:nvSpPr>
        <p:spPr>
          <a:xfrm>
            <a:off x="196609" y="869852"/>
            <a:ext cx="5850000" cy="288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894"/>
          </a:p>
        </p:txBody>
      </p:sp>
      <p:sp>
        <p:nvSpPr>
          <p:cNvPr id="10" name="正方形/長方形 9">
            <a:extLst>
              <a:ext uri="{FF2B5EF4-FFF2-40B4-BE49-F238E27FC236}">
                <a16:creationId xmlns:a16="http://schemas.microsoft.com/office/drawing/2014/main" id="{EF1E52FC-BF7E-4643-86FC-BF91EAF7730F}"/>
              </a:ext>
            </a:extLst>
          </p:cNvPr>
          <p:cNvSpPr/>
          <p:nvPr/>
        </p:nvSpPr>
        <p:spPr>
          <a:xfrm>
            <a:off x="1430995" y="919261"/>
            <a:ext cx="8248500" cy="29250"/>
          </a:xfrm>
          <a:prstGeom prst="rect">
            <a:avLst/>
          </a:prstGeom>
          <a:solidFill>
            <a:srgbClr val="079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894"/>
          </a:p>
        </p:txBody>
      </p:sp>
    </p:spTree>
    <p:extLst>
      <p:ext uri="{BB962C8B-B14F-4D97-AF65-F5344CB8AC3E}">
        <p14:creationId xmlns:p14="http://schemas.microsoft.com/office/powerpoint/2010/main" val="443119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a:extLst>
              <a:ext uri="{FF2B5EF4-FFF2-40B4-BE49-F238E27FC236}">
                <a16:creationId xmlns:a16="http://schemas.microsoft.com/office/drawing/2014/main" id="{E82D8950-1B36-4CA2-B104-5A8A02F30764}"/>
              </a:ext>
            </a:extLst>
          </p:cNvPr>
          <p:cNvSpPr txBox="1"/>
          <p:nvPr/>
        </p:nvSpPr>
        <p:spPr>
          <a:xfrm>
            <a:off x="375095" y="849835"/>
            <a:ext cx="4495141" cy="1511952"/>
          </a:xfrm>
          <a:prstGeom prst="rect">
            <a:avLst/>
          </a:prstGeom>
          <a:noFill/>
        </p:spPr>
        <p:txBody>
          <a:bodyPr wrap="square" lIns="72000" rIns="72000"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E6E6E6"/>
                </a:highlight>
                <a:uLnTx/>
                <a:uFillTx/>
                <a:latin typeface="BIZ UDPゴシック" panose="020B0400000000000000" pitchFamily="50" charset="-128"/>
                <a:ea typeface="BIZ UDPゴシック" panose="020B0400000000000000" pitchFamily="50" charset="-128"/>
                <a:cs typeface="+mn-cs"/>
              </a:rPr>
              <a:t>国際会議</a:t>
            </a:r>
            <a:endParaRPr kumimoji="0" lang="en-US" altLang="ja-JP"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E6E6E6"/>
              </a:highligh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○国際会議（</a:t>
            </a: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G20</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首脳サミット、</a:t>
            </a: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G7</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貿易大臣会合）</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(G20</a:t>
            </a:r>
            <a:r>
              <a:rPr kumimoji="0" lang="ja-JP" altLang="en-US" sz="1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大阪サミット </a:t>
            </a:r>
            <a:r>
              <a:rPr kumimoji="0" lang="en-US" altLang="ja-JP" sz="1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a:t>
            </a:r>
            <a:r>
              <a:rPr kumimoji="0" lang="ja-JP" altLang="en-US" sz="1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 </a:t>
            </a:r>
            <a:r>
              <a:rPr kumimoji="0" lang="en-US" altLang="ja-JP" sz="1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2019/6/28</a:t>
            </a:r>
            <a:r>
              <a:rPr kumimoji="0" lang="ja-JP" altLang="en-US" sz="1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a:t>
            </a:r>
            <a:r>
              <a:rPr kumimoji="0" lang="en-US" altLang="ja-JP" sz="1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29)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G</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２０の他、多くの国、国際機関が参加する、</a:t>
            </a:r>
            <a:endParaRPr lang="en-US" altLang="ja-JP" sz="10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わが国が主催するサミットで史上最大の規模</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a:t>
            </a:r>
            <a:r>
              <a:rPr kumimoji="0" lang="en-US" altLang="ja-JP" sz="1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G7</a:t>
            </a:r>
            <a:r>
              <a:rPr kumimoji="0" lang="ja-JP" altLang="en-US" sz="1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大阪・堺貿易大臣会合 ： </a:t>
            </a:r>
            <a:r>
              <a:rPr kumimoji="0" lang="en-US" altLang="ja-JP" sz="1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2023/</a:t>
            </a:r>
            <a:r>
              <a:rPr kumimoji="0" lang="ja-JP" altLang="en-US" sz="1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１０</a:t>
            </a:r>
            <a:r>
              <a:rPr kumimoji="0" lang="en-US" altLang="ja-JP" sz="1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/28</a:t>
            </a:r>
            <a:r>
              <a:rPr kumimoji="0" lang="ja-JP" altLang="en-US" sz="1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a:t>
            </a:r>
            <a:r>
              <a:rPr kumimoji="0" lang="en-US" altLang="ja-JP" sz="1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29</a:t>
            </a:r>
            <a:r>
              <a:rPr kumimoji="0" lang="ja-JP" altLang="en-US" sz="1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a:t>
            </a:r>
            <a:endParaRPr kumimoji="0" lang="en-US" altLang="ja-JP" sz="1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・大阪市で会合、堺市でレセプションを実施。 大阪・堺の魅力を国内外に発信</a:t>
            </a:r>
            <a:endPar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0C40F55B-3617-4B3B-94BA-095A4CAE0267}"/>
              </a:ext>
            </a:extLst>
          </p:cNvPr>
          <p:cNvSpPr txBox="1"/>
          <p:nvPr/>
        </p:nvSpPr>
        <p:spPr>
          <a:xfrm>
            <a:off x="302172" y="2599615"/>
            <a:ext cx="4568064" cy="1877437"/>
          </a:xfrm>
          <a:prstGeom prst="rect">
            <a:avLst/>
          </a:prstGeom>
          <a:noFill/>
        </p:spPr>
        <p:txBody>
          <a:bodyPr wrap="square" lIns="72000" rIns="72000" rtlCol="0">
            <a:spAutoFit/>
          </a:bodyPr>
          <a:lstStyle/>
          <a:p>
            <a:pPr marR="0" lvl="0" algn="l" defTabSz="457200" rtl="0" eaLnBrk="1" fontAlgn="auto" latinLnBrk="0" hangingPunct="1">
              <a:spcBef>
                <a:spcPts val="300"/>
              </a:spcBef>
              <a:spcAft>
                <a:spcPts val="0"/>
              </a:spcAft>
              <a:buClrTx/>
              <a:buSzTx/>
              <a:tabLst/>
              <a:defRPr/>
            </a:pPr>
            <a:r>
              <a:rPr kumimoji="0" lang="ja-JP" altLang="en-US"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E6E6E6"/>
                </a:highlight>
                <a:uLnTx/>
                <a:uFillTx/>
                <a:latin typeface="BIZ UDPゴシック" panose="020B0400000000000000" pitchFamily="50" charset="-128"/>
                <a:ea typeface="BIZ UDPゴシック" panose="020B0400000000000000" pitchFamily="50" charset="-128"/>
                <a:cs typeface="+mn-cs"/>
              </a:rPr>
              <a:t>観　光</a:t>
            </a:r>
            <a:endParaRPr kumimoji="0" lang="en-US" altLang="ja-JP"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E6E6E6"/>
              </a:highligh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spcBef>
                <a:spcPts val="300"/>
              </a:spcBef>
              <a:spcAft>
                <a:spcPts val="0"/>
              </a:spcAft>
              <a:buClrTx/>
              <a:buSzTx/>
              <a:buFont typeface="BIZ UDPゴシック" panose="020B0400000000000000" pitchFamily="50" charset="-128"/>
              <a:buChar char="○"/>
              <a:tabLst/>
              <a:defRPr/>
            </a:pPr>
            <a:r>
              <a:rPr kumimoji="0" lang="ja-JP" altLang="en-US" sz="1100" b="1" i="0" u="none" strike="noStrike" kern="1200" cap="none" spc="0" normalizeH="0" baseline="0" noProof="0" dirty="0">
                <a:ln>
                  <a:noFill/>
                </a:ln>
                <a:uLnTx/>
                <a:uFillTx/>
                <a:latin typeface="BIZ UDPゴシック" panose="020B0400000000000000" pitchFamily="50" charset="-128"/>
                <a:ea typeface="BIZ UDPゴシック" panose="020B0400000000000000" pitchFamily="50" charset="-128"/>
                <a:cs typeface="+mn-cs"/>
              </a:rPr>
              <a:t>大阪・光の饗宴</a:t>
            </a:r>
            <a:endParaRPr kumimoji="0" lang="en-US" altLang="ja-JP" sz="1100" b="1" i="0" u="none" strike="noStrike" kern="1200" cap="none" spc="0" normalizeH="0" baseline="0" noProof="0" dirty="0">
              <a:ln>
                <a:noFill/>
              </a:ln>
              <a:uLnTx/>
              <a:uFillTx/>
              <a:latin typeface="BIZ UDPゴシック" panose="020B0400000000000000" pitchFamily="50" charset="-128"/>
              <a:ea typeface="BIZ UDPゴシック" panose="020B0400000000000000" pitchFamily="50" charset="-128"/>
              <a:cs typeface="+mn-cs"/>
            </a:endParaRPr>
          </a:p>
          <a:p>
            <a:pPr marL="266400" marR="0" lvl="0" indent="-86400" algn="l" defTabSz="457200" rtl="0" eaLnBrk="1" fontAlgn="auto" latinLnBrk="0" hangingPunct="1">
              <a:spcBef>
                <a:spcPts val="300"/>
              </a:spcBef>
              <a:spcAft>
                <a:spcPts val="0"/>
              </a:spcAft>
              <a:buClrTx/>
              <a:buSzTx/>
              <a:buFont typeface="Wingdings" panose="05000000000000000000" pitchFamily="2" charset="2"/>
              <a:buChar char=""/>
              <a:tabLst/>
              <a:defRPr/>
            </a:pPr>
            <a:r>
              <a:rPr kumimoji="0" lang="ja-JP" altLang="en-US" sz="105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「御堂筋イルミネーション」、「</a:t>
            </a:r>
            <a:r>
              <a:rPr kumimoji="0" lang="en-US" altLang="ja-JP" sz="105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OSAKA</a:t>
            </a:r>
            <a:r>
              <a:rPr kumimoji="0" lang="ja-JP" altLang="en-US" sz="105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光</a:t>
            </a:r>
            <a:r>
              <a:rPr lang="ja-JP" altLang="en-US" sz="1050" dirty="0">
                <a:latin typeface="BIZ UDPゴシック" panose="020B0400000000000000" pitchFamily="50" charset="-128"/>
                <a:ea typeface="BIZ UDPゴシック" panose="020B0400000000000000" pitchFamily="50" charset="-128"/>
              </a:rPr>
              <a:t>のルネサンス」</a:t>
            </a:r>
            <a:endParaRPr lang="en-US" altLang="ja-JP" sz="1050" dirty="0">
              <a:latin typeface="BIZ UDPゴシック" panose="020B0400000000000000" pitchFamily="50" charset="-128"/>
              <a:ea typeface="BIZ UDPゴシック" panose="020B0400000000000000" pitchFamily="50" charset="-128"/>
            </a:endParaRPr>
          </a:p>
          <a:p>
            <a:pPr marL="180000" marR="0" lvl="0" algn="l" defTabSz="457200" rtl="0" eaLnBrk="1" fontAlgn="auto" latinLnBrk="0" hangingPunct="1">
              <a:spcBef>
                <a:spcPts val="300"/>
              </a:spcBef>
              <a:spcAft>
                <a:spcPts val="0"/>
              </a:spcAft>
              <a:buClrTx/>
              <a:buSzTx/>
              <a:tabLst/>
              <a:defRPr/>
            </a:pPr>
            <a:r>
              <a:rPr lang="ja-JP" altLang="en-US" sz="1050" dirty="0">
                <a:latin typeface="BIZ UDPゴシック" panose="020B0400000000000000" pitchFamily="50" charset="-128"/>
                <a:ea typeface="BIZ UDPゴシック" panose="020B0400000000000000" pitchFamily="50" charset="-128"/>
              </a:rPr>
              <a:t>　を中心に、大阪の夜を美しく幻想的に輝かせる大阪の</a:t>
            </a:r>
            <a:endParaRPr lang="en-US" altLang="ja-JP" sz="1050" dirty="0">
              <a:latin typeface="BIZ UDPゴシック" panose="020B0400000000000000" pitchFamily="50" charset="-128"/>
              <a:ea typeface="BIZ UDPゴシック" panose="020B0400000000000000" pitchFamily="50" charset="-128"/>
            </a:endParaRPr>
          </a:p>
          <a:p>
            <a:pPr marL="180000" marR="0" lvl="0" algn="l" defTabSz="457200" rtl="0" eaLnBrk="1" fontAlgn="auto" latinLnBrk="0" hangingPunct="1">
              <a:spcBef>
                <a:spcPts val="300"/>
              </a:spcBef>
              <a:spcAft>
                <a:spcPts val="0"/>
              </a:spcAft>
              <a:buClrTx/>
              <a:buSzTx/>
              <a:tabLst/>
              <a:defRPr/>
            </a:pPr>
            <a:r>
              <a:rPr lang="ja-JP" altLang="en-US" sz="1050" dirty="0">
                <a:latin typeface="BIZ UDPゴシック" panose="020B0400000000000000" pitchFamily="50" charset="-128"/>
                <a:ea typeface="BIZ UDPゴシック" panose="020B0400000000000000" pitchFamily="50" charset="-128"/>
              </a:rPr>
              <a:t>　冬の風物詩。</a:t>
            </a:r>
            <a:r>
              <a:rPr kumimoji="0" lang="ja-JP" altLang="en-US" sz="105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万博の開催に合わせ万博特別点灯を実施</a:t>
            </a:r>
            <a:endParaRPr kumimoji="0" lang="en-US" altLang="ja-JP" sz="105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spcBef>
                <a:spcPts val="300"/>
              </a:spcBef>
              <a:spcAft>
                <a:spcPts val="0"/>
              </a:spcAft>
              <a:buClrTx/>
              <a:buSzTx/>
              <a:buFont typeface="BIZ UDPゴシック" panose="020B0400000000000000" pitchFamily="50" charset="-128"/>
              <a:buChar char="○"/>
              <a:tabLst/>
              <a:defRPr/>
            </a:pPr>
            <a:r>
              <a:rPr kumimoji="0" lang="ja-JP" altLang="en-US" sz="1100" b="1" i="0" u="none" strike="noStrike" kern="1200" cap="none" spc="0" normalizeH="0" baseline="0" noProof="0" dirty="0">
                <a:ln>
                  <a:noFill/>
                </a:ln>
                <a:uLnTx/>
                <a:uFillTx/>
                <a:latin typeface="BIZ UDPゴシック" panose="020B0400000000000000" pitchFamily="50" charset="-128"/>
                <a:ea typeface="BIZ UDPゴシック" panose="020B0400000000000000" pitchFamily="50" charset="-128"/>
                <a:cs typeface="+mn-cs"/>
              </a:rPr>
              <a:t>水都大阪を活かした舟運の魅力づくり</a:t>
            </a:r>
          </a:p>
          <a:p>
            <a:pPr marL="266400" marR="0" lvl="0" indent="-86400" algn="l" defTabSz="457200" rtl="0" eaLnBrk="1" fontAlgn="auto" latinLnBrk="0" hangingPunct="1">
              <a:spcBef>
                <a:spcPts val="300"/>
              </a:spcBef>
              <a:spcAft>
                <a:spcPts val="0"/>
              </a:spcAft>
              <a:buClrTx/>
              <a:buSzTx/>
              <a:buFont typeface="Wingdings" panose="05000000000000000000" pitchFamily="2" charset="2"/>
              <a:buChar char=""/>
              <a:tabLst/>
              <a:defRPr/>
            </a:pPr>
            <a:r>
              <a:rPr kumimoji="0"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a:t>
            </a: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２５年、万博</a:t>
            </a:r>
            <a:r>
              <a:rPr lang="ja-JP" altLang="en-US" sz="1050" dirty="0">
                <a:latin typeface="BIZ UDPゴシック" panose="020B0400000000000000" pitchFamily="50" charset="-128"/>
                <a:ea typeface="BIZ UDPゴシック" panose="020B0400000000000000" pitchFamily="50" charset="-128"/>
              </a:rPr>
              <a:t>の開催</a:t>
            </a: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に合わせ、海と川の結節点</a:t>
            </a:r>
            <a:endParaRPr kumimoji="0"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0000" marR="0" lvl="0" algn="l" defTabSz="457200" rtl="0" eaLnBrk="1" fontAlgn="auto" latinLnBrk="0" hangingPunct="1">
              <a:spcBef>
                <a:spcPts val="300"/>
              </a:spcBef>
              <a:spcAft>
                <a:spcPts val="0"/>
              </a:spcAft>
              <a:buClrTx/>
              <a:buSzTx/>
              <a:tabLst/>
              <a:defRPr/>
            </a:pPr>
            <a:r>
              <a:rPr lang="ja-JP" altLang="en-US" sz="1050" dirty="0">
                <a:latin typeface="BIZ UDPゴシック" panose="020B0400000000000000" pitchFamily="50" charset="-128"/>
                <a:ea typeface="BIZ UDPゴシック" panose="020B0400000000000000" pitchFamily="50" charset="-128"/>
              </a:rPr>
              <a:t>　</a:t>
            </a: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となる</a:t>
            </a:r>
            <a:r>
              <a:rPr kumimoji="0" lang="ja-JP" altLang="en-US" sz="105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「中之島</a:t>
            </a:r>
            <a:r>
              <a:rPr kumimoji="0" lang="en-US" altLang="ja-JP" sz="105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GATE</a:t>
            </a:r>
            <a:r>
              <a:rPr kumimoji="0" lang="ja-JP" altLang="en-US" sz="105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サウスピア」</a:t>
            </a: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を整備</a:t>
            </a:r>
            <a:endParaRPr kumimoji="0"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266400" marR="0" lvl="0" indent="-86400" algn="l" defTabSz="457200" rtl="0" eaLnBrk="1" fontAlgn="auto" latinLnBrk="0" hangingPunct="1">
              <a:spcBef>
                <a:spcPts val="300"/>
              </a:spcBef>
              <a:spcAft>
                <a:spcPts val="0"/>
              </a:spcAft>
              <a:buClrTx/>
              <a:buSzTx/>
              <a:buFont typeface="Wingdings" panose="05000000000000000000" pitchFamily="2" charset="2"/>
              <a:buChar char=""/>
              <a:tabLst/>
              <a:defRPr/>
            </a:pP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２０２５年、</a:t>
            </a:r>
            <a:r>
              <a:rPr kumimoji="0" lang="ja-JP" altLang="en-US" sz="105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淀川大堰閘門「淀川ゲートウェイ」</a:t>
            </a: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開通</a:t>
            </a:r>
            <a:endParaRPr kumimoji="0"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0E8F17E2-881C-4FE0-8812-878605E411F0}"/>
              </a:ext>
            </a:extLst>
          </p:cNvPr>
          <p:cNvSpPr txBox="1"/>
          <p:nvPr/>
        </p:nvSpPr>
        <p:spPr>
          <a:xfrm>
            <a:off x="0" y="61186"/>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２－①．都市魅力の向上に向けた取組み＜公共の取組み＞</a:t>
            </a:r>
          </a:p>
        </p:txBody>
      </p:sp>
      <p:sp>
        <p:nvSpPr>
          <p:cNvPr id="26" name="矢印: 五方向 25">
            <a:extLst>
              <a:ext uri="{FF2B5EF4-FFF2-40B4-BE49-F238E27FC236}">
                <a16:creationId xmlns:a16="http://schemas.microsoft.com/office/drawing/2014/main" id="{882F28C8-A478-4879-8405-C7E386A116CF}"/>
              </a:ext>
            </a:extLst>
          </p:cNvPr>
          <p:cNvSpPr/>
          <p:nvPr/>
        </p:nvSpPr>
        <p:spPr>
          <a:xfrm flipH="1">
            <a:off x="8791575" y="81790"/>
            <a:ext cx="1012271" cy="360000"/>
          </a:xfrm>
          <a:prstGeom prst="homePlate">
            <a:avLst/>
          </a:prstGeom>
          <a:solidFill>
            <a:schemeClr val="bg1"/>
          </a:solidFill>
          <a:ln w="28575">
            <a:solidFill>
              <a:schemeClr val="accent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都　市</a:t>
            </a:r>
          </a:p>
        </p:txBody>
      </p:sp>
      <p:sp>
        <p:nvSpPr>
          <p:cNvPr id="33" name="テキスト ボックス 32">
            <a:extLst>
              <a:ext uri="{FF2B5EF4-FFF2-40B4-BE49-F238E27FC236}">
                <a16:creationId xmlns:a16="http://schemas.microsoft.com/office/drawing/2014/main" id="{6BAB3A4D-6D20-41C6-9A9A-7F4A90E2F388}"/>
              </a:ext>
            </a:extLst>
          </p:cNvPr>
          <p:cNvSpPr txBox="1"/>
          <p:nvPr/>
        </p:nvSpPr>
        <p:spPr>
          <a:xfrm>
            <a:off x="337318" y="4386771"/>
            <a:ext cx="4837062" cy="2616101"/>
          </a:xfrm>
          <a:prstGeom prst="rect">
            <a:avLst/>
          </a:prstGeom>
          <a:noFill/>
        </p:spPr>
        <p:txBody>
          <a:bodyPr wrap="square" lIns="72000" rIns="72000" rtlCol="0">
            <a:spAutoFit/>
          </a:bodyPr>
          <a:lstStyle/>
          <a:p>
            <a:pPr marR="0" lvl="0" algn="l" defTabSz="457200" rtl="0" eaLnBrk="1" fontAlgn="auto" latinLnBrk="0" hangingPunct="1">
              <a:lnSpc>
                <a:spcPct val="150000"/>
              </a:lnSpc>
              <a:spcBef>
                <a:spcPts val="0"/>
              </a:spcBef>
              <a:spcAft>
                <a:spcPts val="0"/>
              </a:spcAft>
              <a:buClrTx/>
              <a:buSzTx/>
              <a:tabLst/>
              <a:defRPr/>
            </a:pPr>
            <a:r>
              <a:rPr kumimoji="0" lang="ja-JP" altLang="en-US" sz="1100" b="1" i="0" u="none" strike="noStrike" kern="1200" cap="none" spc="0" normalizeH="0" baseline="0" noProof="0" dirty="0">
                <a:ln>
                  <a:noFill/>
                </a:ln>
                <a:effectLst>
                  <a:outerShdw blurRad="38100" dist="38100" dir="2700000" algn="tl">
                    <a:srgbClr val="000000">
                      <a:alpha val="43137"/>
                    </a:srgbClr>
                  </a:outerShdw>
                </a:effectLst>
                <a:highlight>
                  <a:srgbClr val="E6E6E6"/>
                </a:highlight>
                <a:uLnTx/>
                <a:uFillTx/>
                <a:latin typeface="BIZ UDPゴシック" panose="020B0400000000000000" pitchFamily="50" charset="-128"/>
                <a:ea typeface="BIZ UDPゴシック" panose="020B0400000000000000" pitchFamily="50" charset="-128"/>
                <a:cs typeface="+mn-cs"/>
              </a:rPr>
              <a:t>民の力を活かした公園づくり</a:t>
            </a:r>
            <a:endParaRPr kumimoji="0" lang="en-US" altLang="ja-JP" sz="1100" b="1" i="0" u="none" strike="noStrike" kern="1200" cap="none" spc="0" normalizeH="0" baseline="0" noProof="0" dirty="0">
              <a:ln>
                <a:noFill/>
              </a:ln>
              <a:effectLst>
                <a:outerShdw blurRad="38100" dist="38100" dir="2700000" algn="tl">
                  <a:srgbClr val="000000">
                    <a:alpha val="43137"/>
                  </a:srgbClr>
                </a:outerShdw>
              </a:effectLst>
              <a:highlight>
                <a:srgbClr val="E6E6E6"/>
              </a:highligh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spcBef>
                <a:spcPts val="300"/>
              </a:spcBef>
              <a:spcAft>
                <a:spcPts val="0"/>
              </a:spcAft>
              <a:buClrTx/>
              <a:buSzTx/>
              <a:buFont typeface="BIZ UDPゴシック" panose="020B0400000000000000" pitchFamily="50" charset="-128"/>
              <a:buChar char="○"/>
              <a:tabLst/>
              <a:defRPr/>
            </a:pPr>
            <a:r>
              <a:rPr kumimoji="0" lang="ja-JP" altLang="en-US" sz="10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うめきた</a:t>
            </a:r>
            <a:endParaRPr kumimoji="0" lang="en-US" altLang="ja-JP" sz="10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266400" marR="0" lvl="0" indent="-86400" algn="l" defTabSz="457200" rtl="0" eaLnBrk="1" fontAlgn="auto" latinLnBrk="0" hangingPunct="1">
              <a:spcBef>
                <a:spcPts val="300"/>
              </a:spcBef>
              <a:spcAft>
                <a:spcPts val="0"/>
              </a:spcAft>
              <a:buClrTx/>
              <a:buSzTx/>
              <a:buFont typeface="Wingdings" panose="05000000000000000000" pitchFamily="2" charset="2"/>
              <a:buChar char=""/>
              <a:tabLst>
                <a:tab pos="266700" algn="l"/>
              </a:tabLst>
              <a:defRPr/>
            </a:pP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２０２４年９月、</a:t>
            </a:r>
            <a:r>
              <a:rPr kumimoji="0" lang="ja-JP" altLang="en-US" sz="10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うめきた公園</a:t>
            </a: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の一部区域開設。完成後は</a:t>
            </a:r>
            <a:br>
              <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br>
            <a:r>
              <a:rPr kumimoji="0" lang="ja-JP" altLang="en-US" sz="100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大規模</a:t>
            </a: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ﾀｰﾐﾅﾙ駅直結の都市公園として世界最大級の広さに</a:t>
            </a:r>
            <a:endPar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spcBef>
                <a:spcPts val="300"/>
              </a:spcBef>
              <a:spcAft>
                <a:spcPts val="0"/>
              </a:spcAft>
              <a:buClrTx/>
              <a:buSzTx/>
              <a:buFont typeface="BIZ UDPゴシック" panose="020B0400000000000000" pitchFamily="50" charset="-128"/>
              <a:buChar char="○"/>
              <a:tabLst/>
              <a:defRPr/>
            </a:pPr>
            <a:r>
              <a:rPr kumimoji="0" lang="ja-JP" altLang="en-US" sz="10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天王寺</a:t>
            </a:r>
            <a:endParaRPr kumimoji="0" lang="en-US" altLang="ja-JP" sz="1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266400" marR="0" lvl="0" indent="-86400" algn="l" defTabSz="457200" rtl="0" eaLnBrk="1" fontAlgn="auto" latinLnBrk="0" hangingPunct="1">
              <a:spcBef>
                <a:spcPts val="300"/>
              </a:spcBef>
              <a:spcAft>
                <a:spcPts val="0"/>
              </a:spcAft>
              <a:buClrTx/>
              <a:buSzTx/>
              <a:buFont typeface="Wingdings" panose="05000000000000000000" pitchFamily="2" charset="2"/>
              <a:buChar char=""/>
              <a:tabLst/>
              <a:defRPr/>
            </a:pP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天王寺公園エントランスエリアを</a:t>
            </a:r>
            <a:r>
              <a:rPr kumimoji="0" lang="ja-JP" altLang="en-US" sz="10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「てんしば」</a:t>
            </a: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としてオープン（</a:t>
            </a:r>
            <a:r>
              <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2015</a:t>
            </a: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a:t>
            </a:r>
            <a:endPar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266400" indent="-86400">
              <a:spcBef>
                <a:spcPts val="300"/>
              </a:spcBef>
              <a:buFont typeface="Wingdings" panose="05000000000000000000" pitchFamily="2" charset="2"/>
              <a:buChar char=""/>
              <a:defRPr/>
            </a:pPr>
            <a:r>
              <a:rPr lang="ja-JP" altLang="en-US" sz="1000" dirty="0">
                <a:latin typeface="BIZ UDPゴシック" panose="020B0400000000000000" pitchFamily="50" charset="-128"/>
                <a:ea typeface="BIZ UDPゴシック" panose="020B0400000000000000" pitchFamily="50" charset="-128"/>
              </a:rPr>
              <a:t>天王寺動物園てんしばゲートエリアを「てんしば</a:t>
            </a:r>
            <a:r>
              <a:rPr lang="en-US" altLang="ja-JP" sz="1000" dirty="0">
                <a:latin typeface="BIZ UDPゴシック" panose="020B0400000000000000" pitchFamily="50" charset="-128"/>
                <a:ea typeface="BIZ UDPゴシック" panose="020B0400000000000000" pitchFamily="50" charset="-128"/>
              </a:rPr>
              <a:t>i:na</a:t>
            </a:r>
            <a:r>
              <a:rPr lang="ja-JP" altLang="en-US" sz="1000" dirty="0">
                <a:latin typeface="BIZ UDPゴシック" panose="020B0400000000000000" pitchFamily="50" charset="-128"/>
                <a:ea typeface="BIZ UDPゴシック" panose="020B0400000000000000" pitchFamily="50" charset="-128"/>
              </a:rPr>
              <a:t>」としてオープン（２０１９年）</a:t>
            </a:r>
            <a:endParaRPr lang="en-US" altLang="ja-JP" sz="1000" dirty="0">
              <a:latin typeface="BIZ UDPゴシック" panose="020B0400000000000000" pitchFamily="50" charset="-128"/>
              <a:ea typeface="BIZ UDPゴシック" panose="020B0400000000000000" pitchFamily="50" charset="-128"/>
            </a:endParaRPr>
          </a:p>
          <a:p>
            <a:pPr marL="171450" marR="0" lvl="0" indent="-171450" algn="l" defTabSz="457200" rtl="0" eaLnBrk="1" fontAlgn="auto" latinLnBrk="0" hangingPunct="1">
              <a:spcBef>
                <a:spcPts val="300"/>
              </a:spcBef>
              <a:spcAft>
                <a:spcPts val="0"/>
              </a:spcAft>
              <a:buClrTx/>
              <a:buSzTx/>
              <a:buFont typeface="BIZ UDPゴシック" panose="020B0400000000000000" pitchFamily="50" charset="-128"/>
              <a:buChar char="○"/>
              <a:tabLst/>
              <a:defRPr/>
            </a:pPr>
            <a:r>
              <a:rPr lang="ja-JP" altLang="en-US" sz="1000" b="1" dirty="0">
                <a:latin typeface="BIZ UDPゴシック" panose="020B0400000000000000" pitchFamily="50" charset="-128"/>
                <a:ea typeface="BIZ UDPゴシック" panose="020B0400000000000000" pitchFamily="50" charset="-128"/>
              </a:rPr>
              <a:t>森之宮</a:t>
            </a:r>
            <a:endParaRPr lang="en-US" altLang="ja-JP" sz="1000" b="1" dirty="0">
              <a:latin typeface="BIZ UDPゴシック" panose="020B0400000000000000" pitchFamily="50" charset="-128"/>
              <a:ea typeface="BIZ UDPゴシック" panose="020B0400000000000000" pitchFamily="50" charset="-128"/>
            </a:endParaRPr>
          </a:p>
          <a:p>
            <a:pPr marL="266400" marR="0" lvl="0" indent="-86400" algn="l" defTabSz="457200" rtl="0" eaLnBrk="1" fontAlgn="auto" latinLnBrk="0" hangingPunct="1">
              <a:spcBef>
                <a:spcPts val="300"/>
              </a:spcBef>
              <a:spcAft>
                <a:spcPts val="0"/>
              </a:spcAft>
              <a:buClrTx/>
              <a:buSzTx/>
              <a:buFont typeface="Wingdings" panose="05000000000000000000" pitchFamily="2" charset="2"/>
              <a:buChar char=""/>
              <a:tabLst/>
              <a:defRPr/>
            </a:pPr>
            <a:r>
              <a:rPr kumimoji="0" lang="ja-JP" altLang="en-US" sz="10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大阪城公園</a:t>
            </a: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に</a:t>
            </a:r>
            <a:r>
              <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PMO</a:t>
            </a:r>
            <a:r>
              <a:rPr kumimoji="0" lang="ja-JP" altLang="en-US" sz="1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事業</a:t>
            </a: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を導入し、飲食店や劇場を整備</a:t>
            </a:r>
            <a:r>
              <a:rPr lang="ja-JP" altLang="en-US" sz="1000" dirty="0">
                <a:latin typeface="BIZ UDPゴシック" panose="020B0400000000000000" pitchFamily="50" charset="-128"/>
                <a:ea typeface="BIZ UDPゴシック" panose="020B0400000000000000" pitchFamily="50" charset="-128"/>
              </a:rPr>
              <a:t>　</a:t>
            </a:r>
            <a:endParaRPr lang="en-US" altLang="ja-JP" sz="1000" dirty="0">
              <a:latin typeface="BIZ UDPゴシック" panose="020B0400000000000000" pitchFamily="50" charset="-128"/>
              <a:ea typeface="BIZ UDPゴシック" panose="020B0400000000000000" pitchFamily="50" charset="-128"/>
            </a:endParaRPr>
          </a:p>
          <a:p>
            <a:pPr marL="450850" lvl="1" indent="-184150">
              <a:spcBef>
                <a:spcPts val="300"/>
              </a:spcBef>
              <a:buFont typeface="Wingdings" panose="05000000000000000000" pitchFamily="2" charset="2"/>
              <a:buChar char="Ø"/>
              <a:tabLst>
                <a:tab pos="450850" algn="l"/>
              </a:tabLst>
              <a:defRPr/>
            </a:pPr>
            <a:r>
              <a:rPr lang="en-US" altLang="ja-JP" sz="900" dirty="0">
                <a:latin typeface="BIZ UDPゴシック" panose="020B0400000000000000" pitchFamily="50" charset="-128"/>
                <a:ea typeface="BIZ UDPゴシック" panose="020B0400000000000000" pitchFamily="50" charset="-128"/>
              </a:rPr>
              <a:t>JO-TERRACE OSAKA</a:t>
            </a:r>
            <a:r>
              <a:rPr lang="ja-JP" altLang="en-US" sz="900" dirty="0">
                <a:latin typeface="BIZ UDPゴシック" panose="020B0400000000000000" pitchFamily="50" charset="-128"/>
                <a:ea typeface="BIZ UDPゴシック" panose="020B0400000000000000" pitchFamily="50" charset="-128"/>
              </a:rPr>
              <a:t>、ミライザ大阪城など</a:t>
            </a:r>
            <a:endPar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266400" indent="-86400">
              <a:spcBef>
                <a:spcPts val="300"/>
              </a:spcBef>
              <a:buFont typeface="Wingdings" panose="05000000000000000000" pitchFamily="2" charset="2"/>
              <a:buChar char=""/>
              <a:defRPr/>
            </a:pP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難波宮公園（北部ﾌﾞﾛｯｸ）に、商業施設</a:t>
            </a:r>
            <a:r>
              <a:rPr kumimoji="0" lang="ja-JP" altLang="en-US" sz="10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「なノにわ」</a:t>
            </a: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開設（</a:t>
            </a:r>
            <a:r>
              <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2025</a:t>
            </a: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a:t>
            </a:r>
            <a:endPar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266400" indent="-86400">
              <a:spcBef>
                <a:spcPts val="300"/>
              </a:spcBef>
              <a:buFont typeface="Wingdings" panose="05000000000000000000" pitchFamily="2" charset="2"/>
              <a:buChar char=""/>
              <a:defRPr/>
            </a:pPr>
            <a:r>
              <a:rPr lang="ja-JP" altLang="en-US" sz="1000" dirty="0">
                <a:latin typeface="BIZ UDPゴシック" panose="020B0400000000000000" pitchFamily="50" charset="-128"/>
                <a:ea typeface="BIZ UDPゴシック" panose="020B0400000000000000" pitchFamily="50" charset="-128"/>
              </a:rPr>
              <a:t>初代大坂城の石垣を公開する施設</a:t>
            </a:r>
            <a:r>
              <a:rPr lang="ja-JP" altLang="en-US" sz="1000" b="1" dirty="0">
                <a:latin typeface="BIZ UDPゴシック" panose="020B0400000000000000" pitchFamily="50" charset="-128"/>
                <a:ea typeface="BIZ UDPゴシック" panose="020B0400000000000000" pitchFamily="50" charset="-128"/>
              </a:rPr>
              <a:t>「大阪城　豊臣石垣館」</a:t>
            </a:r>
            <a:r>
              <a:rPr lang="ja-JP" altLang="en-US" sz="1000" dirty="0">
                <a:latin typeface="BIZ UDPゴシック" panose="020B0400000000000000" pitchFamily="50" charset="-128"/>
                <a:ea typeface="BIZ UDPゴシック" panose="020B0400000000000000" pitchFamily="50" charset="-128"/>
              </a:rPr>
              <a:t>がオープン（</a:t>
            </a:r>
            <a:r>
              <a:rPr lang="en-US" altLang="ja-JP" sz="1000" dirty="0">
                <a:latin typeface="BIZ UDPゴシック" panose="020B0400000000000000" pitchFamily="50" charset="-128"/>
                <a:ea typeface="BIZ UDPゴシック" panose="020B0400000000000000" pitchFamily="50" charset="-128"/>
              </a:rPr>
              <a:t>2025</a:t>
            </a:r>
            <a:r>
              <a:rPr lang="ja-JP" altLang="en-US" sz="1000" dirty="0">
                <a:latin typeface="BIZ UDPゴシック" panose="020B0400000000000000" pitchFamily="50" charset="-128"/>
                <a:ea typeface="BIZ UDPゴシック" panose="020B0400000000000000" pitchFamily="50" charset="-128"/>
              </a:rPr>
              <a:t>年）</a:t>
            </a:r>
            <a:endPar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266400" indent="-86400">
              <a:spcBef>
                <a:spcPts val="300"/>
              </a:spcBef>
              <a:buFont typeface="Wingdings" panose="05000000000000000000" pitchFamily="2" charset="2"/>
              <a:buChar char=""/>
              <a:defRPr/>
            </a:pPr>
            <a:endPar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35" name="テキスト ボックス 34">
            <a:extLst>
              <a:ext uri="{FF2B5EF4-FFF2-40B4-BE49-F238E27FC236}">
                <a16:creationId xmlns:a16="http://schemas.microsoft.com/office/drawing/2014/main" id="{80A41C37-9A1B-4ADB-BFAF-34784EE40D98}"/>
              </a:ext>
            </a:extLst>
          </p:cNvPr>
          <p:cNvSpPr txBox="1"/>
          <p:nvPr/>
        </p:nvSpPr>
        <p:spPr>
          <a:xfrm>
            <a:off x="5032161" y="2787010"/>
            <a:ext cx="4510790" cy="1508105"/>
          </a:xfrm>
          <a:prstGeom prst="rect">
            <a:avLst/>
          </a:prstGeom>
          <a:noFill/>
        </p:spPr>
        <p:txBody>
          <a:bodyPr wrap="square">
            <a:spAutoFit/>
          </a:bodyPr>
          <a:lstStyle/>
          <a:p>
            <a:pPr marR="0" lvl="0" algn="l" defTabSz="457200" rtl="0" eaLnBrk="1" fontAlgn="auto" latinLnBrk="0" hangingPunct="1">
              <a:lnSpc>
                <a:spcPct val="100000"/>
              </a:lnSpc>
              <a:spcBef>
                <a:spcPts val="300"/>
              </a:spcBef>
              <a:spcAft>
                <a:spcPts val="0"/>
              </a:spcAft>
              <a:buClrTx/>
              <a:buSzTx/>
              <a:tabLst/>
              <a:defRPr/>
            </a:pPr>
            <a:r>
              <a:rPr lang="ja-JP" altLang="en-US" sz="1100" b="1" dirty="0">
                <a:solidFill>
                  <a:prstClr val="black"/>
                </a:solidFill>
                <a:effectLst>
                  <a:outerShdw blurRad="38100" dist="38100" dir="2700000" algn="tl">
                    <a:srgbClr val="000000">
                      <a:alpha val="43137"/>
                    </a:srgbClr>
                  </a:outerShdw>
                </a:effectLst>
                <a:highlight>
                  <a:srgbClr val="E6E6E6"/>
                </a:highlight>
                <a:latin typeface="BIZ UDPゴシック" panose="020B0400000000000000" pitchFamily="50" charset="-128"/>
                <a:ea typeface="BIZ UDPゴシック" panose="020B0400000000000000" pitchFamily="50" charset="-128"/>
              </a:rPr>
              <a:t>文　化</a:t>
            </a:r>
            <a:endParaRPr kumimoji="0" lang="en-US" altLang="ja-JP"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E6E6E6"/>
              </a:highlight>
              <a:uLnTx/>
              <a:uFillTx/>
              <a:latin typeface="BIZ UDPゴシック" panose="020B0400000000000000" pitchFamily="50" charset="-128"/>
              <a:ea typeface="BIZ UDPゴシック" panose="020B0400000000000000" pitchFamily="50" charset="-128"/>
            </a:endParaRPr>
          </a:p>
          <a:p>
            <a:pPr marL="177800" marR="0" lvl="0" indent="-177800" algn="l" defTabSz="457200" rtl="0" eaLnBrk="1" fontAlgn="auto" latinLnBrk="0" hangingPunct="1">
              <a:spcBef>
                <a:spcPts val="300"/>
              </a:spcBef>
              <a:spcAft>
                <a:spcPts val="0"/>
              </a:spcAft>
              <a:buClrTx/>
              <a:buSzTx/>
              <a:buFont typeface="BIZ UDPゴシック" panose="020B0400000000000000" pitchFamily="50" charset="-128"/>
              <a:buChar char="○"/>
              <a:tabLst/>
              <a:defRPr/>
            </a:pP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百舌鳥古墳群ビジターセンター</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9875" marR="0" lvl="0" indent="-92075" algn="l" defTabSz="457200" rtl="0" eaLnBrk="1" fontAlgn="auto" latinLnBrk="0" hangingPunct="1">
              <a:spcBef>
                <a:spcPts val="300"/>
              </a:spcBef>
              <a:spcAft>
                <a:spcPts val="0"/>
              </a:spcAft>
              <a:buClrTx/>
              <a:buSzTx/>
              <a:buFont typeface="Wingdings" panose="05000000000000000000" pitchFamily="2" charset="2"/>
              <a:buChar char=""/>
              <a:tabLst/>
              <a:defRPr/>
            </a:pPr>
            <a:r>
              <a:rPr kumimoji="0" lang="ja-JP" altLang="en-US" sz="1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世界遺産「百舌鳥・古市古墳群」の価値や魅力を知ることができる無料のガイダンス施設がオープン</a:t>
            </a:r>
            <a:r>
              <a:rPr kumimoji="0" lang="en-US" altLang="ja-JP" sz="1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(2021</a:t>
            </a:r>
            <a:r>
              <a:rPr kumimoji="0" lang="ja-JP" altLang="en-US" sz="1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0" lang="en-US" altLang="ja-JP" sz="1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171450" marR="0" lvl="0" indent="-171450" algn="l" defTabSz="457200" rtl="0" eaLnBrk="1" fontAlgn="auto" latinLnBrk="0" hangingPunct="1">
              <a:spcBef>
                <a:spcPts val="300"/>
              </a:spcBef>
              <a:spcAft>
                <a:spcPts val="0"/>
              </a:spcAft>
              <a:buClrTx/>
              <a:buSzTx/>
              <a:buFont typeface="BIZ UDPゴシック" panose="020B0400000000000000" pitchFamily="50" charset="-128"/>
              <a:buChar char="○"/>
              <a:tabLst/>
              <a:defRPr/>
            </a:pPr>
            <a:r>
              <a:rPr lang="ja-JP" altLang="en-US" sz="1050" b="1" dirty="0">
                <a:solidFill>
                  <a:prstClr val="black"/>
                </a:solidFill>
                <a:latin typeface="BIZ UDPゴシック" panose="020B0400000000000000" pitchFamily="50" charset="-128"/>
                <a:ea typeface="BIZ UDPゴシック" panose="020B0400000000000000" pitchFamily="50" charset="-128"/>
              </a:rPr>
              <a:t>大阪</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中之島美術館</a:t>
            </a:r>
            <a:endParaRPr kumimoji="0" lang="en-US" altLang="ja-JP" sz="1050" b="1" i="0" u="none" strike="sng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266700" marR="0" lvl="0" indent="-85725" algn="l" defTabSz="457200" rtl="0" eaLnBrk="1" fontAlgn="auto" latinLnBrk="0" hangingPunct="1">
              <a:spcBef>
                <a:spcPts val="300"/>
              </a:spcBef>
              <a:spcAft>
                <a:spcPts val="0"/>
              </a:spcAft>
              <a:buClrTx/>
              <a:buSzTx/>
              <a:buFont typeface="Wingdings" panose="05000000000000000000" pitchFamily="2" charset="2"/>
              <a:buChar char=""/>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２０２２年、第一級のコレクションを活用し、中之島エリ</a:t>
            </a:r>
            <a:b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アの活性化と都市格の向上に資する美術館をめざし</a:t>
            </a:r>
            <a:b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開館。２０２５年４月、累計来場者２００万人を突破</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7" name="正方形/長方形 36">
            <a:extLst>
              <a:ext uri="{FF2B5EF4-FFF2-40B4-BE49-F238E27FC236}">
                <a16:creationId xmlns:a16="http://schemas.microsoft.com/office/drawing/2014/main" id="{8DE0B899-1F72-4819-A004-F1C6989174E4}"/>
              </a:ext>
            </a:extLst>
          </p:cNvPr>
          <p:cNvSpPr/>
          <p:nvPr/>
        </p:nvSpPr>
        <p:spPr>
          <a:xfrm>
            <a:off x="247593" y="2596191"/>
            <a:ext cx="9400657" cy="4159518"/>
          </a:xfrm>
          <a:prstGeom prst="rect">
            <a:avLst/>
          </a:prstGeom>
          <a:noFill/>
          <a:ln w="63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4DF4C0B4-61B7-4CB7-BC8D-CC07C3CD2D06}"/>
              </a:ext>
            </a:extLst>
          </p:cNvPr>
          <p:cNvSpPr txBox="1"/>
          <p:nvPr/>
        </p:nvSpPr>
        <p:spPr>
          <a:xfrm>
            <a:off x="5032161" y="4366592"/>
            <a:ext cx="4651343" cy="2389116"/>
          </a:xfrm>
          <a:prstGeom prst="rect">
            <a:avLst/>
          </a:prstGeom>
          <a:noFill/>
        </p:spPr>
        <p:txBody>
          <a:bodyPr wrap="square" lIns="72000" rIns="72000" rtlCol="0">
            <a:spAutoFit/>
          </a:bodyPr>
          <a:lstStyle/>
          <a:p>
            <a:pPr>
              <a:lnSpc>
                <a:spcPct val="150000"/>
              </a:lnSpc>
              <a:defRPr/>
            </a:pPr>
            <a:r>
              <a:rPr lang="ja-JP" altLang="en-US" sz="1100" b="1" dirty="0">
                <a:effectLst>
                  <a:outerShdw blurRad="38100" dist="38100" dir="2700000" algn="tl">
                    <a:srgbClr val="000000">
                      <a:alpha val="43137"/>
                    </a:srgbClr>
                  </a:outerShdw>
                </a:effectLst>
                <a:highlight>
                  <a:srgbClr val="E6E6E6"/>
                </a:highlight>
                <a:latin typeface="BIZ UDPゴシック" panose="020B0400000000000000" pitchFamily="50" charset="-128"/>
                <a:ea typeface="BIZ UDPゴシック" panose="020B0400000000000000" pitchFamily="50" charset="-128"/>
              </a:rPr>
              <a:t>スポーツ</a:t>
            </a:r>
            <a:endParaRPr lang="en-US" altLang="ja-JP" sz="1100" b="1" i="0" dirty="0">
              <a:effectLst/>
              <a:latin typeface="BIZ UDPゴシック" panose="020B0400000000000000" pitchFamily="50" charset="-128"/>
              <a:ea typeface="BIZ UDPゴシック" panose="020B0400000000000000" pitchFamily="50" charset="-128"/>
            </a:endParaRPr>
          </a:p>
          <a:p>
            <a:pPr marL="171450" marR="0" lvl="0" indent="-171450" algn="l" defTabSz="457200" rtl="0" eaLnBrk="1" fontAlgn="auto" latinLnBrk="0" hangingPunct="1">
              <a:spcBef>
                <a:spcPts val="300"/>
              </a:spcBef>
              <a:spcAft>
                <a:spcPts val="0"/>
              </a:spcAft>
              <a:buClrTx/>
              <a:buSzTx/>
              <a:buFont typeface="BIZ UDPゴシック" panose="020B0400000000000000" pitchFamily="50" charset="-128"/>
              <a:buChar char="○"/>
              <a:tabLst/>
              <a:defRPr/>
            </a:pPr>
            <a:r>
              <a:rPr kumimoji="0" lang="en-US" altLang="ja-JP" sz="10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X Games Osaka 2025</a:t>
            </a:r>
          </a:p>
          <a:p>
            <a:pPr marL="266700" marR="0" lvl="0" indent="-266700" algn="l" defTabSz="457200" rtl="0" eaLnBrk="1" fontAlgn="auto" latinLnBrk="0" hangingPunct="1">
              <a:spcBef>
                <a:spcPts val="300"/>
              </a:spcBef>
              <a:spcAft>
                <a:spcPts val="0"/>
              </a:spcAft>
              <a:buClrTx/>
              <a:buSzTx/>
              <a:buFontTx/>
              <a:buNone/>
              <a:tabLst/>
              <a:defRPr/>
            </a:pP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2025</a:t>
            </a: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a:t>
            </a:r>
            <a:r>
              <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6</a:t>
            </a: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月、関西初となる世界最高峰のアクションス</a:t>
            </a:r>
            <a:br>
              <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b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ポーツの競技大会として開催。 全世界に「</a:t>
            </a:r>
            <a:r>
              <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OSAKA</a:t>
            </a: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」を</a:t>
            </a:r>
            <a:br>
              <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b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発信</a:t>
            </a:r>
            <a:endPar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1450" indent="-171450">
              <a:spcBef>
                <a:spcPts val="300"/>
              </a:spcBef>
              <a:buFont typeface="BIZ UDPゴシック" panose="020B0400000000000000" pitchFamily="50" charset="-128"/>
              <a:buChar char="○"/>
              <a:defRPr/>
            </a:pPr>
            <a:r>
              <a:rPr kumimoji="0" lang="ja-JP" altLang="en-US" sz="10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ラグビーワールドカップ</a:t>
            </a:r>
            <a:r>
              <a:rPr kumimoji="0" lang="en-US" altLang="ja-JP" sz="10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2019</a:t>
            </a:r>
            <a:r>
              <a:rPr kumimoji="0" lang="ja-JP" altLang="en-US" sz="10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日本大会</a:t>
            </a:r>
            <a:endParaRPr lang="en-US" altLang="ja-JP" sz="1050" b="1" dirty="0">
              <a:latin typeface="BIZ UDPゴシック" panose="020B0400000000000000" pitchFamily="50" charset="-128"/>
              <a:ea typeface="BIZ UDPゴシック" panose="020B0400000000000000" pitchFamily="50" charset="-128"/>
            </a:endParaRPr>
          </a:p>
          <a:p>
            <a:pPr marL="266700" indent="-266700">
              <a:spcBef>
                <a:spcPts val="300"/>
              </a:spcBef>
              <a:defRPr/>
            </a:pP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2019</a:t>
            </a: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a:t>
            </a:r>
            <a:r>
              <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9</a:t>
            </a: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月から</a:t>
            </a:r>
            <a:r>
              <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11</a:t>
            </a: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月まで日本で開催。大阪では花園ラグビー場（東大阪市）が会場。「アジアで初のワールドカップ」、「ラグビー伝統国以外で初のワールドカップ」など記念すべき大会</a:t>
            </a:r>
            <a:endPar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spcBef>
                <a:spcPts val="300"/>
              </a:spcBef>
              <a:spcAft>
                <a:spcPts val="0"/>
              </a:spcAft>
              <a:buClrTx/>
              <a:buSzTx/>
              <a:buFont typeface="BIZ UDPゴシック" panose="020B0400000000000000" pitchFamily="50" charset="-128"/>
              <a:buChar char="○"/>
              <a:tabLst/>
              <a:defRPr/>
            </a:pPr>
            <a:r>
              <a:rPr lang="ja-JP" altLang="en-US" sz="1050" b="1" i="0" dirty="0">
                <a:effectLst/>
                <a:latin typeface="BIZ UDPゴシック" panose="020B0400000000000000" pitchFamily="50" charset="-128"/>
                <a:ea typeface="BIZ UDPゴシック" panose="020B0400000000000000" pitchFamily="50" charset="-128"/>
              </a:rPr>
              <a:t>パナソニック スタジアム 吹田 </a:t>
            </a:r>
            <a:r>
              <a:rPr kumimoji="0" lang="ja-JP" altLang="en-US" sz="10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オープン</a:t>
            </a:r>
            <a:endParaRPr kumimoji="0" lang="en-US" altLang="ja-JP" sz="10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266700" marR="0" lvl="0" indent="-85725" algn="l" defTabSz="457200" rtl="0" eaLnBrk="1" fontAlgn="auto" latinLnBrk="0" hangingPunct="1">
              <a:spcBef>
                <a:spcPts val="300"/>
              </a:spcBef>
              <a:spcAft>
                <a:spcPts val="0"/>
              </a:spcAft>
              <a:buClrTx/>
              <a:buSzTx/>
              <a:buFont typeface="Wingdings" panose="05000000000000000000" pitchFamily="2" charset="2"/>
              <a:buChar char=""/>
              <a:tabLst/>
              <a:defRPr/>
            </a:pPr>
            <a:r>
              <a:rPr kumimoji="0" lang="en-US" altLang="ja-JP" sz="1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2015</a:t>
            </a:r>
            <a:r>
              <a:rPr kumimoji="0" lang="ja-JP" altLang="en-US" sz="1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年に市立吹田サッカースタジアムとして、オープン。総収容入場数は</a:t>
            </a:r>
            <a:r>
              <a:rPr kumimoji="0" lang="en-US" altLang="ja-JP" sz="1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4</a:t>
            </a:r>
            <a:r>
              <a:rPr kumimoji="0" lang="ja-JP" altLang="en-US" sz="1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万人。ネーミングライツ契約により</a:t>
            </a:r>
            <a:r>
              <a:rPr kumimoji="0" lang="en-US" altLang="ja-JP" sz="1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2018</a:t>
            </a:r>
            <a:r>
              <a:rPr kumimoji="0" lang="ja-JP" altLang="en-US" sz="1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年から名称変更</a:t>
            </a:r>
            <a:endParaRPr kumimoji="0" lang="en-US" altLang="ja-JP" sz="1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40" name="正方形/長方形 39">
            <a:extLst>
              <a:ext uri="{FF2B5EF4-FFF2-40B4-BE49-F238E27FC236}">
                <a16:creationId xmlns:a16="http://schemas.microsoft.com/office/drawing/2014/main" id="{7FA97B37-2A44-4263-9678-984AF7CB244B}"/>
              </a:ext>
            </a:extLst>
          </p:cNvPr>
          <p:cNvSpPr/>
          <p:nvPr/>
        </p:nvSpPr>
        <p:spPr>
          <a:xfrm>
            <a:off x="262150" y="770715"/>
            <a:ext cx="9400657" cy="1629107"/>
          </a:xfrm>
          <a:prstGeom prst="rect">
            <a:avLst/>
          </a:prstGeom>
          <a:noFill/>
          <a:ln w="63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1" name="テキスト ボックス 40">
            <a:extLst>
              <a:ext uri="{FF2B5EF4-FFF2-40B4-BE49-F238E27FC236}">
                <a16:creationId xmlns:a16="http://schemas.microsoft.com/office/drawing/2014/main" id="{4C04F71D-EE16-4D93-96C1-A447D10A12DC}"/>
              </a:ext>
            </a:extLst>
          </p:cNvPr>
          <p:cNvSpPr txBox="1"/>
          <p:nvPr/>
        </p:nvSpPr>
        <p:spPr>
          <a:xfrm>
            <a:off x="6065371" y="1005624"/>
            <a:ext cx="2392741" cy="1358064"/>
          </a:xfrm>
          <a:prstGeom prst="rect">
            <a:avLst/>
          </a:prstGeom>
          <a:noFill/>
        </p:spPr>
        <p:txBody>
          <a:bodyPr wrap="square" lIns="72000" rIns="72000"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E6E6E6"/>
                </a:highlight>
                <a:uLnTx/>
                <a:uFillTx/>
                <a:latin typeface="BIZ UDPゴシック" panose="020B0400000000000000" pitchFamily="50" charset="-128"/>
                <a:ea typeface="BIZ UDPゴシック" panose="020B0400000000000000" pitchFamily="50" charset="-128"/>
                <a:cs typeface="+mn-cs"/>
              </a:rPr>
              <a:t>世界遺産</a:t>
            </a:r>
            <a:endParaRPr kumimoji="0" lang="en-US" altLang="ja-JP"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E6E6E6"/>
              </a:highligh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lnSpc>
                <a:spcPct val="150000"/>
              </a:lnSpc>
              <a:spcBef>
                <a:spcPts val="0"/>
              </a:spcBef>
              <a:spcAft>
                <a:spcPts val="0"/>
              </a:spcAft>
              <a:buClrTx/>
              <a:buSzTx/>
              <a:buFont typeface="BIZ UDPゴシック" panose="020B0400000000000000" pitchFamily="50" charset="-128"/>
              <a:buChar char="○"/>
              <a:tabLst/>
              <a:defRPr/>
            </a:pP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百舌鳥・古市古墳群</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85725"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２０１９年に世界遺産に登録。古墳時代の最盛期であった</a:t>
            </a:r>
            <a: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世紀後半から</a:t>
            </a:r>
            <a: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世紀後半にかけて築造された古代日本列島の王たちの墓群。国内外に古墳群の価値や魅力を発信</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43" name="図 42">
            <a:extLst>
              <a:ext uri="{FF2B5EF4-FFF2-40B4-BE49-F238E27FC236}">
                <a16:creationId xmlns:a16="http://schemas.microsoft.com/office/drawing/2014/main" id="{FA5746FD-DD9B-4030-B5B6-1D009C0B43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5384" y="1240990"/>
            <a:ext cx="1093226" cy="755867"/>
          </a:xfrm>
          <a:prstGeom prst="rect">
            <a:avLst/>
          </a:prstGeom>
        </p:spPr>
      </p:pic>
      <p:pic>
        <p:nvPicPr>
          <p:cNvPr id="46" name="図 45">
            <a:extLst>
              <a:ext uri="{FF2B5EF4-FFF2-40B4-BE49-F238E27FC236}">
                <a16:creationId xmlns:a16="http://schemas.microsoft.com/office/drawing/2014/main" id="{0DF895FA-C55A-41DA-918C-9DFB76FC29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08462" y="1240990"/>
            <a:ext cx="1093225" cy="774093"/>
          </a:xfrm>
          <a:prstGeom prst="rect">
            <a:avLst/>
          </a:prstGeom>
        </p:spPr>
      </p:pic>
      <p:sp>
        <p:nvSpPr>
          <p:cNvPr id="19" name="テキスト ボックス 18">
            <a:extLst>
              <a:ext uri="{FF2B5EF4-FFF2-40B4-BE49-F238E27FC236}">
                <a16:creationId xmlns:a16="http://schemas.microsoft.com/office/drawing/2014/main" id="{DB1B96B3-F552-428F-9706-CCB8B27DCCFF}"/>
              </a:ext>
            </a:extLst>
          </p:cNvPr>
          <p:cNvSpPr txBox="1"/>
          <p:nvPr/>
        </p:nvSpPr>
        <p:spPr>
          <a:xfrm>
            <a:off x="3755086" y="2494604"/>
            <a:ext cx="2414785" cy="307777"/>
          </a:xfrm>
          <a:prstGeom prst="rect">
            <a:avLst/>
          </a:prstGeom>
          <a:solidFill>
            <a:srgbClr val="2CA38C"/>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400" b="1" dirty="0">
                <a:solidFill>
                  <a:prstClr val="white"/>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魅力コンテンツ（公共</a:t>
            </a:r>
            <a:r>
              <a:rPr lang="en-US" altLang="ja-JP" sz="1400" b="1" dirty="0">
                <a:solidFill>
                  <a:prstClr val="white"/>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endParaRPr kumimoji="0" lang="en-US" altLang="ja-JP"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36" name="テキスト ボックス 35">
            <a:extLst>
              <a:ext uri="{FF2B5EF4-FFF2-40B4-BE49-F238E27FC236}">
                <a16:creationId xmlns:a16="http://schemas.microsoft.com/office/drawing/2014/main" id="{76B5FD19-E748-41B1-A3D1-CF29506524B6}"/>
              </a:ext>
            </a:extLst>
          </p:cNvPr>
          <p:cNvSpPr txBox="1"/>
          <p:nvPr/>
        </p:nvSpPr>
        <p:spPr>
          <a:xfrm>
            <a:off x="3437576" y="671024"/>
            <a:ext cx="3049805" cy="307777"/>
          </a:xfrm>
          <a:prstGeom prst="rect">
            <a:avLst/>
          </a:prstGeom>
          <a:solidFill>
            <a:srgbClr val="2CA38C"/>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400" b="1" dirty="0">
                <a:solidFill>
                  <a:prstClr val="white"/>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都市魅力の向上にむけた魅力発信</a:t>
            </a:r>
            <a:endParaRPr kumimoji="0" lang="en-US" altLang="ja-JP"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pic>
        <p:nvPicPr>
          <p:cNvPr id="20" name="図 19">
            <a:extLst>
              <a:ext uri="{FF2B5EF4-FFF2-40B4-BE49-F238E27FC236}">
                <a16:creationId xmlns:a16="http://schemas.microsoft.com/office/drawing/2014/main" id="{3AAFB4D2-2456-4632-9AF2-40A3EADF1AF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470696" y="3661119"/>
            <a:ext cx="1042506" cy="725652"/>
          </a:xfrm>
          <a:prstGeom prst="rect">
            <a:avLst/>
          </a:prstGeom>
        </p:spPr>
      </p:pic>
      <p:pic>
        <p:nvPicPr>
          <p:cNvPr id="23" name="図 22">
            <a:extLst>
              <a:ext uri="{FF2B5EF4-FFF2-40B4-BE49-F238E27FC236}">
                <a16:creationId xmlns:a16="http://schemas.microsoft.com/office/drawing/2014/main" id="{C4449EF9-D823-41FE-BE30-265FE2A34B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01704" y="4684218"/>
            <a:ext cx="961978" cy="683950"/>
          </a:xfrm>
          <a:prstGeom prst="rect">
            <a:avLst/>
          </a:prstGeom>
        </p:spPr>
      </p:pic>
      <p:pic>
        <p:nvPicPr>
          <p:cNvPr id="10" name="図 9">
            <a:extLst>
              <a:ext uri="{FF2B5EF4-FFF2-40B4-BE49-F238E27FC236}">
                <a16:creationId xmlns:a16="http://schemas.microsoft.com/office/drawing/2014/main" id="{0DB1D71D-E4DE-4ED2-BEB5-25DCA069A2B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58112" y="4619595"/>
            <a:ext cx="1036216" cy="685623"/>
          </a:xfrm>
          <a:prstGeom prst="rect">
            <a:avLst/>
          </a:prstGeom>
        </p:spPr>
      </p:pic>
      <p:pic>
        <p:nvPicPr>
          <p:cNvPr id="24" name="図 23">
            <a:extLst>
              <a:ext uri="{FF2B5EF4-FFF2-40B4-BE49-F238E27FC236}">
                <a16:creationId xmlns:a16="http://schemas.microsoft.com/office/drawing/2014/main" id="{5A892CBC-8241-4593-91B6-962EBB98E1F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93691" y="1240990"/>
            <a:ext cx="1049260" cy="690652"/>
          </a:xfrm>
          <a:prstGeom prst="rect">
            <a:avLst/>
          </a:prstGeom>
        </p:spPr>
      </p:pic>
      <p:pic>
        <p:nvPicPr>
          <p:cNvPr id="28" name="図 27">
            <a:extLst>
              <a:ext uri="{FF2B5EF4-FFF2-40B4-BE49-F238E27FC236}">
                <a16:creationId xmlns:a16="http://schemas.microsoft.com/office/drawing/2014/main" id="{2C09408E-870F-4CBA-BA39-3699F621AE8E}"/>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3961107" y="3042263"/>
            <a:ext cx="991891" cy="657416"/>
          </a:xfrm>
          <a:prstGeom prst="rect">
            <a:avLst/>
          </a:prstGeom>
        </p:spPr>
      </p:pic>
      <p:pic>
        <p:nvPicPr>
          <p:cNvPr id="29" name="図 28">
            <a:extLst>
              <a:ext uri="{FF2B5EF4-FFF2-40B4-BE49-F238E27FC236}">
                <a16:creationId xmlns:a16="http://schemas.microsoft.com/office/drawing/2014/main" id="{761E213A-647A-4874-82F3-88C5CDC4A2E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862153" y="3901333"/>
            <a:ext cx="1090845" cy="543241"/>
          </a:xfrm>
          <a:prstGeom prst="rect">
            <a:avLst/>
          </a:prstGeom>
        </p:spPr>
      </p:pic>
      <p:sp>
        <p:nvSpPr>
          <p:cNvPr id="2" name="スライド番号プレースホルダー 1">
            <a:extLst>
              <a:ext uri="{FF2B5EF4-FFF2-40B4-BE49-F238E27FC236}">
                <a16:creationId xmlns:a16="http://schemas.microsoft.com/office/drawing/2014/main" id="{575541CA-E1F7-476E-BE71-671375E5A6E0}"/>
              </a:ext>
            </a:extLst>
          </p:cNvPr>
          <p:cNvSpPr>
            <a:spLocks noGrp="1"/>
          </p:cNvSpPr>
          <p:nvPr>
            <p:ph type="sldNum" sz="quarter" idx="12"/>
          </p:nvPr>
        </p:nvSpPr>
        <p:spPr>
          <a:xfrm>
            <a:off x="7677150" y="6486224"/>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544714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75541CA-E1F7-476E-BE71-671375E5A6E0}"/>
              </a:ext>
            </a:extLst>
          </p:cNvPr>
          <p:cNvSpPr>
            <a:spLocks noGrp="1"/>
          </p:cNvSpPr>
          <p:nvPr>
            <p:ph type="sldNum" sz="quarter" idx="12"/>
          </p:nvPr>
        </p:nvSpPr>
        <p:spPr>
          <a:xfrm>
            <a:off x="7677150" y="6490172"/>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0E8F17E2-881C-4FE0-8812-878605E411F0}"/>
              </a:ext>
            </a:extLst>
          </p:cNvPr>
          <p:cNvSpPr txBox="1"/>
          <p:nvPr/>
        </p:nvSpPr>
        <p:spPr>
          <a:xfrm>
            <a:off x="0" y="61186"/>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２－①．都市魅力の向上に向けた取組み＜民間の取組み＞</a:t>
            </a:r>
          </a:p>
        </p:txBody>
      </p:sp>
      <p:sp>
        <p:nvSpPr>
          <p:cNvPr id="11" name="正方形/長方形 10">
            <a:extLst>
              <a:ext uri="{FF2B5EF4-FFF2-40B4-BE49-F238E27FC236}">
                <a16:creationId xmlns:a16="http://schemas.microsoft.com/office/drawing/2014/main" id="{2F3DC8F0-1848-4B74-9078-3909E32CA45C}"/>
              </a:ext>
            </a:extLst>
          </p:cNvPr>
          <p:cNvSpPr/>
          <p:nvPr/>
        </p:nvSpPr>
        <p:spPr>
          <a:xfrm>
            <a:off x="284182" y="971538"/>
            <a:ext cx="9301613" cy="5524589"/>
          </a:xfrm>
          <a:prstGeom prst="rect">
            <a:avLst/>
          </a:prstGeom>
          <a:noFill/>
          <a:ln w="63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0" name="テキスト ボックス 39">
            <a:extLst>
              <a:ext uri="{FF2B5EF4-FFF2-40B4-BE49-F238E27FC236}">
                <a16:creationId xmlns:a16="http://schemas.microsoft.com/office/drawing/2014/main" id="{3629CB6F-520C-48B6-8478-3A03B7917848}"/>
              </a:ext>
            </a:extLst>
          </p:cNvPr>
          <p:cNvSpPr txBox="1"/>
          <p:nvPr/>
        </p:nvSpPr>
        <p:spPr>
          <a:xfrm>
            <a:off x="422312" y="1097480"/>
            <a:ext cx="4787986" cy="5628464"/>
          </a:xfrm>
          <a:prstGeom prst="rect">
            <a:avLst/>
          </a:prstGeom>
          <a:noFill/>
        </p:spPr>
        <p:txBody>
          <a:bodyPr wrap="square" lIns="72000" rIns="72000" rtlCol="0">
            <a:spAutoFit/>
          </a:bodyPr>
          <a:lstStyle/>
          <a:p>
            <a:pPr marR="0" lvl="0" algn="l" defTabSz="457200" rtl="0" eaLnBrk="1" fontAlgn="auto" latinLnBrk="0" hangingPunct="1">
              <a:spcBef>
                <a:spcPts val="300"/>
              </a:spcBef>
              <a:buClrTx/>
              <a:buSzTx/>
              <a:tabLst/>
              <a:defRPr/>
            </a:pPr>
            <a:r>
              <a:rPr lang="ja-JP" altLang="en-US" sz="1100" dirty="0">
                <a:solidFill>
                  <a:prstClr val="black"/>
                </a:solidFill>
                <a:effectLst>
                  <a:outerShdw blurRad="38100" dist="38100" dir="2700000" algn="tl">
                    <a:srgbClr val="000000">
                      <a:alpha val="43137"/>
                    </a:srgbClr>
                  </a:outerShdw>
                </a:effectLst>
                <a:highlight>
                  <a:srgbClr val="E6E6E6"/>
                </a:highlight>
                <a:latin typeface="BIZ UDPゴシック" panose="020B0400000000000000" pitchFamily="50" charset="-128"/>
                <a:ea typeface="BIZ UDPゴシック" panose="020B0400000000000000" pitchFamily="50" charset="-128"/>
              </a:rPr>
              <a:t>レジャー施設</a:t>
            </a:r>
            <a:endParaRPr kumimoji="0" lang="en-US" altLang="ja-JP" sz="1100"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E6E6E6"/>
              </a:highlight>
              <a:uLnTx/>
              <a:uFillTx/>
              <a:latin typeface="BIZ UDPゴシック" panose="020B0400000000000000" pitchFamily="50" charset="-128"/>
              <a:ea typeface="BIZ UDPゴシック" panose="020B0400000000000000" pitchFamily="50" charset="-128"/>
            </a:endParaRPr>
          </a:p>
          <a:p>
            <a:pPr marL="171450" marR="0" lvl="0" indent="-171450" algn="l" defTabSz="457200" rtl="0" eaLnBrk="1" fontAlgn="auto" latinLnBrk="0" hangingPunct="1">
              <a:lnSpc>
                <a:spcPct val="150000"/>
              </a:lnSpc>
              <a:spcBef>
                <a:spcPts val="1200"/>
              </a:spcBef>
              <a:buClrTx/>
              <a:buSzTx/>
              <a:buFont typeface="BIZ UDPゴシック" panose="020B0400000000000000" pitchFamily="50" charset="-128"/>
              <a:buChar char="○"/>
              <a:tabLst/>
              <a:defRPr/>
            </a:pP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ユニバーサルスタジオジャパンにおけるエリア拡張や新コンテンツ提供</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6700" marR="0" lvl="0" indent="-88900" algn="l" defTabSz="457200" rtl="0" eaLnBrk="1" fontAlgn="auto" latinLnBrk="0" hangingPunct="1">
              <a:buClrTx/>
              <a:buSzTx/>
              <a:buFont typeface="Arial" panose="020B0604020202020204" pitchFamily="34" charset="0"/>
              <a:buChar char="•"/>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ザ・フライング・ダイナソー（２０１６年）</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6700" marR="0" lvl="0" indent="-88900" algn="l" defTabSz="457200" rtl="0" eaLnBrk="1" fontAlgn="auto" latinLnBrk="0" hangingPunct="1">
              <a:buClrTx/>
              <a:buSzTx/>
              <a:buFont typeface="Arial" panose="020B0604020202020204" pitchFamily="34" charset="0"/>
              <a:buChar char="•"/>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ミニオン・パーク（２０１７年）</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6700" marR="0" lvl="0" indent="-88900" algn="l" defTabSz="457200" rtl="0" eaLnBrk="1" fontAlgn="auto" latinLnBrk="0" hangingPunct="1">
              <a:buClrTx/>
              <a:buSzTx/>
              <a:buFont typeface="Arial" panose="020B0604020202020204" pitchFamily="34" charset="0"/>
              <a:buChar char="•"/>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スーパー・ニンテンドー・ワールド</a:t>
            </a: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（２０２１年）</a:t>
            </a:r>
            <a:endPar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7800" marR="0" lvl="0" algn="l" defTabSz="457200" rtl="0" eaLnBrk="1" fontAlgn="auto" latinLnBrk="0" hangingPunct="1">
              <a:buClrTx/>
              <a:buSzTx/>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（「ドンキーコング・カントリー」の新設</a:t>
            </a: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2024</a:t>
            </a: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indent="-171450">
              <a:lnSpc>
                <a:spcPct val="150000"/>
              </a:lnSpc>
              <a:spcBef>
                <a:spcPts val="1200"/>
              </a:spcBef>
              <a:buFont typeface="BIZ UDPゴシック" panose="020B0400000000000000" pitchFamily="50" charset="-128"/>
              <a:buChar char="○"/>
              <a:defRPr/>
            </a:pPr>
            <a:r>
              <a:rPr lang="en-US" altLang="ja-JP" sz="1050" b="1" i="0" dirty="0">
                <a:effectLst/>
                <a:latin typeface="BIZ UDPゴシック" panose="020B0400000000000000" pitchFamily="50" charset="-128"/>
                <a:ea typeface="BIZ UDPゴシック" panose="020B0400000000000000" pitchFamily="50" charset="-128"/>
              </a:rPr>
              <a:t>COOL JAPAN</a:t>
            </a:r>
            <a:r>
              <a:rPr lang="ja-JP" altLang="en-US" sz="1050" b="1" dirty="0">
                <a:latin typeface="BIZ UDPゴシック" panose="020B0400000000000000" pitchFamily="50" charset="-128"/>
                <a:ea typeface="BIZ UDPゴシック" panose="020B0400000000000000" pitchFamily="50" charset="-128"/>
              </a:rPr>
              <a:t> </a:t>
            </a:r>
            <a:r>
              <a:rPr lang="en-US" altLang="ja-JP" sz="1050" b="1" i="0" dirty="0">
                <a:effectLst/>
                <a:latin typeface="BIZ UDPゴシック" panose="020B0400000000000000" pitchFamily="50" charset="-128"/>
                <a:ea typeface="BIZ UDPゴシック" panose="020B0400000000000000" pitchFamily="50" charset="-128"/>
              </a:rPr>
              <a:t>PARK OSAKA</a:t>
            </a:r>
            <a:r>
              <a:rPr lang="ja-JP" altLang="en-US" sz="1000" b="1" i="0" dirty="0">
                <a:effectLst/>
                <a:latin typeface="BIZ UDPゴシック" panose="020B0400000000000000" pitchFamily="50" charset="-128"/>
                <a:ea typeface="BIZ UDPゴシック" panose="020B0400000000000000" pitchFamily="50" charset="-128"/>
              </a:rPr>
              <a:t>（</a:t>
            </a:r>
            <a:r>
              <a:rPr lang="en-US" altLang="ja-JP" sz="1000" b="1" i="0" dirty="0">
                <a:effectLst/>
                <a:latin typeface="BIZ UDPゴシック" panose="020B0400000000000000" pitchFamily="50" charset="-128"/>
                <a:ea typeface="BIZ UDPゴシック" panose="020B0400000000000000" pitchFamily="50" charset="-128"/>
              </a:rPr>
              <a:t>2019</a:t>
            </a:r>
            <a:r>
              <a:rPr lang="ja-JP" altLang="en-US" sz="1000" b="1" i="0" dirty="0">
                <a:effectLst/>
                <a:latin typeface="BIZ UDPゴシック" panose="020B0400000000000000" pitchFamily="50" charset="-128"/>
                <a:ea typeface="BIZ UDPゴシック" panose="020B0400000000000000" pitchFamily="50" charset="-128"/>
              </a:rPr>
              <a:t>年）</a:t>
            </a:r>
            <a:endParaRPr lang="en-US" altLang="ja-JP" sz="1000" b="1" i="0" dirty="0">
              <a:effectLst/>
              <a:latin typeface="BIZ UDPゴシック" panose="020B0400000000000000" pitchFamily="50" charset="-128"/>
              <a:ea typeface="BIZ UDPゴシック" panose="020B0400000000000000" pitchFamily="50" charset="-128"/>
            </a:endParaRPr>
          </a:p>
          <a:p>
            <a:pPr marL="266700" indent="-95250">
              <a:buFont typeface="Wingdings" panose="05000000000000000000" pitchFamily="2" charset="2"/>
              <a:buChar char=""/>
              <a:defRPr/>
            </a:pPr>
            <a:r>
              <a:rPr lang="ja-JP" altLang="en-US" sz="1000" dirty="0">
                <a:latin typeface="BIZ UDPゴシック" panose="020B0400000000000000" pitchFamily="50" charset="-128"/>
                <a:ea typeface="BIZ UDPゴシック" panose="020B0400000000000000" pitchFamily="50" charset="-128"/>
              </a:rPr>
              <a:t>大阪城公園内にオープンした３つの劇場。様々なジャンルのエンタテインメントの上演に対応する最新鋭の設備環境が整備</a:t>
            </a:r>
            <a:endParaRPr lang="en-US" altLang="ja-JP" sz="1000" dirty="0">
              <a:latin typeface="BIZ UDPゴシック" panose="020B0400000000000000" pitchFamily="50" charset="-128"/>
              <a:ea typeface="BIZ UDPゴシック" panose="020B0400000000000000" pitchFamily="50" charset="-128"/>
            </a:endParaRPr>
          </a:p>
          <a:p>
            <a:pPr marL="180975" marR="0" lvl="0" indent="-171450" algn="l" defTabSz="457200" rtl="0" eaLnBrk="1" fontAlgn="auto" latinLnBrk="0" hangingPunct="1">
              <a:lnSpc>
                <a:spcPct val="150000"/>
              </a:lnSpc>
              <a:spcBef>
                <a:spcPts val="1200"/>
              </a:spcBef>
              <a:buClrTx/>
              <a:buSzTx/>
              <a:buFont typeface="BIZ UDPゴシック" panose="020B0400000000000000" pitchFamily="50" charset="-128"/>
              <a:buChar char="○"/>
              <a:tabLst/>
              <a:defRPr/>
            </a:pPr>
            <a:r>
              <a:rPr kumimoji="0" lang="ja-JP" altLang="en-US" sz="10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空庭温泉 </a:t>
            </a:r>
            <a:r>
              <a:rPr kumimoji="0" lang="en-US" altLang="ja-JP" sz="10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OSAKA BAY TOWER</a:t>
            </a:r>
            <a:r>
              <a:rPr kumimoji="0" lang="ja-JP" altLang="en-US" sz="1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1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201</a:t>
            </a:r>
            <a:r>
              <a:rPr kumimoji="0" lang="en-US" altLang="ja-JP" sz="1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9</a:t>
            </a:r>
            <a:r>
              <a:rPr kumimoji="0" lang="ja-JP" altLang="en-US" sz="1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年）</a:t>
            </a:r>
            <a:endParaRPr kumimoji="0" lang="en-US" altLang="ja-JP" sz="1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266700" marR="0" lvl="0" indent="-95250" algn="l" defTabSz="457200" rtl="0" eaLnBrk="1" fontAlgn="auto" latinLnBrk="0" hangingPunct="1">
              <a:buClrTx/>
              <a:buSzTx/>
              <a:buFont typeface="Wingdings" panose="05000000000000000000" pitchFamily="2" charset="2"/>
              <a:buChar char=""/>
              <a:tabLst/>
              <a:defRPr/>
            </a:pPr>
            <a:r>
              <a:rPr kumimoji="0" lang="ja-JP" altLang="en-US" sz="1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安土桃山時代をコンセプトにした関西最大級の約</a:t>
            </a:r>
            <a:r>
              <a:rPr kumimoji="0" lang="en-US" altLang="ja-JP" sz="1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5,000</a:t>
            </a:r>
            <a:r>
              <a:rPr kumimoji="0" lang="ja-JP" altLang="en-US" sz="1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坪の温泉テーマパーク</a:t>
            </a:r>
            <a:endParaRPr kumimoji="0" lang="en-US" altLang="ja-JP" sz="1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180975" indent="-171450">
              <a:lnSpc>
                <a:spcPct val="150000"/>
              </a:lnSpc>
              <a:spcBef>
                <a:spcPts val="1200"/>
              </a:spcBef>
              <a:buFont typeface="BIZ UDPゴシック" panose="020B0400000000000000" pitchFamily="50" charset="-128"/>
              <a:buChar char="○"/>
              <a:defRPr/>
            </a:pP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SENNAN LONG PARK</a:t>
            </a:r>
            <a:r>
              <a:rPr kumimoji="0"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0" lang="ja-JP" altLang="en-US" sz="1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市営・泉南りんくう公園、 </a:t>
            </a:r>
            <a:r>
              <a:rPr kumimoji="0"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2020</a:t>
            </a:r>
            <a:r>
              <a:rPr kumimoji="0"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a:t>
            </a:r>
            <a:endParaRPr kumimoji="0"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66700" indent="-85725">
              <a:buFont typeface="Wingdings" panose="05000000000000000000" pitchFamily="2" charset="2"/>
              <a:buChar char=""/>
              <a:defRPr/>
            </a:pPr>
            <a:r>
              <a:rPr lang="ja-JP" altLang="en-US" sz="1000" dirty="0">
                <a:solidFill>
                  <a:prstClr val="black"/>
                </a:solidFill>
                <a:latin typeface="BIZ UDPゴシック" panose="020B0400000000000000" pitchFamily="50" charset="-128"/>
                <a:ea typeface="BIZ UDPゴシック" panose="020B0400000000000000" pitchFamily="50" charset="-128"/>
              </a:rPr>
              <a:t>約</a:t>
            </a:r>
            <a:r>
              <a:rPr lang="en-US" altLang="ja-JP" sz="1000" dirty="0">
                <a:solidFill>
                  <a:prstClr val="black"/>
                </a:solidFill>
                <a:latin typeface="BIZ UDPゴシック" panose="020B0400000000000000" pitchFamily="50" charset="-128"/>
                <a:ea typeface="BIZ UDPゴシック" panose="020B0400000000000000" pitchFamily="50" charset="-128"/>
              </a:rPr>
              <a:t>2km</a:t>
            </a:r>
            <a:r>
              <a:rPr lang="ja-JP" altLang="en-US" sz="1000" dirty="0">
                <a:solidFill>
                  <a:prstClr val="black"/>
                </a:solidFill>
                <a:latin typeface="BIZ UDPゴシック" panose="020B0400000000000000" pitchFamily="50" charset="-128"/>
                <a:ea typeface="BIZ UDPゴシック" panose="020B0400000000000000" pitchFamily="50" charset="-128"/>
              </a:rPr>
              <a:t>の海岸に沿って、スポーツ施設、飲食店、地元食材の</a:t>
            </a:r>
            <a:br>
              <a:rPr lang="en-US" altLang="ja-JP" sz="1000" dirty="0">
                <a:solidFill>
                  <a:prstClr val="black"/>
                </a:solidFill>
                <a:latin typeface="BIZ UDPゴシック" panose="020B0400000000000000" pitchFamily="50" charset="-128"/>
                <a:ea typeface="BIZ UDPゴシック" panose="020B0400000000000000" pitchFamily="50" charset="-128"/>
              </a:rPr>
            </a:br>
            <a:r>
              <a:rPr lang="ja-JP" altLang="en-US" sz="1000" dirty="0">
                <a:solidFill>
                  <a:prstClr val="black"/>
                </a:solidFill>
                <a:latin typeface="BIZ UDPゴシック" panose="020B0400000000000000" pitchFamily="50" charset="-128"/>
                <a:ea typeface="BIZ UDPゴシック" panose="020B0400000000000000" pitchFamily="50" charset="-128"/>
              </a:rPr>
              <a:t>市場、キャンプやグランピング施設など多彩なコンテンツやア</a:t>
            </a:r>
            <a:br>
              <a:rPr lang="en-US" altLang="ja-JP" sz="1000" dirty="0">
                <a:solidFill>
                  <a:prstClr val="black"/>
                </a:solidFill>
                <a:latin typeface="BIZ UDPゴシック" panose="020B0400000000000000" pitchFamily="50" charset="-128"/>
                <a:ea typeface="BIZ UDPゴシック" panose="020B0400000000000000" pitchFamily="50" charset="-128"/>
              </a:rPr>
            </a:br>
            <a:r>
              <a:rPr lang="ja-JP" altLang="en-US" sz="1000" dirty="0">
                <a:solidFill>
                  <a:prstClr val="black"/>
                </a:solidFill>
                <a:latin typeface="BIZ UDPゴシック" panose="020B0400000000000000" pitchFamily="50" charset="-128"/>
                <a:ea typeface="BIZ UDPゴシック" panose="020B0400000000000000" pitchFamily="50" charset="-128"/>
              </a:rPr>
              <a:t>クティビティが配置。</a:t>
            </a:r>
            <a:r>
              <a:rPr lang="en-US" altLang="ja-JP" sz="1000" dirty="0">
                <a:solidFill>
                  <a:prstClr val="black"/>
                </a:solidFill>
                <a:latin typeface="BIZ UDPゴシック" panose="020B0400000000000000" pitchFamily="50" charset="-128"/>
                <a:ea typeface="BIZ UDPゴシック" panose="020B0400000000000000" pitchFamily="50" charset="-128"/>
              </a:rPr>
              <a:t>PFI</a:t>
            </a:r>
            <a:r>
              <a:rPr lang="ja-JP" altLang="en-US" sz="1000" dirty="0">
                <a:solidFill>
                  <a:prstClr val="black"/>
                </a:solidFill>
                <a:latin typeface="BIZ UDPゴシック" panose="020B0400000000000000" pitchFamily="50" charset="-128"/>
                <a:ea typeface="BIZ UDPゴシック" panose="020B0400000000000000" pitchFamily="50" charset="-128"/>
              </a:rPr>
              <a:t>事業により公園の未整備用地を活用</a:t>
            </a:r>
            <a:endParaRPr lang="en-US" altLang="ja-JP" sz="1000" dirty="0">
              <a:solidFill>
                <a:prstClr val="black"/>
              </a:solidFill>
              <a:latin typeface="BIZ UDPゴシック" panose="020B0400000000000000" pitchFamily="50" charset="-128"/>
              <a:ea typeface="BIZ UDPゴシック" panose="020B0400000000000000" pitchFamily="50" charset="-128"/>
            </a:endParaRPr>
          </a:p>
          <a:p>
            <a:pPr marL="171450" marR="0" lvl="0" indent="-171450" algn="l" defTabSz="457200" rtl="0" eaLnBrk="1" fontAlgn="auto" latinLnBrk="0" hangingPunct="1">
              <a:lnSpc>
                <a:spcPct val="150000"/>
              </a:lnSpc>
              <a:spcBef>
                <a:spcPts val="1200"/>
              </a:spcBef>
              <a:buClrTx/>
              <a:buSzTx/>
              <a:buFont typeface="BIZ UDPゴシック" panose="020B0400000000000000" pitchFamily="50" charset="-128"/>
              <a:buChar char="○"/>
              <a:tabLst/>
              <a:defRPr/>
            </a:pP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通天閣リニューアル</a:t>
            </a:r>
            <a:endParaRPr kumimoji="0"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buClrTx/>
              <a:buSzTx/>
              <a:buFont typeface="Wingdings" panose="05000000000000000000" pitchFamily="2" charset="2"/>
              <a:buChar char=""/>
              <a:tabLst/>
              <a:defRPr/>
            </a:pPr>
            <a:r>
              <a:rPr lang="ja-JP" altLang="en-US" sz="1000" dirty="0">
                <a:solidFill>
                  <a:prstClr val="black"/>
                </a:solidFill>
                <a:latin typeface="BIZ UDPゴシック" panose="020B0400000000000000" pitchFamily="50" charset="-128"/>
                <a:ea typeface="BIZ UDPゴシック" panose="020B0400000000000000" pitchFamily="50" charset="-128"/>
              </a:rPr>
              <a:t>全長</a:t>
            </a:r>
            <a:r>
              <a:rPr lang="en-US" altLang="ja-JP" sz="1000" dirty="0">
                <a:solidFill>
                  <a:prstClr val="black"/>
                </a:solidFill>
                <a:latin typeface="BIZ UDPゴシック" panose="020B0400000000000000" pitchFamily="50" charset="-128"/>
                <a:ea typeface="BIZ UDPゴシック" panose="020B0400000000000000" pitchFamily="50" charset="-128"/>
              </a:rPr>
              <a:t>60</a:t>
            </a:r>
            <a:r>
              <a:rPr lang="ja-JP" altLang="en-US" sz="1000" dirty="0">
                <a:solidFill>
                  <a:prstClr val="black"/>
                </a:solidFill>
                <a:latin typeface="BIZ UDPゴシック" panose="020B0400000000000000" pitchFamily="50" charset="-128"/>
                <a:ea typeface="BIZ UDPゴシック" panose="020B0400000000000000" pitchFamily="50" charset="-128"/>
              </a:rPr>
              <a:t>ｍのスライダーや通天閣の外周を歩いて展望台へ</a:t>
            </a:r>
            <a:br>
              <a:rPr lang="en-US" altLang="ja-JP" sz="1000" dirty="0">
                <a:solidFill>
                  <a:prstClr val="black"/>
                </a:solidFill>
                <a:latin typeface="BIZ UDPゴシック" panose="020B0400000000000000" pitchFamily="50" charset="-128"/>
                <a:ea typeface="BIZ UDPゴシック" panose="020B0400000000000000" pitchFamily="50" charset="-128"/>
              </a:rPr>
            </a:br>
            <a:r>
              <a:rPr lang="ja-JP" altLang="en-US" sz="1000" dirty="0">
                <a:solidFill>
                  <a:prstClr val="black"/>
                </a:solidFill>
                <a:latin typeface="BIZ UDPゴシック" panose="020B0400000000000000" pitchFamily="50" charset="-128"/>
                <a:ea typeface="BIZ UDPゴシック" panose="020B0400000000000000" pitchFamily="50" charset="-128"/>
              </a:rPr>
              <a:t>飛び出すアトラクション的要素</a:t>
            </a:r>
            <a:r>
              <a:rPr lang="ja-JP" altLang="en-US" sz="1000" dirty="0">
                <a:latin typeface="BIZ UDPゴシック" panose="020B0400000000000000" pitchFamily="50" charset="-128"/>
                <a:ea typeface="BIZ UDPゴシック" panose="020B0400000000000000" pitchFamily="50" charset="-128"/>
              </a:rPr>
              <a:t>を導入</a:t>
            </a:r>
            <a:r>
              <a:rPr lang="ja-JP" altLang="en-US" sz="1000" dirty="0">
                <a:solidFill>
                  <a:prstClr val="black"/>
                </a:solidFill>
                <a:latin typeface="BIZ UDPゴシック" panose="020B0400000000000000" pitchFamily="50" charset="-128"/>
                <a:ea typeface="BIZ UDPゴシック" panose="020B0400000000000000" pitchFamily="50" charset="-128"/>
              </a:rPr>
              <a:t>（</a:t>
            </a:r>
            <a:r>
              <a:rPr lang="en-US" altLang="ja-JP" sz="1000" dirty="0">
                <a:solidFill>
                  <a:prstClr val="black"/>
                </a:solidFill>
                <a:latin typeface="BIZ UDPゴシック" panose="020B0400000000000000" pitchFamily="50" charset="-128"/>
                <a:ea typeface="BIZ UDPゴシック" panose="020B0400000000000000" pitchFamily="50" charset="-128"/>
              </a:rPr>
              <a:t>2022</a:t>
            </a:r>
            <a:r>
              <a:rPr lang="ja-JP" altLang="en-US" sz="1000" dirty="0">
                <a:solidFill>
                  <a:prstClr val="black"/>
                </a:solidFill>
                <a:latin typeface="BIZ UDPゴシック" panose="020B0400000000000000" pitchFamily="50" charset="-128"/>
                <a:ea typeface="BIZ UDPゴシック" panose="020B0400000000000000" pitchFamily="50" charset="-128"/>
              </a:rPr>
              <a:t>年）</a:t>
            </a:r>
            <a:endParaRPr lang="en-US" altLang="ja-JP" sz="1000" dirty="0">
              <a:solidFill>
                <a:prstClr val="black"/>
              </a:solidFill>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
              <a:defRPr/>
            </a:pPr>
            <a:r>
              <a:rPr kumimoji="0" lang="en-US" altLang="ja-JP" sz="1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LED</a:t>
            </a:r>
            <a:r>
              <a:rPr kumimoji="0" lang="ja-JP" altLang="en-US" sz="1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照明</a:t>
            </a:r>
            <a:r>
              <a:rPr lang="ja-JP" altLang="en-US" sz="1000" dirty="0">
                <a:solidFill>
                  <a:prstClr val="black"/>
                </a:solidFill>
                <a:latin typeface="BIZ UDPゴシック" panose="020B0400000000000000" pitchFamily="50" charset="-128"/>
                <a:ea typeface="BIZ UDPゴシック" panose="020B0400000000000000" pitchFamily="50" charset="-128"/>
              </a:rPr>
              <a:t>への</a:t>
            </a:r>
            <a:r>
              <a:rPr kumimoji="0" lang="ja-JP" altLang="en-US" sz="1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全面切替、大型サイネージ導入（</a:t>
            </a:r>
            <a:r>
              <a:rPr kumimoji="0" lang="en-US" altLang="ja-JP" sz="1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2023</a:t>
            </a:r>
            <a:r>
              <a:rPr kumimoji="0" lang="ja-JP" altLang="en-US" sz="1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endParaRPr kumimoji="0" lang="en-US" altLang="ja-JP" sz="1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indent="-171450">
              <a:buFont typeface="Wingdings" panose="05000000000000000000" pitchFamily="2" charset="2"/>
              <a:buChar char=""/>
              <a:defRPr/>
            </a:pPr>
            <a:endParaRPr lang="en-US" altLang="ja-JP" sz="1000" dirty="0">
              <a:solidFill>
                <a:prstClr val="black"/>
              </a:solidFill>
              <a:latin typeface="BIZ UDPゴシック" panose="020B0400000000000000" pitchFamily="50" charset="-128"/>
              <a:ea typeface="BIZ UDPゴシック" panose="020B0400000000000000" pitchFamily="50" charset="-128"/>
            </a:endParaRPr>
          </a:p>
          <a:p>
            <a:pPr marL="171450" marR="0" lvl="0" indent="-171450" algn="l" defTabSz="457200" rtl="0" eaLnBrk="1" fontAlgn="auto" latinLnBrk="0" hangingPunct="1">
              <a:lnSpc>
                <a:spcPct val="150000"/>
              </a:lnSpc>
              <a:spcBef>
                <a:spcPts val="600"/>
              </a:spcBef>
              <a:buClrTx/>
              <a:buSzTx/>
              <a:buFont typeface="BIZ UDPゴシック" panose="020B0400000000000000" pitchFamily="50" charset="-128"/>
              <a:buChar char="○"/>
              <a:tabLst/>
              <a:defRPr/>
            </a:pP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レゴランド・ディスカバリー・センター大阪</a:t>
            </a:r>
            <a:r>
              <a:rPr kumimoji="0"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2015</a:t>
            </a:r>
            <a:r>
              <a:rPr kumimoji="0"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endParaRPr kumimoji="0"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lnSpc>
                <a:spcPct val="150000"/>
              </a:lnSpc>
              <a:spcBef>
                <a:spcPts val="1200"/>
              </a:spcBef>
              <a:buClrTx/>
              <a:buSzTx/>
              <a:buFont typeface="BIZ UDPゴシック" panose="020B0400000000000000" pitchFamily="50" charset="-128"/>
              <a:buChar char="○"/>
              <a:tabLst/>
              <a:defRPr/>
            </a:pP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ジーライオンミュージアム</a:t>
            </a:r>
            <a:r>
              <a:rPr kumimoji="0"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2015</a:t>
            </a:r>
            <a:r>
              <a:rPr kumimoji="0"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endParaRPr kumimoji="0"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6700" marR="0" lvl="0" indent="-85725" algn="l" defTabSz="457200" rtl="0" eaLnBrk="1" fontAlgn="auto" latinLnBrk="0" hangingPunct="1">
              <a:buClrTx/>
              <a:buSzTx/>
              <a:buFont typeface="Wingdings" panose="05000000000000000000" pitchFamily="2" charset="2"/>
              <a:buChar char=""/>
              <a:tabLst/>
              <a:defRPr/>
            </a:pPr>
            <a:r>
              <a:rPr kumimoji="0" lang="ja-JP" altLang="en-US" sz="1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大阪市港区海岸通の赤レンガ倉庫に開業したクラシックカーミュージアム</a:t>
            </a:r>
            <a:endParaRPr kumimoji="0" lang="en-US" altLang="ja-JP" sz="1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a:defRPr/>
            </a:pPr>
            <a:endParaRPr lang="en-US" altLang="ja-JP" dirty="0"/>
          </a:p>
        </p:txBody>
      </p:sp>
      <p:sp>
        <p:nvSpPr>
          <p:cNvPr id="26" name="矢印: 五方向 25">
            <a:extLst>
              <a:ext uri="{FF2B5EF4-FFF2-40B4-BE49-F238E27FC236}">
                <a16:creationId xmlns:a16="http://schemas.microsoft.com/office/drawing/2014/main" id="{882F28C8-A478-4879-8405-C7E386A116CF}"/>
              </a:ext>
            </a:extLst>
          </p:cNvPr>
          <p:cNvSpPr/>
          <p:nvPr/>
        </p:nvSpPr>
        <p:spPr>
          <a:xfrm flipH="1">
            <a:off x="8791575" y="81790"/>
            <a:ext cx="1012271" cy="360000"/>
          </a:xfrm>
          <a:prstGeom prst="homePlate">
            <a:avLst/>
          </a:prstGeom>
          <a:solidFill>
            <a:schemeClr val="bg1"/>
          </a:solidFill>
          <a:ln w="28575">
            <a:solidFill>
              <a:schemeClr val="accent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都　市</a:t>
            </a:r>
          </a:p>
        </p:txBody>
      </p:sp>
      <p:sp>
        <p:nvSpPr>
          <p:cNvPr id="18" name="テキスト ボックス 17">
            <a:extLst>
              <a:ext uri="{FF2B5EF4-FFF2-40B4-BE49-F238E27FC236}">
                <a16:creationId xmlns:a16="http://schemas.microsoft.com/office/drawing/2014/main" id="{B93129C3-C3C4-4792-97FF-A05E5E849A62}"/>
              </a:ext>
            </a:extLst>
          </p:cNvPr>
          <p:cNvSpPr txBox="1"/>
          <p:nvPr/>
        </p:nvSpPr>
        <p:spPr>
          <a:xfrm>
            <a:off x="5304568" y="4766529"/>
            <a:ext cx="3989740" cy="1738938"/>
          </a:xfrm>
          <a:prstGeom prst="rect">
            <a:avLst/>
          </a:prstGeom>
          <a:noFill/>
        </p:spPr>
        <p:txBody>
          <a:bodyPr wrap="square" lIns="72000" rIns="72000" rtlCol="0">
            <a:spAutoFit/>
          </a:bodyPr>
          <a:lstStyle/>
          <a:p>
            <a:pPr marR="0" lvl="0" algn="l" defTabSz="457200" rtl="0" eaLnBrk="1" fontAlgn="auto" latinLnBrk="0" hangingPunct="1">
              <a:lnSpc>
                <a:spcPct val="100000"/>
              </a:lnSpc>
              <a:spcBef>
                <a:spcPts val="300"/>
              </a:spcBef>
              <a:spcAft>
                <a:spcPts val="600"/>
              </a:spcAft>
              <a:buClrTx/>
              <a:buSzTx/>
              <a:tabLst/>
              <a:defRPr/>
            </a:pPr>
            <a:r>
              <a:rPr kumimoji="0" lang="ja-JP" altLang="en-US"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E6E6E6"/>
                </a:highlight>
                <a:uLnTx/>
                <a:uFillTx/>
                <a:latin typeface="BIZ UDPゴシック" panose="020B0400000000000000" pitchFamily="50" charset="-128"/>
                <a:ea typeface="BIZ UDPゴシック" panose="020B0400000000000000" pitchFamily="50" charset="-128"/>
                <a:cs typeface="+mn-cs"/>
              </a:rPr>
              <a:t>音楽イベント等</a:t>
            </a:r>
            <a:endParaRPr kumimoji="0" lang="en-US" altLang="ja-JP"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E6E6E6"/>
              </a:highligh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lnSpc>
                <a:spcPct val="100000"/>
              </a:lnSpc>
              <a:spcBef>
                <a:spcPts val="300"/>
              </a:spcBef>
              <a:spcAft>
                <a:spcPts val="600"/>
              </a:spcAft>
              <a:buClrTx/>
              <a:buSzTx/>
              <a:buFont typeface="BIZ UDPゴシック" panose="020B0400000000000000" pitchFamily="50" charset="-128"/>
              <a:buChar char="○"/>
              <a:tabLst/>
              <a:defRPr/>
            </a:pP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サマーソニック</a:t>
            </a:r>
            <a:b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（万博記念公園、舞洲ｽﾎﾟｰﾂｱｲﾗﾝﾄﾞ）</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lnSpc>
                <a:spcPct val="100000"/>
              </a:lnSpc>
              <a:spcBef>
                <a:spcPts val="300"/>
              </a:spcBef>
              <a:spcAft>
                <a:spcPts val="600"/>
              </a:spcAft>
              <a:buClrTx/>
              <a:buSzTx/>
              <a:buFont typeface="BIZ UDPゴシック" panose="020B0400000000000000" pitchFamily="50" charset="-128"/>
              <a:buChar char="○"/>
              <a:tabLst/>
              <a:defRPr/>
            </a:pP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METROCK</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（堺市）</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lnSpc>
                <a:spcPct val="100000"/>
              </a:lnSpc>
              <a:spcBef>
                <a:spcPts val="300"/>
              </a:spcBef>
              <a:buClrTx/>
              <a:buSzTx/>
              <a:buFont typeface="BIZ UDPゴシック" panose="020B0400000000000000" pitchFamily="50" charset="-128"/>
              <a:buChar char="○"/>
              <a:tabLst/>
              <a:defRPr/>
            </a:pP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海外アーティストによるライブ</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85725" algn="l" defTabSz="457200" rtl="0" eaLnBrk="1" fontAlgn="auto" latinLnBrk="0" hangingPunct="1">
              <a:lnSpc>
                <a:spcPct val="100000"/>
              </a:lnSpc>
              <a:buClrTx/>
              <a:buSzTx/>
              <a:buFont typeface="Arial" panose="020B0604020202020204" pitchFamily="34" charset="0"/>
              <a:buChar char="•"/>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アヴリル・ラヴィーン（２０２２年）</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85725" algn="l" defTabSz="457200" rtl="0" eaLnBrk="1" fontAlgn="auto" latinLnBrk="0" hangingPunct="1">
              <a:lnSpc>
                <a:spcPct val="100000"/>
              </a:lnSpc>
              <a:buClrTx/>
              <a:buSzTx/>
              <a:buFont typeface="Arial" panose="020B0604020202020204" pitchFamily="34" charset="0"/>
              <a:buChar char="•"/>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サラ・ブライトマン（２０２２年、２０２５年）</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85725" algn="l" defTabSz="457200" rtl="0" eaLnBrk="1" fontAlgn="auto" latinLnBrk="0" hangingPunct="1">
              <a:lnSpc>
                <a:spcPct val="100000"/>
              </a:lnSpc>
              <a:buClrTx/>
              <a:buSzTx/>
              <a:buFont typeface="Arial" panose="020B0604020202020204" pitchFamily="34" charset="0"/>
              <a:buChar char="•"/>
              <a:tabLst/>
              <a:defRPr/>
            </a:pP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ジャスティン・ビーバー</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（２０２２年）ほか</a:t>
            </a:r>
            <a:endPar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86742208-CD93-4345-9073-C24374F65C77}"/>
              </a:ext>
            </a:extLst>
          </p:cNvPr>
          <p:cNvSpPr txBox="1"/>
          <p:nvPr/>
        </p:nvSpPr>
        <p:spPr>
          <a:xfrm>
            <a:off x="5304568" y="1278455"/>
            <a:ext cx="4541171" cy="1608133"/>
          </a:xfrm>
          <a:prstGeom prst="rect">
            <a:avLst/>
          </a:prstGeom>
          <a:noFill/>
        </p:spPr>
        <p:txBody>
          <a:bodyPr wrap="square" lIns="72000" rIns="72000" rtlCol="0">
            <a:spAutoFit/>
          </a:bodyPr>
          <a:lstStyle/>
          <a:p>
            <a:pPr marR="0" lvl="0" algn="l" defTabSz="457200" rtl="0" eaLnBrk="1" fontAlgn="auto" latinLnBrk="0" hangingPunct="1">
              <a:spcBef>
                <a:spcPts val="300"/>
              </a:spcBef>
              <a:buClrTx/>
              <a:buSzTx/>
              <a:tabLst/>
              <a:defRPr/>
            </a:pPr>
            <a:r>
              <a:rPr lang="ja-JP" altLang="en-US" sz="1100" b="1" dirty="0">
                <a:effectLst>
                  <a:outerShdw blurRad="38100" dist="38100" dir="2700000" algn="tl">
                    <a:srgbClr val="000000">
                      <a:alpha val="43137"/>
                    </a:srgbClr>
                  </a:outerShdw>
                </a:effectLst>
                <a:highlight>
                  <a:srgbClr val="E6E6E6"/>
                </a:highlight>
                <a:latin typeface="BIZ UDPゴシック" panose="020B0400000000000000" pitchFamily="50" charset="-128"/>
                <a:ea typeface="BIZ UDPゴシック" panose="020B0400000000000000" pitchFamily="50" charset="-128"/>
              </a:rPr>
              <a:t>商業施設</a:t>
            </a:r>
            <a:endParaRPr kumimoji="0" lang="en-US" altLang="ja-JP" sz="1100" b="1" i="0" u="none" strike="noStrike" kern="1200" cap="none" spc="0" normalizeH="0" baseline="0" noProof="0" dirty="0">
              <a:ln>
                <a:noFill/>
              </a:ln>
              <a:effectLst>
                <a:outerShdw blurRad="38100" dist="38100" dir="2700000" algn="tl">
                  <a:srgbClr val="000000">
                    <a:alpha val="43137"/>
                  </a:srgbClr>
                </a:outerShdw>
              </a:effectLst>
              <a:highlight>
                <a:srgbClr val="E6E6E6"/>
              </a:highlight>
              <a:uLnTx/>
              <a:uFillTx/>
              <a:latin typeface="BIZ UDPゴシック" panose="020B0400000000000000" pitchFamily="50" charset="-128"/>
              <a:ea typeface="BIZ UDPゴシック" panose="020B0400000000000000" pitchFamily="50" charset="-128"/>
            </a:endParaRPr>
          </a:p>
          <a:p>
            <a:pPr marL="171450" marR="0" lvl="0" indent="-171450" algn="l" defTabSz="457200" rtl="0" eaLnBrk="1" fontAlgn="auto" latinLnBrk="0" hangingPunct="1">
              <a:spcBef>
                <a:spcPts val="300"/>
              </a:spcBef>
              <a:buClrTx/>
              <a:buSzTx/>
              <a:buFont typeface="BIZ UDPゴシック" panose="020B0400000000000000" pitchFamily="50" charset="-128"/>
              <a:buChar char="○"/>
              <a:tabLst/>
              <a:defRPr/>
            </a:pPr>
            <a:r>
              <a:rPr kumimoji="0" lang="en-US" altLang="ja-JP" sz="10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EXPO</a:t>
            </a:r>
            <a:r>
              <a:rPr kumimoji="0" lang="ja-JP" altLang="en-US" sz="10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en-US" altLang="ja-JP" sz="10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CITY</a:t>
            </a:r>
            <a:r>
              <a:rPr kumimoji="0" lang="ja-JP" altLang="en-US" sz="105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オープン</a:t>
            </a:r>
            <a:r>
              <a:rPr kumimoji="0" lang="ja-JP" altLang="en-US" sz="1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（吹田市、２０１５年）</a:t>
            </a:r>
            <a:endParaRPr kumimoji="0" lang="en-US" altLang="ja-JP" sz="1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spcBef>
                <a:spcPts val="300"/>
              </a:spcBef>
              <a:buClrTx/>
              <a:buSzTx/>
              <a:buFont typeface="BIZ UDPゴシック" panose="020B0400000000000000" pitchFamily="50" charset="-128"/>
              <a:buChar char="○"/>
              <a:tabLst/>
              <a:defRPr/>
            </a:pPr>
            <a:r>
              <a:rPr kumimoji="0" lang="ja-JP" altLang="en-US" sz="10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りんくうプレミアムアウトレット増床</a:t>
            </a:r>
            <a:br>
              <a:rPr kumimoji="0" lang="en-US" altLang="ja-JP" sz="10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br>
            <a:r>
              <a:rPr kumimoji="0" lang="ja-JP" altLang="en-US" sz="1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（泉佐野市、第５期増床２０２０年）</a:t>
            </a:r>
            <a:endParaRPr kumimoji="0" lang="en-US" altLang="ja-JP" sz="1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spcBef>
                <a:spcPts val="300"/>
              </a:spcBef>
              <a:buClrTx/>
              <a:buSzTx/>
              <a:buFont typeface="BIZ UDPゴシック" panose="020B0400000000000000" pitchFamily="50" charset="-128"/>
              <a:buChar char="○"/>
              <a:tabLst/>
              <a:defRPr/>
            </a:pPr>
            <a:r>
              <a:rPr kumimoji="0" lang="ja-JP" altLang="en-US" sz="10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セブンパーク天美</a:t>
            </a:r>
            <a:r>
              <a:rPr kumimoji="0" lang="ja-JP" altLang="en-US" sz="1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（松原市、</a:t>
            </a:r>
            <a:r>
              <a:rPr kumimoji="0" lang="en-US" altLang="ja-JP" sz="1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2021</a:t>
            </a:r>
            <a:r>
              <a:rPr kumimoji="0" lang="ja-JP" altLang="en-US" sz="1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a:t>
            </a:r>
            <a:endParaRPr kumimoji="0" lang="en-US" altLang="ja-JP" sz="105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spcBef>
                <a:spcPts val="300"/>
              </a:spcBef>
              <a:buClrTx/>
              <a:buSzTx/>
              <a:buFont typeface="BIZ UDPゴシック" panose="020B0400000000000000" pitchFamily="50" charset="-128"/>
              <a:buChar char="○"/>
              <a:tabLst/>
              <a:defRPr/>
            </a:pPr>
            <a:r>
              <a:rPr kumimoji="0" lang="ja-JP" altLang="en-US" sz="10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ららぽーと堺</a:t>
            </a:r>
            <a:r>
              <a:rPr kumimoji="0" lang="ja-JP" altLang="en-US" sz="105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オープン</a:t>
            </a:r>
            <a:r>
              <a:rPr kumimoji="0" lang="ja-JP" altLang="en-US" sz="1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（２０２２年）</a:t>
            </a:r>
            <a:endParaRPr kumimoji="0" lang="en-US" altLang="ja-JP" sz="1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spcBef>
                <a:spcPts val="300"/>
              </a:spcBef>
              <a:buClrTx/>
              <a:buSzTx/>
              <a:buFont typeface="BIZ UDPゴシック" panose="020B0400000000000000" pitchFamily="50" charset="-128"/>
              <a:buChar char="○"/>
              <a:tabLst/>
              <a:defRPr/>
            </a:pPr>
            <a:r>
              <a:rPr kumimoji="0" lang="ja-JP" altLang="en-US" sz="10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ららぽーと門真</a:t>
            </a:r>
            <a:r>
              <a:rPr kumimoji="0" lang="ja-JP" altLang="en-US" sz="105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オープン</a:t>
            </a:r>
            <a:r>
              <a:rPr kumimoji="0" lang="ja-JP" altLang="en-US" sz="1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（２０２３年）</a:t>
            </a:r>
            <a:endParaRPr kumimoji="0" lang="en-US" altLang="ja-JP" sz="1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spcBef>
                <a:spcPts val="300"/>
              </a:spcBef>
              <a:buClrTx/>
              <a:buSzTx/>
              <a:buFont typeface="BIZ UDPゴシック" panose="020B0400000000000000" pitchFamily="50" charset="-128"/>
              <a:buChar char="○"/>
              <a:tabLst/>
              <a:defRPr/>
            </a:pPr>
            <a:r>
              <a:rPr kumimoji="0" lang="en-US" altLang="ja-JP" sz="10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WHATAWON</a:t>
            </a:r>
            <a:r>
              <a:rPr kumimoji="0" lang="ja-JP" altLang="en-US" sz="105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（ワタワン）オープン</a:t>
            </a:r>
            <a:r>
              <a:rPr kumimoji="0" lang="ja-JP" altLang="en-US" sz="1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（岸和田市、２０２４年）</a:t>
            </a:r>
            <a:endParaRPr kumimoji="0" lang="en-US" altLang="ja-JP" sz="105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24" name="テキスト ボックス 23">
            <a:extLst>
              <a:ext uri="{FF2B5EF4-FFF2-40B4-BE49-F238E27FC236}">
                <a16:creationId xmlns:a16="http://schemas.microsoft.com/office/drawing/2014/main" id="{F52F1363-0287-43FD-A299-2682670D5540}"/>
              </a:ext>
            </a:extLst>
          </p:cNvPr>
          <p:cNvSpPr txBox="1"/>
          <p:nvPr/>
        </p:nvSpPr>
        <p:spPr>
          <a:xfrm>
            <a:off x="5304568" y="3074430"/>
            <a:ext cx="3448590" cy="1673535"/>
          </a:xfrm>
          <a:prstGeom prst="rect">
            <a:avLst/>
          </a:prstGeom>
          <a:noFill/>
        </p:spPr>
        <p:txBody>
          <a:bodyPr wrap="square" lIns="72000" rIns="72000" rtlCol="0">
            <a:spAutoFit/>
          </a:bodyPr>
          <a:lstStyle/>
          <a:p>
            <a:pPr marR="0" lvl="0" algn="l" defTabSz="457200" rtl="0" eaLnBrk="1" fontAlgn="auto" latinLnBrk="0" hangingPunct="1">
              <a:spcBef>
                <a:spcPts val="300"/>
              </a:spcBef>
              <a:buClrTx/>
              <a:buSzTx/>
              <a:tabLst/>
              <a:defRPr/>
            </a:pPr>
            <a:r>
              <a:rPr lang="ja-JP" altLang="en-US" sz="1100" b="1" dirty="0">
                <a:solidFill>
                  <a:prstClr val="black"/>
                </a:solidFill>
                <a:effectLst>
                  <a:outerShdw blurRad="38100" dist="38100" dir="2700000" algn="tl">
                    <a:srgbClr val="000000">
                      <a:alpha val="43137"/>
                    </a:srgbClr>
                  </a:outerShdw>
                </a:effectLst>
                <a:highlight>
                  <a:srgbClr val="E6E6E6"/>
                </a:highlight>
                <a:latin typeface="BIZ UDPゴシック" panose="020B0400000000000000" pitchFamily="50" charset="-128"/>
                <a:ea typeface="BIZ UDPゴシック" panose="020B0400000000000000" pitchFamily="50" charset="-128"/>
              </a:rPr>
              <a:t>ホ テ ル</a:t>
            </a:r>
            <a:endParaRPr kumimoji="0" lang="en-US" altLang="ja-JP"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E6E6E6"/>
              </a:highlight>
              <a:uLnTx/>
              <a:uFillTx/>
              <a:latin typeface="BIZ UDPゴシック" panose="020B0400000000000000" pitchFamily="50" charset="-128"/>
              <a:ea typeface="BIZ UDPゴシック" panose="020B0400000000000000" pitchFamily="50" charset="-128"/>
            </a:endParaRPr>
          </a:p>
          <a:p>
            <a:pPr marL="171450" marR="0" lvl="0" indent="-171450" algn="l" defTabSz="457200" rtl="0" eaLnBrk="1" fontAlgn="auto" latinLnBrk="0" hangingPunct="1">
              <a:lnSpc>
                <a:spcPct val="150000"/>
              </a:lnSpc>
              <a:spcBef>
                <a:spcPts val="300"/>
              </a:spcBef>
              <a:buClrTx/>
              <a:buSzTx/>
              <a:buFont typeface="BIZ UDPゴシック" panose="020B0400000000000000" pitchFamily="50" charset="-128"/>
              <a:buChar char="○"/>
              <a:tabLst/>
              <a:defRPr/>
            </a:pP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ブランドホテルの開業</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9875" marR="0" lvl="0" indent="-79375" algn="l" defTabSz="457200" rtl="0" eaLnBrk="1" fontAlgn="auto" latinLnBrk="0" hangingPunct="1">
              <a:buClrTx/>
              <a:buSzTx/>
              <a:buFont typeface="Wingdings" panose="05000000000000000000" pitchFamily="2" charset="2"/>
              <a:buChar char=""/>
              <a:tabLst/>
              <a:defRPr/>
            </a:pPr>
            <a:r>
              <a:rPr kumimoji="0" lang="ja-JP" altLang="en-US" sz="105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コンラッド大阪</a:t>
            </a:r>
            <a:endParaRPr kumimoji="0" lang="en-US" altLang="ja-JP" sz="105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9875" marR="0" lvl="0" indent="-79375" algn="l" defTabSz="457200" rtl="0" eaLnBrk="1" fontAlgn="auto" latinLnBrk="0" hangingPunct="1">
              <a:buClrTx/>
              <a:buSzTx/>
              <a:buFont typeface="Wingdings" panose="05000000000000000000" pitchFamily="2" charset="2"/>
              <a:buChar char=""/>
              <a:tabLst/>
              <a:defRPr/>
            </a:pPr>
            <a:r>
              <a:rPr kumimoji="0" lang="ja-JP" altLang="en-US" sz="105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コートヤード・バイ・マリオット大阪本町</a:t>
            </a:r>
            <a:endParaRPr lang="en-US" altLang="ja-JP" sz="1050" dirty="0">
              <a:solidFill>
                <a:prstClr val="black"/>
              </a:solidFill>
              <a:latin typeface="BIZ UDPゴシック" panose="020B0400000000000000" pitchFamily="50" charset="-128"/>
              <a:ea typeface="BIZ UDPゴシック" panose="020B0400000000000000" pitchFamily="50" charset="-128"/>
            </a:endParaRPr>
          </a:p>
          <a:p>
            <a:pPr marL="269875" marR="0" lvl="0" indent="-79375" algn="l" defTabSz="457200" rtl="0" eaLnBrk="1" fontAlgn="auto" latinLnBrk="0" hangingPunct="1">
              <a:buClrTx/>
              <a:buSzTx/>
              <a:buFont typeface="Wingdings" panose="05000000000000000000" pitchFamily="2" charset="2"/>
              <a:buChar char=""/>
              <a:tabLst/>
              <a:defRPr/>
            </a:pPr>
            <a:r>
              <a:rPr kumimoji="0" lang="ja-JP" altLang="en-US" sz="105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フォーシーズンズホテル大阪</a:t>
            </a:r>
            <a:endParaRPr kumimoji="0" lang="en-US" altLang="ja-JP" sz="105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9875" marR="0" lvl="0" indent="-79375" algn="l" defTabSz="457200" rtl="0" eaLnBrk="1" fontAlgn="auto" latinLnBrk="0" hangingPunct="1">
              <a:buClrTx/>
              <a:buSzTx/>
              <a:buFont typeface="Wingdings" panose="05000000000000000000" pitchFamily="2" charset="2"/>
              <a:buChar char=""/>
              <a:tabLst/>
              <a:defRPr/>
            </a:pPr>
            <a:r>
              <a:rPr kumimoji="0" lang="ja-JP" altLang="en-US" sz="105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フェアフィールド</a:t>
            </a:r>
            <a:r>
              <a:rPr kumimoji="0" lang="ja-JP" altLang="en-US" sz="105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・バイ・</a:t>
            </a:r>
            <a:r>
              <a:rPr kumimoji="0" lang="ja-JP" altLang="en-US" sz="105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マリオット大阪難波</a:t>
            </a:r>
            <a:endParaRPr kumimoji="0" lang="en-US" altLang="ja-JP" sz="105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9875" marR="0" lvl="0" indent="-79375" algn="l" defTabSz="457200" rtl="0" eaLnBrk="1" fontAlgn="auto" latinLnBrk="0" hangingPunct="1">
              <a:buClrTx/>
              <a:buSzTx/>
              <a:buFont typeface="Wingdings" panose="05000000000000000000" pitchFamily="2" charset="2"/>
              <a:buChar char=""/>
              <a:tabLst/>
              <a:defRPr/>
            </a:pPr>
            <a:r>
              <a:rPr kumimoji="0" lang="ja-JP" altLang="en-US" sz="105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カンデオホテル大阪なんば</a:t>
            </a:r>
            <a:endParaRPr kumimoji="0" lang="en-US" altLang="ja-JP" sz="105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9875" marR="0" lvl="0" indent="-79375" algn="l" defTabSz="457200" rtl="0" eaLnBrk="1" fontAlgn="auto" latinLnBrk="0" hangingPunct="1">
              <a:buClrTx/>
              <a:buSzTx/>
              <a:buFont typeface="Wingdings" panose="05000000000000000000" pitchFamily="2" charset="2"/>
              <a:buChar char=""/>
              <a:tabLst/>
              <a:defRPr/>
            </a:pPr>
            <a:r>
              <a:rPr kumimoji="0" lang="ja-JP" altLang="en-US" sz="105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センタラグランドホテル大阪</a:t>
            </a:r>
            <a:endParaRPr kumimoji="0" lang="en-US" altLang="ja-JP" sz="105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9875" marR="0" lvl="0" indent="-79375" algn="l" defTabSz="457200" rtl="0" eaLnBrk="1" fontAlgn="auto" latinLnBrk="0" hangingPunct="1">
              <a:buClrTx/>
              <a:buSzTx/>
              <a:buFont typeface="Wingdings" panose="05000000000000000000" pitchFamily="2" charset="2"/>
              <a:buChar char=""/>
              <a:tabLst/>
              <a:defRPr/>
            </a:pPr>
            <a:r>
              <a:rPr kumimoji="0" lang="ja-JP" altLang="en-US" sz="105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ダブルツリー</a:t>
            </a:r>
            <a:r>
              <a:rPr kumimoji="0" lang="en-US" altLang="ja-JP" sz="105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by</a:t>
            </a:r>
            <a:r>
              <a:rPr kumimoji="0" lang="ja-JP" altLang="en-US" sz="105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ヒルトン大阪城　ほか</a:t>
            </a:r>
            <a:endParaRPr kumimoji="0" lang="en-US" altLang="ja-JP" sz="105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1FE13B7F-6B1C-494F-AD95-3A589A7902EA}"/>
              </a:ext>
            </a:extLst>
          </p:cNvPr>
          <p:cNvSpPr txBox="1"/>
          <p:nvPr/>
        </p:nvSpPr>
        <p:spPr>
          <a:xfrm>
            <a:off x="3974628" y="817219"/>
            <a:ext cx="1920719" cy="307777"/>
          </a:xfrm>
          <a:prstGeom prst="rect">
            <a:avLst/>
          </a:prstGeom>
          <a:solidFill>
            <a:srgbClr val="2CA38C"/>
          </a:solid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400" b="1" dirty="0">
                <a:solidFill>
                  <a:prstClr val="white"/>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魅力コンテンツ（民間）</a:t>
            </a:r>
            <a:endParaRPr kumimoji="0" lang="en-US" altLang="ja-JP"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173842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グループ化 25">
            <a:extLst>
              <a:ext uri="{FF2B5EF4-FFF2-40B4-BE49-F238E27FC236}">
                <a16:creationId xmlns:a16="http://schemas.microsoft.com/office/drawing/2014/main" id="{115C9C94-613C-4E59-AD5A-251645C0518A}"/>
              </a:ext>
            </a:extLst>
          </p:cNvPr>
          <p:cNvGrpSpPr/>
          <p:nvPr/>
        </p:nvGrpSpPr>
        <p:grpSpPr>
          <a:xfrm>
            <a:off x="1313812" y="1247015"/>
            <a:ext cx="8365683" cy="5162567"/>
            <a:chOff x="770159" y="1279666"/>
            <a:chExt cx="8365683" cy="5162567"/>
          </a:xfrm>
        </p:grpSpPr>
        <p:sp>
          <p:nvSpPr>
            <p:cNvPr id="27" name="テキスト ボックス 26">
              <a:extLst>
                <a:ext uri="{FF2B5EF4-FFF2-40B4-BE49-F238E27FC236}">
                  <a16:creationId xmlns:a16="http://schemas.microsoft.com/office/drawing/2014/main" id="{29815B56-2D15-4F81-B3ED-FADB2207053A}"/>
                </a:ext>
              </a:extLst>
            </p:cNvPr>
            <p:cNvSpPr txBox="1"/>
            <p:nvPr/>
          </p:nvSpPr>
          <p:spPr>
            <a:xfrm>
              <a:off x="770159" y="1279666"/>
              <a:ext cx="8365683" cy="5162567"/>
            </a:xfrm>
            <a:prstGeom prst="rect">
              <a:avLst/>
            </a:prstGeom>
            <a:noFill/>
          </p:spPr>
          <p:txBody>
            <a:bodyPr wrap="square" rtlCol="0">
              <a:spAutoFit/>
            </a:bodyPr>
            <a:lstStyle/>
            <a:p>
              <a:pPr marL="715963" indent="-715963">
                <a:lnSpc>
                  <a:spcPct val="150000"/>
                </a:lnSpc>
                <a:buFont typeface="+mj-lt"/>
                <a:buAutoNum type="arabicPeriod"/>
              </a:pPr>
              <a:r>
                <a:rPr lang="ja-JP" altLang="en-US" sz="2400" b="1" dirty="0">
                  <a:solidFill>
                    <a:schemeClr val="bg1">
                      <a:lumMod val="75000"/>
                    </a:schemeClr>
                  </a:solidFill>
                  <a:latin typeface="BIZ UDPゴシック" panose="020B0400000000000000" pitchFamily="50" charset="-128"/>
                  <a:ea typeface="BIZ UDPゴシック" panose="020B0400000000000000" pitchFamily="50" charset="-128"/>
                </a:rPr>
                <a:t>経　済</a:t>
              </a:r>
              <a:br>
                <a:rPr lang="en-US" altLang="ja-JP" sz="2400" b="1" dirty="0">
                  <a:solidFill>
                    <a:schemeClr val="bg1">
                      <a:lumMod val="75000"/>
                    </a:schemeClr>
                  </a:solidFill>
                  <a:latin typeface="BIZ UDPゴシック" panose="020B0400000000000000" pitchFamily="50" charset="-128"/>
                  <a:ea typeface="BIZ UDPゴシック" panose="020B0400000000000000" pitchFamily="50" charset="-128"/>
                </a:rPr>
              </a:b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①　成長に向けた仕組みづくり</a:t>
              </a:r>
              <a:br>
                <a:rPr lang="en-US" altLang="ja-JP" b="1" dirty="0">
                  <a:solidFill>
                    <a:schemeClr val="bg1">
                      <a:lumMod val="75000"/>
                    </a:schemeClr>
                  </a:solidFill>
                  <a:latin typeface="BIZ UDPゴシック" panose="020B0400000000000000" pitchFamily="50" charset="-128"/>
                  <a:ea typeface="BIZ UDPゴシック" panose="020B0400000000000000" pitchFamily="50" charset="-128"/>
                </a:rPr>
              </a:b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②　成長産業拠点の形成</a:t>
              </a:r>
              <a:br>
                <a:rPr lang="en-US" altLang="ja-JP" b="1" dirty="0">
                  <a:solidFill>
                    <a:schemeClr val="bg1">
                      <a:lumMod val="75000"/>
                    </a:schemeClr>
                  </a:solidFill>
                  <a:latin typeface="BIZ UDPゴシック" panose="020B0400000000000000" pitchFamily="50" charset="-128"/>
                  <a:ea typeface="BIZ UDPゴシック" panose="020B0400000000000000" pitchFamily="50" charset="-128"/>
                </a:rPr>
              </a:b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③　まちづくり・インフラ整備</a:t>
              </a:r>
              <a:endParaRPr lang="en-US" altLang="ja-JP" b="1" dirty="0">
                <a:solidFill>
                  <a:schemeClr val="bg1">
                    <a:lumMod val="75000"/>
                  </a:schemeClr>
                </a:solidFill>
                <a:latin typeface="BIZ UDPゴシック" panose="020B0400000000000000" pitchFamily="50" charset="-128"/>
                <a:ea typeface="BIZ UDPゴシック" panose="020B0400000000000000" pitchFamily="50" charset="-128"/>
              </a:endParaRPr>
            </a:p>
            <a:p>
              <a:pPr marL="715963" indent="-715963">
                <a:buFont typeface="+mj-lt"/>
                <a:buAutoNum type="arabicPeriod"/>
              </a:pPr>
              <a:endParaRPr lang="en-US" altLang="ja-JP" sz="1050" b="1" dirty="0">
                <a:latin typeface="BIZ UDPゴシック" panose="020B0400000000000000" pitchFamily="50" charset="-128"/>
                <a:ea typeface="BIZ UDPゴシック" panose="020B0400000000000000" pitchFamily="50" charset="-128"/>
              </a:endParaRPr>
            </a:p>
            <a:p>
              <a:pPr marL="715963" indent="-715963">
                <a:lnSpc>
                  <a:spcPct val="150000"/>
                </a:lnSpc>
                <a:buFont typeface="+mj-lt"/>
                <a:buAutoNum type="arabicPeriod"/>
              </a:pPr>
              <a:r>
                <a:rPr lang="ja-JP" altLang="en-US" sz="2400" b="1" dirty="0">
                  <a:solidFill>
                    <a:schemeClr val="bg1">
                      <a:lumMod val="75000"/>
                    </a:schemeClr>
                  </a:solidFill>
                  <a:latin typeface="BIZ UDPゴシック" panose="020B0400000000000000" pitchFamily="50" charset="-128"/>
                  <a:ea typeface="BIZ UDPゴシック" panose="020B0400000000000000" pitchFamily="50" charset="-128"/>
                </a:rPr>
                <a:t>都　市</a:t>
              </a:r>
              <a:br>
                <a:rPr lang="en-US" altLang="ja-JP" sz="2400" b="1" dirty="0">
                  <a:solidFill>
                    <a:schemeClr val="bg1">
                      <a:lumMod val="75000"/>
                    </a:schemeClr>
                  </a:solidFill>
                  <a:latin typeface="BIZ UDPゴシック" panose="020B0400000000000000" pitchFamily="50" charset="-128"/>
                  <a:ea typeface="BIZ UDPゴシック" panose="020B0400000000000000" pitchFamily="50" charset="-128"/>
                </a:rPr>
              </a:b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①　都市魅力の向上に向けた取組み</a:t>
              </a:r>
              <a:br>
                <a:rPr lang="en-US" altLang="ja-JP" b="1" dirty="0">
                  <a:solidFill>
                    <a:schemeClr val="bg1">
                      <a:lumMod val="75000"/>
                    </a:schemeClr>
                  </a:solidFill>
                  <a:latin typeface="BIZ UDPゴシック" panose="020B0400000000000000" pitchFamily="50" charset="-128"/>
                  <a:ea typeface="BIZ UDPゴシック" panose="020B0400000000000000" pitchFamily="50" charset="-128"/>
                </a:rPr>
              </a:br>
              <a:endParaRPr lang="en-US" altLang="ja-JP" sz="1050" b="1" dirty="0">
                <a:solidFill>
                  <a:schemeClr val="bg1">
                    <a:lumMod val="75000"/>
                  </a:schemeClr>
                </a:solidFill>
                <a:latin typeface="BIZ UDPゴシック" panose="020B0400000000000000" pitchFamily="50" charset="-128"/>
                <a:ea typeface="BIZ UDPゴシック" panose="020B0400000000000000" pitchFamily="50" charset="-128"/>
              </a:endParaRPr>
            </a:p>
            <a:p>
              <a:pPr marL="715963" indent="-715963">
                <a:lnSpc>
                  <a:spcPct val="150000"/>
                </a:lnSpc>
                <a:buFont typeface="+mj-lt"/>
                <a:buAutoNum type="arabicPeriod"/>
              </a:pPr>
              <a:r>
                <a:rPr lang="ja-JP" altLang="en-US" sz="2400" b="1" dirty="0">
                  <a:latin typeface="BIZ UDPゴシック" panose="020B0400000000000000" pitchFamily="50" charset="-128"/>
                  <a:ea typeface="BIZ UDPゴシック" panose="020B0400000000000000" pitchFamily="50" charset="-128"/>
                </a:rPr>
                <a:t>人　材</a:t>
              </a:r>
              <a:br>
                <a:rPr lang="en-US" altLang="ja-JP" sz="2400" b="1" dirty="0">
                  <a:latin typeface="BIZ UDPゴシック" panose="020B0400000000000000" pitchFamily="50" charset="-128"/>
                  <a:ea typeface="BIZ UDPゴシック" panose="020B0400000000000000" pitchFamily="50" charset="-128"/>
                </a:rPr>
              </a:br>
              <a:r>
                <a:rPr lang="ja-JP" altLang="en-US" b="1" dirty="0">
                  <a:latin typeface="BIZ UDPゴシック" panose="020B0400000000000000" pitchFamily="50" charset="-128"/>
                  <a:ea typeface="BIZ UDPゴシック" panose="020B0400000000000000" pitchFamily="50" charset="-128"/>
                </a:rPr>
                <a:t>①　次世代への投資</a:t>
              </a:r>
              <a:br>
                <a:rPr lang="en-US" altLang="ja-JP" b="1" dirty="0">
                  <a:latin typeface="BIZ UDPゴシック" panose="020B0400000000000000" pitchFamily="50" charset="-128"/>
                  <a:ea typeface="BIZ UDPゴシック" panose="020B0400000000000000" pitchFamily="50" charset="-128"/>
                </a:rPr>
              </a:br>
              <a:r>
                <a:rPr lang="ja-JP" altLang="en-US" b="1" dirty="0">
                  <a:latin typeface="BIZ UDPゴシック" panose="020B0400000000000000" pitchFamily="50" charset="-128"/>
                  <a:ea typeface="BIZ UDPゴシック" panose="020B0400000000000000" pitchFamily="50" charset="-128"/>
                </a:rPr>
                <a:t>②　国内外の人材の活躍</a:t>
              </a:r>
              <a:br>
                <a:rPr lang="en-US" altLang="ja-JP" b="1" dirty="0">
                  <a:latin typeface="BIZ UDPゴシック" panose="020B0400000000000000" pitchFamily="50" charset="-128"/>
                  <a:ea typeface="BIZ UDPゴシック" panose="020B0400000000000000" pitchFamily="50" charset="-128"/>
                </a:rPr>
              </a:br>
              <a:r>
                <a:rPr lang="ja-JP" altLang="en-US" b="1" dirty="0">
                  <a:latin typeface="BIZ UDPゴシック" panose="020B0400000000000000" pitchFamily="50" charset="-128"/>
                  <a:ea typeface="BIZ UDPゴシック" panose="020B0400000000000000" pitchFamily="50" charset="-128"/>
                </a:rPr>
                <a:t>③  安全・安心の確保</a:t>
              </a:r>
              <a:endParaRPr lang="en-US" altLang="ja-JP" b="1"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51A159F6-3FA1-4803-9F44-11A3CB4A485C}"/>
                </a:ext>
              </a:extLst>
            </p:cNvPr>
            <p:cNvSpPr txBox="1"/>
            <p:nvPr/>
          </p:nvSpPr>
          <p:spPr>
            <a:xfrm>
              <a:off x="4005705" y="1708443"/>
              <a:ext cx="3005114" cy="1420517"/>
            </a:xfrm>
            <a:prstGeom prst="rect">
              <a:avLst/>
            </a:prstGeom>
            <a:noFill/>
          </p:spPr>
          <p:txBody>
            <a:bodyPr wrap="square" rtlCol="0">
              <a:spAutoFit/>
            </a:bodyPr>
            <a:lstStyle/>
            <a:p>
              <a:pPr algn="r">
                <a:lnSpc>
                  <a:spcPct val="170000"/>
                </a:lnSpc>
              </a:pP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・・・・・・４</a:t>
              </a:r>
              <a:endParaRPr lang="en-US" altLang="ja-JP" b="1" dirty="0">
                <a:solidFill>
                  <a:schemeClr val="bg1">
                    <a:lumMod val="75000"/>
                  </a:schemeClr>
                </a:solidFill>
                <a:latin typeface="BIZ UDPゴシック" panose="020B0400000000000000" pitchFamily="50" charset="-128"/>
                <a:ea typeface="BIZ UDPゴシック" panose="020B0400000000000000" pitchFamily="50" charset="-128"/>
              </a:endParaRPr>
            </a:p>
            <a:p>
              <a:pPr algn="r">
                <a:lnSpc>
                  <a:spcPct val="170000"/>
                </a:lnSpc>
                <a:tabLst>
                  <a:tab pos="1973263" algn="l"/>
                </a:tabLst>
              </a:pP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a:t>
              </a:r>
              <a:r>
                <a:rPr lang="en-US" altLang="ja-JP" b="1" dirty="0">
                  <a:solidFill>
                    <a:schemeClr val="bg1">
                      <a:lumMod val="75000"/>
                    </a:schemeClr>
                  </a:solidFill>
                  <a:latin typeface="BIZ UDPゴシック" panose="020B0400000000000000" pitchFamily="50" charset="-128"/>
                  <a:ea typeface="BIZ UDPゴシック" panose="020B0400000000000000" pitchFamily="50" charset="-128"/>
                </a:rPr>
                <a:t>9</a:t>
              </a:r>
            </a:p>
            <a:p>
              <a:pPr algn="r">
                <a:lnSpc>
                  <a:spcPct val="170000"/>
                </a:lnSpc>
              </a:pP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 ・・・・・</a:t>
              </a:r>
              <a:r>
                <a:rPr lang="en-US" altLang="ja-JP" sz="1600" b="1" dirty="0">
                  <a:solidFill>
                    <a:schemeClr val="bg1">
                      <a:lumMod val="75000"/>
                    </a:schemeClr>
                  </a:solidFill>
                  <a:latin typeface="BIZ UDPゴシック" panose="020B0400000000000000" pitchFamily="50" charset="-128"/>
                  <a:ea typeface="BIZ UDPゴシック" panose="020B0400000000000000" pitchFamily="50" charset="-128"/>
                </a:rPr>
                <a:t>13</a:t>
              </a:r>
            </a:p>
          </p:txBody>
        </p:sp>
        <p:sp>
          <p:nvSpPr>
            <p:cNvPr id="29" name="テキスト ボックス 28">
              <a:extLst>
                <a:ext uri="{FF2B5EF4-FFF2-40B4-BE49-F238E27FC236}">
                  <a16:creationId xmlns:a16="http://schemas.microsoft.com/office/drawing/2014/main" id="{527DA565-2562-4893-9457-392B99B3535F}"/>
                </a:ext>
              </a:extLst>
            </p:cNvPr>
            <p:cNvSpPr txBox="1"/>
            <p:nvPr/>
          </p:nvSpPr>
          <p:spPr>
            <a:xfrm>
              <a:off x="4005705" y="3776548"/>
              <a:ext cx="3005114" cy="437171"/>
            </a:xfrm>
            <a:prstGeom prst="rect">
              <a:avLst/>
            </a:prstGeom>
            <a:noFill/>
          </p:spPr>
          <p:txBody>
            <a:bodyPr wrap="square" rtlCol="0">
              <a:spAutoFit/>
            </a:bodyPr>
            <a:lstStyle/>
            <a:p>
              <a:pPr algn="r">
                <a:lnSpc>
                  <a:spcPct val="150000"/>
                </a:lnSpc>
              </a:pP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a:t>
              </a:r>
              <a:r>
                <a:rPr lang="en-US" altLang="ja-JP" b="1" dirty="0">
                  <a:solidFill>
                    <a:schemeClr val="bg1">
                      <a:lumMod val="75000"/>
                    </a:schemeClr>
                  </a:solidFill>
                  <a:latin typeface="BIZ UDPゴシック" panose="020B0400000000000000" pitchFamily="50" charset="-128"/>
                  <a:ea typeface="BIZ UDPゴシック" panose="020B0400000000000000" pitchFamily="50" charset="-128"/>
                </a:rPr>
                <a:t>21</a:t>
              </a:r>
              <a:endParaRPr lang="en-US" altLang="ja-JP" sz="1600" b="1" dirty="0">
                <a:solidFill>
                  <a:schemeClr val="bg1">
                    <a:lumMod val="75000"/>
                  </a:schemeClr>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B0C55EB5-29B1-4388-8116-0A206395F1CA}"/>
                </a:ext>
              </a:extLst>
            </p:cNvPr>
            <p:cNvSpPr txBox="1"/>
            <p:nvPr/>
          </p:nvSpPr>
          <p:spPr>
            <a:xfrm>
              <a:off x="4005705" y="4885775"/>
              <a:ext cx="3005114" cy="1420517"/>
            </a:xfrm>
            <a:prstGeom prst="rect">
              <a:avLst/>
            </a:prstGeom>
            <a:noFill/>
          </p:spPr>
          <p:txBody>
            <a:bodyPr wrap="square" rtlCol="0">
              <a:spAutoFit/>
            </a:bodyPr>
            <a:lstStyle/>
            <a:p>
              <a:pPr algn="r">
                <a:lnSpc>
                  <a:spcPct val="170000"/>
                </a:lnSpc>
              </a:pPr>
              <a:r>
                <a:rPr lang="ja-JP" altLang="en-US" b="1" dirty="0">
                  <a:latin typeface="BIZ UDPゴシック" panose="020B0400000000000000" pitchFamily="50" charset="-128"/>
                  <a:ea typeface="BIZ UDPゴシック" panose="020B0400000000000000" pitchFamily="50" charset="-128"/>
                </a:rPr>
                <a:t>・・・・・</a:t>
              </a:r>
              <a:r>
                <a:rPr lang="en-US" altLang="ja-JP" sz="1600" b="1" dirty="0">
                  <a:latin typeface="BIZ UDPゴシック" panose="020B0400000000000000" pitchFamily="50" charset="-128"/>
                  <a:ea typeface="BIZ UDPゴシック" panose="020B0400000000000000" pitchFamily="50" charset="-128"/>
                </a:rPr>
                <a:t>25</a:t>
              </a:r>
            </a:p>
            <a:p>
              <a:pPr algn="r">
                <a:lnSpc>
                  <a:spcPct val="170000"/>
                </a:lnSpc>
              </a:pPr>
              <a:r>
                <a:rPr lang="ja-JP" altLang="en-US" b="1" dirty="0">
                  <a:latin typeface="BIZ UDPゴシック" panose="020B0400000000000000" pitchFamily="50" charset="-128"/>
                  <a:ea typeface="BIZ UDPゴシック" panose="020B0400000000000000" pitchFamily="50" charset="-128"/>
                </a:rPr>
                <a:t>・・・・・</a:t>
              </a:r>
              <a:r>
                <a:rPr lang="en-US" altLang="ja-JP" sz="1600" b="1" dirty="0">
                  <a:latin typeface="BIZ UDPゴシック" panose="020B0400000000000000" pitchFamily="50" charset="-128"/>
                  <a:ea typeface="BIZ UDPゴシック" panose="020B0400000000000000" pitchFamily="50" charset="-128"/>
                </a:rPr>
                <a:t>26</a:t>
              </a:r>
            </a:p>
            <a:p>
              <a:pPr algn="r">
                <a:lnSpc>
                  <a:spcPct val="170000"/>
                </a:lnSpc>
              </a:pPr>
              <a:r>
                <a:rPr lang="ja-JP" altLang="en-US" b="1" dirty="0">
                  <a:latin typeface="BIZ UDPゴシック" panose="020B0400000000000000" pitchFamily="50" charset="-128"/>
                  <a:ea typeface="BIZ UDPゴシック" panose="020B0400000000000000" pitchFamily="50" charset="-128"/>
                </a:rPr>
                <a:t>・・・・・</a:t>
              </a:r>
              <a:r>
                <a:rPr lang="en-US" altLang="ja-JP" sz="1600" b="1" dirty="0">
                  <a:latin typeface="BIZ UDPゴシック" panose="020B0400000000000000" pitchFamily="50" charset="-128"/>
                  <a:ea typeface="BIZ UDPゴシック" panose="020B0400000000000000" pitchFamily="50" charset="-128"/>
                </a:rPr>
                <a:t>27</a:t>
              </a:r>
            </a:p>
          </p:txBody>
        </p:sp>
      </p:grpSp>
      <p:sp>
        <p:nvSpPr>
          <p:cNvPr id="2" name="スライド番号プレースホルダー 1">
            <a:extLst>
              <a:ext uri="{FF2B5EF4-FFF2-40B4-BE49-F238E27FC236}">
                <a16:creationId xmlns:a16="http://schemas.microsoft.com/office/drawing/2014/main" id="{00AFE664-D194-443D-B03E-1CC03BD92344}"/>
              </a:ext>
            </a:extLst>
          </p:cNvPr>
          <p:cNvSpPr>
            <a:spLocks noGrp="1"/>
          </p:cNvSpPr>
          <p:nvPr>
            <p:ph type="sldNum" sz="quarter" idx="12"/>
          </p:nvPr>
        </p:nvSpPr>
        <p:spPr>
          <a:xfrm>
            <a:off x="7671655" y="6488951"/>
            <a:ext cx="2228850" cy="365125"/>
          </a:xfrm>
        </p:spPr>
        <p:txBody>
          <a:bodyPr/>
          <a:lstStyle/>
          <a:p>
            <a:fld id="{DDF82107-93BA-490C-9453-044014AF67CD}" type="slidenum">
              <a:rPr kumimoji="1" lang="ja-JP" altLang="en-US" smtClean="0"/>
              <a:pPr/>
              <a:t>24</a:t>
            </a:fld>
            <a:endParaRPr kumimoji="1" lang="ja-JP" altLang="en-US" dirty="0"/>
          </a:p>
        </p:txBody>
      </p:sp>
      <p:sp>
        <p:nvSpPr>
          <p:cNvPr id="8" name="テキスト ボックス 7">
            <a:extLst>
              <a:ext uri="{FF2B5EF4-FFF2-40B4-BE49-F238E27FC236}">
                <a16:creationId xmlns:a16="http://schemas.microsoft.com/office/drawing/2014/main" id="{C6DC16E3-6B8E-4E8D-8BD9-2D9C84435B83}"/>
              </a:ext>
            </a:extLst>
          </p:cNvPr>
          <p:cNvSpPr txBox="1"/>
          <p:nvPr/>
        </p:nvSpPr>
        <p:spPr>
          <a:xfrm>
            <a:off x="189781" y="253162"/>
            <a:ext cx="9506310" cy="523220"/>
          </a:xfrm>
          <a:prstGeom prst="rect">
            <a:avLst/>
          </a:prstGeom>
          <a:noFill/>
        </p:spPr>
        <p:txBody>
          <a:bodyPr wrap="square" rtlCol="0">
            <a:spAutoFit/>
          </a:bodyPr>
          <a:lstStyle/>
          <a:p>
            <a:pPr marL="571500" indent="-571500">
              <a:buFont typeface="+mj-lt"/>
              <a:buAutoNum type="romanUcPeriod"/>
            </a:pPr>
            <a:r>
              <a:rPr lang="ja-JP" altLang="en-US" sz="2800" spc="163" dirty="0">
                <a:latin typeface="HGS創英角ｺﾞｼｯｸUB" panose="020B0900000000000000" pitchFamily="50" charset="-128"/>
                <a:ea typeface="HGS創英角ｺﾞｼｯｸUB" panose="020B0900000000000000" pitchFamily="50" charset="-128"/>
              </a:rPr>
              <a:t>直近</a:t>
            </a:r>
            <a:r>
              <a:rPr lang="en-US" altLang="ja-JP" sz="2800" spc="163" dirty="0">
                <a:latin typeface="HGS創英角ｺﾞｼｯｸUB" panose="020B0900000000000000" pitchFamily="50" charset="-128"/>
                <a:ea typeface="HGS創英角ｺﾞｼｯｸUB" panose="020B0900000000000000" pitchFamily="50" charset="-128"/>
              </a:rPr>
              <a:t>10</a:t>
            </a:r>
            <a:r>
              <a:rPr lang="ja-JP" altLang="en-US" sz="2800" spc="163" dirty="0">
                <a:latin typeface="HGS創英角ｺﾞｼｯｸUB" panose="020B0900000000000000" pitchFamily="50" charset="-128"/>
                <a:ea typeface="HGS創英角ｺﾞｼｯｸUB" panose="020B0900000000000000" pitchFamily="50" charset="-128"/>
              </a:rPr>
              <a:t>年間の主な取組み</a:t>
            </a:r>
          </a:p>
        </p:txBody>
      </p:sp>
      <p:sp>
        <p:nvSpPr>
          <p:cNvPr id="9" name="正方形/長方形 8">
            <a:extLst>
              <a:ext uri="{FF2B5EF4-FFF2-40B4-BE49-F238E27FC236}">
                <a16:creationId xmlns:a16="http://schemas.microsoft.com/office/drawing/2014/main" id="{578B874F-1548-4088-ACB2-3891F867D337}"/>
              </a:ext>
            </a:extLst>
          </p:cNvPr>
          <p:cNvSpPr/>
          <p:nvPr/>
        </p:nvSpPr>
        <p:spPr>
          <a:xfrm>
            <a:off x="196609" y="869852"/>
            <a:ext cx="5850000" cy="288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894"/>
          </a:p>
        </p:txBody>
      </p:sp>
      <p:sp>
        <p:nvSpPr>
          <p:cNvPr id="10" name="正方形/長方形 9">
            <a:extLst>
              <a:ext uri="{FF2B5EF4-FFF2-40B4-BE49-F238E27FC236}">
                <a16:creationId xmlns:a16="http://schemas.microsoft.com/office/drawing/2014/main" id="{EF1E52FC-BF7E-4643-86FC-BF91EAF7730F}"/>
              </a:ext>
            </a:extLst>
          </p:cNvPr>
          <p:cNvSpPr/>
          <p:nvPr/>
        </p:nvSpPr>
        <p:spPr>
          <a:xfrm>
            <a:off x="1430995" y="919261"/>
            <a:ext cx="8248500" cy="29250"/>
          </a:xfrm>
          <a:prstGeom prst="rect">
            <a:avLst/>
          </a:prstGeom>
          <a:solidFill>
            <a:srgbClr val="079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894"/>
          </a:p>
        </p:txBody>
      </p:sp>
    </p:spTree>
    <p:extLst>
      <p:ext uri="{BB962C8B-B14F-4D97-AF65-F5344CB8AC3E}">
        <p14:creationId xmlns:p14="http://schemas.microsoft.com/office/powerpoint/2010/main" val="1995774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94C89156-D393-4DF5-969C-539B11CDCD5B}"/>
              </a:ext>
            </a:extLst>
          </p:cNvPr>
          <p:cNvSpPr/>
          <p:nvPr/>
        </p:nvSpPr>
        <p:spPr>
          <a:xfrm>
            <a:off x="5883354" y="1483796"/>
            <a:ext cx="2884311" cy="7411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スライド番号プレースホルダー 1">
            <a:extLst>
              <a:ext uri="{FF2B5EF4-FFF2-40B4-BE49-F238E27FC236}">
                <a16:creationId xmlns:a16="http://schemas.microsoft.com/office/drawing/2014/main" id="{575541CA-E1F7-476E-BE71-671375E5A6E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正方形/長方形 29">
            <a:extLst>
              <a:ext uri="{FF2B5EF4-FFF2-40B4-BE49-F238E27FC236}">
                <a16:creationId xmlns:a16="http://schemas.microsoft.com/office/drawing/2014/main" id="{2C5DA3FE-D4E1-4426-847C-B18C8E560303}"/>
              </a:ext>
            </a:extLst>
          </p:cNvPr>
          <p:cNvSpPr/>
          <p:nvPr/>
        </p:nvSpPr>
        <p:spPr>
          <a:xfrm>
            <a:off x="1630276" y="1454192"/>
            <a:ext cx="1981191" cy="878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F17AB96D-6681-4EB6-8414-A0F9D2CA2C42}"/>
              </a:ext>
            </a:extLst>
          </p:cNvPr>
          <p:cNvSpPr txBox="1"/>
          <p:nvPr/>
        </p:nvSpPr>
        <p:spPr>
          <a:xfrm>
            <a:off x="0" y="61186"/>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３－①．次世代へ</a:t>
            </a:r>
            <a:r>
              <a:rPr lang="ja-JP" altLang="en-US"/>
              <a:t>の投資</a:t>
            </a:r>
            <a:endParaRPr lang="en-US" altLang="ja-JP" dirty="0"/>
          </a:p>
        </p:txBody>
      </p:sp>
      <p:sp>
        <p:nvSpPr>
          <p:cNvPr id="41" name="正方形/長方形 40">
            <a:extLst>
              <a:ext uri="{FF2B5EF4-FFF2-40B4-BE49-F238E27FC236}">
                <a16:creationId xmlns:a16="http://schemas.microsoft.com/office/drawing/2014/main" id="{831E6F60-87AA-4859-80F2-42776AE757EB}"/>
              </a:ext>
            </a:extLst>
          </p:cNvPr>
          <p:cNvSpPr/>
          <p:nvPr/>
        </p:nvSpPr>
        <p:spPr>
          <a:xfrm>
            <a:off x="309266" y="4232782"/>
            <a:ext cx="9335735" cy="2275458"/>
          </a:xfrm>
          <a:prstGeom prst="rect">
            <a:avLst/>
          </a:prstGeom>
          <a:noFill/>
          <a:ln w="63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3" name="グループ化 2">
            <a:extLst>
              <a:ext uri="{FF2B5EF4-FFF2-40B4-BE49-F238E27FC236}">
                <a16:creationId xmlns:a16="http://schemas.microsoft.com/office/drawing/2014/main" id="{96E56558-D347-40EE-8B22-AA72D13CDE97}"/>
              </a:ext>
            </a:extLst>
          </p:cNvPr>
          <p:cNvGrpSpPr/>
          <p:nvPr/>
        </p:nvGrpSpPr>
        <p:grpSpPr>
          <a:xfrm>
            <a:off x="315894" y="946490"/>
            <a:ext cx="4537042" cy="2730496"/>
            <a:chOff x="304877" y="918845"/>
            <a:chExt cx="4537042" cy="2697833"/>
          </a:xfrm>
        </p:grpSpPr>
        <p:sp>
          <p:nvSpPr>
            <p:cNvPr id="33" name="正方形/長方形 32">
              <a:extLst>
                <a:ext uri="{FF2B5EF4-FFF2-40B4-BE49-F238E27FC236}">
                  <a16:creationId xmlns:a16="http://schemas.microsoft.com/office/drawing/2014/main" id="{2BB73D83-263F-41BF-A1C9-5AD4AA2045C2}"/>
                </a:ext>
              </a:extLst>
            </p:cNvPr>
            <p:cNvSpPr/>
            <p:nvPr/>
          </p:nvSpPr>
          <p:spPr>
            <a:xfrm>
              <a:off x="304877" y="1115801"/>
              <a:ext cx="4537042" cy="2500877"/>
            </a:xfrm>
            <a:prstGeom prst="rect">
              <a:avLst/>
            </a:prstGeom>
            <a:noFill/>
            <a:ln w="63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454F431A-4E73-45B7-8C36-59A5AF0B7AFA}"/>
                </a:ext>
              </a:extLst>
            </p:cNvPr>
            <p:cNvSpPr txBox="1"/>
            <p:nvPr/>
          </p:nvSpPr>
          <p:spPr>
            <a:xfrm>
              <a:off x="2190474" y="918845"/>
              <a:ext cx="784189" cy="307777"/>
            </a:xfrm>
            <a:prstGeom prst="rect">
              <a:avLst/>
            </a:prstGeom>
            <a:solidFill>
              <a:srgbClr val="2CA38C"/>
            </a:solid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高　　校</a:t>
              </a:r>
              <a:endParaRPr kumimoji="0" lang="en-US" altLang="ja-JP"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grpSp>
      <p:grpSp>
        <p:nvGrpSpPr>
          <p:cNvPr id="6" name="グループ化 5">
            <a:extLst>
              <a:ext uri="{FF2B5EF4-FFF2-40B4-BE49-F238E27FC236}">
                <a16:creationId xmlns:a16="http://schemas.microsoft.com/office/drawing/2014/main" id="{023DF3D2-3329-4C38-9D97-105C5588D161}"/>
              </a:ext>
            </a:extLst>
          </p:cNvPr>
          <p:cNvGrpSpPr/>
          <p:nvPr/>
        </p:nvGrpSpPr>
        <p:grpSpPr>
          <a:xfrm>
            <a:off x="5056761" y="945491"/>
            <a:ext cx="4588241" cy="2731495"/>
            <a:chOff x="5045744" y="1291556"/>
            <a:chExt cx="4588241" cy="2731495"/>
          </a:xfrm>
        </p:grpSpPr>
        <p:sp>
          <p:nvSpPr>
            <p:cNvPr id="35" name="テキスト ボックス 34">
              <a:extLst>
                <a:ext uri="{FF2B5EF4-FFF2-40B4-BE49-F238E27FC236}">
                  <a16:creationId xmlns:a16="http://schemas.microsoft.com/office/drawing/2014/main" id="{1455480C-EE9B-4342-BAEF-1BEC6134E067}"/>
                </a:ext>
              </a:extLst>
            </p:cNvPr>
            <p:cNvSpPr txBox="1"/>
            <p:nvPr/>
          </p:nvSpPr>
          <p:spPr>
            <a:xfrm>
              <a:off x="5064083" y="1648513"/>
              <a:ext cx="4569902" cy="2259593"/>
            </a:xfrm>
            <a:prstGeom prst="rect">
              <a:avLst/>
            </a:prstGeom>
            <a:noFill/>
          </p:spPr>
          <p:txBody>
            <a:bodyPr wrap="square" rtlCol="0">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大阪公立大学等</a:t>
              </a:r>
              <a:r>
                <a:rPr kumimoji="0"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授業料等無償化</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（大阪府）</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en-US" altLang="ja-JP" sz="1000" b="0" i="0" u="none" strike="noStrike" kern="1200" cap="none" spc="-3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00" b="0" i="0" u="none" strike="noStrike" kern="1200" cap="none" spc="-3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大阪公立大学、大阪府立大学、大阪市立大学、大阪公立大学工業高等専門学校</a:t>
              </a:r>
              <a:endParaRPr kumimoji="0" lang="en-US" altLang="ja-JP" sz="1000" b="0" i="0" u="none" strike="noStrike" kern="1200" cap="none" spc="-3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300"/>
                </a:lnSpc>
                <a:spcBef>
                  <a:spcPts val="0"/>
                </a:spcBef>
                <a:spcAft>
                  <a:spcPts val="0"/>
                </a:spcAft>
                <a:buClrTx/>
                <a:buSzTx/>
                <a:buFontTx/>
                <a:buNone/>
                <a:tabLst/>
                <a:defRPr/>
              </a:pPr>
              <a:endParaRPr kumimoji="0" lang="en-US" altLang="ja-JP" sz="300" b="0" i="0" u="none" strike="noStrike" kern="1200" cap="none" spc="-3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300"/>
                </a:lnSpc>
                <a:spcBef>
                  <a:spcPts val="0"/>
                </a:spcBef>
                <a:spcAft>
                  <a:spcPts val="0"/>
                </a:spcAft>
                <a:buClrTx/>
                <a:buSzTx/>
                <a:buFontTx/>
                <a:buNone/>
                <a:tabLst/>
                <a:defRPr/>
              </a:pPr>
              <a:r>
                <a:rPr kumimoji="0" lang="en-US" altLang="ja-JP"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目　的</a:t>
              </a:r>
              <a:r>
                <a:rPr kumimoji="0" lang="en-US" altLang="ja-JP"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p>
            <a:p>
              <a:pPr marL="87313" marR="0" lvl="0" indent="-87313" algn="l" defTabSz="45720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0" lang="ja-JP" altLang="en-US" sz="1050" b="0" i="0" u="none" strike="noStrike" kern="0" cap="none" spc="-2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大阪の全ての子どもたちを対象に、</a:t>
              </a:r>
              <a:r>
                <a:rPr kumimoji="0" lang="ja-JP" altLang="en-US" sz="1100" b="1" i="0" u="sng" strike="noStrike" kern="0" cap="none" spc="-2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所得や世帯の子どもの人数に制限なく、自らの可能性を追求できる社会を実現</a:t>
              </a:r>
              <a:r>
                <a:rPr kumimoji="0" lang="ja-JP" altLang="en-US" sz="1050" b="0" i="0" u="none" strike="noStrike" kern="0" cap="none" spc="-2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するとともに、</a:t>
              </a:r>
              <a:r>
                <a:rPr kumimoji="0" lang="ja-JP" altLang="en-US" sz="1100" b="1" i="0" u="sng" strike="noStrike" kern="0" cap="none" spc="-2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子育て世帯の教育費負担を軽減し、子育てしやすいまち・大阪を実現</a:t>
              </a:r>
              <a:r>
                <a:rPr kumimoji="0" lang="ja-JP" altLang="en-US" sz="1050" b="0" i="0" u="none" strike="noStrike" kern="0" cap="none" spc="-2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するため実施</a:t>
              </a:r>
              <a:endParaRPr kumimoji="0" lang="en-US" altLang="ja-JP" sz="1100" b="1" i="0" u="sng" strike="noStrike" kern="0" cap="none" spc="-2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ts val="1300"/>
                </a:lnSpc>
                <a:spcBef>
                  <a:spcPts val="0"/>
                </a:spcBef>
                <a:spcAft>
                  <a:spcPts val="0"/>
                </a:spcAft>
                <a:buClrTx/>
                <a:buSzTx/>
                <a:buFont typeface="Arial" panose="020B0604020202020204" pitchFamily="34" charset="0"/>
                <a:buChar char="•"/>
                <a:tabLst/>
                <a:defRPr/>
              </a:pPr>
              <a:endParaRPr kumimoji="0" lang="en-US" altLang="ja-JP" sz="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300"/>
                </a:lnSpc>
                <a:spcBef>
                  <a:spcPts val="0"/>
                </a:spcBef>
                <a:spcAft>
                  <a:spcPts val="0"/>
                </a:spcAft>
                <a:buClrTx/>
                <a:buSzTx/>
                <a:buFontTx/>
                <a:buNone/>
                <a:tabLst/>
                <a:defRPr/>
              </a:pPr>
              <a:r>
                <a:rPr kumimoji="0" lang="en-US" altLang="ja-JP"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概　要</a:t>
              </a:r>
              <a:r>
                <a:rPr kumimoji="0" lang="en-US" altLang="ja-JP"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a:t>
              </a:r>
              <a:r>
                <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a:t>
              </a: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　国制度に上乗せし、府独自制度により無償化（所得制限あり）</a:t>
              </a:r>
              <a:endPar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２０２４年度～　</a:t>
              </a:r>
              <a:r>
                <a:rPr kumimoji="0" lang="ja-JP" altLang="en-US" sz="1000" b="1" i="0" u="sng" strike="noStrike" kern="1200" cap="none" spc="-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授業料等完全無償化を段階的に実施⇒２０２６年度　完全無償化</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800" b="0" i="0" u="none" strike="noStrike" kern="1200" cap="none" spc="-3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在学生へのアンケートにおいて、「無償化制度があったから大阪公立大学を選んだ」</a:t>
              </a:r>
              <a:endParaRPr kumimoji="0" lang="en-US" altLang="ja-JP" sz="800" b="0" i="0" u="none" strike="noStrike" kern="1200" cap="none" spc="-3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spc="-30" dirty="0">
                  <a:solidFill>
                    <a:prstClr val="black"/>
                  </a:solidFill>
                  <a:latin typeface="BIZ UDPゴシック" panose="020B0400000000000000" pitchFamily="50" charset="-128"/>
                  <a:ea typeface="BIZ UDPゴシック" panose="020B0400000000000000" pitchFamily="50" charset="-128"/>
                </a:rPr>
                <a:t>　　　</a:t>
              </a:r>
              <a:r>
                <a:rPr kumimoji="0" lang="ja-JP" altLang="en-US" sz="800" b="0" i="0" u="none" strike="noStrike" kern="1200" cap="none" spc="-3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「制度が進学先決定の判断材料の１つだった」の割合は４６％（２０２４年度）</a:t>
              </a:r>
              <a:endParaRPr kumimoji="0" lang="en-US" altLang="ja-JP" sz="800" b="0" i="0" u="none" strike="noStrike" kern="1200" cap="none" spc="-3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6" name="正方形/長方形 35">
              <a:extLst>
                <a:ext uri="{FF2B5EF4-FFF2-40B4-BE49-F238E27FC236}">
                  <a16:creationId xmlns:a16="http://schemas.microsoft.com/office/drawing/2014/main" id="{3A32B82E-CC35-4C4E-B05E-938842B845F8}"/>
                </a:ext>
              </a:extLst>
            </p:cNvPr>
            <p:cNvSpPr/>
            <p:nvPr/>
          </p:nvSpPr>
          <p:spPr>
            <a:xfrm>
              <a:off x="5045744" y="1488511"/>
              <a:ext cx="4537042" cy="2534540"/>
            </a:xfrm>
            <a:prstGeom prst="rect">
              <a:avLst/>
            </a:prstGeom>
            <a:noFill/>
            <a:ln w="63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12DBF894-7515-4CA0-9416-20397F6402F7}"/>
                </a:ext>
              </a:extLst>
            </p:cNvPr>
            <p:cNvSpPr txBox="1"/>
            <p:nvPr/>
          </p:nvSpPr>
          <p:spPr>
            <a:xfrm>
              <a:off x="6931341" y="1291556"/>
              <a:ext cx="784189" cy="307777"/>
            </a:xfrm>
            <a:prstGeom prst="rect">
              <a:avLst/>
            </a:prstGeom>
            <a:solidFill>
              <a:srgbClr val="2CA38C"/>
            </a:solid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大　　学</a:t>
              </a:r>
              <a:endParaRPr kumimoji="0" lang="en-US" altLang="ja-JP"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grpSp>
      <p:sp>
        <p:nvSpPr>
          <p:cNvPr id="43" name="テキスト ボックス 42">
            <a:extLst>
              <a:ext uri="{FF2B5EF4-FFF2-40B4-BE49-F238E27FC236}">
                <a16:creationId xmlns:a16="http://schemas.microsoft.com/office/drawing/2014/main" id="{B6E5D431-8E70-4860-BCBB-DB65EAF896EE}"/>
              </a:ext>
            </a:extLst>
          </p:cNvPr>
          <p:cNvSpPr txBox="1"/>
          <p:nvPr/>
        </p:nvSpPr>
        <p:spPr>
          <a:xfrm>
            <a:off x="248911" y="3924510"/>
            <a:ext cx="1980029" cy="307777"/>
          </a:xfrm>
          <a:prstGeom prst="rect">
            <a:avLst/>
          </a:prstGeom>
          <a:no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参考</a:t>
            </a: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大阪市の取組み</a:t>
            </a:r>
            <a:endParaRPr kumimoji="0" lang="en-US" altLang="ja-JP" sz="1400" b="1" i="0" u="none" strike="noStrike" kern="1200" cap="none" spc="0" normalizeH="0" baseline="0" noProof="0" dirty="0">
              <a:ln>
                <a:noFill/>
              </a:ln>
              <a:uLnTx/>
              <a:uFillTx/>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15FA8449-6111-4F5F-A889-53171A5596AE}"/>
              </a:ext>
            </a:extLst>
          </p:cNvPr>
          <p:cNvSpPr txBox="1"/>
          <p:nvPr/>
        </p:nvSpPr>
        <p:spPr>
          <a:xfrm>
            <a:off x="331012" y="4233528"/>
            <a:ext cx="4633005" cy="2149306"/>
          </a:xfrm>
          <a:prstGeom prst="rect">
            <a:avLst/>
          </a:prstGeom>
          <a:noFill/>
        </p:spPr>
        <p:txBody>
          <a:bodyPr wrap="square" rtlCol="0">
            <a:spAutoFit/>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lang="en-US" altLang="ja-JP" sz="1200" b="1" dirty="0">
                <a:solidFill>
                  <a:prstClr val="black"/>
                </a:solidFill>
                <a:latin typeface="BIZ UDPゴシック" panose="020B0400000000000000" pitchFamily="50" charset="-128"/>
                <a:ea typeface="BIZ UDPゴシック" panose="020B0400000000000000" pitchFamily="50" charset="-128"/>
              </a:rPr>
              <a:t>【</a:t>
            </a: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幼児教育・保育の無償化</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300"/>
              </a:lnSpc>
              <a:spcBef>
                <a:spcPts val="0"/>
              </a:spcBef>
              <a:spcAft>
                <a:spcPts val="0"/>
              </a:spcAft>
              <a:buClrTx/>
              <a:buSzTx/>
              <a:buFontTx/>
              <a:buNone/>
              <a:tabLst/>
              <a:defRPr/>
            </a:pPr>
            <a:r>
              <a:rPr kumimoji="0" lang="en-US" altLang="ja-JP" sz="105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目　的</a:t>
            </a:r>
            <a:r>
              <a:rPr kumimoji="0" lang="en-US" altLang="ja-JP" sz="105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p>
          <a:p>
            <a:pPr marL="87313" marR="0" lvl="0" indent="-87313" algn="l" defTabSz="45720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0" lang="ja-JP" altLang="en-US" sz="105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幼児期は、生涯にわたり自己実現をめざし、社会の一員として生きていくための道徳心・社会性、知性や体力の基礎を培う重要な時期であり、この時期に</a:t>
            </a:r>
            <a:r>
              <a:rPr kumimoji="0" lang="ja-JP" altLang="en-US" sz="110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すべてのこどもたちが家庭の経済状況にかかわらず、質の高い幼児教育を受けられるよう実施</a:t>
            </a:r>
            <a:endParaRPr kumimoji="0" lang="en-US" altLang="ja-JP" sz="105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ts val="1300"/>
              </a:lnSpc>
              <a:spcBef>
                <a:spcPts val="0"/>
              </a:spcBef>
              <a:spcAft>
                <a:spcPts val="0"/>
              </a:spcAft>
              <a:buClrTx/>
              <a:buSzTx/>
              <a:buFont typeface="Arial" panose="020B0604020202020204" pitchFamily="34" charset="0"/>
              <a:buChar char="•"/>
              <a:tabLst/>
              <a:defRPr/>
            </a:pPr>
            <a:endParaRPr kumimoji="0" lang="en-US" altLang="ja-JP" sz="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300"/>
              </a:lnSpc>
              <a:spcBef>
                <a:spcPts val="0"/>
              </a:spcBef>
              <a:spcAft>
                <a:spcPts val="0"/>
              </a:spcAft>
              <a:buClrTx/>
              <a:buSzTx/>
              <a:buFontTx/>
              <a:buNone/>
              <a:tabLst/>
              <a:defRPr/>
            </a:pPr>
            <a:r>
              <a:rPr kumimoji="0" lang="en-US" altLang="ja-JP"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概　要</a:t>
            </a:r>
            <a:r>
              <a:rPr kumimoji="0" lang="en-US" altLang="ja-JP"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0"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２０１６年度　</a:t>
            </a:r>
            <a:r>
              <a:rPr kumimoji="0" lang="ja-JP" altLang="en-US" sz="10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５歳児の幼児教育・保育を無償化</a:t>
            </a:r>
            <a:endParaRPr kumimoji="0" lang="en-US" altLang="ja-JP" sz="10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0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国に先駆けて実施、政令指定都市初</a:t>
            </a:r>
            <a:endParaRPr kumimoji="0" lang="en-US" altLang="ja-JP" sz="10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２０１７年度　４歳児に拡大、認可外保育施設の子どもも新たに対象に</a:t>
            </a:r>
            <a:endPar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２０１９年度　３歳児も対象に拡大</a:t>
            </a:r>
            <a:endPar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（１０月から国制度開始、０～２歳は市民税非課税世帯が対象）</a:t>
            </a:r>
            <a:endPar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5" name="テキスト ボックス 44">
            <a:extLst>
              <a:ext uri="{FF2B5EF4-FFF2-40B4-BE49-F238E27FC236}">
                <a16:creationId xmlns:a16="http://schemas.microsoft.com/office/drawing/2014/main" id="{81A4160C-4EC8-4C9A-8A93-2AF5E60E3FEB}"/>
              </a:ext>
            </a:extLst>
          </p:cNvPr>
          <p:cNvSpPr txBox="1"/>
          <p:nvPr/>
        </p:nvSpPr>
        <p:spPr>
          <a:xfrm>
            <a:off x="5011997" y="4238986"/>
            <a:ext cx="4633005" cy="1218282"/>
          </a:xfrm>
          <a:prstGeom prst="rect">
            <a:avLst/>
          </a:prstGeom>
          <a:noFill/>
        </p:spPr>
        <p:txBody>
          <a:bodyPr wrap="square" rtlCol="0">
            <a:spAutoFit/>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小中学校等の学校給食費の無償化</a:t>
            </a:r>
            <a:r>
              <a:rPr lang="en-US" altLang="ja-JP" sz="1200" dirty="0">
                <a:solidFill>
                  <a:prstClr val="black"/>
                </a:solidFill>
                <a:latin typeface="BIZ UDPゴシック" panose="020B0400000000000000" pitchFamily="50" charset="-128"/>
                <a:ea typeface="BIZ UDPゴシック" panose="020B0400000000000000" pitchFamily="50" charset="-128"/>
              </a:rPr>
              <a:t>】</a:t>
            </a:r>
            <a:endParaRPr kumimoji="0" lang="en-US" altLang="ja-JP"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300"/>
              </a:lnSpc>
              <a:spcBef>
                <a:spcPts val="0"/>
              </a:spcBef>
              <a:spcAft>
                <a:spcPts val="0"/>
              </a:spcAft>
              <a:buClrTx/>
              <a:buSzTx/>
              <a:buFontTx/>
              <a:buNone/>
              <a:tabLst/>
              <a:defRPr/>
            </a:pPr>
            <a:r>
              <a:rPr kumimoji="0" lang="en-US" altLang="ja-JP" sz="105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目　的</a:t>
            </a:r>
            <a:r>
              <a:rPr kumimoji="0" lang="en-US" altLang="ja-JP" sz="105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p>
          <a:p>
            <a:pPr marL="87313" marR="0" lvl="0" indent="-87313" algn="l" defTabSz="45720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0" lang="ja-JP" altLang="en-US" sz="110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義務教育無償の趣旨</a:t>
            </a:r>
            <a:r>
              <a:rPr kumimoji="0" lang="ja-JP" altLang="en-US" sz="105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を踏まえ、</a:t>
            </a:r>
            <a:r>
              <a:rPr kumimoji="0" lang="ja-JP" altLang="en-US" sz="110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学校における食育の生きた教材である学校給食の無償化</a:t>
            </a:r>
            <a:r>
              <a:rPr kumimoji="0" lang="ja-JP" altLang="en-US" sz="105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を実施</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300"/>
              </a:lnSpc>
              <a:spcBef>
                <a:spcPts val="0"/>
              </a:spcBef>
              <a:spcAft>
                <a:spcPts val="0"/>
              </a:spcAft>
              <a:buClrTx/>
              <a:buSzTx/>
              <a:buFontTx/>
              <a:buNone/>
              <a:tabLst/>
              <a:defRPr/>
            </a:pPr>
            <a:r>
              <a:rPr kumimoji="0" lang="en-US" altLang="ja-JP"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概　要</a:t>
            </a:r>
            <a:r>
              <a:rPr kumimoji="0" lang="en-US" altLang="ja-JP"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0"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２０２３年度　学校給食の全員全学無償化を本格実施　　</a:t>
            </a:r>
            <a:r>
              <a:rPr kumimoji="0" lang="ja-JP" altLang="en-US" sz="10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政令指定都市初</a:t>
            </a:r>
            <a:endParaRPr kumimoji="0" lang="en-US" altLang="ja-JP"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（２０２０年度～２０２２年は、コロナ拡大を踏まえた緊急措置として実施）</a:t>
            </a:r>
            <a:endPar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6" name="テキスト ボックス 45">
            <a:extLst>
              <a:ext uri="{FF2B5EF4-FFF2-40B4-BE49-F238E27FC236}">
                <a16:creationId xmlns:a16="http://schemas.microsoft.com/office/drawing/2014/main" id="{924B1AF4-AABF-4F09-A252-F00C127DE670}"/>
              </a:ext>
            </a:extLst>
          </p:cNvPr>
          <p:cNvSpPr txBox="1"/>
          <p:nvPr/>
        </p:nvSpPr>
        <p:spPr>
          <a:xfrm>
            <a:off x="5011996" y="5420763"/>
            <a:ext cx="4633005" cy="1087477"/>
          </a:xfrm>
          <a:prstGeom prst="rect">
            <a:avLst/>
          </a:prstGeom>
          <a:noFill/>
        </p:spPr>
        <p:txBody>
          <a:bodyPr wrap="square" rtlCol="0">
            <a:spAutoFit/>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塾代助成</a:t>
            </a:r>
            <a:r>
              <a:rPr kumimoji="0"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300"/>
              </a:lnSpc>
              <a:spcBef>
                <a:spcPts val="0"/>
              </a:spcBef>
              <a:spcAft>
                <a:spcPts val="0"/>
              </a:spcAft>
              <a:buClrTx/>
              <a:buSzTx/>
              <a:buFontTx/>
              <a:buNone/>
              <a:tabLst/>
              <a:defRPr/>
            </a:pPr>
            <a:r>
              <a:rPr kumimoji="0" lang="en-US" altLang="ja-JP" sz="105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目　的</a:t>
            </a:r>
            <a:r>
              <a:rPr kumimoji="0" lang="en-US" altLang="ja-JP" sz="105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p>
          <a:p>
            <a:pPr marL="87313" marR="0" lvl="0" indent="-87313" algn="l" defTabSz="45720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0" lang="ja-JP" altLang="en-US" sz="105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小学校５・６年、中学生の経済的負担を家庭の状況によらず軽減</a:t>
            </a:r>
            <a:r>
              <a:rPr kumimoji="0" lang="ja-JP" altLang="en-US" sz="105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するとともに、</a:t>
            </a:r>
            <a:r>
              <a:rPr kumimoji="0" lang="ja-JP" altLang="en-US" sz="105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こどもたちの学力や学習意欲、個性等を伸ばす機会を等しく提供</a:t>
            </a:r>
            <a:r>
              <a:rPr kumimoji="0" lang="ja-JP" altLang="en-US" sz="105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する</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300"/>
              </a:lnSpc>
              <a:spcBef>
                <a:spcPts val="0"/>
              </a:spcBef>
              <a:spcAft>
                <a:spcPts val="0"/>
              </a:spcAft>
              <a:buClrTx/>
              <a:buSzTx/>
              <a:buFontTx/>
              <a:buNone/>
              <a:tabLst/>
              <a:defRPr/>
            </a:pPr>
            <a:r>
              <a:rPr kumimoji="0" lang="en-US" altLang="ja-JP"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概　要</a:t>
            </a:r>
            <a:r>
              <a:rPr kumimoji="0" lang="en-US" altLang="ja-JP"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0"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0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学習塾、文化・スポーツ教室等にかかる費用を月額１万円を上限に助成</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1" name="矢印: 五方向 20">
            <a:extLst>
              <a:ext uri="{FF2B5EF4-FFF2-40B4-BE49-F238E27FC236}">
                <a16:creationId xmlns:a16="http://schemas.microsoft.com/office/drawing/2014/main" id="{81149392-D744-4390-BF23-ABACF2FBDE57}"/>
              </a:ext>
            </a:extLst>
          </p:cNvPr>
          <p:cNvSpPr/>
          <p:nvPr/>
        </p:nvSpPr>
        <p:spPr>
          <a:xfrm flipH="1">
            <a:off x="8791575" y="81790"/>
            <a:ext cx="1012271" cy="360000"/>
          </a:xfrm>
          <a:prstGeom prst="homePlate">
            <a:avLst/>
          </a:prstGeom>
          <a:solidFill>
            <a:schemeClr val="bg1"/>
          </a:solidFill>
          <a:ln w="28575">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人　材</a:t>
            </a:r>
          </a:p>
        </p:txBody>
      </p:sp>
      <p:sp>
        <p:nvSpPr>
          <p:cNvPr id="20" name="テキスト ボックス 19">
            <a:extLst>
              <a:ext uri="{FF2B5EF4-FFF2-40B4-BE49-F238E27FC236}">
                <a16:creationId xmlns:a16="http://schemas.microsoft.com/office/drawing/2014/main" id="{F2F44C0D-92E3-4785-B008-6A95388E01DE}"/>
              </a:ext>
            </a:extLst>
          </p:cNvPr>
          <p:cNvSpPr txBox="1"/>
          <p:nvPr/>
        </p:nvSpPr>
        <p:spPr>
          <a:xfrm>
            <a:off x="366484" y="1272249"/>
            <a:ext cx="4537043" cy="2333972"/>
          </a:xfrm>
          <a:prstGeom prst="rect">
            <a:avLst/>
          </a:prstGeom>
          <a:noFill/>
        </p:spPr>
        <p:txBody>
          <a:bodyPr wrap="square" rtlCol="0">
            <a:spAutoFit/>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高校の授業料無償化</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（大阪府）</a:t>
            </a:r>
            <a:endParaRPr kumimoji="0"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300"/>
              </a:lnSpc>
              <a:spcBef>
                <a:spcPts val="0"/>
              </a:spcBef>
              <a:spcAft>
                <a:spcPts val="0"/>
              </a:spcAft>
              <a:buClrTx/>
              <a:buSzTx/>
              <a:buFontTx/>
              <a:buNone/>
              <a:tabLst/>
              <a:defRPr/>
            </a:pPr>
            <a:endParaRPr kumimoji="0" lang="en-US" altLang="ja-JP" sz="3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300"/>
              </a:lnSpc>
              <a:spcBef>
                <a:spcPts val="0"/>
              </a:spcBef>
              <a:spcAft>
                <a:spcPts val="0"/>
              </a:spcAft>
              <a:buClrTx/>
              <a:buSzTx/>
              <a:buFontTx/>
              <a:buNone/>
              <a:tabLst/>
              <a:defRPr/>
            </a:pPr>
            <a:r>
              <a:rPr kumimoji="0" lang="en-US" altLang="ja-JP"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目　的</a:t>
            </a:r>
            <a:r>
              <a:rPr kumimoji="0" lang="en-US" altLang="ja-JP"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p>
          <a:p>
            <a:pPr marL="87313" marR="0" lvl="0" indent="-87313" algn="l" defTabSz="45720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0" lang="ja-JP" altLang="en-US" sz="1050" b="0" i="0" u="none" strike="noStrike" kern="0" cap="none" spc="-2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大阪の全ての子どもたちを対象に、</a:t>
            </a:r>
            <a:r>
              <a:rPr kumimoji="0" lang="ja-JP" altLang="en-US" sz="1100" b="1" i="0" u="sng" strike="noStrike" kern="0" cap="none" spc="-2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所得や世帯の子どもの人数に制限なく、自らの可能性を追求できる社会を実現</a:t>
            </a:r>
            <a:r>
              <a:rPr kumimoji="0" lang="ja-JP" altLang="en-US" sz="1050" b="0" i="0" u="none" strike="noStrike" kern="0" cap="none" spc="-2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するとともに、</a:t>
            </a:r>
            <a:r>
              <a:rPr kumimoji="0" lang="ja-JP" altLang="en-US" sz="1100" b="1" i="0" u="sng" strike="noStrike" kern="0" cap="none" spc="-2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子育て世帯の教育費負担を軽減し、子育てしやすいまち・大阪を実現</a:t>
            </a:r>
            <a:r>
              <a:rPr kumimoji="0" lang="ja-JP" altLang="en-US" sz="1050" b="0" i="0" u="none" strike="noStrike" kern="0" cap="none" spc="-2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するため実施</a:t>
            </a:r>
            <a:endParaRPr kumimoji="0" lang="en-US" altLang="ja-JP" sz="1100" b="1" i="0" u="sng" strike="noStrike" kern="0" cap="none" spc="-2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ts val="1300"/>
              </a:lnSpc>
              <a:spcBef>
                <a:spcPts val="0"/>
              </a:spcBef>
              <a:spcAft>
                <a:spcPts val="0"/>
              </a:spcAft>
              <a:buClrTx/>
              <a:buSzTx/>
              <a:buFont typeface="Arial" panose="020B0604020202020204" pitchFamily="34" charset="0"/>
              <a:buChar char="•"/>
              <a:tabLst/>
              <a:defRPr/>
            </a:pPr>
            <a:endParaRPr kumimoji="0" lang="en-US" altLang="ja-JP" sz="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300"/>
              </a:lnSpc>
              <a:spcBef>
                <a:spcPts val="0"/>
              </a:spcBef>
              <a:spcAft>
                <a:spcPts val="0"/>
              </a:spcAft>
              <a:buClrTx/>
              <a:buSzTx/>
              <a:buFontTx/>
              <a:buNone/>
              <a:tabLst/>
              <a:defRPr/>
            </a:pPr>
            <a:r>
              <a:rPr kumimoji="0" lang="en-US" altLang="ja-JP"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概　要</a:t>
            </a:r>
            <a:r>
              <a:rPr kumimoji="0" lang="en-US" altLang="ja-JP"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0"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2010</a:t>
            </a:r>
            <a:r>
              <a:rPr kumimoji="0"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年度　　</a:t>
            </a:r>
            <a:r>
              <a:rPr lang="ja-JP" altLang="en-US" sz="900" dirty="0">
                <a:latin typeface="BIZ UDPゴシック" panose="020B0400000000000000" pitchFamily="50" charset="-128"/>
                <a:ea typeface="BIZ UDPゴシック" panose="020B0400000000000000" pitchFamily="50" charset="-128"/>
              </a:rPr>
              <a:t>　</a:t>
            </a:r>
            <a:r>
              <a:rPr kumimoji="0"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全国に先駆けて、私立高校等授業料無償化（所得制限あり）を実施</a:t>
            </a:r>
            <a:endParaRPr lang="en-US" altLang="ja-JP" sz="900" dirty="0">
              <a:latin typeface="BIZ UDPゴシック" panose="020B0400000000000000" pitchFamily="50" charset="-128"/>
              <a:ea typeface="BIZ UDPゴシック" panose="020B0400000000000000" pitchFamily="50" charset="-128"/>
            </a:endParaRPr>
          </a:p>
          <a:p>
            <a:pPr marL="87313" marR="0" lvl="0" indent="-87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2011</a:t>
            </a:r>
            <a:r>
              <a:rPr kumimoji="0"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年度　　</a:t>
            </a:r>
            <a:r>
              <a:rPr lang="ja-JP" altLang="en-US" sz="900" dirty="0">
                <a:latin typeface="BIZ UDPゴシック" panose="020B0400000000000000" pitchFamily="50" charset="-128"/>
                <a:ea typeface="BIZ UDPゴシック" panose="020B0400000000000000" pitchFamily="50" charset="-128"/>
              </a:rPr>
              <a:t>　</a:t>
            </a:r>
            <a:r>
              <a:rPr kumimoji="0"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対象を大幅に拡大（カバー率７割）</a:t>
            </a:r>
            <a:endParaRPr kumimoji="0"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２０２４年度～　</a:t>
            </a:r>
            <a:r>
              <a:rPr kumimoji="0" lang="ja-JP" altLang="en-US" sz="10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私立・国公立の授業料完全無償化を段階的に実施</a:t>
            </a:r>
            <a:endParaRPr kumimoji="0" lang="en-US" altLang="ja-JP" sz="10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ja-JP" altLang="en-US" sz="10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⇒２０２６年度　完全無償化</a:t>
            </a:r>
            <a:endParaRPr kumimoji="0" lang="en-US" altLang="ja-JP" sz="10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大阪府に在住している私立高校に在学する</a:t>
            </a:r>
            <a:r>
              <a:rPr kumimoji="0"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a:t>
            </a:r>
            <a:r>
              <a:rPr kumimoji="0"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年生の保護者のうち「授業料無償化制度が、</a:t>
            </a:r>
            <a:endParaRPr kumimoji="0"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dirty="0">
                <a:latin typeface="BIZ UDPゴシック" panose="020B0400000000000000" pitchFamily="50" charset="-128"/>
                <a:ea typeface="BIZ UDPゴシック" panose="020B0400000000000000" pitchFamily="50" charset="-128"/>
              </a:rPr>
              <a:t>　　 </a:t>
            </a:r>
            <a:r>
              <a:rPr kumimoji="0"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私立高校への進学に影響した」とする割合は、</a:t>
            </a:r>
            <a:r>
              <a:rPr kumimoji="0"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81.3%</a:t>
            </a:r>
            <a:r>
              <a:rPr kumimoji="0"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（２０２</a:t>
            </a:r>
            <a:r>
              <a:rPr kumimoji="0"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4</a:t>
            </a:r>
            <a:r>
              <a:rPr kumimoji="0"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年度</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アンケート調査）</a:t>
            </a:r>
            <a:endPar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33214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6D9BC5BE-B4C6-4BB7-AC3E-10E77B65BE5E}"/>
              </a:ext>
            </a:extLst>
          </p:cNvPr>
          <p:cNvSpPr txBox="1"/>
          <p:nvPr/>
        </p:nvSpPr>
        <p:spPr>
          <a:xfrm>
            <a:off x="0" y="71018"/>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３－②．国内外の人材の活躍</a:t>
            </a:r>
          </a:p>
        </p:txBody>
      </p:sp>
      <p:sp>
        <p:nvSpPr>
          <p:cNvPr id="24" name="矢印: 五方向 23">
            <a:extLst>
              <a:ext uri="{FF2B5EF4-FFF2-40B4-BE49-F238E27FC236}">
                <a16:creationId xmlns:a16="http://schemas.microsoft.com/office/drawing/2014/main" id="{36950C16-CBCB-483A-8CE3-43F95B808CFE}"/>
              </a:ext>
            </a:extLst>
          </p:cNvPr>
          <p:cNvSpPr/>
          <p:nvPr/>
        </p:nvSpPr>
        <p:spPr>
          <a:xfrm flipH="1">
            <a:off x="8791575" y="81790"/>
            <a:ext cx="1012271" cy="360000"/>
          </a:xfrm>
          <a:prstGeom prst="homePlate">
            <a:avLst/>
          </a:prstGeom>
          <a:solidFill>
            <a:schemeClr val="bg1"/>
          </a:solidFill>
          <a:ln w="28575">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人　材</a:t>
            </a:r>
          </a:p>
        </p:txBody>
      </p:sp>
      <p:sp>
        <p:nvSpPr>
          <p:cNvPr id="21" name="正方形/長方形 20">
            <a:extLst>
              <a:ext uri="{FF2B5EF4-FFF2-40B4-BE49-F238E27FC236}">
                <a16:creationId xmlns:a16="http://schemas.microsoft.com/office/drawing/2014/main" id="{D0BEBED5-ACCC-44C3-8285-65CDB4041927}"/>
              </a:ext>
            </a:extLst>
          </p:cNvPr>
          <p:cNvSpPr/>
          <p:nvPr/>
        </p:nvSpPr>
        <p:spPr>
          <a:xfrm>
            <a:off x="106085" y="986218"/>
            <a:ext cx="3583386" cy="5443773"/>
          </a:xfrm>
          <a:prstGeom prst="rect">
            <a:avLst/>
          </a:prstGeom>
          <a:noFill/>
          <a:ln w="63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754F552A-AF35-41AD-99A7-C6AB5D342F1E}"/>
              </a:ext>
            </a:extLst>
          </p:cNvPr>
          <p:cNvSpPr txBox="1"/>
          <p:nvPr/>
        </p:nvSpPr>
        <p:spPr>
          <a:xfrm>
            <a:off x="901654" y="840670"/>
            <a:ext cx="1960793" cy="307777"/>
          </a:xfrm>
          <a:prstGeom prst="rect">
            <a:avLst/>
          </a:prstGeom>
          <a:solidFill>
            <a:srgbClr val="2CA38C"/>
          </a:solid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400" b="1" dirty="0">
                <a:solidFill>
                  <a:prstClr val="white"/>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グローバル人材の育成</a:t>
            </a:r>
            <a:endParaRPr kumimoji="0" lang="en-US" altLang="ja-JP"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23" name="正方形/長方形 22">
            <a:extLst>
              <a:ext uri="{FF2B5EF4-FFF2-40B4-BE49-F238E27FC236}">
                <a16:creationId xmlns:a16="http://schemas.microsoft.com/office/drawing/2014/main" id="{BB7C06CC-1C54-4EB3-8B16-28774E92C974}"/>
              </a:ext>
            </a:extLst>
          </p:cNvPr>
          <p:cNvSpPr/>
          <p:nvPr/>
        </p:nvSpPr>
        <p:spPr>
          <a:xfrm>
            <a:off x="3794916" y="985077"/>
            <a:ext cx="3287357" cy="5571524"/>
          </a:xfrm>
          <a:prstGeom prst="rect">
            <a:avLst/>
          </a:prstGeom>
          <a:noFill/>
          <a:ln w="63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B81F18B1-A94C-44ED-8AD9-32169B70B3FA}"/>
              </a:ext>
            </a:extLst>
          </p:cNvPr>
          <p:cNvSpPr txBox="1"/>
          <p:nvPr/>
        </p:nvSpPr>
        <p:spPr>
          <a:xfrm>
            <a:off x="4589170" y="845539"/>
            <a:ext cx="1800493" cy="307777"/>
          </a:xfrm>
          <a:prstGeom prst="rect">
            <a:avLst/>
          </a:prstGeom>
          <a:solidFill>
            <a:srgbClr val="2CA38C"/>
          </a:solid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国内外の人材の活躍</a:t>
            </a:r>
            <a:endParaRPr kumimoji="0" lang="en-US" altLang="ja-JP"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28" name="テキスト ボックス 27">
            <a:extLst>
              <a:ext uri="{FF2B5EF4-FFF2-40B4-BE49-F238E27FC236}">
                <a16:creationId xmlns:a16="http://schemas.microsoft.com/office/drawing/2014/main" id="{0590BD4A-B40A-4041-B73B-76746A4123C8}"/>
              </a:ext>
            </a:extLst>
          </p:cNvPr>
          <p:cNvSpPr txBox="1"/>
          <p:nvPr/>
        </p:nvSpPr>
        <p:spPr>
          <a:xfrm>
            <a:off x="3794916" y="1155862"/>
            <a:ext cx="3287357" cy="4862100"/>
          </a:xfrm>
          <a:prstGeom prst="rect">
            <a:avLst/>
          </a:prstGeom>
          <a:noFill/>
        </p:spPr>
        <p:txBody>
          <a:bodyPr wrap="square" lIns="72000" rIns="72000" rtlCol="0">
            <a:spAutoFit/>
          </a:bodyPr>
          <a:lstStyle/>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○外国人材の受入促進</a:t>
            </a:r>
            <a:endPar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・２０２２年、</a:t>
            </a:r>
            <a:r>
              <a:rPr kumimoji="0" lang="ja-JP" altLang="en-US" sz="10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0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OSAKA</a:t>
            </a:r>
            <a:r>
              <a:rPr kumimoji="0" lang="ja-JP" altLang="en-US" sz="10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外国人材受入促進・共生推</a:t>
            </a:r>
            <a:endParaRPr kumimoji="0" lang="en-US" altLang="ja-JP" sz="10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lang="en-US" altLang="ja-JP" sz="1000" b="1" noProof="0" dirty="0">
                <a:solidFill>
                  <a:prstClr val="black"/>
                </a:solidFill>
                <a:latin typeface="BIZ UDPゴシック" panose="020B0400000000000000" pitchFamily="50" charset="-128"/>
                <a:ea typeface="BIZ UDPゴシック" panose="020B0400000000000000" pitchFamily="50" charset="-128"/>
              </a:rPr>
              <a:t>     </a:t>
            </a:r>
            <a:r>
              <a:rPr lang="en-US" altLang="ja-JP" sz="1000" b="1" u="sng" noProof="0" dirty="0">
                <a:solidFill>
                  <a:prstClr val="black"/>
                </a:solidFill>
                <a:latin typeface="BIZ UDPゴシック" panose="020B0400000000000000" pitchFamily="50" charset="-128"/>
                <a:ea typeface="BIZ UDPゴシック" panose="020B0400000000000000" pitchFamily="50" charset="-128"/>
              </a:rPr>
              <a:t> </a:t>
            </a:r>
            <a:r>
              <a:rPr kumimoji="0" lang="ja-JP" altLang="en-US" sz="10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進協議会」を設置</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し、</a:t>
            </a:r>
            <a:r>
              <a:rPr kumimoji="0" lang="ja-JP" altLang="en-US" sz="10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オール大阪での外国人材</a:t>
            </a:r>
            <a:endParaRPr kumimoji="0" lang="en-US" altLang="ja-JP" sz="10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lang="ja-JP" altLang="en-US" sz="1000" b="1" noProof="0" dirty="0">
                <a:solidFill>
                  <a:prstClr val="black"/>
                </a:solidFill>
                <a:latin typeface="BIZ UDPゴシック" panose="020B0400000000000000" pitchFamily="50" charset="-128"/>
                <a:ea typeface="BIZ UDPゴシック" panose="020B0400000000000000" pitchFamily="50" charset="-128"/>
              </a:rPr>
              <a:t>　　　</a:t>
            </a:r>
            <a:r>
              <a:rPr kumimoji="0" lang="ja-JP" altLang="en-US" sz="10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の受入れ・共生社会づくりの体制</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を整備。</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lang="ja-JP" altLang="en-US" sz="1000" dirty="0">
                <a:solidFill>
                  <a:prstClr val="black"/>
                </a:solidFill>
                <a:latin typeface="BIZ UDPゴシック" panose="020B0400000000000000" pitchFamily="50" charset="-128"/>
                <a:ea typeface="BIZ UDPゴシック" panose="020B0400000000000000" pitchFamily="50" charset="-128"/>
              </a:rPr>
              <a:t>　　　「受入促進」と「共生推進」の２つの観点で検討</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lang="ja-JP" altLang="en-US" sz="1000" dirty="0">
                <a:solidFill>
                  <a:prstClr val="black"/>
                </a:solidFill>
                <a:latin typeface="BIZ UDPゴシック" panose="020B0400000000000000" pitchFamily="50" charset="-128"/>
                <a:ea typeface="BIZ UDPゴシック" panose="020B0400000000000000" pitchFamily="50" charset="-128"/>
              </a:rPr>
              <a:t>　　・府内の外国人労働者は増加傾向</a:t>
            </a:r>
            <a:endParaRPr lang="en-US" altLang="ja-JP" sz="10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1600"/>
              </a:lnSpc>
              <a:spcBef>
                <a:spcPts val="0"/>
              </a:spcBef>
              <a:spcAft>
                <a:spcPts val="0"/>
              </a:spcAft>
              <a:buClrTx/>
              <a:buSzTx/>
              <a:buFontTx/>
              <a:buNone/>
              <a:tabLst/>
              <a:defRPr/>
            </a:pPr>
            <a:r>
              <a:rPr lang="ja-JP" altLang="en-US" sz="1000" dirty="0">
                <a:solidFill>
                  <a:prstClr val="black"/>
                </a:solidFill>
                <a:latin typeface="BIZ UDPゴシック" panose="020B0400000000000000" pitchFamily="50" charset="-128"/>
                <a:ea typeface="BIZ UDPゴシック" panose="020B0400000000000000" pitchFamily="50" charset="-128"/>
              </a:rPr>
              <a:t>　　　</a:t>
            </a:r>
            <a:r>
              <a:rPr lang="en-US" altLang="ja-JP" sz="1000" dirty="0">
                <a:solidFill>
                  <a:prstClr val="black"/>
                </a:solidFill>
                <a:latin typeface="BIZ UDPゴシック" panose="020B0400000000000000" pitchFamily="50" charset="-128"/>
                <a:ea typeface="BIZ UDPゴシック" panose="020B0400000000000000" pitchFamily="50" charset="-128"/>
              </a:rPr>
              <a:t>2017</a:t>
            </a:r>
            <a:r>
              <a:rPr lang="ja-JP" altLang="en-US" sz="1000" dirty="0">
                <a:solidFill>
                  <a:prstClr val="black"/>
                </a:solidFill>
                <a:latin typeface="BIZ UDPゴシック" panose="020B0400000000000000" pitchFamily="50" charset="-128"/>
                <a:ea typeface="BIZ UDPゴシック" panose="020B0400000000000000" pitchFamily="50" charset="-128"/>
              </a:rPr>
              <a:t>年：</a:t>
            </a:r>
            <a:r>
              <a:rPr lang="en-US" altLang="ja-JP" sz="1000" dirty="0">
                <a:solidFill>
                  <a:prstClr val="black"/>
                </a:solidFill>
                <a:latin typeface="BIZ UDPゴシック" panose="020B0400000000000000" pitchFamily="50" charset="-128"/>
                <a:ea typeface="BIZ UDPゴシック" panose="020B0400000000000000" pitchFamily="50" charset="-128"/>
              </a:rPr>
              <a:t>72,226</a:t>
            </a:r>
            <a:r>
              <a:rPr lang="ja-JP" altLang="en-US" sz="1000" dirty="0">
                <a:solidFill>
                  <a:prstClr val="black"/>
                </a:solidFill>
                <a:latin typeface="BIZ UDPゴシック" panose="020B0400000000000000" pitchFamily="50" charset="-128"/>
                <a:ea typeface="BIZ UDPゴシック" panose="020B0400000000000000" pitchFamily="50" charset="-128"/>
              </a:rPr>
              <a:t>人、２０２０年：</a:t>
            </a:r>
            <a:r>
              <a:rPr lang="en-US" altLang="ja-JP" sz="1000" dirty="0">
                <a:solidFill>
                  <a:prstClr val="black"/>
                </a:solidFill>
                <a:latin typeface="BIZ UDPゴシック" panose="020B0400000000000000" pitchFamily="50" charset="-128"/>
                <a:ea typeface="BIZ UDPゴシック" panose="020B0400000000000000" pitchFamily="50" charset="-128"/>
              </a:rPr>
              <a:t>117,596</a:t>
            </a:r>
            <a:r>
              <a:rPr lang="ja-JP" altLang="en-US" sz="1000" dirty="0">
                <a:solidFill>
                  <a:prstClr val="black"/>
                </a:solidFill>
                <a:latin typeface="BIZ UDPゴシック" panose="020B0400000000000000" pitchFamily="50" charset="-128"/>
                <a:ea typeface="BIZ UDPゴシック" panose="020B0400000000000000" pitchFamily="50" charset="-128"/>
              </a:rPr>
              <a:t>人、</a:t>
            </a:r>
            <a:endParaRPr lang="en-US" altLang="ja-JP" sz="10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1600"/>
              </a:lnSpc>
              <a:spcBef>
                <a:spcPts val="0"/>
              </a:spcBef>
              <a:spcAft>
                <a:spcPts val="0"/>
              </a:spcAft>
              <a:buClrTx/>
              <a:buSzTx/>
              <a:buFontTx/>
              <a:buNone/>
              <a:tabLst/>
              <a:defRPr/>
            </a:pPr>
            <a:r>
              <a:rPr lang="ja-JP" altLang="en-US" sz="1000" dirty="0">
                <a:solidFill>
                  <a:prstClr val="black"/>
                </a:solidFill>
                <a:latin typeface="BIZ UDPゴシック" panose="020B0400000000000000" pitchFamily="50" charset="-128"/>
                <a:ea typeface="BIZ UDPゴシック" panose="020B0400000000000000" pitchFamily="50" charset="-128"/>
              </a:rPr>
              <a:t>　　　２０２４年：</a:t>
            </a:r>
            <a:r>
              <a:rPr lang="en-US" altLang="ja-JP" sz="1000" dirty="0">
                <a:solidFill>
                  <a:prstClr val="black"/>
                </a:solidFill>
                <a:latin typeface="BIZ UDPゴシック" panose="020B0400000000000000" pitchFamily="50" charset="-128"/>
                <a:ea typeface="BIZ UDPゴシック" panose="020B0400000000000000" pitchFamily="50" charset="-128"/>
              </a:rPr>
              <a:t>174,699</a:t>
            </a:r>
            <a:r>
              <a:rPr lang="ja-JP" altLang="en-US" sz="1000" dirty="0">
                <a:solidFill>
                  <a:prstClr val="black"/>
                </a:solidFill>
                <a:latin typeface="BIZ UDPゴシック" panose="020B0400000000000000" pitchFamily="50" charset="-128"/>
                <a:ea typeface="BIZ UDPゴシック" panose="020B0400000000000000" pitchFamily="50" charset="-128"/>
              </a:rPr>
              <a:t>人</a:t>
            </a:r>
            <a:endParaRPr lang="en-US" altLang="ja-JP" sz="10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1600"/>
              </a:lnSpc>
              <a:spcBef>
                <a:spcPts val="0"/>
              </a:spcBef>
              <a:spcAft>
                <a:spcPts val="0"/>
              </a:spcAft>
              <a:buClrTx/>
              <a:buSzTx/>
              <a:buFontTx/>
              <a:buNone/>
              <a:tabLst/>
              <a:defRPr/>
            </a:pPr>
            <a:endParaRPr kumimoji="0"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OSAKA</a:t>
            </a: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しごとフィールドの運営</a:t>
            </a:r>
            <a:endPar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1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rPr>
              <a:t>【</a:t>
            </a:r>
            <a:r>
              <a:rPr kumimoji="0" lang="ja-JP" altLang="en-US" sz="11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rPr>
              <a:t>女性の就業</a:t>
            </a:r>
            <a:r>
              <a:rPr kumimoji="0" lang="en-US" altLang="ja-JP" sz="11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rPr>
              <a:t>】</a:t>
            </a:r>
          </a:p>
          <a:p>
            <a:pPr marL="0" marR="0" lvl="0" indent="0" algn="l" defTabSz="457200" rtl="0" eaLnBrk="1" fontAlgn="auto" latinLnBrk="0" hangingPunct="1">
              <a:lnSpc>
                <a:spcPts val="1600"/>
              </a:lnSpc>
              <a:spcBef>
                <a:spcPts val="0"/>
              </a:spcBef>
              <a:spcAft>
                <a:spcPts val="0"/>
              </a:spcAft>
              <a:buClrTx/>
              <a:buSzTx/>
              <a:buFontTx/>
              <a:buNone/>
              <a:tabLst/>
              <a:defRPr/>
            </a:pPr>
            <a:r>
              <a:rPr lang="ja-JP" altLang="en-US" sz="1100" dirty="0">
                <a:solidFill>
                  <a:prstClr val="black"/>
                </a:solidFill>
                <a:latin typeface="BIZ UDPゴシック" panose="020B0400000000000000" pitchFamily="50" charset="-128"/>
                <a:ea typeface="BIZ UDPゴシック" panose="020B0400000000000000" pitchFamily="50" charset="-128"/>
              </a:rPr>
              <a:t>　　</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2014</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年から、</a:t>
            </a:r>
            <a:r>
              <a:rPr kumimoji="0" lang="ja-JP" altLang="en-US" sz="10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就活と保活をワンストップで支</a:t>
            </a:r>
            <a:endParaRPr kumimoji="0" lang="en-US" altLang="ja-JP" sz="10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lang="ja-JP" altLang="en-US" sz="1000" b="1" noProof="0" dirty="0">
                <a:solidFill>
                  <a:prstClr val="black"/>
                </a:solidFill>
                <a:latin typeface="BIZ UDPゴシック" panose="020B0400000000000000" pitchFamily="50" charset="-128"/>
                <a:ea typeface="BIZ UDPゴシック" panose="020B0400000000000000" pitchFamily="50" charset="-128"/>
              </a:rPr>
              <a:t>　　　</a:t>
            </a:r>
            <a:r>
              <a:rPr kumimoji="0" lang="ja-JP" altLang="en-US" sz="10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援</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する「働くママ応援コーナー」を設置。</a:t>
            </a:r>
            <a:r>
              <a:rPr kumimoji="0" lang="ja-JP" altLang="en-US" sz="10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就活者</a:t>
            </a:r>
            <a:endParaRPr kumimoji="0" lang="en-US" altLang="ja-JP" sz="10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lang="ja-JP" altLang="en-US" sz="1000" b="1" noProof="0" dirty="0">
                <a:solidFill>
                  <a:prstClr val="black"/>
                </a:solidFill>
                <a:latin typeface="BIZ UDPゴシック" panose="020B0400000000000000" pitchFamily="50" charset="-128"/>
                <a:ea typeface="BIZ UDPゴシック" panose="020B0400000000000000" pitchFamily="50" charset="-128"/>
              </a:rPr>
              <a:t>　　　</a:t>
            </a:r>
            <a:r>
              <a:rPr kumimoji="0" lang="ja-JP" altLang="en-US" sz="10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向けに施設内で一時保育サービス</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を開始</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（２０２３年に「子育て・しごと応援ルーム</a:t>
            </a:r>
            <a: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ふぁみ</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lang="ja-JP" altLang="en-US" sz="1000" noProof="0" dirty="0">
                <a:solidFill>
                  <a:prstClr val="black"/>
                </a:solidFill>
                <a:latin typeface="BIZ UDPゴシック" panose="020B0400000000000000" pitchFamily="50" charset="-128"/>
                <a:ea typeface="BIZ UDPゴシック" panose="020B0400000000000000" pitchFamily="50" charset="-128"/>
              </a:rPr>
              <a:t>　　　</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タス</a:t>
            </a:r>
            <a: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」に名称変更）</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lang="ja-JP" altLang="en-US" sz="1000" dirty="0">
                <a:solidFill>
                  <a:prstClr val="black"/>
                </a:solidFill>
                <a:latin typeface="BIZ UDPゴシック" panose="020B0400000000000000" pitchFamily="50" charset="-128"/>
                <a:ea typeface="BIZ UDPゴシック" panose="020B0400000000000000" pitchFamily="50" charset="-128"/>
              </a:rPr>
              <a:t>　　</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2020</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年から、オンラインによるセミナー等実施</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lang="ja-JP" altLang="en-US" sz="1100" dirty="0">
                <a:solidFill>
                  <a:prstClr val="black"/>
                </a:solidFill>
                <a:latin typeface="BIZ UDPゴシック" panose="020B0400000000000000" pitchFamily="50" charset="-128"/>
                <a:ea typeface="BIZ UDPゴシック" panose="020B0400000000000000" pitchFamily="50" charset="-128"/>
              </a:rPr>
              <a:t>　　</a:t>
            </a:r>
            <a:r>
              <a:rPr lang="en-US" altLang="ja-JP" sz="1100" b="1" dirty="0">
                <a:solidFill>
                  <a:prstClr val="black"/>
                </a:solidFill>
                <a:highlight>
                  <a:srgbClr val="C0C0C0"/>
                </a:highlight>
                <a:latin typeface="BIZ UDPゴシック" panose="020B0400000000000000" pitchFamily="50" charset="-128"/>
                <a:ea typeface="BIZ UDPゴシック" panose="020B0400000000000000" pitchFamily="50" charset="-128"/>
              </a:rPr>
              <a:t>【</a:t>
            </a:r>
            <a:r>
              <a:rPr lang="ja-JP" altLang="en-US" sz="1100" b="1" dirty="0">
                <a:solidFill>
                  <a:prstClr val="black"/>
                </a:solidFill>
                <a:highlight>
                  <a:srgbClr val="C0C0C0"/>
                </a:highlight>
                <a:latin typeface="BIZ UDPゴシック" panose="020B0400000000000000" pitchFamily="50" charset="-128"/>
                <a:ea typeface="BIZ UDPゴシック" panose="020B0400000000000000" pitchFamily="50" charset="-128"/>
              </a:rPr>
              <a:t>若者の就業</a:t>
            </a:r>
            <a:r>
              <a:rPr lang="en-US" altLang="ja-JP" sz="1100" b="1" dirty="0">
                <a:solidFill>
                  <a:prstClr val="black"/>
                </a:solidFill>
                <a:highlight>
                  <a:srgbClr val="C0C0C0"/>
                </a:highlight>
                <a:latin typeface="BIZ UDPゴシック" panose="020B0400000000000000" pitchFamily="50" charset="-128"/>
                <a:ea typeface="BIZ UDPゴシック" panose="020B0400000000000000" pitchFamily="50" charset="-128"/>
              </a:rPr>
              <a:t>】</a:t>
            </a:r>
          </a:p>
          <a:p>
            <a:pPr marL="266700" marR="0" lvl="0" indent="-88900" algn="l" defTabSz="457200" rtl="0" eaLnBrk="1" fontAlgn="auto" latinLnBrk="0" hangingPunct="1">
              <a:lnSpc>
                <a:spcPts val="14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2021</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年度に、民間ＩＴ企業等との連携により</a:t>
            </a:r>
            <a:b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0" lang="ja-JP" altLang="en-US" sz="10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ＯＳＡＫＡ若者リ・スキリング</a:t>
            </a:r>
            <a:r>
              <a:rPr kumimoji="0" lang="ja-JP" altLang="en-US" sz="10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10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パートナーズを設立</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し、</a:t>
            </a:r>
            <a: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OSAKA</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しごとフィールドの登録者に対し、</a:t>
            </a:r>
            <a:r>
              <a:rPr kumimoji="0" lang="ja-JP" altLang="en-US" sz="10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オンラインでデジタルスキルを無料で学べる「にであうトレーニング」</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を実施</a:t>
            </a:r>
            <a:endPar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29" name="図 28">
            <a:extLst>
              <a:ext uri="{FF2B5EF4-FFF2-40B4-BE49-F238E27FC236}">
                <a16:creationId xmlns:a16="http://schemas.microsoft.com/office/drawing/2014/main" id="{72CAF256-AA08-4609-B17A-3DD599BCC8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5473" y="2602517"/>
            <a:ext cx="767334" cy="760095"/>
          </a:xfrm>
          <a:prstGeom prst="rect">
            <a:avLst/>
          </a:prstGeom>
        </p:spPr>
      </p:pic>
      <p:pic>
        <p:nvPicPr>
          <p:cNvPr id="30" name="Picture 2">
            <a:extLst>
              <a:ext uri="{FF2B5EF4-FFF2-40B4-BE49-F238E27FC236}">
                <a16:creationId xmlns:a16="http://schemas.microsoft.com/office/drawing/2014/main" id="{B437486C-59D6-4688-8B50-C616FF0DEBD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09697" y="1248204"/>
            <a:ext cx="1222024" cy="820897"/>
          </a:xfrm>
          <a:prstGeom prst="rect">
            <a:avLst/>
          </a:prstGeom>
          <a:noFill/>
          <a:extLst>
            <a:ext uri="{909E8E84-426E-40DD-AFC4-6F175D3DCCD1}">
              <a14:hiddenFill xmlns:a14="http://schemas.microsoft.com/office/drawing/2010/main">
                <a:solidFill>
                  <a:srgbClr val="FFFFFF"/>
                </a:solidFill>
              </a14:hiddenFill>
            </a:ext>
          </a:extLst>
        </p:spPr>
      </p:pic>
      <p:sp>
        <p:nvSpPr>
          <p:cNvPr id="31" name="正方形/長方形 30">
            <a:extLst>
              <a:ext uri="{FF2B5EF4-FFF2-40B4-BE49-F238E27FC236}">
                <a16:creationId xmlns:a16="http://schemas.microsoft.com/office/drawing/2014/main" id="{EAB6761C-013B-436B-A059-D8A1E4BD75A0}"/>
              </a:ext>
            </a:extLst>
          </p:cNvPr>
          <p:cNvSpPr/>
          <p:nvPr/>
        </p:nvSpPr>
        <p:spPr>
          <a:xfrm>
            <a:off x="7174453" y="985076"/>
            <a:ext cx="2625462" cy="5571525"/>
          </a:xfrm>
          <a:prstGeom prst="rect">
            <a:avLst/>
          </a:prstGeom>
          <a:noFill/>
          <a:ln w="63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AD96E2A0-6647-4856-B186-E9A316B3122C}"/>
              </a:ext>
            </a:extLst>
          </p:cNvPr>
          <p:cNvSpPr txBox="1"/>
          <p:nvPr/>
        </p:nvSpPr>
        <p:spPr>
          <a:xfrm>
            <a:off x="7915334" y="848085"/>
            <a:ext cx="1082348" cy="307777"/>
          </a:xfrm>
          <a:prstGeom prst="rect">
            <a:avLst/>
          </a:prstGeom>
          <a:solidFill>
            <a:srgbClr val="2CA38C"/>
          </a:solid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人材の集積</a:t>
            </a:r>
            <a:endParaRPr kumimoji="0" lang="en-US" altLang="ja-JP"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DDAD5B43-7010-435D-8D9B-D9734CDB077B}"/>
              </a:ext>
            </a:extLst>
          </p:cNvPr>
          <p:cNvSpPr txBox="1"/>
          <p:nvPr/>
        </p:nvSpPr>
        <p:spPr>
          <a:xfrm>
            <a:off x="7126263" y="1239980"/>
            <a:ext cx="2721841" cy="5173083"/>
          </a:xfrm>
          <a:prstGeom prst="rect">
            <a:avLst/>
          </a:prstGeom>
          <a:noFill/>
        </p:spPr>
        <p:txBody>
          <a:bodyPr wrap="square" lIns="72000" rIns="72000" rtlCol="0">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lang="en-US" altLang="ja-JP" sz="1100" b="1" dirty="0">
                <a:solidFill>
                  <a:prstClr val="black"/>
                </a:solidFill>
                <a:latin typeface="BIZ UDPゴシック" panose="020B0400000000000000" pitchFamily="50" charset="-128"/>
                <a:ea typeface="BIZ UDPゴシック" panose="020B0400000000000000" pitchFamily="50" charset="-128"/>
              </a:rPr>
              <a:t>Well-being</a:t>
            </a:r>
            <a:r>
              <a:rPr lang="ja-JP" altLang="en-US" sz="1100" b="1" dirty="0">
                <a:solidFill>
                  <a:prstClr val="black"/>
                </a:solidFill>
                <a:latin typeface="BIZ UDPゴシック" panose="020B0400000000000000" pitchFamily="50" charset="-128"/>
                <a:ea typeface="BIZ UDPゴシック" panose="020B0400000000000000" pitchFamily="50" charset="-128"/>
              </a:rPr>
              <a:t>の向上に向けた取組み</a:t>
            </a:r>
            <a:endPar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lang="ja-JP" altLang="en-US" sz="1000" dirty="0">
                <a:solidFill>
                  <a:prstClr val="black"/>
                </a:solidFill>
                <a:latin typeface="BIZ UDPゴシック" panose="020B0400000000000000" pitchFamily="50" charset="-128"/>
                <a:ea typeface="BIZ UDPゴシック" panose="020B0400000000000000" pitchFamily="50" charset="-128"/>
              </a:rPr>
              <a:t>　（災害対策・まちづくり、治安対策、子育</a:t>
            </a:r>
            <a:endParaRPr lang="en-US" altLang="ja-JP" sz="10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1700"/>
              </a:lnSpc>
              <a:spcBef>
                <a:spcPts val="0"/>
              </a:spcBef>
              <a:spcAft>
                <a:spcPts val="0"/>
              </a:spcAft>
              <a:buClrTx/>
              <a:buSzTx/>
              <a:buFontTx/>
              <a:buNone/>
              <a:tabLst/>
              <a:defRPr/>
            </a:pPr>
            <a:r>
              <a:rPr lang="ja-JP" altLang="en-US" sz="1000" dirty="0">
                <a:solidFill>
                  <a:prstClr val="black"/>
                </a:solidFill>
                <a:latin typeface="BIZ UDPゴシック" panose="020B0400000000000000" pitchFamily="50" charset="-128"/>
                <a:ea typeface="BIZ UDPゴシック" panose="020B0400000000000000" pitchFamily="50" charset="-128"/>
              </a:rPr>
              <a:t>　て、医療・福祉等）</a:t>
            </a:r>
            <a:endParaRPr lang="en-US" altLang="ja-JP" sz="1000" dirty="0">
              <a:solidFill>
                <a:prstClr val="black"/>
              </a:solidFill>
              <a:latin typeface="BIZ UDPゴシック" panose="020B0400000000000000" pitchFamily="50" charset="-128"/>
              <a:ea typeface="BIZ UDPゴシック" panose="020B0400000000000000" pitchFamily="50" charset="-128"/>
            </a:endParaRPr>
          </a:p>
          <a:p>
            <a:pPr>
              <a:lnSpc>
                <a:spcPts val="1700"/>
              </a:lnSpc>
              <a:defRPr/>
            </a:pP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○高等教育機関（私立大学）の整備</a:t>
            </a:r>
            <a:endPar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lang="ja-JP" altLang="en-US" sz="1100" b="1" noProof="0" dirty="0">
                <a:solidFill>
                  <a:prstClr val="black"/>
                </a:solidFill>
                <a:latin typeface="BIZ UDPゴシック" panose="020B0400000000000000" pitchFamily="50" charset="-128"/>
                <a:ea typeface="BIZ UDPゴシック" panose="020B0400000000000000" pitchFamily="50" charset="-128"/>
              </a:rPr>
              <a:t>　</a:t>
            </a:r>
            <a:r>
              <a:rPr lang="ja-JP" altLang="en-US" sz="1100" b="1" noProof="0" dirty="0">
                <a:solidFill>
                  <a:prstClr val="black"/>
                </a:solidFill>
                <a:highlight>
                  <a:srgbClr val="C0C0C0"/>
                </a:highlight>
                <a:latin typeface="BIZ UDPゴシック" panose="020B0400000000000000" pitchFamily="50" charset="-128"/>
                <a:ea typeface="BIZ UDPゴシック" panose="020B0400000000000000" pitchFamily="50" charset="-128"/>
              </a:rPr>
              <a:t>立命館大学（大阪いばらきキャンパス）</a:t>
            </a:r>
            <a:r>
              <a:rPr lang="ja-JP" altLang="en-US" sz="1100" b="1" noProof="0" dirty="0">
                <a:solidFill>
                  <a:prstClr val="black"/>
                </a:solidFill>
                <a:latin typeface="BIZ UDPゴシック" panose="020B0400000000000000" pitchFamily="50" charset="-128"/>
                <a:ea typeface="BIZ UDPゴシック" panose="020B0400000000000000" pitchFamily="50" charset="-128"/>
              </a:rPr>
              <a:t>　　        </a:t>
            </a:r>
            <a:endParaRPr lang="en-US" altLang="ja-JP" sz="1100" b="1" noProof="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1700"/>
              </a:lnSpc>
              <a:spcBef>
                <a:spcPts val="0"/>
              </a:spcBef>
              <a:spcAft>
                <a:spcPts val="0"/>
              </a:spcAft>
              <a:buClrTx/>
              <a:buSzTx/>
              <a:buFontTx/>
              <a:buNone/>
              <a:tabLst/>
              <a:defRPr/>
            </a:pPr>
            <a:r>
              <a:rPr lang="en-US" altLang="ja-JP" sz="1050" b="1" noProof="0" dirty="0">
                <a:solidFill>
                  <a:prstClr val="black"/>
                </a:solidFill>
                <a:latin typeface="BIZ UDPゴシック" panose="020B0400000000000000" pitchFamily="50" charset="-128"/>
                <a:ea typeface="BIZ UDPゴシック" panose="020B0400000000000000" pitchFamily="50" charset="-128"/>
              </a:rPr>
              <a:t>                                     </a:t>
            </a:r>
            <a:r>
              <a:rPr lang="ja-JP" altLang="en-US" sz="1050" b="1" noProof="0" dirty="0">
                <a:solidFill>
                  <a:prstClr val="black"/>
                </a:solidFill>
                <a:latin typeface="BIZ UDPゴシック" panose="020B0400000000000000" pitchFamily="50" charset="-128"/>
                <a:ea typeface="BIZ UDPゴシック" panose="020B0400000000000000" pitchFamily="50" charset="-128"/>
              </a:rPr>
              <a:t>　</a:t>
            </a:r>
            <a:r>
              <a:rPr lang="ja-JP" altLang="en-US" sz="1050" noProof="0" dirty="0">
                <a:solidFill>
                  <a:prstClr val="black"/>
                </a:solidFill>
                <a:latin typeface="BIZ UDPゴシック" panose="020B0400000000000000" pitchFamily="50" charset="-128"/>
                <a:ea typeface="BIZ UDPゴシック" panose="020B0400000000000000" pitchFamily="50" charset="-128"/>
              </a:rPr>
              <a:t>２０１５年４月</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7800" marR="0" lvl="0" indent="-84138" algn="l" defTabSz="457200" rtl="0" eaLnBrk="1" fontAlgn="auto" latinLnBrk="0" hangingPunct="1">
              <a:lnSpc>
                <a:spcPts val="1700"/>
              </a:lnSpc>
              <a:spcBef>
                <a:spcPts val="0"/>
              </a:spcBef>
              <a:spcAft>
                <a:spcPts val="0"/>
              </a:spcAft>
              <a:buClrTx/>
              <a:buSzTx/>
              <a:buFont typeface="Arial" panose="020B0604020202020204" pitchFamily="34" charset="0"/>
              <a:buChar char="•"/>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「アジアのゲートウェイ」「都市共創」「地域・社会連携」を教学コンセプトに、</a:t>
            </a:r>
            <a:r>
              <a:rPr lang="ja-JP" altLang="en-US" sz="1000" dirty="0">
                <a:solidFill>
                  <a:prstClr val="black"/>
                </a:solidFill>
                <a:latin typeface="BIZ UDPゴシック" panose="020B0400000000000000" pitchFamily="50" charset="-128"/>
                <a:ea typeface="BIZ UDPゴシック" panose="020B0400000000000000" pitchFamily="50" charset="-128"/>
              </a:rPr>
              <a:t>門も塀もない開かれたキャンパスを整備</a:t>
            </a:r>
            <a:endParaRPr lang="en-US" altLang="ja-JP" sz="1000" dirty="0">
              <a:solidFill>
                <a:prstClr val="black"/>
              </a:solidFill>
              <a:latin typeface="BIZ UDPゴシック" panose="020B0400000000000000" pitchFamily="50" charset="-128"/>
              <a:ea typeface="BIZ UDPゴシック" panose="020B0400000000000000" pitchFamily="50" charset="-128"/>
            </a:endParaRPr>
          </a:p>
          <a:p>
            <a:pPr marL="177800" marR="0" lvl="0" indent="-84138" algn="l" defTabSz="457200" rtl="0" eaLnBrk="1" fontAlgn="auto" latinLnBrk="0" hangingPunct="1">
              <a:lnSpc>
                <a:spcPts val="1700"/>
              </a:lnSpc>
              <a:spcBef>
                <a:spcPts val="0"/>
              </a:spcBef>
              <a:spcAft>
                <a:spcPts val="0"/>
              </a:spcAft>
              <a:buClrTx/>
              <a:buSzTx/>
              <a:buFont typeface="Arial" panose="020B0604020202020204" pitchFamily="34" charset="0"/>
              <a:buChar char="•"/>
              <a:tabLst/>
              <a:defRPr/>
            </a:pPr>
            <a:r>
              <a:rPr lang="ja-JP" altLang="en-US" sz="1000" dirty="0">
                <a:solidFill>
                  <a:srgbClr val="131313"/>
                </a:solidFill>
                <a:latin typeface="BIZ UDPゴシック" panose="020B0400000000000000" pitchFamily="50" charset="-128"/>
                <a:ea typeface="BIZ UDPゴシック" panose="020B0400000000000000" pitchFamily="50" charset="-128"/>
              </a:rPr>
              <a:t>２０２４年４月、スタートアップ育成や産学連携を促す新校舎を整備</a:t>
            </a:r>
            <a:endParaRPr lang="en-US" altLang="ja-JP" sz="1000" b="1"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1400"/>
              </a:lnSpc>
              <a:spcBef>
                <a:spcPts val="0"/>
              </a:spcBef>
              <a:spcAft>
                <a:spcPts val="0"/>
              </a:spcAft>
              <a:buClrTx/>
              <a:buSzTx/>
              <a:buFontTx/>
              <a:buNone/>
              <a:tabLst/>
              <a:defRPr/>
            </a:pPr>
            <a:r>
              <a:rPr lang="ja-JP" altLang="en-US" sz="1100" b="1" dirty="0">
                <a:solidFill>
                  <a:prstClr val="black"/>
                </a:solidFill>
                <a:latin typeface="BIZ UDPゴシック" panose="020B0400000000000000" pitchFamily="50" charset="-128"/>
                <a:ea typeface="BIZ UDPゴシック" panose="020B0400000000000000" pitchFamily="50" charset="-128"/>
              </a:rPr>
              <a:t>　</a:t>
            </a:r>
            <a:r>
              <a:rPr lang="ja-JP" altLang="en-US" sz="1100" b="1" dirty="0">
                <a:solidFill>
                  <a:prstClr val="black"/>
                </a:solidFill>
                <a:highlight>
                  <a:srgbClr val="C0C0C0"/>
                </a:highlight>
                <a:latin typeface="BIZ UDPゴシック" panose="020B0400000000000000" pitchFamily="50" charset="-128"/>
                <a:ea typeface="BIZ UDPゴシック" panose="020B0400000000000000" pitchFamily="50" charset="-128"/>
              </a:rPr>
              <a:t>近畿大学（東大阪キャンパス大規模整備）</a:t>
            </a:r>
            <a:r>
              <a:rPr lang="ja-JP" altLang="en-US" sz="1100" dirty="0">
                <a:solidFill>
                  <a:prstClr val="black"/>
                </a:solidFill>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　</a:t>
            </a:r>
            <a:endParaRPr lang="en-US" altLang="ja-JP" sz="1100"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1700"/>
              </a:lnSpc>
              <a:spcBef>
                <a:spcPts val="0"/>
              </a:spcBef>
              <a:spcAft>
                <a:spcPts val="0"/>
              </a:spcAft>
              <a:buClrTx/>
              <a:buSzTx/>
              <a:buFontTx/>
              <a:buNone/>
              <a:tabLst/>
              <a:defRPr/>
            </a:pPr>
            <a:r>
              <a:rPr lang="ja-JP" altLang="en-US" sz="1050" dirty="0">
                <a:latin typeface="BIZ UDPゴシック" panose="020B0400000000000000" pitchFamily="50" charset="-128"/>
                <a:ea typeface="BIZ UDPゴシック" panose="020B0400000000000000" pitchFamily="50" charset="-128"/>
              </a:rPr>
              <a:t>　　　　　　　　　　　　　　　　　　　　２０１７年４月</a:t>
            </a:r>
            <a:r>
              <a:rPr lang="ja-JP" altLang="en-US" sz="1050" noProof="0" dirty="0">
                <a:solidFill>
                  <a:prstClr val="black"/>
                </a:solidFill>
                <a:latin typeface="BIZ UDPゴシック" panose="020B0400000000000000" pitchFamily="50" charset="-128"/>
                <a:ea typeface="BIZ UDPゴシック" panose="020B0400000000000000" pitchFamily="50" charset="-128"/>
              </a:rPr>
              <a:t>　　</a:t>
            </a:r>
            <a:endParaRPr kumimoji="0" lang="en-US" altLang="ja-JP" sz="105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7800" lvl="1" indent="-84138">
              <a:lnSpc>
                <a:spcPts val="1700"/>
              </a:lnSpc>
              <a:buFont typeface="Arial" panose="020B0604020202020204" pitchFamily="34" charset="0"/>
              <a:buChar char="•"/>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新図書館、</a:t>
            </a:r>
            <a: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24</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時間利用可能な自習室、大学と企業の垣根を超えたモノづくりスペース、</a:t>
            </a:r>
            <a: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Apple</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社認定教育トレーニングセンター等を備えた「アカデミックシアター」を整備</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1400"/>
              </a:lnSpc>
              <a:spcBef>
                <a:spcPts val="0"/>
              </a:spcBef>
              <a:spcAft>
                <a:spcPts val="0"/>
              </a:spcAft>
              <a:buClrTx/>
              <a:buSzTx/>
              <a:buFontTx/>
              <a:buNone/>
              <a:tabLst/>
              <a:defRPr/>
            </a:pPr>
            <a:endParaRPr lang="en-US" altLang="ja-JP" sz="1100" b="1" noProof="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1400"/>
              </a:lnSpc>
              <a:spcBef>
                <a:spcPts val="0"/>
              </a:spcBef>
              <a:spcAft>
                <a:spcPts val="0"/>
              </a:spcAft>
              <a:buClrTx/>
              <a:buSzTx/>
              <a:buFontTx/>
              <a:buNone/>
              <a:tabLst/>
              <a:defRPr/>
            </a:pPr>
            <a:r>
              <a:rPr lang="ja-JP" altLang="en-US" sz="1100" b="1" dirty="0">
                <a:solidFill>
                  <a:prstClr val="black"/>
                </a:solidFill>
                <a:latin typeface="BIZ UDPゴシック" panose="020B0400000000000000" pitchFamily="50" charset="-128"/>
                <a:ea typeface="BIZ UDPゴシック" panose="020B0400000000000000" pitchFamily="50" charset="-128"/>
              </a:rPr>
              <a:t>　</a:t>
            </a:r>
            <a:r>
              <a:rPr lang="ja-JP" altLang="en-US" sz="1100" b="1" noProof="0" dirty="0">
                <a:solidFill>
                  <a:prstClr val="black"/>
                </a:solidFill>
                <a:highlight>
                  <a:srgbClr val="C0C0C0"/>
                </a:highlight>
                <a:latin typeface="BIZ UDPゴシック" panose="020B0400000000000000" pitchFamily="50" charset="-128"/>
                <a:ea typeface="BIZ UDPゴシック" panose="020B0400000000000000" pitchFamily="50" charset="-128"/>
              </a:rPr>
              <a:t>関西大学（吹田みらいキャンパス）</a:t>
            </a:r>
            <a:r>
              <a:rPr lang="ja-JP" altLang="en-US" sz="1100" b="1" noProof="0" dirty="0">
                <a:solidFill>
                  <a:prstClr val="black"/>
                </a:solidFill>
                <a:latin typeface="BIZ UDPゴシック" panose="020B0400000000000000" pitchFamily="50" charset="-128"/>
                <a:ea typeface="BIZ UDPゴシック" panose="020B0400000000000000" pitchFamily="50" charset="-128"/>
              </a:rPr>
              <a:t>　　</a:t>
            </a:r>
            <a:endParaRPr lang="en-US" altLang="ja-JP" sz="1100" b="1" noProof="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1700"/>
              </a:lnSpc>
              <a:spcBef>
                <a:spcPts val="0"/>
              </a:spcBef>
              <a:spcAft>
                <a:spcPts val="0"/>
              </a:spcAft>
              <a:buClrTx/>
              <a:buSzTx/>
              <a:buFontTx/>
              <a:buNone/>
              <a:tabLst/>
              <a:defRPr/>
            </a:pPr>
            <a:r>
              <a:rPr lang="ja-JP" altLang="en-US" sz="1050" b="1" dirty="0">
                <a:solidFill>
                  <a:prstClr val="black"/>
                </a:solidFill>
                <a:latin typeface="BIZ UDPゴシック" panose="020B0400000000000000" pitchFamily="50" charset="-128"/>
                <a:ea typeface="BIZ UDPゴシック" panose="020B0400000000000000" pitchFamily="50" charset="-128"/>
              </a:rPr>
              <a:t>　　　　　　　　　　　　　　　　　　　</a:t>
            </a:r>
            <a:r>
              <a:rPr lang="ja-JP" altLang="en-US" sz="1050" noProof="0" dirty="0">
                <a:solidFill>
                  <a:prstClr val="black"/>
                </a:solidFill>
                <a:latin typeface="BIZ UDPゴシック" panose="020B0400000000000000" pitchFamily="50" charset="-128"/>
                <a:ea typeface="BIZ UDPゴシック" panose="020B0400000000000000" pitchFamily="50" charset="-128"/>
              </a:rPr>
              <a:t>２０２３年１０月</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7800" marR="0" lvl="0" indent="-84138" algn="l" defTabSz="457200" rtl="0" eaLnBrk="1" fontAlgn="auto" latinLnBrk="0" hangingPunct="1">
              <a:lnSpc>
                <a:spcPts val="1700"/>
              </a:lnSpc>
              <a:spcBef>
                <a:spcPts val="0"/>
              </a:spcBef>
              <a:spcAft>
                <a:spcPts val="0"/>
              </a:spcAft>
              <a:buClrTx/>
              <a:buSzTx/>
              <a:buFont typeface="Arial" panose="020B0604020202020204" pitchFamily="34" charset="0"/>
              <a:buChar char="•"/>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府内に学部を擁する</a:t>
            </a:r>
            <a: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つ目のキャンパスとして整備</a:t>
            </a:r>
          </a:p>
          <a:p>
            <a:pPr marL="177800" marR="0" lvl="0" indent="-84138" algn="l" defTabSz="457200" rtl="0" eaLnBrk="1" fontAlgn="auto" latinLnBrk="0" hangingPunct="1">
              <a:lnSpc>
                <a:spcPts val="1700"/>
              </a:lnSpc>
              <a:spcBef>
                <a:spcPts val="0"/>
              </a:spcBef>
              <a:spcAft>
                <a:spcPts val="0"/>
              </a:spcAft>
              <a:buClrTx/>
              <a:buSzTx/>
              <a:buFont typeface="Arial" panose="020B0604020202020204" pitchFamily="34" charset="0"/>
              <a:buChar char="•"/>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２０２５年４月には、文理融合型の「ビジネスデータサイエンス学部」新設</a:t>
            </a:r>
            <a:endParaRPr lang="en-US" altLang="ja-JP" sz="1000" dirty="0">
              <a:solidFill>
                <a:prstClr val="black"/>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6E742442-11E3-416E-997D-038D66821321}"/>
              </a:ext>
            </a:extLst>
          </p:cNvPr>
          <p:cNvSpPr txBox="1"/>
          <p:nvPr/>
        </p:nvSpPr>
        <p:spPr>
          <a:xfrm>
            <a:off x="106083" y="1239980"/>
            <a:ext cx="4033198" cy="5599482"/>
          </a:xfrm>
          <a:prstGeom prst="rect">
            <a:avLst/>
          </a:prstGeom>
          <a:noFill/>
        </p:spPr>
        <p:txBody>
          <a:bodyPr wrap="square" lIns="72000" rIns="72000" rtlCol="0">
            <a:spAutoFit/>
          </a:bodyPr>
          <a:lstStyle/>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○大阪公立大学</a:t>
            </a:r>
            <a:endPar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・大阪府立大学と大阪市立大学を</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統合し、２０２２年４月に開学</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・幅広い研究分野を有する</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lang="ja-JP" altLang="en-US" sz="1000" dirty="0">
                <a:solidFill>
                  <a:prstClr val="black"/>
                </a:solidFill>
                <a:latin typeface="BIZ UDPゴシック" panose="020B0400000000000000" pitchFamily="50" charset="-128"/>
                <a:ea typeface="BIZ UDPゴシック" panose="020B0400000000000000" pitchFamily="50" charset="-128"/>
              </a:rPr>
              <a:t>　　　</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日本最大規模の公立大学が誕生</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0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２０２５年９月、森之宮キャンパス</a:t>
            </a:r>
            <a:r>
              <a:rPr lang="ja-JP" altLang="en-US" sz="1000" b="1" u="sng" dirty="0">
                <a:solidFill>
                  <a:prstClr val="black"/>
                </a:solidFill>
                <a:latin typeface="BIZ UDPゴシック" panose="020B0400000000000000" pitchFamily="50" charset="-128"/>
                <a:ea typeface="BIZ UDPゴシック" panose="020B0400000000000000" pitchFamily="50" charset="-128"/>
              </a:rPr>
              <a:t>開設</a:t>
            </a:r>
            <a:endParaRPr lang="en-US" altLang="ja-JP" sz="1000" b="1"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○グローバルリーダーズハイスクール</a:t>
            </a:r>
            <a:endPar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0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府立高校</a:t>
            </a:r>
            <a:r>
              <a:rPr kumimoji="0" lang="en-US" altLang="ja-JP" sz="10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a:t>
            </a:r>
            <a:r>
              <a:rPr kumimoji="0" lang="ja-JP" altLang="en-US" sz="10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校に、進学指導に特色を置いた</a:t>
            </a:r>
            <a:endParaRPr kumimoji="0" lang="en-US" altLang="ja-JP" sz="10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lang="ja-JP" altLang="en-US" sz="1000" b="1" dirty="0">
                <a:solidFill>
                  <a:prstClr val="black"/>
                </a:solidFill>
                <a:latin typeface="BIZ UDPゴシック" panose="020B0400000000000000" pitchFamily="50" charset="-128"/>
                <a:ea typeface="BIZ UDPゴシック" panose="020B0400000000000000" pitchFamily="50" charset="-128"/>
              </a:rPr>
              <a:t>　　　</a:t>
            </a:r>
            <a:r>
              <a:rPr kumimoji="0" lang="ja-JP" altLang="en-US" sz="10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文理学科を設置</a:t>
            </a:r>
            <a:endParaRPr kumimoji="0" lang="en-US" altLang="ja-JP" sz="10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lang="en-US" altLang="ja-JP" sz="1000" noProof="0" dirty="0">
                <a:solidFill>
                  <a:prstClr val="black"/>
                </a:solidFill>
                <a:latin typeface="BIZ UDPゴシック" panose="020B0400000000000000" pitchFamily="50" charset="-128"/>
                <a:ea typeface="BIZ UDPゴシック" panose="020B0400000000000000" pitchFamily="50" charset="-128"/>
              </a:rPr>
              <a:t>     </a:t>
            </a:r>
            <a: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北野、豊中、茨木、大手前、四條畷、高津、天王寺、</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lang="en-US" altLang="ja-JP" sz="1000" dirty="0">
                <a:solidFill>
                  <a:prstClr val="black"/>
                </a:solidFill>
                <a:latin typeface="BIZ UDPゴシック" panose="020B0400000000000000" pitchFamily="50" charset="-128"/>
                <a:ea typeface="BIZ UDPゴシック" panose="020B0400000000000000" pitchFamily="50" charset="-128"/>
              </a:rPr>
              <a:t>      </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生野、三国丘、</a:t>
            </a:r>
            <a:r>
              <a:rPr lang="ja-JP" altLang="en-US" sz="1000" dirty="0">
                <a:solidFill>
                  <a:prstClr val="black"/>
                </a:solidFill>
                <a:latin typeface="BIZ UDPゴシック" panose="020B0400000000000000" pitchFamily="50" charset="-128"/>
                <a:ea typeface="BIZ UDPゴシック" panose="020B0400000000000000" pitchFamily="50" charset="-128"/>
              </a:rPr>
              <a:t>岸和田）</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lang="ja-JP" altLang="en-US" sz="1000" dirty="0">
                <a:solidFill>
                  <a:prstClr val="black"/>
                </a:solidFill>
                <a:latin typeface="BIZ UDPゴシック" panose="020B0400000000000000" pitchFamily="50" charset="-128"/>
                <a:ea typeface="BIZ UDPゴシック" panose="020B0400000000000000" pitchFamily="50" charset="-128"/>
              </a:rPr>
              <a:t>　　・現役大学進学率は、</a:t>
            </a:r>
            <a:endParaRPr lang="en-US" altLang="ja-JP" sz="10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1600"/>
              </a:lnSpc>
              <a:spcBef>
                <a:spcPts val="0"/>
              </a:spcBef>
              <a:spcAft>
                <a:spcPts val="0"/>
              </a:spcAft>
              <a:buClrTx/>
              <a:buSzTx/>
              <a:buFontTx/>
              <a:buNone/>
              <a:tabLst/>
              <a:defRPr/>
            </a:pPr>
            <a:r>
              <a:rPr lang="ja-JP" altLang="en-US" sz="1000" dirty="0">
                <a:solidFill>
                  <a:prstClr val="black"/>
                </a:solidFill>
                <a:latin typeface="BIZ UDPゴシック" panose="020B0400000000000000" pitchFamily="50" charset="-128"/>
                <a:ea typeface="BIZ UDPゴシック" panose="020B0400000000000000" pitchFamily="50" charset="-128"/>
              </a:rPr>
              <a:t>　　　</a:t>
            </a:r>
            <a:r>
              <a:rPr lang="ja-JP" altLang="en-US" sz="1000" dirty="0">
                <a:latin typeface="BIZ UDPゴシック" panose="020B0400000000000000" pitchFamily="50" charset="-128"/>
                <a:ea typeface="BIZ UDPゴシック" panose="020B0400000000000000" pitchFamily="50" charset="-128"/>
              </a:rPr>
              <a:t>２０２３年度：７１．５％ 、２０２４年度：７３．６％</a:t>
            </a:r>
            <a:endPar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○府立高等学校における国際関係学科の設置「</a:t>
            </a:r>
            <a:r>
              <a:rPr lang="en-US" altLang="ja-JP" sz="1100" b="1" dirty="0">
                <a:solidFill>
                  <a:prstClr val="black"/>
                </a:solidFill>
                <a:latin typeface="BIZ UDPゴシック" panose="020B0400000000000000" pitchFamily="50" charset="-128"/>
                <a:ea typeface="BIZ UDPゴシック" panose="020B0400000000000000" pitchFamily="50" charset="-128"/>
              </a:rPr>
              <a:t>LETS</a:t>
            </a:r>
            <a:r>
              <a:rPr lang="ja-JP" altLang="en-US" sz="1100" b="1" dirty="0">
                <a:solidFill>
                  <a:prstClr val="black"/>
                </a:solidFill>
                <a:latin typeface="BIZ UDPゴシック" panose="020B0400000000000000" pitchFamily="50" charset="-128"/>
                <a:ea typeface="BIZ UDPゴシック" panose="020B0400000000000000" pitchFamily="50" charset="-128"/>
              </a:rPr>
              <a:t>」</a:t>
            </a:r>
            <a:endPar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・２０２１年度、府立高校に設置されていた国際教養科</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lang="en-US" altLang="ja-JP" sz="1000" dirty="0">
                <a:solidFill>
                  <a:prstClr val="black"/>
                </a:solidFill>
                <a:latin typeface="BIZ UDPゴシック" panose="020B0400000000000000" pitchFamily="50" charset="-128"/>
                <a:ea typeface="BIZ UDPゴシック" panose="020B0400000000000000" pitchFamily="50" charset="-128"/>
              </a:rPr>
              <a:t>      </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など国際関係の学科</a:t>
            </a:r>
            <a: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学科を改編</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lang="en-US" altLang="ja-JP" sz="1000" dirty="0">
                <a:solidFill>
                  <a:prstClr val="black"/>
                </a:solidFill>
                <a:latin typeface="BIZ UDPゴシック" panose="020B0400000000000000" pitchFamily="50" charset="-128"/>
                <a:ea typeface="BIZ UDPゴシック" panose="020B0400000000000000" pitchFamily="50" charset="-128"/>
              </a:rPr>
              <a:t>      </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愛称として「</a:t>
            </a:r>
            <a: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LETS</a:t>
            </a:r>
            <a:r>
              <a:rPr lang="ja-JP" altLang="en-US" sz="1000" dirty="0">
                <a:solidFill>
                  <a:prstClr val="black"/>
                </a:solidFill>
                <a:latin typeface="BIZ UDPゴシック" panose="020B0400000000000000" pitchFamily="50" charset="-128"/>
                <a:ea typeface="BIZ UDPゴシック" panose="020B0400000000000000" pitchFamily="50" charset="-128"/>
              </a:rPr>
              <a:t>」を決定</a:t>
            </a:r>
            <a:endParaRPr lang="en-US" altLang="ja-JP" sz="10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・現在は、１３校（旭、枚方、花園、長野、佐野、千里、</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lang="ja-JP" altLang="en-US" sz="1000" dirty="0">
                <a:solidFill>
                  <a:prstClr val="black"/>
                </a:solidFill>
                <a:latin typeface="BIZ UDPゴシック" panose="020B0400000000000000" pitchFamily="50" charset="-128"/>
                <a:ea typeface="BIZ UDPゴシック" panose="020B0400000000000000" pitchFamily="50" charset="-128"/>
              </a:rPr>
              <a:t>　　　</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住吉、</a:t>
            </a:r>
            <a:r>
              <a:rPr kumimoji="0" lang="ja-JP" altLang="en-US" sz="10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泉北、</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箕面、和泉、</a:t>
            </a:r>
            <a:r>
              <a:rPr lang="ja-JP" altLang="en-US" sz="1000" dirty="0">
                <a:solidFill>
                  <a:prstClr val="black"/>
                </a:solidFill>
                <a:latin typeface="BIZ UDPゴシック" panose="020B0400000000000000" pitchFamily="50" charset="-128"/>
                <a:ea typeface="BIZ UDPゴシック" panose="020B0400000000000000" pitchFamily="50" charset="-128"/>
              </a:rPr>
              <a:t>東、いちりつ、水都国際）</a:t>
            </a:r>
            <a:endParaRPr lang="en-US" altLang="ja-JP" sz="10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a:t>
            </a:r>
            <a:r>
              <a:rPr kumimoji="0" lang="ja-JP" altLang="en-US"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府立</a:t>
            </a: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水都国際中学校・高等学校</a:t>
            </a:r>
            <a:endParaRPr kumimoji="0" lang="en-US" altLang="ja-JP" sz="1100" b="0" i="0" u="none" strike="noStrike" kern="1200" cap="none" spc="0" normalizeH="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0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２０１９年、全国初の公設民営による併設型中</a:t>
            </a:r>
            <a:r>
              <a:rPr kumimoji="0" lang="ja-JP" altLang="en-US" sz="1000" b="1" i="0" u="sng" strike="noStrike" kern="1200" cap="none" spc="-7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高一貫校</a:t>
            </a:r>
            <a:endParaRPr kumimoji="0" lang="en-US" altLang="ja-JP" sz="1000" b="1" i="0" u="sng" strike="noStrike" kern="1200" cap="none" spc="-7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lang="ja-JP" altLang="en-US" sz="1000" b="1" spc="-70" dirty="0">
                <a:solidFill>
                  <a:prstClr val="black"/>
                </a:solidFill>
                <a:latin typeface="BIZ UDPゴシック" panose="020B0400000000000000" pitchFamily="50" charset="-128"/>
                <a:ea typeface="BIZ UDPゴシック" panose="020B0400000000000000" pitchFamily="50" charset="-128"/>
              </a:rPr>
              <a:t>　　　</a:t>
            </a:r>
            <a:r>
              <a:rPr kumimoji="0" lang="ja-JP" altLang="en-US" sz="1000" b="1" i="0" u="sng" strike="noStrike" kern="1200" cap="none" spc="-7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として開校</a:t>
            </a:r>
            <a:r>
              <a:rPr kumimoji="0" lang="ja-JP" altLang="en-US" sz="1000" b="0" i="0" u="none" strike="noStrike" kern="1200" cap="none" spc="-7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（２０２２年に、大阪市から府に移管）</a:t>
            </a:r>
            <a:endParaRPr kumimoji="0" lang="en-US" altLang="ja-JP" sz="1000" b="0" i="0" u="none" strike="noStrike" kern="1200" cap="none" spc="-7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lang="ja-JP" altLang="en-US" sz="1000" spc="-70" dirty="0">
                <a:solidFill>
                  <a:prstClr val="black"/>
                </a:solidFill>
                <a:latin typeface="BIZ UDPゴシック" panose="020B0400000000000000" pitchFamily="50" charset="-128"/>
                <a:ea typeface="BIZ UDPゴシック" panose="020B0400000000000000" pitchFamily="50" charset="-128"/>
              </a:rPr>
              <a:t>　　・</a:t>
            </a:r>
            <a:r>
              <a:rPr kumimoji="0" lang="ja-JP" altLang="en-US" sz="1000" b="0" i="0" u="none" strike="noStrike" kern="1200" cap="none" spc="-7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２０２０年、国際バカロレアコース開設</a:t>
            </a:r>
            <a:endParaRPr kumimoji="0" lang="en-US" altLang="ja-JP" sz="1000" b="0" i="0" u="none" strike="noStrike" kern="1200" cap="none" spc="-7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lang="ja-JP" altLang="en-US" sz="1000" spc="-70" dirty="0">
                <a:solidFill>
                  <a:prstClr val="black"/>
                </a:solidFill>
                <a:latin typeface="BIZ UDPゴシック" panose="020B0400000000000000" pitchFamily="50" charset="-128"/>
                <a:ea typeface="BIZ UDPゴシック" panose="020B0400000000000000" pitchFamily="50" charset="-128"/>
              </a:rPr>
              <a:t>　　・海外大学現役合格実績は、</a:t>
            </a:r>
            <a:endParaRPr lang="en-US" altLang="ja-JP" sz="1000" spc="-7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1600"/>
              </a:lnSpc>
              <a:spcBef>
                <a:spcPts val="0"/>
              </a:spcBef>
              <a:spcAft>
                <a:spcPts val="0"/>
              </a:spcAft>
              <a:buClrTx/>
              <a:buSzTx/>
              <a:buFontTx/>
              <a:buNone/>
              <a:tabLst/>
              <a:defRPr/>
            </a:pPr>
            <a:r>
              <a:rPr lang="ja-JP" altLang="en-US" sz="1000" spc="-70" dirty="0">
                <a:solidFill>
                  <a:prstClr val="black"/>
                </a:solidFill>
                <a:latin typeface="BIZ UDPゴシック" panose="020B0400000000000000" pitchFamily="50" charset="-128"/>
                <a:ea typeface="BIZ UDPゴシック" panose="020B0400000000000000" pitchFamily="50" charset="-128"/>
              </a:rPr>
              <a:t>　　　</a:t>
            </a:r>
            <a:r>
              <a:rPr lang="en-US" altLang="ja-JP" sz="1000" spc="-70" dirty="0">
                <a:solidFill>
                  <a:prstClr val="black"/>
                </a:solidFill>
                <a:latin typeface="BIZ UDPゴシック" panose="020B0400000000000000" pitchFamily="50" charset="-128"/>
                <a:ea typeface="BIZ UDPゴシック" panose="020B0400000000000000" pitchFamily="50" charset="-128"/>
              </a:rPr>
              <a:t>2022</a:t>
            </a:r>
            <a:r>
              <a:rPr lang="ja-JP" altLang="en-US" sz="1000" spc="-70" dirty="0">
                <a:solidFill>
                  <a:prstClr val="black"/>
                </a:solidFill>
                <a:latin typeface="BIZ UDPゴシック" panose="020B0400000000000000" pitchFamily="50" charset="-128"/>
                <a:ea typeface="BIZ UDPゴシック" panose="020B0400000000000000" pitchFamily="50" charset="-128"/>
              </a:rPr>
              <a:t>年度：</a:t>
            </a:r>
            <a:r>
              <a:rPr lang="en-US" altLang="ja-JP" sz="1000" spc="-70" dirty="0">
                <a:latin typeface="BIZ UDPゴシック" panose="020B0400000000000000" pitchFamily="50" charset="-128"/>
                <a:ea typeface="BIZ UDPゴシック" panose="020B0400000000000000" pitchFamily="50" charset="-128"/>
              </a:rPr>
              <a:t>14</a:t>
            </a:r>
            <a:r>
              <a:rPr lang="ja-JP" altLang="en-US" sz="1000" spc="-70" dirty="0">
                <a:latin typeface="BIZ UDPゴシック" panose="020B0400000000000000" pitchFamily="50" charset="-128"/>
                <a:ea typeface="BIZ UDPゴシック" panose="020B0400000000000000" pitchFamily="50" charset="-128"/>
              </a:rPr>
              <a:t>名、</a:t>
            </a:r>
            <a:r>
              <a:rPr lang="en-US" altLang="ja-JP" sz="1000" spc="-70" dirty="0">
                <a:latin typeface="BIZ UDPゴシック" panose="020B0400000000000000" pitchFamily="50" charset="-128"/>
                <a:ea typeface="BIZ UDPゴシック" panose="020B0400000000000000" pitchFamily="50" charset="-128"/>
              </a:rPr>
              <a:t>2023</a:t>
            </a:r>
            <a:r>
              <a:rPr lang="ja-JP" altLang="en-US" sz="1000" spc="-70" dirty="0">
                <a:latin typeface="BIZ UDPゴシック" panose="020B0400000000000000" pitchFamily="50" charset="-128"/>
                <a:ea typeface="BIZ UDPゴシック" panose="020B0400000000000000" pitchFamily="50" charset="-128"/>
              </a:rPr>
              <a:t>年度：</a:t>
            </a:r>
            <a:r>
              <a:rPr lang="en-US" altLang="ja-JP" sz="1000" spc="-70" dirty="0">
                <a:latin typeface="BIZ UDPゴシック" panose="020B0400000000000000" pitchFamily="50" charset="-128"/>
                <a:ea typeface="BIZ UDPゴシック" panose="020B0400000000000000" pitchFamily="50" charset="-128"/>
              </a:rPr>
              <a:t>36</a:t>
            </a:r>
            <a:r>
              <a:rPr lang="ja-JP" altLang="en-US" sz="1000" spc="-70" dirty="0">
                <a:latin typeface="BIZ UDPゴシック" panose="020B0400000000000000" pitchFamily="50" charset="-128"/>
                <a:ea typeface="BIZ UDPゴシック" panose="020B0400000000000000" pitchFamily="50" charset="-128"/>
              </a:rPr>
              <a:t>名、</a:t>
            </a:r>
            <a:r>
              <a:rPr lang="en-US" altLang="ja-JP" sz="1000" spc="-70" dirty="0">
                <a:latin typeface="BIZ UDPゴシック" panose="020B0400000000000000" pitchFamily="50" charset="-128"/>
                <a:ea typeface="BIZ UDPゴシック" panose="020B0400000000000000" pitchFamily="50" charset="-128"/>
              </a:rPr>
              <a:t>2024</a:t>
            </a:r>
            <a:r>
              <a:rPr lang="ja-JP" altLang="en-US" sz="1000" spc="-70" dirty="0">
                <a:latin typeface="BIZ UDPゴシック" panose="020B0400000000000000" pitchFamily="50" charset="-128"/>
                <a:ea typeface="BIZ UDPゴシック" panose="020B0400000000000000" pitchFamily="50" charset="-128"/>
              </a:rPr>
              <a:t>年度：</a:t>
            </a:r>
            <a:r>
              <a:rPr lang="en-US" altLang="ja-JP" sz="1000" spc="-70" dirty="0">
                <a:latin typeface="BIZ UDPゴシック" panose="020B0400000000000000" pitchFamily="50" charset="-128"/>
                <a:ea typeface="BIZ UDPゴシック" panose="020B0400000000000000" pitchFamily="50" charset="-128"/>
              </a:rPr>
              <a:t>33</a:t>
            </a:r>
            <a:r>
              <a:rPr lang="ja-JP" altLang="en-US" sz="1000" spc="-70" dirty="0">
                <a:solidFill>
                  <a:prstClr val="black"/>
                </a:solidFill>
                <a:latin typeface="BIZ UDPゴシック" panose="020B0400000000000000" pitchFamily="50" charset="-128"/>
                <a:ea typeface="BIZ UDPゴシック" panose="020B0400000000000000" pitchFamily="50" charset="-128"/>
              </a:rPr>
              <a:t>名</a:t>
            </a:r>
          </a:p>
          <a:p>
            <a:pPr marL="0" marR="0" lvl="0" indent="0" algn="l" defTabSz="457200" rtl="0" eaLnBrk="1" fontAlgn="auto" latinLnBrk="0" hangingPunct="1">
              <a:lnSpc>
                <a:spcPts val="1600"/>
              </a:lnSpc>
              <a:spcBef>
                <a:spcPts val="0"/>
              </a:spcBef>
              <a:spcAft>
                <a:spcPts val="0"/>
              </a:spcAft>
              <a:buClrTx/>
              <a:buSzTx/>
              <a:buFontTx/>
              <a:buNone/>
              <a:tabLst/>
              <a:defRPr/>
            </a:pPr>
            <a:endParaRPr lang="en-US" altLang="ja-JP" sz="1000" dirty="0">
              <a:solidFill>
                <a:prstClr val="black"/>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575541CA-E1F7-476E-BE71-671375E5A6E0}"/>
              </a:ext>
            </a:extLst>
          </p:cNvPr>
          <p:cNvSpPr>
            <a:spLocks noGrp="1"/>
          </p:cNvSpPr>
          <p:nvPr>
            <p:ph type="sldNum" sz="quarter" idx="12"/>
          </p:nvPr>
        </p:nvSpPr>
        <p:spPr>
          <a:xfrm>
            <a:off x="7677150" y="6484159"/>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69318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
            <a:extLst>
              <a:ext uri="{FF2B5EF4-FFF2-40B4-BE49-F238E27FC236}">
                <a16:creationId xmlns:a16="http://schemas.microsoft.com/office/drawing/2014/main" id="{277045E3-1164-462E-B44E-DA63E82803FF}"/>
              </a:ext>
            </a:extLst>
          </p:cNvPr>
          <p:cNvSpPr>
            <a:spLocks noGrp="1"/>
          </p:cNvSpPr>
          <p:nvPr>
            <p:ph type="sldNum" sz="quarter" idx="12"/>
          </p:nvPr>
        </p:nvSpPr>
        <p:spPr>
          <a:xfrm>
            <a:off x="7677150" y="6515786"/>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4ECB357-495B-4448-8F4E-4B38AEA4DD7E}"/>
              </a:ext>
            </a:extLst>
          </p:cNvPr>
          <p:cNvSpPr txBox="1"/>
          <p:nvPr/>
        </p:nvSpPr>
        <p:spPr>
          <a:xfrm>
            <a:off x="0" y="61186"/>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３－③．安全・安心の確保</a:t>
            </a:r>
          </a:p>
        </p:txBody>
      </p:sp>
      <p:sp>
        <p:nvSpPr>
          <p:cNvPr id="29" name="矢印: 五方向 28">
            <a:extLst>
              <a:ext uri="{FF2B5EF4-FFF2-40B4-BE49-F238E27FC236}">
                <a16:creationId xmlns:a16="http://schemas.microsoft.com/office/drawing/2014/main" id="{0290345A-200A-4EB2-AB9E-4C54EEACBF10}"/>
              </a:ext>
            </a:extLst>
          </p:cNvPr>
          <p:cNvSpPr/>
          <p:nvPr/>
        </p:nvSpPr>
        <p:spPr>
          <a:xfrm flipH="1">
            <a:off x="8791575" y="81790"/>
            <a:ext cx="1012271" cy="360000"/>
          </a:xfrm>
          <a:prstGeom prst="homePlate">
            <a:avLst/>
          </a:prstGeom>
          <a:solidFill>
            <a:schemeClr val="bg1"/>
          </a:solidFill>
          <a:ln w="28575">
            <a:solidFill>
              <a:schemeClr val="accent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都　市</a:t>
            </a:r>
          </a:p>
        </p:txBody>
      </p:sp>
      <p:sp>
        <p:nvSpPr>
          <p:cNvPr id="17" name="正方形/長方形 16">
            <a:extLst>
              <a:ext uri="{FF2B5EF4-FFF2-40B4-BE49-F238E27FC236}">
                <a16:creationId xmlns:a16="http://schemas.microsoft.com/office/drawing/2014/main" id="{3B407A56-393E-4AC6-B9C0-7A392779C807}"/>
              </a:ext>
            </a:extLst>
          </p:cNvPr>
          <p:cNvSpPr/>
          <p:nvPr/>
        </p:nvSpPr>
        <p:spPr>
          <a:xfrm>
            <a:off x="4911288" y="3060213"/>
            <a:ext cx="4869317" cy="3642898"/>
          </a:xfrm>
          <a:prstGeom prst="rect">
            <a:avLst/>
          </a:prstGeom>
          <a:noFill/>
          <a:ln w="63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BC66A2BD-31C3-4C70-865F-CB169D446600}"/>
              </a:ext>
            </a:extLst>
          </p:cNvPr>
          <p:cNvSpPr txBox="1"/>
          <p:nvPr/>
        </p:nvSpPr>
        <p:spPr>
          <a:xfrm>
            <a:off x="92210" y="1047887"/>
            <a:ext cx="4641528" cy="5702971"/>
          </a:xfrm>
          <a:prstGeom prst="rect">
            <a:avLst/>
          </a:prstGeom>
          <a:noFill/>
        </p:spPr>
        <p:txBody>
          <a:bodyPr wrap="square" lIns="72000" rIns="72000" rtlCol="0">
            <a:spAutoFit/>
          </a:bodyPr>
          <a:lstStyle/>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1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rPr>
              <a:t>防潮堤の液状化対策</a:t>
            </a:r>
            <a:endParaRPr kumimoji="0" lang="en-US" altLang="ja-JP" sz="11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・２０１４年から１０年間を取組期間として、</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南海トラフ巨大地震に備えた</a:t>
            </a:r>
            <a:endParaRPr kumimoji="0" lang="en-US" altLang="ja-JP"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防潮堤の液状化対策</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を実施</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⇒人的被害（死者）はハード対策で</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9</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割減（迅速避難で限りなく０人）、</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経済被害（被害額）は５割減をめざす</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60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1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rPr>
              <a:t>三大水門の更新</a:t>
            </a:r>
            <a:endParaRPr kumimoji="0" lang="en-US" altLang="ja-JP" sz="1100" b="0"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・老朽化が進む</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三大水門</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（安治川水門、尻無川水門、木津川水門）を、</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高潮対策に加え、南海トラフ巨大地震による</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津波にも対応できる水門として</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更新</a:t>
            </a:r>
            <a:endParaRPr kumimoji="0" lang="en-US" altLang="ja-JP"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⇒木津川水門工事（２０２２年度～）</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安治川水門工事（２０２４年度～）</a:t>
            </a:r>
            <a:endParaRPr kumimoji="0" lang="en-US" altLang="ja-JP"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60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1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rPr>
              <a:t>密集市街地対策</a:t>
            </a:r>
            <a:endParaRPr kumimoji="0" lang="en-US" altLang="ja-JP" sz="1100" b="0"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・地震時等に著しく危険な</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密集市街地対策を推進</a:t>
            </a:r>
            <a:endParaRPr kumimoji="0" lang="en-US" altLang="ja-JP"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050" b="0" i="0" u="none" strike="noStrike" kern="1200" cap="none" spc="0" normalizeH="0" baseline="0" noProof="0" dirty="0">
                <a:ln>
                  <a:noFill/>
                </a:ln>
                <a:solidFill>
                  <a:srgbClr val="222222"/>
                </a:solidFill>
                <a:effectLst/>
                <a:uLnTx/>
                <a:uFillTx/>
                <a:latin typeface="BIZ UDPゴシック" panose="020B0400000000000000" pitchFamily="50" charset="-128"/>
                <a:ea typeface="BIZ UDPゴシック" panose="020B0400000000000000" pitchFamily="50" charset="-128"/>
                <a:cs typeface="+mn-cs"/>
              </a:rPr>
              <a:t> 「地震時等に著しく危険な密集市街地」</a:t>
            </a:r>
            <a:endParaRPr kumimoji="0" lang="en-US" altLang="ja-JP" sz="1050" b="0" i="0" u="none" strike="noStrike" kern="1200" cap="none" spc="0" normalizeH="0" baseline="0" noProof="0" dirty="0">
              <a:ln>
                <a:noFill/>
              </a:ln>
              <a:solidFill>
                <a:srgbClr val="222222"/>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srgbClr val="222222"/>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050" b="0" i="0" u="none" strike="noStrike" kern="1200" cap="none" spc="0" normalizeH="0" baseline="0" noProof="0" dirty="0">
                <a:ln>
                  <a:noFill/>
                </a:ln>
                <a:solidFill>
                  <a:srgbClr val="222222"/>
                </a:solidFill>
                <a:effectLst/>
                <a:uLnTx/>
                <a:uFillTx/>
                <a:latin typeface="BIZ UDPゴシック" panose="020B0400000000000000" pitchFamily="50" charset="-128"/>
                <a:ea typeface="BIZ UDPゴシック" panose="020B0400000000000000" pitchFamily="50" charset="-128"/>
                <a:cs typeface="+mn-cs"/>
              </a:rPr>
              <a:t>2,248ha</a:t>
            </a:r>
            <a:r>
              <a:rPr kumimoji="0" lang="ja-JP" altLang="en-US" sz="1050" b="0" i="0" u="none" strike="noStrike" kern="1200" cap="none" spc="0" normalizeH="0" baseline="0" noProof="0" dirty="0">
                <a:ln>
                  <a:noFill/>
                </a:ln>
                <a:solidFill>
                  <a:srgbClr val="222222"/>
                </a:solidFill>
                <a:effectLst/>
                <a:uLnTx/>
                <a:uFillTx/>
                <a:latin typeface="BIZ UDPゴシック" panose="020B0400000000000000" pitchFamily="50" charset="-128"/>
                <a:ea typeface="BIZ UDPゴシック" panose="020B0400000000000000" pitchFamily="50" charset="-128"/>
                <a:cs typeface="+mn-cs"/>
              </a:rPr>
              <a:t>（２０１２年）→</a:t>
            </a:r>
            <a:r>
              <a:rPr kumimoji="0" lang="en-US" altLang="ja-JP" sz="1050" b="0" i="0" u="none"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rPr>
              <a:t>218</a:t>
            </a:r>
            <a:r>
              <a:rPr kumimoji="0"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ha</a:t>
            </a: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（２０２</a:t>
            </a:r>
            <a:r>
              <a:rPr kumimoji="0"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6</a:t>
            </a: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年３月末）に減少</a:t>
            </a:r>
            <a:r>
              <a:rPr lang="ja-JP" altLang="en-US" sz="1050" dirty="0">
                <a:latin typeface="BIZ UDPゴシック" panose="020B0400000000000000" pitchFamily="50" charset="-128"/>
                <a:ea typeface="BIZ UDPゴシック" panose="020B0400000000000000" pitchFamily="50" charset="-128"/>
              </a:rPr>
              <a:t>し、</a:t>
            </a:r>
            <a:br>
              <a:rPr lang="en-US" altLang="ja-JP" sz="1050" dirty="0">
                <a:latin typeface="BIZ UDPゴシック" panose="020B0400000000000000" pitchFamily="50" charset="-128"/>
                <a:ea typeface="BIZ UDPゴシック" panose="020B0400000000000000" pitchFamily="50" charset="-128"/>
              </a:rPr>
            </a:br>
            <a:r>
              <a:rPr lang="ja-JP" altLang="en-US" sz="1050" dirty="0">
                <a:latin typeface="BIZ UDPゴシック" panose="020B0400000000000000" pitchFamily="50" charset="-128"/>
                <a:ea typeface="BIZ UDPゴシック" panose="020B0400000000000000" pitchFamily="50" charset="-128"/>
              </a:rPr>
              <a:t>　　　　　　　　　　　　　　　　　　　２０２５年度末９割以上解消目標達成（見込み）</a:t>
            </a:r>
            <a:endParaRPr kumimoji="0"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⇒全域解消（～２０３</a:t>
            </a:r>
            <a:r>
              <a:rPr kumimoji="0"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0</a:t>
            </a: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年度末）を目標</a:t>
            </a:r>
            <a:endParaRPr kumimoji="0"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60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1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rPr>
              <a:t>防災対策（ソフト対策）</a:t>
            </a:r>
            <a:endParaRPr kumimoji="0" lang="en-US" altLang="ja-JP" sz="1100" b="0"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・府民の防災意識の向上を目的に、ソフト面の取組を実施</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府内市町村の</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ハザードマップ作成支援</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大阪防災アプリの運用開始</a:t>
            </a:r>
            <a:br>
              <a:rPr lang="en-US" altLang="ja-JP" sz="1050" b="1" u="sng" dirty="0">
                <a:solidFill>
                  <a:prstClr val="black"/>
                </a:solidFill>
                <a:latin typeface="BIZ UDPゴシック" panose="020B0400000000000000" pitchFamily="50" charset="-128"/>
                <a:ea typeface="BIZ UDPゴシック" panose="020B0400000000000000" pitchFamily="50" charset="-128"/>
              </a:rPr>
            </a:br>
            <a:r>
              <a:rPr lang="ja-JP" altLang="en-US" sz="1050" b="1" dirty="0">
                <a:solidFill>
                  <a:prstClr val="black"/>
                </a:solidFill>
                <a:latin typeface="BIZ UDPゴシック" panose="020B0400000000000000" pitchFamily="50" charset="-128"/>
                <a:ea typeface="BIZ UDPゴシック" panose="020B0400000000000000" pitchFamily="50" charset="-128"/>
              </a:rPr>
              <a:t>　　　</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2024</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　</a:t>
            </a:r>
            <a:endParaRPr kumimoji="0" lang="en-US" altLang="ja-JP"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a:lnSpc>
                <a:spcPts val="1600"/>
              </a:lnSpc>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a:t>
            </a:r>
            <a:r>
              <a:rPr kumimoji="0" lang="en-US" altLang="ja-JP"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880</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万人訓練」：２０１２年から毎年開催</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(2025</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年は</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11</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a:t>
            </a: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開催</a:t>
            </a:r>
            <a:r>
              <a:rPr kumimoji="0"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p>
          <a:p>
            <a:pPr marL="0" marR="0" lvl="0" indent="0" algn="l" defTabSz="457200" rtl="0" eaLnBrk="1" fontAlgn="auto" latinLnBrk="0" hangingPunct="1">
              <a:lnSpc>
                <a:spcPts val="1600"/>
              </a:lnSpc>
              <a:spcBef>
                <a:spcPts val="600"/>
              </a:spcBef>
              <a:spcAft>
                <a:spcPts val="0"/>
              </a:spcAft>
              <a:buClrTx/>
              <a:buSzTx/>
              <a:buFontTx/>
              <a:buNone/>
              <a:tabLst/>
              <a:defRPr/>
            </a:pPr>
            <a:r>
              <a:rPr kumimoji="0" lang="ja-JP" altLang="en-US" sz="1100" b="0" i="0" u="none" strike="noStrike" kern="1200" cap="none" spc="0" normalizeH="0" baseline="0" noProof="0" dirty="0">
                <a:ln>
                  <a:noFill/>
                </a:ln>
                <a:solidFill>
                  <a:srgbClr val="222222"/>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100" b="1" i="0" u="none" strike="noStrike" kern="1200" cap="none" spc="0" normalizeH="0" baseline="0" noProof="0" dirty="0">
                <a:ln>
                  <a:noFill/>
                </a:ln>
                <a:solidFill>
                  <a:srgbClr val="222222"/>
                </a:solidFill>
                <a:effectLst/>
                <a:highlight>
                  <a:srgbClr val="C0C0C0"/>
                </a:highlight>
                <a:uLnTx/>
                <a:uFillTx/>
                <a:latin typeface="BIZ UDPゴシック" panose="020B0400000000000000" pitchFamily="50" charset="-128"/>
                <a:ea typeface="BIZ UDPゴシック" panose="020B0400000000000000" pitchFamily="50" charset="-128"/>
                <a:cs typeface="+mn-cs"/>
              </a:rPr>
              <a:t>広域的な自転車通行環境の充実</a:t>
            </a:r>
            <a:br>
              <a:rPr lang="en-US" altLang="ja-JP" sz="1100" b="1" dirty="0">
                <a:solidFill>
                  <a:srgbClr val="222222"/>
                </a:solidFill>
                <a:highlight>
                  <a:srgbClr val="C0C0C0"/>
                </a:highlight>
                <a:latin typeface="BIZ UDPゴシック" panose="020B0400000000000000" pitchFamily="50" charset="-128"/>
                <a:ea typeface="BIZ UDPゴシック" panose="020B0400000000000000" pitchFamily="50" charset="-128"/>
              </a:rPr>
            </a:br>
            <a:r>
              <a:rPr kumimoji="0" lang="ja-JP" altLang="en-US" sz="1050" b="0" i="0" u="none" strike="noStrike" kern="1200" cap="none" spc="0" normalizeH="0" baseline="0" noProof="0" dirty="0">
                <a:ln>
                  <a:noFill/>
                </a:ln>
                <a:solidFill>
                  <a:srgbClr val="222222"/>
                </a:solidFill>
                <a:effectLst/>
                <a:uLnTx/>
                <a:uFillTx/>
                <a:latin typeface="BIZ UDPゴシック" panose="020B0400000000000000" pitchFamily="50" charset="-128"/>
                <a:ea typeface="BIZ UDPゴシック" panose="020B0400000000000000" pitchFamily="50" charset="-128"/>
                <a:cs typeface="+mn-cs"/>
              </a:rPr>
              <a:t>　　・万博を契機に、国内外からの来訪者が安全、快適に府内を周遊できるよう、</a:t>
            </a:r>
            <a:endParaRPr kumimoji="0" lang="en-US" altLang="ja-JP" sz="1050" b="0" i="0" u="none" strike="noStrike" kern="1200" cap="none" spc="0" normalizeH="0" baseline="0" noProof="0" dirty="0">
              <a:ln>
                <a:noFill/>
              </a:ln>
              <a:solidFill>
                <a:srgbClr val="222222"/>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srgbClr val="222222"/>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050" b="1" i="0" u="sng" strike="noStrike" kern="1200" cap="none" spc="0" normalizeH="0" baseline="0" noProof="0" dirty="0">
                <a:ln>
                  <a:noFill/>
                </a:ln>
                <a:solidFill>
                  <a:srgbClr val="222222"/>
                </a:solidFill>
                <a:effectLst/>
                <a:uLnTx/>
                <a:uFillTx/>
                <a:latin typeface="BIZ UDPゴシック" panose="020B0400000000000000" pitchFamily="50" charset="-128"/>
                <a:ea typeface="BIZ UDPゴシック" panose="020B0400000000000000" pitchFamily="50" charset="-128"/>
                <a:cs typeface="+mn-cs"/>
              </a:rPr>
              <a:t>サイクルラインを整備</a:t>
            </a:r>
            <a:r>
              <a:rPr kumimoji="0" lang="ja-JP" altLang="en-US" sz="1050" b="0" i="0" u="none" strike="noStrike" kern="1200" cap="none" spc="0" normalizeH="0" baseline="0" noProof="0" dirty="0">
                <a:ln>
                  <a:noFill/>
                </a:ln>
                <a:solidFill>
                  <a:srgbClr val="222222"/>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淀川・大和川・石</a:t>
            </a:r>
            <a:r>
              <a:rPr kumimoji="0" lang="ja-JP" altLang="en-US" sz="1050" b="0" i="0" u="none" strike="noStrike" kern="1200" cap="none" spc="0" normalizeH="0" baseline="0" noProof="0" dirty="0">
                <a:ln>
                  <a:noFill/>
                </a:ln>
                <a:solidFill>
                  <a:srgbClr val="222222"/>
                </a:solidFill>
                <a:effectLst/>
                <a:uLnTx/>
                <a:uFillTx/>
                <a:latin typeface="BIZ UDPゴシック" panose="020B0400000000000000" pitchFamily="50" charset="-128"/>
                <a:ea typeface="BIZ UDPゴシック" panose="020B0400000000000000" pitchFamily="50" charset="-128"/>
                <a:cs typeface="+mn-cs"/>
              </a:rPr>
              <a:t>川リバーサイドサイクルライン、</a:t>
            </a:r>
            <a:endParaRPr kumimoji="0" lang="en-US" altLang="ja-JP" sz="1050" b="0" i="0" u="none" strike="noStrike" kern="1200" cap="none" spc="0" normalizeH="0" baseline="0" noProof="0" dirty="0">
              <a:ln>
                <a:noFill/>
              </a:ln>
              <a:solidFill>
                <a:srgbClr val="222222"/>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srgbClr val="222222"/>
                </a:solidFill>
                <a:effectLst/>
                <a:uLnTx/>
                <a:uFillTx/>
                <a:latin typeface="BIZ UDPゴシック" panose="020B0400000000000000" pitchFamily="50" charset="-128"/>
                <a:ea typeface="BIZ UDPゴシック" panose="020B0400000000000000" pitchFamily="50" charset="-128"/>
                <a:cs typeface="+mn-cs"/>
              </a:rPr>
              <a:t>　　　大阪ベイサイドサイクルライン</a:t>
            </a:r>
            <a:r>
              <a:rPr kumimoji="0" lang="en-US" altLang="ja-JP" sz="1050" b="0" i="0" u="none" strike="noStrike" kern="1200" cap="none" spc="0" normalizeH="0" baseline="0" noProof="0" dirty="0">
                <a:ln>
                  <a:noFill/>
                </a:ln>
                <a:solidFill>
                  <a:srgbClr val="222222"/>
                </a:solidFill>
                <a:effectLst/>
                <a:uLnTx/>
                <a:uFillTx/>
                <a:latin typeface="BIZ UDPゴシック" panose="020B0400000000000000" pitchFamily="50" charset="-128"/>
                <a:ea typeface="BIZ UDPゴシック" panose="020B0400000000000000" pitchFamily="50" charset="-128"/>
                <a:cs typeface="+mn-cs"/>
              </a:rPr>
              <a:t>)</a:t>
            </a:r>
          </a:p>
        </p:txBody>
      </p:sp>
      <p:pic>
        <p:nvPicPr>
          <p:cNvPr id="27" name="図 26">
            <a:extLst>
              <a:ext uri="{FF2B5EF4-FFF2-40B4-BE49-F238E27FC236}">
                <a16:creationId xmlns:a16="http://schemas.microsoft.com/office/drawing/2014/main" id="{01DB4143-5015-4D2E-A60C-10B0C5F37B3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35845" y="3027313"/>
            <a:ext cx="1271407" cy="662333"/>
          </a:xfrm>
          <a:prstGeom prst="rect">
            <a:avLst/>
          </a:prstGeom>
          <a:ln>
            <a:solidFill>
              <a:schemeClr val="tx1"/>
            </a:solidFill>
          </a:ln>
        </p:spPr>
      </p:pic>
      <p:sp>
        <p:nvSpPr>
          <p:cNvPr id="30" name="テキスト ボックス 29">
            <a:extLst>
              <a:ext uri="{FF2B5EF4-FFF2-40B4-BE49-F238E27FC236}">
                <a16:creationId xmlns:a16="http://schemas.microsoft.com/office/drawing/2014/main" id="{AC16799E-49D2-42D6-B610-95469925D37E}"/>
              </a:ext>
            </a:extLst>
          </p:cNvPr>
          <p:cNvSpPr txBox="1"/>
          <p:nvPr/>
        </p:nvSpPr>
        <p:spPr>
          <a:xfrm>
            <a:off x="3105358" y="3654674"/>
            <a:ext cx="1507539" cy="215444"/>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木津川水門更新イメージ</a:t>
            </a:r>
          </a:p>
        </p:txBody>
      </p:sp>
      <p:sp>
        <p:nvSpPr>
          <p:cNvPr id="31" name="正方形/長方形 30">
            <a:extLst>
              <a:ext uri="{FF2B5EF4-FFF2-40B4-BE49-F238E27FC236}">
                <a16:creationId xmlns:a16="http://schemas.microsoft.com/office/drawing/2014/main" id="{3DA352EE-5283-4B0C-874B-FFA626EDFBA5}"/>
              </a:ext>
            </a:extLst>
          </p:cNvPr>
          <p:cNvSpPr/>
          <p:nvPr/>
        </p:nvSpPr>
        <p:spPr>
          <a:xfrm>
            <a:off x="139205" y="1000140"/>
            <a:ext cx="4618861" cy="5702971"/>
          </a:xfrm>
          <a:prstGeom prst="rect">
            <a:avLst/>
          </a:prstGeom>
          <a:noFill/>
          <a:ln w="63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正方形/長方形 31">
            <a:extLst>
              <a:ext uri="{FF2B5EF4-FFF2-40B4-BE49-F238E27FC236}">
                <a16:creationId xmlns:a16="http://schemas.microsoft.com/office/drawing/2014/main" id="{71F33349-5537-45F4-ACBB-FA5CB7C3625E}"/>
              </a:ext>
            </a:extLst>
          </p:cNvPr>
          <p:cNvSpPr/>
          <p:nvPr/>
        </p:nvSpPr>
        <p:spPr>
          <a:xfrm>
            <a:off x="4911288" y="1017904"/>
            <a:ext cx="4827606" cy="1963543"/>
          </a:xfrm>
          <a:prstGeom prst="rect">
            <a:avLst/>
          </a:prstGeom>
          <a:noFill/>
          <a:ln w="63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4C856126-16C8-47A5-8F34-29D0CEC5D7A3}"/>
              </a:ext>
            </a:extLst>
          </p:cNvPr>
          <p:cNvSpPr txBox="1"/>
          <p:nvPr/>
        </p:nvSpPr>
        <p:spPr>
          <a:xfrm>
            <a:off x="4953000" y="1077602"/>
            <a:ext cx="4827606" cy="2096215"/>
          </a:xfrm>
          <a:prstGeom prst="rect">
            <a:avLst/>
          </a:prstGeom>
          <a:noFill/>
        </p:spPr>
        <p:txBody>
          <a:bodyPr wrap="square" lIns="36000" rIns="36000" rtlCol="0">
            <a:spAutoFit/>
          </a:bodyPr>
          <a:lstStyle/>
          <a:p>
            <a:pPr marL="0" marR="0" lvl="0" indent="0" algn="l" defTabSz="457200" rtl="0" eaLnBrk="1" fontAlgn="auto" latinLnBrk="0" hangingPunct="1">
              <a:lnSpc>
                <a:spcPts val="1700"/>
              </a:lnSpc>
              <a:spcBef>
                <a:spcPts val="60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1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rPr>
              <a:t>特殊詐欺被害防止対策</a:t>
            </a:r>
            <a:endParaRPr kumimoji="0" lang="en-US" altLang="ja-JP" sz="11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・急増する</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特殊詐欺被害を防止</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するため、</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「大阪府安全なまちづくり条例」を改正</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（２０２５年８月、</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月施行）</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（規定）高齢者が携帯電話で通話しながら</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ATM</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を操作することの禁止</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ATM</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での振込上限額の設定、プリペイド型電子マネー販売時の確認 等</a:t>
            </a:r>
            <a:endParaRPr kumimoji="0"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00"/>
              </a:lnSpc>
              <a:spcBef>
                <a:spcPts val="60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1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rPr>
              <a:t>性犯罪・性暴力対策</a:t>
            </a:r>
            <a:endParaRPr kumimoji="0" lang="en-US" altLang="ja-JP" sz="11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endParaRPr>
          </a:p>
          <a:p>
            <a:pPr>
              <a:lnSpc>
                <a:spcPts val="1700"/>
              </a:lnSpc>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・性犯罪・性暴力被害者</a:t>
            </a: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のため</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ワンストップ支援センタ</a:t>
            </a:r>
            <a:r>
              <a:rPr kumimoji="0" lang="ja-JP" altLang="en-US" sz="105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ー</a:t>
            </a:r>
            <a:endParaRPr kumimoji="0" lang="en-US" altLang="ja-JP" sz="105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a:lnSpc>
                <a:spcPts val="1700"/>
              </a:lnSpc>
              <a:defRPr/>
            </a:pPr>
            <a:r>
              <a:rPr lang="ja-JP" altLang="en-US" sz="1050" dirty="0">
                <a:latin typeface="BIZ UDPゴシック" panose="020B0400000000000000" pitchFamily="50" charset="-128"/>
                <a:ea typeface="BIZ UDPゴシック" panose="020B0400000000000000" pitchFamily="50" charset="-128"/>
              </a:rPr>
              <a:t>　　　</a:t>
            </a: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（通称：ウィズユーおおさか）</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の設置</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(2025</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457200" rtl="0" eaLnBrk="1" fontAlgn="auto" latinLnBrk="0" hangingPunct="1">
              <a:lnSpc>
                <a:spcPts val="1700"/>
              </a:lnSpc>
              <a:spcBef>
                <a:spcPts val="0"/>
              </a:spcBef>
              <a:spcAft>
                <a:spcPts val="0"/>
              </a:spcAft>
              <a:buClrTx/>
              <a:buSzTx/>
              <a:buFontTx/>
              <a:buNone/>
              <a:tabLst/>
              <a:defRPr/>
            </a:pP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88C43242-C6AE-44DD-9B6D-1CB545A35D2F}"/>
              </a:ext>
            </a:extLst>
          </p:cNvPr>
          <p:cNvSpPr txBox="1"/>
          <p:nvPr/>
        </p:nvSpPr>
        <p:spPr>
          <a:xfrm>
            <a:off x="1694361" y="874413"/>
            <a:ext cx="1837362" cy="307777"/>
          </a:xfrm>
          <a:prstGeom prst="rect">
            <a:avLst/>
          </a:prstGeom>
          <a:solidFill>
            <a:srgbClr val="2CA38C"/>
          </a:solid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災害対策・まちづくり</a:t>
            </a:r>
            <a:endParaRPr kumimoji="0" lang="en-US" altLang="ja-JP"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35" name="テキスト ボックス 34">
            <a:extLst>
              <a:ext uri="{FF2B5EF4-FFF2-40B4-BE49-F238E27FC236}">
                <a16:creationId xmlns:a16="http://schemas.microsoft.com/office/drawing/2014/main" id="{5F0FE04A-01CF-4CA5-A3F3-42479B6EA8E8}"/>
              </a:ext>
            </a:extLst>
          </p:cNvPr>
          <p:cNvSpPr txBox="1"/>
          <p:nvPr/>
        </p:nvSpPr>
        <p:spPr>
          <a:xfrm>
            <a:off x="6960752" y="874698"/>
            <a:ext cx="902811" cy="307777"/>
          </a:xfrm>
          <a:prstGeom prst="rect">
            <a:avLst/>
          </a:prstGeom>
          <a:solidFill>
            <a:srgbClr val="2CA38C"/>
          </a:solid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治安対策</a:t>
            </a:r>
            <a:endParaRPr kumimoji="0" lang="en-US" altLang="ja-JP"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36" name="テキスト ボックス 35">
            <a:extLst>
              <a:ext uri="{FF2B5EF4-FFF2-40B4-BE49-F238E27FC236}">
                <a16:creationId xmlns:a16="http://schemas.microsoft.com/office/drawing/2014/main" id="{CABE6847-9E21-4879-94ED-A5E58828A572}"/>
              </a:ext>
            </a:extLst>
          </p:cNvPr>
          <p:cNvSpPr txBox="1"/>
          <p:nvPr/>
        </p:nvSpPr>
        <p:spPr>
          <a:xfrm>
            <a:off x="4925895" y="3124653"/>
            <a:ext cx="4935688" cy="3481209"/>
          </a:xfrm>
          <a:prstGeom prst="rect">
            <a:avLst/>
          </a:prstGeom>
          <a:noFill/>
        </p:spPr>
        <p:txBody>
          <a:bodyPr wrap="square" lIns="36000" rIns="36000" rtlCol="0">
            <a:spAutoFit/>
          </a:bodyPr>
          <a:lstStyle/>
          <a:p>
            <a:pPr marL="0" marR="0" lvl="0" indent="0" algn="l" defTabSz="457200" rtl="0" eaLnBrk="1" fontAlgn="auto" latinLnBrk="0" hangingPunct="1">
              <a:lnSpc>
                <a:spcPts val="1700"/>
              </a:lnSpc>
              <a:spcBef>
                <a:spcPts val="60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100" b="1" i="0" u="none" strike="noStrike" kern="1200" cap="none" spc="-10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rPr>
              <a:t>インターネット上の人権侵害の防止</a:t>
            </a:r>
            <a:endParaRPr kumimoji="0" lang="en-US" altLang="ja-JP" sz="1100" b="1" i="0" u="none" strike="noStrike" kern="1200" cap="none" spc="-10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・インターネット上の人権侵害を防止し、府民の誰もが加害者にも被害者にも</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ならないよう、</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「大阪府インターネット上の誹謗中傷や差別等の人権侵害の　</a:t>
            </a:r>
            <a:endParaRPr kumimoji="0" lang="en-US" altLang="ja-JP"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ない社会づくり条例」を整備</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（２０２</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年施行、</a:t>
            </a: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２０２３，</a:t>
            </a:r>
            <a:r>
              <a:rPr kumimoji="0" lang="ja-JP" altLang="en-US" sz="105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２０２５</a:t>
            </a: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年改</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正）</a:t>
            </a:r>
            <a:endParaRPr kumimoji="0"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00"/>
              </a:lnSpc>
              <a:spcBef>
                <a:spcPts val="600"/>
              </a:spcBef>
              <a:spcAft>
                <a:spcPts val="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ja-JP" altLang="en-US" sz="1200" b="1" i="0" u="none" strike="noStrike" kern="1200" cap="none" spc="0" normalizeH="0" baseline="0" noProof="0" dirty="0">
                <a:ln>
                  <a:noFill/>
                </a:ln>
                <a:effectLst/>
                <a:highlight>
                  <a:srgbClr val="C0C0C0"/>
                </a:highlight>
                <a:uLnTx/>
                <a:uFillTx/>
                <a:latin typeface="BIZ UDPゴシック" panose="020B0400000000000000" pitchFamily="50" charset="-128"/>
                <a:ea typeface="BIZ UDPゴシック" panose="020B0400000000000000" pitchFamily="50" charset="-128"/>
                <a:cs typeface="+mn-cs"/>
              </a:rPr>
              <a:t>性の多様性の理解増進の取組み</a:t>
            </a:r>
            <a:endParaRPr kumimoji="0"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・性の多様性が尊重される社会の実現に向け、大阪府では</a:t>
            </a:r>
            <a:endPar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lang="ja-JP" altLang="en-US" sz="1100" dirty="0">
                <a:latin typeface="BIZ UDPゴシック" panose="020B0400000000000000" pitchFamily="50" charset="-128"/>
                <a:ea typeface="BIZ UDPゴシック" panose="020B0400000000000000" pitchFamily="50" charset="-128"/>
              </a:rPr>
              <a:t>　　　</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「大阪府性的指向及び性自認の多様性に関する府民の理解の増進に関する</a:t>
            </a:r>
            <a:endPar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lang="ja-JP" altLang="en-US" sz="1100" dirty="0">
                <a:latin typeface="BIZ UDPゴシック" panose="020B0400000000000000" pitchFamily="50" charset="-128"/>
                <a:ea typeface="BIZ UDPゴシック" panose="020B0400000000000000" pitchFamily="50" charset="-128"/>
              </a:rPr>
              <a:t>　　　</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条例」（</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2019</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年）を制定するとともに、大阪府</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(2020</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と</a:t>
            </a:r>
            <a:endPar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lang="ja-JP" altLang="en-US" sz="1100" dirty="0">
                <a:latin typeface="BIZ UDPゴシック" panose="020B0400000000000000" pitchFamily="50" charset="-128"/>
                <a:ea typeface="BIZ UDPゴシック" panose="020B0400000000000000" pitchFamily="50" charset="-128"/>
              </a:rPr>
              <a:t>　　　</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大阪市</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(2018</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でそれぞれ</a:t>
            </a:r>
            <a:r>
              <a:rPr kumimoji="0" lang="ja-JP" altLang="en-US" sz="11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「パートナーシップ宣誓証明制度」</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を導入</a:t>
            </a:r>
            <a:endPar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⇒市は宣誓対象に子や親を含む「</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ファミリーシップ制度」</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に拡充</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(2022</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00"/>
              </a:lnSpc>
              <a:spcBef>
                <a:spcPts val="60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1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rPr>
              <a:t>ヘイトスピーチの防止</a:t>
            </a:r>
            <a:endParaRPr kumimoji="0" lang="en-US" altLang="ja-JP" sz="1100" b="1" i="0" u="none" strike="noStrike" kern="0" cap="none" spc="-110" normalizeH="0" baseline="0" noProof="0" dirty="0">
              <a:ln>
                <a:noFill/>
              </a:ln>
              <a:solidFill>
                <a:srgbClr val="222222"/>
              </a:solidFill>
              <a:effectLst/>
              <a:highlight>
                <a:srgbClr val="C0C0C0"/>
              </a:highligh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kumimoji="0" lang="en-US" altLang="ja-JP" sz="1050" b="0" i="0" u="none" strike="noStrike" kern="1200" cap="none" spc="0" normalizeH="0" baseline="0" noProof="0" dirty="0">
                <a:ln>
                  <a:noFill/>
                </a:ln>
                <a:solidFill>
                  <a:srgbClr val="222222"/>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050" b="0" i="0" u="none" strike="noStrike" kern="1200" cap="none" spc="0" normalizeH="0" baseline="0" noProof="0" dirty="0">
                <a:ln>
                  <a:noFill/>
                </a:ln>
                <a:solidFill>
                  <a:srgbClr val="222222"/>
                </a:solidFill>
                <a:effectLst/>
                <a:uLnTx/>
                <a:uFillTx/>
                <a:latin typeface="BIZ UDPゴシック" panose="020B0400000000000000" pitchFamily="50" charset="-128"/>
                <a:ea typeface="BIZ UDPゴシック" panose="020B0400000000000000" pitchFamily="50" charset="-128"/>
                <a:cs typeface="+mn-cs"/>
              </a:rPr>
              <a:t>　・不当な人権侵害のない共生社会の実現をめざして、大阪市では全国に先駆　　</a:t>
            </a:r>
            <a:endParaRPr kumimoji="0" lang="en-US" altLang="ja-JP" sz="1050" b="0" i="0" u="none" strike="noStrike" kern="1200" cap="none" spc="0" normalizeH="0" baseline="0" noProof="0" dirty="0">
              <a:ln>
                <a:noFill/>
              </a:ln>
              <a:solidFill>
                <a:srgbClr val="222222"/>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srgbClr val="222222"/>
                </a:solidFill>
                <a:effectLst/>
                <a:uLnTx/>
                <a:uFillTx/>
                <a:latin typeface="BIZ UDPゴシック" panose="020B0400000000000000" pitchFamily="50" charset="-128"/>
                <a:ea typeface="BIZ UDPゴシック" panose="020B0400000000000000" pitchFamily="50" charset="-128"/>
                <a:cs typeface="+mn-cs"/>
              </a:rPr>
              <a:t>　　　けて、</a:t>
            </a:r>
            <a:r>
              <a:rPr kumimoji="0" lang="ja-JP" altLang="en-US" sz="1050" b="1" i="0" u="sng" strike="noStrike" kern="1200" cap="none" spc="0" normalizeH="0" baseline="0" noProof="0" dirty="0">
                <a:ln>
                  <a:noFill/>
                </a:ln>
                <a:solidFill>
                  <a:srgbClr val="222222"/>
                </a:solidFill>
                <a:effectLst/>
                <a:uLnTx/>
                <a:uFillTx/>
                <a:latin typeface="BIZ UDPゴシック" panose="020B0400000000000000" pitchFamily="50" charset="-128"/>
                <a:ea typeface="BIZ UDPゴシック" panose="020B0400000000000000" pitchFamily="50" charset="-128"/>
                <a:cs typeface="+mn-cs"/>
              </a:rPr>
              <a:t>「大阪市ヘイトスピーチへの対処に関する条例」</a:t>
            </a:r>
            <a:r>
              <a:rPr kumimoji="0" lang="ja-JP" altLang="en-US" sz="1050" b="0" i="0" u="none" strike="noStrike" kern="1200" cap="none" spc="0" normalizeH="0" baseline="0" noProof="0" dirty="0">
                <a:ln>
                  <a:noFill/>
                </a:ln>
                <a:solidFill>
                  <a:srgbClr val="222222"/>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050" b="0" i="0" u="none" strike="noStrike" kern="1200" cap="none" spc="0" normalizeH="0" baseline="0" noProof="0" dirty="0">
                <a:ln>
                  <a:noFill/>
                </a:ln>
                <a:solidFill>
                  <a:srgbClr val="222222"/>
                </a:solidFill>
                <a:effectLst/>
                <a:uLnTx/>
                <a:uFillTx/>
                <a:latin typeface="BIZ UDPゴシック" panose="020B0400000000000000" pitchFamily="50" charset="-128"/>
                <a:ea typeface="BIZ UDPゴシック" panose="020B0400000000000000" pitchFamily="50" charset="-128"/>
                <a:cs typeface="+mn-cs"/>
              </a:rPr>
              <a:t>2016</a:t>
            </a:r>
            <a:r>
              <a:rPr kumimoji="0" lang="ja-JP" altLang="en-US" sz="1050" b="0" i="0" u="none" strike="noStrike" kern="1200" cap="none" spc="0" normalizeH="0" baseline="0" noProof="0" dirty="0">
                <a:ln>
                  <a:noFill/>
                </a:ln>
                <a:solidFill>
                  <a:srgbClr val="222222"/>
                </a:solidFill>
                <a:effectLst/>
                <a:uLnTx/>
                <a:uFillTx/>
                <a:latin typeface="BIZ UDPゴシック" panose="020B0400000000000000" pitchFamily="50" charset="-128"/>
                <a:ea typeface="BIZ UDPゴシック" panose="020B0400000000000000" pitchFamily="50" charset="-128"/>
                <a:cs typeface="+mn-cs"/>
              </a:rPr>
              <a:t>年）を、大阪府</a:t>
            </a:r>
            <a:endParaRPr kumimoji="0" lang="en-US" altLang="ja-JP" sz="1050" b="0" i="0" u="none" strike="noStrike" kern="1200" cap="none" spc="0" normalizeH="0" baseline="0" noProof="0" dirty="0">
              <a:ln>
                <a:noFill/>
              </a:ln>
              <a:solidFill>
                <a:srgbClr val="222222"/>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lang="ja-JP" altLang="en-US" sz="1050" dirty="0">
                <a:solidFill>
                  <a:srgbClr val="222222"/>
                </a:solidFill>
                <a:latin typeface="BIZ UDPゴシック" panose="020B0400000000000000" pitchFamily="50" charset="-128"/>
                <a:ea typeface="BIZ UDPゴシック" panose="020B0400000000000000" pitchFamily="50" charset="-128"/>
              </a:rPr>
              <a:t>　　　</a:t>
            </a:r>
            <a:r>
              <a:rPr kumimoji="0" lang="ja-JP" altLang="en-US" sz="1050" b="0" i="0" u="none" strike="noStrike" kern="1200" cap="none" spc="0" normalizeH="0" baseline="0" noProof="0" dirty="0">
                <a:ln>
                  <a:noFill/>
                </a:ln>
                <a:solidFill>
                  <a:srgbClr val="222222"/>
                </a:solidFill>
                <a:effectLst/>
                <a:uLnTx/>
                <a:uFillTx/>
                <a:latin typeface="BIZ UDPゴシック" panose="020B0400000000000000" pitchFamily="50" charset="-128"/>
                <a:ea typeface="BIZ UDPゴシック" panose="020B0400000000000000" pitchFamily="50" charset="-128"/>
                <a:cs typeface="+mn-cs"/>
              </a:rPr>
              <a:t>も</a:t>
            </a:r>
            <a:r>
              <a:rPr kumimoji="0" lang="ja-JP" altLang="en-US" sz="1050" b="1" i="0" u="sng" strike="noStrike" kern="1200" cap="none" spc="0" normalizeH="0" baseline="0" noProof="0" dirty="0">
                <a:ln>
                  <a:noFill/>
                </a:ln>
                <a:solidFill>
                  <a:srgbClr val="222222"/>
                </a:solidFill>
                <a:effectLst/>
                <a:uLnTx/>
                <a:uFillTx/>
                <a:latin typeface="BIZ UDPゴシック" panose="020B0400000000000000" pitchFamily="50" charset="-128"/>
                <a:ea typeface="BIZ UDPゴシック" panose="020B0400000000000000" pitchFamily="50" charset="-128"/>
                <a:cs typeface="+mn-cs"/>
              </a:rPr>
              <a:t>「大阪府</a:t>
            </a:r>
            <a:r>
              <a:rPr kumimoji="0" lang="ja-JP" altLang="en-US" sz="105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人種又は民族を理由とする不当な差別的言動の解消の推進に</a:t>
            </a:r>
            <a:endParaRPr kumimoji="0" lang="en-US" altLang="ja-JP" sz="105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lang="ja-JP" altLang="en-US" sz="1050" b="1" dirty="0">
                <a:latin typeface="BIZ UDPゴシック" panose="020B0400000000000000" pitchFamily="50" charset="-128"/>
                <a:ea typeface="BIZ UDPゴシック" panose="020B0400000000000000" pitchFamily="50" charset="-128"/>
              </a:rPr>
              <a:t>　　　</a:t>
            </a:r>
            <a:r>
              <a:rPr kumimoji="0" lang="ja-JP" altLang="en-US" sz="105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関する</a:t>
            </a:r>
            <a:r>
              <a:rPr kumimoji="0" lang="ja-JP" altLang="en-US" sz="1050" b="1" i="0" u="sng" strike="noStrike" kern="1200" cap="none" spc="0" normalizeH="0" baseline="0" noProof="0" dirty="0">
                <a:ln>
                  <a:noFill/>
                </a:ln>
                <a:solidFill>
                  <a:srgbClr val="222222"/>
                </a:solidFill>
                <a:effectLst/>
                <a:uLnTx/>
                <a:uFillTx/>
                <a:latin typeface="BIZ UDPゴシック" panose="020B0400000000000000" pitchFamily="50" charset="-128"/>
                <a:ea typeface="BIZ UDPゴシック" panose="020B0400000000000000" pitchFamily="50" charset="-128"/>
                <a:cs typeface="+mn-cs"/>
              </a:rPr>
              <a:t>条例」</a:t>
            </a:r>
            <a:r>
              <a:rPr kumimoji="0" lang="en-US" altLang="ja-JP" sz="1050" b="0" i="0" u="none" strike="noStrike" kern="1200" cap="none" spc="0" normalizeH="0" baseline="0" noProof="0" dirty="0">
                <a:ln>
                  <a:noFill/>
                </a:ln>
                <a:solidFill>
                  <a:srgbClr val="222222"/>
                </a:solidFill>
                <a:effectLst/>
                <a:uLnTx/>
                <a:uFillTx/>
                <a:latin typeface="BIZ UDPゴシック" panose="020B0400000000000000" pitchFamily="50" charset="-128"/>
                <a:ea typeface="BIZ UDPゴシック" panose="020B0400000000000000" pitchFamily="50" charset="-128"/>
                <a:cs typeface="+mn-cs"/>
              </a:rPr>
              <a:t>(2019</a:t>
            </a:r>
            <a:r>
              <a:rPr kumimoji="0" lang="ja-JP" altLang="en-US" sz="1050" b="0" i="0" u="none" strike="noStrike" kern="1200" cap="none" spc="0" normalizeH="0" baseline="0" noProof="0" dirty="0">
                <a:ln>
                  <a:noFill/>
                </a:ln>
                <a:solidFill>
                  <a:srgbClr val="222222"/>
                </a:solidFill>
                <a:effectLst/>
                <a:uLnTx/>
                <a:uFillTx/>
                <a:latin typeface="BIZ UDPゴシック" panose="020B0400000000000000" pitchFamily="50" charset="-128"/>
                <a:ea typeface="BIZ UDPゴシック" panose="020B0400000000000000" pitchFamily="50" charset="-128"/>
                <a:cs typeface="+mn-cs"/>
              </a:rPr>
              <a:t>年</a:t>
            </a:r>
            <a:r>
              <a:rPr kumimoji="0" lang="en-US" altLang="ja-JP" sz="1050" b="0" i="0" u="none" strike="noStrike" kern="1200" cap="none" spc="0" normalizeH="0" baseline="0" noProof="0" dirty="0">
                <a:ln>
                  <a:noFill/>
                </a:ln>
                <a:solidFill>
                  <a:srgbClr val="222222"/>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0" i="0" u="none" strike="noStrike" kern="1200" cap="none" spc="0" normalizeH="0" baseline="0" noProof="0" dirty="0">
                <a:ln>
                  <a:noFill/>
                </a:ln>
                <a:solidFill>
                  <a:srgbClr val="222222"/>
                </a:solidFill>
                <a:effectLst/>
                <a:uLnTx/>
                <a:uFillTx/>
                <a:latin typeface="BIZ UDPゴシック" panose="020B0400000000000000" pitchFamily="50" charset="-128"/>
                <a:ea typeface="BIZ UDPゴシック" panose="020B0400000000000000" pitchFamily="50" charset="-128"/>
                <a:cs typeface="+mn-cs"/>
              </a:rPr>
              <a:t>を制定</a:t>
            </a:r>
            <a:endParaRPr kumimoji="0" lang="en-US" altLang="ja-JP" sz="1050" b="0" i="0" u="none" strike="noStrike" kern="1200" cap="none" spc="0" normalizeH="0" baseline="0" noProof="0" dirty="0">
              <a:ln>
                <a:noFill/>
              </a:ln>
              <a:solidFill>
                <a:srgbClr val="222222"/>
              </a:solidFill>
              <a:effectLst/>
              <a:uLnTx/>
              <a:uFillTx/>
              <a:latin typeface="BIZ UDPゴシック" panose="020B0400000000000000" pitchFamily="50" charset="-128"/>
              <a:ea typeface="BIZ UDP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00ED0760-68A2-4FF7-A4FB-E58823F870E9}"/>
              </a:ext>
            </a:extLst>
          </p:cNvPr>
          <p:cNvSpPr txBox="1"/>
          <p:nvPr/>
        </p:nvSpPr>
        <p:spPr>
          <a:xfrm>
            <a:off x="6628442" y="2921748"/>
            <a:ext cx="1435008" cy="307777"/>
          </a:xfrm>
          <a:prstGeom prst="rect">
            <a:avLst/>
          </a:prstGeom>
          <a:solidFill>
            <a:srgbClr val="2CA38C"/>
          </a:solid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多様性と寛容性</a:t>
            </a:r>
            <a:endParaRPr kumimoji="0" lang="en-US" altLang="ja-JP"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892801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5322D44B-C73E-4246-9CE8-0BCB99770C78}"/>
              </a:ext>
            </a:extLst>
          </p:cNvPr>
          <p:cNvSpPr txBox="1"/>
          <p:nvPr/>
        </p:nvSpPr>
        <p:spPr>
          <a:xfrm>
            <a:off x="0" y="61186"/>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３－③．安全・安心の確保</a:t>
            </a:r>
          </a:p>
        </p:txBody>
      </p:sp>
      <p:sp>
        <p:nvSpPr>
          <p:cNvPr id="19" name="矢印: 五方向 18">
            <a:extLst>
              <a:ext uri="{FF2B5EF4-FFF2-40B4-BE49-F238E27FC236}">
                <a16:creationId xmlns:a16="http://schemas.microsoft.com/office/drawing/2014/main" id="{200A38D5-48BB-4006-BE28-1403ECC8D0BA}"/>
              </a:ext>
            </a:extLst>
          </p:cNvPr>
          <p:cNvSpPr/>
          <p:nvPr/>
        </p:nvSpPr>
        <p:spPr>
          <a:xfrm flipH="1">
            <a:off x="8791575" y="81790"/>
            <a:ext cx="1012271" cy="360000"/>
          </a:xfrm>
          <a:prstGeom prst="homePlate">
            <a:avLst/>
          </a:prstGeom>
          <a:solidFill>
            <a:schemeClr val="bg1"/>
          </a:solidFill>
          <a:ln w="28575">
            <a:solidFill>
              <a:schemeClr val="accent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都　市</a:t>
            </a:r>
          </a:p>
        </p:txBody>
      </p:sp>
      <p:sp>
        <p:nvSpPr>
          <p:cNvPr id="16" name="正方形/長方形 15">
            <a:extLst>
              <a:ext uri="{FF2B5EF4-FFF2-40B4-BE49-F238E27FC236}">
                <a16:creationId xmlns:a16="http://schemas.microsoft.com/office/drawing/2014/main" id="{3A7BB420-8F33-4FB2-8B67-D2AAE2E38FF7}"/>
              </a:ext>
            </a:extLst>
          </p:cNvPr>
          <p:cNvSpPr/>
          <p:nvPr/>
        </p:nvSpPr>
        <p:spPr>
          <a:xfrm>
            <a:off x="167000" y="1059115"/>
            <a:ext cx="4618861" cy="5649115"/>
          </a:xfrm>
          <a:prstGeom prst="rect">
            <a:avLst/>
          </a:prstGeom>
          <a:noFill/>
          <a:ln w="63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5B943C3F-8EBD-4365-86B9-885DE6B3DA0C}"/>
              </a:ext>
            </a:extLst>
          </p:cNvPr>
          <p:cNvSpPr txBox="1"/>
          <p:nvPr/>
        </p:nvSpPr>
        <p:spPr>
          <a:xfrm>
            <a:off x="239816" y="1134344"/>
            <a:ext cx="992579" cy="307777"/>
          </a:xfrm>
          <a:prstGeom prst="rect">
            <a:avLst/>
          </a:prstGeom>
          <a:solidFill>
            <a:srgbClr val="2CA38C"/>
          </a:solid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医療・福祉</a:t>
            </a:r>
            <a:endParaRPr kumimoji="0" lang="en-US" altLang="ja-JP"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20" name="正方形/長方形 19">
            <a:extLst>
              <a:ext uri="{FF2B5EF4-FFF2-40B4-BE49-F238E27FC236}">
                <a16:creationId xmlns:a16="http://schemas.microsoft.com/office/drawing/2014/main" id="{17BD6F85-2651-4364-8F7A-CC8B228A2E42}"/>
              </a:ext>
            </a:extLst>
          </p:cNvPr>
          <p:cNvSpPr/>
          <p:nvPr/>
        </p:nvSpPr>
        <p:spPr>
          <a:xfrm>
            <a:off x="4953000" y="1059116"/>
            <a:ext cx="4827606" cy="5649114"/>
          </a:xfrm>
          <a:prstGeom prst="rect">
            <a:avLst/>
          </a:prstGeom>
          <a:noFill/>
          <a:ln w="63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C83CF75E-66E8-4318-A5E7-AA0FD6EADDDD}"/>
              </a:ext>
            </a:extLst>
          </p:cNvPr>
          <p:cNvSpPr txBox="1"/>
          <p:nvPr/>
        </p:nvSpPr>
        <p:spPr>
          <a:xfrm>
            <a:off x="5034907" y="1131576"/>
            <a:ext cx="721672" cy="307777"/>
          </a:xfrm>
          <a:prstGeom prst="rect">
            <a:avLst/>
          </a:prstGeom>
          <a:solidFill>
            <a:srgbClr val="2CA38C"/>
          </a:solid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子育て</a:t>
            </a:r>
            <a:endParaRPr kumimoji="0" lang="en-US" altLang="ja-JP"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F0E83A53-CEE7-4010-911E-F4BA719F6780}"/>
              </a:ext>
            </a:extLst>
          </p:cNvPr>
          <p:cNvSpPr txBox="1"/>
          <p:nvPr/>
        </p:nvSpPr>
        <p:spPr>
          <a:xfrm>
            <a:off x="128400" y="1456024"/>
            <a:ext cx="4707566" cy="5444567"/>
          </a:xfrm>
          <a:prstGeom prst="rect">
            <a:avLst/>
          </a:prstGeom>
          <a:noFill/>
        </p:spPr>
        <p:txBody>
          <a:bodyPr wrap="square" lIns="72000" rIns="72000" rtlCol="0">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1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rPr>
              <a:t>高度先進医療（がん対策）の提供</a:t>
            </a:r>
            <a:endParaRPr kumimoji="0" lang="en-US" altLang="ja-JP" sz="11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大阪国際がんセンター</a:t>
            </a:r>
            <a:r>
              <a:rPr kumimoji="0" lang="en-US" altLang="ja-JP"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・２０１７年、森之宮地区（旧府立成人病センター）より移転開設</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「特定機能病院」「都道府県がん診療連携拠点病院」</a:t>
            </a:r>
            <a:endParaRPr kumimoji="0" lang="en-US" altLang="ja-JP"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大阪重粒子線センター</a:t>
            </a:r>
            <a:r>
              <a:rPr kumimoji="0" lang="en-US" altLang="ja-JP"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大阪初の重粒子線がん治療施設（民設民営）</a:t>
            </a:r>
            <a:endParaRPr kumimoji="0" lang="en-US" altLang="ja-JP"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・２０１８年３月開院、２０１８年１０月より重粒子線治療を開始</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spcBef>
                <a:spcPts val="60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1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rPr>
              <a:t>健康づくり</a:t>
            </a:r>
            <a:endParaRPr kumimoji="0" lang="en-US" altLang="ja-JP" sz="1100" b="0"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・万博を見据え、国際都市として、全国に先駆けた対策を進めるため、</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a:lnSpc>
                <a:spcPts val="1500"/>
              </a:lnSpc>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「受動喫煙防止条例」</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0"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2019</a:t>
            </a: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年に制定</a:t>
            </a:r>
            <a:r>
              <a:rPr lang="ja-JP" altLang="en-US" sz="1050" b="1" u="sng" dirty="0">
                <a:latin typeface="BIZ UDPゴシック" panose="020B0400000000000000" pitchFamily="50" charset="-128"/>
                <a:ea typeface="BIZ UDPゴシック" panose="020B0400000000000000" pitchFamily="50" charset="-128"/>
              </a:rPr>
              <a:t>（２０２５年４月全面施行）</a:t>
            </a:r>
            <a:endParaRPr kumimoji="0"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a:lnSpc>
                <a:spcPts val="1500"/>
              </a:lnSpc>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a:t>
            </a: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１８年から、府民がいきいきと長く活躍できることをめざす　　</a:t>
            </a:r>
            <a:endParaRPr kumimoji="0"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a:lnSpc>
                <a:spcPts val="1500"/>
              </a:lnSpc>
              <a:defRPr/>
            </a:pP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10</a:t>
            </a:r>
            <a:r>
              <a:rPr lang="ja-JP" altLang="en-US" sz="1050" dirty="0">
                <a:latin typeface="BIZ UDPゴシック" panose="020B0400000000000000" pitchFamily="50" charset="-128"/>
                <a:ea typeface="BIZ UDPゴシック" panose="020B0400000000000000" pitchFamily="50" charset="-128"/>
              </a:rPr>
              <a:t>歳若返り</a:t>
            </a: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」の取組みを推進</a:t>
            </a:r>
            <a:r>
              <a:rPr lang="ja-JP" altLang="en-US" sz="1050" dirty="0">
                <a:latin typeface="BIZ UDPゴシック" panose="020B0400000000000000" pitchFamily="50" charset="-128"/>
                <a:ea typeface="BIZ UDPゴシック" panose="020B0400000000000000" pitchFamily="50" charset="-128"/>
              </a:rPr>
              <a:t>し、行動変容を促す体験型事業等を実施</a:t>
            </a:r>
            <a:endParaRPr kumimoji="0"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・２０１９年、大阪府民の健康をサポートする</a:t>
            </a:r>
            <a:endParaRPr kumimoji="0"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アプリ</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「アスマイル」</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を導入</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・府民の健康寿命の延伸をめざして、</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「１０の健康づくり活動」である</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「健活１０」</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設定し、健活１０ソング・ダンスなどを活用した啓発を実施</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・けんしん（健診・検診）の受診率向上</a:t>
            </a:r>
            <a:r>
              <a:rPr kumimoji="0" lang="ja-JP" altLang="en-US"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に向けた啓発等</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を実施　</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spcBef>
                <a:spcPts val="60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1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rPr>
              <a:t>医療保険制度</a:t>
            </a:r>
            <a:endParaRPr kumimoji="0" lang="en-US" altLang="ja-JP" sz="11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・市町村との合意に基づき、受益と負担が公平になるよう、</a:t>
            </a:r>
            <a:b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全国に先駆けて、</a:t>
            </a:r>
            <a:r>
              <a:rPr kumimoji="0" lang="en-US" altLang="ja-JP"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2024</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年、大阪府内の市町村国民健康保険料水準を統一</a:t>
            </a:r>
            <a:endParaRPr kumimoji="0" lang="en-US" altLang="ja-JP"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spcBef>
                <a:spcPts val="60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1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rPr>
              <a:t>児童虐待防止</a:t>
            </a:r>
            <a:endPar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6700" marR="0" lvl="0" indent="-266700" algn="l" defTabSz="457200" rtl="0" eaLnBrk="1" fontAlgn="auto" latinLnBrk="0" hangingPunct="1">
              <a:lnSpc>
                <a:spcPts val="1500"/>
              </a:lnSpc>
              <a:spcAft>
                <a:spcPts val="0"/>
              </a:spcAft>
              <a:buClrTx/>
              <a:buSzTx/>
              <a:buFontTx/>
              <a:buNone/>
              <a:tabLst/>
              <a:defRPr/>
            </a:pPr>
            <a:r>
              <a:rPr kumimoji="0" lang="ja-JP" altLang="en-US" sz="105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・未然防止・早期発見・早期対応に向けた取り組み。</a:t>
            </a:r>
            <a:br>
              <a:rPr lang="en-US" altLang="ja-JP" sz="1050" dirty="0">
                <a:solidFill>
                  <a:prstClr val="black"/>
                </a:solidFill>
                <a:latin typeface="BIZ UDPゴシック" panose="020B0400000000000000" pitchFamily="50" charset="-128"/>
                <a:ea typeface="BIZ UDPゴシック" panose="020B0400000000000000" pitchFamily="50" charset="-128"/>
              </a:rPr>
            </a:br>
            <a:r>
              <a:rPr kumimoji="0" lang="ja-JP" altLang="en-US" sz="105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児童虐待防止に向けたオール大阪での会議体として、「大阪児童虐待防止推進会議」の設置</a:t>
            </a:r>
            <a:r>
              <a:rPr kumimoji="0" lang="en-US" altLang="ja-JP" sz="105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(2019</a:t>
            </a:r>
            <a:r>
              <a:rPr kumimoji="0" lang="ja-JP" altLang="en-US" sz="105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0" lang="en-US" altLang="ja-JP" sz="105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266700" marR="0" lvl="0" algn="l" defTabSz="457200" rtl="0" eaLnBrk="1" fontAlgn="auto" latinLnBrk="0" hangingPunct="1">
              <a:lnSpc>
                <a:spcPts val="1500"/>
              </a:lnSpc>
              <a:spcAft>
                <a:spcPts val="0"/>
              </a:spcAft>
              <a:buClrTx/>
              <a:buSzTx/>
              <a:buFontTx/>
              <a:buNone/>
              <a:tabLst/>
              <a:defRPr/>
            </a:pPr>
            <a:r>
              <a:rPr kumimoji="0" lang="ja-JP" altLang="en-US" sz="105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新たな一時保護施設の開設（２０２３年）</a:t>
            </a:r>
          </a:p>
        </p:txBody>
      </p:sp>
      <p:sp>
        <p:nvSpPr>
          <p:cNvPr id="28" name="テキスト ボックス 27">
            <a:extLst>
              <a:ext uri="{FF2B5EF4-FFF2-40B4-BE49-F238E27FC236}">
                <a16:creationId xmlns:a16="http://schemas.microsoft.com/office/drawing/2014/main" id="{C63DAD32-F8A9-428E-BCD8-E3B4E7E77EF6}"/>
              </a:ext>
            </a:extLst>
          </p:cNvPr>
          <p:cNvSpPr txBox="1"/>
          <p:nvPr/>
        </p:nvSpPr>
        <p:spPr>
          <a:xfrm>
            <a:off x="5038808" y="4501827"/>
            <a:ext cx="843501" cy="307777"/>
          </a:xfrm>
          <a:prstGeom prst="rect">
            <a:avLst/>
          </a:prstGeom>
          <a:solidFill>
            <a:srgbClr val="2CA38C"/>
          </a:solid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行政</a:t>
            </a:r>
            <a:r>
              <a:rPr kumimoji="0" lang="en-US" altLang="ja-JP"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DX</a:t>
            </a:r>
          </a:p>
        </p:txBody>
      </p:sp>
      <p:sp>
        <p:nvSpPr>
          <p:cNvPr id="29" name="テキスト ボックス 28">
            <a:extLst>
              <a:ext uri="{FF2B5EF4-FFF2-40B4-BE49-F238E27FC236}">
                <a16:creationId xmlns:a16="http://schemas.microsoft.com/office/drawing/2014/main" id="{2480241D-B34D-43A5-AEB2-7A9BCE725B73}"/>
              </a:ext>
            </a:extLst>
          </p:cNvPr>
          <p:cNvSpPr txBox="1"/>
          <p:nvPr/>
        </p:nvSpPr>
        <p:spPr>
          <a:xfrm>
            <a:off x="4964290" y="1131576"/>
            <a:ext cx="4839243" cy="3038792"/>
          </a:xfrm>
          <a:prstGeom prst="rect">
            <a:avLst/>
          </a:prstGeom>
          <a:noFill/>
        </p:spPr>
        <p:txBody>
          <a:bodyPr wrap="square" lIns="72000" rIns="72000" rtlCol="0">
            <a:no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endParaRPr lang="en-US" altLang="ja-JP" sz="1100" b="1" dirty="0">
              <a:solidFill>
                <a:prstClr val="black"/>
              </a:solidFill>
              <a:highlight>
                <a:srgbClr val="C0C0C0"/>
              </a:highlight>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rPr>
              <a:t>待機児童対策</a:t>
            </a:r>
            <a:endParaRPr kumimoji="0" lang="en-US" altLang="ja-JP" sz="11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05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保育所整備</a:t>
            </a:r>
            <a:r>
              <a:rPr kumimoji="0" lang="en-US" altLang="ja-JP" sz="105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05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・待機児童特別対策の実施</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(2017</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市庁舎等を活用した保育所整備</a:t>
            </a: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・都市部の保育所賃料支援</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(2017</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05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保育人材確保</a:t>
            </a:r>
            <a:r>
              <a:rPr kumimoji="0" lang="en-US" altLang="ja-JP" sz="105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05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・地域限定保育士試験の実施</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(2015</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・保育士働き方改革を推進</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(2020</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⇒２０２５年、大阪市において、待機児童ゼロを実現。</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1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rPr>
              <a:t>子育て応援　</a:t>
            </a:r>
            <a:endParaRPr kumimoji="0" lang="en-US" altLang="ja-JP" sz="11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・大阪市で、</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0</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歳児を養育するすべての家庭を対象に、ヘルパーが</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家庭を訪問して家事・育児を応援するサービスを開始</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(2025</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0"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DCD33206-0CAD-4122-BE67-3475722E0F23}"/>
              </a:ext>
            </a:extLst>
          </p:cNvPr>
          <p:cNvSpPr txBox="1"/>
          <p:nvPr/>
        </p:nvSpPr>
        <p:spPr>
          <a:xfrm>
            <a:off x="4964290" y="4655716"/>
            <a:ext cx="4983455" cy="1535485"/>
          </a:xfrm>
          <a:prstGeom prst="rect">
            <a:avLst/>
          </a:prstGeom>
          <a:noFill/>
        </p:spPr>
        <p:txBody>
          <a:bodyPr wrap="square" lIns="36000" rIns="36000" rtlCol="0">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1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rPr>
              <a:t>サービスの</a:t>
            </a:r>
            <a:r>
              <a:rPr kumimoji="0" lang="en-US" altLang="ja-JP" sz="11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rPr>
              <a:t>DX</a:t>
            </a: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・大阪市</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DX</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戦略</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(2023</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のアクションプランとして、区役所</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DX</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などを推進</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区役所</a:t>
            </a:r>
            <a:r>
              <a:rPr kumimoji="0" lang="en-US" altLang="ja-JP"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DX】</a:t>
            </a: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AI</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による電話の自動応答の導入・モデル区による検証</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(2025</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オンライン手続きの利用促進</a:t>
            </a:r>
            <a:r>
              <a:rPr kumimoji="0" lang="en-US" altLang="ja-JP"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・「スマート申請（手続き判定ナビ）」の導入</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(2023</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pic>
        <p:nvPicPr>
          <p:cNvPr id="31" name="図 30">
            <a:extLst>
              <a:ext uri="{FF2B5EF4-FFF2-40B4-BE49-F238E27FC236}">
                <a16:creationId xmlns:a16="http://schemas.microsoft.com/office/drawing/2014/main" id="{2DB13525-4B5E-43D3-B89D-74A76FBA12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84824" y="4226839"/>
            <a:ext cx="871804" cy="235046"/>
          </a:xfrm>
          <a:prstGeom prst="rect">
            <a:avLst/>
          </a:prstGeom>
        </p:spPr>
      </p:pic>
      <p:pic>
        <p:nvPicPr>
          <p:cNvPr id="32" name="図 31">
            <a:extLst>
              <a:ext uri="{FF2B5EF4-FFF2-40B4-BE49-F238E27FC236}">
                <a16:creationId xmlns:a16="http://schemas.microsoft.com/office/drawing/2014/main" id="{A131FF56-93C3-4B32-9CDC-2E34C0C0C0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2436" y="4344362"/>
            <a:ext cx="871804" cy="407726"/>
          </a:xfrm>
          <a:prstGeom prst="rect">
            <a:avLst/>
          </a:prstGeom>
        </p:spPr>
      </p:pic>
      <p:sp>
        <p:nvSpPr>
          <p:cNvPr id="23" name="テキスト ボックス 22">
            <a:extLst>
              <a:ext uri="{FF2B5EF4-FFF2-40B4-BE49-F238E27FC236}">
                <a16:creationId xmlns:a16="http://schemas.microsoft.com/office/drawing/2014/main" id="{2254DD98-EAE3-4E01-9CB4-7429FD541D34}"/>
              </a:ext>
            </a:extLst>
          </p:cNvPr>
          <p:cNvSpPr txBox="1"/>
          <p:nvPr/>
        </p:nvSpPr>
        <p:spPr>
          <a:xfrm>
            <a:off x="4835966" y="756057"/>
            <a:ext cx="1980029" cy="307777"/>
          </a:xfrm>
          <a:prstGeom prst="rect">
            <a:avLst/>
          </a:prstGeom>
          <a:no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参考</a:t>
            </a: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大阪市の取組み</a:t>
            </a:r>
            <a:endParaRPr kumimoji="0" lang="en-US" altLang="ja-JP" sz="1400" b="1" i="0" u="none" strike="noStrike" kern="1200" cap="none" spc="0" normalizeH="0" baseline="0" noProof="0" dirty="0">
              <a:ln>
                <a:noFill/>
              </a:ln>
              <a:uLnTx/>
              <a:uFillTx/>
              <a:latin typeface="BIZ UDPゴシック" panose="020B0400000000000000" pitchFamily="50" charset="-128"/>
              <a:ea typeface="BIZ UDPゴシック" panose="020B0400000000000000" pitchFamily="50" charset="-128"/>
            </a:endParaRPr>
          </a:p>
        </p:txBody>
      </p:sp>
      <p:pic>
        <p:nvPicPr>
          <p:cNvPr id="25" name="図 24">
            <a:extLst>
              <a:ext uri="{FF2B5EF4-FFF2-40B4-BE49-F238E27FC236}">
                <a16:creationId xmlns:a16="http://schemas.microsoft.com/office/drawing/2014/main" id="{99F52B96-5422-47A7-9075-D718D7CC3CE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53900" y="3940703"/>
            <a:ext cx="871804" cy="359695"/>
          </a:xfrm>
          <a:prstGeom prst="rect">
            <a:avLst/>
          </a:prstGeom>
        </p:spPr>
      </p:pic>
      <p:sp>
        <p:nvSpPr>
          <p:cNvPr id="14" name="スライド番号プレースホルダー 1">
            <a:extLst>
              <a:ext uri="{FF2B5EF4-FFF2-40B4-BE49-F238E27FC236}">
                <a16:creationId xmlns:a16="http://schemas.microsoft.com/office/drawing/2014/main" id="{BE21E3DE-D8B9-4BD9-9D90-8AE4421E6556}"/>
              </a:ext>
            </a:extLst>
          </p:cNvPr>
          <p:cNvSpPr>
            <a:spLocks noGrp="1"/>
          </p:cNvSpPr>
          <p:nvPr>
            <p:ph type="sldNum" sz="quarter" idx="12"/>
          </p:nvPr>
        </p:nvSpPr>
        <p:spPr>
          <a:xfrm>
            <a:off x="7718895" y="6488951"/>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133642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D173F5B-FD2F-4B3E-B54D-CD1B02505E39}"/>
              </a:ext>
            </a:extLst>
          </p:cNvPr>
          <p:cNvSpPr txBox="1"/>
          <p:nvPr/>
        </p:nvSpPr>
        <p:spPr>
          <a:xfrm>
            <a:off x="0" y="2675664"/>
            <a:ext cx="9906000" cy="1102225"/>
          </a:xfrm>
          <a:prstGeom prst="rect">
            <a:avLst/>
          </a:prstGeom>
          <a:noFill/>
        </p:spPr>
        <p:txBody>
          <a:bodyPr wrap="square" rtlCol="0" anchor="ctr">
            <a:spAutoFit/>
          </a:bodyPr>
          <a:lstStyle/>
          <a:p>
            <a:pPr marL="857250" indent="-857250" algn="ctr">
              <a:lnSpc>
                <a:spcPct val="200000"/>
              </a:lnSpc>
              <a:buFont typeface="+mj-lt"/>
              <a:buAutoNum type="romanUcPeriod"/>
            </a:pPr>
            <a:r>
              <a:rPr lang="ja-JP" altLang="en-US" sz="4000" dirty="0">
                <a:latin typeface="HGS創英角ｺﾞｼｯｸUB" panose="020B0900000000000000" pitchFamily="50" charset="-128"/>
                <a:ea typeface="HGS創英角ｺﾞｼｯｸUB" panose="020B0900000000000000" pitchFamily="50" charset="-128"/>
              </a:rPr>
              <a:t>直近</a:t>
            </a:r>
            <a:r>
              <a:rPr lang="en-US" altLang="ja-JP" sz="4000" dirty="0">
                <a:latin typeface="HGS創英角ｺﾞｼｯｸUB" panose="020B0900000000000000" pitchFamily="50" charset="-128"/>
                <a:ea typeface="HGS創英角ｺﾞｼｯｸUB" panose="020B0900000000000000" pitchFamily="50" charset="-128"/>
              </a:rPr>
              <a:t>10</a:t>
            </a:r>
            <a:r>
              <a:rPr lang="ja-JP" altLang="en-US" sz="4000" dirty="0">
                <a:latin typeface="HGS創英角ｺﾞｼｯｸUB" panose="020B0900000000000000" pitchFamily="50" charset="-128"/>
                <a:ea typeface="HGS創英角ｺﾞｼｯｸUB" panose="020B0900000000000000" pitchFamily="50" charset="-128"/>
              </a:rPr>
              <a:t>年間の主な取組み</a:t>
            </a:r>
            <a:endParaRPr lang="en-US" altLang="ja-JP" sz="4000" dirty="0">
              <a:latin typeface="HGS創英角ｺﾞｼｯｸUB" panose="020B0900000000000000" pitchFamily="50" charset="-128"/>
              <a:ea typeface="HGS創英角ｺﾞｼｯｸUB" panose="020B0900000000000000" pitchFamily="50" charset="-128"/>
            </a:endParaRPr>
          </a:p>
        </p:txBody>
      </p:sp>
      <p:sp>
        <p:nvSpPr>
          <p:cNvPr id="3" name="スライド番号プレースホルダー 1">
            <a:extLst>
              <a:ext uri="{FF2B5EF4-FFF2-40B4-BE49-F238E27FC236}">
                <a16:creationId xmlns:a16="http://schemas.microsoft.com/office/drawing/2014/main" id="{C133024A-68B3-4CD2-96BF-347A983BFC65}"/>
              </a:ext>
            </a:extLst>
          </p:cNvPr>
          <p:cNvSpPr>
            <a:spLocks noGrp="1"/>
          </p:cNvSpPr>
          <p:nvPr>
            <p:ph type="sldNum" sz="quarter" idx="12"/>
          </p:nvPr>
        </p:nvSpPr>
        <p:spPr>
          <a:xfrm>
            <a:off x="7677150" y="6492875"/>
            <a:ext cx="2228850" cy="365125"/>
          </a:xfrm>
        </p:spPr>
        <p:txBody>
          <a:bodyPr/>
          <a:lstStyle/>
          <a:p>
            <a:fld id="{DDF82107-93BA-490C-9453-044014AF67CD}" type="slidenum">
              <a:rPr kumimoji="1" lang="ja-JP" altLang="en-US" smtClean="0"/>
              <a:pPr/>
              <a:t>2</a:t>
            </a:fld>
            <a:endParaRPr kumimoji="1" lang="ja-JP" altLang="en-US" dirty="0"/>
          </a:p>
        </p:txBody>
      </p:sp>
    </p:spTree>
    <p:extLst>
      <p:ext uri="{BB962C8B-B14F-4D97-AF65-F5344CB8AC3E}">
        <p14:creationId xmlns:p14="http://schemas.microsoft.com/office/powerpoint/2010/main" val="2915186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グループ化 25">
            <a:extLst>
              <a:ext uri="{FF2B5EF4-FFF2-40B4-BE49-F238E27FC236}">
                <a16:creationId xmlns:a16="http://schemas.microsoft.com/office/drawing/2014/main" id="{115C9C94-613C-4E59-AD5A-251645C0518A}"/>
              </a:ext>
            </a:extLst>
          </p:cNvPr>
          <p:cNvGrpSpPr/>
          <p:nvPr/>
        </p:nvGrpSpPr>
        <p:grpSpPr>
          <a:xfrm>
            <a:off x="1313812" y="1247015"/>
            <a:ext cx="8365683" cy="5162567"/>
            <a:chOff x="770159" y="1279666"/>
            <a:chExt cx="8365683" cy="5162567"/>
          </a:xfrm>
        </p:grpSpPr>
        <p:sp>
          <p:nvSpPr>
            <p:cNvPr id="27" name="テキスト ボックス 26">
              <a:extLst>
                <a:ext uri="{FF2B5EF4-FFF2-40B4-BE49-F238E27FC236}">
                  <a16:creationId xmlns:a16="http://schemas.microsoft.com/office/drawing/2014/main" id="{29815B56-2D15-4F81-B3ED-FADB2207053A}"/>
                </a:ext>
              </a:extLst>
            </p:cNvPr>
            <p:cNvSpPr txBox="1"/>
            <p:nvPr/>
          </p:nvSpPr>
          <p:spPr>
            <a:xfrm>
              <a:off x="770159" y="1279666"/>
              <a:ext cx="8365683" cy="5162567"/>
            </a:xfrm>
            <a:prstGeom prst="rect">
              <a:avLst/>
            </a:prstGeom>
            <a:noFill/>
          </p:spPr>
          <p:txBody>
            <a:bodyPr wrap="square" rtlCol="0">
              <a:spAutoFit/>
            </a:bodyPr>
            <a:lstStyle/>
            <a:p>
              <a:pPr marL="715963" indent="-715963">
                <a:lnSpc>
                  <a:spcPct val="150000"/>
                </a:lnSpc>
                <a:buFont typeface="+mj-lt"/>
                <a:buAutoNum type="arabicPeriod"/>
              </a:pPr>
              <a:r>
                <a:rPr lang="ja-JP" altLang="en-US" sz="2400" b="1" dirty="0">
                  <a:latin typeface="BIZ UDPゴシック" panose="020B0400000000000000" pitchFamily="50" charset="-128"/>
                  <a:ea typeface="BIZ UDPゴシック" panose="020B0400000000000000" pitchFamily="50" charset="-128"/>
                </a:rPr>
                <a:t>経　済</a:t>
              </a:r>
              <a:br>
                <a:rPr lang="en-US" altLang="ja-JP" sz="2400" b="1" dirty="0">
                  <a:latin typeface="BIZ UDPゴシック" panose="020B0400000000000000" pitchFamily="50" charset="-128"/>
                  <a:ea typeface="BIZ UDPゴシック" panose="020B0400000000000000" pitchFamily="50" charset="-128"/>
                </a:rPr>
              </a:br>
              <a:r>
                <a:rPr lang="ja-JP" altLang="en-US" b="1" dirty="0">
                  <a:latin typeface="BIZ UDPゴシック" panose="020B0400000000000000" pitchFamily="50" charset="-128"/>
                  <a:ea typeface="BIZ UDPゴシック" panose="020B0400000000000000" pitchFamily="50" charset="-128"/>
                </a:rPr>
                <a:t>①　成長に向けた仕組みづくり</a:t>
              </a:r>
              <a:br>
                <a:rPr lang="en-US" altLang="ja-JP" b="1" dirty="0">
                  <a:latin typeface="BIZ UDPゴシック" panose="020B0400000000000000" pitchFamily="50" charset="-128"/>
                  <a:ea typeface="BIZ UDPゴシック" panose="020B0400000000000000" pitchFamily="50" charset="-128"/>
                </a:rPr>
              </a:br>
              <a:r>
                <a:rPr lang="ja-JP" altLang="en-US" b="1" dirty="0">
                  <a:latin typeface="BIZ UDPゴシック" panose="020B0400000000000000" pitchFamily="50" charset="-128"/>
                  <a:ea typeface="BIZ UDPゴシック" panose="020B0400000000000000" pitchFamily="50" charset="-128"/>
                </a:rPr>
                <a:t>②　成長産業拠点の形成</a:t>
              </a:r>
              <a:br>
                <a:rPr lang="en-US" altLang="ja-JP" b="1" dirty="0">
                  <a:latin typeface="BIZ UDPゴシック" panose="020B0400000000000000" pitchFamily="50" charset="-128"/>
                  <a:ea typeface="BIZ UDPゴシック" panose="020B0400000000000000" pitchFamily="50" charset="-128"/>
                </a:rPr>
              </a:br>
              <a:r>
                <a:rPr lang="ja-JP" altLang="en-US" b="1" dirty="0">
                  <a:latin typeface="BIZ UDPゴシック" panose="020B0400000000000000" pitchFamily="50" charset="-128"/>
                  <a:ea typeface="BIZ UDPゴシック" panose="020B0400000000000000" pitchFamily="50" charset="-128"/>
                </a:rPr>
                <a:t>③　まちづくり・インフラ整備</a:t>
              </a:r>
              <a:endParaRPr lang="en-US" altLang="ja-JP" b="1" dirty="0">
                <a:latin typeface="BIZ UDPゴシック" panose="020B0400000000000000" pitchFamily="50" charset="-128"/>
                <a:ea typeface="BIZ UDPゴシック" panose="020B0400000000000000" pitchFamily="50" charset="-128"/>
              </a:endParaRPr>
            </a:p>
            <a:p>
              <a:pPr marL="715963" indent="-715963">
                <a:buFont typeface="+mj-lt"/>
                <a:buAutoNum type="arabicPeriod"/>
              </a:pPr>
              <a:endParaRPr lang="en-US" altLang="ja-JP" sz="1050" b="1" dirty="0">
                <a:latin typeface="BIZ UDPゴシック" panose="020B0400000000000000" pitchFamily="50" charset="-128"/>
                <a:ea typeface="BIZ UDPゴシック" panose="020B0400000000000000" pitchFamily="50" charset="-128"/>
              </a:endParaRPr>
            </a:p>
            <a:p>
              <a:pPr marL="715963" indent="-715963">
                <a:lnSpc>
                  <a:spcPct val="150000"/>
                </a:lnSpc>
                <a:buFont typeface="+mj-lt"/>
                <a:buAutoNum type="arabicPeriod"/>
              </a:pPr>
              <a:r>
                <a:rPr lang="ja-JP" altLang="en-US" sz="2400" b="1" dirty="0">
                  <a:solidFill>
                    <a:schemeClr val="bg1">
                      <a:lumMod val="75000"/>
                    </a:schemeClr>
                  </a:solidFill>
                  <a:latin typeface="BIZ UDPゴシック" panose="020B0400000000000000" pitchFamily="50" charset="-128"/>
                  <a:ea typeface="BIZ UDPゴシック" panose="020B0400000000000000" pitchFamily="50" charset="-128"/>
                </a:rPr>
                <a:t>都　市</a:t>
              </a:r>
              <a:br>
                <a:rPr lang="en-US" altLang="ja-JP" sz="2400" b="1" dirty="0">
                  <a:solidFill>
                    <a:schemeClr val="bg1">
                      <a:lumMod val="75000"/>
                    </a:schemeClr>
                  </a:solidFill>
                  <a:latin typeface="BIZ UDPゴシック" panose="020B0400000000000000" pitchFamily="50" charset="-128"/>
                  <a:ea typeface="BIZ UDPゴシック" panose="020B0400000000000000" pitchFamily="50" charset="-128"/>
                </a:rPr>
              </a:b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①　都市魅力の向上に向けた取組み</a:t>
              </a:r>
              <a:br>
                <a:rPr lang="en-US" altLang="ja-JP" b="1" dirty="0">
                  <a:solidFill>
                    <a:schemeClr val="bg1">
                      <a:lumMod val="75000"/>
                    </a:schemeClr>
                  </a:solidFill>
                  <a:latin typeface="BIZ UDPゴシック" panose="020B0400000000000000" pitchFamily="50" charset="-128"/>
                  <a:ea typeface="BIZ UDPゴシック" panose="020B0400000000000000" pitchFamily="50" charset="-128"/>
                </a:rPr>
              </a:br>
              <a:endParaRPr lang="en-US" altLang="ja-JP" sz="1050" b="1" dirty="0">
                <a:solidFill>
                  <a:schemeClr val="bg1">
                    <a:lumMod val="75000"/>
                  </a:schemeClr>
                </a:solidFill>
                <a:latin typeface="BIZ UDPゴシック" panose="020B0400000000000000" pitchFamily="50" charset="-128"/>
                <a:ea typeface="BIZ UDPゴシック" panose="020B0400000000000000" pitchFamily="50" charset="-128"/>
              </a:endParaRPr>
            </a:p>
            <a:p>
              <a:pPr marL="715963" indent="-715963">
                <a:lnSpc>
                  <a:spcPct val="150000"/>
                </a:lnSpc>
                <a:buFont typeface="+mj-lt"/>
                <a:buAutoNum type="arabicPeriod"/>
              </a:pPr>
              <a:r>
                <a:rPr lang="ja-JP" altLang="en-US" sz="2400" b="1" dirty="0">
                  <a:solidFill>
                    <a:schemeClr val="bg1">
                      <a:lumMod val="75000"/>
                    </a:schemeClr>
                  </a:solidFill>
                  <a:latin typeface="BIZ UDPゴシック" panose="020B0400000000000000" pitchFamily="50" charset="-128"/>
                  <a:ea typeface="BIZ UDPゴシック" panose="020B0400000000000000" pitchFamily="50" charset="-128"/>
                </a:rPr>
                <a:t>人　材</a:t>
              </a:r>
              <a:br>
                <a:rPr lang="en-US" altLang="ja-JP" sz="2400" b="1" dirty="0">
                  <a:solidFill>
                    <a:schemeClr val="bg1">
                      <a:lumMod val="75000"/>
                    </a:schemeClr>
                  </a:solidFill>
                  <a:latin typeface="BIZ UDPゴシック" panose="020B0400000000000000" pitchFamily="50" charset="-128"/>
                  <a:ea typeface="BIZ UDPゴシック" panose="020B0400000000000000" pitchFamily="50" charset="-128"/>
                </a:rPr>
              </a:b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①　次世代への投資</a:t>
              </a:r>
              <a:br>
                <a:rPr lang="en-US" altLang="ja-JP" b="1" dirty="0">
                  <a:solidFill>
                    <a:schemeClr val="bg1">
                      <a:lumMod val="75000"/>
                    </a:schemeClr>
                  </a:solidFill>
                  <a:latin typeface="BIZ UDPゴシック" panose="020B0400000000000000" pitchFamily="50" charset="-128"/>
                  <a:ea typeface="BIZ UDPゴシック" panose="020B0400000000000000" pitchFamily="50" charset="-128"/>
                </a:rPr>
              </a:b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②　国内外の人材の活躍</a:t>
              </a:r>
              <a:br>
                <a:rPr lang="en-US" altLang="ja-JP" b="1" dirty="0">
                  <a:solidFill>
                    <a:schemeClr val="bg1">
                      <a:lumMod val="75000"/>
                    </a:schemeClr>
                  </a:solidFill>
                  <a:latin typeface="BIZ UDPゴシック" panose="020B0400000000000000" pitchFamily="50" charset="-128"/>
                  <a:ea typeface="BIZ UDPゴシック" panose="020B0400000000000000" pitchFamily="50" charset="-128"/>
                </a:rPr>
              </a:b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③  安全・安心の確保</a:t>
              </a:r>
              <a:endParaRPr lang="en-US" altLang="ja-JP" b="1" dirty="0">
                <a:solidFill>
                  <a:schemeClr val="bg1">
                    <a:lumMod val="75000"/>
                  </a:schemeClr>
                </a:solidFill>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51A159F6-3FA1-4803-9F44-11A3CB4A485C}"/>
                </a:ext>
              </a:extLst>
            </p:cNvPr>
            <p:cNvSpPr txBox="1"/>
            <p:nvPr/>
          </p:nvSpPr>
          <p:spPr>
            <a:xfrm>
              <a:off x="4005705" y="1708443"/>
              <a:ext cx="3005114" cy="1420517"/>
            </a:xfrm>
            <a:prstGeom prst="rect">
              <a:avLst/>
            </a:prstGeom>
            <a:noFill/>
          </p:spPr>
          <p:txBody>
            <a:bodyPr wrap="square" rtlCol="0">
              <a:spAutoFit/>
            </a:bodyPr>
            <a:lstStyle/>
            <a:p>
              <a:pPr algn="r">
                <a:lnSpc>
                  <a:spcPct val="170000"/>
                </a:lnSpc>
              </a:pPr>
              <a:r>
                <a:rPr lang="ja-JP" altLang="en-US" b="1" dirty="0">
                  <a:latin typeface="BIZ UDPゴシック" panose="020B0400000000000000" pitchFamily="50" charset="-128"/>
                  <a:ea typeface="BIZ UDPゴシック" panose="020B0400000000000000" pitchFamily="50" charset="-128"/>
                </a:rPr>
                <a:t>・・・・・・４</a:t>
              </a:r>
              <a:endParaRPr lang="en-US" altLang="ja-JP" b="1" dirty="0">
                <a:latin typeface="BIZ UDPゴシック" panose="020B0400000000000000" pitchFamily="50" charset="-128"/>
                <a:ea typeface="BIZ UDPゴシック" panose="020B0400000000000000" pitchFamily="50" charset="-128"/>
              </a:endParaRPr>
            </a:p>
            <a:p>
              <a:pPr algn="r">
                <a:lnSpc>
                  <a:spcPct val="170000"/>
                </a:lnSpc>
                <a:tabLst>
                  <a:tab pos="1973263" algn="l"/>
                </a:tabLst>
              </a:pPr>
              <a:r>
                <a:rPr lang="ja-JP" altLang="en-US" b="1" dirty="0">
                  <a:latin typeface="BIZ UDPゴシック" panose="020B0400000000000000" pitchFamily="50" charset="-128"/>
                  <a:ea typeface="BIZ UDPゴシック" panose="020B0400000000000000" pitchFamily="50" charset="-128"/>
                </a:rPr>
                <a:t>・・・・・・</a:t>
              </a:r>
              <a:r>
                <a:rPr lang="en-US" altLang="ja-JP" b="1" dirty="0">
                  <a:latin typeface="BIZ UDPゴシック" panose="020B0400000000000000" pitchFamily="50" charset="-128"/>
                  <a:ea typeface="BIZ UDPゴシック" panose="020B0400000000000000" pitchFamily="50" charset="-128"/>
                </a:rPr>
                <a:t>9</a:t>
              </a:r>
            </a:p>
            <a:p>
              <a:pPr algn="r">
                <a:lnSpc>
                  <a:spcPct val="170000"/>
                </a:lnSpc>
              </a:pPr>
              <a:r>
                <a:rPr lang="ja-JP" altLang="en-US" b="1" dirty="0">
                  <a:latin typeface="BIZ UDPゴシック" panose="020B0400000000000000" pitchFamily="50" charset="-128"/>
                  <a:ea typeface="BIZ UDPゴシック" panose="020B0400000000000000" pitchFamily="50" charset="-128"/>
                </a:rPr>
                <a:t> ・・・・・</a:t>
              </a:r>
              <a:r>
                <a:rPr lang="en-US" altLang="ja-JP" sz="1600" b="1" dirty="0">
                  <a:latin typeface="BIZ UDPゴシック" panose="020B0400000000000000" pitchFamily="50" charset="-128"/>
                  <a:ea typeface="BIZ UDPゴシック" panose="020B0400000000000000" pitchFamily="50" charset="-128"/>
                </a:rPr>
                <a:t>13</a:t>
              </a:r>
            </a:p>
          </p:txBody>
        </p:sp>
        <p:sp>
          <p:nvSpPr>
            <p:cNvPr id="29" name="テキスト ボックス 28">
              <a:extLst>
                <a:ext uri="{FF2B5EF4-FFF2-40B4-BE49-F238E27FC236}">
                  <a16:creationId xmlns:a16="http://schemas.microsoft.com/office/drawing/2014/main" id="{527DA565-2562-4893-9457-392B99B3535F}"/>
                </a:ext>
              </a:extLst>
            </p:cNvPr>
            <p:cNvSpPr txBox="1"/>
            <p:nvPr/>
          </p:nvSpPr>
          <p:spPr>
            <a:xfrm>
              <a:off x="4005705" y="3776548"/>
              <a:ext cx="3005114" cy="437171"/>
            </a:xfrm>
            <a:prstGeom prst="rect">
              <a:avLst/>
            </a:prstGeom>
            <a:noFill/>
          </p:spPr>
          <p:txBody>
            <a:bodyPr wrap="square" rtlCol="0">
              <a:spAutoFit/>
            </a:bodyPr>
            <a:lstStyle/>
            <a:p>
              <a:pPr algn="r">
                <a:lnSpc>
                  <a:spcPct val="150000"/>
                </a:lnSpc>
              </a:pP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a:t>
              </a:r>
              <a:r>
                <a:rPr lang="en-US" altLang="ja-JP" b="1" dirty="0">
                  <a:solidFill>
                    <a:schemeClr val="bg1">
                      <a:lumMod val="75000"/>
                    </a:schemeClr>
                  </a:solidFill>
                  <a:latin typeface="BIZ UDPゴシック" panose="020B0400000000000000" pitchFamily="50" charset="-128"/>
                  <a:ea typeface="BIZ UDPゴシック" panose="020B0400000000000000" pitchFamily="50" charset="-128"/>
                </a:rPr>
                <a:t>22</a:t>
              </a:r>
              <a:endParaRPr lang="en-US" altLang="ja-JP" sz="1600" b="1" dirty="0">
                <a:solidFill>
                  <a:schemeClr val="bg1">
                    <a:lumMod val="75000"/>
                  </a:schemeClr>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B0C55EB5-29B1-4388-8116-0A206395F1CA}"/>
                </a:ext>
              </a:extLst>
            </p:cNvPr>
            <p:cNvSpPr txBox="1"/>
            <p:nvPr/>
          </p:nvSpPr>
          <p:spPr>
            <a:xfrm>
              <a:off x="4005705" y="4885775"/>
              <a:ext cx="3005114" cy="1420517"/>
            </a:xfrm>
            <a:prstGeom prst="rect">
              <a:avLst/>
            </a:prstGeom>
            <a:noFill/>
          </p:spPr>
          <p:txBody>
            <a:bodyPr wrap="square" rtlCol="0">
              <a:spAutoFit/>
            </a:bodyPr>
            <a:lstStyle/>
            <a:p>
              <a:pPr algn="r">
                <a:lnSpc>
                  <a:spcPct val="170000"/>
                </a:lnSpc>
              </a:pP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a:t>
              </a:r>
              <a:r>
                <a:rPr lang="en-US" altLang="ja-JP" sz="1600" b="1" dirty="0">
                  <a:solidFill>
                    <a:schemeClr val="bg1">
                      <a:lumMod val="75000"/>
                    </a:schemeClr>
                  </a:solidFill>
                  <a:latin typeface="BIZ UDPゴシック" panose="020B0400000000000000" pitchFamily="50" charset="-128"/>
                  <a:ea typeface="BIZ UDPゴシック" panose="020B0400000000000000" pitchFamily="50" charset="-128"/>
                </a:rPr>
                <a:t>25</a:t>
              </a:r>
            </a:p>
            <a:p>
              <a:pPr algn="r">
                <a:lnSpc>
                  <a:spcPct val="170000"/>
                </a:lnSpc>
              </a:pP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a:t>
              </a:r>
              <a:r>
                <a:rPr lang="en-US" altLang="ja-JP" sz="1600" b="1" dirty="0">
                  <a:solidFill>
                    <a:schemeClr val="bg1">
                      <a:lumMod val="75000"/>
                    </a:schemeClr>
                  </a:solidFill>
                  <a:latin typeface="BIZ UDPゴシック" panose="020B0400000000000000" pitchFamily="50" charset="-128"/>
                  <a:ea typeface="BIZ UDPゴシック" panose="020B0400000000000000" pitchFamily="50" charset="-128"/>
                </a:rPr>
                <a:t>26</a:t>
              </a:r>
            </a:p>
            <a:p>
              <a:pPr algn="r">
                <a:lnSpc>
                  <a:spcPct val="170000"/>
                </a:lnSpc>
              </a:pP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a:t>
              </a:r>
              <a:r>
                <a:rPr lang="en-US" altLang="ja-JP" sz="1600" b="1" dirty="0">
                  <a:solidFill>
                    <a:schemeClr val="bg1">
                      <a:lumMod val="75000"/>
                    </a:schemeClr>
                  </a:solidFill>
                  <a:latin typeface="BIZ UDPゴシック" panose="020B0400000000000000" pitchFamily="50" charset="-128"/>
                  <a:ea typeface="BIZ UDPゴシック" panose="020B0400000000000000" pitchFamily="50" charset="-128"/>
                </a:rPr>
                <a:t>27</a:t>
              </a:r>
            </a:p>
          </p:txBody>
        </p:sp>
      </p:grpSp>
      <p:sp>
        <p:nvSpPr>
          <p:cNvPr id="2" name="スライド番号プレースホルダー 1">
            <a:extLst>
              <a:ext uri="{FF2B5EF4-FFF2-40B4-BE49-F238E27FC236}">
                <a16:creationId xmlns:a16="http://schemas.microsoft.com/office/drawing/2014/main" id="{00AFE664-D194-443D-B03E-1CC03BD92344}"/>
              </a:ext>
            </a:extLst>
          </p:cNvPr>
          <p:cNvSpPr>
            <a:spLocks noGrp="1"/>
          </p:cNvSpPr>
          <p:nvPr>
            <p:ph type="sldNum" sz="quarter" idx="12"/>
          </p:nvPr>
        </p:nvSpPr>
        <p:spPr>
          <a:xfrm>
            <a:off x="7671655" y="6499969"/>
            <a:ext cx="2228850" cy="365125"/>
          </a:xfrm>
        </p:spPr>
        <p:txBody>
          <a:bodyPr/>
          <a:lstStyle/>
          <a:p>
            <a:fld id="{DDF82107-93BA-490C-9453-044014AF67CD}" type="slidenum">
              <a:rPr kumimoji="1" lang="ja-JP" altLang="en-US" smtClean="0"/>
              <a:pPr/>
              <a:t>3</a:t>
            </a:fld>
            <a:endParaRPr kumimoji="1" lang="ja-JP" altLang="en-US" dirty="0"/>
          </a:p>
        </p:txBody>
      </p:sp>
      <p:sp>
        <p:nvSpPr>
          <p:cNvPr id="8" name="テキスト ボックス 7">
            <a:extLst>
              <a:ext uri="{FF2B5EF4-FFF2-40B4-BE49-F238E27FC236}">
                <a16:creationId xmlns:a16="http://schemas.microsoft.com/office/drawing/2014/main" id="{C6DC16E3-6B8E-4E8D-8BD9-2D9C84435B83}"/>
              </a:ext>
            </a:extLst>
          </p:cNvPr>
          <p:cNvSpPr txBox="1"/>
          <p:nvPr/>
        </p:nvSpPr>
        <p:spPr>
          <a:xfrm>
            <a:off x="189781" y="253162"/>
            <a:ext cx="9506310" cy="523220"/>
          </a:xfrm>
          <a:prstGeom prst="rect">
            <a:avLst/>
          </a:prstGeom>
          <a:noFill/>
        </p:spPr>
        <p:txBody>
          <a:bodyPr wrap="square" rtlCol="0">
            <a:spAutoFit/>
          </a:bodyPr>
          <a:lstStyle/>
          <a:p>
            <a:pPr marL="571500" indent="-571500">
              <a:buFont typeface="+mj-lt"/>
              <a:buAutoNum type="romanUcPeriod"/>
            </a:pPr>
            <a:r>
              <a:rPr lang="ja-JP" altLang="en-US" sz="2800" spc="163" dirty="0">
                <a:latin typeface="HGS創英角ｺﾞｼｯｸUB" panose="020B0900000000000000" pitchFamily="50" charset="-128"/>
                <a:ea typeface="HGS創英角ｺﾞｼｯｸUB" panose="020B0900000000000000" pitchFamily="50" charset="-128"/>
              </a:rPr>
              <a:t>直近</a:t>
            </a:r>
            <a:r>
              <a:rPr lang="en-US" altLang="ja-JP" sz="2800" spc="163" dirty="0">
                <a:latin typeface="HGS創英角ｺﾞｼｯｸUB" panose="020B0900000000000000" pitchFamily="50" charset="-128"/>
                <a:ea typeface="HGS創英角ｺﾞｼｯｸUB" panose="020B0900000000000000" pitchFamily="50" charset="-128"/>
              </a:rPr>
              <a:t>10</a:t>
            </a:r>
            <a:r>
              <a:rPr lang="ja-JP" altLang="en-US" sz="2800" spc="163" dirty="0">
                <a:latin typeface="HGS創英角ｺﾞｼｯｸUB" panose="020B0900000000000000" pitchFamily="50" charset="-128"/>
                <a:ea typeface="HGS創英角ｺﾞｼｯｸUB" panose="020B0900000000000000" pitchFamily="50" charset="-128"/>
              </a:rPr>
              <a:t>年間の主な取組み</a:t>
            </a:r>
          </a:p>
        </p:txBody>
      </p:sp>
      <p:sp>
        <p:nvSpPr>
          <p:cNvPr id="9" name="正方形/長方形 8">
            <a:extLst>
              <a:ext uri="{FF2B5EF4-FFF2-40B4-BE49-F238E27FC236}">
                <a16:creationId xmlns:a16="http://schemas.microsoft.com/office/drawing/2014/main" id="{578B874F-1548-4088-ACB2-3891F867D337}"/>
              </a:ext>
            </a:extLst>
          </p:cNvPr>
          <p:cNvSpPr/>
          <p:nvPr/>
        </p:nvSpPr>
        <p:spPr>
          <a:xfrm>
            <a:off x="196609" y="869852"/>
            <a:ext cx="5850000" cy="288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894"/>
          </a:p>
        </p:txBody>
      </p:sp>
      <p:sp>
        <p:nvSpPr>
          <p:cNvPr id="10" name="正方形/長方形 9">
            <a:extLst>
              <a:ext uri="{FF2B5EF4-FFF2-40B4-BE49-F238E27FC236}">
                <a16:creationId xmlns:a16="http://schemas.microsoft.com/office/drawing/2014/main" id="{EF1E52FC-BF7E-4643-86FC-BF91EAF7730F}"/>
              </a:ext>
            </a:extLst>
          </p:cNvPr>
          <p:cNvSpPr/>
          <p:nvPr/>
        </p:nvSpPr>
        <p:spPr>
          <a:xfrm>
            <a:off x="1430995" y="919261"/>
            <a:ext cx="8248500" cy="29250"/>
          </a:xfrm>
          <a:prstGeom prst="rect">
            <a:avLst/>
          </a:prstGeom>
          <a:solidFill>
            <a:srgbClr val="079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894"/>
          </a:p>
        </p:txBody>
      </p:sp>
    </p:spTree>
    <p:extLst>
      <p:ext uri="{BB962C8B-B14F-4D97-AF65-F5344CB8AC3E}">
        <p14:creationId xmlns:p14="http://schemas.microsoft.com/office/powerpoint/2010/main" val="1569064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75541CA-E1F7-476E-BE71-671375E5A6E0}"/>
              </a:ext>
            </a:extLst>
          </p:cNvPr>
          <p:cNvSpPr>
            <a:spLocks noGrp="1"/>
          </p:cNvSpPr>
          <p:nvPr>
            <p:ph type="sldNum" sz="quarter" idx="12"/>
          </p:nvPr>
        </p:nvSpPr>
        <p:spPr>
          <a:xfrm>
            <a:off x="7723805" y="6534446"/>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14" name="グループ化 13">
            <a:extLst>
              <a:ext uri="{FF2B5EF4-FFF2-40B4-BE49-F238E27FC236}">
                <a16:creationId xmlns:a16="http://schemas.microsoft.com/office/drawing/2014/main" id="{D00B9B2F-0269-4C69-90CC-FE38B036C3BC}"/>
              </a:ext>
            </a:extLst>
          </p:cNvPr>
          <p:cNvGrpSpPr/>
          <p:nvPr/>
        </p:nvGrpSpPr>
        <p:grpSpPr>
          <a:xfrm>
            <a:off x="183000" y="2857928"/>
            <a:ext cx="4608000" cy="1712467"/>
            <a:chOff x="183000" y="3254536"/>
            <a:chExt cx="4608000" cy="1712467"/>
          </a:xfrm>
          <a:effectLst/>
        </p:grpSpPr>
        <p:sp>
          <p:nvSpPr>
            <p:cNvPr id="18" name="正方形/長方形 17">
              <a:extLst>
                <a:ext uri="{FF2B5EF4-FFF2-40B4-BE49-F238E27FC236}">
                  <a16:creationId xmlns:a16="http://schemas.microsoft.com/office/drawing/2014/main" id="{1319FB9C-A561-465A-8858-B49AF8DE5CE8}"/>
                </a:ext>
              </a:extLst>
            </p:cNvPr>
            <p:cNvSpPr/>
            <p:nvPr/>
          </p:nvSpPr>
          <p:spPr>
            <a:xfrm>
              <a:off x="183000" y="3455003"/>
              <a:ext cx="4608000" cy="1512000"/>
            </a:xfrm>
            <a:prstGeom prst="rect">
              <a:avLst/>
            </a:prstGeom>
            <a:solidFill>
              <a:schemeClr val="bg1"/>
            </a:solidFill>
            <a:ln w="63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defRPr/>
              </a:pPr>
              <a:r>
                <a:rPr lang="en-US" altLang="ja-JP" sz="1200" b="1" dirty="0">
                  <a:solidFill>
                    <a:prstClr val="black"/>
                  </a:solidFill>
                  <a:highlight>
                    <a:srgbClr val="FFFF00"/>
                  </a:highlight>
                  <a:latin typeface="BIZ UDPゴシック" panose="020B0400000000000000" pitchFamily="50" charset="-128"/>
                  <a:ea typeface="BIZ UDPゴシック" panose="020B0400000000000000" pitchFamily="50" charset="-128"/>
                </a:rPr>
                <a:t>【</a:t>
              </a:r>
              <a:r>
                <a:rPr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目　的</a:t>
              </a:r>
              <a:r>
                <a:rPr lang="en-US" altLang="ja-JP" sz="1200" b="1" dirty="0">
                  <a:solidFill>
                    <a:prstClr val="black"/>
                  </a:solidFill>
                  <a:highlight>
                    <a:srgbClr val="FFFF00"/>
                  </a:highlight>
                  <a:latin typeface="BIZ UDPゴシック" panose="020B0400000000000000" pitchFamily="50" charset="-128"/>
                  <a:ea typeface="BIZ UDPゴシック" panose="020B0400000000000000" pitchFamily="50" charset="-128"/>
                </a:rPr>
                <a:t>】</a:t>
              </a:r>
            </a:p>
            <a:p>
              <a:pPr marL="87313" marR="0" lvl="0" indent="-87313" algn="l" defTabSz="457200" rtl="0" eaLnBrk="1" fontAlgn="auto" latinLnBrk="0" hangingPunct="1">
                <a:lnSpc>
                  <a:spcPts val="1400"/>
                </a:lnSpc>
                <a:spcBef>
                  <a:spcPts val="0"/>
                </a:spcBef>
                <a:spcAft>
                  <a:spcPts val="0"/>
                </a:spcAft>
                <a:buClrTx/>
                <a:buSzTx/>
                <a:buFont typeface="Arial" panose="020B0604020202020204" pitchFamily="34" charset="0"/>
                <a:buChar char="•"/>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府市両協会の保有する経営資源を結集し、経営基盤を強化</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300"/>
                </a:lnSpc>
                <a:spcBef>
                  <a:spcPts val="0"/>
                </a:spcBef>
                <a:spcAft>
                  <a:spcPts val="0"/>
                </a:spcAft>
                <a:buClrTx/>
                <a:buSzTx/>
                <a:buFontTx/>
                <a:buNone/>
                <a:tabLst/>
                <a:defRPr/>
              </a:pPr>
              <a:r>
                <a:rPr kumimoji="0" lang="ja-JP" altLang="en-US" sz="1050" i="0" strike="noStrike" kern="1200" cap="none" spc="-50" normalizeH="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050" b="1" i="0" u="sng" strike="noStrike" kern="1200" cap="none" spc="-50" normalizeH="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a:t>
              </a:r>
              <a:r>
                <a:rPr kumimoji="0" lang="ja-JP" altLang="en-US" sz="1050" b="1" i="0" u="sng" strike="noStrike" kern="1200" cap="none" spc="-50" normalizeH="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４年５月：大阪府中小企業信用保証協会と大阪市信用保証協会を統合</a:t>
              </a:r>
              <a:endParaRPr kumimoji="0" lang="en-US" altLang="ja-JP" sz="1050" b="0" i="0" u="none" strike="noStrike" kern="1200" cap="none" spc="-50" normalizeH="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a:lnSpc>
                  <a:spcPct val="150000"/>
                </a:lnSpc>
                <a:defRPr/>
              </a:pPr>
              <a:r>
                <a:rPr lang="en-US" altLang="ja-JP" sz="1200" b="1" dirty="0">
                  <a:solidFill>
                    <a:prstClr val="black"/>
                  </a:solidFill>
                  <a:highlight>
                    <a:srgbClr val="FFFF00"/>
                  </a:highlight>
                  <a:latin typeface="BIZ UDPゴシック" panose="020B0400000000000000" pitchFamily="50" charset="-128"/>
                  <a:ea typeface="BIZ UDPゴシック" panose="020B0400000000000000" pitchFamily="50" charset="-128"/>
                </a:rPr>
                <a:t>【</a:t>
              </a:r>
              <a:r>
                <a:rPr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実　績</a:t>
              </a:r>
              <a:r>
                <a:rPr lang="en-US" altLang="ja-JP" sz="1200" b="1" dirty="0">
                  <a:solidFill>
                    <a:prstClr val="black"/>
                  </a:solidFill>
                  <a:highlight>
                    <a:srgbClr val="FFFF00"/>
                  </a:highlight>
                  <a:latin typeface="BIZ UDPゴシック" panose="020B0400000000000000" pitchFamily="50" charset="-128"/>
                  <a:ea typeface="BIZ UDPゴシック" panose="020B0400000000000000" pitchFamily="50" charset="-128"/>
                </a:rPr>
                <a:t>】   </a:t>
              </a:r>
            </a:p>
            <a:p>
              <a:pPr marL="87313" marR="0" lvl="0" indent="-87313" algn="l" defTabSz="45720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0" lang="ja-JP" altLang="en-US" sz="900" b="0" i="0" u="none" strike="noStrike" kern="1200" cap="none" spc="-5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保証承諾額</a:t>
              </a:r>
              <a:endParaRPr kumimoji="0" lang="en-US" altLang="ja-JP" sz="900" b="0" i="0" u="none" strike="noStrike" kern="1200" cap="none" spc="-5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3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900" b="0" i="0" u="none" strike="noStrike" kern="1200" cap="none" spc="-5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900" b="0" i="0" u="none" strike="noStrike" kern="1200" cap="none" spc="-5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6,</a:t>
              </a:r>
              <a:r>
                <a:rPr lang="en-US" altLang="ja-JP" sz="900" spc="-50" dirty="0">
                  <a:solidFill>
                    <a:schemeClr val="tx1"/>
                  </a:solidFill>
                  <a:latin typeface="BIZ UDPゴシック" panose="020B0400000000000000" pitchFamily="50" charset="-128"/>
                  <a:ea typeface="BIZ UDPゴシック" panose="020B0400000000000000" pitchFamily="50" charset="-128"/>
                </a:rPr>
                <a:t>916</a:t>
              </a:r>
              <a:r>
                <a:rPr kumimoji="0" lang="ja-JP" altLang="en-US" sz="900" b="0" i="0" u="none" strike="noStrike" kern="1200" cap="none" spc="-5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億円（２０１</a:t>
              </a:r>
              <a:r>
                <a:rPr kumimoji="0" lang="en-US" altLang="ja-JP" sz="900" b="0" i="0" u="none" strike="noStrike" kern="1200" cap="none" spc="-5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4</a:t>
              </a:r>
              <a:r>
                <a:rPr kumimoji="0" lang="ja-JP" altLang="en-US" sz="900" b="0" i="0" u="none" strike="noStrike" kern="1200" cap="none" spc="-5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年度）、</a:t>
              </a:r>
              <a:r>
                <a:rPr lang="en-US" altLang="ja-JP" sz="900" spc="-50" dirty="0">
                  <a:solidFill>
                    <a:schemeClr val="tx1"/>
                  </a:solidFill>
                  <a:latin typeface="BIZ UDPゴシック" panose="020B0400000000000000" pitchFamily="50" charset="-128"/>
                  <a:ea typeface="BIZ UDPゴシック" panose="020B0400000000000000" pitchFamily="50" charset="-128"/>
                </a:rPr>
                <a:t>9</a:t>
              </a:r>
              <a:r>
                <a:rPr kumimoji="0" lang="en-US" altLang="ja-JP" sz="900" b="0" i="0" u="none" strike="noStrike" kern="1200" cap="none" spc="-5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,091</a:t>
              </a:r>
              <a:r>
                <a:rPr kumimoji="0" lang="ja-JP" altLang="en-US" sz="900" b="0" i="0" u="none" strike="noStrike" kern="1200" cap="none" spc="-5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億円（２０１</a:t>
              </a:r>
              <a:r>
                <a:rPr kumimoji="0" lang="en-US" altLang="ja-JP" sz="900" b="0" i="0" u="none" strike="noStrike" kern="1200" cap="none" spc="-5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9</a:t>
              </a:r>
              <a:r>
                <a:rPr kumimoji="0" lang="ja-JP" altLang="en-US" sz="900" b="0" i="0" u="none" strike="noStrike" kern="1200" cap="none" spc="-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年度）、１兆１３５億円（２０２４年度）</a:t>
              </a:r>
              <a:endParaRPr kumimoji="0" lang="en-US" altLang="ja-JP" sz="900" b="0" i="0" u="none" strike="noStrike" kern="1200" cap="none" spc="-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DD8A7E0A-0299-4D5D-A61E-9EED0910F52B}"/>
                </a:ext>
              </a:extLst>
            </p:cNvPr>
            <p:cNvSpPr txBox="1"/>
            <p:nvPr/>
          </p:nvSpPr>
          <p:spPr>
            <a:xfrm>
              <a:off x="1725961" y="3254536"/>
              <a:ext cx="1620000" cy="320659"/>
            </a:xfrm>
            <a:prstGeom prst="rect">
              <a:avLst/>
            </a:prstGeom>
            <a:solidFill>
              <a:srgbClr val="2CA38C"/>
            </a:solid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大阪信用保証協会</a:t>
              </a:r>
              <a:endParaRPr kumimoji="0" lang="en-US" altLang="ja-JP"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grpSp>
      <p:grpSp>
        <p:nvGrpSpPr>
          <p:cNvPr id="12" name="グループ化 11">
            <a:extLst>
              <a:ext uri="{FF2B5EF4-FFF2-40B4-BE49-F238E27FC236}">
                <a16:creationId xmlns:a16="http://schemas.microsoft.com/office/drawing/2014/main" id="{0AF2B583-CBA5-474A-B947-0B5B080864D5}"/>
              </a:ext>
            </a:extLst>
          </p:cNvPr>
          <p:cNvGrpSpPr/>
          <p:nvPr/>
        </p:nvGrpSpPr>
        <p:grpSpPr>
          <a:xfrm>
            <a:off x="5115002" y="2857928"/>
            <a:ext cx="4608000" cy="1684359"/>
            <a:chOff x="5115002" y="3254536"/>
            <a:chExt cx="4608000" cy="1684359"/>
          </a:xfrm>
          <a:effectLst/>
        </p:grpSpPr>
        <p:sp>
          <p:nvSpPr>
            <p:cNvPr id="25" name="正方形/長方形 24">
              <a:extLst>
                <a:ext uri="{FF2B5EF4-FFF2-40B4-BE49-F238E27FC236}">
                  <a16:creationId xmlns:a16="http://schemas.microsoft.com/office/drawing/2014/main" id="{29A5DC58-0740-4473-A0E8-A12734B6FF47}"/>
                </a:ext>
              </a:extLst>
            </p:cNvPr>
            <p:cNvSpPr/>
            <p:nvPr/>
          </p:nvSpPr>
          <p:spPr>
            <a:xfrm>
              <a:off x="5115002" y="3426895"/>
              <a:ext cx="4608000" cy="1512000"/>
            </a:xfrm>
            <a:prstGeom prst="rect">
              <a:avLst/>
            </a:prstGeom>
            <a:solidFill>
              <a:schemeClr val="bg1"/>
            </a:solidFill>
            <a:ln w="63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defRPr/>
              </a:pPr>
              <a:r>
                <a:rPr lang="en-US" altLang="ja-JP" sz="1200" b="1" dirty="0">
                  <a:solidFill>
                    <a:prstClr val="black"/>
                  </a:solidFill>
                  <a:highlight>
                    <a:srgbClr val="FFFF00"/>
                  </a:highlight>
                  <a:latin typeface="BIZ UDPゴシック" panose="020B0400000000000000" pitchFamily="50" charset="-128"/>
                  <a:ea typeface="BIZ UDPゴシック" panose="020B0400000000000000" pitchFamily="50" charset="-128"/>
                </a:rPr>
                <a:t>【</a:t>
              </a:r>
              <a:r>
                <a:rPr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目　的</a:t>
              </a:r>
              <a:r>
                <a:rPr lang="en-US" altLang="ja-JP" sz="1200" b="1" dirty="0">
                  <a:solidFill>
                    <a:prstClr val="black"/>
                  </a:solidFill>
                  <a:highlight>
                    <a:srgbClr val="FFFF00"/>
                  </a:highlight>
                  <a:latin typeface="BIZ UDPゴシック" panose="020B0400000000000000" pitchFamily="50" charset="-128"/>
                  <a:ea typeface="BIZ UDPゴシック" panose="020B0400000000000000" pitchFamily="50" charset="-128"/>
                </a:rPr>
                <a:t>】</a:t>
              </a:r>
            </a:p>
            <a:p>
              <a:pPr marL="87313" marR="0" lvl="0" indent="-87313" algn="l" defTabSz="45720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0" lang="ja-JP" altLang="en-US" sz="1050" b="0" i="0" u="none" strike="noStrike" kern="1200" cap="none" spc="-1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少子化の進展、大学間競争激化に伴い、国内・海外に対し大学の価値を高める</a:t>
              </a:r>
              <a:endParaRPr kumimoji="0" lang="en-US" altLang="ja-JP" sz="1050" b="0" i="0" u="none" strike="noStrike" kern="1200" cap="none" spc="-1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300"/>
                </a:lnSpc>
                <a:spcBef>
                  <a:spcPts val="0"/>
                </a:spcBef>
                <a:spcAft>
                  <a:spcPts val="0"/>
                </a:spcAft>
                <a:buClrTx/>
                <a:buSzTx/>
                <a:buFontTx/>
                <a:buNone/>
                <a:tabLst/>
                <a:defRPr/>
              </a:pPr>
              <a:r>
                <a:rPr kumimoji="0" lang="ja-JP" altLang="en-US" sz="105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2019</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年４月：大阪府立大学と大阪市立大学の法人統合</a:t>
              </a:r>
              <a:endParaRPr kumimoji="0" lang="en-US" altLang="ja-JP"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300"/>
                </a:lnSpc>
                <a:spcBef>
                  <a:spcPts val="0"/>
                </a:spcBef>
                <a:spcAft>
                  <a:spcPts val="0"/>
                </a:spcAft>
                <a:buClrTx/>
                <a:buSzTx/>
                <a:buFontTx/>
                <a:buNone/>
                <a:tabLst/>
                <a:defRPr/>
              </a:pP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2022</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年４月：新大学開学　（２０２５年</a:t>
              </a:r>
              <a:r>
                <a:rPr kumimoji="0" lang="en-US" altLang="ja-JP"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9</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a:t>
              </a:r>
              <a:r>
                <a:rPr kumimoji="0" lang="en-US" altLang="ja-JP"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森之宮キャンパス</a:t>
              </a:r>
              <a:r>
                <a:rPr lang="ja-JP" altLang="en-US" sz="1050" b="1" u="sng" dirty="0">
                  <a:solidFill>
                    <a:prstClr val="black"/>
                  </a:solidFill>
                  <a:latin typeface="BIZ UDPゴシック" panose="020B0400000000000000" pitchFamily="50" charset="-128"/>
                  <a:ea typeface="BIZ UDPゴシック" panose="020B0400000000000000" pitchFamily="50" charset="-128"/>
                </a:rPr>
                <a:t>開設</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a:lnSpc>
                  <a:spcPct val="150000"/>
                </a:lnSpc>
                <a:defRPr/>
              </a:pPr>
              <a:r>
                <a:rPr lang="en-US" altLang="ja-JP" sz="1200" b="1" dirty="0">
                  <a:solidFill>
                    <a:prstClr val="black"/>
                  </a:solidFill>
                  <a:highlight>
                    <a:srgbClr val="FFFF00"/>
                  </a:highlight>
                  <a:latin typeface="BIZ UDPゴシック" panose="020B0400000000000000" pitchFamily="50" charset="-128"/>
                  <a:ea typeface="BIZ UDPゴシック" panose="020B0400000000000000" pitchFamily="50" charset="-128"/>
                </a:rPr>
                <a:t>【</a:t>
              </a:r>
              <a:r>
                <a:rPr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実　績</a:t>
              </a:r>
              <a:r>
                <a:rPr lang="en-US" altLang="ja-JP" sz="1200" b="1" dirty="0">
                  <a:solidFill>
                    <a:prstClr val="black"/>
                  </a:solidFill>
                  <a:highlight>
                    <a:srgbClr val="FFFF00"/>
                  </a:highlight>
                  <a:latin typeface="BIZ UDPゴシック" panose="020B0400000000000000" pitchFamily="50" charset="-128"/>
                  <a:ea typeface="BIZ UDPゴシック" panose="020B0400000000000000" pitchFamily="50" charset="-128"/>
                </a:rPr>
                <a:t>】 </a:t>
              </a:r>
              <a:r>
                <a:rPr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　</a:t>
              </a:r>
              <a:endParaRPr lang="en-US" altLang="ja-JP" sz="1200" b="1" dirty="0">
                <a:solidFill>
                  <a:prstClr val="black"/>
                </a:solidFill>
                <a:highlight>
                  <a:srgbClr val="FFFF00"/>
                </a:highlight>
                <a:latin typeface="BIZ UDPゴシック" panose="020B0400000000000000" pitchFamily="50" charset="-128"/>
                <a:ea typeface="BIZ UDPゴシック" panose="020B0400000000000000" pitchFamily="50" charset="-128"/>
              </a:endParaRPr>
            </a:p>
            <a:p>
              <a:pPr marL="87313" marR="0" lvl="0" indent="-87313" algn="l" defTabSz="45720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学部・学域の一般選抜志願者数（２０２５年度）：</a:t>
              </a:r>
              <a:r>
                <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14,157</a:t>
              </a: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人</a:t>
              </a:r>
              <a:endPar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3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外部資金獲得</a:t>
              </a:r>
              <a:r>
                <a:rPr kumimoji="0" lang="en-US" altLang="zh-TW" sz="900" dirty="0">
                  <a:solidFill>
                    <a:schemeClr val="tx1"/>
                  </a:solidFill>
                  <a:latin typeface="BIZ UDPゴシック" panose="020B0400000000000000" pitchFamily="50" charset="-128"/>
                  <a:ea typeface="BIZ UDPゴシック" panose="020B0400000000000000" pitchFamily="50" charset="-128"/>
                </a:rPr>
                <a:t>94.1</a:t>
              </a:r>
              <a:r>
                <a:rPr kumimoji="0" lang="zh-TW" altLang="en-US" sz="900" dirty="0">
                  <a:solidFill>
                    <a:schemeClr val="tx1"/>
                  </a:solidFill>
                  <a:latin typeface="BIZ UDPゴシック" panose="020B0400000000000000" pitchFamily="50" charset="-128"/>
                  <a:ea typeface="BIZ UDPゴシック" panose="020B0400000000000000" pitchFamily="50" charset="-128"/>
                </a:rPr>
                <a:t>億円</a:t>
              </a:r>
              <a:r>
                <a:rPr kumimoji="0" lang="en-US" altLang="zh-TW" sz="900" dirty="0">
                  <a:solidFill>
                    <a:schemeClr val="tx1"/>
                  </a:solidFill>
                  <a:latin typeface="BIZ UDPゴシック" panose="020B0400000000000000" pitchFamily="50" charset="-128"/>
                  <a:ea typeface="BIZ UDPゴシック" panose="020B0400000000000000" pitchFamily="50" charset="-128"/>
                </a:rPr>
                <a:t>(2022</a:t>
              </a:r>
              <a:r>
                <a:rPr kumimoji="0" lang="zh-TW" altLang="en-US" sz="900" dirty="0">
                  <a:solidFill>
                    <a:schemeClr val="tx1"/>
                  </a:solidFill>
                  <a:latin typeface="BIZ UDPゴシック" panose="020B0400000000000000" pitchFamily="50" charset="-128"/>
                  <a:ea typeface="BIZ UDPゴシック" panose="020B0400000000000000" pitchFamily="50" charset="-128"/>
                </a:rPr>
                <a:t>年度</a:t>
              </a:r>
              <a:r>
                <a:rPr kumimoji="0" lang="en-US" altLang="zh-TW" sz="900" dirty="0">
                  <a:solidFill>
                    <a:schemeClr val="tx1"/>
                  </a:solidFill>
                  <a:latin typeface="BIZ UDPゴシック" panose="020B0400000000000000" pitchFamily="50" charset="-128"/>
                  <a:ea typeface="BIZ UDPゴシック" panose="020B0400000000000000" pitchFamily="50" charset="-128"/>
                </a:rPr>
                <a:t>)</a:t>
              </a:r>
              <a:r>
                <a:rPr kumimoji="0" lang="zh-TW" altLang="en-US" sz="900" dirty="0">
                  <a:solidFill>
                    <a:schemeClr val="tx1"/>
                  </a:solidFill>
                  <a:latin typeface="BIZ UDPゴシック" panose="020B0400000000000000" pitchFamily="50" charset="-128"/>
                  <a:ea typeface="BIZ UDPゴシック" panose="020B0400000000000000" pitchFamily="50" charset="-128"/>
                </a:rPr>
                <a:t>、</a:t>
              </a:r>
              <a:r>
                <a:rPr kumimoji="0" lang="en-US" altLang="zh-TW" sz="900" dirty="0">
                  <a:solidFill>
                    <a:schemeClr val="tx1"/>
                  </a:solidFill>
                  <a:latin typeface="BIZ UDPゴシック" panose="020B0400000000000000" pitchFamily="50" charset="-128"/>
                  <a:ea typeface="BIZ UDPゴシック" panose="020B0400000000000000" pitchFamily="50" charset="-128"/>
                </a:rPr>
                <a:t>117</a:t>
              </a:r>
              <a:r>
                <a:rPr kumimoji="0" lang="zh-TW" altLang="en-US" sz="900" dirty="0">
                  <a:solidFill>
                    <a:schemeClr val="tx1"/>
                  </a:solidFill>
                  <a:latin typeface="BIZ UDPゴシック" panose="020B0400000000000000" pitchFamily="50" charset="-128"/>
                  <a:ea typeface="BIZ UDPゴシック" panose="020B0400000000000000" pitchFamily="50" charset="-128"/>
                </a:rPr>
                <a:t>億円</a:t>
              </a:r>
              <a:r>
                <a:rPr kumimoji="0" lang="en-US" altLang="zh-TW" sz="900" dirty="0">
                  <a:solidFill>
                    <a:schemeClr val="tx1"/>
                  </a:solidFill>
                  <a:latin typeface="BIZ UDPゴシック" panose="020B0400000000000000" pitchFamily="50" charset="-128"/>
                  <a:ea typeface="BIZ UDPゴシック" panose="020B0400000000000000" pitchFamily="50" charset="-128"/>
                </a:rPr>
                <a:t>(2023</a:t>
              </a:r>
              <a:r>
                <a:rPr kumimoji="0" lang="zh-TW" altLang="en-US" sz="900" dirty="0">
                  <a:solidFill>
                    <a:schemeClr val="tx1"/>
                  </a:solidFill>
                  <a:latin typeface="BIZ UDPゴシック" panose="020B0400000000000000" pitchFamily="50" charset="-128"/>
                  <a:ea typeface="BIZ UDPゴシック" panose="020B0400000000000000" pitchFamily="50" charset="-128"/>
                </a:rPr>
                <a:t>年度</a:t>
              </a:r>
              <a:r>
                <a:rPr kumimoji="0" lang="en-US" altLang="zh-TW" sz="900" dirty="0">
                  <a:solidFill>
                    <a:schemeClr val="tx1"/>
                  </a:solidFill>
                  <a:latin typeface="BIZ UDPゴシック" panose="020B0400000000000000" pitchFamily="50" charset="-128"/>
                  <a:ea typeface="BIZ UDPゴシック" panose="020B0400000000000000" pitchFamily="50" charset="-128"/>
                </a:rPr>
                <a:t>)</a:t>
              </a:r>
              <a:r>
                <a:rPr kumimoji="0" lang="zh-TW" altLang="en-US" sz="900" dirty="0">
                  <a:solidFill>
                    <a:schemeClr val="tx1"/>
                  </a:solidFill>
                  <a:latin typeface="BIZ UDPゴシック" panose="020B0400000000000000" pitchFamily="50" charset="-128"/>
                  <a:ea typeface="BIZ UDPゴシック" panose="020B0400000000000000" pitchFamily="50" charset="-128"/>
                </a:rPr>
                <a:t>、</a:t>
              </a:r>
              <a:r>
                <a:rPr kumimoji="0" lang="en-US" altLang="zh-TW" sz="900" dirty="0">
                  <a:solidFill>
                    <a:schemeClr val="tx1"/>
                  </a:solidFill>
                  <a:latin typeface="BIZ UDPゴシック" panose="020B0400000000000000" pitchFamily="50" charset="-128"/>
                  <a:ea typeface="BIZ UDPゴシック" panose="020B0400000000000000" pitchFamily="50" charset="-128"/>
                </a:rPr>
                <a:t>138</a:t>
              </a:r>
              <a:r>
                <a:rPr kumimoji="0" lang="zh-TW" altLang="en-US" sz="900" dirty="0">
                  <a:solidFill>
                    <a:schemeClr val="tx1"/>
                  </a:solidFill>
                  <a:latin typeface="BIZ UDPゴシック" panose="020B0400000000000000" pitchFamily="50" charset="-128"/>
                  <a:ea typeface="BIZ UDPゴシック" panose="020B0400000000000000" pitchFamily="50" charset="-128"/>
                </a:rPr>
                <a:t>億円</a:t>
              </a:r>
              <a:r>
                <a:rPr kumimoji="0" lang="en-US" altLang="zh-TW" sz="900" dirty="0">
                  <a:solidFill>
                    <a:schemeClr val="tx1"/>
                  </a:solidFill>
                  <a:latin typeface="BIZ UDPゴシック" panose="020B0400000000000000" pitchFamily="50" charset="-128"/>
                  <a:ea typeface="BIZ UDPゴシック" panose="020B0400000000000000" pitchFamily="50" charset="-128"/>
                </a:rPr>
                <a:t>(2024</a:t>
              </a:r>
              <a:r>
                <a:rPr kumimoji="0" lang="zh-TW" altLang="en-US" sz="900" dirty="0">
                  <a:solidFill>
                    <a:schemeClr val="tx1"/>
                  </a:solidFill>
                  <a:latin typeface="BIZ UDPゴシック" panose="020B0400000000000000" pitchFamily="50" charset="-128"/>
                  <a:ea typeface="BIZ UDPゴシック" panose="020B0400000000000000" pitchFamily="50" charset="-128"/>
                </a:rPr>
                <a:t>年度</a:t>
              </a:r>
              <a:r>
                <a:rPr kumimoji="0" lang="en-US" altLang="zh-TW" sz="900" dirty="0">
                  <a:solidFill>
                    <a:schemeClr val="tx1"/>
                  </a:solidFill>
                  <a:latin typeface="BIZ UDPゴシック" panose="020B0400000000000000" pitchFamily="50" charset="-128"/>
                  <a:ea typeface="BIZ UDPゴシック" panose="020B0400000000000000" pitchFamily="50" charset="-128"/>
                </a:rPr>
                <a:t>)</a:t>
              </a:r>
              <a:endParaRPr kumimoji="0"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FDB85934-E9B6-4E8C-AF08-E3CFF2DA577A}"/>
                </a:ext>
              </a:extLst>
            </p:cNvPr>
            <p:cNvSpPr txBox="1"/>
            <p:nvPr/>
          </p:nvSpPr>
          <p:spPr>
            <a:xfrm>
              <a:off x="6663000" y="3254536"/>
              <a:ext cx="1620000" cy="277252"/>
            </a:xfrm>
            <a:prstGeom prst="rect">
              <a:avLst/>
            </a:prstGeom>
            <a:solidFill>
              <a:srgbClr val="2CA38C"/>
            </a:solid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大阪公立大学</a:t>
              </a:r>
              <a:endParaRPr kumimoji="0" lang="en-US" altLang="ja-JP"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grpSp>
      <p:grpSp>
        <p:nvGrpSpPr>
          <p:cNvPr id="6" name="グループ化 5">
            <a:extLst>
              <a:ext uri="{FF2B5EF4-FFF2-40B4-BE49-F238E27FC236}">
                <a16:creationId xmlns:a16="http://schemas.microsoft.com/office/drawing/2014/main" id="{149FB1C1-7370-44D2-9E43-227D075C0B15}"/>
              </a:ext>
            </a:extLst>
          </p:cNvPr>
          <p:cNvGrpSpPr/>
          <p:nvPr/>
        </p:nvGrpSpPr>
        <p:grpSpPr>
          <a:xfrm>
            <a:off x="183000" y="1002394"/>
            <a:ext cx="4608000" cy="1667276"/>
            <a:chOff x="183000" y="1421036"/>
            <a:chExt cx="4608000" cy="1667276"/>
          </a:xfrm>
          <a:effectLst/>
        </p:grpSpPr>
        <p:sp>
          <p:nvSpPr>
            <p:cNvPr id="23" name="正方形/長方形 22">
              <a:extLst>
                <a:ext uri="{FF2B5EF4-FFF2-40B4-BE49-F238E27FC236}">
                  <a16:creationId xmlns:a16="http://schemas.microsoft.com/office/drawing/2014/main" id="{94BD67B5-3D27-4B16-BC50-484B9DCF398B}"/>
                </a:ext>
              </a:extLst>
            </p:cNvPr>
            <p:cNvSpPr/>
            <p:nvPr/>
          </p:nvSpPr>
          <p:spPr>
            <a:xfrm>
              <a:off x="183000" y="1576312"/>
              <a:ext cx="4608000" cy="1512000"/>
            </a:xfrm>
            <a:prstGeom prst="rect">
              <a:avLst/>
            </a:prstGeom>
            <a:solidFill>
              <a:schemeClr val="bg1"/>
            </a:solidFill>
            <a:ln w="63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目　的</a:t>
              </a:r>
              <a:r>
                <a:rPr kumimoji="0" lang="en-US" altLang="ja-JP"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p>
            <a:p>
              <a:pPr marL="87313" marR="0" lvl="0" indent="-87313" algn="l" defTabSz="457200" rtl="0" eaLnBrk="1" fontAlgn="auto" latinLnBrk="0" hangingPunct="1">
                <a:spcBef>
                  <a:spcPts val="0"/>
                </a:spcBef>
                <a:spcAft>
                  <a:spcPts val="0"/>
                </a:spcAft>
                <a:buClrTx/>
                <a:buSzTx/>
                <a:buFont typeface="Arial" panose="020B0604020202020204" pitchFamily="34" charset="0"/>
                <a:buChar char="•"/>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大阪において中小企業育成の強力な</a:t>
              </a:r>
              <a:r>
                <a:rPr lang="ja-JP" altLang="en-US" sz="1050" dirty="0">
                  <a:solidFill>
                    <a:prstClr val="black"/>
                  </a:solidFill>
                  <a:latin typeface="BIZ UDPゴシック" panose="020B0400000000000000" pitchFamily="50" charset="-128"/>
                  <a:ea typeface="BIZ UDPゴシック" panose="020B0400000000000000" pitchFamily="50" charset="-128"/>
                </a:rPr>
                <a:t>「</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エンジン役」をつくる</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spcBef>
                  <a:spcPts val="0"/>
                </a:spcBef>
                <a:spcAft>
                  <a:spcPts val="0"/>
                </a:spcAft>
                <a:buClrTx/>
                <a:buSzTx/>
                <a:buFontTx/>
                <a:buNone/>
                <a:tabLst/>
                <a:defRPr/>
              </a:pPr>
              <a:r>
                <a:rPr kumimoji="0" lang="ja-JP" altLang="en-US" sz="1050" b="1"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05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2019</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年４月</a:t>
              </a:r>
              <a:r>
                <a:rPr kumimoji="0" lang="en-US" altLang="ja-JP"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大阪産業振興機構と大阪市都市型産業振興ｾﾝﾀｰを統合</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spcBef>
                  <a:spcPts val="1000"/>
                </a:spcBef>
                <a:spcAft>
                  <a:spcPts val="0"/>
                </a:spcAft>
                <a:buClrTx/>
                <a:buSzTx/>
                <a:buFontTx/>
                <a:buNone/>
                <a:tabLst/>
                <a:defRPr/>
              </a:pPr>
              <a:r>
                <a:rPr lang="en-US" altLang="ja-JP" sz="1200" b="1" dirty="0">
                  <a:solidFill>
                    <a:prstClr val="black"/>
                  </a:solidFill>
                  <a:highlight>
                    <a:srgbClr val="FFFF00"/>
                  </a:highlight>
                  <a:latin typeface="BIZ UDPゴシック" panose="020B0400000000000000" pitchFamily="50" charset="-128"/>
                  <a:ea typeface="BIZ UDPゴシック" panose="020B0400000000000000" pitchFamily="50" charset="-128"/>
                </a:rPr>
                <a:t>【</a:t>
              </a:r>
              <a:r>
                <a:rPr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実　績</a:t>
              </a:r>
              <a:r>
                <a:rPr lang="en-US" altLang="ja-JP" sz="1200" b="1" dirty="0">
                  <a:solidFill>
                    <a:prstClr val="black"/>
                  </a:solidFill>
                  <a:highlight>
                    <a:srgbClr val="FFFF00"/>
                  </a:highlight>
                  <a:latin typeface="BIZ UDPゴシック" panose="020B0400000000000000" pitchFamily="50" charset="-128"/>
                  <a:ea typeface="BIZ UDPゴシック" panose="020B0400000000000000" pitchFamily="50" charset="-128"/>
                </a:rPr>
                <a:t>】</a:t>
              </a:r>
              <a:r>
                <a:rPr lang="en-US" altLang="ja-JP" sz="1200" b="1" dirty="0">
                  <a:solidFill>
                    <a:prstClr val="black"/>
                  </a:solidFill>
                  <a:latin typeface="BIZ UDPゴシック" panose="020B0400000000000000" pitchFamily="50" charset="-128"/>
                  <a:ea typeface="BIZ UDPゴシック" panose="020B0400000000000000" pitchFamily="50" charset="-128"/>
                </a:rPr>
                <a:t>   </a:t>
              </a:r>
              <a: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※2020.4</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2024</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年末（括弧は目標）</a:t>
              </a:r>
              <a:endPar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spcBef>
                  <a:spcPts val="0"/>
                </a:spcBef>
                <a:spcAft>
                  <a:spcPts val="0"/>
                </a:spcAft>
                <a:buClrTx/>
                <a:buSzTx/>
                <a:buFont typeface="Arial" panose="020B0604020202020204" pitchFamily="34" charset="0"/>
                <a:buChar char="•"/>
                <a:tabLst/>
                <a:defRPr/>
              </a:pP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創業</a:t>
              </a:r>
              <a:r>
                <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999</a:t>
              </a: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      </a:t>
              </a:r>
              <a:r>
                <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650</a:t>
              </a: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a:t>
              </a:r>
              <a:endPar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spcBef>
                  <a:spcPts val="0"/>
                </a:spcBef>
                <a:spcAft>
                  <a:spcPts val="0"/>
                </a:spcAft>
                <a:buClrTx/>
                <a:buSzTx/>
                <a:buFont typeface="Arial" panose="020B0604020202020204" pitchFamily="34" charset="0"/>
                <a:buChar char="•"/>
                <a:tabLst/>
                <a:defRPr/>
              </a:pP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国際ビジネス支援</a:t>
              </a:r>
              <a:r>
                <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9,105</a:t>
              </a: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   </a:t>
              </a:r>
              <a:r>
                <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7,900</a:t>
              </a: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a:t>
              </a:r>
              <a:endPar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spcBef>
                  <a:spcPts val="0"/>
                </a:spcBef>
                <a:spcAft>
                  <a:spcPts val="0"/>
                </a:spcAft>
                <a:buClrTx/>
                <a:buSzTx/>
                <a:buFont typeface="Arial" panose="020B0604020202020204" pitchFamily="34" charset="0"/>
                <a:buChar char="•"/>
                <a:tabLst/>
                <a:defRPr/>
              </a:pP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事業承継診断</a:t>
              </a:r>
              <a:r>
                <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42,367</a:t>
              </a: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a:t>
              </a:r>
              <a:r>
                <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(59,495</a:t>
              </a: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a:t>
              </a:r>
              <a:r>
                <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sp>
          <p:nvSpPr>
            <p:cNvPr id="8" name="テキスト ボックス 7">
              <a:extLst>
                <a:ext uri="{FF2B5EF4-FFF2-40B4-BE49-F238E27FC236}">
                  <a16:creationId xmlns:a16="http://schemas.microsoft.com/office/drawing/2014/main" id="{11923F69-FF63-4756-AFA0-C8F7A682A2B7}"/>
                </a:ext>
              </a:extLst>
            </p:cNvPr>
            <p:cNvSpPr txBox="1"/>
            <p:nvPr/>
          </p:nvSpPr>
          <p:spPr>
            <a:xfrm>
              <a:off x="1725961" y="1421036"/>
              <a:ext cx="1620000" cy="292388"/>
            </a:xfrm>
            <a:prstGeom prst="rect">
              <a:avLst/>
            </a:prstGeom>
            <a:solidFill>
              <a:srgbClr val="2CA38C"/>
            </a:solid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大阪産業局</a:t>
              </a:r>
              <a:endParaRPr kumimoji="0" lang="en-US" altLang="ja-JP"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grpSp>
      <p:sp>
        <p:nvSpPr>
          <p:cNvPr id="22" name="テキスト ボックス 21">
            <a:extLst>
              <a:ext uri="{FF2B5EF4-FFF2-40B4-BE49-F238E27FC236}">
                <a16:creationId xmlns:a16="http://schemas.microsoft.com/office/drawing/2014/main" id="{45A30CD7-757E-4754-A2B3-1C4E5E1B14EB}"/>
              </a:ext>
            </a:extLst>
          </p:cNvPr>
          <p:cNvSpPr txBox="1"/>
          <p:nvPr/>
        </p:nvSpPr>
        <p:spPr>
          <a:xfrm>
            <a:off x="0" y="61186"/>
            <a:ext cx="9906000" cy="400110"/>
          </a:xfrm>
          <a:prstGeom prst="rect">
            <a:avLst/>
          </a:prstGeom>
          <a:noFill/>
        </p:spPr>
        <p:txBody>
          <a:bodyPr wrap="square">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dirty="0">
                <a:solidFill>
                  <a:prstClr val="white"/>
                </a:solidFill>
                <a:latin typeface="HGS創英角ｺﾞｼｯｸUB" panose="020B0900000000000000" pitchFamily="50" charset="-128"/>
                <a:ea typeface="HGS創英角ｺﾞｼｯｸUB" panose="020B0900000000000000" pitchFamily="50" charset="-128"/>
              </a:rPr>
              <a:t>１－①．成長に向けた仕組みづくり＜</a:t>
            </a:r>
            <a:r>
              <a:rPr kumimoji="1" lang="ja-JP" altLang="en-US" sz="200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rPr>
              <a:t>府市機関の統合・民営化、</a:t>
            </a:r>
            <a:r>
              <a:rPr kumimoji="1" lang="ja-JP" altLang="en-US" sz="2000" i="0" u="none" strike="noStrike" kern="1200" cap="none" spc="0" normalizeH="0" baseline="0" noProof="0" dirty="0">
                <a:ln>
                  <a:noFill/>
                </a:ln>
                <a:solidFill>
                  <a:schemeClr val="bg1"/>
                </a:solidFill>
                <a:effectLst/>
                <a:uLnTx/>
                <a:uFillTx/>
                <a:latin typeface="HGS創英角ｺﾞｼｯｸUB" panose="020B0900000000000000" pitchFamily="50" charset="-128"/>
                <a:ea typeface="HGS創英角ｺﾞｼｯｸUB" panose="020B0900000000000000" pitchFamily="50" charset="-128"/>
              </a:rPr>
              <a:t>地独化</a:t>
            </a:r>
            <a:r>
              <a:rPr kumimoji="1" lang="ja-JP" altLang="en-US" sz="200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rPr>
              <a:t>＞</a:t>
            </a:r>
          </a:p>
        </p:txBody>
      </p:sp>
      <p:grpSp>
        <p:nvGrpSpPr>
          <p:cNvPr id="15" name="グループ化 14">
            <a:extLst>
              <a:ext uri="{FF2B5EF4-FFF2-40B4-BE49-F238E27FC236}">
                <a16:creationId xmlns:a16="http://schemas.microsoft.com/office/drawing/2014/main" id="{74A87C77-C83A-4EB0-A966-0B5E495C4F71}"/>
              </a:ext>
            </a:extLst>
          </p:cNvPr>
          <p:cNvGrpSpPr/>
          <p:nvPr/>
        </p:nvGrpSpPr>
        <p:grpSpPr>
          <a:xfrm>
            <a:off x="183000" y="4725208"/>
            <a:ext cx="4608000" cy="1640539"/>
            <a:chOff x="183000" y="5131147"/>
            <a:chExt cx="4608000" cy="1640539"/>
          </a:xfrm>
          <a:effectLst/>
        </p:grpSpPr>
        <p:sp>
          <p:nvSpPr>
            <p:cNvPr id="29" name="正方形/長方形 28">
              <a:extLst>
                <a:ext uri="{FF2B5EF4-FFF2-40B4-BE49-F238E27FC236}">
                  <a16:creationId xmlns:a16="http://schemas.microsoft.com/office/drawing/2014/main" id="{55F152E7-07FE-4C83-AD9A-AD9C9601E966}"/>
                </a:ext>
              </a:extLst>
            </p:cNvPr>
            <p:cNvSpPr/>
            <p:nvPr/>
          </p:nvSpPr>
          <p:spPr>
            <a:xfrm>
              <a:off x="183000" y="5259686"/>
              <a:ext cx="4608000" cy="1512000"/>
            </a:xfrm>
            <a:prstGeom prst="rect">
              <a:avLst/>
            </a:prstGeom>
            <a:solidFill>
              <a:schemeClr val="bg1"/>
            </a:solidFill>
            <a:ln w="63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defRPr/>
              </a:pPr>
              <a:r>
                <a:rPr lang="en-US" altLang="ja-JP" sz="1200" b="1" dirty="0">
                  <a:solidFill>
                    <a:prstClr val="black"/>
                  </a:solidFill>
                  <a:highlight>
                    <a:srgbClr val="FFFF00"/>
                  </a:highlight>
                  <a:latin typeface="BIZ UDPゴシック" panose="020B0400000000000000" pitchFamily="50" charset="-128"/>
                  <a:ea typeface="BIZ UDPゴシック" panose="020B0400000000000000" pitchFamily="50" charset="-128"/>
                </a:rPr>
                <a:t>【</a:t>
              </a:r>
              <a:r>
                <a:rPr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目　的</a:t>
              </a:r>
              <a:r>
                <a:rPr lang="en-US" altLang="ja-JP" sz="1200" b="1" dirty="0">
                  <a:solidFill>
                    <a:prstClr val="black"/>
                  </a:solidFill>
                  <a:highlight>
                    <a:srgbClr val="FFFF00"/>
                  </a:highlight>
                  <a:latin typeface="BIZ UDPゴシック" panose="020B0400000000000000" pitchFamily="50" charset="-128"/>
                  <a:ea typeface="BIZ UDPゴシック" panose="020B0400000000000000" pitchFamily="50" charset="-128"/>
                </a:rPr>
                <a:t>】</a:t>
              </a:r>
            </a:p>
            <a:p>
              <a:pPr marL="87313" marR="0" lvl="0" indent="-87313" algn="l" defTabSz="457200" rtl="0" eaLnBrk="1" fontAlgn="auto" latinLnBrk="0" hangingPunct="1">
                <a:lnSpc>
                  <a:spcPts val="1400"/>
                </a:lnSpc>
                <a:spcBef>
                  <a:spcPts val="0"/>
                </a:spcBef>
                <a:spcAft>
                  <a:spcPts val="0"/>
                </a:spcAft>
                <a:buClrTx/>
                <a:buSzTx/>
                <a:buFont typeface="Arial" panose="020B0604020202020204" pitchFamily="34" charset="0"/>
                <a:buChar char="•"/>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サービス向上、効率的な事業経営による収支改善等のために民営化</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a:lnSpc>
                  <a:spcPct val="150000"/>
                </a:lnSpc>
                <a:defRPr/>
              </a:pPr>
              <a:r>
                <a:rPr lang="en-US" altLang="ja-JP" sz="1200" b="1" dirty="0">
                  <a:solidFill>
                    <a:prstClr val="black"/>
                  </a:solidFill>
                  <a:highlight>
                    <a:srgbClr val="FFFF00"/>
                  </a:highlight>
                  <a:latin typeface="BIZ UDPゴシック" panose="020B0400000000000000" pitchFamily="50" charset="-128"/>
                  <a:ea typeface="BIZ UDPゴシック" panose="020B0400000000000000" pitchFamily="50" charset="-128"/>
                </a:rPr>
                <a:t>【</a:t>
              </a:r>
              <a:r>
                <a:rPr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実　績</a:t>
              </a:r>
              <a:r>
                <a:rPr lang="en-US" altLang="ja-JP" sz="1200" b="1" dirty="0">
                  <a:solidFill>
                    <a:prstClr val="black"/>
                  </a:solidFill>
                  <a:highlight>
                    <a:srgbClr val="FFFF00"/>
                  </a:highlight>
                  <a:latin typeface="BIZ UDPゴシック" panose="020B0400000000000000" pitchFamily="50" charset="-128"/>
                  <a:ea typeface="BIZ UDPゴシック" panose="020B0400000000000000" pitchFamily="50" charset="-128"/>
                </a:rPr>
                <a:t>】   </a:t>
              </a:r>
            </a:p>
            <a:p>
              <a:pPr marL="87313" marR="0" lvl="0" indent="-87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可動式ホーム柵を全駅に設置（２０２５年度末予定）</a:t>
              </a:r>
              <a:endPar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トイレのリニューアル（２０２５年度末で累計１５１か所予定）</a:t>
              </a:r>
              <a:endPar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駅ナカ事業の展開（天王寺、なんば、梅田、新大阪等）</a:t>
              </a:r>
              <a:endPar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EV</a:t>
              </a: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バス化の推進</a:t>
              </a:r>
              <a:endPar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8C580B39-95E9-4EA6-BB3D-F08601EBA10D}"/>
                </a:ext>
              </a:extLst>
            </p:cNvPr>
            <p:cNvSpPr txBox="1"/>
            <p:nvPr/>
          </p:nvSpPr>
          <p:spPr>
            <a:xfrm>
              <a:off x="1725961" y="5131147"/>
              <a:ext cx="1620000" cy="292388"/>
            </a:xfrm>
            <a:prstGeom prst="rect">
              <a:avLst/>
            </a:prstGeom>
            <a:solidFill>
              <a:srgbClr val="2CA38C"/>
            </a:solid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地下鉄・バス</a:t>
              </a:r>
              <a:endParaRPr kumimoji="0" lang="en-US" altLang="ja-JP"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grpSp>
      <p:grpSp>
        <p:nvGrpSpPr>
          <p:cNvPr id="21" name="グループ化 20">
            <a:extLst>
              <a:ext uri="{FF2B5EF4-FFF2-40B4-BE49-F238E27FC236}">
                <a16:creationId xmlns:a16="http://schemas.microsoft.com/office/drawing/2014/main" id="{C55C1943-14D2-4E0B-A3F5-686D4439BFA4}"/>
              </a:ext>
            </a:extLst>
          </p:cNvPr>
          <p:cNvGrpSpPr/>
          <p:nvPr/>
        </p:nvGrpSpPr>
        <p:grpSpPr>
          <a:xfrm>
            <a:off x="5115002" y="4725208"/>
            <a:ext cx="4608000" cy="1906946"/>
            <a:chOff x="5115002" y="5131147"/>
            <a:chExt cx="4608000" cy="1641163"/>
          </a:xfrm>
          <a:effectLst/>
        </p:grpSpPr>
        <p:sp>
          <p:nvSpPr>
            <p:cNvPr id="33" name="正方形/長方形 32">
              <a:extLst>
                <a:ext uri="{FF2B5EF4-FFF2-40B4-BE49-F238E27FC236}">
                  <a16:creationId xmlns:a16="http://schemas.microsoft.com/office/drawing/2014/main" id="{81B3A0C9-4675-4EC1-BD79-0393E7A2C3B4}"/>
                </a:ext>
              </a:extLst>
            </p:cNvPr>
            <p:cNvSpPr/>
            <p:nvPr/>
          </p:nvSpPr>
          <p:spPr>
            <a:xfrm>
              <a:off x="5115002" y="5260310"/>
              <a:ext cx="4608000" cy="1512000"/>
            </a:xfrm>
            <a:prstGeom prst="rect">
              <a:avLst/>
            </a:prstGeom>
            <a:solidFill>
              <a:schemeClr val="bg1"/>
            </a:solidFill>
            <a:ln w="63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defRPr/>
              </a:pPr>
              <a:r>
                <a:rPr lang="en-US" altLang="ja-JP" sz="1200" b="1" dirty="0">
                  <a:solidFill>
                    <a:prstClr val="black"/>
                  </a:solidFill>
                  <a:highlight>
                    <a:srgbClr val="FFFF00"/>
                  </a:highlight>
                  <a:latin typeface="BIZ UDPゴシック" panose="020B0400000000000000" pitchFamily="50" charset="-128"/>
                  <a:ea typeface="BIZ UDPゴシック" panose="020B0400000000000000" pitchFamily="50" charset="-128"/>
                </a:rPr>
                <a:t>【</a:t>
              </a:r>
              <a:r>
                <a:rPr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目　的</a:t>
              </a:r>
              <a:r>
                <a:rPr lang="en-US" altLang="ja-JP" sz="1200" b="1" dirty="0">
                  <a:solidFill>
                    <a:prstClr val="black"/>
                  </a:solidFill>
                  <a:highlight>
                    <a:srgbClr val="FFFF00"/>
                  </a:highlight>
                  <a:latin typeface="BIZ UDPゴシック" panose="020B0400000000000000" pitchFamily="50" charset="-128"/>
                  <a:ea typeface="BIZ UDPゴシック" panose="020B0400000000000000" pitchFamily="50" charset="-128"/>
                </a:rPr>
                <a:t>】</a:t>
              </a:r>
            </a:p>
            <a:p>
              <a:pPr marL="87313" marR="0" lvl="0" indent="-87313" algn="l" defTabSz="45720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経営と運営の一元化による「都市のコアとしてのミュージアム」の実現</a:t>
              </a:r>
            </a:p>
            <a:p>
              <a:pPr marR="0" lvl="0" algn="l" defTabSz="457200" rtl="0" eaLnBrk="1" fontAlgn="auto" latinLnBrk="0" hangingPunct="1">
                <a:lnSpc>
                  <a:spcPts val="1300"/>
                </a:lnSpc>
                <a:spcBef>
                  <a:spcPts val="0"/>
                </a:spcBef>
                <a:spcAft>
                  <a:spcPts val="0"/>
                </a:spcAft>
                <a:buClrTx/>
                <a:buSzTx/>
                <a:tabLst/>
                <a:defRPr/>
              </a:pPr>
              <a:r>
                <a:rPr lang="ja-JP" altLang="en-US" sz="1050" dirty="0">
                  <a:solidFill>
                    <a:prstClr val="black"/>
                  </a:solidFill>
                  <a:latin typeface="BIZ UDPゴシック" panose="020B0400000000000000" pitchFamily="50" charset="-128"/>
                  <a:ea typeface="BIZ UDPゴシック" panose="020B0400000000000000" pitchFamily="50" charset="-128"/>
                </a:rPr>
                <a:t>　</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⇒２０１９年４月　地方独立行政法人大阪市博物館機構を</a:t>
              </a:r>
              <a:r>
                <a:rPr kumimoji="0"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設立</a:t>
              </a:r>
              <a:endParaRPr kumimoji="0" lang="en-US" altLang="ja-JP"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lvl="0">
                <a:lnSpc>
                  <a:spcPts val="1300"/>
                </a:lnSpc>
                <a:defRPr/>
              </a:pPr>
              <a:r>
                <a:rPr lang="ja-JP" altLang="en-US" sz="1050" dirty="0">
                  <a:solidFill>
                    <a:schemeClr val="tx1"/>
                  </a:solidFill>
                  <a:latin typeface="BIZ UDPゴシック" panose="020B0400000000000000" pitchFamily="50" charset="-128"/>
                  <a:ea typeface="BIZ UDPゴシック" panose="020B0400000000000000" pitchFamily="50" charset="-128"/>
                </a:rPr>
                <a:t>・</a:t>
              </a:r>
              <a:r>
                <a:rPr lang="ja-JP" altLang="ja-JP" sz="1050" dirty="0">
                  <a:solidFill>
                    <a:schemeClr val="tx1"/>
                  </a:solidFill>
                  <a:latin typeface="BIZ UDPゴシック" panose="020B0400000000000000" pitchFamily="50" charset="-128"/>
                  <a:ea typeface="BIZ UDPゴシック" panose="020B0400000000000000" pitchFamily="50" charset="-128"/>
                </a:rPr>
                <a:t>柔軟で効率的な運営により動物園としての機能強化と経営の合理化を図る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lvl="0">
                <a:lnSpc>
                  <a:spcPts val="1300"/>
                </a:lnSpc>
                <a:defRPr/>
              </a:pPr>
              <a:r>
                <a:rPr lang="ja-JP" altLang="en-US" sz="1050" dirty="0">
                  <a:solidFill>
                    <a:schemeClr val="tx1"/>
                  </a:solidFill>
                  <a:latin typeface="BIZ UDPゴシック" panose="020B0400000000000000" pitchFamily="50" charset="-128"/>
                  <a:ea typeface="BIZ UDPゴシック" panose="020B0400000000000000" pitchFamily="50" charset="-128"/>
                </a:rPr>
                <a:t>　⇒２０</a:t>
              </a:r>
              <a:r>
                <a:rPr lang="en-US" altLang="ja-JP" sz="1050" dirty="0">
                  <a:solidFill>
                    <a:schemeClr val="tx1"/>
                  </a:solidFill>
                  <a:latin typeface="BIZ UDPゴシック" panose="020B0400000000000000" pitchFamily="50" charset="-128"/>
                  <a:ea typeface="BIZ UDPゴシック" panose="020B0400000000000000" pitchFamily="50" charset="-128"/>
                </a:rPr>
                <a:t>21</a:t>
              </a:r>
              <a:r>
                <a:rPr lang="ja-JP" altLang="en-US" sz="1050" dirty="0">
                  <a:solidFill>
                    <a:schemeClr val="tx1"/>
                  </a:solidFill>
                  <a:latin typeface="BIZ UDPゴシック" panose="020B0400000000000000" pitchFamily="50" charset="-128"/>
                  <a:ea typeface="BIZ UDPゴシック" panose="020B0400000000000000" pitchFamily="50" charset="-128"/>
                </a:rPr>
                <a:t>年４月　地方独立行政法人天王寺動物園を設立</a:t>
              </a:r>
              <a:endParaRPr kumimoji="0"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a:lnSpc>
                  <a:spcPct val="150000"/>
                </a:lnSpc>
                <a:defRPr/>
              </a:pPr>
              <a:r>
                <a:rPr lang="en-US" altLang="ja-JP" sz="1200" b="1" dirty="0">
                  <a:solidFill>
                    <a:prstClr val="black"/>
                  </a:solidFill>
                  <a:highlight>
                    <a:srgbClr val="FFFF00"/>
                  </a:highlight>
                  <a:latin typeface="BIZ UDPゴシック" panose="020B0400000000000000" pitchFamily="50" charset="-128"/>
                  <a:ea typeface="BIZ UDPゴシック" panose="020B0400000000000000" pitchFamily="50" charset="-128"/>
                </a:rPr>
                <a:t>【</a:t>
              </a:r>
              <a:r>
                <a:rPr lang="ja-JP" altLang="en-US" sz="1200" b="1" dirty="0">
                  <a:solidFill>
                    <a:prstClr val="black"/>
                  </a:solidFill>
                  <a:highlight>
                    <a:srgbClr val="FFFF00"/>
                  </a:highlight>
                  <a:latin typeface="BIZ UDPゴシック" panose="020B0400000000000000" pitchFamily="50" charset="-128"/>
                  <a:ea typeface="BIZ UDPゴシック" panose="020B0400000000000000" pitchFamily="50" charset="-128"/>
                </a:rPr>
                <a:t>実　績</a:t>
              </a:r>
              <a:r>
                <a:rPr lang="en-US" altLang="ja-JP" sz="1200" b="1" dirty="0">
                  <a:solidFill>
                    <a:prstClr val="black"/>
                  </a:solidFill>
                  <a:highlight>
                    <a:srgbClr val="FFFF00"/>
                  </a:highlight>
                  <a:latin typeface="BIZ UDPゴシック" panose="020B0400000000000000" pitchFamily="50" charset="-128"/>
                  <a:ea typeface="BIZ UDPゴシック" panose="020B0400000000000000" pitchFamily="50" charset="-128"/>
                </a:rPr>
                <a:t>】  </a:t>
              </a:r>
            </a:p>
            <a:p>
              <a:pPr marL="541338" marR="0" lvl="0" indent="-541338" algn="l" defTabSz="457200" rtl="0" eaLnBrk="1" fontAlgn="auto" latinLnBrk="0" hangingPunct="1">
                <a:lnSpc>
                  <a:spcPts val="1300"/>
                </a:lnSpc>
                <a:spcBef>
                  <a:spcPts val="0"/>
                </a:spcBef>
                <a:spcAft>
                  <a:spcPts val="0"/>
                </a:spcAft>
                <a:buClrTx/>
                <a:buSzTx/>
                <a:buFontTx/>
                <a:buNone/>
                <a:tabLst/>
                <a:defRPr/>
              </a:pPr>
              <a:r>
                <a:rPr kumimoji="0" lang="ja-JP" altLang="en-US" sz="8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博物館：来場者数　モネ　連作の情景展（大阪中之島美術館 </a:t>
              </a:r>
              <a:r>
                <a:rPr kumimoji="0" lang="en-US" altLang="ja-JP" sz="8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2024</a:t>
              </a:r>
              <a:r>
                <a:rPr kumimoji="0" lang="ja-JP" altLang="en-US" sz="8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　</a:t>
              </a:r>
              <a:r>
                <a:rPr kumimoji="0" lang="en-US" altLang="ja-JP" sz="8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452</a:t>
              </a:r>
              <a:r>
                <a:rPr kumimoji="0" lang="ja-JP" altLang="en-US" sz="8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8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943</a:t>
              </a:r>
              <a:r>
                <a:rPr kumimoji="0" lang="ja-JP" altLang="en-US" sz="8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人</a:t>
              </a:r>
            </a:p>
            <a:p>
              <a:pPr marL="541338" marR="0" lvl="0" indent="-541338" algn="l" defTabSz="457200" rtl="0" eaLnBrk="1" fontAlgn="auto" latinLnBrk="0" hangingPunct="1">
                <a:lnSpc>
                  <a:spcPts val="1300"/>
                </a:lnSpc>
                <a:spcBef>
                  <a:spcPts val="0"/>
                </a:spcBef>
                <a:spcAft>
                  <a:spcPts val="0"/>
                </a:spcAft>
                <a:buClrTx/>
                <a:buSzTx/>
                <a:buFontTx/>
                <a:buNone/>
                <a:tabLst/>
                <a:defRPr/>
              </a:pPr>
              <a:r>
                <a:rPr kumimoji="0" lang="ja-JP" altLang="en-US" sz="8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日本国宝展（大阪市立美術館 </a:t>
              </a:r>
              <a:r>
                <a:rPr kumimoji="0" lang="en-US" altLang="ja-JP" sz="8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2025</a:t>
              </a:r>
              <a:r>
                <a:rPr kumimoji="0" lang="ja-JP" altLang="en-US" sz="8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 </a:t>
              </a:r>
              <a:r>
                <a:rPr kumimoji="0" lang="en-US" altLang="ja-JP" sz="8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278</a:t>
              </a:r>
              <a:r>
                <a:rPr kumimoji="0" lang="ja-JP" altLang="en-US" sz="8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8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865</a:t>
              </a:r>
              <a:r>
                <a:rPr kumimoji="0" lang="ja-JP" altLang="en-US" sz="8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人</a:t>
              </a:r>
            </a:p>
            <a:p>
              <a:pPr lvl="0">
                <a:lnSpc>
                  <a:spcPts val="1300"/>
                </a:lnSpc>
                <a:defRPr/>
              </a:pPr>
              <a:r>
                <a:rPr kumimoji="0" lang="ja-JP" altLang="en-US" sz="8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動物園：</a:t>
              </a:r>
              <a:r>
                <a:rPr lang="ja-JP" altLang="ja-JP" sz="800" dirty="0">
                  <a:solidFill>
                    <a:schemeClr val="tx1"/>
                  </a:solidFill>
                  <a:latin typeface="BIZ UDPゴシック" panose="020B0400000000000000" pitchFamily="50" charset="-128"/>
                  <a:ea typeface="BIZ UDPゴシック" panose="020B0400000000000000" pitchFamily="50" charset="-128"/>
                </a:rPr>
                <a:t>複数獣舎のリニューアル工事、動物福祉へかかる取組の拡充</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C500FDB2-496F-4EED-9828-59A3B1A7A000}"/>
                </a:ext>
              </a:extLst>
            </p:cNvPr>
            <p:cNvSpPr txBox="1"/>
            <p:nvPr/>
          </p:nvSpPr>
          <p:spPr>
            <a:xfrm>
              <a:off x="6663000" y="5131147"/>
              <a:ext cx="1620000" cy="292388"/>
            </a:xfrm>
            <a:prstGeom prst="rect">
              <a:avLst/>
            </a:prstGeom>
            <a:solidFill>
              <a:srgbClr val="2CA38C"/>
            </a:solid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博物館・動物園</a:t>
              </a:r>
              <a:endParaRPr kumimoji="0" lang="en-US" altLang="ja-JP"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grpSp>
      <p:sp>
        <p:nvSpPr>
          <p:cNvPr id="3" name="矢印: 五方向 2">
            <a:extLst>
              <a:ext uri="{FF2B5EF4-FFF2-40B4-BE49-F238E27FC236}">
                <a16:creationId xmlns:a16="http://schemas.microsoft.com/office/drawing/2014/main" id="{52E1D3A9-D3B6-4A4A-B54D-72C990C31D04}"/>
              </a:ext>
            </a:extLst>
          </p:cNvPr>
          <p:cNvSpPr/>
          <p:nvPr/>
        </p:nvSpPr>
        <p:spPr>
          <a:xfrm flipH="1">
            <a:off x="8791575" y="85394"/>
            <a:ext cx="1012271" cy="360000"/>
          </a:xfrm>
          <a:prstGeom prst="homePlate">
            <a:avLst/>
          </a:prstGeom>
          <a:solidFill>
            <a:schemeClr val="bg1"/>
          </a:solidFill>
          <a:ln w="28575">
            <a:solidFill>
              <a:schemeClr val="accent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経　済</a:t>
            </a:r>
          </a:p>
        </p:txBody>
      </p:sp>
      <p:grpSp>
        <p:nvGrpSpPr>
          <p:cNvPr id="27" name="グループ化 26">
            <a:extLst>
              <a:ext uri="{FF2B5EF4-FFF2-40B4-BE49-F238E27FC236}">
                <a16:creationId xmlns:a16="http://schemas.microsoft.com/office/drawing/2014/main" id="{D6961124-689B-4E7D-A148-EACC1192D7D1}"/>
              </a:ext>
            </a:extLst>
          </p:cNvPr>
          <p:cNvGrpSpPr/>
          <p:nvPr/>
        </p:nvGrpSpPr>
        <p:grpSpPr>
          <a:xfrm>
            <a:off x="5115002" y="1002394"/>
            <a:ext cx="4608000" cy="1667153"/>
            <a:chOff x="5115002" y="1421036"/>
            <a:chExt cx="4608000" cy="1667153"/>
          </a:xfrm>
          <a:effectLst/>
        </p:grpSpPr>
        <p:sp>
          <p:nvSpPr>
            <p:cNvPr id="28" name="正方形/長方形 27">
              <a:extLst>
                <a:ext uri="{FF2B5EF4-FFF2-40B4-BE49-F238E27FC236}">
                  <a16:creationId xmlns:a16="http://schemas.microsoft.com/office/drawing/2014/main" id="{5D878818-762C-40FA-8998-4FA9DC7E2709}"/>
                </a:ext>
              </a:extLst>
            </p:cNvPr>
            <p:cNvSpPr/>
            <p:nvPr/>
          </p:nvSpPr>
          <p:spPr>
            <a:xfrm>
              <a:off x="5115002" y="1576189"/>
              <a:ext cx="4608000" cy="1512000"/>
            </a:xfrm>
            <a:prstGeom prst="rect">
              <a:avLst/>
            </a:prstGeom>
            <a:solidFill>
              <a:schemeClr val="bg1"/>
            </a:solidFill>
            <a:ln w="63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目　的</a:t>
              </a:r>
              <a:r>
                <a:rPr kumimoji="0" lang="en-US" altLang="ja-JP"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p>
            <a:p>
              <a:pPr marL="87313" marR="0" lvl="0" indent="-87313" algn="l" defTabSz="45720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0" lang="ja-JP" altLang="en-US" sz="1050" b="0" i="0" u="none" strike="noStrike" kern="1200" cap="none" spc="-1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産業技術とものづくりを支える知と技術の支援拠点「ｽｰﾊﾟｰ公設試」をつくる</a:t>
              </a:r>
              <a:endParaRPr kumimoji="0" lang="en-US" altLang="ja-JP" sz="1050" b="0" i="0" u="none" strike="noStrike" kern="1200" cap="none" spc="-1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300"/>
                </a:lnSpc>
                <a:spcBef>
                  <a:spcPts val="0"/>
                </a:spcBef>
                <a:spcAft>
                  <a:spcPts val="0"/>
                </a:spcAft>
                <a:buClrTx/>
                <a:buSzTx/>
                <a:buFontTx/>
                <a:buNone/>
                <a:tabLst/>
                <a:defRPr/>
              </a:pP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a:t>
              </a:r>
              <a:r>
                <a:rPr kumimoji="0" lang="ja-JP" altLang="en-US" sz="105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７年４月、府立産業技術総合研究所と市立工業研究所を統合</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300"/>
                </a:lnSpc>
                <a:spcBef>
                  <a:spcPts val="100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実　績</a:t>
              </a:r>
              <a:r>
                <a:rPr kumimoji="0" lang="en-US" altLang="ja-JP"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2024</a:t>
              </a:r>
              <a:r>
                <a:rPr kumimoji="0" lang="ja-JP" altLang="en-US"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年度実績（括弧は目標）</a:t>
              </a:r>
              <a:endParaRPr kumimoji="0" lang="en-US" altLang="ja-JP"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0" lang="ja-JP" altLang="en-US" sz="9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技術相談満足度</a:t>
              </a:r>
              <a:r>
                <a:rPr kumimoji="0" lang="en-US" altLang="ja-JP" sz="9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9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9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97.3</a:t>
              </a:r>
              <a:r>
                <a:rPr kumimoji="0" lang="ja-JP" altLang="en-US" sz="9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％（９０％以上）</a:t>
              </a:r>
              <a:endParaRPr kumimoji="0" lang="en-US" altLang="ja-JP" sz="9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0" lang="ja-JP" altLang="en-US" sz="9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人材育成・育成人数　</a:t>
              </a:r>
              <a:r>
                <a:rPr kumimoji="0"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1,269</a:t>
              </a:r>
              <a:r>
                <a:rPr kumimoji="0"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人（</a:t>
              </a: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５２０人）</a:t>
              </a:r>
              <a:endPar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製品化成果事例件数 ：３８件</a:t>
              </a:r>
              <a:r>
                <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(33</a:t>
              </a: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a:t>
              </a:r>
              <a:r>
                <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sp>
          <p:nvSpPr>
            <p:cNvPr id="31" name="テキスト ボックス 30">
              <a:extLst>
                <a:ext uri="{FF2B5EF4-FFF2-40B4-BE49-F238E27FC236}">
                  <a16:creationId xmlns:a16="http://schemas.microsoft.com/office/drawing/2014/main" id="{35FABFB7-E802-43B4-8AD9-5301EE7F888E}"/>
                </a:ext>
              </a:extLst>
            </p:cNvPr>
            <p:cNvSpPr txBox="1"/>
            <p:nvPr/>
          </p:nvSpPr>
          <p:spPr>
            <a:xfrm>
              <a:off x="6663000" y="1421036"/>
              <a:ext cx="1620000" cy="292388"/>
            </a:xfrm>
            <a:prstGeom prst="rect">
              <a:avLst/>
            </a:prstGeom>
            <a:solidFill>
              <a:srgbClr val="2CA38C"/>
            </a:solid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大阪産業技術研究所</a:t>
              </a:r>
              <a:endParaRPr kumimoji="0" lang="en-US" altLang="ja-JP"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grpSp>
    </p:spTree>
    <p:extLst>
      <p:ext uri="{BB962C8B-B14F-4D97-AF65-F5344CB8AC3E}">
        <p14:creationId xmlns:p14="http://schemas.microsoft.com/office/powerpoint/2010/main" val="2895534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楕円 30">
            <a:extLst>
              <a:ext uri="{FF2B5EF4-FFF2-40B4-BE49-F238E27FC236}">
                <a16:creationId xmlns:a16="http://schemas.microsoft.com/office/drawing/2014/main" id="{B54F7EEF-B66C-4B35-BF66-03BD0F9ACCDC}"/>
              </a:ext>
            </a:extLst>
          </p:cNvPr>
          <p:cNvSpPr/>
          <p:nvPr/>
        </p:nvSpPr>
        <p:spPr>
          <a:xfrm>
            <a:off x="6257478" y="5220036"/>
            <a:ext cx="2323043" cy="201364"/>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8" name="正方形/長方形 107">
            <a:extLst>
              <a:ext uri="{FF2B5EF4-FFF2-40B4-BE49-F238E27FC236}">
                <a16:creationId xmlns:a16="http://schemas.microsoft.com/office/drawing/2014/main" id="{C9C1C008-F434-4627-8777-34EE5918B198}"/>
              </a:ext>
            </a:extLst>
          </p:cNvPr>
          <p:cNvSpPr/>
          <p:nvPr/>
        </p:nvSpPr>
        <p:spPr>
          <a:xfrm>
            <a:off x="5038604" y="4819230"/>
            <a:ext cx="4608000" cy="1512000"/>
          </a:xfrm>
          <a:prstGeom prst="rect">
            <a:avLst/>
          </a:prstGeom>
          <a:noFill/>
          <a:ln w="63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900"/>
              </a:lnSpc>
              <a:spcBef>
                <a:spcPts val="600"/>
              </a:spcBef>
              <a:spcAft>
                <a:spcPts val="0"/>
              </a:spcAft>
              <a:buClrTx/>
              <a:buSzTx/>
              <a:buFontTx/>
              <a:buNone/>
              <a:tabLst/>
              <a:defRPr/>
            </a:pPr>
            <a:endPar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000" marR="0" lvl="0" indent="0" algn="ctr" defTabSz="457200" rtl="0" eaLnBrk="1" fontAlgn="auto" latinLnBrk="0" hangingPunct="1">
              <a:spcAft>
                <a:spcPts val="300"/>
              </a:spcAft>
              <a:buClrTx/>
              <a:buSzTx/>
              <a:buFontTx/>
              <a:buNone/>
              <a:tabLst/>
              <a:defRPr/>
            </a:pP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000" marR="0" lvl="0" indent="0" algn="ctr" defTabSz="457200" rtl="0" eaLnBrk="1" fontAlgn="auto" latinLnBrk="0" hangingPunct="1">
              <a:spcAft>
                <a:spcPts val="30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（２０１６年に咲洲に移転）</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000" marR="0" lvl="0" indent="-87313" algn="l" defTabSz="45720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２０１６年、国際評価技術本部蓄電池評価センター</a:t>
            </a:r>
            <a:r>
              <a:rPr kumimoji="0" lang="en-US" altLang="ja-JP" sz="1000" i="0"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00" i="0"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ＮＬＡＢ</a:t>
            </a:r>
            <a:r>
              <a:rPr kumimoji="0" lang="en-US" altLang="ja-JP" sz="1000" i="0"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00" i="0"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において</a:t>
            </a:r>
            <a:r>
              <a:rPr kumimoji="0" lang="ja-JP" altLang="en-US" sz="100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大型蓄電池システム試験評価施設</a:t>
            </a:r>
            <a:r>
              <a:rPr kumimoji="0" lang="ja-JP" altLang="en-US" sz="10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が完成</a:t>
            </a:r>
            <a:endParaRPr kumimoji="0" lang="en-US" altLang="ja-JP" sz="10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80000" marR="0" lvl="0" indent="-87313" algn="l" defTabSz="45720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２０２４年、</a:t>
            </a:r>
            <a:r>
              <a:rPr kumimoji="0" lang="en-US" altLang="ja-JP" sz="100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NLAB</a:t>
            </a:r>
            <a:r>
              <a:rPr kumimoji="0" lang="ja-JP" altLang="en-US" sz="100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先端技術評価実験棟（</a:t>
            </a:r>
            <a:r>
              <a:rPr kumimoji="0" lang="en-US" altLang="ja-JP" sz="100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MIDDLE</a:t>
            </a:r>
            <a:r>
              <a:rPr kumimoji="0" lang="ja-JP" altLang="en-US" sz="100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ﾁｬﾝﾊﾞｰ）開所</a:t>
            </a:r>
            <a:r>
              <a:rPr kumimoji="0" lang="ja-JP" altLang="en-US" sz="10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。電気自動車（</a:t>
            </a:r>
            <a:r>
              <a:rPr kumimoji="0" lang="en-US" altLang="ja-JP" sz="10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EV</a:t>
            </a:r>
            <a:r>
              <a:rPr kumimoji="0" lang="ja-JP" altLang="en-US" sz="10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）、電動バス・トラック等の大型</a:t>
            </a:r>
            <a:r>
              <a:rPr kumimoji="0" lang="en-US" altLang="ja-JP" sz="10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EV</a:t>
            </a:r>
            <a:r>
              <a:rPr kumimoji="0" lang="ja-JP" altLang="en-US" sz="10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について、</a:t>
            </a:r>
            <a:r>
              <a:rPr kumimoji="0" lang="ja-JP" altLang="en-US" sz="100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硫化物系全固体電池を搭載した状態で試験も可能な国内唯一の施設</a:t>
            </a:r>
            <a:endParaRPr kumimoji="0" lang="en-US" altLang="ja-JP" sz="10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02" name="正方形/長方形 101">
            <a:extLst>
              <a:ext uri="{FF2B5EF4-FFF2-40B4-BE49-F238E27FC236}">
                <a16:creationId xmlns:a16="http://schemas.microsoft.com/office/drawing/2014/main" id="{20CCE140-B5F7-48A2-BB47-3D0AAC0A285B}"/>
              </a:ext>
            </a:extLst>
          </p:cNvPr>
          <p:cNvSpPr/>
          <p:nvPr/>
        </p:nvSpPr>
        <p:spPr>
          <a:xfrm>
            <a:off x="5115000" y="1069530"/>
            <a:ext cx="4608000" cy="1512000"/>
          </a:xfrm>
          <a:prstGeom prst="rect">
            <a:avLst/>
          </a:prstGeom>
          <a:noFill/>
          <a:ln w="63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marR="0" lvl="0" indent="0" algn="ctr" defTabSz="457200" rtl="0" eaLnBrk="1" fontAlgn="auto" latinLnBrk="0" hangingPunct="1">
              <a:lnSpc>
                <a:spcPts val="900"/>
              </a:lnSpc>
              <a:spcBef>
                <a:spcPts val="0"/>
              </a:spcBef>
              <a:spcAft>
                <a:spcPts val="0"/>
              </a:spcAft>
              <a:buClrTx/>
              <a:buSzTx/>
              <a:buFontTx/>
              <a:buNone/>
              <a:tabLst/>
              <a:defRPr/>
            </a:pP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000" marR="0" lvl="0" indent="0" algn="ctr" defTabSz="457200" rtl="0" eaLnBrk="1" fontAlgn="auto" latinLnBrk="0" hangingPunct="1">
              <a:lnSpc>
                <a:spcPts val="900"/>
              </a:lnSpc>
              <a:spcBef>
                <a:spcPts val="0"/>
              </a:spcBef>
              <a:spcAft>
                <a:spcPts val="0"/>
              </a:spcAft>
              <a:buClrTx/>
              <a:buSzTx/>
              <a:buFontTx/>
              <a:buNone/>
              <a:tabLst/>
              <a:defRPr/>
            </a:pPr>
            <a:endParaRPr kumimoji="0" lang="en-US" altLang="ja-JP"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a:p>
            <a:pPr marL="92687" marR="0" lvl="0" algn="l" defTabSz="457200" rtl="0" eaLnBrk="1" fontAlgn="auto" latinLnBrk="0" hangingPunct="1">
              <a:lnSpc>
                <a:spcPts val="1300"/>
              </a:lnSpc>
              <a:spcBef>
                <a:spcPts val="0"/>
              </a:spcBef>
              <a:spcAft>
                <a:spcPts val="0"/>
              </a:spcAft>
              <a:buClrTx/>
              <a:buSzTx/>
              <a:tabLst/>
              <a:defRPr/>
            </a:pPr>
            <a:endParaRPr kumimoji="0" lang="en-US" altLang="ja-JP" sz="100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80000" marR="0" lvl="0" indent="-87313" algn="l"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ja-JP" altLang="en-US" sz="100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バイオメディカル・サイエンスとヘルス・サイエンスの２つの専門性を持つ国立研究開発法人</a:t>
            </a:r>
            <a:endParaRPr kumimoji="0" lang="en-US" altLang="ja-JP" sz="100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80000" marR="0" lvl="0" indent="-87313" algn="l"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lang="ja-JP" altLang="en-US" sz="1000" b="0" i="0" dirty="0">
                <a:solidFill>
                  <a:srgbClr val="000000"/>
                </a:solidFill>
                <a:effectLst/>
                <a:latin typeface="BIZ UDPGothic" panose="020B0400000000000000" pitchFamily="50" charset="-128"/>
                <a:ea typeface="BIZ UDPGothic" panose="020B0400000000000000" pitchFamily="50" charset="-128"/>
              </a:rPr>
              <a:t>従来より大阪に立地する医薬基盤研究所</a:t>
            </a:r>
            <a:r>
              <a:rPr lang="en-US" altLang="ja-JP" sz="1000" b="0" i="0" dirty="0">
                <a:solidFill>
                  <a:srgbClr val="000000"/>
                </a:solidFill>
                <a:effectLst/>
                <a:latin typeface="BIZ UDPGothic" panose="020B0400000000000000" pitchFamily="50" charset="-128"/>
                <a:ea typeface="BIZ UDPGothic" panose="020B0400000000000000" pitchFamily="50" charset="-128"/>
              </a:rPr>
              <a:t>(</a:t>
            </a:r>
            <a:r>
              <a:rPr lang="ja-JP" altLang="en-US" sz="1000" dirty="0">
                <a:solidFill>
                  <a:srgbClr val="000000"/>
                </a:solidFill>
                <a:latin typeface="BIZ UDPGothic" panose="020B0400000000000000" pitchFamily="50" charset="-128"/>
                <a:ea typeface="BIZ UDPGothic" panose="020B0400000000000000" pitchFamily="50" charset="-128"/>
              </a:rPr>
              <a:t>茨木市</a:t>
            </a:r>
            <a:r>
              <a:rPr lang="en-US" altLang="ja-JP" sz="1000" b="0" i="0" dirty="0">
                <a:solidFill>
                  <a:srgbClr val="000000"/>
                </a:solidFill>
                <a:effectLst/>
                <a:latin typeface="BIZ UDPGothic" panose="020B0400000000000000" pitchFamily="50" charset="-128"/>
                <a:ea typeface="BIZ UDPGothic" panose="020B0400000000000000" pitchFamily="50" charset="-128"/>
              </a:rPr>
              <a:t>)</a:t>
            </a:r>
            <a:r>
              <a:rPr lang="ja-JP" altLang="en-US" sz="1000" b="0" i="0" dirty="0">
                <a:solidFill>
                  <a:srgbClr val="000000"/>
                </a:solidFill>
                <a:effectLst/>
                <a:latin typeface="BIZ UDPGothic" panose="020B0400000000000000" pitchFamily="50" charset="-128"/>
                <a:ea typeface="BIZ UDPGothic" panose="020B0400000000000000" pitchFamily="50" charset="-128"/>
              </a:rPr>
              <a:t>に加え、国立健康・栄養研究所</a:t>
            </a:r>
            <a:r>
              <a:rPr lang="ja-JP" altLang="en-US" sz="1000" dirty="0">
                <a:solidFill>
                  <a:srgbClr val="000000"/>
                </a:solidFill>
                <a:latin typeface="BIZ UDPGothic" panose="020B0400000000000000" pitchFamily="50" charset="-128"/>
                <a:ea typeface="BIZ UDPGothic" panose="020B0400000000000000" pitchFamily="50" charset="-128"/>
              </a:rPr>
              <a:t>を東京から誘致</a:t>
            </a:r>
            <a:endParaRPr kumimoji="0" lang="en-US" altLang="ja-JP" sz="100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80000" marR="0" lvl="0" indent="-87313" algn="l"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国立健康・栄養研究所は健都において、地元自治体・企業などとも連携しながら、ヘルスケア分野のイノベーション創出を促進</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03" name="テキスト ボックス 102">
            <a:extLst>
              <a:ext uri="{FF2B5EF4-FFF2-40B4-BE49-F238E27FC236}">
                <a16:creationId xmlns:a16="http://schemas.microsoft.com/office/drawing/2014/main" id="{263F1C96-68D1-496B-BC8B-B9F10FAF43FB}"/>
              </a:ext>
            </a:extLst>
          </p:cNvPr>
          <p:cNvSpPr txBox="1"/>
          <p:nvPr/>
        </p:nvSpPr>
        <p:spPr>
          <a:xfrm>
            <a:off x="6326395" y="903119"/>
            <a:ext cx="2185214" cy="292388"/>
          </a:xfrm>
          <a:prstGeom prst="rect">
            <a:avLst/>
          </a:prstGeom>
          <a:solidFill>
            <a:srgbClr val="2CA38C"/>
          </a:solid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医薬基盤・</a:t>
            </a:r>
            <a:r>
              <a:rPr lang="ja-JP" altLang="en-US" sz="1300" b="1" dirty="0">
                <a:solidFill>
                  <a:prstClr val="white"/>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健康・</a:t>
            </a:r>
            <a:r>
              <a:rPr kumimoji="0" lang="ja-JP" altLang="en-US"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栄養研究所</a:t>
            </a:r>
            <a:endParaRPr kumimoji="0" lang="en-US" altLang="ja-JP"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33" name="楕円 32">
            <a:extLst>
              <a:ext uri="{FF2B5EF4-FFF2-40B4-BE49-F238E27FC236}">
                <a16:creationId xmlns:a16="http://schemas.microsoft.com/office/drawing/2014/main" id="{67A13994-1CA2-448C-8290-0EDE22FCDA51}"/>
              </a:ext>
            </a:extLst>
          </p:cNvPr>
          <p:cNvSpPr/>
          <p:nvPr/>
        </p:nvSpPr>
        <p:spPr>
          <a:xfrm>
            <a:off x="6292205" y="3128786"/>
            <a:ext cx="2372265" cy="233031"/>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B890F343-F766-4E2E-9279-1DF7114411A3}"/>
              </a:ext>
            </a:extLst>
          </p:cNvPr>
          <p:cNvSpPr/>
          <p:nvPr/>
        </p:nvSpPr>
        <p:spPr>
          <a:xfrm>
            <a:off x="5645970" y="1270602"/>
            <a:ext cx="3546060" cy="245365"/>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3CA888D3-B324-4079-8835-4D3567449D8A}"/>
              </a:ext>
            </a:extLst>
          </p:cNvPr>
          <p:cNvSpPr/>
          <p:nvPr/>
        </p:nvSpPr>
        <p:spPr>
          <a:xfrm>
            <a:off x="1247528" y="3477291"/>
            <a:ext cx="2478944" cy="22983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a:extLst>
              <a:ext uri="{FF2B5EF4-FFF2-40B4-BE49-F238E27FC236}">
                <a16:creationId xmlns:a16="http://schemas.microsoft.com/office/drawing/2014/main" id="{E4DDAFD3-55B8-471B-B7DC-EDE2E366CC73}"/>
              </a:ext>
            </a:extLst>
          </p:cNvPr>
          <p:cNvSpPr/>
          <p:nvPr/>
        </p:nvSpPr>
        <p:spPr>
          <a:xfrm>
            <a:off x="1452041" y="1523886"/>
            <a:ext cx="2372265" cy="245365"/>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984748E7-D292-4DA2-840A-FE3C7CD0EF76}"/>
              </a:ext>
            </a:extLst>
          </p:cNvPr>
          <p:cNvSpPr/>
          <p:nvPr/>
        </p:nvSpPr>
        <p:spPr>
          <a:xfrm>
            <a:off x="183000" y="1069530"/>
            <a:ext cx="4608000" cy="1512000"/>
          </a:xfrm>
          <a:prstGeom prst="rect">
            <a:avLst/>
          </a:prstGeom>
          <a:noFill/>
          <a:ln w="63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marR="0" lvl="0" indent="0" algn="ctr" defTabSz="457200" rtl="0" eaLnBrk="1" fontAlgn="auto" latinLnBrk="0" hangingPunct="1">
              <a:lnSpc>
                <a:spcPts val="1100"/>
              </a:lnSpc>
              <a:spcBef>
                <a:spcPts val="0"/>
              </a:spcBef>
              <a:spcAft>
                <a:spcPts val="0"/>
              </a:spcAft>
              <a:buClrTx/>
              <a:buSzTx/>
              <a:buFontTx/>
              <a:buNone/>
              <a:tabLst/>
              <a:defRPr/>
            </a:pP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000" marR="0" lvl="0" indent="0" algn="ctr" defTabSz="457200" rtl="0" eaLnBrk="1" fontAlgn="auto" latinLnBrk="0" hangingPunct="1">
              <a:lnSpc>
                <a:spcPts val="900"/>
              </a:lnSpc>
              <a:spcBef>
                <a:spcPts val="0"/>
              </a:spcBef>
              <a:spcAft>
                <a:spcPts val="0"/>
              </a:spcAft>
              <a:buClrTx/>
              <a:buSzTx/>
              <a:buFontTx/>
              <a:buNone/>
              <a:tabLst/>
              <a:defRPr/>
            </a:pPr>
            <a:endParaRPr kumimoji="0" lang="en-US" altLang="ja-JP"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829CE137-0349-4AF5-9832-D7650BC7E957}"/>
              </a:ext>
            </a:extLst>
          </p:cNvPr>
          <p:cNvSpPr txBox="1"/>
          <p:nvPr/>
        </p:nvSpPr>
        <p:spPr>
          <a:xfrm>
            <a:off x="1670594" y="929614"/>
            <a:ext cx="1582484" cy="292388"/>
          </a:xfrm>
          <a:prstGeom prst="rect">
            <a:avLst/>
          </a:prstGeom>
          <a:solidFill>
            <a:srgbClr val="2CA38C"/>
          </a:solidFill>
          <a:ln>
            <a:noFill/>
          </a:ln>
        </p:spPr>
        <p:txBody>
          <a:bodyPr wrap="none" rtlCol="0">
            <a:spAutoFit/>
          </a:bodyPr>
          <a:lstStyle>
            <a:defPPr>
              <a:defRPr lang="en-US"/>
            </a:defPPr>
            <a:lvl1pPr marR="0" lvl="0" indent="0" algn="ctr" fontAlgn="auto">
              <a:lnSpc>
                <a:spcPct val="100000"/>
              </a:lnSpc>
              <a:spcBef>
                <a:spcPts val="0"/>
              </a:spcBef>
              <a:spcAft>
                <a:spcPts val="0"/>
              </a:spcAft>
              <a:buClrTx/>
              <a:buSzTx/>
              <a:buFontTx/>
              <a:buNone/>
              <a:tabLst/>
              <a:defRPr kumimoji="0" sz="13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defRPr>
            </a:lvl1pPr>
          </a:lstStyle>
          <a:p>
            <a:r>
              <a:rPr lang="en-US" altLang="ja-JP" dirty="0"/>
              <a:t>PMDA※</a:t>
            </a:r>
            <a:r>
              <a:rPr lang="ja-JP" altLang="en-US" dirty="0"/>
              <a:t>関西支部</a:t>
            </a:r>
            <a:endParaRPr lang="en-US" altLang="ja-JP" dirty="0"/>
          </a:p>
        </p:txBody>
      </p:sp>
      <p:sp>
        <p:nvSpPr>
          <p:cNvPr id="105" name="正方形/長方形 104">
            <a:extLst>
              <a:ext uri="{FF2B5EF4-FFF2-40B4-BE49-F238E27FC236}">
                <a16:creationId xmlns:a16="http://schemas.microsoft.com/office/drawing/2014/main" id="{7228D373-C70D-4D40-B888-7B6FF68026F0}"/>
              </a:ext>
            </a:extLst>
          </p:cNvPr>
          <p:cNvSpPr/>
          <p:nvPr/>
        </p:nvSpPr>
        <p:spPr>
          <a:xfrm>
            <a:off x="183000" y="4842726"/>
            <a:ext cx="4608000" cy="1512000"/>
          </a:xfrm>
          <a:prstGeom prst="rect">
            <a:avLst/>
          </a:prstGeom>
          <a:noFill/>
          <a:ln w="63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marR="0" lvl="0" indent="0" algn="l" defTabSz="457200" rtl="0" eaLnBrk="1" fontAlgn="auto" latinLnBrk="0" hangingPunct="1">
              <a:lnSpc>
                <a:spcPts val="900"/>
              </a:lnSpc>
              <a:spcBef>
                <a:spcPts val="0"/>
              </a:spcBef>
              <a:spcAft>
                <a:spcPts val="0"/>
              </a:spcAft>
              <a:buClrTx/>
              <a:buSzTx/>
              <a:buFontTx/>
              <a:buNone/>
              <a:tabLst/>
              <a:defRPr/>
            </a:pPr>
            <a:endPar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06" name="テキスト ボックス 105">
            <a:extLst>
              <a:ext uri="{FF2B5EF4-FFF2-40B4-BE49-F238E27FC236}">
                <a16:creationId xmlns:a16="http://schemas.microsoft.com/office/drawing/2014/main" id="{951E4135-5B6A-41FE-8DB9-A02FC6EB017D}"/>
              </a:ext>
            </a:extLst>
          </p:cNvPr>
          <p:cNvSpPr txBox="1"/>
          <p:nvPr/>
        </p:nvSpPr>
        <p:spPr>
          <a:xfrm>
            <a:off x="976811" y="4644680"/>
            <a:ext cx="3020379" cy="307777"/>
          </a:xfrm>
          <a:prstGeom prst="rect">
            <a:avLst/>
          </a:prstGeom>
          <a:solidFill>
            <a:srgbClr val="2CA38C"/>
          </a:solid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INPIT※</a:t>
            </a:r>
            <a:r>
              <a:rPr kumimoji="0" lang="ja-JP" altLang="en-US" sz="13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a:t>
            </a:r>
            <a:r>
              <a:rPr kumimoji="0" lang="en-US" altLang="ja-JP" sz="13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KANSAI</a:t>
            </a:r>
            <a:r>
              <a:rPr kumimoji="0" lang="ja-JP" altLang="en-US" sz="13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a:t>
            </a:r>
            <a:r>
              <a:rPr kumimoji="0" lang="ja-JP" altLang="en-US"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近畿統括本部）</a:t>
            </a:r>
            <a:endParaRPr kumimoji="0" lang="en-US" altLang="ja-JP"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111" name="正方形/長方形 110">
            <a:extLst>
              <a:ext uri="{FF2B5EF4-FFF2-40B4-BE49-F238E27FC236}">
                <a16:creationId xmlns:a16="http://schemas.microsoft.com/office/drawing/2014/main" id="{953B601B-7B89-4CF7-81BC-9FB119EA8602}"/>
              </a:ext>
            </a:extLst>
          </p:cNvPr>
          <p:cNvSpPr/>
          <p:nvPr/>
        </p:nvSpPr>
        <p:spPr>
          <a:xfrm>
            <a:off x="183000" y="2970255"/>
            <a:ext cx="4608000" cy="1512000"/>
          </a:xfrm>
          <a:prstGeom prst="rect">
            <a:avLst/>
          </a:prstGeom>
          <a:noFill/>
          <a:ln w="63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marR="0" lvl="0" indent="0" algn="l" defTabSz="457200" rtl="0" eaLnBrk="1" fontAlgn="auto" latinLnBrk="0" hangingPunct="1">
              <a:lnSpc>
                <a:spcPts val="9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0" lang="en-US" altLang="ja-JP" sz="100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12" name="テキスト ボックス 111">
            <a:extLst>
              <a:ext uri="{FF2B5EF4-FFF2-40B4-BE49-F238E27FC236}">
                <a16:creationId xmlns:a16="http://schemas.microsoft.com/office/drawing/2014/main" id="{DA2BDF54-079D-4CD5-861C-3F4302C03C7E}"/>
              </a:ext>
            </a:extLst>
          </p:cNvPr>
          <p:cNvSpPr txBox="1"/>
          <p:nvPr/>
        </p:nvSpPr>
        <p:spPr>
          <a:xfrm>
            <a:off x="2006741" y="2849194"/>
            <a:ext cx="960519" cy="307777"/>
          </a:xfrm>
          <a:prstGeom prst="rect">
            <a:avLst/>
          </a:prstGeom>
          <a:solidFill>
            <a:srgbClr val="2CA38C"/>
          </a:solid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AMED※</a:t>
            </a:r>
            <a:endParaRPr kumimoji="0" lang="en-US" altLang="ja-JP"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114" name="正方形/長方形 113">
            <a:extLst>
              <a:ext uri="{FF2B5EF4-FFF2-40B4-BE49-F238E27FC236}">
                <a16:creationId xmlns:a16="http://schemas.microsoft.com/office/drawing/2014/main" id="{E73609D3-348E-4466-AE32-3CE1587689FE}"/>
              </a:ext>
            </a:extLst>
          </p:cNvPr>
          <p:cNvSpPr/>
          <p:nvPr/>
        </p:nvSpPr>
        <p:spPr>
          <a:xfrm>
            <a:off x="5115000" y="2970255"/>
            <a:ext cx="4608000" cy="1512000"/>
          </a:xfrm>
          <a:prstGeom prst="rect">
            <a:avLst/>
          </a:prstGeom>
          <a:noFill/>
          <a:ln w="63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marR="0" lvl="0" indent="0" algn="ctr" defTabSz="457200" rtl="0" eaLnBrk="1" fontAlgn="auto" latinLnBrk="0" hangingPunct="1">
              <a:lnSpc>
                <a:spcPts val="900"/>
              </a:lnSpc>
              <a:spcBef>
                <a:spcPts val="0"/>
              </a:spcBef>
              <a:spcAft>
                <a:spcPts val="0"/>
              </a:spcAft>
              <a:buClrTx/>
              <a:buSzTx/>
              <a:buFontTx/>
              <a:buNone/>
              <a:tabLst/>
              <a:defRPr/>
            </a:pPr>
            <a:endParaRPr kumimoji="0" lang="en-US" altLang="ja-JP"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5" name="テキスト ボックス 114">
            <a:extLst>
              <a:ext uri="{FF2B5EF4-FFF2-40B4-BE49-F238E27FC236}">
                <a16:creationId xmlns:a16="http://schemas.microsoft.com/office/drawing/2014/main" id="{C1AC456F-9DDF-4414-B9AF-3395440A702A}"/>
              </a:ext>
            </a:extLst>
          </p:cNvPr>
          <p:cNvSpPr txBox="1"/>
          <p:nvPr/>
        </p:nvSpPr>
        <p:spPr>
          <a:xfrm>
            <a:off x="6503953" y="2771689"/>
            <a:ext cx="2008125" cy="291600"/>
          </a:xfrm>
          <a:prstGeom prst="rect">
            <a:avLst/>
          </a:prstGeom>
          <a:solidFill>
            <a:srgbClr val="2CA38C"/>
          </a:solid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国立循環器病研究センター</a:t>
            </a:r>
            <a:endParaRPr kumimoji="0" lang="en-US" altLang="ja-JP"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100" name="テキスト ボックス 99">
            <a:extLst>
              <a:ext uri="{FF2B5EF4-FFF2-40B4-BE49-F238E27FC236}">
                <a16:creationId xmlns:a16="http://schemas.microsoft.com/office/drawing/2014/main" id="{6337B964-65F1-44B4-9A0E-1CAEF055FD9F}"/>
              </a:ext>
            </a:extLst>
          </p:cNvPr>
          <p:cNvSpPr txBox="1"/>
          <p:nvPr/>
        </p:nvSpPr>
        <p:spPr>
          <a:xfrm>
            <a:off x="0" y="61186"/>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１－①．成長に向けた仕組みづくり＜国機関の誘致＞</a:t>
            </a:r>
            <a:endParaRPr lang="en-US" altLang="ja-JP" sz="1600" dirty="0"/>
          </a:p>
        </p:txBody>
      </p:sp>
      <p:sp>
        <p:nvSpPr>
          <p:cNvPr id="128" name="矢印: 五方向 127">
            <a:extLst>
              <a:ext uri="{FF2B5EF4-FFF2-40B4-BE49-F238E27FC236}">
                <a16:creationId xmlns:a16="http://schemas.microsoft.com/office/drawing/2014/main" id="{EAB64139-D21B-4A74-ACDB-819D33E31B7E}"/>
              </a:ext>
            </a:extLst>
          </p:cNvPr>
          <p:cNvSpPr/>
          <p:nvPr/>
        </p:nvSpPr>
        <p:spPr>
          <a:xfrm flipH="1">
            <a:off x="8791575" y="85394"/>
            <a:ext cx="1012271" cy="360000"/>
          </a:xfrm>
          <a:prstGeom prst="homePlate">
            <a:avLst/>
          </a:prstGeom>
          <a:solidFill>
            <a:schemeClr val="bg1"/>
          </a:solidFill>
          <a:ln w="28575">
            <a:solidFill>
              <a:schemeClr val="accent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経　済</a:t>
            </a:r>
          </a:p>
        </p:txBody>
      </p:sp>
      <p:sp>
        <p:nvSpPr>
          <p:cNvPr id="109" name="テキスト ボックス 108">
            <a:extLst>
              <a:ext uri="{FF2B5EF4-FFF2-40B4-BE49-F238E27FC236}">
                <a16:creationId xmlns:a16="http://schemas.microsoft.com/office/drawing/2014/main" id="{A484588A-B10B-43F5-AE1E-9EB91BCB373F}"/>
              </a:ext>
            </a:extLst>
          </p:cNvPr>
          <p:cNvSpPr txBox="1"/>
          <p:nvPr/>
        </p:nvSpPr>
        <p:spPr>
          <a:xfrm>
            <a:off x="6859441" y="4730667"/>
            <a:ext cx="1297150" cy="292388"/>
          </a:xfrm>
          <a:prstGeom prst="rect">
            <a:avLst/>
          </a:prstGeom>
          <a:solidFill>
            <a:srgbClr val="2CA38C"/>
          </a:solid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NITE</a:t>
            </a:r>
            <a:r>
              <a:rPr kumimoji="0" lang="ja-JP" altLang="en-US"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a:t>
            </a:r>
            <a:r>
              <a:rPr kumimoji="0" lang="en-US" altLang="ja-JP"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NLAB</a:t>
            </a:r>
            <a:r>
              <a:rPr kumimoji="0" lang="ja-JP" altLang="en-US"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a:t>
            </a:r>
            <a:endParaRPr kumimoji="0" lang="en-US" altLang="ja-JP"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2" name="スライド番号プレースホルダー 1">
            <a:extLst>
              <a:ext uri="{FF2B5EF4-FFF2-40B4-BE49-F238E27FC236}">
                <a16:creationId xmlns:a16="http://schemas.microsoft.com/office/drawing/2014/main" id="{575541CA-E1F7-476E-BE71-671375E5A6E0}"/>
              </a:ext>
            </a:extLst>
          </p:cNvPr>
          <p:cNvSpPr>
            <a:spLocks noGrp="1"/>
          </p:cNvSpPr>
          <p:nvPr>
            <p:ph type="sldNum" sz="quarter" idx="12"/>
          </p:nvPr>
        </p:nvSpPr>
        <p:spPr>
          <a:xfrm>
            <a:off x="7677150" y="6495059"/>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A85FA69F-94CD-49C4-BAFD-8B3A07602E55}"/>
              </a:ext>
            </a:extLst>
          </p:cNvPr>
          <p:cNvSpPr txBox="1"/>
          <p:nvPr/>
        </p:nvSpPr>
        <p:spPr>
          <a:xfrm>
            <a:off x="6611081" y="4991913"/>
            <a:ext cx="3111919" cy="261610"/>
          </a:xfrm>
          <a:prstGeom prst="rect">
            <a:avLst/>
          </a:prstGeom>
          <a:noFill/>
        </p:spPr>
        <p:txBody>
          <a:bodyPr wrap="square" rtlCol="0">
            <a:spAutoFit/>
          </a:bodyPr>
          <a:lstStyle/>
          <a:p>
            <a:pPr algn="r"/>
            <a:r>
              <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独立行政法人　</a:t>
            </a:r>
            <a:r>
              <a:rPr kumimoji="0" lang="zh-TW"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製品評価技術基盤機構</a:t>
            </a:r>
            <a:endParaRPr kumimoji="1" lang="ja-JP" altLang="en-US" b="1" dirty="0"/>
          </a:p>
        </p:txBody>
      </p:sp>
      <p:sp>
        <p:nvSpPr>
          <p:cNvPr id="18" name="正方形/長方形 17">
            <a:extLst>
              <a:ext uri="{FF2B5EF4-FFF2-40B4-BE49-F238E27FC236}">
                <a16:creationId xmlns:a16="http://schemas.microsoft.com/office/drawing/2014/main" id="{BFEB1081-A7FA-4EB5-9A54-7F7EFE21E3EB}"/>
              </a:ext>
            </a:extLst>
          </p:cNvPr>
          <p:cNvSpPr/>
          <p:nvPr/>
        </p:nvSpPr>
        <p:spPr>
          <a:xfrm>
            <a:off x="487800" y="1245217"/>
            <a:ext cx="4389526" cy="329748"/>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marR="0" lvl="0" indent="0" algn="l" defTabSz="457200" rtl="0" eaLnBrk="1" fontAlgn="auto" latinLnBrk="0" hangingPunct="1">
              <a:lnSpc>
                <a:spcPts val="9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lang="ja-JP" altLang="en-US" sz="1100" b="1" dirty="0">
                <a:solidFill>
                  <a:prstClr val="black"/>
                </a:solidFill>
                <a:latin typeface="BIZ UDPゴシック" panose="020B0400000000000000" pitchFamily="50" charset="-128"/>
                <a:ea typeface="BIZ UDPゴシック" panose="020B0400000000000000" pitchFamily="50" charset="-128"/>
              </a:rPr>
              <a:t>独立</a:t>
            </a: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行政法人　医薬品・医療機器総合機構</a:t>
            </a:r>
            <a:endPar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000" marR="0" lvl="0" indent="0" algn="ctr" defTabSz="457200" rtl="0" eaLnBrk="1" fontAlgn="auto" latinLnBrk="0" hangingPunct="1">
              <a:lnSpc>
                <a:spcPts val="900"/>
              </a:lnSpc>
              <a:spcBef>
                <a:spcPts val="0"/>
              </a:spcBef>
              <a:spcAft>
                <a:spcPts val="0"/>
              </a:spcAft>
              <a:buClrTx/>
              <a:buSzTx/>
              <a:buFontTx/>
              <a:buNone/>
              <a:tabLst/>
              <a:defRPr/>
            </a:pPr>
            <a:endParaRPr kumimoji="0" lang="en-US" altLang="ja-JP" sz="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正方形/長方形 18">
            <a:extLst>
              <a:ext uri="{FF2B5EF4-FFF2-40B4-BE49-F238E27FC236}">
                <a16:creationId xmlns:a16="http://schemas.microsoft.com/office/drawing/2014/main" id="{346E9D0B-8775-470B-B2D7-E4AA326AE414}"/>
              </a:ext>
            </a:extLst>
          </p:cNvPr>
          <p:cNvSpPr/>
          <p:nvPr/>
        </p:nvSpPr>
        <p:spPr>
          <a:xfrm>
            <a:off x="183000" y="1482158"/>
            <a:ext cx="4608000" cy="363881"/>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marR="0" lvl="0" indent="0" algn="ctr" defTabSz="457200" rtl="0" eaLnBrk="1" fontAlgn="auto" latinLnBrk="0" hangingPunct="1">
              <a:lnSpc>
                <a:spcPts val="900"/>
              </a:lnSpc>
              <a:spcBef>
                <a:spcPts val="0"/>
              </a:spcBef>
              <a:spcAft>
                <a:spcPts val="0"/>
              </a:spcAft>
              <a:buClrTx/>
              <a:buSzTx/>
              <a:buFontTx/>
              <a:buNone/>
              <a:tabLst/>
              <a:defRPr/>
            </a:pPr>
            <a:endParaRPr lang="en-US" altLang="ja-JP" sz="1100" b="1" dirty="0">
              <a:solidFill>
                <a:prstClr val="black"/>
              </a:solidFill>
              <a:latin typeface="BIZ UDPゴシック" panose="020B0400000000000000" pitchFamily="50" charset="-128"/>
              <a:ea typeface="BIZ UDPゴシック" panose="020B0400000000000000" pitchFamily="50" charset="-128"/>
            </a:endParaRPr>
          </a:p>
          <a:p>
            <a:pPr marL="180000" marR="0" lvl="0" indent="0" algn="ctr" defTabSz="457200" rtl="0" eaLnBrk="1" fontAlgn="auto" latinLnBrk="0" hangingPunct="1">
              <a:lnSpc>
                <a:spcPts val="11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（２０１３年、グランフロントに設置）</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000" marR="0" lvl="0" indent="0" algn="ctr" defTabSz="457200" rtl="0" eaLnBrk="1" fontAlgn="auto" latinLnBrk="0" hangingPunct="1">
              <a:lnSpc>
                <a:spcPts val="11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（２０２４年、</a:t>
            </a:r>
            <a:r>
              <a:rPr lang="ja-JP" altLang="en-US" sz="1000" dirty="0">
                <a:solidFill>
                  <a:prstClr val="black"/>
                </a:solidFill>
                <a:latin typeface="BIZ UDPゴシック" panose="020B0400000000000000" pitchFamily="50" charset="-128"/>
                <a:ea typeface="BIZ UDPゴシック" panose="020B0400000000000000" pitchFamily="50" charset="-128"/>
              </a:rPr>
              <a:t>中之島クロス</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に移転）</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000" marR="0" lvl="0" indent="0" algn="ctr" defTabSz="457200" rtl="0" eaLnBrk="1" fontAlgn="auto" latinLnBrk="0" hangingPunct="1">
              <a:lnSpc>
                <a:spcPts val="900"/>
              </a:lnSpc>
              <a:spcBef>
                <a:spcPts val="0"/>
              </a:spcBef>
              <a:spcAft>
                <a:spcPts val="0"/>
              </a:spcAft>
              <a:buClrTx/>
              <a:buSzTx/>
              <a:buFontTx/>
              <a:buNone/>
              <a:tabLst/>
              <a:defRPr/>
            </a:pPr>
            <a:endParaRPr kumimoji="0" lang="en-US" altLang="ja-JP"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p:txBody>
      </p:sp>
      <p:sp>
        <p:nvSpPr>
          <p:cNvPr id="20" name="正方形/長方形 19">
            <a:extLst>
              <a:ext uri="{FF2B5EF4-FFF2-40B4-BE49-F238E27FC236}">
                <a16:creationId xmlns:a16="http://schemas.microsoft.com/office/drawing/2014/main" id="{6E22965C-588F-4089-AFA4-88A2A9690F13}"/>
              </a:ext>
            </a:extLst>
          </p:cNvPr>
          <p:cNvSpPr/>
          <p:nvPr/>
        </p:nvSpPr>
        <p:spPr>
          <a:xfrm>
            <a:off x="183000" y="1842629"/>
            <a:ext cx="4608000" cy="630300"/>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marR="0" lvl="0" indent="-87313" algn="l"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lang="ja-JP" altLang="en-US" sz="1000" b="1" i="0" u="sng" dirty="0">
                <a:solidFill>
                  <a:srgbClr val="000000"/>
                </a:solidFill>
                <a:effectLst/>
                <a:latin typeface="BIZ UDPゴシック" panose="020B0400000000000000" pitchFamily="50" charset="-128"/>
                <a:ea typeface="BIZ UDPゴシック" panose="020B0400000000000000" pitchFamily="50" charset="-128"/>
              </a:rPr>
              <a:t>関西イノベーション国際戦略総合特区</a:t>
            </a:r>
            <a:r>
              <a:rPr lang="ja-JP" altLang="en-US" sz="1000" b="0" i="0" dirty="0">
                <a:solidFill>
                  <a:srgbClr val="000000"/>
                </a:solidFill>
                <a:effectLst/>
                <a:latin typeface="BIZ UDPゴシック" panose="020B0400000000000000" pitchFamily="50" charset="-128"/>
                <a:ea typeface="BIZ UDPゴシック" panose="020B0400000000000000" pitchFamily="50" charset="-128"/>
              </a:rPr>
              <a:t>の要望として、京都府、大阪府、兵庫県、京都市、大阪市及び神戸市 より提案</a:t>
            </a:r>
            <a:endParaRPr lang="en-US" altLang="ja-JP" sz="1000" b="0" i="0" dirty="0">
              <a:solidFill>
                <a:srgbClr val="000000"/>
              </a:solidFill>
              <a:effectLst/>
              <a:latin typeface="BIZ UDPゴシック" panose="020B0400000000000000" pitchFamily="50" charset="-128"/>
              <a:ea typeface="BIZ UDPゴシック" panose="020B0400000000000000" pitchFamily="50" charset="-128"/>
            </a:endParaRPr>
          </a:p>
          <a:p>
            <a:pPr marL="180000" marR="0" lvl="0" indent="-87313" algn="l"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医薬品、医療機器の承認申請等に関する相談業務等を実施</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AD49AEB3-8DB9-4F95-84B4-C8F08F2333A4}"/>
              </a:ext>
            </a:extLst>
          </p:cNvPr>
          <p:cNvSpPr/>
          <p:nvPr/>
        </p:nvSpPr>
        <p:spPr>
          <a:xfrm>
            <a:off x="5038604" y="1251500"/>
            <a:ext cx="4608000" cy="316037"/>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marR="0" lvl="0" indent="0" algn="ctr" defTabSz="457200" rtl="0" eaLnBrk="1" fontAlgn="auto" latinLnBrk="0" hangingPunct="1">
              <a:lnSpc>
                <a:spcPts val="9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（２０２３年、国立健康・栄養研究所が健都に移転）</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2" name="正方形/長方形 21">
            <a:extLst>
              <a:ext uri="{FF2B5EF4-FFF2-40B4-BE49-F238E27FC236}">
                <a16:creationId xmlns:a16="http://schemas.microsoft.com/office/drawing/2014/main" id="{5AF3A6B1-6E86-4474-A673-300BCA33E1DC}"/>
              </a:ext>
            </a:extLst>
          </p:cNvPr>
          <p:cNvSpPr/>
          <p:nvPr/>
        </p:nvSpPr>
        <p:spPr>
          <a:xfrm>
            <a:off x="183000" y="3188929"/>
            <a:ext cx="4608000" cy="307777"/>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marR="0" lvl="0" indent="0" algn="l" defTabSz="457200" rtl="0" eaLnBrk="1" fontAlgn="auto" latinLnBrk="0" hangingPunct="1">
              <a:lnSpc>
                <a:spcPts val="9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zh-TW"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国立研究開発法人</a:t>
            </a: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zh-TW"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日本医療研究開発機構</a:t>
            </a:r>
            <a:endPar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4" name="正方形/長方形 23">
            <a:extLst>
              <a:ext uri="{FF2B5EF4-FFF2-40B4-BE49-F238E27FC236}">
                <a16:creationId xmlns:a16="http://schemas.microsoft.com/office/drawing/2014/main" id="{609F7378-C35A-480B-9FC7-C751F11B85CF}"/>
              </a:ext>
            </a:extLst>
          </p:cNvPr>
          <p:cNvSpPr/>
          <p:nvPr/>
        </p:nvSpPr>
        <p:spPr>
          <a:xfrm>
            <a:off x="170417" y="3453723"/>
            <a:ext cx="4608000" cy="291601"/>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marR="0" lvl="0" indent="0" algn="l" defTabSz="457200" rtl="0" eaLnBrk="1" fontAlgn="auto" latinLnBrk="0" hangingPunct="1">
              <a:lnSpc>
                <a:spcPts val="9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（２０１５年、大阪市</a:t>
            </a:r>
            <a:r>
              <a:rPr lang="ja-JP" altLang="en-US" sz="1000" dirty="0">
                <a:solidFill>
                  <a:prstClr val="black"/>
                </a:solidFill>
                <a:latin typeface="BIZ UDPゴシック" panose="020B0400000000000000" pitchFamily="50" charset="-128"/>
                <a:ea typeface="BIZ UDPゴシック" panose="020B0400000000000000" pitchFamily="50" charset="-128"/>
              </a:rPr>
              <a:t>北区</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5" name="正方形/長方形 24">
            <a:extLst>
              <a:ext uri="{FF2B5EF4-FFF2-40B4-BE49-F238E27FC236}">
                <a16:creationId xmlns:a16="http://schemas.microsoft.com/office/drawing/2014/main" id="{B58FAFFC-BFA4-4261-B4FB-DFDFBDDA412D}"/>
              </a:ext>
            </a:extLst>
          </p:cNvPr>
          <p:cNvSpPr/>
          <p:nvPr/>
        </p:nvSpPr>
        <p:spPr>
          <a:xfrm>
            <a:off x="170417" y="3633821"/>
            <a:ext cx="4608000" cy="878965"/>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marR="0" lvl="0" indent="0" algn="l" defTabSz="457200" rtl="0" eaLnBrk="1" fontAlgn="auto" latinLnBrk="0" hangingPunct="1">
              <a:lnSpc>
                <a:spcPts val="9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0" lang="en-US" altLang="ja-JP"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a:p>
            <a:pPr marL="180000" marR="0" lvl="0" indent="-87313" algn="l"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大学や公的研究機関の優れた研究成果から</a:t>
            </a:r>
            <a:r>
              <a:rPr kumimoji="0" lang="ja-JP" altLang="en-US" sz="100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革新的新薬の創出を</a:t>
            </a:r>
            <a:r>
              <a:rPr lang="ja-JP" altLang="en-US" sz="1000" b="1" u="sng" kern="0" dirty="0">
                <a:solidFill>
                  <a:srgbClr val="000000"/>
                </a:solidFill>
                <a:latin typeface="BIZ UDPゴシック" panose="020B0400000000000000" pitchFamily="50" charset="-128"/>
                <a:ea typeface="BIZ UDPゴシック" panose="020B0400000000000000" pitchFamily="50" charset="-128"/>
              </a:rPr>
              <a:t>めざ</a:t>
            </a:r>
            <a:r>
              <a:rPr kumimoji="0" lang="ja-JP" altLang="en-US" sz="100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した実用化研究をオールジャパンで支援する日本初の創薬支援制度を中心的に担う機関</a:t>
            </a:r>
            <a:endParaRPr kumimoji="0" lang="en-US" altLang="ja-JP" sz="100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6" name="正方形/長方形 25">
            <a:extLst>
              <a:ext uri="{FF2B5EF4-FFF2-40B4-BE49-F238E27FC236}">
                <a16:creationId xmlns:a16="http://schemas.microsoft.com/office/drawing/2014/main" id="{BD9EB858-9075-4B75-B817-94636768D0A6}"/>
              </a:ext>
            </a:extLst>
          </p:cNvPr>
          <p:cNvSpPr/>
          <p:nvPr/>
        </p:nvSpPr>
        <p:spPr>
          <a:xfrm>
            <a:off x="5115000" y="3050558"/>
            <a:ext cx="4608000" cy="1512000"/>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marR="0" lvl="0" indent="0" algn="ctr" defTabSz="457200" rtl="0" eaLnBrk="1" fontAlgn="auto" latinLnBrk="0" hangingPunct="1">
              <a:lnSpc>
                <a:spcPts val="900"/>
              </a:lnSpc>
              <a:spcBef>
                <a:spcPts val="0"/>
              </a:spcBef>
              <a:spcAft>
                <a:spcPts val="0"/>
              </a:spcAft>
              <a:buClrTx/>
              <a:buSzTx/>
              <a:buFontTx/>
              <a:buNone/>
              <a:tabLst/>
              <a:defRPr/>
            </a:pPr>
            <a:endParaRPr kumimoji="0" lang="en-US" altLang="ja-JP"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a:p>
            <a:pPr marL="180000" marR="0" lvl="0" indent="-87313" algn="l"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循環器病を対象とする国立高度専門医療研究センターとして、循環器病に関する診断・治療、調査・研究および専門医療従事者の研修・育成を実施</a:t>
            </a:r>
          </a:p>
          <a:p>
            <a:pPr marL="180000" marR="0" lvl="0" indent="-87313" algn="l"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一つの建物に</a:t>
            </a:r>
            <a:r>
              <a:rPr kumimoji="0" lang="ja-JP" altLang="en-US" sz="10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病院、研究所、オープンイノベーションセンターの３つの機関が</a:t>
            </a:r>
            <a:br>
              <a:rPr kumimoji="0" lang="en-US" altLang="ja-JP" sz="10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0" lang="ja-JP" altLang="en-US" sz="10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入る、世界レベルの医療研究機関</a:t>
            </a:r>
            <a:endParaRPr kumimoji="0" lang="en-US" altLang="ja-JP" sz="10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正方形/長方形 27">
            <a:extLst>
              <a:ext uri="{FF2B5EF4-FFF2-40B4-BE49-F238E27FC236}">
                <a16:creationId xmlns:a16="http://schemas.microsoft.com/office/drawing/2014/main" id="{BE493D91-0C45-4F78-AC12-22217CE72CC8}"/>
              </a:ext>
            </a:extLst>
          </p:cNvPr>
          <p:cNvSpPr/>
          <p:nvPr/>
        </p:nvSpPr>
        <p:spPr>
          <a:xfrm>
            <a:off x="5115000" y="3116055"/>
            <a:ext cx="4608000" cy="291600"/>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marR="0" lvl="0" indent="0" algn="ctr" defTabSz="457200" rtl="0" eaLnBrk="1" fontAlgn="auto" latinLnBrk="0" hangingPunct="1">
              <a:lnSpc>
                <a:spcPts val="9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（２０１９年、健都に移転）</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2" name="楕円 31">
            <a:extLst>
              <a:ext uri="{FF2B5EF4-FFF2-40B4-BE49-F238E27FC236}">
                <a16:creationId xmlns:a16="http://schemas.microsoft.com/office/drawing/2014/main" id="{A0DC0E73-35B2-45D7-828F-E63863D91C66}"/>
              </a:ext>
            </a:extLst>
          </p:cNvPr>
          <p:cNvSpPr/>
          <p:nvPr/>
        </p:nvSpPr>
        <p:spPr>
          <a:xfrm>
            <a:off x="1019074" y="5371897"/>
            <a:ext cx="2935853" cy="245365"/>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714589F3-1E58-49AF-BDC4-44B3342FD800}"/>
              </a:ext>
            </a:extLst>
          </p:cNvPr>
          <p:cNvSpPr/>
          <p:nvPr/>
        </p:nvSpPr>
        <p:spPr>
          <a:xfrm>
            <a:off x="170418" y="5062188"/>
            <a:ext cx="4608000" cy="349439"/>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marR="0" lvl="0" indent="0" algn="r" defTabSz="457200" rtl="0" eaLnBrk="1" fontAlgn="auto" latinLnBrk="0" hangingPunct="1">
              <a:lnSpc>
                <a:spcPts val="900"/>
              </a:lnSpc>
              <a:spcBef>
                <a:spcPts val="0"/>
              </a:spcBef>
              <a:spcAft>
                <a:spcPts val="0"/>
              </a:spcAft>
              <a:buClrTx/>
              <a:buSzTx/>
              <a:buFontTx/>
              <a:buNone/>
              <a:tabLst/>
              <a:defRPr/>
            </a:pPr>
            <a:r>
              <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lang="ja-JP" altLang="en-US" sz="1100" b="1" dirty="0">
                <a:solidFill>
                  <a:prstClr val="black"/>
                </a:solidFill>
                <a:latin typeface="BIZ UDPゴシック" panose="020B0400000000000000" pitchFamily="50" charset="-128"/>
                <a:ea typeface="BIZ UDPゴシック" panose="020B0400000000000000" pitchFamily="50" charset="-128"/>
              </a:rPr>
              <a:t>独立行政法人　</a:t>
            </a: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工業所有</a:t>
            </a:r>
            <a:r>
              <a:rPr lang="ja-JP" altLang="en-US" sz="1100" b="1" dirty="0">
                <a:solidFill>
                  <a:prstClr val="black"/>
                </a:solidFill>
                <a:latin typeface="BIZ UDPゴシック" panose="020B0400000000000000" pitchFamily="50" charset="-128"/>
                <a:ea typeface="BIZ UDPゴシック" panose="020B0400000000000000" pitchFamily="50" charset="-128"/>
              </a:rPr>
              <a:t>権</a:t>
            </a: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情報・研修館</a:t>
            </a:r>
            <a:endPar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7" name="正方形/長方形 36">
            <a:extLst>
              <a:ext uri="{FF2B5EF4-FFF2-40B4-BE49-F238E27FC236}">
                <a16:creationId xmlns:a16="http://schemas.microsoft.com/office/drawing/2014/main" id="{1E193C99-8AF1-4A9D-9A64-6782F4651FD8}"/>
              </a:ext>
            </a:extLst>
          </p:cNvPr>
          <p:cNvSpPr/>
          <p:nvPr/>
        </p:nvSpPr>
        <p:spPr>
          <a:xfrm>
            <a:off x="102154" y="5331879"/>
            <a:ext cx="4608000" cy="339852"/>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marR="0" lvl="0" indent="0" algn="ctr" defTabSz="457200" rtl="0" eaLnBrk="1" fontAlgn="auto" latinLnBrk="0" hangingPunct="1">
              <a:lnSpc>
                <a:spcPts val="9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（２０１７年、グランフロントに設置）</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8" name="正方形/長方形 37">
            <a:extLst>
              <a:ext uri="{FF2B5EF4-FFF2-40B4-BE49-F238E27FC236}">
                <a16:creationId xmlns:a16="http://schemas.microsoft.com/office/drawing/2014/main" id="{30EE0882-A8C7-4F22-A766-7945EE26150B}"/>
              </a:ext>
            </a:extLst>
          </p:cNvPr>
          <p:cNvSpPr/>
          <p:nvPr/>
        </p:nvSpPr>
        <p:spPr>
          <a:xfrm>
            <a:off x="223423" y="5640179"/>
            <a:ext cx="4608000" cy="600821"/>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marR="0" lvl="0" indent="-87313" algn="l"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ja-JP" altLang="en-US" sz="10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専門家（知</a:t>
            </a:r>
            <a:r>
              <a:rPr kumimoji="0" lang="ja-JP" altLang="en-US" sz="1000" i="0"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財戦略エキスパート）による</a:t>
            </a:r>
            <a:r>
              <a:rPr kumimoji="0" lang="ja-JP" altLang="en-US" sz="100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“ビジネス・知財総合戦略”に関する専門的な支援</a:t>
            </a:r>
            <a:r>
              <a:rPr kumimoji="0" lang="ja-JP" altLang="en-US" sz="10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等</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767219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75541CA-E1F7-476E-BE71-671375E5A6E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9" name="グループ化 8">
            <a:extLst>
              <a:ext uri="{FF2B5EF4-FFF2-40B4-BE49-F238E27FC236}">
                <a16:creationId xmlns:a16="http://schemas.microsoft.com/office/drawing/2014/main" id="{2C7BA250-69F6-465E-8B76-DDF63FB7E0C3}"/>
              </a:ext>
            </a:extLst>
          </p:cNvPr>
          <p:cNvGrpSpPr/>
          <p:nvPr/>
        </p:nvGrpSpPr>
        <p:grpSpPr>
          <a:xfrm>
            <a:off x="3566506" y="890553"/>
            <a:ext cx="3012255" cy="3215998"/>
            <a:chOff x="3568387" y="1224185"/>
            <a:chExt cx="3107076" cy="3124307"/>
          </a:xfrm>
        </p:grpSpPr>
        <p:sp>
          <p:nvSpPr>
            <p:cNvPr id="5" name="テキスト ボックス 4">
              <a:extLst>
                <a:ext uri="{FF2B5EF4-FFF2-40B4-BE49-F238E27FC236}">
                  <a16:creationId xmlns:a16="http://schemas.microsoft.com/office/drawing/2014/main" id="{C9E389A3-8513-4FD9-A8F4-2944619B29C0}"/>
                </a:ext>
              </a:extLst>
            </p:cNvPr>
            <p:cNvSpPr txBox="1"/>
            <p:nvPr/>
          </p:nvSpPr>
          <p:spPr>
            <a:xfrm>
              <a:off x="3580946" y="1551646"/>
              <a:ext cx="3094517" cy="2566368"/>
            </a:xfrm>
            <a:prstGeom prst="rect">
              <a:avLst/>
            </a:prstGeom>
            <a:noFill/>
          </p:spPr>
          <p:txBody>
            <a:bodyPr wrap="square" rtlCol="0">
              <a:spAutoFit/>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（２０１６年度導入）</a:t>
              </a:r>
              <a:endParaRPr kumimoji="0" lang="en-US" altLang="ja-JP" sz="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en-US" altLang="ja-JP"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目　的</a:t>
              </a:r>
              <a:r>
                <a:rPr kumimoji="0" lang="en-US" altLang="ja-JP"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p>
            <a:p>
              <a:pPr marL="87313" marR="0" lvl="0" indent="-87313" algn="l" defTabSz="457200" rtl="0" eaLnBrk="1" fontAlgn="auto" latinLnBrk="0" hangingPunct="1">
                <a:lnSpc>
                  <a:spcPts val="1400"/>
                </a:lnSpc>
                <a:spcBef>
                  <a:spcPts val="0"/>
                </a:spcBef>
                <a:spcAft>
                  <a:spcPts val="0"/>
                </a:spcAft>
                <a:buClrTx/>
                <a:buSzTx/>
                <a:buFont typeface="Arial" panose="020B0604020202020204" pitchFamily="34" charset="0"/>
                <a:buChar char="•"/>
                <a:tabLst/>
                <a:defRPr/>
              </a:pPr>
              <a:r>
                <a:rPr kumimoji="0" lang="ja-JP" altLang="en-US" sz="105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大阪が世界有数の国際都市として発展していくことをめざし、</a:t>
              </a:r>
              <a:r>
                <a:rPr kumimoji="0" lang="ja-JP" altLang="en-US" sz="110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都市の魅力を高める</a:t>
              </a:r>
              <a:r>
                <a:rPr kumimoji="0" lang="ja-JP" altLang="en-US" sz="105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とともに、</a:t>
              </a:r>
              <a:r>
                <a:rPr kumimoji="0" lang="ja-JP" altLang="en-US" sz="110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観光の振興を図る</a:t>
              </a:r>
              <a:r>
                <a:rPr kumimoji="0" lang="ja-JP" altLang="en-US" sz="105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施策に要する費用に充てるため、</a:t>
              </a:r>
              <a:r>
                <a:rPr kumimoji="0" lang="ja-JP" altLang="en-US" sz="110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全国に先駆けて（全国で２番目）導入</a:t>
              </a:r>
              <a:endParaRPr kumimoji="0" lang="en-US" altLang="ja-JP" sz="105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600"/>
                </a:spcBef>
                <a:spcAft>
                  <a:spcPts val="0"/>
                </a:spcAft>
                <a:buClrTx/>
                <a:buSzTx/>
                <a:buFontTx/>
                <a:buNone/>
                <a:tabLst/>
                <a:defRPr/>
              </a:pPr>
              <a:r>
                <a:rPr kumimoji="0" lang="en-US" altLang="ja-JP"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実　績</a:t>
              </a:r>
              <a:r>
                <a:rPr kumimoji="0" lang="en-US" altLang="ja-JP"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税収の活用例</a:t>
              </a:r>
              <a:endParaRPr kumimoji="0"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7313" indent="-87313" defTabSz="457200">
                <a:lnSpc>
                  <a:spcPts val="1400"/>
                </a:lnSpc>
                <a:buFont typeface="Arial" panose="020B0604020202020204" pitchFamily="34" charset="0"/>
                <a:buChar char="•"/>
                <a:defRPr/>
              </a:pPr>
              <a:r>
                <a:rPr kumimoji="0" lang="ja-JP" altLang="en-US" sz="900" dirty="0">
                  <a:latin typeface="BIZ UDPゴシック" panose="020B0400000000000000" pitchFamily="50" charset="-128"/>
                  <a:ea typeface="BIZ UDPゴシック" panose="020B0400000000000000" pitchFamily="50" charset="-128"/>
                </a:rPr>
                <a:t>トラベルサービスセンターの運営</a:t>
              </a:r>
              <a:endParaRPr kumimoji="0" lang="en-US" altLang="ja-JP" sz="900" dirty="0">
                <a:latin typeface="BIZ UDPゴシック" panose="020B0400000000000000" pitchFamily="50" charset="-128"/>
                <a:ea typeface="BIZ UDPゴシック" panose="020B0400000000000000" pitchFamily="50" charset="-128"/>
              </a:endParaRPr>
            </a:p>
            <a:p>
              <a:pPr marL="87313" marR="0" lvl="0" indent="-87313" algn="l" defTabSz="457200" rtl="0" eaLnBrk="1" fontAlgn="auto" latinLnBrk="0" hangingPunct="1">
                <a:lnSpc>
                  <a:spcPts val="1400"/>
                </a:lnSpc>
                <a:spcBef>
                  <a:spcPts val="0"/>
                </a:spcBef>
                <a:spcAft>
                  <a:spcPts val="0"/>
                </a:spcAft>
                <a:buClrTx/>
                <a:buSzTx/>
                <a:buFont typeface="Arial" panose="020B0604020202020204" pitchFamily="34" charset="0"/>
                <a:buChar char="•"/>
                <a:tabLst/>
                <a:defRPr/>
              </a:pPr>
              <a:r>
                <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Osaka free Wi-Fi</a:t>
              </a: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の整備</a:t>
              </a:r>
              <a:endPar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ts val="1400"/>
                </a:lnSpc>
                <a:spcBef>
                  <a:spcPts val="0"/>
                </a:spcBef>
                <a:spcAft>
                  <a:spcPts val="0"/>
                </a:spcAft>
                <a:buClrTx/>
                <a:buSzTx/>
                <a:buFont typeface="Arial" panose="020B0604020202020204" pitchFamily="34" charset="0"/>
                <a:buChar char="•"/>
                <a:tabLst/>
                <a:defRPr/>
              </a:pP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大阪駅・梅田駅周辺の案内サインの整備支援</a:t>
              </a:r>
              <a:endPar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ts val="1400"/>
                </a:lnSpc>
                <a:spcBef>
                  <a:spcPts val="0"/>
                </a:spcBef>
                <a:spcAft>
                  <a:spcPts val="0"/>
                </a:spcAft>
                <a:buClrTx/>
                <a:buSzTx/>
                <a:buFont typeface="Arial" panose="020B0604020202020204" pitchFamily="34" charset="0"/>
                <a:buChar char="•"/>
                <a:tabLst/>
                <a:defRPr/>
              </a:pP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観光トイレの整備</a:t>
              </a:r>
              <a:endPar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ts val="1400"/>
                </a:lnSpc>
                <a:spcBef>
                  <a:spcPts val="0"/>
                </a:spcBef>
                <a:spcAft>
                  <a:spcPts val="0"/>
                </a:spcAft>
                <a:buClrTx/>
                <a:buSzTx/>
                <a:buFont typeface="Arial" panose="020B0604020202020204" pitchFamily="34" charset="0"/>
                <a:buChar char="•"/>
                <a:tabLst/>
                <a:defRPr/>
              </a:pP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宿泊施設の</a:t>
              </a:r>
              <a:r>
                <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IT</a:t>
              </a: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環境整備やｷｬｯｼｭﾚｽ決済機能の導入支援</a:t>
              </a:r>
              <a:endPar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ts val="1400"/>
                </a:lnSpc>
                <a:spcBef>
                  <a:spcPts val="0"/>
                </a:spcBef>
                <a:spcAft>
                  <a:spcPts val="0"/>
                </a:spcAft>
                <a:buClrTx/>
                <a:buSzTx/>
                <a:buFont typeface="Arial" panose="020B0604020202020204" pitchFamily="34" charset="0"/>
                <a:buChar char="•"/>
                <a:tabLst/>
                <a:defRPr/>
              </a:pPr>
              <a:r>
                <a:rPr kumimoji="0"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大阪・光の饗宴</a:t>
              </a:r>
              <a:endParaRPr kumimoji="0"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ts val="1400"/>
                </a:lnSpc>
                <a:spcBef>
                  <a:spcPts val="0"/>
                </a:spcBef>
                <a:spcAft>
                  <a:spcPts val="0"/>
                </a:spcAft>
                <a:buClrTx/>
                <a:buSzTx/>
                <a:buFont typeface="Arial" panose="020B0604020202020204" pitchFamily="34" charset="0"/>
                <a:buChar char="•"/>
                <a:tabLst/>
                <a:defRPr/>
              </a:pP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中之島</a:t>
              </a:r>
              <a:r>
                <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GATE</a:t>
              </a: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サウスピア整備</a:t>
              </a:r>
            </a:p>
          </p:txBody>
        </p:sp>
        <p:sp>
          <p:nvSpPr>
            <p:cNvPr id="32" name="正方形/長方形 31">
              <a:extLst>
                <a:ext uri="{FF2B5EF4-FFF2-40B4-BE49-F238E27FC236}">
                  <a16:creationId xmlns:a16="http://schemas.microsoft.com/office/drawing/2014/main" id="{A527B463-92BE-4909-9D43-AE0A5521815D}"/>
                </a:ext>
              </a:extLst>
            </p:cNvPr>
            <p:cNvSpPr/>
            <p:nvPr/>
          </p:nvSpPr>
          <p:spPr>
            <a:xfrm>
              <a:off x="3568387" y="1391646"/>
              <a:ext cx="3107076" cy="2956846"/>
            </a:xfrm>
            <a:prstGeom prst="rect">
              <a:avLst/>
            </a:prstGeom>
            <a:noFill/>
            <a:ln w="63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829CE137-0349-4AF5-9832-D7650BC7E957}"/>
                </a:ext>
              </a:extLst>
            </p:cNvPr>
            <p:cNvSpPr txBox="1"/>
            <p:nvPr/>
          </p:nvSpPr>
          <p:spPr>
            <a:xfrm>
              <a:off x="4662218" y="1224185"/>
              <a:ext cx="931973" cy="284052"/>
            </a:xfrm>
            <a:prstGeom prst="rect">
              <a:avLst/>
            </a:prstGeom>
            <a:solidFill>
              <a:srgbClr val="2CA38C"/>
            </a:solid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宿　泊　税</a:t>
              </a:r>
              <a:endParaRPr kumimoji="0" lang="en-US" altLang="ja-JP"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grpSp>
      <p:sp>
        <p:nvSpPr>
          <p:cNvPr id="43" name="テキスト ボックス 42">
            <a:extLst>
              <a:ext uri="{FF2B5EF4-FFF2-40B4-BE49-F238E27FC236}">
                <a16:creationId xmlns:a16="http://schemas.microsoft.com/office/drawing/2014/main" id="{603DA2FB-3936-4243-A6E6-F534F5ACCF19}"/>
              </a:ext>
            </a:extLst>
          </p:cNvPr>
          <p:cNvSpPr txBox="1"/>
          <p:nvPr/>
        </p:nvSpPr>
        <p:spPr>
          <a:xfrm>
            <a:off x="322914" y="4506944"/>
            <a:ext cx="4893829" cy="2082621"/>
          </a:xfrm>
          <a:prstGeom prst="rect">
            <a:avLst/>
          </a:prstGeom>
          <a:noFill/>
        </p:spPr>
        <p:txBody>
          <a:bodyPr wrap="square" rtlCol="0">
            <a:spAutoFit/>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（２０１２年：</a:t>
            </a:r>
            <a:r>
              <a:rPr lang="ja-JP" altLang="en-US" sz="1000" dirty="0">
                <a:solidFill>
                  <a:prstClr val="black"/>
                </a:solidFill>
                <a:latin typeface="BIZ UDPゴシック" panose="020B0400000000000000" pitchFamily="50" charset="-128"/>
                <a:ea typeface="BIZ UDPゴシック" panose="020B0400000000000000" pitchFamily="50" charset="-128"/>
              </a:rPr>
              <a:t>府市</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「特区税制」創設、２０１６年：府は「成長特区税制」へ改正）</a:t>
            </a:r>
            <a:endParaRPr kumimoji="0" lang="en-US" altLang="ja-JP" sz="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300"/>
              </a:lnSpc>
              <a:spcBef>
                <a:spcPts val="0"/>
              </a:spcBef>
              <a:spcAft>
                <a:spcPts val="0"/>
              </a:spcAft>
              <a:buClrTx/>
              <a:buSzTx/>
              <a:buFontTx/>
              <a:buNone/>
              <a:tabLst/>
              <a:defRPr/>
            </a:pPr>
            <a:r>
              <a:rPr kumimoji="0" lang="en-US" altLang="ja-JP"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目　的</a:t>
            </a:r>
            <a:r>
              <a:rPr kumimoji="0" lang="en-US" altLang="ja-JP"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p>
          <a:p>
            <a:pPr marL="87313" marR="0" lvl="0" indent="-87313" algn="l" defTabSz="45720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0" lang="ja-JP" altLang="en-US" sz="110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成長産業の集積の促進および国際競争力の強化</a:t>
            </a:r>
            <a:r>
              <a:rPr kumimoji="0" lang="ja-JP" altLang="en-US" sz="11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を目的として、</a:t>
            </a:r>
            <a:r>
              <a:rPr kumimoji="0" lang="ja-JP" altLang="en-US" sz="110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府内の成長特</a:t>
            </a:r>
            <a:r>
              <a:rPr kumimoji="0" lang="ja-JP" altLang="en-US" sz="1100" b="1" i="0" u="sng"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区</a:t>
            </a:r>
            <a:r>
              <a:rPr lang="en-US" altLang="ja-JP" sz="1100" b="1" u="sng" kern="0" dirty="0">
                <a:latin typeface="BIZ UDPゴシック" panose="020B0400000000000000" pitchFamily="50" charset="-128"/>
                <a:ea typeface="BIZ UDPゴシック" panose="020B0400000000000000" pitchFamily="50" charset="-128"/>
              </a:rPr>
              <a:t>(</a:t>
            </a:r>
            <a:r>
              <a:rPr lang="ja-JP" altLang="en-US" sz="1100" b="1" u="sng" kern="0" dirty="0">
                <a:latin typeface="BIZ UDPゴシック" panose="020B0400000000000000" pitchFamily="50" charset="-128"/>
                <a:ea typeface="BIZ UDPゴシック" panose="020B0400000000000000" pitchFamily="50" charset="-128"/>
              </a:rPr>
              <a:t>総合特区含む</a:t>
            </a:r>
            <a:r>
              <a:rPr lang="en-US" altLang="ja-JP" sz="1100" b="1" u="sng" kern="0" dirty="0">
                <a:latin typeface="BIZ UDPゴシック" panose="020B0400000000000000" pitchFamily="50" charset="-128"/>
                <a:ea typeface="BIZ UDPゴシック" panose="020B0400000000000000" pitchFamily="50" charset="-128"/>
              </a:rPr>
              <a:t>)</a:t>
            </a:r>
            <a:r>
              <a:rPr kumimoji="0" lang="ja-JP" altLang="en-US" sz="110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に進出</a:t>
            </a:r>
            <a:r>
              <a:rPr kumimoji="0" lang="ja-JP" altLang="en-US" sz="11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し、</a:t>
            </a:r>
            <a:r>
              <a:rPr kumimoji="0" lang="ja-JP" altLang="en-US" sz="110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新エネルギーやライフサイエンスに関する事業を行った場合、 大阪府税</a:t>
            </a:r>
            <a:r>
              <a:rPr lang="ja-JP" altLang="en-US" sz="1100" b="1" u="sng" kern="0" dirty="0">
                <a:solidFill>
                  <a:srgbClr val="000000"/>
                </a:solidFill>
                <a:latin typeface="BIZ UDPゴシック" panose="020B0400000000000000" pitchFamily="50" charset="-128"/>
                <a:ea typeface="BIZ UDPゴシック" panose="020B0400000000000000" pitchFamily="50" charset="-128"/>
              </a:rPr>
              <a:t>・大阪市税</a:t>
            </a:r>
            <a:r>
              <a:rPr kumimoji="0" lang="ja-JP" altLang="en-US" sz="110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が最大ゼロ</a:t>
            </a:r>
            <a:r>
              <a:rPr kumimoji="0" lang="ja-JP" altLang="en-US" sz="105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となる制度を導入</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300"/>
              </a:lnSpc>
              <a:spcBef>
                <a:spcPts val="600"/>
              </a:spcBef>
              <a:spcAft>
                <a:spcPts val="0"/>
              </a:spcAft>
              <a:buClrTx/>
              <a:buSzTx/>
              <a:buFontTx/>
              <a:buNone/>
              <a:tabLst/>
              <a:defRPr/>
            </a:pPr>
            <a:r>
              <a:rPr kumimoji="0" lang="en-US" altLang="ja-JP"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実　績</a:t>
            </a:r>
            <a:r>
              <a:rPr kumimoji="0" lang="en-US" altLang="ja-JP"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成長産業事業計画認定事業者（例）</a:t>
            </a:r>
            <a:endParaRPr kumimoji="0"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3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rPr>
              <a:t>＜彩都西部地区＞</a:t>
            </a:r>
            <a:endParaRPr kumimoji="0" lang="en-US" altLang="ja-JP" sz="10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ct val="100000"/>
              </a:lnSpc>
              <a:spcBef>
                <a:spcPts val="0"/>
              </a:spcBef>
              <a:spcAft>
                <a:spcPts val="0"/>
              </a:spcAft>
              <a:buClrTx/>
              <a:buSzTx/>
              <a:tabLst/>
              <a:defRPr/>
            </a:pP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・アース環境サービス㈱</a:t>
            </a:r>
            <a:endPar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ct val="100000"/>
              </a:lnSpc>
              <a:spcBef>
                <a:spcPts val="0"/>
              </a:spcBef>
              <a:spcAft>
                <a:spcPts val="0"/>
              </a:spcAft>
              <a:buClrTx/>
              <a:buSzTx/>
              <a:tabLst/>
              <a:defRPr/>
            </a:pP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・大塚製薬㈱　</a:t>
            </a:r>
            <a:r>
              <a:rPr lang="ja-JP" altLang="en-US" sz="900" dirty="0">
                <a:solidFill>
                  <a:prstClr val="black"/>
                </a:solidFill>
                <a:latin typeface="BIZ UDPゴシック" panose="020B0400000000000000" pitchFamily="50" charset="-128"/>
                <a:ea typeface="BIZ UDPゴシック" panose="020B0400000000000000" pitchFamily="50" charset="-128"/>
              </a:rPr>
              <a:t>・</a:t>
            </a:r>
            <a:r>
              <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KAGAMI</a:t>
            </a: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ja-JP" altLang="en-US" sz="1000" b="1" i="0" u="none" strike="noStrike" kern="1200" cap="none" spc="0" normalizeH="0" baseline="0" noProof="0" dirty="0">
                <a:ln>
                  <a:noFill/>
                </a:ln>
                <a:effectLst/>
                <a:highlight>
                  <a:srgbClr val="C0C0C0"/>
                </a:highlight>
                <a:uLnTx/>
                <a:uFillTx/>
                <a:latin typeface="BIZ UDPゴシック" panose="020B0400000000000000" pitchFamily="50" charset="-128"/>
                <a:ea typeface="BIZ UDPゴシック" panose="020B0400000000000000" pitchFamily="50" charset="-128"/>
                <a:cs typeface="+mn-cs"/>
              </a:rPr>
              <a:t>＜</a:t>
            </a:r>
            <a:r>
              <a:rPr lang="ja-JP" altLang="en-US" sz="1000" b="1" dirty="0">
                <a:highlight>
                  <a:srgbClr val="C0C0C0"/>
                </a:highlight>
                <a:latin typeface="BIZ UDPゴシック" panose="020B0400000000000000" pitchFamily="50" charset="-128"/>
                <a:ea typeface="BIZ UDPゴシック" panose="020B0400000000000000" pitchFamily="50" charset="-128"/>
              </a:rPr>
              <a:t>北大阪健康医療都市（健都）区域</a:t>
            </a:r>
            <a:r>
              <a:rPr kumimoji="0" lang="ja-JP" altLang="en-US" sz="1000" b="1" i="0" u="none" strike="noStrike" kern="1200" cap="none" spc="0" normalizeH="0" baseline="0" noProof="0" dirty="0">
                <a:ln>
                  <a:noFill/>
                </a:ln>
                <a:effectLst/>
                <a:highlight>
                  <a:srgbClr val="C0C0C0"/>
                </a:highlight>
                <a:uLnTx/>
                <a:uFillTx/>
                <a:latin typeface="BIZ UDPゴシック" panose="020B0400000000000000" pitchFamily="50" charset="-128"/>
                <a:ea typeface="BIZ UDPゴシック" panose="020B0400000000000000" pitchFamily="50" charset="-128"/>
                <a:cs typeface="+mn-cs"/>
              </a:rPr>
              <a:t>＞</a:t>
            </a:r>
            <a:endParaRPr kumimoji="0" lang="en-US" altLang="ja-JP" sz="1000" b="1" i="0" u="none" strike="noStrike" kern="1200" cap="none" spc="0" normalizeH="0" baseline="0" noProof="0" dirty="0">
              <a:ln>
                <a:noFill/>
              </a:ln>
              <a:effectLst/>
              <a:highlight>
                <a:srgbClr val="C0C0C0"/>
              </a:highligh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zh-TW"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JR</a:t>
            </a:r>
            <a:r>
              <a:rPr kumimoji="0" lang="zh-TW" altLang="en-US" sz="9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西日本不動産開発株式会社</a:t>
            </a:r>
            <a:br>
              <a:rPr lang="en-US" altLang="zh-TW" sz="900" dirty="0">
                <a:latin typeface="BIZ UDPゴシック" panose="020B0400000000000000" pitchFamily="50" charset="-128"/>
                <a:ea typeface="BIZ UDPゴシック" panose="020B0400000000000000" pitchFamily="50" charset="-128"/>
              </a:rPr>
            </a:br>
            <a:r>
              <a:rPr kumimoji="0" lang="ja-JP" altLang="en-US" sz="9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lang="ja-JP" altLang="en-US" sz="900" dirty="0">
                <a:latin typeface="BIZ UDPゴシック" panose="020B0400000000000000" pitchFamily="50" charset="-128"/>
                <a:ea typeface="BIZ UDPゴシック" panose="020B0400000000000000" pitchFamily="50" charset="-128"/>
              </a:rPr>
              <a:t>エア・ウォーター㈱　　</a:t>
            </a: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・京都リサーチパーク㈱</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4" name="正方形/長方形 43">
            <a:extLst>
              <a:ext uri="{FF2B5EF4-FFF2-40B4-BE49-F238E27FC236}">
                <a16:creationId xmlns:a16="http://schemas.microsoft.com/office/drawing/2014/main" id="{539EBA20-FBA8-41A7-AB87-9B0AF61CB586}"/>
              </a:ext>
            </a:extLst>
          </p:cNvPr>
          <p:cNvSpPr/>
          <p:nvPr/>
        </p:nvSpPr>
        <p:spPr>
          <a:xfrm>
            <a:off x="313743" y="4369584"/>
            <a:ext cx="4893829" cy="2395527"/>
          </a:xfrm>
          <a:prstGeom prst="rect">
            <a:avLst/>
          </a:prstGeom>
          <a:noFill/>
          <a:ln w="63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5" name="テキスト ボックス 44">
            <a:extLst>
              <a:ext uri="{FF2B5EF4-FFF2-40B4-BE49-F238E27FC236}">
                <a16:creationId xmlns:a16="http://schemas.microsoft.com/office/drawing/2014/main" id="{CD11BCF9-6C35-4ACA-83E6-6E4A08B4ACEE}"/>
              </a:ext>
            </a:extLst>
          </p:cNvPr>
          <p:cNvSpPr txBox="1"/>
          <p:nvPr/>
        </p:nvSpPr>
        <p:spPr>
          <a:xfrm>
            <a:off x="1989795" y="4233820"/>
            <a:ext cx="1184940" cy="292388"/>
          </a:xfrm>
          <a:prstGeom prst="rect">
            <a:avLst/>
          </a:prstGeom>
          <a:solidFill>
            <a:srgbClr val="2CA38C"/>
          </a:solid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成長特区税制</a:t>
            </a:r>
            <a:endParaRPr kumimoji="0" lang="en-US" altLang="ja-JP"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46" name="テキスト ボックス 45">
            <a:extLst>
              <a:ext uri="{FF2B5EF4-FFF2-40B4-BE49-F238E27FC236}">
                <a16:creationId xmlns:a16="http://schemas.microsoft.com/office/drawing/2014/main" id="{0BE04DED-644E-473C-B3FB-0E77B1E3F499}"/>
              </a:ext>
            </a:extLst>
          </p:cNvPr>
          <p:cNvSpPr txBox="1"/>
          <p:nvPr/>
        </p:nvSpPr>
        <p:spPr>
          <a:xfrm>
            <a:off x="2779299" y="5749448"/>
            <a:ext cx="2464375"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rPr>
              <a:t>＜未来医療国際拠点区域（中之島）＞</a:t>
            </a:r>
            <a:endParaRPr kumimoji="0" lang="en-US" altLang="ja-JP" sz="10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ct val="100000"/>
              </a:lnSpc>
              <a:spcBef>
                <a:spcPts val="0"/>
              </a:spcBef>
              <a:spcAft>
                <a:spcPts val="0"/>
              </a:spcAft>
              <a:buClrTx/>
              <a:buSzTx/>
              <a:tabLst/>
              <a:defRPr/>
            </a:pP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・日本生命保険相互㈱ ・京阪ﾎｰﾙﾃﾞｨﾝｸﾞｽ㈱</a:t>
            </a:r>
            <a:endPar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ct val="100000"/>
              </a:lnSpc>
              <a:spcBef>
                <a:spcPts val="0"/>
              </a:spcBef>
              <a:spcAft>
                <a:spcPts val="0"/>
              </a:spcAft>
              <a:buClrTx/>
              <a:buSzTx/>
              <a:tabLst/>
              <a:defRPr/>
            </a:pP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・関電不動産開発㈱</a:t>
            </a:r>
            <a:endParaRPr lang="en-US" altLang="ja-JP" sz="900" dirty="0">
              <a:solidFill>
                <a:prstClr val="black"/>
              </a:solidFill>
              <a:latin typeface="BIZ UDPゴシック" panose="020B0400000000000000" pitchFamily="50" charset="-128"/>
              <a:ea typeface="BIZ UDPゴシック" panose="020B0400000000000000" pitchFamily="50" charset="-128"/>
            </a:endParaRPr>
          </a:p>
          <a:p>
            <a:pPr>
              <a:spcBef>
                <a:spcPts val="300"/>
              </a:spcBef>
              <a:defRPr/>
            </a:pPr>
            <a:r>
              <a:rPr lang="ja-JP" altLang="en-US" sz="1000" b="1" dirty="0">
                <a:highlight>
                  <a:srgbClr val="C0C0C0"/>
                </a:highlight>
                <a:latin typeface="BIZ UDPゴシック" panose="020B0400000000000000" pitchFamily="50" charset="-128"/>
                <a:ea typeface="BIZ UDPゴシック" panose="020B0400000000000000" pitchFamily="50" charset="-128"/>
              </a:rPr>
              <a:t>＜夢洲・咲洲＞</a:t>
            </a:r>
            <a:br>
              <a:rPr lang="en-US" altLang="ja-JP" sz="1100" b="1" dirty="0">
                <a:highlight>
                  <a:srgbClr val="C0C0C0"/>
                </a:highlight>
                <a:latin typeface="BIZ UDPゴシック" panose="020B0400000000000000" pitchFamily="50" charset="-128"/>
                <a:ea typeface="BIZ UDPゴシック" panose="020B0400000000000000" pitchFamily="50" charset="-128"/>
              </a:rPr>
            </a:br>
            <a:r>
              <a:rPr lang="ja-JP" altLang="en-US" sz="900" b="1" dirty="0">
                <a:latin typeface="BIZ UDPゴシック" panose="020B0400000000000000" pitchFamily="50" charset="-128"/>
                <a:ea typeface="BIZ UDPゴシック" panose="020B0400000000000000" pitchFamily="50" charset="-128"/>
              </a:rPr>
              <a:t>　</a:t>
            </a:r>
            <a:r>
              <a:rPr lang="ja-JP" altLang="en-US" sz="900" dirty="0">
                <a:latin typeface="BIZ UDPゴシック" panose="020B0400000000000000" pitchFamily="50" charset="-128"/>
                <a:ea typeface="BIZ UDPゴシック" panose="020B0400000000000000" pitchFamily="50" charset="-128"/>
              </a:rPr>
              <a:t>・富山産業㈱　・浜理薬品工業㈱</a:t>
            </a:r>
            <a:endParaRPr lang="en-US" altLang="ja-JP" sz="900" dirty="0">
              <a:latin typeface="BIZ UDPゴシック" panose="020B0400000000000000" pitchFamily="50" charset="-128"/>
              <a:ea typeface="BIZ UDPゴシック" panose="020B0400000000000000" pitchFamily="50" charset="-128"/>
            </a:endParaRPr>
          </a:p>
          <a:p>
            <a:pPr marR="0" lvl="0" algn="l" defTabSz="457200" rtl="0" eaLnBrk="1" fontAlgn="auto" latinLnBrk="0" hangingPunct="1">
              <a:lnSpc>
                <a:spcPct val="100000"/>
              </a:lnSpc>
              <a:spcBef>
                <a:spcPts val="0"/>
              </a:spcBef>
              <a:spcAft>
                <a:spcPts val="0"/>
              </a:spcAft>
              <a:buClrTx/>
              <a:buSzTx/>
              <a:tabLst/>
              <a:defRPr/>
            </a:pP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7" name="テキスト ボックス 46">
            <a:extLst>
              <a:ext uri="{FF2B5EF4-FFF2-40B4-BE49-F238E27FC236}">
                <a16:creationId xmlns:a16="http://schemas.microsoft.com/office/drawing/2014/main" id="{D1EC7E04-2A3E-4E93-93C3-5C22DE711E96}"/>
              </a:ext>
            </a:extLst>
          </p:cNvPr>
          <p:cNvSpPr txBox="1"/>
          <p:nvPr/>
        </p:nvSpPr>
        <p:spPr>
          <a:xfrm>
            <a:off x="5476624" y="4656898"/>
            <a:ext cx="4106462" cy="1885068"/>
          </a:xfrm>
          <a:prstGeom prst="rect">
            <a:avLst/>
          </a:prstGeom>
          <a:noFill/>
        </p:spPr>
        <p:txBody>
          <a:bodyPr wrap="square" rtlCol="0">
            <a:spAutoFit/>
          </a:bodyPr>
          <a:lstStyle/>
          <a:p>
            <a:pPr marL="0" marR="0" lvl="0" indent="0" algn="l" defTabSz="457200" rtl="0" eaLnBrk="1" fontAlgn="auto" latinLnBrk="0" hangingPunct="1">
              <a:lnSpc>
                <a:spcPts val="13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（２００１年：前身となる「第一種産業集積促進税制</a:t>
            </a:r>
            <a:r>
              <a:rPr kumimoji="0" lang="zh-TW"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（第一種：新規立地対象）</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」創設、２００７年：「産業集積促進税制（第二種</a:t>
            </a:r>
            <a:r>
              <a:rPr kumimoji="0" lang="zh-TW"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：既存工業集積地対象</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）」を追加、２０１</a:t>
            </a:r>
            <a: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年：第一種・第二種を統合した現行「産業集積促進税制」へ改正）</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en-US" altLang="ja-JP"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目　的</a:t>
            </a:r>
            <a:r>
              <a:rPr kumimoji="0" lang="en-US" altLang="ja-JP"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p>
          <a:p>
            <a:pPr marL="87313" marR="0" lvl="0" indent="-87313" algn="l" defTabSz="457200" rtl="0" eaLnBrk="1" fontAlgn="auto" latinLnBrk="0" hangingPunct="1">
              <a:lnSpc>
                <a:spcPts val="1400"/>
              </a:lnSpc>
              <a:spcBef>
                <a:spcPts val="0"/>
              </a:spcBef>
              <a:spcAft>
                <a:spcPts val="0"/>
              </a:spcAft>
              <a:buClrTx/>
              <a:buSzTx/>
              <a:buFont typeface="Arial" panose="020B0604020202020204" pitchFamily="34" charset="0"/>
              <a:buChar char="•"/>
              <a:tabLst/>
              <a:defRPr/>
            </a:pPr>
            <a:r>
              <a:rPr kumimoji="0" lang="ja-JP" altLang="en-US" sz="110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府内産業集積の維持・促進（新規立地・再投資促進）</a:t>
            </a:r>
            <a:r>
              <a:rPr kumimoji="0" lang="ja-JP" altLang="en-US" sz="105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を目的として、</a:t>
            </a:r>
            <a:r>
              <a:rPr kumimoji="0" lang="ja-JP" altLang="en-US" sz="110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府内の産業集積促進地域に</a:t>
            </a:r>
            <a:r>
              <a:rPr kumimoji="0" lang="ja-JP" altLang="en-US" sz="11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10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中小企業が、工場、研究所等を立地</a:t>
            </a:r>
            <a:r>
              <a:rPr kumimoji="0" lang="ja-JP" altLang="en-US" sz="105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した場合、税を軽減する制度を導入</a:t>
            </a:r>
            <a:endParaRPr kumimoji="0" lang="en-US" altLang="ja-JP" sz="11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600"/>
              </a:spcBef>
              <a:spcAft>
                <a:spcPts val="0"/>
              </a:spcAft>
              <a:buClrTx/>
              <a:buSzTx/>
              <a:buFontTx/>
              <a:buNone/>
              <a:tabLst/>
              <a:defRPr/>
            </a:pPr>
            <a:r>
              <a:rPr kumimoji="0" lang="en-US" altLang="ja-JP"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実　績</a:t>
            </a:r>
            <a:r>
              <a:rPr kumimoji="0" lang="en-US" altLang="ja-JP"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対象不動産取得に関する確認結果通知書の交付件数</a:t>
            </a:r>
            <a:endPar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lang="ja-JP" altLang="en-US" sz="900" dirty="0">
                <a:solidFill>
                  <a:prstClr val="black"/>
                </a:solidFill>
                <a:latin typeface="BIZ UDPゴシック" panose="020B0400000000000000" pitchFamily="50" charset="-128"/>
                <a:ea typeface="BIZ UDPゴシック" panose="020B0400000000000000" pitchFamily="50" charset="-128"/>
              </a:rPr>
              <a:t>　１１件（</a:t>
            </a:r>
            <a:r>
              <a:rPr lang="en-US" altLang="ja-JP" sz="900" dirty="0">
                <a:solidFill>
                  <a:prstClr val="black"/>
                </a:solidFill>
                <a:latin typeface="BIZ UDPゴシック" panose="020B0400000000000000" pitchFamily="50" charset="-128"/>
                <a:ea typeface="BIZ UDPゴシック" panose="020B0400000000000000" pitchFamily="50" charset="-128"/>
              </a:rPr>
              <a:t>R</a:t>
            </a:r>
            <a:r>
              <a:rPr lang="ja-JP" altLang="en-US" sz="900" dirty="0">
                <a:solidFill>
                  <a:prstClr val="black"/>
                </a:solidFill>
                <a:latin typeface="BIZ UDPゴシック" panose="020B0400000000000000" pitchFamily="50" charset="-128"/>
                <a:ea typeface="BIZ UDPゴシック" panose="020B0400000000000000" pitchFamily="50" charset="-128"/>
              </a:rPr>
              <a:t>元年度）、９件（</a:t>
            </a:r>
            <a:r>
              <a:rPr lang="en-US" altLang="ja-JP" sz="900" dirty="0">
                <a:solidFill>
                  <a:prstClr val="black"/>
                </a:solidFill>
                <a:latin typeface="BIZ UDPゴシック" panose="020B0400000000000000" pitchFamily="50" charset="-128"/>
                <a:ea typeface="BIZ UDPゴシック" panose="020B0400000000000000" pitchFamily="50" charset="-128"/>
              </a:rPr>
              <a:t>R2</a:t>
            </a:r>
            <a:r>
              <a:rPr lang="ja-JP" altLang="en-US" sz="900" dirty="0">
                <a:solidFill>
                  <a:prstClr val="black"/>
                </a:solidFill>
                <a:latin typeface="BIZ UDPゴシック" panose="020B0400000000000000" pitchFamily="50" charset="-128"/>
                <a:ea typeface="BIZ UDPゴシック" panose="020B0400000000000000" pitchFamily="50" charset="-128"/>
              </a:rPr>
              <a:t>）、８件（</a:t>
            </a:r>
            <a:r>
              <a:rPr lang="en-US" altLang="ja-JP" sz="900" dirty="0">
                <a:solidFill>
                  <a:prstClr val="black"/>
                </a:solidFill>
                <a:latin typeface="BIZ UDPゴシック" panose="020B0400000000000000" pitchFamily="50" charset="-128"/>
                <a:ea typeface="BIZ UDPゴシック" panose="020B0400000000000000" pitchFamily="50" charset="-128"/>
              </a:rPr>
              <a:t>R3</a:t>
            </a:r>
            <a:r>
              <a:rPr lang="ja-JP" altLang="en-US" sz="900" dirty="0">
                <a:solidFill>
                  <a:prstClr val="black"/>
                </a:solidFill>
                <a:latin typeface="BIZ UDPゴシック" panose="020B0400000000000000" pitchFamily="50" charset="-128"/>
                <a:ea typeface="BIZ UDPゴシック" panose="020B0400000000000000" pitchFamily="50" charset="-128"/>
              </a:rPr>
              <a:t>）、１９件（</a:t>
            </a:r>
            <a:r>
              <a:rPr lang="en-US" altLang="ja-JP" sz="900" dirty="0">
                <a:solidFill>
                  <a:prstClr val="black"/>
                </a:solidFill>
                <a:latin typeface="BIZ UDPゴシック" panose="020B0400000000000000" pitchFamily="50" charset="-128"/>
                <a:ea typeface="BIZ UDPゴシック" panose="020B0400000000000000" pitchFamily="50" charset="-128"/>
              </a:rPr>
              <a:t>R4</a:t>
            </a:r>
            <a:r>
              <a:rPr lang="ja-JP" altLang="en-US" sz="900" dirty="0">
                <a:solidFill>
                  <a:prstClr val="black"/>
                </a:solidFill>
                <a:latin typeface="BIZ UDPゴシック" panose="020B0400000000000000" pitchFamily="50" charset="-128"/>
                <a:ea typeface="BIZ UDPゴシック" panose="020B0400000000000000" pitchFamily="50" charset="-128"/>
              </a:rPr>
              <a:t>）、１２件（</a:t>
            </a:r>
            <a:r>
              <a:rPr lang="en-US" altLang="ja-JP" sz="900" dirty="0">
                <a:solidFill>
                  <a:prstClr val="black"/>
                </a:solidFill>
                <a:latin typeface="BIZ UDPゴシック" panose="020B0400000000000000" pitchFamily="50" charset="-128"/>
                <a:ea typeface="BIZ UDPゴシック" panose="020B0400000000000000" pitchFamily="50" charset="-128"/>
              </a:rPr>
              <a:t>R5</a:t>
            </a:r>
            <a:r>
              <a:rPr lang="ja-JP" altLang="en-US" sz="900" dirty="0">
                <a:solidFill>
                  <a:prstClr val="black"/>
                </a:solidFill>
                <a:latin typeface="BIZ UDPゴシック" panose="020B0400000000000000" pitchFamily="50" charset="-128"/>
                <a:ea typeface="BIZ UDPゴシック" panose="020B0400000000000000" pitchFamily="50" charset="-128"/>
              </a:rPr>
              <a:t>）、</a:t>
            </a:r>
            <a:r>
              <a:rPr lang="en-US" altLang="ja-JP" sz="900" dirty="0">
                <a:solidFill>
                  <a:prstClr val="black"/>
                </a:solidFill>
                <a:latin typeface="BIZ UDPゴシック" panose="020B0400000000000000" pitchFamily="50" charset="-128"/>
                <a:ea typeface="BIZ UDPゴシック" panose="020B0400000000000000" pitchFamily="50" charset="-128"/>
              </a:rPr>
              <a:t>2</a:t>
            </a:r>
            <a:r>
              <a:rPr lang="ja-JP" altLang="en-US" sz="900" dirty="0">
                <a:solidFill>
                  <a:prstClr val="black"/>
                </a:solidFill>
                <a:latin typeface="BIZ UDPゴシック" panose="020B0400000000000000" pitchFamily="50" charset="-128"/>
                <a:ea typeface="BIZ UDPゴシック" panose="020B0400000000000000" pitchFamily="50" charset="-128"/>
              </a:rPr>
              <a:t>件（</a:t>
            </a:r>
            <a:r>
              <a:rPr lang="en-US" altLang="ja-JP" sz="900" dirty="0">
                <a:solidFill>
                  <a:prstClr val="black"/>
                </a:solidFill>
                <a:latin typeface="BIZ UDPゴシック" panose="020B0400000000000000" pitchFamily="50" charset="-128"/>
                <a:ea typeface="BIZ UDPゴシック" panose="020B0400000000000000" pitchFamily="50" charset="-128"/>
              </a:rPr>
              <a:t>R6</a:t>
            </a:r>
            <a:r>
              <a:rPr lang="ja-JP" altLang="en-US" sz="900" dirty="0">
                <a:solidFill>
                  <a:prstClr val="black"/>
                </a:solidFill>
                <a:latin typeface="BIZ UDPゴシック" panose="020B0400000000000000" pitchFamily="50" charset="-128"/>
                <a:ea typeface="BIZ UDPゴシック" panose="020B0400000000000000" pitchFamily="50" charset="-128"/>
              </a:rPr>
              <a:t>）</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8" name="正方形/長方形 47">
            <a:extLst>
              <a:ext uri="{FF2B5EF4-FFF2-40B4-BE49-F238E27FC236}">
                <a16:creationId xmlns:a16="http://schemas.microsoft.com/office/drawing/2014/main" id="{C37556E6-0D9F-42A2-94DE-A4DF528C9BD9}"/>
              </a:ext>
            </a:extLst>
          </p:cNvPr>
          <p:cNvSpPr/>
          <p:nvPr/>
        </p:nvSpPr>
        <p:spPr>
          <a:xfrm>
            <a:off x="5476624" y="4369584"/>
            <a:ext cx="4160325" cy="2249334"/>
          </a:xfrm>
          <a:prstGeom prst="rect">
            <a:avLst/>
          </a:prstGeom>
          <a:noFill/>
          <a:ln w="63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9" name="テキスト ボックス 48">
            <a:extLst>
              <a:ext uri="{FF2B5EF4-FFF2-40B4-BE49-F238E27FC236}">
                <a16:creationId xmlns:a16="http://schemas.microsoft.com/office/drawing/2014/main" id="{6F1E0189-2910-42D8-99E2-DF9E57E17D96}"/>
              </a:ext>
            </a:extLst>
          </p:cNvPr>
          <p:cNvSpPr txBox="1"/>
          <p:nvPr/>
        </p:nvSpPr>
        <p:spPr>
          <a:xfrm>
            <a:off x="6609246" y="4255480"/>
            <a:ext cx="1518364" cy="292388"/>
          </a:xfrm>
          <a:prstGeom prst="rect">
            <a:avLst/>
          </a:prstGeom>
          <a:solidFill>
            <a:srgbClr val="2CA38C"/>
          </a:solid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産業集積促進税制</a:t>
            </a:r>
            <a:endParaRPr kumimoji="0" lang="en-US" altLang="ja-JP"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23" name="テキスト ボックス 22">
            <a:extLst>
              <a:ext uri="{FF2B5EF4-FFF2-40B4-BE49-F238E27FC236}">
                <a16:creationId xmlns:a16="http://schemas.microsoft.com/office/drawing/2014/main" id="{8A8C0EA1-C78A-4741-936F-51CC2B5AEDE6}"/>
              </a:ext>
            </a:extLst>
          </p:cNvPr>
          <p:cNvSpPr txBox="1"/>
          <p:nvPr/>
        </p:nvSpPr>
        <p:spPr>
          <a:xfrm>
            <a:off x="0" y="61186"/>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１－①．成長に向けた仕組みづくり＜成長を促す税制度＞</a:t>
            </a:r>
            <a:endParaRPr lang="en-US" altLang="ja-JP" sz="1600" dirty="0"/>
          </a:p>
        </p:txBody>
      </p:sp>
      <p:grpSp>
        <p:nvGrpSpPr>
          <p:cNvPr id="10" name="グループ化 9">
            <a:extLst>
              <a:ext uri="{FF2B5EF4-FFF2-40B4-BE49-F238E27FC236}">
                <a16:creationId xmlns:a16="http://schemas.microsoft.com/office/drawing/2014/main" id="{1127A1AD-AE4C-487D-AF94-89CA179B26AE}"/>
              </a:ext>
            </a:extLst>
          </p:cNvPr>
          <p:cNvGrpSpPr/>
          <p:nvPr/>
        </p:nvGrpSpPr>
        <p:grpSpPr>
          <a:xfrm>
            <a:off x="296585" y="908620"/>
            <a:ext cx="3130853" cy="3183800"/>
            <a:chOff x="263534" y="1242253"/>
            <a:chExt cx="3141109" cy="3189244"/>
          </a:xfrm>
        </p:grpSpPr>
        <p:sp>
          <p:nvSpPr>
            <p:cNvPr id="38" name="テキスト ボックス 37">
              <a:extLst>
                <a:ext uri="{FF2B5EF4-FFF2-40B4-BE49-F238E27FC236}">
                  <a16:creationId xmlns:a16="http://schemas.microsoft.com/office/drawing/2014/main" id="{6D93ACCB-DE3E-4F7E-A126-35CD6EBA3341}"/>
                </a:ext>
              </a:extLst>
            </p:cNvPr>
            <p:cNvSpPr txBox="1"/>
            <p:nvPr/>
          </p:nvSpPr>
          <p:spPr>
            <a:xfrm>
              <a:off x="280749" y="1566290"/>
              <a:ext cx="3123894" cy="2809989"/>
            </a:xfrm>
            <a:prstGeom prst="rect">
              <a:avLst/>
            </a:prstGeom>
            <a:noFill/>
          </p:spPr>
          <p:txBody>
            <a:bodyPr wrap="square" rtlCol="0">
              <a:spAutoFit/>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lang="ja-JP" altLang="en-US" sz="1000" dirty="0">
                  <a:latin typeface="BIZ UDPゴシック" panose="020B0400000000000000" pitchFamily="50" charset="-128"/>
                  <a:ea typeface="BIZ UDPゴシック" panose="020B0400000000000000" pitchFamily="50" charset="-128"/>
                </a:rPr>
                <a:t>２０２３</a:t>
              </a: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年度導入）</a:t>
              </a:r>
              <a:endParaRPr kumimoji="0" lang="en-US" altLang="ja-JP" sz="3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en-US" altLang="ja-JP"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目　的</a:t>
              </a:r>
              <a:r>
                <a:rPr kumimoji="0" lang="en-US" altLang="ja-JP"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p>
            <a:p>
              <a:pPr marL="72000" marR="0" lvl="0" indent="-72000" algn="l"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lang="ja-JP" altLang="en-US" sz="1100" b="1" u="sng" kern="0" dirty="0">
                  <a:latin typeface="BIZ UDPゴシック" panose="020B0400000000000000" pitchFamily="50" charset="-128"/>
                  <a:ea typeface="BIZ UDPゴシック" panose="020B0400000000000000" pitchFamily="50" charset="-128"/>
                </a:rPr>
                <a:t>金融系外国企業等の集積促進及び国際競争力の強化</a:t>
              </a:r>
              <a:r>
                <a:rPr lang="ja-JP" altLang="en-US" sz="1050" kern="0" dirty="0">
                  <a:latin typeface="BIZ UDPゴシック" panose="020B0400000000000000" pitchFamily="50" charset="-128"/>
                  <a:ea typeface="BIZ UDPゴシック" panose="020B0400000000000000" pitchFamily="50" charset="-128"/>
                </a:rPr>
                <a:t>を通じて、府内の経済の活性化と府民生活の向上を目的</a:t>
              </a:r>
              <a:endParaRPr lang="en-US" altLang="ja-JP" sz="1050" kern="0" dirty="0">
                <a:latin typeface="BIZ UDPゴシック" panose="020B0400000000000000" pitchFamily="50" charset="-128"/>
                <a:ea typeface="BIZ UDPゴシック" panose="020B0400000000000000" pitchFamily="50" charset="-128"/>
              </a:endParaRPr>
            </a:p>
            <a:p>
              <a:pPr marL="72000" marR="0" lvl="0" indent="-72000" algn="l"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lang="ja-JP" altLang="en-US" sz="1100" b="1" u="sng" kern="0" dirty="0">
                  <a:latin typeface="BIZ UDPゴシック" panose="020B0400000000000000" pitchFamily="50" charset="-128"/>
                  <a:ea typeface="BIZ UDPゴシック" panose="020B0400000000000000" pitchFamily="50" charset="-128"/>
                </a:rPr>
                <a:t>金融系外国企業等が大阪市に進出した場合、法人住民税・事業税が最大１０年間ゼロ</a:t>
              </a:r>
              <a:r>
                <a:rPr lang="ja-JP" altLang="en-US" sz="1050" kern="0" dirty="0">
                  <a:latin typeface="BIZ UDPゴシック" panose="020B0400000000000000" pitchFamily="50" charset="-128"/>
                  <a:ea typeface="BIZ UDPゴシック" panose="020B0400000000000000" pitchFamily="50" charset="-128"/>
                </a:rPr>
                <a:t>となる</a:t>
              </a:r>
              <a:r>
                <a:rPr lang="ja-JP" altLang="en-US" sz="1100" b="1" u="sng" kern="0" dirty="0">
                  <a:latin typeface="BIZ UDPゴシック" panose="020B0400000000000000" pitchFamily="50" charset="-128"/>
                  <a:ea typeface="BIZ UDPゴシック" panose="020B0400000000000000" pitchFamily="50" charset="-128"/>
                </a:rPr>
                <a:t>国内初</a:t>
              </a:r>
              <a:r>
                <a:rPr lang="ja-JP" altLang="en-US" sz="1050" kern="0" dirty="0">
                  <a:latin typeface="BIZ UDPゴシック" panose="020B0400000000000000" pitchFamily="50" charset="-128"/>
                  <a:ea typeface="BIZ UDPゴシック" panose="020B0400000000000000" pitchFamily="50" charset="-128"/>
                </a:rPr>
                <a:t>の制度を</a:t>
              </a:r>
              <a:r>
                <a:rPr lang="ja-JP" altLang="en-US" sz="1100" b="1" u="sng" kern="0" dirty="0">
                  <a:latin typeface="BIZ UDPゴシック" panose="020B0400000000000000" pitchFamily="50" charset="-128"/>
                  <a:ea typeface="BIZ UDPゴシック" panose="020B0400000000000000" pitchFamily="50" charset="-128"/>
                </a:rPr>
                <a:t>府市一体で</a:t>
              </a:r>
              <a:r>
                <a:rPr lang="ja-JP" altLang="en-US" sz="1050" kern="0" dirty="0">
                  <a:latin typeface="BIZ UDPゴシック" panose="020B0400000000000000" pitchFamily="50" charset="-128"/>
                  <a:ea typeface="BIZ UDPゴシック" panose="020B0400000000000000" pitchFamily="50" charset="-128"/>
                </a:rPr>
                <a:t>導入</a:t>
              </a:r>
              <a:endParaRPr kumimoji="0" lang="en-US" altLang="ja-JP" sz="105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500"/>
                </a:lnSpc>
                <a:spcBef>
                  <a:spcPts val="600"/>
                </a:spcBef>
                <a:spcAft>
                  <a:spcPts val="0"/>
                </a:spcAft>
                <a:buClrTx/>
                <a:buSzTx/>
                <a:buFontTx/>
                <a:buNone/>
                <a:tabLst/>
                <a:defRPr/>
              </a:pPr>
              <a:r>
                <a:rPr kumimoji="0" lang="en-US" altLang="ja-JP"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概　要</a:t>
              </a:r>
              <a:r>
                <a:rPr kumimoji="0" lang="en-US" altLang="ja-JP"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p>
            <a:p>
              <a:pPr marL="72000" marR="0" lvl="0" indent="-7200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lang="ja-JP" altLang="en-US" sz="900" dirty="0">
                  <a:solidFill>
                    <a:prstClr val="black"/>
                  </a:solidFill>
                  <a:latin typeface="BIZ UDPゴシック" panose="020B0400000000000000" pitchFamily="50" charset="-128"/>
                  <a:ea typeface="BIZ UDPゴシック" panose="020B0400000000000000" pitchFamily="50" charset="-128"/>
                </a:rPr>
                <a:t>対象事業：資産運用業、フィンテック事業</a:t>
              </a:r>
              <a:endParaRPr lang="en-US" altLang="ja-JP" sz="900" dirty="0">
                <a:solidFill>
                  <a:prstClr val="black"/>
                </a:solidFill>
                <a:latin typeface="BIZ UDPゴシック" panose="020B0400000000000000" pitchFamily="50" charset="-128"/>
                <a:ea typeface="BIZ UDPゴシック" panose="020B0400000000000000" pitchFamily="50" charset="-128"/>
              </a:endParaRPr>
            </a:p>
            <a:p>
              <a:pPr marL="72000" marR="0" lvl="0" indent="-72000" algn="just"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lang="ja-JP" altLang="en-US" sz="900" dirty="0">
                  <a:solidFill>
                    <a:prstClr val="black"/>
                  </a:solidFill>
                  <a:latin typeface="BIZ UDPゴシック" panose="020B0400000000000000" pitchFamily="50" charset="-128"/>
                  <a:ea typeface="BIZ UDPゴシック" panose="020B0400000000000000" pitchFamily="50" charset="-128"/>
                </a:rPr>
                <a:t>対象法人：２０２３年１１月１日以降に大阪市内に本支店を設置した法人（その他要件あり）</a:t>
              </a:r>
              <a:endParaRPr lang="en-US" altLang="ja-JP" sz="900" dirty="0">
                <a:solidFill>
                  <a:prstClr val="black"/>
                </a:solidFill>
                <a:latin typeface="BIZ UDPゴシック" panose="020B0400000000000000" pitchFamily="50" charset="-128"/>
                <a:ea typeface="BIZ UDPゴシック" panose="020B0400000000000000" pitchFamily="50" charset="-128"/>
              </a:endParaRPr>
            </a:p>
            <a:p>
              <a:pPr marL="72000" marR="0" lvl="0" indent="-72000" algn="l" defTabSz="457200" rtl="0" eaLnBrk="1" fontAlgn="auto" latinLnBrk="0" hangingPunct="1">
                <a:lnSpc>
                  <a:spcPts val="1500"/>
                </a:lnSpc>
                <a:spcBef>
                  <a:spcPts val="0"/>
                </a:spcBef>
                <a:spcAft>
                  <a:spcPts val="0"/>
                </a:spcAft>
                <a:buClrTx/>
                <a:buSzTx/>
                <a:buFont typeface="Arial" panose="020B0604020202020204" pitchFamily="34" charset="0"/>
                <a:buChar char="•"/>
                <a:tabLst/>
                <a:defRPr/>
              </a:pPr>
              <a:r>
                <a:rPr lang="ja-JP" altLang="en-US" sz="900" dirty="0">
                  <a:solidFill>
                    <a:prstClr val="black"/>
                  </a:solidFill>
                  <a:latin typeface="BIZ UDPゴシック" panose="020B0400000000000000" pitchFamily="50" charset="-128"/>
                  <a:ea typeface="BIZ UDPゴシック" panose="020B0400000000000000" pitchFamily="50" charset="-128"/>
                </a:rPr>
                <a:t>軽減期間：最大１０年間（２年ごとに事業計画の延長が必要）</a:t>
              </a:r>
              <a:endParaRPr lang="en-US" altLang="ja-JP" sz="800" dirty="0">
                <a:solidFill>
                  <a:prstClr val="black"/>
                </a:solidFill>
                <a:latin typeface="BIZ UDPゴシック" panose="020B0400000000000000" pitchFamily="50" charset="-128"/>
                <a:ea typeface="BIZ UDPゴシック" panose="020B0400000000000000" pitchFamily="50" charset="-128"/>
              </a:endParaRPr>
            </a:p>
          </p:txBody>
        </p:sp>
        <p:sp>
          <p:nvSpPr>
            <p:cNvPr id="50" name="正方形/長方形 49">
              <a:extLst>
                <a:ext uri="{FF2B5EF4-FFF2-40B4-BE49-F238E27FC236}">
                  <a16:creationId xmlns:a16="http://schemas.microsoft.com/office/drawing/2014/main" id="{1DEFA135-101C-411B-8FD8-5AAAC34E3702}"/>
                </a:ext>
              </a:extLst>
            </p:cNvPr>
            <p:cNvSpPr/>
            <p:nvPr/>
          </p:nvSpPr>
          <p:spPr>
            <a:xfrm>
              <a:off x="263534" y="1399662"/>
              <a:ext cx="3141109" cy="3031835"/>
            </a:xfrm>
            <a:prstGeom prst="rect">
              <a:avLst/>
            </a:prstGeom>
            <a:noFill/>
            <a:ln w="63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テキスト ボックス 50">
              <a:extLst>
                <a:ext uri="{FF2B5EF4-FFF2-40B4-BE49-F238E27FC236}">
                  <a16:creationId xmlns:a16="http://schemas.microsoft.com/office/drawing/2014/main" id="{635EC9F1-57EC-4E53-AA08-BC4BF65DD75B}"/>
                </a:ext>
              </a:extLst>
            </p:cNvPr>
            <p:cNvSpPr txBox="1"/>
            <p:nvPr/>
          </p:nvSpPr>
          <p:spPr>
            <a:xfrm>
              <a:off x="323027" y="1242253"/>
              <a:ext cx="3022122" cy="292888"/>
            </a:xfrm>
            <a:prstGeom prst="rect">
              <a:avLst/>
            </a:prstGeom>
            <a:solidFill>
              <a:srgbClr val="2CA38C"/>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金融系外国企業等に係る地方税の特例</a:t>
              </a:r>
              <a:endParaRPr kumimoji="0" lang="en-US" altLang="ja-JP"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grpSp>
      <p:sp>
        <p:nvSpPr>
          <p:cNvPr id="29" name="テキスト ボックス 28">
            <a:extLst>
              <a:ext uri="{FF2B5EF4-FFF2-40B4-BE49-F238E27FC236}">
                <a16:creationId xmlns:a16="http://schemas.microsoft.com/office/drawing/2014/main" id="{E8CF385C-C557-4B91-814E-51ED214DBA70}"/>
              </a:ext>
            </a:extLst>
          </p:cNvPr>
          <p:cNvSpPr txBox="1"/>
          <p:nvPr/>
        </p:nvSpPr>
        <p:spPr>
          <a:xfrm>
            <a:off x="6751505" y="1246695"/>
            <a:ext cx="2906854" cy="2834046"/>
          </a:xfrm>
          <a:prstGeom prst="rect">
            <a:avLst/>
          </a:prstGeom>
          <a:noFill/>
        </p:spPr>
        <p:txBody>
          <a:bodyPr wrap="square" rtlCol="0">
            <a:spAutoFit/>
          </a:bodyPr>
          <a:lstStyle/>
          <a:p>
            <a:pPr marL="0" marR="0" lvl="0" indent="0" algn="l" defTabSz="457200" rtl="0" eaLnBrk="1" fontAlgn="auto" latinLnBrk="0" hangingPunct="1">
              <a:lnSpc>
                <a:spcPts val="1400"/>
              </a:lnSpc>
              <a:spcBef>
                <a:spcPts val="0"/>
              </a:spcBef>
              <a:spcAft>
                <a:spcPts val="0"/>
              </a:spcAft>
              <a:buClrTx/>
              <a:buSzTx/>
              <a:buFontTx/>
              <a:buNone/>
              <a:tabLst/>
              <a:defRPr/>
            </a:pPr>
            <a:r>
              <a:rPr kumimoji="0" lang="en-US" altLang="ja-JP" sz="1100" b="1" i="0" u="none" strike="noStrike" kern="1200" cap="none" spc="0" normalizeH="0" baseline="0" noProof="0" dirty="0">
                <a:ln>
                  <a:noFill/>
                </a:ln>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100" b="1" i="0" u="none" strike="noStrike" kern="1200" cap="none" spc="0" normalizeH="0" baseline="0" noProof="0" dirty="0">
                <a:ln>
                  <a:noFill/>
                </a:ln>
                <a:effectLst/>
                <a:highlight>
                  <a:srgbClr val="FFFF00"/>
                </a:highlight>
                <a:uLnTx/>
                <a:uFillTx/>
                <a:latin typeface="BIZ UDPゴシック" panose="020B0400000000000000" pitchFamily="50" charset="-128"/>
                <a:ea typeface="BIZ UDPゴシック" panose="020B0400000000000000" pitchFamily="50" charset="-128"/>
                <a:cs typeface="+mn-cs"/>
              </a:rPr>
              <a:t>目　的</a:t>
            </a:r>
            <a:r>
              <a:rPr kumimoji="0" lang="en-US" altLang="ja-JP" sz="1100" b="1" i="0" u="none" strike="noStrike" kern="1200" cap="none" spc="0" normalizeH="0" baseline="0" noProof="0" dirty="0">
                <a:ln>
                  <a:noFill/>
                </a:ln>
                <a:effectLst/>
                <a:highlight>
                  <a:srgbClr val="FFFF00"/>
                </a:highlight>
                <a:uLnTx/>
                <a:uFillTx/>
                <a:latin typeface="BIZ UDPゴシック" panose="020B0400000000000000" pitchFamily="50" charset="-128"/>
                <a:ea typeface="BIZ UDPゴシック" panose="020B0400000000000000" pitchFamily="50" charset="-128"/>
                <a:cs typeface="+mn-cs"/>
              </a:rPr>
              <a:t>】</a:t>
            </a:r>
          </a:p>
          <a:p>
            <a:pPr marL="87313" marR="0" lvl="0" indent="-87313" algn="l" defTabSz="457200" rtl="0" eaLnBrk="1" fontAlgn="auto" latinLnBrk="0" hangingPunct="1">
              <a:lnSpc>
                <a:spcPts val="1400"/>
              </a:lnSpc>
              <a:spcBef>
                <a:spcPts val="0"/>
              </a:spcBef>
              <a:spcAft>
                <a:spcPts val="0"/>
              </a:spcAft>
              <a:buClrTx/>
              <a:buSzTx/>
              <a:buFont typeface="Arial" panose="020B0604020202020204" pitchFamily="34" charset="0"/>
              <a:buChar char="•"/>
              <a:tabLst/>
              <a:defRPr/>
            </a:pPr>
            <a:r>
              <a:rPr kumimoji="0" lang="ja-JP" altLang="en-US" sz="1100" b="1" i="0" u="sng" strike="noStrike" kern="0" cap="none" spc="0" normalizeH="0" baseline="0" noProof="0" dirty="0">
                <a:ln>
                  <a:noFill/>
                </a:ln>
                <a:solidFill>
                  <a:srgbClr val="000000"/>
                </a:solidFill>
                <a:uLnTx/>
                <a:uFillTx/>
                <a:latin typeface="BIZ UDPゴシック" panose="020B0400000000000000" pitchFamily="50" charset="-128"/>
                <a:ea typeface="BIZ UDPゴシック" panose="020B0400000000000000" pitchFamily="50" charset="-128"/>
              </a:rPr>
              <a:t>自然災害から府民の生命財産を守るため「土石流・流木対策」</a:t>
            </a:r>
            <a:r>
              <a:rPr kumimoji="0" lang="ja-JP" altLang="en-US" sz="1050" i="0" u="none" strike="noStrike" kern="0" cap="none" spc="0" normalizeH="0" baseline="0" noProof="0" dirty="0">
                <a:ln>
                  <a:noFill/>
                </a:ln>
                <a:solidFill>
                  <a:srgbClr val="000000"/>
                </a:solidFill>
                <a:uLnTx/>
                <a:uFillTx/>
                <a:latin typeface="BIZ UDPゴシック" panose="020B0400000000000000" pitchFamily="50" charset="-128"/>
                <a:ea typeface="BIZ UDPゴシック" panose="020B0400000000000000" pitchFamily="50" charset="-128"/>
              </a:rPr>
              <a:t>等を行うために必要となる財源確保のため、導入</a:t>
            </a:r>
            <a:endParaRPr kumimoji="0" lang="en-US" altLang="ja-JP" sz="1050" i="0" u="none" strike="noStrike" kern="0" cap="none" spc="0" normalizeH="0" baseline="0" noProof="0" dirty="0">
              <a:ln>
                <a:noFill/>
              </a:ln>
              <a:solidFill>
                <a:srgbClr val="000000"/>
              </a:solidFill>
              <a:uLnTx/>
              <a:uFillTx/>
              <a:latin typeface="BIZ UDPゴシック" panose="020B0400000000000000" pitchFamily="50" charset="-128"/>
              <a:ea typeface="BIZ UDPゴシック" panose="020B0400000000000000" pitchFamily="50" charset="-128"/>
            </a:endParaRPr>
          </a:p>
          <a:p>
            <a:pPr marL="87313" marR="0" lvl="0" indent="-87313" algn="l" defTabSz="457200" rtl="0" eaLnBrk="1" fontAlgn="auto" latinLnBrk="0" hangingPunct="1">
              <a:lnSpc>
                <a:spcPts val="1400"/>
              </a:lnSpc>
              <a:spcBef>
                <a:spcPts val="0"/>
              </a:spcBef>
              <a:spcAft>
                <a:spcPts val="0"/>
              </a:spcAft>
              <a:buClrTx/>
              <a:buSzTx/>
              <a:buFont typeface="Arial" panose="020B0604020202020204" pitchFamily="34" charset="0"/>
              <a:buChar char="•"/>
              <a:tabLst/>
              <a:defRPr/>
            </a:pPr>
            <a:r>
              <a:rPr lang="ja-JP" altLang="en-US" sz="1050" kern="0" dirty="0">
                <a:solidFill>
                  <a:srgbClr val="000000"/>
                </a:solidFill>
                <a:latin typeface="BIZ UDPゴシック" panose="020B0400000000000000" pitchFamily="50" charset="-128"/>
                <a:ea typeface="BIZ UDPゴシック" panose="020B0400000000000000" pitchFamily="50" charset="-128"/>
              </a:rPr>
              <a:t>２０２４</a:t>
            </a:r>
            <a:r>
              <a:rPr kumimoji="0" lang="ja-JP" altLang="en-US" sz="1050" i="0" u="none" strike="noStrike" kern="0" cap="none" spc="0" normalizeH="0" baseline="0" noProof="0" dirty="0">
                <a:ln>
                  <a:noFill/>
                </a:ln>
                <a:solidFill>
                  <a:srgbClr val="000000"/>
                </a:solidFill>
                <a:uLnTx/>
                <a:uFillTx/>
                <a:latin typeface="BIZ UDPゴシック" panose="020B0400000000000000" pitchFamily="50" charset="-128"/>
                <a:ea typeface="BIZ UDPゴシック" panose="020B0400000000000000" pitchFamily="50" charset="-128"/>
              </a:rPr>
              <a:t>年度からは、</a:t>
            </a:r>
            <a:r>
              <a:rPr kumimoji="0" lang="ja-JP" altLang="en-US" sz="1100" b="1" i="0" u="sng" strike="noStrike" kern="0" cap="none" spc="0" normalizeH="0" baseline="0" noProof="0" dirty="0">
                <a:ln>
                  <a:noFill/>
                </a:ln>
                <a:uLnTx/>
                <a:uFillTx/>
                <a:latin typeface="BIZ UDPゴシック" panose="020B0400000000000000" pitchFamily="50" charset="-128"/>
                <a:ea typeface="BIZ UDPゴシック" panose="020B0400000000000000" pitchFamily="50" charset="-128"/>
              </a:rPr>
              <a:t>森林部における山地保水力向上対策等</a:t>
            </a:r>
            <a:r>
              <a:rPr kumimoji="0" lang="ja-JP" altLang="en-US" sz="1050" i="0" u="none" strike="noStrike" kern="0" cap="none" spc="0" normalizeH="0" baseline="0" noProof="0" dirty="0">
                <a:ln>
                  <a:noFill/>
                </a:ln>
                <a:solidFill>
                  <a:srgbClr val="000000"/>
                </a:solidFill>
                <a:uLnTx/>
                <a:uFillTx/>
                <a:latin typeface="BIZ UDPゴシック" panose="020B0400000000000000" pitchFamily="50" charset="-128"/>
                <a:ea typeface="BIZ UDPゴシック" panose="020B0400000000000000" pitchFamily="50" charset="-128"/>
              </a:rPr>
              <a:t>に充当</a:t>
            </a:r>
            <a:endParaRPr kumimoji="0" lang="en-US" altLang="ja-JP" sz="1050" i="0" u="none" strike="noStrike" kern="0" cap="none" spc="0" normalizeH="0" baseline="0" noProof="0" dirty="0">
              <a:ln>
                <a:noFill/>
              </a:ln>
              <a:solidFill>
                <a:srgbClr val="000000"/>
              </a:solidFill>
              <a:uLnTx/>
              <a:uFillTx/>
              <a:latin typeface="BIZ UDPゴシック" panose="020B0400000000000000" pitchFamily="50" charset="-128"/>
              <a:ea typeface="BIZ UDPゴシック" panose="020B0400000000000000" pitchFamily="50" charset="-128"/>
            </a:endParaRPr>
          </a:p>
          <a:p>
            <a:pPr marL="87313" marR="0" lvl="0" indent="-87313" algn="l" defTabSz="457200" rtl="0" eaLnBrk="1" fontAlgn="auto" latinLnBrk="0" hangingPunct="1">
              <a:lnSpc>
                <a:spcPts val="1400"/>
              </a:lnSpc>
              <a:spcBef>
                <a:spcPts val="0"/>
              </a:spcBef>
              <a:spcAft>
                <a:spcPts val="0"/>
              </a:spcAft>
              <a:buClrTx/>
              <a:buSzTx/>
              <a:buFont typeface="Arial" panose="020B0604020202020204" pitchFamily="34" charset="0"/>
              <a:buChar char="•"/>
              <a:tabLst/>
              <a:defRPr/>
            </a:pPr>
            <a:r>
              <a:rPr kumimoji="0" lang="ja-JP" altLang="en-US" sz="1100" b="1" i="0" u="sng" strike="noStrike" kern="0" cap="none" spc="0" normalizeH="0" baseline="0" noProof="0" dirty="0">
                <a:ln>
                  <a:noFill/>
                </a:ln>
                <a:solidFill>
                  <a:srgbClr val="000000"/>
                </a:solidFill>
                <a:uLnTx/>
                <a:uFillTx/>
                <a:latin typeface="BIZ UDPゴシック" panose="020B0400000000000000" pitchFamily="50" charset="-128"/>
                <a:ea typeface="BIZ UDPゴシック" panose="020B0400000000000000" pitchFamily="50" charset="-128"/>
              </a:rPr>
              <a:t>自然公園内の管理道等の安全対策</a:t>
            </a:r>
            <a:r>
              <a:rPr kumimoji="0" lang="ja-JP" altLang="en-US" sz="1050" i="0" u="none" strike="noStrike" kern="0" cap="none" spc="0" normalizeH="0" baseline="0" noProof="0" dirty="0">
                <a:ln>
                  <a:noFill/>
                </a:ln>
                <a:solidFill>
                  <a:srgbClr val="000000"/>
                </a:solidFill>
                <a:uLnTx/>
                <a:uFillTx/>
                <a:latin typeface="BIZ UDPゴシック" panose="020B0400000000000000" pitchFamily="50" charset="-128"/>
                <a:ea typeface="BIZ UDPゴシック" panose="020B0400000000000000" pitchFamily="50" charset="-128"/>
              </a:rPr>
              <a:t>や、</a:t>
            </a:r>
            <a:r>
              <a:rPr kumimoji="0" lang="ja-JP" altLang="en-US" sz="1100" b="1" i="0" u="sng" strike="noStrike" kern="0" cap="none" spc="0" normalizeH="0" baseline="0" noProof="0" dirty="0">
                <a:ln>
                  <a:noFill/>
                </a:ln>
                <a:solidFill>
                  <a:srgbClr val="000000"/>
                </a:solidFill>
                <a:uLnTx/>
                <a:uFillTx/>
                <a:latin typeface="BIZ UDPゴシック" panose="020B0400000000000000" pitchFamily="50" charset="-128"/>
                <a:ea typeface="BIZ UDPゴシック" panose="020B0400000000000000" pitchFamily="50" charset="-128"/>
              </a:rPr>
              <a:t>都市緑化を活用した猛暑対策</a:t>
            </a:r>
            <a:r>
              <a:rPr kumimoji="0" lang="ja-JP" altLang="en-US" sz="1050" i="0" u="none" strike="noStrike" kern="0" cap="none" spc="0" normalizeH="0" baseline="0" noProof="0" dirty="0">
                <a:ln>
                  <a:noFill/>
                </a:ln>
                <a:solidFill>
                  <a:srgbClr val="000000"/>
                </a:solidFill>
                <a:uLnTx/>
                <a:uFillTx/>
                <a:latin typeface="BIZ UDPゴシック" panose="020B0400000000000000" pitchFamily="50" charset="-128"/>
                <a:ea typeface="BIZ UDPゴシック" panose="020B0400000000000000" pitchFamily="50" charset="-128"/>
              </a:rPr>
              <a:t>に充当</a:t>
            </a:r>
            <a:endParaRPr kumimoji="0" lang="en-US" altLang="ja-JP" sz="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1400"/>
              </a:lnSpc>
              <a:spcBef>
                <a:spcPts val="600"/>
              </a:spcBef>
              <a:spcAft>
                <a:spcPts val="0"/>
              </a:spcAft>
              <a:buClrTx/>
              <a:buSzTx/>
              <a:buFontTx/>
              <a:buNone/>
              <a:tabLst/>
              <a:defRPr/>
            </a:pPr>
            <a:r>
              <a:rPr kumimoji="0" lang="en-US" altLang="ja-JP" sz="1000" b="1" i="0" u="none" strike="noStrike" kern="1200" cap="none" spc="0" normalizeH="0" baseline="0" noProof="0" dirty="0">
                <a:ln>
                  <a:noFill/>
                </a:ln>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000" b="1" i="0" u="none" strike="noStrike" kern="1200" cap="none" spc="0" normalizeH="0" baseline="0" noProof="0" dirty="0">
                <a:ln>
                  <a:noFill/>
                </a:ln>
                <a:effectLst/>
                <a:highlight>
                  <a:srgbClr val="FFFF00"/>
                </a:highlight>
                <a:uLnTx/>
                <a:uFillTx/>
                <a:latin typeface="BIZ UDPゴシック" panose="020B0400000000000000" pitchFamily="50" charset="-128"/>
                <a:ea typeface="BIZ UDPゴシック" panose="020B0400000000000000" pitchFamily="50" charset="-128"/>
                <a:cs typeface="+mn-cs"/>
              </a:rPr>
              <a:t>実　績</a:t>
            </a:r>
            <a:r>
              <a:rPr kumimoji="0" lang="en-US" altLang="ja-JP" sz="1000" b="1" i="0" u="none" strike="noStrike" kern="1200" cap="none" spc="0" normalizeH="0" baseline="0" noProof="0" dirty="0">
                <a:ln>
                  <a:noFill/>
                </a:ln>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税収の活用例</a:t>
            </a:r>
            <a:endParaRPr kumimoji="0" lang="en-US" altLang="ja-JP" sz="1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ts val="1400"/>
              </a:lnSpc>
              <a:spcBef>
                <a:spcPts val="0"/>
              </a:spcBef>
              <a:spcAft>
                <a:spcPts val="0"/>
              </a:spcAft>
              <a:buClrTx/>
              <a:buSzTx/>
              <a:buFont typeface="Arial" panose="020B0604020202020204" pitchFamily="34" charset="0"/>
              <a:buChar char="•"/>
              <a:tabLst/>
              <a:defRPr/>
            </a:pPr>
            <a:r>
              <a:rPr lang="ja-JP" altLang="en-US" sz="900" dirty="0">
                <a:solidFill>
                  <a:prstClr val="black"/>
                </a:solidFill>
                <a:latin typeface="BIZ UDPゴシック" panose="020B0400000000000000" pitchFamily="50" charset="-128"/>
                <a:ea typeface="BIZ UDPゴシック" panose="020B0400000000000000" pitchFamily="50" charset="-128"/>
              </a:rPr>
              <a:t>危険渓流の流木対策</a:t>
            </a:r>
            <a:endParaRPr lang="en-US" altLang="ja-JP" sz="900" dirty="0">
              <a:solidFill>
                <a:prstClr val="black"/>
              </a:solidFill>
              <a:latin typeface="BIZ UDPゴシック" panose="020B0400000000000000" pitchFamily="50" charset="-128"/>
              <a:ea typeface="BIZ UDPゴシック" panose="020B0400000000000000" pitchFamily="50" charset="-128"/>
            </a:endParaRPr>
          </a:p>
          <a:p>
            <a:pPr marL="87313" marR="0" lvl="0" indent="-87313" algn="l" defTabSz="457200" rtl="0" eaLnBrk="1" fontAlgn="auto" latinLnBrk="0" hangingPunct="1">
              <a:lnSpc>
                <a:spcPts val="1400"/>
              </a:lnSpc>
              <a:spcBef>
                <a:spcPts val="0"/>
              </a:spcBef>
              <a:spcAft>
                <a:spcPts val="0"/>
              </a:spcAft>
              <a:buClrTx/>
              <a:buSzTx/>
              <a:buFont typeface="Arial" panose="020B0604020202020204" pitchFamily="34" charset="0"/>
              <a:buChar char="•"/>
              <a:tabLst/>
              <a:defRPr/>
            </a:pPr>
            <a:r>
              <a:rPr lang="ja-JP" altLang="en-US" sz="900" dirty="0">
                <a:solidFill>
                  <a:prstClr val="black"/>
                </a:solidFill>
                <a:latin typeface="BIZ UDPゴシック" panose="020B0400000000000000" pitchFamily="50" charset="-128"/>
                <a:ea typeface="BIZ UDPゴシック" panose="020B0400000000000000" pitchFamily="50" charset="-128"/>
              </a:rPr>
              <a:t>持続的な森づくり（基盤整備、人材育成等）</a:t>
            </a:r>
            <a:endParaRPr lang="en-US" altLang="ja-JP" sz="900" dirty="0">
              <a:solidFill>
                <a:prstClr val="black"/>
              </a:solidFill>
              <a:latin typeface="BIZ UDPゴシック" panose="020B0400000000000000" pitchFamily="50" charset="-128"/>
              <a:ea typeface="BIZ UDPゴシック" panose="020B0400000000000000" pitchFamily="50" charset="-128"/>
            </a:endParaRPr>
          </a:p>
          <a:p>
            <a:pPr marL="87313" marR="0" lvl="0" indent="-87313" algn="l" defTabSz="457200" rtl="0" eaLnBrk="1" fontAlgn="auto" latinLnBrk="0" hangingPunct="1">
              <a:lnSpc>
                <a:spcPts val="1400"/>
              </a:lnSpc>
              <a:spcBef>
                <a:spcPts val="0"/>
              </a:spcBef>
              <a:spcAft>
                <a:spcPts val="0"/>
              </a:spcAft>
              <a:buClrTx/>
              <a:buSzTx/>
              <a:buFont typeface="Arial" panose="020B0604020202020204" pitchFamily="34" charset="0"/>
              <a:buChar char="•"/>
              <a:tabLst/>
              <a:defRPr/>
            </a:pPr>
            <a:r>
              <a:rPr lang="ja-JP" altLang="en-US" sz="900" dirty="0">
                <a:solidFill>
                  <a:prstClr val="black"/>
                </a:solidFill>
                <a:latin typeface="BIZ UDPゴシック" panose="020B0400000000000000" pitchFamily="50" charset="-128"/>
                <a:ea typeface="BIZ UDPゴシック" panose="020B0400000000000000" pitchFamily="50" charset="-128"/>
              </a:rPr>
              <a:t>子育て施設の内装木質化への助成</a:t>
            </a:r>
            <a:endParaRPr lang="en-US" altLang="ja-JP" sz="900" dirty="0">
              <a:solidFill>
                <a:prstClr val="black"/>
              </a:solidFill>
              <a:latin typeface="BIZ UDPゴシック" panose="020B0400000000000000" pitchFamily="50" charset="-128"/>
              <a:ea typeface="BIZ UDPゴシック" panose="020B0400000000000000" pitchFamily="50" charset="-128"/>
            </a:endParaRPr>
          </a:p>
          <a:p>
            <a:pPr marL="87313" marR="0" lvl="0" indent="-87313" algn="l" defTabSz="457200" rtl="0" eaLnBrk="1" fontAlgn="auto" latinLnBrk="0" hangingPunct="1">
              <a:lnSpc>
                <a:spcPts val="1400"/>
              </a:lnSpc>
              <a:spcBef>
                <a:spcPts val="0"/>
              </a:spcBef>
              <a:spcAft>
                <a:spcPts val="0"/>
              </a:spcAft>
              <a:buClrTx/>
              <a:buSzTx/>
              <a:buFont typeface="Arial" panose="020B0604020202020204" pitchFamily="34" charset="0"/>
              <a:buChar char="•"/>
              <a:tabLst/>
              <a:defRPr/>
            </a:pPr>
            <a:r>
              <a:rPr lang="ja-JP" altLang="en-US" sz="900" dirty="0">
                <a:solidFill>
                  <a:prstClr val="black"/>
                </a:solidFill>
                <a:latin typeface="BIZ UDPゴシック" panose="020B0400000000000000" pitchFamily="50" charset="-128"/>
                <a:ea typeface="BIZ UDPゴシック" panose="020B0400000000000000" pitchFamily="50" charset="-128"/>
              </a:rPr>
              <a:t>都市緑化を活用した猛暑対策（駅前広場等での対策に対する支援）</a:t>
            </a:r>
            <a:endParaRPr lang="en-US" altLang="ja-JP" sz="900" dirty="0">
              <a:solidFill>
                <a:prstClr val="black"/>
              </a:solidFill>
              <a:latin typeface="BIZ UDPゴシック" panose="020B0400000000000000" pitchFamily="50" charset="-128"/>
              <a:ea typeface="BIZ UDPゴシック" panose="020B0400000000000000" pitchFamily="50" charset="-128"/>
            </a:endParaRPr>
          </a:p>
          <a:p>
            <a:pPr marL="87313" marR="0" lvl="0" indent="-87313" algn="l" defTabSz="457200" rtl="0" eaLnBrk="1" fontAlgn="auto" latinLnBrk="0" hangingPunct="1">
              <a:lnSpc>
                <a:spcPts val="1400"/>
              </a:lnSpc>
              <a:spcBef>
                <a:spcPts val="0"/>
              </a:spcBef>
              <a:spcAft>
                <a:spcPts val="0"/>
              </a:spcAft>
              <a:buClrTx/>
              <a:buSzTx/>
              <a:buFont typeface="Arial" panose="020B0604020202020204" pitchFamily="34" charset="0"/>
              <a:buChar char="•"/>
              <a:tabLst/>
              <a:defRPr/>
            </a:pPr>
            <a:r>
              <a:rPr lang="ja-JP" altLang="en-US" sz="900" dirty="0">
                <a:solidFill>
                  <a:prstClr val="black"/>
                </a:solidFill>
                <a:latin typeface="BIZ UDPゴシック" panose="020B0400000000000000" pitchFamily="50" charset="-128"/>
                <a:ea typeface="BIZ UDPゴシック" panose="020B0400000000000000" pitchFamily="50" charset="-128"/>
              </a:rPr>
              <a:t>森林における</a:t>
            </a:r>
            <a:r>
              <a:rPr lang="ja-JP" altLang="en-US" sz="900" dirty="0">
                <a:latin typeface="BIZ UDPゴシック" panose="020B0400000000000000" pitchFamily="50" charset="-128"/>
                <a:ea typeface="BIZ UDPゴシック" panose="020B0400000000000000" pitchFamily="50" charset="-128"/>
              </a:rPr>
              <a:t>山地保水力向上対策等</a:t>
            </a:r>
            <a:endParaRPr lang="en-US" altLang="ja-JP" sz="900" dirty="0">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C7B9C0A6-BD72-474B-9643-33955CAC702F}"/>
              </a:ext>
            </a:extLst>
          </p:cNvPr>
          <p:cNvSpPr/>
          <p:nvPr/>
        </p:nvSpPr>
        <p:spPr>
          <a:xfrm>
            <a:off x="6709545" y="1058011"/>
            <a:ext cx="2965098" cy="3048540"/>
          </a:xfrm>
          <a:prstGeom prst="rect">
            <a:avLst/>
          </a:prstGeom>
          <a:noFill/>
          <a:ln w="63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321ABD21-DC9A-4CD5-9FD8-FAA20276BD17}"/>
              </a:ext>
            </a:extLst>
          </p:cNvPr>
          <p:cNvSpPr txBox="1"/>
          <p:nvPr/>
        </p:nvSpPr>
        <p:spPr>
          <a:xfrm>
            <a:off x="7695819" y="859775"/>
            <a:ext cx="1018227" cy="292388"/>
          </a:xfrm>
          <a:prstGeom prst="rect">
            <a:avLst/>
          </a:prstGeom>
          <a:solidFill>
            <a:srgbClr val="2CA38C"/>
          </a:solid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300" b="1" dirty="0">
                <a:solidFill>
                  <a:prstClr val="white"/>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森林環境</a:t>
            </a:r>
            <a:r>
              <a:rPr kumimoji="0" lang="ja-JP" altLang="en-US"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税</a:t>
            </a:r>
            <a:endParaRPr kumimoji="0" lang="en-US" altLang="ja-JP"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F56D8A1E-5642-4F28-9F34-9DBB902A33FD}"/>
              </a:ext>
            </a:extLst>
          </p:cNvPr>
          <p:cNvSpPr txBox="1"/>
          <p:nvPr/>
        </p:nvSpPr>
        <p:spPr>
          <a:xfrm>
            <a:off x="7419543" y="1158038"/>
            <a:ext cx="1570778" cy="235834"/>
          </a:xfrm>
          <a:prstGeom prst="rect">
            <a:avLst/>
          </a:prstGeom>
          <a:noFill/>
        </p:spPr>
        <p:txBody>
          <a:bodyPr wrap="square" rtlCol="0">
            <a:spAutoFit/>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0" lang="ja-JP" altLang="en-US" sz="1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（２０１６年度導入）</a:t>
            </a:r>
            <a:endParaRPr kumimoji="0" lang="en-US" altLang="ja-JP" sz="2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25" name="矢印: 五方向 24">
            <a:extLst>
              <a:ext uri="{FF2B5EF4-FFF2-40B4-BE49-F238E27FC236}">
                <a16:creationId xmlns:a16="http://schemas.microsoft.com/office/drawing/2014/main" id="{D3E2FAC1-2EEE-40CE-BCD4-7C4C4FE513F7}"/>
              </a:ext>
            </a:extLst>
          </p:cNvPr>
          <p:cNvSpPr/>
          <p:nvPr/>
        </p:nvSpPr>
        <p:spPr>
          <a:xfrm flipH="1">
            <a:off x="8791575" y="85394"/>
            <a:ext cx="1012271" cy="360000"/>
          </a:xfrm>
          <a:prstGeom prst="homePlate">
            <a:avLst/>
          </a:prstGeom>
          <a:solidFill>
            <a:schemeClr val="bg1"/>
          </a:solidFill>
          <a:ln w="28575">
            <a:solidFill>
              <a:schemeClr val="accent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経　済</a:t>
            </a:r>
          </a:p>
        </p:txBody>
      </p:sp>
    </p:spTree>
    <p:extLst>
      <p:ext uri="{BB962C8B-B14F-4D97-AF65-F5344CB8AC3E}">
        <p14:creationId xmlns:p14="http://schemas.microsoft.com/office/powerpoint/2010/main" val="4271037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9E389A3-8513-4FD9-A8F4-2944619B29C0}"/>
              </a:ext>
            </a:extLst>
          </p:cNvPr>
          <p:cNvSpPr txBox="1"/>
          <p:nvPr/>
        </p:nvSpPr>
        <p:spPr>
          <a:xfrm>
            <a:off x="457210" y="1069733"/>
            <a:ext cx="4176435" cy="4913396"/>
          </a:xfrm>
          <a:prstGeom prst="rect">
            <a:avLst/>
          </a:prstGeom>
          <a:noFill/>
        </p:spPr>
        <p:txBody>
          <a:bodyPr wrap="square" rtlCol="0">
            <a:spAutoFit/>
          </a:bodyPr>
          <a:lstStyle/>
          <a:p>
            <a:pPr marL="0" marR="0" lvl="0" indent="0" algn="ctr" defTabSz="457200" rtl="0" eaLnBrk="1" fontAlgn="auto" latinLnBrk="0" hangingPunct="1">
              <a:lnSpc>
                <a:spcPts val="14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（２０１１年～）</a:t>
            </a:r>
            <a:endParaRPr kumimoji="0" lang="en-US" altLang="ja-JP" sz="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en-US" altLang="ja-JP"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目　的</a:t>
            </a:r>
            <a:r>
              <a:rPr kumimoji="0" lang="en-US" altLang="ja-JP"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p>
          <a:p>
            <a:pPr marL="87313" marR="0" lvl="0" indent="-87313" algn="l" defTabSz="457200" rtl="0" eaLnBrk="1" fontAlgn="auto" latinLnBrk="0" hangingPunct="1">
              <a:lnSpc>
                <a:spcPts val="1400"/>
              </a:lnSpc>
              <a:spcBef>
                <a:spcPts val="0"/>
              </a:spcBef>
              <a:spcAft>
                <a:spcPts val="0"/>
              </a:spcAft>
              <a:buClrTx/>
              <a:buSzTx/>
              <a:buFont typeface="Arial" panose="020B0604020202020204" pitchFamily="34" charset="0"/>
              <a:buChar char="•"/>
              <a:tabLst/>
              <a:defRPr/>
            </a:pPr>
            <a:r>
              <a:rPr kumimoji="0" lang="ja-JP" altLang="en-US" sz="105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関西の医療機関、大学・研究所のﾎﾟﾃﾝｼｬﾙを活かして、</a:t>
            </a:r>
            <a:r>
              <a:rPr kumimoji="0" lang="ja-JP" altLang="en-US" sz="110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ﾗｲﾌｻｲｴﾝｽ</a:t>
            </a:r>
            <a:r>
              <a:rPr kumimoji="0" lang="en-US" altLang="ja-JP" sz="110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10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ｴﾈﾙｷﾞｰ分野の投資促進</a:t>
            </a:r>
            <a:endParaRPr kumimoji="0" lang="en-US" altLang="ja-JP" sz="110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ts val="1400"/>
              </a:lnSpc>
              <a:spcBef>
                <a:spcPts val="0"/>
              </a:spcBef>
              <a:spcAft>
                <a:spcPts val="0"/>
              </a:spcAft>
              <a:buClrTx/>
              <a:buSzTx/>
              <a:buFont typeface="Arial" panose="020B0604020202020204" pitchFamily="34" charset="0"/>
              <a:buChar char="•"/>
              <a:tabLst/>
              <a:defRPr/>
            </a:pPr>
            <a:endPar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en-US" altLang="ja-JP"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実　績</a:t>
            </a:r>
            <a:r>
              <a:rPr kumimoji="0" lang="en-US" altLang="ja-JP"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５１ﾌﾟﾛｼﾞｪｸﾄ</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104</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案件（うち府内は３１ﾌﾟﾛｼﾞｪｸﾄ</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55</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案件）が認定</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endParaRPr kumimoji="0" lang="en-US" altLang="ja-JP" sz="11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rPr>
              <a:t>ライフサイエンス</a:t>
            </a:r>
            <a:endParaRPr kumimoji="0" lang="en-US" altLang="ja-JP" sz="11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1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1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PMDA</a:t>
            </a:r>
            <a:r>
              <a:rPr kumimoji="0" lang="ja-JP" altLang="en-US" sz="11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ｰ</a:t>
            </a:r>
            <a:r>
              <a:rPr kumimoji="0" lang="en-US" altLang="ja-JP" sz="11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WEST</a:t>
            </a:r>
            <a:r>
              <a:rPr kumimoji="0" lang="ja-JP" altLang="en-US" sz="11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機能の整備</a:t>
            </a:r>
            <a:endParaRPr kumimoji="0" lang="en-US" altLang="ja-JP" sz="11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・うめきたに、</a:t>
            </a:r>
            <a:r>
              <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PMDA</a:t>
            </a: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関西支部を</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誘致</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・２０２４年に</a:t>
            </a:r>
            <a:r>
              <a:rPr lang="ja-JP" altLang="en-US" sz="1000" dirty="0">
                <a:solidFill>
                  <a:prstClr val="black"/>
                </a:solidFill>
                <a:latin typeface="BIZ UDPゴシック" panose="020B0400000000000000" pitchFamily="50" charset="-128"/>
                <a:ea typeface="BIZ UDPゴシック" panose="020B0400000000000000" pitchFamily="50" charset="-128"/>
              </a:rPr>
              <a:t>中之島クロス</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に移転</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endParaRPr kumimoji="0"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1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●ホウ素中性子捕捉療法の実現</a:t>
            </a:r>
            <a:endParaRPr kumimoji="0" lang="en-US" altLang="ja-JP" sz="11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a:t>
            </a: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医科大</a:t>
            </a:r>
            <a:r>
              <a:rPr kumimoji="0" lang="ja-JP" altLang="en-US" sz="1000" b="0" i="0" u="none"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rPr>
              <a:t>に「関西</a:t>
            </a:r>
            <a:r>
              <a:rPr kumimoji="0" lang="en-US" altLang="ja-JP" sz="1000" b="0" i="0" u="none"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rPr>
              <a:t>BNCT</a:t>
            </a:r>
            <a:r>
              <a:rPr kumimoji="0" lang="ja-JP" altLang="en-US" sz="1000" b="0" i="0" u="none"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rPr>
              <a:t>共同医療センター」</a:t>
            </a:r>
            <a:br>
              <a:rPr kumimoji="0" lang="en-US" altLang="ja-JP" sz="1000" b="0" i="0" u="none"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rPr>
            </a:br>
            <a:r>
              <a:rPr kumimoji="0" lang="ja-JP" altLang="en-US" sz="1000" b="0" i="0" u="none"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rPr>
              <a:t>　　開院</a:t>
            </a: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（２０１８年）</a:t>
            </a:r>
            <a:endPar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・「切除不能な局所進行又は局所再発の頭頸部</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lang="en-US" altLang="ja-JP" sz="1000" dirty="0">
                <a:solidFill>
                  <a:prstClr val="black"/>
                </a:solidFill>
                <a:latin typeface="BIZ UDPゴシック" panose="020B0400000000000000" pitchFamily="50" charset="-128"/>
                <a:ea typeface="BIZ UDPゴシック" panose="020B0400000000000000" pitchFamily="50" charset="-128"/>
              </a:rPr>
              <a:t>   </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がん」の保険診療を世界で初めて開始（２０２０</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lang="en-US" altLang="ja-JP" sz="1000" dirty="0">
                <a:solidFill>
                  <a:prstClr val="black"/>
                </a:solidFill>
                <a:latin typeface="BIZ UDPゴシック" panose="020B0400000000000000" pitchFamily="50" charset="-128"/>
                <a:ea typeface="BIZ UDPゴシック" panose="020B0400000000000000" pitchFamily="50" charset="-128"/>
              </a:rPr>
              <a:t>   </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endParaRPr kumimoji="0"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rPr>
              <a:t>エネルギー</a:t>
            </a:r>
            <a:endParaRPr kumimoji="0" lang="en-US" altLang="ja-JP" sz="11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1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●エネルギービジネスの推進</a:t>
            </a:r>
            <a:endParaRPr kumimoji="0" lang="en-US" altLang="ja-JP" sz="11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・蓄電池、水素・燃料電池をはじめ、ｶｰﾎﾞﾝﾆｭｰﾄﾗﾙ</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lang="en-US" altLang="ja-JP" sz="1000" dirty="0">
                <a:solidFill>
                  <a:prstClr val="black"/>
                </a:solidFill>
                <a:latin typeface="BIZ UDPゴシック" panose="020B0400000000000000" pitchFamily="50" charset="-128"/>
                <a:ea typeface="BIZ UDPゴシック" panose="020B0400000000000000" pitchFamily="50" charset="-128"/>
              </a:rPr>
              <a:t>   </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に資する分野の産業振興を実施</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2563" marR="0" lvl="0" indent="-90488" algn="l" defTabSz="457200" rtl="0" eaLnBrk="1" fontAlgn="auto" latinLnBrk="0" hangingPunct="1">
              <a:lnSpc>
                <a:spcPts val="14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・咲洲に、</a:t>
            </a:r>
            <a: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NITE</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（独立行政法人製品評価技術基盤機構）の世界最大級の大型蓄電池試験・評価施設（</a:t>
            </a:r>
            <a: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NLAB</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）を誘致（２０１６年）</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4" name="テキスト ボックス 23">
            <a:extLst>
              <a:ext uri="{FF2B5EF4-FFF2-40B4-BE49-F238E27FC236}">
                <a16:creationId xmlns:a16="http://schemas.microsoft.com/office/drawing/2014/main" id="{FBBAB347-8552-4BB2-904A-2424CF078C7A}"/>
              </a:ext>
            </a:extLst>
          </p:cNvPr>
          <p:cNvSpPr txBox="1"/>
          <p:nvPr/>
        </p:nvSpPr>
        <p:spPr>
          <a:xfrm>
            <a:off x="5248149" y="1069733"/>
            <a:ext cx="4122267" cy="4913396"/>
          </a:xfrm>
          <a:prstGeom prst="rect">
            <a:avLst/>
          </a:prstGeom>
          <a:noFill/>
        </p:spPr>
        <p:txBody>
          <a:bodyPr wrap="square" rtlCol="0">
            <a:spAutoFit/>
          </a:bodyPr>
          <a:lstStyle/>
          <a:p>
            <a:pPr marL="0" marR="0" lvl="0" indent="0" algn="ctr" defTabSz="457200" rtl="0" eaLnBrk="1" fontAlgn="auto" latinLnBrk="0" hangingPunct="1">
              <a:lnSpc>
                <a:spcPts val="14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（２０１４年～）</a:t>
            </a:r>
            <a:endParaRPr kumimoji="0" lang="en-US" altLang="ja-JP" sz="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en-US" altLang="ja-JP"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目　的</a:t>
            </a:r>
            <a:r>
              <a:rPr kumimoji="0" lang="en-US" altLang="ja-JP"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p>
          <a:p>
            <a:pPr marL="87313" marR="0" lvl="0" indent="-87313" algn="l" defTabSz="457200" rtl="0" eaLnBrk="1" fontAlgn="auto" latinLnBrk="0" hangingPunct="1">
              <a:lnSpc>
                <a:spcPts val="1400"/>
              </a:lnSpc>
              <a:spcBef>
                <a:spcPts val="0"/>
              </a:spcBef>
              <a:spcAft>
                <a:spcPts val="0"/>
              </a:spcAft>
              <a:buClrTx/>
              <a:buSzTx/>
              <a:buFont typeface="Arial" panose="020B0604020202020204" pitchFamily="34" charset="0"/>
              <a:buChar char="•"/>
              <a:tabLst/>
              <a:defRPr/>
            </a:pPr>
            <a:r>
              <a:rPr kumimoji="0" lang="ja-JP" altLang="en-US" sz="110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健康・医療分野における国際的イノベーション拠点の形成</a:t>
            </a:r>
            <a:r>
              <a:rPr kumimoji="0" lang="ja-JP" altLang="en-US" sz="105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を通じ、再生医療を始めとする先端的な医薬品・医療機器等の研究開発・事業化を推進するとともに、</a:t>
            </a:r>
            <a:r>
              <a:rPr kumimoji="0" lang="ja-JP" altLang="en-US" sz="110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チャレンジングな人材の集まるビジネス環境を整えた国際都市</a:t>
            </a:r>
            <a:r>
              <a:rPr kumimoji="0" lang="ja-JP" altLang="en-US" sz="105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を形成</a:t>
            </a:r>
            <a:endParaRPr kumimoji="0" lang="en-US" altLang="ja-JP" sz="105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ts val="1400"/>
              </a:lnSpc>
              <a:spcBef>
                <a:spcPts val="0"/>
              </a:spcBef>
              <a:spcAft>
                <a:spcPts val="0"/>
              </a:spcAft>
              <a:buClrTx/>
              <a:buSzTx/>
              <a:buFont typeface="Arial" panose="020B0604020202020204" pitchFamily="34" charset="0"/>
              <a:buChar char="•"/>
              <a:tabLst/>
              <a:defRPr/>
            </a:pPr>
            <a:endPar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en-US" altLang="ja-JP"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実　績</a:t>
            </a:r>
            <a:r>
              <a:rPr kumimoji="0" lang="en-US" altLang="ja-JP"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関西圏で</a:t>
            </a:r>
            <a:r>
              <a:rPr kumimoji="0"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59</a:t>
            </a: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事業（うち府域は２９事業）を実施</a:t>
            </a:r>
            <a:endParaRPr kumimoji="0"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endParaRPr kumimoji="0" lang="en-US" altLang="ja-JP"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1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●公立国際教育学校等管理事業</a:t>
            </a:r>
            <a:endParaRPr kumimoji="0" lang="en-US" altLang="ja-JP" sz="11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・グローバル人材の育成や個性に応じた教育等の</a:t>
            </a:r>
            <a:endPar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lang="en-US" altLang="ja-JP" sz="1000" dirty="0">
                <a:latin typeface="BIZ UDPゴシック" panose="020B0400000000000000" pitchFamily="50" charset="-128"/>
                <a:ea typeface="BIZ UDPゴシック" panose="020B0400000000000000" pitchFamily="50" charset="-128"/>
              </a:rPr>
              <a:t>    </a:t>
            </a: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ため、公立学校の運営を民間に開放</a:t>
            </a:r>
            <a:endPar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・２０１９年、大阪市立水都国際中学校・高等学校</a:t>
            </a:r>
            <a:endPar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lang="en-US" altLang="ja-JP" sz="1000" dirty="0">
                <a:latin typeface="BIZ UDPゴシック" panose="020B0400000000000000" pitchFamily="50" charset="-128"/>
                <a:ea typeface="BIZ UDPゴシック" panose="020B0400000000000000" pitchFamily="50" charset="-128"/>
              </a:rPr>
              <a:t>    </a:t>
            </a: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が、全国初の公設民営による併設型中</a:t>
            </a:r>
            <a:r>
              <a:rPr kumimoji="0" lang="ja-JP" altLang="en-US" sz="1000" b="0" i="0" u="none" strike="noStrike" kern="1200" cap="none" spc="-70" normalizeH="0" baseline="0" noProof="0" dirty="0">
                <a:ln>
                  <a:noFill/>
                </a:ln>
                <a:effectLst/>
                <a:uLnTx/>
                <a:uFillTx/>
                <a:latin typeface="BIZ UDPゴシック" panose="020B0400000000000000" pitchFamily="50" charset="-128"/>
                <a:ea typeface="BIZ UDPゴシック" panose="020B0400000000000000" pitchFamily="50" charset="-128"/>
                <a:cs typeface="+mn-cs"/>
              </a:rPr>
              <a:t>高一貫校</a:t>
            </a:r>
            <a:endParaRPr kumimoji="0" lang="en-US" altLang="ja-JP" sz="1000" b="0" i="0" u="none" strike="noStrike" kern="1200" cap="none" spc="-7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lang="en-US" altLang="ja-JP" sz="1000" spc="-70" dirty="0">
                <a:latin typeface="BIZ UDPゴシック" panose="020B0400000000000000" pitchFamily="50" charset="-128"/>
                <a:ea typeface="BIZ UDPゴシック" panose="020B0400000000000000" pitchFamily="50" charset="-128"/>
              </a:rPr>
              <a:t>     </a:t>
            </a:r>
            <a:r>
              <a:rPr kumimoji="0" lang="ja-JP" altLang="en-US" sz="1000" b="0" i="0" u="none" strike="noStrike" kern="1200" cap="none" spc="-7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として開校（２０２２年に府に移管）</a:t>
            </a:r>
            <a:endParaRPr kumimoji="0" lang="en-US" altLang="ja-JP" sz="1000" b="0" i="0" u="none" strike="noStrike" kern="1200" cap="none" spc="-7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endPar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1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zh-CN" altLang="en-US" sz="11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国家戦略特別区域家事支援外国人受入事業</a:t>
            </a:r>
            <a:endParaRPr kumimoji="0" lang="en-US" altLang="ja-JP" sz="11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・家事支援サービス企業に雇用される外国人の入</a:t>
            </a:r>
            <a:endPar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lang="en-US" altLang="ja-JP" sz="1000" dirty="0">
                <a:latin typeface="BIZ UDPゴシック" panose="020B0400000000000000" pitchFamily="50" charset="-128"/>
                <a:ea typeface="BIZ UDPゴシック" panose="020B0400000000000000" pitchFamily="50" charset="-128"/>
              </a:rPr>
              <a:t>    </a:t>
            </a: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国・在留を可能に</a:t>
            </a:r>
            <a:endPar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・２０２３年、実施区域を府全域に拡大。府内</a:t>
            </a:r>
            <a:r>
              <a:rPr kumimoji="0" lang="en-US" altLang="ja-JP" sz="100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5</a:t>
            </a: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事</a:t>
            </a:r>
            <a:endPar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lang="en-US" altLang="ja-JP" sz="1000" dirty="0">
                <a:latin typeface="BIZ UDPゴシック" panose="020B0400000000000000" pitchFamily="50" charset="-128"/>
                <a:ea typeface="BIZ UDPゴシック" panose="020B0400000000000000" pitchFamily="50" charset="-128"/>
              </a:rPr>
              <a:t>    </a:t>
            </a: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業者で受入れ（</a:t>
            </a:r>
            <a:r>
              <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2026</a:t>
            </a: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a:t>
            </a:r>
            <a:r>
              <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a:t>
            </a: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月現在）</a:t>
            </a:r>
            <a:endPar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endParaRPr kumimoji="0" lang="en-US" altLang="ja-JP" sz="11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1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●革新的な医薬品の開発迅速化</a:t>
            </a:r>
            <a:endParaRPr kumimoji="0" lang="en-US" altLang="ja-JP" sz="11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・日本発の革新的医薬品の開発を促進するため、</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lang="en-US" altLang="ja-JP" sz="1000" dirty="0">
                <a:solidFill>
                  <a:prstClr val="black"/>
                </a:solidFill>
                <a:latin typeface="BIZ UDPゴシック" panose="020B0400000000000000" pitchFamily="50" charset="-128"/>
                <a:ea typeface="BIZ UDPゴシック" panose="020B0400000000000000" pitchFamily="50" charset="-128"/>
              </a:rPr>
              <a:t>    </a:t>
            </a:r>
            <a: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AMED</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の創薬戦略部に、拠点担当コーディネー</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lang="en-US" altLang="ja-JP" sz="1000" dirty="0">
                <a:solidFill>
                  <a:prstClr val="black"/>
                </a:solidFill>
                <a:latin typeface="BIZ UDPゴシック" panose="020B0400000000000000" pitchFamily="50" charset="-128"/>
                <a:ea typeface="BIZ UDPゴシック" panose="020B0400000000000000" pitchFamily="50" charset="-128"/>
              </a:rPr>
              <a:t>    </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ターを設置し、相談機能を強化</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9FDA163D-5656-4193-BD5B-2FB97B1FB94C}"/>
              </a:ext>
            </a:extLst>
          </p:cNvPr>
          <p:cNvSpPr txBox="1"/>
          <p:nvPr/>
        </p:nvSpPr>
        <p:spPr>
          <a:xfrm>
            <a:off x="0" y="61186"/>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１－①．成長に向けた仕組みづくり＜特区制度＞</a:t>
            </a:r>
            <a:endParaRPr lang="en-US" altLang="ja-JP" sz="1600" dirty="0"/>
          </a:p>
        </p:txBody>
      </p:sp>
      <p:sp>
        <p:nvSpPr>
          <p:cNvPr id="16" name="矢印: 五方向 15">
            <a:extLst>
              <a:ext uri="{FF2B5EF4-FFF2-40B4-BE49-F238E27FC236}">
                <a16:creationId xmlns:a16="http://schemas.microsoft.com/office/drawing/2014/main" id="{5E8D159D-2FA7-46C6-86DA-3E00160D9014}"/>
              </a:ext>
            </a:extLst>
          </p:cNvPr>
          <p:cNvSpPr/>
          <p:nvPr/>
        </p:nvSpPr>
        <p:spPr>
          <a:xfrm flipH="1">
            <a:off x="8791575" y="85394"/>
            <a:ext cx="1012271" cy="360000"/>
          </a:xfrm>
          <a:prstGeom prst="homePlate">
            <a:avLst/>
          </a:prstGeom>
          <a:solidFill>
            <a:schemeClr val="bg1"/>
          </a:solidFill>
          <a:ln w="28575">
            <a:solidFill>
              <a:schemeClr val="accent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経　済</a:t>
            </a:r>
          </a:p>
        </p:txBody>
      </p:sp>
      <p:sp>
        <p:nvSpPr>
          <p:cNvPr id="2" name="スライド番号プレースホルダー 1">
            <a:extLst>
              <a:ext uri="{FF2B5EF4-FFF2-40B4-BE49-F238E27FC236}">
                <a16:creationId xmlns:a16="http://schemas.microsoft.com/office/drawing/2014/main" id="{575541CA-E1F7-476E-BE71-671375E5A6E0}"/>
              </a:ext>
            </a:extLst>
          </p:cNvPr>
          <p:cNvSpPr>
            <a:spLocks noGrp="1"/>
          </p:cNvSpPr>
          <p:nvPr>
            <p:ph type="sldNum" sz="quarter" idx="12"/>
          </p:nvPr>
        </p:nvSpPr>
        <p:spPr>
          <a:xfrm>
            <a:off x="7677150" y="6494836"/>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正方形/長方形 13">
            <a:extLst>
              <a:ext uri="{FF2B5EF4-FFF2-40B4-BE49-F238E27FC236}">
                <a16:creationId xmlns:a16="http://schemas.microsoft.com/office/drawing/2014/main" id="{AF5BFA78-1443-484C-8D1F-9BDE2541BE9D}"/>
              </a:ext>
            </a:extLst>
          </p:cNvPr>
          <p:cNvSpPr/>
          <p:nvPr/>
        </p:nvSpPr>
        <p:spPr>
          <a:xfrm>
            <a:off x="326557" y="854147"/>
            <a:ext cx="4471474" cy="5773706"/>
          </a:xfrm>
          <a:prstGeom prst="rect">
            <a:avLst/>
          </a:prstGeom>
          <a:noFill/>
          <a:ln w="63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正方形/長方形 16">
            <a:extLst>
              <a:ext uri="{FF2B5EF4-FFF2-40B4-BE49-F238E27FC236}">
                <a16:creationId xmlns:a16="http://schemas.microsoft.com/office/drawing/2014/main" id="{E9E54CF3-B8DB-492F-9243-ECF5BEFF732F}"/>
              </a:ext>
            </a:extLst>
          </p:cNvPr>
          <p:cNvSpPr/>
          <p:nvPr/>
        </p:nvSpPr>
        <p:spPr>
          <a:xfrm>
            <a:off x="5073547" y="854147"/>
            <a:ext cx="4471474" cy="5773706"/>
          </a:xfrm>
          <a:prstGeom prst="rect">
            <a:avLst/>
          </a:prstGeom>
          <a:noFill/>
          <a:ln w="63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29A95F13-C34E-46F8-AF6F-1AE4C91F2171}"/>
              </a:ext>
            </a:extLst>
          </p:cNvPr>
          <p:cNvSpPr txBox="1"/>
          <p:nvPr/>
        </p:nvSpPr>
        <p:spPr>
          <a:xfrm>
            <a:off x="1213206" y="694882"/>
            <a:ext cx="2698175" cy="307777"/>
          </a:xfrm>
          <a:prstGeom prst="rect">
            <a:avLst/>
          </a:prstGeom>
          <a:solidFill>
            <a:srgbClr val="2CA38C"/>
          </a:solid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関西ｲﾉﾍﾞｰｼｮﾝ国際戦略総合特区</a:t>
            </a:r>
            <a:endParaRPr kumimoji="0" lang="en-US" altLang="ja-JP"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2FD53AB5-6862-408C-869A-1DC08B19BE8D}"/>
              </a:ext>
            </a:extLst>
          </p:cNvPr>
          <p:cNvSpPr txBox="1"/>
          <p:nvPr/>
        </p:nvSpPr>
        <p:spPr>
          <a:xfrm>
            <a:off x="6409037" y="694881"/>
            <a:ext cx="1800493" cy="307777"/>
          </a:xfrm>
          <a:prstGeom prst="rect">
            <a:avLst/>
          </a:prstGeom>
          <a:solidFill>
            <a:srgbClr val="2CA38C"/>
          </a:solid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関西圏国家戦略特区</a:t>
            </a:r>
            <a:endParaRPr kumimoji="0" lang="en-US" altLang="ja-JP"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014816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a:extLst>
              <a:ext uri="{FF2B5EF4-FFF2-40B4-BE49-F238E27FC236}">
                <a16:creationId xmlns:a16="http://schemas.microsoft.com/office/drawing/2014/main" id="{1580C2FA-A838-4D6D-AC18-3B01B47C7E0F}"/>
              </a:ext>
            </a:extLst>
          </p:cNvPr>
          <p:cNvSpPr txBox="1"/>
          <p:nvPr/>
        </p:nvSpPr>
        <p:spPr>
          <a:xfrm>
            <a:off x="465901" y="996311"/>
            <a:ext cx="4208842" cy="5452903"/>
          </a:xfrm>
          <a:prstGeom prst="rect">
            <a:avLst/>
          </a:prstGeom>
          <a:noFill/>
        </p:spPr>
        <p:txBody>
          <a:bodyPr wrap="square" rtlCol="0">
            <a:spAutoFit/>
          </a:bodyPr>
          <a:lstStyle/>
          <a:p>
            <a:pPr marL="0" marR="0" lvl="0" indent="0" algn="ctr" defTabSz="457200" rtl="0" eaLnBrk="1" fontAlgn="auto" latinLnBrk="0" hangingPunct="1">
              <a:lnSpc>
                <a:spcPts val="14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（２０２２年～）</a:t>
            </a:r>
            <a:endParaRPr kumimoji="0" lang="en-US" altLang="ja-JP" sz="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en-US" altLang="ja-JP"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目　的</a:t>
            </a:r>
            <a:r>
              <a:rPr kumimoji="0" lang="en-US" altLang="ja-JP"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p>
          <a:p>
            <a:pPr marL="87313" marR="0" lvl="0" indent="-87313" algn="l" defTabSz="457200" rtl="0" eaLnBrk="1" fontAlgn="auto" latinLnBrk="0" hangingPunct="1">
              <a:lnSpc>
                <a:spcPts val="1400"/>
              </a:lnSpc>
              <a:spcBef>
                <a:spcPts val="0"/>
              </a:spcBef>
              <a:spcAft>
                <a:spcPts val="0"/>
              </a:spcAft>
              <a:buClrTx/>
              <a:buSzTx/>
              <a:buFont typeface="Arial" panose="020B0604020202020204" pitchFamily="34" charset="0"/>
              <a:buChar char="•"/>
              <a:tabLst/>
              <a:defRPr/>
            </a:pPr>
            <a:r>
              <a:rPr kumimoji="0" lang="ja-JP" altLang="en-US" sz="1050" b="0"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大胆な規制改革を伴う先端的サービスを実証・実装するとともに、イノベーションの担い手となる企業等の創業支援・ビジネス環境整備にも注力し、大阪府域につなげていく。</a:t>
            </a:r>
            <a:endParaRPr kumimoji="0" lang="en-US" altLang="ja-JP" sz="1050" b="0"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endPar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en-US" altLang="ja-JP"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実　績</a:t>
            </a:r>
            <a:r>
              <a:rPr kumimoji="0" lang="en-US" altLang="ja-JP"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rPr>
              <a:t>規制改革</a:t>
            </a:r>
            <a:r>
              <a:rPr kumimoji="0"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提案</a:t>
            </a:r>
            <a:endParaRPr kumimoji="0"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en-US" altLang="ja-JP" sz="1400" b="1" i="0" u="sng"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21</a:t>
            </a:r>
            <a:r>
              <a:rPr kumimoji="0" lang="ja-JP" altLang="en-US" sz="1400" b="1" i="0" u="sng"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件</a:t>
            </a:r>
            <a:r>
              <a:rPr kumimoji="0" lang="ja-JP" altLang="en-US" sz="14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提案中、</a:t>
            </a:r>
            <a:r>
              <a:rPr kumimoji="0" lang="en-US" altLang="ja-JP" sz="14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13</a:t>
            </a:r>
            <a:r>
              <a:rPr kumimoji="0" lang="ja-JP" altLang="en-US" sz="14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件実現</a:t>
            </a:r>
            <a:r>
              <a:rPr kumimoji="0" lang="ja-JP" altLang="en-US" sz="110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（令和８年</a:t>
            </a:r>
            <a:r>
              <a:rPr lang="ja-JP" altLang="en-US" sz="1100" dirty="0">
                <a:latin typeface="BIZ UDPゴシック" panose="020B0400000000000000" pitchFamily="50" charset="-128"/>
                <a:ea typeface="BIZ UDPゴシック" panose="020B0400000000000000" pitchFamily="50" charset="-128"/>
              </a:rPr>
              <a:t>１</a:t>
            </a:r>
            <a:r>
              <a:rPr kumimoji="0" lang="ja-JP" altLang="en-US" sz="110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月</a:t>
            </a:r>
            <a:r>
              <a:rPr lang="ja-JP" altLang="en-US" sz="1100" dirty="0">
                <a:latin typeface="BIZ UDPゴシック" panose="020B0400000000000000" pitchFamily="50" charset="-128"/>
                <a:ea typeface="BIZ UDPゴシック" panose="020B0400000000000000" pitchFamily="50" charset="-128"/>
              </a:rPr>
              <a:t>末</a:t>
            </a:r>
            <a:r>
              <a:rPr kumimoji="0" lang="ja-JP" altLang="en-US" sz="110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時点）</a:t>
            </a:r>
            <a:endParaRPr kumimoji="0" lang="en-US" altLang="ja-JP" sz="110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AI</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を活用した気象予報に係る気象予報士の設置基準の緩和</a:t>
            </a:r>
            <a:endPar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7800" marR="0" lvl="0" indent="-177800" algn="l" defTabSz="457200" rtl="0" eaLnBrk="1" fontAlgn="auto" latinLnBrk="0" hangingPunct="1">
              <a:lnSpc>
                <a:spcPts val="1400"/>
              </a:lnSpc>
              <a:spcBef>
                <a:spcPts val="0"/>
              </a:spcBef>
              <a:spcAft>
                <a:spcPts val="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lang="ja-JP" altLang="en-US" sz="1100" dirty="0">
                <a:latin typeface="BIZ UDPゴシック" panose="020B0400000000000000" pitchFamily="50" charset="-128"/>
                <a:ea typeface="BIZ UDPゴシック" panose="020B0400000000000000" pitchFamily="50" charset="-128"/>
              </a:rPr>
              <a:t>・ 特定自動運行（運転者がいない状態での自動運転</a:t>
            </a:r>
            <a:r>
              <a:rPr lang="ja-JP" altLang="en-US" sz="1100" b="1" dirty="0">
                <a:latin typeface="BIZ UDPゴシック" panose="020B0400000000000000" pitchFamily="50" charset="-128"/>
                <a:ea typeface="BIZ UDPゴシック" panose="020B0400000000000000" pitchFamily="50" charset="-128"/>
              </a:rPr>
              <a:t>（ﾚﾍﾞﾙ４</a:t>
            </a:r>
            <a:r>
              <a:rPr lang="en-US" altLang="ja-JP" sz="1100" b="1"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）の許可制度の創設</a:t>
            </a:r>
            <a:endParaRPr lang="en-US" altLang="ja-JP" sz="1100" dirty="0">
              <a:latin typeface="BIZ UDPゴシック" panose="020B0400000000000000" pitchFamily="50" charset="-128"/>
              <a:ea typeface="BIZ UDPゴシック" panose="020B0400000000000000" pitchFamily="50" charset="-128"/>
            </a:endParaRPr>
          </a:p>
          <a:p>
            <a:pPr marL="177800" marR="0" lvl="0" indent="-177800" algn="l" defTabSz="457200" rtl="0" eaLnBrk="1" fontAlgn="auto" latinLnBrk="0" hangingPunct="1">
              <a:lnSpc>
                <a:spcPts val="1400"/>
              </a:lnSpc>
              <a:spcBef>
                <a:spcPts val="0"/>
              </a:spcBef>
              <a:spcAft>
                <a:spcPts val="0"/>
              </a:spcAft>
              <a:buClrTx/>
              <a:buSzTx/>
              <a:buFontTx/>
              <a:buNone/>
              <a:tabLst/>
              <a:defRPr/>
            </a:pPr>
            <a:r>
              <a:rPr lang="ja-JP" altLang="en-US" sz="1100" dirty="0">
                <a:latin typeface="BIZ UDPゴシック" panose="020B0400000000000000" pitchFamily="50" charset="-128"/>
                <a:ea typeface="BIZ UDPゴシック" panose="020B0400000000000000" pitchFamily="50" charset="-128"/>
              </a:rPr>
              <a:t>　・空飛ぶクルマの社会実装に向けた制度整備　等</a:t>
            </a:r>
            <a:endPar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200" b="1" i="0" u="none" strike="noStrike" kern="1200" cap="none" spc="0" normalizeH="0" baseline="0" noProof="0" dirty="0">
                <a:ln>
                  <a:noFill/>
                </a:ln>
                <a:effectLst/>
                <a:highlight>
                  <a:srgbClr val="C0C0C0"/>
                </a:highlight>
                <a:uLnTx/>
                <a:uFillTx/>
                <a:latin typeface="BIZ UDPゴシック" panose="020B0400000000000000" pitchFamily="50" charset="-128"/>
                <a:ea typeface="BIZ UDPゴシック" panose="020B0400000000000000" pitchFamily="50" charset="-128"/>
                <a:cs typeface="+mn-cs"/>
              </a:rPr>
              <a:t>主な</a:t>
            </a:r>
            <a:r>
              <a:rPr kumimoji="0" lang="ja-JP" altLang="en-US" sz="12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rPr>
              <a:t>先端的サービス</a:t>
            </a:r>
            <a:endParaRPr kumimoji="0" lang="en-US" altLang="ja-JP" sz="1200" b="1" i="0" u="none" strike="noStrike" kern="1200" cap="none" spc="0" normalizeH="0" baseline="0" noProof="0" dirty="0">
              <a:ln>
                <a:noFill/>
              </a:ln>
              <a:solidFill>
                <a:prstClr val="black"/>
              </a:solidFill>
              <a:effectLst/>
              <a:highlight>
                <a:srgbClr val="C0C0C0"/>
              </a:highligh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夢洲コンストラクション</a:t>
            </a:r>
            <a:endParaRPr kumimoji="0" lang="en-US" altLang="ja-JP"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ORDEN</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の活用による交通量予測に基づく</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万博工事車両のピークシフト誘導</a:t>
            </a:r>
            <a:endPar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・ドローンを活用した測量・工事管理や見守り</a:t>
            </a:r>
            <a:endParaRPr kumimoji="0" lang="en-US" altLang="ja-JP" sz="1050" b="0" i="0" u="none" strike="noStrike" kern="1200" cap="none" spc="0" normalizeH="0" baseline="0" noProof="0" dirty="0">
              <a:ln>
                <a:noFill/>
              </a:ln>
              <a:solidFill>
                <a:srgbClr val="FF0000"/>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大阪・関西万博</a:t>
            </a:r>
            <a:endParaRPr kumimoji="0" lang="en-US" altLang="ja-JP"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・大阪ヘルスケアパビリオンにおいて、</a:t>
            </a:r>
            <a:r>
              <a:rPr kumimoji="0" lang="ja-JP" altLang="en-US" sz="105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近</a:t>
            </a: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未来の医療・</a:t>
            </a:r>
            <a:endParaRPr kumimoji="0"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lang="ja-JP" altLang="en-US" sz="1050" dirty="0">
                <a:latin typeface="BIZ UDPゴシック" panose="020B0400000000000000" pitchFamily="50" charset="-128"/>
                <a:ea typeface="BIZ UDPゴシック" panose="020B0400000000000000" pitchFamily="50" charset="-128"/>
              </a:rPr>
              <a:t>　　</a:t>
            </a: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健康サービスに関する体験を提供</a:t>
            </a:r>
            <a:endParaRPr kumimoji="0"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・万博会場へのアクセスの一部で</a:t>
            </a:r>
            <a:r>
              <a:rPr kumimoji="0"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EV</a:t>
            </a: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バスの</a:t>
            </a:r>
            <a:endParaRPr kumimoji="0"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lang="ja-JP" altLang="en-US" sz="1050" dirty="0">
                <a:latin typeface="BIZ UDPゴシック" panose="020B0400000000000000" pitchFamily="50" charset="-128"/>
                <a:ea typeface="BIZ UDPゴシック" panose="020B0400000000000000" pitchFamily="50" charset="-128"/>
              </a:rPr>
              <a:t>　　</a:t>
            </a: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自動運転（レベル４）を公道で実施</a:t>
            </a:r>
            <a:endParaRPr kumimoji="0"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lang="ja-JP" altLang="en-US" sz="1050" dirty="0">
                <a:latin typeface="BIZ UDPゴシック" panose="020B0400000000000000" pitchFamily="50" charset="-128"/>
                <a:ea typeface="BIZ UDPゴシック" panose="020B0400000000000000" pitchFamily="50" charset="-128"/>
              </a:rPr>
              <a:t>　　</a:t>
            </a:r>
            <a:r>
              <a:rPr kumimoji="0" lang="ja-JP" altLang="en-US" sz="12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うめきた２期</a:t>
            </a:r>
            <a:endPar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・「うめきた温泉　蓮」で</a:t>
            </a:r>
            <a:r>
              <a:rPr lang="ja-JP" altLang="en-US" sz="1050" dirty="0">
                <a:latin typeface="BIZ UDPゴシック" panose="020B0400000000000000" pitchFamily="50" charset="-128"/>
                <a:ea typeface="BIZ UDPゴシック" panose="020B0400000000000000" pitchFamily="50" charset="-128"/>
              </a:rPr>
              <a:t>デジタルと健康・医療・ウェルビーイングを</a:t>
            </a:r>
            <a:endParaRPr lang="en-US" altLang="ja-JP" sz="1050"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1400"/>
              </a:lnSpc>
              <a:spcBef>
                <a:spcPts val="0"/>
              </a:spcBef>
              <a:spcAft>
                <a:spcPts val="0"/>
              </a:spcAft>
              <a:buClrTx/>
              <a:buSzTx/>
              <a:buFontTx/>
              <a:buNone/>
              <a:tabLst/>
              <a:defRPr/>
            </a:pPr>
            <a:r>
              <a:rPr lang="ja-JP" altLang="en-US" sz="1050" dirty="0">
                <a:latin typeface="BIZ UDPゴシック" panose="020B0400000000000000" pitchFamily="50" charset="-128"/>
                <a:ea typeface="BIZ UDPゴシック" panose="020B0400000000000000" pitchFamily="50" charset="-128"/>
              </a:rPr>
              <a:t>　　掛け合わせた</a:t>
            </a: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サービスを提供</a:t>
            </a:r>
            <a:endParaRPr kumimoji="0"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AI</a:t>
            </a: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カメラや３</a:t>
            </a:r>
            <a:r>
              <a:rPr kumimoji="0"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D</a:t>
            </a: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モデルの活用等による公園の管理・</a:t>
            </a:r>
            <a:br>
              <a:rPr lang="en-US" altLang="ja-JP" sz="1050" dirty="0">
                <a:latin typeface="BIZ UDPゴシック" panose="020B0400000000000000" pitchFamily="50" charset="-128"/>
                <a:ea typeface="BIZ UDPゴシック" panose="020B0400000000000000" pitchFamily="50" charset="-128"/>
              </a:rPr>
            </a:br>
            <a:r>
              <a:rPr lang="ja-JP" altLang="en-US" sz="1050" dirty="0">
                <a:latin typeface="BIZ UDPゴシック" panose="020B0400000000000000" pitchFamily="50" charset="-128"/>
                <a:ea typeface="BIZ UDPゴシック" panose="020B0400000000000000" pitchFamily="50" charset="-128"/>
              </a:rPr>
              <a:t>　　</a:t>
            </a: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運営業務の効率化に向けた実証実験</a:t>
            </a:r>
            <a:endParaRPr kumimoji="0"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28" name="正方形/長方形 27">
            <a:extLst>
              <a:ext uri="{FF2B5EF4-FFF2-40B4-BE49-F238E27FC236}">
                <a16:creationId xmlns:a16="http://schemas.microsoft.com/office/drawing/2014/main" id="{68A9F734-2D82-4568-BCEF-14175FFEDFA6}"/>
              </a:ext>
            </a:extLst>
          </p:cNvPr>
          <p:cNvSpPr/>
          <p:nvPr/>
        </p:nvSpPr>
        <p:spPr>
          <a:xfrm>
            <a:off x="326557" y="854147"/>
            <a:ext cx="4471474" cy="5773706"/>
          </a:xfrm>
          <a:prstGeom prst="rect">
            <a:avLst/>
          </a:prstGeom>
          <a:noFill/>
          <a:ln w="63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DB388E85-E255-4553-9DC4-8C0BAD37939C}"/>
              </a:ext>
            </a:extLst>
          </p:cNvPr>
          <p:cNvSpPr txBox="1"/>
          <p:nvPr/>
        </p:nvSpPr>
        <p:spPr>
          <a:xfrm>
            <a:off x="1251678" y="701873"/>
            <a:ext cx="2621231" cy="307777"/>
          </a:xfrm>
          <a:prstGeom prst="rect">
            <a:avLst/>
          </a:prstGeom>
          <a:solidFill>
            <a:srgbClr val="2CA38C"/>
          </a:solid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スーパーシティ型国家戦略特区</a:t>
            </a:r>
          </a:p>
        </p:txBody>
      </p:sp>
      <p:sp>
        <p:nvSpPr>
          <p:cNvPr id="15" name="テキスト ボックス 14">
            <a:extLst>
              <a:ext uri="{FF2B5EF4-FFF2-40B4-BE49-F238E27FC236}">
                <a16:creationId xmlns:a16="http://schemas.microsoft.com/office/drawing/2014/main" id="{9FDA163D-5656-4193-BD5B-2FB97B1FB94C}"/>
              </a:ext>
            </a:extLst>
          </p:cNvPr>
          <p:cNvSpPr txBox="1"/>
          <p:nvPr/>
        </p:nvSpPr>
        <p:spPr>
          <a:xfrm>
            <a:off x="0" y="61186"/>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１－①．成長に向けた仕組みづくり＜特区制度＞</a:t>
            </a:r>
            <a:endParaRPr lang="en-US" altLang="ja-JP" sz="1600" dirty="0"/>
          </a:p>
        </p:txBody>
      </p:sp>
      <p:sp>
        <p:nvSpPr>
          <p:cNvPr id="16" name="矢印: 五方向 15">
            <a:extLst>
              <a:ext uri="{FF2B5EF4-FFF2-40B4-BE49-F238E27FC236}">
                <a16:creationId xmlns:a16="http://schemas.microsoft.com/office/drawing/2014/main" id="{5E8D159D-2FA7-46C6-86DA-3E00160D9014}"/>
              </a:ext>
            </a:extLst>
          </p:cNvPr>
          <p:cNvSpPr/>
          <p:nvPr/>
        </p:nvSpPr>
        <p:spPr>
          <a:xfrm flipH="1">
            <a:off x="8791575" y="85394"/>
            <a:ext cx="1012271" cy="360000"/>
          </a:xfrm>
          <a:prstGeom prst="homePlate">
            <a:avLst/>
          </a:prstGeom>
          <a:solidFill>
            <a:schemeClr val="bg1"/>
          </a:solidFill>
          <a:ln w="28575">
            <a:solidFill>
              <a:schemeClr val="accent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経　済</a:t>
            </a:r>
          </a:p>
        </p:txBody>
      </p:sp>
      <p:sp>
        <p:nvSpPr>
          <p:cNvPr id="2" name="スライド番号プレースホルダー 1">
            <a:extLst>
              <a:ext uri="{FF2B5EF4-FFF2-40B4-BE49-F238E27FC236}">
                <a16:creationId xmlns:a16="http://schemas.microsoft.com/office/drawing/2014/main" id="{575541CA-E1F7-476E-BE71-671375E5A6E0}"/>
              </a:ext>
            </a:extLst>
          </p:cNvPr>
          <p:cNvSpPr>
            <a:spLocks noGrp="1"/>
          </p:cNvSpPr>
          <p:nvPr>
            <p:ph type="sldNum" sz="quarter" idx="12"/>
          </p:nvPr>
        </p:nvSpPr>
        <p:spPr>
          <a:xfrm>
            <a:off x="7677150" y="6483821"/>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正方形/長方形 13">
            <a:extLst>
              <a:ext uri="{FF2B5EF4-FFF2-40B4-BE49-F238E27FC236}">
                <a16:creationId xmlns:a16="http://schemas.microsoft.com/office/drawing/2014/main" id="{D3AE4C88-407F-4F65-848C-855A76703F5B}"/>
              </a:ext>
            </a:extLst>
          </p:cNvPr>
          <p:cNvSpPr/>
          <p:nvPr/>
        </p:nvSpPr>
        <p:spPr>
          <a:xfrm>
            <a:off x="4960204" y="854147"/>
            <a:ext cx="4676011" cy="5773706"/>
          </a:xfrm>
          <a:prstGeom prst="rect">
            <a:avLst/>
          </a:prstGeom>
          <a:noFill/>
          <a:ln w="63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E9ADE026-3778-4573-B125-E00494B5069C}"/>
              </a:ext>
            </a:extLst>
          </p:cNvPr>
          <p:cNvSpPr txBox="1"/>
          <p:nvPr/>
        </p:nvSpPr>
        <p:spPr>
          <a:xfrm>
            <a:off x="5094377" y="1030302"/>
            <a:ext cx="4415385" cy="4016612"/>
          </a:xfrm>
          <a:prstGeom prst="rect">
            <a:avLst/>
          </a:prstGeom>
          <a:noFill/>
        </p:spPr>
        <p:txBody>
          <a:bodyPr wrap="square" rtlCol="0">
            <a:spAutoFit/>
          </a:bodyPr>
          <a:lstStyle/>
          <a:p>
            <a:pPr marL="0" marR="0" lvl="0" indent="0" algn="ctr" defTabSz="457200" rtl="0" eaLnBrk="1" fontAlgn="auto" latinLnBrk="0" hangingPunct="1">
              <a:lnSpc>
                <a:spcPts val="14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lang="en-US" altLang="ja-JP" sz="1000" dirty="0">
                <a:solidFill>
                  <a:prstClr val="black"/>
                </a:solidFill>
                <a:latin typeface="BIZ UDPゴシック" panose="020B0400000000000000" pitchFamily="50" charset="-128"/>
                <a:ea typeface="BIZ UDPゴシック" panose="020B0400000000000000" pitchFamily="50" charset="-128"/>
              </a:rPr>
              <a:t>2024</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endParaRPr kumimoji="0" lang="en-US" altLang="ja-JP" sz="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en-US" altLang="ja-JP"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目　的</a:t>
            </a:r>
            <a:r>
              <a:rPr kumimoji="0" lang="en-US" altLang="ja-JP"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p>
          <a:p>
            <a:pPr marL="87313" marR="0" lvl="0" indent="-87313" algn="l" defTabSz="457200" rtl="0" eaLnBrk="1" fontAlgn="auto" latinLnBrk="0" hangingPunct="1">
              <a:lnSpc>
                <a:spcPts val="1400"/>
              </a:lnSpc>
              <a:spcBef>
                <a:spcPts val="0"/>
              </a:spcBef>
              <a:spcAft>
                <a:spcPts val="0"/>
              </a:spcAft>
              <a:buClrTx/>
              <a:buSzTx/>
              <a:buFont typeface="Arial" panose="020B0604020202020204" pitchFamily="34" charset="0"/>
              <a:buChar char="•"/>
              <a:tabLst/>
              <a:defRPr/>
            </a:pPr>
            <a:r>
              <a:rPr kumimoji="0" lang="ja-JP" altLang="en-US" sz="105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魅力的なビジネス・生活環境を整備し、特定地域に金融・資産運用業を集積。また、金融・資産運用業が地域の産業や企業を振興・育成しやすい環境を整備し、</a:t>
            </a:r>
            <a:r>
              <a:rPr kumimoji="0" lang="ja-JP" altLang="en-US" sz="105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金融サービスや資産運用セクターの発展をめざす</a:t>
            </a:r>
            <a:endParaRPr kumimoji="0" lang="en-US" altLang="ja-JP" sz="1050"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ts val="1400"/>
              </a:lnSpc>
              <a:spcBef>
                <a:spcPts val="0"/>
              </a:spcBef>
              <a:spcAft>
                <a:spcPts val="0"/>
              </a:spcAft>
              <a:buClrTx/>
              <a:buSzTx/>
              <a:tabLst/>
              <a:defRPr/>
            </a:pPr>
            <a:endParaRPr kumimoji="0" lang="en-US" altLang="ja-JP" sz="105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ts val="1400"/>
              </a:lnSpc>
              <a:spcBef>
                <a:spcPts val="0"/>
              </a:spcBef>
              <a:spcAft>
                <a:spcPts val="0"/>
              </a:spcAft>
              <a:buClrTx/>
              <a:buSzTx/>
              <a:tabLst/>
              <a:defRPr/>
            </a:pPr>
            <a:r>
              <a:rPr kumimoji="0" lang="en-US" altLang="ja-JP"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実　績</a:t>
            </a:r>
            <a:r>
              <a:rPr kumimoji="0" lang="en-US" altLang="ja-JP"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a:t>
            </a: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indent="-171450">
              <a:lnSpc>
                <a:spcPts val="1400"/>
              </a:lnSpc>
              <a:buSzPct val="100000"/>
              <a:buFont typeface="Arial" panose="020B0604020202020204" pitchFamily="34" charset="0"/>
              <a:buChar char="•"/>
              <a:defRPr/>
            </a:pPr>
            <a:r>
              <a:rPr lang="en-US" altLang="ja-JP" sz="1050" dirty="0">
                <a:solidFill>
                  <a:prstClr val="black"/>
                </a:solidFill>
                <a:latin typeface="BIZ UDPゴシック" panose="020B0400000000000000" pitchFamily="50" charset="-128"/>
                <a:ea typeface="BIZ UDPゴシック" panose="020B0400000000000000" pitchFamily="50" charset="-128"/>
              </a:rPr>
              <a:t>2024</a:t>
            </a:r>
            <a:r>
              <a:rPr lang="ja-JP" altLang="en-US" sz="1050" dirty="0">
                <a:solidFill>
                  <a:prstClr val="black"/>
                </a:solidFill>
                <a:latin typeface="BIZ UDPゴシック" panose="020B0400000000000000" pitchFamily="50" charset="-128"/>
                <a:ea typeface="BIZ UDPゴシック" panose="020B0400000000000000" pitchFamily="50" charset="-128"/>
              </a:rPr>
              <a:t>年</a:t>
            </a:r>
            <a:r>
              <a:rPr lang="en-US" altLang="ja-JP" sz="1050" dirty="0">
                <a:solidFill>
                  <a:prstClr val="black"/>
                </a:solidFill>
                <a:latin typeface="BIZ UDPゴシック" panose="020B0400000000000000" pitchFamily="50" charset="-128"/>
                <a:ea typeface="BIZ UDPゴシック" panose="020B0400000000000000" pitchFamily="50" charset="-128"/>
              </a:rPr>
              <a:t>6</a:t>
            </a:r>
            <a:r>
              <a:rPr lang="ja-JP" altLang="en-US" sz="1050" dirty="0">
                <a:solidFill>
                  <a:prstClr val="black"/>
                </a:solidFill>
                <a:latin typeface="BIZ UDPゴシック" panose="020B0400000000000000" pitchFamily="50" charset="-128"/>
                <a:ea typeface="BIZ UDPゴシック" panose="020B0400000000000000" pitchFamily="50" charset="-128"/>
              </a:rPr>
              <a:t>月、４地域（北海道・札幌市、東京都、大阪府・大阪市、福岡県・福岡市）が対象地域として認定。</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1400"/>
              </a:lnSpc>
              <a:spcBef>
                <a:spcPts val="0"/>
              </a:spcBef>
              <a:spcAft>
                <a:spcPts val="0"/>
              </a:spcAft>
              <a:buClrTx/>
              <a:buSzTx/>
              <a:buFontTx/>
              <a:buNone/>
              <a:tabLst/>
              <a:defRPr/>
            </a:pPr>
            <a:r>
              <a:rPr lang="ja-JP" altLang="en-US" sz="1200" b="1" u="sng" dirty="0">
                <a:latin typeface="BIZ UDPゴシック" panose="020B0400000000000000" pitchFamily="50" charset="-128"/>
                <a:ea typeface="BIZ UDPゴシック" panose="020B0400000000000000" pitchFamily="50" charset="-128"/>
              </a:rPr>
              <a:t>規制緩和</a:t>
            </a:r>
            <a:r>
              <a:rPr lang="en-US" altLang="ja-JP" sz="1200" b="1" u="sng" dirty="0">
                <a:latin typeface="BIZ UDPゴシック" panose="020B0400000000000000" pitchFamily="50" charset="-128"/>
                <a:ea typeface="BIZ UDPゴシック" panose="020B0400000000000000" pitchFamily="50" charset="-128"/>
              </a:rPr>
              <a:t>23</a:t>
            </a:r>
            <a:r>
              <a:rPr kumimoji="0" lang="ja-JP" altLang="en-US" sz="12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提案中、</a:t>
            </a:r>
            <a:r>
              <a:rPr kumimoji="0" lang="en-US" altLang="ja-JP" sz="12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13</a:t>
            </a:r>
            <a:r>
              <a:rPr kumimoji="0" lang="ja-JP" altLang="en-US" sz="12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件認定</a:t>
            </a:r>
            <a:endParaRPr kumimoji="0" lang="en-US" altLang="ja-JP" sz="12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lang="ja-JP" altLang="en-US" sz="1050" dirty="0">
                <a:latin typeface="BIZ UDPゴシック" panose="020B0400000000000000" pitchFamily="50" charset="-128"/>
                <a:ea typeface="BIZ UDPゴシック" panose="020B0400000000000000" pitchFamily="50" charset="-128"/>
              </a:rPr>
              <a:t>　・スタートアップへ投資する外国人投資家向け在留資格の創設（調整中）</a:t>
            </a:r>
            <a:endParaRPr lang="en-US" altLang="ja-JP" sz="1050"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1400"/>
              </a:lnSpc>
              <a:spcBef>
                <a:spcPts val="0"/>
              </a:spcBef>
              <a:spcAft>
                <a:spcPts val="0"/>
              </a:spcAft>
              <a:buClrTx/>
              <a:buSzTx/>
              <a:buFontTx/>
              <a:buNone/>
              <a:tabLst/>
              <a:defRPr/>
            </a:pPr>
            <a:r>
              <a:rPr lang="ja-JP" altLang="en-US" sz="1050" dirty="0">
                <a:latin typeface="BIZ UDPゴシック" panose="020B0400000000000000" pitchFamily="50" charset="-128"/>
                <a:ea typeface="BIZ UDPゴシック" panose="020B0400000000000000" pitchFamily="50" charset="-128"/>
              </a:rPr>
              <a:t>　・外国人銀行口座の開設支援（</a:t>
            </a:r>
            <a:r>
              <a:rPr lang="en-US" altLang="ja-JP" sz="1050" dirty="0">
                <a:latin typeface="BIZ UDPゴシック" panose="020B0400000000000000" pitchFamily="50" charset="-128"/>
                <a:ea typeface="BIZ UDPゴシック" panose="020B0400000000000000" pitchFamily="50" charset="-128"/>
              </a:rPr>
              <a:t>2025</a:t>
            </a:r>
            <a:r>
              <a:rPr lang="ja-JP" altLang="en-US" sz="1050" dirty="0">
                <a:latin typeface="BIZ UDPゴシック" panose="020B0400000000000000" pitchFamily="50" charset="-128"/>
                <a:ea typeface="BIZ UDPゴシック" panose="020B0400000000000000" pitchFamily="50" charset="-128"/>
              </a:rPr>
              <a:t>年４月運用開始）</a:t>
            </a:r>
            <a:endParaRPr lang="en-US" altLang="ja-JP" sz="1050"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1400"/>
              </a:lnSpc>
              <a:spcBef>
                <a:spcPts val="0"/>
              </a:spcBef>
              <a:spcAft>
                <a:spcPts val="0"/>
              </a:spcAft>
              <a:buClrTx/>
              <a:buSzTx/>
              <a:buFontTx/>
              <a:buNone/>
              <a:tabLst/>
              <a:defRPr/>
            </a:pPr>
            <a:r>
              <a:rPr lang="ja-JP" altLang="en-US" sz="1050" dirty="0">
                <a:latin typeface="BIZ UDPゴシック" panose="020B0400000000000000" pitchFamily="50" charset="-128"/>
                <a:ea typeface="BIZ UDPゴシック" panose="020B0400000000000000" pitchFamily="50" charset="-128"/>
              </a:rPr>
              <a:t>  ・行政手続きの英語対応（</a:t>
            </a:r>
            <a:r>
              <a:rPr lang="en-US" altLang="ja-JP" sz="1050" dirty="0">
                <a:latin typeface="BIZ UDPゴシック" panose="020B0400000000000000" pitchFamily="50" charset="-128"/>
                <a:ea typeface="BIZ UDPゴシック" panose="020B0400000000000000" pitchFamily="50" charset="-128"/>
              </a:rPr>
              <a:t>2024</a:t>
            </a:r>
            <a:r>
              <a:rPr lang="ja-JP" altLang="en-US" sz="1050" dirty="0">
                <a:latin typeface="BIZ UDPゴシック" panose="020B0400000000000000" pitchFamily="50" charset="-128"/>
                <a:ea typeface="BIZ UDPゴシック" panose="020B0400000000000000" pitchFamily="50" charset="-128"/>
              </a:rPr>
              <a:t>年</a:t>
            </a:r>
            <a:r>
              <a:rPr lang="en-US" altLang="ja-JP" sz="1050" dirty="0">
                <a:latin typeface="BIZ UDPゴシック" panose="020B0400000000000000" pitchFamily="50" charset="-128"/>
                <a:ea typeface="BIZ UDPゴシック" panose="020B0400000000000000" pitchFamily="50" charset="-128"/>
              </a:rPr>
              <a:t>10</a:t>
            </a:r>
            <a:r>
              <a:rPr lang="ja-JP" altLang="en-US" sz="1050" dirty="0">
                <a:latin typeface="BIZ UDPゴシック" panose="020B0400000000000000" pitchFamily="50" charset="-128"/>
                <a:ea typeface="BIZ UDPゴシック" panose="020B0400000000000000" pitchFamily="50" charset="-128"/>
              </a:rPr>
              <a:t>月各種保険、</a:t>
            </a:r>
            <a:r>
              <a:rPr lang="en-US" altLang="ja-JP" sz="1050" dirty="0">
                <a:latin typeface="BIZ UDPゴシック" panose="020B0400000000000000" pitchFamily="50" charset="-128"/>
                <a:ea typeface="BIZ UDPゴシック" panose="020B0400000000000000" pitchFamily="50" charset="-128"/>
              </a:rPr>
              <a:t> 2025</a:t>
            </a:r>
            <a:r>
              <a:rPr lang="ja-JP" altLang="en-US" sz="1050" dirty="0">
                <a:latin typeface="BIZ UDPゴシック" panose="020B0400000000000000" pitchFamily="50" charset="-128"/>
                <a:ea typeface="BIZ UDPゴシック" panose="020B0400000000000000" pitchFamily="50" charset="-128"/>
              </a:rPr>
              <a:t>年</a:t>
            </a:r>
            <a:r>
              <a:rPr lang="en-US" altLang="ja-JP" sz="1050" dirty="0">
                <a:latin typeface="BIZ UDPゴシック" panose="020B0400000000000000" pitchFamily="50" charset="-128"/>
                <a:ea typeface="BIZ UDPゴシック" panose="020B0400000000000000" pitchFamily="50" charset="-128"/>
              </a:rPr>
              <a:t>2</a:t>
            </a:r>
            <a:r>
              <a:rPr lang="ja-JP" altLang="en-US" sz="1050" dirty="0">
                <a:latin typeface="BIZ UDPゴシック" panose="020B0400000000000000" pitchFamily="50" charset="-128"/>
                <a:ea typeface="BIZ UDPゴシック" panose="020B0400000000000000" pitchFamily="50" charset="-128"/>
              </a:rPr>
              <a:t>月商業</a:t>
            </a:r>
            <a:endParaRPr lang="en-US" altLang="ja-JP" sz="1050"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1400"/>
              </a:lnSpc>
              <a:spcBef>
                <a:spcPts val="0"/>
              </a:spcBef>
              <a:spcAft>
                <a:spcPts val="0"/>
              </a:spcAft>
              <a:buClrTx/>
              <a:buSzTx/>
              <a:buFontTx/>
              <a:buNone/>
              <a:tabLst/>
              <a:defRPr/>
            </a:pPr>
            <a:r>
              <a:rPr lang="ja-JP" altLang="en-US" sz="1050" dirty="0">
                <a:latin typeface="BIZ UDPゴシック" panose="020B0400000000000000" pitchFamily="50" charset="-128"/>
                <a:ea typeface="BIZ UDPゴシック" panose="020B0400000000000000" pitchFamily="50" charset="-128"/>
              </a:rPr>
              <a:t>　　登記、運用開始）</a:t>
            </a:r>
          </a:p>
          <a:p>
            <a:pPr marL="0" marR="0" lvl="0" indent="0" algn="l" defTabSz="457200" rtl="0" eaLnBrk="1" fontAlgn="auto" latinLnBrk="0" hangingPunct="1">
              <a:lnSpc>
                <a:spcPts val="1400"/>
              </a:lnSpc>
              <a:spcBef>
                <a:spcPts val="0"/>
              </a:spcBef>
              <a:spcAft>
                <a:spcPts val="0"/>
              </a:spcAft>
              <a:buClrTx/>
              <a:buSzTx/>
              <a:buFontTx/>
              <a:buNone/>
              <a:tabLst/>
              <a:defRPr/>
            </a:pPr>
            <a:r>
              <a:rPr lang="ja-JP" altLang="en-US" sz="1050" dirty="0">
                <a:latin typeface="BIZ UDPゴシック" panose="020B0400000000000000" pitchFamily="50" charset="-128"/>
                <a:ea typeface="BIZ UDPゴシック" panose="020B0400000000000000" pitchFamily="50" charset="-128"/>
              </a:rPr>
              <a:t>  ・資産運用業に対する金融行政の英語化の拡充（</a:t>
            </a:r>
            <a:r>
              <a:rPr lang="en-US" altLang="ja-JP" sz="1050" dirty="0">
                <a:latin typeface="BIZ UDPゴシック" panose="020B0400000000000000" pitchFamily="50" charset="-128"/>
                <a:ea typeface="BIZ UDPゴシック" panose="020B0400000000000000" pitchFamily="50" charset="-128"/>
              </a:rPr>
              <a:t>2025</a:t>
            </a:r>
            <a:r>
              <a:rPr lang="ja-JP" altLang="en-US" sz="1050" dirty="0">
                <a:latin typeface="BIZ UDPゴシック" panose="020B0400000000000000" pitchFamily="50" charset="-128"/>
                <a:ea typeface="BIZ UDPゴシック" panose="020B0400000000000000" pitchFamily="50" charset="-128"/>
              </a:rPr>
              <a:t>年</a:t>
            </a:r>
            <a:r>
              <a:rPr lang="en-US" altLang="ja-JP" sz="1050" dirty="0">
                <a:latin typeface="BIZ UDPゴシック" panose="020B0400000000000000" pitchFamily="50" charset="-128"/>
                <a:ea typeface="BIZ UDPゴシック" panose="020B0400000000000000" pitchFamily="50" charset="-128"/>
              </a:rPr>
              <a:t>4</a:t>
            </a:r>
            <a:r>
              <a:rPr lang="ja-JP" altLang="en-US" sz="1050" dirty="0">
                <a:latin typeface="BIZ UDPゴシック" panose="020B0400000000000000" pitchFamily="50" charset="-128"/>
                <a:ea typeface="BIZ UDPゴシック" panose="020B0400000000000000" pitchFamily="50" charset="-128"/>
              </a:rPr>
              <a:t>月拠点開設</a:t>
            </a:r>
            <a:endParaRPr lang="en-US" altLang="ja-JP" sz="1050"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1400"/>
              </a:lnSpc>
              <a:spcBef>
                <a:spcPts val="0"/>
              </a:spcBef>
              <a:spcAft>
                <a:spcPts val="0"/>
              </a:spcAft>
              <a:buClrTx/>
              <a:buSzTx/>
              <a:buFontTx/>
              <a:buNone/>
              <a:tabLst/>
              <a:defRPr/>
            </a:pPr>
            <a:r>
              <a:rPr lang="ja-JP" altLang="en-US" sz="1050" dirty="0">
                <a:latin typeface="BIZ UDPゴシック" panose="020B0400000000000000" pitchFamily="50" charset="-128"/>
                <a:ea typeface="BIZ UDPゴシック" panose="020B0400000000000000" pitchFamily="50" charset="-128"/>
              </a:rPr>
              <a:t>　　サポートオフィス大阪バーチャルオフィス開設）</a:t>
            </a:r>
            <a:endParaRPr lang="en-US" altLang="ja-JP" sz="1050"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1400"/>
              </a:lnSpc>
              <a:spcBef>
                <a:spcPts val="0"/>
              </a:spcBef>
              <a:spcAft>
                <a:spcPts val="0"/>
              </a:spcAft>
              <a:buClrTx/>
              <a:buSzTx/>
              <a:buFontTx/>
              <a:buNone/>
              <a:tabLst/>
              <a:defRPr/>
            </a:pPr>
            <a:r>
              <a:rPr lang="ja-JP" altLang="en-US" sz="1050" dirty="0">
                <a:latin typeface="BIZ UDPゴシック" panose="020B0400000000000000" pitchFamily="50" charset="-128"/>
                <a:ea typeface="BIZ UDPゴシック" panose="020B0400000000000000" pitchFamily="50" charset="-128"/>
              </a:rPr>
              <a:t>　・資産運用業におけるミドル・バックオフィス業務の外部委託の促進等</a:t>
            </a:r>
            <a:endParaRPr lang="en-US" altLang="ja-JP" sz="1050"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1400"/>
              </a:lnSpc>
              <a:spcBef>
                <a:spcPts val="0"/>
              </a:spcBef>
              <a:spcAft>
                <a:spcPts val="0"/>
              </a:spcAft>
              <a:buClrTx/>
              <a:buSzTx/>
              <a:buFontTx/>
              <a:buNone/>
              <a:tabLst/>
              <a:defRPr/>
            </a:pPr>
            <a:r>
              <a:rPr lang="ja-JP" altLang="en-US" sz="1050" dirty="0">
                <a:latin typeface="BIZ UDPゴシック" panose="020B0400000000000000" pitchFamily="50" charset="-128"/>
                <a:ea typeface="BIZ UDPゴシック" panose="020B0400000000000000" pitchFamily="50" charset="-128"/>
              </a:rPr>
              <a:t>　 （</a:t>
            </a:r>
            <a:r>
              <a:rPr lang="en-US" altLang="ja-JP" sz="1050" dirty="0">
                <a:latin typeface="BIZ UDPゴシック" panose="020B0400000000000000" pitchFamily="50" charset="-128"/>
                <a:ea typeface="BIZ UDPゴシック" panose="020B0400000000000000" pitchFamily="50" charset="-128"/>
              </a:rPr>
              <a:t>2025</a:t>
            </a:r>
            <a:r>
              <a:rPr lang="ja-JP" altLang="en-US" sz="1050" dirty="0">
                <a:latin typeface="BIZ UDPゴシック" panose="020B0400000000000000" pitchFamily="50" charset="-128"/>
                <a:ea typeface="BIZ UDPゴシック" panose="020B0400000000000000" pitchFamily="50" charset="-128"/>
              </a:rPr>
              <a:t>年</a:t>
            </a:r>
            <a:r>
              <a:rPr lang="en-US" altLang="ja-JP" sz="1050" dirty="0">
                <a:latin typeface="BIZ UDPゴシック" panose="020B0400000000000000" pitchFamily="50" charset="-128"/>
                <a:ea typeface="BIZ UDPゴシック" panose="020B0400000000000000" pitchFamily="50" charset="-128"/>
              </a:rPr>
              <a:t>5</a:t>
            </a:r>
            <a:r>
              <a:rPr lang="ja-JP" altLang="en-US" sz="1050" dirty="0">
                <a:latin typeface="BIZ UDPゴシック" panose="020B0400000000000000" pitchFamily="50" charset="-128"/>
                <a:ea typeface="BIZ UDPゴシック" panose="020B0400000000000000" pitchFamily="50" charset="-128"/>
              </a:rPr>
              <a:t>月施行）</a:t>
            </a:r>
            <a:endParaRPr lang="en-US" altLang="ja-JP" sz="1050"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1400"/>
              </a:lnSpc>
              <a:spcBef>
                <a:spcPts val="0"/>
              </a:spcBef>
              <a:spcAft>
                <a:spcPts val="0"/>
              </a:spcAft>
              <a:buClrTx/>
              <a:buSzTx/>
              <a:buFontTx/>
              <a:buNone/>
              <a:tabLst/>
              <a:defRPr/>
            </a:pPr>
            <a:r>
              <a:rPr lang="ja-JP" altLang="en-US" sz="1050" dirty="0">
                <a:latin typeface="BIZ UDPゴシック" panose="020B0400000000000000" pitchFamily="50" charset="-128"/>
                <a:ea typeface="BIZ UDPゴシック" panose="020B0400000000000000" pitchFamily="50" charset="-128"/>
              </a:rPr>
              <a:t>  ・銀行グループの投資専門子会社によるスタートアップ出資制限の緩和</a:t>
            </a:r>
            <a:endParaRPr lang="en-US" altLang="ja-JP" sz="1050"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1400"/>
              </a:lnSpc>
              <a:spcBef>
                <a:spcPts val="0"/>
              </a:spcBef>
              <a:spcAft>
                <a:spcPts val="0"/>
              </a:spcAft>
              <a:buClrTx/>
              <a:buSzTx/>
              <a:buFontTx/>
              <a:buNone/>
              <a:tabLst/>
              <a:defRPr/>
            </a:pPr>
            <a:r>
              <a:rPr lang="ja-JP" altLang="en-US" sz="1050" dirty="0">
                <a:latin typeface="BIZ UDPゴシック" panose="020B0400000000000000" pitchFamily="50" charset="-128"/>
                <a:ea typeface="BIZ UDPゴシック" panose="020B0400000000000000" pitchFamily="50" charset="-128"/>
              </a:rPr>
              <a:t>　　（</a:t>
            </a:r>
            <a:r>
              <a:rPr lang="en-US" altLang="ja-JP" sz="1050" dirty="0">
                <a:latin typeface="BIZ UDPゴシック" panose="020B0400000000000000" pitchFamily="50" charset="-128"/>
                <a:ea typeface="BIZ UDPゴシック" panose="020B0400000000000000" pitchFamily="50" charset="-128"/>
              </a:rPr>
              <a:t>2024</a:t>
            </a:r>
            <a:r>
              <a:rPr lang="ja-JP" altLang="en-US" sz="1050" dirty="0">
                <a:latin typeface="BIZ UDPゴシック" panose="020B0400000000000000" pitchFamily="50" charset="-128"/>
                <a:ea typeface="BIZ UDPゴシック" panose="020B0400000000000000" pitchFamily="50" charset="-128"/>
              </a:rPr>
              <a:t>年</a:t>
            </a:r>
            <a:r>
              <a:rPr lang="en-US" altLang="ja-JP" sz="1050" dirty="0">
                <a:latin typeface="BIZ UDPゴシック" panose="020B0400000000000000" pitchFamily="50" charset="-128"/>
                <a:ea typeface="BIZ UDPゴシック" panose="020B0400000000000000" pitchFamily="50" charset="-128"/>
              </a:rPr>
              <a:t>11</a:t>
            </a:r>
            <a:r>
              <a:rPr lang="ja-JP" altLang="en-US" sz="1050" dirty="0">
                <a:latin typeface="BIZ UDPゴシック" panose="020B0400000000000000" pitchFamily="50" charset="-128"/>
                <a:ea typeface="BIZ UDPゴシック" panose="020B0400000000000000" pitchFamily="50" charset="-128"/>
              </a:rPr>
              <a:t>月規制緩和）</a:t>
            </a:r>
            <a:endParaRPr lang="en-US" altLang="ja-JP" sz="1050"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1400"/>
              </a:lnSpc>
              <a:spcBef>
                <a:spcPts val="0"/>
              </a:spcBef>
              <a:spcAft>
                <a:spcPts val="0"/>
              </a:spcAft>
              <a:buClrTx/>
              <a:buSzTx/>
              <a:buFontTx/>
              <a:buNone/>
              <a:tabLst/>
              <a:defRPr/>
            </a:pPr>
            <a:r>
              <a:rPr lang="ja-JP" altLang="en-US" sz="1050" dirty="0">
                <a:latin typeface="BIZ UDPゴシック" panose="020B0400000000000000" pitchFamily="50" charset="-128"/>
                <a:ea typeface="BIZ UDPゴシック" panose="020B0400000000000000" pitchFamily="50" charset="-128"/>
              </a:rPr>
              <a:t>　・都道府県立大学によるスタートアップの投資環境の整備（</a:t>
            </a:r>
            <a:r>
              <a:rPr lang="en-US" altLang="ja-JP" sz="1050" dirty="0">
                <a:latin typeface="BIZ UDPゴシック" panose="020B0400000000000000" pitchFamily="50" charset="-128"/>
                <a:ea typeface="BIZ UDPゴシック" panose="020B0400000000000000" pitchFamily="50" charset="-128"/>
              </a:rPr>
              <a:t>2025</a:t>
            </a:r>
            <a:r>
              <a:rPr lang="ja-JP" altLang="en-US" sz="1050" dirty="0">
                <a:latin typeface="BIZ UDPゴシック" panose="020B0400000000000000" pitchFamily="50" charset="-128"/>
                <a:ea typeface="BIZ UDPゴシック" panose="020B0400000000000000" pitchFamily="50" charset="-128"/>
              </a:rPr>
              <a:t>年８月</a:t>
            </a:r>
            <a:endParaRPr lang="en-US" altLang="ja-JP" sz="1050"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1400"/>
              </a:lnSpc>
              <a:spcBef>
                <a:spcPts val="0"/>
              </a:spcBef>
              <a:spcAft>
                <a:spcPts val="0"/>
              </a:spcAft>
              <a:buClrTx/>
              <a:buSzTx/>
              <a:buFontTx/>
              <a:buNone/>
              <a:tabLst/>
              <a:defRPr/>
            </a:pPr>
            <a:r>
              <a:rPr lang="ja-JP" altLang="en-US" sz="1050" dirty="0">
                <a:latin typeface="BIZ UDPゴシック" panose="020B0400000000000000" pitchFamily="50" charset="-128"/>
                <a:ea typeface="BIZ UDPゴシック" panose="020B0400000000000000" pitchFamily="50" charset="-128"/>
              </a:rPr>
              <a:t>　　施行）　ほか</a:t>
            </a:r>
            <a:endParaRPr lang="en-US" altLang="ja-JP" sz="105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6E1F80C5-C643-4FF8-B34B-50F742B808D2}"/>
              </a:ext>
            </a:extLst>
          </p:cNvPr>
          <p:cNvSpPr txBox="1"/>
          <p:nvPr/>
        </p:nvSpPr>
        <p:spPr>
          <a:xfrm>
            <a:off x="6479465" y="700258"/>
            <a:ext cx="1710725" cy="307777"/>
          </a:xfrm>
          <a:prstGeom prst="rect">
            <a:avLst/>
          </a:prstGeom>
          <a:solidFill>
            <a:srgbClr val="2CA38C"/>
          </a:solid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金融・資産運用特区</a:t>
            </a:r>
          </a:p>
        </p:txBody>
      </p:sp>
    </p:spTree>
    <p:extLst>
      <p:ext uri="{BB962C8B-B14F-4D97-AF65-F5344CB8AC3E}">
        <p14:creationId xmlns:p14="http://schemas.microsoft.com/office/powerpoint/2010/main" val="283056050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11534</Words>
  <Application>Microsoft Office PowerPoint</Application>
  <PresentationFormat>A4 210 x 297 mm</PresentationFormat>
  <Paragraphs>1265</Paragraphs>
  <Slides>29</Slides>
  <Notes>8</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29</vt:i4>
      </vt:variant>
    </vt:vector>
  </HeadingPairs>
  <TitlesOfParts>
    <vt:vector size="42" baseType="lpstr">
      <vt:lpstr>__Noto_Sans_JP_fb1148</vt:lpstr>
      <vt:lpstr>BIZ UDPGothic</vt:lpstr>
      <vt:lpstr>BIZ UDPGothic</vt:lpstr>
      <vt:lpstr>BIZ UDゴシック</vt:lpstr>
      <vt:lpstr>HGP創英角ｺﾞｼｯｸUB</vt:lpstr>
      <vt:lpstr>HGS創英角ｺﾞｼｯｸUB</vt:lpstr>
      <vt:lpstr>Meiryo UI</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2026-03-30T06:06:05Z</dcterms:created>
  <dcterms:modified xsi:type="dcterms:W3CDTF">2026-03-31T02:58:49Z</dcterms:modified>
</cp:coreProperties>
</file>