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sldIdLst>
    <p:sldId id="277" r:id="rId2"/>
    <p:sldId id="278" r:id="rId3"/>
    <p:sldId id="274" r:id="rId4"/>
    <p:sldId id="275" r:id="rId5"/>
  </p:sldIdLst>
  <p:sldSz cx="14401800" cy="10440988"/>
  <p:notesSz cx="9939338" cy="6807200"/>
  <p:defaultTextStyle>
    <a:defPPr>
      <a:defRPr lang="ja-JP"/>
    </a:defPPr>
    <a:lvl1pPr marL="0" algn="l" defTabSz="1419515" rtl="0" eaLnBrk="1" latinLnBrk="0" hangingPunct="1">
      <a:defRPr kumimoji="1" sz="2800" kern="1200">
        <a:solidFill>
          <a:schemeClr val="tx1"/>
        </a:solidFill>
        <a:latin typeface="+mn-lt"/>
        <a:ea typeface="+mn-ea"/>
        <a:cs typeface="+mn-cs"/>
      </a:defRPr>
    </a:lvl1pPr>
    <a:lvl2pPr marL="709757" algn="l" defTabSz="1419515" rtl="0" eaLnBrk="1" latinLnBrk="0" hangingPunct="1">
      <a:defRPr kumimoji="1" sz="2800" kern="1200">
        <a:solidFill>
          <a:schemeClr val="tx1"/>
        </a:solidFill>
        <a:latin typeface="+mn-lt"/>
        <a:ea typeface="+mn-ea"/>
        <a:cs typeface="+mn-cs"/>
      </a:defRPr>
    </a:lvl2pPr>
    <a:lvl3pPr marL="1419515" algn="l" defTabSz="1419515" rtl="0" eaLnBrk="1" latinLnBrk="0" hangingPunct="1">
      <a:defRPr kumimoji="1" sz="2800" kern="1200">
        <a:solidFill>
          <a:schemeClr val="tx1"/>
        </a:solidFill>
        <a:latin typeface="+mn-lt"/>
        <a:ea typeface="+mn-ea"/>
        <a:cs typeface="+mn-cs"/>
      </a:defRPr>
    </a:lvl3pPr>
    <a:lvl4pPr marL="2129272" algn="l" defTabSz="1419515" rtl="0" eaLnBrk="1" latinLnBrk="0" hangingPunct="1">
      <a:defRPr kumimoji="1" sz="2800" kern="1200">
        <a:solidFill>
          <a:schemeClr val="tx1"/>
        </a:solidFill>
        <a:latin typeface="+mn-lt"/>
        <a:ea typeface="+mn-ea"/>
        <a:cs typeface="+mn-cs"/>
      </a:defRPr>
    </a:lvl4pPr>
    <a:lvl5pPr marL="2839029" algn="l" defTabSz="1419515" rtl="0" eaLnBrk="1" latinLnBrk="0" hangingPunct="1">
      <a:defRPr kumimoji="1" sz="2800" kern="1200">
        <a:solidFill>
          <a:schemeClr val="tx1"/>
        </a:solidFill>
        <a:latin typeface="+mn-lt"/>
        <a:ea typeface="+mn-ea"/>
        <a:cs typeface="+mn-cs"/>
      </a:defRPr>
    </a:lvl5pPr>
    <a:lvl6pPr marL="3548786" algn="l" defTabSz="1419515" rtl="0" eaLnBrk="1" latinLnBrk="0" hangingPunct="1">
      <a:defRPr kumimoji="1" sz="2800" kern="1200">
        <a:solidFill>
          <a:schemeClr val="tx1"/>
        </a:solidFill>
        <a:latin typeface="+mn-lt"/>
        <a:ea typeface="+mn-ea"/>
        <a:cs typeface="+mn-cs"/>
      </a:defRPr>
    </a:lvl6pPr>
    <a:lvl7pPr marL="4258544" algn="l" defTabSz="1419515" rtl="0" eaLnBrk="1" latinLnBrk="0" hangingPunct="1">
      <a:defRPr kumimoji="1" sz="2800" kern="1200">
        <a:solidFill>
          <a:schemeClr val="tx1"/>
        </a:solidFill>
        <a:latin typeface="+mn-lt"/>
        <a:ea typeface="+mn-ea"/>
        <a:cs typeface="+mn-cs"/>
      </a:defRPr>
    </a:lvl7pPr>
    <a:lvl8pPr marL="4968301" algn="l" defTabSz="1419515" rtl="0" eaLnBrk="1" latinLnBrk="0" hangingPunct="1">
      <a:defRPr kumimoji="1" sz="2800" kern="1200">
        <a:solidFill>
          <a:schemeClr val="tx1"/>
        </a:solidFill>
        <a:latin typeface="+mn-lt"/>
        <a:ea typeface="+mn-ea"/>
        <a:cs typeface="+mn-cs"/>
      </a:defRPr>
    </a:lvl8pPr>
    <a:lvl9pPr marL="5678058" algn="l" defTabSz="1419515" rtl="0" eaLnBrk="1" latinLnBrk="0" hangingPunct="1">
      <a:defRPr kumimoji="1" sz="2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783" userDrawn="1">
          <p15:clr>
            <a:srgbClr val="A4A3A4"/>
          </p15:clr>
        </p15:guide>
        <p15:guide id="2" pos="453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B3DF"/>
    <a:srgbClr val="B0D29A"/>
    <a:srgbClr val="A2CD85"/>
    <a:srgbClr val="70AD47"/>
    <a:srgbClr val="9DC3E6"/>
    <a:srgbClr val="F4B183"/>
    <a:srgbClr val="FFFFFF"/>
    <a:srgbClr val="FFD966"/>
    <a:srgbClr val="A9D18E"/>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DFA61E-C13C-CB7B-6752-4ACC2AF7F557}" v="2" dt="2026-03-24T07:52:45.906"/>
    <p1510:client id="{D17B21D3-4670-01C1-C35C-2FAFA036C108}" v="1" dt="2026-03-24T01:06:08.07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644" y="84"/>
      </p:cViewPr>
      <p:guideLst>
        <p:guide orient="horz" pos="5783"/>
        <p:guide pos="453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6937" cy="340306"/>
          </a:xfrm>
          <a:prstGeom prst="rect">
            <a:avLst/>
          </a:prstGeom>
        </p:spPr>
        <p:txBody>
          <a:bodyPr vert="horz" lIns="62932" tIns="31469" rIns="62932" bIns="31469" rtlCol="0"/>
          <a:lstStyle>
            <a:lvl1pPr algn="l">
              <a:defRPr sz="800"/>
            </a:lvl1pPr>
          </a:lstStyle>
          <a:p>
            <a:endParaRPr kumimoji="1" lang="ja-JP" altLang="en-US"/>
          </a:p>
        </p:txBody>
      </p:sp>
      <p:sp>
        <p:nvSpPr>
          <p:cNvPr id="3" name="日付プレースホルダー 2"/>
          <p:cNvSpPr>
            <a:spLocks noGrp="1"/>
          </p:cNvSpPr>
          <p:nvPr>
            <p:ph type="dt" idx="1"/>
          </p:nvPr>
        </p:nvSpPr>
        <p:spPr>
          <a:xfrm>
            <a:off x="5630207" y="0"/>
            <a:ext cx="4306937" cy="340306"/>
          </a:xfrm>
          <a:prstGeom prst="rect">
            <a:avLst/>
          </a:prstGeom>
        </p:spPr>
        <p:txBody>
          <a:bodyPr vert="horz" lIns="62932" tIns="31469" rIns="62932" bIns="31469" rtlCol="0"/>
          <a:lstStyle>
            <a:lvl1pPr algn="r">
              <a:defRPr sz="800"/>
            </a:lvl1pPr>
          </a:lstStyle>
          <a:p>
            <a:fld id="{97DC4E83-5AAC-4D06-818B-BD120A4FD65E}" type="datetimeFigureOut">
              <a:rPr kumimoji="1" lang="ja-JP" altLang="en-US" smtClean="0"/>
              <a:t>2026/3/30</a:t>
            </a:fld>
            <a:endParaRPr kumimoji="1" lang="ja-JP" altLang="en-US"/>
          </a:p>
        </p:txBody>
      </p:sp>
      <p:sp>
        <p:nvSpPr>
          <p:cNvPr id="4" name="スライド イメージ プレースホルダー 3"/>
          <p:cNvSpPr>
            <a:spLocks noGrp="1" noRot="1" noChangeAspect="1"/>
          </p:cNvSpPr>
          <p:nvPr>
            <p:ph type="sldImg" idx="2"/>
          </p:nvPr>
        </p:nvSpPr>
        <p:spPr>
          <a:xfrm>
            <a:off x="3208338" y="509588"/>
            <a:ext cx="3522662" cy="2554287"/>
          </a:xfrm>
          <a:prstGeom prst="rect">
            <a:avLst/>
          </a:prstGeom>
          <a:noFill/>
          <a:ln w="12700">
            <a:solidFill>
              <a:prstClr val="black"/>
            </a:solidFill>
          </a:ln>
        </p:spPr>
        <p:txBody>
          <a:bodyPr vert="horz" lIns="62932" tIns="31469" rIns="62932" bIns="31469" rtlCol="0" anchor="ctr"/>
          <a:lstStyle/>
          <a:p>
            <a:endParaRPr lang="ja-JP" altLang="en-US"/>
          </a:p>
        </p:txBody>
      </p:sp>
      <p:sp>
        <p:nvSpPr>
          <p:cNvPr id="5" name="ノート プレースホルダー 4"/>
          <p:cNvSpPr>
            <a:spLocks noGrp="1"/>
          </p:cNvSpPr>
          <p:nvPr>
            <p:ph type="body" sz="quarter" idx="3"/>
          </p:nvPr>
        </p:nvSpPr>
        <p:spPr>
          <a:xfrm>
            <a:off x="993836" y="3233457"/>
            <a:ext cx="7951688" cy="3062751"/>
          </a:xfrm>
          <a:prstGeom prst="rect">
            <a:avLst/>
          </a:prstGeom>
        </p:spPr>
        <p:txBody>
          <a:bodyPr vert="horz" lIns="62932" tIns="31469" rIns="62932" bIns="3146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465816"/>
            <a:ext cx="4306937" cy="340305"/>
          </a:xfrm>
          <a:prstGeom prst="rect">
            <a:avLst/>
          </a:prstGeom>
        </p:spPr>
        <p:txBody>
          <a:bodyPr vert="horz" lIns="62932" tIns="31469" rIns="62932" bIns="31469"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5630207" y="6465816"/>
            <a:ext cx="4306937" cy="340305"/>
          </a:xfrm>
          <a:prstGeom prst="rect">
            <a:avLst/>
          </a:prstGeom>
        </p:spPr>
        <p:txBody>
          <a:bodyPr vert="horz" lIns="62932" tIns="31469" rIns="62932" bIns="31469" rtlCol="0" anchor="b"/>
          <a:lstStyle>
            <a:lvl1pPr algn="r">
              <a:defRPr sz="800"/>
            </a:lvl1pPr>
          </a:lstStyle>
          <a:p>
            <a:fld id="{E911079A-2B72-46F5-B2A3-761E6776E3BC}" type="slidenum">
              <a:rPr kumimoji="1" lang="ja-JP" altLang="en-US" smtClean="0"/>
              <a:t>‹#›</a:t>
            </a:fld>
            <a:endParaRPr kumimoji="1" lang="ja-JP" altLang="en-US"/>
          </a:p>
        </p:txBody>
      </p:sp>
    </p:spTree>
    <p:extLst>
      <p:ext uri="{BB962C8B-B14F-4D97-AF65-F5344CB8AC3E}">
        <p14:creationId xmlns:p14="http://schemas.microsoft.com/office/powerpoint/2010/main" val="14930805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0A664-4D77-3FD7-8FB8-15B28B38620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DFC0FC2-2051-D352-743B-328B65F2FE6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99D0519-80E4-1102-30B4-160E9CBDB85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7A3E29D-CD57-00BD-9669-11C5383DB6E6}"/>
              </a:ext>
            </a:extLst>
          </p:cNvPr>
          <p:cNvSpPr>
            <a:spLocks noGrp="1"/>
          </p:cNvSpPr>
          <p:nvPr>
            <p:ph type="sldNum" sz="quarter" idx="10"/>
          </p:nvPr>
        </p:nvSpPr>
        <p:spPr/>
        <p:txBody>
          <a:bodyPr/>
          <a:lstStyle/>
          <a:p>
            <a:fld id="{E911079A-2B72-46F5-B2A3-761E6776E3BC}" type="slidenum">
              <a:rPr kumimoji="1" lang="ja-JP" altLang="en-US" smtClean="0"/>
              <a:t>1</a:t>
            </a:fld>
            <a:endParaRPr kumimoji="1" lang="ja-JP" altLang="en-US"/>
          </a:p>
        </p:txBody>
      </p:sp>
    </p:spTree>
    <p:extLst>
      <p:ext uri="{BB962C8B-B14F-4D97-AF65-F5344CB8AC3E}">
        <p14:creationId xmlns:p14="http://schemas.microsoft.com/office/powerpoint/2010/main" val="4129777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0A664-4D77-3FD7-8FB8-15B28B38620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DFC0FC2-2051-D352-743B-328B65F2FE6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99D0519-80E4-1102-30B4-160E9CBDB85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7A3E29D-CD57-00BD-9669-11C5383DB6E6}"/>
              </a:ext>
            </a:extLst>
          </p:cNvPr>
          <p:cNvSpPr>
            <a:spLocks noGrp="1"/>
          </p:cNvSpPr>
          <p:nvPr>
            <p:ph type="sldNum" sz="quarter" idx="10"/>
          </p:nvPr>
        </p:nvSpPr>
        <p:spPr/>
        <p:txBody>
          <a:bodyPr/>
          <a:lstStyle/>
          <a:p>
            <a:fld id="{E911079A-2B72-46F5-B2A3-761E6776E3BC}" type="slidenum">
              <a:rPr kumimoji="1" lang="ja-JP" altLang="en-US" smtClean="0"/>
              <a:t>2</a:t>
            </a:fld>
            <a:endParaRPr kumimoji="1" lang="ja-JP" altLang="en-US"/>
          </a:p>
        </p:txBody>
      </p:sp>
    </p:spTree>
    <p:extLst>
      <p:ext uri="{BB962C8B-B14F-4D97-AF65-F5344CB8AC3E}">
        <p14:creationId xmlns:p14="http://schemas.microsoft.com/office/powerpoint/2010/main" val="313676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0A664-4D77-3FD7-8FB8-15B28B38620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DFC0FC2-2051-D352-743B-328B65F2FE6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99D0519-80E4-1102-30B4-160E9CBDB85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7A3E29D-CD57-00BD-9669-11C5383DB6E6}"/>
              </a:ext>
            </a:extLst>
          </p:cNvPr>
          <p:cNvSpPr>
            <a:spLocks noGrp="1"/>
          </p:cNvSpPr>
          <p:nvPr>
            <p:ph type="sldNum" sz="quarter" idx="10"/>
          </p:nvPr>
        </p:nvSpPr>
        <p:spPr/>
        <p:txBody>
          <a:bodyPr/>
          <a:lstStyle/>
          <a:p>
            <a:fld id="{E911079A-2B72-46F5-B2A3-761E6776E3BC}" type="slidenum">
              <a:rPr kumimoji="1" lang="ja-JP" altLang="en-US" smtClean="0"/>
              <a:t>3</a:t>
            </a:fld>
            <a:endParaRPr kumimoji="1" lang="ja-JP" altLang="en-US"/>
          </a:p>
        </p:txBody>
      </p:sp>
    </p:spTree>
    <p:extLst>
      <p:ext uri="{BB962C8B-B14F-4D97-AF65-F5344CB8AC3E}">
        <p14:creationId xmlns:p14="http://schemas.microsoft.com/office/powerpoint/2010/main" val="27810394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0A664-4D77-3FD7-8FB8-15B28B38620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DFC0FC2-2051-D352-743B-328B65F2FE6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99D0519-80E4-1102-30B4-160E9CBDB85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7A3E29D-CD57-00BD-9669-11C5383DB6E6}"/>
              </a:ext>
            </a:extLst>
          </p:cNvPr>
          <p:cNvSpPr>
            <a:spLocks noGrp="1"/>
          </p:cNvSpPr>
          <p:nvPr>
            <p:ph type="sldNum" sz="quarter" idx="10"/>
          </p:nvPr>
        </p:nvSpPr>
        <p:spPr/>
        <p:txBody>
          <a:bodyPr/>
          <a:lstStyle/>
          <a:p>
            <a:fld id="{E911079A-2B72-46F5-B2A3-761E6776E3BC}" type="slidenum">
              <a:rPr kumimoji="1" lang="ja-JP" altLang="en-US" smtClean="0"/>
              <a:t>4</a:t>
            </a:fld>
            <a:endParaRPr kumimoji="1" lang="ja-JP" altLang="en-US"/>
          </a:p>
        </p:txBody>
      </p:sp>
    </p:spTree>
    <p:extLst>
      <p:ext uri="{BB962C8B-B14F-4D97-AF65-F5344CB8AC3E}">
        <p14:creationId xmlns:p14="http://schemas.microsoft.com/office/powerpoint/2010/main" val="17432410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80136" y="3243478"/>
            <a:ext cx="12241530" cy="223804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2160271" y="5916560"/>
            <a:ext cx="10081260" cy="2668252"/>
          </a:xfrm>
        </p:spPr>
        <p:txBody>
          <a:bodyPr/>
          <a:lstStyle>
            <a:lvl1pPr marL="0" indent="0" algn="ctr">
              <a:buNone/>
              <a:defRPr>
                <a:solidFill>
                  <a:schemeClr val="tx1">
                    <a:tint val="75000"/>
                  </a:schemeClr>
                </a:solidFill>
              </a:defRPr>
            </a:lvl1pPr>
            <a:lvl2pPr marL="709743" indent="0" algn="ctr">
              <a:buNone/>
              <a:defRPr>
                <a:solidFill>
                  <a:schemeClr val="tx1">
                    <a:tint val="75000"/>
                  </a:schemeClr>
                </a:solidFill>
              </a:defRPr>
            </a:lvl2pPr>
            <a:lvl3pPr marL="1419487" indent="0" algn="ctr">
              <a:buNone/>
              <a:defRPr>
                <a:solidFill>
                  <a:schemeClr val="tx1">
                    <a:tint val="75000"/>
                  </a:schemeClr>
                </a:solidFill>
              </a:defRPr>
            </a:lvl3pPr>
            <a:lvl4pPr marL="2129229" indent="0" algn="ctr">
              <a:buNone/>
              <a:defRPr>
                <a:solidFill>
                  <a:schemeClr val="tx1">
                    <a:tint val="75000"/>
                  </a:schemeClr>
                </a:solidFill>
              </a:defRPr>
            </a:lvl4pPr>
            <a:lvl5pPr marL="2838972" indent="0" algn="ctr">
              <a:buNone/>
              <a:defRPr>
                <a:solidFill>
                  <a:schemeClr val="tx1">
                    <a:tint val="75000"/>
                  </a:schemeClr>
                </a:solidFill>
              </a:defRPr>
            </a:lvl5pPr>
            <a:lvl6pPr marL="3548714" indent="0" algn="ctr">
              <a:buNone/>
              <a:defRPr>
                <a:solidFill>
                  <a:schemeClr val="tx1">
                    <a:tint val="75000"/>
                  </a:schemeClr>
                </a:solidFill>
              </a:defRPr>
            </a:lvl6pPr>
            <a:lvl7pPr marL="4258459" indent="0" algn="ctr">
              <a:buNone/>
              <a:defRPr>
                <a:solidFill>
                  <a:schemeClr val="tx1">
                    <a:tint val="75000"/>
                  </a:schemeClr>
                </a:solidFill>
              </a:defRPr>
            </a:lvl7pPr>
            <a:lvl8pPr marL="4968201" indent="0" algn="ctr">
              <a:buNone/>
              <a:defRPr>
                <a:solidFill>
                  <a:schemeClr val="tx1">
                    <a:tint val="75000"/>
                  </a:schemeClr>
                </a:solidFill>
              </a:defRPr>
            </a:lvl8pPr>
            <a:lvl9pPr marL="5677944"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2026/3/30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2026/3/30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0441306" y="418125"/>
            <a:ext cx="3240405" cy="8908676"/>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720091" y="418125"/>
            <a:ext cx="9481185" cy="8908676"/>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2026/3/30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2026/3/30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137644" y="6709302"/>
            <a:ext cx="12241530" cy="2073696"/>
          </a:xfrm>
        </p:spPr>
        <p:txBody>
          <a:bodyPr anchor="t"/>
          <a:lstStyle>
            <a:lvl1pPr algn="l">
              <a:defRPr sz="62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1137644" y="4425341"/>
            <a:ext cx="12241530" cy="2283965"/>
          </a:xfrm>
        </p:spPr>
        <p:txBody>
          <a:bodyPr anchor="b"/>
          <a:lstStyle>
            <a:lvl1pPr marL="0" indent="0">
              <a:buNone/>
              <a:defRPr sz="3100">
                <a:solidFill>
                  <a:schemeClr val="tx1">
                    <a:tint val="75000"/>
                  </a:schemeClr>
                </a:solidFill>
              </a:defRPr>
            </a:lvl1pPr>
            <a:lvl2pPr marL="709743" indent="0">
              <a:buNone/>
              <a:defRPr sz="2800">
                <a:solidFill>
                  <a:schemeClr val="tx1">
                    <a:tint val="75000"/>
                  </a:schemeClr>
                </a:solidFill>
              </a:defRPr>
            </a:lvl2pPr>
            <a:lvl3pPr marL="1419487" indent="0">
              <a:buNone/>
              <a:defRPr sz="2500">
                <a:solidFill>
                  <a:schemeClr val="tx1">
                    <a:tint val="75000"/>
                  </a:schemeClr>
                </a:solidFill>
              </a:defRPr>
            </a:lvl3pPr>
            <a:lvl4pPr marL="2129229" indent="0">
              <a:buNone/>
              <a:defRPr sz="2200">
                <a:solidFill>
                  <a:schemeClr val="tx1">
                    <a:tint val="75000"/>
                  </a:schemeClr>
                </a:solidFill>
              </a:defRPr>
            </a:lvl4pPr>
            <a:lvl5pPr marL="2838972" indent="0">
              <a:buNone/>
              <a:defRPr sz="2200">
                <a:solidFill>
                  <a:schemeClr val="tx1">
                    <a:tint val="75000"/>
                  </a:schemeClr>
                </a:solidFill>
              </a:defRPr>
            </a:lvl5pPr>
            <a:lvl6pPr marL="3548714" indent="0">
              <a:buNone/>
              <a:defRPr sz="2200">
                <a:solidFill>
                  <a:schemeClr val="tx1">
                    <a:tint val="75000"/>
                  </a:schemeClr>
                </a:solidFill>
              </a:defRPr>
            </a:lvl6pPr>
            <a:lvl7pPr marL="4258459" indent="0">
              <a:buNone/>
              <a:defRPr sz="2200">
                <a:solidFill>
                  <a:schemeClr val="tx1">
                    <a:tint val="75000"/>
                  </a:schemeClr>
                </a:solidFill>
              </a:defRPr>
            </a:lvl7pPr>
            <a:lvl8pPr marL="4968201" indent="0">
              <a:buNone/>
              <a:defRPr sz="2200">
                <a:solidFill>
                  <a:schemeClr val="tx1">
                    <a:tint val="75000"/>
                  </a:schemeClr>
                </a:solidFill>
              </a:defRPr>
            </a:lvl8pPr>
            <a:lvl9pPr marL="5677944" indent="0">
              <a:buNone/>
              <a:defRPr sz="22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2026/3/30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720092" y="2436236"/>
            <a:ext cx="6360795" cy="6890569"/>
          </a:xfrm>
        </p:spPr>
        <p:txBody>
          <a:bodyPr/>
          <a:lstStyle>
            <a:lvl1pPr>
              <a:defRPr sz="4300"/>
            </a:lvl1pPr>
            <a:lvl2pPr>
              <a:defRPr sz="3700"/>
            </a:lvl2pPr>
            <a:lvl3pPr>
              <a:defRPr sz="310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7320916" y="2436236"/>
            <a:ext cx="6360795" cy="6890569"/>
          </a:xfrm>
        </p:spPr>
        <p:txBody>
          <a:bodyPr/>
          <a:lstStyle>
            <a:lvl1pPr>
              <a:defRPr sz="4300"/>
            </a:lvl1pPr>
            <a:lvl2pPr>
              <a:defRPr sz="3700"/>
            </a:lvl2pPr>
            <a:lvl3pPr>
              <a:defRPr sz="310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2026/3/30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720090" y="2337139"/>
            <a:ext cx="6363297" cy="974008"/>
          </a:xfrm>
        </p:spPr>
        <p:txBody>
          <a:bodyPr anchor="b"/>
          <a:lstStyle>
            <a:lvl1pPr marL="0" indent="0">
              <a:buNone/>
              <a:defRPr sz="3700" b="1"/>
            </a:lvl1pPr>
            <a:lvl2pPr marL="709743" indent="0">
              <a:buNone/>
              <a:defRPr sz="3100" b="1"/>
            </a:lvl2pPr>
            <a:lvl3pPr marL="1419487" indent="0">
              <a:buNone/>
              <a:defRPr sz="2800" b="1"/>
            </a:lvl3pPr>
            <a:lvl4pPr marL="2129229" indent="0">
              <a:buNone/>
              <a:defRPr sz="2500" b="1"/>
            </a:lvl4pPr>
            <a:lvl5pPr marL="2838972" indent="0">
              <a:buNone/>
              <a:defRPr sz="2500" b="1"/>
            </a:lvl5pPr>
            <a:lvl6pPr marL="3548714" indent="0">
              <a:buNone/>
              <a:defRPr sz="2500" b="1"/>
            </a:lvl6pPr>
            <a:lvl7pPr marL="4258459" indent="0">
              <a:buNone/>
              <a:defRPr sz="2500" b="1"/>
            </a:lvl7pPr>
            <a:lvl8pPr marL="4968201" indent="0">
              <a:buNone/>
              <a:defRPr sz="2500" b="1"/>
            </a:lvl8pPr>
            <a:lvl9pPr marL="5677944" indent="0">
              <a:buNone/>
              <a:defRPr sz="25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720090" y="3311147"/>
            <a:ext cx="6363297" cy="6015653"/>
          </a:xfrm>
        </p:spPr>
        <p:txBody>
          <a:bodyPr/>
          <a:lstStyle>
            <a:lvl1pPr>
              <a:defRPr sz="37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7315915" y="2337139"/>
            <a:ext cx="6365796" cy="974008"/>
          </a:xfrm>
        </p:spPr>
        <p:txBody>
          <a:bodyPr anchor="b"/>
          <a:lstStyle>
            <a:lvl1pPr marL="0" indent="0">
              <a:buNone/>
              <a:defRPr sz="3700" b="1"/>
            </a:lvl1pPr>
            <a:lvl2pPr marL="709743" indent="0">
              <a:buNone/>
              <a:defRPr sz="3100" b="1"/>
            </a:lvl2pPr>
            <a:lvl3pPr marL="1419487" indent="0">
              <a:buNone/>
              <a:defRPr sz="2800" b="1"/>
            </a:lvl3pPr>
            <a:lvl4pPr marL="2129229" indent="0">
              <a:buNone/>
              <a:defRPr sz="2500" b="1"/>
            </a:lvl4pPr>
            <a:lvl5pPr marL="2838972" indent="0">
              <a:buNone/>
              <a:defRPr sz="2500" b="1"/>
            </a:lvl5pPr>
            <a:lvl6pPr marL="3548714" indent="0">
              <a:buNone/>
              <a:defRPr sz="2500" b="1"/>
            </a:lvl6pPr>
            <a:lvl7pPr marL="4258459" indent="0">
              <a:buNone/>
              <a:defRPr sz="2500" b="1"/>
            </a:lvl7pPr>
            <a:lvl8pPr marL="4968201" indent="0">
              <a:buNone/>
              <a:defRPr sz="2500" b="1"/>
            </a:lvl8pPr>
            <a:lvl9pPr marL="5677944" indent="0">
              <a:buNone/>
              <a:defRPr sz="25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7315915" y="3311147"/>
            <a:ext cx="6365796" cy="6015653"/>
          </a:xfrm>
        </p:spPr>
        <p:txBody>
          <a:bodyPr/>
          <a:lstStyle>
            <a:lvl1pPr>
              <a:defRPr sz="37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2026/3/30</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2026/3/30</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2026/3/30</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20093" y="415710"/>
            <a:ext cx="4738093" cy="1769167"/>
          </a:xfrm>
        </p:spPr>
        <p:txBody>
          <a:bodyPr anchor="b"/>
          <a:lstStyle>
            <a:lvl1pPr algn="l">
              <a:defRPr sz="3100" b="1"/>
            </a:lvl1pPr>
          </a:lstStyle>
          <a:p>
            <a:r>
              <a:rPr kumimoji="1" lang="ja-JP" altLang="en-US"/>
              <a:t>マスタ タイトルの書式設定</a:t>
            </a:r>
          </a:p>
        </p:txBody>
      </p:sp>
      <p:sp>
        <p:nvSpPr>
          <p:cNvPr id="3" name="コンテンツ プレースホルダ 2"/>
          <p:cNvSpPr>
            <a:spLocks noGrp="1"/>
          </p:cNvSpPr>
          <p:nvPr>
            <p:ph idx="1"/>
          </p:nvPr>
        </p:nvSpPr>
        <p:spPr>
          <a:xfrm>
            <a:off x="5630705" y="415707"/>
            <a:ext cx="8051006" cy="8911094"/>
          </a:xfrm>
        </p:spPr>
        <p:txBody>
          <a:bodyPr/>
          <a:lstStyle>
            <a:lvl1pPr>
              <a:defRPr sz="5000"/>
            </a:lvl1pPr>
            <a:lvl2pPr>
              <a:defRPr sz="4300"/>
            </a:lvl2pPr>
            <a:lvl3pPr>
              <a:defRPr sz="3700"/>
            </a:lvl3pPr>
            <a:lvl4pPr>
              <a:defRPr sz="3100"/>
            </a:lvl4pPr>
            <a:lvl5pPr>
              <a:defRPr sz="3100"/>
            </a:lvl5pPr>
            <a:lvl6pPr>
              <a:defRPr sz="3100"/>
            </a:lvl6pPr>
            <a:lvl7pPr>
              <a:defRPr sz="3100"/>
            </a:lvl7pPr>
            <a:lvl8pPr>
              <a:defRPr sz="3100"/>
            </a:lvl8pPr>
            <a:lvl9pPr>
              <a:defRPr sz="31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720093" y="2184878"/>
            <a:ext cx="4738093" cy="7141927"/>
          </a:xfrm>
        </p:spPr>
        <p:txBody>
          <a:bodyPr/>
          <a:lstStyle>
            <a:lvl1pPr marL="0" indent="0">
              <a:buNone/>
              <a:defRPr sz="2200"/>
            </a:lvl1pPr>
            <a:lvl2pPr marL="709743" indent="0">
              <a:buNone/>
              <a:defRPr sz="1900"/>
            </a:lvl2pPr>
            <a:lvl3pPr marL="1419487" indent="0">
              <a:buNone/>
              <a:defRPr sz="1600"/>
            </a:lvl3pPr>
            <a:lvl4pPr marL="2129229" indent="0">
              <a:buNone/>
              <a:defRPr sz="1400"/>
            </a:lvl4pPr>
            <a:lvl5pPr marL="2838972" indent="0">
              <a:buNone/>
              <a:defRPr sz="1400"/>
            </a:lvl5pPr>
            <a:lvl6pPr marL="3548714" indent="0">
              <a:buNone/>
              <a:defRPr sz="1400"/>
            </a:lvl6pPr>
            <a:lvl7pPr marL="4258459" indent="0">
              <a:buNone/>
              <a:defRPr sz="1400"/>
            </a:lvl7pPr>
            <a:lvl8pPr marL="4968201" indent="0">
              <a:buNone/>
              <a:defRPr sz="1400"/>
            </a:lvl8pPr>
            <a:lvl9pPr marL="5677944" indent="0">
              <a:buNone/>
              <a:defRPr sz="14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2026/3/30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822854" y="7308692"/>
            <a:ext cx="8641080" cy="862832"/>
          </a:xfrm>
        </p:spPr>
        <p:txBody>
          <a:bodyPr anchor="b"/>
          <a:lstStyle>
            <a:lvl1pPr algn="l">
              <a:defRPr sz="3100" b="1"/>
            </a:lvl1pPr>
          </a:lstStyle>
          <a:p>
            <a:r>
              <a:rPr kumimoji="1" lang="ja-JP" altLang="en-US"/>
              <a:t>マスタ タイトルの書式設定</a:t>
            </a:r>
          </a:p>
        </p:txBody>
      </p:sp>
      <p:sp>
        <p:nvSpPr>
          <p:cNvPr id="3" name="図プレースホルダ 2"/>
          <p:cNvSpPr>
            <a:spLocks noGrp="1"/>
          </p:cNvSpPr>
          <p:nvPr>
            <p:ph type="pic" idx="1"/>
          </p:nvPr>
        </p:nvSpPr>
        <p:spPr>
          <a:xfrm>
            <a:off x="2822854" y="932926"/>
            <a:ext cx="8641080" cy="6264593"/>
          </a:xfrm>
        </p:spPr>
        <p:txBody>
          <a:bodyPr/>
          <a:lstStyle>
            <a:lvl1pPr marL="0" indent="0">
              <a:buNone/>
              <a:defRPr sz="5000"/>
            </a:lvl1pPr>
            <a:lvl2pPr marL="709743" indent="0">
              <a:buNone/>
              <a:defRPr sz="4300"/>
            </a:lvl2pPr>
            <a:lvl3pPr marL="1419487" indent="0">
              <a:buNone/>
              <a:defRPr sz="3700"/>
            </a:lvl3pPr>
            <a:lvl4pPr marL="2129229" indent="0">
              <a:buNone/>
              <a:defRPr sz="3100"/>
            </a:lvl4pPr>
            <a:lvl5pPr marL="2838972" indent="0">
              <a:buNone/>
              <a:defRPr sz="3100"/>
            </a:lvl5pPr>
            <a:lvl6pPr marL="3548714" indent="0">
              <a:buNone/>
              <a:defRPr sz="3100"/>
            </a:lvl6pPr>
            <a:lvl7pPr marL="4258459" indent="0">
              <a:buNone/>
              <a:defRPr sz="3100"/>
            </a:lvl7pPr>
            <a:lvl8pPr marL="4968201" indent="0">
              <a:buNone/>
              <a:defRPr sz="3100"/>
            </a:lvl8pPr>
            <a:lvl9pPr marL="5677944" indent="0">
              <a:buNone/>
              <a:defRPr sz="3100"/>
            </a:lvl9pPr>
          </a:lstStyle>
          <a:p>
            <a:endParaRPr kumimoji="1" lang="ja-JP" altLang="en-US"/>
          </a:p>
        </p:txBody>
      </p:sp>
      <p:sp>
        <p:nvSpPr>
          <p:cNvPr id="4" name="テキスト プレースホルダ 3"/>
          <p:cNvSpPr>
            <a:spLocks noGrp="1"/>
          </p:cNvSpPr>
          <p:nvPr>
            <p:ph type="body" sz="half" idx="2"/>
          </p:nvPr>
        </p:nvSpPr>
        <p:spPr>
          <a:xfrm>
            <a:off x="2822854" y="8171528"/>
            <a:ext cx="8641080" cy="1225365"/>
          </a:xfrm>
        </p:spPr>
        <p:txBody>
          <a:bodyPr/>
          <a:lstStyle>
            <a:lvl1pPr marL="0" indent="0">
              <a:buNone/>
              <a:defRPr sz="2200"/>
            </a:lvl1pPr>
            <a:lvl2pPr marL="709743" indent="0">
              <a:buNone/>
              <a:defRPr sz="1900"/>
            </a:lvl2pPr>
            <a:lvl3pPr marL="1419487" indent="0">
              <a:buNone/>
              <a:defRPr sz="1600"/>
            </a:lvl3pPr>
            <a:lvl4pPr marL="2129229" indent="0">
              <a:buNone/>
              <a:defRPr sz="1400"/>
            </a:lvl4pPr>
            <a:lvl5pPr marL="2838972" indent="0">
              <a:buNone/>
              <a:defRPr sz="1400"/>
            </a:lvl5pPr>
            <a:lvl6pPr marL="3548714" indent="0">
              <a:buNone/>
              <a:defRPr sz="1400"/>
            </a:lvl6pPr>
            <a:lvl7pPr marL="4258459" indent="0">
              <a:buNone/>
              <a:defRPr sz="1400"/>
            </a:lvl7pPr>
            <a:lvl8pPr marL="4968201" indent="0">
              <a:buNone/>
              <a:defRPr sz="1400"/>
            </a:lvl8pPr>
            <a:lvl9pPr marL="5677944" indent="0">
              <a:buNone/>
              <a:defRPr sz="14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2026/3/30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720092" y="418127"/>
            <a:ext cx="12961620" cy="1740165"/>
          </a:xfrm>
          <a:prstGeom prst="rect">
            <a:avLst/>
          </a:prstGeom>
        </p:spPr>
        <p:txBody>
          <a:bodyPr vert="horz" lIns="141951" tIns="70976" rIns="141951" bIns="70976"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720092" y="2436236"/>
            <a:ext cx="12961620" cy="6890569"/>
          </a:xfrm>
          <a:prstGeom prst="rect">
            <a:avLst/>
          </a:prstGeom>
        </p:spPr>
        <p:txBody>
          <a:bodyPr vert="horz" lIns="141951" tIns="70976" rIns="141951" bIns="70976"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720090" y="9677250"/>
            <a:ext cx="3360420" cy="555886"/>
          </a:xfrm>
          <a:prstGeom prst="rect">
            <a:avLst/>
          </a:prstGeom>
        </p:spPr>
        <p:txBody>
          <a:bodyPr vert="horz" lIns="141951" tIns="70976" rIns="141951" bIns="70976" rtlCol="0" anchor="ctr"/>
          <a:lstStyle>
            <a:lvl1pPr algn="l">
              <a:defRPr sz="1900">
                <a:solidFill>
                  <a:schemeClr val="tx1">
                    <a:tint val="75000"/>
                  </a:schemeClr>
                </a:solidFill>
              </a:defRPr>
            </a:lvl1pPr>
          </a:lstStyle>
          <a:p>
            <a:fld id="{E90ED720-0104-4369-84BC-D37694168613}" type="datetimeFigureOut">
              <a:rPr kumimoji="1" lang="ja-JP" altLang="en-US" smtClean="0"/>
              <a:t>2026/3/30</a:t>
            </a:fld>
            <a:endParaRPr kumimoji="1" lang="ja-JP" altLang="en-US"/>
          </a:p>
        </p:txBody>
      </p:sp>
      <p:sp>
        <p:nvSpPr>
          <p:cNvPr id="5" name="フッター プレースホルダ 4"/>
          <p:cNvSpPr>
            <a:spLocks noGrp="1"/>
          </p:cNvSpPr>
          <p:nvPr>
            <p:ph type="ftr" sz="quarter" idx="3"/>
          </p:nvPr>
        </p:nvSpPr>
        <p:spPr>
          <a:xfrm>
            <a:off x="4920615" y="9677250"/>
            <a:ext cx="4560570" cy="555886"/>
          </a:xfrm>
          <a:prstGeom prst="rect">
            <a:avLst/>
          </a:prstGeom>
        </p:spPr>
        <p:txBody>
          <a:bodyPr vert="horz" lIns="141951" tIns="70976" rIns="141951" bIns="70976" rtlCol="0" anchor="ctr"/>
          <a:lstStyle>
            <a:lvl1pPr algn="ctr">
              <a:defRPr sz="19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10321290" y="9677250"/>
            <a:ext cx="3360420" cy="555886"/>
          </a:xfrm>
          <a:prstGeom prst="rect">
            <a:avLst/>
          </a:prstGeom>
        </p:spPr>
        <p:txBody>
          <a:bodyPr vert="horz" lIns="141951" tIns="70976" rIns="141951" bIns="70976" rtlCol="0" anchor="ctr"/>
          <a:lstStyle>
            <a:lvl1pPr algn="r">
              <a:defRPr sz="19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19487" rtl="0" eaLnBrk="1" latinLnBrk="0" hangingPunct="1">
        <a:spcBef>
          <a:spcPct val="0"/>
        </a:spcBef>
        <a:buNone/>
        <a:defRPr kumimoji="1" sz="6800" kern="1200">
          <a:solidFill>
            <a:schemeClr val="tx1"/>
          </a:solidFill>
          <a:latin typeface="+mj-lt"/>
          <a:ea typeface="+mj-ea"/>
          <a:cs typeface="+mj-cs"/>
        </a:defRPr>
      </a:lvl1pPr>
    </p:titleStyle>
    <p:bodyStyle>
      <a:lvl1pPr marL="532307" indent="-532307" algn="l" defTabSz="1419487" rtl="0" eaLnBrk="1" latinLnBrk="0" hangingPunct="1">
        <a:spcBef>
          <a:spcPct val="20000"/>
        </a:spcBef>
        <a:buFont typeface="Arial" pitchFamily="34" charset="0"/>
        <a:buChar char="•"/>
        <a:defRPr kumimoji="1" sz="5000" kern="1200">
          <a:solidFill>
            <a:schemeClr val="tx1"/>
          </a:solidFill>
          <a:latin typeface="+mn-lt"/>
          <a:ea typeface="+mn-ea"/>
          <a:cs typeface="+mn-cs"/>
        </a:defRPr>
      </a:lvl1pPr>
      <a:lvl2pPr marL="1153333" indent="-443589" algn="l" defTabSz="1419487" rtl="0" eaLnBrk="1" latinLnBrk="0" hangingPunct="1">
        <a:spcBef>
          <a:spcPct val="20000"/>
        </a:spcBef>
        <a:buFont typeface="Arial" pitchFamily="34" charset="0"/>
        <a:buChar char="–"/>
        <a:defRPr kumimoji="1" sz="4300" kern="1200">
          <a:solidFill>
            <a:schemeClr val="tx1"/>
          </a:solidFill>
          <a:latin typeface="+mn-lt"/>
          <a:ea typeface="+mn-ea"/>
          <a:cs typeface="+mn-cs"/>
        </a:defRPr>
      </a:lvl2pPr>
      <a:lvl3pPr marL="1774358" indent="-354872" algn="l" defTabSz="1419487" rtl="0" eaLnBrk="1" latinLnBrk="0" hangingPunct="1">
        <a:spcBef>
          <a:spcPct val="20000"/>
        </a:spcBef>
        <a:buFont typeface="Arial" pitchFamily="34" charset="0"/>
        <a:buChar char="•"/>
        <a:defRPr kumimoji="1" sz="3700" kern="1200">
          <a:solidFill>
            <a:schemeClr val="tx1"/>
          </a:solidFill>
          <a:latin typeface="+mn-lt"/>
          <a:ea typeface="+mn-ea"/>
          <a:cs typeface="+mn-cs"/>
        </a:defRPr>
      </a:lvl3pPr>
      <a:lvl4pPr marL="2484100" indent="-354872" algn="l" defTabSz="1419487" rtl="0" eaLnBrk="1" latinLnBrk="0" hangingPunct="1">
        <a:spcBef>
          <a:spcPct val="20000"/>
        </a:spcBef>
        <a:buFont typeface="Arial" pitchFamily="34" charset="0"/>
        <a:buChar char="–"/>
        <a:defRPr kumimoji="1" sz="3100" kern="1200">
          <a:solidFill>
            <a:schemeClr val="tx1"/>
          </a:solidFill>
          <a:latin typeface="+mn-lt"/>
          <a:ea typeface="+mn-ea"/>
          <a:cs typeface="+mn-cs"/>
        </a:defRPr>
      </a:lvl4pPr>
      <a:lvl5pPr marL="3193844" indent="-354872" algn="l" defTabSz="1419487" rtl="0" eaLnBrk="1" latinLnBrk="0" hangingPunct="1">
        <a:spcBef>
          <a:spcPct val="20000"/>
        </a:spcBef>
        <a:buFont typeface="Arial" pitchFamily="34" charset="0"/>
        <a:buChar char="»"/>
        <a:defRPr kumimoji="1" sz="3100" kern="1200">
          <a:solidFill>
            <a:schemeClr val="tx1"/>
          </a:solidFill>
          <a:latin typeface="+mn-lt"/>
          <a:ea typeface="+mn-ea"/>
          <a:cs typeface="+mn-cs"/>
        </a:defRPr>
      </a:lvl5pPr>
      <a:lvl6pPr marL="3903586" indent="-354872" algn="l" defTabSz="1419487" rtl="0" eaLnBrk="1" latinLnBrk="0" hangingPunct="1">
        <a:spcBef>
          <a:spcPct val="20000"/>
        </a:spcBef>
        <a:buFont typeface="Arial" pitchFamily="34" charset="0"/>
        <a:buChar char="•"/>
        <a:defRPr kumimoji="1" sz="3100" kern="1200">
          <a:solidFill>
            <a:schemeClr val="tx1"/>
          </a:solidFill>
          <a:latin typeface="+mn-lt"/>
          <a:ea typeface="+mn-ea"/>
          <a:cs typeface="+mn-cs"/>
        </a:defRPr>
      </a:lvl6pPr>
      <a:lvl7pPr marL="4613329" indent="-354872" algn="l" defTabSz="1419487" rtl="0" eaLnBrk="1" latinLnBrk="0" hangingPunct="1">
        <a:spcBef>
          <a:spcPct val="20000"/>
        </a:spcBef>
        <a:buFont typeface="Arial" pitchFamily="34" charset="0"/>
        <a:buChar char="•"/>
        <a:defRPr kumimoji="1" sz="3100" kern="1200">
          <a:solidFill>
            <a:schemeClr val="tx1"/>
          </a:solidFill>
          <a:latin typeface="+mn-lt"/>
          <a:ea typeface="+mn-ea"/>
          <a:cs typeface="+mn-cs"/>
        </a:defRPr>
      </a:lvl7pPr>
      <a:lvl8pPr marL="5323073" indent="-354872" algn="l" defTabSz="1419487" rtl="0" eaLnBrk="1" latinLnBrk="0" hangingPunct="1">
        <a:spcBef>
          <a:spcPct val="20000"/>
        </a:spcBef>
        <a:buFont typeface="Arial" pitchFamily="34" charset="0"/>
        <a:buChar char="•"/>
        <a:defRPr kumimoji="1" sz="3100" kern="1200">
          <a:solidFill>
            <a:schemeClr val="tx1"/>
          </a:solidFill>
          <a:latin typeface="+mn-lt"/>
          <a:ea typeface="+mn-ea"/>
          <a:cs typeface="+mn-cs"/>
        </a:defRPr>
      </a:lvl8pPr>
      <a:lvl9pPr marL="6032816" indent="-354872" algn="l" defTabSz="1419487" rtl="0" eaLnBrk="1" latinLnBrk="0" hangingPunct="1">
        <a:spcBef>
          <a:spcPct val="20000"/>
        </a:spcBef>
        <a:buFont typeface="Arial" pitchFamily="34" charset="0"/>
        <a:buChar char="•"/>
        <a:defRPr kumimoji="1" sz="3100" kern="1200">
          <a:solidFill>
            <a:schemeClr val="tx1"/>
          </a:solidFill>
          <a:latin typeface="+mn-lt"/>
          <a:ea typeface="+mn-ea"/>
          <a:cs typeface="+mn-cs"/>
        </a:defRPr>
      </a:lvl9pPr>
    </p:bodyStyle>
    <p:otherStyle>
      <a:defPPr>
        <a:defRPr lang="ja-JP"/>
      </a:defPPr>
      <a:lvl1pPr marL="0" algn="l" defTabSz="1419487" rtl="0" eaLnBrk="1" latinLnBrk="0" hangingPunct="1">
        <a:defRPr kumimoji="1" sz="2800" kern="1200">
          <a:solidFill>
            <a:schemeClr val="tx1"/>
          </a:solidFill>
          <a:latin typeface="+mn-lt"/>
          <a:ea typeface="+mn-ea"/>
          <a:cs typeface="+mn-cs"/>
        </a:defRPr>
      </a:lvl1pPr>
      <a:lvl2pPr marL="709743" algn="l" defTabSz="1419487" rtl="0" eaLnBrk="1" latinLnBrk="0" hangingPunct="1">
        <a:defRPr kumimoji="1" sz="2800" kern="1200">
          <a:solidFill>
            <a:schemeClr val="tx1"/>
          </a:solidFill>
          <a:latin typeface="+mn-lt"/>
          <a:ea typeface="+mn-ea"/>
          <a:cs typeface="+mn-cs"/>
        </a:defRPr>
      </a:lvl2pPr>
      <a:lvl3pPr marL="1419487" algn="l" defTabSz="1419487" rtl="0" eaLnBrk="1" latinLnBrk="0" hangingPunct="1">
        <a:defRPr kumimoji="1" sz="2800" kern="1200">
          <a:solidFill>
            <a:schemeClr val="tx1"/>
          </a:solidFill>
          <a:latin typeface="+mn-lt"/>
          <a:ea typeface="+mn-ea"/>
          <a:cs typeface="+mn-cs"/>
        </a:defRPr>
      </a:lvl3pPr>
      <a:lvl4pPr marL="2129229" algn="l" defTabSz="1419487" rtl="0" eaLnBrk="1" latinLnBrk="0" hangingPunct="1">
        <a:defRPr kumimoji="1" sz="2800" kern="1200">
          <a:solidFill>
            <a:schemeClr val="tx1"/>
          </a:solidFill>
          <a:latin typeface="+mn-lt"/>
          <a:ea typeface="+mn-ea"/>
          <a:cs typeface="+mn-cs"/>
        </a:defRPr>
      </a:lvl4pPr>
      <a:lvl5pPr marL="2838972" algn="l" defTabSz="1419487" rtl="0" eaLnBrk="1" latinLnBrk="0" hangingPunct="1">
        <a:defRPr kumimoji="1" sz="2800" kern="1200">
          <a:solidFill>
            <a:schemeClr val="tx1"/>
          </a:solidFill>
          <a:latin typeface="+mn-lt"/>
          <a:ea typeface="+mn-ea"/>
          <a:cs typeface="+mn-cs"/>
        </a:defRPr>
      </a:lvl5pPr>
      <a:lvl6pPr marL="3548714" algn="l" defTabSz="1419487" rtl="0" eaLnBrk="1" latinLnBrk="0" hangingPunct="1">
        <a:defRPr kumimoji="1" sz="2800" kern="1200">
          <a:solidFill>
            <a:schemeClr val="tx1"/>
          </a:solidFill>
          <a:latin typeface="+mn-lt"/>
          <a:ea typeface="+mn-ea"/>
          <a:cs typeface="+mn-cs"/>
        </a:defRPr>
      </a:lvl6pPr>
      <a:lvl7pPr marL="4258459" algn="l" defTabSz="1419487" rtl="0" eaLnBrk="1" latinLnBrk="0" hangingPunct="1">
        <a:defRPr kumimoji="1" sz="2800" kern="1200">
          <a:solidFill>
            <a:schemeClr val="tx1"/>
          </a:solidFill>
          <a:latin typeface="+mn-lt"/>
          <a:ea typeface="+mn-ea"/>
          <a:cs typeface="+mn-cs"/>
        </a:defRPr>
      </a:lvl7pPr>
      <a:lvl8pPr marL="4968201" algn="l" defTabSz="1419487" rtl="0" eaLnBrk="1" latinLnBrk="0" hangingPunct="1">
        <a:defRPr kumimoji="1" sz="2800" kern="1200">
          <a:solidFill>
            <a:schemeClr val="tx1"/>
          </a:solidFill>
          <a:latin typeface="+mn-lt"/>
          <a:ea typeface="+mn-ea"/>
          <a:cs typeface="+mn-cs"/>
        </a:defRPr>
      </a:lvl8pPr>
      <a:lvl9pPr marL="5677944" algn="l" defTabSz="1419487" rtl="0" eaLnBrk="1" latinLnBrk="0" hangingPunct="1">
        <a:defRPr kumimoji="1"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2AFC7-9CA4-0337-8865-E305A9865432}"/>
            </a:ext>
          </a:extLst>
        </p:cNvPr>
        <p:cNvGrpSpPr/>
        <p:nvPr/>
      </p:nvGrpSpPr>
      <p:grpSpPr>
        <a:xfrm>
          <a:off x="0" y="0"/>
          <a:ext cx="0" cy="0"/>
          <a:chOff x="0" y="0"/>
          <a:chExt cx="0" cy="0"/>
        </a:xfrm>
      </p:grpSpPr>
      <p:sp>
        <p:nvSpPr>
          <p:cNvPr id="130" name="正方形/長方形 129">
            <a:extLst>
              <a:ext uri="{FF2B5EF4-FFF2-40B4-BE49-F238E27FC236}">
                <a16:creationId xmlns:a16="http://schemas.microsoft.com/office/drawing/2014/main" id="{847A3FAA-CE81-5C57-5F3D-2BE323D5FCCB}"/>
              </a:ext>
            </a:extLst>
          </p:cNvPr>
          <p:cNvSpPr/>
          <p:nvPr/>
        </p:nvSpPr>
        <p:spPr>
          <a:xfrm>
            <a:off x="0" y="-17668"/>
            <a:ext cx="14401799" cy="436558"/>
          </a:xfrm>
          <a:prstGeom prst="rect">
            <a:avLst/>
          </a:prstGeom>
          <a:solidFill>
            <a:srgbClr val="002060"/>
          </a:solidFill>
          <a:ln>
            <a:noFill/>
          </a:ln>
        </p:spPr>
        <p:style>
          <a:lnRef idx="1">
            <a:schemeClr val="accent1"/>
          </a:lnRef>
          <a:fillRef idx="2">
            <a:schemeClr val="accent1"/>
          </a:fillRef>
          <a:effectRef idx="1">
            <a:schemeClr val="accent1"/>
          </a:effectRef>
          <a:fontRef idx="minor">
            <a:schemeClr val="dk1"/>
          </a:fontRef>
        </p:style>
        <p:txBody>
          <a:bodyPr wrap="square" lIns="122525" tIns="61262" rIns="122525" bIns="61262" anchor="ctr">
            <a:noAutofit/>
          </a:bodyPr>
          <a:lstStyle/>
          <a:p>
            <a:pPr algn="ctr">
              <a:lnSpc>
                <a:spcPts val="2000"/>
              </a:lnSpc>
            </a:pPr>
            <a:r>
              <a:rPr lang="en-US" altLang="ja-JP" sz="2000" b="1">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Beyond EXPO 2025</a:t>
            </a:r>
            <a:r>
              <a:rPr lang="ja-JP" altLang="en-US" sz="2000" b="1">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800" b="1">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～副首都として成長・発展をめざす万博後の成長戦略～　＜</a:t>
            </a:r>
            <a:r>
              <a:rPr lang="ja-JP" altLang="ja-JP" sz="1800" b="1">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概要</a:t>
            </a:r>
            <a:r>
              <a:rPr lang="ja-JP" altLang="en-US" sz="1800" b="1">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版＞　　</a:t>
            </a:r>
            <a:r>
              <a:rPr lang="ja-JP" altLang="en-US" sz="1800">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altLang="en-US" sz="200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107" name="角丸四角形 70">
            <a:extLst>
              <a:ext uri="{FF2B5EF4-FFF2-40B4-BE49-F238E27FC236}">
                <a16:creationId xmlns:a16="http://schemas.microsoft.com/office/drawing/2014/main" id="{5CCFFB7D-26C8-40A2-B89E-FE5523108DC3}"/>
              </a:ext>
            </a:extLst>
          </p:cNvPr>
          <p:cNvSpPr/>
          <p:nvPr/>
        </p:nvSpPr>
        <p:spPr>
          <a:xfrm>
            <a:off x="108891" y="642787"/>
            <a:ext cx="14082315" cy="4295289"/>
          </a:xfrm>
          <a:prstGeom prst="roundRect">
            <a:avLst>
              <a:gd name="adj" fmla="val 3008"/>
            </a:avLst>
          </a:prstGeom>
          <a:solidFill>
            <a:srgbClr val="0070C0">
              <a:alpha val="10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1250613">
              <a:lnSpc>
                <a:spcPts val="1900"/>
              </a:lnSpc>
              <a:defRPr/>
            </a:pPr>
            <a:endParaRPr kumimoji="0" lang="ja-JP" altLang="en-US" sz="1400">
              <a:solidFill>
                <a:prstClr val="black"/>
              </a:solidFill>
              <a:latin typeface="BIZ UDPゴシック" panose="020B0400000000000000" pitchFamily="50" charset="-128"/>
              <a:ea typeface="BIZ UDPゴシック" panose="020B0400000000000000" pitchFamily="50" charset="-128"/>
            </a:endParaRPr>
          </a:p>
        </p:txBody>
      </p:sp>
      <p:sp>
        <p:nvSpPr>
          <p:cNvPr id="108" name="四角形: 角を丸くする 107">
            <a:extLst>
              <a:ext uri="{FF2B5EF4-FFF2-40B4-BE49-F238E27FC236}">
                <a16:creationId xmlns:a16="http://schemas.microsoft.com/office/drawing/2014/main" id="{5426F65E-87DC-4699-A06C-F7FEE2269F09}"/>
              </a:ext>
            </a:extLst>
          </p:cNvPr>
          <p:cNvSpPr/>
          <p:nvPr/>
        </p:nvSpPr>
        <p:spPr>
          <a:xfrm>
            <a:off x="108892" y="467966"/>
            <a:ext cx="7020000" cy="288000"/>
          </a:xfrm>
          <a:prstGeom prst="roundRect">
            <a:avLst/>
          </a:prstGeom>
          <a:solidFill>
            <a:srgbClr val="0070C0"/>
          </a:solidFill>
          <a:ln>
            <a:noFill/>
          </a:ln>
        </p:spPr>
        <p:style>
          <a:lnRef idx="1">
            <a:schemeClr val="accent4"/>
          </a:lnRef>
          <a:fillRef idx="2">
            <a:schemeClr val="accent4"/>
          </a:fillRef>
          <a:effectRef idx="1">
            <a:schemeClr val="accent4"/>
          </a:effectRef>
          <a:fontRef idx="minor">
            <a:schemeClr val="dk1"/>
          </a:fontRef>
        </p:style>
        <p:txBody>
          <a:bodyPr rtlCol="0" anchor="ctr"/>
          <a:lstStyle/>
          <a:p>
            <a:pPr defTabSz="457191">
              <a:lnSpc>
                <a:spcPts val="2000"/>
              </a:lnSpc>
            </a:pPr>
            <a:r>
              <a:rPr lang="ja-JP" altLang="en-US" sz="1600" b="1">
                <a:solidFill>
                  <a:prstClr val="white"/>
                </a:solidFill>
                <a:latin typeface="BIZ UDPゴシック" panose="020B0400000000000000" pitchFamily="50" charset="-128"/>
                <a:ea typeface="BIZ UDPゴシック" panose="020B0400000000000000" pitchFamily="50" charset="-128"/>
              </a:rPr>
              <a:t>戦略の概要</a:t>
            </a:r>
            <a:endParaRPr lang="en-US" altLang="ja-JP" sz="1600" b="1">
              <a:solidFill>
                <a:prstClr val="white"/>
              </a:solidFill>
              <a:latin typeface="BIZ UDPゴシック" panose="020B0400000000000000" pitchFamily="50" charset="-128"/>
              <a:ea typeface="BIZ UDPゴシック" panose="020B0400000000000000" pitchFamily="50" charset="-128"/>
            </a:endParaRPr>
          </a:p>
        </p:txBody>
      </p:sp>
      <p:sp>
        <p:nvSpPr>
          <p:cNvPr id="232" name="角丸四角形 70">
            <a:extLst>
              <a:ext uri="{FF2B5EF4-FFF2-40B4-BE49-F238E27FC236}">
                <a16:creationId xmlns:a16="http://schemas.microsoft.com/office/drawing/2014/main" id="{F7C1F5DD-E852-4B3F-8B7F-9FFBEFBEDAA9}"/>
              </a:ext>
            </a:extLst>
          </p:cNvPr>
          <p:cNvSpPr/>
          <p:nvPr/>
        </p:nvSpPr>
        <p:spPr>
          <a:xfrm>
            <a:off x="108900" y="5112897"/>
            <a:ext cx="14184000" cy="5229148"/>
          </a:xfrm>
          <a:prstGeom prst="roundRect">
            <a:avLst>
              <a:gd name="adj" fmla="val 3008"/>
            </a:avLst>
          </a:prstGeom>
          <a:solidFill>
            <a:srgbClr val="0070C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1250613">
              <a:lnSpc>
                <a:spcPts val="2000"/>
              </a:lnSpc>
              <a:defRPr/>
            </a:pPr>
            <a:endParaRPr kumimoji="0" lang="en-US" altLang="ja-JP" sz="1400">
              <a:solidFill>
                <a:prstClr val="black"/>
              </a:solidFill>
              <a:latin typeface="BIZ UDPゴシック" panose="020B0400000000000000" pitchFamily="50" charset="-128"/>
              <a:ea typeface="BIZ UDPゴシック" panose="020B0400000000000000" pitchFamily="50" charset="-128"/>
            </a:endParaRPr>
          </a:p>
        </p:txBody>
      </p:sp>
      <p:sp>
        <p:nvSpPr>
          <p:cNvPr id="234" name="四角形: 角を丸くする 233">
            <a:extLst>
              <a:ext uri="{FF2B5EF4-FFF2-40B4-BE49-F238E27FC236}">
                <a16:creationId xmlns:a16="http://schemas.microsoft.com/office/drawing/2014/main" id="{0F4C735B-4572-40B7-B2A4-C7382F039117}"/>
              </a:ext>
            </a:extLst>
          </p:cNvPr>
          <p:cNvSpPr/>
          <p:nvPr/>
        </p:nvSpPr>
        <p:spPr>
          <a:xfrm>
            <a:off x="108892" y="4975127"/>
            <a:ext cx="7020000" cy="288000"/>
          </a:xfrm>
          <a:prstGeom prst="roundRect">
            <a:avLst/>
          </a:prstGeom>
          <a:solidFill>
            <a:srgbClr val="0070C0"/>
          </a:solidFill>
          <a:ln>
            <a:noFill/>
          </a:ln>
          <a:effectLst>
            <a:outerShdw blurRad="40000" dist="20000" dir="5400000" rotWithShape="0">
              <a:srgbClr val="000000">
                <a:alpha val="35000"/>
              </a:srgbClr>
            </a:outerShdw>
          </a:effectLst>
        </p:spPr>
        <p:style>
          <a:lnRef idx="1">
            <a:schemeClr val="accent4"/>
          </a:lnRef>
          <a:fillRef idx="2">
            <a:schemeClr val="accent4"/>
          </a:fillRef>
          <a:effectRef idx="1">
            <a:schemeClr val="accent4"/>
          </a:effectRef>
          <a:fontRef idx="minor">
            <a:schemeClr val="dk1"/>
          </a:fontRef>
        </p:style>
        <p:txBody>
          <a:bodyPr rtlCol="0" anchor="ctr"/>
          <a:lstStyle/>
          <a:p>
            <a:pPr defTabSz="457191">
              <a:lnSpc>
                <a:spcPts val="2000"/>
              </a:lnSpc>
            </a:pPr>
            <a:r>
              <a:rPr lang="ja-JP" altLang="en-US" sz="1600" b="1">
                <a:solidFill>
                  <a:prstClr val="white"/>
                </a:solidFill>
                <a:latin typeface="BIZ UDPゴシック" panose="020B0400000000000000" pitchFamily="50" charset="-128"/>
                <a:ea typeface="BIZ UDPゴシック" panose="020B0400000000000000" pitchFamily="50" charset="-128"/>
              </a:rPr>
              <a:t>基本的な考え方</a:t>
            </a:r>
            <a:endParaRPr lang="en-US" altLang="ja-JP" sz="1600" b="1">
              <a:solidFill>
                <a:prstClr val="white"/>
              </a:solidFill>
              <a:latin typeface="BIZ UDPゴシック" panose="020B0400000000000000" pitchFamily="50" charset="-128"/>
              <a:ea typeface="BIZ UDPゴシック" panose="020B0400000000000000" pitchFamily="50" charset="-128"/>
            </a:endParaRPr>
          </a:p>
        </p:txBody>
      </p:sp>
      <p:sp>
        <p:nvSpPr>
          <p:cNvPr id="240" name="四角形: 角を丸くする 239">
            <a:extLst>
              <a:ext uri="{FF2B5EF4-FFF2-40B4-BE49-F238E27FC236}">
                <a16:creationId xmlns:a16="http://schemas.microsoft.com/office/drawing/2014/main" id="{85AA2B56-80F8-45F0-B3BE-F6D9C19CDCC1}"/>
              </a:ext>
            </a:extLst>
          </p:cNvPr>
          <p:cNvSpPr/>
          <p:nvPr/>
        </p:nvSpPr>
        <p:spPr>
          <a:xfrm>
            <a:off x="274154" y="5518962"/>
            <a:ext cx="13795607" cy="1192030"/>
          </a:xfrm>
          <a:prstGeom prst="roundRect">
            <a:avLst/>
          </a:prstGeom>
          <a:solidFill>
            <a:srgbClr val="FFC000">
              <a:lumMod val="40000"/>
              <a:lumOff val="60000"/>
            </a:srgbClr>
          </a:solidFill>
          <a:ln w="19050" cap="flat" cmpd="sng" algn="ctr">
            <a:noFill/>
            <a:prstDash val="solid"/>
            <a:miter lim="800000"/>
          </a:ln>
          <a:effectLst>
            <a:outerShdw blurRad="50800" dist="38100" dir="5400000" algn="t" rotWithShape="0">
              <a:prstClr val="black">
                <a:alpha val="40000"/>
              </a:prstClr>
            </a:outerShdw>
          </a:effectLst>
        </p:spPr>
        <p:txBody>
          <a:bodyPr rtlCol="0" anchor="ctr" anchorCtr="0"/>
          <a:lstStyle/>
          <a:p>
            <a:pPr defTabSz="326572">
              <a:lnSpc>
                <a:spcPct val="130000"/>
              </a:lnSpc>
              <a:defRPr/>
            </a:pPr>
            <a:endParaRPr kumimoji="0" lang="en-US" altLang="ja-JP" sz="1800" kern="10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defTabSz="326572">
              <a:lnSpc>
                <a:spcPct val="130000"/>
              </a:lnSpc>
              <a:defRPr/>
            </a:pPr>
            <a:endParaRPr kumimoji="0" lang="en-US" altLang="ja-JP" sz="1800" kern="10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41" name="テキスト ボックス 240">
            <a:extLst>
              <a:ext uri="{FF2B5EF4-FFF2-40B4-BE49-F238E27FC236}">
                <a16:creationId xmlns:a16="http://schemas.microsoft.com/office/drawing/2014/main" id="{8AB76E12-A6B2-49CF-960B-A7E6E7C62D62}"/>
              </a:ext>
            </a:extLst>
          </p:cNvPr>
          <p:cNvSpPr txBox="1"/>
          <p:nvPr/>
        </p:nvSpPr>
        <p:spPr>
          <a:xfrm>
            <a:off x="360140" y="5356257"/>
            <a:ext cx="2236040" cy="296285"/>
          </a:xfrm>
          <a:prstGeom prst="rect">
            <a:avLst/>
          </a:prstGeom>
          <a:solidFill>
            <a:schemeClr val="bg1"/>
          </a:solidFill>
          <a:ln>
            <a:solidFill>
              <a:srgbClr val="FFC000"/>
            </a:solidFill>
          </a:ln>
          <a:effectLst>
            <a:outerShdw blurRad="50800" dist="38100" dir="2700000" algn="tl" rotWithShape="0">
              <a:prstClr val="black">
                <a:alpha val="40000"/>
              </a:prstClr>
            </a:outerShdw>
          </a:effectLst>
        </p:spPr>
        <p:txBody>
          <a:bodyPr wrap="square" tIns="108000" anchor="t" anchorCtr="1">
            <a:spAutoFit/>
          </a:bodyPr>
          <a:lstStyle/>
          <a:p>
            <a:pPr algn="ctr" defTabSz="457191">
              <a:lnSpc>
                <a:spcPts val="1100"/>
              </a:lnSpc>
              <a:defRPr/>
            </a:pPr>
            <a:r>
              <a:rPr kumimoji="0" lang="en-US" altLang="ja-JP" sz="1400">
                <a:solidFill>
                  <a:prstClr val="black"/>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kumimoji="0" lang="ja-JP" altLang="en-US" sz="1400">
                <a:solidFill>
                  <a:prstClr val="black"/>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基本方針・めざす都市像</a:t>
            </a:r>
            <a:r>
              <a:rPr kumimoji="0" lang="en-US" altLang="ja-JP" sz="1400">
                <a:solidFill>
                  <a:prstClr val="black"/>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p>
        </p:txBody>
      </p:sp>
      <p:sp>
        <p:nvSpPr>
          <p:cNvPr id="242" name="四角形: 角を丸くする 241">
            <a:extLst>
              <a:ext uri="{FF2B5EF4-FFF2-40B4-BE49-F238E27FC236}">
                <a16:creationId xmlns:a16="http://schemas.microsoft.com/office/drawing/2014/main" id="{C5CE7FEB-6267-427A-A789-E82F8ACED158}"/>
              </a:ext>
            </a:extLst>
          </p:cNvPr>
          <p:cNvSpPr/>
          <p:nvPr/>
        </p:nvSpPr>
        <p:spPr>
          <a:xfrm>
            <a:off x="292684" y="5683099"/>
            <a:ext cx="7664627" cy="649080"/>
          </a:xfrm>
          <a:prstGeom prst="roundRect">
            <a:avLst/>
          </a:prstGeom>
          <a:noFill/>
          <a:ln w="19050" cap="flat" cmpd="sng" algn="ctr">
            <a:noFill/>
            <a:prstDash val="solid"/>
            <a:miter lim="800000"/>
          </a:ln>
          <a:effectLst/>
        </p:spPr>
        <p:txBody>
          <a:bodyPr rtlCol="0" anchor="ctr" anchorCtr="0"/>
          <a:lstStyle/>
          <a:p>
            <a:pPr defTabSz="326572">
              <a:lnSpc>
                <a:spcPts val="2500"/>
              </a:lnSpc>
              <a:defRPr/>
            </a:pPr>
            <a:r>
              <a:rPr kumimoji="0" lang="en-US" altLang="ja-JP" sz="2000" b="1" kern="0" spc="60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ja-JP" altLang="en-US" sz="2000" b="1" kern="0" spc="60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基本方針</a:t>
            </a:r>
            <a:r>
              <a:rPr kumimoji="0" lang="en-US" altLang="ja-JP" sz="2000" b="1" kern="0" spc="60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ja-JP" altLang="en-US" sz="2000" b="1" kern="0">
                <a:solidFill>
                  <a:srgbClr val="4472C4"/>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en-US" sz="2000" b="1" u="sng" kern="0">
                <a:solidFill>
                  <a:srgbClr val="4472C4"/>
                </a:solidFill>
                <a:latin typeface="BIZ UDPゴシック" panose="020B0400000000000000" pitchFamily="50" charset="-128"/>
                <a:ea typeface="BIZ UDPゴシック" panose="020B0400000000000000" pitchFamily="50" charset="-128"/>
                <a:cs typeface="Times New Roman" panose="02020603050405020304" pitchFamily="18" charset="0"/>
              </a:rPr>
              <a:t>副首都・大阪の早期実現</a:t>
            </a:r>
            <a:r>
              <a:rPr kumimoji="0" lang="ja-JP" altLang="en-US" sz="1400" b="1" kern="0">
                <a:solidFill>
                  <a:srgbClr val="4472C4"/>
                </a:solidFill>
                <a:latin typeface="BIZ UDPゴシック" panose="020B0400000000000000" pitchFamily="50" charset="-128"/>
                <a:ea typeface="BIZ UDPゴシック" panose="020B0400000000000000" pitchFamily="50" charset="-128"/>
                <a:cs typeface="Times New Roman" panose="02020603050405020304" pitchFamily="18" charset="0"/>
              </a:rPr>
              <a:t>及び</a:t>
            </a:r>
            <a:r>
              <a:rPr kumimoji="0" lang="ja-JP" altLang="en-US" sz="2000" b="1" u="sng" kern="0">
                <a:solidFill>
                  <a:srgbClr val="4472C4"/>
                </a:solidFill>
                <a:latin typeface="BIZ UDPゴシック" panose="020B0400000000000000" pitchFamily="50" charset="-128"/>
                <a:ea typeface="BIZ UDPゴシック" panose="020B0400000000000000" pitchFamily="50" charset="-128"/>
                <a:cs typeface="Times New Roman" panose="02020603050405020304" pitchFamily="18" charset="0"/>
              </a:rPr>
              <a:t>日本の成長をけん引</a:t>
            </a:r>
            <a:endParaRPr kumimoji="0" lang="en-US" altLang="ja-JP" sz="2000" b="1" kern="0">
              <a:solidFill>
                <a:srgbClr val="4472C4"/>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43" name="矢印: 右 242">
            <a:extLst>
              <a:ext uri="{FF2B5EF4-FFF2-40B4-BE49-F238E27FC236}">
                <a16:creationId xmlns:a16="http://schemas.microsoft.com/office/drawing/2014/main" id="{FC7B0D0F-0A75-4877-B00B-39A96A0CC007}"/>
              </a:ext>
            </a:extLst>
          </p:cNvPr>
          <p:cNvSpPr/>
          <p:nvPr/>
        </p:nvSpPr>
        <p:spPr>
          <a:xfrm>
            <a:off x="9026757" y="6033998"/>
            <a:ext cx="235797" cy="296187"/>
          </a:xfrm>
          <a:prstGeom prst="rightArrow">
            <a:avLst/>
          </a:prstGeom>
          <a:solidFill>
            <a:srgbClr val="FF0000"/>
          </a:solidFill>
          <a:ln w="12700" cap="flat" cmpd="sng" algn="ctr">
            <a:noFill/>
            <a:prstDash val="solid"/>
            <a:miter lim="800000"/>
          </a:ln>
          <a:effectLst/>
        </p:spPr>
        <p:txBody>
          <a:bodyPr rtlCol="0" anchor="ctr"/>
          <a:lstStyle/>
          <a:p>
            <a:pPr algn="ctr" defTabSz="457191">
              <a:defRPr/>
            </a:pPr>
            <a:endParaRPr kumimoji="0" lang="ja-JP" altLang="en-US" sz="1800" kern="0">
              <a:solidFill>
                <a:prstClr val="white"/>
              </a:solidFill>
              <a:latin typeface="BIZ UDPゴシック" panose="020B0400000000000000" pitchFamily="50" charset="-128"/>
              <a:ea typeface="BIZ UDPゴシック" panose="020B0400000000000000" pitchFamily="50" charset="-128"/>
            </a:endParaRPr>
          </a:p>
        </p:txBody>
      </p:sp>
      <p:sp>
        <p:nvSpPr>
          <p:cNvPr id="248" name="四角形: 角を丸くする 247">
            <a:extLst>
              <a:ext uri="{FF2B5EF4-FFF2-40B4-BE49-F238E27FC236}">
                <a16:creationId xmlns:a16="http://schemas.microsoft.com/office/drawing/2014/main" id="{3991CF4B-91E5-492C-B3A8-68D169945A12}"/>
              </a:ext>
            </a:extLst>
          </p:cNvPr>
          <p:cNvSpPr/>
          <p:nvPr/>
        </p:nvSpPr>
        <p:spPr>
          <a:xfrm>
            <a:off x="288132" y="6078792"/>
            <a:ext cx="8820565" cy="649080"/>
          </a:xfrm>
          <a:prstGeom prst="roundRect">
            <a:avLst/>
          </a:prstGeom>
          <a:noFill/>
          <a:ln w="19050" cap="flat" cmpd="sng" algn="ctr">
            <a:noFill/>
            <a:prstDash val="solid"/>
            <a:miter lim="800000"/>
          </a:ln>
          <a:effectLst/>
        </p:spPr>
        <p:txBody>
          <a:bodyPr rtlCol="0" anchor="ctr" anchorCtr="0"/>
          <a:lstStyle/>
          <a:p>
            <a:pPr defTabSz="326572">
              <a:lnSpc>
                <a:spcPts val="2500"/>
              </a:lnSpc>
              <a:defRPr/>
            </a:pPr>
            <a:r>
              <a:rPr kumimoji="0" lang="en-US" altLang="ja-JP" sz="1800" b="1" kern="0" spc="60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ja-JP" altLang="en-US" sz="1800" b="1" kern="0" spc="-8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めざす都市像 </a:t>
            </a:r>
            <a:r>
              <a:rPr kumimoji="0" lang="en-US" altLang="ja-JP" sz="1800" b="1" kern="0" spc="60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ja-JP" altLang="en-US" sz="1800" b="1" kern="100">
                <a:solidFill>
                  <a:srgbClr val="4472C4"/>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0" lang="ja-JP" altLang="en-US" sz="2000" b="1" u="sng" kern="100">
                <a:solidFill>
                  <a:srgbClr val="4472C4"/>
                </a:solidFill>
                <a:latin typeface="BIZ UDPゴシック" panose="020B0400000000000000" pitchFamily="50" charset="-128"/>
                <a:ea typeface="BIZ UDPゴシック" panose="020B0400000000000000" pitchFamily="50" charset="-128"/>
                <a:cs typeface="Times New Roman" panose="02020603050405020304" pitchFamily="18" charset="0"/>
              </a:rPr>
              <a:t>世界に伍する経済力・都市力</a:t>
            </a:r>
            <a:r>
              <a:rPr kumimoji="0" lang="ja-JP" altLang="en-US" sz="1400" b="1" kern="100">
                <a:solidFill>
                  <a:srgbClr val="4472C4"/>
                </a:solidFill>
                <a:latin typeface="BIZ UDPゴシック" panose="020B0400000000000000" pitchFamily="50" charset="-128"/>
                <a:ea typeface="BIZ UDPゴシック" panose="020B0400000000000000" pitchFamily="50" charset="-128"/>
                <a:cs typeface="Times New Roman" panose="02020603050405020304" pitchFamily="18" charset="0"/>
              </a:rPr>
              <a:t>を有し、</a:t>
            </a:r>
            <a:r>
              <a:rPr kumimoji="0" lang="ja-JP" altLang="en-US" sz="2000" b="1" u="sng" kern="100">
                <a:solidFill>
                  <a:srgbClr val="4472C4"/>
                </a:solidFill>
                <a:latin typeface="BIZ UDPゴシック" panose="020B0400000000000000" pitchFamily="50" charset="-128"/>
                <a:ea typeface="BIZ UDPゴシック" panose="020B0400000000000000" pitchFamily="50" charset="-128"/>
                <a:cs typeface="Times New Roman" panose="02020603050405020304" pitchFamily="18" charset="0"/>
              </a:rPr>
              <a:t>唯一無二の魅力</a:t>
            </a:r>
            <a:r>
              <a:rPr kumimoji="0" lang="ja-JP" altLang="en-US" sz="1400" b="1" kern="100">
                <a:solidFill>
                  <a:srgbClr val="4472C4"/>
                </a:solidFill>
                <a:latin typeface="BIZ UDPゴシック" panose="020B0400000000000000" pitchFamily="50" charset="-128"/>
                <a:ea typeface="BIZ UDPゴシック" panose="020B0400000000000000" pitchFamily="50" charset="-128"/>
                <a:cs typeface="Times New Roman" panose="02020603050405020304" pitchFamily="18" charset="0"/>
              </a:rPr>
              <a:t>がある</a:t>
            </a:r>
            <a:r>
              <a:rPr kumimoji="0" lang="ja-JP" altLang="ja-JP" sz="1800" b="1" kern="100">
                <a:solidFill>
                  <a:srgbClr val="4472C4"/>
                </a:solidFill>
                <a:latin typeface="BIZ UDPゴシック" panose="020B0400000000000000" pitchFamily="50" charset="-128"/>
                <a:ea typeface="BIZ UDPゴシック" panose="020B0400000000000000" pitchFamily="50" charset="-128"/>
                <a:cs typeface="Times New Roman" panose="02020603050405020304" pitchFamily="18" charset="0"/>
              </a:rPr>
              <a:t>都市</a:t>
            </a:r>
            <a:endParaRPr kumimoji="0" lang="en-US" altLang="ja-JP" sz="1800" b="1" kern="0">
              <a:solidFill>
                <a:srgbClr val="4472C4"/>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49" name="四角形: 角を丸くする 248">
            <a:extLst>
              <a:ext uri="{FF2B5EF4-FFF2-40B4-BE49-F238E27FC236}">
                <a16:creationId xmlns:a16="http://schemas.microsoft.com/office/drawing/2014/main" id="{C797D6C0-47C0-4F94-978E-D9533FC85B8A}"/>
              </a:ext>
            </a:extLst>
          </p:cNvPr>
          <p:cNvSpPr/>
          <p:nvPr/>
        </p:nvSpPr>
        <p:spPr>
          <a:xfrm>
            <a:off x="9210494" y="5843058"/>
            <a:ext cx="4990673" cy="649080"/>
          </a:xfrm>
          <a:prstGeom prst="roundRect">
            <a:avLst/>
          </a:prstGeom>
          <a:noFill/>
          <a:ln w="19050" cap="flat" cmpd="sng" algn="ctr">
            <a:noFill/>
            <a:prstDash val="solid"/>
            <a:miter lim="800000"/>
          </a:ln>
          <a:effectLst/>
        </p:spPr>
        <p:txBody>
          <a:bodyPr rtlCol="0" anchor="ctr" anchorCtr="0"/>
          <a:lstStyle/>
          <a:p>
            <a:pPr defTabSz="326572">
              <a:lnSpc>
                <a:spcPts val="1700"/>
              </a:lnSpc>
              <a:defRPr/>
            </a:pPr>
            <a:r>
              <a:rPr kumimoji="0" lang="en-US" altLang="ja-JP" sz="1800" b="1" kern="10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ja-JP" altLang="en-US" sz="1800" b="1" kern="10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目標</a:t>
            </a:r>
            <a:r>
              <a:rPr kumimoji="0" lang="en-US" altLang="ja-JP" sz="1800" b="1" kern="10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 2040</a:t>
            </a:r>
            <a:r>
              <a:rPr kumimoji="0" lang="ja-JP" altLang="en-US" sz="1800" b="1" kern="10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年代に名目ＧＤＰ</a:t>
            </a:r>
            <a:r>
              <a:rPr kumimoji="0" lang="en-US" altLang="ja-JP" sz="1800" b="1" kern="10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80</a:t>
            </a:r>
            <a:r>
              <a:rPr kumimoji="0" lang="ja-JP" altLang="en-US" sz="1800" b="1" kern="10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兆円を実現</a:t>
            </a:r>
            <a:endParaRPr kumimoji="0" lang="en-US" altLang="ja-JP" sz="1800" b="1" kern="10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defTabSz="326572">
              <a:lnSpc>
                <a:spcPts val="1700"/>
              </a:lnSpc>
              <a:defRPr/>
            </a:pPr>
            <a:r>
              <a:rPr kumimoji="0" lang="ja-JP" altLang="en-US" sz="1200" b="1" kern="10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（大阪の実質成長率年平均２％以上を実現し、現在の</a:t>
            </a:r>
            <a:r>
              <a:rPr kumimoji="0" lang="en-US" altLang="ja-JP" sz="1200" b="1" kern="10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GDP</a:t>
            </a:r>
            <a:r>
              <a:rPr kumimoji="0" lang="ja-JP" altLang="en-US" sz="1200" b="1" kern="10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を約２倍に）</a:t>
            </a:r>
          </a:p>
        </p:txBody>
      </p:sp>
      <p:sp>
        <p:nvSpPr>
          <p:cNvPr id="253" name="正方形/長方形 252">
            <a:extLst>
              <a:ext uri="{FF2B5EF4-FFF2-40B4-BE49-F238E27FC236}">
                <a16:creationId xmlns:a16="http://schemas.microsoft.com/office/drawing/2014/main" id="{F6E00308-39C9-4A07-B32C-6FEBECE9359C}"/>
              </a:ext>
            </a:extLst>
          </p:cNvPr>
          <p:cNvSpPr/>
          <p:nvPr/>
        </p:nvSpPr>
        <p:spPr>
          <a:xfrm>
            <a:off x="274154" y="8498906"/>
            <a:ext cx="11573862" cy="1695333"/>
          </a:xfrm>
          <a:prstGeom prst="rect">
            <a:avLst/>
          </a:prstGeom>
          <a:solidFill>
            <a:schemeClr val="bg1"/>
          </a:solidFill>
          <a:ln w="12700">
            <a:solidFill>
              <a:schemeClr val="tx1"/>
            </a:solidFill>
            <a:prstDash val="sysDot"/>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191">
              <a:lnSpc>
                <a:spcPts val="2000"/>
              </a:lnSpc>
              <a:spcAft>
                <a:spcPts val="200"/>
              </a:spcAft>
              <a:defRPr/>
            </a:pPr>
            <a:endParaRPr kumimoji="0" lang="ja-JP" altLang="en-US" sz="1400" b="1"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54" name="正方形/長方形 253">
            <a:extLst>
              <a:ext uri="{FF2B5EF4-FFF2-40B4-BE49-F238E27FC236}">
                <a16:creationId xmlns:a16="http://schemas.microsoft.com/office/drawing/2014/main" id="{E64F5FA6-6C6E-49A6-928E-5D992C9444E0}"/>
              </a:ext>
            </a:extLst>
          </p:cNvPr>
          <p:cNvSpPr/>
          <p:nvPr/>
        </p:nvSpPr>
        <p:spPr>
          <a:xfrm>
            <a:off x="274154" y="6951769"/>
            <a:ext cx="11573862" cy="1288272"/>
          </a:xfrm>
          <a:prstGeom prst="rect">
            <a:avLst/>
          </a:prstGeom>
          <a:solidFill>
            <a:schemeClr val="accent5">
              <a:lumMod val="40000"/>
              <a:lumOff val="60000"/>
            </a:schemeClr>
          </a:solidFill>
          <a:ln w="12700">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191">
              <a:spcAft>
                <a:spcPts val="200"/>
              </a:spcAft>
              <a:defRPr/>
            </a:pPr>
            <a:endParaRPr kumimoji="0" lang="ja-JP" altLang="en-US" sz="1400" b="1"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56" name="正方形/長方形 255">
            <a:extLst>
              <a:ext uri="{FF2B5EF4-FFF2-40B4-BE49-F238E27FC236}">
                <a16:creationId xmlns:a16="http://schemas.microsoft.com/office/drawing/2014/main" id="{47B9091E-609C-4623-A7D0-C7C595C1D3F8}"/>
              </a:ext>
            </a:extLst>
          </p:cNvPr>
          <p:cNvSpPr/>
          <p:nvPr/>
        </p:nvSpPr>
        <p:spPr>
          <a:xfrm>
            <a:off x="1830095" y="8758754"/>
            <a:ext cx="7742613" cy="1303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191">
              <a:lnSpc>
                <a:spcPts val="1800"/>
              </a:lnSpc>
              <a:spcAft>
                <a:spcPts val="1200"/>
              </a:spcAft>
              <a:defRPr/>
            </a:pPr>
            <a:r>
              <a:rPr kumimoji="0" lang="ja-JP" altLang="en-US" sz="1400" b="1" u="sng"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グローバル</a:t>
            </a:r>
            <a:r>
              <a:rPr kumimoji="0" lang="ja-JP" altLang="ja-JP" sz="1400" b="1" u="sng"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人材</a:t>
            </a:r>
            <a:r>
              <a:rPr kumimoji="0" lang="ja-JP" altLang="en-US" sz="1400" b="1" u="sng"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やクリエイティブ人材が</a:t>
            </a:r>
            <a:r>
              <a:rPr kumimoji="0" lang="ja-JP" altLang="ja-JP" sz="1400" b="1" u="sng"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集積</a:t>
            </a:r>
            <a:r>
              <a:rPr kumimoji="0" lang="ja-JP" altLang="en-US" sz="1400" b="1" u="sng"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・輩出</a:t>
            </a:r>
            <a:r>
              <a:rPr kumimoji="0" lang="ja-JP" altLang="ja-JP" sz="1400"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するエネルギッシュな</a:t>
            </a:r>
            <a:r>
              <a:rPr kumimoji="0" lang="ja-JP" altLang="en-US" sz="1400" b="1" u="sng"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拠点</a:t>
            </a:r>
            <a:r>
              <a:rPr kumimoji="0" lang="ja-JP" altLang="ja-JP" sz="1400" b="1" u="sng"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都市</a:t>
            </a:r>
            <a:endParaRPr kumimoji="0" lang="en-US" altLang="ja-JP" sz="1400" b="1" u="sng"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defTabSz="457191">
              <a:lnSpc>
                <a:spcPts val="1800"/>
              </a:lnSpc>
              <a:defRPr/>
            </a:pPr>
            <a:r>
              <a:rPr kumimoji="0" lang="ja-JP" altLang="en-US" sz="1400" b="1" u="sng"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「ほっとかれへん」 「やってみなはれ」</a:t>
            </a:r>
            <a:r>
              <a:rPr kumimoji="0" lang="ja-JP" altLang="en-US" sz="1400"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気質</a:t>
            </a:r>
            <a:r>
              <a:rPr lang="ja-JP" altLang="en-US" sz="1400"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を活かした</a:t>
            </a:r>
            <a:r>
              <a:rPr kumimoji="0" lang="ja-JP" altLang="en-US" sz="1400" b="1" u="sng"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フレンドリーな都市</a:t>
            </a:r>
            <a:endParaRPr kumimoji="0" lang="en-US" altLang="ja-JP" sz="1400" b="1" u="sng"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defTabSz="457191">
              <a:lnSpc>
                <a:spcPts val="1800"/>
              </a:lnSpc>
              <a:spcAft>
                <a:spcPts val="1200"/>
              </a:spcAft>
              <a:defRPr/>
            </a:pPr>
            <a:r>
              <a:rPr kumimoji="0" lang="ja-JP" altLang="en-US" sz="1400" b="1" u="sng"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成長を支える高度な都市機能</a:t>
            </a:r>
            <a:r>
              <a:rPr kumimoji="0" lang="ja-JP" altLang="en-US" sz="1400"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を備えた</a:t>
            </a:r>
            <a:r>
              <a:rPr kumimoji="0" lang="ja-JP" altLang="en-US" sz="1400" b="1" u="sng"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都市</a:t>
            </a:r>
            <a:endParaRPr kumimoji="0" lang="en-US" altLang="ja-JP" sz="1400" b="1" u="sng"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defTabSz="457191">
              <a:lnSpc>
                <a:spcPts val="1800"/>
              </a:lnSpc>
              <a:defRPr/>
            </a:pPr>
            <a:r>
              <a:rPr kumimoji="0" lang="ja-JP" altLang="en-US" sz="1400" b="1" u="sng"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平時の成長エンジン機能・非常時のバックアップ機能</a:t>
            </a:r>
            <a:r>
              <a:rPr kumimoji="0" lang="ja-JP" altLang="en-US" sz="1400"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を果たす</a:t>
            </a:r>
            <a:r>
              <a:rPr kumimoji="0" lang="ja-JP" altLang="en-US" sz="1400" b="1" u="sng"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都市</a:t>
            </a:r>
            <a:endParaRPr kumimoji="0" lang="en-US" altLang="ja-JP" sz="1400"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57" name="円/楕円 72">
            <a:extLst>
              <a:ext uri="{FF2B5EF4-FFF2-40B4-BE49-F238E27FC236}">
                <a16:creationId xmlns:a16="http://schemas.microsoft.com/office/drawing/2014/main" id="{5038693C-560E-41FF-BF8B-65AD17545466}"/>
              </a:ext>
            </a:extLst>
          </p:cNvPr>
          <p:cNvSpPr/>
          <p:nvPr/>
        </p:nvSpPr>
        <p:spPr>
          <a:xfrm>
            <a:off x="523839" y="7310992"/>
            <a:ext cx="1044000" cy="396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91">
              <a:defRPr/>
            </a:pPr>
            <a:endParaRPr kumimoji="0" lang="ja-JP" altLang="en-US" sz="1400" b="1">
              <a:solidFill>
                <a:schemeClr val="bg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258" name="円/楕円 72">
            <a:extLst>
              <a:ext uri="{FF2B5EF4-FFF2-40B4-BE49-F238E27FC236}">
                <a16:creationId xmlns:a16="http://schemas.microsoft.com/office/drawing/2014/main" id="{D02EA17B-1A5D-43BF-A374-F5D16720DF46}"/>
              </a:ext>
            </a:extLst>
          </p:cNvPr>
          <p:cNvSpPr/>
          <p:nvPr/>
        </p:nvSpPr>
        <p:spPr>
          <a:xfrm>
            <a:off x="540276" y="7739026"/>
            <a:ext cx="1044000" cy="396000"/>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91">
              <a:defRPr/>
            </a:pPr>
            <a:endParaRPr kumimoji="0" lang="ja-JP" altLang="en-US" sz="1400" b="1">
              <a:solidFill>
                <a:schemeClr val="bg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259" name="テキスト ボックス 258">
            <a:extLst>
              <a:ext uri="{FF2B5EF4-FFF2-40B4-BE49-F238E27FC236}">
                <a16:creationId xmlns:a16="http://schemas.microsoft.com/office/drawing/2014/main" id="{D3876265-DC9C-4F9F-84A7-4C3005E4B0C4}"/>
              </a:ext>
            </a:extLst>
          </p:cNvPr>
          <p:cNvSpPr txBox="1"/>
          <p:nvPr/>
        </p:nvSpPr>
        <p:spPr>
          <a:xfrm>
            <a:off x="360140" y="6829421"/>
            <a:ext cx="5789082" cy="296285"/>
          </a:xfrm>
          <a:prstGeom prst="rect">
            <a:avLst/>
          </a:prstGeom>
          <a:solidFill>
            <a:schemeClr val="bg1"/>
          </a:solidFill>
          <a:ln>
            <a:solidFill>
              <a:srgbClr val="0070C0"/>
            </a:solidFill>
          </a:ln>
          <a:effectLst>
            <a:outerShdw blurRad="50800" dist="38100" dir="2700000" algn="tl" rotWithShape="0">
              <a:prstClr val="black">
                <a:alpha val="40000"/>
              </a:prstClr>
            </a:outerShdw>
          </a:effectLst>
        </p:spPr>
        <p:txBody>
          <a:bodyPr wrap="square" tIns="108000" anchor="t">
            <a:spAutoFit/>
          </a:bodyPr>
          <a:lstStyle/>
          <a:p>
            <a:pPr defTabSz="457191">
              <a:lnSpc>
                <a:spcPts val="1100"/>
              </a:lnSpc>
              <a:defRPr/>
            </a:pPr>
            <a:r>
              <a:rPr kumimoji="0" lang="en-US" altLang="ja-JP" sz="1400">
                <a:solidFill>
                  <a:prstClr val="black"/>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kumimoji="0" lang="ja-JP" altLang="en-US" sz="1400">
                <a:solidFill>
                  <a:prstClr val="black"/>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重点分野</a:t>
            </a:r>
            <a:r>
              <a:rPr kumimoji="0" lang="en-US" altLang="ja-JP" sz="1400">
                <a:solidFill>
                  <a:prstClr val="black"/>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a:t>
            </a:r>
            <a:r>
              <a:rPr kumimoji="0" lang="ja-JP" altLang="en-US" sz="1400">
                <a:solidFill>
                  <a:prstClr val="black"/>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世界に伍する経済力・都市力</a:t>
            </a:r>
            <a:r>
              <a:rPr lang="ja-JP" altLang="en-US" sz="1400">
                <a:solidFill>
                  <a:prstClr val="black"/>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を実現し、日本の成長をけん引</a:t>
            </a:r>
            <a:endParaRPr kumimoji="0" lang="en-US" altLang="ja-JP" sz="1400">
              <a:solidFill>
                <a:prstClr val="black"/>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260" name="円/楕円 72">
            <a:extLst>
              <a:ext uri="{FF2B5EF4-FFF2-40B4-BE49-F238E27FC236}">
                <a16:creationId xmlns:a16="http://schemas.microsoft.com/office/drawing/2014/main" id="{732B077B-BB5A-4498-A9F5-29C229C73C38}"/>
              </a:ext>
            </a:extLst>
          </p:cNvPr>
          <p:cNvSpPr/>
          <p:nvPr/>
        </p:nvSpPr>
        <p:spPr>
          <a:xfrm>
            <a:off x="629345" y="8769563"/>
            <a:ext cx="1044000" cy="396000"/>
          </a:xfrm>
          <a:prstGeom prst="ellips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91">
              <a:defRPr/>
            </a:pPr>
            <a:r>
              <a:rPr lang="ja-JP" altLang="en-US" sz="1400" b="1">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人材</a:t>
            </a:r>
            <a:r>
              <a:rPr kumimoji="0" lang="ja-JP" altLang="en-US" sz="1400" b="1">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力</a:t>
            </a:r>
          </a:p>
        </p:txBody>
      </p:sp>
      <p:sp>
        <p:nvSpPr>
          <p:cNvPr id="262" name="正方形/長方形 261">
            <a:extLst>
              <a:ext uri="{FF2B5EF4-FFF2-40B4-BE49-F238E27FC236}">
                <a16:creationId xmlns:a16="http://schemas.microsoft.com/office/drawing/2014/main" id="{24194580-A250-4849-B81F-F45BB4C9CDA9}"/>
              </a:ext>
            </a:extLst>
          </p:cNvPr>
          <p:cNvSpPr/>
          <p:nvPr/>
        </p:nvSpPr>
        <p:spPr>
          <a:xfrm>
            <a:off x="1434795" y="7294218"/>
            <a:ext cx="6774217" cy="8622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191">
              <a:lnSpc>
                <a:spcPts val="1500"/>
              </a:lnSpc>
              <a:defRPr/>
            </a:pPr>
            <a:r>
              <a:rPr kumimoji="0" lang="ja-JP" altLang="en-US" sz="1400" b="1">
                <a:solidFill>
                  <a:schemeClr val="tx1"/>
                </a:solidFill>
                <a:latin typeface="BIZ UDPゴシック" panose="020B0400000000000000" pitchFamily="50" charset="-128"/>
                <a:ea typeface="BIZ UDPゴシック" panose="020B0400000000000000" pitchFamily="50" charset="-128"/>
              </a:rPr>
              <a:t>　　</a:t>
            </a:r>
            <a:r>
              <a:rPr kumimoji="0" lang="ja-JP" altLang="en-US" sz="1400" b="1" u="sng">
                <a:solidFill>
                  <a:schemeClr val="tx1"/>
                </a:solidFill>
                <a:latin typeface="BIZ UDPゴシック" panose="020B0400000000000000" pitchFamily="50" charset="-128"/>
                <a:ea typeface="BIZ UDPゴシック" panose="020B0400000000000000" pitchFamily="50" charset="-128"/>
              </a:rPr>
              <a:t>大阪独自の強み</a:t>
            </a:r>
            <a:r>
              <a:rPr kumimoji="0" lang="ja-JP" altLang="en-US" sz="1400">
                <a:solidFill>
                  <a:schemeClr val="tx1"/>
                </a:solidFill>
                <a:latin typeface="BIZ UDPゴシック" panose="020B0400000000000000" pitchFamily="50" charset="-128"/>
                <a:ea typeface="BIZ UDPゴシック" panose="020B0400000000000000" pitchFamily="50" charset="-128"/>
              </a:rPr>
              <a:t>を活か</a:t>
            </a:r>
            <a:r>
              <a:rPr lang="ja-JP" altLang="en-US" sz="1400">
                <a:solidFill>
                  <a:schemeClr val="tx1"/>
                </a:solidFill>
                <a:latin typeface="BIZ UDPゴシック" panose="020B0400000000000000" pitchFamily="50" charset="-128"/>
                <a:ea typeface="BIZ UDPゴシック" panose="020B0400000000000000" pitchFamily="50" charset="-128"/>
              </a:rPr>
              <a:t>した</a:t>
            </a:r>
            <a:r>
              <a:rPr kumimoji="0" lang="ja-JP" altLang="en-US" sz="1400" b="1" u="sng">
                <a:solidFill>
                  <a:schemeClr val="tx1"/>
                </a:solidFill>
                <a:latin typeface="BIZ UDPゴシック" panose="020B0400000000000000" pitchFamily="50" charset="-128"/>
                <a:ea typeface="BIZ UDPゴシック" panose="020B0400000000000000" pitchFamily="50" charset="-128"/>
              </a:rPr>
              <a:t>次世代産業</a:t>
            </a:r>
            <a:r>
              <a:rPr lang="ja-JP" altLang="en-US" sz="1400" b="1" u="sng">
                <a:solidFill>
                  <a:schemeClr val="tx1"/>
                </a:solidFill>
                <a:latin typeface="BIZ UDPゴシック" panose="020B0400000000000000" pitchFamily="50" charset="-128"/>
                <a:ea typeface="BIZ UDPゴシック" panose="020B0400000000000000" pitchFamily="50" charset="-128"/>
              </a:rPr>
              <a:t>にチャレンジ</a:t>
            </a:r>
            <a:r>
              <a:rPr lang="ja-JP" altLang="en-US" sz="1400">
                <a:solidFill>
                  <a:schemeClr val="tx1"/>
                </a:solidFill>
                <a:latin typeface="BIZ UDPゴシック" panose="020B0400000000000000" pitchFamily="50" charset="-128"/>
                <a:ea typeface="BIZ UDPゴシック" panose="020B0400000000000000" pitchFamily="50" charset="-128"/>
              </a:rPr>
              <a:t>する</a:t>
            </a:r>
            <a:r>
              <a:rPr kumimoji="0" lang="ja-JP" altLang="ja-JP" sz="1400" b="1" u="sng"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イノベーション先進都市</a:t>
            </a:r>
            <a:endParaRPr kumimoji="0" lang="en-US" altLang="ja-JP" sz="1400" b="1" u="sng"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defTabSz="457191">
              <a:lnSpc>
                <a:spcPts val="1500"/>
              </a:lnSpc>
              <a:defRPr/>
            </a:pPr>
            <a:endParaRPr kumimoji="0" lang="en-US" altLang="ja-JP" sz="1400" b="1"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defTabSz="457191">
              <a:lnSpc>
                <a:spcPts val="1500"/>
              </a:lnSpc>
              <a:defRPr/>
            </a:pPr>
            <a:r>
              <a:rPr lang="ja-JP" altLang="en-US" sz="1400" b="1" kern="100">
                <a:solidFill>
                  <a:schemeClr val="tx1"/>
                </a:solidFill>
                <a:latin typeface="BIZ UDPゴシック" panose="020B0400000000000000" pitchFamily="50" charset="-128"/>
                <a:ea typeface="BIZ UDPゴシック" panose="020B0400000000000000" pitchFamily="50" charset="-128"/>
                <a:cs typeface="Times New Roman"/>
              </a:rPr>
              <a:t>　　</a:t>
            </a:r>
            <a:r>
              <a:rPr lang="ja-JP" altLang="en-US" sz="1400" b="1" u="sng" kern="100">
                <a:solidFill>
                  <a:schemeClr val="tx1"/>
                </a:solidFill>
                <a:latin typeface="BIZ UDPゴシック" panose="020B0400000000000000" pitchFamily="50" charset="-128"/>
                <a:ea typeface="BIZ UDPゴシック" panose="020B0400000000000000" pitchFamily="50" charset="-128"/>
                <a:cs typeface="Times New Roman"/>
              </a:rPr>
              <a:t>大阪独自の魅力</a:t>
            </a:r>
            <a:r>
              <a:rPr lang="ja-JP" altLang="en-US" sz="1400">
                <a:solidFill>
                  <a:schemeClr val="tx1"/>
                </a:solidFill>
                <a:latin typeface="BIZ UDPゴシック" panose="020B0400000000000000" pitchFamily="50" charset="-128"/>
                <a:ea typeface="BIZ UDPゴシック" panose="020B0400000000000000" pitchFamily="50" charset="-128"/>
              </a:rPr>
              <a:t>を発揮した</a:t>
            </a:r>
            <a:r>
              <a:rPr lang="ja-JP" altLang="en-US" sz="1400" b="1" u="sng" kern="100">
                <a:solidFill>
                  <a:schemeClr val="tx1"/>
                </a:solidFill>
                <a:latin typeface="BIZ UDPゴシック" panose="020B0400000000000000" pitchFamily="50" charset="-128"/>
                <a:ea typeface="BIZ UDPゴシック" panose="020B0400000000000000" pitchFamily="50" charset="-128"/>
                <a:cs typeface="Times New Roman"/>
              </a:rPr>
              <a:t>ワクワク・オモロい</a:t>
            </a:r>
            <a:r>
              <a:rPr lang="ja-JP" altLang="en-US" sz="1400" kern="100">
                <a:solidFill>
                  <a:schemeClr val="tx1"/>
                </a:solidFill>
                <a:latin typeface="BIZ UDPゴシック" panose="020B0400000000000000" pitchFamily="50" charset="-128"/>
                <a:ea typeface="BIZ UDPゴシック" panose="020B0400000000000000" pitchFamily="50" charset="-128"/>
                <a:cs typeface="Times New Roman"/>
              </a:rPr>
              <a:t>を掻き立てる</a:t>
            </a:r>
            <a:r>
              <a:rPr kumimoji="0" lang="ja-JP" altLang="ja-JP" sz="1400" b="1" u="sng" kern="100">
                <a:solidFill>
                  <a:schemeClr val="tx1"/>
                </a:solidFill>
                <a:latin typeface="BIZ UDPゴシック" panose="020B0400000000000000" pitchFamily="50" charset="-128"/>
                <a:ea typeface="BIZ UDPゴシック" panose="020B0400000000000000" pitchFamily="50" charset="-128"/>
                <a:cs typeface="Times New Roman"/>
              </a:rPr>
              <a:t>エンタメ都市</a:t>
            </a:r>
            <a:endParaRPr kumimoji="0" lang="en-US" altLang="ja-JP" sz="1400" b="1" u="sng"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pSp>
        <p:nvGrpSpPr>
          <p:cNvPr id="263" name="グループ化 262">
            <a:extLst>
              <a:ext uri="{FF2B5EF4-FFF2-40B4-BE49-F238E27FC236}">
                <a16:creationId xmlns:a16="http://schemas.microsoft.com/office/drawing/2014/main" id="{B780568C-2796-4D81-B2DC-0FE66B8776CE}"/>
              </a:ext>
            </a:extLst>
          </p:cNvPr>
          <p:cNvGrpSpPr/>
          <p:nvPr/>
        </p:nvGrpSpPr>
        <p:grpSpPr>
          <a:xfrm>
            <a:off x="611345" y="9206472"/>
            <a:ext cx="1080000" cy="409192"/>
            <a:chOff x="1867951" y="8619491"/>
            <a:chExt cx="1449958" cy="373690"/>
          </a:xfrm>
        </p:grpSpPr>
        <p:sp>
          <p:nvSpPr>
            <p:cNvPr id="264" name="円/楕円 72">
              <a:extLst>
                <a:ext uri="{FF2B5EF4-FFF2-40B4-BE49-F238E27FC236}">
                  <a16:creationId xmlns:a16="http://schemas.microsoft.com/office/drawing/2014/main" id="{2F192C38-C5A4-4E18-8646-2DABA49AEB93}"/>
                </a:ext>
              </a:extLst>
            </p:cNvPr>
            <p:cNvSpPr/>
            <p:nvPr/>
          </p:nvSpPr>
          <p:spPr>
            <a:xfrm>
              <a:off x="1892117" y="8631539"/>
              <a:ext cx="1401626" cy="361642"/>
            </a:xfrm>
            <a:prstGeom prst="ellips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91">
                <a:defRPr/>
              </a:pPr>
              <a:endParaRPr kumimoji="0" lang="ja-JP" altLang="en-US" sz="1200" b="1">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265" name="正方形/長方形 264">
              <a:extLst>
                <a:ext uri="{FF2B5EF4-FFF2-40B4-BE49-F238E27FC236}">
                  <a16:creationId xmlns:a16="http://schemas.microsoft.com/office/drawing/2014/main" id="{8876E9D0-77EA-4FFA-84BB-A9036B4EB072}"/>
                </a:ext>
              </a:extLst>
            </p:cNvPr>
            <p:cNvSpPr/>
            <p:nvPr/>
          </p:nvSpPr>
          <p:spPr>
            <a:xfrm>
              <a:off x="1867951" y="8619491"/>
              <a:ext cx="1449958" cy="3736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91">
                <a:defRPr/>
              </a:pPr>
              <a:r>
                <a:rPr lang="ja-JP" altLang="en-US" sz="1100" b="1">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まちづくり・</a:t>
              </a:r>
              <a:endParaRPr lang="en-US" altLang="ja-JP" sz="1100" b="1">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algn="ctr" defTabSz="457191">
                <a:defRPr/>
              </a:pPr>
              <a:r>
                <a:rPr lang="ja-JP" altLang="en-US" sz="1100" b="1">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都市基盤</a:t>
              </a:r>
              <a:endParaRPr kumimoji="0" lang="ja-JP" altLang="en-US" sz="1100" b="1">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grpSp>
      <p:sp>
        <p:nvSpPr>
          <p:cNvPr id="266" name="四角形: 角を丸くする 265">
            <a:extLst>
              <a:ext uri="{FF2B5EF4-FFF2-40B4-BE49-F238E27FC236}">
                <a16:creationId xmlns:a16="http://schemas.microsoft.com/office/drawing/2014/main" id="{337B5B94-3D52-4E0C-AD27-A324BBFAF329}"/>
              </a:ext>
            </a:extLst>
          </p:cNvPr>
          <p:cNvSpPr/>
          <p:nvPr/>
        </p:nvSpPr>
        <p:spPr>
          <a:xfrm>
            <a:off x="12112712" y="9559871"/>
            <a:ext cx="2000956" cy="653044"/>
          </a:xfrm>
          <a:prstGeom prst="roundRect">
            <a:avLst/>
          </a:prstGeom>
          <a:solidFill>
            <a:srgbClr val="FFB3B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a:solidFill>
                  <a:schemeClr val="tx1"/>
                </a:solidFill>
                <a:latin typeface="BIZ UDPゴシック" panose="020B0400000000000000" pitchFamily="50" charset="-128"/>
                <a:ea typeface="BIZ UDPゴシック" panose="020B0400000000000000" pitchFamily="50" charset="-128"/>
              </a:rPr>
              <a:t>Well-Being</a:t>
            </a:r>
          </a:p>
          <a:p>
            <a:pPr algn="ctr"/>
            <a:r>
              <a:rPr lang="ja-JP" altLang="en-US" sz="1600" b="1">
                <a:solidFill>
                  <a:schemeClr val="tx1"/>
                </a:solidFill>
                <a:latin typeface="BIZ UDPゴシック" panose="020B0400000000000000" pitchFamily="50" charset="-128"/>
                <a:ea typeface="BIZ UDPゴシック" panose="020B0400000000000000" pitchFamily="50" charset="-128"/>
              </a:rPr>
              <a:t>の向上</a:t>
            </a:r>
          </a:p>
        </p:txBody>
      </p:sp>
      <p:sp>
        <p:nvSpPr>
          <p:cNvPr id="267" name="正方形/長方形 266">
            <a:extLst>
              <a:ext uri="{FF2B5EF4-FFF2-40B4-BE49-F238E27FC236}">
                <a16:creationId xmlns:a16="http://schemas.microsoft.com/office/drawing/2014/main" id="{C7843190-D9EB-4246-B338-D987C1E9803F}"/>
              </a:ext>
            </a:extLst>
          </p:cNvPr>
          <p:cNvSpPr/>
          <p:nvPr/>
        </p:nvSpPr>
        <p:spPr>
          <a:xfrm>
            <a:off x="8872709" y="9859837"/>
            <a:ext cx="4296372" cy="3596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91">
              <a:spcAft>
                <a:spcPts val="200"/>
              </a:spcAft>
              <a:defRPr/>
            </a:pPr>
            <a:endParaRPr lang="en-US" altLang="ja-JP" sz="900" b="1"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pSp>
        <p:nvGrpSpPr>
          <p:cNvPr id="268" name="グループ化 267">
            <a:extLst>
              <a:ext uri="{FF2B5EF4-FFF2-40B4-BE49-F238E27FC236}">
                <a16:creationId xmlns:a16="http://schemas.microsoft.com/office/drawing/2014/main" id="{F06109E3-04A1-4E38-92F2-A9FF0C010AE0}"/>
              </a:ext>
            </a:extLst>
          </p:cNvPr>
          <p:cNvGrpSpPr/>
          <p:nvPr/>
        </p:nvGrpSpPr>
        <p:grpSpPr>
          <a:xfrm>
            <a:off x="13249572" y="7047939"/>
            <a:ext cx="828000" cy="2406493"/>
            <a:chOff x="5498315" y="4547263"/>
            <a:chExt cx="374000" cy="2418480"/>
          </a:xfrm>
        </p:grpSpPr>
        <p:sp>
          <p:nvSpPr>
            <p:cNvPr id="269" name="角丸四角形 35">
              <a:extLst>
                <a:ext uri="{FF2B5EF4-FFF2-40B4-BE49-F238E27FC236}">
                  <a16:creationId xmlns:a16="http://schemas.microsoft.com/office/drawing/2014/main" id="{8BDF463D-2B73-4431-A355-40A8207494C1}"/>
                </a:ext>
              </a:extLst>
            </p:cNvPr>
            <p:cNvSpPr/>
            <p:nvPr/>
          </p:nvSpPr>
          <p:spPr>
            <a:xfrm>
              <a:off x="5498315" y="4547263"/>
              <a:ext cx="374000" cy="2418480"/>
            </a:xfrm>
            <a:prstGeom prst="roundRect">
              <a:avLst>
                <a:gd name="adj" fmla="val 23380"/>
              </a:avLst>
            </a:prstGeom>
            <a:solidFill>
              <a:srgbClr val="00B050"/>
            </a:solidFill>
            <a:ln/>
            <a:effectLst/>
          </p:spPr>
          <p:style>
            <a:lnRef idx="0">
              <a:schemeClr val="accent4"/>
            </a:lnRef>
            <a:fillRef idx="3">
              <a:schemeClr val="accent4"/>
            </a:fillRef>
            <a:effectRef idx="3">
              <a:schemeClr val="accent4"/>
            </a:effectRef>
            <a:fontRef idx="minor">
              <a:schemeClr val="lt1"/>
            </a:fontRef>
          </p:style>
          <p:txBody>
            <a:bodyPr rtlCol="0" anchor="ctr"/>
            <a:lstStyle/>
            <a:p>
              <a:pPr algn="ctr"/>
              <a:endParaRPr lang="ja-JP" altLang="en-US" sz="1050" b="1">
                <a:solidFill>
                  <a:prstClr val="white"/>
                </a:solidFill>
                <a:latin typeface="BIZ UDPゴシック" panose="020B0400000000000000" pitchFamily="50" charset="-128"/>
                <a:ea typeface="BIZ UDPゴシック" panose="020B0400000000000000" pitchFamily="50" charset="-128"/>
              </a:endParaRPr>
            </a:p>
          </p:txBody>
        </p:sp>
        <p:sp>
          <p:nvSpPr>
            <p:cNvPr id="270" name="テキスト ボックス 269">
              <a:extLst>
                <a:ext uri="{FF2B5EF4-FFF2-40B4-BE49-F238E27FC236}">
                  <a16:creationId xmlns:a16="http://schemas.microsoft.com/office/drawing/2014/main" id="{75299992-B19E-49EC-9C75-DE1DE87CAA87}"/>
                </a:ext>
              </a:extLst>
            </p:cNvPr>
            <p:cNvSpPr txBox="1"/>
            <p:nvPr/>
          </p:nvSpPr>
          <p:spPr>
            <a:xfrm>
              <a:off x="5581050" y="4646397"/>
              <a:ext cx="208530" cy="2220211"/>
            </a:xfrm>
            <a:prstGeom prst="rect">
              <a:avLst/>
            </a:prstGeom>
            <a:noFill/>
            <a:effectLst>
              <a:outerShdw blurRad="50800" dist="38100" dir="2700000" algn="tl" rotWithShape="0">
                <a:prstClr val="black">
                  <a:alpha val="40000"/>
                </a:prstClr>
              </a:outerShdw>
            </a:effectLst>
          </p:spPr>
          <p:txBody>
            <a:bodyPr vert="eaVert" wrap="square" rtlCol="0">
              <a:spAutoFit/>
            </a:bodyPr>
            <a:lstStyle/>
            <a:p>
              <a:pPr algn="ctr"/>
              <a:r>
                <a:rPr lang="ja-JP" altLang="en-US" sz="1800" b="1">
                  <a:solidFill>
                    <a:schemeClr val="bg1"/>
                  </a:solidFill>
                  <a:latin typeface="BIZ UDPゴシック" panose="020B0400000000000000" pitchFamily="50" charset="-128"/>
                  <a:ea typeface="BIZ UDPゴシック" panose="020B0400000000000000" pitchFamily="50" charset="-128"/>
                </a:rPr>
                <a:t>日本の成長エンジン</a:t>
              </a:r>
              <a:endParaRPr lang="en-US" altLang="ja-JP" sz="1800" b="1">
                <a:solidFill>
                  <a:schemeClr val="bg1"/>
                </a:solidFill>
                <a:latin typeface="BIZ UDPゴシック" panose="020B0400000000000000" pitchFamily="50" charset="-128"/>
                <a:ea typeface="BIZ UDPゴシック" panose="020B0400000000000000" pitchFamily="50" charset="-128"/>
              </a:endParaRPr>
            </a:p>
          </p:txBody>
        </p:sp>
      </p:grpSp>
      <p:grpSp>
        <p:nvGrpSpPr>
          <p:cNvPr id="271" name="グループ化 270">
            <a:extLst>
              <a:ext uri="{FF2B5EF4-FFF2-40B4-BE49-F238E27FC236}">
                <a16:creationId xmlns:a16="http://schemas.microsoft.com/office/drawing/2014/main" id="{C2999F94-D824-4B16-9EFB-A259F802B2AC}"/>
              </a:ext>
            </a:extLst>
          </p:cNvPr>
          <p:cNvGrpSpPr/>
          <p:nvPr/>
        </p:nvGrpSpPr>
        <p:grpSpPr>
          <a:xfrm>
            <a:off x="12313468" y="7047939"/>
            <a:ext cx="828000" cy="2412000"/>
            <a:chOff x="6068410" y="6971408"/>
            <a:chExt cx="396094" cy="2395341"/>
          </a:xfrm>
        </p:grpSpPr>
        <p:sp>
          <p:nvSpPr>
            <p:cNvPr id="272" name="角丸四角形 35">
              <a:extLst>
                <a:ext uri="{FF2B5EF4-FFF2-40B4-BE49-F238E27FC236}">
                  <a16:creationId xmlns:a16="http://schemas.microsoft.com/office/drawing/2014/main" id="{756352E5-31D4-4797-8401-E23B39AFFC30}"/>
                </a:ext>
              </a:extLst>
            </p:cNvPr>
            <p:cNvSpPr/>
            <p:nvPr/>
          </p:nvSpPr>
          <p:spPr>
            <a:xfrm>
              <a:off x="6068410" y="6971408"/>
              <a:ext cx="396094" cy="2395341"/>
            </a:xfrm>
            <a:prstGeom prst="roundRect">
              <a:avLst>
                <a:gd name="adj" fmla="val 23380"/>
              </a:avLst>
            </a:prstGeom>
            <a:solidFill>
              <a:srgbClr val="92D050"/>
            </a:solidFill>
            <a:ln/>
            <a:effectLst/>
          </p:spPr>
          <p:style>
            <a:lnRef idx="0">
              <a:schemeClr val="accent4"/>
            </a:lnRef>
            <a:fillRef idx="3">
              <a:schemeClr val="accent4"/>
            </a:fillRef>
            <a:effectRef idx="3">
              <a:schemeClr val="accent4"/>
            </a:effectRef>
            <a:fontRef idx="minor">
              <a:schemeClr val="lt1"/>
            </a:fontRef>
          </p:style>
          <p:txBody>
            <a:bodyPr rtlCol="0" anchor="ctr"/>
            <a:lstStyle/>
            <a:p>
              <a:pPr algn="ctr"/>
              <a:endParaRPr lang="ja-JP" altLang="en-US" sz="1000" b="1">
                <a:solidFill>
                  <a:prstClr val="white"/>
                </a:solidFill>
                <a:latin typeface="BIZ UDPゴシック" panose="020B0400000000000000" pitchFamily="50" charset="-128"/>
                <a:ea typeface="BIZ UDPゴシック" panose="020B0400000000000000" pitchFamily="50" charset="-128"/>
              </a:endParaRPr>
            </a:p>
          </p:txBody>
        </p:sp>
        <p:sp>
          <p:nvSpPr>
            <p:cNvPr id="273" name="テキスト ボックス 272">
              <a:extLst>
                <a:ext uri="{FF2B5EF4-FFF2-40B4-BE49-F238E27FC236}">
                  <a16:creationId xmlns:a16="http://schemas.microsoft.com/office/drawing/2014/main" id="{02D53CDD-EEF0-4DCB-9A65-2F94EA073339}"/>
                </a:ext>
              </a:extLst>
            </p:cNvPr>
            <p:cNvSpPr txBox="1"/>
            <p:nvPr/>
          </p:nvSpPr>
          <p:spPr>
            <a:xfrm>
              <a:off x="6150633" y="7033924"/>
              <a:ext cx="220849" cy="2303828"/>
            </a:xfrm>
            <a:prstGeom prst="rect">
              <a:avLst/>
            </a:prstGeom>
            <a:noFill/>
            <a:effectLst>
              <a:outerShdw blurRad="50800" dist="38100" dir="2700000" algn="tl" rotWithShape="0">
                <a:prstClr val="black">
                  <a:alpha val="40000"/>
                </a:prstClr>
              </a:outerShdw>
            </a:effectLst>
          </p:spPr>
          <p:txBody>
            <a:bodyPr vert="eaVert" wrap="square" rtlCol="0">
              <a:spAutoFit/>
            </a:bodyPr>
            <a:lstStyle/>
            <a:p>
              <a:pPr algn="ctr"/>
              <a:r>
                <a:rPr lang="ja-JP" altLang="en-US" sz="1800" b="1">
                  <a:solidFill>
                    <a:schemeClr val="bg1"/>
                  </a:solidFill>
                  <a:latin typeface="BIZ UDPゴシック" panose="020B0400000000000000" pitchFamily="50" charset="-128"/>
                  <a:ea typeface="BIZ UDPゴシック" panose="020B0400000000000000" pitchFamily="50" charset="-128"/>
                </a:rPr>
                <a:t>副首都・大阪の実現</a:t>
              </a:r>
              <a:endParaRPr lang="en-US" altLang="ja-JP" sz="1800" b="1">
                <a:solidFill>
                  <a:schemeClr val="bg1"/>
                </a:solidFill>
                <a:latin typeface="BIZ UDPゴシック" panose="020B0400000000000000" pitchFamily="50" charset="-128"/>
                <a:ea typeface="BIZ UDPゴシック" panose="020B0400000000000000" pitchFamily="50" charset="-128"/>
              </a:endParaRPr>
            </a:p>
          </p:txBody>
        </p:sp>
      </p:grpSp>
      <p:sp>
        <p:nvSpPr>
          <p:cNvPr id="275" name="正方形/長方形 274">
            <a:extLst>
              <a:ext uri="{FF2B5EF4-FFF2-40B4-BE49-F238E27FC236}">
                <a16:creationId xmlns:a16="http://schemas.microsoft.com/office/drawing/2014/main" id="{E7B04842-98C4-43A0-8FE5-04B14D4FDC7A}"/>
              </a:ext>
            </a:extLst>
          </p:cNvPr>
          <p:cNvSpPr/>
          <p:nvPr/>
        </p:nvSpPr>
        <p:spPr>
          <a:xfrm>
            <a:off x="1431906" y="8255160"/>
            <a:ext cx="8365671" cy="6484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191">
              <a:lnSpc>
                <a:spcPts val="1100"/>
              </a:lnSpc>
              <a:spcBef>
                <a:spcPts val="600"/>
              </a:spcBef>
              <a:defRPr/>
            </a:pPr>
            <a:r>
              <a:rPr lang="ja-JP" altLang="en-US" sz="1400" b="1" kern="100">
                <a:solidFill>
                  <a:schemeClr val="tx1"/>
                </a:solidFill>
                <a:latin typeface="BIZ UDPゴシック" panose="020B0400000000000000" pitchFamily="50" charset="-128"/>
                <a:ea typeface="BIZ UDPゴシック" panose="020B0400000000000000" pitchFamily="50" charset="-128"/>
                <a:cs typeface="Times New Roman"/>
              </a:rPr>
              <a:t>  </a:t>
            </a:r>
            <a:endParaRPr kumimoji="0" lang="en-US" altLang="ja-JP" sz="1400" b="1" u="sng" spc="-100">
              <a:solidFill>
                <a:schemeClr val="tx1"/>
              </a:solidFill>
              <a:latin typeface="BIZ UDPゴシック" panose="020B0400000000000000" pitchFamily="50" charset="-128"/>
              <a:ea typeface="BIZ UDPゴシック" panose="020B0400000000000000" pitchFamily="50" charset="-128"/>
              <a:cs typeface="Times New Roman"/>
            </a:endParaRPr>
          </a:p>
        </p:txBody>
      </p:sp>
      <p:sp>
        <p:nvSpPr>
          <p:cNvPr id="276" name="テキスト ボックス 275">
            <a:extLst>
              <a:ext uri="{FF2B5EF4-FFF2-40B4-BE49-F238E27FC236}">
                <a16:creationId xmlns:a16="http://schemas.microsoft.com/office/drawing/2014/main" id="{525461FD-6F8D-4CE8-BFFE-5D09BF104940}"/>
              </a:ext>
            </a:extLst>
          </p:cNvPr>
          <p:cNvSpPr txBox="1"/>
          <p:nvPr/>
        </p:nvSpPr>
        <p:spPr>
          <a:xfrm>
            <a:off x="360140" y="8375803"/>
            <a:ext cx="4777236" cy="296285"/>
          </a:xfrm>
          <a:prstGeom prst="rect">
            <a:avLst/>
          </a:prstGeom>
          <a:solidFill>
            <a:schemeClr val="bg1"/>
          </a:solidFill>
          <a:ln>
            <a:solidFill>
              <a:srgbClr val="0070C0"/>
            </a:solidFill>
          </a:ln>
          <a:effectLst>
            <a:outerShdw blurRad="50800" dist="38100" dir="2700000" algn="tl" rotWithShape="0">
              <a:prstClr val="black">
                <a:alpha val="40000"/>
              </a:prstClr>
            </a:outerShdw>
          </a:effectLst>
        </p:spPr>
        <p:txBody>
          <a:bodyPr wrap="square" tIns="108000">
            <a:spAutoFit/>
          </a:bodyPr>
          <a:lstStyle/>
          <a:p>
            <a:pPr defTabSz="457191">
              <a:lnSpc>
                <a:spcPts val="1100"/>
              </a:lnSpc>
              <a:defRPr/>
            </a:pPr>
            <a:r>
              <a:rPr kumimoji="0" lang="en-US" altLang="ja-JP" sz="1400">
                <a:solidFill>
                  <a:prstClr val="black"/>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kumimoji="0" lang="ja-JP" altLang="en-US" sz="1400">
                <a:solidFill>
                  <a:prstClr val="black"/>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副首都を支える基盤</a:t>
            </a:r>
            <a:r>
              <a:rPr kumimoji="0" lang="en-US" altLang="ja-JP" sz="1400">
                <a:solidFill>
                  <a:prstClr val="black"/>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a:t>
            </a:r>
            <a:r>
              <a:rPr kumimoji="0" lang="ja-JP" altLang="en-US" sz="1400">
                <a:solidFill>
                  <a:prstClr val="black"/>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経済力や都市力を支える土台づくり</a:t>
            </a:r>
          </a:p>
        </p:txBody>
      </p:sp>
      <p:grpSp>
        <p:nvGrpSpPr>
          <p:cNvPr id="278" name="グループ化 277">
            <a:extLst>
              <a:ext uri="{FF2B5EF4-FFF2-40B4-BE49-F238E27FC236}">
                <a16:creationId xmlns:a16="http://schemas.microsoft.com/office/drawing/2014/main" id="{3B2D6787-318E-424C-AA7A-BE30E28C4FC0}"/>
              </a:ext>
            </a:extLst>
          </p:cNvPr>
          <p:cNvGrpSpPr/>
          <p:nvPr/>
        </p:nvGrpSpPr>
        <p:grpSpPr>
          <a:xfrm>
            <a:off x="538850" y="9656573"/>
            <a:ext cx="1224991" cy="445622"/>
            <a:chOff x="-117046" y="9395960"/>
            <a:chExt cx="1858543" cy="607164"/>
          </a:xfrm>
        </p:grpSpPr>
        <p:sp>
          <p:nvSpPr>
            <p:cNvPr id="279" name="円/楕円 72">
              <a:extLst>
                <a:ext uri="{FF2B5EF4-FFF2-40B4-BE49-F238E27FC236}">
                  <a16:creationId xmlns:a16="http://schemas.microsoft.com/office/drawing/2014/main" id="{8D5844D4-4F26-456B-AA2D-81EEE09442FC}"/>
                </a:ext>
              </a:extLst>
            </p:cNvPr>
            <p:cNvSpPr/>
            <p:nvPr/>
          </p:nvSpPr>
          <p:spPr>
            <a:xfrm>
              <a:off x="20252" y="9429765"/>
              <a:ext cx="1583945" cy="539554"/>
            </a:xfrm>
            <a:prstGeom prst="ellips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91">
                <a:defRPr/>
              </a:pPr>
              <a:endParaRPr kumimoji="0" lang="ja-JP" altLang="en-US" sz="1400" b="1">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280" name="正方形/長方形 279">
              <a:extLst>
                <a:ext uri="{FF2B5EF4-FFF2-40B4-BE49-F238E27FC236}">
                  <a16:creationId xmlns:a16="http://schemas.microsoft.com/office/drawing/2014/main" id="{4FB996D4-BCB5-4FFE-9581-BC4F841CD437}"/>
                </a:ext>
              </a:extLst>
            </p:cNvPr>
            <p:cNvSpPr/>
            <p:nvPr/>
          </p:nvSpPr>
          <p:spPr>
            <a:xfrm>
              <a:off x="-117046" y="9395960"/>
              <a:ext cx="1858543" cy="607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91">
                <a:defRPr/>
              </a:pPr>
              <a:r>
                <a:rPr lang="ja-JP" altLang="en-US" sz="1100" b="1">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副首都にふさわしい機能づくり</a:t>
              </a:r>
              <a:endParaRPr kumimoji="0" lang="ja-JP" altLang="en-US" sz="1100" b="1">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grpSp>
      <p:sp>
        <p:nvSpPr>
          <p:cNvPr id="281" name="正方形/長方形 280">
            <a:extLst>
              <a:ext uri="{FF2B5EF4-FFF2-40B4-BE49-F238E27FC236}">
                <a16:creationId xmlns:a16="http://schemas.microsoft.com/office/drawing/2014/main" id="{02620270-D240-4A0D-BB0D-7B954305B76A}"/>
              </a:ext>
            </a:extLst>
          </p:cNvPr>
          <p:cNvSpPr/>
          <p:nvPr/>
        </p:nvSpPr>
        <p:spPr>
          <a:xfrm>
            <a:off x="1781051" y="9857725"/>
            <a:ext cx="6236157" cy="6055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500"/>
              </a:lnSpc>
              <a:defRPr/>
            </a:pPr>
            <a:endParaRPr kumimoji="0" lang="en-US" altLang="ja-JP" sz="1400" b="1" u="sng"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 name="二等辺三角形 1">
            <a:extLst>
              <a:ext uri="{FF2B5EF4-FFF2-40B4-BE49-F238E27FC236}">
                <a16:creationId xmlns:a16="http://schemas.microsoft.com/office/drawing/2014/main" id="{5D96E107-9ADE-450F-9A2E-C32B1F5D607E}"/>
              </a:ext>
            </a:extLst>
          </p:cNvPr>
          <p:cNvSpPr/>
          <p:nvPr/>
        </p:nvSpPr>
        <p:spPr>
          <a:xfrm rot="5400000">
            <a:off x="11303184" y="8419231"/>
            <a:ext cx="1607057" cy="162553"/>
          </a:xfrm>
          <a:prstGeom prst="triangl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4F9A0FF4-984A-4411-8FAF-94F1EB763A7C}"/>
              </a:ext>
            </a:extLst>
          </p:cNvPr>
          <p:cNvSpPr txBox="1"/>
          <p:nvPr/>
        </p:nvSpPr>
        <p:spPr>
          <a:xfrm>
            <a:off x="659420" y="7355104"/>
            <a:ext cx="772839" cy="307777"/>
          </a:xfrm>
          <a:prstGeom prst="rect">
            <a:avLst/>
          </a:prstGeom>
          <a:noFill/>
        </p:spPr>
        <p:txBody>
          <a:bodyPr wrap="square" rtlCol="0">
            <a:spAutoFit/>
          </a:bodyPr>
          <a:lstStyle/>
          <a:p>
            <a:pPr algn="ctr"/>
            <a:r>
              <a:rPr kumimoji="1" lang="ja-JP" altLang="en-US" sz="1400" b="1">
                <a:solidFill>
                  <a:schemeClr val="bg1"/>
                </a:solidFill>
                <a:latin typeface="BIZ UDPゴシック" panose="020B0400000000000000" pitchFamily="50" charset="-128"/>
                <a:ea typeface="BIZ UDPゴシック" panose="020B0400000000000000" pitchFamily="50" charset="-128"/>
              </a:rPr>
              <a:t>経済力</a:t>
            </a:r>
          </a:p>
        </p:txBody>
      </p:sp>
      <p:sp>
        <p:nvSpPr>
          <p:cNvPr id="74" name="テキスト ボックス 73">
            <a:extLst>
              <a:ext uri="{FF2B5EF4-FFF2-40B4-BE49-F238E27FC236}">
                <a16:creationId xmlns:a16="http://schemas.microsoft.com/office/drawing/2014/main" id="{E5F04045-6E81-4578-861E-330D5B746701}"/>
              </a:ext>
            </a:extLst>
          </p:cNvPr>
          <p:cNvSpPr txBox="1"/>
          <p:nvPr/>
        </p:nvSpPr>
        <p:spPr>
          <a:xfrm>
            <a:off x="675857" y="7783138"/>
            <a:ext cx="772839" cy="307777"/>
          </a:xfrm>
          <a:prstGeom prst="rect">
            <a:avLst/>
          </a:prstGeom>
          <a:noFill/>
        </p:spPr>
        <p:txBody>
          <a:bodyPr wrap="square" rtlCol="0">
            <a:spAutoFit/>
          </a:bodyPr>
          <a:lstStyle/>
          <a:p>
            <a:pPr algn="ctr"/>
            <a:r>
              <a:rPr kumimoji="1" lang="ja-JP" altLang="en-US" sz="1400" b="1">
                <a:solidFill>
                  <a:schemeClr val="bg1"/>
                </a:solidFill>
                <a:latin typeface="BIZ UDPゴシック" panose="020B0400000000000000" pitchFamily="50" charset="-128"/>
                <a:ea typeface="BIZ UDPゴシック" panose="020B0400000000000000" pitchFamily="50" charset="-128"/>
              </a:rPr>
              <a:t>都市力</a:t>
            </a:r>
          </a:p>
        </p:txBody>
      </p:sp>
      <p:sp>
        <p:nvSpPr>
          <p:cNvPr id="110" name="テキスト ボックス 109">
            <a:extLst>
              <a:ext uri="{FF2B5EF4-FFF2-40B4-BE49-F238E27FC236}">
                <a16:creationId xmlns:a16="http://schemas.microsoft.com/office/drawing/2014/main" id="{62756A61-59C2-454F-9052-D37E42377565}"/>
              </a:ext>
            </a:extLst>
          </p:cNvPr>
          <p:cNvSpPr txBox="1"/>
          <p:nvPr/>
        </p:nvSpPr>
        <p:spPr>
          <a:xfrm>
            <a:off x="298055" y="828006"/>
            <a:ext cx="13805688" cy="4060329"/>
          </a:xfrm>
          <a:prstGeom prst="rect">
            <a:avLst/>
          </a:prstGeom>
          <a:solidFill>
            <a:schemeClr val="bg1"/>
          </a:solidFill>
          <a:ln w="12700">
            <a:solidFill>
              <a:srgbClr val="0070C0"/>
            </a:solidFill>
          </a:ln>
          <a:effectLst>
            <a:outerShdw blurRad="50800" dist="38100" dir="2700000" algn="tl" rotWithShape="0">
              <a:prstClr val="black">
                <a:alpha val="40000"/>
              </a:prstClr>
            </a:outerShdw>
          </a:effectLst>
        </p:spPr>
        <p:txBody>
          <a:bodyPr wrap="square" tIns="108000" anchor="t" anchorCtr="1">
            <a:spAutoFit/>
          </a:bodyPr>
          <a:lstStyle/>
          <a:p>
            <a:pPr defTabSz="1250613">
              <a:lnSpc>
                <a:spcPts val="2200"/>
              </a:lnSpc>
              <a:defRPr/>
            </a:pPr>
            <a:r>
              <a:rPr kumimoji="0" lang="ja-JP" altLang="en-US" sz="1600" b="1">
                <a:solidFill>
                  <a:prstClr val="black"/>
                </a:solidFill>
                <a:latin typeface="BIZ UDPゴシック" panose="020B0400000000000000" pitchFamily="50" charset="-128"/>
                <a:ea typeface="BIZ UDPゴシック" panose="020B0400000000000000" pitchFamily="50" charset="-128"/>
              </a:rPr>
              <a:t>■策定趣旨</a:t>
            </a:r>
            <a:endParaRPr kumimoji="0" lang="en-US" altLang="ja-JP" sz="1600" b="1">
              <a:solidFill>
                <a:prstClr val="black"/>
              </a:solidFill>
              <a:latin typeface="BIZ UDPゴシック" panose="020B0400000000000000" pitchFamily="50" charset="-128"/>
              <a:ea typeface="BIZ UDPゴシック" panose="020B0400000000000000" pitchFamily="50" charset="-128"/>
            </a:endParaRPr>
          </a:p>
          <a:p>
            <a:pPr marL="285750" indent="-285750" defTabSz="1250613">
              <a:lnSpc>
                <a:spcPts val="2200"/>
              </a:lnSpc>
              <a:buFont typeface="Arial" panose="020B0604020202020204" pitchFamily="34" charset="0"/>
              <a:buChar char="•"/>
              <a:defRPr/>
            </a:pPr>
            <a:r>
              <a:rPr kumimoji="0" lang="ja-JP" altLang="en-US" sz="1400">
                <a:solidFill>
                  <a:prstClr val="black"/>
                </a:solidFill>
                <a:latin typeface="BIZ UDPゴシック" panose="020B0400000000000000" pitchFamily="50" charset="-128"/>
                <a:ea typeface="BIZ UDPゴシック" panose="020B0400000000000000" pitchFamily="50" charset="-128"/>
              </a:rPr>
              <a:t>万博後の持続的な成長・発展と、府民の暮らしの向上に向け、</a:t>
            </a:r>
            <a:r>
              <a:rPr kumimoji="0" lang="ja-JP" altLang="en-US" sz="1400" b="1">
                <a:solidFill>
                  <a:prstClr val="black"/>
                </a:solidFill>
                <a:latin typeface="BIZ UDPゴシック" panose="020B0400000000000000" pitchFamily="50" charset="-128"/>
                <a:ea typeface="BIZ UDPゴシック" panose="020B0400000000000000" pitchFamily="50" charset="-128"/>
              </a:rPr>
              <a:t>大阪が進むべき道を示す指針</a:t>
            </a:r>
            <a:r>
              <a:rPr kumimoji="0" lang="ja-JP" altLang="en-US" sz="1400">
                <a:solidFill>
                  <a:prstClr val="black"/>
                </a:solidFill>
                <a:latin typeface="BIZ UDPゴシック" panose="020B0400000000000000" pitchFamily="50" charset="-128"/>
                <a:ea typeface="BIZ UDPゴシック" panose="020B0400000000000000" pitchFamily="50" charset="-128"/>
              </a:rPr>
              <a:t>として策定</a:t>
            </a: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marL="285750" indent="-285750" defTabSz="1250613">
              <a:lnSpc>
                <a:spcPts val="2200"/>
              </a:lnSpc>
              <a:buFont typeface="Arial" panose="020B0604020202020204" pitchFamily="34" charset="0"/>
              <a:buChar char="•"/>
              <a:defRPr/>
            </a:pPr>
            <a:r>
              <a:rPr kumimoji="0" lang="ja-JP" altLang="en-US" sz="1400" b="1">
                <a:solidFill>
                  <a:prstClr val="black"/>
                </a:solidFill>
                <a:latin typeface="BIZ UDPゴシック" panose="020B0400000000000000" pitchFamily="50" charset="-128"/>
                <a:ea typeface="BIZ UDPゴシック" panose="020B0400000000000000" pitchFamily="50" charset="-128"/>
              </a:rPr>
              <a:t>万博のレガシー</a:t>
            </a:r>
            <a:r>
              <a:rPr kumimoji="0" lang="ja-JP" altLang="en-US" sz="1400">
                <a:solidFill>
                  <a:prstClr val="black"/>
                </a:solidFill>
                <a:latin typeface="BIZ UDPゴシック" panose="020B0400000000000000" pitchFamily="50" charset="-128"/>
                <a:ea typeface="BIZ UDPゴシック" panose="020B0400000000000000" pitchFamily="50" charset="-128"/>
              </a:rPr>
              <a:t>を継承したうえで、これまで以上に</a:t>
            </a:r>
            <a:r>
              <a:rPr kumimoji="0" lang="ja-JP" altLang="en-US" sz="1400" b="1">
                <a:solidFill>
                  <a:prstClr val="black"/>
                </a:solidFill>
                <a:latin typeface="BIZ UDPゴシック" panose="020B0400000000000000" pitchFamily="50" charset="-128"/>
                <a:ea typeface="BIZ UDPゴシック" panose="020B0400000000000000" pitchFamily="50" charset="-128"/>
              </a:rPr>
              <a:t>経済力・都市力・人材力</a:t>
            </a:r>
            <a:r>
              <a:rPr kumimoji="0" lang="ja-JP" altLang="en-US" sz="1400">
                <a:solidFill>
                  <a:prstClr val="black"/>
                </a:solidFill>
                <a:latin typeface="BIZ UDPゴシック" panose="020B0400000000000000" pitchFamily="50" charset="-128"/>
                <a:ea typeface="BIZ UDPゴシック" panose="020B0400000000000000" pitchFamily="50" charset="-128"/>
              </a:rPr>
              <a:t>を高め、世界に伍する大阪を創り上げていく。また、法案化の議論など副首都に向けた議論が進む中、</a:t>
            </a:r>
            <a:r>
              <a:rPr kumimoji="0" lang="ja-JP" altLang="en-US" sz="1400" b="1">
                <a:solidFill>
                  <a:prstClr val="black"/>
                </a:solidFill>
                <a:latin typeface="BIZ UDPゴシック" panose="020B0400000000000000" pitchFamily="50" charset="-128"/>
                <a:ea typeface="BIZ UDPゴシック" panose="020B0400000000000000" pitchFamily="50" charset="-128"/>
              </a:rPr>
              <a:t>副首都・大阪</a:t>
            </a:r>
            <a:r>
              <a:rPr kumimoji="0" lang="ja-JP" altLang="en-US" sz="1400">
                <a:solidFill>
                  <a:prstClr val="black"/>
                </a:solidFill>
                <a:latin typeface="BIZ UDPゴシック" panose="020B0400000000000000" pitchFamily="50" charset="-128"/>
                <a:ea typeface="BIZ UDPゴシック" panose="020B0400000000000000" pitchFamily="50" charset="-128"/>
              </a:rPr>
              <a:t>の実現を見据え、我が国の経済のけん引機能を担う一極として成長していくことが必要であり、こうした認識のもと本戦略では、</a:t>
            </a:r>
            <a:r>
              <a:rPr kumimoji="0" lang="ja-JP" altLang="en-US" sz="1400" b="1">
                <a:solidFill>
                  <a:prstClr val="black"/>
                </a:solidFill>
                <a:latin typeface="BIZ UDPゴシック" panose="020B0400000000000000" pitchFamily="50" charset="-128"/>
                <a:ea typeface="BIZ UDPゴシック" panose="020B0400000000000000" pitchFamily="50" charset="-128"/>
              </a:rPr>
              <a:t>大阪の成長に向けた基本的な考え方</a:t>
            </a:r>
            <a:r>
              <a:rPr kumimoji="0" lang="ja-JP" altLang="en-US" sz="1400">
                <a:solidFill>
                  <a:prstClr val="black"/>
                </a:solidFill>
                <a:latin typeface="BIZ UDPゴシック" panose="020B0400000000000000" pitchFamily="50" charset="-128"/>
                <a:ea typeface="BIZ UDPゴシック" panose="020B0400000000000000" pitchFamily="50" charset="-128"/>
              </a:rPr>
              <a:t>や</a:t>
            </a:r>
            <a:r>
              <a:rPr kumimoji="0" lang="ja-JP" altLang="en-US" sz="1400" b="1">
                <a:solidFill>
                  <a:prstClr val="black"/>
                </a:solidFill>
                <a:latin typeface="BIZ UDPゴシック" panose="020B0400000000000000" pitchFamily="50" charset="-128"/>
                <a:ea typeface="BIZ UDPゴシック" panose="020B0400000000000000" pitchFamily="50" charset="-128"/>
              </a:rPr>
              <a:t>施策の方向性</a:t>
            </a:r>
            <a:r>
              <a:rPr kumimoji="0" lang="ja-JP" altLang="en-US" sz="1400">
                <a:solidFill>
                  <a:prstClr val="black"/>
                </a:solidFill>
                <a:latin typeface="BIZ UDPゴシック" panose="020B0400000000000000" pitchFamily="50" charset="-128"/>
                <a:ea typeface="BIZ UDPゴシック" panose="020B0400000000000000" pitchFamily="50" charset="-128"/>
              </a:rPr>
              <a:t>を示すものとしてとりまとめ</a:t>
            </a: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defTabSz="1250613">
              <a:lnSpc>
                <a:spcPts val="2200"/>
              </a:lnSpc>
              <a:defRPr/>
            </a:pPr>
            <a:r>
              <a:rPr kumimoji="0" lang="ja-JP" altLang="en-US" sz="1600" b="1">
                <a:solidFill>
                  <a:prstClr val="black"/>
                </a:solidFill>
                <a:latin typeface="BIZ UDPゴシック" panose="020B0400000000000000" pitchFamily="50" charset="-128"/>
                <a:ea typeface="BIZ UDPゴシック" panose="020B0400000000000000" pitchFamily="50" charset="-128"/>
              </a:rPr>
              <a:t>■大阪がめざす「副首都」</a:t>
            </a:r>
          </a:p>
          <a:p>
            <a:pPr marL="285750" indent="-285750" defTabSz="1250613">
              <a:lnSpc>
                <a:spcPts val="2200"/>
              </a:lnSpc>
              <a:buFont typeface="Arial" panose="020B0604020202020204" pitchFamily="34" charset="0"/>
              <a:buChar char="•"/>
              <a:defRPr/>
            </a:pPr>
            <a:r>
              <a:rPr kumimoji="0" lang="ja-JP" altLang="en-US" sz="1400">
                <a:solidFill>
                  <a:prstClr val="black"/>
                </a:solidFill>
                <a:latin typeface="BIZ UDPゴシック" panose="020B0400000000000000" pitchFamily="50" charset="-128"/>
                <a:ea typeface="BIZ UDPゴシック" panose="020B0400000000000000" pitchFamily="50" charset="-128"/>
              </a:rPr>
              <a:t>国において法案化の議論が始まるなど</a:t>
            </a:r>
            <a:r>
              <a:rPr kumimoji="0" lang="ja-JP" altLang="en-US" sz="1400" b="1">
                <a:solidFill>
                  <a:prstClr val="black"/>
                </a:solidFill>
                <a:latin typeface="BIZ UDPゴシック" panose="020B0400000000000000" pitchFamily="50" charset="-128"/>
                <a:ea typeface="BIZ UDPゴシック" panose="020B0400000000000000" pitchFamily="50" charset="-128"/>
              </a:rPr>
              <a:t>副首都</a:t>
            </a:r>
            <a:r>
              <a:rPr kumimoji="0" lang="ja-JP" altLang="en-US" sz="1400">
                <a:solidFill>
                  <a:prstClr val="black"/>
                </a:solidFill>
                <a:latin typeface="BIZ UDPゴシック" panose="020B0400000000000000" pitchFamily="50" charset="-128"/>
                <a:ea typeface="BIZ UDPゴシック" panose="020B0400000000000000" pitchFamily="50" charset="-128"/>
              </a:rPr>
              <a:t>に向けた動きが大きく進展</a:t>
            </a: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marL="285750" indent="-285750" defTabSz="1250613">
              <a:lnSpc>
                <a:spcPts val="2200"/>
              </a:lnSpc>
              <a:buFont typeface="Arial" panose="020B0604020202020204" pitchFamily="34" charset="0"/>
              <a:buChar char="•"/>
              <a:defRPr/>
            </a:pPr>
            <a:r>
              <a:rPr kumimoji="0" lang="ja-JP" altLang="en-US" sz="1400" b="1">
                <a:solidFill>
                  <a:prstClr val="black"/>
                </a:solidFill>
                <a:latin typeface="BIZ UDPゴシック" panose="020B0400000000000000" pitchFamily="50" charset="-128"/>
                <a:ea typeface="BIZ UDPゴシック" panose="020B0400000000000000" pitchFamily="50" charset="-128"/>
              </a:rPr>
              <a:t>副首都・大阪</a:t>
            </a:r>
            <a:r>
              <a:rPr kumimoji="0" lang="ja-JP" altLang="en-US" sz="1400">
                <a:solidFill>
                  <a:prstClr val="black"/>
                </a:solidFill>
                <a:latin typeface="BIZ UDPゴシック" panose="020B0400000000000000" pitchFamily="50" charset="-128"/>
                <a:ea typeface="BIZ UDPゴシック" panose="020B0400000000000000" pitchFamily="50" charset="-128"/>
              </a:rPr>
              <a:t>の実現を見据え、</a:t>
            </a:r>
            <a:r>
              <a:rPr kumimoji="0" lang="ja-JP" altLang="en-US" sz="1400" b="1">
                <a:solidFill>
                  <a:prstClr val="black"/>
                </a:solidFill>
                <a:latin typeface="BIZ UDPゴシック" panose="020B0400000000000000" pitchFamily="50" charset="-128"/>
                <a:ea typeface="BIZ UDPゴシック" panose="020B0400000000000000" pitchFamily="50" charset="-128"/>
              </a:rPr>
              <a:t>日本における多極の一極として「平時の成長エンジン」「非常時のバックアップ」</a:t>
            </a:r>
            <a:r>
              <a:rPr kumimoji="0" lang="ja-JP" altLang="en-US" sz="1400">
                <a:solidFill>
                  <a:prstClr val="black"/>
                </a:solidFill>
                <a:latin typeface="BIZ UDPゴシック" panose="020B0400000000000000" pitchFamily="50" charset="-128"/>
                <a:ea typeface="BIZ UDPゴシック" panose="020B0400000000000000" pitchFamily="50" charset="-128"/>
              </a:rPr>
              <a:t>を担うことをめざす</a:t>
            </a: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defTabSz="1250613">
              <a:lnSpc>
                <a:spcPts val="2200"/>
              </a:lnSpc>
              <a:defRPr/>
            </a:pPr>
            <a:r>
              <a:rPr kumimoji="0" lang="ja-JP" altLang="en-US" sz="1600" b="1">
                <a:solidFill>
                  <a:prstClr val="black"/>
                </a:solidFill>
                <a:latin typeface="BIZ UDPゴシック" panose="020B0400000000000000" pitchFamily="50" charset="-128"/>
                <a:ea typeface="BIZ UDPゴシック" panose="020B0400000000000000" pitchFamily="50" charset="-128"/>
              </a:rPr>
              <a:t>■大阪の現状</a:t>
            </a:r>
            <a:endParaRPr kumimoji="0" lang="en-US" altLang="ja-JP" sz="1600" b="1">
              <a:solidFill>
                <a:prstClr val="black"/>
              </a:solidFill>
              <a:latin typeface="BIZ UDPゴシック" panose="020B0400000000000000" pitchFamily="50" charset="-128"/>
              <a:ea typeface="BIZ UDPゴシック" panose="020B0400000000000000" pitchFamily="50" charset="-128"/>
            </a:endParaRPr>
          </a:p>
          <a:p>
            <a:pPr marL="285750" indent="-285750" defTabSz="1250613">
              <a:lnSpc>
                <a:spcPts val="2200"/>
              </a:lnSpc>
              <a:buFont typeface="Arial" panose="020B0604020202020204" pitchFamily="34" charset="0"/>
              <a:buChar char="•"/>
              <a:defRPr/>
            </a:pPr>
            <a:r>
              <a:rPr kumimoji="0" lang="ja-JP" altLang="en-US" sz="1400">
                <a:solidFill>
                  <a:prstClr val="black"/>
                </a:solidFill>
                <a:latin typeface="BIZ UDPゴシック" panose="020B0400000000000000" pitchFamily="50" charset="-128"/>
                <a:ea typeface="BIZ UDPゴシック" panose="020B0400000000000000" pitchFamily="50" charset="-128"/>
              </a:rPr>
              <a:t>２０１５年の万博誘致以降、府市一体の成長戦略やまちづくり・インフラ整備など官民挙げた取組が進展</a:t>
            </a: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marL="285750" indent="-285750" defTabSz="1250613">
              <a:lnSpc>
                <a:spcPts val="2200"/>
              </a:lnSpc>
              <a:buFont typeface="Arial" panose="020B0604020202020204" pitchFamily="34" charset="0"/>
              <a:buChar char="•"/>
              <a:defRPr/>
            </a:pPr>
            <a:r>
              <a:rPr kumimoji="0" lang="ja-JP" altLang="en-US" sz="1400">
                <a:solidFill>
                  <a:prstClr val="black"/>
                </a:solidFill>
                <a:latin typeface="BIZ UDPゴシック" panose="020B0400000000000000" pitchFamily="50" charset="-128"/>
                <a:ea typeface="BIZ UDPゴシック" panose="020B0400000000000000" pitchFamily="50" charset="-128"/>
              </a:rPr>
              <a:t>大阪・関西万博の開催により、様々な未来技術の披露、世界を魅了するイベントや大阪の個性を発揮した魅力発信により、大阪ブランドの世界への発信やビジネス機会が拡大 ⇒ 「過去最高の名目</a:t>
            </a:r>
            <a:r>
              <a:rPr kumimoji="0" lang="en-US" altLang="ja-JP" sz="1400">
                <a:solidFill>
                  <a:prstClr val="black"/>
                </a:solidFill>
                <a:latin typeface="BIZ UDPゴシック" panose="020B0400000000000000" pitchFamily="50" charset="-128"/>
                <a:ea typeface="BIZ UDPゴシック" panose="020B0400000000000000" pitchFamily="50" charset="-128"/>
              </a:rPr>
              <a:t>GDP</a:t>
            </a:r>
            <a:r>
              <a:rPr kumimoji="0" lang="ja-JP" altLang="en-US" sz="1400">
                <a:solidFill>
                  <a:prstClr val="black"/>
                </a:solidFill>
                <a:latin typeface="BIZ UDPゴシック" panose="020B0400000000000000" pitchFamily="50" charset="-128"/>
                <a:ea typeface="BIZ UDPゴシック" panose="020B0400000000000000" pitchFamily="50" charset="-128"/>
              </a:rPr>
              <a:t>：</a:t>
            </a:r>
            <a:r>
              <a:rPr kumimoji="0" lang="en-US" altLang="ja-JP" sz="1400">
                <a:solidFill>
                  <a:prstClr val="black"/>
                </a:solidFill>
                <a:latin typeface="BIZ UDPゴシック" panose="020B0400000000000000" pitchFamily="50" charset="-128"/>
                <a:ea typeface="BIZ UDPゴシック" panose="020B0400000000000000" pitchFamily="50" charset="-128"/>
              </a:rPr>
              <a:t>2022</a:t>
            </a:r>
            <a:r>
              <a:rPr kumimoji="0" lang="ja-JP" altLang="en-US" sz="1400">
                <a:solidFill>
                  <a:prstClr val="black"/>
                </a:solidFill>
                <a:latin typeface="BIZ UDPゴシック" panose="020B0400000000000000" pitchFamily="50" charset="-128"/>
                <a:ea typeface="BIZ UDPゴシック" panose="020B0400000000000000" pitchFamily="50" charset="-128"/>
              </a:rPr>
              <a:t>年度 </a:t>
            </a:r>
            <a:r>
              <a:rPr kumimoji="0" lang="en-US" altLang="ja-JP" sz="1400">
                <a:solidFill>
                  <a:prstClr val="black"/>
                </a:solidFill>
                <a:latin typeface="BIZ UDPゴシック" panose="020B0400000000000000" pitchFamily="50" charset="-128"/>
                <a:ea typeface="BIZ UDPゴシック" panose="020B0400000000000000" pitchFamily="50" charset="-128"/>
              </a:rPr>
              <a:t>43.1</a:t>
            </a:r>
            <a:r>
              <a:rPr kumimoji="0" lang="ja-JP" altLang="en-US" sz="1400">
                <a:solidFill>
                  <a:prstClr val="black"/>
                </a:solidFill>
                <a:latin typeface="BIZ UDPゴシック" panose="020B0400000000000000" pitchFamily="50" charset="-128"/>
                <a:ea typeface="BIZ UDPゴシック" panose="020B0400000000000000" pitchFamily="50" charset="-128"/>
              </a:rPr>
              <a:t>兆円」、「過去最高のインバウンド：</a:t>
            </a:r>
            <a:r>
              <a:rPr kumimoji="0" lang="en-US" altLang="ja-JP" sz="1400">
                <a:solidFill>
                  <a:prstClr val="black"/>
                </a:solidFill>
                <a:latin typeface="BIZ UDPゴシック" panose="020B0400000000000000" pitchFamily="50" charset="-128"/>
                <a:ea typeface="BIZ UDPゴシック" panose="020B0400000000000000" pitchFamily="50" charset="-128"/>
              </a:rPr>
              <a:t>2024</a:t>
            </a:r>
            <a:r>
              <a:rPr kumimoji="0" lang="ja-JP" altLang="en-US" sz="1400">
                <a:solidFill>
                  <a:prstClr val="black"/>
                </a:solidFill>
                <a:latin typeface="BIZ UDPゴシック" panose="020B0400000000000000" pitchFamily="50" charset="-128"/>
                <a:ea typeface="BIZ UDPゴシック" panose="020B0400000000000000" pitchFamily="50" charset="-128"/>
              </a:rPr>
              <a:t>年 </a:t>
            </a:r>
            <a:r>
              <a:rPr kumimoji="0" lang="en-US" altLang="ja-JP" sz="1400">
                <a:solidFill>
                  <a:prstClr val="black"/>
                </a:solidFill>
                <a:latin typeface="BIZ UDPゴシック" panose="020B0400000000000000" pitchFamily="50" charset="-128"/>
                <a:ea typeface="BIZ UDPゴシック" panose="020B0400000000000000" pitchFamily="50" charset="-128"/>
              </a:rPr>
              <a:t>1,409</a:t>
            </a:r>
            <a:r>
              <a:rPr kumimoji="0" lang="ja-JP" altLang="en-US" sz="1400">
                <a:solidFill>
                  <a:prstClr val="black"/>
                </a:solidFill>
                <a:latin typeface="BIZ UDPゴシック" panose="020B0400000000000000" pitchFamily="50" charset="-128"/>
                <a:ea typeface="BIZ UDPゴシック" panose="020B0400000000000000" pitchFamily="50" charset="-128"/>
              </a:rPr>
              <a:t>万人」、「</a:t>
            </a:r>
            <a:r>
              <a:rPr kumimoji="0" lang="en-US" altLang="ja-JP" sz="1400">
                <a:solidFill>
                  <a:prstClr val="black"/>
                </a:solidFill>
                <a:latin typeface="BIZ UDPゴシック" panose="020B0400000000000000" pitchFamily="50" charset="-128"/>
                <a:ea typeface="BIZ UDPゴシック" panose="020B0400000000000000" pitchFamily="50" charset="-128"/>
              </a:rPr>
              <a:t>2011</a:t>
            </a:r>
            <a:r>
              <a:rPr kumimoji="0" lang="ja-JP" altLang="en-US" sz="1400">
                <a:solidFill>
                  <a:prstClr val="black"/>
                </a:solidFill>
                <a:latin typeface="BIZ UDPゴシック" panose="020B0400000000000000" pitchFamily="50" charset="-128"/>
                <a:ea typeface="BIZ UDPゴシック" panose="020B0400000000000000" pitchFamily="50" charset="-128"/>
              </a:rPr>
              <a:t>年以降転入超過傾向」など大阪経済は好循環の兆し</a:t>
            </a: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defTabSz="1250613">
              <a:lnSpc>
                <a:spcPts val="2200"/>
              </a:lnSpc>
              <a:defRPr/>
            </a:pPr>
            <a:r>
              <a:rPr kumimoji="0" lang="ja-JP" altLang="en-US" sz="1600" b="1">
                <a:solidFill>
                  <a:prstClr val="black"/>
                </a:solidFill>
                <a:latin typeface="BIZ UDPゴシック" panose="020B0400000000000000" pitchFamily="50" charset="-128"/>
                <a:ea typeface="BIZ UDPゴシック" panose="020B0400000000000000" pitchFamily="50" charset="-128"/>
              </a:rPr>
              <a:t>■成長・発展に向けた取組の加速化</a:t>
            </a:r>
            <a:endParaRPr kumimoji="0" lang="en-US" altLang="ja-JP" sz="1600" b="1">
              <a:solidFill>
                <a:prstClr val="black"/>
              </a:solidFill>
              <a:latin typeface="BIZ UDPゴシック" panose="020B0400000000000000" pitchFamily="50" charset="-128"/>
              <a:ea typeface="BIZ UDPゴシック" panose="020B0400000000000000" pitchFamily="50" charset="-128"/>
            </a:endParaRPr>
          </a:p>
          <a:p>
            <a:pPr marL="285750" indent="-285750" defTabSz="1250613">
              <a:lnSpc>
                <a:spcPts val="2200"/>
              </a:lnSpc>
              <a:buFont typeface="Arial" panose="020B0604020202020204" pitchFamily="34" charset="0"/>
              <a:buChar char="•"/>
              <a:defRPr/>
            </a:pPr>
            <a:r>
              <a:rPr kumimoji="0" lang="ja-JP" altLang="en-US" sz="1400" b="1">
                <a:solidFill>
                  <a:prstClr val="black"/>
                </a:solidFill>
                <a:latin typeface="BIZ UDPゴシック" panose="020B0400000000000000" pitchFamily="50" charset="-128"/>
                <a:ea typeface="BIZ UDPゴシック" panose="020B0400000000000000" pitchFamily="50" charset="-128"/>
              </a:rPr>
              <a:t>万博レガシー</a:t>
            </a:r>
            <a:r>
              <a:rPr kumimoji="0" lang="ja-JP" altLang="en-US" sz="1400">
                <a:solidFill>
                  <a:prstClr val="black"/>
                </a:solidFill>
                <a:latin typeface="BIZ UDPゴシック" panose="020B0400000000000000" pitchFamily="50" charset="-128"/>
                <a:ea typeface="BIZ UDPゴシック" panose="020B0400000000000000" pitchFamily="50" charset="-128"/>
              </a:rPr>
              <a:t>を継承し、</a:t>
            </a:r>
            <a:r>
              <a:rPr kumimoji="0" lang="ja-JP" altLang="en-US" sz="1400" b="1">
                <a:solidFill>
                  <a:prstClr val="black"/>
                </a:solidFill>
                <a:latin typeface="BIZ UDPゴシック" panose="020B0400000000000000" pitchFamily="50" charset="-128"/>
                <a:ea typeface="BIZ UDPゴシック" panose="020B0400000000000000" pitchFamily="50" charset="-128"/>
              </a:rPr>
              <a:t>「経済成長」「都市力の向上」「人の集積」</a:t>
            </a:r>
            <a:r>
              <a:rPr kumimoji="0" lang="ja-JP" altLang="en-US" sz="1400">
                <a:solidFill>
                  <a:prstClr val="black"/>
                </a:solidFill>
                <a:latin typeface="BIZ UDPゴシック" panose="020B0400000000000000" pitchFamily="50" charset="-128"/>
                <a:ea typeface="BIZ UDPゴシック" panose="020B0400000000000000" pitchFamily="50" charset="-128"/>
              </a:rPr>
              <a:t>の</a:t>
            </a:r>
            <a:r>
              <a:rPr kumimoji="0" lang="ja-JP" altLang="en-US" sz="1400" b="1">
                <a:solidFill>
                  <a:prstClr val="black"/>
                </a:solidFill>
                <a:latin typeface="BIZ UDPゴシック" panose="020B0400000000000000" pitchFamily="50" charset="-128"/>
                <a:ea typeface="BIZ UDPゴシック" panose="020B0400000000000000" pitchFamily="50" charset="-128"/>
              </a:rPr>
              <a:t>好循環サイクル</a:t>
            </a:r>
            <a:r>
              <a:rPr kumimoji="0" lang="ja-JP" altLang="en-US" sz="1400">
                <a:solidFill>
                  <a:prstClr val="black"/>
                </a:solidFill>
                <a:latin typeface="BIZ UDPゴシック" panose="020B0400000000000000" pitchFamily="50" charset="-128"/>
                <a:ea typeface="BIZ UDPゴシック" panose="020B0400000000000000" pitchFamily="50" charset="-128"/>
              </a:rPr>
              <a:t>を定着・加速化し、副首都・大阪として、我が国の経済をけん引する成長エンジン機能を発揮</a:t>
            </a:r>
            <a:endParaRPr kumimoji="0" lang="en-US" altLang="ja-JP" sz="1400">
              <a:solidFill>
                <a:prstClr val="black"/>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94645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2AFC7-9CA4-0337-8865-E305A9865432}"/>
            </a:ext>
          </a:extLst>
        </p:cNvPr>
        <p:cNvGrpSpPr/>
        <p:nvPr/>
      </p:nvGrpSpPr>
      <p:grpSpPr>
        <a:xfrm>
          <a:off x="0" y="0"/>
          <a:ext cx="0" cy="0"/>
          <a:chOff x="0" y="0"/>
          <a:chExt cx="0" cy="0"/>
        </a:xfrm>
      </p:grpSpPr>
      <p:sp>
        <p:nvSpPr>
          <p:cNvPr id="130" name="正方形/長方形 129">
            <a:extLst>
              <a:ext uri="{FF2B5EF4-FFF2-40B4-BE49-F238E27FC236}">
                <a16:creationId xmlns:a16="http://schemas.microsoft.com/office/drawing/2014/main" id="{847A3FAA-CE81-5C57-5F3D-2BE323D5FCCB}"/>
              </a:ext>
            </a:extLst>
          </p:cNvPr>
          <p:cNvSpPr/>
          <p:nvPr/>
        </p:nvSpPr>
        <p:spPr>
          <a:xfrm>
            <a:off x="0" y="-17668"/>
            <a:ext cx="14401799" cy="436558"/>
          </a:xfrm>
          <a:prstGeom prst="rect">
            <a:avLst/>
          </a:prstGeom>
          <a:solidFill>
            <a:srgbClr val="002060"/>
          </a:solidFill>
          <a:ln>
            <a:noFill/>
          </a:ln>
        </p:spPr>
        <p:style>
          <a:lnRef idx="1">
            <a:schemeClr val="accent1"/>
          </a:lnRef>
          <a:fillRef idx="2">
            <a:schemeClr val="accent1"/>
          </a:fillRef>
          <a:effectRef idx="1">
            <a:schemeClr val="accent1"/>
          </a:effectRef>
          <a:fontRef idx="minor">
            <a:schemeClr val="dk1"/>
          </a:fontRef>
        </p:style>
        <p:txBody>
          <a:bodyPr wrap="square" lIns="122525" tIns="61262" rIns="122525" bIns="61262" anchor="ctr">
            <a:noAutofit/>
          </a:bodyPr>
          <a:lstStyle/>
          <a:p>
            <a:pPr algn="ctr">
              <a:lnSpc>
                <a:spcPts val="2000"/>
              </a:lnSpc>
            </a:pPr>
            <a:r>
              <a:rPr lang="en-US" altLang="ja-JP" sz="2000" b="1">
                <a:solidFill>
                  <a:schemeClr val="bg1"/>
                </a:solidFill>
                <a:latin typeface="Meiryo UI" panose="020B0604030504040204" pitchFamily="50" charset="-128"/>
                <a:ea typeface="Meiryo UI" panose="020B0604030504040204" pitchFamily="50" charset="-128"/>
                <a:cs typeface="Times New Roman" panose="02020603050405020304" pitchFamily="18" charset="0"/>
              </a:rPr>
              <a:t>Beyond EXPO 2025</a:t>
            </a:r>
            <a:r>
              <a:rPr lang="ja-JP" altLang="en-US" sz="2000" b="1">
                <a:solidFill>
                  <a:schemeClr val="bg1"/>
                </a:solidFill>
                <a:latin typeface="Meiryo UI" panose="020B0604030504040204" pitchFamily="50" charset="-128"/>
                <a:ea typeface="Meiryo UI" panose="020B0604030504040204" pitchFamily="50" charset="-128"/>
                <a:cs typeface="Times New Roman" panose="02020603050405020304" pitchFamily="18" charset="0"/>
              </a:rPr>
              <a:t>の施策の方向性</a:t>
            </a:r>
            <a:r>
              <a:rPr lang="ja-JP" altLang="en-US" sz="1800">
                <a:solidFill>
                  <a:schemeClr val="bg1"/>
                </a:solidFill>
                <a:latin typeface="Meiryo UI" panose="020B0604030504040204" pitchFamily="50" charset="-128"/>
                <a:ea typeface="Meiryo UI" panose="020B0604030504040204" pitchFamily="50" charset="-128"/>
                <a:cs typeface="Times New Roman" panose="02020603050405020304" pitchFamily="18" charset="0"/>
              </a:rPr>
              <a:t>　　　　　　　　　　　　　　　　　　　　　　　　　　　　　　　　　　　　　　　</a:t>
            </a:r>
            <a:endParaRPr lang="ja-JP" altLang="en-US" sz="200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endParaRPr>
          </a:p>
        </p:txBody>
      </p:sp>
      <p:graphicFrame>
        <p:nvGraphicFramePr>
          <p:cNvPr id="7" name="表 6">
            <a:extLst>
              <a:ext uri="{FF2B5EF4-FFF2-40B4-BE49-F238E27FC236}">
                <a16:creationId xmlns:a16="http://schemas.microsoft.com/office/drawing/2014/main" id="{9B584C57-B0F0-168B-5F1D-692660C28B42}"/>
              </a:ext>
            </a:extLst>
          </p:cNvPr>
          <p:cNvGraphicFramePr>
            <a:graphicFrameLocks noGrp="1"/>
          </p:cNvGraphicFramePr>
          <p:nvPr>
            <p:extLst>
              <p:ext uri="{D42A27DB-BD31-4B8C-83A1-F6EECF244321}">
                <p14:modId xmlns:p14="http://schemas.microsoft.com/office/powerpoint/2010/main" val="3370056063"/>
              </p:ext>
            </p:extLst>
          </p:nvPr>
        </p:nvGraphicFramePr>
        <p:xfrm>
          <a:off x="216900" y="1640988"/>
          <a:ext cx="14040784" cy="8243585"/>
        </p:xfrm>
        <a:graphic>
          <a:graphicData uri="http://schemas.openxmlformats.org/drawingml/2006/table">
            <a:tbl>
              <a:tblPr>
                <a:tableStyleId>{3B4B98B0-60AC-42C2-AFA5-B58CD77FA1E5}</a:tableStyleId>
              </a:tblPr>
              <a:tblGrid>
                <a:gridCol w="287256">
                  <a:extLst>
                    <a:ext uri="{9D8B030D-6E8A-4147-A177-3AD203B41FA5}">
                      <a16:colId xmlns:a16="http://schemas.microsoft.com/office/drawing/2014/main" val="160575585"/>
                    </a:ext>
                  </a:extLst>
                </a:gridCol>
                <a:gridCol w="1123328">
                  <a:extLst>
                    <a:ext uri="{9D8B030D-6E8A-4147-A177-3AD203B41FA5}">
                      <a16:colId xmlns:a16="http://schemas.microsoft.com/office/drawing/2014/main" val="937872021"/>
                    </a:ext>
                  </a:extLst>
                </a:gridCol>
                <a:gridCol w="1756992">
                  <a:extLst>
                    <a:ext uri="{9D8B030D-6E8A-4147-A177-3AD203B41FA5}">
                      <a16:colId xmlns:a16="http://schemas.microsoft.com/office/drawing/2014/main" val="2535292840"/>
                    </a:ext>
                  </a:extLst>
                </a:gridCol>
                <a:gridCol w="2448272">
                  <a:extLst>
                    <a:ext uri="{9D8B030D-6E8A-4147-A177-3AD203B41FA5}">
                      <a16:colId xmlns:a16="http://schemas.microsoft.com/office/drawing/2014/main" val="2096362916"/>
                    </a:ext>
                  </a:extLst>
                </a:gridCol>
                <a:gridCol w="8424936">
                  <a:extLst>
                    <a:ext uri="{9D8B030D-6E8A-4147-A177-3AD203B41FA5}">
                      <a16:colId xmlns:a16="http://schemas.microsoft.com/office/drawing/2014/main" val="3113056739"/>
                    </a:ext>
                  </a:extLst>
                </a:gridCol>
              </a:tblGrid>
              <a:tr h="484202">
                <a:tc gridSpan="2">
                  <a:txBody>
                    <a:bodyPr/>
                    <a:lstStyle/>
                    <a:p>
                      <a:pPr marL="0" marR="0" lvl="0" indent="0" algn="ctr" defTabSz="1419515" rtl="0" eaLnBrk="1" fontAlgn="auto" latinLnBrk="0" hangingPunct="1">
                        <a:lnSpc>
                          <a:spcPts val="1340"/>
                        </a:lnSpc>
                        <a:spcBef>
                          <a:spcPts val="0"/>
                        </a:spcBef>
                        <a:spcAft>
                          <a:spcPts val="0"/>
                        </a:spcAft>
                        <a:buClrTx/>
                        <a:buSzTx/>
                        <a:buFontTx/>
                        <a:buNone/>
                        <a:tabLst/>
                        <a:defRPr/>
                      </a:pPr>
                      <a:r>
                        <a:rPr kumimoji="1" lang="ja-JP" altLang="en-US" sz="1800" b="0">
                          <a:solidFill>
                            <a:schemeClr val="tx1"/>
                          </a:solidFill>
                          <a:latin typeface="BIZ UDPゴシック" panose="020B0400000000000000" pitchFamily="50" charset="-128"/>
                          <a:ea typeface="BIZ UDPゴシック" panose="020B0400000000000000" pitchFamily="50" charset="-128"/>
                        </a:rPr>
                        <a:t>分野</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pPr marL="0" marR="0" lvl="0" indent="0" algn="ctr" defTabSz="1419515" rtl="0" eaLnBrk="1" fontAlgn="auto" latinLnBrk="0" hangingPunct="1">
                        <a:lnSpc>
                          <a:spcPts val="1340"/>
                        </a:lnSpc>
                        <a:spcBef>
                          <a:spcPts val="0"/>
                        </a:spcBef>
                        <a:spcAft>
                          <a:spcPts val="0"/>
                        </a:spcAft>
                        <a:buClrTx/>
                        <a:buSzTx/>
                        <a:buFontTx/>
                        <a:buNone/>
                        <a:tabLst/>
                        <a:defRPr/>
                      </a:pPr>
                      <a:r>
                        <a:rPr kumimoji="1" lang="ja-JP" altLang="en-US" sz="1300" b="0">
                          <a:solidFill>
                            <a:schemeClr val="tx1"/>
                          </a:solidFill>
                          <a:latin typeface="BIZ UDPゴシック" panose="020B0400000000000000" pitchFamily="50" charset="-128"/>
                          <a:ea typeface="BIZ UDPゴシック" panose="020B0400000000000000" pitchFamily="50" charset="-128"/>
                        </a:rPr>
                        <a:t>分野</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1419515" rtl="0" eaLnBrk="1" fontAlgn="auto" latinLnBrk="0" hangingPunct="1">
                        <a:lnSpc>
                          <a:spcPts val="1340"/>
                        </a:lnSpc>
                        <a:spcBef>
                          <a:spcPts val="0"/>
                        </a:spcBef>
                        <a:spcAft>
                          <a:spcPts val="0"/>
                        </a:spcAft>
                        <a:buClrTx/>
                        <a:buSzTx/>
                        <a:buFontTx/>
                        <a:buNone/>
                        <a:tabLst/>
                        <a:defRPr/>
                      </a:pPr>
                      <a:r>
                        <a:rPr kumimoji="1" lang="ja-JP" altLang="en-US" sz="1800" b="0">
                          <a:solidFill>
                            <a:schemeClr val="tx1"/>
                          </a:solidFill>
                          <a:latin typeface="BIZ UDPゴシック" panose="020B0400000000000000" pitchFamily="50" charset="-128"/>
                          <a:ea typeface="BIZ UDPゴシック" panose="020B0400000000000000" pitchFamily="50" charset="-128"/>
                        </a:rPr>
                        <a:t>都市像</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1419515" rtl="0" eaLnBrk="1" fontAlgn="auto" latinLnBrk="0" hangingPunct="1">
                        <a:lnSpc>
                          <a:spcPts val="1340"/>
                        </a:lnSpc>
                        <a:spcBef>
                          <a:spcPts val="0"/>
                        </a:spcBef>
                        <a:spcAft>
                          <a:spcPts val="0"/>
                        </a:spcAft>
                        <a:buClrTx/>
                        <a:buSzTx/>
                        <a:buFontTx/>
                        <a:buNone/>
                        <a:tabLst/>
                        <a:defRPr/>
                      </a:pPr>
                      <a:r>
                        <a:rPr kumimoji="1" lang="ja-JP" altLang="en-US" sz="1800" b="0">
                          <a:solidFill>
                            <a:schemeClr val="tx1"/>
                          </a:solidFill>
                          <a:latin typeface="BIZ UDPゴシック" panose="020B0400000000000000" pitchFamily="50" charset="-128"/>
                          <a:ea typeface="BIZ UDPゴシック" panose="020B0400000000000000" pitchFamily="50" charset="-128"/>
                        </a:rPr>
                        <a:t>取組の柱</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1419515" rtl="0" eaLnBrk="1" fontAlgn="auto" latinLnBrk="0" hangingPunct="1">
                        <a:lnSpc>
                          <a:spcPts val="1340"/>
                        </a:lnSpc>
                        <a:spcBef>
                          <a:spcPts val="0"/>
                        </a:spcBef>
                        <a:spcAft>
                          <a:spcPts val="0"/>
                        </a:spcAft>
                        <a:buClrTx/>
                        <a:buSzTx/>
                        <a:buFontTx/>
                        <a:buNone/>
                        <a:tabLst/>
                        <a:defRPr/>
                      </a:pPr>
                      <a:r>
                        <a:rPr kumimoji="1" lang="ja-JP" altLang="en-US" sz="1800" b="0">
                          <a:solidFill>
                            <a:schemeClr val="tx1"/>
                          </a:solidFill>
                          <a:latin typeface="BIZ UDPゴシック" panose="020B0400000000000000" pitchFamily="50" charset="-128"/>
                          <a:ea typeface="BIZ UDPゴシック" panose="020B0400000000000000" pitchFamily="50" charset="-128"/>
                        </a:rPr>
                        <a:t>主な取組み</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899585762"/>
                  </a:ext>
                </a:extLst>
              </a:tr>
              <a:tr h="1263478">
                <a:tc rowSpan="3">
                  <a:txBody>
                    <a:bodyPr/>
                    <a:lstStyle/>
                    <a:p>
                      <a:pPr algn="ctr">
                        <a:lnSpc>
                          <a:spcPct val="100000"/>
                        </a:lnSpc>
                      </a:pPr>
                      <a:endParaRPr kumimoji="1" lang="ja-JP" altLang="en-US" sz="1800" b="1" u="none">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txBody>
                  <a:tcPr anchor="ctr">
                    <a:lnL w="6350"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algn="ctr">
                        <a:lnSpc>
                          <a:spcPct val="100000"/>
                        </a:lnSpc>
                      </a:pPr>
                      <a:r>
                        <a:rPr kumimoji="1" lang="ja-JP" altLang="en-US" sz="1600" b="1" u="none">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経済力</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2E75B6"/>
                    </a:solidFill>
                  </a:tcPr>
                </a:tc>
                <a:tc rowSpan="3">
                  <a:txBody>
                    <a:bodyPr/>
                    <a:lstStyle/>
                    <a:p>
                      <a:pPr algn="ctr">
                        <a:lnSpc>
                          <a:spcPct val="100000"/>
                        </a:lnSpc>
                      </a:pPr>
                      <a:r>
                        <a:rPr kumimoji="0" lang="ja-JP" altLang="ja-JP" sz="1600" b="1" i="0" u="none" strike="noStrike" kern="1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イノベーション</a:t>
                      </a:r>
                      <a:endParaRPr kumimoji="0" lang="en-US" altLang="ja-JP" sz="1600" b="1" i="0" u="none" strike="noStrike" kern="1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lnSpc>
                          <a:spcPct val="100000"/>
                        </a:lnSpc>
                      </a:pPr>
                      <a:r>
                        <a:rPr kumimoji="0" lang="ja-JP" altLang="ja-JP" sz="1600" b="1" i="0" u="none" strike="noStrike" kern="1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先進都市</a:t>
                      </a:r>
                      <a:endParaRPr kumimoji="1" lang="ja-JP" altLang="en-US" sz="1600" b="1" u="none">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EEBF6"/>
                    </a:solidFill>
                  </a:tcPr>
                </a:tc>
                <a:tc>
                  <a:txBody>
                    <a:bodyPr/>
                    <a:lstStyle/>
                    <a:p>
                      <a:pPr marL="0" marR="0" lvl="0" indent="0" algn="ctr" defTabSz="1419515" rtl="0" eaLnBrk="1" fontAlgn="auto" latinLnBrk="0" hangingPunct="1">
                        <a:lnSpc>
                          <a:spcPct val="100000"/>
                        </a:lnSpc>
                        <a:spcBef>
                          <a:spcPts val="0"/>
                        </a:spcBef>
                        <a:spcAft>
                          <a:spcPts val="0"/>
                        </a:spcAft>
                        <a:buClrTx/>
                        <a:buSzTx/>
                        <a:buFontTx/>
                        <a:buNone/>
                        <a:tabLst/>
                        <a:defRPr/>
                      </a:pPr>
                      <a:r>
                        <a:rPr kumimoji="1" lang="ja-JP" altLang="en-US" sz="1600" b="0">
                          <a:solidFill>
                            <a:schemeClr val="tx1"/>
                          </a:solidFill>
                          <a:latin typeface="BIZ UDPゴシック" panose="020B0400000000000000" pitchFamily="50" charset="-128"/>
                          <a:ea typeface="BIZ UDPゴシック" panose="020B0400000000000000" pitchFamily="50" charset="-128"/>
                        </a:rPr>
                        <a:t>支援の充実</a:t>
                      </a:r>
                      <a:endParaRPr kumimoji="1" lang="en-US" altLang="ja-JP" sz="1600" b="0">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EEBF6"/>
                    </a:solidFill>
                  </a:tcPr>
                </a:tc>
                <a:tc>
                  <a:txBody>
                    <a:bodyPr/>
                    <a:lstStyle/>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1" lang="ja-JP" altLang="en-US" sz="1400" b="0">
                          <a:solidFill>
                            <a:schemeClr val="tx1"/>
                          </a:solidFill>
                          <a:latin typeface="BIZ UDPゴシック" panose="020B0400000000000000" pitchFamily="50" charset="-128"/>
                          <a:ea typeface="BIZ UDPゴシック" panose="020B0400000000000000" pitchFamily="50" charset="-128"/>
                        </a:rPr>
                        <a:t>万博で披露された最先端技術等の実装化を加速するため、経済界・国・関西広域連合・大阪府・市等のトップマネジメントによる会議体を設置し、プロジェクト型の支援を実施</a:t>
                      </a:r>
                      <a:endParaRPr kumimoji="1" lang="en-US" altLang="ja-JP" sz="1400" b="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1" lang="ja-JP" altLang="en-US" sz="1400" b="0">
                          <a:solidFill>
                            <a:schemeClr val="tx1"/>
                          </a:solidFill>
                          <a:latin typeface="BIZ UDPゴシック" panose="020B0400000000000000" pitchFamily="50" charset="-128"/>
                          <a:ea typeface="BIZ UDPゴシック" panose="020B0400000000000000" pitchFamily="50" charset="-128"/>
                        </a:rPr>
                        <a:t>次世代型スマートシティの土台となる通信・データセンター・電力等デジタルインフラを充実・強化</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EEBF6"/>
                    </a:solidFill>
                  </a:tcPr>
                </a:tc>
                <a:extLst>
                  <a:ext uri="{0D108BD9-81ED-4DB2-BD59-A6C34878D82A}">
                    <a16:rowId xmlns:a16="http://schemas.microsoft.com/office/drawing/2014/main" val="1744086356"/>
                  </a:ext>
                </a:extLst>
              </a:tr>
              <a:tr h="1647004">
                <a:tc vMerge="1">
                  <a:txBody>
                    <a:bodyPr/>
                    <a:lstStyle/>
                    <a:p>
                      <a:endParaRPr kumimoji="1" lang="ja-JP" altLang="en-US"/>
                    </a:p>
                  </a:txBody>
                  <a:tcPr/>
                </a:tc>
                <a:tc vMerge="1">
                  <a:txBody>
                    <a:bodyPr/>
                    <a:lstStyle/>
                    <a:p>
                      <a:endParaRPr kumimoji="1" lang="ja-JP" altLang="en-US"/>
                    </a:p>
                  </a:txBody>
                  <a:tcPr>
                    <a:lnT w="3175" cap="flat" cmpd="sng" algn="ctr">
                      <a:solidFill>
                        <a:schemeClr val="accent1"/>
                      </a:solidFill>
                      <a:prstDash val="solid"/>
                      <a:round/>
                      <a:headEnd type="none" w="med" len="med"/>
                      <a:tailEnd type="none" w="med" len="med"/>
                    </a:lnT>
                  </a:tcPr>
                </a:tc>
                <a:tc vMerge="1">
                  <a:txBody>
                    <a:bodyPr/>
                    <a:lstStyle/>
                    <a:p>
                      <a:endParaRPr kumimoji="1" lang="ja-JP" altLang="en-US"/>
                    </a:p>
                  </a:txBody>
                  <a:tcPr>
                    <a:lnT w="3175" cap="flat" cmpd="sng" algn="ctr">
                      <a:solidFill>
                        <a:schemeClr val="accent1"/>
                      </a:solidFill>
                      <a:prstDash val="solid"/>
                      <a:round/>
                      <a:headEnd type="none" w="med" len="med"/>
                      <a:tailEnd type="none" w="med" len="med"/>
                    </a:lnT>
                  </a:tcPr>
                </a:tc>
                <a:tc>
                  <a:txBody>
                    <a:bodyPr/>
                    <a:lstStyle/>
                    <a:p>
                      <a:pPr algn="ctr">
                        <a:lnSpc>
                          <a:spcPct val="100000"/>
                        </a:lnSpc>
                      </a:pPr>
                      <a:r>
                        <a:rPr kumimoji="1" lang="ja-JP" altLang="en-US" sz="1600" b="0">
                          <a:solidFill>
                            <a:schemeClr val="tx1"/>
                          </a:solidFill>
                          <a:latin typeface="BIZ UDPゴシック" panose="020B0400000000000000" pitchFamily="50" charset="-128"/>
                          <a:ea typeface="BIZ UDPゴシック" panose="020B0400000000000000" pitchFamily="50" charset="-128"/>
                        </a:rPr>
                        <a:t>拠点の形成</a:t>
                      </a:r>
                      <a:endParaRPr kumimoji="1" lang="ja-JP" altLang="en-US" sz="1600">
                        <a:latin typeface="BIZ UDPゴシック" panose="020B0400000000000000" pitchFamily="50" charset="-128"/>
                        <a:ea typeface="BIZ UDPゴシック" panose="020B0400000000000000"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EEBF6"/>
                    </a:solidFill>
                  </a:tcPr>
                </a:tc>
                <a:tc>
                  <a:txBody>
                    <a:bodyPr/>
                    <a:lstStyle/>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1" lang="ja-JP" altLang="en-US" sz="1400" b="0">
                          <a:solidFill>
                            <a:schemeClr val="tx1"/>
                          </a:solidFill>
                          <a:latin typeface="BIZ UDPゴシック" panose="020B0400000000000000" pitchFamily="50" charset="-128"/>
                          <a:ea typeface="BIZ UDPゴシック" panose="020B0400000000000000" pitchFamily="50" charset="-128"/>
                        </a:rPr>
                        <a:t>中之島クロス（再生医療等）、健都（健康・医療）、彩都（創薬）を核としたライフサイエンスクラスターを形成し、各拠点の強みを活かしたスタートアップの育成支援等</a:t>
                      </a:r>
                    </a:p>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1" lang="ja-JP" altLang="en-US" sz="1400" b="0">
                          <a:solidFill>
                            <a:schemeClr val="tx1"/>
                          </a:solidFill>
                          <a:latin typeface="BIZ UDPゴシック" panose="020B0400000000000000" pitchFamily="50" charset="-128"/>
                          <a:ea typeface="BIZ UDPゴシック" panose="020B0400000000000000" pitchFamily="50" charset="-128"/>
                        </a:rPr>
                        <a:t>水素等、ペロブスカイト太陽電池・蓄電池、バイオものづくりを重点分野として、カーボンニュートラル先進技術の産業化を推進</a:t>
                      </a:r>
                      <a:endParaRPr kumimoji="1" lang="en-US" altLang="ja-JP" sz="1400" b="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1" lang="ja-JP" altLang="en-US" sz="1400" b="0">
                          <a:solidFill>
                            <a:schemeClr val="tx1"/>
                          </a:solidFill>
                          <a:latin typeface="BIZ UDPゴシック" panose="020B0400000000000000" pitchFamily="50" charset="-128"/>
                          <a:ea typeface="BIZ UDPゴシック" panose="020B0400000000000000" pitchFamily="50" charset="-128"/>
                        </a:rPr>
                        <a:t>国・近隣自治体・経済界と連携し、空飛ぶクルマの商用運航に必要な取組を推進</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EEBF6"/>
                    </a:solidFill>
                  </a:tcPr>
                </a:tc>
                <a:extLst>
                  <a:ext uri="{0D108BD9-81ED-4DB2-BD59-A6C34878D82A}">
                    <a16:rowId xmlns:a16="http://schemas.microsoft.com/office/drawing/2014/main" val="3381726654"/>
                  </a:ext>
                </a:extLst>
              </a:tr>
              <a:tr h="164700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1419515" rtl="0" eaLnBrk="1" fontAlgn="auto" latinLnBrk="0" hangingPunct="1">
                        <a:lnSpc>
                          <a:spcPct val="100000"/>
                        </a:lnSpc>
                        <a:spcBef>
                          <a:spcPts val="0"/>
                        </a:spcBef>
                        <a:spcAft>
                          <a:spcPts val="0"/>
                        </a:spcAft>
                        <a:buClrTx/>
                        <a:buSzTx/>
                        <a:buFontTx/>
                        <a:buNone/>
                        <a:tabLst/>
                        <a:defRPr/>
                      </a:pPr>
                      <a:r>
                        <a:rPr kumimoji="1" lang="ja-JP" altLang="en-US" sz="1600" b="0">
                          <a:solidFill>
                            <a:schemeClr val="tx1"/>
                          </a:solidFill>
                          <a:latin typeface="BIZ UDPゴシック" panose="020B0400000000000000" pitchFamily="50" charset="-128"/>
                          <a:ea typeface="BIZ UDPゴシック" panose="020B0400000000000000" pitchFamily="50" charset="-128"/>
                        </a:rPr>
                        <a:t>投資を呼び込み</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EEBF6"/>
                    </a:solidFill>
                  </a:tcPr>
                </a:tc>
                <a:tc>
                  <a:txBody>
                    <a:bodyPr/>
                    <a:lstStyle/>
                    <a:p>
                      <a:pPr marL="171450" indent="-171450">
                        <a:lnSpc>
                          <a:spcPts val="2400"/>
                        </a:lnSpc>
                        <a:buFont typeface="Arial" panose="020B0604020202020204" pitchFamily="34" charset="0"/>
                        <a:buChar char="•"/>
                      </a:pPr>
                      <a:r>
                        <a:rPr kumimoji="1" lang="en-US" altLang="ja-JP" sz="1400">
                          <a:latin typeface="BIZ UDPゴシック" panose="020B0400000000000000" pitchFamily="50" charset="-128"/>
                          <a:ea typeface="BIZ UDPゴシック" panose="020B0400000000000000" pitchFamily="50" charset="-128"/>
                        </a:rPr>
                        <a:t>Japan Health</a:t>
                      </a:r>
                      <a:r>
                        <a:rPr kumimoji="1" lang="ja-JP" altLang="en-US" sz="1400">
                          <a:latin typeface="BIZ UDPゴシック" panose="020B0400000000000000" pitchFamily="50" charset="-128"/>
                          <a:ea typeface="BIZ UDPゴシック" panose="020B0400000000000000" pitchFamily="50" charset="-128"/>
                        </a:rPr>
                        <a:t>を継承した</a:t>
                      </a:r>
                      <a:r>
                        <a:rPr kumimoji="1" lang="en-US" altLang="ja-JP" sz="1400">
                          <a:latin typeface="BIZ UDPゴシック" panose="020B0400000000000000" pitchFamily="50" charset="-128"/>
                          <a:ea typeface="BIZ UDPゴシック" panose="020B0400000000000000" pitchFamily="50" charset="-128"/>
                        </a:rPr>
                        <a:t>WHX Osaka</a:t>
                      </a:r>
                      <a:r>
                        <a:rPr kumimoji="1" lang="ja-JP" altLang="en-US" sz="1400">
                          <a:latin typeface="BIZ UDPゴシック" panose="020B0400000000000000" pitchFamily="50" charset="-128"/>
                          <a:ea typeface="BIZ UDPゴシック" panose="020B0400000000000000" pitchFamily="50" charset="-128"/>
                        </a:rPr>
                        <a:t>（国際見本市）や</a:t>
                      </a:r>
                      <a:r>
                        <a:rPr kumimoji="1" lang="en-US" altLang="ja-JP" sz="1400">
                          <a:latin typeface="BIZ UDPゴシック" panose="020B0400000000000000" pitchFamily="50" charset="-128"/>
                          <a:ea typeface="BIZ UDPゴシック" panose="020B0400000000000000" pitchFamily="50" charset="-128"/>
                        </a:rPr>
                        <a:t>WHX Leaders Osaka</a:t>
                      </a:r>
                      <a:r>
                        <a:rPr kumimoji="1" lang="ja-JP" altLang="en-US" sz="1400">
                          <a:latin typeface="BIZ UDPゴシック" panose="020B0400000000000000" pitchFamily="50" charset="-128"/>
                          <a:ea typeface="BIZ UDPゴシック" panose="020B0400000000000000" pitchFamily="50" charset="-128"/>
                        </a:rPr>
                        <a:t>（国際会議）、</a:t>
                      </a:r>
                      <a:r>
                        <a:rPr kumimoji="1" lang="en-US" altLang="ja-JP" sz="1400">
                          <a:latin typeface="BIZ UDPゴシック" panose="020B0400000000000000" pitchFamily="50" charset="-128"/>
                          <a:ea typeface="BIZ UDPゴシック" panose="020B0400000000000000" pitchFamily="50" charset="-128"/>
                        </a:rPr>
                        <a:t>GSE</a:t>
                      </a:r>
                      <a:r>
                        <a:rPr kumimoji="1" lang="ja-JP" altLang="en-US" sz="1400">
                          <a:latin typeface="BIZ UDPゴシック" panose="020B0400000000000000" pitchFamily="50" charset="-128"/>
                          <a:ea typeface="BIZ UDPゴシック" panose="020B0400000000000000" pitchFamily="50" charset="-128"/>
                        </a:rPr>
                        <a:t>を継承したディープテック分野のスタートアップカンファレンスを開催</a:t>
                      </a:r>
                      <a:endParaRPr kumimoji="1" lang="en-US" altLang="ja-JP" sz="1400">
                        <a:latin typeface="BIZ UDPゴシック" panose="020B0400000000000000" pitchFamily="50" charset="-128"/>
                        <a:ea typeface="BIZ UDPゴシック" panose="020B0400000000000000" pitchFamily="50" charset="-128"/>
                      </a:endParaRPr>
                    </a:p>
                    <a:p>
                      <a:pPr marL="171450" indent="-171450">
                        <a:lnSpc>
                          <a:spcPts val="2400"/>
                        </a:lnSpc>
                        <a:buFont typeface="Arial" panose="020B0604020202020204" pitchFamily="34" charset="0"/>
                        <a:buChar char="•"/>
                      </a:pPr>
                      <a:r>
                        <a:rPr kumimoji="1" lang="ja-JP" altLang="en-US" sz="1400">
                          <a:latin typeface="BIZ UDPゴシック" panose="020B0400000000000000" pitchFamily="50" charset="-128"/>
                          <a:ea typeface="BIZ UDPゴシック" panose="020B0400000000000000" pitchFamily="50" charset="-128"/>
                        </a:rPr>
                        <a:t>万博を通じて繋がりができた国を中心に、ビジネス交流などを戦略的に展開</a:t>
                      </a:r>
                    </a:p>
                    <a:p>
                      <a:pPr marL="171450" indent="-171450">
                        <a:lnSpc>
                          <a:spcPts val="2400"/>
                        </a:lnSpc>
                        <a:buFont typeface="Arial" panose="020B0604020202020204" pitchFamily="34" charset="0"/>
                        <a:buChar char="•"/>
                      </a:pPr>
                      <a:r>
                        <a:rPr kumimoji="1" lang="ja-JP" altLang="en-US" sz="1400">
                          <a:latin typeface="BIZ UDPゴシック" panose="020B0400000000000000" pitchFamily="50" charset="-128"/>
                          <a:ea typeface="BIZ UDPゴシック" panose="020B0400000000000000" pitchFamily="50" charset="-128"/>
                        </a:rPr>
                        <a:t>国際金融都市</a:t>
                      </a:r>
                      <a:r>
                        <a:rPr kumimoji="1" lang="en-US" altLang="ja-JP" sz="1400">
                          <a:latin typeface="BIZ UDPゴシック" panose="020B0400000000000000" pitchFamily="50" charset="-128"/>
                          <a:ea typeface="BIZ UDPゴシック" panose="020B0400000000000000" pitchFamily="50" charset="-128"/>
                        </a:rPr>
                        <a:t>OSAKA</a:t>
                      </a:r>
                      <a:r>
                        <a:rPr kumimoji="1" lang="ja-JP" altLang="en-US" sz="1400">
                          <a:latin typeface="BIZ UDPゴシック" panose="020B0400000000000000" pitchFamily="50" charset="-128"/>
                          <a:ea typeface="BIZ UDPゴシック" panose="020B0400000000000000" pitchFamily="50" charset="-128"/>
                        </a:rPr>
                        <a:t>戦略の推進（国内外金融系企業から在阪企業への投資・協業促進など）</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DEEBF6"/>
                    </a:solidFill>
                  </a:tcPr>
                </a:tc>
                <a:extLst>
                  <a:ext uri="{0D108BD9-81ED-4DB2-BD59-A6C34878D82A}">
                    <a16:rowId xmlns:a16="http://schemas.microsoft.com/office/drawing/2014/main" val="1525468029"/>
                  </a:ext>
                </a:extLst>
              </a:tr>
              <a:tr h="1647004">
                <a:tc rowSpan="3">
                  <a:txBody>
                    <a:bodyPr/>
                    <a:lstStyle/>
                    <a:p>
                      <a:pPr algn="ctr">
                        <a:lnSpc>
                          <a:spcPct val="100000"/>
                        </a:lnSpc>
                      </a:pPr>
                      <a:endParaRPr lang="ja-JP" altLang="en-US" sz="1800" b="1" u="none">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txBody>
                  <a:tcPr anchor="ctr">
                    <a:lnL w="6350"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algn="ctr">
                        <a:lnSpc>
                          <a:spcPct val="100000"/>
                        </a:lnSpc>
                      </a:pPr>
                      <a:r>
                        <a:rPr lang="ja-JP" altLang="en-US" sz="1600" b="1" u="none">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都市力</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C55A11"/>
                    </a:solidFill>
                  </a:tcPr>
                </a:tc>
                <a:tc rowSpan="3">
                  <a:txBody>
                    <a:bodyPr/>
                    <a:lstStyle/>
                    <a:p>
                      <a:pPr algn="ctr">
                        <a:lnSpc>
                          <a:spcPct val="100000"/>
                        </a:lnSpc>
                      </a:pPr>
                      <a:r>
                        <a:rPr kumimoji="0" lang="ja-JP" altLang="ja-JP" sz="1600" b="1" i="0" u="none" strike="noStrike" kern="1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Times New Roman"/>
                        </a:rPr>
                        <a:t>エンタメ都市</a:t>
                      </a:r>
                      <a:endParaRPr lang="ja-JP" altLang="en-US" sz="1600" b="1" u="none">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ADDCA"/>
                    </a:solidFill>
                  </a:tcPr>
                </a:tc>
                <a:tc>
                  <a:txBody>
                    <a:bodyPr/>
                    <a:lstStyle/>
                    <a:p>
                      <a:pPr marL="0" marR="0" lvl="0" indent="0" algn="ctr" defTabSz="1419515" rtl="0" eaLnBrk="1" fontAlgn="auto" latinLnBrk="0" hangingPunct="1">
                        <a:lnSpc>
                          <a:spcPct val="100000"/>
                        </a:lnSpc>
                        <a:spcBef>
                          <a:spcPts val="0"/>
                        </a:spcBef>
                        <a:spcAft>
                          <a:spcPts val="0"/>
                        </a:spcAft>
                        <a:buClrTx/>
                        <a:buSzTx/>
                        <a:buFontTx/>
                        <a:buNone/>
                        <a:tabLst/>
                        <a:defRPr/>
                      </a:pPr>
                      <a:r>
                        <a:rPr kumimoji="1" lang="ja-JP" altLang="en-US" sz="1600" b="0">
                          <a:solidFill>
                            <a:schemeClr val="tx1"/>
                          </a:solidFill>
                          <a:latin typeface="BIZ UDPゴシック" panose="020B0400000000000000" pitchFamily="50" charset="-128"/>
                          <a:ea typeface="BIZ UDPゴシック" panose="020B0400000000000000" pitchFamily="50" charset="-128"/>
                        </a:rPr>
                        <a:t>都市魅力ブランドの確立</a:t>
                      </a:r>
                      <a:endParaRPr kumimoji="1" lang="en-US" altLang="ja-JP" sz="1600" b="0">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ADDCA"/>
                    </a:solidFill>
                  </a:tcPr>
                </a:tc>
                <a:tc>
                  <a:txBody>
                    <a:bodyPr/>
                    <a:lstStyle/>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lang="ja-JP" altLang="en-US" sz="1400">
                          <a:solidFill>
                            <a:schemeClr val="tx1"/>
                          </a:solidFill>
                          <a:latin typeface="BIZ UDPゴシック" panose="020B0400000000000000" pitchFamily="50" charset="-128"/>
                          <a:ea typeface="BIZ UDPゴシック" panose="020B0400000000000000" pitchFamily="50" charset="-128"/>
                        </a:rPr>
                        <a:t>夢洲において、新たな国際観光拠点として、世界最高水準の成長型</a:t>
                      </a:r>
                      <a:r>
                        <a:rPr lang="en-US" altLang="ja-JP" sz="1400">
                          <a:solidFill>
                            <a:schemeClr val="tx1"/>
                          </a:solidFill>
                          <a:latin typeface="BIZ UDPゴシック" panose="020B0400000000000000" pitchFamily="50" charset="-128"/>
                          <a:ea typeface="BIZ UDPゴシック" panose="020B0400000000000000" pitchFamily="50" charset="-128"/>
                        </a:rPr>
                        <a:t>IR</a:t>
                      </a:r>
                      <a:r>
                        <a:rPr lang="ja-JP" altLang="en-US" sz="1400">
                          <a:solidFill>
                            <a:schemeClr val="tx1"/>
                          </a:solidFill>
                          <a:latin typeface="BIZ UDPゴシック" panose="020B0400000000000000" pitchFamily="50" charset="-128"/>
                          <a:ea typeface="BIZ UDPゴシック" panose="020B0400000000000000" pitchFamily="50" charset="-128"/>
                        </a:rPr>
                        <a:t>の実現（第１期）や、万博レガシーを継承したまちづくりを推進（第２期）</a:t>
                      </a:r>
                      <a:endParaRPr lang="en-US" altLang="ja-JP" sz="140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lang="ja-JP" altLang="en-US" sz="1400">
                          <a:solidFill>
                            <a:schemeClr val="tx1"/>
                          </a:solidFill>
                          <a:latin typeface="BIZ UDPゴシック" panose="020B0400000000000000" pitchFamily="50" charset="-128"/>
                          <a:ea typeface="BIZ UDPゴシック" panose="020B0400000000000000" pitchFamily="50" charset="-128"/>
                        </a:rPr>
                        <a:t>万博記念公園駅前周辺地区などの大規模アリーナの新設を見据え、世界水準のエンタメコンテンツを創出</a:t>
                      </a:r>
                    </a:p>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lang="ja-JP" altLang="en-US" sz="1400">
                          <a:solidFill>
                            <a:schemeClr val="tx1"/>
                          </a:solidFill>
                          <a:latin typeface="BIZ UDPゴシック" panose="020B0400000000000000" pitchFamily="50" charset="-128"/>
                          <a:ea typeface="BIZ UDPゴシック" panose="020B0400000000000000" pitchFamily="50" charset="-128"/>
                        </a:rPr>
                        <a:t>大阪の「食」の独自性や強みの国際ブランド化、大阪産（もん）を観光資源とした周遊の促進</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ADDCA"/>
                    </a:solidFill>
                  </a:tcPr>
                </a:tc>
                <a:extLst>
                  <a:ext uri="{0D108BD9-81ED-4DB2-BD59-A6C34878D82A}">
                    <a16:rowId xmlns:a16="http://schemas.microsoft.com/office/drawing/2014/main" val="1868591560"/>
                  </a:ext>
                </a:extLst>
              </a:tr>
              <a:tr h="546525">
                <a:tc vMerge="1">
                  <a:txBody>
                    <a:bodyPr/>
                    <a:lstStyle/>
                    <a:p>
                      <a:endParaRPr kumimoji="1" lang="ja-JP" altLang="en-US"/>
                    </a:p>
                  </a:txBody>
                  <a:tcPr/>
                </a:tc>
                <a:tc vMerge="1">
                  <a:txBody>
                    <a:bodyPr/>
                    <a:lstStyle/>
                    <a:p>
                      <a:endParaRPr kumimoji="1" lang="ja-JP" altLang="en-US"/>
                    </a:p>
                  </a:txBody>
                  <a:tcPr>
                    <a:lnT w="3175" cap="flat" cmpd="sng" algn="ctr">
                      <a:solidFill>
                        <a:schemeClr val="accent1"/>
                      </a:solidFill>
                      <a:prstDash val="solid"/>
                      <a:round/>
                      <a:headEnd type="none" w="med" len="med"/>
                      <a:tailEnd type="none" w="med" len="med"/>
                    </a:lnT>
                  </a:tcPr>
                </a:tc>
                <a:tc vMerge="1">
                  <a:txBody>
                    <a:bodyPr/>
                    <a:lstStyle/>
                    <a:p>
                      <a:endParaRPr kumimoji="1" lang="ja-JP" altLang="en-US"/>
                    </a:p>
                  </a:txBody>
                  <a:tcPr>
                    <a:lnT w="3175" cap="flat" cmpd="sng" algn="ctr">
                      <a:solidFill>
                        <a:schemeClr val="accent1"/>
                      </a:solidFill>
                      <a:prstDash val="solid"/>
                      <a:round/>
                      <a:headEnd type="none" w="med" len="med"/>
                      <a:tailEnd type="none" w="med" len="med"/>
                    </a:lnT>
                  </a:tcPr>
                </a:tc>
                <a:tc>
                  <a:txBody>
                    <a:bodyPr/>
                    <a:lstStyle/>
                    <a:p>
                      <a:pPr algn="ctr">
                        <a:lnSpc>
                          <a:spcPct val="100000"/>
                        </a:lnSpc>
                      </a:pPr>
                      <a:r>
                        <a:rPr kumimoji="1" lang="ja-JP" altLang="en-US" sz="1600" b="0">
                          <a:solidFill>
                            <a:schemeClr val="tx1"/>
                          </a:solidFill>
                          <a:latin typeface="BIZ UDPゴシック" panose="020B0400000000000000" pitchFamily="50" charset="-128"/>
                          <a:ea typeface="BIZ UDPゴシック" panose="020B0400000000000000" pitchFamily="50" charset="-128"/>
                        </a:rPr>
                        <a:t>観光消費の拡大</a:t>
                      </a:r>
                      <a:endParaRPr kumimoji="1" lang="ja-JP" altLang="en-US" sz="1600">
                        <a:latin typeface="BIZ UDPゴシック" panose="020B0400000000000000" pitchFamily="50" charset="-128"/>
                        <a:ea typeface="BIZ UDPゴシック" panose="020B0400000000000000"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ADDCA"/>
                    </a:solidFill>
                  </a:tcPr>
                </a:tc>
                <a:tc>
                  <a:txBody>
                    <a:bodyPr/>
                    <a:lstStyle/>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lang="ja-JP" altLang="en-US" sz="1400">
                          <a:solidFill>
                            <a:schemeClr val="tx1"/>
                          </a:solidFill>
                          <a:latin typeface="BIZ UDPゴシック" panose="020B0400000000000000" pitchFamily="50" charset="-128"/>
                          <a:ea typeface="BIZ UDPゴシック" panose="020B0400000000000000" pitchFamily="50" charset="-128"/>
                        </a:rPr>
                        <a:t>ドローンショーやプロジェクションマッピング、ナイトクルーズなど、ナイトコンテンツの充実・強化</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ADDCA"/>
                    </a:solidFill>
                  </a:tcPr>
                </a:tc>
                <a:extLst>
                  <a:ext uri="{0D108BD9-81ED-4DB2-BD59-A6C34878D82A}">
                    <a16:rowId xmlns:a16="http://schemas.microsoft.com/office/drawing/2014/main" val="3943966105"/>
                  </a:ext>
                </a:extLst>
              </a:tr>
              <a:tr h="87995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pPr>
                      <a:r>
                        <a:rPr kumimoji="1" lang="ja-JP" altLang="en-US" sz="1600" b="0">
                          <a:solidFill>
                            <a:schemeClr val="tx1"/>
                          </a:solidFill>
                          <a:latin typeface="BIZ UDPゴシック" panose="020B0400000000000000" pitchFamily="50" charset="-128"/>
                          <a:ea typeface="BIZ UDPゴシック" panose="020B0400000000000000" pitchFamily="50" charset="-128"/>
                        </a:rPr>
                        <a:t>府内周遊の促進</a:t>
                      </a:r>
                      <a:endParaRPr kumimoji="1" lang="ja-JP" altLang="en-US" sz="1600">
                        <a:latin typeface="BIZ UDPゴシック" panose="020B0400000000000000" pitchFamily="50" charset="-128"/>
                        <a:ea typeface="BIZ UDPゴシック" panose="020B0400000000000000"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ADDCA"/>
                    </a:solidFill>
                  </a:tcPr>
                </a:tc>
                <a:tc>
                  <a:txBody>
                    <a:bodyPr/>
                    <a:lstStyle/>
                    <a:p>
                      <a:pPr marL="171450" marR="0" lvl="0" indent="-171450" algn="l" defTabSz="1419515" rtl="0" eaLnBrk="1" fontAlgn="auto" latinLnBrk="0" hangingPunct="1">
                        <a:lnSpc>
                          <a:spcPts val="1600"/>
                        </a:lnSpc>
                        <a:spcBef>
                          <a:spcPts val="0"/>
                        </a:spcBef>
                        <a:spcAft>
                          <a:spcPts val="0"/>
                        </a:spcAft>
                        <a:buClrTx/>
                        <a:buSzTx/>
                        <a:buFont typeface="Arial" panose="020B0604020202020204" pitchFamily="34" charset="0"/>
                        <a:buChar char="•"/>
                        <a:tabLst/>
                        <a:defRPr/>
                      </a:pPr>
                      <a:r>
                        <a:rPr lang="ja-JP" altLang="en-US" sz="1400" dirty="0">
                          <a:solidFill>
                            <a:schemeClr val="tx1"/>
                          </a:solidFill>
                          <a:latin typeface="BIZ UDPゴシック" panose="020B0400000000000000" pitchFamily="50" charset="-128"/>
                          <a:ea typeface="BIZ UDPゴシック" panose="020B0400000000000000" pitchFamily="50" charset="-128"/>
                        </a:rPr>
                        <a:t>周辺山系の国定公園の魅力や利便性の向上、古民家等の活用、りんくうタウン周辺をはじめとしたベイエリアの活性化など、「山と里」や「海」でのにぎわいを創出し、周遊性を向上</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ADDCA"/>
                    </a:solidFill>
                  </a:tcPr>
                </a:tc>
                <a:extLst>
                  <a:ext uri="{0D108BD9-81ED-4DB2-BD59-A6C34878D82A}">
                    <a16:rowId xmlns:a16="http://schemas.microsoft.com/office/drawing/2014/main" val="1855055"/>
                  </a:ext>
                </a:extLst>
              </a:tr>
            </a:tbl>
          </a:graphicData>
        </a:graphic>
      </p:graphicFrame>
      <p:sp>
        <p:nvSpPr>
          <p:cNvPr id="83" name="四角形: 角を丸くする 82">
            <a:extLst>
              <a:ext uri="{FF2B5EF4-FFF2-40B4-BE49-F238E27FC236}">
                <a16:creationId xmlns:a16="http://schemas.microsoft.com/office/drawing/2014/main" id="{825FA440-6F09-F779-4FF8-F3752072F5E7}"/>
              </a:ext>
            </a:extLst>
          </p:cNvPr>
          <p:cNvSpPr/>
          <p:nvPr/>
        </p:nvSpPr>
        <p:spPr>
          <a:xfrm>
            <a:off x="180899" y="467966"/>
            <a:ext cx="14040000" cy="288000"/>
          </a:xfrm>
          <a:prstGeom prst="roundRect">
            <a:avLst/>
          </a:prstGeom>
          <a:solidFill>
            <a:srgbClr val="0070C0"/>
          </a:solidFill>
          <a:ln>
            <a:noFill/>
          </a:ln>
          <a:effectLst>
            <a:outerShdw blurRad="50800" dist="50800" dir="5400000" algn="ctr" rotWithShape="0">
              <a:srgbClr val="000000">
                <a:alpha val="35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600" b="1">
                <a:latin typeface="BIZ UDPゴシック" panose="020B0400000000000000" pitchFamily="50" charset="-128"/>
                <a:ea typeface="BIZ UDPゴシック" panose="020B0400000000000000" pitchFamily="50" charset="-128"/>
              </a:rPr>
              <a:t>施策の方向性</a:t>
            </a:r>
            <a:endParaRPr lang="en-US" altLang="ja-JP" sz="1600" b="1">
              <a:latin typeface="BIZ UDPゴシック" panose="020B0400000000000000" pitchFamily="50" charset="-128"/>
              <a:ea typeface="BIZ UDPゴシック" panose="020B0400000000000000" pitchFamily="50" charset="-128"/>
            </a:endParaRPr>
          </a:p>
        </p:txBody>
      </p:sp>
      <p:sp>
        <p:nvSpPr>
          <p:cNvPr id="57" name="角丸四角形 70">
            <a:extLst>
              <a:ext uri="{FF2B5EF4-FFF2-40B4-BE49-F238E27FC236}">
                <a16:creationId xmlns:a16="http://schemas.microsoft.com/office/drawing/2014/main" id="{F45EAA11-F49C-44D7-979F-DDBE06AFDAC4}"/>
              </a:ext>
            </a:extLst>
          </p:cNvPr>
          <p:cNvSpPr/>
          <p:nvPr/>
        </p:nvSpPr>
        <p:spPr>
          <a:xfrm>
            <a:off x="180898" y="521478"/>
            <a:ext cx="14076785" cy="853523"/>
          </a:xfrm>
          <a:prstGeom prst="roundRect">
            <a:avLst>
              <a:gd name="adj" fmla="val 3008"/>
            </a:avLst>
          </a:prstGeom>
          <a:solidFill>
            <a:srgbClr val="0070C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1250613">
              <a:lnSpc>
                <a:spcPts val="2000"/>
              </a:lnSpc>
              <a:defRPr/>
            </a:pP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marL="171450" indent="-171450" defTabSz="1250613">
              <a:lnSpc>
                <a:spcPts val="2000"/>
              </a:lnSpc>
              <a:buFont typeface="Wingdings" panose="05000000000000000000" pitchFamily="2" charset="2"/>
              <a:buChar char="Ø"/>
              <a:defRPr/>
            </a:pPr>
            <a:r>
              <a:rPr kumimoji="0" lang="ja-JP" altLang="en-US" sz="1400">
                <a:solidFill>
                  <a:prstClr val="black"/>
                </a:solidFill>
                <a:latin typeface="BIZ UDPゴシック" panose="020B0400000000000000" pitchFamily="50" charset="-128"/>
                <a:ea typeface="BIZ UDPゴシック" panose="020B0400000000000000" pitchFamily="50" charset="-128"/>
              </a:rPr>
              <a:t>「施策の方向性」は、「基本的な考え方」に基づき、</a:t>
            </a:r>
            <a:r>
              <a:rPr kumimoji="0" lang="en-US" altLang="ja-JP" sz="1400">
                <a:solidFill>
                  <a:prstClr val="black"/>
                </a:solidFill>
                <a:latin typeface="BIZ UDPゴシック" panose="020B0400000000000000" pitchFamily="50" charset="-128"/>
                <a:ea typeface="BIZ UDPゴシック" panose="020B0400000000000000" pitchFamily="50" charset="-128"/>
              </a:rPr>
              <a:t>Beyond EXPO 2025</a:t>
            </a:r>
            <a:r>
              <a:rPr kumimoji="0" lang="ja-JP" altLang="en-US" sz="1400">
                <a:solidFill>
                  <a:prstClr val="black"/>
                </a:solidFill>
                <a:latin typeface="BIZ UDPゴシック" panose="020B0400000000000000" pitchFamily="50" charset="-128"/>
                <a:ea typeface="BIZ UDPゴシック" panose="020B0400000000000000" pitchFamily="50" charset="-128"/>
              </a:rPr>
              <a:t>策定時点での状況を踏まえ、柱立てごとに取組を取りまとめたもの</a:t>
            </a:r>
          </a:p>
          <a:p>
            <a:pPr marL="171450" indent="-171450" defTabSz="1250613">
              <a:lnSpc>
                <a:spcPts val="2000"/>
              </a:lnSpc>
              <a:buFont typeface="Wingdings" panose="05000000000000000000" pitchFamily="2" charset="2"/>
              <a:buChar char="Ø"/>
              <a:defRPr/>
            </a:pPr>
            <a:r>
              <a:rPr kumimoji="0" lang="ja-JP" altLang="en-US" sz="1400">
                <a:solidFill>
                  <a:prstClr val="black"/>
                </a:solidFill>
                <a:latin typeface="BIZ UDPゴシック" panose="020B0400000000000000" pitchFamily="50" charset="-128"/>
                <a:ea typeface="BIZ UDPゴシック" panose="020B0400000000000000" pitchFamily="50" charset="-128"/>
              </a:rPr>
              <a:t>今後、取組の進捗状況や環境変化などを踏まえ、毎年、柔軟に見直しを行い、さらなる充実を図っていく</a:t>
            </a:r>
          </a:p>
        </p:txBody>
      </p:sp>
      <p:sp>
        <p:nvSpPr>
          <p:cNvPr id="6" name="四角形: 対角を切り取る 5">
            <a:extLst>
              <a:ext uri="{FF2B5EF4-FFF2-40B4-BE49-F238E27FC236}">
                <a16:creationId xmlns:a16="http://schemas.microsoft.com/office/drawing/2014/main" id="{DCB4864F-727D-4C9D-8EF8-A8566CF68073}"/>
              </a:ext>
            </a:extLst>
          </p:cNvPr>
          <p:cNvSpPr/>
          <p:nvPr/>
        </p:nvSpPr>
        <p:spPr>
          <a:xfrm>
            <a:off x="160806" y="2196158"/>
            <a:ext cx="288000" cy="7560000"/>
          </a:xfrm>
          <a:prstGeom prst="snip2DiagRect">
            <a:avLst>
              <a:gd name="adj1" fmla="val 19378"/>
              <a:gd name="adj2" fmla="val 19309"/>
            </a:avLst>
          </a:prstGeom>
          <a:solidFill>
            <a:schemeClr val="tx2">
              <a:lumMod val="60000"/>
              <a:lumOff val="40000"/>
            </a:schemeClr>
          </a:solidFill>
          <a:ln>
            <a:noFill/>
          </a:ln>
          <a:effectLst/>
        </p:spPr>
        <p:txBody>
          <a:bodyPr vert="eaVert"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a:ln>
                  <a:noFill/>
                </a:ln>
                <a:solidFill>
                  <a:prstClr val="white"/>
                </a:solidFill>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cs typeface="+mn-cs"/>
              </a:rPr>
              <a:t>重　　点　　分　　野</a:t>
            </a:r>
          </a:p>
        </p:txBody>
      </p:sp>
    </p:spTree>
    <p:extLst>
      <p:ext uri="{BB962C8B-B14F-4D97-AF65-F5344CB8AC3E}">
        <p14:creationId xmlns:p14="http://schemas.microsoft.com/office/powerpoint/2010/main" val="3768970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2AFC7-9CA4-0337-8865-E305A9865432}"/>
            </a:ext>
          </a:extLst>
        </p:cNvPr>
        <p:cNvGrpSpPr/>
        <p:nvPr/>
      </p:nvGrpSpPr>
      <p:grpSpPr>
        <a:xfrm>
          <a:off x="0" y="0"/>
          <a:ext cx="0" cy="0"/>
          <a:chOff x="0" y="0"/>
          <a:chExt cx="0" cy="0"/>
        </a:xfrm>
      </p:grpSpPr>
      <p:sp>
        <p:nvSpPr>
          <p:cNvPr id="130" name="正方形/長方形 129">
            <a:extLst>
              <a:ext uri="{FF2B5EF4-FFF2-40B4-BE49-F238E27FC236}">
                <a16:creationId xmlns:a16="http://schemas.microsoft.com/office/drawing/2014/main" id="{847A3FAA-CE81-5C57-5F3D-2BE323D5FCCB}"/>
              </a:ext>
            </a:extLst>
          </p:cNvPr>
          <p:cNvSpPr/>
          <p:nvPr/>
        </p:nvSpPr>
        <p:spPr>
          <a:xfrm>
            <a:off x="0" y="-17668"/>
            <a:ext cx="14401799" cy="436558"/>
          </a:xfrm>
          <a:prstGeom prst="rect">
            <a:avLst/>
          </a:prstGeom>
          <a:solidFill>
            <a:srgbClr val="002060"/>
          </a:solidFill>
          <a:ln>
            <a:noFill/>
          </a:ln>
        </p:spPr>
        <p:style>
          <a:lnRef idx="1">
            <a:schemeClr val="accent1"/>
          </a:lnRef>
          <a:fillRef idx="2">
            <a:schemeClr val="accent1"/>
          </a:fillRef>
          <a:effectRef idx="1">
            <a:schemeClr val="accent1"/>
          </a:effectRef>
          <a:fontRef idx="minor">
            <a:schemeClr val="dk1"/>
          </a:fontRef>
        </p:style>
        <p:txBody>
          <a:bodyPr wrap="square" lIns="122525" tIns="61262" rIns="122525" bIns="61262" anchor="ctr">
            <a:noAutofit/>
          </a:bodyPr>
          <a:lstStyle/>
          <a:p>
            <a:pPr algn="ctr">
              <a:lnSpc>
                <a:spcPts val="2000"/>
              </a:lnSpc>
            </a:pPr>
            <a:r>
              <a:rPr lang="en-US" altLang="ja-JP" sz="2000" b="1">
                <a:solidFill>
                  <a:schemeClr val="bg1"/>
                </a:solidFill>
                <a:latin typeface="Meiryo UI" panose="020B0604030504040204" pitchFamily="50" charset="-128"/>
                <a:ea typeface="Meiryo UI" panose="020B0604030504040204" pitchFamily="50" charset="-128"/>
                <a:cs typeface="Times New Roman" panose="02020603050405020304" pitchFamily="18" charset="0"/>
              </a:rPr>
              <a:t>Beyond EXPO 2025</a:t>
            </a:r>
            <a:r>
              <a:rPr lang="ja-JP" altLang="en-US" sz="2000" b="1">
                <a:solidFill>
                  <a:schemeClr val="bg1"/>
                </a:solidFill>
                <a:latin typeface="Meiryo UI" panose="020B0604030504040204" pitchFamily="50" charset="-128"/>
                <a:ea typeface="Meiryo UI" panose="020B0604030504040204" pitchFamily="50" charset="-128"/>
                <a:cs typeface="Times New Roman" panose="02020603050405020304" pitchFamily="18" charset="0"/>
              </a:rPr>
              <a:t>の施策の方向性</a:t>
            </a:r>
            <a:r>
              <a:rPr lang="ja-JP" altLang="en-US" sz="1800">
                <a:solidFill>
                  <a:schemeClr val="bg1"/>
                </a:solidFill>
                <a:latin typeface="Meiryo UI" panose="020B0604030504040204" pitchFamily="50" charset="-128"/>
                <a:ea typeface="Meiryo UI" panose="020B0604030504040204" pitchFamily="50" charset="-128"/>
                <a:cs typeface="Times New Roman" panose="02020603050405020304" pitchFamily="18" charset="0"/>
              </a:rPr>
              <a:t>　　　　　　　　　　　　　　　　　　　　　　　　　　　　　　　　　　　　　　　</a:t>
            </a:r>
            <a:endParaRPr lang="ja-JP" altLang="en-US" sz="200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endParaRPr>
          </a:p>
        </p:txBody>
      </p:sp>
      <p:graphicFrame>
        <p:nvGraphicFramePr>
          <p:cNvPr id="7" name="表 6">
            <a:extLst>
              <a:ext uri="{FF2B5EF4-FFF2-40B4-BE49-F238E27FC236}">
                <a16:creationId xmlns:a16="http://schemas.microsoft.com/office/drawing/2014/main" id="{9B584C57-B0F0-168B-5F1D-692660C28B42}"/>
              </a:ext>
            </a:extLst>
          </p:cNvPr>
          <p:cNvGraphicFramePr>
            <a:graphicFrameLocks noGrp="1"/>
          </p:cNvGraphicFramePr>
          <p:nvPr>
            <p:extLst>
              <p:ext uri="{D42A27DB-BD31-4B8C-83A1-F6EECF244321}">
                <p14:modId xmlns:p14="http://schemas.microsoft.com/office/powerpoint/2010/main" val="2005149781"/>
              </p:ext>
            </p:extLst>
          </p:nvPr>
        </p:nvGraphicFramePr>
        <p:xfrm>
          <a:off x="216900" y="755998"/>
          <a:ext cx="14003998" cy="9106395"/>
        </p:xfrm>
        <a:graphic>
          <a:graphicData uri="http://schemas.openxmlformats.org/drawingml/2006/table">
            <a:tbl>
              <a:tblPr>
                <a:tableStyleId>{3B4B98B0-60AC-42C2-AFA5-B58CD77FA1E5}</a:tableStyleId>
              </a:tblPr>
              <a:tblGrid>
                <a:gridCol w="287996">
                  <a:extLst>
                    <a:ext uri="{9D8B030D-6E8A-4147-A177-3AD203B41FA5}">
                      <a16:colId xmlns:a16="http://schemas.microsoft.com/office/drawing/2014/main" val="160575585"/>
                    </a:ext>
                  </a:extLst>
                </a:gridCol>
                <a:gridCol w="1227291">
                  <a:extLst>
                    <a:ext uri="{9D8B030D-6E8A-4147-A177-3AD203B41FA5}">
                      <a16:colId xmlns:a16="http://schemas.microsoft.com/office/drawing/2014/main" val="937872021"/>
                    </a:ext>
                  </a:extLst>
                </a:gridCol>
                <a:gridCol w="2084337">
                  <a:extLst>
                    <a:ext uri="{9D8B030D-6E8A-4147-A177-3AD203B41FA5}">
                      <a16:colId xmlns:a16="http://schemas.microsoft.com/office/drawing/2014/main" val="2535292840"/>
                    </a:ext>
                  </a:extLst>
                </a:gridCol>
                <a:gridCol w="2752633">
                  <a:extLst>
                    <a:ext uri="{9D8B030D-6E8A-4147-A177-3AD203B41FA5}">
                      <a16:colId xmlns:a16="http://schemas.microsoft.com/office/drawing/2014/main" val="2096362916"/>
                    </a:ext>
                  </a:extLst>
                </a:gridCol>
                <a:gridCol w="7651741">
                  <a:extLst>
                    <a:ext uri="{9D8B030D-6E8A-4147-A177-3AD203B41FA5}">
                      <a16:colId xmlns:a16="http://schemas.microsoft.com/office/drawing/2014/main" val="3113056739"/>
                    </a:ext>
                  </a:extLst>
                </a:gridCol>
              </a:tblGrid>
              <a:tr h="453137">
                <a:tc gridSpan="2">
                  <a:txBody>
                    <a:bodyPr/>
                    <a:lstStyle/>
                    <a:p>
                      <a:pPr marL="0" marR="0" lvl="0" indent="0" algn="ctr" defTabSz="1419515" rtl="0" eaLnBrk="1" fontAlgn="auto" latinLnBrk="0" hangingPunct="1">
                        <a:lnSpc>
                          <a:spcPts val="1340"/>
                        </a:lnSpc>
                        <a:spcBef>
                          <a:spcPts val="0"/>
                        </a:spcBef>
                        <a:spcAft>
                          <a:spcPts val="0"/>
                        </a:spcAft>
                        <a:buClrTx/>
                        <a:buSzTx/>
                        <a:buFontTx/>
                        <a:buNone/>
                        <a:tabLst/>
                        <a:defRPr/>
                      </a:pPr>
                      <a:r>
                        <a:rPr kumimoji="1" lang="ja-JP" altLang="en-US" sz="1300" b="0">
                          <a:solidFill>
                            <a:schemeClr val="tx1"/>
                          </a:solidFill>
                          <a:latin typeface="BIZ UDPゴシック" panose="020B0400000000000000" pitchFamily="50" charset="-128"/>
                          <a:ea typeface="BIZ UDPゴシック" panose="020B0400000000000000" pitchFamily="50" charset="-128"/>
                        </a:rPr>
                        <a:t>分野</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pPr marL="0" marR="0" lvl="0" indent="0" algn="ctr" defTabSz="1419515" rtl="0" eaLnBrk="1" fontAlgn="auto" latinLnBrk="0" hangingPunct="1">
                        <a:lnSpc>
                          <a:spcPts val="1340"/>
                        </a:lnSpc>
                        <a:spcBef>
                          <a:spcPts val="0"/>
                        </a:spcBef>
                        <a:spcAft>
                          <a:spcPts val="0"/>
                        </a:spcAft>
                        <a:buClrTx/>
                        <a:buSzTx/>
                        <a:buFontTx/>
                        <a:buNone/>
                        <a:tabLst/>
                        <a:defRPr/>
                      </a:pPr>
                      <a:r>
                        <a:rPr kumimoji="1" lang="ja-JP" altLang="en-US" sz="1300" b="0">
                          <a:solidFill>
                            <a:schemeClr val="tx1"/>
                          </a:solidFill>
                          <a:latin typeface="BIZ UDPゴシック" panose="020B0400000000000000" pitchFamily="50" charset="-128"/>
                          <a:ea typeface="BIZ UDPゴシック" panose="020B0400000000000000" pitchFamily="50" charset="-128"/>
                        </a:rPr>
                        <a:t>分野</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1419515" rtl="0" eaLnBrk="1" fontAlgn="auto" latinLnBrk="0" hangingPunct="1">
                        <a:lnSpc>
                          <a:spcPts val="1340"/>
                        </a:lnSpc>
                        <a:spcBef>
                          <a:spcPts val="0"/>
                        </a:spcBef>
                        <a:spcAft>
                          <a:spcPts val="0"/>
                        </a:spcAft>
                        <a:buClrTx/>
                        <a:buSzTx/>
                        <a:buFontTx/>
                        <a:buNone/>
                        <a:tabLst/>
                        <a:defRPr/>
                      </a:pPr>
                      <a:r>
                        <a:rPr kumimoji="1" lang="ja-JP" altLang="en-US" sz="1300" b="0">
                          <a:solidFill>
                            <a:schemeClr val="tx1"/>
                          </a:solidFill>
                          <a:latin typeface="BIZ UDPゴシック" panose="020B0400000000000000" pitchFamily="50" charset="-128"/>
                          <a:ea typeface="BIZ UDPゴシック" panose="020B0400000000000000" pitchFamily="50" charset="-128"/>
                        </a:rPr>
                        <a:t>都市像</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1419515" rtl="0" eaLnBrk="1" fontAlgn="auto" latinLnBrk="0" hangingPunct="1">
                        <a:lnSpc>
                          <a:spcPts val="1340"/>
                        </a:lnSpc>
                        <a:spcBef>
                          <a:spcPts val="0"/>
                        </a:spcBef>
                        <a:spcAft>
                          <a:spcPts val="0"/>
                        </a:spcAft>
                        <a:buClrTx/>
                        <a:buSzTx/>
                        <a:buFontTx/>
                        <a:buNone/>
                        <a:tabLst/>
                        <a:defRPr/>
                      </a:pPr>
                      <a:r>
                        <a:rPr kumimoji="1" lang="ja-JP" altLang="en-US" sz="1300" b="0">
                          <a:solidFill>
                            <a:schemeClr val="tx1"/>
                          </a:solidFill>
                          <a:latin typeface="BIZ UDPゴシック" panose="020B0400000000000000" pitchFamily="50" charset="-128"/>
                          <a:ea typeface="BIZ UDPゴシック" panose="020B0400000000000000" pitchFamily="50" charset="-128"/>
                        </a:rPr>
                        <a:t>取組の柱</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1419515" rtl="0" eaLnBrk="1" fontAlgn="auto" latinLnBrk="0" hangingPunct="1">
                        <a:lnSpc>
                          <a:spcPts val="1340"/>
                        </a:lnSpc>
                        <a:spcBef>
                          <a:spcPts val="0"/>
                        </a:spcBef>
                        <a:spcAft>
                          <a:spcPts val="0"/>
                        </a:spcAft>
                        <a:buClrTx/>
                        <a:buSzTx/>
                        <a:buFontTx/>
                        <a:buNone/>
                        <a:tabLst/>
                        <a:defRPr/>
                      </a:pPr>
                      <a:r>
                        <a:rPr kumimoji="1" lang="ja-JP" altLang="en-US" sz="1300" b="0">
                          <a:solidFill>
                            <a:schemeClr val="tx1"/>
                          </a:solidFill>
                          <a:latin typeface="BIZ UDPゴシック" panose="020B0400000000000000" pitchFamily="50" charset="-128"/>
                          <a:ea typeface="BIZ UDPゴシック" panose="020B0400000000000000" pitchFamily="50" charset="-128"/>
                        </a:rPr>
                        <a:t>主な取組み</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899585762"/>
                  </a:ext>
                </a:extLst>
              </a:tr>
              <a:tr h="823497">
                <a:tc rowSpan="2">
                  <a:txBody>
                    <a:bodyPr/>
                    <a:lstStyle/>
                    <a:p>
                      <a:pPr algn="ctr">
                        <a:lnSpc>
                          <a:spcPct val="100000"/>
                        </a:lnSpc>
                      </a:pPr>
                      <a:endParaRPr kumimoji="1" lang="ja-JP" altLang="en-US" sz="1400" b="0" u="none">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txBody>
                  <a:tcPr anchor="ctr">
                    <a:lnL w="6350"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algn="ctr">
                        <a:lnSpc>
                          <a:spcPct val="100000"/>
                        </a:lnSpc>
                      </a:pPr>
                      <a:r>
                        <a:rPr kumimoji="1" lang="ja-JP" altLang="en-US" sz="1600" b="0" u="none">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人材力</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C5E0B4"/>
                    </a:solidFill>
                  </a:tcPr>
                </a:tc>
                <a:tc rowSpan="2">
                  <a:txBody>
                    <a:bodyPr/>
                    <a:lstStyle/>
                    <a:p>
                      <a:pPr algn="ctr">
                        <a:lnSpc>
                          <a:spcPct val="100000"/>
                        </a:lnSpc>
                      </a:pPr>
                      <a:r>
                        <a:rPr kumimoji="0" lang="ja-JP" altLang="ja-JP" sz="1600" b="1" i="0" u="none" strike="noStrike" kern="1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エネルギッシュな</a:t>
                      </a:r>
                      <a:endParaRPr kumimoji="0" lang="en-US" altLang="ja-JP" sz="1600" b="1" i="0" u="none" strike="noStrike" kern="1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lnSpc>
                          <a:spcPct val="100000"/>
                        </a:lnSpc>
                      </a:pPr>
                      <a:r>
                        <a:rPr kumimoji="0" lang="ja-JP" altLang="en-US" sz="1600" b="1" i="0" u="none" strike="noStrike" kern="1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拠点</a:t>
                      </a:r>
                      <a:r>
                        <a:rPr kumimoji="0" lang="ja-JP" altLang="ja-JP" sz="1600" b="1" i="0" u="none" strike="noStrike" kern="1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都市</a:t>
                      </a:r>
                      <a:endParaRPr kumimoji="1" lang="ja-JP" altLang="en-US" sz="1600" b="1" u="none">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tc>
                  <a:txBody>
                    <a:bodyPr/>
                    <a:lstStyle/>
                    <a:p>
                      <a:pPr marL="0" marR="0" lvl="0" indent="0" algn="ctr" defTabSz="1419515" rtl="0" eaLnBrk="1" fontAlgn="auto" latinLnBrk="0" hangingPunct="1">
                        <a:lnSpc>
                          <a:spcPct val="100000"/>
                        </a:lnSpc>
                        <a:spcBef>
                          <a:spcPts val="0"/>
                        </a:spcBef>
                        <a:spcAft>
                          <a:spcPts val="0"/>
                        </a:spcAft>
                        <a:buClrTx/>
                        <a:buSzTx/>
                        <a:buFontTx/>
                        <a:buNone/>
                        <a:tabLst/>
                        <a:defRPr/>
                      </a:pPr>
                      <a:r>
                        <a:rPr kumimoji="1" lang="ja-JP" altLang="en-US" sz="1600" b="0">
                          <a:solidFill>
                            <a:schemeClr val="tx1"/>
                          </a:solidFill>
                          <a:latin typeface="BIZ UDPゴシック" panose="020B0400000000000000" pitchFamily="50" charset="-128"/>
                          <a:ea typeface="BIZ UDPゴシック" panose="020B0400000000000000" pitchFamily="50" charset="-128"/>
                        </a:rPr>
                        <a:t>人材確保</a:t>
                      </a:r>
                      <a:endParaRPr kumimoji="1" lang="en-US" altLang="ja-JP" sz="1600" b="0">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tc>
                  <a:txBody>
                    <a:bodyPr/>
                    <a:lstStyle/>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1" lang="ja-JP" altLang="en-US" sz="1400" b="0">
                          <a:solidFill>
                            <a:schemeClr val="tx1"/>
                          </a:solidFill>
                          <a:latin typeface="BIZ UDPゴシック" panose="020B0400000000000000" pitchFamily="50" charset="-128"/>
                          <a:ea typeface="BIZ UDPゴシック" panose="020B0400000000000000" pitchFamily="50" charset="-128"/>
                        </a:rPr>
                        <a:t>インターナショナルスクールの誘致などグローバル人材や海外企業の進出を促す環境整備</a:t>
                      </a:r>
                      <a:endParaRPr kumimoji="1" lang="en-US" altLang="ja-JP" sz="1400" b="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1" lang="ja-JP" altLang="en-US" sz="1400" b="0">
                          <a:solidFill>
                            <a:schemeClr val="tx1"/>
                          </a:solidFill>
                          <a:latin typeface="BIZ UDPゴシック" panose="020B0400000000000000" pitchFamily="50" charset="-128"/>
                          <a:ea typeface="BIZ UDPゴシック" panose="020B0400000000000000" pitchFamily="50" charset="-128"/>
                        </a:rPr>
                        <a:t>海外の人材と府内企業を直接結ぶスキームなど多様な人材が共生・活躍できる仕組みの構築</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extLst>
                  <a:ext uri="{0D108BD9-81ED-4DB2-BD59-A6C34878D82A}">
                    <a16:rowId xmlns:a16="http://schemas.microsoft.com/office/drawing/2014/main" val="3349570591"/>
                  </a:ext>
                </a:extLst>
              </a:tr>
              <a:tr h="1541335">
                <a:tc vMerge="1">
                  <a:txBody>
                    <a:bodyPr/>
                    <a:lstStyle/>
                    <a:p>
                      <a:endParaRPr kumimoji="1" lang="ja-JP" altLang="en-US"/>
                    </a:p>
                  </a:txBody>
                  <a:tcPr/>
                </a:tc>
                <a:tc vMerge="1">
                  <a:txBody>
                    <a:bodyPr/>
                    <a:lstStyle/>
                    <a:p>
                      <a:endParaRPr kumimoji="1" lang="ja-JP" altLang="en-US"/>
                    </a:p>
                  </a:txBody>
                  <a:tcPr>
                    <a:lnT w="3175" cap="flat" cmpd="sng" algn="ctr">
                      <a:solidFill>
                        <a:schemeClr val="accent1"/>
                      </a:solidFill>
                      <a:prstDash val="solid"/>
                      <a:round/>
                      <a:headEnd type="none" w="med" len="med"/>
                      <a:tailEnd type="none" w="med" len="med"/>
                    </a:lnT>
                  </a:tcPr>
                </a:tc>
                <a:tc vMerge="1">
                  <a:txBody>
                    <a:bodyPr/>
                    <a:lstStyle/>
                    <a:p>
                      <a:endParaRPr kumimoji="1" lang="ja-JP" altLang="en-US"/>
                    </a:p>
                  </a:txBody>
                  <a:tcPr>
                    <a:lnT w="3175" cap="flat" cmpd="sng" algn="ctr">
                      <a:solidFill>
                        <a:schemeClr val="accent1"/>
                      </a:solidFill>
                      <a:prstDash val="solid"/>
                      <a:round/>
                      <a:headEnd type="none" w="med" len="med"/>
                      <a:tailEnd type="none" w="med" len="med"/>
                    </a:lnT>
                  </a:tcPr>
                </a:tc>
                <a:tc>
                  <a:txBody>
                    <a:bodyPr/>
                    <a:lstStyle/>
                    <a:p>
                      <a:pPr marL="0" marR="0" lvl="0" indent="0" algn="ctr" defTabSz="1419515" rtl="0" eaLnBrk="1" fontAlgn="auto" latinLnBrk="0" hangingPunct="1">
                        <a:lnSpc>
                          <a:spcPct val="100000"/>
                        </a:lnSpc>
                        <a:spcBef>
                          <a:spcPts val="0"/>
                        </a:spcBef>
                        <a:spcAft>
                          <a:spcPts val="0"/>
                        </a:spcAft>
                        <a:buClrTx/>
                        <a:buSzTx/>
                        <a:buFontTx/>
                        <a:buNone/>
                        <a:tabLst/>
                        <a:defRPr/>
                      </a:pPr>
                      <a:r>
                        <a:rPr kumimoji="1" lang="ja-JP" altLang="en-US" sz="1600" b="0">
                          <a:solidFill>
                            <a:schemeClr val="tx1"/>
                          </a:solidFill>
                          <a:latin typeface="BIZ UDPゴシック" panose="020B0400000000000000" pitchFamily="50" charset="-128"/>
                          <a:ea typeface="BIZ UDPゴシック" panose="020B0400000000000000" pitchFamily="50" charset="-128"/>
                        </a:rPr>
                        <a:t>人材育成</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tc>
                  <a:txBody>
                    <a:bodyPr/>
                    <a:lstStyle/>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1" lang="ja-JP" altLang="en-US" sz="1400" b="0">
                          <a:solidFill>
                            <a:schemeClr val="tx1"/>
                          </a:solidFill>
                          <a:latin typeface="BIZ UDPゴシック" panose="020B0400000000000000" pitchFamily="50" charset="-128"/>
                          <a:ea typeface="BIZ UDPゴシック" panose="020B0400000000000000" pitchFamily="50" charset="-128"/>
                        </a:rPr>
                        <a:t>大阪公立大学の研究者と企業等が連携し、成長分野における産業人材を育成</a:t>
                      </a:r>
                    </a:p>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1" lang="ja-JP" altLang="en-US" sz="1400" b="0">
                          <a:solidFill>
                            <a:schemeClr val="tx1"/>
                          </a:solidFill>
                          <a:latin typeface="BIZ UDPゴシック" panose="020B0400000000000000" pitchFamily="50" charset="-128"/>
                          <a:ea typeface="BIZ UDPゴシック" panose="020B0400000000000000" pitchFamily="50" charset="-128"/>
                        </a:rPr>
                        <a:t>府立高校の国際関係学科や水都国際高校での教育充実や、学士課程秋入学制度の導入など大阪公立大学の国際化推進によるグローバル人材を育成</a:t>
                      </a:r>
                    </a:p>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1" lang="ja-JP" altLang="en-US" sz="1400" b="0">
                          <a:solidFill>
                            <a:schemeClr val="tx1"/>
                          </a:solidFill>
                          <a:latin typeface="BIZ UDPゴシック" panose="020B0400000000000000" pitchFamily="50" charset="-128"/>
                          <a:ea typeface="BIZ UDPゴシック" panose="020B0400000000000000" pitchFamily="50" charset="-128"/>
                        </a:rPr>
                        <a:t>高校、大阪公立大学等の授業料等完全無償化</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extLst>
                  <a:ext uri="{0D108BD9-81ED-4DB2-BD59-A6C34878D82A}">
                    <a16:rowId xmlns:a16="http://schemas.microsoft.com/office/drawing/2014/main" val="2586554735"/>
                  </a:ext>
                </a:extLst>
              </a:tr>
              <a:tr h="971484">
                <a:tc rowSpan="6">
                  <a:txBody>
                    <a:bodyPr/>
                    <a:lstStyle/>
                    <a:p>
                      <a:pPr algn="ctr">
                        <a:lnSpc>
                          <a:spcPct val="100000"/>
                        </a:lnSpc>
                      </a:pPr>
                      <a:endParaRPr kumimoji="1" lang="en-US" altLang="ja-JP" sz="1400" b="0" u="none" strike="noStrike">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txBody>
                  <a:tcPr anchor="ctr">
                    <a:lnL w="6350"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rowSpan="6">
                  <a:txBody>
                    <a:bodyPr/>
                    <a:lstStyle/>
                    <a:p>
                      <a:pPr algn="ctr">
                        <a:lnSpc>
                          <a:spcPct val="100000"/>
                        </a:lnSpc>
                      </a:pPr>
                      <a:r>
                        <a:rPr kumimoji="1" lang="ja-JP" altLang="en-US" sz="1600" b="0" u="none" strike="noStrike">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まちづくり・都市基盤</a:t>
                      </a:r>
                      <a:endParaRPr kumimoji="1" lang="en-US" altLang="ja-JP" sz="1600" b="0" u="none" strike="noStrike">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C5E0B4"/>
                    </a:solidFill>
                  </a:tcPr>
                </a:tc>
                <a:tc rowSpan="3">
                  <a:txBody>
                    <a:bodyPr/>
                    <a:lstStyle/>
                    <a:p>
                      <a:pPr algn="ctr">
                        <a:lnSpc>
                          <a:spcPct val="100000"/>
                        </a:lnSpc>
                      </a:pPr>
                      <a:r>
                        <a:rPr kumimoji="0" lang="ja-JP" altLang="en-US" sz="1600" b="1" i="0" u="none" strike="noStrike" kern="1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フレンドリーな都市</a:t>
                      </a:r>
                      <a:endParaRPr kumimoji="1" lang="ja-JP" altLang="en-US" sz="1600" b="1" u="none" strike="noStrike">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tc>
                  <a:txBody>
                    <a:bodyPr/>
                    <a:lstStyle/>
                    <a:p>
                      <a:pPr marL="0" marR="0" lvl="0" indent="0" algn="ctr" defTabSz="1419515" rtl="0" eaLnBrk="1" fontAlgn="auto" latinLnBrk="0" hangingPunct="1">
                        <a:lnSpc>
                          <a:spcPct val="100000"/>
                        </a:lnSpc>
                        <a:spcBef>
                          <a:spcPts val="0"/>
                        </a:spcBef>
                        <a:spcAft>
                          <a:spcPts val="0"/>
                        </a:spcAft>
                        <a:buClrTx/>
                        <a:buSzTx/>
                        <a:buFontTx/>
                        <a:buNone/>
                        <a:tabLst/>
                        <a:defRPr/>
                      </a:pPr>
                      <a:r>
                        <a:rPr kumimoji="1" lang="ja-JP" altLang="en-US" sz="1600" b="0">
                          <a:solidFill>
                            <a:schemeClr val="tx1"/>
                          </a:solidFill>
                          <a:latin typeface="BIZ UDPゴシック" panose="020B0400000000000000" pitchFamily="50" charset="-128"/>
                          <a:ea typeface="BIZ UDPゴシック" panose="020B0400000000000000" pitchFamily="50" charset="-128"/>
                        </a:rPr>
                        <a:t>最先端技術のくらしへの実装</a:t>
                      </a:r>
                      <a:endParaRPr kumimoji="1" lang="en-US" altLang="ja-JP" sz="1600" b="0">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tc>
                  <a:txBody>
                    <a:bodyPr/>
                    <a:lstStyle/>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1" lang="ja-JP" altLang="en-US" sz="1400" strike="noStrike" dirty="0">
                          <a:solidFill>
                            <a:schemeClr val="tx1"/>
                          </a:solidFill>
                          <a:latin typeface="BIZ UDPゴシック" panose="020B0400000000000000" pitchFamily="50" charset="-128"/>
                          <a:ea typeface="BIZ UDPゴシック" panose="020B0400000000000000" pitchFamily="50" charset="-128"/>
                        </a:rPr>
                        <a:t>空飛ぶクルマや自動運転バスなどを社会実装し、新しい交通サービスを提供</a:t>
                      </a:r>
                      <a:endParaRPr kumimoji="1" lang="en-US" altLang="ja-JP" sz="1400" strike="noStrike"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1" lang="ja-JP" altLang="en-US" sz="1400" strike="noStrike" dirty="0">
                          <a:solidFill>
                            <a:schemeClr val="tx1"/>
                          </a:solidFill>
                          <a:latin typeface="BIZ UDPゴシック" panose="020B0400000000000000" pitchFamily="50" charset="-128"/>
                          <a:ea typeface="BIZ UDPゴシック" panose="020B0400000000000000" pitchFamily="50" charset="-128"/>
                        </a:rPr>
                        <a:t>次世代型スマートシティ実現に向け、ヘルスケアデータ活用による住民</a:t>
                      </a:r>
                      <a:r>
                        <a:rPr kumimoji="1" lang="en-US" altLang="ja-JP" sz="1400" strike="noStrike" dirty="0">
                          <a:solidFill>
                            <a:schemeClr val="tx1"/>
                          </a:solidFill>
                          <a:latin typeface="BIZ UDPゴシック" panose="020B0400000000000000" pitchFamily="50" charset="-128"/>
                          <a:ea typeface="BIZ UDPゴシック" panose="020B0400000000000000" pitchFamily="50" charset="-128"/>
                        </a:rPr>
                        <a:t>QoL</a:t>
                      </a:r>
                      <a:r>
                        <a:rPr kumimoji="1" lang="ja-JP" altLang="en-US" sz="1400" strike="noStrike" dirty="0">
                          <a:solidFill>
                            <a:schemeClr val="tx1"/>
                          </a:solidFill>
                          <a:latin typeface="BIZ UDPゴシック" panose="020B0400000000000000" pitchFamily="50" charset="-128"/>
                          <a:ea typeface="BIZ UDPゴシック" panose="020B0400000000000000" pitchFamily="50" charset="-128"/>
                        </a:rPr>
                        <a:t>向上や、</a:t>
                      </a:r>
                      <a:r>
                        <a:rPr kumimoji="1" lang="en-US" altLang="ja-JP" sz="1400" strike="noStrike" dirty="0">
                          <a:solidFill>
                            <a:schemeClr val="tx1"/>
                          </a:solidFill>
                          <a:latin typeface="BIZ UDPゴシック" panose="020B0400000000000000" pitchFamily="50" charset="-128"/>
                          <a:ea typeface="BIZ UDPゴシック" panose="020B0400000000000000" pitchFamily="50" charset="-128"/>
                        </a:rPr>
                        <a:t>AI</a:t>
                      </a:r>
                      <a:r>
                        <a:rPr kumimoji="1" lang="ja-JP" altLang="en-US" sz="1400" strike="noStrike" dirty="0">
                          <a:solidFill>
                            <a:schemeClr val="tx1"/>
                          </a:solidFill>
                          <a:latin typeface="BIZ UDPゴシック" panose="020B0400000000000000" pitchFamily="50" charset="-128"/>
                          <a:ea typeface="BIZ UDPゴシック" panose="020B0400000000000000" pitchFamily="50" charset="-128"/>
                        </a:rPr>
                        <a:t>を活用した次世代デジタルサービスの展開</a:t>
                      </a:r>
                      <a:endParaRPr kumimoji="1" lang="en-US" altLang="ja-JP" sz="1400" strike="noStrike" dirty="0">
                        <a:solidFill>
                          <a:schemeClr val="tx1"/>
                        </a:solidFill>
                        <a:latin typeface="BIZ UDPゴシック" panose="020B0400000000000000" pitchFamily="50" charset="-128"/>
                        <a:ea typeface="BIZ UDPゴシック" panose="020B0400000000000000" pitchFamily="50" charset="-128"/>
                      </a:endParaRPr>
                    </a:p>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1" lang="ja-JP" altLang="en-US" sz="1400" strike="noStrike" dirty="0">
                          <a:solidFill>
                            <a:schemeClr val="tx1"/>
                          </a:solidFill>
                          <a:latin typeface="BIZ UDPゴシック" panose="020B0400000000000000" pitchFamily="50" charset="-128"/>
                          <a:ea typeface="BIZ UDPゴシック" panose="020B0400000000000000" pitchFamily="50" charset="-128"/>
                        </a:rPr>
                        <a:t>次のパンデミックに備えた感染症総合対策や先端技術を活用した健康医療サービスの展開</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extLst>
                  <a:ext uri="{0D108BD9-81ED-4DB2-BD59-A6C34878D82A}">
                    <a16:rowId xmlns:a16="http://schemas.microsoft.com/office/drawing/2014/main" val="853493031"/>
                  </a:ext>
                </a:extLst>
              </a:tr>
              <a:tr h="511461">
                <a:tc vMerge="1">
                  <a:txBody>
                    <a:bodyPr/>
                    <a:lstStyle/>
                    <a:p>
                      <a:endParaRPr kumimoji="1" lang="ja-JP" altLang="en-US"/>
                    </a:p>
                  </a:txBody>
                  <a:tcPr/>
                </a:tc>
                <a:tc vMerge="1">
                  <a:txBody>
                    <a:bodyPr/>
                    <a:lstStyle/>
                    <a:p>
                      <a:endParaRPr kumimoji="1" lang="ja-JP" altLang="en-US"/>
                    </a:p>
                  </a:txBody>
                  <a:tcPr>
                    <a:lnT w="3175" cap="flat" cmpd="sng" algn="ctr">
                      <a:solidFill>
                        <a:schemeClr val="accent1"/>
                      </a:solidFill>
                      <a:prstDash val="solid"/>
                      <a:round/>
                      <a:headEnd type="none" w="med" len="med"/>
                      <a:tailEnd type="none" w="med" len="med"/>
                    </a:lnT>
                  </a:tcPr>
                </a:tc>
                <a:tc vMerge="1">
                  <a:txBody>
                    <a:bodyPr/>
                    <a:lstStyle/>
                    <a:p>
                      <a:endParaRPr kumimoji="1" lang="ja-JP" altLang="en-US"/>
                    </a:p>
                  </a:txBody>
                  <a:tcPr>
                    <a:lnT w="3175" cap="flat" cmpd="sng" algn="ctr">
                      <a:solidFill>
                        <a:schemeClr val="accent1"/>
                      </a:solidFill>
                      <a:prstDash val="solid"/>
                      <a:round/>
                      <a:headEnd type="none" w="med" len="med"/>
                      <a:tailEnd type="none" w="med" len="med"/>
                    </a:lnT>
                  </a:tcPr>
                </a:tc>
                <a:tc>
                  <a:txBody>
                    <a:bodyPr/>
                    <a:lstStyle/>
                    <a:p>
                      <a:pPr algn="ctr">
                        <a:lnSpc>
                          <a:spcPct val="100000"/>
                        </a:lnSpc>
                      </a:pPr>
                      <a:r>
                        <a:rPr kumimoji="1" lang="ja-JP" altLang="en-US" sz="1600" b="0">
                          <a:solidFill>
                            <a:schemeClr val="tx1"/>
                          </a:solidFill>
                          <a:latin typeface="BIZ UDPゴシック" panose="020B0400000000000000" pitchFamily="50" charset="-128"/>
                          <a:ea typeface="BIZ UDPゴシック" panose="020B0400000000000000" pitchFamily="50" charset="-128"/>
                        </a:rPr>
                        <a:t>共生社会の構築</a:t>
                      </a:r>
                      <a:endParaRPr kumimoji="1" lang="ja-JP" altLang="en-US" sz="1600">
                        <a:latin typeface="BIZ UDPゴシック" panose="020B0400000000000000" pitchFamily="50" charset="-128"/>
                        <a:ea typeface="BIZ UDPゴシック" panose="020B0400000000000000"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tc>
                  <a:txBody>
                    <a:bodyPr/>
                    <a:lstStyle/>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1" lang="ja-JP" altLang="en-US" sz="1400" strike="noStrike">
                          <a:solidFill>
                            <a:schemeClr val="tx1"/>
                          </a:solidFill>
                          <a:latin typeface="BIZ UDPゴシック" panose="020B0400000000000000" pitchFamily="50" charset="-128"/>
                          <a:ea typeface="BIZ UDPゴシック" panose="020B0400000000000000" pitchFamily="50" charset="-128"/>
                        </a:rPr>
                        <a:t>万博の取組を継承したユニバーサルツーリズムの促進</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extLst>
                  <a:ext uri="{0D108BD9-81ED-4DB2-BD59-A6C34878D82A}">
                    <a16:rowId xmlns:a16="http://schemas.microsoft.com/office/drawing/2014/main" val="2659587058"/>
                  </a:ext>
                </a:extLst>
              </a:tr>
              <a:tr h="92137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pPr>
                      <a:r>
                        <a:rPr kumimoji="1" lang="ja-JP" altLang="en-US" sz="1600" b="0">
                          <a:solidFill>
                            <a:schemeClr val="tx1"/>
                          </a:solidFill>
                          <a:latin typeface="BIZ UDPゴシック" panose="020B0400000000000000" pitchFamily="50" charset="-128"/>
                          <a:ea typeface="BIZ UDPゴシック" panose="020B0400000000000000" pitchFamily="50" charset="-128"/>
                        </a:rPr>
                        <a:t>地域の活性化と</a:t>
                      </a:r>
                      <a:endParaRPr kumimoji="1" lang="en-US" altLang="ja-JP" sz="1600" b="0">
                        <a:solidFill>
                          <a:schemeClr val="tx1"/>
                        </a:solidFill>
                        <a:latin typeface="BIZ UDPゴシック" panose="020B0400000000000000" pitchFamily="50" charset="-128"/>
                        <a:ea typeface="BIZ UDPゴシック" panose="020B0400000000000000" pitchFamily="50" charset="-128"/>
                      </a:endParaRPr>
                    </a:p>
                    <a:p>
                      <a:pPr algn="ctr">
                        <a:lnSpc>
                          <a:spcPct val="100000"/>
                        </a:lnSpc>
                      </a:pPr>
                      <a:r>
                        <a:rPr kumimoji="1" lang="ja-JP" altLang="en-US" sz="1600" b="0">
                          <a:solidFill>
                            <a:schemeClr val="tx1"/>
                          </a:solidFill>
                          <a:latin typeface="BIZ UDPゴシック" panose="020B0400000000000000" pitchFamily="50" charset="-128"/>
                          <a:ea typeface="BIZ UDPゴシック" panose="020B0400000000000000" pitchFamily="50" charset="-128"/>
                        </a:rPr>
                        <a:t>基礎自治機能の充実・強化</a:t>
                      </a:r>
                      <a:endParaRPr kumimoji="1" lang="ja-JP" altLang="en-US" sz="1600">
                        <a:latin typeface="BIZ UDPゴシック" panose="020B0400000000000000" pitchFamily="50" charset="-128"/>
                        <a:ea typeface="BIZ UDPゴシック" panose="020B0400000000000000"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tc>
                  <a:txBody>
                    <a:bodyPr/>
                    <a:lstStyle/>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1" lang="ja-JP" altLang="en-US" sz="1400" strike="noStrike">
                          <a:solidFill>
                            <a:schemeClr val="tx1"/>
                          </a:solidFill>
                          <a:latin typeface="BIZ UDPゴシック" panose="020B0400000000000000" pitchFamily="50" charset="-128"/>
                          <a:ea typeface="BIZ UDPゴシック" panose="020B0400000000000000" pitchFamily="50" charset="-128"/>
                        </a:rPr>
                        <a:t>企業立地の促進や、農業・水産業の成長産業化、地域資源を活かした観光コンテンツの強化・魅力発信、基礎自治機能の充実・強化に向けた取組、自動運転バスの導入</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extLst>
                  <a:ext uri="{0D108BD9-81ED-4DB2-BD59-A6C34878D82A}">
                    <a16:rowId xmlns:a16="http://schemas.microsoft.com/office/drawing/2014/main" val="1973123400"/>
                  </a:ext>
                </a:extLst>
              </a:tr>
              <a:tr h="971484">
                <a:tc vMerge="1">
                  <a:txBody>
                    <a:bodyPr/>
                    <a:lstStyle/>
                    <a:p>
                      <a:endParaRPr kumimoji="1" lang="ja-JP" altLang="en-US"/>
                    </a:p>
                  </a:txBody>
                  <a:tcPr/>
                </a:tc>
                <a:tc vMerge="1">
                  <a:txBody>
                    <a:bodyPr/>
                    <a:lstStyle/>
                    <a:p>
                      <a:endParaRPr lang="en-US" altLang="ja-JP" sz="1050" b="1" u="none" kern="10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txBody>
                  <a:tcPr anchor="ctr">
                    <a:lnR w="12700" cap="flat" cmpd="sng" algn="ctr">
                      <a:solidFill>
                        <a:schemeClr val="accent1">
                          <a:lumMod val="40000"/>
                          <a:lumOff val="60000"/>
                        </a:schemeClr>
                      </a:solidFill>
                      <a:prstDash val="solid"/>
                      <a:round/>
                      <a:headEnd type="none" w="med" len="med"/>
                      <a:tailEnd type="none" w="med" len="med"/>
                    </a:lnR>
                    <a:lnB w="12700" cap="flat" cmpd="sng" algn="ctr">
                      <a:solidFill>
                        <a:schemeClr val="accent1">
                          <a:lumMod val="40000"/>
                          <a:lumOff val="60000"/>
                        </a:schemeClr>
                      </a:solidFill>
                      <a:prstDash val="solid"/>
                      <a:round/>
                      <a:headEnd type="none" w="med" len="med"/>
                      <a:tailEnd type="none" w="med" len="med"/>
                    </a:lnB>
                    <a:noFill/>
                  </a:tcPr>
                </a:tc>
                <a:tc rowSpan="3">
                  <a:txBody>
                    <a:bodyPr/>
                    <a:lstStyle/>
                    <a:p>
                      <a:pPr algn="ctr">
                        <a:lnSpc>
                          <a:spcPct val="100000"/>
                        </a:lnSpc>
                      </a:pPr>
                      <a:r>
                        <a:rPr kumimoji="0" lang="ja-JP" altLang="en-US" sz="1600" b="1" i="0" u="none" strike="noStrike" kern="1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高度な都市機能を</a:t>
                      </a:r>
                      <a:endParaRPr kumimoji="0" lang="en-US" altLang="ja-JP" sz="1600" b="1" i="0" u="none" strike="noStrike" kern="1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lnSpc>
                          <a:spcPct val="100000"/>
                        </a:lnSpc>
                      </a:pPr>
                      <a:r>
                        <a:rPr kumimoji="0" lang="ja-JP" altLang="en-US" sz="1600" b="1" i="0" u="none" strike="noStrike" kern="1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備えた都市</a:t>
                      </a:r>
                      <a:endParaRPr lang="en-US" altLang="ja-JP" sz="1600" b="1" u="none"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tc>
                  <a:txBody>
                    <a:bodyPr/>
                    <a:lstStyle/>
                    <a:p>
                      <a:pPr marL="0" marR="0" lvl="0" indent="0" algn="ctr" defTabSz="1419515" rtl="0" eaLnBrk="1" fontAlgn="auto" latinLnBrk="0" hangingPunct="1">
                        <a:lnSpc>
                          <a:spcPct val="100000"/>
                        </a:lnSpc>
                        <a:spcBef>
                          <a:spcPts val="0"/>
                        </a:spcBef>
                        <a:spcAft>
                          <a:spcPts val="0"/>
                        </a:spcAft>
                        <a:buClrTx/>
                        <a:buSzTx/>
                        <a:buFontTx/>
                        <a:buNone/>
                        <a:tabLst/>
                        <a:defRPr/>
                      </a:pPr>
                      <a:r>
                        <a:rPr kumimoji="1" lang="ja-JP" altLang="en-US" sz="1600" b="0">
                          <a:solidFill>
                            <a:schemeClr val="tx1"/>
                          </a:solidFill>
                          <a:latin typeface="BIZ UDPゴシック" panose="020B0400000000000000" pitchFamily="50" charset="-128"/>
                          <a:ea typeface="BIZ UDPゴシック" panose="020B0400000000000000" pitchFamily="50" charset="-128"/>
                        </a:rPr>
                        <a:t>集客交流・新産業拠点の整備</a:t>
                      </a:r>
                      <a:endParaRPr kumimoji="1" lang="en-US" altLang="ja-JP" sz="1600" b="0">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tc>
                  <a:txBody>
                    <a:bodyPr/>
                    <a:lstStyle/>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lang="ja-JP" altLang="en-US" sz="1400"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東西都市軸（夢洲周辺、大阪城公園周辺地域など）や、南北都市軸（新大阪駅周辺地域、うめきたなど）、ベイエリア（夢洲やせんなん里海・岬地区など）において、集客交流拠点や新産業拠点の形成につながるまちづくりを推進</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extLst>
                  <a:ext uri="{0D108BD9-81ED-4DB2-BD59-A6C34878D82A}">
                    <a16:rowId xmlns:a16="http://schemas.microsoft.com/office/drawing/2014/main" val="2116863635"/>
                  </a:ext>
                </a:extLst>
              </a:tr>
              <a:tr h="661498">
                <a:tc vMerge="1">
                  <a:txBody>
                    <a:bodyPr/>
                    <a:lstStyle/>
                    <a:p>
                      <a:endParaRPr kumimoji="1" lang="ja-JP" altLang="en-US"/>
                    </a:p>
                  </a:txBody>
                  <a:tcPr/>
                </a:tc>
                <a:tc vMerge="1">
                  <a:txBody>
                    <a:bodyPr/>
                    <a:lstStyle/>
                    <a:p>
                      <a:endParaRPr kumimoji="1" lang="ja-JP" altLang="en-US"/>
                    </a:p>
                  </a:txBody>
                  <a:tcPr>
                    <a:lnT w="12700" cap="flat" cmpd="sng" algn="ctr">
                      <a:solidFill>
                        <a:schemeClr val="accent1">
                          <a:lumMod val="40000"/>
                          <a:lumOff val="60000"/>
                        </a:schemeClr>
                      </a:solidFill>
                      <a:prstDash val="solid"/>
                      <a:round/>
                      <a:headEnd type="none" w="med" len="med"/>
                      <a:tailEnd type="none" w="med" len="med"/>
                    </a:lnT>
                  </a:tcPr>
                </a:tc>
                <a:tc vMerge="1">
                  <a:txBody>
                    <a:bodyPr/>
                    <a:lstStyle/>
                    <a:p>
                      <a:endParaRPr kumimoji="1" lang="ja-JP" altLang="en-US"/>
                    </a:p>
                  </a:txBody>
                  <a:tcPr>
                    <a:lnT w="3175" cap="flat" cmpd="sng" algn="ctr">
                      <a:solidFill>
                        <a:schemeClr val="accent1"/>
                      </a:solidFill>
                      <a:prstDash val="solid"/>
                      <a:round/>
                      <a:headEnd type="none" w="med" len="med"/>
                      <a:tailEnd type="none" w="med" len="med"/>
                    </a:lnT>
                  </a:tcPr>
                </a:tc>
                <a:tc>
                  <a:txBody>
                    <a:bodyPr/>
                    <a:lstStyle/>
                    <a:p>
                      <a:pPr algn="ctr">
                        <a:lnSpc>
                          <a:spcPct val="100000"/>
                        </a:lnSpc>
                      </a:pPr>
                      <a:r>
                        <a:rPr kumimoji="1" lang="ja-JP" altLang="en-US" sz="1600" b="0">
                          <a:solidFill>
                            <a:schemeClr val="tx1"/>
                          </a:solidFill>
                          <a:latin typeface="BIZ UDPゴシック" panose="020B0400000000000000" pitchFamily="50" charset="-128"/>
                          <a:ea typeface="BIZ UDPゴシック" panose="020B0400000000000000" pitchFamily="50" charset="-128"/>
                        </a:rPr>
                        <a:t>交通基盤の整備</a:t>
                      </a:r>
                      <a:endParaRPr kumimoji="1" lang="ja-JP" altLang="en-US" sz="1600">
                        <a:latin typeface="BIZ UDPゴシック" panose="020B0400000000000000" pitchFamily="50" charset="-128"/>
                        <a:ea typeface="BIZ UDPゴシック" panose="020B0400000000000000"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tc>
                  <a:txBody>
                    <a:bodyPr/>
                    <a:lstStyle/>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lang="ja-JP" altLang="en-US" sz="1400"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リニア中央新幹線と北陸新幹線の早期全線開業の促進、鉄道・道路ネットワークの充実、空港・港湾の機能強化</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extLst>
                  <a:ext uri="{0D108BD9-81ED-4DB2-BD59-A6C34878D82A}">
                    <a16:rowId xmlns:a16="http://schemas.microsoft.com/office/drawing/2014/main" val="2825023510"/>
                  </a:ext>
                </a:extLst>
              </a:tr>
              <a:tr h="51146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pPr>
                      <a:r>
                        <a:rPr kumimoji="1" lang="ja-JP" altLang="en-US" sz="1600" b="0">
                          <a:solidFill>
                            <a:schemeClr val="tx1"/>
                          </a:solidFill>
                          <a:latin typeface="BIZ UDPゴシック" panose="020B0400000000000000" pitchFamily="50" charset="-128"/>
                          <a:ea typeface="BIZ UDPゴシック" panose="020B0400000000000000" pitchFamily="50" charset="-128"/>
                        </a:rPr>
                        <a:t>地域のまちづくり</a:t>
                      </a:r>
                      <a:endParaRPr kumimoji="1" lang="ja-JP" altLang="en-US" sz="1600">
                        <a:latin typeface="BIZ UDPゴシック" panose="020B0400000000000000" pitchFamily="50" charset="-128"/>
                        <a:ea typeface="BIZ UDPゴシック" panose="020B0400000000000000"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tc>
                  <a:txBody>
                    <a:bodyPr/>
                    <a:lstStyle/>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lang="ja-JP" altLang="en-US" sz="1400" kern="10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地域の特色を活かしたまちづくり（南河内まちづくりビジョン等）や、みどりのまちづくりを推進</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extLst>
                  <a:ext uri="{0D108BD9-81ED-4DB2-BD59-A6C34878D82A}">
                    <a16:rowId xmlns:a16="http://schemas.microsoft.com/office/drawing/2014/main" val="154940371"/>
                  </a:ext>
                </a:extLst>
              </a:tr>
              <a:tr h="789623">
                <a:tc rowSpan="2">
                  <a:txBody>
                    <a:bodyPr/>
                    <a:lstStyle/>
                    <a:p>
                      <a:pPr marL="0" marR="0" lvl="0" indent="0" algn="ctr" defTabSz="1419515" rtl="0" eaLnBrk="1" fontAlgn="auto" latinLnBrk="0" hangingPunct="1">
                        <a:lnSpc>
                          <a:spcPct val="100000"/>
                        </a:lnSpc>
                        <a:spcBef>
                          <a:spcPts val="0"/>
                        </a:spcBef>
                        <a:spcAft>
                          <a:spcPts val="0"/>
                        </a:spcAft>
                        <a:buClrTx/>
                        <a:buSzTx/>
                        <a:buFontTx/>
                        <a:buNone/>
                        <a:tabLst/>
                        <a:defRPr/>
                      </a:pPr>
                      <a:endParaRPr lang="en-US" altLang="ja-JP" sz="1400" b="0" u="none" kern="10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anchor="ctr">
                    <a:lnL w="6350"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marL="0" marR="0" lvl="0" indent="0" algn="ctr" defTabSz="1419515" rtl="0" eaLnBrk="1" fontAlgn="auto" latinLnBrk="0" hangingPunct="1">
                        <a:lnSpc>
                          <a:spcPct val="100000"/>
                        </a:lnSpc>
                        <a:spcBef>
                          <a:spcPts val="0"/>
                        </a:spcBef>
                        <a:spcAft>
                          <a:spcPts val="0"/>
                        </a:spcAft>
                        <a:buClrTx/>
                        <a:buSzTx/>
                        <a:buFontTx/>
                        <a:buNone/>
                        <a:tabLst/>
                        <a:defRPr/>
                      </a:pPr>
                      <a:r>
                        <a:rPr lang="ja-JP" altLang="en-US" sz="1600" b="0" u="none" kern="10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cs typeface="Times New Roman" panose="02020603050405020304" pitchFamily="18" charset="0"/>
                        </a:rPr>
                        <a:t>副首都に</a:t>
                      </a:r>
                      <a:endParaRPr lang="en-US" altLang="ja-JP" sz="1600" b="0" u="none" kern="10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ctr" defTabSz="1419515" rtl="0" eaLnBrk="1" fontAlgn="auto" latinLnBrk="0" hangingPunct="1">
                        <a:lnSpc>
                          <a:spcPct val="100000"/>
                        </a:lnSpc>
                        <a:spcBef>
                          <a:spcPts val="0"/>
                        </a:spcBef>
                        <a:spcAft>
                          <a:spcPts val="0"/>
                        </a:spcAft>
                        <a:buClrTx/>
                        <a:buSzTx/>
                        <a:buFontTx/>
                        <a:buNone/>
                        <a:tabLst/>
                        <a:defRPr/>
                      </a:pPr>
                      <a:r>
                        <a:rPr lang="ja-JP" altLang="en-US" sz="1600" b="0" u="none" kern="10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cs typeface="Times New Roman" panose="02020603050405020304" pitchFamily="18" charset="0"/>
                        </a:rPr>
                        <a:t>ふさわしい</a:t>
                      </a:r>
                      <a:endParaRPr lang="en-US" altLang="ja-JP" sz="1600" b="0" u="none" kern="10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ctr" defTabSz="1419515" rtl="0" eaLnBrk="1" fontAlgn="auto" latinLnBrk="0" hangingPunct="1">
                        <a:lnSpc>
                          <a:spcPct val="100000"/>
                        </a:lnSpc>
                        <a:spcBef>
                          <a:spcPts val="0"/>
                        </a:spcBef>
                        <a:spcAft>
                          <a:spcPts val="0"/>
                        </a:spcAft>
                        <a:buClrTx/>
                        <a:buSzTx/>
                        <a:buFontTx/>
                        <a:buNone/>
                        <a:tabLst/>
                        <a:defRPr/>
                      </a:pPr>
                      <a:r>
                        <a:rPr lang="ja-JP" altLang="en-US" sz="1600" b="0" u="none" kern="10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cs typeface="Times New Roman" panose="02020603050405020304" pitchFamily="18" charset="0"/>
                        </a:rPr>
                        <a:t>機能づくり</a:t>
                      </a:r>
                      <a:endParaRPr lang="en-US" altLang="ja-JP" sz="1600" b="0" u="none" kern="10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C5E0B4"/>
                    </a:solidFill>
                  </a:tcPr>
                </a:tc>
                <a:tc rowSpan="2">
                  <a:txBody>
                    <a:bodyPr/>
                    <a:lstStyle/>
                    <a:p>
                      <a:pPr algn="ctr">
                        <a:lnSpc>
                          <a:spcPct val="100000"/>
                        </a:lnSpc>
                      </a:pPr>
                      <a:r>
                        <a:rPr kumimoji="1" lang="ja-JP" altLang="en-US" sz="1600" b="1" u="none">
                          <a:solidFill>
                            <a:schemeClr val="tx1"/>
                          </a:solidFill>
                          <a:latin typeface="BIZ UDPゴシック" panose="020B0400000000000000" pitchFamily="50" charset="-128"/>
                          <a:ea typeface="BIZ UDPゴシック" panose="020B0400000000000000" pitchFamily="50" charset="-128"/>
                        </a:rPr>
                        <a:t>平時の成長エンジン・</a:t>
                      </a:r>
                      <a:endParaRPr kumimoji="1" lang="en-US" altLang="ja-JP" sz="1600" b="1" u="none">
                        <a:solidFill>
                          <a:schemeClr val="tx1"/>
                        </a:solidFill>
                        <a:latin typeface="BIZ UDPゴシック" panose="020B0400000000000000" pitchFamily="50" charset="-128"/>
                        <a:ea typeface="BIZ UDPゴシック" panose="020B0400000000000000" pitchFamily="50" charset="-128"/>
                      </a:endParaRPr>
                    </a:p>
                    <a:p>
                      <a:pPr algn="ctr">
                        <a:lnSpc>
                          <a:spcPct val="100000"/>
                        </a:lnSpc>
                      </a:pPr>
                      <a:r>
                        <a:rPr kumimoji="1" lang="ja-JP" altLang="en-US" sz="1600" b="1" u="none">
                          <a:solidFill>
                            <a:schemeClr val="tx1"/>
                          </a:solidFill>
                          <a:latin typeface="BIZ UDPゴシック" panose="020B0400000000000000" pitchFamily="50" charset="-128"/>
                          <a:ea typeface="BIZ UDPゴシック" panose="020B0400000000000000" pitchFamily="50" charset="-128"/>
                        </a:rPr>
                        <a:t>非常時の</a:t>
                      </a:r>
                      <a:r>
                        <a:rPr kumimoji="0" lang="ja-JP" altLang="en-US" sz="1600" b="1" i="0" u="none" strike="noStrike" kern="1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バックアップ機能を果たす都市</a:t>
                      </a:r>
                      <a:endParaRPr kumimoji="1" lang="en-US" altLang="ja-JP" sz="1600" b="1"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tc>
                  <a:txBody>
                    <a:bodyPr/>
                    <a:lstStyle/>
                    <a:p>
                      <a:pPr marL="0" marR="0" lvl="0" indent="0" algn="ctr" defTabSz="1419515" rtl="0" eaLnBrk="1" fontAlgn="auto" latinLnBrk="0" hangingPunct="1">
                        <a:lnSpc>
                          <a:spcPts val="1900"/>
                        </a:lnSpc>
                        <a:spcBef>
                          <a:spcPts val="0"/>
                        </a:spcBef>
                        <a:spcAft>
                          <a:spcPts val="0"/>
                        </a:spcAft>
                        <a:buClrTx/>
                        <a:buSzTx/>
                        <a:buFontTx/>
                        <a:buNone/>
                        <a:tabLst/>
                        <a:defRPr/>
                      </a:pPr>
                      <a:r>
                        <a:rPr kumimoji="1" lang="ja-JP" altLang="en-US" sz="1600" b="0">
                          <a:solidFill>
                            <a:schemeClr val="tx1"/>
                          </a:solidFill>
                          <a:latin typeface="BIZ UDPゴシック" panose="020B0400000000000000" pitchFamily="50" charset="-128"/>
                          <a:ea typeface="BIZ UDPゴシック" panose="020B0400000000000000" pitchFamily="50" charset="-128"/>
                        </a:rPr>
                        <a:t>平時に日本の成長を</a:t>
                      </a:r>
                      <a:endParaRPr kumimoji="1" lang="en-US" altLang="ja-JP" sz="1600" b="0">
                        <a:solidFill>
                          <a:schemeClr val="tx1"/>
                        </a:solidFill>
                        <a:latin typeface="BIZ UDPゴシック" panose="020B0400000000000000" pitchFamily="50" charset="-128"/>
                        <a:ea typeface="BIZ UDPゴシック" panose="020B0400000000000000" pitchFamily="50" charset="-128"/>
                      </a:endParaRPr>
                    </a:p>
                    <a:p>
                      <a:pPr marL="0" marR="0" lvl="0" indent="0" algn="ctr" defTabSz="1419515" rtl="0" eaLnBrk="1" fontAlgn="auto" latinLnBrk="0" hangingPunct="1">
                        <a:lnSpc>
                          <a:spcPts val="1900"/>
                        </a:lnSpc>
                        <a:spcBef>
                          <a:spcPts val="0"/>
                        </a:spcBef>
                        <a:spcAft>
                          <a:spcPts val="0"/>
                        </a:spcAft>
                        <a:buClrTx/>
                        <a:buSzTx/>
                        <a:buFontTx/>
                        <a:buNone/>
                        <a:tabLst/>
                        <a:defRPr/>
                      </a:pPr>
                      <a:r>
                        <a:rPr kumimoji="1" lang="ja-JP" altLang="en-US" sz="1600" b="0">
                          <a:solidFill>
                            <a:schemeClr val="tx1"/>
                          </a:solidFill>
                          <a:latin typeface="BIZ UDPゴシック" panose="020B0400000000000000" pitchFamily="50" charset="-128"/>
                          <a:ea typeface="BIZ UDPゴシック" panose="020B0400000000000000" pitchFamily="50" charset="-128"/>
                        </a:rPr>
                        <a:t>けん引する機能の強化</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tc>
                  <a:txBody>
                    <a:bodyPr/>
                    <a:lstStyle/>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副首都としてふさわしい社会インフラの整備やまちづくり等の推進、東西二極の一極としての経済機能の強化</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extLst>
                  <a:ext uri="{0D108BD9-81ED-4DB2-BD59-A6C34878D82A}">
                    <a16:rowId xmlns:a16="http://schemas.microsoft.com/office/drawing/2014/main" val="414027838"/>
                  </a:ext>
                </a:extLst>
              </a:tr>
              <a:tr h="661498">
                <a:tc vMerge="1">
                  <a:txBody>
                    <a:bodyPr/>
                    <a:lstStyle/>
                    <a:p>
                      <a:endParaRPr kumimoji="1" lang="ja-JP" altLang="en-US"/>
                    </a:p>
                  </a:txBody>
                  <a:tcPr/>
                </a:tc>
                <a:tc vMerge="1">
                  <a:txBody>
                    <a:bodyPr/>
                    <a:lstStyle/>
                    <a:p>
                      <a:endParaRPr kumimoji="1" lang="ja-JP" altLang="en-US"/>
                    </a:p>
                  </a:txBody>
                  <a:tcPr>
                    <a:lnT w="3175" cap="flat" cmpd="sng" algn="ctr">
                      <a:solidFill>
                        <a:schemeClr val="accent1"/>
                      </a:solidFill>
                      <a:prstDash val="solid"/>
                      <a:round/>
                      <a:headEnd type="none" w="med" len="med"/>
                      <a:tailEnd type="none" w="med" len="med"/>
                    </a:lnT>
                  </a:tcPr>
                </a:tc>
                <a:tc vMerge="1">
                  <a:txBody>
                    <a:bodyPr/>
                    <a:lstStyle/>
                    <a:p>
                      <a:endParaRPr kumimoji="1" lang="ja-JP" altLang="en-US"/>
                    </a:p>
                  </a:txBody>
                  <a:tcPr>
                    <a:lnT w="3175" cap="flat" cmpd="sng" algn="ctr">
                      <a:solidFill>
                        <a:schemeClr val="accent1"/>
                      </a:solidFill>
                      <a:prstDash val="solid"/>
                      <a:round/>
                      <a:headEnd type="none" w="med" len="med"/>
                      <a:tailEnd type="none" w="med" len="med"/>
                    </a:lnT>
                  </a:tcPr>
                </a:tc>
                <a:tc>
                  <a:txBody>
                    <a:bodyPr/>
                    <a:lstStyle/>
                    <a:p>
                      <a:pPr marL="0" marR="0" lvl="0" indent="0" algn="ctr" defTabSz="1419515" rtl="0" eaLnBrk="1" fontAlgn="auto" latinLnBrk="0" hangingPunct="1">
                        <a:lnSpc>
                          <a:spcPts val="1900"/>
                        </a:lnSpc>
                        <a:spcBef>
                          <a:spcPts val="0"/>
                        </a:spcBef>
                        <a:spcAft>
                          <a:spcPts val="0"/>
                        </a:spcAft>
                        <a:buClrTx/>
                        <a:buSzTx/>
                        <a:buFontTx/>
                        <a:buNone/>
                        <a:tabLst/>
                        <a:defRPr/>
                      </a:pPr>
                      <a:r>
                        <a:rPr kumimoji="1" lang="ja-JP" altLang="en-US" sz="1600" b="0">
                          <a:solidFill>
                            <a:schemeClr val="tx1"/>
                          </a:solidFill>
                          <a:latin typeface="BIZ UDPゴシック" panose="020B0400000000000000" pitchFamily="50" charset="-128"/>
                          <a:ea typeface="BIZ UDPゴシック" panose="020B0400000000000000" pitchFamily="50" charset="-128"/>
                        </a:rPr>
                        <a:t>非常時に日本の経済を</a:t>
                      </a:r>
                      <a:endParaRPr kumimoji="1" lang="en-US" altLang="ja-JP" sz="1600" b="0">
                        <a:solidFill>
                          <a:schemeClr val="tx1"/>
                        </a:solidFill>
                        <a:latin typeface="BIZ UDPゴシック" panose="020B0400000000000000" pitchFamily="50" charset="-128"/>
                        <a:ea typeface="BIZ UDPゴシック" panose="020B0400000000000000" pitchFamily="50" charset="-128"/>
                      </a:endParaRPr>
                    </a:p>
                    <a:p>
                      <a:pPr marL="0" marR="0" lvl="0" indent="0" algn="ctr" defTabSz="1419515" rtl="0" eaLnBrk="1" fontAlgn="auto" latinLnBrk="0" hangingPunct="1">
                        <a:lnSpc>
                          <a:spcPts val="1900"/>
                        </a:lnSpc>
                        <a:spcBef>
                          <a:spcPts val="0"/>
                        </a:spcBef>
                        <a:spcAft>
                          <a:spcPts val="0"/>
                        </a:spcAft>
                        <a:buClrTx/>
                        <a:buSzTx/>
                        <a:buFontTx/>
                        <a:buNone/>
                        <a:tabLst/>
                        <a:defRPr/>
                      </a:pPr>
                      <a:r>
                        <a:rPr kumimoji="1" lang="ja-JP" altLang="en-US" sz="1600" b="0">
                          <a:solidFill>
                            <a:schemeClr val="tx1"/>
                          </a:solidFill>
                          <a:latin typeface="BIZ UDPゴシック" panose="020B0400000000000000" pitchFamily="50" charset="-128"/>
                          <a:ea typeface="BIZ UDPゴシック" panose="020B0400000000000000" pitchFamily="50" charset="-128"/>
                        </a:rPr>
                        <a:t>停滞させない機能の強化</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tc>
                  <a:txBody>
                    <a:bodyPr/>
                    <a:lstStyle/>
                    <a:p>
                      <a:pPr marL="171450" marR="0" lvl="0" indent="-171450" algn="l" defTabSz="1419515" rtl="0" eaLnBrk="1" fontAlgn="auto" latinLnBrk="0" hangingPunct="1">
                        <a:lnSpc>
                          <a:spcPts val="24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首都機能を代替できる都市機能・基盤整備、非常時に首都機能をバックアップする国・地方の拠点整備による集積性の向上</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8F3E1"/>
                    </a:solidFill>
                  </a:tcPr>
                </a:tc>
                <a:extLst>
                  <a:ext uri="{0D108BD9-81ED-4DB2-BD59-A6C34878D82A}">
                    <a16:rowId xmlns:a16="http://schemas.microsoft.com/office/drawing/2014/main" val="1241423933"/>
                  </a:ext>
                </a:extLst>
              </a:tr>
            </a:tbl>
          </a:graphicData>
        </a:graphic>
      </p:graphicFrame>
      <p:sp>
        <p:nvSpPr>
          <p:cNvPr id="8" name="四角形: 対角を切り取る 7">
            <a:extLst>
              <a:ext uri="{FF2B5EF4-FFF2-40B4-BE49-F238E27FC236}">
                <a16:creationId xmlns:a16="http://schemas.microsoft.com/office/drawing/2014/main" id="{29EBE2D1-41FC-41B2-9752-C44A59876FE4}"/>
              </a:ext>
            </a:extLst>
          </p:cNvPr>
          <p:cNvSpPr/>
          <p:nvPr/>
        </p:nvSpPr>
        <p:spPr>
          <a:xfrm>
            <a:off x="144148" y="1257011"/>
            <a:ext cx="279185" cy="8605381"/>
          </a:xfrm>
          <a:prstGeom prst="snip2DiagRect">
            <a:avLst>
              <a:gd name="adj1" fmla="val 22048"/>
              <a:gd name="adj2" fmla="val 21958"/>
            </a:avLst>
          </a:prstGeom>
          <a:solidFill>
            <a:schemeClr val="accent3"/>
          </a:solidFill>
          <a:ln>
            <a:noFill/>
          </a:ln>
          <a:effectLst/>
        </p:spPr>
        <p:txBody>
          <a:bodyPr vert="eaVert"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a:ln>
                  <a:noFill/>
                </a:ln>
                <a:solidFill>
                  <a:schemeClr val="bg1"/>
                </a:solidFill>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cs typeface="+mn-cs"/>
              </a:rPr>
              <a:t>副　　首　　都　　を　　支　　え　　る　　基　　盤</a:t>
            </a:r>
          </a:p>
        </p:txBody>
      </p:sp>
    </p:spTree>
    <p:extLst>
      <p:ext uri="{BB962C8B-B14F-4D97-AF65-F5344CB8AC3E}">
        <p14:creationId xmlns:p14="http://schemas.microsoft.com/office/powerpoint/2010/main" val="3518983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2AFC7-9CA4-0337-8865-E305A9865432}"/>
            </a:ext>
          </a:extLst>
        </p:cNvPr>
        <p:cNvGrpSpPr/>
        <p:nvPr/>
      </p:nvGrpSpPr>
      <p:grpSpPr>
        <a:xfrm>
          <a:off x="0" y="0"/>
          <a:ext cx="0" cy="0"/>
          <a:chOff x="0" y="0"/>
          <a:chExt cx="0" cy="0"/>
        </a:xfrm>
      </p:grpSpPr>
      <p:sp>
        <p:nvSpPr>
          <p:cNvPr id="8" name="四角形: 角を丸くする 7">
            <a:extLst>
              <a:ext uri="{FF2B5EF4-FFF2-40B4-BE49-F238E27FC236}">
                <a16:creationId xmlns:a16="http://schemas.microsoft.com/office/drawing/2014/main" id="{2263EFF7-6A7E-4715-8F65-79D4C56F1C1E}"/>
              </a:ext>
            </a:extLst>
          </p:cNvPr>
          <p:cNvSpPr/>
          <p:nvPr/>
        </p:nvSpPr>
        <p:spPr>
          <a:xfrm>
            <a:off x="180899" y="540638"/>
            <a:ext cx="14040000" cy="288000"/>
          </a:xfrm>
          <a:prstGeom prst="roundRect">
            <a:avLst/>
          </a:prstGeom>
          <a:solidFill>
            <a:srgbClr val="0070C0"/>
          </a:solidFill>
          <a:ln>
            <a:noFill/>
          </a:ln>
          <a:effectLst>
            <a:outerShdw blurRad="50800" dist="50800" dir="5400000" algn="ctr" rotWithShape="0">
              <a:srgbClr val="000000">
                <a:alpha val="35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600" b="1">
                <a:latin typeface="BIZ UDPゴシック" panose="020B0400000000000000" pitchFamily="50" charset="-128"/>
                <a:ea typeface="BIZ UDPゴシック" panose="020B0400000000000000" pitchFamily="50" charset="-128"/>
              </a:rPr>
              <a:t>成長を通じた豊かな大阪の実現　～</a:t>
            </a:r>
            <a:r>
              <a:rPr lang="en-US" altLang="ja-JP" sz="1600" b="1">
                <a:latin typeface="BIZ UDPゴシック" panose="020B0400000000000000" pitchFamily="50" charset="-128"/>
                <a:ea typeface="BIZ UDPゴシック" panose="020B0400000000000000" pitchFamily="50" charset="-128"/>
              </a:rPr>
              <a:t>Well-Being</a:t>
            </a:r>
            <a:r>
              <a:rPr lang="ja-JP" altLang="en-US" sz="1600" b="1">
                <a:latin typeface="BIZ UDPゴシック" panose="020B0400000000000000" pitchFamily="50" charset="-128"/>
                <a:ea typeface="BIZ UDPゴシック" panose="020B0400000000000000" pitchFamily="50" charset="-128"/>
              </a:rPr>
              <a:t>先進都市へ～　</a:t>
            </a:r>
          </a:p>
        </p:txBody>
      </p:sp>
      <p:sp>
        <p:nvSpPr>
          <p:cNvPr id="61" name="角丸四角形 70">
            <a:extLst>
              <a:ext uri="{FF2B5EF4-FFF2-40B4-BE49-F238E27FC236}">
                <a16:creationId xmlns:a16="http://schemas.microsoft.com/office/drawing/2014/main" id="{86E2FC3E-9570-43A0-AF44-8278D3A97EAC}"/>
              </a:ext>
            </a:extLst>
          </p:cNvPr>
          <p:cNvSpPr/>
          <p:nvPr/>
        </p:nvSpPr>
        <p:spPr>
          <a:xfrm>
            <a:off x="164725" y="7297184"/>
            <a:ext cx="14072349" cy="2981152"/>
          </a:xfrm>
          <a:prstGeom prst="roundRect">
            <a:avLst>
              <a:gd name="adj" fmla="val 3008"/>
            </a:avLst>
          </a:prstGeom>
          <a:solidFill>
            <a:srgbClr val="0070C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defTabSz="1250613">
              <a:lnSpc>
                <a:spcPts val="2000"/>
              </a:lnSpc>
              <a:buFont typeface="Wingdings" panose="05000000000000000000" pitchFamily="2" charset="2"/>
              <a:buChar char="Ø"/>
              <a:defRPr/>
            </a:pPr>
            <a:endParaRPr kumimoji="0" lang="ja-JP" altLang="en-US" sz="1400">
              <a:solidFill>
                <a:prstClr val="black"/>
              </a:solidFill>
              <a:latin typeface="BIZ UDPゴシック" panose="020B0400000000000000" pitchFamily="50" charset="-128"/>
              <a:ea typeface="BIZ UDPゴシック" panose="020B0400000000000000" pitchFamily="50" charset="-128"/>
            </a:endParaRPr>
          </a:p>
        </p:txBody>
      </p:sp>
      <p:sp>
        <p:nvSpPr>
          <p:cNvPr id="57" name="角丸四角形 70">
            <a:extLst>
              <a:ext uri="{FF2B5EF4-FFF2-40B4-BE49-F238E27FC236}">
                <a16:creationId xmlns:a16="http://schemas.microsoft.com/office/drawing/2014/main" id="{F45EAA11-F49C-44D7-979F-DDBE06AFDAC4}"/>
              </a:ext>
            </a:extLst>
          </p:cNvPr>
          <p:cNvSpPr/>
          <p:nvPr/>
        </p:nvSpPr>
        <p:spPr>
          <a:xfrm>
            <a:off x="164725" y="684654"/>
            <a:ext cx="14072349" cy="6381944"/>
          </a:xfrm>
          <a:prstGeom prst="roundRect">
            <a:avLst>
              <a:gd name="adj" fmla="val 3008"/>
            </a:avLst>
          </a:prstGeom>
          <a:solidFill>
            <a:srgbClr val="0070C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defTabSz="1250613">
              <a:lnSpc>
                <a:spcPts val="2000"/>
              </a:lnSpc>
              <a:buFont typeface="Wingdings" panose="05000000000000000000" pitchFamily="2" charset="2"/>
              <a:buChar char="Ø"/>
              <a:defRPr/>
            </a:pPr>
            <a:endParaRPr kumimoji="0" lang="ja-JP" altLang="en-US" sz="1400">
              <a:solidFill>
                <a:prstClr val="black"/>
              </a:solidFill>
              <a:latin typeface="BIZ UDPゴシック" panose="020B0400000000000000" pitchFamily="50" charset="-128"/>
              <a:ea typeface="BIZ UDPゴシック" panose="020B0400000000000000" pitchFamily="50" charset="-128"/>
            </a:endParaRPr>
          </a:p>
        </p:txBody>
      </p:sp>
      <p:graphicFrame>
        <p:nvGraphicFramePr>
          <p:cNvPr id="3" name="表 3">
            <a:extLst>
              <a:ext uri="{FF2B5EF4-FFF2-40B4-BE49-F238E27FC236}">
                <a16:creationId xmlns:a16="http://schemas.microsoft.com/office/drawing/2014/main" id="{D72D3EB1-B53E-415A-B702-6BA85FCEB224}"/>
              </a:ext>
            </a:extLst>
          </p:cNvPr>
          <p:cNvGraphicFramePr>
            <a:graphicFrameLocks noGrp="1"/>
          </p:cNvGraphicFramePr>
          <p:nvPr>
            <p:extLst>
              <p:ext uri="{D42A27DB-BD31-4B8C-83A1-F6EECF244321}">
                <p14:modId xmlns:p14="http://schemas.microsoft.com/office/powerpoint/2010/main" val="930519490"/>
              </p:ext>
            </p:extLst>
          </p:nvPr>
        </p:nvGraphicFramePr>
        <p:xfrm>
          <a:off x="457295" y="8455921"/>
          <a:ext cx="5999516" cy="1696242"/>
        </p:xfrm>
        <a:graphic>
          <a:graphicData uri="http://schemas.openxmlformats.org/drawingml/2006/table">
            <a:tbl>
              <a:tblPr firstRow="1" bandRow="1">
                <a:tableStyleId>{1FECB4D8-DB02-4DC6-A0A2-4F2EBAE1DC90}</a:tableStyleId>
              </a:tblPr>
              <a:tblGrid>
                <a:gridCol w="1608086">
                  <a:extLst>
                    <a:ext uri="{9D8B030D-6E8A-4147-A177-3AD203B41FA5}">
                      <a16:colId xmlns:a16="http://schemas.microsoft.com/office/drawing/2014/main" val="654762581"/>
                    </a:ext>
                  </a:extLst>
                </a:gridCol>
                <a:gridCol w="4391430">
                  <a:extLst>
                    <a:ext uri="{9D8B030D-6E8A-4147-A177-3AD203B41FA5}">
                      <a16:colId xmlns:a16="http://schemas.microsoft.com/office/drawing/2014/main" val="3234160038"/>
                    </a:ext>
                  </a:extLst>
                </a:gridCol>
              </a:tblGrid>
              <a:tr h="282707">
                <a:tc>
                  <a:txBody>
                    <a:bodyPr/>
                    <a:lstStyle/>
                    <a:p>
                      <a:pPr algn="ctr"/>
                      <a:r>
                        <a:rPr kumimoji="1" lang="ja-JP" altLang="en-US" sz="1200">
                          <a:latin typeface="BIZ UDPゴシック" panose="020B0400000000000000" pitchFamily="50" charset="-128"/>
                          <a:ea typeface="BIZ UDPゴシック" panose="020B0400000000000000" pitchFamily="50" charset="-128"/>
                        </a:rPr>
                        <a:t>施策の柱</a:t>
                      </a: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tc>
                  <a:txBody>
                    <a:bodyPr/>
                    <a:lstStyle/>
                    <a:p>
                      <a:pPr algn="ctr"/>
                      <a:r>
                        <a:rPr kumimoji="1" lang="ja-JP" altLang="en-US" sz="1200">
                          <a:latin typeface="BIZ UDPゴシック" panose="020B0400000000000000" pitchFamily="50" charset="-128"/>
                          <a:ea typeface="BIZ UDPゴシック" panose="020B0400000000000000" pitchFamily="50" charset="-128"/>
                        </a:rPr>
                        <a:t>指標</a:t>
                      </a: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extLst>
                  <a:ext uri="{0D108BD9-81ED-4DB2-BD59-A6C34878D82A}">
                    <a16:rowId xmlns:a16="http://schemas.microsoft.com/office/drawing/2014/main" val="1372815359"/>
                  </a:ext>
                </a:extLst>
              </a:tr>
              <a:tr h="282707">
                <a:tc>
                  <a:txBody>
                    <a:bodyPr/>
                    <a:lstStyle/>
                    <a:p>
                      <a:pPr algn="ctr"/>
                      <a:r>
                        <a:rPr kumimoji="1" lang="ja-JP" altLang="en-US" sz="1200">
                          <a:latin typeface="BIZ UDPゴシック" panose="020B0400000000000000" pitchFamily="50" charset="-128"/>
                          <a:ea typeface="BIZ UDPゴシック" panose="020B0400000000000000" pitchFamily="50" charset="-128"/>
                        </a:rPr>
                        <a:t>全体</a:t>
                      </a: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tc>
                  <a:txBody>
                    <a:bodyPr/>
                    <a:lstStyle/>
                    <a:p>
                      <a:pPr marL="0" marR="0" lvl="0" indent="0" algn="l" defTabSz="1419515" rtl="0" eaLnBrk="1" fontAlgn="auto" latinLnBrk="0" hangingPunct="1">
                        <a:lnSpc>
                          <a:spcPct val="100000"/>
                        </a:lnSpc>
                        <a:spcBef>
                          <a:spcPts val="0"/>
                        </a:spcBef>
                        <a:spcAft>
                          <a:spcPts val="0"/>
                        </a:spcAft>
                        <a:buClrTx/>
                        <a:buSzTx/>
                        <a:buFontTx/>
                        <a:buNone/>
                        <a:tabLst/>
                        <a:defRPr/>
                      </a:pPr>
                      <a:r>
                        <a:rPr kumimoji="0" lang="ja-JP" altLang="en-US" sz="1200">
                          <a:solidFill>
                            <a:prstClr val="black"/>
                          </a:solidFill>
                          <a:latin typeface="BIZ UDPゴシック" panose="020B0400000000000000" pitchFamily="50" charset="-128"/>
                          <a:ea typeface="BIZ UDPゴシック" panose="020B0400000000000000" pitchFamily="50" charset="-128"/>
                        </a:rPr>
                        <a:t>実質成長率、　一人当たり雇用者報酬</a:t>
                      </a: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extLst>
                  <a:ext uri="{0D108BD9-81ED-4DB2-BD59-A6C34878D82A}">
                    <a16:rowId xmlns:a16="http://schemas.microsoft.com/office/drawing/2014/main" val="2983038606"/>
                  </a:ext>
                </a:extLst>
              </a:tr>
              <a:tr h="282707">
                <a:tc>
                  <a:txBody>
                    <a:bodyPr/>
                    <a:lstStyle/>
                    <a:p>
                      <a:pPr algn="ctr"/>
                      <a:r>
                        <a:rPr kumimoji="1" lang="ja-JP" altLang="en-US" sz="1200">
                          <a:latin typeface="BIZ UDPゴシック" panose="020B0400000000000000" pitchFamily="50" charset="-128"/>
                          <a:ea typeface="BIZ UDPゴシック" panose="020B0400000000000000" pitchFamily="50" charset="-128"/>
                        </a:rPr>
                        <a:t>経済</a:t>
                      </a: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tc>
                  <a:txBody>
                    <a:bodyPr/>
                    <a:lstStyle/>
                    <a:p>
                      <a:pPr marL="0" marR="0" lvl="0" indent="0" algn="l" defTabSz="1419515" rtl="0" eaLnBrk="1" fontAlgn="auto" latinLnBrk="0" hangingPunct="1">
                        <a:lnSpc>
                          <a:spcPct val="100000"/>
                        </a:lnSpc>
                        <a:spcBef>
                          <a:spcPts val="0"/>
                        </a:spcBef>
                        <a:spcAft>
                          <a:spcPts val="0"/>
                        </a:spcAft>
                        <a:buClrTx/>
                        <a:buSzTx/>
                        <a:buFontTx/>
                        <a:buNone/>
                        <a:tabLst/>
                        <a:defRPr/>
                      </a:pPr>
                      <a:r>
                        <a:rPr kumimoji="0" lang="ja-JP" altLang="en-US" sz="1200">
                          <a:solidFill>
                            <a:prstClr val="black"/>
                          </a:solidFill>
                          <a:latin typeface="BIZ UDPゴシック" panose="020B0400000000000000" pitchFamily="50" charset="-128"/>
                          <a:ea typeface="BIZ UDPゴシック" panose="020B0400000000000000" pitchFamily="50" charset="-128"/>
                        </a:rPr>
                        <a:t>スタートアップ創出数、一企業当たり付加価値額</a:t>
                      </a:r>
                      <a:endParaRPr kumimoji="0" lang="en-US" altLang="ja-JP" sz="1200">
                        <a:solidFill>
                          <a:prstClr val="black"/>
                        </a:solidFill>
                        <a:latin typeface="BIZ UDPゴシック" panose="020B0400000000000000" pitchFamily="50" charset="-128"/>
                        <a:ea typeface="BIZ UDPゴシック" panose="020B0400000000000000" pitchFamily="50" charset="-128"/>
                      </a:endParaRP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extLst>
                  <a:ext uri="{0D108BD9-81ED-4DB2-BD59-A6C34878D82A}">
                    <a16:rowId xmlns:a16="http://schemas.microsoft.com/office/drawing/2014/main" val="1390499927"/>
                  </a:ext>
                </a:extLst>
              </a:tr>
              <a:tr h="282707">
                <a:tc>
                  <a:txBody>
                    <a:bodyPr/>
                    <a:lstStyle/>
                    <a:p>
                      <a:pPr algn="ctr"/>
                      <a:r>
                        <a:rPr kumimoji="1" lang="ja-JP" altLang="en-US" sz="1200">
                          <a:latin typeface="BIZ UDPゴシック" panose="020B0400000000000000" pitchFamily="50" charset="-128"/>
                          <a:ea typeface="BIZ UDPゴシック" panose="020B0400000000000000" pitchFamily="50" charset="-128"/>
                        </a:rPr>
                        <a:t>都市力</a:t>
                      </a: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tc>
                  <a:txBody>
                    <a:bodyPr/>
                    <a:lstStyle/>
                    <a:p>
                      <a:pPr marL="0" marR="0" lvl="0" indent="0" algn="l" defTabSz="1419515" rtl="0" eaLnBrk="1" fontAlgn="auto" latinLnBrk="0" hangingPunct="1">
                        <a:lnSpc>
                          <a:spcPct val="100000"/>
                        </a:lnSpc>
                        <a:spcBef>
                          <a:spcPts val="0"/>
                        </a:spcBef>
                        <a:spcAft>
                          <a:spcPts val="0"/>
                        </a:spcAft>
                        <a:buClrTx/>
                        <a:buSzTx/>
                        <a:buFontTx/>
                        <a:buNone/>
                        <a:tabLst/>
                        <a:defRPr/>
                      </a:pPr>
                      <a:r>
                        <a:rPr kumimoji="0" lang="ja-JP" altLang="en-US" sz="1200">
                          <a:solidFill>
                            <a:prstClr val="black"/>
                          </a:solidFill>
                          <a:latin typeface="BIZ UDPゴシック" panose="020B0400000000000000" pitchFamily="50" charset="-128"/>
                          <a:ea typeface="BIZ UDPゴシック" panose="020B0400000000000000" pitchFamily="50" charset="-128"/>
                        </a:rPr>
                        <a:t>来阪者数、延べ宿泊者数、</a:t>
                      </a:r>
                      <a:r>
                        <a:rPr kumimoji="0" lang="zh-TW" altLang="en-US" sz="1200">
                          <a:solidFill>
                            <a:prstClr val="black"/>
                          </a:solidFill>
                          <a:latin typeface="BIZ UDPゴシック" panose="020B0400000000000000" pitchFamily="50" charset="-128"/>
                          <a:ea typeface="BIZ UDPゴシック" panose="020B0400000000000000" pitchFamily="50" charset="-128"/>
                        </a:rPr>
                        <a:t>旅行消費単価</a:t>
                      </a:r>
                      <a:endParaRPr kumimoji="1" lang="ja-JP" altLang="en-US" sz="1200">
                        <a:latin typeface="BIZ UDPゴシック" panose="020B0400000000000000" pitchFamily="50" charset="-128"/>
                        <a:ea typeface="BIZ UDPゴシック" panose="020B0400000000000000" pitchFamily="50" charset="-128"/>
                      </a:endParaRP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extLst>
                  <a:ext uri="{0D108BD9-81ED-4DB2-BD59-A6C34878D82A}">
                    <a16:rowId xmlns:a16="http://schemas.microsoft.com/office/drawing/2014/main" val="4287541868"/>
                  </a:ext>
                </a:extLst>
              </a:tr>
              <a:tr h="282707">
                <a:tc>
                  <a:txBody>
                    <a:bodyPr/>
                    <a:lstStyle/>
                    <a:p>
                      <a:pPr algn="ctr"/>
                      <a:r>
                        <a:rPr kumimoji="1" lang="ja-JP" altLang="en-US" sz="1200">
                          <a:latin typeface="BIZ UDPゴシック" panose="020B0400000000000000" pitchFamily="50" charset="-128"/>
                          <a:ea typeface="BIZ UDPゴシック" panose="020B0400000000000000" pitchFamily="50" charset="-128"/>
                        </a:rPr>
                        <a:t>人材力</a:t>
                      </a: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tc>
                  <a:txBody>
                    <a:bodyPr/>
                    <a:lstStyle/>
                    <a:p>
                      <a:pPr marL="0" marR="0" lvl="0" indent="0" algn="l" defTabSz="1419515" rtl="0" eaLnBrk="1" fontAlgn="auto" latinLnBrk="0" hangingPunct="1">
                        <a:lnSpc>
                          <a:spcPct val="100000"/>
                        </a:lnSpc>
                        <a:spcBef>
                          <a:spcPts val="0"/>
                        </a:spcBef>
                        <a:spcAft>
                          <a:spcPts val="0"/>
                        </a:spcAft>
                        <a:buClrTx/>
                        <a:buSzTx/>
                        <a:buFontTx/>
                        <a:buNone/>
                        <a:tabLst/>
                        <a:defRPr/>
                      </a:pPr>
                      <a:r>
                        <a:rPr kumimoji="0" lang="ja-JP" altLang="en-US" sz="1200">
                          <a:solidFill>
                            <a:prstClr val="black"/>
                          </a:solidFill>
                          <a:latin typeface="BIZ UDPゴシック" panose="020B0400000000000000" pitchFamily="50" charset="-128"/>
                          <a:ea typeface="BIZ UDPゴシック" panose="020B0400000000000000" pitchFamily="50" charset="-128"/>
                        </a:rPr>
                        <a:t>女性の就業率、海外留学する</a:t>
                      </a:r>
                      <a:endParaRPr kumimoji="0" lang="en-US" altLang="ja-JP" sz="1200">
                        <a:solidFill>
                          <a:prstClr val="black"/>
                        </a:solidFill>
                        <a:latin typeface="BIZ UDPゴシック" panose="020B0400000000000000" pitchFamily="50" charset="-128"/>
                        <a:ea typeface="BIZ UDPゴシック" panose="020B0400000000000000" pitchFamily="50" charset="-128"/>
                      </a:endParaRP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extLst>
                  <a:ext uri="{0D108BD9-81ED-4DB2-BD59-A6C34878D82A}">
                    <a16:rowId xmlns:a16="http://schemas.microsoft.com/office/drawing/2014/main" val="2725838100"/>
                  </a:ext>
                </a:extLst>
              </a:tr>
              <a:tr h="282707">
                <a:tc>
                  <a:txBody>
                    <a:bodyPr/>
                    <a:lstStyle/>
                    <a:p>
                      <a:pPr algn="ctr"/>
                      <a:r>
                        <a:rPr kumimoji="1" lang="ja-JP" altLang="en-US" sz="1200">
                          <a:latin typeface="BIZ UDPゴシック" panose="020B0400000000000000" pitchFamily="50" charset="-128"/>
                          <a:ea typeface="BIZ UDPゴシック" panose="020B0400000000000000" pitchFamily="50" charset="-128"/>
                        </a:rPr>
                        <a:t>まちづくり・都市基盤</a:t>
                      </a: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tc>
                  <a:txBody>
                    <a:bodyPr/>
                    <a:lstStyle/>
                    <a:p>
                      <a:pPr marL="0" marR="0" lvl="0" indent="0" algn="l" defTabSz="1419515" rtl="0" eaLnBrk="1" fontAlgn="auto" latinLnBrk="0" hangingPunct="1">
                        <a:lnSpc>
                          <a:spcPct val="100000"/>
                        </a:lnSpc>
                        <a:spcBef>
                          <a:spcPts val="0"/>
                        </a:spcBef>
                        <a:spcAft>
                          <a:spcPts val="0"/>
                        </a:spcAft>
                        <a:buClrTx/>
                        <a:buSzTx/>
                        <a:buFontTx/>
                        <a:buNone/>
                        <a:tabLst/>
                        <a:defRPr/>
                      </a:pPr>
                      <a:r>
                        <a:rPr kumimoji="0" lang="ja-JP" altLang="en-US" sz="1200" dirty="0">
                          <a:solidFill>
                            <a:prstClr val="black"/>
                          </a:solidFill>
                          <a:latin typeface="BIZ UDPゴシック" panose="020B0400000000000000" pitchFamily="50" charset="-128"/>
                          <a:ea typeface="BIZ UDPゴシック" panose="020B0400000000000000" pitchFamily="50" charset="-128"/>
                        </a:rPr>
                        <a:t>転入超過率（対全国）、府民の健康寿命</a:t>
                      </a:r>
                      <a:endParaRPr kumimoji="0" lang="en-US" altLang="ja-JP" sz="1200" dirty="0">
                        <a:solidFill>
                          <a:prstClr val="black"/>
                        </a:solidFill>
                        <a:latin typeface="BIZ UDPゴシック" panose="020B0400000000000000" pitchFamily="50" charset="-128"/>
                        <a:ea typeface="BIZ UDPゴシック" panose="020B0400000000000000" pitchFamily="50" charset="-128"/>
                      </a:endParaRP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extLst>
                  <a:ext uri="{0D108BD9-81ED-4DB2-BD59-A6C34878D82A}">
                    <a16:rowId xmlns:a16="http://schemas.microsoft.com/office/drawing/2014/main" val="1338207908"/>
                  </a:ext>
                </a:extLst>
              </a:tr>
            </a:tbl>
          </a:graphicData>
        </a:graphic>
      </p:graphicFrame>
      <p:graphicFrame>
        <p:nvGraphicFramePr>
          <p:cNvPr id="33" name="表 3">
            <a:extLst>
              <a:ext uri="{FF2B5EF4-FFF2-40B4-BE49-F238E27FC236}">
                <a16:creationId xmlns:a16="http://schemas.microsoft.com/office/drawing/2014/main" id="{731C2CC1-0AC4-4681-A10E-BB6597384B3E}"/>
              </a:ext>
            </a:extLst>
          </p:cNvPr>
          <p:cNvGraphicFramePr>
            <a:graphicFrameLocks noGrp="1"/>
          </p:cNvGraphicFramePr>
          <p:nvPr>
            <p:extLst>
              <p:ext uri="{D42A27DB-BD31-4B8C-83A1-F6EECF244321}">
                <p14:modId xmlns:p14="http://schemas.microsoft.com/office/powerpoint/2010/main" val="3273432166"/>
              </p:ext>
            </p:extLst>
          </p:nvPr>
        </p:nvGraphicFramePr>
        <p:xfrm>
          <a:off x="6638141" y="8155722"/>
          <a:ext cx="7425620" cy="1996440"/>
        </p:xfrm>
        <a:graphic>
          <a:graphicData uri="http://schemas.openxmlformats.org/drawingml/2006/table">
            <a:tbl>
              <a:tblPr firstRow="1" bandRow="1">
                <a:tableStyleId>{1FECB4D8-DB02-4DC6-A0A2-4F2EBAE1DC90}</a:tableStyleId>
              </a:tblPr>
              <a:tblGrid>
                <a:gridCol w="1784818">
                  <a:extLst>
                    <a:ext uri="{9D8B030D-6E8A-4147-A177-3AD203B41FA5}">
                      <a16:colId xmlns:a16="http://schemas.microsoft.com/office/drawing/2014/main" val="654762581"/>
                    </a:ext>
                  </a:extLst>
                </a:gridCol>
                <a:gridCol w="5640802">
                  <a:extLst>
                    <a:ext uri="{9D8B030D-6E8A-4147-A177-3AD203B41FA5}">
                      <a16:colId xmlns:a16="http://schemas.microsoft.com/office/drawing/2014/main" val="3234160038"/>
                    </a:ext>
                  </a:extLst>
                </a:gridCol>
              </a:tblGrid>
              <a:tr h="225484">
                <a:tc>
                  <a:txBody>
                    <a:bodyPr/>
                    <a:lstStyle/>
                    <a:p>
                      <a:pPr algn="ctr"/>
                      <a:r>
                        <a:rPr kumimoji="1" lang="en-US" altLang="ja-JP" sz="1200">
                          <a:latin typeface="BIZ UDPゴシック" panose="020B0400000000000000" pitchFamily="50" charset="-128"/>
                          <a:ea typeface="BIZ UDPゴシック" panose="020B0400000000000000" pitchFamily="50" charset="-128"/>
                        </a:rPr>
                        <a:t>Well-Being</a:t>
                      </a:r>
                      <a:r>
                        <a:rPr kumimoji="1" lang="ja-JP" altLang="en-US" sz="1200">
                          <a:latin typeface="BIZ UDPゴシック" panose="020B0400000000000000" pitchFamily="50" charset="-128"/>
                          <a:ea typeface="BIZ UDPゴシック" panose="020B0400000000000000" pitchFamily="50" charset="-128"/>
                        </a:rPr>
                        <a:t>の分類</a:t>
                      </a: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tc>
                  <a:txBody>
                    <a:bodyPr/>
                    <a:lstStyle/>
                    <a:p>
                      <a:pPr algn="ctr"/>
                      <a:r>
                        <a:rPr kumimoji="1" lang="ja-JP" altLang="en-US" sz="1200">
                          <a:latin typeface="BIZ UDPゴシック" panose="020B0400000000000000" pitchFamily="50" charset="-128"/>
                          <a:ea typeface="BIZ UDPゴシック" panose="020B0400000000000000" pitchFamily="50" charset="-128"/>
                        </a:rPr>
                        <a:t>指標</a:t>
                      </a: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extLst>
                  <a:ext uri="{0D108BD9-81ED-4DB2-BD59-A6C34878D82A}">
                    <a16:rowId xmlns:a16="http://schemas.microsoft.com/office/drawing/2014/main" val="1372815359"/>
                  </a:ext>
                </a:extLst>
              </a:tr>
              <a:tr h="513603">
                <a:tc>
                  <a:txBody>
                    <a:bodyPr/>
                    <a:lstStyle/>
                    <a:p>
                      <a:pPr algn="ctr"/>
                      <a:r>
                        <a:rPr kumimoji="1" lang="ja-JP" altLang="en-US" sz="1200">
                          <a:latin typeface="BIZ UDPゴシック" panose="020B0400000000000000" pitchFamily="50" charset="-128"/>
                          <a:ea typeface="BIZ UDPゴシック" panose="020B0400000000000000" pitchFamily="50" charset="-128"/>
                        </a:rPr>
                        <a:t>全体</a:t>
                      </a:r>
                    </a:p>
                  </a:txBody>
                  <a:tcPr anchor="ct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tc>
                  <a:txBody>
                    <a:bodyPr/>
                    <a:lstStyle/>
                    <a:p>
                      <a:pPr defTabSz="1250638">
                        <a:lnSpc>
                          <a:spcPts val="1400"/>
                        </a:lnSpc>
                        <a:defRPr/>
                      </a:pPr>
                      <a:r>
                        <a:rPr kumimoji="0" lang="ja-JP" altLang="en-US" sz="1200">
                          <a:solidFill>
                            <a:prstClr val="black"/>
                          </a:solidFill>
                          <a:latin typeface="BIZ UDPゴシック" panose="020B0400000000000000" pitchFamily="50" charset="-128"/>
                          <a:ea typeface="BIZ UDPゴシック" panose="020B0400000000000000" pitchFamily="50" charset="-128"/>
                        </a:rPr>
                        <a:t>大阪の経済が活気づいていると思う人の割合</a:t>
                      </a:r>
                      <a:endParaRPr kumimoji="0" lang="en-US" altLang="ja-JP" sz="1200">
                        <a:solidFill>
                          <a:prstClr val="black"/>
                        </a:solidFill>
                        <a:latin typeface="BIZ UDPゴシック" panose="020B0400000000000000" pitchFamily="50" charset="-128"/>
                        <a:ea typeface="BIZ UDPゴシック" panose="020B0400000000000000" pitchFamily="50" charset="-128"/>
                      </a:endParaRPr>
                    </a:p>
                    <a:p>
                      <a:pPr defTabSz="1250638">
                        <a:lnSpc>
                          <a:spcPts val="1400"/>
                        </a:lnSpc>
                        <a:defRPr/>
                      </a:pPr>
                      <a:r>
                        <a:rPr kumimoji="0" lang="ja-JP" altLang="en-US" sz="1200">
                          <a:solidFill>
                            <a:prstClr val="black"/>
                          </a:solidFill>
                          <a:latin typeface="BIZ UDPゴシック" panose="020B0400000000000000" pitchFamily="50" charset="-128"/>
                          <a:ea typeface="BIZ UDPゴシック" panose="020B0400000000000000" pitchFamily="50" charset="-128"/>
                        </a:rPr>
                        <a:t>大阪は人を惹きつける魅力があると思う人の割合</a:t>
                      </a:r>
                      <a:endParaRPr kumimoji="0" lang="en-US" altLang="ja-JP" sz="1200">
                        <a:solidFill>
                          <a:prstClr val="black"/>
                        </a:solidFill>
                        <a:latin typeface="BIZ UDPゴシック" panose="020B0400000000000000" pitchFamily="50" charset="-128"/>
                        <a:ea typeface="BIZ UDPゴシック" panose="020B0400000000000000" pitchFamily="50" charset="-128"/>
                      </a:endParaRPr>
                    </a:p>
                    <a:p>
                      <a:pPr defTabSz="1250638">
                        <a:lnSpc>
                          <a:spcPts val="1400"/>
                        </a:lnSpc>
                        <a:defRPr/>
                      </a:pPr>
                      <a:r>
                        <a:rPr kumimoji="0" lang="ja-JP" altLang="en-US" sz="1200">
                          <a:solidFill>
                            <a:prstClr val="black"/>
                          </a:solidFill>
                          <a:latin typeface="BIZ UDPゴシック" panose="020B0400000000000000" pitchFamily="50" charset="-128"/>
                          <a:ea typeface="BIZ UDPゴシック" panose="020B0400000000000000" pitchFamily="50" charset="-128"/>
                        </a:rPr>
                        <a:t>現在、あなたはどの程度幸せですか</a:t>
                      </a: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extLst>
                  <a:ext uri="{0D108BD9-81ED-4DB2-BD59-A6C34878D82A}">
                    <a16:rowId xmlns:a16="http://schemas.microsoft.com/office/drawing/2014/main" val="2983038606"/>
                  </a:ext>
                </a:extLst>
              </a:tr>
              <a:tr h="225484">
                <a:tc>
                  <a:txBody>
                    <a:bodyPr/>
                    <a:lstStyle/>
                    <a:p>
                      <a:pPr algn="ctr"/>
                      <a:r>
                        <a:rPr kumimoji="0" lang="ja-JP" altLang="en-US" sz="1200">
                          <a:solidFill>
                            <a:prstClr val="black"/>
                          </a:solidFill>
                          <a:latin typeface="BIZ UDPゴシック" panose="020B0400000000000000" pitchFamily="50" charset="-128"/>
                          <a:ea typeface="BIZ UDPゴシック" panose="020B0400000000000000" pitchFamily="50" charset="-128"/>
                        </a:rPr>
                        <a:t>チャレンジ</a:t>
                      </a:r>
                      <a:endParaRPr kumimoji="1" lang="ja-JP" altLang="en-US" sz="1200">
                        <a:latin typeface="BIZ UDPゴシック" panose="020B0400000000000000" pitchFamily="50" charset="-128"/>
                        <a:ea typeface="BIZ UDPゴシック" panose="020B0400000000000000" pitchFamily="50" charset="-128"/>
                      </a:endParaRP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tc>
                  <a:txBody>
                    <a:bodyPr/>
                    <a:lstStyle/>
                    <a:p>
                      <a:pPr marL="0" marR="0" lvl="0" indent="0" algn="l" defTabSz="1419515" rtl="0" eaLnBrk="1" fontAlgn="auto" latinLnBrk="0" hangingPunct="1">
                        <a:lnSpc>
                          <a:spcPct val="100000"/>
                        </a:lnSpc>
                        <a:spcBef>
                          <a:spcPts val="0"/>
                        </a:spcBef>
                        <a:spcAft>
                          <a:spcPts val="0"/>
                        </a:spcAft>
                        <a:buClrTx/>
                        <a:buSzTx/>
                        <a:buFontTx/>
                        <a:buNone/>
                        <a:tabLst/>
                        <a:defRPr/>
                      </a:pPr>
                      <a:r>
                        <a:rPr kumimoji="0" lang="ja-JP" altLang="en-US" sz="1200">
                          <a:solidFill>
                            <a:prstClr val="black"/>
                          </a:solidFill>
                          <a:latin typeface="BIZ UDPゴシック" panose="020B0400000000000000" pitchFamily="50" charset="-128"/>
                          <a:ea typeface="BIZ UDPゴシック" panose="020B0400000000000000" pitchFamily="50" charset="-128"/>
                        </a:rPr>
                        <a:t>暮らしている地域には、新たなことに挑戦・成長するための機会がある</a:t>
                      </a:r>
                      <a:endParaRPr kumimoji="0" lang="en-US" altLang="ja-JP" sz="1200">
                        <a:solidFill>
                          <a:prstClr val="black"/>
                        </a:solidFill>
                        <a:latin typeface="BIZ UDPゴシック" panose="020B0400000000000000" pitchFamily="50" charset="-128"/>
                        <a:ea typeface="BIZ UDPゴシック" panose="020B0400000000000000" pitchFamily="50" charset="-128"/>
                      </a:endParaRP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extLst>
                  <a:ext uri="{0D108BD9-81ED-4DB2-BD59-A6C34878D82A}">
                    <a16:rowId xmlns:a16="http://schemas.microsoft.com/office/drawing/2014/main" val="1390499927"/>
                  </a:ext>
                </a:extLst>
              </a:tr>
              <a:tr h="225484">
                <a:tc>
                  <a:txBody>
                    <a:bodyPr/>
                    <a:lstStyle/>
                    <a:p>
                      <a:pPr algn="ctr"/>
                      <a:r>
                        <a:rPr kumimoji="0" lang="ja-JP" altLang="en-US" sz="1200">
                          <a:solidFill>
                            <a:prstClr val="black"/>
                          </a:solidFill>
                          <a:latin typeface="BIZ UDPゴシック" panose="020B0400000000000000" pitchFamily="50" charset="-128"/>
                          <a:ea typeface="BIZ UDPゴシック" panose="020B0400000000000000" pitchFamily="50" charset="-128"/>
                        </a:rPr>
                        <a:t>ワクワク</a:t>
                      </a:r>
                      <a:endParaRPr kumimoji="1" lang="ja-JP" altLang="en-US" sz="1200">
                        <a:latin typeface="BIZ UDPゴシック" panose="020B0400000000000000" pitchFamily="50" charset="-128"/>
                        <a:ea typeface="BIZ UDPゴシック" panose="020B0400000000000000" pitchFamily="50" charset="-128"/>
                      </a:endParaRP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tc>
                  <a:txBody>
                    <a:bodyPr/>
                    <a:lstStyle/>
                    <a:p>
                      <a:pPr marL="0" marR="0" lvl="0" indent="0" algn="l" defTabSz="1419515" rtl="0" eaLnBrk="1" fontAlgn="auto" latinLnBrk="0" hangingPunct="1">
                        <a:lnSpc>
                          <a:spcPct val="100000"/>
                        </a:lnSpc>
                        <a:spcBef>
                          <a:spcPts val="0"/>
                        </a:spcBef>
                        <a:spcAft>
                          <a:spcPts val="0"/>
                        </a:spcAft>
                        <a:buClrTx/>
                        <a:buSzTx/>
                        <a:buFontTx/>
                        <a:buNone/>
                        <a:tabLst/>
                        <a:defRPr/>
                      </a:pPr>
                      <a:r>
                        <a:rPr kumimoji="0" lang="ja-JP" altLang="en-US" sz="1200">
                          <a:solidFill>
                            <a:prstClr val="black"/>
                          </a:solidFill>
                          <a:latin typeface="BIZ UDPゴシック" panose="020B0400000000000000" pitchFamily="50" charset="-128"/>
                          <a:ea typeface="BIZ UDPゴシック" panose="020B0400000000000000" pitchFamily="50" charset="-128"/>
                        </a:rPr>
                        <a:t>暮らしている地域では、身近に自然を感じることができる</a:t>
                      </a:r>
                      <a:endParaRPr kumimoji="1" lang="ja-JP" altLang="en-US" sz="1200">
                        <a:latin typeface="BIZ UDPゴシック" panose="020B0400000000000000" pitchFamily="50" charset="-128"/>
                        <a:ea typeface="BIZ UDPゴシック" panose="020B0400000000000000" pitchFamily="50" charset="-128"/>
                      </a:endParaRP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extLst>
                  <a:ext uri="{0D108BD9-81ED-4DB2-BD59-A6C34878D82A}">
                    <a16:rowId xmlns:a16="http://schemas.microsoft.com/office/drawing/2014/main" val="4287541868"/>
                  </a:ext>
                </a:extLst>
              </a:tr>
              <a:tr h="225484">
                <a:tc>
                  <a:txBody>
                    <a:bodyPr/>
                    <a:lstStyle/>
                    <a:p>
                      <a:pPr algn="ctr"/>
                      <a:r>
                        <a:rPr kumimoji="0" lang="ja-JP" altLang="en-US" sz="1200">
                          <a:solidFill>
                            <a:prstClr val="black"/>
                          </a:solidFill>
                          <a:latin typeface="BIZ UDPゴシック" panose="020B0400000000000000" pitchFamily="50" charset="-128"/>
                          <a:ea typeface="BIZ UDPゴシック" panose="020B0400000000000000" pitchFamily="50" charset="-128"/>
                        </a:rPr>
                        <a:t>フレンドリー</a:t>
                      </a:r>
                      <a:endParaRPr kumimoji="1" lang="ja-JP" altLang="en-US" sz="1200">
                        <a:latin typeface="BIZ UDPゴシック" panose="020B0400000000000000" pitchFamily="50" charset="-128"/>
                        <a:ea typeface="BIZ UDPゴシック" panose="020B0400000000000000" pitchFamily="50" charset="-128"/>
                      </a:endParaRP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tc>
                  <a:txBody>
                    <a:bodyPr/>
                    <a:lstStyle/>
                    <a:p>
                      <a:pPr marL="0" marR="0" lvl="0" indent="0" algn="l" defTabSz="1419515" rtl="0" eaLnBrk="1" fontAlgn="auto" latinLnBrk="0" hangingPunct="1">
                        <a:lnSpc>
                          <a:spcPct val="100000"/>
                        </a:lnSpc>
                        <a:spcBef>
                          <a:spcPts val="0"/>
                        </a:spcBef>
                        <a:spcAft>
                          <a:spcPts val="0"/>
                        </a:spcAft>
                        <a:buClrTx/>
                        <a:buSzTx/>
                        <a:buFontTx/>
                        <a:buNone/>
                        <a:tabLst/>
                        <a:defRPr/>
                      </a:pPr>
                      <a:r>
                        <a:rPr kumimoji="0" lang="ja-JP" altLang="en-US" sz="1200" dirty="0">
                          <a:solidFill>
                            <a:prstClr val="black"/>
                          </a:solidFill>
                          <a:latin typeface="BIZ UDPゴシック" panose="020B0400000000000000" pitchFamily="50" charset="-128"/>
                          <a:ea typeface="BIZ UDPゴシック" panose="020B0400000000000000" pitchFamily="50" charset="-128"/>
                        </a:rPr>
                        <a:t>私の暮らしている地域には、女性や若者が活躍しやすい雰囲気がある</a:t>
                      </a:r>
                      <a:endParaRPr kumimoji="0" lang="en-US" altLang="ja-JP" sz="1200" dirty="0">
                        <a:solidFill>
                          <a:prstClr val="black"/>
                        </a:solidFill>
                        <a:latin typeface="BIZ UDPゴシック" panose="020B0400000000000000" pitchFamily="50" charset="-128"/>
                        <a:ea typeface="BIZ UDPゴシック" panose="020B0400000000000000" pitchFamily="50" charset="-128"/>
                      </a:endParaRP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extLst>
                  <a:ext uri="{0D108BD9-81ED-4DB2-BD59-A6C34878D82A}">
                    <a16:rowId xmlns:a16="http://schemas.microsoft.com/office/drawing/2014/main" val="2725838100"/>
                  </a:ext>
                </a:extLst>
              </a:tr>
              <a:tr h="225484">
                <a:tc>
                  <a:txBody>
                    <a:bodyPr/>
                    <a:lstStyle/>
                    <a:p>
                      <a:pPr algn="ctr"/>
                      <a:r>
                        <a:rPr kumimoji="1" lang="ja-JP" altLang="en-US" sz="1200">
                          <a:latin typeface="BIZ UDPゴシック" panose="020B0400000000000000" pitchFamily="50" charset="-128"/>
                          <a:ea typeface="BIZ UDPゴシック" panose="020B0400000000000000" pitchFamily="50" charset="-128"/>
                        </a:rPr>
                        <a:t>ライフ</a:t>
                      </a: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tc>
                  <a:txBody>
                    <a:bodyPr/>
                    <a:lstStyle/>
                    <a:p>
                      <a:pPr defTabSz="1250638">
                        <a:lnSpc>
                          <a:spcPts val="1400"/>
                        </a:lnSpc>
                        <a:defRPr/>
                      </a:pPr>
                      <a:r>
                        <a:rPr kumimoji="0" lang="ja-JP" altLang="en-US" sz="1200" dirty="0">
                          <a:solidFill>
                            <a:prstClr val="black"/>
                          </a:solidFill>
                          <a:latin typeface="BIZ UDPゴシック" panose="020B0400000000000000" pitchFamily="50" charset="-128"/>
                          <a:ea typeface="BIZ UDPゴシック" panose="020B0400000000000000" pitchFamily="50" charset="-128"/>
                        </a:rPr>
                        <a:t>私は、身体的に健康な状態である</a:t>
                      </a:r>
                    </a:p>
                  </a:txBody>
                  <a:tcPr>
                    <a:lnL w="6350" cap="flat" cmpd="sng" algn="ctr">
                      <a:solidFill>
                        <a:schemeClr val="accent3">
                          <a:lumMod val="50000"/>
                        </a:schemeClr>
                      </a:solidFill>
                      <a:prstDash val="solid"/>
                      <a:round/>
                      <a:headEnd type="none" w="med" len="med"/>
                      <a:tailEnd type="none" w="med" len="med"/>
                    </a:lnL>
                    <a:lnR w="6350" cap="flat" cmpd="sng" algn="ctr">
                      <a:solidFill>
                        <a:schemeClr val="accent3">
                          <a:lumMod val="50000"/>
                        </a:schemeClr>
                      </a:solidFill>
                      <a:prstDash val="solid"/>
                      <a:round/>
                      <a:headEnd type="none" w="med" len="med"/>
                      <a:tailEnd type="none" w="med" len="med"/>
                    </a:lnR>
                    <a:lnT w="6350" cap="flat" cmpd="sng" algn="ctr">
                      <a:solidFill>
                        <a:schemeClr val="accent3">
                          <a:lumMod val="50000"/>
                        </a:schemeClr>
                      </a:solidFill>
                      <a:prstDash val="solid"/>
                      <a:round/>
                      <a:headEnd type="none" w="med" len="med"/>
                      <a:tailEnd type="none" w="med" len="med"/>
                    </a:lnT>
                    <a:lnB w="6350" cap="flat" cmpd="sng" algn="ctr">
                      <a:solidFill>
                        <a:schemeClr val="accent3">
                          <a:lumMod val="50000"/>
                        </a:schemeClr>
                      </a:solidFill>
                      <a:prstDash val="solid"/>
                      <a:round/>
                      <a:headEnd type="none" w="med" len="med"/>
                      <a:tailEnd type="none" w="med" len="med"/>
                    </a:lnB>
                  </a:tcPr>
                </a:tc>
                <a:extLst>
                  <a:ext uri="{0D108BD9-81ED-4DB2-BD59-A6C34878D82A}">
                    <a16:rowId xmlns:a16="http://schemas.microsoft.com/office/drawing/2014/main" val="1338207908"/>
                  </a:ext>
                </a:extLst>
              </a:tr>
            </a:tbl>
          </a:graphicData>
        </a:graphic>
      </p:graphicFrame>
      <p:sp>
        <p:nvSpPr>
          <p:cNvPr id="59" name="角丸四角形 70">
            <a:extLst>
              <a:ext uri="{FF2B5EF4-FFF2-40B4-BE49-F238E27FC236}">
                <a16:creationId xmlns:a16="http://schemas.microsoft.com/office/drawing/2014/main" id="{A4FF279B-D84D-45A7-8F18-431FE98DE8C2}"/>
              </a:ext>
            </a:extLst>
          </p:cNvPr>
          <p:cNvSpPr/>
          <p:nvPr/>
        </p:nvSpPr>
        <p:spPr>
          <a:xfrm>
            <a:off x="279892" y="7512575"/>
            <a:ext cx="10377392" cy="444223"/>
          </a:xfrm>
          <a:prstGeom prst="roundRect">
            <a:avLst>
              <a:gd name="adj" fmla="val 3008"/>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defTabSz="1250613">
              <a:lnSpc>
                <a:spcPts val="2000"/>
              </a:lnSpc>
              <a:buFont typeface="Wingdings" panose="05000000000000000000" pitchFamily="2" charset="2"/>
              <a:buChar char="Ø"/>
              <a:defRPr/>
            </a:pPr>
            <a:r>
              <a:rPr kumimoji="0" lang="ja-JP" altLang="en-US" sz="1400">
                <a:solidFill>
                  <a:prstClr val="black"/>
                </a:solidFill>
                <a:latin typeface="BIZ UDPゴシック" panose="020B0400000000000000" pitchFamily="50" charset="-128"/>
                <a:ea typeface="BIZ UDPゴシック" panose="020B0400000000000000" pitchFamily="50" charset="-128"/>
              </a:rPr>
              <a:t>戦略の着実な推進を図るため、戦略目標、客観指標、主観指標を設定し、施策効果を把握・検証しながら進捗管理を実施する</a:t>
            </a:r>
          </a:p>
        </p:txBody>
      </p:sp>
      <p:sp>
        <p:nvSpPr>
          <p:cNvPr id="60" name="角丸四角形 70">
            <a:extLst>
              <a:ext uri="{FF2B5EF4-FFF2-40B4-BE49-F238E27FC236}">
                <a16:creationId xmlns:a16="http://schemas.microsoft.com/office/drawing/2014/main" id="{40624EF4-127B-478B-A642-D6A3684D7859}"/>
              </a:ext>
            </a:extLst>
          </p:cNvPr>
          <p:cNvSpPr/>
          <p:nvPr/>
        </p:nvSpPr>
        <p:spPr>
          <a:xfrm>
            <a:off x="287920" y="972022"/>
            <a:ext cx="7936196" cy="59621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defTabSz="1250613">
              <a:lnSpc>
                <a:spcPts val="2000"/>
              </a:lnSpc>
              <a:buFont typeface="Wingdings" panose="05000000000000000000" pitchFamily="2" charset="2"/>
              <a:buChar char="Ø"/>
              <a:defRPr/>
            </a:pP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marL="171450" indent="-171450" defTabSz="1250613">
              <a:lnSpc>
                <a:spcPts val="2000"/>
              </a:lnSpc>
              <a:buFont typeface="Wingdings" panose="05000000000000000000" pitchFamily="2" charset="2"/>
              <a:buChar char="Ø"/>
              <a:defRPr/>
            </a:pP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marL="171450" indent="-171450" defTabSz="1250613">
              <a:lnSpc>
                <a:spcPts val="2000"/>
              </a:lnSpc>
              <a:buFont typeface="Wingdings" panose="05000000000000000000" pitchFamily="2" charset="2"/>
              <a:buChar char="Ø"/>
              <a:defRPr/>
            </a:pP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marL="171450" indent="-171450" defTabSz="1250613">
              <a:lnSpc>
                <a:spcPts val="2000"/>
              </a:lnSpc>
              <a:buFont typeface="Wingdings" panose="05000000000000000000" pitchFamily="2" charset="2"/>
              <a:buChar char="Ø"/>
              <a:defRPr/>
            </a:pP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marL="171450" indent="-171450" defTabSz="1250613">
              <a:lnSpc>
                <a:spcPts val="2000"/>
              </a:lnSpc>
              <a:buFont typeface="Wingdings" panose="05000000000000000000" pitchFamily="2" charset="2"/>
              <a:buChar char="Ø"/>
              <a:defRPr/>
            </a:pP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marL="171450" indent="-171450" defTabSz="1250613">
              <a:lnSpc>
                <a:spcPts val="2000"/>
              </a:lnSpc>
              <a:buFont typeface="Wingdings" panose="05000000000000000000" pitchFamily="2" charset="2"/>
              <a:buChar char="Ø"/>
              <a:defRPr/>
            </a:pP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marL="171450" indent="-171450" defTabSz="1250613">
              <a:lnSpc>
                <a:spcPts val="2000"/>
              </a:lnSpc>
              <a:buFont typeface="Wingdings" panose="05000000000000000000" pitchFamily="2" charset="2"/>
              <a:buChar char="Ø"/>
              <a:defRPr/>
            </a:pP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marL="171450" indent="-171450" defTabSz="1250613">
              <a:lnSpc>
                <a:spcPts val="2000"/>
              </a:lnSpc>
              <a:buFont typeface="Wingdings" panose="05000000000000000000" pitchFamily="2" charset="2"/>
              <a:buChar char="Ø"/>
              <a:defRPr/>
            </a:pP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marL="171450" indent="-171450" defTabSz="1250613">
              <a:lnSpc>
                <a:spcPts val="2000"/>
              </a:lnSpc>
              <a:buFont typeface="Wingdings" panose="05000000000000000000" pitchFamily="2" charset="2"/>
              <a:buChar char="Ø"/>
              <a:defRPr/>
            </a:pP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marL="171450" indent="-171450" defTabSz="1250613">
              <a:lnSpc>
                <a:spcPts val="2000"/>
              </a:lnSpc>
              <a:buFont typeface="Wingdings" panose="05000000000000000000" pitchFamily="2" charset="2"/>
              <a:buChar char="Ø"/>
              <a:defRPr/>
            </a:pP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marL="171450" indent="-171450" defTabSz="1250613">
              <a:lnSpc>
                <a:spcPts val="2000"/>
              </a:lnSpc>
              <a:buFont typeface="Wingdings" panose="05000000000000000000" pitchFamily="2" charset="2"/>
              <a:buChar char="Ø"/>
              <a:defRPr/>
            </a:pP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marL="171450" indent="-171450" defTabSz="1250613">
              <a:lnSpc>
                <a:spcPts val="2000"/>
              </a:lnSpc>
              <a:buFont typeface="Wingdings" panose="05000000000000000000" pitchFamily="2" charset="2"/>
              <a:buChar char="Ø"/>
              <a:defRPr/>
            </a:pP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marL="171450" indent="-171450" defTabSz="1250613">
              <a:lnSpc>
                <a:spcPts val="2000"/>
              </a:lnSpc>
              <a:buFont typeface="Wingdings" panose="05000000000000000000" pitchFamily="2" charset="2"/>
              <a:buChar char="Ø"/>
              <a:defRPr/>
            </a:pP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marL="171450" indent="-171450" defTabSz="1250613">
              <a:lnSpc>
                <a:spcPts val="2000"/>
              </a:lnSpc>
              <a:buFont typeface="Wingdings" panose="05000000000000000000" pitchFamily="2" charset="2"/>
              <a:buChar char="Ø"/>
              <a:defRPr/>
            </a:pP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marL="171450" indent="-171450" defTabSz="1250613">
              <a:lnSpc>
                <a:spcPts val="2000"/>
              </a:lnSpc>
              <a:buFont typeface="Wingdings" panose="05000000000000000000" pitchFamily="2" charset="2"/>
              <a:buChar char="Ø"/>
              <a:defRPr/>
            </a:pP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marL="171450" indent="-171450" defTabSz="1250613">
              <a:lnSpc>
                <a:spcPts val="2000"/>
              </a:lnSpc>
              <a:buFont typeface="Wingdings" panose="05000000000000000000" pitchFamily="2" charset="2"/>
              <a:buChar char="Ø"/>
              <a:defRPr/>
            </a:pP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marL="171450" indent="-171450" defTabSz="1250613">
              <a:lnSpc>
                <a:spcPts val="2000"/>
              </a:lnSpc>
              <a:buFont typeface="Wingdings" panose="05000000000000000000" pitchFamily="2" charset="2"/>
              <a:buChar char="Ø"/>
              <a:defRPr/>
            </a:pP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marL="171450" indent="-171450" defTabSz="1250613">
              <a:lnSpc>
                <a:spcPts val="2000"/>
              </a:lnSpc>
              <a:buFont typeface="Wingdings" panose="05000000000000000000" pitchFamily="2" charset="2"/>
              <a:buChar char="Ø"/>
              <a:defRPr/>
            </a:pPr>
            <a:endParaRPr kumimoji="0" lang="en-US" altLang="ja-JP" sz="1400">
              <a:solidFill>
                <a:prstClr val="black"/>
              </a:solidFill>
              <a:latin typeface="BIZ UDPゴシック" panose="020B0400000000000000" pitchFamily="50" charset="-128"/>
              <a:ea typeface="BIZ UDPゴシック" panose="020B0400000000000000" pitchFamily="50" charset="-128"/>
            </a:endParaRPr>
          </a:p>
        </p:txBody>
      </p:sp>
      <p:sp>
        <p:nvSpPr>
          <p:cNvPr id="66" name="正方形/長方形 65">
            <a:extLst>
              <a:ext uri="{FF2B5EF4-FFF2-40B4-BE49-F238E27FC236}">
                <a16:creationId xmlns:a16="http://schemas.microsoft.com/office/drawing/2014/main" id="{74D260B1-A2F6-4F3B-A824-DD1844154054}"/>
              </a:ext>
            </a:extLst>
          </p:cNvPr>
          <p:cNvSpPr/>
          <p:nvPr/>
        </p:nvSpPr>
        <p:spPr>
          <a:xfrm>
            <a:off x="0" y="0"/>
            <a:ext cx="14401799" cy="436558"/>
          </a:xfrm>
          <a:prstGeom prst="rect">
            <a:avLst/>
          </a:prstGeom>
          <a:solidFill>
            <a:srgbClr val="002060"/>
          </a:solidFill>
          <a:ln>
            <a:noFill/>
          </a:ln>
        </p:spPr>
        <p:style>
          <a:lnRef idx="1">
            <a:schemeClr val="accent1"/>
          </a:lnRef>
          <a:fillRef idx="2">
            <a:schemeClr val="accent1"/>
          </a:fillRef>
          <a:effectRef idx="1">
            <a:schemeClr val="accent1"/>
          </a:effectRef>
          <a:fontRef idx="minor">
            <a:schemeClr val="dk1"/>
          </a:fontRef>
        </p:style>
        <p:txBody>
          <a:bodyPr wrap="square" lIns="122525" tIns="61262" rIns="122525" bIns="61262" anchor="ctr">
            <a:noAutofit/>
          </a:bodyPr>
          <a:lstStyle/>
          <a:p>
            <a:pPr algn="ctr">
              <a:lnSpc>
                <a:spcPts val="2000"/>
              </a:lnSpc>
            </a:pPr>
            <a:r>
              <a:rPr lang="en-US" altLang="ja-JP" sz="2000" b="1">
                <a:solidFill>
                  <a:schemeClr val="bg1"/>
                </a:solidFill>
                <a:latin typeface="Meiryo UI" panose="020B0604030504040204" pitchFamily="50" charset="-128"/>
                <a:ea typeface="Meiryo UI" panose="020B0604030504040204" pitchFamily="50" charset="-128"/>
                <a:cs typeface="Times New Roman" panose="02020603050405020304" pitchFamily="18" charset="0"/>
              </a:rPr>
              <a:t>Beyond EXPO 2025 </a:t>
            </a:r>
            <a:r>
              <a:rPr lang="ja-JP" altLang="en-US" sz="2000" b="1">
                <a:solidFill>
                  <a:schemeClr val="bg1"/>
                </a:solidFill>
                <a:latin typeface="Meiryo UI" panose="020B0604030504040204" pitchFamily="50" charset="-128"/>
                <a:ea typeface="Meiryo UI" panose="020B0604030504040204" pitchFamily="50" charset="-128"/>
                <a:cs typeface="Times New Roman" panose="02020603050405020304" pitchFamily="18" charset="0"/>
              </a:rPr>
              <a:t>における </a:t>
            </a:r>
            <a:r>
              <a:rPr lang="en-US" altLang="ja-JP" sz="2000" b="1">
                <a:solidFill>
                  <a:schemeClr val="bg1"/>
                </a:solidFill>
                <a:latin typeface="Meiryo UI" panose="020B0604030504040204" pitchFamily="50" charset="-128"/>
                <a:ea typeface="Meiryo UI" panose="020B0604030504040204" pitchFamily="50" charset="-128"/>
                <a:cs typeface="Times New Roman" panose="02020603050405020304" pitchFamily="18" charset="0"/>
              </a:rPr>
              <a:t>Well-Being</a:t>
            </a:r>
            <a:r>
              <a:rPr lang="ja-JP" altLang="en-US" sz="2000" b="1">
                <a:solidFill>
                  <a:schemeClr val="bg1"/>
                </a:solidFill>
                <a:latin typeface="Meiryo UI" panose="020B0604030504040204" pitchFamily="50" charset="-128"/>
                <a:ea typeface="Meiryo UI" panose="020B0604030504040204" pitchFamily="50" charset="-128"/>
                <a:cs typeface="Times New Roman" panose="02020603050405020304" pitchFamily="18" charset="0"/>
              </a:rPr>
              <a:t>と進捗管理</a:t>
            </a:r>
            <a:endParaRPr lang="ja-JP" altLang="en-US" sz="200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69" name="四角形: 角を丸くする 68">
            <a:extLst>
              <a:ext uri="{FF2B5EF4-FFF2-40B4-BE49-F238E27FC236}">
                <a16:creationId xmlns:a16="http://schemas.microsoft.com/office/drawing/2014/main" id="{698EA993-E703-44AB-9AB3-1526AE0CFC39}"/>
              </a:ext>
            </a:extLst>
          </p:cNvPr>
          <p:cNvSpPr/>
          <p:nvPr/>
        </p:nvSpPr>
        <p:spPr>
          <a:xfrm>
            <a:off x="166701" y="7164742"/>
            <a:ext cx="14040000" cy="288000"/>
          </a:xfrm>
          <a:prstGeom prst="roundRect">
            <a:avLst/>
          </a:prstGeom>
          <a:solidFill>
            <a:srgbClr val="0070C0"/>
          </a:solidFill>
          <a:ln>
            <a:noFill/>
          </a:ln>
          <a:effectLst>
            <a:outerShdw blurRad="50800" dist="50800" dir="5400000" algn="ctr" rotWithShape="0">
              <a:srgbClr val="000000">
                <a:alpha val="35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600" b="1">
                <a:latin typeface="BIZ UDPゴシック" panose="020B0400000000000000" pitchFamily="50" charset="-128"/>
                <a:ea typeface="BIZ UDPゴシック" panose="020B0400000000000000" pitchFamily="50" charset="-128"/>
              </a:rPr>
              <a:t>目標達成に向けた進捗管理</a:t>
            </a:r>
          </a:p>
        </p:txBody>
      </p:sp>
      <p:pic>
        <p:nvPicPr>
          <p:cNvPr id="15" name="図 14">
            <a:extLst>
              <a:ext uri="{FF2B5EF4-FFF2-40B4-BE49-F238E27FC236}">
                <a16:creationId xmlns:a16="http://schemas.microsoft.com/office/drawing/2014/main" id="{1FDB68D8-3D7A-4617-86C4-4D8479A7D11F}"/>
              </a:ext>
            </a:extLst>
          </p:cNvPr>
          <p:cNvPicPr>
            <a:picLocks noChangeAspect="1"/>
          </p:cNvPicPr>
          <p:nvPr/>
        </p:nvPicPr>
        <p:blipFill>
          <a:blip r:embed="rId3"/>
          <a:stretch>
            <a:fillRect/>
          </a:stretch>
        </p:blipFill>
        <p:spPr>
          <a:xfrm>
            <a:off x="8353028" y="1139538"/>
            <a:ext cx="5775699" cy="5742834"/>
          </a:xfrm>
          <a:prstGeom prst="rect">
            <a:avLst/>
          </a:prstGeom>
        </p:spPr>
      </p:pic>
      <p:sp>
        <p:nvSpPr>
          <p:cNvPr id="71" name="四角形: 角を丸くする 70">
            <a:extLst>
              <a:ext uri="{FF2B5EF4-FFF2-40B4-BE49-F238E27FC236}">
                <a16:creationId xmlns:a16="http://schemas.microsoft.com/office/drawing/2014/main" id="{858C9C38-55DC-40EE-9BA0-DC34B0ADDCDB}"/>
              </a:ext>
            </a:extLst>
          </p:cNvPr>
          <p:cNvSpPr/>
          <p:nvPr/>
        </p:nvSpPr>
        <p:spPr>
          <a:xfrm>
            <a:off x="279892" y="7733104"/>
            <a:ext cx="4990673" cy="454281"/>
          </a:xfrm>
          <a:prstGeom prst="roundRect">
            <a:avLst/>
          </a:prstGeom>
          <a:noFill/>
          <a:ln w="19050" cap="flat" cmpd="sng" algn="ctr">
            <a:noFill/>
            <a:prstDash val="solid"/>
            <a:miter lim="800000"/>
          </a:ln>
          <a:effectLst/>
        </p:spPr>
        <p:txBody>
          <a:bodyPr rtlCol="0" anchor="ctr" anchorCtr="0"/>
          <a:lstStyle/>
          <a:p>
            <a:pPr marL="285750" indent="-285750" defTabSz="326572">
              <a:lnSpc>
                <a:spcPts val="1700"/>
              </a:lnSpc>
              <a:buFont typeface="Wingdings" panose="05000000000000000000" pitchFamily="2" charset="2"/>
              <a:buChar char="l"/>
              <a:defRPr/>
            </a:pPr>
            <a:r>
              <a:rPr kumimoji="0" lang="en-US" altLang="ja-JP" sz="1400" b="1" kern="10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kumimoji="0" lang="ja-JP" altLang="en-US" sz="1400" b="1" kern="10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目標</a:t>
            </a:r>
            <a:r>
              <a:rPr kumimoji="0" lang="en-US" altLang="ja-JP" sz="1400" b="1" kern="10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 2040</a:t>
            </a:r>
            <a:r>
              <a:rPr kumimoji="0" lang="ja-JP" altLang="en-US" sz="1400" b="1" kern="10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年代に名目ＧＤＰ</a:t>
            </a:r>
            <a:r>
              <a:rPr kumimoji="0" lang="en-US" altLang="ja-JP" sz="1400" b="1" kern="10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80</a:t>
            </a:r>
            <a:r>
              <a:rPr kumimoji="0" lang="ja-JP" altLang="en-US" sz="1400" b="1" kern="10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兆円を実現</a:t>
            </a:r>
          </a:p>
        </p:txBody>
      </p:sp>
      <p:sp>
        <p:nvSpPr>
          <p:cNvPr id="16" name="テキスト ボックス 15">
            <a:extLst>
              <a:ext uri="{FF2B5EF4-FFF2-40B4-BE49-F238E27FC236}">
                <a16:creationId xmlns:a16="http://schemas.microsoft.com/office/drawing/2014/main" id="{D8BE8443-51FA-421E-8BFB-F6621F75072D}"/>
              </a:ext>
            </a:extLst>
          </p:cNvPr>
          <p:cNvSpPr txBox="1"/>
          <p:nvPr/>
        </p:nvSpPr>
        <p:spPr>
          <a:xfrm>
            <a:off x="457295" y="8148144"/>
            <a:ext cx="1953356" cy="307777"/>
          </a:xfrm>
          <a:prstGeom prst="rect">
            <a:avLst/>
          </a:prstGeom>
          <a:noFill/>
        </p:spPr>
        <p:txBody>
          <a:bodyPr wrap="square" rtlCol="0">
            <a:spAutoFit/>
          </a:bodyPr>
          <a:lstStyle/>
          <a:p>
            <a:pPr marL="185738" indent="-185738">
              <a:buFont typeface="Wingdings" panose="05000000000000000000" pitchFamily="2" charset="2"/>
              <a:buChar char="l"/>
            </a:pPr>
            <a:r>
              <a:rPr kumimoji="1" lang="ja-JP" altLang="en-US" sz="1400">
                <a:latin typeface="BIZ UDPゴシック" panose="020B0400000000000000" pitchFamily="50" charset="-128"/>
                <a:ea typeface="BIZ UDPゴシック" panose="020B0400000000000000" pitchFamily="50" charset="-128"/>
              </a:rPr>
              <a:t>主な客観指標</a:t>
            </a:r>
          </a:p>
        </p:txBody>
      </p:sp>
      <p:sp>
        <p:nvSpPr>
          <p:cNvPr id="72" name="テキスト ボックス 71">
            <a:extLst>
              <a:ext uri="{FF2B5EF4-FFF2-40B4-BE49-F238E27FC236}">
                <a16:creationId xmlns:a16="http://schemas.microsoft.com/office/drawing/2014/main" id="{CE049431-E735-4531-99DC-C85BE672D5E8}"/>
              </a:ext>
            </a:extLst>
          </p:cNvPr>
          <p:cNvSpPr txBox="1"/>
          <p:nvPr/>
        </p:nvSpPr>
        <p:spPr>
          <a:xfrm>
            <a:off x="6638141" y="7823905"/>
            <a:ext cx="1953356" cy="307777"/>
          </a:xfrm>
          <a:prstGeom prst="rect">
            <a:avLst/>
          </a:prstGeom>
          <a:noFill/>
        </p:spPr>
        <p:txBody>
          <a:bodyPr wrap="square" rtlCol="0">
            <a:spAutoFit/>
          </a:bodyPr>
          <a:lstStyle/>
          <a:p>
            <a:pPr marL="185738" indent="-185738">
              <a:buFont typeface="Wingdings" panose="05000000000000000000" pitchFamily="2" charset="2"/>
              <a:buChar char="l"/>
            </a:pPr>
            <a:r>
              <a:rPr kumimoji="1" lang="ja-JP" altLang="en-US" sz="1400">
                <a:latin typeface="BIZ UDPゴシック" panose="020B0400000000000000" pitchFamily="50" charset="-128"/>
                <a:ea typeface="BIZ UDPゴシック" panose="020B0400000000000000" pitchFamily="50" charset="-128"/>
              </a:rPr>
              <a:t>主な主観指標</a:t>
            </a:r>
          </a:p>
        </p:txBody>
      </p:sp>
      <p:sp>
        <p:nvSpPr>
          <p:cNvPr id="85" name="正方形/長方形 84">
            <a:extLst>
              <a:ext uri="{FF2B5EF4-FFF2-40B4-BE49-F238E27FC236}">
                <a16:creationId xmlns:a16="http://schemas.microsoft.com/office/drawing/2014/main" id="{ADF34F7E-4932-4543-A376-0DBB8EC010BD}"/>
              </a:ext>
            </a:extLst>
          </p:cNvPr>
          <p:cNvSpPr/>
          <p:nvPr/>
        </p:nvSpPr>
        <p:spPr>
          <a:xfrm>
            <a:off x="4305318" y="2982568"/>
            <a:ext cx="3780000" cy="1683013"/>
          </a:xfrm>
          <a:prstGeom prst="rect">
            <a:avLst/>
          </a:prstGeom>
          <a:solidFill>
            <a:schemeClr val="bg1"/>
          </a:solidFill>
          <a:ln w="12700" cap="flat" cmpd="sng" algn="ctr">
            <a:solidFill>
              <a:srgbClr val="9DC3E6"/>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3975" tIns="53975" rIns="53975" bIns="53975" numCol="1" spcCol="0" rtlCol="0" fromWordArt="0" anchor="ctr" anchorCtr="0" forceAA="0" compatLnSpc="1">
            <a:prstTxWarp prst="textNoShape">
              <a:avLst/>
            </a:prstTxWarp>
            <a:noAutofit/>
          </a:bodyPr>
          <a:lstStyle/>
          <a:p>
            <a:pPr marR="0" lvl="0" algn="ctr" defTabSz="653156" rtl="0" eaLnBrk="1" fontAlgn="auto" latinLnBrk="0" hangingPunct="1">
              <a:spcBef>
                <a:spcPts val="0"/>
              </a:spcBef>
              <a:spcAft>
                <a:spcPts val="0"/>
              </a:spcAft>
              <a:buClrTx/>
              <a:buSzTx/>
              <a:tabLst/>
              <a:defRPr/>
            </a:pPr>
            <a:endParaRPr lang="en-US" altLang="ja-JP" sz="1400" b="1">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a:p>
            <a:pPr marR="0" lvl="0" algn="ctr" defTabSz="653156" rtl="0" eaLnBrk="1" fontAlgn="auto" latinLnBrk="0" hangingPunct="1">
              <a:spcBef>
                <a:spcPts val="0"/>
              </a:spcBef>
              <a:spcAft>
                <a:spcPts val="0"/>
              </a:spcAft>
              <a:buClrTx/>
              <a:buSzTx/>
              <a:tabLst/>
              <a:defRPr/>
            </a:pPr>
            <a:r>
              <a:rPr kumimoji="1" lang="ja-JP" altLang="en-US" sz="1400" b="1">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rPr>
              <a:t>最先端技術の実装により、</a:t>
            </a:r>
            <a:endParaRPr kumimoji="1" lang="en-US" altLang="ja-JP" sz="1400" b="1">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a:p>
            <a:pPr marR="0" lvl="0" algn="ctr" defTabSz="653156" rtl="0" eaLnBrk="1" fontAlgn="auto" latinLnBrk="0" hangingPunct="1">
              <a:spcBef>
                <a:spcPts val="0"/>
              </a:spcBef>
              <a:spcAft>
                <a:spcPts val="0"/>
              </a:spcAft>
              <a:buClrTx/>
              <a:buSzTx/>
              <a:tabLst/>
              <a:defRPr/>
            </a:pPr>
            <a:r>
              <a:rPr kumimoji="1" lang="ja-JP" altLang="en-US" sz="1400" b="1">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rPr>
              <a:t>健康で快適な「生活」を送れるまち</a:t>
            </a:r>
          </a:p>
          <a:p>
            <a:pPr marR="0" lvl="0" defTabSz="653156" rtl="0" eaLnBrk="1" fontAlgn="auto" latinLnBrk="0" hangingPunct="1">
              <a:spcBef>
                <a:spcPts val="0"/>
              </a:spcBef>
              <a:spcAft>
                <a:spcPts val="0"/>
              </a:spcAft>
              <a:buClrTx/>
              <a:buSzTx/>
              <a:tabLst/>
              <a:defRPr/>
            </a:pPr>
            <a:endParaRPr kumimoji="1" lang="en-US" altLang="ja-JP" sz="1000">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a:p>
            <a:pPr marL="180000" marR="0" lvl="0" indent="-100013" defTabSz="653156" rtl="0" eaLnBrk="1" fontAlgn="auto" latinLnBrk="0" hangingPunct="1">
              <a:spcBef>
                <a:spcPts val="0"/>
              </a:spcBef>
              <a:spcAft>
                <a:spcPts val="0"/>
              </a:spcAft>
              <a:buClrTx/>
              <a:buSzTx/>
              <a:buFont typeface="Wingdings" panose="05000000000000000000" pitchFamily="2" charset="2"/>
              <a:buChar char="Ø"/>
              <a:tabLst/>
              <a:defRPr/>
            </a:pPr>
            <a:r>
              <a:rPr kumimoji="1" lang="ja-JP" altLang="en-US" sz="1000">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rPr>
              <a:t>最先端の医療・介護ﾃｸﾉﾛｼﾞｰにより誰もが生き生きと暮らせる</a:t>
            </a:r>
            <a:endParaRPr kumimoji="1" lang="en-US" altLang="ja-JP" sz="1000">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a:p>
            <a:pPr marL="180000" marR="0" lvl="0" indent="-100013" defTabSz="653156" rtl="0" eaLnBrk="1" fontAlgn="auto" latinLnBrk="0" hangingPunct="1">
              <a:spcBef>
                <a:spcPts val="0"/>
              </a:spcBef>
              <a:spcAft>
                <a:spcPts val="0"/>
              </a:spcAft>
              <a:buClrTx/>
              <a:buSzTx/>
              <a:buFont typeface="Wingdings" panose="05000000000000000000" pitchFamily="2" charset="2"/>
              <a:buChar char="Ø"/>
              <a:tabLst/>
              <a:defRPr/>
            </a:pPr>
            <a:r>
              <a:rPr kumimoji="1" lang="ja-JP" altLang="en-US" sz="1000">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rPr>
              <a:t>自動運転や空飛ぶｸﾙﾏにより誰でもどこにでも便利に移動ができる</a:t>
            </a:r>
            <a:endParaRPr kumimoji="1" lang="en-US" altLang="ja-JP" sz="1000">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a:p>
            <a:pPr marL="180000" marR="0" lvl="0" indent="-100013" defTabSz="653156" rtl="0" eaLnBrk="1" fontAlgn="auto" latinLnBrk="0" hangingPunct="1">
              <a:spcBef>
                <a:spcPts val="0"/>
              </a:spcBef>
              <a:spcAft>
                <a:spcPts val="0"/>
              </a:spcAft>
              <a:buClrTx/>
              <a:buSzTx/>
              <a:buFont typeface="Wingdings" panose="05000000000000000000" pitchFamily="2" charset="2"/>
              <a:buChar char="Ø"/>
              <a:tabLst/>
              <a:defRPr/>
            </a:pPr>
            <a:r>
              <a:rPr kumimoji="1" lang="ja-JP" altLang="en-US" sz="1000" i="0" u="none" strike="noStrike" kern="12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HGP創英角ｺﾞｼｯｸUB" panose="020B0900000000000000" pitchFamily="50" charset="-128"/>
              </a:rPr>
              <a:t>次世代ﾃﾞｼﾞﾀﾙｻｰﾋﾞｽが展開され、行政手続き等が便利になっている</a:t>
            </a:r>
          </a:p>
        </p:txBody>
      </p:sp>
      <p:sp>
        <p:nvSpPr>
          <p:cNvPr id="89" name="正方形/長方形 88">
            <a:extLst>
              <a:ext uri="{FF2B5EF4-FFF2-40B4-BE49-F238E27FC236}">
                <a16:creationId xmlns:a16="http://schemas.microsoft.com/office/drawing/2014/main" id="{5F91A7B4-374B-4A5F-BF43-BE489C4886E8}"/>
              </a:ext>
            </a:extLst>
          </p:cNvPr>
          <p:cNvSpPr/>
          <p:nvPr/>
        </p:nvSpPr>
        <p:spPr>
          <a:xfrm>
            <a:off x="4305318" y="1582165"/>
            <a:ext cx="3780000" cy="1328395"/>
          </a:xfrm>
          <a:prstGeom prst="rect">
            <a:avLst/>
          </a:prstGeom>
          <a:solidFill>
            <a:schemeClr val="bg1"/>
          </a:solidFill>
          <a:ln w="12700" cap="flat" cmpd="sng" algn="ctr">
            <a:solidFill>
              <a:srgbClr val="F4B183"/>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3975" tIns="53975" rIns="53975" bIns="53975" numCol="1" spcCol="0" rtlCol="0" fromWordArt="0" anchor="ctr" anchorCtr="0" forceAA="0" compatLnSpc="1">
            <a:prstTxWarp prst="textNoShape">
              <a:avLst/>
            </a:prstTxWarp>
            <a:noAutofit/>
          </a:bodyPr>
          <a:lstStyle/>
          <a:p>
            <a:pPr marR="0" lvl="0" algn="ctr" defTabSz="653156" rtl="0" eaLnBrk="1" fontAlgn="auto" latinLnBrk="0" hangingPunct="1">
              <a:spcBef>
                <a:spcPts val="0"/>
              </a:spcBef>
              <a:spcAft>
                <a:spcPts val="0"/>
              </a:spcAft>
              <a:buClrTx/>
              <a:buSzTx/>
              <a:tabLst/>
              <a:defRPr/>
            </a:pPr>
            <a:endParaRPr kumimoji="1" lang="en-US" altLang="ja-JP" sz="1400" b="1">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a:p>
            <a:pPr marR="0" lvl="0" algn="ctr" defTabSz="653156" rtl="0" eaLnBrk="1" fontAlgn="auto" latinLnBrk="0" hangingPunct="1">
              <a:spcBef>
                <a:spcPts val="0"/>
              </a:spcBef>
              <a:spcAft>
                <a:spcPts val="0"/>
              </a:spcAft>
              <a:buClrTx/>
              <a:buSzTx/>
              <a:tabLst/>
              <a:defRPr/>
            </a:pPr>
            <a:r>
              <a:rPr kumimoji="1" lang="ja-JP" altLang="en-US" sz="1400" b="1">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rPr>
              <a:t>世界水準のエンタメや歴史や豊かな自然などにより、「ワクワク」楽しくなるまち</a:t>
            </a:r>
          </a:p>
          <a:p>
            <a:pPr marR="0" lvl="0" algn="ctr" defTabSz="653156" rtl="0" eaLnBrk="1" fontAlgn="auto" latinLnBrk="0" hangingPunct="1">
              <a:spcBef>
                <a:spcPts val="0"/>
              </a:spcBef>
              <a:spcAft>
                <a:spcPts val="0"/>
              </a:spcAft>
              <a:buClrTx/>
              <a:buSzTx/>
              <a:tabLst/>
              <a:defRPr/>
            </a:pPr>
            <a:endParaRPr kumimoji="1" lang="en-US" altLang="ja-JP" sz="1000" b="1">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a:p>
            <a:pPr marL="92075" marR="0" lvl="0" indent="-98425" defTabSz="653156" rtl="0" eaLnBrk="1" fontAlgn="auto" latinLnBrk="0" hangingPunct="1">
              <a:spcBef>
                <a:spcPts val="0"/>
              </a:spcBef>
              <a:spcAft>
                <a:spcPts val="0"/>
              </a:spcAft>
              <a:buClrTx/>
              <a:buSzTx/>
              <a:buFont typeface="Wingdings" panose="05000000000000000000" pitchFamily="2" charset="2"/>
              <a:buChar char="Ø"/>
              <a:tabLst/>
              <a:defRPr/>
            </a:pPr>
            <a:r>
              <a:rPr kumimoji="1" lang="ja-JP" altLang="en-US" sz="1000">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rPr>
              <a:t>世界水準のｴﾝﾀｰﾃｲﾝﾒﾝﾄやｺﾝﾃﾝﾂが日常的を楽しむことができる</a:t>
            </a:r>
            <a:endParaRPr kumimoji="1" lang="en-US" altLang="ja-JP" sz="1000">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a:p>
            <a:pPr marL="92075" marR="0" lvl="0" indent="-98425" defTabSz="653156" rtl="0" eaLnBrk="1" fontAlgn="auto" latinLnBrk="0" hangingPunct="1">
              <a:spcBef>
                <a:spcPts val="0"/>
              </a:spcBef>
              <a:spcAft>
                <a:spcPts val="0"/>
              </a:spcAft>
              <a:buClrTx/>
              <a:buSzTx/>
              <a:buFont typeface="Wingdings" panose="05000000000000000000" pitchFamily="2" charset="2"/>
              <a:buChar char="Ø"/>
              <a:tabLst/>
              <a:defRPr/>
            </a:pPr>
            <a:r>
              <a:rPr kumimoji="1" lang="ja-JP" altLang="en-US" sz="1000">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rPr>
              <a:t>国内外の人が、府内地域にある豊富な文化や歴史遺産、食や四季折々の自然を楽しめる環境が整っている</a:t>
            </a:r>
            <a:endParaRPr kumimoji="1" lang="en-US" altLang="ja-JP" sz="1000">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p:txBody>
      </p:sp>
      <p:sp>
        <p:nvSpPr>
          <p:cNvPr id="90" name="正方形/長方形 89">
            <a:extLst>
              <a:ext uri="{FF2B5EF4-FFF2-40B4-BE49-F238E27FC236}">
                <a16:creationId xmlns:a16="http://schemas.microsoft.com/office/drawing/2014/main" id="{E470133A-3400-40A6-9B69-7C2C3C2C88D3}"/>
              </a:ext>
            </a:extLst>
          </p:cNvPr>
          <p:cNvSpPr/>
          <p:nvPr/>
        </p:nvSpPr>
        <p:spPr>
          <a:xfrm>
            <a:off x="420965" y="2985291"/>
            <a:ext cx="3780000" cy="1670711"/>
          </a:xfrm>
          <a:prstGeom prst="rect">
            <a:avLst/>
          </a:prstGeom>
          <a:solidFill>
            <a:schemeClr val="bg1"/>
          </a:solidFill>
          <a:ln w="12700" cap="flat" cmpd="sng" algn="ctr">
            <a:solidFill>
              <a:srgbClr val="A9D18E"/>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3975" tIns="53975" rIns="53975" bIns="53975" numCol="1" spcCol="0" rtlCol="0" fromWordArt="0" anchor="ctr" anchorCtr="0" forceAA="0" compatLnSpc="1">
            <a:prstTxWarp prst="textNoShape">
              <a:avLst/>
            </a:prstTxWarp>
            <a:noAutofit/>
          </a:bodyPr>
          <a:lstStyle/>
          <a:p>
            <a:pPr marR="0" lvl="0" algn="ctr" defTabSz="653156" rtl="0" eaLnBrk="1" fontAlgn="auto" latinLnBrk="0" hangingPunct="1">
              <a:spcBef>
                <a:spcPts val="0"/>
              </a:spcBef>
              <a:spcAft>
                <a:spcPts val="0"/>
              </a:spcAft>
              <a:buClrTx/>
              <a:buSzTx/>
              <a:tabLst/>
              <a:defRPr/>
            </a:pPr>
            <a:endParaRPr kumimoji="1" lang="en-US" altLang="ja-JP" sz="1400" b="1">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a:p>
            <a:pPr marR="0" lvl="0" algn="ctr" defTabSz="653156" rtl="0" eaLnBrk="1" fontAlgn="auto" latinLnBrk="0" hangingPunct="1">
              <a:spcBef>
                <a:spcPts val="0"/>
              </a:spcBef>
              <a:spcAft>
                <a:spcPts val="0"/>
              </a:spcAft>
              <a:buClrTx/>
              <a:buSzTx/>
              <a:tabLst/>
              <a:defRPr/>
            </a:pPr>
            <a:r>
              <a:rPr kumimoji="1" lang="ja-JP" altLang="en-US" sz="1400" b="1">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rPr>
              <a:t>思いやりや「フレンドリー」気質が府域全体にあふれ、誰もが自分らしく暮らせるまち</a:t>
            </a:r>
            <a:endParaRPr kumimoji="1" lang="en-US" altLang="ja-JP" sz="1400" b="1" i="0" u="none" strike="noStrike" kern="12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a:p>
            <a:pPr marR="0" lvl="0" algn="ctr" defTabSz="653156" rtl="0" eaLnBrk="1" fontAlgn="auto" latinLnBrk="0" hangingPunct="1">
              <a:spcBef>
                <a:spcPts val="0"/>
              </a:spcBef>
              <a:spcAft>
                <a:spcPts val="0"/>
              </a:spcAft>
              <a:buClrTx/>
              <a:buSzTx/>
              <a:tabLst/>
              <a:defRPr/>
            </a:pPr>
            <a:endParaRPr kumimoji="1" lang="en-US" altLang="ja-JP" sz="1000" b="1" i="0" u="none" strike="noStrike" kern="12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a:p>
            <a:pPr marL="180000" marR="0" lvl="0" indent="-100013" defTabSz="653156" rtl="0" eaLnBrk="1" fontAlgn="auto" latinLnBrk="0" hangingPunct="1">
              <a:spcBef>
                <a:spcPts val="0"/>
              </a:spcBef>
              <a:spcAft>
                <a:spcPts val="0"/>
              </a:spcAft>
              <a:buClrTx/>
              <a:buSzTx/>
              <a:buFont typeface="Wingdings" panose="05000000000000000000" pitchFamily="2" charset="2"/>
              <a:buChar char="Ø"/>
              <a:tabLst/>
              <a:defRPr/>
            </a:pPr>
            <a:r>
              <a:rPr kumimoji="1" lang="ja-JP" altLang="en-US" sz="1000">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rPr>
              <a:t>性別、年齢、国籍、障がいの有無にかかわらず、一人ひとりが尊重され、安心して生活している</a:t>
            </a:r>
            <a:endParaRPr kumimoji="1" lang="en-US" altLang="ja-JP" sz="1000">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a:p>
            <a:pPr marL="180000" marR="0" lvl="0" indent="-100013" defTabSz="653156" rtl="0" eaLnBrk="1" fontAlgn="auto" latinLnBrk="0" hangingPunct="1">
              <a:spcBef>
                <a:spcPts val="0"/>
              </a:spcBef>
              <a:spcAft>
                <a:spcPts val="0"/>
              </a:spcAft>
              <a:buClrTx/>
              <a:buSzTx/>
              <a:buFont typeface="Wingdings" panose="05000000000000000000" pitchFamily="2" charset="2"/>
              <a:buChar char="Ø"/>
              <a:tabLst/>
              <a:defRPr/>
            </a:pPr>
            <a:r>
              <a:rPr kumimoji="1" lang="ja-JP" altLang="en-US" sz="1000">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rPr>
              <a:t>人と人とのつながりを大切にし、互いに助け合う文化が広がっている</a:t>
            </a:r>
            <a:endParaRPr kumimoji="1" lang="en-US" altLang="ja-JP" sz="1000">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a:p>
            <a:pPr marL="180000" marR="0" lvl="0" indent="-100013" defTabSz="653156" rtl="0" eaLnBrk="1" fontAlgn="auto" latinLnBrk="0" hangingPunct="1">
              <a:spcBef>
                <a:spcPts val="0"/>
              </a:spcBef>
              <a:spcAft>
                <a:spcPts val="0"/>
              </a:spcAft>
              <a:buClrTx/>
              <a:buSzTx/>
              <a:buFont typeface="Wingdings" panose="05000000000000000000" pitchFamily="2" charset="2"/>
              <a:buChar char="Ø"/>
              <a:tabLst/>
              <a:defRPr/>
            </a:pPr>
            <a:endParaRPr kumimoji="1" lang="en-US" altLang="ja-JP" sz="1000">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p:txBody>
      </p:sp>
      <p:sp>
        <p:nvSpPr>
          <p:cNvPr id="92" name="正方形/長方形 91">
            <a:extLst>
              <a:ext uri="{FF2B5EF4-FFF2-40B4-BE49-F238E27FC236}">
                <a16:creationId xmlns:a16="http://schemas.microsoft.com/office/drawing/2014/main" id="{C5CAD7A6-B366-4FBF-91E4-32609D6CD762}"/>
              </a:ext>
            </a:extLst>
          </p:cNvPr>
          <p:cNvSpPr/>
          <p:nvPr/>
        </p:nvSpPr>
        <p:spPr>
          <a:xfrm>
            <a:off x="420965" y="1741657"/>
            <a:ext cx="3780000" cy="1168903"/>
          </a:xfrm>
          <a:prstGeom prst="rect">
            <a:avLst/>
          </a:prstGeom>
          <a:solidFill>
            <a:schemeClr val="bg1"/>
          </a:solidFill>
          <a:ln w="12700" cap="flat" cmpd="sng" algn="ctr">
            <a:solidFill>
              <a:srgbClr val="FFD966"/>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3975" tIns="53975" rIns="53975" bIns="53975" numCol="1" spcCol="0" rtlCol="0" fromWordArt="0" anchor="ctr" anchorCtr="0" forceAA="0" compatLnSpc="1">
            <a:prstTxWarp prst="textNoShape">
              <a:avLst/>
            </a:prstTxWarp>
            <a:noAutofit/>
          </a:bodyPr>
          <a:lstStyle/>
          <a:p>
            <a:pPr marR="0" lvl="0" algn="ctr" defTabSz="653156" rtl="0" eaLnBrk="1" fontAlgn="auto" latinLnBrk="0" hangingPunct="1">
              <a:spcBef>
                <a:spcPts val="0"/>
              </a:spcBef>
              <a:spcAft>
                <a:spcPts val="0"/>
              </a:spcAft>
              <a:buClrTx/>
              <a:buSzTx/>
              <a:tabLst/>
              <a:defRPr/>
            </a:pPr>
            <a:r>
              <a:rPr kumimoji="1" lang="ja-JP" altLang="en-US" sz="1400" b="1">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rPr>
              <a:t>新しい挑戦が芽生え、多様な人が自分の可能性に「チャレンジ」できるまち</a:t>
            </a:r>
            <a:endParaRPr kumimoji="1" lang="en-US" altLang="ja-JP" sz="1400" b="1">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a:p>
            <a:pPr marL="185738" marR="0" lvl="0" indent="-100013" algn="ctr" defTabSz="653156" rtl="0" eaLnBrk="1" fontAlgn="auto" latinLnBrk="0" hangingPunct="1">
              <a:spcBef>
                <a:spcPts val="0"/>
              </a:spcBef>
              <a:spcAft>
                <a:spcPts val="0"/>
              </a:spcAft>
              <a:buClrTx/>
              <a:buSzTx/>
              <a:tabLst/>
              <a:defRPr/>
            </a:pPr>
            <a:endParaRPr kumimoji="1" lang="en-US" altLang="ja-JP" sz="1000" b="1">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a:p>
            <a:pPr marL="180000" marR="0" lvl="0" indent="-100013" defTabSz="653156" rtl="0" eaLnBrk="1" fontAlgn="auto" latinLnBrk="0" hangingPunct="1">
              <a:spcBef>
                <a:spcPts val="0"/>
              </a:spcBef>
              <a:spcAft>
                <a:spcPts val="0"/>
              </a:spcAft>
              <a:buClrTx/>
              <a:buSzTx/>
              <a:buFont typeface="Wingdings" panose="05000000000000000000" pitchFamily="2" charset="2"/>
              <a:buChar char="Ø"/>
              <a:tabLst/>
              <a:defRPr/>
            </a:pPr>
            <a:r>
              <a:rPr kumimoji="1" lang="ja-JP" altLang="en-US" sz="1000">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rPr>
              <a:t>起業やクリエイティブ活動など、誰もが新しい一歩を踏み出せる、チャレンジの土壌が整っている</a:t>
            </a:r>
            <a:endParaRPr kumimoji="1" lang="en-US" altLang="ja-JP" sz="1000">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a:p>
            <a:pPr marL="180000" marR="0" lvl="0" indent="-100013" defTabSz="653156" rtl="0" eaLnBrk="1" fontAlgn="auto" latinLnBrk="0" hangingPunct="1">
              <a:spcBef>
                <a:spcPts val="0"/>
              </a:spcBef>
              <a:spcAft>
                <a:spcPts val="0"/>
              </a:spcAft>
              <a:buClrTx/>
              <a:buSzTx/>
              <a:buFont typeface="Wingdings" panose="05000000000000000000" pitchFamily="2" charset="2"/>
              <a:buChar char="Ø"/>
              <a:tabLst/>
              <a:defRPr/>
            </a:pPr>
            <a:r>
              <a:rPr kumimoji="1" lang="ja-JP" altLang="en-US" sz="1000">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rPr>
              <a:t>進みたい道を選択できる教育環境が整備されている</a:t>
            </a:r>
            <a:endParaRPr kumimoji="1" lang="en-US" altLang="ja-JP" sz="1000" b="1">
              <a:solidFill>
                <a:schemeClr val="tx1"/>
              </a:solidFill>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p:txBody>
      </p:sp>
      <p:sp>
        <p:nvSpPr>
          <p:cNvPr id="93" name="正方形/長方形 2">
            <a:extLst>
              <a:ext uri="{FF2B5EF4-FFF2-40B4-BE49-F238E27FC236}">
                <a16:creationId xmlns:a16="http://schemas.microsoft.com/office/drawing/2014/main" id="{DFF316DD-0321-453A-9851-E547B80BE248}"/>
              </a:ext>
            </a:extLst>
          </p:cNvPr>
          <p:cNvSpPr/>
          <p:nvPr/>
        </p:nvSpPr>
        <p:spPr>
          <a:xfrm>
            <a:off x="420965" y="1476078"/>
            <a:ext cx="3780000" cy="252000"/>
          </a:xfrm>
          <a:prstGeom prst="rect">
            <a:avLst/>
          </a:prstGeom>
          <a:solidFill>
            <a:srgbClr val="FFD966"/>
          </a:solidFill>
          <a:ln w="28575" cmpd="sng">
            <a:solidFill>
              <a:srgbClr val="FFD966"/>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HGP創英角ｺﾞｼｯｸUB" panose="020B0900000000000000" pitchFamily="50" charset="-128"/>
              </a:rPr>
              <a:t>チャレンジ</a:t>
            </a:r>
            <a:endParaRPr kumimoji="1" lang="en-US" altLang="ja-JP" sz="1400" b="1"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p:txBody>
      </p:sp>
      <p:sp>
        <p:nvSpPr>
          <p:cNvPr id="98" name="正方形/長方形 2">
            <a:extLst>
              <a:ext uri="{FF2B5EF4-FFF2-40B4-BE49-F238E27FC236}">
                <a16:creationId xmlns:a16="http://schemas.microsoft.com/office/drawing/2014/main" id="{E76690D7-75E4-45AC-99C6-F573F484AF64}"/>
              </a:ext>
            </a:extLst>
          </p:cNvPr>
          <p:cNvSpPr/>
          <p:nvPr/>
        </p:nvSpPr>
        <p:spPr>
          <a:xfrm>
            <a:off x="420965" y="2985291"/>
            <a:ext cx="3780000" cy="252000"/>
          </a:xfrm>
          <a:prstGeom prst="rect">
            <a:avLst/>
          </a:prstGeom>
          <a:solidFill>
            <a:srgbClr val="A9D18E"/>
          </a:solidFill>
          <a:ln w="28575" cmpd="sng">
            <a:solidFill>
              <a:srgbClr val="A9D18E"/>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HGP創英角ｺﾞｼｯｸUB" panose="020B0900000000000000" pitchFamily="50" charset="-128"/>
              </a:rPr>
              <a:t>フレンドリー</a:t>
            </a:r>
            <a:endParaRPr kumimoji="1" lang="en-US" altLang="ja-JP" sz="1400" b="1"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p:txBody>
      </p:sp>
      <p:sp>
        <p:nvSpPr>
          <p:cNvPr id="87" name="正方形/長方形 2">
            <a:extLst>
              <a:ext uri="{FF2B5EF4-FFF2-40B4-BE49-F238E27FC236}">
                <a16:creationId xmlns:a16="http://schemas.microsoft.com/office/drawing/2014/main" id="{D2998B9F-271E-45D3-B9F0-E2E229D69A22}"/>
              </a:ext>
            </a:extLst>
          </p:cNvPr>
          <p:cNvSpPr/>
          <p:nvPr/>
        </p:nvSpPr>
        <p:spPr>
          <a:xfrm>
            <a:off x="4305318" y="2982568"/>
            <a:ext cx="3780000" cy="252000"/>
          </a:xfrm>
          <a:prstGeom prst="rect">
            <a:avLst/>
          </a:prstGeom>
          <a:solidFill>
            <a:srgbClr val="9DC3E6"/>
          </a:solidFill>
          <a:ln w="28575" cmpd="sng">
            <a:solidFill>
              <a:schemeClr val="accent5">
                <a:lumMod val="60000"/>
                <a:lumOff val="4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HGP創英角ｺﾞｼｯｸUB" panose="020B0900000000000000" pitchFamily="50" charset="-128"/>
              </a:rPr>
              <a:t>ライフ</a:t>
            </a:r>
            <a:endParaRPr kumimoji="1" lang="en-US" altLang="ja-JP" sz="1400" b="1"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p:txBody>
      </p:sp>
      <p:sp>
        <p:nvSpPr>
          <p:cNvPr id="86" name="正方形/長方形 2">
            <a:extLst>
              <a:ext uri="{FF2B5EF4-FFF2-40B4-BE49-F238E27FC236}">
                <a16:creationId xmlns:a16="http://schemas.microsoft.com/office/drawing/2014/main" id="{34E2F088-5720-4AF1-9278-117AC0341994}"/>
              </a:ext>
            </a:extLst>
          </p:cNvPr>
          <p:cNvSpPr/>
          <p:nvPr/>
        </p:nvSpPr>
        <p:spPr>
          <a:xfrm>
            <a:off x="4305318" y="1476078"/>
            <a:ext cx="3780000" cy="252000"/>
          </a:xfrm>
          <a:prstGeom prst="rect">
            <a:avLst/>
          </a:prstGeom>
          <a:solidFill>
            <a:srgbClr val="F4B183"/>
          </a:solidFill>
          <a:ln w="28575" cmpd="sng">
            <a:solidFill>
              <a:srgbClr val="F4B183"/>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HGP創英角ｺﾞｼｯｸUB" panose="020B0900000000000000" pitchFamily="50" charset="-128"/>
              </a:rPr>
              <a:t>ワクワク</a:t>
            </a:r>
            <a:endParaRPr kumimoji="1" lang="en-US" altLang="ja-JP" sz="1400" b="1"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HGP創英角ｺﾞｼｯｸUB" panose="020B0900000000000000" pitchFamily="50" charset="-128"/>
            </a:endParaRPr>
          </a:p>
        </p:txBody>
      </p:sp>
      <p:sp>
        <p:nvSpPr>
          <p:cNvPr id="102" name="テキスト ボックス 101">
            <a:extLst>
              <a:ext uri="{FF2B5EF4-FFF2-40B4-BE49-F238E27FC236}">
                <a16:creationId xmlns:a16="http://schemas.microsoft.com/office/drawing/2014/main" id="{78CDDDF6-5D28-4644-946B-8F4BF91ACF40}"/>
              </a:ext>
            </a:extLst>
          </p:cNvPr>
          <p:cNvSpPr txBox="1"/>
          <p:nvPr/>
        </p:nvSpPr>
        <p:spPr>
          <a:xfrm>
            <a:off x="10441260" y="3094370"/>
            <a:ext cx="1877480" cy="2616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1"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cs typeface="+mn-cs"/>
              </a:rPr>
              <a:t>（</a:t>
            </a:r>
            <a:r>
              <a:rPr kumimoji="1" lang="en-US" altLang="ja-JP" sz="1100" b="1" i="1"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cs typeface="+mn-cs"/>
              </a:rPr>
              <a:t>Well-Being</a:t>
            </a:r>
            <a:r>
              <a:rPr kumimoji="1" lang="ja-JP" altLang="en-US" sz="1100" b="1" i="1"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cs typeface="+mn-cs"/>
              </a:rPr>
              <a:t>先進都市へ）</a:t>
            </a:r>
            <a:endParaRPr kumimoji="1" lang="en-US" altLang="ja-JP" sz="1100" b="1" i="1"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cs typeface="+mn-cs"/>
            </a:endParaRPr>
          </a:p>
        </p:txBody>
      </p:sp>
      <p:sp>
        <p:nvSpPr>
          <p:cNvPr id="25" name="テキスト ボックス 24">
            <a:extLst>
              <a:ext uri="{FF2B5EF4-FFF2-40B4-BE49-F238E27FC236}">
                <a16:creationId xmlns:a16="http://schemas.microsoft.com/office/drawing/2014/main" id="{7A390063-E1E5-4B8D-9F5E-CBDAE5F40EF2}"/>
              </a:ext>
            </a:extLst>
          </p:cNvPr>
          <p:cNvSpPr txBox="1"/>
          <p:nvPr/>
        </p:nvSpPr>
        <p:spPr>
          <a:xfrm>
            <a:off x="1800300" y="1070142"/>
            <a:ext cx="6213010" cy="307777"/>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 府民一人ひとりが豊かさを実感できる未来社会を構築する</a:t>
            </a:r>
          </a:p>
        </p:txBody>
      </p:sp>
      <p:sp>
        <p:nvSpPr>
          <p:cNvPr id="26" name="テキスト ボックス 25">
            <a:extLst>
              <a:ext uri="{FF2B5EF4-FFF2-40B4-BE49-F238E27FC236}">
                <a16:creationId xmlns:a16="http://schemas.microsoft.com/office/drawing/2014/main" id="{0C6D872A-000A-4C66-998F-5C6BF0420939}"/>
              </a:ext>
            </a:extLst>
          </p:cNvPr>
          <p:cNvSpPr txBox="1"/>
          <p:nvPr/>
        </p:nvSpPr>
        <p:spPr>
          <a:xfrm>
            <a:off x="429778" y="5208273"/>
            <a:ext cx="7491202" cy="1458284"/>
          </a:xfrm>
          <a:prstGeom prst="rect">
            <a:avLst/>
          </a:prstGeom>
          <a:noFill/>
        </p:spPr>
        <p:txBody>
          <a:bodyPr wrap="square" rtlCol="0">
            <a:spAutoFit/>
          </a:bodyPr>
          <a:lstStyle/>
          <a:p>
            <a:pPr marL="285750" indent="-285750">
              <a:lnSpc>
                <a:spcPts val="2200"/>
              </a:lnSpc>
              <a:buFont typeface="Wingdings" panose="05000000000000000000" pitchFamily="2" charset="2"/>
              <a:buChar char="l"/>
            </a:pPr>
            <a:r>
              <a:rPr kumimoji="0" lang="ja-JP" altLang="en-US" sz="1400">
                <a:solidFill>
                  <a:prstClr val="black"/>
                </a:solidFill>
                <a:latin typeface="BIZ UDPゴシック" panose="020B0400000000000000" pitchFamily="50" charset="-128"/>
                <a:ea typeface="BIZ UDPゴシック" panose="020B0400000000000000" pitchFamily="50" charset="-128"/>
              </a:rPr>
              <a:t>府民の豊かなくらしに向け、 </a:t>
            </a:r>
            <a:r>
              <a:rPr kumimoji="0" lang="ja-JP" altLang="en-US" sz="1400" b="1">
                <a:solidFill>
                  <a:prstClr val="black"/>
                </a:solidFill>
                <a:latin typeface="BIZ UDPゴシック" panose="020B0400000000000000" pitchFamily="50" charset="-128"/>
                <a:ea typeface="BIZ UDPゴシック" panose="020B0400000000000000" pitchFamily="50" charset="-128"/>
              </a:rPr>
              <a:t>「所得」</a:t>
            </a:r>
            <a:r>
              <a:rPr kumimoji="0" lang="ja-JP" altLang="en-US" sz="1400">
                <a:solidFill>
                  <a:prstClr val="black"/>
                </a:solidFill>
                <a:latin typeface="BIZ UDPゴシック" panose="020B0400000000000000" pitchFamily="50" charset="-128"/>
                <a:ea typeface="BIZ UDPゴシック" panose="020B0400000000000000" pitchFamily="50" charset="-128"/>
              </a:rPr>
              <a:t>や</a:t>
            </a:r>
            <a:r>
              <a:rPr kumimoji="0" lang="ja-JP" altLang="en-US" sz="1400" b="1">
                <a:solidFill>
                  <a:prstClr val="black"/>
                </a:solidFill>
                <a:latin typeface="BIZ UDPゴシック" panose="020B0400000000000000" pitchFamily="50" charset="-128"/>
                <a:ea typeface="BIZ UDPゴシック" panose="020B0400000000000000" pitchFamily="50" charset="-128"/>
              </a:rPr>
              <a:t>「雇用」</a:t>
            </a:r>
            <a:r>
              <a:rPr kumimoji="0" lang="ja-JP" altLang="en-US" sz="1400">
                <a:solidFill>
                  <a:prstClr val="black"/>
                </a:solidFill>
                <a:latin typeface="BIZ UDPゴシック" panose="020B0400000000000000" pitchFamily="50" charset="-128"/>
                <a:ea typeface="BIZ UDPゴシック" panose="020B0400000000000000" pitchFamily="50" charset="-128"/>
              </a:rPr>
              <a:t>といった生活の基盤を一層強固なものとする</a:t>
            </a:r>
            <a:endParaRPr kumimoji="0" lang="en-US" altLang="ja-JP" sz="1400">
              <a:solidFill>
                <a:prstClr val="black"/>
              </a:solidFill>
              <a:latin typeface="BIZ UDPゴシック" panose="020B0400000000000000" pitchFamily="50" charset="-128"/>
              <a:ea typeface="BIZ UDPゴシック" panose="020B0400000000000000" pitchFamily="50" charset="-128"/>
            </a:endParaRPr>
          </a:p>
          <a:p>
            <a:pPr marL="285750" indent="-285750">
              <a:lnSpc>
                <a:spcPts val="2200"/>
              </a:lnSpc>
              <a:buFont typeface="Wingdings" panose="05000000000000000000" pitchFamily="2" charset="2"/>
              <a:buChar char="l"/>
            </a:pPr>
            <a:r>
              <a:rPr kumimoji="0" lang="ja-JP" altLang="en-US" sz="1400">
                <a:solidFill>
                  <a:prstClr val="black"/>
                </a:solidFill>
                <a:latin typeface="BIZ UDPゴシック" panose="020B0400000000000000" pitchFamily="50" charset="-128"/>
                <a:ea typeface="BIZ UDPゴシック" panose="020B0400000000000000" pitchFamily="50" charset="-128"/>
              </a:rPr>
              <a:t>そのためには、</a:t>
            </a:r>
            <a:r>
              <a:rPr kumimoji="0" lang="en-US" altLang="ja-JP" sz="1400">
                <a:solidFill>
                  <a:prstClr val="black"/>
                </a:solidFill>
                <a:latin typeface="BIZ UDPゴシック" panose="020B0400000000000000" pitchFamily="50" charset="-128"/>
                <a:ea typeface="BIZ UDPゴシック" panose="020B0400000000000000" pitchFamily="50" charset="-128"/>
              </a:rPr>
              <a:t>Beyond EXPO 2025</a:t>
            </a:r>
            <a:r>
              <a:rPr kumimoji="0" lang="ja-JP" altLang="en-US" sz="1400">
                <a:solidFill>
                  <a:prstClr val="black"/>
                </a:solidFill>
                <a:latin typeface="BIZ UDPゴシック" panose="020B0400000000000000" pitchFamily="50" charset="-128"/>
                <a:ea typeface="BIZ UDPゴシック" panose="020B0400000000000000" pitchFamily="50" charset="-128"/>
              </a:rPr>
              <a:t>に掲げる取組を着実に推進し、</a:t>
            </a:r>
            <a:r>
              <a:rPr kumimoji="0" lang="ja-JP" altLang="en-US" sz="1400" b="1">
                <a:solidFill>
                  <a:prstClr val="black"/>
                </a:solidFill>
                <a:latin typeface="BIZ UDPゴシック" panose="020B0400000000000000" pitchFamily="50" charset="-128"/>
                <a:ea typeface="BIZ UDPゴシック" panose="020B0400000000000000" pitchFamily="50" charset="-128"/>
              </a:rPr>
              <a:t>「経済の成長」「都市力の向上」「人の集積」</a:t>
            </a:r>
            <a:r>
              <a:rPr kumimoji="0" lang="ja-JP" altLang="en-US" sz="1400">
                <a:solidFill>
                  <a:prstClr val="black"/>
                </a:solidFill>
                <a:latin typeface="BIZ UDPゴシック" panose="020B0400000000000000" pitchFamily="50" charset="-128"/>
                <a:ea typeface="BIZ UDPゴシック" panose="020B0400000000000000" pitchFamily="50" charset="-128"/>
              </a:rPr>
              <a:t>が互いに高めあう</a:t>
            </a:r>
            <a:r>
              <a:rPr kumimoji="0" lang="ja-JP" altLang="en-US" sz="1400" b="1">
                <a:solidFill>
                  <a:prstClr val="black"/>
                </a:solidFill>
                <a:latin typeface="BIZ UDPゴシック" panose="020B0400000000000000" pitchFamily="50" charset="-128"/>
                <a:ea typeface="BIZ UDPゴシック" panose="020B0400000000000000" pitchFamily="50" charset="-128"/>
              </a:rPr>
              <a:t>好循環サイクル</a:t>
            </a:r>
            <a:r>
              <a:rPr kumimoji="0" lang="ja-JP" altLang="en-US" sz="1400">
                <a:solidFill>
                  <a:prstClr val="black"/>
                </a:solidFill>
                <a:latin typeface="BIZ UDPゴシック" panose="020B0400000000000000" pitchFamily="50" charset="-128"/>
                <a:ea typeface="BIZ UDPゴシック" panose="020B0400000000000000" pitchFamily="50" charset="-128"/>
              </a:rPr>
              <a:t>を</a:t>
            </a:r>
            <a:r>
              <a:rPr kumimoji="0" lang="ja-JP" altLang="en-US" sz="1400" b="1">
                <a:solidFill>
                  <a:prstClr val="black"/>
                </a:solidFill>
                <a:latin typeface="BIZ UDPゴシック" panose="020B0400000000000000" pitchFamily="50" charset="-128"/>
                <a:ea typeface="BIZ UDPゴシック" panose="020B0400000000000000" pitchFamily="50" charset="-128"/>
              </a:rPr>
              <a:t>定着・加速</a:t>
            </a:r>
            <a:r>
              <a:rPr kumimoji="0" lang="ja-JP" altLang="en-US" sz="1400">
                <a:solidFill>
                  <a:prstClr val="black"/>
                </a:solidFill>
                <a:latin typeface="BIZ UDPゴシック" panose="020B0400000000000000" pitchFamily="50" charset="-128"/>
                <a:ea typeface="BIZ UDPゴシック" panose="020B0400000000000000" pitchFamily="50" charset="-128"/>
              </a:rPr>
              <a:t>させ、大阪をさらに飛躍につなげ、「世界に伍する経済力・都市力と唯一無二の魅力」を持つ「副首都・大阪」を早期に実現する</a:t>
            </a:r>
            <a:endParaRPr kumimoji="0" lang="en-US" altLang="ja-JP" sz="1400">
              <a:solidFill>
                <a:prstClr val="black"/>
              </a:solidFill>
              <a:latin typeface="BIZ UDPゴシック" panose="020B0400000000000000" pitchFamily="50" charset="-128"/>
              <a:ea typeface="BIZ UDPゴシック" panose="020B0400000000000000" pitchFamily="50" charset="-128"/>
            </a:endParaRPr>
          </a:p>
        </p:txBody>
      </p:sp>
      <p:sp>
        <p:nvSpPr>
          <p:cNvPr id="110" name="テキスト ボックス 109">
            <a:extLst>
              <a:ext uri="{FF2B5EF4-FFF2-40B4-BE49-F238E27FC236}">
                <a16:creationId xmlns:a16="http://schemas.microsoft.com/office/drawing/2014/main" id="{D3C49128-589A-41EB-BB1A-3C5616F348DC}"/>
              </a:ext>
            </a:extLst>
          </p:cNvPr>
          <p:cNvSpPr txBox="1"/>
          <p:nvPr/>
        </p:nvSpPr>
        <p:spPr>
          <a:xfrm>
            <a:off x="1743153" y="4814558"/>
            <a:ext cx="6270157" cy="307777"/>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marL="85725"/>
            <a:r>
              <a:rPr lang="ja-JP" altLang="en-US" sz="1400">
                <a:latin typeface="BIZ UDPゴシック" panose="020B0400000000000000" pitchFamily="50" charset="-128"/>
                <a:ea typeface="BIZ UDPゴシック" panose="020B0400000000000000" pitchFamily="50" charset="-128"/>
              </a:rPr>
              <a:t>「所得の向上」と「雇用の創出」</a:t>
            </a:r>
            <a:endParaRPr kumimoji="1" lang="ja-JP" altLang="en-US" sz="1400">
              <a:latin typeface="BIZ UDPゴシック" panose="020B0400000000000000" pitchFamily="50" charset="-128"/>
              <a:ea typeface="BIZ UDPゴシック" panose="020B0400000000000000" pitchFamily="50" charset="-128"/>
            </a:endParaRPr>
          </a:p>
        </p:txBody>
      </p:sp>
      <p:sp>
        <p:nvSpPr>
          <p:cNvPr id="103" name="四角形: 角を丸くする 102">
            <a:extLst>
              <a:ext uri="{FF2B5EF4-FFF2-40B4-BE49-F238E27FC236}">
                <a16:creationId xmlns:a16="http://schemas.microsoft.com/office/drawing/2014/main" id="{328D05ED-D851-4B17-92C2-A54C9EC67E5D}"/>
              </a:ext>
            </a:extLst>
          </p:cNvPr>
          <p:cNvSpPr/>
          <p:nvPr/>
        </p:nvSpPr>
        <p:spPr>
          <a:xfrm>
            <a:off x="429778" y="1044030"/>
            <a:ext cx="1440000" cy="360000"/>
          </a:xfrm>
          <a:prstGeom prst="roundRect">
            <a:avLst/>
          </a:prstGeom>
          <a:solidFill>
            <a:srgbClr val="B0D29A"/>
          </a:solidFill>
          <a:ln>
            <a:noFill/>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cs typeface="+mn-cs"/>
              </a:rPr>
              <a:t>暮らしの豊かさ</a:t>
            </a:r>
          </a:p>
        </p:txBody>
      </p:sp>
      <p:sp>
        <p:nvSpPr>
          <p:cNvPr id="109" name="四角形: 角を丸くする 108">
            <a:extLst>
              <a:ext uri="{FF2B5EF4-FFF2-40B4-BE49-F238E27FC236}">
                <a16:creationId xmlns:a16="http://schemas.microsoft.com/office/drawing/2014/main" id="{8748C6EE-F43E-4BF3-8CD9-EBE762599D2B}"/>
              </a:ext>
            </a:extLst>
          </p:cNvPr>
          <p:cNvSpPr/>
          <p:nvPr/>
        </p:nvSpPr>
        <p:spPr>
          <a:xfrm>
            <a:off x="429778" y="4788446"/>
            <a:ext cx="1384192" cy="360000"/>
          </a:xfrm>
          <a:prstGeom prst="roundRect">
            <a:avLst>
              <a:gd name="adj" fmla="val 28763"/>
            </a:avLst>
          </a:prstGeom>
          <a:solidFill>
            <a:srgbClr val="99B3DF"/>
          </a:solidFill>
          <a:ln>
            <a:noFill/>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cs typeface="+mn-cs"/>
              </a:rPr>
              <a:t>経済の豊かさ</a:t>
            </a:r>
          </a:p>
        </p:txBody>
      </p:sp>
    </p:spTree>
    <p:extLst>
      <p:ext uri="{BB962C8B-B14F-4D97-AF65-F5344CB8AC3E}">
        <p14:creationId xmlns:p14="http://schemas.microsoft.com/office/powerpoint/2010/main" val="332964251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lumMod val="60000"/>
            <a:lumOff val="40000"/>
          </a:schemeClr>
        </a:solidFill>
        <a:ln>
          <a:noFill/>
        </a:ln>
        <a:effectLst/>
      </a:spPr>
      <a:bodyPr vert="eaVert" rtlCol="0" anchor="ctr"/>
      <a:lstStyle>
        <a:defPPr marL="0" marR="0" indent="0" algn="ctr" defTabSz="457200" eaLnBrk="1" fontAlgn="auto" latinLnBrk="0" hangingPunct="1">
          <a:lnSpc>
            <a:spcPct val="100000"/>
          </a:lnSpc>
          <a:spcBef>
            <a:spcPts val="0"/>
          </a:spcBef>
          <a:spcAft>
            <a:spcPts val="0"/>
          </a:spcAft>
          <a:buClrTx/>
          <a:buSzTx/>
          <a:buFontTx/>
          <a:buNone/>
          <a:tabLst/>
          <a:defRPr kumimoji="0" sz="1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cs typeface="+mn-cs"/>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2184</Words>
  <Application>Microsoft Office PowerPoint</Application>
  <PresentationFormat>ユーザー設定</PresentationFormat>
  <Paragraphs>204</Paragraphs>
  <Slides>4</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BIZ UDPゴシック</vt:lpstr>
      <vt:lpstr>Meiryo UI</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2026-03-30T02:40:36Z</dcterms:modified>
</cp:coreProperties>
</file>