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4.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60" r:id="rId1"/>
  </p:sldMasterIdLst>
  <p:notesMasterIdLst>
    <p:notesMasterId r:id="rId92"/>
  </p:notesMasterIdLst>
  <p:handoutMasterIdLst>
    <p:handoutMasterId r:id="rId93"/>
  </p:handoutMasterIdLst>
  <p:sldIdLst>
    <p:sldId id="256" r:id="rId2"/>
    <p:sldId id="141170023" r:id="rId3"/>
    <p:sldId id="141170024" r:id="rId4"/>
    <p:sldId id="141169874" r:id="rId5"/>
    <p:sldId id="141169820" r:id="rId6"/>
    <p:sldId id="141170025" r:id="rId7"/>
    <p:sldId id="141169755" r:id="rId8"/>
    <p:sldId id="141170027" r:id="rId9"/>
    <p:sldId id="141170031" r:id="rId10"/>
    <p:sldId id="141170028" r:id="rId11"/>
    <p:sldId id="141169839" r:id="rId12"/>
    <p:sldId id="141169896" r:id="rId13"/>
    <p:sldId id="141169876" r:id="rId14"/>
    <p:sldId id="141169845" r:id="rId15"/>
    <p:sldId id="141169846" r:id="rId16"/>
    <p:sldId id="141169901" r:id="rId17"/>
    <p:sldId id="141169858" r:id="rId18"/>
    <p:sldId id="141169628" r:id="rId19"/>
    <p:sldId id="141169925" r:id="rId20"/>
    <p:sldId id="141169933" r:id="rId21"/>
    <p:sldId id="141169939" r:id="rId22"/>
    <p:sldId id="141169940" r:id="rId23"/>
    <p:sldId id="141169936" r:id="rId24"/>
    <p:sldId id="141169935" r:id="rId25"/>
    <p:sldId id="141170010" r:id="rId26"/>
    <p:sldId id="141169937" r:id="rId27"/>
    <p:sldId id="141169938" r:id="rId28"/>
    <p:sldId id="141170011" r:id="rId29"/>
    <p:sldId id="141170033" r:id="rId30"/>
    <p:sldId id="141169976" r:id="rId31"/>
    <p:sldId id="141169977" r:id="rId32"/>
    <p:sldId id="141169978" r:id="rId33"/>
    <p:sldId id="141170007" r:id="rId34"/>
    <p:sldId id="141169934" r:id="rId35"/>
    <p:sldId id="141169980" r:id="rId36"/>
    <p:sldId id="141169981" r:id="rId37"/>
    <p:sldId id="141169982" r:id="rId38"/>
    <p:sldId id="141169941" r:id="rId39"/>
    <p:sldId id="141170034" r:id="rId40"/>
    <p:sldId id="141169949" r:id="rId41"/>
    <p:sldId id="141169950" r:id="rId42"/>
    <p:sldId id="141169951" r:id="rId43"/>
    <p:sldId id="141169952" r:id="rId44"/>
    <p:sldId id="141169953" r:id="rId45"/>
    <p:sldId id="141169954" r:id="rId46"/>
    <p:sldId id="141170035" r:id="rId47"/>
    <p:sldId id="141169984" r:id="rId48"/>
    <p:sldId id="141169957" r:id="rId49"/>
    <p:sldId id="141169985" r:id="rId50"/>
    <p:sldId id="141169986" r:id="rId51"/>
    <p:sldId id="141169987" r:id="rId52"/>
    <p:sldId id="141169962" r:id="rId53"/>
    <p:sldId id="141169963" r:id="rId54"/>
    <p:sldId id="141169964" r:id="rId55"/>
    <p:sldId id="141170032" r:id="rId56"/>
    <p:sldId id="141170036" r:id="rId57"/>
    <p:sldId id="141169988" r:id="rId58"/>
    <p:sldId id="141170006" r:id="rId59"/>
    <p:sldId id="141169989" r:id="rId60"/>
    <p:sldId id="141169990" r:id="rId61"/>
    <p:sldId id="141169991" r:id="rId62"/>
    <p:sldId id="141170012" r:id="rId63"/>
    <p:sldId id="141169994" r:id="rId64"/>
    <p:sldId id="141169992" r:id="rId65"/>
    <p:sldId id="141169993" r:id="rId66"/>
    <p:sldId id="141170038" r:id="rId67"/>
    <p:sldId id="141170001" r:id="rId68"/>
    <p:sldId id="141170002" r:id="rId69"/>
    <p:sldId id="141170009" r:id="rId70"/>
    <p:sldId id="141169975" r:id="rId71"/>
    <p:sldId id="141169862" r:id="rId72"/>
    <p:sldId id="141169906" r:id="rId73"/>
    <p:sldId id="141170019" r:id="rId74"/>
    <p:sldId id="141170020" r:id="rId75"/>
    <p:sldId id="141170016" r:id="rId76"/>
    <p:sldId id="141169908" r:id="rId77"/>
    <p:sldId id="141170021" r:id="rId78"/>
    <p:sldId id="141170003" r:id="rId79"/>
    <p:sldId id="141169882" r:id="rId80"/>
    <p:sldId id="141170039" r:id="rId81"/>
    <p:sldId id="141170029" r:id="rId82"/>
    <p:sldId id="141169629" r:id="rId83"/>
    <p:sldId id="141169630" r:id="rId84"/>
    <p:sldId id="141169631" r:id="rId85"/>
    <p:sldId id="141169632" r:id="rId86"/>
    <p:sldId id="141169633" r:id="rId87"/>
    <p:sldId id="141169634" r:id="rId88"/>
    <p:sldId id="141169635" r:id="rId89"/>
    <p:sldId id="141169636" r:id="rId90"/>
    <p:sldId id="141170030" r:id="rId91"/>
  </p:sldIdLst>
  <p:sldSz cx="9906000" cy="6858000" type="A4"/>
  <p:notesSz cx="6807200" cy="9939338"/>
  <p:defaultTextStyle>
    <a:defPPr rtl="0">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FF"/>
    <a:srgbClr val="FFB3B3"/>
    <a:srgbClr val="FFC000"/>
    <a:srgbClr val="5195D3"/>
    <a:srgbClr val="84B4E0"/>
    <a:srgbClr val="FFE699"/>
    <a:srgbClr val="FF5B5B"/>
    <a:srgbClr val="FFECAF"/>
    <a:srgbClr val="BDD7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テーマ スタイル 2 - アクセント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36" autoAdjust="0"/>
    <p:restoredTop sz="96318" autoAdjust="0"/>
  </p:normalViewPr>
  <p:slideViewPr>
    <p:cSldViewPr snapToGrid="0">
      <p:cViewPr varScale="1">
        <p:scale>
          <a:sx n="61" d="100"/>
          <a:sy n="61" d="100"/>
        </p:scale>
        <p:origin x="64" y="3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commentAuthors" Target="commentAuthors.xml"/><Relationship Id="rId9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handoutMaster" Target="handoutMasters/handoutMaster1.xml"/><Relationship Id="rId9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10.19.147.23\disk1\201%20&#26032;&#12375;&#12356;&#12300;&#25104;&#38263;&#25126;&#30053;&#12301;\09_&#29702;&#35542;&#32232;&#26908;&#35342;\2025&#24180;&#24230;\04_&#21442;&#32771;&#36039;&#26009;&#26696;\02_&#21442;&#32771;&#36039;&#26009;&#32232;&#20316;&#25104;&#36942;&#31243;\01_&#21508;&#12496;&#12540;&#12484;&#20316;&#26989;\02_&#22823;&#38442;&#12398;&#32076;&#28168;&#12539;&#12414;&#12385;&#12539;&#12402;&#12392;&#12398;&#21205;&#12365;\01_&#21508;&#25351;&#27161;&#12398;&#21205;&#12365;\02_&#36039;&#26009;&#20316;&#25104;&#65288;&#12497;&#12527;&#12509;&#65289;\&#20803;&#12487;&#12540;&#12479;\02_&#20027;&#12394;&#26989;&#31278;&#21029;&#24220;&#20869;&#32207;&#29983;&#29987;&#65288;2015&#24180;&#24230;=100&#65289;&#12289;&#24220;&#27665;&#32076;&#28168;&#35336;&#31639;.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10.19.147.23\disk1\201%20&#26032;&#12375;&#12356;&#12300;&#25104;&#38263;&#25126;&#30053;&#12301;\09_&#29702;&#35542;&#32232;&#26908;&#35342;\2025&#24180;&#24230;\04_&#21442;&#32771;&#36039;&#26009;&#26696;\02_&#21442;&#32771;&#36039;&#26009;&#32232;&#20316;&#25104;&#36942;&#31243;\01_&#21508;&#12496;&#12540;&#12484;&#20316;&#26989;\02_&#22823;&#38442;&#12398;&#32076;&#28168;&#12539;&#12414;&#12385;&#12539;&#12402;&#12392;&#12398;&#21205;&#12365;\01_&#21508;&#25351;&#27161;&#12398;&#21205;&#12365;\02_&#36039;&#26009;&#20316;&#25104;&#65288;&#12497;&#12527;&#12509;&#65289;\&#20803;&#12487;&#12540;&#12479;(0624&#26178;&#28857;)\53_&#26469;&#38442;&#22806;&#22269;&#20154;&#26053;&#23458;&#32773;&#25968;.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OnishiTom\Desktop\3-3_&#20303;&#27665;&#22522;&#26412;&#21488;&#24115;&#20154;&#21475;&#31227;&#21205;&#22577;&#21578;.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_rels/chart5.xml.rels><?xml version="1.0" encoding="UTF-8" standalone="yes"?>
<Relationships xmlns="http://schemas.openxmlformats.org/package/2006/relationships"><Relationship Id="rId3" Type="http://schemas.openxmlformats.org/officeDocument/2006/relationships/oleObject" Target="file:///\\10.19.147.23\disk1\201%20&#26032;&#12375;&#12356;&#12300;&#25104;&#38263;&#25126;&#30053;&#12301;\09_&#29702;&#35542;&#32232;&#26908;&#35342;\2025&#24180;&#24230;\04_&#21442;&#32771;&#36039;&#26009;&#26696;\02_&#21442;&#32771;&#36039;&#26009;&#32232;&#20316;&#25104;&#36942;&#31243;\01_&#21508;&#12496;&#12540;&#12484;&#20316;&#26989;\02_&#22823;&#38442;&#12398;&#32076;&#28168;&#12539;&#12414;&#12385;&#12539;&#12402;&#12392;&#12398;&#21205;&#12365;\01_&#21508;&#25351;&#27161;&#12398;&#21205;&#12365;\02_&#36039;&#26009;&#20316;&#25104;&#65288;&#12497;&#12527;&#12509;&#65289;\&#20803;&#12487;&#12540;&#12479;(0624&#26178;&#28857;)\01_&#24220;&#20869;&#32207;&#29983;&#29987;&#65288;&#21517;&#30446;&#12539;&#23455;&#36074;&#65289;&#12289;&#25104;&#38263;&#29575;&#65288;&#21517;&#30446;&#12539;&#23455;&#36074;&#65289;_&#24220;&#27665;&#32076;&#28168;&#35336;&#31639;&#12539;&#22269;&#27665;&#32076;&#28168;&#35336;&#31639;.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40343410132055"/>
          <c:y val="6.5554077421383208E-2"/>
          <c:w val="0.80750597525329204"/>
          <c:h val="0.84304795958828094"/>
        </c:manualLayout>
      </c:layout>
      <c:lineChart>
        <c:grouping val="standard"/>
        <c:varyColors val="0"/>
        <c:ser>
          <c:idx val="0"/>
          <c:order val="0"/>
          <c:tx>
            <c:strRef>
              <c:f>グラフ・分析!$B$24</c:f>
              <c:strCache>
                <c:ptCount val="1"/>
                <c:pt idx="0">
                  <c:v> Manufacture</c:v>
                </c:pt>
              </c:strCache>
            </c:strRef>
          </c:tx>
          <c:spPr>
            <a:ln w="28575" cap="rnd">
              <a:solidFill>
                <a:schemeClr val="accent2"/>
              </a:solidFill>
              <a:round/>
            </a:ln>
            <a:effectLst/>
          </c:spPr>
          <c:marker>
            <c:symbol val="none"/>
          </c:marker>
          <c:cat>
            <c:numRef>
              <c:f>グラフ・分析!$C$23:$N$23</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グラフ・分析!$C$24:$N$24</c:f>
              <c:numCache>
                <c:formatCode>#,##0.0_ </c:formatCode>
                <c:ptCount val="12"/>
                <c:pt idx="0">
                  <c:v>101.09388878508597</c:v>
                </c:pt>
                <c:pt idx="1">
                  <c:v>97.859314610868182</c:v>
                </c:pt>
                <c:pt idx="2">
                  <c:v>97.271326985373037</c:v>
                </c:pt>
                <c:pt idx="3">
                  <c:v>99.682452628895248</c:v>
                </c:pt>
                <c:pt idx="4">
                  <c:v>100</c:v>
                </c:pt>
                <c:pt idx="5">
                  <c:v>98.003488674800934</c:v>
                </c:pt>
                <c:pt idx="6">
                  <c:v>105.86031052162991</c:v>
                </c:pt>
                <c:pt idx="7">
                  <c:v>107.6910358621969</c:v>
                </c:pt>
                <c:pt idx="8">
                  <c:v>101.98590699645234</c:v>
                </c:pt>
                <c:pt idx="9">
                  <c:v>104.68730746982359</c:v>
                </c:pt>
                <c:pt idx="10">
                  <c:v>112.71494862352078</c:v>
                </c:pt>
                <c:pt idx="11">
                  <c:v>115.20064808877883</c:v>
                </c:pt>
              </c:numCache>
            </c:numRef>
          </c:val>
          <c:smooth val="0"/>
          <c:extLst>
            <c:ext xmlns:c16="http://schemas.microsoft.com/office/drawing/2014/chart" uri="{C3380CC4-5D6E-409C-BE32-E72D297353CC}">
              <c16:uniqueId val="{00000000-37F8-4DDF-83AD-CFE45CF63E2B}"/>
            </c:ext>
          </c:extLst>
        </c:ser>
        <c:ser>
          <c:idx val="1"/>
          <c:order val="1"/>
          <c:tx>
            <c:strRef>
              <c:f>グラフ・分析!$B$25</c:f>
              <c:strCache>
                <c:ptCount val="1"/>
                <c:pt idx="0">
                  <c:v> Construction</c:v>
                </c:pt>
              </c:strCache>
            </c:strRef>
          </c:tx>
          <c:spPr>
            <a:ln w="28575" cap="rnd">
              <a:solidFill>
                <a:schemeClr val="accent4"/>
              </a:solidFill>
              <a:round/>
            </a:ln>
            <a:effectLst/>
          </c:spPr>
          <c:marker>
            <c:symbol val="none"/>
          </c:marker>
          <c:cat>
            <c:numRef>
              <c:f>グラフ・分析!$C$23:$N$23</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グラフ・分析!$C$25:$N$25</c:f>
              <c:numCache>
                <c:formatCode>#,##0.0_ </c:formatCode>
                <c:ptCount val="12"/>
                <c:pt idx="0">
                  <c:v>98.3506699365401</c:v>
                </c:pt>
                <c:pt idx="1">
                  <c:v>92.439371096803882</c:v>
                </c:pt>
                <c:pt idx="2">
                  <c:v>94.807814972895599</c:v>
                </c:pt>
                <c:pt idx="3">
                  <c:v>95.204062614754662</c:v>
                </c:pt>
                <c:pt idx="4">
                  <c:v>100</c:v>
                </c:pt>
                <c:pt idx="5">
                  <c:v>106.14786643219041</c:v>
                </c:pt>
                <c:pt idx="6">
                  <c:v>111.27657310375328</c:v>
                </c:pt>
                <c:pt idx="7">
                  <c:v>106.15229515467006</c:v>
                </c:pt>
                <c:pt idx="8">
                  <c:v>108.19947212088444</c:v>
                </c:pt>
                <c:pt idx="9">
                  <c:v>122.82022277704274</c:v>
                </c:pt>
                <c:pt idx="10">
                  <c:v>122.95523730263737</c:v>
                </c:pt>
                <c:pt idx="11">
                  <c:v>117.96031495598034</c:v>
                </c:pt>
              </c:numCache>
            </c:numRef>
          </c:val>
          <c:smooth val="0"/>
          <c:extLst>
            <c:ext xmlns:c16="http://schemas.microsoft.com/office/drawing/2014/chart" uri="{C3380CC4-5D6E-409C-BE32-E72D297353CC}">
              <c16:uniqueId val="{00000001-37F8-4DDF-83AD-CFE45CF63E2B}"/>
            </c:ext>
          </c:extLst>
        </c:ser>
        <c:ser>
          <c:idx val="2"/>
          <c:order val="2"/>
          <c:tx>
            <c:strRef>
              <c:f>グラフ・分析!$B$26</c:f>
              <c:strCache>
                <c:ptCount val="1"/>
                <c:pt idx="0">
                  <c:v> Wholesale and retail</c:v>
                </c:pt>
              </c:strCache>
            </c:strRef>
          </c:tx>
          <c:spPr>
            <a:ln w="28575" cap="rnd">
              <a:solidFill>
                <a:schemeClr val="accent5"/>
              </a:solidFill>
              <a:prstDash val="solid"/>
              <a:round/>
            </a:ln>
            <a:effectLst/>
          </c:spPr>
          <c:marker>
            <c:symbol val="none"/>
          </c:marker>
          <c:cat>
            <c:numRef>
              <c:f>グラフ・分析!$C$23:$N$23</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グラフ・分析!$C$26:$N$26</c:f>
              <c:numCache>
                <c:formatCode>#,##0.0_ </c:formatCode>
                <c:ptCount val="12"/>
                <c:pt idx="0">
                  <c:v>100.40580663801666</c:v>
                </c:pt>
                <c:pt idx="1">
                  <c:v>101.31945358793753</c:v>
                </c:pt>
                <c:pt idx="2">
                  <c:v>102.967733739289</c:v>
                </c:pt>
                <c:pt idx="3">
                  <c:v>98.577988539789899</c:v>
                </c:pt>
                <c:pt idx="4">
                  <c:v>100</c:v>
                </c:pt>
                <c:pt idx="5">
                  <c:v>97.17298269189439</c:v>
                </c:pt>
                <c:pt idx="6">
                  <c:v>101.90169923531789</c:v>
                </c:pt>
                <c:pt idx="7">
                  <c:v>101.41283798847196</c:v>
                </c:pt>
                <c:pt idx="8">
                  <c:v>96.144320449256512</c:v>
                </c:pt>
                <c:pt idx="9">
                  <c:v>85.239328939728594</c:v>
                </c:pt>
                <c:pt idx="10">
                  <c:v>89.268626079116345</c:v>
                </c:pt>
                <c:pt idx="11">
                  <c:v>89.521551799896827</c:v>
                </c:pt>
              </c:numCache>
            </c:numRef>
          </c:val>
          <c:smooth val="0"/>
          <c:extLst>
            <c:ext xmlns:c16="http://schemas.microsoft.com/office/drawing/2014/chart" uri="{C3380CC4-5D6E-409C-BE32-E72D297353CC}">
              <c16:uniqueId val="{00000002-37F8-4DDF-83AD-CFE45CF63E2B}"/>
            </c:ext>
          </c:extLst>
        </c:ser>
        <c:ser>
          <c:idx val="3"/>
          <c:order val="3"/>
          <c:tx>
            <c:strRef>
              <c:f>グラフ・分析!$B$27</c:f>
              <c:strCache>
                <c:ptCount val="1"/>
                <c:pt idx="0">
                  <c:v> Transport and postal</c:v>
                </c:pt>
              </c:strCache>
            </c:strRef>
          </c:tx>
          <c:spPr>
            <a:ln w="28575" cap="rnd">
              <a:solidFill>
                <a:schemeClr val="accent6"/>
              </a:solidFill>
              <a:prstDash val="solid"/>
              <a:round/>
            </a:ln>
            <a:effectLst/>
          </c:spPr>
          <c:marker>
            <c:symbol val="none"/>
          </c:marker>
          <c:cat>
            <c:numRef>
              <c:f>グラフ・分析!$C$23:$N$23</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グラフ・分析!$C$27:$N$27</c:f>
              <c:numCache>
                <c:formatCode>#,##0.0_ </c:formatCode>
                <c:ptCount val="12"/>
                <c:pt idx="0">
                  <c:v>99.758350461541525</c:v>
                </c:pt>
                <c:pt idx="1">
                  <c:v>100.42779025980464</c:v>
                </c:pt>
                <c:pt idx="2">
                  <c:v>105.31823828350457</c:v>
                </c:pt>
                <c:pt idx="3">
                  <c:v>100.21818169222223</c:v>
                </c:pt>
                <c:pt idx="4">
                  <c:v>100</c:v>
                </c:pt>
                <c:pt idx="5">
                  <c:v>100.12175568932902</c:v>
                </c:pt>
                <c:pt idx="6">
                  <c:v>103.62426679217491</c:v>
                </c:pt>
                <c:pt idx="7">
                  <c:v>104.2592408974416</c:v>
                </c:pt>
                <c:pt idx="8">
                  <c:v>100.15643787537188</c:v>
                </c:pt>
                <c:pt idx="9">
                  <c:v>62.595630390947477</c:v>
                </c:pt>
                <c:pt idx="10">
                  <c:v>67.872648398406085</c:v>
                </c:pt>
                <c:pt idx="11">
                  <c:v>85.666601574424021</c:v>
                </c:pt>
              </c:numCache>
            </c:numRef>
          </c:val>
          <c:smooth val="0"/>
          <c:extLst>
            <c:ext xmlns:c16="http://schemas.microsoft.com/office/drawing/2014/chart" uri="{C3380CC4-5D6E-409C-BE32-E72D297353CC}">
              <c16:uniqueId val="{00000003-37F8-4DDF-83AD-CFE45CF63E2B}"/>
            </c:ext>
          </c:extLst>
        </c:ser>
        <c:ser>
          <c:idx val="4"/>
          <c:order val="4"/>
          <c:tx>
            <c:strRef>
              <c:f>グラフ・分析!$B$28</c:f>
              <c:strCache>
                <c:ptCount val="1"/>
              </c:strCache>
            </c:strRef>
          </c:tx>
          <c:spPr>
            <a:ln w="28575" cap="rnd">
              <a:solidFill>
                <a:schemeClr val="accent5">
                  <a:lumMod val="50000"/>
                </a:schemeClr>
              </a:solidFill>
              <a:round/>
            </a:ln>
            <a:effectLst/>
          </c:spPr>
          <c:marker>
            <c:symbol val="none"/>
          </c:marker>
          <c:cat>
            <c:numRef>
              <c:f>グラフ・分析!$C$23:$N$23</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グラフ・分析!$C$28:$N$28</c:f>
              <c:numCache>
                <c:formatCode>#,##0.0_ </c:formatCode>
                <c:ptCount val="12"/>
                <c:pt idx="0">
                  <c:v>107.6558645405798</c:v>
                </c:pt>
                <c:pt idx="1">
                  <c:v>98.217296775627716</c:v>
                </c:pt>
                <c:pt idx="2">
                  <c:v>103.91262151714118</c:v>
                </c:pt>
                <c:pt idx="3">
                  <c:v>105.42184678945344</c:v>
                </c:pt>
                <c:pt idx="4">
                  <c:v>100</c:v>
                </c:pt>
                <c:pt idx="5">
                  <c:v>103.688048623122</c:v>
                </c:pt>
                <c:pt idx="6">
                  <c:v>107.16453678451954</c:v>
                </c:pt>
                <c:pt idx="7">
                  <c:v>109.50178649851712</c:v>
                </c:pt>
                <c:pt idx="8">
                  <c:v>97.089769517292979</c:v>
                </c:pt>
                <c:pt idx="9">
                  <c:v>61.363594467547536</c:v>
                </c:pt>
                <c:pt idx="10">
                  <c:v>55.154170213458109</c:v>
                </c:pt>
                <c:pt idx="11">
                  <c:v>67.173103302446876</c:v>
                </c:pt>
              </c:numCache>
            </c:numRef>
          </c:val>
          <c:smooth val="0"/>
          <c:extLst>
            <c:ext xmlns:c16="http://schemas.microsoft.com/office/drawing/2014/chart" uri="{C3380CC4-5D6E-409C-BE32-E72D297353CC}">
              <c16:uniqueId val="{00000004-37F8-4DDF-83AD-CFE45CF63E2B}"/>
            </c:ext>
          </c:extLst>
        </c:ser>
        <c:ser>
          <c:idx val="5"/>
          <c:order val="5"/>
          <c:tx>
            <c:strRef>
              <c:f>グラフ・分析!$B$29</c:f>
              <c:strCache>
                <c:ptCount val="1"/>
                <c:pt idx="0">
                  <c:v> Finance and insurance</c:v>
                </c:pt>
              </c:strCache>
            </c:strRef>
          </c:tx>
          <c:spPr>
            <a:ln w="28575" cap="rnd">
              <a:solidFill>
                <a:schemeClr val="accent4">
                  <a:lumMod val="75000"/>
                </a:schemeClr>
              </a:solidFill>
              <a:round/>
            </a:ln>
            <a:effectLst/>
          </c:spPr>
          <c:marker>
            <c:symbol val="none"/>
          </c:marker>
          <c:cat>
            <c:numRef>
              <c:f>グラフ・分析!$C$23:$N$23</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グラフ・分析!$C$29:$N$29</c:f>
              <c:numCache>
                <c:formatCode>#,##0.0_ </c:formatCode>
                <c:ptCount val="12"/>
                <c:pt idx="0">
                  <c:v>87.537675525696827</c:v>
                </c:pt>
                <c:pt idx="1">
                  <c:v>90.08810908766543</c:v>
                </c:pt>
                <c:pt idx="2">
                  <c:v>97.22721041487678</c:v>
                </c:pt>
                <c:pt idx="3">
                  <c:v>96.900337084454208</c:v>
                </c:pt>
                <c:pt idx="4">
                  <c:v>100</c:v>
                </c:pt>
                <c:pt idx="5">
                  <c:v>96.167718295047493</c:v>
                </c:pt>
                <c:pt idx="6">
                  <c:v>99.5581635000446</c:v>
                </c:pt>
                <c:pt idx="7">
                  <c:v>99.001539884414768</c:v>
                </c:pt>
                <c:pt idx="8">
                  <c:v>97.67626512302644</c:v>
                </c:pt>
                <c:pt idx="9">
                  <c:v>100.81600963366712</c:v>
                </c:pt>
                <c:pt idx="10">
                  <c:v>112.62687614728431</c:v>
                </c:pt>
                <c:pt idx="11">
                  <c:v>124.31256836758166</c:v>
                </c:pt>
              </c:numCache>
            </c:numRef>
          </c:val>
          <c:smooth val="0"/>
          <c:extLst>
            <c:ext xmlns:c16="http://schemas.microsoft.com/office/drawing/2014/chart" uri="{C3380CC4-5D6E-409C-BE32-E72D297353CC}">
              <c16:uniqueId val="{00000005-37F8-4DDF-83AD-CFE45CF63E2B}"/>
            </c:ext>
          </c:extLst>
        </c:ser>
        <c:ser>
          <c:idx val="6"/>
          <c:order val="6"/>
          <c:tx>
            <c:strRef>
              <c:f>グラフ・分析!$B$30</c:f>
              <c:strCache>
                <c:ptCount val="1"/>
                <c:pt idx="0">
                  <c:v> Real estate</c:v>
                </c:pt>
              </c:strCache>
            </c:strRef>
          </c:tx>
          <c:spPr>
            <a:ln w="28575" cap="rnd">
              <a:solidFill>
                <a:schemeClr val="accent4">
                  <a:lumMod val="50000"/>
                </a:schemeClr>
              </a:solidFill>
              <a:prstDash val="solid"/>
              <a:round/>
            </a:ln>
            <a:effectLst/>
          </c:spPr>
          <c:marker>
            <c:symbol val="none"/>
          </c:marker>
          <c:cat>
            <c:numRef>
              <c:f>グラフ・分析!$C$23:$N$23</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グラフ・分析!$C$30:$N$30</c:f>
              <c:numCache>
                <c:formatCode>#,##0.0_ </c:formatCode>
                <c:ptCount val="12"/>
                <c:pt idx="0">
                  <c:v>101.74916662339686</c:v>
                </c:pt>
                <c:pt idx="1">
                  <c:v>99.494490887377324</c:v>
                </c:pt>
                <c:pt idx="2">
                  <c:v>96.849410665143566</c:v>
                </c:pt>
                <c:pt idx="3">
                  <c:v>97.117981203593132</c:v>
                </c:pt>
                <c:pt idx="4">
                  <c:v>100</c:v>
                </c:pt>
                <c:pt idx="5">
                  <c:v>101.78750713951918</c:v>
                </c:pt>
                <c:pt idx="6">
                  <c:v>102.66834207383562</c:v>
                </c:pt>
                <c:pt idx="7">
                  <c:v>102.94675736019524</c:v>
                </c:pt>
                <c:pt idx="8">
                  <c:v>106.61363518355054</c:v>
                </c:pt>
                <c:pt idx="9">
                  <c:v>105.94386001350018</c:v>
                </c:pt>
                <c:pt idx="10">
                  <c:v>103.03263928552883</c:v>
                </c:pt>
                <c:pt idx="11">
                  <c:v>105.27277636429721</c:v>
                </c:pt>
              </c:numCache>
            </c:numRef>
          </c:val>
          <c:smooth val="0"/>
          <c:extLst>
            <c:ext xmlns:c16="http://schemas.microsoft.com/office/drawing/2014/chart" uri="{C3380CC4-5D6E-409C-BE32-E72D297353CC}">
              <c16:uniqueId val="{00000006-37F8-4DDF-83AD-CFE45CF63E2B}"/>
            </c:ext>
          </c:extLst>
        </c:ser>
        <c:ser>
          <c:idx val="7"/>
          <c:order val="7"/>
          <c:tx>
            <c:strRef>
              <c:f>グラフ・分析!$B$31</c:f>
              <c:strCache>
                <c:ptCount val="1"/>
              </c:strCache>
            </c:strRef>
          </c:tx>
          <c:spPr>
            <a:ln w="28575" cap="rnd">
              <a:solidFill>
                <a:schemeClr val="accent1">
                  <a:lumMod val="60000"/>
                  <a:lumOff val="40000"/>
                </a:schemeClr>
              </a:solidFill>
              <a:prstDash val="solid"/>
              <a:round/>
            </a:ln>
            <a:effectLst/>
          </c:spPr>
          <c:marker>
            <c:symbol val="none"/>
          </c:marker>
          <c:cat>
            <c:numRef>
              <c:f>グラフ・分析!$C$23:$N$23</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グラフ・分析!$C$31:$N$31</c:f>
              <c:numCache>
                <c:formatCode>#,##0.0_ </c:formatCode>
                <c:ptCount val="12"/>
                <c:pt idx="0">
                  <c:v>96.836415465525178</c:v>
                </c:pt>
                <c:pt idx="1">
                  <c:v>92.849347473394317</c:v>
                </c:pt>
                <c:pt idx="2">
                  <c:v>95.301868659260862</c:v>
                </c:pt>
                <c:pt idx="3">
                  <c:v>94.375326591776499</c:v>
                </c:pt>
                <c:pt idx="4">
                  <c:v>100</c:v>
                </c:pt>
                <c:pt idx="5">
                  <c:v>103.23045629644309</c:v>
                </c:pt>
                <c:pt idx="6">
                  <c:v>103.17524534929203</c:v>
                </c:pt>
                <c:pt idx="7">
                  <c:v>104.19447173361004</c:v>
                </c:pt>
                <c:pt idx="8">
                  <c:v>104.68022952644228</c:v>
                </c:pt>
                <c:pt idx="9">
                  <c:v>103.02234086204078</c:v>
                </c:pt>
                <c:pt idx="10">
                  <c:v>103.62645866254834</c:v>
                </c:pt>
                <c:pt idx="11">
                  <c:v>110.61990917155933</c:v>
                </c:pt>
              </c:numCache>
            </c:numRef>
          </c:val>
          <c:smooth val="0"/>
          <c:extLst>
            <c:ext xmlns:c16="http://schemas.microsoft.com/office/drawing/2014/chart" uri="{C3380CC4-5D6E-409C-BE32-E72D297353CC}">
              <c16:uniqueId val="{00000007-37F8-4DDF-83AD-CFE45CF63E2B}"/>
            </c:ext>
          </c:extLst>
        </c:ser>
        <c:dLbls>
          <c:showLegendKey val="0"/>
          <c:showVal val="0"/>
          <c:showCatName val="0"/>
          <c:showSerName val="0"/>
          <c:showPercent val="0"/>
          <c:showBubbleSize val="0"/>
        </c:dLbls>
        <c:smooth val="0"/>
        <c:axId val="460887119"/>
        <c:axId val="460875471"/>
      </c:lineChart>
      <c:catAx>
        <c:axId val="4608871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460875471"/>
        <c:crosses val="autoZero"/>
        <c:auto val="1"/>
        <c:lblAlgn val="ctr"/>
        <c:lblOffset val="100"/>
        <c:noMultiLvlLbl val="0"/>
      </c:catAx>
      <c:valAx>
        <c:axId val="460875471"/>
        <c:scaling>
          <c:orientation val="minMax"/>
          <c:min val="50"/>
        </c:scaling>
        <c:delete val="0"/>
        <c:axPos val="l"/>
        <c:majorGridlines>
          <c:spPr>
            <a:ln w="9525" cap="flat" cmpd="sng" algn="ctr">
              <a:noFill/>
              <a:round/>
            </a:ln>
            <a:effectLst/>
          </c:spPr>
        </c:majorGridlines>
        <c:numFmt formatCode="#,##0.0_ " sourceLinked="1"/>
        <c:majorTickMark val="none"/>
        <c:minorTickMark val="none"/>
        <c:tickLblPos val="nextTo"/>
        <c:spPr>
          <a:noFill/>
          <a:ln>
            <a:noFill/>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46088711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700">
          <a:latin typeface="Meiryo UI" panose="020B0604030504040204" pitchFamily="50" charset="-128"/>
          <a:ea typeface="Meiryo UI" panose="020B0604030504040204" pitchFamily="50" charset="-128"/>
        </a:defRPr>
      </a:pPr>
      <a:endParaRPr lang="ja-JP"/>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453925935438533E-2"/>
          <c:y val="0.12037033546572776"/>
          <c:w val="0.87753018372703417"/>
          <c:h val="0.78784921571362332"/>
        </c:manualLayout>
      </c:layout>
      <c:lineChart>
        <c:grouping val="standard"/>
        <c:varyColors val="0"/>
        <c:ser>
          <c:idx val="0"/>
          <c:order val="0"/>
          <c:spPr>
            <a:ln w="28575" cap="rnd">
              <a:solidFill>
                <a:srgbClr val="FF0000"/>
              </a:solidFill>
              <a:round/>
            </a:ln>
            <a:effectLst/>
          </c:spPr>
          <c:marker>
            <c:symbol val="diamond"/>
            <c:size val="7"/>
            <c:spPr>
              <a:solidFill>
                <a:srgbClr val="FF0000"/>
              </a:solidFill>
              <a:ln w="9525">
                <a:solidFill>
                  <a:srgbClr val="FF0000"/>
                </a:solidFill>
              </a:ln>
              <a:effectLst/>
            </c:spPr>
          </c:marker>
          <c:dPt>
            <c:idx val="3"/>
            <c:marker>
              <c:symbol val="diamond"/>
              <c:size val="7"/>
              <c:spPr>
                <a:solidFill>
                  <a:srgbClr val="FF0000"/>
                </a:solidFill>
                <a:ln w="9525">
                  <a:solidFill>
                    <a:srgbClr val="FF0000"/>
                  </a:solidFill>
                  <a:prstDash val="sysDash"/>
                </a:ln>
                <a:effectLst/>
              </c:spPr>
            </c:marker>
            <c:bubble3D val="0"/>
            <c:spPr>
              <a:ln w="28575" cap="rnd">
                <a:solidFill>
                  <a:srgbClr val="FF0000"/>
                </a:solidFill>
                <a:prstDash val="sysDash"/>
                <a:round/>
              </a:ln>
              <a:effectLst/>
            </c:spPr>
            <c:extLst>
              <c:ext xmlns:c16="http://schemas.microsoft.com/office/drawing/2014/chart" uri="{C3380CC4-5D6E-409C-BE32-E72D297353CC}">
                <c16:uniqueId val="{00000001-2B06-4C62-BD0A-50293E914D43}"/>
              </c:ext>
            </c:extLst>
          </c:dPt>
          <c:dPt>
            <c:idx val="4"/>
            <c:marker>
              <c:symbol val="diamond"/>
              <c:size val="7"/>
              <c:spPr>
                <a:solidFill>
                  <a:srgbClr val="FF0000"/>
                </a:solidFill>
                <a:ln w="9525">
                  <a:solidFill>
                    <a:srgbClr val="FF0000"/>
                  </a:solidFill>
                  <a:prstDash val="sysDash"/>
                </a:ln>
                <a:effectLst/>
              </c:spPr>
            </c:marker>
            <c:bubble3D val="0"/>
            <c:spPr>
              <a:ln w="28575" cap="rnd">
                <a:solidFill>
                  <a:srgbClr val="FF0000"/>
                </a:solidFill>
                <a:prstDash val="sysDash"/>
                <a:round/>
              </a:ln>
              <a:effectLst/>
            </c:spPr>
            <c:extLst>
              <c:ext xmlns:c16="http://schemas.microsoft.com/office/drawing/2014/chart" uri="{C3380CC4-5D6E-409C-BE32-E72D297353CC}">
                <c16:uniqueId val="{00000003-2B06-4C62-BD0A-50293E914D43}"/>
              </c:ext>
            </c:extLst>
          </c:dPt>
          <c:dLbls>
            <c:dLbl>
              <c:idx val="0"/>
              <c:layout>
                <c:manualLayout>
                  <c:x val="-7.4618795284957282E-2"/>
                  <c:y val="4.1666509595774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B06-4C62-BD0A-50293E914D43}"/>
                </c:ext>
              </c:extLst>
            </c:dLbl>
            <c:dLbl>
              <c:idx val="1"/>
              <c:layout>
                <c:manualLayout>
                  <c:x val="-7.7491770979777247E-2"/>
                  <c:y val="-5.22805751056458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B06-4C62-BD0A-50293E914D43}"/>
                </c:ext>
              </c:extLst>
            </c:dLbl>
            <c:dLbl>
              <c:idx val="2"/>
              <c:delete val="1"/>
              <c:extLst>
                <c:ext xmlns:c15="http://schemas.microsoft.com/office/drawing/2012/chart" uri="{CE6537A1-D6FC-4f65-9D91-7224C49458BB}"/>
                <c:ext xmlns:c16="http://schemas.microsoft.com/office/drawing/2014/chart" uri="{C3380CC4-5D6E-409C-BE32-E72D297353CC}">
                  <c16:uniqueId val="{00000006-2B06-4C62-BD0A-50293E914D43}"/>
                </c:ext>
              </c:extLst>
            </c:dLbl>
            <c:dLbl>
              <c:idx val="3"/>
              <c:delete val="1"/>
              <c:extLst>
                <c:ext xmlns:c15="http://schemas.microsoft.com/office/drawing/2012/chart" uri="{CE6537A1-D6FC-4f65-9D91-7224C49458BB}"/>
                <c:ext xmlns:c16="http://schemas.microsoft.com/office/drawing/2014/chart" uri="{C3380CC4-5D6E-409C-BE32-E72D297353CC}">
                  <c16:uniqueId val="{00000001-2B06-4C62-BD0A-50293E914D43}"/>
                </c:ext>
              </c:extLst>
            </c:dLbl>
            <c:dLbl>
              <c:idx val="4"/>
              <c:delete val="1"/>
              <c:extLst>
                <c:ext xmlns:c15="http://schemas.microsoft.com/office/drawing/2012/chart" uri="{CE6537A1-D6FC-4f65-9D91-7224C49458BB}"/>
                <c:ext xmlns:c16="http://schemas.microsoft.com/office/drawing/2014/chart" uri="{C3380CC4-5D6E-409C-BE32-E72D297353CC}">
                  <c16:uniqueId val="{00000003-2B06-4C62-BD0A-50293E914D43}"/>
                </c:ext>
              </c:extLst>
            </c:dLbl>
            <c:dLbl>
              <c:idx val="5"/>
              <c:tx>
                <c:rich>
                  <a:bodyPr/>
                  <a:lstStyle/>
                  <a:p>
                    <a:fld id="{4FDCC80E-F543-4C9C-ACC3-FF5FD8BF3978}" type="VALUE">
                      <a:rPr lang="ja-JP" altLang="en-US" smtClean="0"/>
                      <a:pPr/>
                      <a:t>[値]</a:t>
                    </a:fld>
                    <a:endParaRPr lang="ja-JP" alt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631F-4164-B4DE-A76A0F8682DD}"/>
                </c:ext>
              </c:extLst>
            </c:dLbl>
            <c:dLbl>
              <c:idx val="6"/>
              <c:layout>
                <c:manualLayout>
                  <c:x val="-1.7361913937058368E-3"/>
                  <c:y val="-5.2629829110978153E-2"/>
                </c:manualLayout>
              </c:layout>
              <c:showLegendKey val="0"/>
              <c:showVal val="1"/>
              <c:showCatName val="0"/>
              <c:showSerName val="0"/>
              <c:showPercent val="0"/>
              <c:showBubbleSize val="0"/>
              <c:extLst>
                <c:ext xmlns:c15="http://schemas.microsoft.com/office/drawing/2012/chart" uri="{CE6537A1-D6FC-4f65-9D91-7224C49458BB}">
                  <c15:layout>
                    <c:manualLayout>
                      <c:w val="0.19757418111753372"/>
                      <c:h val="0.19456612806702572"/>
                    </c:manualLayout>
                  </c15:layout>
                </c:ext>
                <c:ext xmlns:c16="http://schemas.microsoft.com/office/drawing/2014/chart" uri="{C3380CC4-5D6E-409C-BE32-E72D297353CC}">
                  <c16:uniqueId val="{00000007-2B06-4C62-BD0A-50293E914D43}"/>
                </c:ext>
              </c:extLst>
            </c:dLbl>
            <c:numFmt formatCode="#,###&quot;万人&quot;" sourceLinked="0"/>
            <c:spPr>
              <a:noFill/>
              <a:ln>
                <a:noFill/>
              </a:ln>
              <a:effectLst/>
            </c:spPr>
            <c:txPr>
              <a:bodyPr rot="0" spcFirstLastPara="1" vertOverflow="ellipsis" vert="horz" wrap="square" anchor="ctr" anchorCtr="1"/>
              <a:lstStyle/>
              <a:p>
                <a:pPr>
                  <a:defRPr lang="ja-JP" sz="700" b="1" i="0" u="none" strike="noStrike" kern="1200" baseline="0">
                    <a:solidFill>
                      <a:srgbClr val="FF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グラフ・分析２!$B$3:$H$3</c:f>
              <c:numCache>
                <c:formatCode>General</c:formatCode>
                <c:ptCount val="7"/>
                <c:pt idx="0">
                  <c:v>2018</c:v>
                </c:pt>
                <c:pt idx="1">
                  <c:v>2019</c:v>
                </c:pt>
                <c:pt idx="2">
                  <c:v>2020</c:v>
                </c:pt>
                <c:pt idx="3">
                  <c:v>2021</c:v>
                </c:pt>
                <c:pt idx="4">
                  <c:v>2022</c:v>
                </c:pt>
                <c:pt idx="5">
                  <c:v>2023</c:v>
                </c:pt>
                <c:pt idx="6">
                  <c:v>2024</c:v>
                </c:pt>
              </c:numCache>
            </c:numRef>
          </c:cat>
          <c:val>
            <c:numRef>
              <c:f>グラフ・分析２!$B$4:$H$4</c:f>
              <c:numCache>
                <c:formatCode>0</c:formatCode>
                <c:ptCount val="7"/>
                <c:pt idx="0">
                  <c:v>1056.8</c:v>
                </c:pt>
                <c:pt idx="1">
                  <c:v>1152.5</c:v>
                </c:pt>
                <c:pt idx="5">
                  <c:v>795.8</c:v>
                </c:pt>
                <c:pt idx="6">
                  <c:v>1409.4</c:v>
                </c:pt>
              </c:numCache>
            </c:numRef>
          </c:val>
          <c:smooth val="0"/>
          <c:extLst>
            <c:ext xmlns:c16="http://schemas.microsoft.com/office/drawing/2014/chart" uri="{C3380CC4-5D6E-409C-BE32-E72D297353CC}">
              <c16:uniqueId val="{00000008-2B06-4C62-BD0A-50293E914D43}"/>
            </c:ext>
          </c:extLst>
        </c:ser>
        <c:dLbls>
          <c:showLegendKey val="0"/>
          <c:showVal val="0"/>
          <c:showCatName val="0"/>
          <c:showSerName val="0"/>
          <c:showPercent val="0"/>
          <c:showBubbleSize val="0"/>
        </c:dLbls>
        <c:marker val="1"/>
        <c:smooth val="0"/>
        <c:axId val="343925696"/>
        <c:axId val="343942336"/>
      </c:lineChart>
      <c:catAx>
        <c:axId val="343925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343942336"/>
        <c:crosses val="autoZero"/>
        <c:auto val="1"/>
        <c:lblAlgn val="ctr"/>
        <c:lblOffset val="100"/>
        <c:noMultiLvlLbl val="0"/>
      </c:catAx>
      <c:valAx>
        <c:axId val="343942336"/>
        <c:scaling>
          <c:orientation val="minMax"/>
          <c:max val="1500"/>
          <c:min val="0"/>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343925696"/>
        <c:crosses val="autoZero"/>
        <c:crossBetween val="between"/>
      </c:valAx>
      <c:spPr>
        <a:noFill/>
        <a:ln>
          <a:noFill/>
        </a:ln>
        <a:effectLst/>
      </c:spPr>
    </c:plotArea>
    <c:plotVisOnly val="1"/>
    <c:dispBlanksAs val="zero"/>
    <c:showDLblsOverMax val="0"/>
  </c:chart>
  <c:spPr>
    <a:noFill/>
    <a:ln>
      <a:noFill/>
    </a:ln>
    <a:effectLst/>
  </c:spPr>
  <c:txPr>
    <a:bodyPr/>
    <a:lstStyle/>
    <a:p>
      <a:pPr>
        <a:defRPr sz="700">
          <a:latin typeface="Meiryo UI" panose="020B0604030504040204" pitchFamily="50" charset="-128"/>
          <a:ea typeface="Meiryo UI" panose="020B0604030504040204" pitchFamily="50" charset="-128"/>
        </a:defRPr>
      </a:pPr>
      <a:endParaRPr lang="ja-JP"/>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262611167303699"/>
          <c:y val="8.4151704983117206E-2"/>
          <c:w val="0.78731688199094629"/>
          <c:h val="0.81264484280914295"/>
        </c:manualLayout>
      </c:layout>
      <c:barChart>
        <c:barDir val="col"/>
        <c:grouping val="clustered"/>
        <c:varyColors val="0"/>
        <c:ser>
          <c:idx val="3"/>
          <c:order val="3"/>
          <c:tx>
            <c:strRef>
              <c:f>グラフ作成用!$B$16:$C$16</c:f>
              <c:strCache>
                <c:ptCount val="2"/>
                <c:pt idx="1">
                  <c:v>Osaka Pref.</c:v>
                </c:pt>
              </c:strCache>
            </c:strRef>
          </c:tx>
          <c:spPr>
            <a:solidFill>
              <a:srgbClr val="9DC3E6"/>
            </a:solidFill>
            <a:ln>
              <a:noFill/>
            </a:ln>
            <a:effectLst/>
          </c:spPr>
          <c:invertIfNegative val="0"/>
          <c:dLbls>
            <c:dLbl>
              <c:idx val="0"/>
              <c:layout>
                <c:manualLayout>
                  <c:x val="4.1897017790067572E-3"/>
                  <c:y val="7.0126420819264339E-3"/>
                </c:manualLayout>
              </c:layout>
              <c:tx>
                <c:rich>
                  <a:bodyPr rot="0" spcFirstLastPara="1" vertOverflow="ellipsis" vert="horz" wrap="square" lIns="38100" tIns="19050" rIns="38100" bIns="19050" anchor="ctr" anchorCtr="1">
                    <a:spAutoFit/>
                  </a:bodyPr>
                  <a:lstStyle/>
                  <a:p>
                    <a:pPr>
                      <a:defRPr lang="ja-JP" sz="500" b="1" i="0" u="none" strike="noStrike" kern="1200" baseline="0">
                        <a:solidFill>
                          <a:srgbClr val="0070C0"/>
                        </a:solidFill>
                        <a:latin typeface="BIZ UDPゴシック" panose="020B0400000000000000" pitchFamily="50" charset="-128"/>
                        <a:ea typeface="BIZ UDPゴシック" panose="020B0400000000000000" pitchFamily="50" charset="-128"/>
                        <a:cs typeface="+mn-cs"/>
                      </a:defRPr>
                    </a:pPr>
                    <a:fld id="{E768A97E-91D7-44BF-943E-13788CF60693}" type="VALUE">
                      <a:rPr lang="en-US" altLang="ja-JP" smtClean="0">
                        <a:solidFill>
                          <a:srgbClr val="0070C0"/>
                        </a:solidFill>
                      </a:rPr>
                      <a:pPr>
                        <a:defRPr lang="ja-JP" b="1">
                          <a:solidFill>
                            <a:srgbClr val="0070C0"/>
                          </a:solidFill>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lang="ja-JP" sz="500" b="1" i="0" u="none" strike="noStrike" kern="1200" baseline="0">
                      <a:solidFill>
                        <a:srgbClr val="0070C0"/>
                      </a:solidFill>
                      <a:latin typeface="BIZ UDPゴシック" panose="020B0400000000000000" pitchFamily="50" charset="-128"/>
                      <a:ea typeface="BIZ UDPゴシック" panose="020B0400000000000000"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E-6E08-4FFE-BDE5-B87BF088E9D9}"/>
                </c:ext>
              </c:extLst>
            </c:dLbl>
            <c:dLbl>
              <c:idx val="1"/>
              <c:delete val="1"/>
              <c:extLst>
                <c:ext xmlns:c15="http://schemas.microsoft.com/office/drawing/2012/chart" uri="{CE6537A1-D6FC-4f65-9D91-7224C49458BB}"/>
                <c:ext xmlns:c16="http://schemas.microsoft.com/office/drawing/2014/chart" uri="{C3380CC4-5D6E-409C-BE32-E72D297353CC}">
                  <c16:uniqueId val="{00000013-6E08-4FFE-BDE5-B87BF088E9D9}"/>
                </c:ext>
              </c:extLst>
            </c:dLbl>
            <c:dLbl>
              <c:idx val="2"/>
              <c:delete val="1"/>
              <c:extLst>
                <c:ext xmlns:c15="http://schemas.microsoft.com/office/drawing/2012/chart" uri="{CE6537A1-D6FC-4f65-9D91-7224C49458BB}"/>
                <c:ext xmlns:c16="http://schemas.microsoft.com/office/drawing/2014/chart" uri="{C3380CC4-5D6E-409C-BE32-E72D297353CC}">
                  <c16:uniqueId val="{00000014-6E08-4FFE-BDE5-B87BF088E9D9}"/>
                </c:ext>
              </c:extLst>
            </c:dLbl>
            <c:dLbl>
              <c:idx val="3"/>
              <c:delete val="1"/>
              <c:extLst>
                <c:ext xmlns:c15="http://schemas.microsoft.com/office/drawing/2012/chart" uri="{CE6537A1-D6FC-4f65-9D91-7224C49458BB}"/>
                <c:ext xmlns:c16="http://schemas.microsoft.com/office/drawing/2014/chart" uri="{C3380CC4-5D6E-409C-BE32-E72D297353CC}">
                  <c16:uniqueId val="{00000016-6E08-4FFE-BDE5-B87BF088E9D9}"/>
                </c:ext>
              </c:extLst>
            </c:dLbl>
            <c:dLbl>
              <c:idx val="4"/>
              <c:delete val="1"/>
              <c:extLst>
                <c:ext xmlns:c15="http://schemas.microsoft.com/office/drawing/2012/chart" uri="{CE6537A1-D6FC-4f65-9D91-7224C49458BB}"/>
                <c:ext xmlns:c16="http://schemas.microsoft.com/office/drawing/2014/chart" uri="{C3380CC4-5D6E-409C-BE32-E72D297353CC}">
                  <c16:uniqueId val="{00000015-6E08-4FFE-BDE5-B87BF088E9D9}"/>
                </c:ext>
              </c:extLst>
            </c:dLbl>
            <c:dLbl>
              <c:idx val="5"/>
              <c:delete val="1"/>
              <c:extLst>
                <c:ext xmlns:c15="http://schemas.microsoft.com/office/drawing/2012/chart" uri="{CE6537A1-D6FC-4f65-9D91-7224C49458BB}"/>
                <c:ext xmlns:c16="http://schemas.microsoft.com/office/drawing/2014/chart" uri="{C3380CC4-5D6E-409C-BE32-E72D297353CC}">
                  <c16:uniqueId val="{00000017-6E08-4FFE-BDE5-B87BF088E9D9}"/>
                </c:ext>
              </c:extLst>
            </c:dLbl>
            <c:dLbl>
              <c:idx val="6"/>
              <c:delete val="1"/>
              <c:extLst>
                <c:ext xmlns:c15="http://schemas.microsoft.com/office/drawing/2012/chart" uri="{CE6537A1-D6FC-4f65-9D91-7224C49458BB}"/>
                <c:ext xmlns:c16="http://schemas.microsoft.com/office/drawing/2014/chart" uri="{C3380CC4-5D6E-409C-BE32-E72D297353CC}">
                  <c16:uniqueId val="{00000018-6E08-4FFE-BDE5-B87BF088E9D9}"/>
                </c:ext>
              </c:extLst>
            </c:dLbl>
            <c:dLbl>
              <c:idx val="7"/>
              <c:delete val="1"/>
              <c:extLst>
                <c:ext xmlns:c15="http://schemas.microsoft.com/office/drawing/2012/chart" uri="{CE6537A1-D6FC-4f65-9D91-7224C49458BB}"/>
                <c:ext xmlns:c16="http://schemas.microsoft.com/office/drawing/2014/chart" uri="{C3380CC4-5D6E-409C-BE32-E72D297353CC}">
                  <c16:uniqueId val="{00000019-6E08-4FFE-BDE5-B87BF088E9D9}"/>
                </c:ext>
              </c:extLst>
            </c:dLbl>
            <c:dLbl>
              <c:idx val="8"/>
              <c:layout>
                <c:manualLayout>
                  <c:x val="4.1897017790067572E-3"/>
                  <c:y val="1.402528416385285E-2"/>
                </c:manualLayout>
              </c:layout>
              <c:tx>
                <c:rich>
                  <a:bodyPr/>
                  <a:lstStyle/>
                  <a:p>
                    <a:fld id="{7728A32B-CB99-479F-9DD3-7F478AC41306}" type="VALUE">
                      <a:rPr lang="en-US" altLang="ja-JP" b="1" smtClean="0"/>
                      <a:pPr/>
                      <a:t>[値]</a:t>
                    </a:fld>
                    <a:endParaRPr lang="ja-JP" alt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A-6E08-4FFE-BDE5-B87BF088E9D9}"/>
                </c:ext>
              </c:extLst>
            </c:dLbl>
            <c:dLbl>
              <c:idx val="9"/>
              <c:delete val="1"/>
              <c:extLst>
                <c:ext xmlns:c15="http://schemas.microsoft.com/office/drawing/2012/chart" uri="{CE6537A1-D6FC-4f65-9D91-7224C49458BB}"/>
                <c:ext xmlns:c16="http://schemas.microsoft.com/office/drawing/2014/chart" uri="{C3380CC4-5D6E-409C-BE32-E72D297353CC}">
                  <c16:uniqueId val="{0000001B-6E08-4FFE-BDE5-B87BF088E9D9}"/>
                </c:ext>
              </c:extLst>
            </c:dLbl>
            <c:dLbl>
              <c:idx val="10"/>
              <c:layout>
                <c:manualLayout>
                  <c:x val="-4.1897017790067572E-3"/>
                  <c:y val="2.8050568327705718E-2"/>
                </c:manualLayout>
              </c:layout>
              <c:tx>
                <c:rich>
                  <a:bodyPr rot="0" spcFirstLastPara="1" vertOverflow="ellipsis" vert="horz" wrap="square" lIns="38100" tIns="19050" rIns="38100" bIns="19050" anchor="ctr" anchorCtr="1">
                    <a:spAutoFit/>
                  </a:bodyPr>
                  <a:lstStyle/>
                  <a:p>
                    <a:pPr>
                      <a:defRPr lang="ja-JP" sz="500" b="1" i="0" u="none" strike="noStrike" kern="1200" baseline="0">
                        <a:solidFill>
                          <a:srgbClr val="0070C0"/>
                        </a:solidFill>
                        <a:latin typeface="BIZ UDPゴシック" panose="020B0400000000000000" pitchFamily="50" charset="-128"/>
                        <a:ea typeface="BIZ UDPゴシック" panose="020B0400000000000000" pitchFamily="50" charset="-128"/>
                        <a:cs typeface="+mn-cs"/>
                      </a:defRPr>
                    </a:pPr>
                    <a:fld id="{4F18D180-BC02-4732-9E2E-DA09787A2682}" type="VALUE">
                      <a:rPr lang="en-US" altLang="ja-JP" b="1" smtClean="0">
                        <a:solidFill>
                          <a:srgbClr val="0070C0"/>
                        </a:solidFill>
                      </a:rPr>
                      <a:pPr>
                        <a:defRPr lang="ja-JP" b="1">
                          <a:solidFill>
                            <a:srgbClr val="0070C0"/>
                          </a:solidFill>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lang="ja-JP" sz="500" b="1" i="0" u="none" strike="noStrike" kern="1200" baseline="0">
                      <a:solidFill>
                        <a:srgbClr val="0070C0"/>
                      </a:solidFill>
                      <a:latin typeface="BIZ UDPゴシック" panose="020B0400000000000000" pitchFamily="50" charset="-128"/>
                      <a:ea typeface="BIZ UDPゴシック" panose="020B0400000000000000"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C-6E08-4FFE-BDE5-B87BF088E9D9}"/>
                </c:ext>
              </c:extLst>
            </c:dLbl>
            <c:dLbl>
              <c:idx val="11"/>
              <c:layout>
                <c:manualLayout>
                  <c:x val="0"/>
                  <c:y val="-7.0126420819264495E-3"/>
                </c:manualLayout>
              </c:layout>
              <c:tx>
                <c:rich>
                  <a:bodyPr rot="0" spcFirstLastPara="1" vertOverflow="ellipsis" vert="horz" wrap="square" lIns="38100" tIns="19050" rIns="38100" bIns="19050" anchor="ctr" anchorCtr="1">
                    <a:spAutoFit/>
                  </a:bodyPr>
                  <a:lstStyle/>
                  <a:p>
                    <a:pPr>
                      <a:defRPr lang="ja-JP" sz="500" b="1" i="0" u="none" strike="noStrike" kern="1200" baseline="0">
                        <a:solidFill>
                          <a:srgbClr val="0070C0"/>
                        </a:solidFill>
                        <a:latin typeface="BIZ UDPゴシック" panose="020B0400000000000000" pitchFamily="50" charset="-128"/>
                        <a:ea typeface="BIZ UDPゴシック" panose="020B0400000000000000" pitchFamily="50" charset="-128"/>
                        <a:cs typeface="+mn-cs"/>
                      </a:defRPr>
                    </a:pPr>
                    <a:fld id="{D655156F-FD8E-405C-9AE2-1A0DC94F35CA}" type="VALUE">
                      <a:rPr lang="en-US" altLang="ja-JP" b="1" smtClean="0">
                        <a:solidFill>
                          <a:srgbClr val="0070C0"/>
                        </a:solidFill>
                      </a:rPr>
                      <a:pPr>
                        <a:defRPr lang="ja-JP" b="1">
                          <a:solidFill>
                            <a:srgbClr val="0070C0"/>
                          </a:solidFill>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lang="ja-JP" sz="500" b="1" i="0" u="none" strike="noStrike" kern="1200" baseline="0">
                      <a:solidFill>
                        <a:srgbClr val="0070C0"/>
                      </a:solidFill>
                      <a:latin typeface="BIZ UDPゴシック" panose="020B0400000000000000" pitchFamily="50" charset="-128"/>
                      <a:ea typeface="BIZ UDPゴシック" panose="020B0400000000000000"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D-6E08-4FFE-BDE5-B87BF088E9D9}"/>
                </c:ext>
              </c:extLst>
            </c:dLbl>
            <c:spPr>
              <a:noFill/>
              <a:ln>
                <a:noFill/>
              </a:ln>
              <a:effectLst/>
            </c:spPr>
            <c:txPr>
              <a:bodyPr rot="0" spcFirstLastPara="1" vertOverflow="ellipsis" vert="horz" wrap="square" lIns="38100" tIns="19050" rIns="38100" bIns="19050" anchor="ctr" anchorCtr="1">
                <a:spAutoFit/>
              </a:bodyPr>
              <a:lstStyle/>
              <a:p>
                <a:pPr>
                  <a:defRPr lang="ja-JP" sz="500" b="0" i="0" u="none" strike="noStrike" kern="1200" baseline="0">
                    <a:solidFill>
                      <a:srgbClr val="0070C0"/>
                    </a:solidFill>
                    <a:latin typeface="BIZ UDPゴシック" panose="020B0400000000000000" pitchFamily="50" charset="-128"/>
                    <a:ea typeface="BIZ UDPゴシック" panose="020B0400000000000000"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グラフ作成用!$D$12:$O$12</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グラフ作成用!$D$16:$O$16</c:f>
              <c:numCache>
                <c:formatCode>#,##0.0_);[Red]\(#,##0.0\)</c:formatCode>
                <c:ptCount val="12"/>
                <c:pt idx="0">
                  <c:v>378.29849999999999</c:v>
                </c:pt>
                <c:pt idx="1">
                  <c:v>380.87650000000002</c:v>
                </c:pt>
                <c:pt idx="2">
                  <c:v>386.334</c:v>
                </c:pt>
                <c:pt idx="3">
                  <c:v>391.87869999999998</c:v>
                </c:pt>
                <c:pt idx="4">
                  <c:v>392.44959999999998</c:v>
                </c:pt>
                <c:pt idx="5">
                  <c:v>396.28989999999999</c:v>
                </c:pt>
                <c:pt idx="6">
                  <c:v>404.78660000000002</c:v>
                </c:pt>
                <c:pt idx="7">
                  <c:v>412.48489999999998</c:v>
                </c:pt>
                <c:pt idx="8">
                  <c:v>417.59019999999998</c:v>
                </c:pt>
                <c:pt idx="9">
                  <c:v>417.64569999999998</c:v>
                </c:pt>
                <c:pt idx="10">
                  <c:v>419.49869999999999</c:v>
                </c:pt>
                <c:pt idx="11">
                  <c:v>420.73149999999998</c:v>
                </c:pt>
              </c:numCache>
            </c:numRef>
          </c:val>
          <c:extLst>
            <c:ext xmlns:c16="http://schemas.microsoft.com/office/drawing/2014/chart" uri="{C3380CC4-5D6E-409C-BE32-E72D297353CC}">
              <c16:uniqueId val="{00000000-6E08-4FFE-BDE5-B87BF088E9D9}"/>
            </c:ext>
          </c:extLst>
        </c:ser>
        <c:dLbls>
          <c:showLegendKey val="0"/>
          <c:showVal val="0"/>
          <c:showCatName val="0"/>
          <c:showSerName val="0"/>
          <c:showPercent val="0"/>
          <c:showBubbleSize val="0"/>
        </c:dLbls>
        <c:gapWidth val="219"/>
        <c:axId val="1834870704"/>
        <c:axId val="1834871952"/>
        <c:extLst>
          <c:ext xmlns:c15="http://schemas.microsoft.com/office/drawing/2012/chart" uri="{02D57815-91ED-43cb-92C2-25804820EDAC}">
            <c15:filteredBarSeries>
              <c15:ser>
                <c:idx val="4"/>
                <c:order val="4"/>
                <c:tx>
                  <c:strRef>
                    <c:extLst>
                      <c:ext uri="{02D57815-91ED-43cb-92C2-25804820EDAC}">
                        <c15:formulaRef>
                          <c15:sqref>グラフ作成用!$B$17:$C$17</c15:sqref>
                        </c15:formulaRef>
                      </c:ext>
                    </c:extLst>
                    <c:strCache>
                      <c:ptCount val="2"/>
                      <c:pt idx="1">
                        <c:v>Tokyo</c:v>
                      </c:pt>
                    </c:strCache>
                  </c:strRef>
                </c:tx>
                <c:spPr>
                  <a:solidFill>
                    <a:schemeClr val="accent5"/>
                  </a:solidFill>
                  <a:ln>
                    <a:noFill/>
                  </a:ln>
                  <a:effectLst/>
                </c:spPr>
                <c:invertIfNegative val="0"/>
                <c:cat>
                  <c:numRef>
                    <c:extLst>
                      <c:ext uri="{02D57815-91ED-43cb-92C2-25804820EDAC}">
                        <c15:formulaRef>
                          <c15:sqref>グラフ作成用!$D$12:$O$12</c15:sqref>
                        </c15:formulaRef>
                      </c:ext>
                    </c:extLst>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extLst>
                      <c:ext uri="{02D57815-91ED-43cb-92C2-25804820EDAC}">
                        <c15:formulaRef>
                          <c15:sqref>グラフ作成用!$D$17:$O$17</c15:sqref>
                        </c15:formulaRef>
                      </c:ext>
                    </c:extLst>
                    <c:numCache>
                      <c:formatCode>#,##0.0_);[Red]\(#,##0.0\)</c:formatCode>
                      <c:ptCount val="12"/>
                      <c:pt idx="0">
                        <c:v>646.89020000000005</c:v>
                      </c:pt>
                      <c:pt idx="1">
                        <c:v>650.8374</c:v>
                      </c:pt>
                      <c:pt idx="2">
                        <c:v>654.46630000000005</c:v>
                      </c:pt>
                      <c:pt idx="3">
                        <c:v>667.24530000000004</c:v>
                      </c:pt>
                      <c:pt idx="4">
                        <c:v>671.29740000000004</c:v>
                      </c:pt>
                      <c:pt idx="5">
                        <c:v>675.60619999999994</c:v>
                      </c:pt>
                      <c:pt idx="6">
                        <c:v>681.69659999999999</c:v>
                      </c:pt>
                      <c:pt idx="7">
                        <c:v>683.82770000000005</c:v>
                      </c:pt>
                      <c:pt idx="8">
                        <c:v>692.02719999999999</c:v>
                      </c:pt>
                      <c:pt idx="9">
                        <c:v>685.83079999999995</c:v>
                      </c:pt>
                      <c:pt idx="10">
                        <c:v>682.10540000000003</c:v>
                      </c:pt>
                      <c:pt idx="11">
                        <c:v>686.05849999999998</c:v>
                      </c:pt>
                    </c:numCache>
                  </c:numRef>
                </c:val>
                <c:extLst>
                  <c:ext xmlns:c16="http://schemas.microsoft.com/office/drawing/2014/chart" uri="{C3380CC4-5D6E-409C-BE32-E72D297353CC}">
                    <c16:uniqueId val="{00000004-6E08-4FFE-BDE5-B87BF088E9D9}"/>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グラフ作成用!$B$18:$C$18</c15:sqref>
                        </c15:formulaRef>
                      </c:ext>
                    </c:extLst>
                    <c:strCache>
                      <c:ptCount val="2"/>
                      <c:pt idx="1">
                        <c:v>Nationwide</c:v>
                      </c:pt>
                    </c:strCache>
                  </c:strRef>
                </c:tx>
                <c:spPr>
                  <a:solidFill>
                    <a:schemeClr val="accent6"/>
                  </a:solidFill>
                  <a:ln>
                    <a:noFill/>
                  </a:ln>
                  <a:effectLst/>
                </c:spPr>
                <c:invertIfNegative val="0"/>
                <c:cat>
                  <c:numRef>
                    <c:extLst xmlns:c15="http://schemas.microsoft.com/office/drawing/2012/chart">
                      <c:ext xmlns:c15="http://schemas.microsoft.com/office/drawing/2012/chart" uri="{02D57815-91ED-43cb-92C2-25804820EDAC}">
                        <c15:formulaRef>
                          <c15:sqref>グラフ作成用!$D$12:$O$12</c15:sqref>
                        </c15:formulaRef>
                      </c:ext>
                    </c:extLst>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extLst xmlns:c15="http://schemas.microsoft.com/office/drawing/2012/chart">
                      <c:ext xmlns:c15="http://schemas.microsoft.com/office/drawing/2012/chart" uri="{02D57815-91ED-43cb-92C2-25804820EDAC}">
                        <c15:formulaRef>
                          <c15:sqref>グラフ作成用!$D$18:$O$18</c15:sqref>
                        </c15:formulaRef>
                      </c:ext>
                    </c:extLst>
                    <c:numCache>
                      <c:formatCode>#,##0.0_);[Red]\(#,##0.0\)</c:formatCode>
                      <c:ptCount val="12"/>
                      <c:pt idx="0">
                        <c:v>5622.4962999999998</c:v>
                      </c:pt>
                      <c:pt idx="1">
                        <c:v>5645.3177999999998</c:v>
                      </c:pt>
                      <c:pt idx="2">
                        <c:v>5664.5604000000003</c:v>
                      </c:pt>
                      <c:pt idx="3">
                        <c:v>5699.5281999999997</c:v>
                      </c:pt>
                      <c:pt idx="4">
                        <c:v>5723.3582999999999</c:v>
                      </c:pt>
                      <c:pt idx="5">
                        <c:v>5766.1130000000003</c:v>
                      </c:pt>
                      <c:pt idx="6">
                        <c:v>5815.0117</c:v>
                      </c:pt>
                      <c:pt idx="7">
                        <c:v>5857.5541000000003</c:v>
                      </c:pt>
                      <c:pt idx="8">
                        <c:v>5902.8481000000002</c:v>
                      </c:pt>
                      <c:pt idx="9">
                        <c:v>5895.8597</c:v>
                      </c:pt>
                      <c:pt idx="10">
                        <c:v>5893.2640000000001</c:v>
                      </c:pt>
                      <c:pt idx="11">
                        <c:v>0</c:v>
                      </c:pt>
                    </c:numCache>
                  </c:numRef>
                </c:val>
                <c:extLst xmlns:c15="http://schemas.microsoft.com/office/drawing/2012/chart">
                  <c:ext xmlns:c16="http://schemas.microsoft.com/office/drawing/2014/chart" uri="{C3380CC4-5D6E-409C-BE32-E72D297353CC}">
                    <c16:uniqueId val="{00000005-6E08-4FFE-BDE5-B87BF088E9D9}"/>
                  </c:ext>
                </c:extLst>
              </c15:ser>
            </c15:filteredBarSeries>
          </c:ext>
        </c:extLst>
      </c:barChart>
      <c:lineChart>
        <c:grouping val="standard"/>
        <c:varyColors val="0"/>
        <c:ser>
          <c:idx val="0"/>
          <c:order val="0"/>
          <c:tx>
            <c:strRef>
              <c:f>グラフ作成用!$B$13:$C$13</c:f>
              <c:strCache>
                <c:ptCount val="2"/>
                <c:pt idx="1">
                  <c:v>Osaka Pref.</c:v>
                </c:pt>
              </c:strCache>
            </c:strRef>
          </c:tx>
          <c:spPr>
            <a:ln w="28575" cap="rnd">
              <a:solidFill>
                <a:srgbClr val="FF0000"/>
              </a:solidFill>
              <a:round/>
            </a:ln>
            <a:effectLst/>
          </c:spPr>
          <c:marker>
            <c:symbol val="diamond"/>
            <c:size val="5"/>
            <c:spPr>
              <a:solidFill>
                <a:srgbClr val="FF0000"/>
              </a:solidFill>
              <a:ln w="9525">
                <a:solidFill>
                  <a:srgbClr val="FF0000"/>
                </a:solidFill>
              </a:ln>
              <a:effectLst/>
            </c:spPr>
          </c:marker>
          <c:dLbls>
            <c:dLbl>
              <c:idx val="0"/>
              <c:layout>
                <c:manualLayout>
                  <c:x val="-7.0910867558578325E-2"/>
                  <c:y val="4.7335334053003428E-2"/>
                </c:manualLayout>
              </c:layout>
              <c:tx>
                <c:rich>
                  <a:bodyPr/>
                  <a:lstStyle/>
                  <a:p>
                    <a:fld id="{B3BC8868-8A47-49D2-99E9-2E90EE7C5E83}" type="VALUE">
                      <a:rPr lang="en-US" altLang="ja-JP" smtClean="0">
                        <a:solidFill>
                          <a:srgbClr val="FF0000"/>
                        </a:solidFill>
                      </a:rPr>
                      <a:pPr/>
                      <a:t>[値]</a:t>
                    </a:fld>
                    <a:endParaRPr lang="ja-JP" altLang="en-US"/>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0-6E08-4FFE-BDE5-B87BF088E9D9}"/>
                </c:ext>
              </c:extLst>
            </c:dLbl>
            <c:dLbl>
              <c:idx val="1"/>
              <c:delete val="1"/>
              <c:extLst>
                <c:ext xmlns:c15="http://schemas.microsoft.com/office/drawing/2012/chart" uri="{CE6537A1-D6FC-4f65-9D91-7224C49458BB}"/>
                <c:ext xmlns:c16="http://schemas.microsoft.com/office/drawing/2014/chart" uri="{C3380CC4-5D6E-409C-BE32-E72D297353CC}">
                  <c16:uniqueId val="{00000008-6E08-4FFE-BDE5-B87BF088E9D9}"/>
                </c:ext>
              </c:extLst>
            </c:dLbl>
            <c:dLbl>
              <c:idx val="2"/>
              <c:delete val="1"/>
              <c:extLst>
                <c:ext xmlns:c15="http://schemas.microsoft.com/office/drawing/2012/chart" uri="{CE6537A1-D6FC-4f65-9D91-7224C49458BB}"/>
                <c:ext xmlns:c16="http://schemas.microsoft.com/office/drawing/2014/chart" uri="{C3380CC4-5D6E-409C-BE32-E72D297353CC}">
                  <c16:uniqueId val="{0000000F-6E08-4FFE-BDE5-B87BF088E9D9}"/>
                </c:ext>
              </c:extLst>
            </c:dLbl>
            <c:dLbl>
              <c:idx val="3"/>
              <c:delete val="1"/>
              <c:extLst>
                <c:ext xmlns:c15="http://schemas.microsoft.com/office/drawing/2012/chart" uri="{CE6537A1-D6FC-4f65-9D91-7224C49458BB}"/>
                <c:ext xmlns:c16="http://schemas.microsoft.com/office/drawing/2014/chart" uri="{C3380CC4-5D6E-409C-BE32-E72D297353CC}">
                  <c16:uniqueId val="{0000000E-6E08-4FFE-BDE5-B87BF088E9D9}"/>
                </c:ext>
              </c:extLst>
            </c:dLbl>
            <c:dLbl>
              <c:idx val="4"/>
              <c:delete val="1"/>
              <c:extLst>
                <c:ext xmlns:c15="http://schemas.microsoft.com/office/drawing/2012/chart" uri="{CE6537A1-D6FC-4f65-9D91-7224C49458BB}"/>
                <c:ext xmlns:c16="http://schemas.microsoft.com/office/drawing/2014/chart" uri="{C3380CC4-5D6E-409C-BE32-E72D297353CC}">
                  <c16:uniqueId val="{0000000D-6E08-4FFE-BDE5-B87BF088E9D9}"/>
                </c:ext>
              </c:extLst>
            </c:dLbl>
            <c:dLbl>
              <c:idx val="5"/>
              <c:delete val="1"/>
              <c:extLst>
                <c:ext xmlns:c15="http://schemas.microsoft.com/office/drawing/2012/chart" uri="{CE6537A1-D6FC-4f65-9D91-7224C49458BB}"/>
                <c:ext xmlns:c16="http://schemas.microsoft.com/office/drawing/2014/chart" uri="{C3380CC4-5D6E-409C-BE32-E72D297353CC}">
                  <c16:uniqueId val="{0000000C-6E08-4FFE-BDE5-B87BF088E9D9}"/>
                </c:ext>
              </c:extLst>
            </c:dLbl>
            <c:dLbl>
              <c:idx val="6"/>
              <c:delete val="1"/>
              <c:extLst>
                <c:ext xmlns:c15="http://schemas.microsoft.com/office/drawing/2012/chart" uri="{CE6537A1-D6FC-4f65-9D91-7224C49458BB}"/>
                <c:ext xmlns:c16="http://schemas.microsoft.com/office/drawing/2014/chart" uri="{C3380CC4-5D6E-409C-BE32-E72D297353CC}">
                  <c16:uniqueId val="{0000000B-6E08-4FFE-BDE5-B87BF088E9D9}"/>
                </c:ext>
              </c:extLst>
            </c:dLbl>
            <c:dLbl>
              <c:idx val="7"/>
              <c:layout>
                <c:manualLayout>
                  <c:x val="-7.9604333801128455E-2"/>
                  <c:y val="-4.9088494573485034E-2"/>
                </c:manualLayout>
              </c:layout>
              <c:tx>
                <c:rich>
                  <a:bodyPr/>
                  <a:lstStyle/>
                  <a:p>
                    <a:fld id="{2AC926FE-9BED-44A7-801A-ABBD7EBF1E24}" type="VALUE">
                      <a:rPr lang="en-US" altLang="ja-JP" smtClean="0"/>
                      <a:pPr/>
                      <a:t>[値]</a:t>
                    </a:fld>
                    <a:endParaRPr lang="ja-JP" alt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6E08-4FFE-BDE5-B87BF088E9D9}"/>
                </c:ext>
              </c:extLst>
            </c:dLbl>
            <c:dLbl>
              <c:idx val="8"/>
              <c:delete val="1"/>
              <c:extLst>
                <c:ext xmlns:c15="http://schemas.microsoft.com/office/drawing/2012/chart" uri="{CE6537A1-D6FC-4f65-9D91-7224C49458BB}"/>
                <c:ext xmlns:c16="http://schemas.microsoft.com/office/drawing/2014/chart" uri="{C3380CC4-5D6E-409C-BE32-E72D297353CC}">
                  <c16:uniqueId val="{00000009-6E08-4FFE-BDE5-B87BF088E9D9}"/>
                </c:ext>
              </c:extLst>
            </c:dLbl>
            <c:dLbl>
              <c:idx val="9"/>
              <c:delete val="1"/>
              <c:extLst>
                <c:ext xmlns:c15="http://schemas.microsoft.com/office/drawing/2012/chart" uri="{CE6537A1-D6FC-4f65-9D91-7224C49458BB}"/>
                <c:ext xmlns:c16="http://schemas.microsoft.com/office/drawing/2014/chart" uri="{C3380CC4-5D6E-409C-BE32-E72D297353CC}">
                  <c16:uniqueId val="{00000011-6E08-4FFE-BDE5-B87BF088E9D9}"/>
                </c:ext>
              </c:extLst>
            </c:dLbl>
            <c:dLbl>
              <c:idx val="10"/>
              <c:layout>
                <c:manualLayout>
                  <c:x val="-8.347997289559872E-2"/>
                  <c:y val="-5.0841655093966646E-2"/>
                </c:manualLayout>
              </c:layout>
              <c:tx>
                <c:rich>
                  <a:bodyPr/>
                  <a:lstStyle/>
                  <a:p>
                    <a:fld id="{6F37874F-B9AB-4C8B-BDD7-0FCFFCFE0631}" type="VALUE">
                      <a:rPr lang="en-US" altLang="ja-JP" smtClean="0"/>
                      <a:pPr/>
                      <a:t>[値]</a:t>
                    </a:fld>
                    <a:endParaRPr lang="ja-JP" altLang="en-US"/>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2-6E08-4FFE-BDE5-B87BF088E9D9}"/>
                </c:ext>
              </c:extLst>
            </c:dLbl>
            <c:dLbl>
              <c:idx val="11"/>
              <c:layout>
                <c:manualLayout>
                  <c:x val="-6.8937419051332757E-2"/>
                  <c:y val="-6.4866939257819514E-2"/>
                </c:manualLayout>
              </c:layout>
              <c:tx>
                <c:rich>
                  <a:bodyPr/>
                  <a:lstStyle/>
                  <a:p>
                    <a:fld id="{D3A6CF26-FC27-41E3-986F-1DFCDBBF6D35}" type="VALUE">
                      <a:rPr lang="en-US" altLang="ja-JP" smtClean="0"/>
                      <a:pPr/>
                      <a:t>[値]</a:t>
                    </a:fld>
                    <a:endParaRPr lang="ja-JP" altLang="en-US"/>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F-6E08-4FFE-BDE5-B87BF088E9D9}"/>
                </c:ext>
              </c:extLst>
            </c:dLbl>
            <c:spPr>
              <a:noFill/>
              <a:ln>
                <a:noFill/>
              </a:ln>
              <a:effectLst/>
            </c:spPr>
            <c:txPr>
              <a:bodyPr rot="0" spcFirstLastPara="1" vertOverflow="ellipsis" vert="horz" wrap="square" lIns="38100" tIns="19050" rIns="38100" bIns="19050" anchor="ctr" anchorCtr="1">
                <a:spAutoFit/>
              </a:bodyPr>
              <a:lstStyle/>
              <a:p>
                <a:pPr>
                  <a:defRPr lang="ja-JP" sz="500" b="1" i="0" u="none" strike="noStrike" kern="1200" baseline="0">
                    <a:solidFill>
                      <a:srgbClr val="FF0000"/>
                    </a:solidFill>
                    <a:latin typeface="BIZ UDPゴシック" panose="020B0400000000000000" pitchFamily="50" charset="-128"/>
                    <a:ea typeface="BIZ UDPゴシック" panose="020B0400000000000000" pitchFamily="50"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グラフ作成用!$D$12:$O$12</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グラフ作成用!$D$13:$O$13</c:f>
              <c:numCache>
                <c:formatCode>#,##0_);[Red]\(#,##0\)</c:formatCode>
                <c:ptCount val="12"/>
                <c:pt idx="0">
                  <c:v>4837</c:v>
                </c:pt>
                <c:pt idx="1">
                  <c:v>4824</c:v>
                </c:pt>
                <c:pt idx="2">
                  <c:v>4756</c:v>
                </c:pt>
                <c:pt idx="3">
                  <c:v>4815</c:v>
                </c:pt>
                <c:pt idx="4">
                  <c:v>4844</c:v>
                </c:pt>
                <c:pt idx="5">
                  <c:v>4852</c:v>
                </c:pt>
                <c:pt idx="6">
                  <c:v>4872</c:v>
                </c:pt>
                <c:pt idx="7">
                  <c:v>4946</c:v>
                </c:pt>
                <c:pt idx="8">
                  <c:v>4891</c:v>
                </c:pt>
                <c:pt idx="9">
                  <c:v>4848</c:v>
                </c:pt>
                <c:pt idx="10">
                  <c:v>4939</c:v>
                </c:pt>
                <c:pt idx="11">
                  <c:v>5033</c:v>
                </c:pt>
              </c:numCache>
            </c:numRef>
          </c:val>
          <c:smooth val="0"/>
          <c:extLst>
            <c:ext xmlns:c16="http://schemas.microsoft.com/office/drawing/2014/chart" uri="{C3380CC4-5D6E-409C-BE32-E72D297353CC}">
              <c16:uniqueId val="{00000001-6E08-4FFE-BDE5-B87BF088E9D9}"/>
            </c:ext>
          </c:extLst>
        </c:ser>
        <c:ser>
          <c:idx val="1"/>
          <c:order val="1"/>
          <c:tx>
            <c:strRef>
              <c:f>グラフ作成用!$B$14:$C$14</c:f>
              <c:strCache>
                <c:ptCount val="2"/>
                <c:pt idx="1">
                  <c:v>Tokyo</c:v>
                </c:pt>
              </c:strCache>
            </c:strRef>
          </c:tx>
          <c:spPr>
            <a:ln w="19050" cap="rnd">
              <a:solidFill>
                <a:srgbClr val="00B050"/>
              </a:solidFill>
              <a:prstDash val="sysDash"/>
              <a:round/>
            </a:ln>
            <a:effectLst/>
          </c:spPr>
          <c:marker>
            <c:symbol val="none"/>
          </c:marker>
          <c:dLbls>
            <c:dLbl>
              <c:idx val="0"/>
              <c:layout>
                <c:manualLayout>
                  <c:x val="-7.9604333801128385E-2"/>
                  <c:y val="2.8050568327705735E-2"/>
                </c:manualLayout>
              </c:layout>
              <c:tx>
                <c:rich>
                  <a:bodyPr/>
                  <a:lstStyle/>
                  <a:p>
                    <a:fld id="{C59CCF31-A7D4-46F0-BB2B-49AEC5807094}" type="VALUE">
                      <a:rPr lang="en-US" altLang="ja-JP" smtClean="0">
                        <a:solidFill>
                          <a:srgbClr val="00B050"/>
                        </a:solidFill>
                      </a:rPr>
                      <a:pPr/>
                      <a:t>[値]</a:t>
                    </a:fld>
                    <a:endParaRPr lang="ja-JP" alt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2-6E08-4FFE-BDE5-B87BF088E9D9}"/>
                </c:ext>
              </c:extLst>
            </c:dLbl>
            <c:dLbl>
              <c:idx val="11"/>
              <c:layout>
                <c:manualLayout>
                  <c:x val="-7.122493024311502E-2"/>
                  <c:y val="7.0126420819264304E-2"/>
                </c:manualLayout>
              </c:layout>
              <c:tx>
                <c:rich>
                  <a:bodyPr/>
                  <a:lstStyle/>
                  <a:p>
                    <a:fld id="{F8AF89B0-8857-4ACC-9C02-01A64BCD134D}" type="VALUE">
                      <a:rPr lang="en-US" altLang="ja-JP" b="1" smtClean="0">
                        <a:solidFill>
                          <a:srgbClr val="00B050"/>
                        </a:solidFill>
                      </a:rPr>
                      <a:pPr/>
                      <a:t>[値]</a:t>
                    </a:fld>
                    <a:endParaRPr lang="ja-JP" alt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0-6E08-4FFE-BDE5-B87BF088E9D9}"/>
                </c:ext>
              </c:extLst>
            </c:dLbl>
            <c:spPr>
              <a:noFill/>
              <a:ln>
                <a:noFill/>
              </a:ln>
              <a:effectLst/>
            </c:spPr>
            <c:txPr>
              <a:bodyPr rot="0" spcFirstLastPara="1" vertOverflow="ellipsis" vert="horz" wrap="square" lIns="38100" tIns="19050" rIns="38100" bIns="19050" anchor="ctr" anchorCtr="1">
                <a:spAutoFit/>
              </a:bodyPr>
              <a:lstStyle/>
              <a:p>
                <a:pPr>
                  <a:defRPr lang="ja-JP" sz="500" b="1" i="0" u="none" strike="noStrike" kern="1200" baseline="0">
                    <a:solidFill>
                      <a:srgbClr val="00B050"/>
                    </a:solidFill>
                    <a:latin typeface="BIZ UDPゴシック" panose="020B0400000000000000" pitchFamily="50" charset="-128"/>
                    <a:ea typeface="BIZ UDPゴシック" panose="020B0400000000000000" pitchFamily="50" charset="-128"/>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グラフ作成用!$D$12:$O$12</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グラフ作成用!$D$14:$O$14</c:f>
              <c:numCache>
                <c:formatCode>#,##0_);[Red]\(#,##0\)</c:formatCode>
                <c:ptCount val="12"/>
                <c:pt idx="0">
                  <c:v>5513</c:v>
                </c:pt>
                <c:pt idx="1">
                  <c:v>5512</c:v>
                </c:pt>
                <c:pt idx="2">
                  <c:v>5519</c:v>
                </c:pt>
                <c:pt idx="3">
                  <c:v>5530</c:v>
                </c:pt>
                <c:pt idx="4">
                  <c:v>5543</c:v>
                </c:pt>
                <c:pt idx="5">
                  <c:v>5673</c:v>
                </c:pt>
                <c:pt idx="6">
                  <c:v>5713</c:v>
                </c:pt>
                <c:pt idx="7">
                  <c:v>5824</c:v>
                </c:pt>
                <c:pt idx="8">
                  <c:v>5724</c:v>
                </c:pt>
                <c:pt idx="9">
                  <c:v>5817</c:v>
                </c:pt>
                <c:pt idx="10">
                  <c:v>5876</c:v>
                </c:pt>
                <c:pt idx="11">
                  <c:v>6082</c:v>
                </c:pt>
              </c:numCache>
            </c:numRef>
          </c:val>
          <c:smooth val="0"/>
          <c:extLst>
            <c:ext xmlns:c16="http://schemas.microsoft.com/office/drawing/2014/chart" uri="{C3380CC4-5D6E-409C-BE32-E72D297353CC}">
              <c16:uniqueId val="{00000002-6E08-4FFE-BDE5-B87BF088E9D9}"/>
            </c:ext>
          </c:extLst>
        </c:ser>
        <c:ser>
          <c:idx val="2"/>
          <c:order val="2"/>
          <c:tx>
            <c:strRef>
              <c:f>グラフ作成用!$B$15:$C$15</c:f>
              <c:strCache>
                <c:ptCount val="2"/>
                <c:pt idx="1">
                  <c:v>Nationwide</c:v>
                </c:pt>
              </c:strCache>
            </c:strRef>
          </c:tx>
          <c:spPr>
            <a:ln w="19050" cap="rnd">
              <a:solidFill>
                <a:schemeClr val="accent3"/>
              </a:solidFill>
              <a:prstDash val="sysDash"/>
              <a:round/>
            </a:ln>
            <a:effectLst/>
          </c:spPr>
          <c:marker>
            <c:symbol val="none"/>
          </c:marker>
          <c:dPt>
            <c:idx val="11"/>
            <c:marker>
              <c:symbol val="none"/>
            </c:marker>
            <c:bubble3D val="0"/>
            <c:spPr>
              <a:ln w="19050" cap="rnd">
                <a:noFill/>
                <a:prstDash val="sysDash"/>
                <a:round/>
              </a:ln>
              <a:effectLst/>
            </c:spPr>
            <c:extLst>
              <c:ext xmlns:c16="http://schemas.microsoft.com/office/drawing/2014/chart" uri="{C3380CC4-5D6E-409C-BE32-E72D297353CC}">
                <c16:uniqueId val="{00000007-6E08-4FFE-BDE5-B87BF088E9D9}"/>
              </c:ext>
            </c:extLst>
          </c:dPt>
          <c:dLbls>
            <c:dLbl>
              <c:idx val="0"/>
              <c:layout>
                <c:manualLayout>
                  <c:x val="-7.5414632022121619E-2"/>
                  <c:y val="5.6101136655411339E-2"/>
                </c:manualLayout>
              </c:layout>
              <c:tx>
                <c:rich>
                  <a:bodyPr rot="0" spcFirstLastPara="1" vertOverflow="ellipsis" vert="horz" wrap="square" lIns="38100" tIns="19050" rIns="38100" bIns="19050" anchor="ctr" anchorCtr="1">
                    <a:spAutoFit/>
                  </a:bodyPr>
                  <a:lstStyle/>
                  <a:p>
                    <a:pPr>
                      <a:defRPr lang="ja-JP" sz="500" b="1" i="0" u="none" strike="noStrike" kern="1200" baseline="0">
                        <a:solidFill>
                          <a:schemeClr val="tx1">
                            <a:lumMod val="50000"/>
                            <a:lumOff val="50000"/>
                          </a:schemeClr>
                        </a:solidFill>
                        <a:latin typeface="BIZ UDPゴシック" panose="020B0400000000000000" pitchFamily="50" charset="-128"/>
                        <a:ea typeface="BIZ UDPゴシック" panose="020B0400000000000000" pitchFamily="50" charset="-128"/>
                        <a:cs typeface="+mn-cs"/>
                      </a:defRPr>
                    </a:pPr>
                    <a:fld id="{478CB5CE-0C97-4530-8A2A-0F27C2EA1FC8}" type="VALUE">
                      <a:rPr lang="en-US" altLang="ja-JP" b="1" smtClean="0">
                        <a:solidFill>
                          <a:schemeClr val="tx1">
                            <a:lumMod val="50000"/>
                            <a:lumOff val="50000"/>
                          </a:schemeClr>
                        </a:solidFill>
                      </a:rPr>
                      <a:pPr>
                        <a:defRPr lang="ja-JP" b="1">
                          <a:solidFill>
                            <a:schemeClr val="tx1">
                              <a:lumMod val="50000"/>
                              <a:lumOff val="50000"/>
                            </a:schemeClr>
                          </a:solidFill>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lang="ja-JP" sz="500" b="1" i="0" u="none" strike="noStrike" kern="1200" baseline="0">
                      <a:solidFill>
                        <a:schemeClr val="tx1">
                          <a:lumMod val="50000"/>
                          <a:lumOff val="50000"/>
                        </a:schemeClr>
                      </a:solidFill>
                      <a:latin typeface="BIZ UDPゴシック" panose="020B0400000000000000" pitchFamily="50" charset="-128"/>
                      <a:ea typeface="BIZ UDPゴシック" panose="020B0400000000000000"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B-6E08-4FFE-BDE5-B87BF088E9D9}"/>
                </c:ext>
              </c:extLst>
            </c:dLbl>
            <c:dLbl>
              <c:idx val="1"/>
              <c:delete val="1"/>
              <c:extLst>
                <c:ext xmlns:c15="http://schemas.microsoft.com/office/drawing/2012/chart" uri="{CE6537A1-D6FC-4f65-9D91-7224C49458BB}"/>
                <c:ext xmlns:c16="http://schemas.microsoft.com/office/drawing/2014/chart" uri="{C3380CC4-5D6E-409C-BE32-E72D297353CC}">
                  <c16:uniqueId val="{0000002A-6E08-4FFE-BDE5-B87BF088E9D9}"/>
                </c:ext>
              </c:extLst>
            </c:dLbl>
            <c:dLbl>
              <c:idx val="2"/>
              <c:delete val="1"/>
              <c:extLst>
                <c:ext xmlns:c15="http://schemas.microsoft.com/office/drawing/2012/chart" uri="{CE6537A1-D6FC-4f65-9D91-7224C49458BB}"/>
                <c:ext xmlns:c16="http://schemas.microsoft.com/office/drawing/2014/chart" uri="{C3380CC4-5D6E-409C-BE32-E72D297353CC}">
                  <c16:uniqueId val="{00000029-6E08-4FFE-BDE5-B87BF088E9D9}"/>
                </c:ext>
              </c:extLst>
            </c:dLbl>
            <c:dLbl>
              <c:idx val="3"/>
              <c:delete val="1"/>
              <c:extLst>
                <c:ext xmlns:c15="http://schemas.microsoft.com/office/drawing/2012/chart" uri="{CE6537A1-D6FC-4f65-9D91-7224C49458BB}"/>
                <c:ext xmlns:c16="http://schemas.microsoft.com/office/drawing/2014/chart" uri="{C3380CC4-5D6E-409C-BE32-E72D297353CC}">
                  <c16:uniqueId val="{00000028-6E08-4FFE-BDE5-B87BF088E9D9}"/>
                </c:ext>
              </c:extLst>
            </c:dLbl>
            <c:dLbl>
              <c:idx val="4"/>
              <c:delete val="1"/>
              <c:extLst>
                <c:ext xmlns:c15="http://schemas.microsoft.com/office/drawing/2012/chart" uri="{CE6537A1-D6FC-4f65-9D91-7224C49458BB}"/>
                <c:ext xmlns:c16="http://schemas.microsoft.com/office/drawing/2014/chart" uri="{C3380CC4-5D6E-409C-BE32-E72D297353CC}">
                  <c16:uniqueId val="{00000027-6E08-4FFE-BDE5-B87BF088E9D9}"/>
                </c:ext>
              </c:extLst>
            </c:dLbl>
            <c:dLbl>
              <c:idx val="5"/>
              <c:delete val="1"/>
              <c:extLst>
                <c:ext xmlns:c15="http://schemas.microsoft.com/office/drawing/2012/chart" uri="{CE6537A1-D6FC-4f65-9D91-7224C49458BB}"/>
                <c:ext xmlns:c16="http://schemas.microsoft.com/office/drawing/2014/chart" uri="{C3380CC4-5D6E-409C-BE32-E72D297353CC}">
                  <c16:uniqueId val="{00000026-6E08-4FFE-BDE5-B87BF088E9D9}"/>
                </c:ext>
              </c:extLst>
            </c:dLbl>
            <c:dLbl>
              <c:idx val="6"/>
              <c:delete val="1"/>
              <c:extLst>
                <c:ext xmlns:c15="http://schemas.microsoft.com/office/drawing/2012/chart" uri="{CE6537A1-D6FC-4f65-9D91-7224C49458BB}"/>
                <c:ext xmlns:c16="http://schemas.microsoft.com/office/drawing/2014/chart" uri="{C3380CC4-5D6E-409C-BE32-E72D297353CC}">
                  <c16:uniqueId val="{00000025-6E08-4FFE-BDE5-B87BF088E9D9}"/>
                </c:ext>
              </c:extLst>
            </c:dLbl>
            <c:dLbl>
              <c:idx val="7"/>
              <c:delete val="1"/>
              <c:extLst>
                <c:ext xmlns:c15="http://schemas.microsoft.com/office/drawing/2012/chart" uri="{CE6537A1-D6FC-4f65-9D91-7224C49458BB}"/>
                <c:ext xmlns:c16="http://schemas.microsoft.com/office/drawing/2014/chart" uri="{C3380CC4-5D6E-409C-BE32-E72D297353CC}">
                  <c16:uniqueId val="{00000024-6E08-4FFE-BDE5-B87BF088E9D9}"/>
                </c:ext>
              </c:extLst>
            </c:dLbl>
            <c:dLbl>
              <c:idx val="8"/>
              <c:delete val="1"/>
              <c:extLst>
                <c:ext xmlns:c15="http://schemas.microsoft.com/office/drawing/2012/chart" uri="{CE6537A1-D6FC-4f65-9D91-7224C49458BB}"/>
                <c:ext xmlns:c16="http://schemas.microsoft.com/office/drawing/2014/chart" uri="{C3380CC4-5D6E-409C-BE32-E72D297353CC}">
                  <c16:uniqueId val="{00000023-6E08-4FFE-BDE5-B87BF088E9D9}"/>
                </c:ext>
              </c:extLst>
            </c:dLbl>
            <c:dLbl>
              <c:idx val="9"/>
              <c:delete val="1"/>
              <c:extLst>
                <c:ext xmlns:c15="http://schemas.microsoft.com/office/drawing/2012/chart" uri="{CE6537A1-D6FC-4f65-9D91-7224C49458BB}"/>
                <c:ext xmlns:c16="http://schemas.microsoft.com/office/drawing/2014/chart" uri="{C3380CC4-5D6E-409C-BE32-E72D297353CC}">
                  <c16:uniqueId val="{0000002C-6E08-4FFE-BDE5-B87BF088E9D9}"/>
                </c:ext>
              </c:extLst>
            </c:dLbl>
            <c:dLbl>
              <c:idx val="10"/>
              <c:layout>
                <c:manualLayout>
                  <c:x val="-7.5414632022121619E-2"/>
                  <c:y val="6.3113778737337908E-2"/>
                </c:manualLayout>
              </c:layout>
              <c:tx>
                <c:rich>
                  <a:bodyPr rot="0" spcFirstLastPara="1" vertOverflow="ellipsis" vert="horz" wrap="square" lIns="38100" tIns="19050" rIns="38100" bIns="19050" anchor="ctr" anchorCtr="1">
                    <a:spAutoFit/>
                  </a:bodyPr>
                  <a:lstStyle/>
                  <a:p>
                    <a:pPr>
                      <a:defRPr lang="ja-JP" sz="500" b="1" i="0" u="none" strike="noStrike" kern="1200" baseline="0">
                        <a:solidFill>
                          <a:schemeClr val="tx1">
                            <a:lumMod val="50000"/>
                            <a:lumOff val="50000"/>
                          </a:schemeClr>
                        </a:solidFill>
                        <a:latin typeface="BIZ UDPゴシック" panose="020B0400000000000000" pitchFamily="50" charset="-128"/>
                        <a:ea typeface="BIZ UDPゴシック" panose="020B0400000000000000" pitchFamily="50" charset="-128"/>
                        <a:cs typeface="+mn-cs"/>
                      </a:defRPr>
                    </a:pPr>
                    <a:fld id="{BD9B3EFD-1AB4-4A68-B17D-2E006408C141}" type="VALUE">
                      <a:rPr lang="en-US" altLang="ja-JP" b="1" smtClean="0">
                        <a:solidFill>
                          <a:schemeClr val="tx1">
                            <a:lumMod val="50000"/>
                            <a:lumOff val="50000"/>
                          </a:schemeClr>
                        </a:solidFill>
                      </a:rPr>
                      <a:pPr>
                        <a:defRPr lang="ja-JP" b="1">
                          <a:solidFill>
                            <a:schemeClr val="tx1">
                              <a:lumMod val="50000"/>
                              <a:lumOff val="50000"/>
                            </a:schemeClr>
                          </a:solidFill>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lang="ja-JP" sz="500" b="1" i="0" u="none" strike="noStrike" kern="1200" baseline="0">
                      <a:solidFill>
                        <a:schemeClr val="tx1">
                          <a:lumMod val="50000"/>
                          <a:lumOff val="50000"/>
                        </a:schemeClr>
                      </a:solidFill>
                      <a:latin typeface="BIZ UDPゴシック" panose="020B0400000000000000" pitchFamily="50" charset="-128"/>
                      <a:ea typeface="BIZ UDPゴシック" panose="020B0400000000000000"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D-6E08-4FFE-BDE5-B87BF088E9D9}"/>
                </c:ext>
              </c:extLst>
            </c:dLbl>
            <c:spPr>
              <a:noFill/>
              <a:ln>
                <a:noFill/>
              </a:ln>
              <a:effectLst/>
            </c:spPr>
            <c:txPr>
              <a:bodyPr rot="0" spcFirstLastPara="1" vertOverflow="ellipsis" vert="horz" wrap="square" lIns="38100" tIns="19050" rIns="38100" bIns="19050" anchor="ctr" anchorCtr="1">
                <a:spAutoFit/>
              </a:bodyPr>
              <a:lstStyle/>
              <a:p>
                <a:pPr>
                  <a:defRPr lang="ja-JP" sz="500" b="0" i="0" u="none" strike="noStrike" kern="1200" baseline="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グラフ作成用!$D$12:$O$12</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グラフ作成用!$D$15:$O$15</c:f>
              <c:numCache>
                <c:formatCode>#,##0_);[Red]\(#,##0\)</c:formatCode>
                <c:ptCount val="12"/>
                <c:pt idx="0">
                  <c:v>4526</c:v>
                </c:pt>
                <c:pt idx="1">
                  <c:v>4515</c:v>
                </c:pt>
                <c:pt idx="2">
                  <c:v>4525</c:v>
                </c:pt>
                <c:pt idx="3">
                  <c:v>4581</c:v>
                </c:pt>
                <c:pt idx="4">
                  <c:v>4600</c:v>
                </c:pt>
                <c:pt idx="5">
                  <c:v>4664</c:v>
                </c:pt>
                <c:pt idx="6">
                  <c:v>4719</c:v>
                </c:pt>
                <c:pt idx="7">
                  <c:v>4798</c:v>
                </c:pt>
                <c:pt idx="8">
                  <c:v>4802</c:v>
                </c:pt>
                <c:pt idx="9">
                  <c:v>4758</c:v>
                </c:pt>
                <c:pt idx="10">
                  <c:v>4806</c:v>
                </c:pt>
                <c:pt idx="11">
                  <c:v>0</c:v>
                </c:pt>
              </c:numCache>
            </c:numRef>
          </c:val>
          <c:smooth val="0"/>
          <c:extLst>
            <c:ext xmlns:c16="http://schemas.microsoft.com/office/drawing/2014/chart" uri="{C3380CC4-5D6E-409C-BE32-E72D297353CC}">
              <c16:uniqueId val="{00000003-6E08-4FFE-BDE5-B87BF088E9D9}"/>
            </c:ext>
          </c:extLst>
        </c:ser>
        <c:dLbls>
          <c:showLegendKey val="0"/>
          <c:showVal val="0"/>
          <c:showCatName val="0"/>
          <c:showSerName val="0"/>
          <c:showPercent val="0"/>
          <c:showBubbleSize val="0"/>
        </c:dLbls>
        <c:marker val="1"/>
        <c:smooth val="0"/>
        <c:axId val="1531487104"/>
        <c:axId val="1531487936"/>
      </c:lineChart>
      <c:catAx>
        <c:axId val="1531487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500" b="0" i="0" u="none" strike="noStrike" kern="1200" baseline="0">
                <a:solidFill>
                  <a:schemeClr val="tx1">
                    <a:lumMod val="65000"/>
                    <a:lumOff val="35000"/>
                  </a:schemeClr>
                </a:solidFill>
                <a:latin typeface="BIZ UDPゴシック" panose="020B0400000000000000" pitchFamily="50" charset="-128"/>
                <a:ea typeface="BIZ UDPゴシック" panose="020B0400000000000000" pitchFamily="50" charset="-128"/>
                <a:cs typeface="+mn-cs"/>
              </a:defRPr>
            </a:pPr>
            <a:endParaRPr lang="ja-JP"/>
          </a:p>
        </c:txPr>
        <c:crossAx val="1531487936"/>
        <c:crosses val="autoZero"/>
        <c:auto val="1"/>
        <c:lblAlgn val="ctr"/>
        <c:lblOffset val="100"/>
        <c:noMultiLvlLbl val="0"/>
      </c:catAx>
      <c:valAx>
        <c:axId val="1531487936"/>
        <c:scaling>
          <c:orientation val="minMax"/>
          <c:max val="6500"/>
          <c:min val="4000"/>
        </c:scaling>
        <c:delete val="0"/>
        <c:axPos val="l"/>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lang="ja-JP" sz="500" b="0" i="0" u="none" strike="noStrike" kern="1200" baseline="0">
                <a:solidFill>
                  <a:schemeClr val="tx1">
                    <a:lumMod val="65000"/>
                    <a:lumOff val="35000"/>
                  </a:schemeClr>
                </a:solidFill>
                <a:latin typeface="BIZ UDPゴシック" panose="020B0400000000000000" pitchFamily="50" charset="-128"/>
                <a:ea typeface="BIZ UDPゴシック" panose="020B0400000000000000" pitchFamily="50" charset="-128"/>
                <a:cs typeface="+mn-cs"/>
              </a:defRPr>
            </a:pPr>
            <a:endParaRPr lang="ja-JP"/>
          </a:p>
        </c:txPr>
        <c:crossAx val="1531487104"/>
        <c:crosses val="autoZero"/>
        <c:crossBetween val="between"/>
      </c:valAx>
      <c:valAx>
        <c:axId val="1834871952"/>
        <c:scaling>
          <c:orientation val="minMax"/>
        </c:scaling>
        <c:delete val="0"/>
        <c:axPos val="r"/>
        <c:numFmt formatCode="#,##0_);[Red]\(#,##0\)" sourceLinked="0"/>
        <c:majorTickMark val="out"/>
        <c:minorTickMark val="none"/>
        <c:tickLblPos val="nextTo"/>
        <c:spPr>
          <a:noFill/>
          <a:ln>
            <a:noFill/>
          </a:ln>
          <a:effectLst/>
        </c:spPr>
        <c:txPr>
          <a:bodyPr rot="-60000000" spcFirstLastPara="1" vertOverflow="ellipsis" vert="horz" wrap="square" anchor="ctr" anchorCtr="1"/>
          <a:lstStyle/>
          <a:p>
            <a:pPr>
              <a:defRPr lang="ja-JP" sz="500" b="0" i="0" u="none" strike="noStrike" kern="1200" baseline="0">
                <a:solidFill>
                  <a:schemeClr val="tx1">
                    <a:lumMod val="65000"/>
                    <a:lumOff val="35000"/>
                  </a:schemeClr>
                </a:solidFill>
                <a:latin typeface="BIZ UDPゴシック" panose="020B0400000000000000" pitchFamily="50" charset="-128"/>
                <a:ea typeface="BIZ UDPゴシック" panose="020B0400000000000000" pitchFamily="50" charset="-128"/>
                <a:cs typeface="+mn-cs"/>
              </a:defRPr>
            </a:pPr>
            <a:endParaRPr lang="ja-JP"/>
          </a:p>
        </c:txPr>
        <c:crossAx val="1834870704"/>
        <c:crosses val="max"/>
        <c:crossBetween val="between"/>
      </c:valAx>
      <c:catAx>
        <c:axId val="1834870704"/>
        <c:scaling>
          <c:orientation val="minMax"/>
        </c:scaling>
        <c:delete val="1"/>
        <c:axPos val="b"/>
        <c:numFmt formatCode="General" sourceLinked="1"/>
        <c:majorTickMark val="out"/>
        <c:minorTickMark val="none"/>
        <c:tickLblPos val="nextTo"/>
        <c:crossAx val="1834871952"/>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500">
          <a:latin typeface="BIZ UDPゴシック" panose="020B0400000000000000" pitchFamily="50" charset="-128"/>
          <a:ea typeface="BIZ UDPゴシック" panose="020B0400000000000000" pitchFamily="50" charset="-128"/>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140029890730858"/>
          <c:y val="4.1798923256863255E-2"/>
          <c:w val="0.81414088895095615"/>
          <c:h val="0.86478594363963712"/>
        </c:manualLayout>
      </c:layout>
      <c:lineChart>
        <c:grouping val="standard"/>
        <c:varyColors val="0"/>
        <c:ser>
          <c:idx val="0"/>
          <c:order val="0"/>
          <c:tx>
            <c:strRef>
              <c:f>グラフ!$B$5</c:f>
              <c:strCache>
                <c:ptCount val="1"/>
                <c:pt idx="0">
                  <c:v>宮城県</c:v>
                </c:pt>
              </c:strCache>
            </c:strRef>
          </c:tx>
          <c:spPr>
            <a:ln w="19050" cap="rnd">
              <a:solidFill>
                <a:schemeClr val="accent2"/>
              </a:solidFill>
              <a:prstDash val="sysDash"/>
              <a:round/>
            </a:ln>
            <a:effectLst/>
          </c:spPr>
          <c:marker>
            <c:symbol val="none"/>
          </c:marker>
          <c:dLbls>
            <c:dLbl>
              <c:idx val="9"/>
              <c:layout>
                <c:manualLayout>
                  <c:x val="-7.1929632240139213E-3"/>
                  <c:y val="5.54621647509578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3ED-475A-B44B-AED6F59A4390}"/>
                </c:ext>
              </c:extLst>
            </c:dLbl>
            <c:spPr>
              <a:noFill/>
              <a:ln>
                <a:noFill/>
              </a:ln>
              <a:effectLst/>
            </c:spPr>
            <c:txPr>
              <a:bodyPr rot="0" spcFirstLastPara="1" vertOverflow="ellipsis" vert="horz" wrap="square" anchor="ctr" anchorCtr="1"/>
              <a:lstStyle/>
              <a:p>
                <a:pPr>
                  <a:defRPr lang="ja-JP" sz="500" b="1" i="0" u="none" strike="noStrike" kern="1200" baseline="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グラフ!$C$4:$L$4</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グラフ!$C$5:$L$5</c:f>
              <c:numCache>
                <c:formatCode>#,##0;"▲ "#,##0</c:formatCode>
                <c:ptCount val="10"/>
                <c:pt idx="0">
                  <c:v>-76</c:v>
                </c:pt>
                <c:pt idx="1">
                  <c:v>-483</c:v>
                </c:pt>
                <c:pt idx="2">
                  <c:v>-1262</c:v>
                </c:pt>
                <c:pt idx="3">
                  <c:v>-1700</c:v>
                </c:pt>
                <c:pt idx="4">
                  <c:v>-3083</c:v>
                </c:pt>
                <c:pt idx="5">
                  <c:v>-164</c:v>
                </c:pt>
                <c:pt idx="6">
                  <c:v>117</c:v>
                </c:pt>
                <c:pt idx="7">
                  <c:v>962</c:v>
                </c:pt>
                <c:pt idx="8">
                  <c:v>-1017</c:v>
                </c:pt>
                <c:pt idx="9">
                  <c:v>-2560</c:v>
                </c:pt>
              </c:numCache>
            </c:numRef>
          </c:val>
          <c:smooth val="0"/>
          <c:extLst>
            <c:ext xmlns:c16="http://schemas.microsoft.com/office/drawing/2014/chart" uri="{C3380CC4-5D6E-409C-BE32-E72D297353CC}">
              <c16:uniqueId val="{00000001-93ED-475A-B44B-AED6F59A4390}"/>
            </c:ext>
          </c:extLst>
        </c:ser>
        <c:ser>
          <c:idx val="1"/>
          <c:order val="1"/>
          <c:tx>
            <c:strRef>
              <c:f>グラフ!$B$6</c:f>
              <c:strCache>
                <c:ptCount val="1"/>
                <c:pt idx="0">
                  <c:v>愛知県</c:v>
                </c:pt>
              </c:strCache>
            </c:strRef>
          </c:tx>
          <c:spPr>
            <a:ln w="19050" cap="rnd">
              <a:solidFill>
                <a:schemeClr val="accent6"/>
              </a:solidFill>
              <a:prstDash val="sysDash"/>
              <a:round/>
            </a:ln>
            <a:effectLst/>
          </c:spPr>
          <c:marker>
            <c:symbol val="none"/>
          </c:marker>
          <c:dLbls>
            <c:dLbl>
              <c:idx val="9"/>
              <c:layout>
                <c:manualLayout>
                  <c:x val="-9.6128987541015468E-3"/>
                  <c:y val="2.49088617403098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3ED-475A-B44B-AED6F59A4390}"/>
                </c:ext>
              </c:extLst>
            </c:dLbl>
            <c:spPr>
              <a:noFill/>
              <a:ln>
                <a:noFill/>
              </a:ln>
              <a:effectLst/>
            </c:spPr>
            <c:txPr>
              <a:bodyPr rot="0" spcFirstLastPara="1" vertOverflow="ellipsis" vert="horz" wrap="square" anchor="ctr" anchorCtr="1"/>
              <a:lstStyle/>
              <a:p>
                <a:pPr>
                  <a:defRPr lang="ja-JP" sz="500" b="1" i="0" u="none" strike="noStrike" kern="1200" baseline="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グラフ!$C$4:$L$4</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グラフ!$C$6:$L$6</c:f>
              <c:numCache>
                <c:formatCode>#,##0;"▲ "#,##0</c:formatCode>
                <c:ptCount val="10"/>
                <c:pt idx="0">
                  <c:v>8322</c:v>
                </c:pt>
                <c:pt idx="1">
                  <c:v>6265</c:v>
                </c:pt>
                <c:pt idx="2">
                  <c:v>4839</c:v>
                </c:pt>
                <c:pt idx="3">
                  <c:v>2159</c:v>
                </c:pt>
                <c:pt idx="4">
                  <c:v>969</c:v>
                </c:pt>
                <c:pt idx="5">
                  <c:v>-2267</c:v>
                </c:pt>
                <c:pt idx="6">
                  <c:v>-2595</c:v>
                </c:pt>
                <c:pt idx="7">
                  <c:v>-5173</c:v>
                </c:pt>
                <c:pt idx="8">
                  <c:v>-2643</c:v>
                </c:pt>
                <c:pt idx="9">
                  <c:v>-608</c:v>
                </c:pt>
              </c:numCache>
            </c:numRef>
          </c:val>
          <c:smooth val="0"/>
          <c:extLst>
            <c:ext xmlns:c16="http://schemas.microsoft.com/office/drawing/2014/chart" uri="{C3380CC4-5D6E-409C-BE32-E72D297353CC}">
              <c16:uniqueId val="{00000003-93ED-475A-B44B-AED6F59A4390}"/>
            </c:ext>
          </c:extLst>
        </c:ser>
        <c:ser>
          <c:idx val="2"/>
          <c:order val="2"/>
          <c:tx>
            <c:strRef>
              <c:f>グラフ!$B$7</c:f>
              <c:strCache>
                <c:ptCount val="1"/>
                <c:pt idx="0">
                  <c:v>大阪府</c:v>
                </c:pt>
              </c:strCache>
            </c:strRef>
          </c:tx>
          <c:spPr>
            <a:ln w="38100" cap="rnd">
              <a:solidFill>
                <a:srgbClr val="FF0000"/>
              </a:solidFill>
              <a:round/>
            </a:ln>
            <a:effectLst/>
          </c:spPr>
          <c:marker>
            <c:symbol val="diamond"/>
            <c:size val="5"/>
            <c:spPr>
              <a:solidFill>
                <a:srgbClr val="FF0000"/>
              </a:solidFill>
              <a:ln w="9525">
                <a:solidFill>
                  <a:srgbClr val="FF0000"/>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3ED-475A-B44B-AED6F59A4390}"/>
                </c:ext>
              </c:extLst>
            </c:dLbl>
            <c:dLbl>
              <c:idx val="9"/>
              <c:layout>
                <c:manualLayout>
                  <c:x val="-6.3026802596274712E-3"/>
                  <c:y val="-4.4306513409961702E-2"/>
                </c:manualLayout>
              </c:layout>
              <c:spPr>
                <a:noFill/>
                <a:ln>
                  <a:noFill/>
                </a:ln>
                <a:effectLst/>
              </c:spPr>
              <c:txPr>
                <a:bodyPr rot="0" spcFirstLastPara="1" vertOverflow="ellipsis" vert="horz" wrap="square" anchor="ctr" anchorCtr="1"/>
                <a:lstStyle/>
                <a:p>
                  <a:pPr>
                    <a:defRPr lang="ja-JP" sz="800" b="1" i="0" u="none" strike="noStrike" kern="1200" baseline="0">
                      <a:solidFill>
                        <a:srgbClr val="FF0000"/>
                      </a:solidFill>
                      <a:latin typeface="BIZ UDPゴシック" panose="020B0400000000000000" pitchFamily="50" charset="-128"/>
                      <a:ea typeface="BIZ UDPゴシック" panose="020B0400000000000000" pitchFamily="50" charset="-128"/>
                      <a:cs typeface="+mn-cs"/>
                    </a:defRPr>
                  </a:pPr>
                  <a:endParaRPr lang="ja-JP"/>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3ED-475A-B44B-AED6F59A4390}"/>
                </c:ext>
              </c:extLst>
            </c:dLbl>
            <c:spPr>
              <a:noFill/>
              <a:ln>
                <a:noFill/>
              </a:ln>
              <a:effectLst/>
            </c:spPr>
            <c:txPr>
              <a:bodyPr rot="0" spcFirstLastPara="1" vertOverflow="ellipsis" vert="horz" wrap="square" anchor="ctr" anchorCtr="1"/>
              <a:lstStyle/>
              <a:p>
                <a:pPr>
                  <a:defRPr lang="ja-JP" sz="500" b="1" i="0" u="none" strike="noStrike" kern="1200" baseline="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グラフ!$C$4:$L$4</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グラフ!$C$7:$L$7</c:f>
              <c:numCache>
                <c:formatCode>#,##0;"▲ "#,##0</c:formatCode>
                <c:ptCount val="10"/>
                <c:pt idx="0">
                  <c:v>2296</c:v>
                </c:pt>
                <c:pt idx="1">
                  <c:v>1794</c:v>
                </c:pt>
                <c:pt idx="2">
                  <c:v>2961</c:v>
                </c:pt>
                <c:pt idx="3">
                  <c:v>5197</c:v>
                </c:pt>
                <c:pt idx="4">
                  <c:v>10693</c:v>
                </c:pt>
                <c:pt idx="5">
                  <c:v>13382</c:v>
                </c:pt>
                <c:pt idx="6">
                  <c:v>5883</c:v>
                </c:pt>
                <c:pt idx="7">
                  <c:v>7404</c:v>
                </c:pt>
                <c:pt idx="8">
                  <c:v>13071</c:v>
                </c:pt>
                <c:pt idx="9">
                  <c:v>18800</c:v>
                </c:pt>
              </c:numCache>
            </c:numRef>
          </c:val>
          <c:smooth val="0"/>
          <c:extLst>
            <c:ext xmlns:c16="http://schemas.microsoft.com/office/drawing/2014/chart" uri="{C3380CC4-5D6E-409C-BE32-E72D297353CC}">
              <c16:uniqueId val="{00000006-93ED-475A-B44B-AED6F59A4390}"/>
            </c:ext>
          </c:extLst>
        </c:ser>
        <c:ser>
          <c:idx val="3"/>
          <c:order val="3"/>
          <c:tx>
            <c:strRef>
              <c:f>グラフ!$B$8</c:f>
              <c:strCache>
                <c:ptCount val="1"/>
                <c:pt idx="0">
                  <c:v>広島県</c:v>
                </c:pt>
              </c:strCache>
            </c:strRef>
          </c:tx>
          <c:spPr>
            <a:ln w="19050" cap="rnd">
              <a:solidFill>
                <a:schemeClr val="tx2"/>
              </a:solidFill>
              <a:prstDash val="sysDash"/>
              <a:round/>
            </a:ln>
            <a:effectLst/>
          </c:spPr>
          <c:marker>
            <c:symbol val="none"/>
          </c:marker>
          <c:dLbls>
            <c:dLbl>
              <c:idx val="9"/>
              <c:layout>
                <c:manualLayout>
                  <c:x val="-1.2417060113530417E-2"/>
                  <c:y val="3.587112825460930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3ED-475A-B44B-AED6F59A4390}"/>
                </c:ext>
              </c:extLst>
            </c:dLbl>
            <c:spPr>
              <a:noFill/>
              <a:ln>
                <a:noFill/>
              </a:ln>
              <a:effectLst/>
            </c:spPr>
            <c:txPr>
              <a:bodyPr rot="0" spcFirstLastPara="1" vertOverflow="ellipsis" vert="horz" wrap="square" anchor="ctr" anchorCtr="1"/>
              <a:lstStyle/>
              <a:p>
                <a:pPr>
                  <a:defRPr lang="ja-JP" sz="500" b="1" i="0" u="none" strike="noStrike" kern="1200" baseline="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グラフ!$C$4:$L$4</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グラフ!$C$8:$L$8</c:f>
              <c:numCache>
                <c:formatCode>#,##0;"▲ "#,##0</c:formatCode>
                <c:ptCount val="10"/>
                <c:pt idx="0">
                  <c:v>-2856</c:v>
                </c:pt>
                <c:pt idx="1">
                  <c:v>-2136</c:v>
                </c:pt>
                <c:pt idx="2">
                  <c:v>-3176</c:v>
                </c:pt>
                <c:pt idx="3">
                  <c:v>-3537</c:v>
                </c:pt>
                <c:pt idx="4">
                  <c:v>-5318</c:v>
                </c:pt>
                <c:pt idx="5">
                  <c:v>-4179</c:v>
                </c:pt>
                <c:pt idx="6">
                  <c:v>-5363</c:v>
                </c:pt>
                <c:pt idx="7">
                  <c:v>-6044</c:v>
                </c:pt>
                <c:pt idx="8">
                  <c:v>-7396</c:v>
                </c:pt>
                <c:pt idx="9">
                  <c:v>-7218</c:v>
                </c:pt>
              </c:numCache>
            </c:numRef>
          </c:val>
          <c:smooth val="0"/>
          <c:extLst>
            <c:ext xmlns:c16="http://schemas.microsoft.com/office/drawing/2014/chart" uri="{C3380CC4-5D6E-409C-BE32-E72D297353CC}">
              <c16:uniqueId val="{00000008-93ED-475A-B44B-AED6F59A4390}"/>
            </c:ext>
          </c:extLst>
        </c:ser>
        <c:ser>
          <c:idx val="4"/>
          <c:order val="4"/>
          <c:tx>
            <c:strRef>
              <c:f>グラフ!$B$9</c:f>
              <c:strCache>
                <c:ptCount val="1"/>
                <c:pt idx="0">
                  <c:v>福岡県</c:v>
                </c:pt>
              </c:strCache>
            </c:strRef>
          </c:tx>
          <c:spPr>
            <a:ln w="19050" cap="rnd">
              <a:solidFill>
                <a:schemeClr val="accent5"/>
              </a:solidFill>
              <a:prstDash val="sysDash"/>
              <a:round/>
            </a:ln>
            <a:effectLst/>
          </c:spPr>
          <c:marker>
            <c:symbol val="none"/>
          </c:marker>
          <c:dLbls>
            <c:dLbl>
              <c:idx val="9"/>
              <c:layout>
                <c:manualLayout>
                  <c:x val="-4.8061408692064538E-3"/>
                  <c:y val="-3.017143704489616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3ED-475A-B44B-AED6F59A4390}"/>
                </c:ext>
              </c:extLst>
            </c:dLbl>
            <c:spPr>
              <a:noFill/>
              <a:ln>
                <a:noFill/>
              </a:ln>
              <a:effectLst/>
            </c:spPr>
            <c:txPr>
              <a:bodyPr rot="0" spcFirstLastPara="1" vertOverflow="ellipsis" vert="horz" wrap="square" anchor="ctr" anchorCtr="1"/>
              <a:lstStyle/>
              <a:p>
                <a:pPr>
                  <a:defRPr lang="ja-JP" sz="500" b="1" i="0" u="none" strike="noStrike" kern="1200" baseline="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グラフ!$C$4:$L$4</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グラフ!$C$9:$L$9</c:f>
              <c:numCache>
                <c:formatCode>#,##0;"▲ "#,##0</c:formatCode>
                <c:ptCount val="10"/>
                <c:pt idx="0">
                  <c:v>3603</c:v>
                </c:pt>
                <c:pt idx="1">
                  <c:v>5732</c:v>
                </c:pt>
                <c:pt idx="2">
                  <c:v>6388</c:v>
                </c:pt>
                <c:pt idx="3">
                  <c:v>6243</c:v>
                </c:pt>
                <c:pt idx="4">
                  <c:v>6324</c:v>
                </c:pt>
                <c:pt idx="5">
                  <c:v>7808</c:v>
                </c:pt>
                <c:pt idx="6">
                  <c:v>7691</c:v>
                </c:pt>
                <c:pt idx="7">
                  <c:v>8886</c:v>
                </c:pt>
                <c:pt idx="8">
                  <c:v>8642</c:v>
                </c:pt>
                <c:pt idx="9">
                  <c:v>8631</c:v>
                </c:pt>
              </c:numCache>
            </c:numRef>
          </c:val>
          <c:smooth val="0"/>
          <c:extLst>
            <c:ext xmlns:c16="http://schemas.microsoft.com/office/drawing/2014/chart" uri="{C3380CC4-5D6E-409C-BE32-E72D297353CC}">
              <c16:uniqueId val="{0000000A-93ED-475A-B44B-AED6F59A4390}"/>
            </c:ext>
          </c:extLst>
        </c:ser>
        <c:dLbls>
          <c:showLegendKey val="0"/>
          <c:showVal val="0"/>
          <c:showCatName val="0"/>
          <c:showSerName val="0"/>
          <c:showPercent val="0"/>
          <c:showBubbleSize val="0"/>
        </c:dLbls>
        <c:smooth val="0"/>
        <c:axId val="261391408"/>
        <c:axId val="2085169024"/>
      </c:lineChart>
      <c:catAx>
        <c:axId val="261391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500" b="1" i="0" u="none" strike="noStrike" kern="1200" baseline="0">
                <a:solidFill>
                  <a:schemeClr val="tx1">
                    <a:lumMod val="65000"/>
                    <a:lumOff val="35000"/>
                  </a:schemeClr>
                </a:solidFill>
                <a:latin typeface="BIZ UDPゴシック" panose="020B0400000000000000" pitchFamily="50" charset="-128"/>
                <a:ea typeface="BIZ UDPゴシック" panose="020B0400000000000000" pitchFamily="50" charset="-128"/>
                <a:cs typeface="+mn-cs"/>
              </a:defRPr>
            </a:pPr>
            <a:endParaRPr lang="ja-JP"/>
          </a:p>
        </c:txPr>
        <c:crossAx val="2085169024"/>
        <c:crossesAt val="-15000"/>
        <c:auto val="1"/>
        <c:lblAlgn val="ctr"/>
        <c:lblOffset val="100"/>
        <c:tickLblSkip val="1"/>
        <c:noMultiLvlLbl val="0"/>
      </c:catAx>
      <c:valAx>
        <c:axId val="2085169024"/>
        <c:scaling>
          <c:orientation val="minMax"/>
        </c:scaling>
        <c:delete val="0"/>
        <c:axPos val="l"/>
        <c:numFmt formatCode="#,##0;&quot;▲ &quot;#,##0"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lang="ja-JP" sz="500" b="1" i="0" u="none" strike="noStrike" kern="1200" baseline="0">
                <a:solidFill>
                  <a:schemeClr val="tx1">
                    <a:lumMod val="65000"/>
                    <a:lumOff val="35000"/>
                  </a:schemeClr>
                </a:solidFill>
                <a:latin typeface="BIZ UDPゴシック" panose="020B0400000000000000" pitchFamily="50" charset="-128"/>
                <a:ea typeface="BIZ UDPゴシック" panose="020B0400000000000000" pitchFamily="50" charset="-128"/>
                <a:cs typeface="+mn-cs"/>
              </a:defRPr>
            </a:pPr>
            <a:endParaRPr lang="ja-JP"/>
          </a:p>
        </c:txPr>
        <c:crossAx val="261391408"/>
        <c:crosses val="autoZero"/>
        <c:crossBetween val="between"/>
      </c:valAx>
      <c:spPr>
        <a:noFill/>
        <a:ln>
          <a:noFill/>
        </a:ln>
        <a:effectLst/>
      </c:spPr>
    </c:plotArea>
    <c:legend>
      <c:legendPos val="t"/>
      <c:layout>
        <c:manualLayout>
          <c:xMode val="edge"/>
          <c:yMode val="edge"/>
          <c:x val="0.17937948818383601"/>
          <c:y val="5.1631058288681683E-2"/>
          <c:w val="0.72452051282051289"/>
          <c:h val="0.11183664348049469"/>
        </c:manualLayout>
      </c:layout>
      <c:overlay val="1"/>
      <c:spPr>
        <a:noFill/>
        <a:ln>
          <a:noFill/>
        </a:ln>
        <a:effectLst/>
      </c:spPr>
      <c:txPr>
        <a:bodyPr rot="0" spcFirstLastPara="1" vertOverflow="ellipsis" vert="horz" wrap="square" anchor="ctr" anchorCtr="1"/>
        <a:lstStyle/>
        <a:p>
          <a:pPr>
            <a:defRPr lang="ja-JP" sz="500" b="1" i="0" u="none" strike="noStrike" kern="1200" baseline="0">
              <a:solidFill>
                <a:schemeClr val="tx1">
                  <a:lumMod val="65000"/>
                  <a:lumOff val="35000"/>
                </a:schemeClr>
              </a:solidFill>
              <a:latin typeface="BIZ UDPゴシック" panose="020B0400000000000000" pitchFamily="50" charset="-128"/>
              <a:ea typeface="BIZ UDPゴシック" panose="020B0400000000000000"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500" b="1">
          <a:latin typeface="BIZ UDPゴシック" panose="020B0400000000000000" pitchFamily="50" charset="-128"/>
          <a:ea typeface="BIZ UDPゴシック" panose="020B0400000000000000" pitchFamily="50" charset="-128"/>
        </a:defRPr>
      </a:pPr>
      <a:endParaRPr lang="ja-JP"/>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8624368686868692E-2"/>
          <c:y val="0.13396220863388536"/>
          <c:w val="0.85519573867014953"/>
          <c:h val="0.75230733519540283"/>
        </c:manualLayout>
      </c:layout>
      <c:barChart>
        <c:barDir val="col"/>
        <c:grouping val="clustered"/>
        <c:varyColors val="0"/>
        <c:ser>
          <c:idx val="0"/>
          <c:order val="0"/>
          <c:tx>
            <c:strRef>
              <c:f>グラフ・分析!$A$14</c:f>
              <c:strCache>
                <c:ptCount val="1"/>
                <c:pt idx="0">
                  <c:v>府内総生産（名目）</c:v>
                </c:pt>
              </c:strCache>
            </c:strRef>
          </c:tx>
          <c:spPr>
            <a:solidFill>
              <a:schemeClr val="bg2">
                <a:lumMod val="90000"/>
              </a:schemeClr>
            </a:solidFill>
            <a:ln>
              <a:noFill/>
            </a:ln>
            <a:effectLst/>
          </c:spPr>
          <c:invertIfNegative val="0"/>
          <c:cat>
            <c:numRef>
              <c:f>グラフ・分析!$B$13:$M$13</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numRef>
          </c:cat>
          <c:val>
            <c:numRef>
              <c:f>グラフ・分析!$B$14:$M$14</c:f>
              <c:numCache>
                <c:formatCode>#,##0_);[Red]\(#,##0\)</c:formatCode>
                <c:ptCount val="11"/>
                <c:pt idx="0">
                  <c:v>37667779</c:v>
                </c:pt>
                <c:pt idx="1">
                  <c:v>38037087</c:v>
                </c:pt>
                <c:pt idx="2">
                  <c:v>38804486</c:v>
                </c:pt>
                <c:pt idx="3">
                  <c:v>40110604</c:v>
                </c:pt>
                <c:pt idx="4">
                  <c:v>40163299</c:v>
                </c:pt>
                <c:pt idx="5">
                  <c:v>41438587</c:v>
                </c:pt>
                <c:pt idx="6">
                  <c:v>41707184</c:v>
                </c:pt>
                <c:pt idx="7">
                  <c:v>41263844</c:v>
                </c:pt>
                <c:pt idx="8">
                  <c:v>39900863</c:v>
                </c:pt>
                <c:pt idx="9">
                  <c:v>41375395</c:v>
                </c:pt>
                <c:pt idx="10">
                  <c:v>43124192</c:v>
                </c:pt>
              </c:numCache>
            </c:numRef>
          </c:val>
          <c:extLst>
            <c:ext xmlns:c16="http://schemas.microsoft.com/office/drawing/2014/chart" uri="{C3380CC4-5D6E-409C-BE32-E72D297353CC}">
              <c16:uniqueId val="{00000001-8C30-45D4-934F-6AA9E1B381CE}"/>
            </c:ext>
          </c:extLst>
        </c:ser>
        <c:ser>
          <c:idx val="1"/>
          <c:order val="1"/>
          <c:tx>
            <c:strRef>
              <c:f>グラフ・分析!$A$15</c:f>
              <c:strCache>
                <c:ptCount val="1"/>
                <c:pt idx="0">
                  <c:v>府内総生産（実質）</c:v>
                </c:pt>
              </c:strCache>
            </c:strRef>
          </c:tx>
          <c:spPr>
            <a:solidFill>
              <a:schemeClr val="accent5">
                <a:lumMod val="60000"/>
                <a:lumOff val="40000"/>
              </a:schemeClr>
            </a:solidFill>
            <a:ln>
              <a:noFill/>
            </a:ln>
            <a:effectLst/>
          </c:spPr>
          <c:invertIfNegative val="0"/>
          <c:cat>
            <c:numRef>
              <c:f>グラフ・分析!$B$13:$M$13</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numRef>
          </c:cat>
          <c:val>
            <c:numRef>
              <c:f>グラフ・分析!$B$15:$M$15</c:f>
              <c:numCache>
                <c:formatCode>#,##0_);[Red]\(#,##0\)</c:formatCode>
                <c:ptCount val="11"/>
                <c:pt idx="0">
                  <c:v>38888327</c:v>
                </c:pt>
                <c:pt idx="1">
                  <c:v>39328447</c:v>
                </c:pt>
                <c:pt idx="2">
                  <c:v>39165041</c:v>
                </c:pt>
                <c:pt idx="3">
                  <c:v>40161932</c:v>
                </c:pt>
                <c:pt idx="4">
                  <c:v>40161085</c:v>
                </c:pt>
                <c:pt idx="5">
                  <c:v>41361064</c:v>
                </c:pt>
                <c:pt idx="6">
                  <c:v>41440634</c:v>
                </c:pt>
                <c:pt idx="7">
                  <c:v>40731418</c:v>
                </c:pt>
                <c:pt idx="8">
                  <c:v>39077039</c:v>
                </c:pt>
                <c:pt idx="9">
                  <c:v>40067075</c:v>
                </c:pt>
                <c:pt idx="10">
                  <c:v>41359149</c:v>
                </c:pt>
              </c:numCache>
            </c:numRef>
          </c:val>
          <c:extLst>
            <c:ext xmlns:c16="http://schemas.microsoft.com/office/drawing/2014/chart" uri="{C3380CC4-5D6E-409C-BE32-E72D297353CC}">
              <c16:uniqueId val="{00000003-8C30-45D4-934F-6AA9E1B381CE}"/>
            </c:ext>
          </c:extLst>
        </c:ser>
        <c:dLbls>
          <c:showLegendKey val="0"/>
          <c:showVal val="0"/>
          <c:showCatName val="0"/>
          <c:showSerName val="0"/>
          <c:showPercent val="0"/>
          <c:showBubbleSize val="0"/>
        </c:dLbls>
        <c:gapWidth val="219"/>
        <c:axId val="59765279"/>
        <c:axId val="59769023"/>
      </c:barChart>
      <c:lineChart>
        <c:grouping val="standard"/>
        <c:varyColors val="0"/>
        <c:ser>
          <c:idx val="3"/>
          <c:order val="3"/>
          <c:tx>
            <c:strRef>
              <c:f>グラフ・分析!$A$17</c:f>
              <c:strCache>
                <c:ptCount val="1"/>
                <c:pt idx="0">
                  <c:v>府実質成長率</c:v>
                </c:pt>
              </c:strCache>
            </c:strRef>
          </c:tx>
          <c:spPr>
            <a:ln w="28575" cap="rnd">
              <a:solidFill>
                <a:srgbClr val="FF0000"/>
              </a:solidFill>
              <a:round/>
            </a:ln>
            <a:effectLst/>
          </c:spPr>
          <c:marker>
            <c:symbol val="none"/>
          </c:marker>
          <c:dLbls>
            <c:dLbl>
              <c:idx val="10"/>
              <c:layout>
                <c:manualLayout>
                  <c:x val="-6.4141414141414138E-2"/>
                  <c:y val="-6.2280886252107363E-2"/>
                </c:manualLayout>
              </c:layout>
              <c:numFmt formatCode="#,###.0&quot;％&quot;" sourceLinked="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FF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C30-45D4-934F-6AA9E1B381CE}"/>
                </c:ext>
              </c:extLst>
            </c:dLbl>
            <c:numFmt formatCode="#,###.0&quot;％&quot;"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グラフ・分析!$B$13:$M$13</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numRef>
          </c:cat>
          <c:val>
            <c:numRef>
              <c:f>グラフ・分析!$B$17:$M$17</c:f>
              <c:numCache>
                <c:formatCode>#,##0.0\ ;\-#,##0.0\ </c:formatCode>
                <c:ptCount val="11"/>
                <c:pt idx="0">
                  <c:v>-1.3</c:v>
                </c:pt>
                <c:pt idx="1">
                  <c:v>1.1000000000000001</c:v>
                </c:pt>
                <c:pt idx="2">
                  <c:v>-0.4</c:v>
                </c:pt>
                <c:pt idx="3">
                  <c:v>2.5</c:v>
                </c:pt>
                <c:pt idx="4">
                  <c:v>-9.9999999999999995E-7</c:v>
                </c:pt>
                <c:pt idx="5">
                  <c:v>3</c:v>
                </c:pt>
                <c:pt idx="6">
                  <c:v>0.2</c:v>
                </c:pt>
                <c:pt idx="7">
                  <c:v>-1.7</c:v>
                </c:pt>
                <c:pt idx="8">
                  <c:v>-4.0999999999999996</c:v>
                </c:pt>
                <c:pt idx="9">
                  <c:v>2.5</c:v>
                </c:pt>
                <c:pt idx="10">
                  <c:v>3.2</c:v>
                </c:pt>
              </c:numCache>
            </c:numRef>
          </c:val>
          <c:smooth val="0"/>
          <c:extLst>
            <c:ext xmlns:c16="http://schemas.microsoft.com/office/drawing/2014/chart" uri="{C3380CC4-5D6E-409C-BE32-E72D297353CC}">
              <c16:uniqueId val="{00000005-8C30-45D4-934F-6AA9E1B381CE}"/>
            </c:ext>
          </c:extLst>
        </c:ser>
        <c:ser>
          <c:idx val="5"/>
          <c:order val="5"/>
          <c:tx>
            <c:strRef>
              <c:f>グラフ・分析!$A$19</c:f>
              <c:strCache>
                <c:ptCount val="1"/>
                <c:pt idx="0">
                  <c:v>全国実質成長率</c:v>
                </c:pt>
              </c:strCache>
            </c:strRef>
          </c:tx>
          <c:spPr>
            <a:ln w="28575" cap="rnd">
              <a:solidFill>
                <a:schemeClr val="bg1">
                  <a:lumMod val="65000"/>
                </a:schemeClr>
              </a:solidFill>
              <a:prstDash val="solid"/>
              <a:round/>
            </a:ln>
            <a:effectLst/>
          </c:spPr>
          <c:marker>
            <c:symbol val="none"/>
          </c:marker>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C30-45D4-934F-6AA9E1B381CE}"/>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グラフ・分析!$B$13:$M$13</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numRef>
          </c:cat>
          <c:val>
            <c:numRef>
              <c:f>グラフ・分析!$B$19:$M$19</c:f>
              <c:numCache>
                <c:formatCode>General</c:formatCode>
                <c:ptCount val="11"/>
                <c:pt idx="0">
                  <c:v>0.6</c:v>
                </c:pt>
                <c:pt idx="1">
                  <c:v>2.7</c:v>
                </c:pt>
                <c:pt idx="2">
                  <c:v>-0.4</c:v>
                </c:pt>
                <c:pt idx="3">
                  <c:v>1.7</c:v>
                </c:pt>
                <c:pt idx="4">
                  <c:v>0.8</c:v>
                </c:pt>
                <c:pt idx="5">
                  <c:v>1.8</c:v>
                </c:pt>
                <c:pt idx="6">
                  <c:v>0.2</c:v>
                </c:pt>
                <c:pt idx="7">
                  <c:v>-0.8</c:v>
                </c:pt>
                <c:pt idx="8">
                  <c:v>-3.9</c:v>
                </c:pt>
                <c:pt idx="9">
                  <c:v>3.1</c:v>
                </c:pt>
                <c:pt idx="10">
                  <c:v>1.3</c:v>
                </c:pt>
              </c:numCache>
            </c:numRef>
          </c:val>
          <c:smooth val="0"/>
          <c:extLst>
            <c:ext xmlns:c16="http://schemas.microsoft.com/office/drawing/2014/chart" uri="{C3380CC4-5D6E-409C-BE32-E72D297353CC}">
              <c16:uniqueId val="{00000007-8C30-45D4-934F-6AA9E1B381CE}"/>
            </c:ext>
          </c:extLst>
        </c:ser>
        <c:dLbls>
          <c:showLegendKey val="0"/>
          <c:showVal val="0"/>
          <c:showCatName val="0"/>
          <c:showSerName val="0"/>
          <c:showPercent val="0"/>
          <c:showBubbleSize val="0"/>
        </c:dLbls>
        <c:marker val="1"/>
        <c:smooth val="0"/>
        <c:axId val="297576079"/>
        <c:axId val="297586479"/>
        <c:extLst>
          <c:ext xmlns:c15="http://schemas.microsoft.com/office/drawing/2012/chart" uri="{02D57815-91ED-43cb-92C2-25804820EDAC}">
            <c15:filteredLineSeries>
              <c15:ser>
                <c:idx val="2"/>
                <c:order val="2"/>
                <c:tx>
                  <c:strRef>
                    <c:extLst>
                      <c:ext uri="{02D57815-91ED-43cb-92C2-25804820EDAC}">
                        <c15:formulaRef>
                          <c15:sqref>グラフ・分析!$A$16</c15:sqref>
                        </c15:formulaRef>
                      </c:ext>
                    </c:extLst>
                    <c:strCache>
                      <c:ptCount val="1"/>
                      <c:pt idx="0">
                        <c:v>府名目成長率</c:v>
                      </c:pt>
                    </c:strCache>
                  </c:strRef>
                </c:tx>
                <c:spPr>
                  <a:ln w="31750" cap="rnd" cmpd="sng">
                    <a:solidFill>
                      <a:schemeClr val="accent2"/>
                    </a:solidFill>
                    <a:prstDash val="sysDot"/>
                    <a:round/>
                  </a:ln>
                  <a:effectLst/>
                </c:spPr>
                <c:marker>
                  <c:symbol val="none"/>
                </c:marker>
                <c:cat>
                  <c:numRef>
                    <c:extLst>
                      <c:ext uri="{02D57815-91ED-43cb-92C2-25804820EDAC}">
                        <c15:formulaRef>
                          <c15:sqref>グラフ・分析!$B$13:$M$13</c15:sqref>
                        </c15:formulaRef>
                      </c:ext>
                    </c:extLst>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numRef>
                </c:cat>
                <c:val>
                  <c:numRef>
                    <c:extLst>
                      <c:ext uri="{02D57815-91ED-43cb-92C2-25804820EDAC}">
                        <c15:formulaRef>
                          <c15:sqref>グラフ・分析!$B$16:$M$16</c15:sqref>
                        </c15:formulaRef>
                      </c:ext>
                    </c:extLst>
                    <c:numCache>
                      <c:formatCode>#,##0.0\ ;\-#,##0.0\ </c:formatCode>
                      <c:ptCount val="11"/>
                      <c:pt idx="0">
                        <c:v>-1.7</c:v>
                      </c:pt>
                      <c:pt idx="1">
                        <c:v>1</c:v>
                      </c:pt>
                      <c:pt idx="2">
                        <c:v>2</c:v>
                      </c:pt>
                      <c:pt idx="3">
                        <c:v>3.4</c:v>
                      </c:pt>
                      <c:pt idx="4">
                        <c:v>0.1</c:v>
                      </c:pt>
                      <c:pt idx="5">
                        <c:v>3.2</c:v>
                      </c:pt>
                      <c:pt idx="6">
                        <c:v>0.6</c:v>
                      </c:pt>
                      <c:pt idx="7">
                        <c:v>-1.1000000000000001</c:v>
                      </c:pt>
                      <c:pt idx="8">
                        <c:v>-3.3</c:v>
                      </c:pt>
                      <c:pt idx="9">
                        <c:v>3.7</c:v>
                      </c:pt>
                      <c:pt idx="10">
                        <c:v>4.2</c:v>
                      </c:pt>
                    </c:numCache>
                  </c:numRef>
                </c:val>
                <c:smooth val="0"/>
                <c:extLst>
                  <c:ext xmlns:c16="http://schemas.microsoft.com/office/drawing/2014/chart" uri="{C3380CC4-5D6E-409C-BE32-E72D297353CC}">
                    <c16:uniqueId val="{00000008-8C30-45D4-934F-6AA9E1B381CE}"/>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グラフ・分析!$A$18</c15:sqref>
                        </c15:formulaRef>
                      </c:ext>
                    </c:extLst>
                    <c:strCache>
                      <c:ptCount val="1"/>
                      <c:pt idx="0">
                        <c:v>全国名目成長率</c:v>
                      </c:pt>
                    </c:strCache>
                  </c:strRef>
                </c:tx>
                <c:spPr>
                  <a:ln w="28575" cap="rnd">
                    <a:solidFill>
                      <a:schemeClr val="bg1">
                        <a:lumMod val="50000"/>
                      </a:schemeClr>
                    </a:solidFill>
                    <a:prstDash val="sysDot"/>
                    <a:round/>
                  </a:ln>
                  <a:effectLst/>
                </c:spPr>
                <c:marker>
                  <c:symbol val="none"/>
                </c:marker>
                <c:cat>
                  <c:numRef>
                    <c:extLst xmlns:c15="http://schemas.microsoft.com/office/drawing/2012/chart">
                      <c:ext xmlns:c15="http://schemas.microsoft.com/office/drawing/2012/chart" uri="{02D57815-91ED-43cb-92C2-25804820EDAC}">
                        <c15:formulaRef>
                          <c15:sqref>グラフ・分析!$B$13:$M$13</c15:sqref>
                        </c15:formulaRef>
                      </c:ext>
                    </c:extLst>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numRef>
                </c:cat>
                <c:val>
                  <c:numRef>
                    <c:extLst xmlns:c15="http://schemas.microsoft.com/office/drawing/2012/chart">
                      <c:ext xmlns:c15="http://schemas.microsoft.com/office/drawing/2012/chart" uri="{02D57815-91ED-43cb-92C2-25804820EDAC}">
                        <c15:formulaRef>
                          <c15:sqref>グラフ・分析!$B$18:$M$18</c15:sqref>
                        </c15:formulaRef>
                      </c:ext>
                    </c:extLst>
                    <c:numCache>
                      <c:formatCode>General</c:formatCode>
                      <c:ptCount val="11"/>
                      <c:pt idx="0">
                        <c:v>-0.1</c:v>
                      </c:pt>
                      <c:pt idx="1">
                        <c:v>2.7</c:v>
                      </c:pt>
                      <c:pt idx="2">
                        <c:v>2.1</c:v>
                      </c:pt>
                      <c:pt idx="3">
                        <c:v>3.3</c:v>
                      </c:pt>
                      <c:pt idx="4">
                        <c:v>0.8</c:v>
                      </c:pt>
                      <c:pt idx="5">
                        <c:v>2</c:v>
                      </c:pt>
                      <c:pt idx="6">
                        <c:v>0.2</c:v>
                      </c:pt>
                      <c:pt idx="7">
                        <c:v>0</c:v>
                      </c:pt>
                      <c:pt idx="8">
                        <c:v>-3.2</c:v>
                      </c:pt>
                      <c:pt idx="9">
                        <c:v>3</c:v>
                      </c:pt>
                      <c:pt idx="10">
                        <c:v>2.2000000000000002</c:v>
                      </c:pt>
                    </c:numCache>
                  </c:numRef>
                </c:val>
                <c:smooth val="0"/>
                <c:extLst xmlns:c15="http://schemas.microsoft.com/office/drawing/2012/chart">
                  <c:ext xmlns:c16="http://schemas.microsoft.com/office/drawing/2014/chart" uri="{C3380CC4-5D6E-409C-BE32-E72D297353CC}">
                    <c16:uniqueId val="{00000009-8C30-45D4-934F-6AA9E1B381CE}"/>
                  </c:ext>
                </c:extLst>
              </c15:ser>
            </c15:filteredLineSeries>
          </c:ext>
        </c:extLst>
      </c:lineChart>
      <c:catAx>
        <c:axId val="597652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59769023"/>
        <c:crosses val="autoZero"/>
        <c:auto val="1"/>
        <c:lblAlgn val="ctr"/>
        <c:lblOffset val="100"/>
        <c:noMultiLvlLbl val="0"/>
      </c:catAx>
      <c:valAx>
        <c:axId val="59769023"/>
        <c:scaling>
          <c:orientation val="minMax"/>
          <c:min val="35000000"/>
        </c:scaling>
        <c:delete val="0"/>
        <c:axPos val="l"/>
        <c:majorGridlines>
          <c:spPr>
            <a:ln w="9525" cap="flat" cmpd="sng" algn="ctr">
              <a:no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59765279"/>
        <c:crosses val="autoZero"/>
        <c:crossBetween val="between"/>
        <c:majorUnit val="2000000"/>
        <c:dispUnits>
          <c:builtInUnit val="millions"/>
        </c:dispUnits>
      </c:valAx>
      <c:valAx>
        <c:axId val="297586479"/>
        <c:scaling>
          <c:orientation val="minMax"/>
          <c:max val="5"/>
          <c:min val="-6"/>
        </c:scaling>
        <c:delete val="0"/>
        <c:axPos val="r"/>
        <c:numFmt formatCode="#,##0.0\ ;\-#,##0.0\ " sourceLinked="1"/>
        <c:majorTickMark val="out"/>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297576079"/>
        <c:crosses val="max"/>
        <c:crossBetween val="between"/>
        <c:majorUnit val="2"/>
      </c:valAx>
      <c:catAx>
        <c:axId val="297576079"/>
        <c:scaling>
          <c:orientation val="minMax"/>
        </c:scaling>
        <c:delete val="1"/>
        <c:axPos val="b"/>
        <c:numFmt formatCode="General" sourceLinked="1"/>
        <c:majorTickMark val="out"/>
        <c:minorTickMark val="none"/>
        <c:tickLblPos val="nextTo"/>
        <c:crossAx val="297586479"/>
        <c:crosses val="autoZero"/>
        <c:auto val="1"/>
        <c:lblAlgn val="ctr"/>
        <c:lblOffset val="100"/>
        <c:noMultiLvlLbl val="0"/>
      </c:catAx>
      <c:spPr>
        <a:noFill/>
        <a:ln>
          <a:noFill/>
        </a:ln>
        <a:effectLst/>
      </c:spPr>
    </c:plotArea>
    <c:legend>
      <c:legendPos val="b"/>
      <c:layout>
        <c:manualLayout>
          <c:xMode val="edge"/>
          <c:yMode val="edge"/>
          <c:x val="0.20499964918653898"/>
          <c:y val="1.5053121291344864E-2"/>
          <c:w val="0.57325441919191922"/>
          <c:h val="0.18393948673575139"/>
        </c:manualLayout>
      </c:layout>
      <c:overlay val="0"/>
      <c:spPr>
        <a:noFill/>
        <a:ln>
          <a:noFill/>
        </a:ln>
        <a:effectLst/>
      </c:spPr>
      <c:txPr>
        <a:bodyPr rot="0" spcFirstLastPara="1" vertOverflow="ellipsis" vert="horz" wrap="square" anchor="ctr" anchorCtr="1"/>
        <a:lstStyle/>
        <a:p>
          <a:pPr>
            <a:defRPr sz="5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latin typeface="Meiryo UI" panose="020B0604030504040204" pitchFamily="50" charset="-128"/>
          <a:ea typeface="Meiryo UI" panose="020B0604030504040204" pitchFamily="50" charset="-128"/>
        </a:defRPr>
      </a:pPr>
      <a:endParaRPr lang="ja-JP"/>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0.12014</cdr:x>
      <cdr:y>0.34334</cdr:y>
    </cdr:from>
    <cdr:to>
      <cdr:x>0.91515</cdr:x>
      <cdr:y>0.34334</cdr:y>
    </cdr:to>
    <cdr:cxnSp macro="">
      <cdr:nvCxnSpPr>
        <cdr:cNvPr id="2" name="直線コネクタ 1">
          <a:extLst xmlns:a="http://schemas.openxmlformats.org/drawingml/2006/main">
            <a:ext uri="{FF2B5EF4-FFF2-40B4-BE49-F238E27FC236}">
              <a16:creationId xmlns:a16="http://schemas.microsoft.com/office/drawing/2014/main" id="{4ABE8DBA-A40D-4E20-B6F3-8AE9C7FE711E}"/>
            </a:ext>
          </a:extLst>
        </cdr:cNvPr>
        <cdr:cNvCxnSpPr/>
      </cdr:nvCxnSpPr>
      <cdr:spPr>
        <a:xfrm xmlns:a="http://schemas.openxmlformats.org/drawingml/2006/main" flipV="1">
          <a:off x="331854" y="523139"/>
          <a:ext cx="2196000" cy="0"/>
        </a:xfrm>
        <a:prstGeom xmlns:a="http://schemas.openxmlformats.org/drawingml/2006/main" prst="line">
          <a:avLst/>
        </a:prstGeom>
        <a:ln xmlns:a="http://schemas.openxmlformats.org/drawingml/2006/main">
          <a:solidFill>
            <a:schemeClr val="bg1">
              <a:lumMod val="50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cdr:x>
      <cdr:y>0.01157</cdr:y>
    </cdr:from>
    <cdr:to>
      <cdr:x>0.11149</cdr:x>
      <cdr:y>0.06288</cdr:y>
    </cdr:to>
    <cdr:sp macro="" textlink="">
      <cdr:nvSpPr>
        <cdr:cNvPr id="3" name="テキスト ボックス 61">
          <a:extLst xmlns:a="http://schemas.openxmlformats.org/drawingml/2006/main">
            <a:ext uri="{FF2B5EF4-FFF2-40B4-BE49-F238E27FC236}">
              <a16:creationId xmlns:a16="http://schemas.microsoft.com/office/drawing/2014/main" id="{B9A9E740-3B77-44C3-B98E-852C4B57C03A}"/>
            </a:ext>
          </a:extLst>
        </cdr:cNvPr>
        <cdr:cNvSpPr txBox="1"/>
      </cdr:nvSpPr>
      <cdr:spPr>
        <a:xfrm xmlns:a="http://schemas.openxmlformats.org/drawingml/2006/main">
          <a:off x="0" y="31750"/>
          <a:ext cx="509712" cy="14075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algn="l" defTabSz="914400" rtl="0" eaLnBrk="1" fontAlgn="auto" latinLnBrk="0" hangingPunct="1">
            <a:lnSpc>
              <a:spcPct val="100000"/>
            </a:lnSpc>
            <a:spcBef>
              <a:spcPts val="0"/>
            </a:spcBef>
            <a:spcAft>
              <a:spcPts val="0"/>
            </a:spcAft>
            <a:buClrTx/>
            <a:buSzTx/>
            <a:buFontTx/>
            <a:buNone/>
            <a:tabLst/>
            <a:defRPr/>
          </a:pPr>
          <a:endParaRPr dirty="0"/>
        </a:p>
      </cdr:txBody>
    </cdr:sp>
  </cdr:relSizeAnchor>
</c:userShapes>
</file>

<file path=ppt/drawings/drawing3.xml><?xml version="1.0" encoding="utf-8"?>
<c:userShapes xmlns:c="http://schemas.openxmlformats.org/drawingml/2006/chart">
  <cdr:relSizeAnchor xmlns:cdr="http://schemas.openxmlformats.org/drawingml/2006/chartDrawing">
    <cdr:from>
      <cdr:x>0.11768</cdr:x>
      <cdr:y>0.65809</cdr:y>
    </cdr:from>
    <cdr:to>
      <cdr:x>0.97261</cdr:x>
      <cdr:y>0.65809</cdr:y>
    </cdr:to>
    <cdr:cxnSp macro="">
      <cdr:nvCxnSpPr>
        <cdr:cNvPr id="4" name="直線コネクタ 3">
          <a:extLst xmlns:a="http://schemas.openxmlformats.org/drawingml/2006/main">
            <a:ext uri="{FF2B5EF4-FFF2-40B4-BE49-F238E27FC236}">
              <a16:creationId xmlns:a16="http://schemas.microsoft.com/office/drawing/2014/main" id="{B2F2516C-F024-4973-ACB1-0278EB24757D}"/>
            </a:ext>
          </a:extLst>
        </cdr:cNvPr>
        <cdr:cNvCxnSpPr>
          <a:cxnSpLocks xmlns:a="http://schemas.openxmlformats.org/drawingml/2006/main"/>
        </cdr:cNvCxnSpPr>
      </cdr:nvCxnSpPr>
      <cdr:spPr>
        <a:xfrm xmlns:a="http://schemas.openxmlformats.org/drawingml/2006/main">
          <a:off x="572173" y="1374094"/>
          <a:ext cx="4156767" cy="0"/>
        </a:xfrm>
        <a:prstGeom xmlns:a="http://schemas.openxmlformats.org/drawingml/2006/main" prst="line">
          <a:avLst/>
        </a:prstGeom>
        <a:ln xmlns:a="http://schemas.openxmlformats.org/drawingml/2006/main" w="19050">
          <a:solidFill>
            <a:schemeClr val="bg1">
              <a:lumMod val="6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4.xml><?xml version="1.0" encoding="utf-8"?>
<c:userShapes xmlns:c="http://schemas.openxmlformats.org/drawingml/2006/chart">
  <cdr:relSizeAnchor xmlns:cdr="http://schemas.openxmlformats.org/drawingml/2006/chartDrawing">
    <cdr:from>
      <cdr:x>0</cdr:x>
      <cdr:y>0</cdr:y>
    </cdr:from>
    <cdr:to>
      <cdr:x>0.17458</cdr:x>
      <cdr:y>0.08285</cdr:y>
    </cdr:to>
    <cdr:sp macro="" textlink="">
      <cdr:nvSpPr>
        <cdr:cNvPr id="2" name="テキスト ボックス 1">
          <a:extLst xmlns:a="http://schemas.openxmlformats.org/drawingml/2006/main">
            <a:ext uri="{FF2B5EF4-FFF2-40B4-BE49-F238E27FC236}">
              <a16:creationId xmlns:a16="http://schemas.microsoft.com/office/drawing/2014/main" id="{E99E3900-F483-46F6-83B2-D74C5AB1BB31}"/>
            </a:ext>
          </a:extLst>
        </cdr:cNvPr>
        <cdr:cNvSpPr txBox="1"/>
      </cdr:nvSpPr>
      <cdr:spPr>
        <a:xfrm xmlns:a="http://schemas.openxmlformats.org/drawingml/2006/main">
          <a:off x="0" y="0"/>
          <a:ext cx="553069" cy="1520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ja-JP" sz="600" dirty="0">
              <a:latin typeface="Meiryo UI" panose="020B0604030504040204" pitchFamily="50" charset="-128"/>
              <a:ea typeface="Meiryo UI" panose="020B0604030504040204" pitchFamily="50" charset="-128"/>
            </a:rPr>
            <a:t>(</a:t>
          </a:r>
          <a:r>
            <a:rPr lang="ja-JP" altLang="en-US" sz="600" dirty="0">
              <a:latin typeface="Meiryo UI" panose="020B0604030504040204" pitchFamily="50" charset="-128"/>
              <a:ea typeface="Meiryo UI" panose="020B0604030504040204" pitchFamily="50" charset="-128"/>
            </a:rPr>
            <a:t>兆円</a:t>
          </a:r>
          <a:r>
            <a:rPr lang="en-US" altLang="ja-JP" sz="600" dirty="0">
              <a:latin typeface="Meiryo UI" panose="020B0604030504040204" pitchFamily="50" charset="-128"/>
              <a:ea typeface="Meiryo UI" panose="020B0604030504040204" pitchFamily="50" charset="-128"/>
            </a:rPr>
            <a:t>)</a:t>
          </a:r>
          <a:endParaRPr lang="ja-JP" altLang="en-US" sz="600" dirty="0">
            <a:latin typeface="Meiryo UI" panose="020B0604030504040204" pitchFamily="50" charset="-128"/>
            <a:ea typeface="Meiryo UI" panose="020B0604030504040204" pitchFamily="50" charset="-128"/>
          </a:endParaRPr>
        </a:p>
      </cdr:txBody>
    </cdr:sp>
  </cdr:relSizeAnchor>
  <cdr:relSizeAnchor xmlns:cdr="http://schemas.openxmlformats.org/drawingml/2006/chartDrawing">
    <cdr:from>
      <cdr:x>0.87429</cdr:x>
      <cdr:y>0.00924</cdr:y>
    </cdr:from>
    <cdr:to>
      <cdr:x>0.99302</cdr:x>
      <cdr:y>0.0919</cdr:y>
    </cdr:to>
    <cdr:sp macro="" textlink="">
      <cdr:nvSpPr>
        <cdr:cNvPr id="3" name="テキスト ボックス 1">
          <a:extLst xmlns:a="http://schemas.openxmlformats.org/drawingml/2006/main">
            <a:ext uri="{FF2B5EF4-FFF2-40B4-BE49-F238E27FC236}">
              <a16:creationId xmlns:a16="http://schemas.microsoft.com/office/drawing/2014/main" id="{F2C56A11-FDDC-483A-BC14-DB47254D3120}"/>
            </a:ext>
          </a:extLst>
        </cdr:cNvPr>
        <cdr:cNvSpPr txBox="1"/>
      </cdr:nvSpPr>
      <cdr:spPr>
        <a:xfrm xmlns:a="http://schemas.openxmlformats.org/drawingml/2006/main">
          <a:off x="4191451" y="25488"/>
          <a:ext cx="569208" cy="22808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US" altLang="ja-JP" sz="600">
              <a:latin typeface="Meiryo UI" panose="020B0604030504040204" pitchFamily="50" charset="-128"/>
              <a:ea typeface="Meiryo UI" panose="020B0604030504040204" pitchFamily="50" charset="-128"/>
            </a:rPr>
            <a:t>(</a:t>
          </a:r>
          <a:r>
            <a:rPr lang="ja-JP" altLang="en-US" sz="600">
              <a:latin typeface="Meiryo UI" panose="020B0604030504040204" pitchFamily="50" charset="-128"/>
              <a:ea typeface="Meiryo UI" panose="020B0604030504040204" pitchFamily="50" charset="-128"/>
            </a:rPr>
            <a:t>％</a:t>
          </a:r>
          <a:r>
            <a:rPr lang="en-US" altLang="ja-JP" sz="600">
              <a:latin typeface="Meiryo UI" panose="020B0604030504040204" pitchFamily="50" charset="-128"/>
              <a:ea typeface="Meiryo UI" panose="020B0604030504040204" pitchFamily="50" charset="-128"/>
            </a:rPr>
            <a:t>)</a:t>
          </a:r>
          <a:endParaRPr lang="ja-JP" altLang="en-US" sz="600">
            <a:latin typeface="Meiryo UI" panose="020B0604030504040204" pitchFamily="50" charset="-128"/>
            <a:ea typeface="Meiryo UI" panose="020B0604030504040204" pitchFamily="50" charset="-128"/>
          </a:endParaRPr>
        </a:p>
      </cdr:txBody>
    </cdr:sp>
  </cdr:relSizeAnchor>
  <cdr:relSizeAnchor xmlns:cdr="http://schemas.openxmlformats.org/drawingml/2006/chartDrawing">
    <cdr:from>
      <cdr:x>0.85825</cdr:x>
      <cdr:y>0.90058</cdr:y>
    </cdr:from>
    <cdr:to>
      <cdr:x>1</cdr:x>
      <cdr:y>1</cdr:y>
    </cdr:to>
    <cdr:sp macro="" textlink="">
      <cdr:nvSpPr>
        <cdr:cNvPr id="4" name="テキスト ボックス 1">
          <a:extLst xmlns:a="http://schemas.openxmlformats.org/drawingml/2006/main">
            <a:ext uri="{FF2B5EF4-FFF2-40B4-BE49-F238E27FC236}">
              <a16:creationId xmlns:a16="http://schemas.microsoft.com/office/drawing/2014/main" id="{2BE0E35B-1664-4C55-84A7-8E111E7A44D8}"/>
            </a:ext>
          </a:extLst>
        </cdr:cNvPr>
        <cdr:cNvSpPr txBox="1"/>
      </cdr:nvSpPr>
      <cdr:spPr>
        <a:xfrm xmlns:a="http://schemas.openxmlformats.org/drawingml/2006/main">
          <a:off x="2718930" y="1652766"/>
          <a:ext cx="449070" cy="18246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US" altLang="ja-JP" sz="600" dirty="0">
              <a:latin typeface="Meiryo UI" panose="020B0604030504040204" pitchFamily="50" charset="-128"/>
              <a:ea typeface="Meiryo UI" panose="020B0604030504040204" pitchFamily="50" charset="-128"/>
            </a:rPr>
            <a:t>(</a:t>
          </a:r>
          <a:r>
            <a:rPr lang="ja-JP" altLang="en-US" sz="600" dirty="0">
              <a:latin typeface="Meiryo UI" panose="020B0604030504040204" pitchFamily="50" charset="-128"/>
              <a:ea typeface="Meiryo UI" panose="020B0604030504040204" pitchFamily="50" charset="-128"/>
            </a:rPr>
            <a:t>年度</a:t>
          </a:r>
          <a:r>
            <a:rPr lang="en-US" altLang="ja-JP" sz="600" dirty="0">
              <a:latin typeface="Meiryo UI" panose="020B0604030504040204" pitchFamily="50" charset="-128"/>
              <a:ea typeface="Meiryo UI" panose="020B0604030504040204" pitchFamily="50" charset="-128"/>
            </a:rPr>
            <a:t>)</a:t>
          </a:r>
          <a:endParaRPr lang="ja-JP" altLang="en-US" sz="600" dirty="0">
            <a:latin typeface="Meiryo UI" panose="020B0604030504040204" pitchFamily="50" charset="-128"/>
            <a:ea typeface="Meiryo UI" panose="020B0604030504040204" pitchFamily="50" charset="-128"/>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134E4FFB-53EF-4AB7-B2E9-A44CA41563F2}"/>
              </a:ext>
            </a:extLst>
          </p:cNvPr>
          <p:cNvSpPr>
            <a:spLocks noGrp="1"/>
          </p:cNvSpPr>
          <p:nvPr>
            <p:ph type="hdr" sz="quarter"/>
          </p:nvPr>
        </p:nvSpPr>
        <p:spPr>
          <a:xfrm>
            <a:off x="1" y="1"/>
            <a:ext cx="2949575" cy="498475"/>
          </a:xfrm>
          <a:prstGeom prst="rect">
            <a:avLst/>
          </a:prstGeom>
        </p:spPr>
        <p:txBody>
          <a:bodyPr vert="horz" lIns="91433" tIns="45717" rIns="91433" bIns="45717" rtlCol="0"/>
          <a:lstStyle>
            <a:lvl1pPr algn="l">
              <a:defRPr sz="1200"/>
            </a:lvl1pPr>
          </a:lstStyle>
          <a:p>
            <a:pPr rtl="0"/>
            <a:endParaRPr kumimoji="1" lang="ja-JP" altLang="en-US"/>
          </a:p>
        </p:txBody>
      </p:sp>
      <p:sp>
        <p:nvSpPr>
          <p:cNvPr id="3" name="日付プレースホルダー 2">
            <a:extLst>
              <a:ext uri="{FF2B5EF4-FFF2-40B4-BE49-F238E27FC236}">
                <a16:creationId xmlns:a16="http://schemas.microsoft.com/office/drawing/2014/main" id="{4080F18A-C7D3-4366-BDAE-947022DC2883}"/>
              </a:ext>
            </a:extLst>
          </p:cNvPr>
          <p:cNvSpPr>
            <a:spLocks noGrp="1"/>
          </p:cNvSpPr>
          <p:nvPr>
            <p:ph type="dt" sz="quarter" idx="1"/>
          </p:nvPr>
        </p:nvSpPr>
        <p:spPr>
          <a:xfrm>
            <a:off x="3856039" y="1"/>
            <a:ext cx="2949575" cy="498475"/>
          </a:xfrm>
          <a:prstGeom prst="rect">
            <a:avLst/>
          </a:prstGeom>
        </p:spPr>
        <p:txBody>
          <a:bodyPr vert="horz" lIns="91433" tIns="45717" rIns="91433" bIns="45717" rtlCol="0"/>
          <a:lstStyle>
            <a:lvl1pPr algn="r">
              <a:defRPr sz="1200"/>
            </a:lvl1pPr>
          </a:lstStyle>
          <a:p>
            <a:pPr rtl="0"/>
            <a:fld id="{E1499BE2-3457-4A7C-BECD-2F77C5A600B6}" type="datetimeFigureOut">
              <a:rPr kumimoji="1" lang="ja-JP" altLang="en-US" smtClean="0"/>
              <a:t>2026/5/29</a:t>
            </a:fld>
            <a:endParaRPr kumimoji="1" lang="ja-JP" altLang="en-US"/>
          </a:p>
        </p:txBody>
      </p:sp>
      <p:sp>
        <p:nvSpPr>
          <p:cNvPr id="4" name="フッター プレースホルダー 3">
            <a:extLst>
              <a:ext uri="{FF2B5EF4-FFF2-40B4-BE49-F238E27FC236}">
                <a16:creationId xmlns:a16="http://schemas.microsoft.com/office/drawing/2014/main" id="{31E39081-0920-4F3C-8ACB-E5086B8823D9}"/>
              </a:ext>
            </a:extLst>
          </p:cNvPr>
          <p:cNvSpPr>
            <a:spLocks noGrp="1"/>
          </p:cNvSpPr>
          <p:nvPr>
            <p:ph type="ftr" sz="quarter" idx="2"/>
          </p:nvPr>
        </p:nvSpPr>
        <p:spPr>
          <a:xfrm>
            <a:off x="1" y="9440863"/>
            <a:ext cx="2949575" cy="498475"/>
          </a:xfrm>
          <a:prstGeom prst="rect">
            <a:avLst/>
          </a:prstGeom>
        </p:spPr>
        <p:txBody>
          <a:bodyPr vert="horz" lIns="91433" tIns="45717" rIns="91433" bIns="45717" rtlCol="0" anchor="b"/>
          <a:lstStyle>
            <a:lvl1pPr algn="l">
              <a:defRPr sz="1200"/>
            </a:lvl1pPr>
          </a:lstStyle>
          <a:p>
            <a:pPr rtl="0"/>
            <a:endParaRPr kumimoji="1" lang="ja-JP" altLang="en-US"/>
          </a:p>
        </p:txBody>
      </p:sp>
      <p:sp>
        <p:nvSpPr>
          <p:cNvPr id="5" name="スライド番号プレースホルダー 4">
            <a:extLst>
              <a:ext uri="{FF2B5EF4-FFF2-40B4-BE49-F238E27FC236}">
                <a16:creationId xmlns:a16="http://schemas.microsoft.com/office/drawing/2014/main" id="{D5DA4FE8-5908-4D71-8C5D-5D9E8BB7CDB4}"/>
              </a:ext>
            </a:extLst>
          </p:cNvPr>
          <p:cNvSpPr>
            <a:spLocks noGrp="1"/>
          </p:cNvSpPr>
          <p:nvPr>
            <p:ph type="sldNum" sz="quarter" idx="3"/>
          </p:nvPr>
        </p:nvSpPr>
        <p:spPr>
          <a:xfrm>
            <a:off x="3856039" y="9440863"/>
            <a:ext cx="2949575" cy="498475"/>
          </a:xfrm>
          <a:prstGeom prst="rect">
            <a:avLst/>
          </a:prstGeom>
        </p:spPr>
        <p:txBody>
          <a:bodyPr vert="horz" lIns="91433" tIns="45717" rIns="91433" bIns="45717" rtlCol="0" anchor="b"/>
          <a:lstStyle>
            <a:lvl1pPr algn="r">
              <a:defRPr sz="1200"/>
            </a:lvl1pPr>
          </a:lstStyle>
          <a:p>
            <a:pPr rtl="0"/>
            <a:fld id="{F2CD045F-8105-4FC8-A641-10EC232C9F65}" type="slidenum">
              <a:rPr kumimoji="1" lang="ja-JP" altLang="en-US" smtClean="0"/>
              <a:t>‹#›</a:t>
            </a:fld>
            <a:endParaRPr kumimoji="1" lang="ja-JP" altLang="en-US"/>
          </a:p>
        </p:txBody>
      </p:sp>
    </p:spTree>
    <p:extLst>
      <p:ext uri="{BB962C8B-B14F-4D97-AF65-F5344CB8AC3E}">
        <p14:creationId xmlns:p14="http://schemas.microsoft.com/office/powerpoint/2010/main" val="13714204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9575" cy="498475"/>
          </a:xfrm>
          <a:prstGeom prst="rect">
            <a:avLst/>
          </a:prstGeom>
        </p:spPr>
        <p:txBody>
          <a:bodyPr vert="horz" lIns="91433" tIns="45717" rIns="91433" bIns="45717" rtlCol="0"/>
          <a:lstStyle>
            <a:lvl1pPr algn="l">
              <a:defRPr sz="1200"/>
            </a:lvl1pPr>
          </a:lstStyle>
          <a:p>
            <a:pPr rtl="0"/>
            <a:endParaRPr kumimoji="1" lang="ja-JP" altLang="en-US"/>
          </a:p>
        </p:txBody>
      </p:sp>
      <p:sp>
        <p:nvSpPr>
          <p:cNvPr id="3" name="日付プレースホルダー 2"/>
          <p:cNvSpPr>
            <a:spLocks noGrp="1"/>
          </p:cNvSpPr>
          <p:nvPr>
            <p:ph type="dt" idx="1"/>
          </p:nvPr>
        </p:nvSpPr>
        <p:spPr>
          <a:xfrm>
            <a:off x="3856039" y="1"/>
            <a:ext cx="2949575" cy="498475"/>
          </a:xfrm>
          <a:prstGeom prst="rect">
            <a:avLst/>
          </a:prstGeom>
        </p:spPr>
        <p:txBody>
          <a:bodyPr vert="horz" lIns="91433" tIns="45717" rIns="91433" bIns="45717" rtlCol="0"/>
          <a:lstStyle>
            <a:lvl1pPr algn="r">
              <a:defRPr sz="1200"/>
            </a:lvl1pPr>
          </a:lstStyle>
          <a:p>
            <a:pPr rtl="0"/>
            <a:fld id="{956A5EFA-F0AC-4045-AE53-086103F4F01F}" type="datetimeFigureOut">
              <a:rPr kumimoji="1" lang="ja-JP" altLang="en-US" smtClean="0"/>
              <a:t>2026/5/29</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33" tIns="45717" rIns="91433" bIns="45717" rtlCol="0" anchor="ctr"/>
          <a:lstStyle/>
          <a:p>
            <a:pPr rtl="0"/>
            <a:endParaRPr lang="ja-JP" altLang="en-US"/>
          </a:p>
        </p:txBody>
      </p:sp>
      <p:sp>
        <p:nvSpPr>
          <p:cNvPr id="5" name="ノート プレースホルダー 4"/>
          <p:cNvSpPr>
            <a:spLocks noGrp="1"/>
          </p:cNvSpPr>
          <p:nvPr>
            <p:ph type="body" sz="quarter" idx="3"/>
          </p:nvPr>
        </p:nvSpPr>
        <p:spPr>
          <a:xfrm>
            <a:off x="681038" y="4783139"/>
            <a:ext cx="5445125" cy="3913187"/>
          </a:xfrm>
          <a:prstGeom prst="rect">
            <a:avLst/>
          </a:prstGeom>
        </p:spPr>
        <p:txBody>
          <a:bodyPr vert="horz" lIns="91433" tIns="45717" rIns="91433" bIns="45717" rtlCol="0"/>
          <a:lstStyle/>
          <a:p>
            <a:pPr lvl="0" rtl="0"/>
            <a:r>
              <a:rPr lang="en-us"/>
              <a:t>マスター テキストの書式設定</a:t>
            </a:r>
          </a:p>
          <a:p>
            <a:pPr lvl="1" rtl="0"/>
            <a:r>
              <a:rPr lang="en-us"/>
              <a:t>第 2 レベル</a:t>
            </a:r>
          </a:p>
          <a:p>
            <a:pPr lvl="2" rtl="0"/>
            <a:r>
              <a:rPr lang="en-us"/>
              <a:t>第 3 レベル</a:t>
            </a:r>
          </a:p>
          <a:p>
            <a:pPr lvl="3" rtl="0"/>
            <a:r>
              <a:rPr lang="en-us"/>
              <a:t>第 4 レベル</a:t>
            </a:r>
          </a:p>
          <a:p>
            <a:pPr lvl="4" rtl="0"/>
            <a:r>
              <a:rPr lang="en-us"/>
              <a:t>第 5 レベル</a:t>
            </a:r>
          </a:p>
        </p:txBody>
      </p:sp>
      <p:sp>
        <p:nvSpPr>
          <p:cNvPr id="6" name="フッター プレースホルダー 5"/>
          <p:cNvSpPr>
            <a:spLocks noGrp="1"/>
          </p:cNvSpPr>
          <p:nvPr>
            <p:ph type="ftr" sz="quarter" idx="4"/>
          </p:nvPr>
        </p:nvSpPr>
        <p:spPr>
          <a:xfrm>
            <a:off x="1" y="9440863"/>
            <a:ext cx="2949575" cy="498475"/>
          </a:xfrm>
          <a:prstGeom prst="rect">
            <a:avLst/>
          </a:prstGeom>
        </p:spPr>
        <p:txBody>
          <a:bodyPr vert="horz" lIns="91433" tIns="45717" rIns="91433" bIns="45717" rtlCol="0" anchor="b"/>
          <a:lstStyle>
            <a:lvl1pPr algn="l">
              <a:defRPr sz="1200"/>
            </a:lvl1pPr>
          </a:lstStyle>
          <a:p>
            <a:pPr rtl="0"/>
            <a:endParaRPr kumimoji="1" lang="ja-JP" altLang="en-US"/>
          </a:p>
        </p:txBody>
      </p:sp>
      <p:sp>
        <p:nvSpPr>
          <p:cNvPr id="7" name="スライド番号プレースホルダー 6"/>
          <p:cNvSpPr>
            <a:spLocks noGrp="1"/>
          </p:cNvSpPr>
          <p:nvPr>
            <p:ph type="sldNum" sz="quarter" idx="5"/>
          </p:nvPr>
        </p:nvSpPr>
        <p:spPr>
          <a:xfrm>
            <a:off x="3856039" y="9440863"/>
            <a:ext cx="2949575" cy="498475"/>
          </a:xfrm>
          <a:prstGeom prst="rect">
            <a:avLst/>
          </a:prstGeom>
        </p:spPr>
        <p:txBody>
          <a:bodyPr vert="horz" lIns="91433" tIns="45717" rIns="91433" bIns="45717" rtlCol="0" anchor="b"/>
          <a:lstStyle>
            <a:lvl1pPr algn="r">
              <a:defRPr sz="1200"/>
            </a:lvl1pPr>
          </a:lstStyle>
          <a:p>
            <a:pPr rtl="0"/>
            <a:fld id="{D31A5D5D-D73F-40DD-A67D-EE62B82FCF9C}" type="slidenum">
              <a:rPr kumimoji="1" lang="ja-JP" altLang="en-US" smtClean="0"/>
              <a:t>‹#›</a:t>
            </a:fld>
            <a:endParaRPr kumimoji="1" lang="ja-JP" altLang="en-US"/>
          </a:p>
        </p:txBody>
      </p:sp>
    </p:spTree>
    <p:extLst>
      <p:ext uri="{BB962C8B-B14F-4D97-AF65-F5344CB8AC3E}">
        <p14:creationId xmlns:p14="http://schemas.microsoft.com/office/powerpoint/2010/main" val="197935301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en-JP"/>
          </a:p>
        </p:txBody>
      </p:sp>
      <p:sp>
        <p:nvSpPr>
          <p:cNvPr id="3" name="ノート プレースホルダー 2"/>
          <p:cNvSpPr>
            <a:spLocks noGrp="1"/>
          </p:cNvSpPr>
          <p:nvPr>
            <p:ph type="body" idx="1"/>
          </p:nvPr>
        </p:nvSpPr>
        <p:spPr/>
        <p:txBody>
          <a:bodyPr rtlCol="0"/>
          <a:lstStyle/>
          <a:p>
            <a:pPr rtl="0"/>
            <a:endParaRPr kumimoji="1" lang="ja-JP" altLang="en-US"/>
          </a:p>
        </p:txBody>
      </p:sp>
      <p:sp>
        <p:nvSpPr>
          <p:cNvPr id="4" name="スライド番号プレースホルダー 3"/>
          <p:cNvSpPr>
            <a:spLocks noGrp="1"/>
          </p:cNvSpPr>
          <p:nvPr>
            <p:ph type="sldNum" sz="quarter" idx="5"/>
          </p:nvPr>
        </p:nvSpPr>
        <p:spPr/>
        <p:txBody>
          <a:bodyPr rtlCol="0"/>
          <a:lstStyle/>
          <a:p>
            <a:pPr rtl="0"/>
            <a:fld id="{D31A5D5D-D73F-40DD-A67D-EE62B82FCF9C}" type="slidenum">
              <a:rPr kumimoji="1" lang="ja-JP" altLang="en-US" smtClean="0"/>
              <a:t>5</a:t>
            </a:fld>
            <a:endParaRPr kumimoji="1" lang="ja-JP" altLang="en-US"/>
          </a:p>
        </p:txBody>
      </p:sp>
    </p:spTree>
    <p:extLst>
      <p:ext uri="{BB962C8B-B14F-4D97-AF65-F5344CB8AC3E}">
        <p14:creationId xmlns:p14="http://schemas.microsoft.com/office/powerpoint/2010/main" val="38548267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E854C-146A-9BA6-BF7A-C042A8B4E33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507549E-DF7B-C338-4F45-603E1AC7DBA3}"/>
              </a:ext>
            </a:extLst>
          </p:cNvPr>
          <p:cNvSpPr>
            <a:spLocks noGrp="1" noRot="1" noChangeAspect="1"/>
          </p:cNvSpPr>
          <p:nvPr>
            <p:ph type="sldImg"/>
          </p:nvPr>
        </p:nvSpPr>
        <p:spPr>
          <a:xfrm>
            <a:off x="981075" y="1243013"/>
            <a:ext cx="4845050" cy="3354387"/>
          </a:xfrm>
        </p:spPr>
        <p:txBody>
          <a:bodyPr/>
          <a:lstStyle/>
          <a:p>
            <a:endParaRPr lang="en-JP"/>
          </a:p>
        </p:txBody>
      </p:sp>
      <p:sp>
        <p:nvSpPr>
          <p:cNvPr id="3" name="ノート プレースホルダー 2">
            <a:extLst>
              <a:ext uri="{FF2B5EF4-FFF2-40B4-BE49-F238E27FC236}">
                <a16:creationId xmlns:a16="http://schemas.microsoft.com/office/drawing/2014/main" id="{3CCAABC6-BE5F-1EB0-B0BB-DDC3EB8F7CA6}"/>
              </a:ext>
            </a:extLst>
          </p:cNvPr>
          <p:cNvSpPr>
            <a:spLocks noGrp="1"/>
          </p:cNvSpPr>
          <p:nvPr>
            <p:ph type="body" idx="1"/>
          </p:nvPr>
        </p:nvSpPr>
        <p:spPr/>
        <p:txBody>
          <a:bodyPr rtlCol="0"/>
          <a:lstStyle/>
          <a:p>
            <a:pPr rtl="0"/>
            <a:endParaRPr kumimoji="1" lang="ja-JP" altLang="en-US"/>
          </a:p>
        </p:txBody>
      </p:sp>
      <p:sp>
        <p:nvSpPr>
          <p:cNvPr id="4" name="スライド番号プレースホルダー 3">
            <a:extLst>
              <a:ext uri="{FF2B5EF4-FFF2-40B4-BE49-F238E27FC236}">
                <a16:creationId xmlns:a16="http://schemas.microsoft.com/office/drawing/2014/main" id="{FE4A2EDD-0350-89B8-F7B5-E5E84DA74DF9}"/>
              </a:ext>
            </a:extLst>
          </p:cNvPr>
          <p:cNvSpPr>
            <a:spLocks noGrp="1"/>
          </p:cNvSpPr>
          <p:nvPr>
            <p:ph type="sldNum" sz="quarter" idx="5"/>
          </p:nvPr>
        </p:nvSpPr>
        <p:spPr/>
        <p:txBody>
          <a:bodyPr rtlCol="0"/>
          <a:lstStyle/>
          <a:p>
            <a:pPr defTabSz="457164" rtl="0">
              <a:defRPr/>
            </a:pPr>
            <a:fld id="{7909A0AB-D355-4BFE-B2D5-680D0B7DB129}" type="slidenum">
              <a:rPr kumimoji="1" lang="ja-JP" altLang="en-US">
                <a:solidFill>
                  <a:prstClr val="black"/>
                </a:solidFill>
                <a:latin typeface="游ゴシック" panose="020F0502020204030204"/>
                <a:ea typeface="游ゴシック" panose="020B0400000000000000" pitchFamily="50" charset="-128"/>
              </a:rPr>
              <a:pPr defTabSz="457164" rtl="0">
                <a:defRPr/>
              </a:pPr>
              <a:t>55</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718266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79054-38DA-8138-C9D6-44A75E4BC31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70BC10F-DCD5-476D-041D-DBCD392D8AEF}"/>
              </a:ext>
            </a:extLst>
          </p:cNvPr>
          <p:cNvSpPr>
            <a:spLocks noGrp="1" noRot="1" noChangeAspect="1"/>
          </p:cNvSpPr>
          <p:nvPr>
            <p:ph type="sldImg"/>
          </p:nvPr>
        </p:nvSpPr>
        <p:spPr>
          <a:xfrm>
            <a:off x="981075" y="1243013"/>
            <a:ext cx="4845050" cy="3354387"/>
          </a:xfrm>
        </p:spPr>
        <p:txBody>
          <a:bodyPr/>
          <a:lstStyle/>
          <a:p>
            <a:endParaRPr lang="en-JP"/>
          </a:p>
        </p:txBody>
      </p:sp>
      <p:sp>
        <p:nvSpPr>
          <p:cNvPr id="3" name="ノート プレースホルダー 2">
            <a:extLst>
              <a:ext uri="{FF2B5EF4-FFF2-40B4-BE49-F238E27FC236}">
                <a16:creationId xmlns:a16="http://schemas.microsoft.com/office/drawing/2014/main" id="{2CBF45F9-C82B-9F4F-0953-8D66F3D1B1AF}"/>
              </a:ext>
            </a:extLst>
          </p:cNvPr>
          <p:cNvSpPr>
            <a:spLocks noGrp="1"/>
          </p:cNvSpPr>
          <p:nvPr>
            <p:ph type="body" idx="1"/>
          </p:nvPr>
        </p:nvSpPr>
        <p:spPr/>
        <p:txBody>
          <a:bodyPr rtlCol="0"/>
          <a:lstStyle/>
          <a:p>
            <a:pPr rtl="0"/>
            <a:endParaRPr kumimoji="1" lang="ja-JP" altLang="en-US"/>
          </a:p>
        </p:txBody>
      </p:sp>
      <p:sp>
        <p:nvSpPr>
          <p:cNvPr id="4" name="スライド番号プレースホルダー 3">
            <a:extLst>
              <a:ext uri="{FF2B5EF4-FFF2-40B4-BE49-F238E27FC236}">
                <a16:creationId xmlns:a16="http://schemas.microsoft.com/office/drawing/2014/main" id="{DEA963E2-9A56-DA12-130B-E2EC9342C616}"/>
              </a:ext>
            </a:extLst>
          </p:cNvPr>
          <p:cNvSpPr>
            <a:spLocks noGrp="1"/>
          </p:cNvSpPr>
          <p:nvPr>
            <p:ph type="sldNum" sz="quarter" idx="5"/>
          </p:nvPr>
        </p:nvSpPr>
        <p:spPr/>
        <p:txBody>
          <a:bodyPr rtlCol="0"/>
          <a:lstStyle/>
          <a:p>
            <a:pPr marL="0" marR="0" lvl="0" indent="0" algn="r" defTabSz="457164" rtl="0" eaLnBrk="1" fontAlgn="auto" latinLnBrk="0" hangingPunct="1">
              <a:lnSpc>
                <a:spcPct val="100000"/>
              </a:lnSpc>
              <a:spcBef>
                <a:spcPts val="0"/>
              </a:spcBef>
              <a:spcAft>
                <a:spcPts val="0"/>
              </a:spcAft>
              <a:buClrTx/>
              <a:buSzTx/>
              <a:buFontTx/>
              <a:buNone/>
              <a:tabLst/>
              <a:defRPr/>
            </a:pPr>
            <a:fld id="{7909A0AB-D355-4BFE-B2D5-680D0B7DB129}"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64" rtl="0" eaLnBrk="1" fontAlgn="auto" latinLnBrk="0" hangingPunct="1">
                <a:lnSpc>
                  <a:spcPct val="100000"/>
                </a:lnSpc>
                <a:spcBef>
                  <a:spcPts val="0"/>
                </a:spcBef>
                <a:spcAft>
                  <a:spcPts val="0"/>
                </a:spcAft>
                <a:buClrTx/>
                <a:buSzTx/>
                <a:buFontTx/>
                <a:buNone/>
                <a:tabLst/>
                <a:defRPr/>
              </a:pPr>
              <a:t>65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414392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txBody>
          <a:bodyPr/>
          <a:lstStyle/>
          <a:p>
            <a:endParaRPr lang="en-JP"/>
          </a:p>
        </p:txBody>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092" rtl="0" eaLnBrk="1" fontAlgn="auto" latinLnBrk="0" hangingPunct="1">
              <a:lnSpc>
                <a:spcPct val="100000"/>
              </a:lnSpc>
              <a:spcBef>
                <a:spcPts val="0"/>
              </a:spcBef>
              <a:spcAft>
                <a:spcPts val="0"/>
              </a:spcAft>
              <a:buClrTx/>
              <a:buSzTx/>
              <a:buFontTx/>
              <a:buNone/>
              <a:tabLst/>
              <a:defRPr/>
            </a:pPr>
            <a:fld id="{7909A0AB-D355-4BFE-B2D5-680D0B7DB129}"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092" rtl="0" eaLnBrk="1" fontAlgn="auto" latinLnBrk="0" hangingPunct="1">
                <a:lnSpc>
                  <a:spcPct val="100000"/>
                </a:lnSpc>
                <a:spcBef>
                  <a:spcPts val="0"/>
                </a:spcBef>
                <a:spcAft>
                  <a:spcPts val="0"/>
                </a:spcAft>
                <a:buClrTx/>
                <a:buSzTx/>
                <a:buFontTx/>
                <a:buNone/>
                <a:tabLst/>
                <a:defRPr/>
              </a:pPr>
              <a:t>71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4633504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en-JP"/>
          </a:p>
        </p:txBody>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F3D702-2AC0-495B-A98B-59F9D78285B3}"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405722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txBody>
          <a:bodyPr/>
          <a:lstStyle/>
          <a:p>
            <a:endParaRPr lang="en-JP"/>
          </a:p>
        </p:txBody>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092" rtl="0" eaLnBrk="1" fontAlgn="auto" latinLnBrk="0" hangingPunct="1">
              <a:lnSpc>
                <a:spcPct val="100000"/>
              </a:lnSpc>
              <a:spcBef>
                <a:spcPts val="0"/>
              </a:spcBef>
              <a:spcAft>
                <a:spcPts val="0"/>
              </a:spcAft>
              <a:buClrTx/>
              <a:buSzTx/>
              <a:buFontTx/>
              <a:buNone/>
              <a:tabLst/>
              <a:defRPr/>
            </a:pPr>
            <a:fld id="{7909A0AB-D355-4BFE-B2D5-680D0B7DB129}"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092" rtl="0" eaLnBrk="1" fontAlgn="auto" latinLnBrk="0" hangingPunct="1">
                <a:lnSpc>
                  <a:spcPct val="100000"/>
                </a:lnSpc>
                <a:spcBef>
                  <a:spcPts val="0"/>
                </a:spcBef>
                <a:spcAft>
                  <a:spcPts val="0"/>
                </a:spcAft>
                <a:buClrTx/>
                <a:buSzTx/>
                <a:buFontTx/>
                <a:buNone/>
                <a:tabLst/>
                <a:defRPr/>
              </a:pPr>
              <a:t>73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995150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txBody>
          <a:bodyPr/>
          <a:lstStyle/>
          <a:p>
            <a:endParaRPr lang="en-JP"/>
          </a:p>
        </p:txBody>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092" rtl="0" eaLnBrk="1" fontAlgn="auto" latinLnBrk="0" hangingPunct="1">
              <a:lnSpc>
                <a:spcPct val="100000"/>
              </a:lnSpc>
              <a:spcBef>
                <a:spcPts val="0"/>
              </a:spcBef>
              <a:spcAft>
                <a:spcPts val="0"/>
              </a:spcAft>
              <a:buClrTx/>
              <a:buSzTx/>
              <a:buFontTx/>
              <a:buNone/>
              <a:tabLst/>
              <a:defRPr/>
            </a:pPr>
            <a:fld id="{7909A0AB-D355-4BFE-B2D5-680D0B7DB129}"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092" rtl="0" eaLnBrk="1" fontAlgn="auto" latinLnBrk="0" hangingPunct="1">
                <a:lnSpc>
                  <a:spcPct val="100000"/>
                </a:lnSpc>
                <a:spcBef>
                  <a:spcPts val="0"/>
                </a:spcBef>
                <a:spcAft>
                  <a:spcPts val="0"/>
                </a:spcAft>
                <a:buClrTx/>
                <a:buSzTx/>
                <a:buFontTx/>
                <a:buNone/>
                <a:tabLst/>
                <a:defRPr/>
              </a:pPr>
              <a:t>74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902791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txBody>
          <a:bodyPr/>
          <a:lstStyle/>
          <a:p>
            <a:endParaRPr lang="en-JP"/>
          </a:p>
        </p:txBody>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164" rtl="0" eaLnBrk="1" fontAlgn="auto" latinLnBrk="0" hangingPunct="1">
              <a:lnSpc>
                <a:spcPct val="100000"/>
              </a:lnSpc>
              <a:spcBef>
                <a:spcPts val="0"/>
              </a:spcBef>
              <a:spcAft>
                <a:spcPts val="0"/>
              </a:spcAft>
              <a:buClrTx/>
              <a:buSzTx/>
              <a:buFontTx/>
              <a:buNone/>
              <a:tabLst/>
              <a:defRPr/>
            </a:pPr>
            <a:fld id="{7909A0AB-D355-4BFE-B2D5-680D0B7DB129}"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64" rtl="0" eaLnBrk="1" fontAlgn="auto" latinLnBrk="0" hangingPunct="1">
                <a:lnSpc>
                  <a:spcPct val="100000"/>
                </a:lnSpc>
                <a:spcBef>
                  <a:spcPts val="0"/>
                </a:spcBef>
                <a:spcAft>
                  <a:spcPts val="0"/>
                </a:spcAft>
                <a:buClrTx/>
                <a:buSzTx/>
                <a:buFontTx/>
                <a:buNone/>
                <a:tabLst/>
                <a:defRPr/>
              </a:pPr>
              <a:t>75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5382238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txBody>
          <a:bodyPr/>
          <a:lstStyle/>
          <a:p>
            <a:endParaRPr lang="en-JP"/>
          </a:p>
        </p:txBody>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164" rtl="0" eaLnBrk="1" fontAlgn="auto" latinLnBrk="0" hangingPunct="1">
              <a:lnSpc>
                <a:spcPct val="100000"/>
              </a:lnSpc>
              <a:spcBef>
                <a:spcPts val="0"/>
              </a:spcBef>
              <a:spcAft>
                <a:spcPts val="0"/>
              </a:spcAft>
              <a:buClrTx/>
              <a:buSzTx/>
              <a:buFontTx/>
              <a:buNone/>
              <a:tabLst/>
              <a:defRPr/>
            </a:pPr>
            <a:fld id="{7909A0AB-D355-4BFE-B2D5-680D0B7DB129}"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64" rtl="0" eaLnBrk="1" fontAlgn="auto" latinLnBrk="0" hangingPunct="1">
                <a:lnSpc>
                  <a:spcPct val="100000"/>
                </a:lnSpc>
                <a:spcBef>
                  <a:spcPts val="0"/>
                </a:spcBef>
                <a:spcAft>
                  <a:spcPts val="0"/>
                </a:spcAft>
                <a:buClrTx/>
                <a:buSzTx/>
                <a:buFontTx/>
                <a:buNone/>
                <a:tabLst/>
                <a:defRPr/>
              </a:pPr>
              <a:t>76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2441976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txBody>
          <a:bodyPr/>
          <a:lstStyle/>
          <a:p>
            <a:endParaRPr lang="en-GB" dirty="0"/>
          </a:p>
        </p:txBody>
      </p:sp>
      <p:sp>
        <p:nvSpPr>
          <p:cNvPr id="3" name="ノート プレースホルダー 2"/>
          <p:cNvSpPr>
            <a:spLocks noGrp="1"/>
          </p:cNvSpPr>
          <p:nvPr>
            <p:ph type="body" idx="1"/>
          </p:nvPr>
        </p:nvSpPr>
        <p:spPr/>
        <p:txBody>
          <a:bodyPr rtlCol="0"/>
          <a:lstStyle/>
          <a:p>
            <a:pPr rtl="0"/>
            <a:endParaRPr kumimoji="1" lang="ja-JP" altLang="en-US"/>
          </a:p>
        </p:txBody>
      </p:sp>
      <p:sp>
        <p:nvSpPr>
          <p:cNvPr id="4" name="スライド番号プレースホルダー 3"/>
          <p:cNvSpPr>
            <a:spLocks noGrp="1"/>
          </p:cNvSpPr>
          <p:nvPr>
            <p:ph type="sldNum" sz="quarter" idx="5"/>
          </p:nvPr>
        </p:nvSpPr>
        <p:spPr/>
        <p:txBody>
          <a:bodyPr rtlCol="0"/>
          <a:lstStyle/>
          <a:p>
            <a:pPr defTabSz="457164" rtl="0">
              <a:defRPr/>
            </a:pPr>
            <a:fld id="{7909A0AB-D355-4BFE-B2D5-680D0B7DB129}" type="slidenum">
              <a:rPr kumimoji="1" lang="ja-JP" altLang="en-US">
                <a:solidFill>
                  <a:prstClr val="black"/>
                </a:solidFill>
                <a:latin typeface="游ゴシック" panose="020F0502020204030204"/>
                <a:ea typeface="游ゴシック" panose="020B0400000000000000" pitchFamily="50" charset="-128"/>
              </a:rPr>
              <a:pPr defTabSz="457164" rtl="0">
                <a:defRPr/>
              </a:pPr>
              <a:t>80</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3797482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txBody>
          <a:bodyPr/>
          <a:lstStyle/>
          <a:p>
            <a:endParaRPr lang="en-GB" dirty="0"/>
          </a:p>
        </p:txBody>
      </p:sp>
      <p:sp>
        <p:nvSpPr>
          <p:cNvPr id="3" name="ノート プレースホルダー 2"/>
          <p:cNvSpPr>
            <a:spLocks noGrp="1"/>
          </p:cNvSpPr>
          <p:nvPr>
            <p:ph type="body" idx="1"/>
          </p:nvPr>
        </p:nvSpPr>
        <p:spPr/>
        <p:txBody>
          <a:bodyPr rtlCol="0"/>
          <a:lstStyle/>
          <a:p>
            <a:pPr rtl="0"/>
            <a:endParaRPr kumimoji="1" lang="ja-JP" altLang="en-US"/>
          </a:p>
        </p:txBody>
      </p:sp>
      <p:sp>
        <p:nvSpPr>
          <p:cNvPr id="4" name="スライド番号プレースホルダー 3"/>
          <p:cNvSpPr>
            <a:spLocks noGrp="1"/>
          </p:cNvSpPr>
          <p:nvPr>
            <p:ph type="sldNum" sz="quarter" idx="5"/>
          </p:nvPr>
        </p:nvSpPr>
        <p:spPr/>
        <p:txBody>
          <a:bodyPr rtlCol="0"/>
          <a:lstStyle/>
          <a:p>
            <a:pPr defTabSz="457164" rtl="0">
              <a:defRPr/>
            </a:pPr>
            <a:fld id="{7909A0AB-D355-4BFE-B2D5-680D0B7DB129}" type="slidenum">
              <a:rPr kumimoji="1" lang="ja-JP" altLang="en-US">
                <a:solidFill>
                  <a:prstClr val="black"/>
                </a:solidFill>
                <a:latin typeface="游ゴシック" panose="020F0502020204030204"/>
                <a:ea typeface="游ゴシック" panose="020B0400000000000000" pitchFamily="50" charset="-128"/>
              </a:rPr>
              <a:pPr defTabSz="457164" rtl="0">
                <a:defRPr/>
              </a:pPr>
              <a:t>81</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961953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en-JP"/>
          </a:p>
        </p:txBody>
      </p:sp>
      <p:sp>
        <p:nvSpPr>
          <p:cNvPr id="3" name="ノート プレースホルダー 2"/>
          <p:cNvSpPr>
            <a:spLocks noGrp="1"/>
          </p:cNvSpPr>
          <p:nvPr>
            <p:ph type="body" idx="1"/>
          </p:nvPr>
        </p:nvSpPr>
        <p:spPr/>
        <p:txBody>
          <a:bodyPr rtlCol="0"/>
          <a:lstStyle/>
          <a:p>
            <a:pPr rtl="0"/>
            <a:endParaRPr kumimoji="1" lang="ja-JP" altLang="en-US"/>
          </a:p>
        </p:txBody>
      </p:sp>
      <p:sp>
        <p:nvSpPr>
          <p:cNvPr id="4" name="スライド番号プレースホルダー 3"/>
          <p:cNvSpPr>
            <a:spLocks noGrp="1"/>
          </p:cNvSpPr>
          <p:nvPr>
            <p:ph type="sldNum" sz="quarter" idx="5"/>
          </p:nvPr>
        </p:nvSpPr>
        <p:spPr/>
        <p:txBody>
          <a:bodyPr rtlCol="0"/>
          <a:lstStyle/>
          <a:p>
            <a:pPr rtl="0"/>
            <a:fld id="{D31A5D5D-D73F-40DD-A67D-EE62B82FCF9C}" type="slidenum">
              <a:rPr kumimoji="1" lang="ja-JP" altLang="en-US" smtClean="0"/>
              <a:t>6</a:t>
            </a:fld>
            <a:endParaRPr kumimoji="1" lang="ja-JP" altLang="en-US"/>
          </a:p>
        </p:txBody>
      </p:sp>
    </p:spTree>
    <p:extLst>
      <p:ext uri="{BB962C8B-B14F-4D97-AF65-F5344CB8AC3E}">
        <p14:creationId xmlns:p14="http://schemas.microsoft.com/office/powerpoint/2010/main" val="9432447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txBody>
          <a:bodyPr/>
          <a:lstStyle/>
          <a:p>
            <a:endParaRPr lang="en-GB" dirty="0"/>
          </a:p>
        </p:txBody>
      </p:sp>
      <p:sp>
        <p:nvSpPr>
          <p:cNvPr id="3" name="ノート プレースホルダー 2"/>
          <p:cNvSpPr>
            <a:spLocks noGrp="1"/>
          </p:cNvSpPr>
          <p:nvPr>
            <p:ph type="body" idx="1"/>
          </p:nvPr>
        </p:nvSpPr>
        <p:spPr/>
        <p:txBody>
          <a:bodyPr rtlCol="0"/>
          <a:lstStyle/>
          <a:p>
            <a:pPr rtl="0"/>
            <a:endParaRPr kumimoji="1" lang="ja-JP" altLang="en-US" dirty="0"/>
          </a:p>
        </p:txBody>
      </p:sp>
      <p:sp>
        <p:nvSpPr>
          <p:cNvPr id="4" name="スライド番号プレースホルダー 3"/>
          <p:cNvSpPr>
            <a:spLocks noGrp="1"/>
          </p:cNvSpPr>
          <p:nvPr>
            <p:ph type="sldNum" sz="quarter" idx="5"/>
          </p:nvPr>
        </p:nvSpPr>
        <p:spPr/>
        <p:txBody>
          <a:bodyPr rtlCol="0"/>
          <a:lstStyle/>
          <a:p>
            <a:pPr defTabSz="457164" rtl="0">
              <a:defRPr/>
            </a:pPr>
            <a:fld id="{7909A0AB-D355-4BFE-B2D5-680D0B7DB129}" type="slidenum">
              <a:rPr kumimoji="1" lang="ja-JP" altLang="en-US">
                <a:solidFill>
                  <a:prstClr val="black"/>
                </a:solidFill>
                <a:latin typeface="游ゴシック" panose="020F0502020204030204"/>
                <a:ea typeface="游ゴシック" panose="020B0400000000000000" pitchFamily="50" charset="-128"/>
              </a:rPr>
              <a:pPr defTabSz="457164" rtl="0">
                <a:defRPr/>
              </a:pPr>
              <a:t>82</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9634129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txBody>
          <a:bodyPr/>
          <a:lstStyle/>
          <a:p>
            <a:endParaRPr lang="en-GB" dirty="0"/>
          </a:p>
        </p:txBody>
      </p:sp>
      <p:sp>
        <p:nvSpPr>
          <p:cNvPr id="3" name="ノート プレースホルダー 2"/>
          <p:cNvSpPr>
            <a:spLocks noGrp="1"/>
          </p:cNvSpPr>
          <p:nvPr>
            <p:ph type="body" idx="1"/>
          </p:nvPr>
        </p:nvSpPr>
        <p:spPr/>
        <p:txBody>
          <a:bodyPr rtlCol="0"/>
          <a:lstStyle/>
          <a:p>
            <a:pPr rtl="0"/>
            <a:endParaRPr kumimoji="1" lang="ja-JP" altLang="en-US" dirty="0"/>
          </a:p>
        </p:txBody>
      </p:sp>
      <p:sp>
        <p:nvSpPr>
          <p:cNvPr id="4" name="スライド番号プレースホルダー 3"/>
          <p:cNvSpPr>
            <a:spLocks noGrp="1"/>
          </p:cNvSpPr>
          <p:nvPr>
            <p:ph type="sldNum" sz="quarter" idx="5"/>
          </p:nvPr>
        </p:nvSpPr>
        <p:spPr/>
        <p:txBody>
          <a:bodyPr rtlCol="0"/>
          <a:lstStyle/>
          <a:p>
            <a:pPr defTabSz="457164" rtl="0">
              <a:defRPr/>
            </a:pPr>
            <a:fld id="{7909A0AB-D355-4BFE-B2D5-680D0B7DB129}" type="slidenum">
              <a:rPr kumimoji="1" lang="ja-JP" altLang="en-US">
                <a:solidFill>
                  <a:prstClr val="black"/>
                </a:solidFill>
                <a:latin typeface="游ゴシック" panose="020F0502020204030204"/>
                <a:ea typeface="游ゴシック" panose="020B0400000000000000" pitchFamily="50" charset="-128"/>
              </a:rPr>
              <a:pPr defTabSz="457164" rtl="0">
                <a:defRPr/>
              </a:pPr>
              <a:t>83</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4481277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txBody>
          <a:bodyPr/>
          <a:lstStyle/>
          <a:p>
            <a:endParaRPr lang="en-GB"/>
          </a:p>
        </p:txBody>
      </p:sp>
      <p:sp>
        <p:nvSpPr>
          <p:cNvPr id="3" name="ノート プレースホルダー 2"/>
          <p:cNvSpPr>
            <a:spLocks noGrp="1"/>
          </p:cNvSpPr>
          <p:nvPr>
            <p:ph type="body" idx="1"/>
          </p:nvPr>
        </p:nvSpPr>
        <p:spPr/>
        <p:txBody>
          <a:bodyPr rtlCol="0"/>
          <a:lstStyle/>
          <a:p>
            <a:pPr rtl="0"/>
            <a:endParaRPr kumimoji="1" lang="ja-JP" altLang="en-US" dirty="0"/>
          </a:p>
        </p:txBody>
      </p:sp>
      <p:sp>
        <p:nvSpPr>
          <p:cNvPr id="4" name="スライド番号プレースホルダー 3"/>
          <p:cNvSpPr>
            <a:spLocks noGrp="1"/>
          </p:cNvSpPr>
          <p:nvPr>
            <p:ph type="sldNum" sz="quarter" idx="5"/>
          </p:nvPr>
        </p:nvSpPr>
        <p:spPr/>
        <p:txBody>
          <a:bodyPr rtlCol="0"/>
          <a:lstStyle/>
          <a:p>
            <a:pPr defTabSz="457164" rtl="0">
              <a:defRPr/>
            </a:pPr>
            <a:fld id="{7909A0AB-D355-4BFE-B2D5-680D0B7DB129}" type="slidenum">
              <a:rPr kumimoji="1" lang="ja-JP" altLang="en-US">
                <a:solidFill>
                  <a:prstClr val="black"/>
                </a:solidFill>
                <a:latin typeface="游ゴシック" panose="020F0502020204030204"/>
                <a:ea typeface="游ゴシック" panose="020B0400000000000000" pitchFamily="50" charset="-128"/>
              </a:rPr>
              <a:pPr defTabSz="457164" rtl="0">
                <a:defRPr/>
              </a:pPr>
              <a:t>84</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0350005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txBody>
          <a:bodyPr/>
          <a:lstStyle/>
          <a:p>
            <a:endParaRPr lang="en-GB" dirty="0"/>
          </a:p>
        </p:txBody>
      </p:sp>
      <p:sp>
        <p:nvSpPr>
          <p:cNvPr id="3" name="ノート プレースホルダー 2"/>
          <p:cNvSpPr>
            <a:spLocks noGrp="1"/>
          </p:cNvSpPr>
          <p:nvPr>
            <p:ph type="body" idx="1"/>
          </p:nvPr>
        </p:nvSpPr>
        <p:spPr/>
        <p:txBody>
          <a:bodyPr rtlCol="0"/>
          <a:lstStyle/>
          <a:p>
            <a:pPr rtl="0"/>
            <a:endParaRPr kumimoji="1" lang="ja-JP" altLang="en-US" dirty="0"/>
          </a:p>
        </p:txBody>
      </p:sp>
      <p:sp>
        <p:nvSpPr>
          <p:cNvPr id="4" name="スライド番号プレースホルダー 3"/>
          <p:cNvSpPr>
            <a:spLocks noGrp="1"/>
          </p:cNvSpPr>
          <p:nvPr>
            <p:ph type="sldNum" sz="quarter" idx="5"/>
          </p:nvPr>
        </p:nvSpPr>
        <p:spPr/>
        <p:txBody>
          <a:bodyPr rtlCol="0"/>
          <a:lstStyle/>
          <a:p>
            <a:pPr defTabSz="457164" rtl="0">
              <a:defRPr/>
            </a:pPr>
            <a:fld id="{7909A0AB-D355-4BFE-B2D5-680D0B7DB129}" type="slidenum">
              <a:rPr kumimoji="1" lang="ja-JP" altLang="en-US">
                <a:solidFill>
                  <a:prstClr val="black"/>
                </a:solidFill>
                <a:latin typeface="游ゴシック" panose="020F0502020204030204"/>
                <a:ea typeface="游ゴシック" panose="020B0400000000000000" pitchFamily="50" charset="-128"/>
              </a:rPr>
              <a:pPr defTabSz="457164" rtl="0">
                <a:defRPr/>
              </a:pPr>
              <a:t>85</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4000082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txBody>
          <a:bodyPr/>
          <a:lstStyle/>
          <a:p>
            <a:endParaRPr lang="en-GB" dirty="0"/>
          </a:p>
        </p:txBody>
      </p:sp>
      <p:sp>
        <p:nvSpPr>
          <p:cNvPr id="3" name="ノート プレースホルダー 2"/>
          <p:cNvSpPr>
            <a:spLocks noGrp="1"/>
          </p:cNvSpPr>
          <p:nvPr>
            <p:ph type="body" idx="1"/>
          </p:nvPr>
        </p:nvSpPr>
        <p:spPr/>
        <p:txBody>
          <a:bodyPr rtlCol="0"/>
          <a:lstStyle/>
          <a:p>
            <a:pPr rtl="0"/>
            <a:endParaRPr kumimoji="1" lang="ja-JP" altLang="en-US" dirty="0"/>
          </a:p>
        </p:txBody>
      </p:sp>
      <p:sp>
        <p:nvSpPr>
          <p:cNvPr id="4" name="スライド番号プレースホルダー 3"/>
          <p:cNvSpPr>
            <a:spLocks noGrp="1"/>
          </p:cNvSpPr>
          <p:nvPr>
            <p:ph type="sldNum" sz="quarter" idx="5"/>
          </p:nvPr>
        </p:nvSpPr>
        <p:spPr/>
        <p:txBody>
          <a:bodyPr rtlCol="0"/>
          <a:lstStyle/>
          <a:p>
            <a:pPr defTabSz="457164" rtl="0">
              <a:defRPr/>
            </a:pPr>
            <a:fld id="{7909A0AB-D355-4BFE-B2D5-680D0B7DB129}" type="slidenum">
              <a:rPr kumimoji="1" lang="ja-JP" altLang="en-US">
                <a:solidFill>
                  <a:prstClr val="black"/>
                </a:solidFill>
                <a:latin typeface="游ゴシック" panose="020F0502020204030204"/>
                <a:ea typeface="游ゴシック" panose="020B0400000000000000" pitchFamily="50" charset="-128"/>
              </a:rPr>
              <a:pPr defTabSz="457164" rtl="0">
                <a:defRPr/>
              </a:pPr>
              <a:t>86</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5737388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txBody>
          <a:bodyPr/>
          <a:lstStyle/>
          <a:p>
            <a:endParaRPr lang="en-GB" dirty="0"/>
          </a:p>
        </p:txBody>
      </p:sp>
      <p:sp>
        <p:nvSpPr>
          <p:cNvPr id="3" name="ノート プレースホルダー 2"/>
          <p:cNvSpPr>
            <a:spLocks noGrp="1"/>
          </p:cNvSpPr>
          <p:nvPr>
            <p:ph type="body" idx="1"/>
          </p:nvPr>
        </p:nvSpPr>
        <p:spPr/>
        <p:txBody>
          <a:bodyPr rtlCol="0"/>
          <a:lstStyle/>
          <a:p>
            <a:pPr rtl="0"/>
            <a:endParaRPr kumimoji="1" lang="ja-JP" altLang="en-US" dirty="0"/>
          </a:p>
        </p:txBody>
      </p:sp>
      <p:sp>
        <p:nvSpPr>
          <p:cNvPr id="4" name="スライド番号プレースホルダー 3"/>
          <p:cNvSpPr>
            <a:spLocks noGrp="1"/>
          </p:cNvSpPr>
          <p:nvPr>
            <p:ph type="sldNum" sz="quarter" idx="5"/>
          </p:nvPr>
        </p:nvSpPr>
        <p:spPr/>
        <p:txBody>
          <a:bodyPr rtlCol="0"/>
          <a:lstStyle/>
          <a:p>
            <a:pPr defTabSz="457164" rtl="0">
              <a:defRPr/>
            </a:pPr>
            <a:fld id="{7909A0AB-D355-4BFE-B2D5-680D0B7DB129}" type="slidenum">
              <a:rPr kumimoji="1" lang="ja-JP" altLang="en-US">
                <a:solidFill>
                  <a:prstClr val="black"/>
                </a:solidFill>
                <a:latin typeface="游ゴシック" panose="020F0502020204030204"/>
                <a:ea typeface="游ゴシック" panose="020B0400000000000000" pitchFamily="50" charset="-128"/>
              </a:rPr>
              <a:pPr defTabSz="457164" rtl="0">
                <a:defRPr/>
              </a:pPr>
              <a:t>87</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6359654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txBody>
          <a:bodyPr/>
          <a:lstStyle/>
          <a:p>
            <a:endParaRPr lang="en-GB" dirty="0"/>
          </a:p>
        </p:txBody>
      </p:sp>
      <p:sp>
        <p:nvSpPr>
          <p:cNvPr id="3" name="ノート プレースホルダー 2"/>
          <p:cNvSpPr>
            <a:spLocks noGrp="1"/>
          </p:cNvSpPr>
          <p:nvPr>
            <p:ph type="body" idx="1"/>
          </p:nvPr>
        </p:nvSpPr>
        <p:spPr/>
        <p:txBody>
          <a:bodyPr rtlCol="0"/>
          <a:lstStyle/>
          <a:p>
            <a:pPr rtl="0"/>
            <a:endParaRPr kumimoji="1" lang="ja-JP" altLang="en-US" dirty="0"/>
          </a:p>
        </p:txBody>
      </p:sp>
      <p:sp>
        <p:nvSpPr>
          <p:cNvPr id="4" name="スライド番号プレースホルダー 3"/>
          <p:cNvSpPr>
            <a:spLocks noGrp="1"/>
          </p:cNvSpPr>
          <p:nvPr>
            <p:ph type="sldNum" sz="quarter" idx="5"/>
          </p:nvPr>
        </p:nvSpPr>
        <p:spPr/>
        <p:txBody>
          <a:bodyPr rtlCol="0"/>
          <a:lstStyle/>
          <a:p>
            <a:pPr defTabSz="457164" rtl="0">
              <a:defRPr/>
            </a:pPr>
            <a:fld id="{7909A0AB-D355-4BFE-B2D5-680D0B7DB129}" type="slidenum">
              <a:rPr kumimoji="1" lang="ja-JP" altLang="en-US">
                <a:solidFill>
                  <a:prstClr val="black"/>
                </a:solidFill>
                <a:latin typeface="游ゴシック" panose="020F0502020204030204"/>
                <a:ea typeface="游ゴシック" panose="020B0400000000000000" pitchFamily="50" charset="-128"/>
              </a:rPr>
              <a:pPr defTabSz="457164" rtl="0">
                <a:defRPr/>
              </a:pPr>
              <a:t>88</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5745751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txBody>
          <a:bodyPr/>
          <a:lstStyle/>
          <a:p>
            <a:endParaRPr lang="en-GB" dirty="0"/>
          </a:p>
        </p:txBody>
      </p:sp>
      <p:sp>
        <p:nvSpPr>
          <p:cNvPr id="3" name="ノート プレースホルダー 2"/>
          <p:cNvSpPr>
            <a:spLocks noGrp="1"/>
          </p:cNvSpPr>
          <p:nvPr>
            <p:ph type="body" idx="1"/>
          </p:nvPr>
        </p:nvSpPr>
        <p:spPr/>
        <p:txBody>
          <a:bodyPr rtlCol="0"/>
          <a:lstStyle/>
          <a:p>
            <a:pPr rtl="0"/>
            <a:endParaRPr kumimoji="1" lang="ja-JP" altLang="en-US" dirty="0"/>
          </a:p>
        </p:txBody>
      </p:sp>
      <p:sp>
        <p:nvSpPr>
          <p:cNvPr id="4" name="スライド番号プレースホルダー 3"/>
          <p:cNvSpPr>
            <a:spLocks noGrp="1"/>
          </p:cNvSpPr>
          <p:nvPr>
            <p:ph type="sldNum" sz="quarter" idx="5"/>
          </p:nvPr>
        </p:nvSpPr>
        <p:spPr/>
        <p:txBody>
          <a:bodyPr rtlCol="0"/>
          <a:lstStyle/>
          <a:p>
            <a:pPr defTabSz="457164" rtl="0">
              <a:defRPr/>
            </a:pPr>
            <a:fld id="{7909A0AB-D355-4BFE-B2D5-680D0B7DB129}" type="slidenum">
              <a:rPr kumimoji="1" lang="ja-JP" altLang="en-US">
                <a:solidFill>
                  <a:prstClr val="black"/>
                </a:solidFill>
                <a:latin typeface="游ゴシック" panose="020F0502020204030204"/>
                <a:ea typeface="游ゴシック" panose="020B0400000000000000" pitchFamily="50" charset="-128"/>
              </a:rPr>
              <a:pPr defTabSz="457164" rtl="0">
                <a:defRPr/>
              </a:pPr>
              <a:t>89</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752906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en-JP"/>
          </a:p>
        </p:txBody>
      </p:sp>
      <p:sp>
        <p:nvSpPr>
          <p:cNvPr id="3" name="ノート プレースホルダー 2"/>
          <p:cNvSpPr>
            <a:spLocks noGrp="1"/>
          </p:cNvSpPr>
          <p:nvPr>
            <p:ph type="body" idx="1"/>
          </p:nvPr>
        </p:nvSpPr>
        <p:spPr/>
        <p:txBody>
          <a:bodyPr rtlCol="0"/>
          <a:lstStyle/>
          <a:p>
            <a:pPr rtl="0"/>
            <a:endParaRPr kumimoji="1" lang="ja-JP" altLang="en-US"/>
          </a:p>
        </p:txBody>
      </p:sp>
      <p:sp>
        <p:nvSpPr>
          <p:cNvPr id="4" name="スライド番号プレースホルダー 3"/>
          <p:cNvSpPr>
            <a:spLocks noGrp="1"/>
          </p:cNvSpPr>
          <p:nvPr>
            <p:ph type="sldNum" sz="quarter" idx="5"/>
          </p:nvPr>
        </p:nvSpPr>
        <p:spPr/>
        <p:txBody>
          <a:bodyPr rtlCol="0"/>
          <a:lstStyle/>
          <a:p>
            <a:pPr rtl="0"/>
            <a:fld id="{D31A5D5D-D73F-40DD-A67D-EE62B82FCF9C}" type="slidenum">
              <a:rPr kumimoji="1" lang="ja-JP" altLang="en-US" smtClean="0"/>
              <a:t>8</a:t>
            </a:fld>
            <a:endParaRPr kumimoji="1" lang="ja-JP" altLang="en-US"/>
          </a:p>
        </p:txBody>
      </p:sp>
    </p:spTree>
    <p:extLst>
      <p:ext uri="{BB962C8B-B14F-4D97-AF65-F5344CB8AC3E}">
        <p14:creationId xmlns:p14="http://schemas.microsoft.com/office/powerpoint/2010/main" val="2957413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en-JP"/>
          </a:p>
        </p:txBody>
      </p:sp>
      <p:sp>
        <p:nvSpPr>
          <p:cNvPr id="3" name="ノート プレースホルダー 2"/>
          <p:cNvSpPr>
            <a:spLocks noGrp="1"/>
          </p:cNvSpPr>
          <p:nvPr>
            <p:ph type="body" idx="1"/>
          </p:nvPr>
        </p:nvSpPr>
        <p:spPr/>
        <p:txBody>
          <a:bodyPr rtlCol="0"/>
          <a:lstStyle/>
          <a:p>
            <a:pPr rtl="0"/>
            <a:endParaRPr kumimoji="1" lang="ja-JP" altLang="en-US"/>
          </a:p>
        </p:txBody>
      </p:sp>
      <p:sp>
        <p:nvSpPr>
          <p:cNvPr id="4" name="スライド番号プレースホルダー 3"/>
          <p:cNvSpPr>
            <a:spLocks noGrp="1"/>
          </p:cNvSpPr>
          <p:nvPr>
            <p:ph type="sldNum" sz="quarter" idx="5"/>
          </p:nvPr>
        </p:nvSpPr>
        <p:spPr/>
        <p:txBody>
          <a:bodyPr rtlCol="0"/>
          <a:lstStyle/>
          <a:p>
            <a:pPr rtl="0"/>
            <a:fld id="{D31A5D5D-D73F-40DD-A67D-EE62B82FCF9C}" type="slidenum">
              <a:rPr kumimoji="1" lang="ja-JP" altLang="en-US" smtClean="0"/>
              <a:t>9</a:t>
            </a:fld>
            <a:endParaRPr kumimoji="1" lang="ja-JP" altLang="en-US"/>
          </a:p>
        </p:txBody>
      </p:sp>
    </p:spTree>
    <p:extLst>
      <p:ext uri="{BB962C8B-B14F-4D97-AF65-F5344CB8AC3E}">
        <p14:creationId xmlns:p14="http://schemas.microsoft.com/office/powerpoint/2010/main" val="3011920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en-JP"/>
          </a:p>
        </p:txBody>
      </p:sp>
      <p:sp>
        <p:nvSpPr>
          <p:cNvPr id="3" name="ノート プレースホルダー 2"/>
          <p:cNvSpPr>
            <a:spLocks noGrp="1"/>
          </p:cNvSpPr>
          <p:nvPr>
            <p:ph type="body" idx="1"/>
          </p:nvPr>
        </p:nvSpPr>
        <p:spPr/>
        <p:txBody>
          <a:bodyPr rtlCol="0"/>
          <a:lstStyle/>
          <a:p>
            <a:pPr rtl="0"/>
            <a:endParaRPr kumimoji="1" lang="ja-JP" altLang="en-US"/>
          </a:p>
        </p:txBody>
      </p:sp>
      <p:sp>
        <p:nvSpPr>
          <p:cNvPr id="4" name="スライド番号プレースホルダー 3"/>
          <p:cNvSpPr>
            <a:spLocks noGrp="1"/>
          </p:cNvSpPr>
          <p:nvPr>
            <p:ph type="sldNum" sz="quarter" idx="5"/>
          </p:nvPr>
        </p:nvSpPr>
        <p:spPr/>
        <p:txBody>
          <a:bodyPr rtlCol="0"/>
          <a:lstStyle/>
          <a:p>
            <a:pPr rtl="0"/>
            <a:fld id="{D31A5D5D-D73F-40DD-A67D-EE62B82FCF9C}" type="slidenum">
              <a:rPr kumimoji="1" lang="ja-JP" altLang="en-US" smtClean="0"/>
              <a:t>11</a:t>
            </a:fld>
            <a:endParaRPr kumimoji="1" lang="ja-JP" altLang="en-US"/>
          </a:p>
        </p:txBody>
      </p:sp>
    </p:spTree>
    <p:extLst>
      <p:ext uri="{BB962C8B-B14F-4D97-AF65-F5344CB8AC3E}">
        <p14:creationId xmlns:p14="http://schemas.microsoft.com/office/powerpoint/2010/main" val="2197615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txBody>
          <a:bodyPr/>
          <a:lstStyle/>
          <a:p>
            <a:endParaRPr lang="en-JP"/>
          </a:p>
        </p:txBody>
      </p:sp>
      <p:sp>
        <p:nvSpPr>
          <p:cNvPr id="3" name="ノート プレースホルダー 2"/>
          <p:cNvSpPr>
            <a:spLocks noGrp="1"/>
          </p:cNvSpPr>
          <p:nvPr>
            <p:ph type="body" idx="1"/>
          </p:nvPr>
        </p:nvSpPr>
        <p:spPr/>
        <p:txBody>
          <a:bodyPr rtlCol="0"/>
          <a:lstStyle/>
          <a:p>
            <a:pPr rtl="0"/>
            <a:endParaRPr kumimoji="1" lang="ja-JP" altLang="en-US"/>
          </a:p>
        </p:txBody>
      </p:sp>
      <p:sp>
        <p:nvSpPr>
          <p:cNvPr id="4" name="スライド番号プレースホルダー 3"/>
          <p:cNvSpPr>
            <a:spLocks noGrp="1"/>
          </p:cNvSpPr>
          <p:nvPr>
            <p:ph type="sldNum" sz="quarter" idx="5"/>
          </p:nvPr>
        </p:nvSpPr>
        <p:spPr/>
        <p:txBody>
          <a:bodyPr rtlCol="0"/>
          <a:lstStyle/>
          <a:p>
            <a:pPr defTabSz="457164" rtl="0">
              <a:defRPr/>
            </a:pPr>
            <a:fld id="{7909A0AB-D355-4BFE-B2D5-680D0B7DB129}" type="slidenum">
              <a:rPr kumimoji="1" lang="ja-JP" altLang="en-US">
                <a:solidFill>
                  <a:prstClr val="black"/>
                </a:solidFill>
                <a:latin typeface="游ゴシック" panose="020F0502020204030204"/>
                <a:ea typeface="游ゴシック" panose="020B0400000000000000" pitchFamily="50" charset="-128"/>
              </a:rPr>
              <a:pPr defTabSz="457164">
                <a:defRPr/>
              </a:pPr>
              <a:t>17</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3797482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70449-AF8B-10D7-AC29-11055FE32AC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27E7159-D281-A7EA-45D0-51DE2C7155FE}"/>
              </a:ext>
            </a:extLst>
          </p:cNvPr>
          <p:cNvSpPr>
            <a:spLocks noGrp="1" noRot="1" noChangeAspect="1"/>
          </p:cNvSpPr>
          <p:nvPr>
            <p:ph type="sldImg"/>
          </p:nvPr>
        </p:nvSpPr>
        <p:spPr>
          <a:xfrm>
            <a:off x="981075" y="1243013"/>
            <a:ext cx="4845050" cy="3354387"/>
          </a:xfrm>
        </p:spPr>
        <p:txBody>
          <a:bodyPr/>
          <a:lstStyle/>
          <a:p>
            <a:endParaRPr lang="en-JP"/>
          </a:p>
        </p:txBody>
      </p:sp>
      <p:sp>
        <p:nvSpPr>
          <p:cNvPr id="3" name="ノート プレースホルダー 2">
            <a:extLst>
              <a:ext uri="{FF2B5EF4-FFF2-40B4-BE49-F238E27FC236}">
                <a16:creationId xmlns:a16="http://schemas.microsoft.com/office/drawing/2014/main" id="{A7FD55D3-1A48-C60A-3E20-4E18C0D5CF69}"/>
              </a:ext>
            </a:extLst>
          </p:cNvPr>
          <p:cNvSpPr>
            <a:spLocks noGrp="1"/>
          </p:cNvSpPr>
          <p:nvPr>
            <p:ph type="body" idx="1"/>
          </p:nvPr>
        </p:nvSpPr>
        <p:spPr/>
        <p:txBody>
          <a:bodyPr rtlCol="0"/>
          <a:lstStyle/>
          <a:p>
            <a:pPr rtl="0"/>
            <a:endParaRPr kumimoji="1" lang="ja-JP" altLang="en-US"/>
          </a:p>
        </p:txBody>
      </p:sp>
      <p:sp>
        <p:nvSpPr>
          <p:cNvPr id="4" name="スライド番号プレースホルダー 3">
            <a:extLst>
              <a:ext uri="{FF2B5EF4-FFF2-40B4-BE49-F238E27FC236}">
                <a16:creationId xmlns:a16="http://schemas.microsoft.com/office/drawing/2014/main" id="{980DD4E2-B574-D3E8-2C3B-191423241274}"/>
              </a:ext>
            </a:extLst>
          </p:cNvPr>
          <p:cNvSpPr>
            <a:spLocks noGrp="1"/>
          </p:cNvSpPr>
          <p:nvPr>
            <p:ph type="sldNum" sz="quarter" idx="5"/>
          </p:nvPr>
        </p:nvSpPr>
        <p:spPr/>
        <p:txBody>
          <a:bodyPr rtlCol="0"/>
          <a:lstStyle/>
          <a:p>
            <a:pPr defTabSz="457164" rtl="0">
              <a:defRPr/>
            </a:pPr>
            <a:fld id="{7909A0AB-D355-4BFE-B2D5-680D0B7DB129}" type="slidenum">
              <a:rPr kumimoji="1" lang="ja-JP" altLang="en-US">
                <a:solidFill>
                  <a:prstClr val="black"/>
                </a:solidFill>
                <a:latin typeface="游ゴシック" panose="020F0502020204030204"/>
                <a:ea typeface="游ゴシック" panose="020B0400000000000000" pitchFamily="50" charset="-128"/>
              </a:rPr>
              <a:pPr defTabSz="457164" rtl="0">
                <a:defRPr/>
              </a:pPr>
              <a:t>28</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2052067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7685A-DE80-8B72-6502-6C7C4D3C34B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D0D4724-08DB-735E-093C-606BDE7BABB0}"/>
              </a:ext>
            </a:extLst>
          </p:cNvPr>
          <p:cNvSpPr>
            <a:spLocks noGrp="1" noRot="1" noChangeAspect="1"/>
          </p:cNvSpPr>
          <p:nvPr>
            <p:ph type="sldImg"/>
          </p:nvPr>
        </p:nvSpPr>
        <p:spPr>
          <a:xfrm>
            <a:off x="981075" y="1243013"/>
            <a:ext cx="4845050" cy="3354387"/>
          </a:xfrm>
        </p:spPr>
        <p:txBody>
          <a:bodyPr/>
          <a:lstStyle/>
          <a:p>
            <a:endParaRPr lang="en-JP"/>
          </a:p>
        </p:txBody>
      </p:sp>
      <p:sp>
        <p:nvSpPr>
          <p:cNvPr id="3" name="ノート プレースホルダー 2">
            <a:extLst>
              <a:ext uri="{FF2B5EF4-FFF2-40B4-BE49-F238E27FC236}">
                <a16:creationId xmlns:a16="http://schemas.microsoft.com/office/drawing/2014/main" id="{C8527FEE-C904-983A-17CA-568E96C9B3B1}"/>
              </a:ext>
            </a:extLst>
          </p:cNvPr>
          <p:cNvSpPr>
            <a:spLocks noGrp="1"/>
          </p:cNvSpPr>
          <p:nvPr>
            <p:ph type="body" idx="1"/>
          </p:nvPr>
        </p:nvSpPr>
        <p:spPr/>
        <p:txBody>
          <a:bodyPr rtlCol="0"/>
          <a:lstStyle/>
          <a:p>
            <a:pPr rtl="0"/>
            <a:endParaRPr kumimoji="1" lang="ja-JP" altLang="en-US"/>
          </a:p>
        </p:txBody>
      </p:sp>
      <p:sp>
        <p:nvSpPr>
          <p:cNvPr id="4" name="スライド番号プレースホルダー 3">
            <a:extLst>
              <a:ext uri="{FF2B5EF4-FFF2-40B4-BE49-F238E27FC236}">
                <a16:creationId xmlns:a16="http://schemas.microsoft.com/office/drawing/2014/main" id="{7705023E-3310-CDB7-BA0F-33365365283B}"/>
              </a:ext>
            </a:extLst>
          </p:cNvPr>
          <p:cNvSpPr>
            <a:spLocks noGrp="1"/>
          </p:cNvSpPr>
          <p:nvPr>
            <p:ph type="sldNum" sz="quarter" idx="5"/>
          </p:nvPr>
        </p:nvSpPr>
        <p:spPr/>
        <p:txBody>
          <a:bodyPr rtlCol="0"/>
          <a:lstStyle/>
          <a:p>
            <a:pPr defTabSz="457164" rtl="0">
              <a:defRPr/>
            </a:pPr>
            <a:fld id="{7909A0AB-D355-4BFE-B2D5-680D0B7DB129}" type="slidenum">
              <a:rPr kumimoji="1" lang="ja-JP" altLang="en-US">
                <a:solidFill>
                  <a:prstClr val="black"/>
                </a:solidFill>
                <a:latin typeface="游ゴシック" panose="020F0502020204030204"/>
                <a:ea typeface="游ゴシック" panose="020B0400000000000000" pitchFamily="50" charset="-128"/>
              </a:rPr>
              <a:pPr defTabSz="457164" rtl="0">
                <a:defRPr/>
              </a:pPr>
              <a:t>38</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313036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638D0-9E58-7E69-7AE0-F12FE7192CD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C67E2C6-8DBF-A15F-007D-DA46B2F5B906}"/>
              </a:ext>
            </a:extLst>
          </p:cNvPr>
          <p:cNvSpPr>
            <a:spLocks noGrp="1" noRot="1" noChangeAspect="1"/>
          </p:cNvSpPr>
          <p:nvPr>
            <p:ph type="sldImg"/>
          </p:nvPr>
        </p:nvSpPr>
        <p:spPr>
          <a:xfrm>
            <a:off x="981075" y="1243013"/>
            <a:ext cx="4845050" cy="3354387"/>
          </a:xfrm>
        </p:spPr>
        <p:txBody>
          <a:bodyPr/>
          <a:lstStyle/>
          <a:p>
            <a:endParaRPr lang="en-JP"/>
          </a:p>
        </p:txBody>
      </p:sp>
      <p:sp>
        <p:nvSpPr>
          <p:cNvPr id="3" name="ノート プレースホルダー 2">
            <a:extLst>
              <a:ext uri="{FF2B5EF4-FFF2-40B4-BE49-F238E27FC236}">
                <a16:creationId xmlns:a16="http://schemas.microsoft.com/office/drawing/2014/main" id="{075C1FCC-38FD-B316-1DEB-8D29B2FD8F2A}"/>
              </a:ext>
            </a:extLst>
          </p:cNvPr>
          <p:cNvSpPr>
            <a:spLocks noGrp="1"/>
          </p:cNvSpPr>
          <p:nvPr>
            <p:ph type="body" idx="1"/>
          </p:nvPr>
        </p:nvSpPr>
        <p:spPr/>
        <p:txBody>
          <a:bodyPr rtlCol="0"/>
          <a:lstStyle/>
          <a:p>
            <a:pPr rtl="0"/>
            <a:endParaRPr kumimoji="1" lang="ja-JP" altLang="en-US"/>
          </a:p>
        </p:txBody>
      </p:sp>
      <p:sp>
        <p:nvSpPr>
          <p:cNvPr id="4" name="スライド番号プレースホルダー 3">
            <a:extLst>
              <a:ext uri="{FF2B5EF4-FFF2-40B4-BE49-F238E27FC236}">
                <a16:creationId xmlns:a16="http://schemas.microsoft.com/office/drawing/2014/main" id="{B51EC105-698F-0E38-DAFC-E2F545B92089}"/>
              </a:ext>
            </a:extLst>
          </p:cNvPr>
          <p:cNvSpPr>
            <a:spLocks noGrp="1"/>
          </p:cNvSpPr>
          <p:nvPr>
            <p:ph type="sldNum" sz="quarter" idx="5"/>
          </p:nvPr>
        </p:nvSpPr>
        <p:spPr/>
        <p:txBody>
          <a:bodyPr rtlCol="0"/>
          <a:lstStyle/>
          <a:p>
            <a:pPr defTabSz="457164" rtl="0">
              <a:defRPr/>
            </a:pPr>
            <a:fld id="{7909A0AB-D355-4BFE-B2D5-680D0B7DB129}" type="slidenum">
              <a:rPr kumimoji="1" lang="ja-JP" altLang="en-US">
                <a:solidFill>
                  <a:prstClr val="black"/>
                </a:solidFill>
                <a:latin typeface="游ゴシック" panose="020F0502020204030204"/>
                <a:ea typeface="游ゴシック" panose="020B0400000000000000" pitchFamily="50" charset="-128"/>
              </a:rPr>
              <a:pPr defTabSz="457164" rtl="0">
                <a:defRPr/>
              </a:pPr>
              <a:t>45</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838509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a:t>マスター タイトルの書式設定</a:t>
            </a:r>
            <a:endParaRPr lang="en-US"/>
          </a:p>
        </p:txBody>
      </p:sp>
      <p:sp>
        <p:nvSpPr>
          <p:cNvPr id="3" name="Content Placeholder 2"/>
          <p:cNvSpPr>
            <a:spLocks noGrp="1"/>
          </p:cNvSpPr>
          <p:nvPr>
            <p:ph idx="1"/>
          </p:nvPr>
        </p:nvSpPr>
        <p:spPr/>
        <p:txBody>
          <a:bodyPr rtlCol="0"/>
          <a:lstStyle/>
          <a:p>
            <a:pPr lvl="0" rtl="0"/>
            <a:r>
              <a:rPr lang="en-us"/>
              <a:t>マスター テキストの書式設定</a:t>
            </a:r>
          </a:p>
          <a:p>
            <a:pPr lvl="1" rtl="0"/>
            <a:r>
              <a:rPr lang="en-us"/>
              <a:t>第 2 レベル</a:t>
            </a:r>
          </a:p>
          <a:p>
            <a:pPr lvl="2" rtl="0"/>
            <a:r>
              <a:rPr lang="en-us"/>
              <a:t>第 3 レベル</a:t>
            </a:r>
          </a:p>
          <a:p>
            <a:pPr lvl="3" rtl="0"/>
            <a:r>
              <a:rPr lang="en-us"/>
              <a:t>第 4 レベル</a:t>
            </a:r>
          </a:p>
          <a:p>
            <a:pPr lvl="4" rtl="0"/>
            <a:r>
              <a:rPr lang="en-us"/>
              <a:t>第 5 レベル</a:t>
            </a:r>
            <a:endParaRPr lang="en-US"/>
          </a:p>
        </p:txBody>
      </p:sp>
      <p:sp>
        <p:nvSpPr>
          <p:cNvPr id="4" name="Date Placeholder 3"/>
          <p:cNvSpPr>
            <a:spLocks noGrp="1"/>
          </p:cNvSpPr>
          <p:nvPr>
            <p:ph type="dt" sz="half" idx="10"/>
          </p:nvPr>
        </p:nvSpPr>
        <p:spPr/>
        <p:txBody>
          <a:bodyPr rtlCol="0"/>
          <a:lstStyle/>
          <a:p>
            <a:pPr rtl="0"/>
            <a:r>
              <a:rPr kumimoji="1" lang="ja-JP" altLang="en-US"/>
              <a:t>2026/4/20</a:t>
            </a:r>
          </a:p>
        </p:txBody>
      </p:sp>
      <p:sp>
        <p:nvSpPr>
          <p:cNvPr id="5" name="Footer Placeholder 4"/>
          <p:cNvSpPr>
            <a:spLocks noGrp="1"/>
          </p:cNvSpPr>
          <p:nvPr>
            <p:ph type="ftr" sz="quarter" idx="11"/>
          </p:nvPr>
        </p:nvSpPr>
        <p:spPr/>
        <p:txBody>
          <a:bodyPr rtlCol="0"/>
          <a:lstStyle/>
          <a:p>
            <a:pPr rtl="0"/>
            <a:endParaRPr kumimoji="1" lang="ja-JP" altLang="en-US"/>
          </a:p>
        </p:txBody>
      </p:sp>
      <p:sp>
        <p:nvSpPr>
          <p:cNvPr id="7" name="Slide Number Placeholder 5">
            <a:extLst>
              <a:ext uri="{FF2B5EF4-FFF2-40B4-BE49-F238E27FC236}">
                <a16:creationId xmlns:a16="http://schemas.microsoft.com/office/drawing/2014/main" id="{1039919E-7E49-44F1-88BB-4F953769016B}"/>
              </a:ext>
            </a:extLst>
          </p:cNvPr>
          <p:cNvSpPr>
            <a:spLocks noGrp="1"/>
          </p:cNvSpPr>
          <p:nvPr>
            <p:ph type="sldNum" sz="quarter" idx="12"/>
          </p:nvPr>
        </p:nvSpPr>
        <p:spPr>
          <a:xfrm>
            <a:off x="7677150" y="6471718"/>
            <a:ext cx="2228850" cy="365125"/>
          </a:xfrm>
        </p:spPr>
        <p:txBody>
          <a:bodyPr rtlCol="0"/>
          <a:lstStyle>
            <a:lvl1pPr>
              <a:defRPr>
                <a:latin typeface="BIZ UDPゴシック" panose="020B0400000000000000" pitchFamily="50" charset="-128"/>
                <a:ea typeface="BIZ UDPゴシック" panose="020B0400000000000000" pitchFamily="50" charset="-128"/>
              </a:defRPr>
            </a:lvl1pPr>
          </a:lstStyle>
          <a:p>
            <a:pPr rtl="0"/>
            <a:fld id="{DDF82107-93BA-490C-9453-044014AF67CD}" type="slidenum">
              <a:rPr kumimoji="1" lang="ja-JP" altLang="en-US" smtClean="0"/>
              <a:pPr/>
              <a:t>‹#›</a:t>
            </a:fld>
            <a:endParaRPr kumimoji="1" lang="ja-JP" altLang="en-US"/>
          </a:p>
        </p:txBody>
      </p:sp>
    </p:spTree>
    <p:extLst>
      <p:ext uri="{BB962C8B-B14F-4D97-AF65-F5344CB8AC3E}">
        <p14:creationId xmlns:p14="http://schemas.microsoft.com/office/powerpoint/2010/main" val="2854383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rtlCol="0"/>
          <a:lstStyle/>
          <a:p>
            <a:pPr rtl="0"/>
            <a:r>
              <a:rPr kumimoji="1" lang="ja-JP" altLang="en-US"/>
              <a:t>2026/4/20</a:t>
            </a:r>
          </a:p>
        </p:txBody>
      </p:sp>
      <p:sp>
        <p:nvSpPr>
          <p:cNvPr id="5" name="Footer Placeholder 4"/>
          <p:cNvSpPr>
            <a:spLocks noGrp="1"/>
          </p:cNvSpPr>
          <p:nvPr>
            <p:ph type="ftr" sz="quarter" idx="11"/>
          </p:nvPr>
        </p:nvSpPr>
        <p:spPr/>
        <p:txBody>
          <a:bodyPr rtlCol="0"/>
          <a:lstStyle/>
          <a:p>
            <a:pPr rtl="0"/>
            <a:endParaRPr kumimoji="1" lang="ja-JP" altLang="en-US"/>
          </a:p>
        </p:txBody>
      </p:sp>
      <p:sp>
        <p:nvSpPr>
          <p:cNvPr id="6" name="Slide Number Placeholder 5"/>
          <p:cNvSpPr>
            <a:spLocks noGrp="1"/>
          </p:cNvSpPr>
          <p:nvPr>
            <p:ph type="sldNum" sz="quarter" idx="12"/>
          </p:nvPr>
        </p:nvSpPr>
        <p:spPr>
          <a:xfrm>
            <a:off x="7677150" y="6471718"/>
            <a:ext cx="2228850" cy="365125"/>
          </a:xfrm>
        </p:spPr>
        <p:txBody>
          <a:bodyPr rtlCol="0"/>
          <a:lstStyle>
            <a:lvl1pPr>
              <a:defRPr>
                <a:latin typeface="BIZ UDPゴシック" panose="020B0400000000000000" pitchFamily="50" charset="-128"/>
                <a:ea typeface="BIZ UDPゴシック" panose="020B0400000000000000" pitchFamily="50" charset="-128"/>
              </a:defRPr>
            </a:lvl1pPr>
          </a:lstStyle>
          <a:p>
            <a:pPr rtl="0"/>
            <a:fld id="{DDF82107-93BA-490C-9453-044014AF67CD}" type="slidenum">
              <a:rPr kumimoji="1" lang="ja-JP" altLang="en-US" smtClean="0"/>
              <a:pPr/>
              <a:t>‹#›</a:t>
            </a:fld>
            <a:endParaRPr kumimoji="1" lang="ja-JP" altLang="en-US"/>
          </a:p>
        </p:txBody>
      </p:sp>
      <p:sp>
        <p:nvSpPr>
          <p:cNvPr id="7" name="正方形/長方形 6">
            <a:extLst>
              <a:ext uri="{FF2B5EF4-FFF2-40B4-BE49-F238E27FC236}">
                <a16:creationId xmlns:a16="http://schemas.microsoft.com/office/drawing/2014/main" id="{0A712E96-66D4-4158-9309-F73B1031B22D}"/>
              </a:ext>
            </a:extLst>
          </p:cNvPr>
          <p:cNvSpPr/>
          <p:nvPr userDrawn="1"/>
        </p:nvSpPr>
        <p:spPr>
          <a:xfrm>
            <a:off x="1" y="0"/>
            <a:ext cx="9905999" cy="54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kumimoji="1"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4427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タイトルとコンテンツ">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rtlCol="0"/>
          <a:lstStyle/>
          <a:p>
            <a:pPr rtl="0"/>
            <a:r>
              <a:rPr kumimoji="1" lang="ja-JP" altLang="en-US"/>
              <a:t>2026/4/20</a:t>
            </a:r>
          </a:p>
        </p:txBody>
      </p:sp>
      <p:sp>
        <p:nvSpPr>
          <p:cNvPr id="5" name="Footer Placeholder 4"/>
          <p:cNvSpPr>
            <a:spLocks noGrp="1"/>
          </p:cNvSpPr>
          <p:nvPr>
            <p:ph type="ftr" sz="quarter" idx="11"/>
          </p:nvPr>
        </p:nvSpPr>
        <p:spPr/>
        <p:txBody>
          <a:bodyPr rtlCol="0"/>
          <a:lstStyle/>
          <a:p>
            <a:pPr rtl="0"/>
            <a:endParaRPr kumimoji="1" lang="ja-JP" altLang="en-US"/>
          </a:p>
        </p:txBody>
      </p:sp>
      <p:sp>
        <p:nvSpPr>
          <p:cNvPr id="6" name="Slide Number Placeholder 5"/>
          <p:cNvSpPr>
            <a:spLocks noGrp="1"/>
          </p:cNvSpPr>
          <p:nvPr>
            <p:ph type="sldNum" sz="quarter" idx="12"/>
          </p:nvPr>
        </p:nvSpPr>
        <p:spPr>
          <a:xfrm>
            <a:off x="7677150" y="6471718"/>
            <a:ext cx="2228850" cy="365125"/>
          </a:xfrm>
        </p:spPr>
        <p:txBody>
          <a:bodyPr rtlCol="0"/>
          <a:lstStyle>
            <a:lvl1pPr>
              <a:defRPr>
                <a:latin typeface="BIZ UDPゴシック" panose="020B0400000000000000" pitchFamily="50" charset="-128"/>
                <a:ea typeface="BIZ UDPゴシック" panose="020B0400000000000000" pitchFamily="50" charset="-128"/>
              </a:defRPr>
            </a:lvl1pPr>
          </a:lstStyle>
          <a:p>
            <a:pPr rtl="0"/>
            <a:fld id="{DDF82107-93BA-490C-9453-044014AF67CD}" type="slidenum">
              <a:rPr kumimoji="1" lang="ja-JP" altLang="en-US" smtClean="0"/>
              <a:pPr/>
              <a:t>‹#›</a:t>
            </a:fld>
            <a:endParaRPr kumimoji="1" lang="ja-JP" altLang="en-US"/>
          </a:p>
        </p:txBody>
      </p:sp>
      <p:sp>
        <p:nvSpPr>
          <p:cNvPr id="7" name="正方形/長方形 6">
            <a:extLst>
              <a:ext uri="{FF2B5EF4-FFF2-40B4-BE49-F238E27FC236}">
                <a16:creationId xmlns:a16="http://schemas.microsoft.com/office/drawing/2014/main" id="{0A712E96-66D4-4158-9309-F73B1031B22D}"/>
              </a:ext>
            </a:extLst>
          </p:cNvPr>
          <p:cNvSpPr/>
          <p:nvPr userDrawn="1"/>
        </p:nvSpPr>
        <p:spPr>
          <a:xfrm>
            <a:off x="1" y="503905"/>
            <a:ext cx="9905999"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kumimoji="1"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90656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rtlCol="0"/>
          <a:lstStyle/>
          <a:p>
            <a:pPr rtl="0"/>
            <a:r>
              <a:rPr kumimoji="1" lang="ja-JP" altLang="en-US"/>
              <a:t>2026/4/20</a:t>
            </a:r>
          </a:p>
        </p:txBody>
      </p:sp>
      <p:sp>
        <p:nvSpPr>
          <p:cNvPr id="5" name="Footer Placeholder 4"/>
          <p:cNvSpPr>
            <a:spLocks noGrp="1"/>
          </p:cNvSpPr>
          <p:nvPr>
            <p:ph type="ftr" sz="quarter" idx="11"/>
          </p:nvPr>
        </p:nvSpPr>
        <p:spPr/>
        <p:txBody>
          <a:bodyPr rtlCol="0"/>
          <a:lstStyle/>
          <a:p>
            <a:pPr rtl="0"/>
            <a:endParaRPr kumimoji="1" lang="ja-JP" altLang="en-US"/>
          </a:p>
        </p:txBody>
      </p:sp>
      <p:sp>
        <p:nvSpPr>
          <p:cNvPr id="6" name="Slide Number Placeholder 5"/>
          <p:cNvSpPr>
            <a:spLocks noGrp="1"/>
          </p:cNvSpPr>
          <p:nvPr>
            <p:ph type="sldNum" sz="quarter" idx="12"/>
          </p:nvPr>
        </p:nvSpPr>
        <p:spPr>
          <a:xfrm>
            <a:off x="7677150" y="6471718"/>
            <a:ext cx="2228850" cy="365125"/>
          </a:xfrm>
        </p:spPr>
        <p:txBody>
          <a:bodyPr rtlCol="0"/>
          <a:lstStyle>
            <a:lvl1pPr>
              <a:defRPr>
                <a:latin typeface="BIZ UDPゴシック" panose="020B0400000000000000" pitchFamily="50" charset="-128"/>
                <a:ea typeface="BIZ UDPゴシック" panose="020B0400000000000000" pitchFamily="50" charset="-128"/>
              </a:defRPr>
            </a:lvl1pPr>
          </a:lstStyle>
          <a:p>
            <a:pPr rtl="0"/>
            <a:fld id="{DDF82107-93BA-490C-9453-044014AF67CD}" type="slidenum">
              <a:rPr kumimoji="1" lang="ja-JP" altLang="en-US" smtClean="0"/>
              <a:pPr/>
              <a:t>‹#›</a:t>
            </a:fld>
            <a:endParaRPr kumimoji="1" lang="ja-JP" altLang="en-US"/>
          </a:p>
        </p:txBody>
      </p:sp>
      <p:sp>
        <p:nvSpPr>
          <p:cNvPr id="7" name="正方形/長方形 6">
            <a:extLst>
              <a:ext uri="{FF2B5EF4-FFF2-40B4-BE49-F238E27FC236}">
                <a16:creationId xmlns:a16="http://schemas.microsoft.com/office/drawing/2014/main" id="{0A712E96-66D4-4158-9309-F73B1031B22D}"/>
              </a:ext>
            </a:extLst>
          </p:cNvPr>
          <p:cNvSpPr/>
          <p:nvPr userDrawn="1"/>
        </p:nvSpPr>
        <p:spPr>
          <a:xfrm>
            <a:off x="1" y="0"/>
            <a:ext cx="9905999" cy="7239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kumimoji="1"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87474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rtlCol="0" anchor="b"/>
          <a:lstStyle>
            <a:lvl1pPr algn="ctr">
              <a:defRPr sz="6000"/>
            </a:lvl1pPr>
          </a:lstStyle>
          <a:p>
            <a:pPr rtl="0"/>
            <a:r>
              <a:rPr lang="en-us"/>
              <a:t>マスター タイトルの書式設定</a:t>
            </a:r>
            <a:endParaRPr lang="en-US"/>
          </a:p>
        </p:txBody>
      </p:sp>
      <p:sp>
        <p:nvSpPr>
          <p:cNvPr id="3" name="Subtitle 2"/>
          <p:cNvSpPr>
            <a:spLocks noGrp="1"/>
          </p:cNvSpPr>
          <p:nvPr>
            <p:ph type="subTitle" idx="1"/>
          </p:nvPr>
        </p:nvSpPr>
        <p:spPr>
          <a:xfrm>
            <a:off x="1238250" y="3602038"/>
            <a:ext cx="7429500" cy="1655762"/>
          </a:xfrm>
        </p:spPr>
        <p:txBody>
          <a:bodyPr rtlCol="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a:t>マスター サブタイトルの書式設定</a:t>
            </a:r>
            <a:endParaRPr lang="en-US"/>
          </a:p>
        </p:txBody>
      </p:sp>
      <p:sp>
        <p:nvSpPr>
          <p:cNvPr id="4" name="Date Placeholder 3"/>
          <p:cNvSpPr>
            <a:spLocks noGrp="1"/>
          </p:cNvSpPr>
          <p:nvPr>
            <p:ph type="dt" sz="half" idx="10"/>
          </p:nvPr>
        </p:nvSpPr>
        <p:spPr/>
        <p:txBody>
          <a:bodyPr rtlCol="0"/>
          <a:lstStyle/>
          <a:p>
            <a:pPr rtl="0"/>
            <a:r>
              <a:rPr kumimoji="1" lang="ja-JP" altLang="en-US"/>
              <a:t>2026/4/20</a:t>
            </a:r>
          </a:p>
        </p:txBody>
      </p:sp>
      <p:sp>
        <p:nvSpPr>
          <p:cNvPr id="5" name="Footer Placeholder 4"/>
          <p:cNvSpPr>
            <a:spLocks noGrp="1"/>
          </p:cNvSpPr>
          <p:nvPr>
            <p:ph type="ftr" sz="quarter" idx="11"/>
          </p:nvPr>
        </p:nvSpPr>
        <p:spPr/>
        <p:txBody>
          <a:bodyPr rtlCol="0"/>
          <a:lstStyle/>
          <a:p>
            <a:pPr rtl="0"/>
            <a:endParaRPr kumimoji="1" lang="ja-JP" altLang="en-US"/>
          </a:p>
        </p:txBody>
      </p:sp>
      <p:sp>
        <p:nvSpPr>
          <p:cNvPr id="7" name="Slide Number Placeholder 5">
            <a:extLst>
              <a:ext uri="{FF2B5EF4-FFF2-40B4-BE49-F238E27FC236}">
                <a16:creationId xmlns:a16="http://schemas.microsoft.com/office/drawing/2014/main" id="{51FFD4E6-A213-42C0-A2AE-7110DA677516}"/>
              </a:ext>
            </a:extLst>
          </p:cNvPr>
          <p:cNvSpPr>
            <a:spLocks noGrp="1"/>
          </p:cNvSpPr>
          <p:nvPr>
            <p:ph type="sldNum" sz="quarter" idx="12"/>
          </p:nvPr>
        </p:nvSpPr>
        <p:spPr>
          <a:xfrm>
            <a:off x="7677150" y="6471718"/>
            <a:ext cx="2228850" cy="365125"/>
          </a:xfrm>
        </p:spPr>
        <p:txBody>
          <a:bodyPr rtlCol="0"/>
          <a:lstStyle>
            <a:lvl1pPr>
              <a:defRPr>
                <a:latin typeface="BIZ UDPゴシック" panose="020B0400000000000000" pitchFamily="50" charset="-128"/>
                <a:ea typeface="BIZ UDPゴシック" panose="020B0400000000000000" pitchFamily="50" charset="-128"/>
              </a:defRPr>
            </a:lvl1pPr>
          </a:lstStyle>
          <a:p>
            <a:pPr rtl="0"/>
            <a:fld id="{DDF82107-93BA-490C-9453-044014AF67CD}" type="slidenum">
              <a:rPr kumimoji="1" lang="ja-JP" altLang="en-US" smtClean="0"/>
              <a:pPr/>
              <a:t>‹#›</a:t>
            </a:fld>
            <a:endParaRPr kumimoji="1" lang="ja-JP" altLang="en-US"/>
          </a:p>
        </p:txBody>
      </p:sp>
    </p:spTree>
    <p:extLst>
      <p:ext uri="{BB962C8B-B14F-4D97-AF65-F5344CB8AC3E}">
        <p14:creationId xmlns:p14="http://schemas.microsoft.com/office/powerpoint/2010/main" val="21642080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pPr rtl="0"/>
            <a:r>
              <a:rPr 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rtl="0"/>
            <a:r>
              <a:rPr lang="en-us"/>
              <a:t>マスター テキストの書式設定</a:t>
            </a:r>
          </a:p>
          <a:p>
            <a:pPr lvl="1" rtl="0"/>
            <a:r>
              <a:rPr lang="en-us"/>
              <a:t>第 2 レベル</a:t>
            </a:r>
          </a:p>
          <a:p>
            <a:pPr lvl="2" rtl="0"/>
            <a:r>
              <a:rPr lang="en-us"/>
              <a:t>第 3 レベル</a:t>
            </a:r>
          </a:p>
          <a:p>
            <a:pPr lvl="3" rtl="0"/>
            <a:r>
              <a:rPr lang="en-us"/>
              <a:t>第 4 レベル</a:t>
            </a:r>
          </a:p>
          <a:p>
            <a:pPr lvl="4" rtl="0"/>
            <a:r>
              <a:rPr lang="en-us"/>
              <a:t>第 5 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r>
              <a:rPr kumimoji="1" lang="ja-JP" altLang="en-US"/>
              <a:t>2026/4/20</a:t>
            </a:r>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DDF82107-93BA-490C-9453-044014AF67CD}" type="slidenum">
              <a:rPr lang="ja-JP" altLang="en-US" smtClean="0"/>
              <a:pPr/>
              <a:t>‹#›</a:t>
            </a:fld>
            <a:endParaRPr lang="ja-JP" altLang="en-US"/>
          </a:p>
        </p:txBody>
      </p:sp>
    </p:spTree>
    <p:extLst>
      <p:ext uri="{BB962C8B-B14F-4D97-AF65-F5344CB8AC3E}">
        <p14:creationId xmlns:p14="http://schemas.microsoft.com/office/powerpoint/2010/main" val="4137167446"/>
      </p:ext>
    </p:extLst>
  </p:cSld>
  <p:clrMap bg1="lt1" tx1="dk1" bg2="lt2" tx2="dk2" accent1="accent1" accent2="accent2" accent3="accent3" accent4="accent4" accent5="accent5" accent6="accent6" hlink="hlink" folHlink="folHlink"/>
  <p:sldLayoutIdLst>
    <p:sldLayoutId id="2147483662" r:id="rId1"/>
    <p:sldLayoutId id="2147483672" r:id="rId2"/>
    <p:sldLayoutId id="2147483674" r:id="rId3"/>
    <p:sldLayoutId id="2147483673" r:id="rId4"/>
    <p:sldLayoutId id="2147483661" r:id="rId5"/>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2.sv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chart" Target="../charts/chart2.xml"/><Relationship Id="rId7" Type="http://schemas.openxmlformats.org/officeDocument/2006/relationships/image" Target="../media/image6.svg"/><Relationship Id="rId12" Type="http://schemas.openxmlformats.org/officeDocument/2006/relationships/chart" Target="../charts/chart5.xm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chart" Target="../charts/chart4.xml"/><Relationship Id="rId5" Type="http://schemas.openxmlformats.org/officeDocument/2006/relationships/image" Target="../media/image4.svg"/><Relationship Id="rId10" Type="http://schemas.openxmlformats.org/officeDocument/2006/relationships/chart" Target="../charts/chart3.xml"/><Relationship Id="rId4" Type="http://schemas.openxmlformats.org/officeDocument/2006/relationships/image" Target="../media/image3.png"/><Relationship Id="rId9" Type="http://schemas.openxmlformats.org/officeDocument/2006/relationships/image" Target="../media/image8.sv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CDE90524-F2DC-44A3-8FDF-28ACD7DFFFA3}"/>
              </a:ext>
            </a:extLst>
          </p:cNvPr>
          <p:cNvSpPr txBox="1"/>
          <p:nvPr/>
        </p:nvSpPr>
        <p:spPr>
          <a:xfrm>
            <a:off x="2063273" y="5154724"/>
            <a:ext cx="5804854" cy="1143070"/>
          </a:xfrm>
          <a:prstGeom prst="rect">
            <a:avLst/>
          </a:prstGeom>
          <a:noFill/>
        </p:spPr>
        <p:txBody>
          <a:bodyPr wrap="square" rtlCol="0">
            <a:spAutoFit/>
          </a:bodyPr>
          <a:lstStyle/>
          <a:p>
            <a:pPr algn="ctr" rtl="0">
              <a:lnSpc>
                <a:spcPct val="150000"/>
              </a:lnSpc>
            </a:pPr>
            <a:r>
              <a:rPr lang="en-US" sz="2400" b="1" i="0" u="none" strike="noStrike" kern="1200" cap="none" normalizeH="0" noProof="0" dirty="0">
                <a:ln>
                  <a:noFill/>
                </a:ln>
                <a:solidFill>
                  <a:sysClr val="windowText" lastClr="000000"/>
                </a:solidFill>
                <a:effectLst/>
                <a:uLnTx/>
                <a:uFillTx/>
                <a:ea typeface="BIZ UDPゴシック" panose="020B0400000000000000" pitchFamily="50" charset="-128"/>
                <a:cs typeface="+mn-cs"/>
              </a:rPr>
              <a:t>The Osaka Prefectural Government and Osaka Municipal Government</a:t>
            </a:r>
            <a:endParaRPr kumimoji="0" lang="en-US" sz="2400" b="1" i="0" u="none" strike="noStrike" kern="1200" cap="none" normalizeH="0" noProof="0" dirty="0">
              <a:ln>
                <a:noFill/>
              </a:ln>
              <a:solidFill>
                <a:sysClr val="windowText" lastClr="000000"/>
              </a:solidFill>
              <a:effectLst/>
              <a:uLnTx/>
              <a:uFillTx/>
              <a:ea typeface="BIZ UDPゴシック" panose="020B0400000000000000" pitchFamily="50" charset="-128"/>
              <a:cs typeface="+mn-cs"/>
            </a:endParaRPr>
          </a:p>
        </p:txBody>
      </p:sp>
      <p:sp>
        <p:nvSpPr>
          <p:cNvPr id="4" name="正方形/長方形 3">
            <a:extLst>
              <a:ext uri="{FF2B5EF4-FFF2-40B4-BE49-F238E27FC236}">
                <a16:creationId xmlns:a16="http://schemas.microsoft.com/office/drawing/2014/main" id="{CB7205B6-8BCF-45BC-8326-A31C987E2ECF}"/>
              </a:ext>
            </a:extLst>
          </p:cNvPr>
          <p:cNvSpPr/>
          <p:nvPr/>
        </p:nvSpPr>
        <p:spPr>
          <a:xfrm>
            <a:off x="2636" y="0"/>
            <a:ext cx="9900000" cy="3600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ea typeface="Meiryo UI" panose="020B0604030504040204" pitchFamily="50" charset="-128"/>
            </a:endParaRPr>
          </a:p>
        </p:txBody>
      </p:sp>
      <p:cxnSp>
        <p:nvCxnSpPr>
          <p:cNvPr id="6" name="直線コネクタ 5">
            <a:extLst>
              <a:ext uri="{FF2B5EF4-FFF2-40B4-BE49-F238E27FC236}">
                <a16:creationId xmlns:a16="http://schemas.microsoft.com/office/drawing/2014/main" id="{7EAA0084-1B9C-4398-8253-75A7A130C693}"/>
              </a:ext>
            </a:extLst>
          </p:cNvPr>
          <p:cNvCxnSpPr>
            <a:cxnSpLocks/>
          </p:cNvCxnSpPr>
          <p:nvPr/>
        </p:nvCxnSpPr>
        <p:spPr>
          <a:xfrm>
            <a:off x="903000" y="3777760"/>
            <a:ext cx="81000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タイトル 1">
            <a:extLst>
              <a:ext uri="{FF2B5EF4-FFF2-40B4-BE49-F238E27FC236}">
                <a16:creationId xmlns:a16="http://schemas.microsoft.com/office/drawing/2014/main" id="{75BDAB99-A8CD-415C-9EF8-70DEB91E0760}"/>
              </a:ext>
            </a:extLst>
          </p:cNvPr>
          <p:cNvSpPr txBox="1">
            <a:spLocks/>
          </p:cNvSpPr>
          <p:nvPr/>
        </p:nvSpPr>
        <p:spPr>
          <a:xfrm>
            <a:off x="635000" y="1781351"/>
            <a:ext cx="8661400" cy="188323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rtl="0">
              <a:lnSpc>
                <a:spcPct val="130000"/>
              </a:lnSpc>
              <a:spcBef>
                <a:spcPts val="0"/>
              </a:spcBef>
            </a:pPr>
            <a:r>
              <a:rPr lang="en-US" sz="3600" b="1" spc="200" noProof="0" dirty="0">
                <a:latin typeface="+mn-lt"/>
                <a:ea typeface="HGP創英角ｺﾞｼｯｸUB"/>
                <a:cs typeface="Meiryo UI" panose="020B0604030504040204" pitchFamily="50" charset="-128"/>
              </a:rPr>
              <a:t>Beyond EXPO 2025</a:t>
            </a:r>
          </a:p>
          <a:p>
            <a:pPr rtl="0">
              <a:lnSpc>
                <a:spcPct val="130000"/>
              </a:lnSpc>
              <a:spcBef>
                <a:spcPts val="0"/>
              </a:spcBef>
            </a:pPr>
            <a:r>
              <a:rPr lang="en-US" sz="2400" b="1" spc="200" noProof="0" dirty="0">
                <a:latin typeface="+mn-lt"/>
                <a:ea typeface="HGP創英角ｺﾞｼｯｸUB" panose="020B0900000000000000" pitchFamily="50" charset="-128"/>
                <a:cs typeface="Meiryo UI" panose="020B0604030504040204" pitchFamily="50" charset="-128"/>
              </a:rPr>
              <a:t>ー Post-Expo Strategy for Growth and Development as the Second Capital of Japan ー</a:t>
            </a:r>
          </a:p>
        </p:txBody>
      </p:sp>
    </p:spTree>
    <p:extLst>
      <p:ext uri="{BB962C8B-B14F-4D97-AF65-F5344CB8AC3E}">
        <p14:creationId xmlns:p14="http://schemas.microsoft.com/office/powerpoint/2010/main" val="875740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角丸四角形 35">
            <a:extLst>
              <a:ext uri="{FF2B5EF4-FFF2-40B4-BE49-F238E27FC236}">
                <a16:creationId xmlns:a16="http://schemas.microsoft.com/office/drawing/2014/main" id="{9910F9FB-C796-412A-A944-D01B3F8B057D}"/>
              </a:ext>
            </a:extLst>
          </p:cNvPr>
          <p:cNvSpPr/>
          <p:nvPr/>
        </p:nvSpPr>
        <p:spPr>
          <a:xfrm>
            <a:off x="9062552" y="2697840"/>
            <a:ext cx="615200" cy="4106158"/>
          </a:xfrm>
          <a:prstGeom prst="roundRect">
            <a:avLst>
              <a:gd name="adj" fmla="val 23380"/>
            </a:avLst>
          </a:prstGeom>
          <a:solidFill>
            <a:srgbClr val="00B050"/>
          </a:solidFill>
          <a:ln/>
          <a:effectLst/>
        </p:spPr>
        <p:style>
          <a:lnRef idx="0">
            <a:schemeClr val="accent4"/>
          </a:lnRef>
          <a:fillRef idx="3">
            <a:schemeClr val="accent4"/>
          </a:fillRef>
          <a:effectRef idx="3">
            <a:schemeClr val="accent4"/>
          </a:effectRef>
          <a:fontRef idx="minor">
            <a:schemeClr val="lt1"/>
          </a:fontRef>
        </p:style>
        <p:txBody>
          <a:bodyPr rtlCol="0" anchor="ctr"/>
          <a:lstStyle/>
          <a:p>
            <a:pPr algn="ctr" rtl="0"/>
            <a:endParaRPr kumimoji="1" lang="en-US" sz="1200" b="1" noProof="0" dirty="0">
              <a:solidFill>
                <a:prstClr val="white"/>
              </a:solidFill>
              <a:ea typeface="BIZ UDゴシック" panose="020B0400000000000000" pitchFamily="49" charset="-128"/>
            </a:endParaRPr>
          </a:p>
        </p:txBody>
      </p:sp>
      <p:sp>
        <p:nvSpPr>
          <p:cNvPr id="79" name="テキスト ボックス 78">
            <a:extLst>
              <a:ext uri="{FF2B5EF4-FFF2-40B4-BE49-F238E27FC236}">
                <a16:creationId xmlns:a16="http://schemas.microsoft.com/office/drawing/2014/main" id="{FAA1C443-6314-43E4-99F0-549AFB98EA85}"/>
              </a:ext>
            </a:extLst>
          </p:cNvPr>
          <p:cNvSpPr txBox="1"/>
          <p:nvPr/>
        </p:nvSpPr>
        <p:spPr>
          <a:xfrm>
            <a:off x="9021612" y="2767908"/>
            <a:ext cx="701218" cy="3989752"/>
          </a:xfrm>
          <a:prstGeom prst="rect">
            <a:avLst/>
          </a:prstGeom>
          <a:noFill/>
          <a:effectLst>
            <a:outerShdw blurRad="50800" dist="38100" dir="2700000" algn="tl" rotWithShape="0">
              <a:prstClr val="black">
                <a:alpha val="40000"/>
              </a:prstClr>
            </a:outerShdw>
          </a:effectLst>
        </p:spPr>
        <p:txBody>
          <a:bodyPr vert="vert" wrap="square" rtlCol="0">
            <a:spAutoFit/>
          </a:bodyPr>
          <a:lstStyle/>
          <a:p>
            <a:pPr algn="ctr" rtl="0">
              <a:lnSpc>
                <a:spcPts val="2000"/>
              </a:lnSpc>
            </a:pPr>
            <a:r>
              <a:rPr lang="en-US" sz="2000" b="1" noProof="0" dirty="0">
                <a:solidFill>
                  <a:schemeClr val="bg1"/>
                </a:solidFill>
                <a:ea typeface="BIZ UDPゴシック" panose="020B0400000000000000" pitchFamily="50" charset="-128"/>
              </a:rPr>
              <a:t>Alongside the capital, aiming to become Japan’s engine for growth</a:t>
            </a:r>
            <a:endParaRPr kumimoji="1" lang="en-US" sz="2000" b="1" noProof="0" dirty="0">
              <a:solidFill>
                <a:schemeClr val="bg1"/>
              </a:solidFill>
              <a:ea typeface="BIZ UDPゴシック" panose="020B0400000000000000" pitchFamily="50" charset="-128"/>
            </a:endParaRPr>
          </a:p>
        </p:txBody>
      </p:sp>
      <p:sp>
        <p:nvSpPr>
          <p:cNvPr id="71" name="角丸四角形 35">
            <a:extLst>
              <a:ext uri="{FF2B5EF4-FFF2-40B4-BE49-F238E27FC236}">
                <a16:creationId xmlns:a16="http://schemas.microsoft.com/office/drawing/2014/main" id="{AFAE4502-901B-4307-98C6-5D15753DD3CD}"/>
              </a:ext>
            </a:extLst>
          </p:cNvPr>
          <p:cNvSpPr/>
          <p:nvPr/>
        </p:nvSpPr>
        <p:spPr>
          <a:xfrm>
            <a:off x="8354999" y="2697840"/>
            <a:ext cx="615200" cy="4106158"/>
          </a:xfrm>
          <a:prstGeom prst="roundRect">
            <a:avLst>
              <a:gd name="adj" fmla="val 23380"/>
            </a:avLst>
          </a:prstGeom>
          <a:solidFill>
            <a:srgbClr val="92D050"/>
          </a:solidFill>
          <a:ln/>
          <a:effectLst/>
        </p:spPr>
        <p:style>
          <a:lnRef idx="0">
            <a:schemeClr val="accent4"/>
          </a:lnRef>
          <a:fillRef idx="3">
            <a:schemeClr val="accent4"/>
          </a:fillRef>
          <a:effectRef idx="3">
            <a:schemeClr val="accent4"/>
          </a:effectRef>
          <a:fontRef idx="minor">
            <a:schemeClr val="lt1"/>
          </a:fontRef>
        </p:style>
        <p:txBody>
          <a:bodyPr rtlCol="0" anchor="ctr"/>
          <a:lstStyle/>
          <a:p>
            <a:pPr algn="ctr" rtl="0"/>
            <a:endParaRPr kumimoji="1" lang="en-US" sz="1200" b="1" noProof="0" dirty="0">
              <a:solidFill>
                <a:prstClr val="white"/>
              </a:solidFill>
              <a:ea typeface="BIZ UDゴシック" panose="020B0400000000000000" pitchFamily="49" charset="-128"/>
            </a:endParaRPr>
          </a:p>
        </p:txBody>
      </p:sp>
      <p:sp>
        <p:nvSpPr>
          <p:cNvPr id="70" name="矢印: 五方向 69">
            <a:extLst>
              <a:ext uri="{FF2B5EF4-FFF2-40B4-BE49-F238E27FC236}">
                <a16:creationId xmlns:a16="http://schemas.microsoft.com/office/drawing/2014/main" id="{2A2782C1-2EC3-4CEB-AA54-5C5363566415}"/>
              </a:ext>
            </a:extLst>
          </p:cNvPr>
          <p:cNvSpPr/>
          <p:nvPr/>
        </p:nvSpPr>
        <p:spPr>
          <a:xfrm>
            <a:off x="7890164" y="1693402"/>
            <a:ext cx="2041457" cy="435419"/>
          </a:xfrm>
          <a:prstGeom prst="homePlate">
            <a:avLst>
              <a:gd name="adj" fmla="val 56780"/>
            </a:avLst>
          </a:prstGeom>
          <a:solidFill>
            <a:schemeClr val="accent2">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sz="1400" b="1" noProof="0" dirty="0">
              <a:solidFill>
                <a:schemeClr val="bg1"/>
              </a:solidFill>
              <a:ea typeface="BIZ UDPゴシック" panose="020B0400000000000000" pitchFamily="50" charset="-128"/>
            </a:endParaRPr>
          </a:p>
        </p:txBody>
      </p:sp>
      <p:sp>
        <p:nvSpPr>
          <p:cNvPr id="29" name="楕円 28">
            <a:extLst>
              <a:ext uri="{FF2B5EF4-FFF2-40B4-BE49-F238E27FC236}">
                <a16:creationId xmlns:a16="http://schemas.microsoft.com/office/drawing/2014/main" id="{EE5D2338-8F05-4F63-B6BF-E251C8210045}"/>
              </a:ext>
            </a:extLst>
          </p:cNvPr>
          <p:cNvSpPr/>
          <p:nvPr/>
        </p:nvSpPr>
        <p:spPr>
          <a:xfrm>
            <a:off x="2444553" y="5895459"/>
            <a:ext cx="2222984" cy="939429"/>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72" name="矢印: 五方向 71">
            <a:extLst>
              <a:ext uri="{FF2B5EF4-FFF2-40B4-BE49-F238E27FC236}">
                <a16:creationId xmlns:a16="http://schemas.microsoft.com/office/drawing/2014/main" id="{41027B51-F773-42BD-946F-F4A9B3ECCC78}"/>
              </a:ext>
            </a:extLst>
          </p:cNvPr>
          <p:cNvSpPr/>
          <p:nvPr/>
        </p:nvSpPr>
        <p:spPr>
          <a:xfrm>
            <a:off x="4707581" y="1718387"/>
            <a:ext cx="3964664" cy="400372"/>
          </a:xfrm>
          <a:prstGeom prst="homePlate">
            <a:avLst>
              <a:gd name="adj" fmla="val 56780"/>
            </a:avLst>
          </a:prstGeom>
          <a:solidFill>
            <a:schemeClr val="accent2">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7800" algn="ctr" rtl="0"/>
            <a:r>
              <a:rPr lang="en-US" sz="1400" b="1" noProof="0" dirty="0">
                <a:solidFill>
                  <a:schemeClr val="bg1"/>
                </a:solidFill>
                <a:ea typeface="BIZ UDPゴシック" panose="020B0400000000000000" pitchFamily="50" charset="-128"/>
              </a:rPr>
              <a:t>A new leap forward, spurred by Expo 2025</a:t>
            </a:r>
          </a:p>
        </p:txBody>
      </p:sp>
      <p:sp>
        <p:nvSpPr>
          <p:cNvPr id="4" name="テキスト ボックス 3">
            <a:extLst>
              <a:ext uri="{FF2B5EF4-FFF2-40B4-BE49-F238E27FC236}">
                <a16:creationId xmlns:a16="http://schemas.microsoft.com/office/drawing/2014/main" id="{9539E513-FC89-40F9-A391-826A3AE11E2B}"/>
              </a:ext>
            </a:extLst>
          </p:cNvPr>
          <p:cNvSpPr txBox="1"/>
          <p:nvPr/>
        </p:nvSpPr>
        <p:spPr>
          <a:xfrm>
            <a:off x="-15551" y="20320"/>
            <a:ext cx="9906000" cy="557204"/>
          </a:xfrm>
          <a:prstGeom prst="rect">
            <a:avLst/>
          </a:prstGeom>
          <a:noFill/>
        </p:spPr>
        <p:txBody>
          <a:bodyPr wrap="square" rtlCol="0">
            <a:spAutoFit/>
          </a:bodyPr>
          <a:lstStyle>
            <a:defPPr>
              <a:defRPr lang="en-US"/>
            </a:defPPr>
            <a:lvl1pPr defTabSz="742950">
              <a:defRPr kumimoji="1" sz="2000">
                <a:solidFill>
                  <a:prstClr val="white"/>
                </a:solidFill>
                <a:latin typeface="HGS創英角ｺﾞｼｯｸUB" panose="020B0900000000000000" pitchFamily="50" charset="-128"/>
                <a:ea typeface="HGS創英角ｺﾞｼｯｸUB" panose="020B0900000000000000" pitchFamily="50" charset="-128"/>
              </a:defRPr>
            </a:lvl1pPr>
          </a:lstStyle>
          <a:p>
            <a:pPr rtl="0">
              <a:lnSpc>
                <a:spcPts val="1800"/>
              </a:lnSpc>
            </a:pPr>
            <a:r>
              <a:rPr lang="en-US" sz="1800" b="1" noProof="0" dirty="0">
                <a:latin typeface="+mn-lt"/>
              </a:rPr>
              <a:t>4. Accelerating Efforts toward Growth and Development </a:t>
            </a:r>
          </a:p>
          <a:p>
            <a:pPr rtl="0">
              <a:lnSpc>
                <a:spcPts val="1800"/>
              </a:lnSpc>
            </a:pPr>
            <a:r>
              <a:rPr lang="en-US" sz="1800" b="1" noProof="0" dirty="0">
                <a:latin typeface="+mn-lt"/>
              </a:rPr>
              <a:t>    </a:t>
            </a:r>
            <a:r>
              <a:rPr lang="en-US" sz="1600" noProof="0" dirty="0">
                <a:latin typeface="+mn-lt"/>
              </a:rPr>
              <a:t>- </a:t>
            </a:r>
            <a:r>
              <a:rPr lang="en-US" sz="1600" i="1" noProof="0" dirty="0">
                <a:latin typeface="+mn-lt"/>
              </a:rPr>
              <a:t>Toward consolidating and accelerating the current positive momentum -</a:t>
            </a:r>
          </a:p>
        </p:txBody>
      </p:sp>
      <p:sp>
        <p:nvSpPr>
          <p:cNvPr id="9" name="テキスト ボックス 8">
            <a:extLst>
              <a:ext uri="{FF2B5EF4-FFF2-40B4-BE49-F238E27FC236}">
                <a16:creationId xmlns:a16="http://schemas.microsoft.com/office/drawing/2014/main" id="{25817E44-CB9C-4DA9-A04D-4E2C81D43929}"/>
              </a:ext>
            </a:extLst>
          </p:cNvPr>
          <p:cNvSpPr txBox="1"/>
          <p:nvPr/>
        </p:nvSpPr>
        <p:spPr>
          <a:xfrm>
            <a:off x="111114" y="5730206"/>
            <a:ext cx="2008564" cy="1029962"/>
          </a:xfrm>
          <a:prstGeom prst="rect">
            <a:avLst/>
          </a:prstGeom>
          <a:noFill/>
        </p:spPr>
        <p:txBody>
          <a:bodyPr wrap="square" rtlCol="0">
            <a:spAutoFit/>
          </a:bodyPr>
          <a:lstStyle/>
          <a:p>
            <a:pPr rtl="0">
              <a:lnSpc>
                <a:spcPts val="800"/>
              </a:lnSpc>
            </a:pPr>
            <a:r>
              <a:rPr lang="en-US" sz="900" b="1" noProof="0" dirty="0">
                <a:ea typeface="BIZ UDPゴシック" panose="020B0400000000000000" pitchFamily="50" charset="-128"/>
              </a:rPr>
              <a:t>Economic downturn </a:t>
            </a:r>
            <a:r>
              <a:rPr lang="en-US" sz="900" noProof="0" dirty="0">
                <a:ea typeface="BIZ UDPゴシック" panose="020B0400000000000000" pitchFamily="50" charset="-128"/>
              </a:rPr>
              <a:t>(recession, declining incomes, etc.)</a:t>
            </a:r>
            <a:endParaRPr kumimoji="1" lang="en-US" sz="900" noProof="0" dirty="0">
              <a:ea typeface="BIZ UDPゴシック" panose="020B0400000000000000" pitchFamily="50" charset="-128"/>
            </a:endParaRPr>
          </a:p>
          <a:p>
            <a:pPr marL="171450" indent="-171450" rtl="0">
              <a:lnSpc>
                <a:spcPts val="800"/>
              </a:lnSpc>
              <a:spcBef>
                <a:spcPts val="300"/>
              </a:spcBef>
              <a:buFont typeface="BIZ UDPゴシック" panose="020B0400000000000000" pitchFamily="50" charset="-128"/>
              <a:buChar char="→"/>
            </a:pPr>
            <a:r>
              <a:rPr lang="en-US" sz="900" b="1" noProof="0" dirty="0">
                <a:ea typeface="BIZ UDPゴシック" panose="020B0400000000000000" pitchFamily="50" charset="-128"/>
              </a:rPr>
              <a:t>Decreased investments and tax revenue, weakening urban vitality</a:t>
            </a:r>
            <a:r>
              <a:rPr lang="en-US" sz="900" noProof="0" dirty="0">
                <a:ea typeface="BIZ UDPゴシック" panose="020B0400000000000000" pitchFamily="50" charset="-128"/>
              </a:rPr>
              <a:t> </a:t>
            </a:r>
            <a:br>
              <a:rPr kumimoji="1" lang="en-US" sz="900" noProof="0" dirty="0">
                <a:ea typeface="BIZ UDPゴシック" panose="020B0400000000000000" pitchFamily="50" charset="-128"/>
              </a:rPr>
            </a:br>
            <a:r>
              <a:rPr lang="en-US" sz="900" noProof="0" dirty="0">
                <a:ea typeface="BIZ UDPゴシック" panose="020B0400000000000000" pitchFamily="50" charset="-128"/>
              </a:rPr>
              <a:t>(Declined urban appeal, deteriorated public services, etc.)</a:t>
            </a:r>
            <a:endParaRPr kumimoji="1" lang="en-US" sz="900" noProof="0" dirty="0">
              <a:ea typeface="BIZ UDPゴシック" panose="020B0400000000000000" pitchFamily="50" charset="-128"/>
            </a:endParaRPr>
          </a:p>
          <a:p>
            <a:pPr marL="171450" indent="-171450" rtl="0">
              <a:lnSpc>
                <a:spcPts val="800"/>
              </a:lnSpc>
              <a:spcBef>
                <a:spcPts val="300"/>
              </a:spcBef>
              <a:buFont typeface="BIZ UDPゴシック" panose="020B0400000000000000" pitchFamily="50" charset="-128"/>
              <a:buChar char="→"/>
            </a:pPr>
            <a:r>
              <a:rPr lang="en-US" sz="900" b="1" noProof="0" dirty="0">
                <a:ea typeface="BIZ UDPゴシック" panose="020B0400000000000000" pitchFamily="50" charset="-128"/>
              </a:rPr>
              <a:t>No influx of people, just outflow</a:t>
            </a:r>
            <a:endParaRPr kumimoji="1" lang="en-US" sz="900" b="1" noProof="0" dirty="0">
              <a:ea typeface="BIZ UDPゴシック" panose="020B0400000000000000" pitchFamily="50" charset="-128"/>
            </a:endParaRPr>
          </a:p>
          <a:p>
            <a:pPr marL="171450" indent="-171450" rtl="0">
              <a:lnSpc>
                <a:spcPts val="800"/>
              </a:lnSpc>
              <a:spcBef>
                <a:spcPts val="300"/>
              </a:spcBef>
              <a:buFont typeface="BIZ UDPゴシック" panose="020B0400000000000000" pitchFamily="50" charset="-128"/>
              <a:buChar char="→"/>
            </a:pPr>
            <a:r>
              <a:rPr lang="en-US" sz="900" b="1" noProof="0" dirty="0">
                <a:ea typeface="BIZ UDPゴシック" panose="020B0400000000000000" pitchFamily="50" charset="-128"/>
              </a:rPr>
              <a:t>Further deterioration of economy</a:t>
            </a:r>
            <a:endParaRPr kumimoji="1" lang="en-US" sz="900" b="1" noProof="0" dirty="0">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CE23C5AF-FDD3-47C6-AB82-2092E843EE47}"/>
              </a:ext>
            </a:extLst>
          </p:cNvPr>
          <p:cNvSpPr txBox="1"/>
          <p:nvPr/>
        </p:nvSpPr>
        <p:spPr>
          <a:xfrm>
            <a:off x="5437994" y="5806712"/>
            <a:ext cx="2629719" cy="914546"/>
          </a:xfrm>
          <a:prstGeom prst="rect">
            <a:avLst/>
          </a:prstGeom>
          <a:noFill/>
        </p:spPr>
        <p:txBody>
          <a:bodyPr wrap="square" rtlCol="0">
            <a:spAutoFit/>
          </a:bodyPr>
          <a:lstStyle>
            <a:defPPr>
              <a:defRPr lang="en-US"/>
            </a:defPPr>
            <a:lvl1pPr>
              <a:lnSpc>
                <a:spcPts val="1643"/>
              </a:lnSpc>
              <a:defRPr kumimoji="1" sz="1200" b="1">
                <a:latin typeface="BIZ UDPゴシック" panose="020B0400000000000000" pitchFamily="50" charset="-128"/>
                <a:ea typeface="BIZ UDPゴシック" panose="020B0400000000000000" pitchFamily="50" charset="-128"/>
              </a:defRPr>
            </a:lvl1pPr>
          </a:lstStyle>
          <a:p>
            <a:pPr rtl="0">
              <a:lnSpc>
                <a:spcPts val="800"/>
              </a:lnSpc>
            </a:pPr>
            <a:r>
              <a:rPr lang="en-US" sz="800" noProof="0" dirty="0">
                <a:latin typeface="+mn-lt"/>
              </a:rPr>
              <a:t>Economic growth </a:t>
            </a:r>
            <a:r>
              <a:rPr lang="en-US" sz="800" b="0" noProof="0" dirty="0">
                <a:latin typeface="+mn-lt"/>
              </a:rPr>
              <a:t>(record high GDP and inbound visitors)</a:t>
            </a:r>
          </a:p>
          <a:p>
            <a:pPr marL="171450" indent="-171450" rtl="0">
              <a:lnSpc>
                <a:spcPts val="800"/>
              </a:lnSpc>
              <a:buFont typeface="BIZ UDPゴシック" panose="020B0400000000000000" pitchFamily="50" charset="-128"/>
              <a:buChar char="→"/>
            </a:pPr>
            <a:r>
              <a:rPr lang="en-US" sz="800" noProof="0" dirty="0">
                <a:latin typeface="+mn-lt"/>
              </a:rPr>
              <a:t>Increased capital investment and tax revenue, increased number of apartments and hotels, sophisticated infrastructure, improved urban appeal, higher land prices and enhanced childcare measures </a:t>
            </a:r>
          </a:p>
          <a:p>
            <a:pPr marL="171450" indent="-171450" rtl="0">
              <a:lnSpc>
                <a:spcPts val="800"/>
              </a:lnSpc>
              <a:buFont typeface="BIZ UDPゴシック" panose="020B0400000000000000" pitchFamily="50" charset="-128"/>
              <a:buChar char="→"/>
            </a:pPr>
            <a:r>
              <a:rPr lang="en-US" sz="800" noProof="0" dirty="0">
                <a:latin typeface="+mn-lt"/>
              </a:rPr>
              <a:t>Continued trend of net migration surplus since 2011 with the increased number of foreign nationals</a:t>
            </a:r>
          </a:p>
          <a:p>
            <a:pPr marL="171450" indent="-171450" rtl="0">
              <a:lnSpc>
                <a:spcPts val="800"/>
              </a:lnSpc>
              <a:buFont typeface="BIZ UDPゴシック" panose="020B0400000000000000" pitchFamily="50" charset="-128"/>
              <a:buChar char="→"/>
            </a:pPr>
            <a:r>
              <a:rPr lang="en-US" sz="800" noProof="0" dirty="0">
                <a:latin typeface="+mn-lt"/>
              </a:rPr>
              <a:t>Further growth of economy</a:t>
            </a:r>
          </a:p>
        </p:txBody>
      </p:sp>
      <p:sp>
        <p:nvSpPr>
          <p:cNvPr id="12" name="正方形/長方形 11">
            <a:extLst>
              <a:ext uri="{FF2B5EF4-FFF2-40B4-BE49-F238E27FC236}">
                <a16:creationId xmlns:a16="http://schemas.microsoft.com/office/drawing/2014/main" id="{34737266-02E4-4BD2-A934-437CEEC86C75}"/>
              </a:ext>
            </a:extLst>
          </p:cNvPr>
          <p:cNvSpPr/>
          <p:nvPr/>
        </p:nvSpPr>
        <p:spPr>
          <a:xfrm>
            <a:off x="2507778" y="6062255"/>
            <a:ext cx="2299083" cy="7166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rtl="0">
              <a:lnSpc>
                <a:spcPts val="800"/>
              </a:lnSpc>
            </a:pPr>
            <a:r>
              <a:rPr lang="en-US" sz="800" noProof="0" dirty="0">
                <a:solidFill>
                  <a:schemeClr val="tx1"/>
                </a:solidFill>
                <a:ea typeface="BIZ UDPゴシック" panose="020B0400000000000000" pitchFamily="50" charset="-128"/>
              </a:rPr>
              <a:t>・ Urban development and infrastructure development</a:t>
            </a:r>
            <a:endParaRPr kumimoji="1" lang="en-US" sz="800" noProof="0" dirty="0">
              <a:solidFill>
                <a:schemeClr val="tx1"/>
              </a:solidFill>
              <a:ea typeface="BIZ UDPゴシック" panose="020B0400000000000000" pitchFamily="50" charset="-128"/>
            </a:endParaRPr>
          </a:p>
          <a:p>
            <a:pPr rtl="0">
              <a:lnSpc>
                <a:spcPts val="800"/>
              </a:lnSpc>
            </a:pPr>
            <a:r>
              <a:rPr lang="en-US" sz="800" noProof="0" dirty="0">
                <a:solidFill>
                  <a:schemeClr val="tx1"/>
                </a:solidFill>
                <a:ea typeface="BIZ UDPゴシック" panose="020B0400000000000000" pitchFamily="50" charset="-128"/>
              </a:rPr>
              <a:t>・Increased private capital investments</a:t>
            </a:r>
          </a:p>
          <a:p>
            <a:pPr rtl="0">
              <a:lnSpc>
                <a:spcPts val="800"/>
              </a:lnSpc>
            </a:pPr>
            <a:r>
              <a:rPr lang="en-US" sz="800" noProof="0" dirty="0">
                <a:solidFill>
                  <a:schemeClr val="tx1"/>
                </a:solidFill>
                <a:ea typeface="BIZ UDPゴシック" panose="020B0400000000000000" pitchFamily="50" charset="-128"/>
              </a:rPr>
              <a:t>・Construction of apartments and hotels</a:t>
            </a:r>
            <a:endParaRPr kumimoji="1" lang="en-US" sz="800" noProof="0" dirty="0">
              <a:solidFill>
                <a:schemeClr val="tx1"/>
              </a:solidFill>
              <a:ea typeface="BIZ UDPゴシック" panose="020B0400000000000000" pitchFamily="50" charset="-128"/>
            </a:endParaRPr>
          </a:p>
          <a:p>
            <a:pPr rtl="0">
              <a:lnSpc>
                <a:spcPts val="800"/>
              </a:lnSpc>
            </a:pPr>
            <a:r>
              <a:rPr lang="en-US" sz="800" noProof="0" dirty="0">
                <a:solidFill>
                  <a:schemeClr val="tx1"/>
                </a:solidFill>
                <a:ea typeface="BIZ UDPゴシック" panose="020B0400000000000000" pitchFamily="50" charset="-128"/>
              </a:rPr>
              <a:t>・Development of new technologies and services</a:t>
            </a:r>
          </a:p>
          <a:p>
            <a:pPr rtl="0">
              <a:lnSpc>
                <a:spcPts val="800"/>
              </a:lnSpc>
            </a:pPr>
            <a:r>
              <a:rPr lang="en-US" sz="800" noProof="0" dirty="0">
                <a:solidFill>
                  <a:schemeClr val="tx1"/>
                </a:solidFill>
                <a:ea typeface="BIZ UDPゴシック" panose="020B0400000000000000" pitchFamily="50" charset="-128"/>
              </a:rPr>
              <a:t>・Creating urban appeal</a:t>
            </a:r>
            <a:endParaRPr kumimoji="1" lang="en-US" sz="800" noProof="0" dirty="0">
              <a:solidFill>
                <a:schemeClr val="tx1"/>
              </a:solidFill>
              <a:ea typeface="BIZ UDPゴシック" panose="020B0400000000000000" pitchFamily="50" charset="-128"/>
            </a:endParaRPr>
          </a:p>
        </p:txBody>
      </p:sp>
      <p:sp>
        <p:nvSpPr>
          <p:cNvPr id="14" name="大かっこ 13">
            <a:extLst>
              <a:ext uri="{FF2B5EF4-FFF2-40B4-BE49-F238E27FC236}">
                <a16:creationId xmlns:a16="http://schemas.microsoft.com/office/drawing/2014/main" id="{23ADD2F6-A4D3-4BE0-A1EC-0E49619A5D7E}"/>
              </a:ext>
            </a:extLst>
          </p:cNvPr>
          <p:cNvSpPr/>
          <p:nvPr/>
        </p:nvSpPr>
        <p:spPr>
          <a:xfrm>
            <a:off x="2368844" y="6097554"/>
            <a:ext cx="2338737" cy="681583"/>
          </a:xfrm>
          <a:prstGeom prst="bracketPair">
            <a:avLst>
              <a:gd name="adj" fmla="val 8541"/>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kumimoji="1" lang="en-US" sz="1286" noProof="0" dirty="0">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ECADC83B-ABC1-48B9-A121-6715C42FEE14}"/>
              </a:ext>
            </a:extLst>
          </p:cNvPr>
          <p:cNvSpPr/>
          <p:nvPr/>
        </p:nvSpPr>
        <p:spPr>
          <a:xfrm>
            <a:off x="54688" y="2204438"/>
            <a:ext cx="2172947" cy="540000"/>
          </a:xfrm>
          <a:prstGeom prst="rect">
            <a:avLst/>
          </a:prstGeom>
          <a:solidFill>
            <a:schemeClr val="tx1">
              <a:lumMod val="50000"/>
              <a:lumOff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rtl="0">
              <a:lnSpc>
                <a:spcPts val="1400"/>
              </a:lnSpc>
              <a:defRPr/>
            </a:pPr>
            <a:r>
              <a:rPr lang="en-US" sz="1600" b="1" noProof="0" dirty="0">
                <a:solidFill>
                  <a:schemeClr val="bg1"/>
                </a:solidFill>
                <a:ea typeface="HGS創英角ｺﾞｼｯｸUB" panose="020B0900000000000000" pitchFamily="50" charset="-128"/>
              </a:rPr>
              <a:t>Vicious Cycle</a:t>
            </a:r>
            <a:endParaRPr kumimoji="1" lang="en-US" sz="1600" b="1" noProof="0" dirty="0">
              <a:solidFill>
                <a:schemeClr val="bg1"/>
              </a:solidFill>
              <a:ea typeface="HGS創英角ｺﾞｼｯｸUB" panose="020B0900000000000000" pitchFamily="50" charset="-128"/>
            </a:endParaRPr>
          </a:p>
          <a:p>
            <a:pPr algn="ctr" defTabSz="326578" rtl="0">
              <a:lnSpc>
                <a:spcPts val="1400"/>
              </a:lnSpc>
              <a:defRPr/>
            </a:pPr>
            <a:r>
              <a:rPr lang="en-US" sz="1100" b="1" noProof="0" dirty="0">
                <a:solidFill>
                  <a:schemeClr val="bg1"/>
                </a:solidFill>
                <a:ea typeface="BIZ UDPゴシック" panose="020B0400000000000000" pitchFamily="50" charset="-128"/>
              </a:rPr>
              <a:t>- Osaka in the bubble burst, during the global financial crisis -</a:t>
            </a:r>
            <a:endParaRPr kumimoji="1" lang="en-US" sz="1100" b="1" noProof="0" dirty="0">
              <a:solidFill>
                <a:schemeClr val="bg1"/>
              </a:solidFill>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2F96BA28-6F81-4702-93EC-54D29B918C5E}"/>
              </a:ext>
            </a:extLst>
          </p:cNvPr>
          <p:cNvSpPr/>
          <p:nvPr/>
        </p:nvSpPr>
        <p:spPr>
          <a:xfrm>
            <a:off x="5356864" y="2166630"/>
            <a:ext cx="2724860" cy="540000"/>
          </a:xfrm>
          <a:prstGeom prst="rect">
            <a:avLst/>
          </a:prstGeom>
          <a:solidFill>
            <a:schemeClr val="accent1">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rtl="0"/>
            <a:r>
              <a:rPr lang="en-US" sz="1600" b="1" noProof="0" dirty="0">
                <a:solidFill>
                  <a:schemeClr val="bg1"/>
                </a:solidFill>
                <a:ea typeface="HGS創英角ｺﾞｼｯｸUB" panose="020B0900000000000000" pitchFamily="50" charset="-128"/>
              </a:rPr>
              <a:t>Virtuous Cycle</a:t>
            </a:r>
            <a:endParaRPr kumimoji="1" lang="en-US" sz="1600" b="1" noProof="0" dirty="0">
              <a:solidFill>
                <a:schemeClr val="bg1"/>
              </a:solidFill>
              <a:ea typeface="HGS創英角ｺﾞｼｯｸUB" panose="020B0900000000000000" pitchFamily="50" charset="-128"/>
            </a:endParaRPr>
          </a:p>
          <a:p>
            <a:pPr algn="ctr" defTabSz="326578" rtl="0">
              <a:lnSpc>
                <a:spcPct val="150000"/>
              </a:lnSpc>
              <a:defRPr/>
            </a:pPr>
            <a:r>
              <a:rPr lang="en-US" sz="1200" b="1" noProof="0" dirty="0">
                <a:solidFill>
                  <a:schemeClr val="bg1"/>
                </a:solidFill>
                <a:ea typeface="BIZ UDPゴシック" panose="020B0400000000000000" pitchFamily="50" charset="-128"/>
              </a:rPr>
              <a:t>- Current Osaka -</a:t>
            </a:r>
            <a:endParaRPr kumimoji="1" lang="en-US" sz="1200" b="1" noProof="0" dirty="0">
              <a:solidFill>
                <a:schemeClr val="bg1"/>
              </a:solidFill>
              <a:ea typeface="BIZ UDPゴシック" panose="020B0400000000000000" pitchFamily="50" charset="-128"/>
            </a:endParaRPr>
          </a:p>
        </p:txBody>
      </p:sp>
      <p:grpSp>
        <p:nvGrpSpPr>
          <p:cNvPr id="107" name="グループ化 106">
            <a:extLst>
              <a:ext uri="{FF2B5EF4-FFF2-40B4-BE49-F238E27FC236}">
                <a16:creationId xmlns:a16="http://schemas.microsoft.com/office/drawing/2014/main" id="{F0DCFB92-8177-406C-9FF7-CAE84D7A363D}"/>
              </a:ext>
            </a:extLst>
          </p:cNvPr>
          <p:cNvGrpSpPr/>
          <p:nvPr/>
        </p:nvGrpSpPr>
        <p:grpSpPr>
          <a:xfrm>
            <a:off x="83113" y="3870478"/>
            <a:ext cx="2059833" cy="1633094"/>
            <a:chOff x="250512" y="5119224"/>
            <a:chExt cx="2059833" cy="1633094"/>
          </a:xfrm>
        </p:grpSpPr>
        <p:sp>
          <p:nvSpPr>
            <p:cNvPr id="18" name="楕円 17">
              <a:extLst>
                <a:ext uri="{FF2B5EF4-FFF2-40B4-BE49-F238E27FC236}">
                  <a16:creationId xmlns:a16="http://schemas.microsoft.com/office/drawing/2014/main" id="{38C28E86-6C24-4B44-B703-3D4945E1B72A}"/>
                </a:ext>
              </a:extLst>
            </p:cNvPr>
            <p:cNvSpPr/>
            <p:nvPr/>
          </p:nvSpPr>
          <p:spPr>
            <a:xfrm>
              <a:off x="638971" y="5213994"/>
              <a:ext cx="1244526" cy="1273966"/>
            </a:xfrm>
            <a:prstGeom prst="ellipse">
              <a:avLst/>
            </a:prstGeom>
            <a:noFill/>
            <a:ln w="57150">
              <a:solidFill>
                <a:schemeClr val="tx1">
                  <a:lumMod val="50000"/>
                  <a:lumOff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sz="1286" noProof="0" dirty="0">
                <a:ea typeface="BIZ UDPゴシック" panose="020B0400000000000000" pitchFamily="50" charset="-128"/>
              </a:endParaRPr>
            </a:p>
          </p:txBody>
        </p:sp>
        <p:sp>
          <p:nvSpPr>
            <p:cNvPr id="19" name="正方形/長方形 18">
              <a:extLst>
                <a:ext uri="{FF2B5EF4-FFF2-40B4-BE49-F238E27FC236}">
                  <a16:creationId xmlns:a16="http://schemas.microsoft.com/office/drawing/2014/main" id="{0EEA53F9-2E46-4D68-A90C-AE7DD6D88EC0}"/>
                </a:ext>
              </a:extLst>
            </p:cNvPr>
            <p:cNvSpPr/>
            <p:nvPr/>
          </p:nvSpPr>
          <p:spPr>
            <a:xfrm>
              <a:off x="859738" y="6333565"/>
              <a:ext cx="912653" cy="418753"/>
            </a:xfrm>
            <a:prstGeom prst="rect">
              <a:avLst/>
            </a:prstGeom>
            <a:solidFill>
              <a:schemeClr val="tx1">
                <a:lumMod val="50000"/>
                <a:lumOff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050" b="1" noProof="0" dirty="0">
                  <a:solidFill>
                    <a:schemeClr val="bg1"/>
                  </a:solidFill>
                  <a:ea typeface="BIZ UDPゴシック" panose="020B0400000000000000" pitchFamily="50" charset="-128"/>
                </a:rPr>
                <a:t>Sluggish </a:t>
              </a:r>
              <a:endParaRPr kumimoji="1" lang="en-US" sz="1050" b="1" noProof="0" dirty="0">
                <a:solidFill>
                  <a:schemeClr val="bg1"/>
                </a:solidFill>
                <a:ea typeface="BIZ UDPゴシック" panose="020B0400000000000000" pitchFamily="50" charset="-128"/>
              </a:endParaRPr>
            </a:p>
            <a:p>
              <a:pPr algn="ctr" rtl="0"/>
              <a:r>
                <a:rPr lang="en-US" sz="1050" b="1" noProof="0" dirty="0">
                  <a:solidFill>
                    <a:schemeClr val="bg1"/>
                  </a:solidFill>
                  <a:ea typeface="BIZ UDPゴシック" panose="020B0400000000000000" pitchFamily="50" charset="-128"/>
                </a:rPr>
                <a:t>economy</a:t>
              </a:r>
            </a:p>
          </p:txBody>
        </p:sp>
        <p:sp>
          <p:nvSpPr>
            <p:cNvPr id="20" name="正方形/長方形 19">
              <a:extLst>
                <a:ext uri="{FF2B5EF4-FFF2-40B4-BE49-F238E27FC236}">
                  <a16:creationId xmlns:a16="http://schemas.microsoft.com/office/drawing/2014/main" id="{69DA6AE2-B4CE-42C8-8E2C-2836D678E37E}"/>
                </a:ext>
              </a:extLst>
            </p:cNvPr>
            <p:cNvSpPr/>
            <p:nvPr/>
          </p:nvSpPr>
          <p:spPr>
            <a:xfrm>
              <a:off x="250512" y="5363523"/>
              <a:ext cx="912653" cy="380343"/>
            </a:xfrm>
            <a:prstGeom prst="rect">
              <a:avLst/>
            </a:prstGeom>
            <a:solidFill>
              <a:schemeClr val="tx1">
                <a:lumMod val="50000"/>
                <a:lumOff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ts val="1000"/>
                </a:lnSpc>
              </a:pPr>
              <a:r>
                <a:rPr lang="en-US" sz="1050" b="1" noProof="0" dirty="0">
                  <a:solidFill>
                    <a:schemeClr val="bg1"/>
                  </a:solidFill>
                  <a:ea typeface="BIZ UDPゴシック" panose="020B0400000000000000" pitchFamily="50" charset="-128"/>
                </a:rPr>
                <a:t>Reduced urban vitality</a:t>
              </a:r>
            </a:p>
          </p:txBody>
        </p:sp>
        <p:sp>
          <p:nvSpPr>
            <p:cNvPr id="21" name="正方形/長方形 20">
              <a:extLst>
                <a:ext uri="{FF2B5EF4-FFF2-40B4-BE49-F238E27FC236}">
                  <a16:creationId xmlns:a16="http://schemas.microsoft.com/office/drawing/2014/main" id="{31DBCD2B-CCAE-4B48-9744-9ABF5AF971FA}"/>
                </a:ext>
              </a:extLst>
            </p:cNvPr>
            <p:cNvSpPr/>
            <p:nvPr/>
          </p:nvSpPr>
          <p:spPr>
            <a:xfrm>
              <a:off x="1397692" y="5377588"/>
              <a:ext cx="912653" cy="333659"/>
            </a:xfrm>
            <a:prstGeom prst="rect">
              <a:avLst/>
            </a:prstGeom>
            <a:solidFill>
              <a:schemeClr val="tx1">
                <a:lumMod val="50000"/>
                <a:lumOff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050" b="1" noProof="0" dirty="0">
                  <a:solidFill>
                    <a:schemeClr val="bg1"/>
                  </a:solidFill>
                  <a:ea typeface="BIZ UDPゴシック" panose="020B0400000000000000" pitchFamily="50" charset="-128"/>
                </a:rPr>
                <a:t>Population outflow</a:t>
              </a:r>
            </a:p>
          </p:txBody>
        </p:sp>
        <p:sp>
          <p:nvSpPr>
            <p:cNvPr id="22" name="二等辺三角形 21">
              <a:extLst>
                <a:ext uri="{FF2B5EF4-FFF2-40B4-BE49-F238E27FC236}">
                  <a16:creationId xmlns:a16="http://schemas.microsoft.com/office/drawing/2014/main" id="{F0BF5303-89E6-48E3-98BA-E19F3C04AC48}"/>
                </a:ext>
              </a:extLst>
            </p:cNvPr>
            <p:cNvSpPr/>
            <p:nvPr/>
          </p:nvSpPr>
          <p:spPr>
            <a:xfrm rot="5400000">
              <a:off x="1174430" y="5128347"/>
              <a:ext cx="193480" cy="175233"/>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sz="1286" noProof="0" dirty="0">
                <a:ea typeface="BIZ UDPゴシック" panose="020B0400000000000000" pitchFamily="50" charset="-128"/>
              </a:endParaRPr>
            </a:p>
          </p:txBody>
        </p:sp>
        <p:sp>
          <p:nvSpPr>
            <p:cNvPr id="23" name="二等辺三角形 22">
              <a:extLst>
                <a:ext uri="{FF2B5EF4-FFF2-40B4-BE49-F238E27FC236}">
                  <a16:creationId xmlns:a16="http://schemas.microsoft.com/office/drawing/2014/main" id="{42827267-4B4D-4403-8EF0-BB191D36554E}"/>
                </a:ext>
              </a:extLst>
            </p:cNvPr>
            <p:cNvSpPr/>
            <p:nvPr/>
          </p:nvSpPr>
          <p:spPr>
            <a:xfrm rot="20317125">
              <a:off x="605684" y="6039473"/>
              <a:ext cx="184347" cy="183914"/>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sz="1286" noProof="0" dirty="0">
                <a:ea typeface="BIZ UDPゴシック" panose="020B0400000000000000" pitchFamily="50" charset="-128"/>
              </a:endParaRPr>
            </a:p>
          </p:txBody>
        </p:sp>
        <p:sp>
          <p:nvSpPr>
            <p:cNvPr id="24" name="二等辺三角形 23">
              <a:extLst>
                <a:ext uri="{FF2B5EF4-FFF2-40B4-BE49-F238E27FC236}">
                  <a16:creationId xmlns:a16="http://schemas.microsoft.com/office/drawing/2014/main" id="{4F513589-25D3-4B9C-8A1F-29D306D3D6F5}"/>
                </a:ext>
              </a:extLst>
            </p:cNvPr>
            <p:cNvSpPr/>
            <p:nvPr/>
          </p:nvSpPr>
          <p:spPr>
            <a:xfrm rot="12670784">
              <a:off x="1720173" y="6048532"/>
              <a:ext cx="189009" cy="179378"/>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sz="1286" noProof="0" dirty="0">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AB0F6F6E-A124-482B-B55B-52231C7F995C}"/>
                </a:ext>
              </a:extLst>
            </p:cNvPr>
            <p:cNvSpPr txBox="1"/>
            <p:nvPr/>
          </p:nvSpPr>
          <p:spPr>
            <a:xfrm>
              <a:off x="699959" y="5784844"/>
              <a:ext cx="1165673" cy="531428"/>
            </a:xfrm>
            <a:prstGeom prst="rect">
              <a:avLst/>
            </a:prstGeom>
            <a:noFill/>
          </p:spPr>
          <p:txBody>
            <a:bodyPr wrap="square" rtlCol="0">
              <a:spAutoFit/>
            </a:bodyPr>
            <a:lstStyle/>
            <a:p>
              <a:pPr algn="ctr" rtl="0">
                <a:lnSpc>
                  <a:spcPts val="1700"/>
                </a:lnSpc>
              </a:pPr>
              <a:r>
                <a:rPr lang="en-US" sz="1700" b="1" noProof="0" dirty="0">
                  <a:ea typeface="BIZ UDPゴシック" panose="020B0400000000000000" pitchFamily="50" charset="-128"/>
                </a:rPr>
                <a:t>Vicious circle</a:t>
              </a:r>
            </a:p>
          </p:txBody>
        </p:sp>
      </p:grpSp>
      <p:grpSp>
        <p:nvGrpSpPr>
          <p:cNvPr id="8" name="グループ化 7">
            <a:extLst>
              <a:ext uri="{FF2B5EF4-FFF2-40B4-BE49-F238E27FC236}">
                <a16:creationId xmlns:a16="http://schemas.microsoft.com/office/drawing/2014/main" id="{D6834E10-5ABC-428A-9C75-E385589FC4B7}"/>
              </a:ext>
            </a:extLst>
          </p:cNvPr>
          <p:cNvGrpSpPr/>
          <p:nvPr/>
        </p:nvGrpSpPr>
        <p:grpSpPr>
          <a:xfrm>
            <a:off x="5564000" y="3631798"/>
            <a:ext cx="2387224" cy="1532120"/>
            <a:chOff x="6434292" y="3364584"/>
            <a:chExt cx="3023522" cy="1831004"/>
          </a:xfrm>
        </p:grpSpPr>
        <p:sp>
          <p:nvSpPr>
            <p:cNvPr id="28" name="テキスト ボックス 27">
              <a:extLst>
                <a:ext uri="{FF2B5EF4-FFF2-40B4-BE49-F238E27FC236}">
                  <a16:creationId xmlns:a16="http://schemas.microsoft.com/office/drawing/2014/main" id="{7514C84E-710A-4ABF-B900-212DE1993CB2}"/>
                </a:ext>
              </a:extLst>
            </p:cNvPr>
            <p:cNvSpPr txBox="1"/>
            <p:nvPr/>
          </p:nvSpPr>
          <p:spPr>
            <a:xfrm>
              <a:off x="7206190" y="4157964"/>
              <a:ext cx="1522928" cy="635098"/>
            </a:xfrm>
            <a:prstGeom prst="rect">
              <a:avLst/>
            </a:prstGeom>
            <a:noFill/>
          </p:spPr>
          <p:txBody>
            <a:bodyPr wrap="square" rtlCol="0">
              <a:spAutoFit/>
            </a:bodyPr>
            <a:lstStyle/>
            <a:p>
              <a:pPr algn="ctr" rtl="0">
                <a:lnSpc>
                  <a:spcPts val="1700"/>
                </a:lnSpc>
              </a:pPr>
              <a:r>
                <a:rPr lang="en-US" sz="1700" b="1" noProof="0" dirty="0">
                  <a:ea typeface="BIZ UDPゴシック" panose="020B0400000000000000" pitchFamily="50" charset="-128"/>
                </a:rPr>
                <a:t>Virtuous circle</a:t>
              </a:r>
              <a:endParaRPr kumimoji="1" lang="en-US" sz="1100" b="1" noProof="0" dirty="0">
                <a:ea typeface="BIZ UDPゴシック" panose="020B0400000000000000" pitchFamily="50" charset="-128"/>
              </a:endParaRPr>
            </a:p>
          </p:txBody>
        </p:sp>
        <p:sp>
          <p:nvSpPr>
            <p:cNvPr id="30" name="楕円 29">
              <a:extLst>
                <a:ext uri="{FF2B5EF4-FFF2-40B4-BE49-F238E27FC236}">
                  <a16:creationId xmlns:a16="http://schemas.microsoft.com/office/drawing/2014/main" id="{8A2DCA7B-4DA7-4B7A-AEE8-1D8925002FCD}"/>
                </a:ext>
              </a:extLst>
            </p:cNvPr>
            <p:cNvSpPr/>
            <p:nvPr/>
          </p:nvSpPr>
          <p:spPr>
            <a:xfrm>
              <a:off x="7113568" y="3456521"/>
              <a:ext cx="1620000" cy="1620000"/>
            </a:xfrm>
            <a:prstGeom prst="ellipse">
              <a:avLst/>
            </a:prstGeom>
            <a:noFill/>
            <a:ln w="57150">
              <a:solidFill>
                <a:schemeClr val="accent1">
                  <a:lumMod val="7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sz="1286" noProof="0" dirty="0">
                <a:ea typeface="BIZ UDPゴシック" panose="020B0400000000000000" pitchFamily="50" charset="-128"/>
              </a:endParaRPr>
            </a:p>
          </p:txBody>
        </p:sp>
        <p:sp>
          <p:nvSpPr>
            <p:cNvPr id="31" name="正方形/長方形 30">
              <a:extLst>
                <a:ext uri="{FF2B5EF4-FFF2-40B4-BE49-F238E27FC236}">
                  <a16:creationId xmlns:a16="http://schemas.microsoft.com/office/drawing/2014/main" id="{86A17283-5EFD-4F6C-83AA-A317970B9FC5}"/>
                </a:ext>
              </a:extLst>
            </p:cNvPr>
            <p:cNvSpPr/>
            <p:nvPr/>
          </p:nvSpPr>
          <p:spPr>
            <a:xfrm>
              <a:off x="7329081" y="4707403"/>
              <a:ext cx="1188000" cy="488185"/>
            </a:xfrm>
            <a:prstGeom prst="rect">
              <a:avLst/>
            </a:prstGeom>
            <a:solidFill>
              <a:schemeClr val="accent1">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050" b="1" noProof="0" dirty="0">
                  <a:solidFill>
                    <a:schemeClr val="bg1"/>
                  </a:solidFill>
                  <a:ea typeface="BIZ UDPゴシック" panose="020B0400000000000000" pitchFamily="50" charset="-128"/>
                </a:rPr>
                <a:t>Economic </a:t>
              </a:r>
              <a:endParaRPr kumimoji="1" lang="en-US" sz="1050" b="1" noProof="0" dirty="0">
                <a:solidFill>
                  <a:schemeClr val="bg1"/>
                </a:solidFill>
                <a:ea typeface="BIZ UDPゴシック" panose="020B0400000000000000" pitchFamily="50" charset="-128"/>
              </a:endParaRPr>
            </a:p>
            <a:p>
              <a:pPr algn="ctr" rtl="0"/>
              <a:r>
                <a:rPr lang="en-US" sz="1050" b="1" noProof="0" dirty="0">
                  <a:solidFill>
                    <a:schemeClr val="bg1"/>
                  </a:solidFill>
                  <a:ea typeface="BIZ UDPゴシック" panose="020B0400000000000000" pitchFamily="50" charset="-128"/>
                </a:rPr>
                <a:t>growth</a:t>
              </a:r>
            </a:p>
          </p:txBody>
        </p:sp>
        <p:sp>
          <p:nvSpPr>
            <p:cNvPr id="32" name="正方形/長方形 31">
              <a:extLst>
                <a:ext uri="{FF2B5EF4-FFF2-40B4-BE49-F238E27FC236}">
                  <a16:creationId xmlns:a16="http://schemas.microsoft.com/office/drawing/2014/main" id="{DBDC1322-48B6-4FF3-AC09-96C97BD9660C}"/>
                </a:ext>
              </a:extLst>
            </p:cNvPr>
            <p:cNvSpPr/>
            <p:nvPr/>
          </p:nvSpPr>
          <p:spPr>
            <a:xfrm>
              <a:off x="6434292" y="3688406"/>
              <a:ext cx="1188000" cy="491206"/>
            </a:xfrm>
            <a:prstGeom prst="rect">
              <a:avLst/>
            </a:prstGeom>
            <a:solidFill>
              <a:schemeClr val="accent1">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050" b="1" noProof="0" dirty="0">
                  <a:solidFill>
                    <a:schemeClr val="bg1"/>
                  </a:solidFill>
                  <a:ea typeface="BIZ UDPゴシック" panose="020B0400000000000000" pitchFamily="50" charset="-128"/>
                </a:rPr>
                <a:t>Enhancing urban vitality</a:t>
              </a:r>
            </a:p>
          </p:txBody>
        </p:sp>
        <p:sp>
          <p:nvSpPr>
            <p:cNvPr id="33" name="正方形/長方形 32">
              <a:extLst>
                <a:ext uri="{FF2B5EF4-FFF2-40B4-BE49-F238E27FC236}">
                  <a16:creationId xmlns:a16="http://schemas.microsoft.com/office/drawing/2014/main" id="{54119FE9-5262-496A-AF40-934351CB2471}"/>
                </a:ext>
              </a:extLst>
            </p:cNvPr>
            <p:cNvSpPr/>
            <p:nvPr/>
          </p:nvSpPr>
          <p:spPr>
            <a:xfrm>
              <a:off x="8269814" y="3698323"/>
              <a:ext cx="1188000" cy="515100"/>
            </a:xfrm>
            <a:prstGeom prst="rect">
              <a:avLst/>
            </a:prstGeom>
            <a:solidFill>
              <a:schemeClr val="accent1">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050" b="1" noProof="0" dirty="0">
                  <a:solidFill>
                    <a:schemeClr val="bg1"/>
                  </a:solidFill>
                  <a:ea typeface="BIZ UDPゴシック" panose="020B0400000000000000" pitchFamily="50" charset="-128"/>
                </a:rPr>
                <a:t>Population growth</a:t>
              </a:r>
            </a:p>
          </p:txBody>
        </p:sp>
        <p:sp>
          <p:nvSpPr>
            <p:cNvPr id="34" name="二等辺三角形 33">
              <a:extLst>
                <a:ext uri="{FF2B5EF4-FFF2-40B4-BE49-F238E27FC236}">
                  <a16:creationId xmlns:a16="http://schemas.microsoft.com/office/drawing/2014/main" id="{6DD66838-CF3F-45BD-A37E-855DAF637D08}"/>
                </a:ext>
              </a:extLst>
            </p:cNvPr>
            <p:cNvSpPr/>
            <p:nvPr/>
          </p:nvSpPr>
          <p:spPr>
            <a:xfrm rot="5400000">
              <a:off x="7878519" y="3360339"/>
              <a:ext cx="218054" cy="226544"/>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sz="1286" noProof="0" dirty="0">
                <a:ea typeface="BIZ UDPゴシック" panose="020B0400000000000000" pitchFamily="50" charset="-128"/>
              </a:endParaRPr>
            </a:p>
          </p:txBody>
        </p:sp>
        <p:sp>
          <p:nvSpPr>
            <p:cNvPr id="35" name="二等辺三角形 34">
              <a:extLst>
                <a:ext uri="{FF2B5EF4-FFF2-40B4-BE49-F238E27FC236}">
                  <a16:creationId xmlns:a16="http://schemas.microsoft.com/office/drawing/2014/main" id="{D4D62F3B-8BC8-4839-B0DF-7B7C1B140DBE}"/>
                </a:ext>
              </a:extLst>
            </p:cNvPr>
            <p:cNvSpPr/>
            <p:nvPr/>
          </p:nvSpPr>
          <p:spPr>
            <a:xfrm rot="20317125">
              <a:off x="7076355" y="4506831"/>
              <a:ext cx="238327" cy="207273"/>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sz="1286" noProof="0" dirty="0">
                <a:ea typeface="BIZ UDPゴシック" panose="020B0400000000000000" pitchFamily="50" charset="-128"/>
              </a:endParaRPr>
            </a:p>
          </p:txBody>
        </p:sp>
        <p:sp>
          <p:nvSpPr>
            <p:cNvPr id="36" name="二等辺三角形 35">
              <a:extLst>
                <a:ext uri="{FF2B5EF4-FFF2-40B4-BE49-F238E27FC236}">
                  <a16:creationId xmlns:a16="http://schemas.microsoft.com/office/drawing/2014/main" id="{345B4F7B-2274-4598-A9F0-38AB4EF33EB5}"/>
                </a:ext>
              </a:extLst>
            </p:cNvPr>
            <p:cNvSpPr/>
            <p:nvPr/>
          </p:nvSpPr>
          <p:spPr>
            <a:xfrm rot="12398906">
              <a:off x="8551000" y="4507389"/>
              <a:ext cx="218054" cy="226544"/>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sz="1286" noProof="0" dirty="0">
                <a:ea typeface="BIZ UDPゴシック" panose="020B0400000000000000" pitchFamily="50" charset="-128"/>
              </a:endParaRPr>
            </a:p>
          </p:txBody>
        </p:sp>
      </p:grpSp>
      <p:sp>
        <p:nvSpPr>
          <p:cNvPr id="42" name="テキスト ボックス 41">
            <a:extLst>
              <a:ext uri="{FF2B5EF4-FFF2-40B4-BE49-F238E27FC236}">
                <a16:creationId xmlns:a16="http://schemas.microsoft.com/office/drawing/2014/main" id="{389DB4E5-6E5E-4CC9-A4A2-7CAF57D0423C}"/>
              </a:ext>
            </a:extLst>
          </p:cNvPr>
          <p:cNvSpPr txBox="1"/>
          <p:nvPr/>
        </p:nvSpPr>
        <p:spPr>
          <a:xfrm>
            <a:off x="127743" y="609854"/>
            <a:ext cx="9650704" cy="1061829"/>
          </a:xfrm>
          <a:prstGeom prst="rect">
            <a:avLst/>
          </a:prstGeom>
          <a:solidFill>
            <a:schemeClr val="bg2">
              <a:lumMod val="90000"/>
            </a:schemeClr>
          </a:solidFill>
        </p:spPr>
        <p:txBody>
          <a:bodyPr wrap="square" rtlCol="0">
            <a:spAutoFit/>
          </a:bodyPr>
          <a:lstStyle>
            <a:defPPr>
              <a:defRPr lang="en-US"/>
            </a:defPPr>
            <a:lvl1pPr marL="285750" marR="0" lvl="0" indent="-285750" fontAlgn="auto">
              <a:lnSpc>
                <a:spcPct val="120000"/>
              </a:lnSpc>
              <a:spcBef>
                <a:spcPts val="0"/>
              </a:spcBef>
              <a:spcAft>
                <a:spcPts val="0"/>
              </a:spcAft>
              <a:buClrTx/>
              <a:buSzTx/>
              <a:buFont typeface="BIZ UDPゴシック" panose="020B0400000000000000" pitchFamily="50" charset="-128"/>
              <a:buChar char="○"/>
              <a:tabLst/>
              <a:defRPr kumimoji="1" sz="1200" b="1" i="0" u="none" strike="noStrike" cap="none" spc="0" normalizeH="0" baseline="0">
                <a:ln>
                  <a:noFill/>
                </a:ln>
                <a:solidFill>
                  <a:prstClr val="black"/>
                </a:solidFill>
                <a:effectLst/>
                <a:uLnTx/>
                <a:uFillTx/>
                <a:latin typeface="BIZ UDPゴシック" panose="020B0400000000000000" pitchFamily="50" charset="-128"/>
                <a:ea typeface="BIZ UDPゴシック" panose="020B0400000000000000" pitchFamily="50" charset="-128"/>
              </a:defRPr>
            </a:lvl1pPr>
          </a:lstStyle>
          <a:p>
            <a:pPr rtl="0">
              <a:lnSpc>
                <a:spcPct val="100000"/>
              </a:lnSpc>
            </a:pPr>
            <a:r>
              <a:rPr lang="en-US" sz="1050" noProof="0" dirty="0">
                <a:solidFill>
                  <a:schemeClr val="tx1"/>
                </a:solidFill>
                <a:latin typeface="+mn-lt"/>
              </a:rPr>
              <a:t>Osaka, which had been caught in a “vicious cycle,” is now showing signs of shifting toward a “virtuous cycle” where “economic growth,” “enhanced urban vitality” and “population growth” are interconnected, thanks to recent thorough administrative and fiscal reforms (eliminating duplicated administration and strengthening urban functions), the implementation of an integrated growth strategy for the prefecture and city, and the concerted public-private efforts toward hosting Expo 2025.</a:t>
            </a:r>
          </a:p>
          <a:p>
            <a:pPr rtl="0">
              <a:lnSpc>
                <a:spcPct val="100000"/>
              </a:lnSpc>
            </a:pPr>
            <a:r>
              <a:rPr lang="en-US" sz="1050" noProof="0" dirty="0">
                <a:solidFill>
                  <a:schemeClr val="tx1"/>
                </a:solidFill>
                <a:latin typeface="+mn-lt"/>
              </a:rPr>
              <a:t>Seizing this opportunity, Osaka will use the results of hosting the World Expo as a catalyst to establish and accelerate a virtuous cycle of “economic growth,” “enhanced urban vitality,” and “population growth,” and as the second capital, it will function as an engine for growth that drives Japan’s economy.</a:t>
            </a:r>
          </a:p>
        </p:txBody>
      </p:sp>
      <p:sp>
        <p:nvSpPr>
          <p:cNvPr id="45" name="矢印: 五方向 44">
            <a:extLst>
              <a:ext uri="{FF2B5EF4-FFF2-40B4-BE49-F238E27FC236}">
                <a16:creationId xmlns:a16="http://schemas.microsoft.com/office/drawing/2014/main" id="{1EF276E2-48EB-4F61-8CFE-8AB31CADBB44}"/>
              </a:ext>
            </a:extLst>
          </p:cNvPr>
          <p:cNvSpPr/>
          <p:nvPr/>
        </p:nvSpPr>
        <p:spPr>
          <a:xfrm>
            <a:off x="2078182" y="1717582"/>
            <a:ext cx="2894343" cy="399679"/>
          </a:xfrm>
          <a:prstGeom prst="homePlate">
            <a:avLst>
              <a:gd name="adj" fmla="val 56780"/>
            </a:avLst>
          </a:prstGeom>
          <a:solidFill>
            <a:schemeClr val="accent2">
              <a:lumMod val="60000"/>
              <a:lumOff val="4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7800" algn="ctr" rtl="0"/>
            <a:r>
              <a:rPr lang="en-US" sz="1400" b="1" noProof="0" dirty="0">
                <a:solidFill>
                  <a:schemeClr val="tx1"/>
                </a:solidFill>
                <a:ea typeface="BIZ UDPゴシック" panose="020B0400000000000000" pitchFamily="50" charset="-128"/>
              </a:rPr>
              <a:t>Laying foundations for growth</a:t>
            </a:r>
          </a:p>
        </p:txBody>
      </p:sp>
      <p:sp>
        <p:nvSpPr>
          <p:cNvPr id="17" name="矢印: 五方向 16">
            <a:extLst>
              <a:ext uri="{FF2B5EF4-FFF2-40B4-BE49-F238E27FC236}">
                <a16:creationId xmlns:a16="http://schemas.microsoft.com/office/drawing/2014/main" id="{8467D38C-190C-4BF9-8B65-C84F56F22909}"/>
              </a:ext>
            </a:extLst>
          </p:cNvPr>
          <p:cNvSpPr/>
          <p:nvPr/>
        </p:nvSpPr>
        <p:spPr>
          <a:xfrm>
            <a:off x="30498" y="1699095"/>
            <a:ext cx="2290842" cy="410089"/>
          </a:xfrm>
          <a:prstGeom prst="homePlate">
            <a:avLst>
              <a:gd name="adj" fmla="val 56780"/>
            </a:avLst>
          </a:prstGeom>
          <a:solidFill>
            <a:schemeClr val="accent2">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400" b="1" noProof="0" dirty="0">
                <a:solidFill>
                  <a:schemeClr val="tx1"/>
                </a:solidFill>
                <a:ea typeface="BIZ UDPゴシック" panose="020B0400000000000000" pitchFamily="50" charset="-128"/>
              </a:rPr>
              <a:t>Osaka in the past</a:t>
            </a:r>
          </a:p>
        </p:txBody>
      </p:sp>
      <p:sp>
        <p:nvSpPr>
          <p:cNvPr id="46" name="テキスト ボックス 45">
            <a:extLst>
              <a:ext uri="{FF2B5EF4-FFF2-40B4-BE49-F238E27FC236}">
                <a16:creationId xmlns:a16="http://schemas.microsoft.com/office/drawing/2014/main" id="{05E7B71C-D4D2-47CB-8814-B5F4BD8E77B2}"/>
              </a:ext>
            </a:extLst>
          </p:cNvPr>
          <p:cNvSpPr txBox="1"/>
          <p:nvPr/>
        </p:nvSpPr>
        <p:spPr>
          <a:xfrm>
            <a:off x="50556" y="2870595"/>
            <a:ext cx="2139324" cy="982590"/>
          </a:xfrm>
          <a:prstGeom prst="rect">
            <a:avLst/>
          </a:prstGeom>
          <a:solidFill>
            <a:schemeClr val="bg2">
              <a:lumMod val="90000"/>
            </a:schemeClr>
          </a:solidFill>
        </p:spPr>
        <p:txBody>
          <a:bodyPr wrap="square" rtlCol="0" anchor="ctr" anchorCtr="0">
            <a:normAutofit lnSpcReduction="10000"/>
          </a:bodyPr>
          <a:lstStyle/>
          <a:p>
            <a:pPr rtl="0"/>
            <a:r>
              <a:rPr lang="en-US" sz="1000" b="1" noProof="0" dirty="0">
                <a:ea typeface="BIZ UDPゴシック" panose="020B0400000000000000" pitchFamily="50" charset="-128"/>
              </a:rPr>
              <a:t>Financial crises and inefficiencies caused by duplicated administration raised, optimization failing to be achieved from a prefectural-wide perspective, and the vicious cycle continued unabated</a:t>
            </a:r>
            <a:endParaRPr kumimoji="1" lang="en-US" sz="1000" b="1" spc="-70" noProof="0" dirty="0">
              <a:ea typeface="BIZ UDPゴシック" panose="020B0400000000000000" pitchFamily="50" charset="-128"/>
            </a:endParaRPr>
          </a:p>
        </p:txBody>
      </p:sp>
      <p:sp>
        <p:nvSpPr>
          <p:cNvPr id="48" name="正方形/長方形 47">
            <a:extLst>
              <a:ext uri="{FF2B5EF4-FFF2-40B4-BE49-F238E27FC236}">
                <a16:creationId xmlns:a16="http://schemas.microsoft.com/office/drawing/2014/main" id="{2D4E987E-E776-4AB1-B31B-3252728B1748}"/>
              </a:ext>
            </a:extLst>
          </p:cNvPr>
          <p:cNvSpPr/>
          <p:nvPr/>
        </p:nvSpPr>
        <p:spPr>
          <a:xfrm>
            <a:off x="2621341" y="2988966"/>
            <a:ext cx="2150616" cy="4757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marL="144000" marR="0" lvl="0" indent="-144000" algn="l" defTabSz="457200" rtl="0" eaLnBrk="1" fontAlgn="auto" latinLnBrk="0" hangingPunct="1">
              <a:lnSpc>
                <a:spcPts val="1100"/>
              </a:lnSpc>
              <a:spcBef>
                <a:spcPts val="0"/>
              </a:spcBef>
              <a:spcAft>
                <a:spcPts val="0"/>
              </a:spcAft>
              <a:buClrTx/>
              <a:buSzTx/>
              <a:buFont typeface="Wingdings" panose="05000000000000000000" pitchFamily="2" charset="2"/>
              <a:buChar char="n"/>
              <a:tabLst/>
              <a:defRPr/>
            </a:pPr>
            <a:r>
              <a:rPr lang="en-US" sz="900" b="1" i="0" u="none" strike="noStrike" kern="1200" cap="none" spc="0" normalizeH="0" noProof="0" dirty="0">
                <a:ln>
                  <a:noFill/>
                </a:ln>
                <a:solidFill>
                  <a:prstClr val="black"/>
                </a:solidFill>
                <a:effectLst/>
                <a:uLnTx/>
                <a:uFillTx/>
                <a:ea typeface="BIZ UDPゴシック" panose="020B0400000000000000" pitchFamily="50" charset="-128"/>
                <a:cs typeface="+mn-cs"/>
              </a:rPr>
              <a:t>Thorough administrative and fiscal reform</a:t>
            </a:r>
            <a:endParaRPr kumimoji="1" lang="en-US" sz="9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85725" marR="0" lvl="0" algn="l" defTabSz="457200" rtl="0" eaLnBrk="1" fontAlgn="auto" latinLnBrk="0" hangingPunct="1">
              <a:spcBef>
                <a:spcPts val="0"/>
              </a:spcBef>
              <a:spcAft>
                <a:spcPts val="0"/>
              </a:spcAft>
              <a:buClrTx/>
              <a:buSzTx/>
              <a:tabLst/>
              <a:defRPr/>
            </a:pPr>
            <a:r>
              <a:rPr lang="en-US" sz="800" b="0" i="0" u="none" strike="noStrike" kern="1200" cap="none" spc="-50" normalizeH="0" noProof="0" dirty="0">
                <a:ln>
                  <a:noFill/>
                </a:ln>
                <a:solidFill>
                  <a:prstClr val="black"/>
                </a:solidFill>
                <a:effectLst/>
                <a:uLnTx/>
                <a:uFillTx/>
                <a:ea typeface="BIZ UDPゴシック" panose="020B0400000000000000" pitchFamily="50" charset="-128"/>
                <a:cs typeface="+mn-cs"/>
              </a:rPr>
              <a:t>(financial reconstruction, privatization, elimination of duplicated administrative functions) </a:t>
            </a:r>
            <a:endParaRPr kumimoji="1" lang="en-US" sz="800" i="0" u="none" strike="noStrike" kern="1200" cap="none" spc="-50" normalizeH="0" noProof="0" dirty="0">
              <a:ln>
                <a:noFill/>
              </a:ln>
              <a:solidFill>
                <a:prstClr val="black"/>
              </a:solidFill>
              <a:effectLst/>
              <a:uLnTx/>
              <a:uFillTx/>
              <a:ea typeface="BIZ UDPゴシック" panose="020B0400000000000000" pitchFamily="50" charset="-128"/>
              <a:cs typeface="+mn-cs"/>
            </a:endParaRPr>
          </a:p>
        </p:txBody>
      </p:sp>
      <p:sp>
        <p:nvSpPr>
          <p:cNvPr id="49" name="正方形/長方形 48">
            <a:extLst>
              <a:ext uri="{FF2B5EF4-FFF2-40B4-BE49-F238E27FC236}">
                <a16:creationId xmlns:a16="http://schemas.microsoft.com/office/drawing/2014/main" id="{D26139CD-7A85-49E0-A460-CF51C37A4619}"/>
              </a:ext>
            </a:extLst>
          </p:cNvPr>
          <p:cNvSpPr/>
          <p:nvPr/>
        </p:nvSpPr>
        <p:spPr>
          <a:xfrm>
            <a:off x="2622916" y="3609869"/>
            <a:ext cx="2123869" cy="9262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marL="144000" marR="0" lvl="0" indent="-144000" algn="l" defTabSz="457200" rtl="0" eaLnBrk="1" fontAlgn="auto" latinLnBrk="0" hangingPunct="1">
              <a:lnSpc>
                <a:spcPts val="1000"/>
              </a:lnSpc>
              <a:spcBef>
                <a:spcPts val="0"/>
              </a:spcBef>
              <a:spcAft>
                <a:spcPts val="0"/>
              </a:spcAft>
              <a:buClrTx/>
              <a:buSzTx/>
              <a:buFont typeface="Wingdings" panose="05000000000000000000" pitchFamily="2" charset="2"/>
              <a:buChar char="n"/>
              <a:tabLst/>
              <a:defRPr/>
            </a:pPr>
            <a:r>
              <a:rPr lang="en-US" sz="900" b="1" i="0" u="none" strike="noStrike" kern="1200" cap="none" spc="0" normalizeH="0" noProof="0" dirty="0">
                <a:ln>
                  <a:noFill/>
                </a:ln>
                <a:solidFill>
                  <a:prstClr val="black"/>
                </a:solidFill>
                <a:effectLst/>
                <a:uLnTx/>
                <a:uFillTx/>
                <a:ea typeface="BIZ UDPゴシック" panose="020B0400000000000000" pitchFamily="50" charset="-128"/>
                <a:cs typeface="+mn-cs"/>
              </a:rPr>
              <a:t>Developing transport infrastructure</a:t>
            </a:r>
            <a:endParaRPr kumimoji="1" lang="en-US" sz="9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85725" marR="0" lvl="0" algn="l" defTabSz="457200" rtl="0" eaLnBrk="1" fontAlgn="auto" latinLnBrk="0" hangingPunct="1">
              <a:lnSpc>
                <a:spcPts val="800"/>
              </a:lnSpc>
              <a:spcBef>
                <a:spcPts val="0"/>
              </a:spcBef>
              <a:spcAft>
                <a:spcPts val="100"/>
              </a:spcAft>
              <a:buClrTx/>
              <a:buSzTx/>
              <a:tabLst/>
              <a:defRPr/>
            </a:pPr>
            <a:r>
              <a:rPr lang="en-US" sz="800" b="0" i="0" u="none" strike="noStrike" kern="1200" cap="none" normalizeH="0" noProof="0" dirty="0">
                <a:ln>
                  <a:noFill/>
                </a:ln>
                <a:solidFill>
                  <a:prstClr val="black"/>
                </a:solidFill>
                <a:effectLst/>
                <a:uLnTx/>
                <a:uFillTx/>
                <a:ea typeface="BIZ UDPゴシック" panose="020B0400000000000000" pitchFamily="50" charset="-128"/>
                <a:cs typeface="+mn-cs"/>
              </a:rPr>
              <a:t>(Yamatogawa Line, Yodogawa-Sagan Route, Naniwasuji Line, etc.)</a:t>
            </a:r>
            <a:endParaRPr kumimoji="1" lang="en-US" sz="800" b="0" i="0" u="none" strike="noStrike" kern="1200" cap="none" normalizeH="0" noProof="0" dirty="0">
              <a:ln>
                <a:noFill/>
              </a:ln>
              <a:solidFill>
                <a:prstClr val="black"/>
              </a:solidFill>
              <a:effectLst/>
              <a:uLnTx/>
              <a:uFillTx/>
              <a:ea typeface="BIZ UDPゴシック" panose="020B0400000000000000" pitchFamily="50" charset="-128"/>
              <a:cs typeface="+mn-cs"/>
            </a:endParaRPr>
          </a:p>
          <a:p>
            <a:pPr marL="144000" marR="0" lvl="0" indent="-144000" algn="l" defTabSz="457200" rtl="0" eaLnBrk="1" fontAlgn="auto" latinLnBrk="0" hangingPunct="1">
              <a:lnSpc>
                <a:spcPts val="1000"/>
              </a:lnSpc>
              <a:spcBef>
                <a:spcPts val="0"/>
              </a:spcBef>
              <a:spcAft>
                <a:spcPts val="0"/>
              </a:spcAft>
              <a:buClrTx/>
              <a:buSzTx/>
              <a:buFont typeface="Wingdings" panose="05000000000000000000" pitchFamily="2" charset="2"/>
              <a:buChar char="n"/>
              <a:tabLst/>
              <a:defRPr/>
            </a:pPr>
            <a:r>
              <a:rPr lang="en-US" sz="900" b="1" noProof="0" dirty="0">
                <a:solidFill>
                  <a:prstClr val="black"/>
                </a:solidFill>
                <a:ea typeface="BIZ UDPゴシック" panose="020B0400000000000000" pitchFamily="50" charset="-128"/>
              </a:rPr>
              <a:t>Integrated growth strategy between the prefecture and the city</a:t>
            </a:r>
            <a:endParaRPr kumimoji="1" lang="en-US" sz="9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85725" marR="0" lvl="0" algn="l" defTabSz="457200" rtl="0" eaLnBrk="1" fontAlgn="auto" latinLnBrk="0" hangingPunct="1">
              <a:lnSpc>
                <a:spcPts val="800"/>
              </a:lnSpc>
              <a:spcBef>
                <a:spcPts val="0"/>
              </a:spcBef>
              <a:spcAft>
                <a:spcPts val="0"/>
              </a:spcAft>
              <a:buClrTx/>
              <a:buSzTx/>
              <a:tabLst/>
              <a:defRPr/>
            </a:pPr>
            <a:r>
              <a:rPr lang="en-US" sz="800" b="0" i="0" u="none" strike="noStrike" kern="1200" cap="none" spc="0" normalizeH="0" noProof="0" dirty="0">
                <a:ln>
                  <a:noFill/>
                </a:ln>
                <a:solidFill>
                  <a:prstClr val="black"/>
                </a:solidFill>
                <a:effectLst/>
                <a:uLnTx/>
                <a:uFillTx/>
                <a:ea typeface="BIZ UDPゴシック" panose="020B0400000000000000" pitchFamily="50" charset="-128"/>
                <a:cs typeface="+mn-cs"/>
              </a:rPr>
              <a:t>(support for innovation, Super City, Global Financial City, etc.)</a:t>
            </a:r>
            <a:endParaRPr kumimoji="1" lang="en-US" sz="8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p:txBody>
      </p:sp>
      <p:sp>
        <p:nvSpPr>
          <p:cNvPr id="50" name="正方形/長方形 49">
            <a:extLst>
              <a:ext uri="{FF2B5EF4-FFF2-40B4-BE49-F238E27FC236}">
                <a16:creationId xmlns:a16="http://schemas.microsoft.com/office/drawing/2014/main" id="{FFB1E288-A81F-438F-B6D8-3B49B1433C7C}"/>
              </a:ext>
            </a:extLst>
          </p:cNvPr>
          <p:cNvSpPr/>
          <p:nvPr/>
        </p:nvSpPr>
        <p:spPr>
          <a:xfrm>
            <a:off x="2629632" y="4625824"/>
            <a:ext cx="2272209" cy="4645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marL="144000" marR="0" lvl="0" indent="-144000" algn="l" defTabSz="457200" rtl="0" eaLnBrk="1" fontAlgn="auto" latinLnBrk="0" hangingPunct="1">
              <a:lnSpc>
                <a:spcPts val="900"/>
              </a:lnSpc>
              <a:spcBef>
                <a:spcPts val="0"/>
              </a:spcBef>
              <a:spcAft>
                <a:spcPts val="0"/>
              </a:spcAft>
              <a:buClrTx/>
              <a:buSzTx/>
              <a:buFont typeface="Wingdings" panose="05000000000000000000" pitchFamily="2" charset="2"/>
              <a:buChar char="n"/>
              <a:tabLst/>
              <a:defRPr/>
            </a:pPr>
            <a:r>
              <a:rPr lang="en-US" sz="900" b="1" noProof="0" dirty="0">
                <a:solidFill>
                  <a:prstClr val="black"/>
                </a:solidFill>
                <a:ea typeface="BIZ UDPゴシック" panose="020B0400000000000000" pitchFamily="50" charset="-128"/>
              </a:rPr>
              <a:t>Focal investment in the working generation</a:t>
            </a:r>
            <a:endParaRPr kumimoji="1" lang="en-US" sz="9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85725" marR="0" lvl="0" algn="l" defTabSz="457200" rtl="0" eaLnBrk="1" fontAlgn="auto" latinLnBrk="0" hangingPunct="1">
              <a:lnSpc>
                <a:spcPts val="800"/>
              </a:lnSpc>
              <a:spcBef>
                <a:spcPts val="0"/>
              </a:spcBef>
              <a:spcAft>
                <a:spcPts val="0"/>
              </a:spcAft>
              <a:buClrTx/>
              <a:buSzTx/>
              <a:tabLst/>
              <a:defRPr/>
            </a:pPr>
            <a:r>
              <a:rPr lang="en-US" sz="800" b="0" i="0" u="none" strike="noStrike" kern="1200" cap="none" spc="0" normalizeH="0" noProof="0" dirty="0">
                <a:ln>
                  <a:noFill/>
                </a:ln>
                <a:solidFill>
                  <a:prstClr val="black"/>
                </a:solidFill>
                <a:effectLst/>
                <a:uLnTx/>
                <a:uFillTx/>
                <a:ea typeface="BIZ UDPゴシック" panose="020B0400000000000000" pitchFamily="50" charset="-128"/>
                <a:cs typeface="+mn-cs"/>
              </a:rPr>
              <a:t>(free education, measures to address the waiting list for childcare, subsidies for cram school fees, etc.)</a:t>
            </a:r>
            <a:endParaRPr kumimoji="1" lang="en-US" sz="8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p:txBody>
      </p:sp>
      <p:sp>
        <p:nvSpPr>
          <p:cNvPr id="51" name="正方形/長方形 50">
            <a:extLst>
              <a:ext uri="{FF2B5EF4-FFF2-40B4-BE49-F238E27FC236}">
                <a16:creationId xmlns:a16="http://schemas.microsoft.com/office/drawing/2014/main" id="{43F0D060-CD00-49DE-8D8E-73614AB7F2C5}"/>
              </a:ext>
            </a:extLst>
          </p:cNvPr>
          <p:cNvSpPr/>
          <p:nvPr/>
        </p:nvSpPr>
        <p:spPr>
          <a:xfrm>
            <a:off x="2629632" y="5236425"/>
            <a:ext cx="2309787" cy="455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marL="144000" marR="0" lvl="0" indent="-144000" algn="l" defTabSz="457200" rtl="0" eaLnBrk="1" fontAlgn="auto" latinLnBrk="0" hangingPunct="1">
              <a:lnSpc>
                <a:spcPts val="1400"/>
              </a:lnSpc>
              <a:spcBef>
                <a:spcPts val="0"/>
              </a:spcBef>
              <a:spcAft>
                <a:spcPts val="0"/>
              </a:spcAft>
              <a:buClrTx/>
              <a:buSzTx/>
              <a:buFont typeface="Wingdings" panose="05000000000000000000" pitchFamily="2" charset="2"/>
              <a:buChar char="n"/>
              <a:tabLst/>
              <a:defRPr/>
            </a:pPr>
            <a:r>
              <a:rPr lang="en-US" sz="900" b="1" i="0" u="none" strike="noStrike" kern="1200" cap="none" spc="0" normalizeH="0" noProof="0" dirty="0">
                <a:ln>
                  <a:noFill/>
                </a:ln>
                <a:solidFill>
                  <a:prstClr val="black"/>
                </a:solidFill>
                <a:effectLst/>
                <a:uLnTx/>
                <a:uFillTx/>
                <a:ea typeface="BIZ UDPゴシック" panose="020B0400000000000000" pitchFamily="50" charset="-128"/>
                <a:cs typeface="+mn-cs"/>
              </a:rPr>
              <a:t>Preparing for Expo 2025</a:t>
            </a:r>
            <a:endParaRPr kumimoji="1" lang="en-US" sz="9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85725" marR="0" lvl="0" algn="l" defTabSz="457200" rtl="0" eaLnBrk="1" fontAlgn="auto" latinLnBrk="0" hangingPunct="1">
              <a:lnSpc>
                <a:spcPts val="800"/>
              </a:lnSpc>
              <a:spcBef>
                <a:spcPts val="0"/>
              </a:spcBef>
              <a:spcAft>
                <a:spcPts val="0"/>
              </a:spcAft>
              <a:buClrTx/>
              <a:buSzTx/>
              <a:tabLst/>
              <a:defRPr/>
            </a:pPr>
            <a:r>
              <a:rPr lang="en-US" sz="800" b="0" i="0" u="none" strike="noStrike" kern="1200" cap="none" spc="0" normalizeH="0" noProof="0" dirty="0">
                <a:ln>
                  <a:noFill/>
                </a:ln>
                <a:solidFill>
                  <a:prstClr val="black"/>
                </a:solidFill>
                <a:effectLst/>
                <a:uLnTx/>
                <a:uFillTx/>
                <a:ea typeface="BIZ UDPゴシック" panose="020B0400000000000000" pitchFamily="50" charset="-128"/>
                <a:cs typeface="+mn-cs"/>
              </a:rPr>
              <a:t>(Creating business opportunities, enhancing urban appeal, international exchange, etc.)</a:t>
            </a:r>
            <a:endParaRPr kumimoji="1" lang="en-US" sz="8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p:txBody>
      </p:sp>
      <p:sp>
        <p:nvSpPr>
          <p:cNvPr id="26" name="テキスト ボックス 25">
            <a:extLst>
              <a:ext uri="{FF2B5EF4-FFF2-40B4-BE49-F238E27FC236}">
                <a16:creationId xmlns:a16="http://schemas.microsoft.com/office/drawing/2014/main" id="{076E3075-31F3-49A9-A894-80E533192A1E}"/>
              </a:ext>
            </a:extLst>
          </p:cNvPr>
          <p:cNvSpPr txBox="1"/>
          <p:nvPr/>
        </p:nvSpPr>
        <p:spPr>
          <a:xfrm>
            <a:off x="2322998" y="2869435"/>
            <a:ext cx="351518" cy="757695"/>
          </a:xfrm>
          <a:prstGeom prst="rect">
            <a:avLst/>
          </a:prstGeom>
          <a:solidFill>
            <a:schemeClr val="accent5">
              <a:lumMod val="60000"/>
              <a:lumOff val="40000"/>
            </a:schemeClr>
          </a:solidFill>
        </p:spPr>
        <p:txBody>
          <a:bodyPr vert="eaVert" wrap="square" lIns="0" tIns="0" rIns="0" bIns="0" rtlCol="0" anchor="ctr">
            <a:noAutofit/>
          </a:bodyPr>
          <a:lstStyle/>
          <a:p>
            <a:pPr algn="ctr" rtl="0"/>
            <a:r>
              <a:rPr lang="en-US" sz="900" b="1" noProof="0" dirty="0">
                <a:ea typeface="BIZ UDPゴシック" panose="020B0400000000000000" pitchFamily="50" charset="-128"/>
              </a:rPr>
              <a:t>Administrative reform</a:t>
            </a:r>
          </a:p>
        </p:txBody>
      </p:sp>
      <p:sp>
        <p:nvSpPr>
          <p:cNvPr id="57" name="テキスト ボックス 56">
            <a:extLst>
              <a:ext uri="{FF2B5EF4-FFF2-40B4-BE49-F238E27FC236}">
                <a16:creationId xmlns:a16="http://schemas.microsoft.com/office/drawing/2014/main" id="{E38BD582-C9B4-47B7-B551-9D1CBD7ABD4D}"/>
              </a:ext>
            </a:extLst>
          </p:cNvPr>
          <p:cNvSpPr txBox="1"/>
          <p:nvPr/>
        </p:nvSpPr>
        <p:spPr>
          <a:xfrm>
            <a:off x="2325633" y="3657848"/>
            <a:ext cx="346249" cy="787684"/>
          </a:xfrm>
          <a:prstGeom prst="rect">
            <a:avLst/>
          </a:prstGeom>
          <a:solidFill>
            <a:schemeClr val="accent5">
              <a:lumMod val="60000"/>
              <a:lumOff val="40000"/>
            </a:schemeClr>
          </a:solidFill>
        </p:spPr>
        <p:txBody>
          <a:bodyPr vert="eaVert" wrap="square" rtlCol="0">
            <a:spAutoFit/>
          </a:bodyPr>
          <a:lstStyle/>
          <a:p>
            <a:pPr algn="ctr" rtl="0"/>
            <a:r>
              <a:rPr lang="en-US" sz="1050" b="1" noProof="0" dirty="0">
                <a:ea typeface="BIZ UDPゴシック" panose="020B0400000000000000" pitchFamily="50" charset="-128"/>
              </a:rPr>
              <a:t>Growth</a:t>
            </a:r>
          </a:p>
        </p:txBody>
      </p:sp>
      <p:sp>
        <p:nvSpPr>
          <p:cNvPr id="58" name="テキスト ボックス 57">
            <a:extLst>
              <a:ext uri="{FF2B5EF4-FFF2-40B4-BE49-F238E27FC236}">
                <a16:creationId xmlns:a16="http://schemas.microsoft.com/office/drawing/2014/main" id="{2588603E-3A52-4DA2-8DF2-498124BA0605}"/>
              </a:ext>
            </a:extLst>
          </p:cNvPr>
          <p:cNvSpPr txBox="1"/>
          <p:nvPr/>
        </p:nvSpPr>
        <p:spPr>
          <a:xfrm>
            <a:off x="2325633" y="4484743"/>
            <a:ext cx="346249" cy="665789"/>
          </a:xfrm>
          <a:prstGeom prst="rect">
            <a:avLst/>
          </a:prstGeom>
          <a:solidFill>
            <a:schemeClr val="accent5">
              <a:lumMod val="60000"/>
              <a:lumOff val="40000"/>
            </a:schemeClr>
          </a:solidFill>
        </p:spPr>
        <p:txBody>
          <a:bodyPr vert="eaVert" wrap="square" rtlCol="0">
            <a:spAutoFit/>
          </a:bodyPr>
          <a:lstStyle/>
          <a:p>
            <a:pPr algn="ctr" rtl="0"/>
            <a:r>
              <a:rPr lang="en-US" sz="1050" b="1" noProof="0" dirty="0">
                <a:ea typeface="BIZ UDPゴシック" panose="020B0400000000000000" pitchFamily="50" charset="-128"/>
              </a:rPr>
              <a:t>Childcare</a:t>
            </a:r>
          </a:p>
        </p:txBody>
      </p:sp>
      <p:sp>
        <p:nvSpPr>
          <p:cNvPr id="59" name="テキスト ボックス 58">
            <a:extLst>
              <a:ext uri="{FF2B5EF4-FFF2-40B4-BE49-F238E27FC236}">
                <a16:creationId xmlns:a16="http://schemas.microsoft.com/office/drawing/2014/main" id="{B33BF865-E154-4F50-A141-B8D1E88BCAC9}"/>
              </a:ext>
            </a:extLst>
          </p:cNvPr>
          <p:cNvSpPr txBox="1"/>
          <p:nvPr/>
        </p:nvSpPr>
        <p:spPr>
          <a:xfrm>
            <a:off x="2325633" y="5175919"/>
            <a:ext cx="346249" cy="680970"/>
          </a:xfrm>
          <a:prstGeom prst="rect">
            <a:avLst/>
          </a:prstGeom>
          <a:solidFill>
            <a:schemeClr val="accent5">
              <a:lumMod val="60000"/>
              <a:lumOff val="40000"/>
            </a:schemeClr>
          </a:solidFill>
        </p:spPr>
        <p:txBody>
          <a:bodyPr vert="eaVert" wrap="square" rtlCol="0">
            <a:spAutoFit/>
          </a:bodyPr>
          <a:lstStyle/>
          <a:p>
            <a:pPr algn="ctr" rtl="0"/>
            <a:r>
              <a:rPr lang="en-US" sz="1050" b="1" noProof="0" dirty="0">
                <a:ea typeface="BIZ UDPゴシック" panose="020B0400000000000000" pitchFamily="50" charset="-128"/>
              </a:rPr>
              <a:t>Expo 2025</a:t>
            </a:r>
          </a:p>
        </p:txBody>
      </p:sp>
      <p:sp>
        <p:nvSpPr>
          <p:cNvPr id="73" name="テキスト ボックス 72">
            <a:extLst>
              <a:ext uri="{FF2B5EF4-FFF2-40B4-BE49-F238E27FC236}">
                <a16:creationId xmlns:a16="http://schemas.microsoft.com/office/drawing/2014/main" id="{7990B1BD-8098-40DE-92B3-6F66085B4B40}"/>
              </a:ext>
            </a:extLst>
          </p:cNvPr>
          <p:cNvSpPr txBox="1"/>
          <p:nvPr/>
        </p:nvSpPr>
        <p:spPr>
          <a:xfrm>
            <a:off x="5440662" y="2791358"/>
            <a:ext cx="2563336" cy="796052"/>
          </a:xfrm>
          <a:prstGeom prst="rect">
            <a:avLst/>
          </a:prstGeom>
          <a:solidFill>
            <a:schemeClr val="accent5">
              <a:lumMod val="20000"/>
              <a:lumOff val="80000"/>
            </a:schemeClr>
          </a:solidFill>
        </p:spPr>
        <p:txBody>
          <a:bodyPr wrap="square" rtlCol="0" anchor="ctr" anchorCtr="0">
            <a:spAutoFit/>
          </a:bodyPr>
          <a:lstStyle/>
          <a:p>
            <a:pPr rtl="0">
              <a:lnSpc>
                <a:spcPts val="1400"/>
              </a:lnSpc>
            </a:pPr>
            <a:r>
              <a:rPr lang="en-US" sz="900" b="1" noProof="0" dirty="0">
                <a:ea typeface="BIZ UDPゴシック" panose="020B0400000000000000" pitchFamily="50" charset="-128"/>
              </a:rPr>
              <a:t>With the fiscal crisis resolved and a concerted public-private effort to revitalize Osaka now underway, signs that the virtuous cycle is being consolidated and accelerated</a:t>
            </a:r>
            <a:endParaRPr kumimoji="1" lang="en-US" sz="900" b="1" noProof="0" dirty="0">
              <a:ea typeface="BIZ UDPゴシック" panose="020B0400000000000000" pitchFamily="50" charset="-128"/>
            </a:endParaRPr>
          </a:p>
        </p:txBody>
      </p:sp>
      <p:sp>
        <p:nvSpPr>
          <p:cNvPr id="43" name="正方形/長方形 42">
            <a:extLst>
              <a:ext uri="{FF2B5EF4-FFF2-40B4-BE49-F238E27FC236}">
                <a16:creationId xmlns:a16="http://schemas.microsoft.com/office/drawing/2014/main" id="{B2DE3E63-8469-4A28-8380-A63779959B9A}"/>
              </a:ext>
            </a:extLst>
          </p:cNvPr>
          <p:cNvSpPr/>
          <p:nvPr/>
        </p:nvSpPr>
        <p:spPr>
          <a:xfrm>
            <a:off x="2476175" y="5942782"/>
            <a:ext cx="2170565" cy="97508"/>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60" name="正方形/長方形 59">
            <a:extLst>
              <a:ext uri="{FF2B5EF4-FFF2-40B4-BE49-F238E27FC236}">
                <a16:creationId xmlns:a16="http://schemas.microsoft.com/office/drawing/2014/main" id="{360E5BE9-4C3D-44F4-B63B-0DD85CE0723C}"/>
              </a:ext>
            </a:extLst>
          </p:cNvPr>
          <p:cNvSpPr/>
          <p:nvPr/>
        </p:nvSpPr>
        <p:spPr>
          <a:xfrm>
            <a:off x="2482655" y="5718372"/>
            <a:ext cx="2164085" cy="4757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rtl="0">
              <a:lnSpc>
                <a:spcPts val="1000"/>
              </a:lnSpc>
            </a:pPr>
            <a:r>
              <a:rPr lang="en-US" sz="900" b="1" noProof="0" dirty="0">
                <a:solidFill>
                  <a:schemeClr val="tx1"/>
                </a:solidFill>
                <a:ea typeface="BIZ UDPゴシック" panose="020B0400000000000000" pitchFamily="50" charset="-128"/>
              </a:rPr>
              <a:t>Public-private initiatives making progress</a:t>
            </a:r>
            <a:endParaRPr kumimoji="1" lang="en-US" sz="900" b="1" noProof="0" dirty="0">
              <a:solidFill>
                <a:schemeClr val="tx1"/>
              </a:solidFill>
              <a:ea typeface="BIZ UDPゴシック" panose="020B0400000000000000" pitchFamily="50" charset="-128"/>
            </a:endParaRPr>
          </a:p>
        </p:txBody>
      </p:sp>
      <p:sp>
        <p:nvSpPr>
          <p:cNvPr id="75" name="正方形/長方形 74">
            <a:extLst>
              <a:ext uri="{FF2B5EF4-FFF2-40B4-BE49-F238E27FC236}">
                <a16:creationId xmlns:a16="http://schemas.microsoft.com/office/drawing/2014/main" id="{69EB13C7-21D8-433B-90EB-ED3E42335BCD}"/>
              </a:ext>
            </a:extLst>
          </p:cNvPr>
          <p:cNvSpPr/>
          <p:nvPr/>
        </p:nvSpPr>
        <p:spPr>
          <a:xfrm>
            <a:off x="15551" y="2830122"/>
            <a:ext cx="2212084" cy="3983793"/>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76" name="正方形/長方形 75">
            <a:extLst>
              <a:ext uri="{FF2B5EF4-FFF2-40B4-BE49-F238E27FC236}">
                <a16:creationId xmlns:a16="http://schemas.microsoft.com/office/drawing/2014/main" id="{1B82FA3B-4263-48E1-9943-7DC1EBAE4963}"/>
              </a:ext>
            </a:extLst>
          </p:cNvPr>
          <p:cNvSpPr/>
          <p:nvPr/>
        </p:nvSpPr>
        <p:spPr>
          <a:xfrm>
            <a:off x="2274216" y="2831840"/>
            <a:ext cx="2528014" cy="3983793"/>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77" name="正方形/長方形 76">
            <a:extLst>
              <a:ext uri="{FF2B5EF4-FFF2-40B4-BE49-F238E27FC236}">
                <a16:creationId xmlns:a16="http://schemas.microsoft.com/office/drawing/2014/main" id="{F54AA0B4-A9C6-4AC9-83D3-6BCF6C3E3C23}"/>
              </a:ext>
            </a:extLst>
          </p:cNvPr>
          <p:cNvSpPr/>
          <p:nvPr/>
        </p:nvSpPr>
        <p:spPr>
          <a:xfrm>
            <a:off x="5356863" y="2744438"/>
            <a:ext cx="2724861" cy="4064268"/>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78" name="二等辺三角形 77">
            <a:extLst>
              <a:ext uri="{FF2B5EF4-FFF2-40B4-BE49-F238E27FC236}">
                <a16:creationId xmlns:a16="http://schemas.microsoft.com/office/drawing/2014/main" id="{36FF9908-ADAA-4B87-AA47-E87E11CBC52E}"/>
              </a:ext>
            </a:extLst>
          </p:cNvPr>
          <p:cNvSpPr/>
          <p:nvPr/>
        </p:nvSpPr>
        <p:spPr>
          <a:xfrm rot="5400000">
            <a:off x="7394378" y="4402940"/>
            <a:ext cx="1699473" cy="225140"/>
          </a:xfrm>
          <a:prstGeom prst="triangle">
            <a:avLst/>
          </a:prstGeom>
          <a:solidFill>
            <a:schemeClr val="accent5">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grpSp>
        <p:nvGrpSpPr>
          <p:cNvPr id="94" name="グループ化 93">
            <a:extLst>
              <a:ext uri="{FF2B5EF4-FFF2-40B4-BE49-F238E27FC236}">
                <a16:creationId xmlns:a16="http://schemas.microsoft.com/office/drawing/2014/main" id="{C52C63D7-22EB-4D14-B225-D11B09FE029B}"/>
              </a:ext>
            </a:extLst>
          </p:cNvPr>
          <p:cNvGrpSpPr/>
          <p:nvPr/>
        </p:nvGrpSpPr>
        <p:grpSpPr>
          <a:xfrm>
            <a:off x="4862601" y="3270623"/>
            <a:ext cx="438719" cy="3190479"/>
            <a:chOff x="-6920067" y="1364656"/>
            <a:chExt cx="5906413" cy="2865038"/>
          </a:xfrm>
        </p:grpSpPr>
        <p:sp>
          <p:nvSpPr>
            <p:cNvPr id="98" name="フリーフォーム: 図形 97">
              <a:extLst>
                <a:ext uri="{FF2B5EF4-FFF2-40B4-BE49-F238E27FC236}">
                  <a16:creationId xmlns:a16="http://schemas.microsoft.com/office/drawing/2014/main" id="{08D36D75-6BBC-4E5B-9D2E-41F3A84B475A}"/>
                </a:ext>
              </a:extLst>
            </p:cNvPr>
            <p:cNvSpPr/>
            <p:nvPr/>
          </p:nvSpPr>
          <p:spPr>
            <a:xfrm>
              <a:off x="-6920067" y="2232937"/>
              <a:ext cx="5904000" cy="1996757"/>
            </a:xfrm>
            <a:custGeom>
              <a:avLst/>
              <a:gdLst>
                <a:gd name="connsiteX0" fmla="*/ 5904000 w 5904000"/>
                <a:gd name="connsiteY0" fmla="*/ 0 h 1996757"/>
                <a:gd name="connsiteX1" fmla="*/ 5904000 w 5904000"/>
                <a:gd name="connsiteY1" fmla="*/ 1870440 h 1996757"/>
                <a:gd name="connsiteX2" fmla="*/ 5777683 w 5904000"/>
                <a:gd name="connsiteY2" fmla="*/ 1996757 h 1996757"/>
                <a:gd name="connsiteX3" fmla="*/ 126317 w 5904000"/>
                <a:gd name="connsiteY3" fmla="*/ 1996757 h 1996757"/>
                <a:gd name="connsiteX4" fmla="*/ 0 w 5904000"/>
                <a:gd name="connsiteY4" fmla="*/ 1870440 h 1996757"/>
                <a:gd name="connsiteX5" fmla="*/ 0 w 5904000"/>
                <a:gd name="connsiteY5" fmla="*/ 1161110 h 1996757"/>
                <a:gd name="connsiteX6" fmla="*/ 1612681 w 5904000"/>
                <a:gd name="connsiteY6" fmla="*/ 843952 h 1996757"/>
                <a:gd name="connsiteX7" fmla="*/ 1780264 w 5904000"/>
                <a:gd name="connsiteY7" fmla="*/ 847725 h 1996757"/>
                <a:gd name="connsiteX8" fmla="*/ 4519875 w 5904000"/>
                <a:gd name="connsiteY8" fmla="*/ 1419225 h 1996757"/>
                <a:gd name="connsiteX9" fmla="*/ 5904000 w 5904000"/>
                <a:gd name="connsiteY9" fmla="*/ 0 h 1996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04000" h="1996757">
                  <a:moveTo>
                    <a:pt x="5904000" y="0"/>
                  </a:moveTo>
                  <a:lnTo>
                    <a:pt x="5904000" y="1870440"/>
                  </a:lnTo>
                  <a:cubicBezTo>
                    <a:pt x="5904000" y="1940203"/>
                    <a:pt x="5847446" y="1996757"/>
                    <a:pt x="5777683" y="1996757"/>
                  </a:cubicBezTo>
                  <a:lnTo>
                    <a:pt x="126317" y="1996757"/>
                  </a:lnTo>
                  <a:cubicBezTo>
                    <a:pt x="56554" y="1996757"/>
                    <a:pt x="0" y="1940203"/>
                    <a:pt x="0" y="1870440"/>
                  </a:cubicBezTo>
                  <a:lnTo>
                    <a:pt x="0" y="1161110"/>
                  </a:lnTo>
                  <a:lnTo>
                    <a:pt x="1612681" y="843952"/>
                  </a:lnTo>
                  <a:lnTo>
                    <a:pt x="1780264" y="847725"/>
                  </a:lnTo>
                  <a:cubicBezTo>
                    <a:pt x="2534373" y="890587"/>
                    <a:pt x="3832586" y="1560513"/>
                    <a:pt x="4519875" y="1419225"/>
                  </a:cubicBezTo>
                  <a:cubicBezTo>
                    <a:pt x="5207165" y="1277937"/>
                    <a:pt x="5555582" y="638968"/>
                    <a:pt x="5904000" y="0"/>
                  </a:cubicBezTo>
                  <a:close/>
                </a:path>
              </a:pathLst>
            </a:custGeom>
            <a:solidFill>
              <a:srgbClr val="E6001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rtl="0"/>
              <a:endParaRPr kumimoji="1" lang="en-US" noProof="0" dirty="0"/>
            </a:p>
          </p:txBody>
        </p:sp>
        <p:sp>
          <p:nvSpPr>
            <p:cNvPr id="96" name="フリーフォーム: 図形 95">
              <a:extLst>
                <a:ext uri="{FF2B5EF4-FFF2-40B4-BE49-F238E27FC236}">
                  <a16:creationId xmlns:a16="http://schemas.microsoft.com/office/drawing/2014/main" id="{57B21A6F-1A54-4345-AE94-C5A49EF47176}"/>
                </a:ext>
              </a:extLst>
            </p:cNvPr>
            <p:cNvSpPr/>
            <p:nvPr/>
          </p:nvSpPr>
          <p:spPr>
            <a:xfrm>
              <a:off x="-5304973" y="2232937"/>
              <a:ext cx="4291319" cy="1438761"/>
            </a:xfrm>
            <a:custGeom>
              <a:avLst/>
              <a:gdLst>
                <a:gd name="connsiteX0" fmla="*/ 4291319 w 4291319"/>
                <a:gd name="connsiteY0" fmla="*/ 0 h 1438761"/>
                <a:gd name="connsiteX1" fmla="*/ 2907194 w 4291319"/>
                <a:gd name="connsiteY1" fmla="*/ 1419225 h 1438761"/>
                <a:gd name="connsiteX2" fmla="*/ 167583 w 4291319"/>
                <a:gd name="connsiteY2" fmla="*/ 847725 h 1438761"/>
                <a:gd name="connsiteX3" fmla="*/ 0 w 4291319"/>
                <a:gd name="connsiteY3" fmla="*/ 843952 h 1438761"/>
                <a:gd name="connsiteX4" fmla="*/ 4291319 w 4291319"/>
                <a:gd name="connsiteY4" fmla="*/ 0 h 1438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1319" h="1438761">
                  <a:moveTo>
                    <a:pt x="4291319" y="0"/>
                  </a:moveTo>
                  <a:cubicBezTo>
                    <a:pt x="3942901" y="638968"/>
                    <a:pt x="3594484" y="1277937"/>
                    <a:pt x="2907194" y="1419225"/>
                  </a:cubicBezTo>
                  <a:cubicBezTo>
                    <a:pt x="2219905" y="1560513"/>
                    <a:pt x="921692" y="890587"/>
                    <a:pt x="167583" y="847725"/>
                  </a:cubicBezTo>
                  <a:lnTo>
                    <a:pt x="0" y="843952"/>
                  </a:lnTo>
                  <a:lnTo>
                    <a:pt x="4291319" y="0"/>
                  </a:lnTo>
                  <a:close/>
                </a:path>
              </a:pathLst>
            </a:custGeom>
            <a:solidFill>
              <a:srgbClr val="0068B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rtl="0"/>
              <a:endParaRPr kumimoji="1" lang="en-US" noProof="0" dirty="0"/>
            </a:p>
          </p:txBody>
        </p:sp>
        <p:sp>
          <p:nvSpPr>
            <p:cNvPr id="97" name="フリーフォーム: 図形 96">
              <a:extLst>
                <a:ext uri="{FF2B5EF4-FFF2-40B4-BE49-F238E27FC236}">
                  <a16:creationId xmlns:a16="http://schemas.microsoft.com/office/drawing/2014/main" id="{97DD2030-3E62-4869-9F71-B15DF96C6EEC}"/>
                </a:ext>
              </a:extLst>
            </p:cNvPr>
            <p:cNvSpPr/>
            <p:nvPr/>
          </p:nvSpPr>
          <p:spPr>
            <a:xfrm>
              <a:off x="-6920067" y="3089500"/>
              <a:ext cx="1612681" cy="319510"/>
            </a:xfrm>
            <a:custGeom>
              <a:avLst/>
              <a:gdLst>
                <a:gd name="connsiteX0" fmla="*/ 1508193 w 1612681"/>
                <a:gd name="connsiteY0" fmla="*/ 0 h 319510"/>
                <a:gd name="connsiteX1" fmla="*/ 1612681 w 1612681"/>
                <a:gd name="connsiteY1" fmla="*/ 2352 h 319510"/>
                <a:gd name="connsiteX2" fmla="*/ 0 w 1612681"/>
                <a:gd name="connsiteY2" fmla="*/ 319510 h 319510"/>
                <a:gd name="connsiteX3" fmla="*/ 0 w 1612681"/>
                <a:gd name="connsiteY3" fmla="*/ 318853 h 319510"/>
                <a:gd name="connsiteX4" fmla="*/ 385550 w 1612681"/>
                <a:gd name="connsiteY4" fmla="*/ 189965 h 319510"/>
                <a:gd name="connsiteX5" fmla="*/ 1508193 w 1612681"/>
                <a:gd name="connsiteY5" fmla="*/ 0 h 31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2681" h="319510">
                  <a:moveTo>
                    <a:pt x="1508193" y="0"/>
                  </a:moveTo>
                  <a:lnTo>
                    <a:pt x="1612681" y="2352"/>
                  </a:lnTo>
                  <a:lnTo>
                    <a:pt x="0" y="319510"/>
                  </a:lnTo>
                  <a:lnTo>
                    <a:pt x="0" y="318853"/>
                  </a:lnTo>
                  <a:lnTo>
                    <a:pt x="385550" y="189965"/>
                  </a:lnTo>
                  <a:cubicBezTo>
                    <a:pt x="717039" y="86994"/>
                    <a:pt x="1071833" y="5650"/>
                    <a:pt x="1508193" y="0"/>
                  </a:cubicBezTo>
                  <a:close/>
                </a:path>
              </a:pathLst>
            </a:custGeom>
            <a:solidFill>
              <a:srgbClr val="0068B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rtl="0"/>
              <a:endParaRPr kumimoji="1" lang="en-US" noProof="0" dirty="0"/>
            </a:p>
          </p:txBody>
        </p:sp>
        <p:sp>
          <p:nvSpPr>
            <p:cNvPr id="99" name="フリーフォーム: 図形 98">
              <a:extLst>
                <a:ext uri="{FF2B5EF4-FFF2-40B4-BE49-F238E27FC236}">
                  <a16:creationId xmlns:a16="http://schemas.microsoft.com/office/drawing/2014/main" id="{A56418FC-51DC-4EDC-B55F-81801B3DBAFB}"/>
                </a:ext>
              </a:extLst>
            </p:cNvPr>
            <p:cNvSpPr/>
            <p:nvPr/>
          </p:nvSpPr>
          <p:spPr>
            <a:xfrm>
              <a:off x="-5090782" y="1364656"/>
              <a:ext cx="1904573" cy="567742"/>
            </a:xfrm>
            <a:custGeom>
              <a:avLst/>
              <a:gdLst>
                <a:gd name="connsiteX0" fmla="*/ 0 w 1904573"/>
                <a:gd name="connsiteY0" fmla="*/ 0 h 567742"/>
                <a:gd name="connsiteX1" fmla="*/ 3885 w 1904573"/>
                <a:gd name="connsiteY1" fmla="*/ 0 h 567742"/>
                <a:gd name="connsiteX2" fmla="*/ 1904573 w 1904573"/>
                <a:gd name="connsiteY2" fmla="*/ 296762 h 567742"/>
                <a:gd name="connsiteX3" fmla="*/ 1793660 w 1904573"/>
                <a:gd name="connsiteY3" fmla="*/ 314815 h 567742"/>
                <a:gd name="connsiteX4" fmla="*/ 618544 w 1904573"/>
                <a:gd name="connsiteY4" fmla="*/ 563837 h 567742"/>
                <a:gd name="connsiteX5" fmla="*/ 95811 w 1904573"/>
                <a:gd name="connsiteY5" fmla="*/ 190920 h 567742"/>
                <a:gd name="connsiteX6" fmla="*/ 0 w 1904573"/>
                <a:gd name="connsiteY6" fmla="*/ 0 h 567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4573" h="567742">
                  <a:moveTo>
                    <a:pt x="0" y="0"/>
                  </a:moveTo>
                  <a:lnTo>
                    <a:pt x="3885" y="0"/>
                  </a:lnTo>
                  <a:lnTo>
                    <a:pt x="1904573" y="296762"/>
                  </a:lnTo>
                  <a:lnTo>
                    <a:pt x="1793660" y="314815"/>
                  </a:lnTo>
                  <a:cubicBezTo>
                    <a:pt x="1344828" y="407016"/>
                    <a:pt x="898227" y="597324"/>
                    <a:pt x="618544" y="563837"/>
                  </a:cubicBezTo>
                  <a:cubicBezTo>
                    <a:pt x="338861" y="530350"/>
                    <a:pt x="199763" y="375771"/>
                    <a:pt x="95811" y="190920"/>
                  </a:cubicBezTo>
                  <a:lnTo>
                    <a:pt x="0" y="0"/>
                  </a:lnTo>
                  <a:close/>
                </a:path>
              </a:pathLst>
            </a:custGeom>
            <a:solidFill>
              <a:srgbClr val="D2D7D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rtl="0"/>
              <a:endParaRPr kumimoji="1" lang="en-US" noProof="0" dirty="0"/>
            </a:p>
          </p:txBody>
        </p:sp>
        <p:sp>
          <p:nvSpPr>
            <p:cNvPr id="100" name="フリーフォーム: 図形 99">
              <a:extLst>
                <a:ext uri="{FF2B5EF4-FFF2-40B4-BE49-F238E27FC236}">
                  <a16:creationId xmlns:a16="http://schemas.microsoft.com/office/drawing/2014/main" id="{04F43ABC-8138-4465-99B0-4D6D6EB97671}"/>
                </a:ext>
              </a:extLst>
            </p:cNvPr>
            <p:cNvSpPr/>
            <p:nvPr/>
          </p:nvSpPr>
          <p:spPr>
            <a:xfrm>
              <a:off x="-3186209" y="1631596"/>
              <a:ext cx="2170143" cy="368654"/>
            </a:xfrm>
            <a:custGeom>
              <a:avLst/>
              <a:gdLst>
                <a:gd name="connsiteX0" fmla="*/ 332564 w 2170143"/>
                <a:gd name="connsiteY0" fmla="*/ 298 h 368654"/>
                <a:gd name="connsiteX1" fmla="*/ 2170143 w 2170143"/>
                <a:gd name="connsiteY1" fmla="*/ 368654 h 368654"/>
                <a:gd name="connsiteX2" fmla="*/ 0 w 2170143"/>
                <a:gd name="connsiteY2" fmla="*/ 29822 h 368654"/>
                <a:gd name="connsiteX3" fmla="*/ 112927 w 2170143"/>
                <a:gd name="connsiteY3" fmla="*/ 11440 h 368654"/>
                <a:gd name="connsiteX4" fmla="*/ 332564 w 2170143"/>
                <a:gd name="connsiteY4" fmla="*/ 298 h 368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0143" h="368654">
                  <a:moveTo>
                    <a:pt x="332564" y="298"/>
                  </a:moveTo>
                  <a:cubicBezTo>
                    <a:pt x="908592" y="12257"/>
                    <a:pt x="1539367" y="190456"/>
                    <a:pt x="2170143" y="368654"/>
                  </a:cubicBezTo>
                  <a:lnTo>
                    <a:pt x="0" y="29822"/>
                  </a:lnTo>
                  <a:lnTo>
                    <a:pt x="112927" y="11440"/>
                  </a:lnTo>
                  <a:cubicBezTo>
                    <a:pt x="187094" y="3014"/>
                    <a:pt x="260561" y="-1197"/>
                    <a:pt x="332564" y="298"/>
                  </a:cubicBezTo>
                  <a:close/>
                </a:path>
              </a:pathLst>
            </a:custGeom>
            <a:solidFill>
              <a:srgbClr val="D2D7D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rtl="0"/>
              <a:endParaRPr kumimoji="1" lang="en-US" noProof="0" dirty="0"/>
            </a:p>
          </p:txBody>
        </p:sp>
        <p:sp>
          <p:nvSpPr>
            <p:cNvPr id="101" name="フリーフォーム: 図形 100">
              <a:extLst>
                <a:ext uri="{FF2B5EF4-FFF2-40B4-BE49-F238E27FC236}">
                  <a16:creationId xmlns:a16="http://schemas.microsoft.com/office/drawing/2014/main" id="{84196186-FF08-4CE2-B889-22B5319D83BB}"/>
                </a:ext>
              </a:extLst>
            </p:cNvPr>
            <p:cNvSpPr/>
            <p:nvPr/>
          </p:nvSpPr>
          <p:spPr>
            <a:xfrm>
              <a:off x="-6920067" y="1364656"/>
              <a:ext cx="5904000" cy="2043696"/>
            </a:xfrm>
            <a:custGeom>
              <a:avLst/>
              <a:gdLst>
                <a:gd name="connsiteX0" fmla="*/ 126317 w 5904000"/>
                <a:gd name="connsiteY0" fmla="*/ 0 h 2043696"/>
                <a:gd name="connsiteX1" fmla="*/ 1829284 w 5904000"/>
                <a:gd name="connsiteY1" fmla="*/ 0 h 2043696"/>
                <a:gd name="connsiteX2" fmla="*/ 1925095 w 5904000"/>
                <a:gd name="connsiteY2" fmla="*/ 190920 h 2043696"/>
                <a:gd name="connsiteX3" fmla="*/ 2447828 w 5904000"/>
                <a:gd name="connsiteY3" fmla="*/ 563837 h 2043696"/>
                <a:gd name="connsiteX4" fmla="*/ 3622944 w 5904000"/>
                <a:gd name="connsiteY4" fmla="*/ 314815 h 2043696"/>
                <a:gd name="connsiteX5" fmla="*/ 3733857 w 5904000"/>
                <a:gd name="connsiteY5" fmla="*/ 296762 h 2043696"/>
                <a:gd name="connsiteX6" fmla="*/ 5904000 w 5904000"/>
                <a:gd name="connsiteY6" fmla="*/ 635594 h 2043696"/>
                <a:gd name="connsiteX7" fmla="*/ 5904000 w 5904000"/>
                <a:gd name="connsiteY7" fmla="*/ 883243 h 2043696"/>
                <a:gd name="connsiteX8" fmla="*/ 1612681 w 5904000"/>
                <a:gd name="connsiteY8" fmla="*/ 1727195 h 2043696"/>
                <a:gd name="connsiteX9" fmla="*/ 1508193 w 5904000"/>
                <a:gd name="connsiteY9" fmla="*/ 1724843 h 2043696"/>
                <a:gd name="connsiteX10" fmla="*/ 385550 w 5904000"/>
                <a:gd name="connsiteY10" fmla="*/ 1914808 h 2043696"/>
                <a:gd name="connsiteX11" fmla="*/ 0 w 5904000"/>
                <a:gd name="connsiteY11" fmla="*/ 2043696 h 2043696"/>
                <a:gd name="connsiteX12" fmla="*/ 0 w 5904000"/>
                <a:gd name="connsiteY12" fmla="*/ 126317 h 2043696"/>
                <a:gd name="connsiteX13" fmla="*/ 126317 w 5904000"/>
                <a:gd name="connsiteY13" fmla="*/ 0 h 2043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4000" h="2043696">
                  <a:moveTo>
                    <a:pt x="126317" y="0"/>
                  </a:moveTo>
                  <a:lnTo>
                    <a:pt x="1829284" y="0"/>
                  </a:lnTo>
                  <a:lnTo>
                    <a:pt x="1925095" y="190920"/>
                  </a:lnTo>
                  <a:cubicBezTo>
                    <a:pt x="2029047" y="375771"/>
                    <a:pt x="2168145" y="530350"/>
                    <a:pt x="2447828" y="563837"/>
                  </a:cubicBezTo>
                  <a:cubicBezTo>
                    <a:pt x="2727511" y="597324"/>
                    <a:pt x="3174112" y="407016"/>
                    <a:pt x="3622944" y="314815"/>
                  </a:cubicBezTo>
                  <a:lnTo>
                    <a:pt x="3733857" y="296762"/>
                  </a:lnTo>
                  <a:lnTo>
                    <a:pt x="5904000" y="635594"/>
                  </a:lnTo>
                  <a:lnTo>
                    <a:pt x="5904000" y="883243"/>
                  </a:lnTo>
                  <a:lnTo>
                    <a:pt x="1612681" y="1727195"/>
                  </a:lnTo>
                  <a:lnTo>
                    <a:pt x="1508193" y="1724843"/>
                  </a:lnTo>
                  <a:cubicBezTo>
                    <a:pt x="1071833" y="1730493"/>
                    <a:pt x="717039" y="1811837"/>
                    <a:pt x="385550" y="1914808"/>
                  </a:cubicBezTo>
                  <a:lnTo>
                    <a:pt x="0" y="2043696"/>
                  </a:lnTo>
                  <a:lnTo>
                    <a:pt x="0" y="126317"/>
                  </a:lnTo>
                  <a:cubicBezTo>
                    <a:pt x="0" y="56554"/>
                    <a:pt x="56554" y="0"/>
                    <a:pt x="126317" y="0"/>
                  </a:cubicBezTo>
                  <a:close/>
                </a:path>
              </a:pathLst>
            </a:custGeom>
            <a:solidFill>
              <a:srgbClr val="0068B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rtl="0"/>
              <a:endParaRPr kumimoji="1" lang="en-US" noProof="0" dirty="0"/>
            </a:p>
          </p:txBody>
        </p:sp>
        <p:sp>
          <p:nvSpPr>
            <p:cNvPr id="102" name="フリーフォーム: 図形 101">
              <a:extLst>
                <a:ext uri="{FF2B5EF4-FFF2-40B4-BE49-F238E27FC236}">
                  <a16:creationId xmlns:a16="http://schemas.microsoft.com/office/drawing/2014/main" id="{0A434872-7A48-429C-82ED-BA809B4D799E}"/>
                </a:ext>
              </a:extLst>
            </p:cNvPr>
            <p:cNvSpPr/>
            <p:nvPr/>
          </p:nvSpPr>
          <p:spPr>
            <a:xfrm>
              <a:off x="-5091112" y="1366670"/>
              <a:ext cx="4070831" cy="635594"/>
            </a:xfrm>
            <a:custGeom>
              <a:avLst/>
              <a:gdLst>
                <a:gd name="connsiteX0" fmla="*/ 0 w 4070831"/>
                <a:gd name="connsiteY0" fmla="*/ 0 h 635594"/>
                <a:gd name="connsiteX1" fmla="*/ 3944514 w 4070831"/>
                <a:gd name="connsiteY1" fmla="*/ 0 h 635594"/>
                <a:gd name="connsiteX2" fmla="*/ 4070831 w 4070831"/>
                <a:gd name="connsiteY2" fmla="*/ 126317 h 635594"/>
                <a:gd name="connsiteX3" fmla="*/ 4070831 w 4070831"/>
                <a:gd name="connsiteY3" fmla="*/ 635594 h 635594"/>
                <a:gd name="connsiteX4" fmla="*/ 2233252 w 4070831"/>
                <a:gd name="connsiteY4" fmla="*/ 267238 h 635594"/>
                <a:gd name="connsiteX5" fmla="*/ 2013615 w 4070831"/>
                <a:gd name="connsiteY5" fmla="*/ 278380 h 635594"/>
                <a:gd name="connsiteX6" fmla="*/ 1900688 w 4070831"/>
                <a:gd name="connsiteY6" fmla="*/ 296762 h 635594"/>
                <a:gd name="connsiteX7" fmla="*/ 0 w 4070831"/>
                <a:gd name="connsiteY7" fmla="*/ 0 h 63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70831" h="635594">
                  <a:moveTo>
                    <a:pt x="0" y="0"/>
                  </a:moveTo>
                  <a:lnTo>
                    <a:pt x="3944514" y="0"/>
                  </a:lnTo>
                  <a:cubicBezTo>
                    <a:pt x="4014277" y="0"/>
                    <a:pt x="4070831" y="56554"/>
                    <a:pt x="4070831" y="126317"/>
                  </a:cubicBezTo>
                  <a:lnTo>
                    <a:pt x="4070831" y="635594"/>
                  </a:lnTo>
                  <a:cubicBezTo>
                    <a:pt x="3440055" y="457396"/>
                    <a:pt x="2809280" y="279197"/>
                    <a:pt x="2233252" y="267238"/>
                  </a:cubicBezTo>
                  <a:cubicBezTo>
                    <a:pt x="2161249" y="265743"/>
                    <a:pt x="2087782" y="269954"/>
                    <a:pt x="2013615" y="278380"/>
                  </a:cubicBezTo>
                  <a:lnTo>
                    <a:pt x="1900688" y="296762"/>
                  </a:lnTo>
                  <a:lnTo>
                    <a:pt x="0" y="0"/>
                  </a:lnTo>
                  <a:close/>
                </a:path>
              </a:pathLst>
            </a:custGeom>
            <a:solidFill>
              <a:srgbClr val="D2D7D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rtl="0"/>
              <a:endParaRPr kumimoji="1" lang="en-US" noProof="0" dirty="0"/>
            </a:p>
          </p:txBody>
        </p:sp>
      </p:grpSp>
      <p:sp>
        <p:nvSpPr>
          <p:cNvPr id="64" name="正方形/長方形 63">
            <a:extLst>
              <a:ext uri="{FF2B5EF4-FFF2-40B4-BE49-F238E27FC236}">
                <a16:creationId xmlns:a16="http://schemas.microsoft.com/office/drawing/2014/main" id="{82A83BA8-6F2F-4623-A6B5-888A6354FF52}"/>
              </a:ext>
            </a:extLst>
          </p:cNvPr>
          <p:cNvSpPr/>
          <p:nvPr/>
        </p:nvSpPr>
        <p:spPr>
          <a:xfrm>
            <a:off x="4939738" y="3270622"/>
            <a:ext cx="284007" cy="31904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rtl="0"/>
            <a:r>
              <a:rPr lang="en-US" sz="2400" b="1" noProof="0" dirty="0">
                <a:solidFill>
                  <a:schemeClr val="bg1"/>
                </a:solidFill>
                <a:ea typeface="BIZ UDPゴシック" panose="020B0400000000000000" pitchFamily="50" charset="-128"/>
              </a:rPr>
              <a:t>Expo 2025</a:t>
            </a:r>
            <a:endParaRPr kumimoji="1" lang="en-US" sz="2400" b="1" noProof="0" dirty="0">
              <a:solidFill>
                <a:schemeClr val="bg1"/>
              </a:solidFill>
              <a:ea typeface="BIZ UDPゴシック" panose="020B0400000000000000" pitchFamily="50" charset="-128"/>
            </a:endParaRPr>
          </a:p>
        </p:txBody>
      </p:sp>
      <p:sp>
        <p:nvSpPr>
          <p:cNvPr id="103" name="二等辺三角形 102">
            <a:extLst>
              <a:ext uri="{FF2B5EF4-FFF2-40B4-BE49-F238E27FC236}">
                <a16:creationId xmlns:a16="http://schemas.microsoft.com/office/drawing/2014/main" id="{6440D18D-2291-4CBD-8A17-E7DFA9A906F2}"/>
              </a:ext>
            </a:extLst>
          </p:cNvPr>
          <p:cNvSpPr/>
          <p:nvPr/>
        </p:nvSpPr>
        <p:spPr>
          <a:xfrm rot="10800000">
            <a:off x="6051032" y="5225598"/>
            <a:ext cx="1438802" cy="149661"/>
          </a:xfrm>
          <a:prstGeom prst="triangl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104" name="正方形/長方形 103">
            <a:extLst>
              <a:ext uri="{FF2B5EF4-FFF2-40B4-BE49-F238E27FC236}">
                <a16:creationId xmlns:a16="http://schemas.microsoft.com/office/drawing/2014/main" id="{1B6BECE0-83C7-4CB3-B49B-70CB7045005E}"/>
              </a:ext>
            </a:extLst>
          </p:cNvPr>
          <p:cNvSpPr/>
          <p:nvPr/>
        </p:nvSpPr>
        <p:spPr>
          <a:xfrm>
            <a:off x="5594181" y="5417373"/>
            <a:ext cx="2348839" cy="26087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ts val="1100"/>
              </a:lnSpc>
            </a:pPr>
            <a:r>
              <a:rPr lang="en-US" sz="1050" b="1" noProof="0" dirty="0">
                <a:solidFill>
                  <a:schemeClr val="bg1"/>
                </a:solidFill>
                <a:ea typeface="BIZ UDPゴシック" panose="020B0400000000000000" pitchFamily="50" charset="-128"/>
              </a:rPr>
              <a:t>Consolidating and accelerating virtuous circle</a:t>
            </a:r>
          </a:p>
        </p:txBody>
      </p:sp>
      <p:sp>
        <p:nvSpPr>
          <p:cNvPr id="106" name="テキスト ボックス 105">
            <a:extLst>
              <a:ext uri="{FF2B5EF4-FFF2-40B4-BE49-F238E27FC236}">
                <a16:creationId xmlns:a16="http://schemas.microsoft.com/office/drawing/2014/main" id="{7538526B-C9B7-45E8-A48F-47AF22D9F0A5}"/>
              </a:ext>
            </a:extLst>
          </p:cNvPr>
          <p:cNvSpPr txBox="1"/>
          <p:nvPr/>
        </p:nvSpPr>
        <p:spPr>
          <a:xfrm>
            <a:off x="4750850" y="2973245"/>
            <a:ext cx="658388" cy="264240"/>
          </a:xfrm>
          <a:prstGeom prst="rect">
            <a:avLst/>
          </a:prstGeom>
          <a:noFill/>
        </p:spPr>
        <p:txBody>
          <a:bodyPr wrap="square" rtlCol="0">
            <a:spAutoFit/>
          </a:bodyPr>
          <a:lstStyle/>
          <a:p>
            <a:pPr algn="ctr" rtl="0">
              <a:lnSpc>
                <a:spcPts val="1400"/>
              </a:lnSpc>
            </a:pPr>
            <a:r>
              <a:rPr lang="en-US" sz="1100" b="1" noProof="0" dirty="0">
                <a:ea typeface="BIZ UDPゴシック" panose="020B0400000000000000" pitchFamily="50" charset="-128"/>
              </a:rPr>
              <a:t>2025</a:t>
            </a:r>
          </a:p>
        </p:txBody>
      </p:sp>
      <p:cxnSp>
        <p:nvCxnSpPr>
          <p:cNvPr id="5" name="直線矢印コネクタ 4">
            <a:extLst>
              <a:ext uri="{FF2B5EF4-FFF2-40B4-BE49-F238E27FC236}">
                <a16:creationId xmlns:a16="http://schemas.microsoft.com/office/drawing/2014/main" id="{2E8ABE80-C8AA-4F8F-8E40-4BED66406623}"/>
              </a:ext>
            </a:extLst>
          </p:cNvPr>
          <p:cNvCxnSpPr>
            <a:cxnSpLocks/>
          </p:cNvCxnSpPr>
          <p:nvPr/>
        </p:nvCxnSpPr>
        <p:spPr>
          <a:xfrm>
            <a:off x="2274216" y="2474438"/>
            <a:ext cx="3026612" cy="0"/>
          </a:xfrm>
          <a:prstGeom prst="straightConnector1">
            <a:avLst/>
          </a:prstGeom>
          <a:ln w="53975">
            <a:solidFill>
              <a:schemeClr val="accent2"/>
            </a:solidFill>
            <a:tailEnd type="triangle" w="lg" len="med"/>
          </a:ln>
        </p:spPr>
        <p:style>
          <a:lnRef idx="1">
            <a:schemeClr val="accent1"/>
          </a:lnRef>
          <a:fillRef idx="0">
            <a:schemeClr val="accent1"/>
          </a:fillRef>
          <a:effectRef idx="0">
            <a:schemeClr val="accent1"/>
          </a:effectRef>
          <a:fontRef idx="minor">
            <a:schemeClr val="tx1"/>
          </a:fontRef>
        </p:style>
      </p:cxnSp>
      <p:sp>
        <p:nvSpPr>
          <p:cNvPr id="61" name="テキスト ボックス 60">
            <a:extLst>
              <a:ext uri="{FF2B5EF4-FFF2-40B4-BE49-F238E27FC236}">
                <a16:creationId xmlns:a16="http://schemas.microsoft.com/office/drawing/2014/main" id="{A5CF6844-D212-4348-9D80-05D906AE2CAD}"/>
              </a:ext>
            </a:extLst>
          </p:cNvPr>
          <p:cNvSpPr txBox="1"/>
          <p:nvPr/>
        </p:nvSpPr>
        <p:spPr>
          <a:xfrm>
            <a:off x="2444553" y="2234751"/>
            <a:ext cx="2285530" cy="478849"/>
          </a:xfrm>
          <a:prstGeom prst="rect">
            <a:avLst/>
          </a:prstGeom>
          <a:solidFill>
            <a:schemeClr val="accent5">
              <a:lumMod val="20000"/>
              <a:lumOff val="80000"/>
            </a:schemeClr>
          </a:solidFill>
        </p:spPr>
        <p:txBody>
          <a:bodyPr wrap="square" rtlCol="0">
            <a:spAutoFit/>
          </a:bodyPr>
          <a:lstStyle/>
          <a:p>
            <a:pPr algn="ctr" rtl="0">
              <a:lnSpc>
                <a:spcPts val="1000"/>
              </a:lnSpc>
            </a:pPr>
            <a:r>
              <a:rPr lang="en-US" sz="1000" b="1" noProof="0" dirty="0">
                <a:ea typeface="BIZ UDPゴシック" panose="020B0400000000000000" pitchFamily="50" charset="-128"/>
              </a:rPr>
              <a:t>The prefecture and city working together to tackle challenges and restore and enhance Osaka’s potential</a:t>
            </a:r>
            <a:endParaRPr kumimoji="1" lang="en-US" sz="1000" noProof="0" dirty="0">
              <a:ea typeface="BIZ UDPゴシック" panose="020B0400000000000000" pitchFamily="50" charset="-128"/>
            </a:endParaRPr>
          </a:p>
        </p:txBody>
      </p:sp>
      <p:sp>
        <p:nvSpPr>
          <p:cNvPr id="67" name="スライド番号プレースホルダー 3">
            <a:extLst>
              <a:ext uri="{FF2B5EF4-FFF2-40B4-BE49-F238E27FC236}">
                <a16:creationId xmlns:a16="http://schemas.microsoft.com/office/drawing/2014/main" id="{16F7F191-0A5D-47F0-8DB1-7816E01798FB}"/>
              </a:ext>
            </a:extLst>
          </p:cNvPr>
          <p:cNvSpPr>
            <a:spLocks noGrp="1"/>
          </p:cNvSpPr>
          <p:nvPr>
            <p:ph type="sldNum" sz="quarter" idx="12"/>
          </p:nvPr>
        </p:nvSpPr>
        <p:spPr>
          <a:xfrm>
            <a:off x="7661599" y="6482821"/>
            <a:ext cx="2228850" cy="365125"/>
          </a:xfrm>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en-US" sz="1200" b="0" i="0" u="none" strike="noStrike" kern="1200" cap="none" spc="0" normalizeH="0" baseline="0" noProof="0" smtClean="0">
                <a:ln>
                  <a:noFill/>
                </a:ln>
                <a:solidFill>
                  <a:srgbClr val="898989"/>
                </a:solidFill>
                <a:effectLst/>
                <a:uLnTx/>
                <a:uFillTx/>
                <a:latin typeface="+mn-lt"/>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1" lang="en-US" sz="1200" b="0" i="0" u="none" strike="noStrike" kern="1200" cap="none" spc="0" normalizeH="0" baseline="0" noProof="0" dirty="0">
              <a:ln>
                <a:noFill/>
              </a:ln>
              <a:solidFill>
                <a:srgbClr val="898989"/>
              </a:solidFill>
              <a:effectLst/>
              <a:uLnTx/>
              <a:uFillTx/>
              <a:latin typeface="+mn-lt"/>
              <a:ea typeface="BIZ UDPゴシック" panose="020B0400000000000000" pitchFamily="50" charset="-128"/>
              <a:cs typeface="+mn-cs"/>
            </a:endParaRPr>
          </a:p>
        </p:txBody>
      </p:sp>
      <p:sp>
        <p:nvSpPr>
          <p:cNvPr id="81" name="テキスト ボックス 80">
            <a:extLst>
              <a:ext uri="{FF2B5EF4-FFF2-40B4-BE49-F238E27FC236}">
                <a16:creationId xmlns:a16="http://schemas.microsoft.com/office/drawing/2014/main" id="{C532F677-064E-4916-A9D5-9F5B1AE558D1}"/>
              </a:ext>
            </a:extLst>
          </p:cNvPr>
          <p:cNvSpPr txBox="1"/>
          <p:nvPr/>
        </p:nvSpPr>
        <p:spPr>
          <a:xfrm>
            <a:off x="8278710" y="3064467"/>
            <a:ext cx="748923" cy="3396634"/>
          </a:xfrm>
          <a:prstGeom prst="rect">
            <a:avLst/>
          </a:prstGeom>
          <a:noFill/>
          <a:effectLst>
            <a:outerShdw blurRad="50800" dist="38100" dir="2700000" algn="tl" rotWithShape="0">
              <a:prstClr val="black">
                <a:alpha val="40000"/>
              </a:prstClr>
            </a:outerShdw>
          </a:effectLst>
        </p:spPr>
        <p:txBody>
          <a:bodyPr vert="vert" wrap="square" rtlCol="0">
            <a:spAutoFit/>
          </a:bodyPr>
          <a:lstStyle/>
          <a:p>
            <a:pPr algn="ctr" rtl="0">
              <a:lnSpc>
                <a:spcPts val="2200"/>
              </a:lnSpc>
            </a:pPr>
            <a:r>
              <a:rPr lang="en-US" sz="2000" b="1" noProof="0" dirty="0">
                <a:solidFill>
                  <a:schemeClr val="bg1"/>
                </a:solidFill>
                <a:ea typeface="BIZ UDPゴシック" panose="020B0400000000000000" pitchFamily="50" charset="-128"/>
              </a:rPr>
              <a:t>Realization of </a:t>
            </a:r>
            <a:br>
              <a:rPr lang="en-US" sz="2000" b="1" noProof="0" dirty="0">
                <a:solidFill>
                  <a:schemeClr val="bg1"/>
                </a:solidFill>
                <a:ea typeface="BIZ UDPゴシック" panose="020B0400000000000000" pitchFamily="50" charset="-128"/>
              </a:rPr>
            </a:br>
            <a:r>
              <a:rPr lang="en-US" sz="2000" b="1" noProof="0" dirty="0">
                <a:solidFill>
                  <a:schemeClr val="bg1"/>
                </a:solidFill>
                <a:ea typeface="BIZ UDPゴシック" panose="020B0400000000000000" pitchFamily="50" charset="-128"/>
              </a:rPr>
              <a:t>the Second Capital, Osaka</a:t>
            </a:r>
            <a:endParaRPr kumimoji="1" lang="en-US" sz="2000" b="1" noProof="0" dirty="0">
              <a:solidFill>
                <a:schemeClr val="bg1"/>
              </a:solidFill>
              <a:ea typeface="BIZ UDPゴシック" panose="020B0400000000000000" pitchFamily="50" charset="-128"/>
            </a:endParaRPr>
          </a:p>
        </p:txBody>
      </p:sp>
      <p:sp>
        <p:nvSpPr>
          <p:cNvPr id="80" name="正方形/長方形 79">
            <a:extLst>
              <a:ext uri="{FF2B5EF4-FFF2-40B4-BE49-F238E27FC236}">
                <a16:creationId xmlns:a16="http://schemas.microsoft.com/office/drawing/2014/main" id="{345DCB2B-9135-4B5B-8D0F-7F7C01F0B8FA}"/>
              </a:ext>
            </a:extLst>
          </p:cNvPr>
          <p:cNvSpPr/>
          <p:nvPr/>
        </p:nvSpPr>
        <p:spPr>
          <a:xfrm>
            <a:off x="8620665" y="1680368"/>
            <a:ext cx="1119430" cy="4764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rtl="0">
              <a:lnSpc>
                <a:spcPts val="1100"/>
              </a:lnSpc>
            </a:pPr>
            <a:r>
              <a:rPr lang="en-US" sz="1200" b="1" noProof="0" dirty="0">
                <a:solidFill>
                  <a:schemeClr val="bg1"/>
                </a:solidFill>
                <a:ea typeface="BIZ UDPゴシック" panose="020B0400000000000000" pitchFamily="50" charset="-128"/>
              </a:rPr>
              <a:t>Drive </a:t>
            </a:r>
            <a:endParaRPr kumimoji="1" lang="en-US" sz="1200" b="1" noProof="0" dirty="0">
              <a:solidFill>
                <a:schemeClr val="bg1"/>
              </a:solidFill>
              <a:ea typeface="BIZ UDPゴシック" panose="020B0400000000000000" pitchFamily="50" charset="-128"/>
            </a:endParaRPr>
          </a:p>
          <a:p>
            <a:pPr algn="ctr" rtl="0">
              <a:lnSpc>
                <a:spcPts val="1100"/>
              </a:lnSpc>
            </a:pPr>
            <a:r>
              <a:rPr lang="en-US" sz="1200" b="1" noProof="0" dirty="0">
                <a:solidFill>
                  <a:schemeClr val="bg1"/>
                </a:solidFill>
                <a:ea typeface="BIZ UDPゴシック" panose="020B0400000000000000" pitchFamily="50" charset="-128"/>
              </a:rPr>
              <a:t>Japan’s economy</a:t>
            </a:r>
            <a:endParaRPr kumimoji="1" lang="en-US" sz="1200" b="1" noProof="0" dirty="0">
              <a:solidFill>
                <a:schemeClr val="bg1"/>
              </a:solidFill>
              <a:ea typeface="BIZ UDPゴシック" panose="020B0400000000000000" pitchFamily="50" charset="-128"/>
            </a:endParaRPr>
          </a:p>
        </p:txBody>
      </p:sp>
    </p:spTree>
    <p:extLst>
      <p:ext uri="{BB962C8B-B14F-4D97-AF65-F5344CB8AC3E}">
        <p14:creationId xmlns:p14="http://schemas.microsoft.com/office/powerpoint/2010/main" val="4260618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D173F5B-FD2F-4B3E-B54D-CD1B02505E39}"/>
              </a:ext>
            </a:extLst>
          </p:cNvPr>
          <p:cNvSpPr txBox="1"/>
          <p:nvPr/>
        </p:nvSpPr>
        <p:spPr>
          <a:xfrm>
            <a:off x="0" y="3051749"/>
            <a:ext cx="9906000" cy="796052"/>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1" sz="3400" i="0" u="none" strike="noStrike" cap="none" normalizeH="0">
                <a:ln>
                  <a:noFill/>
                </a:ln>
                <a:solidFill>
                  <a:prstClr val="black"/>
                </a:solidFill>
                <a:effectLst/>
                <a:uLnTx/>
                <a:uFillTx/>
                <a:latin typeface="HGP創英角ｺﾞｼｯｸUB" panose="020B0900000000000000" pitchFamily="50" charset="-128"/>
                <a:ea typeface="HGP創英角ｺﾞｼｯｸUB" panose="020B0900000000000000" pitchFamily="50" charset="-128"/>
              </a:defRPr>
            </a:lvl1pPr>
          </a:lstStyle>
          <a:p>
            <a:pPr rtl="0">
              <a:lnSpc>
                <a:spcPct val="150000"/>
              </a:lnSpc>
            </a:pPr>
            <a:r>
              <a:rPr lang="en-US" b="1" noProof="0" dirty="0">
                <a:latin typeface="Calibri" panose="020F0502020204030204" pitchFamily="34" charset="0"/>
                <a:ea typeface="Calibri" panose="020F0502020204030204" pitchFamily="34" charset="0"/>
                <a:cs typeface="Calibri" panose="020F0502020204030204" pitchFamily="34" charset="0"/>
              </a:rPr>
              <a:t>II. Fundamental Principles of Beyond EXPO 2025</a:t>
            </a:r>
          </a:p>
        </p:txBody>
      </p:sp>
      <p:sp>
        <p:nvSpPr>
          <p:cNvPr id="3" name="スライド番号プレースホルダー 1">
            <a:extLst>
              <a:ext uri="{FF2B5EF4-FFF2-40B4-BE49-F238E27FC236}">
                <a16:creationId xmlns:a16="http://schemas.microsoft.com/office/drawing/2014/main" id="{B4B48AD8-628C-4BFE-DE02-B97B39D142A6}"/>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pPr/>
              <a:t>10</a:t>
            </a:fld>
            <a:endParaRPr kumimoji="1" lang="en-US" noProof="0" dirty="0"/>
          </a:p>
        </p:txBody>
      </p:sp>
    </p:spTree>
    <p:extLst>
      <p:ext uri="{BB962C8B-B14F-4D97-AF65-F5344CB8AC3E}">
        <p14:creationId xmlns:p14="http://schemas.microsoft.com/office/powerpoint/2010/main" val="3998295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正方形/長方形 44">
            <a:extLst>
              <a:ext uri="{FF2B5EF4-FFF2-40B4-BE49-F238E27FC236}">
                <a16:creationId xmlns:a16="http://schemas.microsoft.com/office/drawing/2014/main" id="{8C45CEA6-F853-46B7-AA37-D6CEA3926863}"/>
              </a:ext>
            </a:extLst>
          </p:cNvPr>
          <p:cNvSpPr/>
          <p:nvPr/>
        </p:nvSpPr>
        <p:spPr>
          <a:xfrm>
            <a:off x="402060" y="6366471"/>
            <a:ext cx="8989590" cy="9827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44" name="正方形/長方形 43">
            <a:extLst>
              <a:ext uri="{FF2B5EF4-FFF2-40B4-BE49-F238E27FC236}">
                <a16:creationId xmlns:a16="http://schemas.microsoft.com/office/drawing/2014/main" id="{4AF1DB2C-3192-428D-ADB8-7DE5DE5435D9}"/>
              </a:ext>
            </a:extLst>
          </p:cNvPr>
          <p:cNvSpPr/>
          <p:nvPr/>
        </p:nvSpPr>
        <p:spPr>
          <a:xfrm>
            <a:off x="402060" y="6075568"/>
            <a:ext cx="9036000" cy="9327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6" name="テキスト ボックス 5">
            <a:extLst>
              <a:ext uri="{FF2B5EF4-FFF2-40B4-BE49-F238E27FC236}">
                <a16:creationId xmlns:a16="http://schemas.microsoft.com/office/drawing/2014/main" id="{A25C4763-D04F-4D56-B7C3-2485C3983844}"/>
              </a:ext>
            </a:extLst>
          </p:cNvPr>
          <p:cNvSpPr txBox="1"/>
          <p:nvPr/>
        </p:nvSpPr>
        <p:spPr>
          <a:xfrm>
            <a:off x="127648" y="628843"/>
            <a:ext cx="9650704" cy="738664"/>
          </a:xfrm>
          <a:prstGeom prst="rect">
            <a:avLst/>
          </a:prstGeom>
          <a:solidFill>
            <a:schemeClr val="bg1">
              <a:lumMod val="85000"/>
            </a:schemeClr>
          </a:solidFill>
        </p:spPr>
        <p:txBody>
          <a:bodyPr wrap="square" rtlCol="0">
            <a:spAutoFit/>
          </a:bodyPr>
          <a:lstStyle>
            <a:defPPr>
              <a:defRPr lang="en-US"/>
            </a:defPPr>
            <a:lvl1pPr marL="285750" marR="0" lvl="0" indent="-285750" fontAlgn="auto">
              <a:lnSpc>
                <a:spcPct val="120000"/>
              </a:lnSpc>
              <a:spcBef>
                <a:spcPts val="0"/>
              </a:spcBef>
              <a:spcAft>
                <a:spcPts val="0"/>
              </a:spcAft>
              <a:buClrTx/>
              <a:buSzTx/>
              <a:buFont typeface="BIZ UDPゴシック" panose="020B0400000000000000" pitchFamily="50" charset="-128"/>
              <a:buChar char="○"/>
              <a:tabLst/>
              <a:defRPr kumimoji="1" sz="1200" b="1" i="0" u="none" strike="noStrike" cap="none" spc="0" normalizeH="0" baseline="0">
                <a:ln>
                  <a:noFill/>
                </a:ln>
                <a:solidFill>
                  <a:prstClr val="black"/>
                </a:solidFill>
                <a:effectLst/>
                <a:uLnTx/>
                <a:uFillTx/>
                <a:latin typeface="BIZ UDPゴシック" panose="020B0400000000000000" pitchFamily="50" charset="-128"/>
                <a:ea typeface="BIZ UDPゴシック" panose="020B0400000000000000" pitchFamily="50" charset="-128"/>
              </a:defRPr>
            </a:lvl1pPr>
          </a:lstStyle>
          <a:p>
            <a:pPr rtl="0">
              <a:lnSpc>
                <a:spcPct val="100000"/>
              </a:lnSpc>
            </a:pPr>
            <a:r>
              <a:rPr lang="en-US" sz="1050" noProof="0" dirty="0">
                <a:latin typeface="+mn-lt"/>
              </a:rPr>
              <a:t>To realize Osaka’s vision of becoming the second capital, it is more important than ever to enhance its “centrality and hub status” as well as its “distinctive character and new values different from those of Tokyo.”</a:t>
            </a:r>
          </a:p>
          <a:p>
            <a:pPr rtl="0">
              <a:lnSpc>
                <a:spcPct val="100000"/>
              </a:lnSpc>
            </a:pPr>
            <a:r>
              <a:rPr lang="en-US" sz="1050" noProof="0" dirty="0">
                <a:latin typeface="+mn-lt"/>
              </a:rPr>
              <a:t>As the host city of Expo 2025, Osaka aims to build the “second capital” that will serve as an engine for growth in Japan, while building on the significance and legacy of the Expo.</a:t>
            </a:r>
          </a:p>
        </p:txBody>
      </p:sp>
      <p:sp>
        <p:nvSpPr>
          <p:cNvPr id="12" name="テキスト ボックス 11">
            <a:extLst>
              <a:ext uri="{FF2B5EF4-FFF2-40B4-BE49-F238E27FC236}">
                <a16:creationId xmlns:a16="http://schemas.microsoft.com/office/drawing/2014/main" id="{0DE539EB-D54B-4AB3-A6AC-D67891BF68F1}"/>
              </a:ext>
            </a:extLst>
          </p:cNvPr>
          <p:cNvSpPr txBox="1"/>
          <p:nvPr/>
        </p:nvSpPr>
        <p:spPr>
          <a:xfrm>
            <a:off x="52414" y="1346781"/>
            <a:ext cx="3585681" cy="440684"/>
          </a:xfrm>
          <a:prstGeom prst="rect">
            <a:avLst/>
          </a:prstGeom>
          <a:noFill/>
          <a:ln>
            <a:noFill/>
          </a:ln>
        </p:spPr>
        <p:txBody>
          <a:bodyPr wrap="square" tIns="108000" rtlCol="0">
            <a:spAutoFit/>
          </a:bodyPr>
          <a:lstStyle/>
          <a:p>
            <a:pPr marL="0" marR="0" lvl="0" indent="0" defTabSz="457200" rtl="0" eaLnBrk="1" fontAlgn="auto" latinLnBrk="0" hangingPunct="1">
              <a:lnSpc>
                <a:spcPct val="150000"/>
              </a:lnSpc>
              <a:spcBef>
                <a:spcPts val="0"/>
              </a:spcBef>
              <a:spcAft>
                <a:spcPts val="0"/>
              </a:spcAft>
              <a:buClrTx/>
              <a:buSzTx/>
              <a:buFontTx/>
              <a:buNone/>
              <a:tabLst/>
              <a:defRPr/>
            </a:pPr>
            <a:r>
              <a:rPr lang="en-US" sz="1400" b="1" noProof="0" dirty="0">
                <a:solidFill>
                  <a:prstClr val="black"/>
                </a:solidFill>
                <a:ea typeface="BIZ UDPゴシック" panose="020B0400000000000000" pitchFamily="50" charset="-128"/>
              </a:rPr>
              <a:t>【Osaka’s role as the second </a:t>
            </a:r>
            <a:r>
              <a:rPr lang="en-US" sz="1400" b="1" dirty="0">
                <a:solidFill>
                  <a:prstClr val="black"/>
                </a:solidFill>
                <a:ea typeface="BIZ UDPゴシック" panose="020B0400000000000000" pitchFamily="50" charset="-128"/>
              </a:rPr>
              <a:t>capital</a:t>
            </a:r>
            <a:r>
              <a:rPr lang="en-US" sz="1400" b="1" noProof="0" dirty="0">
                <a:solidFill>
                  <a:prstClr val="black"/>
                </a:solidFill>
                <a:ea typeface="BIZ UDPゴシック" panose="020B0400000000000000" pitchFamily="50" charset="-128"/>
              </a:rPr>
              <a:t>】</a:t>
            </a:r>
          </a:p>
        </p:txBody>
      </p:sp>
      <p:sp>
        <p:nvSpPr>
          <p:cNvPr id="21" name="角丸四角形 35">
            <a:extLst>
              <a:ext uri="{FF2B5EF4-FFF2-40B4-BE49-F238E27FC236}">
                <a16:creationId xmlns:a16="http://schemas.microsoft.com/office/drawing/2014/main" id="{079A04B8-4A89-4B95-973A-742D75C816F3}"/>
              </a:ext>
            </a:extLst>
          </p:cNvPr>
          <p:cNvSpPr/>
          <p:nvPr/>
        </p:nvSpPr>
        <p:spPr>
          <a:xfrm>
            <a:off x="870066" y="2226424"/>
            <a:ext cx="3600000" cy="432001"/>
          </a:xfrm>
          <a:prstGeom prst="roundRect">
            <a:avLst>
              <a:gd name="adj" fmla="val 23380"/>
            </a:avLst>
          </a:prstGeom>
          <a:solidFill>
            <a:schemeClr val="accent5">
              <a:lumMod val="75000"/>
            </a:schemeClr>
          </a:solidFill>
          <a:ln/>
          <a:effectLst/>
        </p:spPr>
        <p:style>
          <a:lnRef idx="0">
            <a:schemeClr val="accent4"/>
          </a:lnRef>
          <a:fillRef idx="3">
            <a:schemeClr val="accent4"/>
          </a:fillRef>
          <a:effectRef idx="3">
            <a:schemeClr val="accent4"/>
          </a:effectRef>
          <a:fontRef idx="minor">
            <a:schemeClr val="lt1"/>
          </a:fontRef>
        </p:style>
        <p:txBody>
          <a:bodyPr rtlCol="0" anchor="ctr"/>
          <a:lstStyle/>
          <a:p>
            <a:pPr algn="ctr" rtl="0"/>
            <a:r>
              <a:rPr lang="en-US" sz="1200" b="1" noProof="0" dirty="0">
                <a:solidFill>
                  <a:prstClr val="white"/>
                </a:solidFill>
                <a:ea typeface="BIZ UDゴシック" panose="020B0400000000000000" pitchFamily="49" charset="-128"/>
              </a:rPr>
              <a:t>Capital of West Japan</a:t>
            </a:r>
            <a:endParaRPr kumimoji="1" lang="en-US" sz="1200" b="1" noProof="0" dirty="0">
              <a:solidFill>
                <a:prstClr val="white"/>
              </a:solidFill>
              <a:ea typeface="BIZ UDゴシック" panose="020B0400000000000000" pitchFamily="49" charset="-128"/>
            </a:endParaRPr>
          </a:p>
          <a:p>
            <a:pPr algn="ctr" rtl="0"/>
            <a:r>
              <a:rPr lang="en-US" sz="1200" b="1" noProof="0" dirty="0">
                <a:solidFill>
                  <a:prstClr val="white"/>
                </a:solidFill>
                <a:ea typeface="BIZ UDゴシック" panose="020B0400000000000000" pitchFamily="49" charset="-128"/>
              </a:rPr>
              <a:t>- Centrality and hub status -</a:t>
            </a:r>
          </a:p>
        </p:txBody>
      </p:sp>
      <p:sp>
        <p:nvSpPr>
          <p:cNvPr id="26" name="角丸四角形 35">
            <a:extLst>
              <a:ext uri="{FF2B5EF4-FFF2-40B4-BE49-F238E27FC236}">
                <a16:creationId xmlns:a16="http://schemas.microsoft.com/office/drawing/2014/main" id="{DF0002B6-0C5A-4BBC-AB25-18830FA097CB}"/>
              </a:ext>
            </a:extLst>
          </p:cNvPr>
          <p:cNvSpPr/>
          <p:nvPr/>
        </p:nvSpPr>
        <p:spPr>
          <a:xfrm>
            <a:off x="870066" y="2727653"/>
            <a:ext cx="3600000" cy="432000"/>
          </a:xfrm>
          <a:prstGeom prst="roundRect">
            <a:avLst>
              <a:gd name="adj" fmla="val 23380"/>
            </a:avLst>
          </a:prstGeom>
          <a:solidFill>
            <a:schemeClr val="accent5">
              <a:lumMod val="75000"/>
            </a:schemeClr>
          </a:solidFill>
          <a:ln>
            <a:noFill/>
            <a:prstDash val="sysDash"/>
          </a:ln>
          <a:effectLst/>
        </p:spPr>
        <p:style>
          <a:lnRef idx="0">
            <a:schemeClr val="accent4"/>
          </a:lnRef>
          <a:fillRef idx="3">
            <a:schemeClr val="accent4"/>
          </a:fillRef>
          <a:effectRef idx="3">
            <a:schemeClr val="accent4"/>
          </a:effectRef>
          <a:fontRef idx="minor">
            <a:schemeClr val="lt1"/>
          </a:fontRef>
        </p:style>
        <p:txBody>
          <a:bodyPr rtlCol="0" anchor="ctr"/>
          <a:lstStyle/>
          <a:p>
            <a:pPr algn="ctr" rtl="0"/>
            <a:r>
              <a:rPr lang="en-US" sz="1200" b="1" noProof="0" dirty="0">
                <a:solidFill>
                  <a:schemeClr val="bg1"/>
                </a:solidFill>
                <a:ea typeface="BIZ UDゴシック" panose="020B0400000000000000" pitchFamily="49" charset="-128"/>
              </a:rPr>
              <a:t>Backing up the capital’s functions in emergencies</a:t>
            </a:r>
            <a:endParaRPr kumimoji="1" lang="en-US" sz="1200" b="1" noProof="0" dirty="0">
              <a:solidFill>
                <a:schemeClr val="bg1"/>
              </a:solidFill>
              <a:ea typeface="BIZ UDゴシック" panose="020B0400000000000000" pitchFamily="49" charset="-128"/>
            </a:endParaRPr>
          </a:p>
          <a:p>
            <a:pPr algn="ctr" rtl="0"/>
            <a:r>
              <a:rPr lang="en-US" sz="1200" b="1" noProof="0" dirty="0">
                <a:solidFill>
                  <a:schemeClr val="bg1"/>
                </a:solidFill>
                <a:ea typeface="BIZ UDゴシック" panose="020B0400000000000000" pitchFamily="49" charset="-128"/>
              </a:rPr>
              <a:t>- Providing backup functions even in peacetime -</a:t>
            </a:r>
          </a:p>
        </p:txBody>
      </p:sp>
      <p:sp>
        <p:nvSpPr>
          <p:cNvPr id="27" name="角丸四角形 35">
            <a:extLst>
              <a:ext uri="{FF2B5EF4-FFF2-40B4-BE49-F238E27FC236}">
                <a16:creationId xmlns:a16="http://schemas.microsoft.com/office/drawing/2014/main" id="{1C0E0D5F-44AF-4021-BF01-E312DD78034A}"/>
              </a:ext>
            </a:extLst>
          </p:cNvPr>
          <p:cNvSpPr/>
          <p:nvPr/>
        </p:nvSpPr>
        <p:spPr>
          <a:xfrm>
            <a:off x="5528259" y="2226424"/>
            <a:ext cx="3600000" cy="432001"/>
          </a:xfrm>
          <a:prstGeom prst="roundRect">
            <a:avLst>
              <a:gd name="adj" fmla="val 23380"/>
            </a:avLst>
          </a:prstGeom>
          <a:solidFill>
            <a:schemeClr val="accent5">
              <a:lumMod val="75000"/>
            </a:schemeClr>
          </a:solidFill>
          <a:ln/>
          <a:effectLst/>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noProof="0" dirty="0">
                <a:solidFill>
                  <a:prstClr val="white"/>
                </a:solidFill>
                <a:ea typeface="BIZ UDゴシック" panose="020B0400000000000000" pitchFamily="49" charset="-128"/>
              </a:rPr>
              <a:t>A m</a:t>
            </a:r>
            <a:r>
              <a:rPr lang="en-US" sz="1200" b="1" i="0" u="none" strike="noStrike" kern="1200" cap="none" spc="0" normalizeH="0" noProof="0" dirty="0">
                <a:ln>
                  <a:noFill/>
                </a:ln>
                <a:solidFill>
                  <a:prstClr val="white"/>
                </a:solidFill>
                <a:effectLst/>
                <a:uLnTx/>
                <a:uFillTx/>
                <a:ea typeface="BIZ UDゴシック" panose="020B0400000000000000" pitchFamily="49" charset="-128"/>
                <a:cs typeface="+mn-cs"/>
              </a:rPr>
              <a:t>ajor city in Asia</a:t>
            </a:r>
            <a:endParaRPr kumimoji="1" lang="en-US" sz="1200" b="1" i="0" u="none" strike="noStrike" kern="1200" cap="none" spc="0" normalizeH="0" baseline="0" noProof="0" dirty="0">
              <a:ln>
                <a:noFill/>
              </a:ln>
              <a:solidFill>
                <a:prstClr val="white"/>
              </a:solidFill>
              <a:effectLst/>
              <a:uLnTx/>
              <a:uFillTx/>
              <a:ea typeface="BIZ UDゴシック" panose="020B0400000000000000" pitchFamily="49"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noProof="0" dirty="0">
                <a:solidFill>
                  <a:prstClr val="white"/>
                </a:solidFill>
                <a:ea typeface="BIZ UDゴシック" panose="020B0400000000000000" pitchFamily="49" charset="-128"/>
              </a:rPr>
              <a:t>- Characteristics and values different from Tokyo -</a:t>
            </a:r>
            <a:endParaRPr kumimoji="1" lang="en-US" sz="1200" b="1" i="0" u="none" strike="noStrike" kern="1200" cap="none" spc="0" normalizeH="0" baseline="0" noProof="0" dirty="0">
              <a:ln>
                <a:noFill/>
              </a:ln>
              <a:solidFill>
                <a:prstClr val="white"/>
              </a:solidFill>
              <a:effectLst/>
              <a:uLnTx/>
              <a:uFillTx/>
              <a:ea typeface="BIZ UDゴシック" panose="020B0400000000000000" pitchFamily="49" charset="-128"/>
              <a:cs typeface="+mn-cs"/>
            </a:endParaRPr>
          </a:p>
        </p:txBody>
      </p:sp>
      <p:sp>
        <p:nvSpPr>
          <p:cNvPr id="28" name="角丸四角形 35">
            <a:extLst>
              <a:ext uri="{FF2B5EF4-FFF2-40B4-BE49-F238E27FC236}">
                <a16:creationId xmlns:a16="http://schemas.microsoft.com/office/drawing/2014/main" id="{AC43371D-4D29-45B7-B3E6-055A641D88AB}"/>
              </a:ext>
            </a:extLst>
          </p:cNvPr>
          <p:cNvSpPr/>
          <p:nvPr/>
        </p:nvSpPr>
        <p:spPr>
          <a:xfrm>
            <a:off x="5528259" y="2727653"/>
            <a:ext cx="3600000" cy="432001"/>
          </a:xfrm>
          <a:prstGeom prst="roundRect">
            <a:avLst>
              <a:gd name="adj" fmla="val 23380"/>
            </a:avLst>
          </a:prstGeom>
          <a:solidFill>
            <a:schemeClr val="accent5">
              <a:lumMod val="75000"/>
            </a:schemeClr>
          </a:solidFill>
          <a:ln/>
          <a:effectLst/>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cap="none" spc="0" normalizeH="0" noProof="0" dirty="0">
                <a:ln>
                  <a:noFill/>
                </a:ln>
                <a:solidFill>
                  <a:prstClr val="white"/>
                </a:solidFill>
                <a:effectLst/>
                <a:uLnTx/>
                <a:uFillTx/>
                <a:ea typeface="BIZ UDゴシック" panose="020B0400000000000000" pitchFamily="49" charset="-128"/>
                <a:cs typeface="+mn-cs"/>
              </a:rPr>
              <a:t>A city that maximizes citizens’ potential</a:t>
            </a:r>
            <a:endParaRPr kumimoji="1" lang="en-US" sz="1200" b="1" i="0" u="none" strike="noStrike" kern="1200" cap="none" spc="0" normalizeH="0" baseline="0" noProof="0" dirty="0">
              <a:ln>
                <a:noFill/>
              </a:ln>
              <a:solidFill>
                <a:prstClr val="white"/>
              </a:solidFill>
              <a:effectLst/>
              <a:uLnTx/>
              <a:uFillTx/>
              <a:ea typeface="BIZ UDゴシック" panose="020B0400000000000000" pitchFamily="49"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noProof="0" dirty="0">
                <a:solidFill>
                  <a:prstClr val="white"/>
                </a:solidFill>
                <a:ea typeface="BIZ UDゴシック" panose="020B0400000000000000" pitchFamily="49" charset="-128"/>
              </a:rPr>
              <a:t>- Making the most of citizens’ potential -</a:t>
            </a:r>
            <a:endParaRPr kumimoji="1" lang="en-US" sz="1200" b="1" i="0" u="none" strike="noStrike" kern="1200" cap="none" spc="0" normalizeH="0" baseline="0" noProof="0" dirty="0">
              <a:ln>
                <a:noFill/>
              </a:ln>
              <a:solidFill>
                <a:prstClr val="white"/>
              </a:solidFill>
              <a:effectLst/>
              <a:uLnTx/>
              <a:uFillTx/>
              <a:ea typeface="BIZ UDゴシック" panose="020B0400000000000000" pitchFamily="49" charset="-128"/>
              <a:cs typeface="+mn-cs"/>
            </a:endParaRPr>
          </a:p>
        </p:txBody>
      </p:sp>
      <p:sp>
        <p:nvSpPr>
          <p:cNvPr id="8" name="正方形/長方形 7">
            <a:extLst>
              <a:ext uri="{FF2B5EF4-FFF2-40B4-BE49-F238E27FC236}">
                <a16:creationId xmlns:a16="http://schemas.microsoft.com/office/drawing/2014/main" id="{8C1D0A11-EF2D-4287-A1FF-B0CDAA06183F}"/>
              </a:ext>
            </a:extLst>
          </p:cNvPr>
          <p:cNvSpPr/>
          <p:nvPr/>
        </p:nvSpPr>
        <p:spPr>
          <a:xfrm>
            <a:off x="143310" y="1776747"/>
            <a:ext cx="9650704" cy="147638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t" anchorCtr="0"/>
          <a:lstStyle/>
          <a:p>
            <a:pPr rtl="0">
              <a:lnSpc>
                <a:spcPts val="1400"/>
              </a:lnSpc>
            </a:pPr>
            <a:r>
              <a:rPr lang="en-US" sz="1300" b="1" noProof="0" dirty="0">
                <a:solidFill>
                  <a:schemeClr val="tx1"/>
                </a:solidFill>
                <a:ea typeface="BIZ UDPゴシック" panose="020B0400000000000000" pitchFamily="50" charset="-128"/>
              </a:rPr>
              <a:t>◇ A second capital that attracts many people and investment from both home and abroad, serving as “a city that anticipates transformation, brimming with charm and excitement”</a:t>
            </a:r>
            <a:endParaRPr kumimoji="1" lang="en-US" sz="1300" b="1" noProof="0" dirty="0">
              <a:solidFill>
                <a:schemeClr val="tx1"/>
              </a:solidFill>
              <a:ea typeface="BIZ UDPゴシック" panose="020B0400000000000000" pitchFamily="50" charset="-128"/>
            </a:endParaRPr>
          </a:p>
        </p:txBody>
      </p:sp>
      <p:sp>
        <p:nvSpPr>
          <p:cNvPr id="29" name="テキスト ボックス 28">
            <a:extLst>
              <a:ext uri="{FF2B5EF4-FFF2-40B4-BE49-F238E27FC236}">
                <a16:creationId xmlns:a16="http://schemas.microsoft.com/office/drawing/2014/main" id="{71B79F8C-280D-401C-AD74-A210ED75F00E}"/>
              </a:ext>
            </a:extLst>
          </p:cNvPr>
          <p:cNvSpPr txBox="1"/>
          <p:nvPr/>
        </p:nvSpPr>
        <p:spPr>
          <a:xfrm rot="16200000">
            <a:off x="306497" y="1807153"/>
            <a:ext cx="384721" cy="1116000"/>
          </a:xfrm>
          <a:prstGeom prst="rect">
            <a:avLst/>
          </a:prstGeom>
          <a:noFill/>
        </p:spPr>
        <p:txBody>
          <a:bodyPr vert="eaVert" wrap="square" rtlCol="0" anchor="ctr" anchorCtr="0">
            <a:spAutoFit/>
          </a:bodyPr>
          <a:lstStyle>
            <a:defPPr>
              <a:defRPr lang="en-US"/>
            </a:defPPr>
            <a:lvl1pPr algn="ctr">
              <a:defRPr kumimoji="0" sz="1700" i="0" u="none" strike="noStrike" cap="none" spc="-100" normalizeH="0">
                <a:ln>
                  <a:noFill/>
                </a:ln>
                <a:solidFill>
                  <a:srgbClr val="FF0000"/>
                </a:solidFill>
                <a:effectLst/>
                <a:uLnTx/>
                <a:uFillTx/>
                <a:latin typeface="HGS創英角ｺﾞｼｯｸUB" panose="020B0900000000000000" pitchFamily="50" charset="-128"/>
                <a:ea typeface="HGS創英角ｺﾞｼｯｸUB" panose="020B0900000000000000" pitchFamily="50" charset="-128"/>
              </a:defRPr>
            </a:lvl1pPr>
          </a:lstStyle>
          <a:p>
            <a:pPr rtl="0"/>
            <a:r>
              <a:rPr lang="en-US" sz="1300" b="1" spc="0" noProof="0" dirty="0">
                <a:solidFill>
                  <a:schemeClr val="tx1"/>
                </a:solidFill>
                <a:latin typeface="+mn-lt"/>
              </a:rPr>
              <a:t>【Roles】</a:t>
            </a:r>
          </a:p>
        </p:txBody>
      </p:sp>
      <p:sp>
        <p:nvSpPr>
          <p:cNvPr id="31" name="加算記号 30">
            <a:extLst>
              <a:ext uri="{FF2B5EF4-FFF2-40B4-BE49-F238E27FC236}">
                <a16:creationId xmlns:a16="http://schemas.microsoft.com/office/drawing/2014/main" id="{61C72D8B-BB54-483E-B17E-89F9FB273A47}"/>
              </a:ext>
            </a:extLst>
          </p:cNvPr>
          <p:cNvSpPr/>
          <p:nvPr/>
        </p:nvSpPr>
        <p:spPr>
          <a:xfrm>
            <a:off x="4682960" y="3328499"/>
            <a:ext cx="540000" cy="540000"/>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sz="1286" noProof="0" dirty="0">
              <a:ea typeface="BIZ UDPゴシック" panose="020B0400000000000000" pitchFamily="50" charset="-128"/>
            </a:endParaRPr>
          </a:p>
        </p:txBody>
      </p:sp>
      <p:sp>
        <p:nvSpPr>
          <p:cNvPr id="30" name="テキスト ボックス 29">
            <a:extLst>
              <a:ext uri="{FF2B5EF4-FFF2-40B4-BE49-F238E27FC236}">
                <a16:creationId xmlns:a16="http://schemas.microsoft.com/office/drawing/2014/main" id="{A930DECC-6F7D-4636-B3C3-8F780532B0FD}"/>
              </a:ext>
            </a:extLst>
          </p:cNvPr>
          <p:cNvSpPr txBox="1"/>
          <p:nvPr/>
        </p:nvSpPr>
        <p:spPr>
          <a:xfrm>
            <a:off x="52413" y="3507031"/>
            <a:ext cx="3585681" cy="440684"/>
          </a:xfrm>
          <a:prstGeom prst="rect">
            <a:avLst/>
          </a:prstGeom>
          <a:noFill/>
          <a:ln>
            <a:noFill/>
          </a:ln>
        </p:spPr>
        <p:txBody>
          <a:bodyPr wrap="square" tIns="108000" rtlCol="0">
            <a:spAutoFit/>
          </a:bodyPr>
          <a:lstStyle/>
          <a:p>
            <a:pPr marL="0" marR="0" lvl="0" indent="0" defTabSz="457200" rtl="0" eaLnBrk="1" fontAlgn="auto" latinLnBrk="0" hangingPunct="1">
              <a:lnSpc>
                <a:spcPct val="150000"/>
              </a:lnSpc>
              <a:spcBef>
                <a:spcPts val="0"/>
              </a:spcBef>
              <a:spcAft>
                <a:spcPts val="0"/>
              </a:spcAft>
              <a:buClrTx/>
              <a:buSzTx/>
              <a:buFontTx/>
              <a:buNone/>
              <a:tabLst/>
              <a:defRPr/>
            </a:pPr>
            <a:r>
              <a:rPr lang="en-US" sz="1400" b="1" i="0" u="none" strike="noStrike" kern="1200" cap="none" spc="0" normalizeH="0" noProof="0" dirty="0">
                <a:ln>
                  <a:noFill/>
                </a:ln>
                <a:solidFill>
                  <a:prstClr val="black"/>
                </a:solidFill>
                <a:effectLst/>
                <a:uLnTx/>
                <a:uFillTx/>
                <a:ea typeface="BIZ UDPゴシック" panose="020B0400000000000000" pitchFamily="50" charset="-128"/>
                <a:cs typeface="+mn-cs"/>
              </a:rPr>
              <a:t>【Significance and effect of the Expo】</a:t>
            </a:r>
          </a:p>
        </p:txBody>
      </p:sp>
      <p:sp>
        <p:nvSpPr>
          <p:cNvPr id="32" name="正方形/長方形 31">
            <a:extLst>
              <a:ext uri="{FF2B5EF4-FFF2-40B4-BE49-F238E27FC236}">
                <a16:creationId xmlns:a16="http://schemas.microsoft.com/office/drawing/2014/main" id="{D364488A-30CF-4517-94C1-F21430E6014A}"/>
              </a:ext>
            </a:extLst>
          </p:cNvPr>
          <p:cNvSpPr/>
          <p:nvPr/>
        </p:nvSpPr>
        <p:spPr>
          <a:xfrm>
            <a:off x="143310" y="3947715"/>
            <a:ext cx="9650704" cy="14977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t" anchorCtr="0"/>
          <a:lstStyle/>
          <a:p>
            <a:pPr rtl="0">
              <a:lnSpc>
                <a:spcPts val="1400"/>
              </a:lnSpc>
            </a:pPr>
            <a:r>
              <a:rPr lang="en-US" sz="1300" b="1" noProof="0" dirty="0">
                <a:solidFill>
                  <a:schemeClr val="tx1"/>
                </a:solidFill>
                <a:ea typeface="BIZ UDPゴシック" panose="020B0400000000000000" pitchFamily="50" charset="-128"/>
              </a:rPr>
              <a:t>◇A testing ground for “Designing Future Society for Our Lives,” where people, resources and knowledge (information) get together from all over the world to address a wide range of global challenges</a:t>
            </a:r>
            <a:endParaRPr kumimoji="1" lang="en-US" sz="1500" b="1" noProof="0" dirty="0">
              <a:solidFill>
                <a:schemeClr val="tx1"/>
              </a:solidFill>
              <a:ea typeface="BIZ UDPゴシック" panose="020B0400000000000000" pitchFamily="50" charset="-128"/>
            </a:endParaRPr>
          </a:p>
        </p:txBody>
      </p:sp>
      <p:sp>
        <p:nvSpPr>
          <p:cNvPr id="35" name="角丸四角形 35">
            <a:extLst>
              <a:ext uri="{FF2B5EF4-FFF2-40B4-BE49-F238E27FC236}">
                <a16:creationId xmlns:a16="http://schemas.microsoft.com/office/drawing/2014/main" id="{B097810B-AD7A-4184-9BED-51AED7FADB9A}"/>
              </a:ext>
            </a:extLst>
          </p:cNvPr>
          <p:cNvSpPr/>
          <p:nvPr/>
        </p:nvSpPr>
        <p:spPr>
          <a:xfrm>
            <a:off x="5542647" y="4412472"/>
            <a:ext cx="3600000" cy="431999"/>
          </a:xfrm>
          <a:prstGeom prst="roundRect">
            <a:avLst>
              <a:gd name="adj" fmla="val 23380"/>
            </a:avLst>
          </a:prstGeom>
          <a:solidFill>
            <a:schemeClr val="accent2"/>
          </a:solidFill>
          <a:ln/>
          <a:effectLst/>
        </p:spPr>
        <p:style>
          <a:lnRef idx="0">
            <a:schemeClr val="accent4"/>
          </a:lnRef>
          <a:fillRef idx="3">
            <a:schemeClr val="accent4"/>
          </a:fillRef>
          <a:effectRef idx="3">
            <a:schemeClr val="accent4"/>
          </a:effectRef>
          <a:fontRef idx="minor">
            <a:schemeClr val="lt1"/>
          </a:fontRef>
        </p:style>
        <p:txBody>
          <a:bodyPr rtlCol="0" anchor="ctr"/>
          <a:lstStyle/>
          <a:p>
            <a:pPr algn="ctr" rtl="0"/>
            <a:r>
              <a:rPr lang="en-US" sz="1200" b="1" noProof="0" dirty="0">
                <a:solidFill>
                  <a:prstClr val="white"/>
                </a:solidFill>
                <a:ea typeface="BIZ UDゴシック" panose="020B0400000000000000" pitchFamily="49" charset="-128"/>
              </a:rPr>
              <a:t>Gathering of global wisdom and information</a:t>
            </a:r>
            <a:endParaRPr kumimoji="1" lang="en-US" sz="1200" b="1" noProof="0" dirty="0">
              <a:solidFill>
                <a:prstClr val="white"/>
              </a:solidFill>
              <a:ea typeface="BIZ UDゴシック" panose="020B0400000000000000" pitchFamily="49" charset="-128"/>
            </a:endParaRPr>
          </a:p>
          <a:p>
            <a:pPr algn="ctr" rtl="0"/>
            <a:r>
              <a:rPr lang="en-US" sz="1200" b="1" noProof="0" dirty="0">
                <a:solidFill>
                  <a:prstClr val="white"/>
                </a:solidFill>
                <a:ea typeface="BIZ UDゴシック" panose="020B0400000000000000" pitchFamily="49" charset="-128"/>
              </a:rPr>
              <a:t>- Enhanced cohesiveness -</a:t>
            </a:r>
          </a:p>
        </p:txBody>
      </p:sp>
      <p:sp>
        <p:nvSpPr>
          <p:cNvPr id="36" name="角丸四角形 35">
            <a:extLst>
              <a:ext uri="{FF2B5EF4-FFF2-40B4-BE49-F238E27FC236}">
                <a16:creationId xmlns:a16="http://schemas.microsoft.com/office/drawing/2014/main" id="{2C24E9A1-EE48-4BB1-9705-D5B1EE34FE45}"/>
              </a:ext>
            </a:extLst>
          </p:cNvPr>
          <p:cNvSpPr/>
          <p:nvPr/>
        </p:nvSpPr>
        <p:spPr>
          <a:xfrm>
            <a:off x="897498" y="4920369"/>
            <a:ext cx="3600000" cy="432000"/>
          </a:xfrm>
          <a:prstGeom prst="roundRect">
            <a:avLst>
              <a:gd name="adj" fmla="val 23380"/>
            </a:avLst>
          </a:prstGeom>
          <a:solidFill>
            <a:schemeClr val="accent2"/>
          </a:solidFill>
          <a:ln/>
          <a:effectLst/>
        </p:spPr>
        <p:style>
          <a:lnRef idx="0">
            <a:schemeClr val="accent4"/>
          </a:lnRef>
          <a:fillRef idx="3">
            <a:schemeClr val="accent4"/>
          </a:fillRef>
          <a:effectRef idx="3">
            <a:schemeClr val="accent4"/>
          </a:effectRef>
          <a:fontRef idx="minor">
            <a:schemeClr val="lt1"/>
          </a:fontRef>
        </p:style>
        <p:txBody>
          <a:bodyPr lIns="288000" rIns="288000" rtlCol="0" anchor="ctr"/>
          <a:lstStyle/>
          <a:p>
            <a:pPr marL="0" marR="0" lvl="0" indent="0" algn="ctr"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prstClr val="white"/>
                </a:solidFill>
                <a:effectLst/>
                <a:uLnTx/>
                <a:uFillTx/>
                <a:ea typeface="BIZ UDゴシック" panose="020B0400000000000000" pitchFamily="49" charset="-128"/>
                <a:cs typeface="+mn-cs"/>
              </a:rPr>
              <a:t>Promoting culture and the arts in Japan, Kansai and Osaka</a:t>
            </a:r>
            <a:endParaRPr kumimoji="1" lang="en-US" sz="1200" b="1" i="0" u="none" strike="noStrike" kern="1200" cap="none" spc="0" normalizeH="0" baseline="0" noProof="0" dirty="0">
              <a:ln>
                <a:noFill/>
              </a:ln>
              <a:solidFill>
                <a:prstClr val="white"/>
              </a:solidFill>
              <a:effectLst/>
              <a:uLnTx/>
              <a:uFillTx/>
              <a:ea typeface="BIZ UDゴシック" panose="020B0400000000000000" pitchFamily="49" charset="-128"/>
              <a:cs typeface="+mn-cs"/>
            </a:endParaRPr>
          </a:p>
          <a:p>
            <a:pPr marL="0" marR="0" lvl="0" indent="0" algn="ctr" defTabSz="457200" rtl="0" eaLnBrk="1" fontAlgn="auto" latinLnBrk="0" hangingPunct="1">
              <a:lnSpc>
                <a:spcPts val="1100"/>
              </a:lnSpc>
              <a:spcBef>
                <a:spcPts val="0"/>
              </a:spcBef>
              <a:spcAft>
                <a:spcPts val="0"/>
              </a:spcAft>
              <a:buClrTx/>
              <a:buSzTx/>
              <a:buFontTx/>
              <a:buNone/>
              <a:tabLst/>
              <a:defRPr/>
            </a:pPr>
            <a:r>
              <a:rPr lang="en-US" sz="1200" b="1" noProof="0" dirty="0">
                <a:solidFill>
                  <a:prstClr val="white"/>
                </a:solidFill>
                <a:ea typeface="BIZ UDゴシック" panose="020B0400000000000000" pitchFamily="49" charset="-128"/>
              </a:rPr>
              <a:t>- Enhanced presence -</a:t>
            </a:r>
            <a:endParaRPr kumimoji="1" lang="en-US" sz="1200" b="1" i="0" u="none" strike="noStrike" kern="1200" cap="none" spc="0" normalizeH="0" baseline="0" noProof="0" dirty="0">
              <a:ln>
                <a:noFill/>
              </a:ln>
              <a:solidFill>
                <a:prstClr val="white"/>
              </a:solidFill>
              <a:effectLst/>
              <a:uLnTx/>
              <a:uFillTx/>
              <a:ea typeface="BIZ UDゴシック" panose="020B0400000000000000" pitchFamily="49" charset="-128"/>
              <a:cs typeface="+mn-cs"/>
            </a:endParaRPr>
          </a:p>
        </p:txBody>
      </p:sp>
      <p:sp>
        <p:nvSpPr>
          <p:cNvPr id="37" name="角丸四角形 35">
            <a:extLst>
              <a:ext uri="{FF2B5EF4-FFF2-40B4-BE49-F238E27FC236}">
                <a16:creationId xmlns:a16="http://schemas.microsoft.com/office/drawing/2014/main" id="{4BB8C290-122E-4DCA-AE61-C7EE7ADAD2C2}"/>
              </a:ext>
            </a:extLst>
          </p:cNvPr>
          <p:cNvSpPr/>
          <p:nvPr/>
        </p:nvSpPr>
        <p:spPr>
          <a:xfrm>
            <a:off x="897498" y="4426294"/>
            <a:ext cx="3600000" cy="432000"/>
          </a:xfrm>
          <a:prstGeom prst="roundRect">
            <a:avLst>
              <a:gd name="adj" fmla="val 23380"/>
            </a:avLst>
          </a:prstGeom>
          <a:solidFill>
            <a:schemeClr val="accent2"/>
          </a:solidFill>
          <a:ln/>
          <a:effectLst/>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noProof="0" dirty="0">
                <a:solidFill>
                  <a:prstClr val="white"/>
                </a:solidFill>
                <a:ea typeface="BIZ UDゴシック" panose="020B0400000000000000" pitchFamily="49" charset="-128"/>
              </a:rPr>
              <a:t>Creation of new idea and technologies</a:t>
            </a:r>
            <a:endParaRPr kumimoji="1" lang="en-US" sz="1200" b="1" i="0" u="none" strike="noStrike" kern="1200" cap="none" spc="0" normalizeH="0" baseline="0" noProof="0" dirty="0">
              <a:ln>
                <a:noFill/>
              </a:ln>
              <a:solidFill>
                <a:prstClr val="white"/>
              </a:solidFill>
              <a:effectLst/>
              <a:uLnTx/>
              <a:uFillTx/>
              <a:ea typeface="BIZ UDゴシック" panose="020B0400000000000000" pitchFamily="49"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noProof="0" dirty="0">
                <a:solidFill>
                  <a:prstClr val="white"/>
                </a:solidFill>
                <a:ea typeface="BIZ UDゴシック" panose="020B0400000000000000" pitchFamily="49" charset="-128"/>
              </a:rPr>
              <a:t>- Enhanced willingness to take on challenges -</a:t>
            </a:r>
            <a:endParaRPr kumimoji="1" lang="en-US" sz="1200" b="1" i="0" u="none" strike="noStrike" kern="1200" cap="none" spc="0" normalizeH="0" baseline="0" noProof="0" dirty="0">
              <a:ln>
                <a:noFill/>
              </a:ln>
              <a:solidFill>
                <a:prstClr val="white"/>
              </a:solidFill>
              <a:effectLst/>
              <a:uLnTx/>
              <a:uFillTx/>
              <a:ea typeface="BIZ UDゴシック" panose="020B0400000000000000" pitchFamily="49" charset="-128"/>
              <a:cs typeface="+mn-cs"/>
            </a:endParaRPr>
          </a:p>
        </p:txBody>
      </p:sp>
      <p:sp>
        <p:nvSpPr>
          <p:cNvPr id="38" name="角丸四角形 35">
            <a:extLst>
              <a:ext uri="{FF2B5EF4-FFF2-40B4-BE49-F238E27FC236}">
                <a16:creationId xmlns:a16="http://schemas.microsoft.com/office/drawing/2014/main" id="{DE2F5DE7-8F66-4658-ADEA-65257582443B}"/>
              </a:ext>
            </a:extLst>
          </p:cNvPr>
          <p:cNvSpPr/>
          <p:nvPr/>
        </p:nvSpPr>
        <p:spPr>
          <a:xfrm>
            <a:off x="5542647" y="4929600"/>
            <a:ext cx="3600000" cy="432000"/>
          </a:xfrm>
          <a:prstGeom prst="roundRect">
            <a:avLst>
              <a:gd name="adj" fmla="val 23380"/>
            </a:avLst>
          </a:prstGeom>
          <a:solidFill>
            <a:schemeClr val="accent2"/>
          </a:solidFill>
          <a:ln/>
          <a:effectLst/>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cap="none" spc="0" normalizeH="0" noProof="0" dirty="0">
                <a:ln>
                  <a:noFill/>
                </a:ln>
                <a:solidFill>
                  <a:prstClr val="white"/>
                </a:solidFill>
                <a:effectLst/>
                <a:uLnTx/>
                <a:uFillTx/>
                <a:ea typeface="BIZ UDゴシック" panose="020B0400000000000000" pitchFamily="49" charset="-128"/>
                <a:cs typeface="+mn-cs"/>
              </a:rPr>
              <a:t>Expanded exchanges with the world</a:t>
            </a:r>
            <a:endParaRPr kumimoji="1" lang="en-US" sz="1200" b="1" i="0" u="none" strike="noStrike" kern="1200" cap="none" spc="0" normalizeH="0" baseline="0" noProof="0" dirty="0">
              <a:ln>
                <a:noFill/>
              </a:ln>
              <a:solidFill>
                <a:prstClr val="white"/>
              </a:solidFill>
              <a:effectLst/>
              <a:uLnTx/>
              <a:uFillTx/>
              <a:ea typeface="BIZ UDゴシック" panose="020B0400000000000000" pitchFamily="49"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noProof="0" dirty="0">
                <a:solidFill>
                  <a:prstClr val="white"/>
                </a:solidFill>
                <a:ea typeface="BIZ UDゴシック" panose="020B0400000000000000" pitchFamily="49" charset="-128"/>
              </a:rPr>
              <a:t>- Enhanced global competitiveness -</a:t>
            </a:r>
            <a:endParaRPr kumimoji="1" lang="en-US" sz="1200" b="1" i="0" u="none" strike="noStrike" kern="1200" cap="none" spc="0" normalizeH="0" baseline="0" noProof="0" dirty="0">
              <a:ln>
                <a:noFill/>
              </a:ln>
              <a:solidFill>
                <a:prstClr val="white"/>
              </a:solidFill>
              <a:effectLst/>
              <a:uLnTx/>
              <a:uFillTx/>
              <a:ea typeface="BIZ UDゴシック" panose="020B0400000000000000" pitchFamily="49" charset="-128"/>
              <a:cs typeface="+mn-cs"/>
            </a:endParaRPr>
          </a:p>
        </p:txBody>
      </p:sp>
      <p:sp>
        <p:nvSpPr>
          <p:cNvPr id="39" name="テキスト ボックス 38">
            <a:extLst>
              <a:ext uri="{FF2B5EF4-FFF2-40B4-BE49-F238E27FC236}">
                <a16:creationId xmlns:a16="http://schemas.microsoft.com/office/drawing/2014/main" id="{A89C7E13-2DFA-4547-A8B5-D08B6EB882A2}"/>
              </a:ext>
            </a:extLst>
          </p:cNvPr>
          <p:cNvSpPr txBox="1"/>
          <p:nvPr/>
        </p:nvSpPr>
        <p:spPr>
          <a:xfrm rot="16200000">
            <a:off x="328044" y="4031046"/>
            <a:ext cx="384721" cy="1116000"/>
          </a:xfrm>
          <a:prstGeom prst="rect">
            <a:avLst/>
          </a:prstGeom>
          <a:noFill/>
        </p:spPr>
        <p:txBody>
          <a:bodyPr vert="eaVert" wrap="square" rtlCol="0" anchor="ctr" anchorCtr="0">
            <a:spAutoFit/>
          </a:bodyPr>
          <a:lstStyle>
            <a:defPPr>
              <a:defRPr lang="en-US"/>
            </a:defPPr>
            <a:lvl1pPr algn="ctr">
              <a:defRPr kumimoji="0" sz="1700" i="0" u="none" strike="noStrike" cap="none" spc="-100" normalizeH="0">
                <a:ln>
                  <a:noFill/>
                </a:ln>
                <a:solidFill>
                  <a:srgbClr val="FF0000"/>
                </a:solidFill>
                <a:effectLst/>
                <a:uLnTx/>
                <a:uFillTx/>
                <a:latin typeface="HGS創英角ｺﾞｼｯｸUB" panose="020B0900000000000000" pitchFamily="50" charset="-128"/>
                <a:ea typeface="HGS創英角ｺﾞｼｯｸUB" panose="020B0900000000000000" pitchFamily="50" charset="-128"/>
              </a:defRPr>
            </a:lvl1pPr>
          </a:lstStyle>
          <a:p>
            <a:pPr rtl="0"/>
            <a:r>
              <a:rPr lang="en-US" sz="1300" spc="0" noProof="0" dirty="0">
                <a:solidFill>
                  <a:schemeClr val="tx1"/>
                </a:solidFill>
                <a:latin typeface="+mn-lt"/>
              </a:rPr>
              <a:t>【</a:t>
            </a:r>
            <a:r>
              <a:rPr lang="en-US" sz="1300" b="1" spc="0" noProof="0" dirty="0">
                <a:solidFill>
                  <a:schemeClr val="tx1"/>
                </a:solidFill>
                <a:latin typeface="+mn-lt"/>
              </a:rPr>
              <a:t>Effects</a:t>
            </a:r>
            <a:r>
              <a:rPr lang="en-US" sz="1300" spc="0" noProof="0" dirty="0">
                <a:solidFill>
                  <a:schemeClr val="tx1"/>
                </a:solidFill>
                <a:latin typeface="+mn-lt"/>
              </a:rPr>
              <a:t>】</a:t>
            </a:r>
          </a:p>
        </p:txBody>
      </p:sp>
      <p:sp>
        <p:nvSpPr>
          <p:cNvPr id="41" name="二等辺三角形 40">
            <a:extLst>
              <a:ext uri="{FF2B5EF4-FFF2-40B4-BE49-F238E27FC236}">
                <a16:creationId xmlns:a16="http://schemas.microsoft.com/office/drawing/2014/main" id="{63D3DDEA-742B-4E5F-BF17-66C9E94941C9}"/>
              </a:ext>
            </a:extLst>
          </p:cNvPr>
          <p:cNvSpPr/>
          <p:nvPr/>
        </p:nvSpPr>
        <p:spPr>
          <a:xfrm rot="10800000">
            <a:off x="3513001" y="5528968"/>
            <a:ext cx="2880000" cy="324000"/>
          </a:xfrm>
          <a:prstGeom prst="triangle">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33" name="四角形: 角を丸くする 32">
            <a:extLst>
              <a:ext uri="{FF2B5EF4-FFF2-40B4-BE49-F238E27FC236}">
                <a16:creationId xmlns:a16="http://schemas.microsoft.com/office/drawing/2014/main" id="{C0A4855B-DFC6-41E6-992E-875B00138C9E}"/>
              </a:ext>
            </a:extLst>
          </p:cNvPr>
          <p:cNvSpPr/>
          <p:nvPr/>
        </p:nvSpPr>
        <p:spPr>
          <a:xfrm>
            <a:off x="289745" y="5835643"/>
            <a:ext cx="9260629" cy="720000"/>
          </a:xfrm>
          <a:prstGeom prst="roundRect">
            <a:avLst>
              <a:gd name="adj" fmla="val 0"/>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lvl="0" algn="ctr" defTabSz="326578" rtl="0">
              <a:lnSpc>
                <a:spcPct val="120000"/>
              </a:lnSpc>
              <a:defRPr/>
            </a:pPr>
            <a:r>
              <a:rPr lang="en-US" sz="1400" b="1" kern="100" spc="-50" noProof="0" dirty="0">
                <a:solidFill>
                  <a:srgbClr val="FF0000"/>
                </a:solidFill>
                <a:ea typeface="HGS創英角ｺﾞｼｯｸUB" panose="020B0900000000000000" pitchFamily="50" charset="-128"/>
                <a:cs typeface="Times New Roman" panose="02020603050405020304" pitchFamily="18" charset="0"/>
              </a:rPr>
              <a:t>Building on the “willingness to take on challenges,” “cohesiveness,” “presence,” and “global competence” enhanced at the Expo as a legacy, and maximizing citizens’ potential to enhance “centrality and hub status” and “characteristics and values ​​different from Tokyo”</a:t>
            </a:r>
          </a:p>
        </p:txBody>
      </p:sp>
      <p:sp>
        <p:nvSpPr>
          <p:cNvPr id="42" name="正方形/長方形 41">
            <a:extLst>
              <a:ext uri="{FF2B5EF4-FFF2-40B4-BE49-F238E27FC236}">
                <a16:creationId xmlns:a16="http://schemas.microsoft.com/office/drawing/2014/main" id="{998539E4-34F6-4EB8-8E12-EA5625D880B0}"/>
              </a:ext>
            </a:extLst>
          </p:cNvPr>
          <p:cNvSpPr/>
          <p:nvPr/>
        </p:nvSpPr>
        <p:spPr>
          <a:xfrm>
            <a:off x="313426" y="5268931"/>
            <a:ext cx="9468000"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rtl="0">
              <a:lnSpc>
                <a:spcPct val="150000"/>
              </a:lnSpc>
            </a:pPr>
            <a:endParaRPr kumimoji="1" lang="en-US" sz="1400" b="1" u="sng" noProof="0" dirty="0">
              <a:solidFill>
                <a:srgbClr val="FF0000"/>
              </a:solidFill>
              <a:ea typeface="BIZ UDPゴシック" panose="020B0400000000000000" pitchFamily="50" charset="-128"/>
            </a:endParaRPr>
          </a:p>
        </p:txBody>
      </p:sp>
      <p:sp>
        <p:nvSpPr>
          <p:cNvPr id="43" name="テキスト ボックス 42">
            <a:extLst>
              <a:ext uri="{FF2B5EF4-FFF2-40B4-BE49-F238E27FC236}">
                <a16:creationId xmlns:a16="http://schemas.microsoft.com/office/drawing/2014/main" id="{22ABEA7C-A457-417F-82FA-3BE64EEE2BD9}"/>
              </a:ext>
            </a:extLst>
          </p:cNvPr>
          <p:cNvSpPr txBox="1"/>
          <p:nvPr/>
        </p:nvSpPr>
        <p:spPr>
          <a:xfrm>
            <a:off x="0" y="61186"/>
            <a:ext cx="9906000" cy="461665"/>
          </a:xfrm>
          <a:prstGeom prst="rect">
            <a:avLst/>
          </a:prstGeom>
          <a:noFill/>
        </p:spPr>
        <p:txBody>
          <a:bodyPr wrap="square" rtlCol="0">
            <a:spAutoFit/>
          </a:bodyPr>
          <a:lstStyle>
            <a:defPPr>
              <a:defRPr lang="en-US"/>
            </a:defPPr>
            <a:lvl1pPr defTabSz="742950">
              <a:defRPr kumimoji="1" sz="2000">
                <a:solidFill>
                  <a:prstClr val="white"/>
                </a:solidFill>
                <a:latin typeface="HGP創英角ｺﾞｼｯｸUB" panose="020B0900000000000000" pitchFamily="50" charset="-128"/>
                <a:ea typeface="HGP創英角ｺﾞｼｯｸUB" panose="020B0900000000000000" pitchFamily="50" charset="-128"/>
              </a:defRPr>
            </a:lvl1pPr>
          </a:lstStyle>
          <a:p>
            <a:pPr rtl="0"/>
            <a:r>
              <a:rPr lang="en-US" sz="2400" b="1" noProof="0" dirty="0">
                <a:solidFill>
                  <a:prstClr val="white"/>
                </a:solidFill>
                <a:latin typeface="+mn-lt"/>
                <a:ea typeface="HGS創英角ｺﾞｼｯｸUB" panose="020B0900000000000000" pitchFamily="50" charset="-128"/>
              </a:rPr>
              <a:t>1. </a:t>
            </a:r>
            <a:r>
              <a:rPr lang="en-US" sz="2400" b="1" noProof="0" dirty="0">
                <a:latin typeface="+mn-lt"/>
                <a:ea typeface="HGS創英角ｺﾞｼｯｸUB" panose="020B0900000000000000" pitchFamily="50" charset="-128"/>
              </a:rPr>
              <a:t>Goals of </a:t>
            </a:r>
            <a:r>
              <a:rPr lang="en-US" sz="2400" b="1" noProof="0" dirty="0">
                <a:solidFill>
                  <a:prstClr val="white"/>
                </a:solidFill>
                <a:latin typeface="+mn-lt"/>
                <a:ea typeface="HGS創英角ｺﾞｼｯｸUB" panose="020B0900000000000000" pitchFamily="50" charset="-128"/>
              </a:rPr>
              <a:t>Beyond EXPO 2025</a:t>
            </a:r>
            <a:endParaRPr lang="en-US" sz="2400" b="1" noProof="0" dirty="0">
              <a:latin typeface="+mn-lt"/>
            </a:endParaRPr>
          </a:p>
        </p:txBody>
      </p:sp>
      <p:sp>
        <p:nvSpPr>
          <p:cNvPr id="48" name="四角形: 角を丸くする 47">
            <a:extLst>
              <a:ext uri="{FF2B5EF4-FFF2-40B4-BE49-F238E27FC236}">
                <a16:creationId xmlns:a16="http://schemas.microsoft.com/office/drawing/2014/main" id="{E36B032C-BE79-450A-8E81-BAC3505ACA16}"/>
              </a:ext>
            </a:extLst>
          </p:cNvPr>
          <p:cNvSpPr/>
          <p:nvPr/>
        </p:nvSpPr>
        <p:spPr>
          <a:xfrm>
            <a:off x="108421" y="6447947"/>
            <a:ext cx="9635042" cy="346845"/>
          </a:xfrm>
          <a:prstGeom prst="roundRect">
            <a:avLst>
              <a:gd name="adj" fmla="val 0"/>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lgn="ctr" defTabSz="326578" rtl="0">
              <a:lnSpc>
                <a:spcPct val="120000"/>
              </a:lnSpc>
              <a:defRPr/>
            </a:pPr>
            <a:r>
              <a:rPr lang="en-US" sz="1400" b="1" kern="100" spc="-50" noProof="0" dirty="0">
                <a:solidFill>
                  <a:srgbClr val="FF0000"/>
                </a:solidFill>
                <a:ea typeface="HGS創英角ｺﾞｼｯｸUB" panose="020B0900000000000000" pitchFamily="50" charset="-128"/>
                <a:cs typeface="Times New Roman" panose="02020603050405020304" pitchFamily="18" charset="0"/>
              </a:rPr>
              <a:t> </a:t>
            </a:r>
            <a:r>
              <a:rPr lang="en-US" sz="1400" b="1" kern="100" spc="-50" noProof="0" dirty="0">
                <a:solidFill>
                  <a:schemeClr val="tx1"/>
                </a:solidFill>
                <a:ea typeface="HGS創英角ｺﾞｼｯｸUB" panose="020B0900000000000000" pitchFamily="50" charset="-128"/>
                <a:cs typeface="Times New Roman" panose="02020603050405020304" pitchFamily="18" charset="0"/>
              </a:rPr>
              <a:t>As a pivot of Western Japan, aiming to become the second capital that drives Japan’s growth and contributes to the world </a:t>
            </a:r>
          </a:p>
        </p:txBody>
      </p:sp>
      <p:sp>
        <p:nvSpPr>
          <p:cNvPr id="46" name="テキスト ボックス 45">
            <a:extLst>
              <a:ext uri="{FF2B5EF4-FFF2-40B4-BE49-F238E27FC236}">
                <a16:creationId xmlns:a16="http://schemas.microsoft.com/office/drawing/2014/main" id="{D6D126D0-D511-466E-8DAC-6988048FDD68}"/>
              </a:ext>
            </a:extLst>
          </p:cNvPr>
          <p:cNvSpPr txBox="1"/>
          <p:nvPr/>
        </p:nvSpPr>
        <p:spPr>
          <a:xfrm>
            <a:off x="2913462" y="1422432"/>
            <a:ext cx="6937509" cy="370665"/>
          </a:xfrm>
          <a:prstGeom prst="rect">
            <a:avLst/>
          </a:prstGeom>
          <a:noFill/>
          <a:ln>
            <a:noFill/>
          </a:ln>
        </p:spPr>
        <p:txBody>
          <a:bodyPr wrap="square" tIns="108000" rtlCol="0">
            <a:spAutoFit/>
          </a:bodyPr>
          <a:lstStyle/>
          <a:p>
            <a:pPr marL="0" marR="0" lvl="0" indent="0" defTabSz="457200" rtl="0" eaLnBrk="1" fontAlgn="auto" latinLnBrk="0" hangingPunct="1">
              <a:spcBef>
                <a:spcPts val="0"/>
              </a:spcBef>
              <a:spcAft>
                <a:spcPts val="0"/>
              </a:spcAft>
              <a:buClrTx/>
              <a:buSzTx/>
              <a:buFontTx/>
              <a:buNone/>
              <a:tabLst/>
              <a:defRPr/>
            </a:pPr>
            <a:r>
              <a:rPr lang="en-US" sz="1400" b="1" u="none" strike="noStrike" kern="1200" cap="none" spc="0" normalizeH="0" noProof="0" dirty="0">
                <a:ln>
                  <a:noFill/>
                </a:ln>
                <a:effectLst/>
                <a:uLnTx/>
                <a:uFillTx/>
                <a:ea typeface="BIZ UDPゴシック" panose="020B0400000000000000" pitchFamily="50" charset="-128"/>
                <a:cs typeface="+mn-cs"/>
              </a:rPr>
              <a:t>A city </a:t>
            </a:r>
            <a:r>
              <a:rPr lang="en-US" sz="1400" b="1" dirty="0">
                <a:ea typeface="BIZ UDPゴシック" panose="020B0400000000000000" pitchFamily="50" charset="-128"/>
              </a:rPr>
              <a:t>that serves</a:t>
            </a:r>
            <a:r>
              <a:rPr lang="en-US" sz="1400" b="1" u="none" strike="noStrike" kern="1200" cap="none" spc="0" normalizeH="0" noProof="0" dirty="0">
                <a:ln>
                  <a:noFill/>
                </a:ln>
                <a:effectLst/>
                <a:uLnTx/>
                <a:uFillTx/>
                <a:ea typeface="BIZ UDPゴシック" panose="020B0400000000000000" pitchFamily="50" charset="-128"/>
                <a:cs typeface="+mn-cs"/>
              </a:rPr>
              <a:t> as “an engine for growth in normal times” and “a backup in emergency”</a:t>
            </a:r>
          </a:p>
        </p:txBody>
      </p:sp>
      <p:sp>
        <p:nvSpPr>
          <p:cNvPr id="3" name="スライド番号プレースホルダー 1">
            <a:extLst>
              <a:ext uri="{FF2B5EF4-FFF2-40B4-BE49-F238E27FC236}">
                <a16:creationId xmlns:a16="http://schemas.microsoft.com/office/drawing/2014/main" id="{ABBC56AF-23EF-01E4-1E1B-A79ECF31318E}"/>
              </a:ext>
            </a:extLst>
          </p:cNvPr>
          <p:cNvSpPr txBox="1">
            <a:spLocks/>
          </p:cNvSpPr>
          <p:nvPr/>
        </p:nvSpPr>
        <p:spPr>
          <a:xfrm>
            <a:off x="9489330" y="6445576"/>
            <a:ext cx="416670" cy="408695"/>
          </a:xfrm>
          <a:prstGeom prst="rect">
            <a:avLst/>
          </a:prstGeom>
          <a:solidFill>
            <a:schemeClr val="bg1"/>
          </a:solidFill>
          <a:effectLst/>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BIZ UDPゴシック" panose="020B0400000000000000" pitchFamily="50" charset="-128"/>
                <a:ea typeface="BIZ UDPゴシック" panose="020B0400000000000000" pitchFamily="50"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rtl="0"/>
            <a:fld id="{DDF82107-93BA-490C-9453-044014AF67CD}" type="slidenum">
              <a:rPr kumimoji="1" lang="en-US" noProof="0" smtClean="0">
                <a:latin typeface="+mn-lt"/>
              </a:rPr>
              <a:pPr/>
              <a:t>11</a:t>
            </a:fld>
            <a:endParaRPr kumimoji="1" lang="en-US" noProof="0" dirty="0">
              <a:latin typeface="+mn-lt"/>
            </a:endParaRPr>
          </a:p>
        </p:txBody>
      </p:sp>
    </p:spTree>
    <p:extLst>
      <p:ext uri="{BB962C8B-B14F-4D97-AF65-F5344CB8AC3E}">
        <p14:creationId xmlns:p14="http://schemas.microsoft.com/office/powerpoint/2010/main" val="2648835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45CC1BDE-B35B-4409-99D6-6997251BC431}"/>
              </a:ext>
            </a:extLst>
          </p:cNvPr>
          <p:cNvSpPr/>
          <p:nvPr/>
        </p:nvSpPr>
        <p:spPr>
          <a:xfrm>
            <a:off x="97928" y="4923484"/>
            <a:ext cx="7915750" cy="1745375"/>
          </a:xfrm>
          <a:prstGeom prst="rect">
            <a:avLst/>
          </a:pr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200"/>
              </a:spcAft>
              <a:buClrTx/>
              <a:buSzTx/>
              <a:buFontTx/>
              <a:buNone/>
              <a:tabLst/>
              <a:defRPr/>
            </a:pPr>
            <a:endParaRPr kumimoji="0" lang="en-US" sz="1500" b="1" i="0" u="none" strike="noStrike" kern="100" cap="none" spc="0" normalizeH="0" baseline="0" noProof="0" dirty="0">
              <a:ln>
                <a:noFill/>
              </a:ln>
              <a:solidFill>
                <a:schemeClr val="tx1"/>
              </a:solidFill>
              <a:effectLst/>
              <a:uLnTx/>
              <a:uFillTx/>
              <a:ea typeface="BIZ UDPゴシック" panose="020B0400000000000000" pitchFamily="50" charset="-128"/>
              <a:cs typeface="Times New Roman" panose="02020603050405020304" pitchFamily="18" charset="0"/>
            </a:endParaRPr>
          </a:p>
        </p:txBody>
      </p:sp>
      <p:sp>
        <p:nvSpPr>
          <p:cNvPr id="7" name="四角形: 角を丸くする 6">
            <a:extLst>
              <a:ext uri="{FF2B5EF4-FFF2-40B4-BE49-F238E27FC236}">
                <a16:creationId xmlns:a16="http://schemas.microsoft.com/office/drawing/2014/main" id="{ADA82CFF-74AE-4E3F-884A-F4FB26EC32B9}"/>
              </a:ext>
            </a:extLst>
          </p:cNvPr>
          <p:cNvSpPr/>
          <p:nvPr/>
        </p:nvSpPr>
        <p:spPr>
          <a:xfrm>
            <a:off x="8051149" y="5933546"/>
            <a:ext cx="1827304" cy="677040"/>
          </a:xfrm>
          <a:prstGeom prst="roundRect">
            <a:avLst/>
          </a:prstGeom>
          <a:solidFill>
            <a:srgbClr val="FF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32" name="円/楕円 72">
            <a:extLst>
              <a:ext uri="{FF2B5EF4-FFF2-40B4-BE49-F238E27FC236}">
                <a16:creationId xmlns:a16="http://schemas.microsoft.com/office/drawing/2014/main" id="{A83EEC15-94D4-4B14-B77B-40A343AE0D5C}"/>
              </a:ext>
            </a:extLst>
          </p:cNvPr>
          <p:cNvSpPr/>
          <p:nvPr/>
        </p:nvSpPr>
        <p:spPr>
          <a:xfrm>
            <a:off x="617584" y="5771340"/>
            <a:ext cx="1441748" cy="36000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ea typeface="BIZ UDPゴシック" panose="020B0400000000000000" pitchFamily="50" charset="-128"/>
              <a:cs typeface="Meiryo UI" panose="020B0604030504040204" pitchFamily="50" charset="-128"/>
            </a:endParaRPr>
          </a:p>
        </p:txBody>
      </p:sp>
      <p:sp>
        <p:nvSpPr>
          <p:cNvPr id="21" name="テキスト ボックス 20">
            <a:extLst>
              <a:ext uri="{FF2B5EF4-FFF2-40B4-BE49-F238E27FC236}">
                <a16:creationId xmlns:a16="http://schemas.microsoft.com/office/drawing/2014/main" id="{610F9420-6F95-4690-86DC-64EB05252E6C}"/>
              </a:ext>
            </a:extLst>
          </p:cNvPr>
          <p:cNvSpPr txBox="1"/>
          <p:nvPr/>
        </p:nvSpPr>
        <p:spPr>
          <a:xfrm>
            <a:off x="0" y="61186"/>
            <a:ext cx="9906000" cy="461665"/>
          </a:xfrm>
          <a:prstGeom prst="rect">
            <a:avLst/>
          </a:prstGeom>
          <a:noFill/>
        </p:spPr>
        <p:txBody>
          <a:bodyPr wrap="square" rtlCol="0">
            <a:spAutoFit/>
          </a:bodyPr>
          <a:lstStyle>
            <a:defPPr>
              <a:defRPr lang="en-US"/>
            </a:defPPr>
            <a:lvl1pPr defTabSz="742950">
              <a:defRPr kumimoji="1" sz="2000">
                <a:solidFill>
                  <a:prstClr val="white"/>
                </a:solidFill>
                <a:latin typeface="HGS創英角ｺﾞｼｯｸUB" panose="020B0900000000000000" pitchFamily="50" charset="-128"/>
                <a:ea typeface="HGS創英角ｺﾞｼｯｸUB" panose="020B0900000000000000" pitchFamily="50" charset="-128"/>
              </a:defRPr>
            </a:lvl1p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2400" b="1" i="0" u="none" strike="noStrike" kern="1200" cap="none" spc="0" normalizeH="0" noProof="0" dirty="0">
                <a:ln>
                  <a:noFill/>
                </a:ln>
                <a:solidFill>
                  <a:prstClr val="white"/>
                </a:solidFill>
                <a:effectLst/>
                <a:uLnTx/>
                <a:uFillTx/>
                <a:latin typeface="+mn-lt"/>
                <a:ea typeface="HGP創英角ｺﾞｼｯｸUB" panose="020B0900000000000000" pitchFamily="50" charset="-128"/>
                <a:cs typeface="+mn-cs"/>
              </a:rPr>
              <a:t>2. Basic Policy and Vision for the City</a:t>
            </a:r>
            <a:endParaRPr kumimoji="1" lang="en-US" sz="2400" b="1" i="0" u="none" strike="noStrike" kern="1200" cap="none" spc="0" normalizeH="0" baseline="0" noProof="0" dirty="0">
              <a:ln>
                <a:noFill/>
              </a:ln>
              <a:solidFill>
                <a:prstClr val="white"/>
              </a:solidFill>
              <a:effectLst/>
              <a:uLnTx/>
              <a:uFillTx/>
              <a:latin typeface="+mn-lt"/>
              <a:ea typeface="HGP創英角ｺﾞｼｯｸUB" panose="020B0900000000000000" pitchFamily="50" charset="-128"/>
              <a:cs typeface="+mn-cs"/>
            </a:endParaRPr>
          </a:p>
        </p:txBody>
      </p:sp>
      <p:sp>
        <p:nvSpPr>
          <p:cNvPr id="22" name="テキスト ボックス 21">
            <a:extLst>
              <a:ext uri="{FF2B5EF4-FFF2-40B4-BE49-F238E27FC236}">
                <a16:creationId xmlns:a16="http://schemas.microsoft.com/office/drawing/2014/main" id="{1EF92254-608B-4F44-AC3A-55D6C8C072D4}"/>
              </a:ext>
            </a:extLst>
          </p:cNvPr>
          <p:cNvSpPr txBox="1"/>
          <p:nvPr/>
        </p:nvSpPr>
        <p:spPr>
          <a:xfrm>
            <a:off x="127200" y="656035"/>
            <a:ext cx="9651600" cy="1061829"/>
          </a:xfrm>
          <a:prstGeom prst="rect">
            <a:avLst/>
          </a:prstGeom>
          <a:solidFill>
            <a:schemeClr val="bg1">
              <a:lumMod val="85000"/>
            </a:schemeClr>
          </a:solidFill>
        </p:spPr>
        <p:txBody>
          <a:bodyPr wrap="square" rtlCol="0">
            <a:spAutoFit/>
          </a:bodyPr>
          <a:lstStyle>
            <a:defPPr>
              <a:defRPr lang="en-US"/>
            </a:defPPr>
            <a:lvl1pPr marL="285750" marR="0" lvl="0" indent="-285750" fontAlgn="auto">
              <a:lnSpc>
                <a:spcPct val="120000"/>
              </a:lnSpc>
              <a:spcBef>
                <a:spcPts val="0"/>
              </a:spcBef>
              <a:spcAft>
                <a:spcPts val="0"/>
              </a:spcAft>
              <a:buClrTx/>
              <a:buSzTx/>
              <a:buFont typeface="BIZ UDPゴシック" panose="020B0400000000000000" pitchFamily="50" charset="-128"/>
              <a:buChar char="○"/>
              <a:tabLst/>
              <a:defRPr kumimoji="1" sz="1200" b="1" i="0" u="none" strike="noStrike" cap="none" spc="0" normalizeH="0" baseline="0">
                <a:ln>
                  <a:noFill/>
                </a:ln>
                <a:solidFill>
                  <a:prstClr val="black"/>
                </a:solidFill>
                <a:effectLst/>
                <a:uLnTx/>
                <a:uFillTx/>
                <a:latin typeface="BIZ UDPゴシック" panose="020B0400000000000000" pitchFamily="50" charset="-128"/>
                <a:ea typeface="BIZ UDPゴシック" panose="020B0400000000000000" pitchFamily="50" charset="-128"/>
              </a:defRPr>
            </a:lvl1pPr>
          </a:lstStyle>
          <a:p>
            <a:pPr marL="285750" marR="0" lvl="0" indent="-285750" algn="l" defTabSz="457200" rtl="0" eaLnBrk="1" fontAlgn="auto" latinLnBrk="0" hangingPunct="1">
              <a:lnSpc>
                <a:spcPct val="100000"/>
              </a:lnSpc>
              <a:spcBef>
                <a:spcPts val="0"/>
              </a:spcBef>
              <a:spcAft>
                <a:spcPts val="0"/>
              </a:spcAft>
              <a:buClrTx/>
              <a:buSzTx/>
              <a:buFont typeface="BIZ UDPゴシック" panose="020B0400000000000000" pitchFamily="50" charset="-128"/>
              <a:buChar char="○"/>
              <a:tabLst/>
              <a:defRPr/>
            </a:pPr>
            <a:r>
              <a:rPr lang="en-US" sz="1050" b="1" i="0" u="none" strike="noStrike" kern="1200" cap="none" spc="0" normalizeH="0" noProof="0" dirty="0">
                <a:ln>
                  <a:noFill/>
                </a:ln>
                <a:solidFill>
                  <a:schemeClr val="tx1"/>
                </a:solidFill>
                <a:effectLst/>
                <a:uLnTx/>
                <a:uFillTx/>
                <a:latin typeface="+mn-lt"/>
                <a:ea typeface="BIZ UDPゴシック" panose="020B0400000000000000" pitchFamily="50" charset="-128"/>
                <a:cs typeface="+mn-cs"/>
              </a:rPr>
              <a:t>Through formulating and implementing “Beyond EXPO 2025” which serves as a renewed growth strategy, Osaka Prefecture and Osaka City will enhance “centrality and hub status” and “characteristics and values ​​different from Tokyo” which are necessary for the second capital, seeking the early realization of “Osaka as the second capital” and to function as an engine for growth, driving the Japanese economy.</a:t>
            </a:r>
            <a:endParaRPr kumimoji="1" lang="en-US" sz="1050" b="1" i="0" u="none" strike="noStrike" kern="1200" cap="none" spc="0" normalizeH="0" baseline="0" noProof="0" dirty="0">
              <a:ln>
                <a:noFill/>
              </a:ln>
              <a:solidFill>
                <a:schemeClr val="tx1"/>
              </a:solidFill>
              <a:effectLst/>
              <a:uLnTx/>
              <a:uFillTx/>
              <a:latin typeface="+mn-lt"/>
              <a:ea typeface="BIZ UDPゴシック" panose="020B0400000000000000" pitchFamily="50" charset="-128"/>
              <a:cs typeface="+mn-cs"/>
            </a:endParaRPr>
          </a:p>
          <a:p>
            <a:pPr marL="285750" marR="0" lvl="0" indent="-285750" algn="l" defTabSz="457200" rtl="0" eaLnBrk="1" fontAlgn="auto" latinLnBrk="0" hangingPunct="1">
              <a:lnSpc>
                <a:spcPct val="100000"/>
              </a:lnSpc>
              <a:spcBef>
                <a:spcPts val="0"/>
              </a:spcBef>
              <a:spcAft>
                <a:spcPts val="0"/>
              </a:spcAft>
              <a:buClrTx/>
              <a:buSzTx/>
              <a:buFont typeface="BIZ UDPゴシック" panose="020B0400000000000000" pitchFamily="50" charset="-128"/>
              <a:buChar char="○"/>
              <a:tabLst/>
              <a:defRPr/>
            </a:pPr>
            <a:r>
              <a:rPr lang="en-US" sz="1050" b="1" i="0" u="none" strike="noStrike" kern="1200" cap="none" spc="0" normalizeH="0" noProof="0" dirty="0">
                <a:ln>
                  <a:noFill/>
                </a:ln>
                <a:solidFill>
                  <a:schemeClr val="tx1"/>
                </a:solidFill>
                <a:effectLst/>
                <a:uLnTx/>
                <a:uFillTx/>
                <a:latin typeface="+mn-lt"/>
                <a:ea typeface="BIZ UDPゴシック" panose="020B0400000000000000" pitchFamily="50" charset="-128"/>
                <a:cs typeface="+mn-cs"/>
              </a:rPr>
              <a:t>By further refining “challenges by citizen,” </a:t>
            </a:r>
            <a:r>
              <a:rPr lang="en-US" sz="1050" noProof="0" dirty="0">
                <a:solidFill>
                  <a:schemeClr val="tx1"/>
                </a:solidFill>
                <a:latin typeface="+mn-lt"/>
              </a:rPr>
              <a:t>“</a:t>
            </a:r>
            <a:r>
              <a:rPr lang="en-US" sz="1050" b="1" i="0" u="none" strike="noStrike" kern="1200" cap="none" spc="0" normalizeH="0" noProof="0" dirty="0">
                <a:ln>
                  <a:noFill/>
                </a:ln>
                <a:solidFill>
                  <a:schemeClr val="tx1"/>
                </a:solidFill>
                <a:effectLst/>
                <a:uLnTx/>
                <a:uFillTx/>
                <a:latin typeface="+mn-lt"/>
                <a:ea typeface="BIZ UDPゴシック" panose="020B0400000000000000" pitchFamily="50" charset="-128"/>
                <a:cs typeface="+mn-cs"/>
              </a:rPr>
              <a:t>urban presence,” </a:t>
            </a:r>
            <a:r>
              <a:rPr lang="en-US" sz="1050" noProof="0" dirty="0">
                <a:solidFill>
                  <a:schemeClr val="tx1"/>
                </a:solidFill>
                <a:latin typeface="+mn-lt"/>
              </a:rPr>
              <a:t>“</a:t>
            </a:r>
            <a:r>
              <a:rPr lang="en-US" sz="1050" b="1" i="0" u="none" strike="noStrike" kern="1200" cap="none" spc="0" normalizeH="0" noProof="0" dirty="0">
                <a:ln>
                  <a:noFill/>
                </a:ln>
                <a:solidFill>
                  <a:schemeClr val="tx1"/>
                </a:solidFill>
                <a:effectLst/>
                <a:uLnTx/>
                <a:uFillTx/>
                <a:latin typeface="+mn-lt"/>
                <a:ea typeface="BIZ UDPゴシック" panose="020B0400000000000000" pitchFamily="50" charset="-128"/>
                <a:cs typeface="+mn-cs"/>
              </a:rPr>
              <a:t>outreach &amp; attractive power,” and “global competitiveness” that were heightened at the Expo, through an all-Osaka effort, the specific aim is to achieve a nominal GDP of 80 trillion yen in the 2040s with the economy expanding to approximately twice its current size.</a:t>
            </a:r>
            <a:endParaRPr kumimoji="1" lang="en-US" sz="1050" b="1" i="0" u="none" strike="noStrike" kern="1200" cap="none" spc="0" normalizeH="0" baseline="0" noProof="0" dirty="0">
              <a:ln>
                <a:noFill/>
              </a:ln>
              <a:solidFill>
                <a:schemeClr val="tx1"/>
              </a:solidFill>
              <a:effectLst/>
              <a:uLnTx/>
              <a:uFillTx/>
              <a:latin typeface="+mn-lt"/>
              <a:ea typeface="BIZ UDPゴシック" panose="020B0400000000000000" pitchFamily="50" charset="-128"/>
              <a:cs typeface="+mn-cs"/>
            </a:endParaRPr>
          </a:p>
        </p:txBody>
      </p:sp>
      <p:sp>
        <p:nvSpPr>
          <p:cNvPr id="35" name="四角形: 角を丸くする 34">
            <a:extLst>
              <a:ext uri="{FF2B5EF4-FFF2-40B4-BE49-F238E27FC236}">
                <a16:creationId xmlns:a16="http://schemas.microsoft.com/office/drawing/2014/main" id="{758ABFA2-9D12-46AA-B029-360B41EB6573}"/>
              </a:ext>
            </a:extLst>
          </p:cNvPr>
          <p:cNvSpPr/>
          <p:nvPr/>
        </p:nvSpPr>
        <p:spPr>
          <a:xfrm>
            <a:off x="127200" y="2030967"/>
            <a:ext cx="9672878" cy="1327349"/>
          </a:xfrm>
          <a:prstGeom prst="roundRect">
            <a:avLst/>
          </a:prstGeom>
          <a:solidFill>
            <a:schemeClr val="accent4">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defTabSz="326578" rtl="0" eaLnBrk="1" fontAlgn="auto" latinLnBrk="0" hangingPunct="1">
              <a:lnSpc>
                <a:spcPct val="130000"/>
              </a:lnSpc>
              <a:spcBef>
                <a:spcPts val="0"/>
              </a:spcBef>
              <a:spcAft>
                <a:spcPts val="0"/>
              </a:spcAft>
              <a:buClrTx/>
              <a:buSzTx/>
              <a:buFontTx/>
              <a:buNone/>
              <a:tabLst/>
              <a:defRPr/>
            </a:pPr>
            <a:endParaRPr kumimoji="0" lang="en-US" sz="1700" b="0" i="0" u="none" strike="noStrike" kern="100" cap="none" spc="0" normalizeH="0" baseline="0" noProof="0" dirty="0">
              <a:ln>
                <a:noFill/>
              </a:ln>
              <a:solidFill>
                <a:srgbClr val="FF0000"/>
              </a:solidFill>
              <a:effectLst/>
              <a:uLnTx/>
              <a:uFillTx/>
              <a:ea typeface="HGS創英角ｺﾞｼｯｸUB" panose="020B0900000000000000" pitchFamily="50" charset="-128"/>
              <a:cs typeface="Times New Roman" panose="02020603050405020304" pitchFamily="18" charset="0"/>
            </a:endParaRPr>
          </a:p>
          <a:p>
            <a:pPr marL="0" marR="0" lvl="0" defTabSz="326578" rtl="0" eaLnBrk="1" fontAlgn="auto" latinLnBrk="0" hangingPunct="1">
              <a:lnSpc>
                <a:spcPct val="130000"/>
              </a:lnSpc>
              <a:spcBef>
                <a:spcPts val="0"/>
              </a:spcBef>
              <a:spcAft>
                <a:spcPts val="0"/>
              </a:spcAft>
              <a:buClrTx/>
              <a:buSzTx/>
              <a:buFontTx/>
              <a:buNone/>
              <a:tabLst/>
              <a:defRPr/>
            </a:pPr>
            <a:endParaRPr lang="en-US" sz="1700" kern="100" noProof="0" dirty="0">
              <a:solidFill>
                <a:srgbClr val="FF0000"/>
              </a:solidFill>
              <a:ea typeface="HGS創英角ｺﾞｼｯｸUB" panose="020B0900000000000000" pitchFamily="50" charset="-128"/>
              <a:cs typeface="Times New Roman" panose="02020603050405020304" pitchFamily="18" charset="0"/>
            </a:endParaRPr>
          </a:p>
        </p:txBody>
      </p:sp>
      <p:sp>
        <p:nvSpPr>
          <p:cNvPr id="37" name="テキスト ボックス 36">
            <a:extLst>
              <a:ext uri="{FF2B5EF4-FFF2-40B4-BE49-F238E27FC236}">
                <a16:creationId xmlns:a16="http://schemas.microsoft.com/office/drawing/2014/main" id="{81DED993-16A9-4CB8-A8D2-8980FA8A851E}"/>
              </a:ext>
            </a:extLst>
          </p:cNvPr>
          <p:cNvSpPr txBox="1"/>
          <p:nvPr/>
        </p:nvSpPr>
        <p:spPr>
          <a:xfrm>
            <a:off x="117698" y="1593984"/>
            <a:ext cx="4992675" cy="481401"/>
          </a:xfrm>
          <a:prstGeom prst="rect">
            <a:avLst/>
          </a:prstGeom>
          <a:noFill/>
          <a:ln>
            <a:noFill/>
          </a:ln>
        </p:spPr>
        <p:txBody>
          <a:bodyPr wrap="square" tIns="108000" rtlCol="0" anchor="ctr" anchorCtr="0">
            <a:spAutoFit/>
          </a:bodyPr>
          <a:lstStyle/>
          <a:p>
            <a:pPr lvl="0">
              <a:lnSpc>
                <a:spcPct val="150000"/>
              </a:lnSpc>
              <a:defRPr/>
            </a:pPr>
            <a:r>
              <a:rPr lang="en-US" sz="1600" b="1" noProof="0" dirty="0">
                <a:ea typeface="BIZ UDPゴシック" panose="020B0400000000000000" pitchFamily="50" charset="-128"/>
              </a:rPr>
              <a:t>■ </a:t>
            </a:r>
            <a:r>
              <a:rPr lang="en-US" sz="1500" b="1" i="0" u="none" strike="noStrike" kern="1200" cap="none" spc="0" normalizeH="0" noProof="0" dirty="0">
                <a:ln>
                  <a:noFill/>
                </a:ln>
                <a:solidFill>
                  <a:prstClr val="black"/>
                </a:solidFill>
                <a:effectLst/>
                <a:uLnTx/>
                <a:uFillTx/>
                <a:ea typeface="BIZ UDPゴシック" panose="020B0400000000000000" pitchFamily="50" charset="-128"/>
                <a:cs typeface="+mn-cs"/>
              </a:rPr>
              <a:t>Basic Policy and Vision for the City</a:t>
            </a:r>
            <a:endParaRPr kumimoji="0" lang="en-US" sz="15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p:txBody>
      </p:sp>
      <p:sp>
        <p:nvSpPr>
          <p:cNvPr id="41" name="正方形/長方形 40">
            <a:extLst>
              <a:ext uri="{FF2B5EF4-FFF2-40B4-BE49-F238E27FC236}">
                <a16:creationId xmlns:a16="http://schemas.microsoft.com/office/drawing/2014/main" id="{9267A5DC-3D62-4504-A66B-F7AE06233C28}"/>
              </a:ext>
            </a:extLst>
          </p:cNvPr>
          <p:cNvSpPr/>
          <p:nvPr/>
        </p:nvSpPr>
        <p:spPr>
          <a:xfrm>
            <a:off x="89769" y="3429000"/>
            <a:ext cx="7922890" cy="1483597"/>
          </a:xfrm>
          <a:prstGeom prst="rect">
            <a:avLst/>
          </a:prstGeom>
          <a:solidFill>
            <a:schemeClr val="accent5">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200"/>
              </a:spcAft>
              <a:buClrTx/>
              <a:buSzTx/>
              <a:buFontTx/>
              <a:buNone/>
              <a:tabLst/>
              <a:defRPr/>
            </a:pPr>
            <a:endParaRPr kumimoji="0" lang="en-US" sz="1500" b="1" i="0" u="none" strike="noStrike" kern="100" cap="none" spc="0" normalizeH="0" baseline="0" noProof="0" dirty="0">
              <a:ln>
                <a:noFill/>
              </a:ln>
              <a:solidFill>
                <a:schemeClr val="tx1"/>
              </a:solidFill>
              <a:effectLst/>
              <a:uLnTx/>
              <a:uFillTx/>
              <a:ea typeface="BIZ UDPゴシック" panose="020B0400000000000000" pitchFamily="50" charset="-128"/>
              <a:cs typeface="Times New Roman" panose="02020603050405020304" pitchFamily="18" charset="0"/>
            </a:endParaRPr>
          </a:p>
        </p:txBody>
      </p:sp>
      <p:sp>
        <p:nvSpPr>
          <p:cNvPr id="44" name="テキスト ボックス 43">
            <a:extLst>
              <a:ext uri="{FF2B5EF4-FFF2-40B4-BE49-F238E27FC236}">
                <a16:creationId xmlns:a16="http://schemas.microsoft.com/office/drawing/2014/main" id="{B36E3C2B-5BB3-4F2C-AE05-7A5CB30DC112}"/>
              </a:ext>
            </a:extLst>
          </p:cNvPr>
          <p:cNvSpPr txBox="1"/>
          <p:nvPr/>
        </p:nvSpPr>
        <p:spPr>
          <a:xfrm>
            <a:off x="71688" y="4883824"/>
            <a:ext cx="3628374" cy="399904"/>
          </a:xfrm>
          <a:prstGeom prst="rect">
            <a:avLst/>
          </a:prstGeom>
          <a:noFill/>
          <a:ln>
            <a:noFill/>
          </a:ln>
        </p:spPr>
        <p:txBody>
          <a:bodyPr wrap="square" tIns="108000"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【Infrastructure supporting the second capital】</a:t>
            </a:r>
          </a:p>
        </p:txBody>
      </p:sp>
      <p:sp>
        <p:nvSpPr>
          <p:cNvPr id="45" name="正方形/長方形 44">
            <a:extLst>
              <a:ext uri="{FF2B5EF4-FFF2-40B4-BE49-F238E27FC236}">
                <a16:creationId xmlns:a16="http://schemas.microsoft.com/office/drawing/2014/main" id="{770AFFD4-0D8A-4E59-989B-40B04A283215}"/>
              </a:ext>
            </a:extLst>
          </p:cNvPr>
          <p:cNvSpPr/>
          <p:nvPr/>
        </p:nvSpPr>
        <p:spPr>
          <a:xfrm>
            <a:off x="2365435" y="5190843"/>
            <a:ext cx="5220000" cy="5042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200"/>
              </a:spcAft>
              <a:buClrTx/>
              <a:buSzTx/>
              <a:buFontTx/>
              <a:buNone/>
              <a:tabLst/>
              <a:defRPr/>
            </a:pPr>
            <a:r>
              <a:rPr lang="en-US" sz="1100" b="1" i="0" u="none" strike="noStrike" kern="100" cap="none" spc="0" normalizeH="0" noProof="0" dirty="0">
                <a:ln>
                  <a:noFill/>
                </a:ln>
                <a:solidFill>
                  <a:schemeClr val="tx1"/>
                </a:solidFill>
                <a:effectLst/>
                <a:uLnTx/>
                <a:uFillTx/>
                <a:ea typeface="BIZ UDPゴシック" panose="020B0400000000000000" pitchFamily="50" charset="-128"/>
                <a:cs typeface="Times New Roman" panose="02020603050405020304" pitchFamily="18" charset="0"/>
              </a:rPr>
              <a:t>◆</a:t>
            </a:r>
            <a:r>
              <a:rPr lang="en-US" sz="1050" i="0" strike="noStrike" kern="100" cap="none" spc="0" normalizeH="0" noProof="0" dirty="0">
                <a:ln>
                  <a:noFill/>
                </a:ln>
                <a:solidFill>
                  <a:schemeClr val="tx1"/>
                </a:solidFill>
                <a:effectLst/>
                <a:uLnTx/>
                <a:uFillTx/>
                <a:ea typeface="BIZ UDPゴシック" panose="020B0400000000000000" pitchFamily="50" charset="-128"/>
                <a:cs typeface="Times New Roman" panose="02020603050405020304" pitchFamily="18" charset="0"/>
              </a:rPr>
              <a:t>A vibrant </a:t>
            </a:r>
            <a:r>
              <a:rPr lang="en-US" sz="1200" b="1" i="0" u="sng" strike="noStrike" kern="100" cap="none" spc="0" normalizeH="0" noProof="0" dirty="0">
                <a:ln>
                  <a:noFill/>
                </a:ln>
                <a:solidFill>
                  <a:schemeClr val="tx1"/>
                </a:solidFill>
                <a:effectLst/>
                <a:uLnTx/>
                <a:uFillTx/>
                <a:ea typeface="BIZ UDPゴシック" panose="020B0400000000000000" pitchFamily="50" charset="-128"/>
                <a:cs typeface="Times New Roman" panose="02020603050405020304" pitchFamily="18" charset="0"/>
              </a:rPr>
              <a:t>hub city that attracts and produces global and creative talent</a:t>
            </a:r>
            <a:endParaRPr kumimoji="0" lang="en-US" sz="1100" b="0" i="0" u="none" strike="noStrike" kern="100" cap="none" spc="0" normalizeH="0" baseline="0" noProof="0" dirty="0">
              <a:ln>
                <a:noFill/>
              </a:ln>
              <a:solidFill>
                <a:schemeClr val="tx1"/>
              </a:solidFill>
              <a:effectLst/>
              <a:uLnTx/>
              <a:uFillTx/>
              <a:ea typeface="BIZ UDPゴシック" panose="020B0400000000000000" pitchFamily="50" charset="-128"/>
              <a:cs typeface="Times New Roman" panose="02020603050405020304" pitchFamily="18" charset="0"/>
            </a:endParaRPr>
          </a:p>
        </p:txBody>
      </p:sp>
      <p:sp>
        <p:nvSpPr>
          <p:cNvPr id="47" name="正方形/長方形 46">
            <a:extLst>
              <a:ext uri="{FF2B5EF4-FFF2-40B4-BE49-F238E27FC236}">
                <a16:creationId xmlns:a16="http://schemas.microsoft.com/office/drawing/2014/main" id="{78F24D89-6D0A-4394-90AD-A90A90E46AC9}"/>
              </a:ext>
            </a:extLst>
          </p:cNvPr>
          <p:cNvSpPr/>
          <p:nvPr/>
        </p:nvSpPr>
        <p:spPr>
          <a:xfrm>
            <a:off x="2365435" y="5639967"/>
            <a:ext cx="5896276" cy="5724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rtl="0">
              <a:lnSpc>
                <a:spcPct val="140000"/>
              </a:lnSpc>
              <a:spcAft>
                <a:spcPts val="200"/>
              </a:spcAft>
              <a:defRPr/>
            </a:pPr>
            <a:r>
              <a:rPr lang="en-US" sz="1100" b="1" i="0" u="none" strike="noStrike" kern="100" cap="none" spc="0" normalizeH="0" noProof="0" dirty="0">
                <a:ln>
                  <a:noFill/>
                </a:ln>
                <a:solidFill>
                  <a:schemeClr val="tx1"/>
                </a:solidFill>
                <a:effectLst/>
                <a:uLnTx/>
                <a:uFillTx/>
                <a:ea typeface="BIZ UDPゴシック" panose="020B0400000000000000" pitchFamily="50" charset="-128"/>
                <a:cs typeface="Times New Roman" panose="02020603050405020304" pitchFamily="18" charset="0"/>
              </a:rPr>
              <a:t>◆ </a:t>
            </a:r>
            <a:r>
              <a:rPr lang="en-US" sz="1200" b="1" i="0" u="sng" strike="noStrike" kern="100" cap="none" spc="0" normalizeH="0" noProof="0" dirty="0">
                <a:ln>
                  <a:noFill/>
                </a:ln>
                <a:solidFill>
                  <a:schemeClr val="tx1"/>
                </a:solidFill>
                <a:effectLst/>
                <a:uLnTx/>
                <a:uFillTx/>
                <a:ea typeface="BIZ UDPゴシック" panose="020B0400000000000000" pitchFamily="50" charset="-128"/>
                <a:cs typeface="Times New Roman" panose="02020603050405020304" pitchFamily="18" charset="0"/>
              </a:rPr>
              <a:t>A friendly city</a:t>
            </a:r>
            <a:r>
              <a:rPr lang="en-US" sz="1050" i="0" strike="noStrike" kern="100" cap="none" spc="0" normalizeH="0" noProof="0" dirty="0">
                <a:ln>
                  <a:noFill/>
                </a:ln>
                <a:solidFill>
                  <a:schemeClr val="tx1"/>
                </a:solidFill>
                <a:effectLst/>
                <a:uLnTx/>
                <a:uFillTx/>
                <a:ea typeface="BIZ UDPゴシック" panose="020B0400000000000000" pitchFamily="50" charset="-128"/>
                <a:cs typeface="Times New Roman" panose="02020603050405020304" pitchFamily="18" charset="0"/>
              </a:rPr>
              <a:t> that embodies the spirit of </a:t>
            </a:r>
            <a:r>
              <a:rPr lang="en-US" sz="1200" b="1" u="sng" kern="100" noProof="0" dirty="0">
                <a:solidFill>
                  <a:schemeClr val="tx1"/>
                </a:solidFill>
                <a:ea typeface="BIZ UDPゴシック" panose="020B0400000000000000" pitchFamily="50" charset="-128"/>
                <a:cs typeface="Times New Roman" panose="02020603050405020304" pitchFamily="18" charset="0"/>
              </a:rPr>
              <a:t>“can’t leave it alone”</a:t>
            </a:r>
            <a:r>
              <a:rPr lang="en-US" sz="1200" b="1" kern="100" noProof="0" dirty="0">
                <a:solidFill>
                  <a:schemeClr val="tx1"/>
                </a:solidFill>
                <a:ea typeface="BIZ UDPゴシック" panose="020B0400000000000000" pitchFamily="50" charset="-128"/>
                <a:cs typeface="Times New Roman" panose="02020603050405020304" pitchFamily="18" charset="0"/>
              </a:rPr>
              <a:t> </a:t>
            </a:r>
            <a:r>
              <a:rPr lang="en-US" sz="1050" kern="100" noProof="0" dirty="0">
                <a:solidFill>
                  <a:schemeClr val="tx1"/>
                </a:solidFill>
                <a:ea typeface="BIZ UDPゴシック" panose="020B0400000000000000" pitchFamily="50" charset="-128"/>
                <a:cs typeface="Times New Roman" panose="02020603050405020304" pitchFamily="18" charset="0"/>
              </a:rPr>
              <a:t>and </a:t>
            </a:r>
            <a:r>
              <a:rPr lang="en-US" sz="1200" b="1" u="sng" kern="100" noProof="0" dirty="0">
                <a:solidFill>
                  <a:schemeClr val="tx1"/>
                </a:solidFill>
                <a:ea typeface="BIZ UDPゴシック" panose="020B0400000000000000" pitchFamily="50" charset="-128"/>
                <a:cs typeface="Times New Roman" panose="02020603050405020304" pitchFamily="18" charset="0"/>
              </a:rPr>
              <a:t>“give it a try”</a:t>
            </a:r>
            <a:r>
              <a:rPr lang="en-US" sz="1200" b="1" kern="100" noProof="0" dirty="0">
                <a:solidFill>
                  <a:schemeClr val="tx1"/>
                </a:solidFill>
                <a:ea typeface="BIZ UDPゴシック" panose="020B0400000000000000" pitchFamily="50" charset="-128"/>
                <a:cs typeface="Times New Roman" panose="02020603050405020304" pitchFamily="18" charset="0"/>
              </a:rPr>
              <a:t> </a:t>
            </a:r>
            <a:endParaRPr kumimoji="0" lang="en-US" sz="1200" b="1" i="0" u="sng" strike="noStrike" kern="100" cap="none" spc="0" normalizeH="0" baseline="0" noProof="0" dirty="0">
              <a:ln>
                <a:noFill/>
              </a:ln>
              <a:solidFill>
                <a:schemeClr val="tx1"/>
              </a:solidFill>
              <a:effectLst/>
              <a:uLnTx/>
              <a:uFillTx/>
              <a:ea typeface="BIZ UDPゴシック" panose="020B0400000000000000" pitchFamily="50" charset="-128"/>
              <a:cs typeface="Times New Roman" panose="02020603050405020304" pitchFamily="18" charset="0"/>
            </a:endParaRPr>
          </a:p>
          <a:p>
            <a:pPr rtl="0">
              <a:lnSpc>
                <a:spcPct val="140000"/>
              </a:lnSpc>
              <a:spcAft>
                <a:spcPts val="200"/>
              </a:spcAft>
              <a:defRPr/>
            </a:pPr>
            <a:r>
              <a:rPr lang="en-US" sz="1050" i="0" strike="noStrike" kern="100" cap="none" spc="0" normalizeH="0" noProof="0" dirty="0">
                <a:ln>
                  <a:noFill/>
                </a:ln>
                <a:solidFill>
                  <a:schemeClr val="tx1"/>
                </a:solidFill>
                <a:effectLst/>
                <a:uLnTx/>
                <a:uFillTx/>
                <a:ea typeface="BIZ UDPゴシック" panose="020B0400000000000000" pitchFamily="50" charset="-128"/>
                <a:cs typeface="Times New Roman" panose="02020603050405020304" pitchFamily="18" charset="0"/>
              </a:rPr>
              <a:t>◆</a:t>
            </a:r>
            <a:r>
              <a:rPr lang="en-US" sz="1200" b="1" i="0" u="sng" strike="noStrike" kern="100" cap="none" spc="0" normalizeH="0" noProof="0" dirty="0">
                <a:ln>
                  <a:noFill/>
                </a:ln>
                <a:solidFill>
                  <a:schemeClr val="tx1"/>
                </a:solidFill>
                <a:effectLst/>
                <a:uLnTx/>
                <a:uFillTx/>
                <a:ea typeface="BIZ UDPゴシック" panose="020B0400000000000000" pitchFamily="50" charset="-128"/>
                <a:cs typeface="Times New Roman" panose="02020603050405020304" pitchFamily="18" charset="0"/>
              </a:rPr>
              <a:t> </a:t>
            </a:r>
            <a:r>
              <a:rPr lang="en-US" sz="1200" b="1" u="sng" kern="100" noProof="0" dirty="0">
                <a:solidFill>
                  <a:schemeClr val="tx1"/>
                </a:solidFill>
                <a:ea typeface="BIZ UDPゴシック" panose="020B0400000000000000" pitchFamily="50" charset="-128"/>
                <a:cs typeface="Times New Roman" panose="02020603050405020304" pitchFamily="18" charset="0"/>
              </a:rPr>
              <a:t>A city</a:t>
            </a:r>
            <a:r>
              <a:rPr lang="en-US" sz="1050" kern="100" noProof="0" dirty="0">
                <a:solidFill>
                  <a:schemeClr val="tx1"/>
                </a:solidFill>
                <a:ea typeface="BIZ UDPゴシック" panose="020B0400000000000000" pitchFamily="50" charset="-128"/>
                <a:cs typeface="Times New Roman" panose="02020603050405020304" pitchFamily="18" charset="0"/>
              </a:rPr>
              <a:t> with </a:t>
            </a:r>
            <a:r>
              <a:rPr lang="en-US" sz="1200" b="1" i="0" u="sng" strike="noStrike" kern="100" cap="none" spc="0" normalizeH="0" noProof="0" dirty="0">
                <a:ln>
                  <a:noFill/>
                </a:ln>
                <a:solidFill>
                  <a:schemeClr val="tx1"/>
                </a:solidFill>
                <a:effectLst/>
                <a:uLnTx/>
                <a:uFillTx/>
                <a:ea typeface="BIZ UDPゴシック" panose="020B0400000000000000" pitchFamily="50" charset="-128"/>
                <a:cs typeface="Times New Roman" panose="02020603050405020304" pitchFamily="18" charset="0"/>
              </a:rPr>
              <a:t>advanced urban functions that support growth</a:t>
            </a:r>
            <a:endParaRPr kumimoji="0" lang="en-US" sz="1200" b="1" i="0" u="sng" strike="noStrike" kern="100" cap="none" spc="0" normalizeH="0" baseline="0" noProof="0" dirty="0">
              <a:ln>
                <a:noFill/>
              </a:ln>
              <a:solidFill>
                <a:schemeClr val="tx1"/>
              </a:solidFill>
              <a:effectLst/>
              <a:uLnTx/>
              <a:uFillTx/>
              <a:ea typeface="BIZ UDPゴシック" panose="020B0400000000000000" pitchFamily="50" charset="-128"/>
              <a:cs typeface="Times New Roman" panose="02020603050405020304" pitchFamily="18" charset="0"/>
            </a:endParaRPr>
          </a:p>
        </p:txBody>
      </p:sp>
      <p:sp>
        <p:nvSpPr>
          <p:cNvPr id="48" name="正方形/長方形 47">
            <a:extLst>
              <a:ext uri="{FF2B5EF4-FFF2-40B4-BE49-F238E27FC236}">
                <a16:creationId xmlns:a16="http://schemas.microsoft.com/office/drawing/2014/main" id="{A436CC24-421A-4BF3-ACBD-8AF3910A2224}"/>
              </a:ext>
            </a:extLst>
          </p:cNvPr>
          <p:cNvSpPr/>
          <p:nvPr/>
        </p:nvSpPr>
        <p:spPr>
          <a:xfrm>
            <a:off x="3273711" y="4952221"/>
            <a:ext cx="4697066" cy="388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60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Laying foundations for economic and urban strength</a:t>
            </a:r>
            <a:endParaRPr kumimoji="0" lang="en-US" sz="12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p:txBody>
      </p:sp>
      <p:sp>
        <p:nvSpPr>
          <p:cNvPr id="49" name="円/楕円 72">
            <a:extLst>
              <a:ext uri="{FF2B5EF4-FFF2-40B4-BE49-F238E27FC236}">
                <a16:creationId xmlns:a16="http://schemas.microsoft.com/office/drawing/2014/main" id="{A46BEEA1-728B-45E9-AEAA-821A4D6E2C30}"/>
              </a:ext>
            </a:extLst>
          </p:cNvPr>
          <p:cNvSpPr/>
          <p:nvPr/>
        </p:nvSpPr>
        <p:spPr>
          <a:xfrm>
            <a:off x="195353" y="3841478"/>
            <a:ext cx="1526630" cy="415318"/>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r>
              <a:rPr lang="en-US" sz="1400" b="1" i="0" u="none" strike="noStrike" kern="1200" cap="none" spc="0" normalizeH="0" noProof="0" dirty="0">
                <a:ln>
                  <a:noFill/>
                </a:ln>
                <a:solidFill>
                  <a:schemeClr val="bg1"/>
                </a:solidFill>
                <a:effectLst/>
                <a:uLnTx/>
                <a:uFillTx/>
                <a:ea typeface="BIZ UDPゴシック" panose="020B0400000000000000" pitchFamily="50" charset="-128"/>
                <a:cs typeface="Meiryo UI" panose="020B0604030504040204" pitchFamily="50" charset="-128"/>
              </a:rPr>
              <a:t>Economic strength</a:t>
            </a:r>
          </a:p>
        </p:txBody>
      </p:sp>
      <p:sp>
        <p:nvSpPr>
          <p:cNvPr id="50" name="円/楕円 72">
            <a:extLst>
              <a:ext uri="{FF2B5EF4-FFF2-40B4-BE49-F238E27FC236}">
                <a16:creationId xmlns:a16="http://schemas.microsoft.com/office/drawing/2014/main" id="{6BEA456F-E639-4488-9458-5EEB4C9362FC}"/>
              </a:ext>
            </a:extLst>
          </p:cNvPr>
          <p:cNvSpPr/>
          <p:nvPr/>
        </p:nvSpPr>
        <p:spPr>
          <a:xfrm>
            <a:off x="195353" y="4375407"/>
            <a:ext cx="1526630" cy="41531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r>
              <a:rPr lang="en-US" sz="1400" b="1" i="0" u="none" strike="noStrike" kern="1200" cap="none" spc="0" normalizeH="0" noProof="0" dirty="0">
                <a:ln>
                  <a:noFill/>
                </a:ln>
                <a:solidFill>
                  <a:schemeClr val="bg1"/>
                </a:solidFill>
                <a:effectLst/>
                <a:uLnTx/>
                <a:uFillTx/>
                <a:ea typeface="BIZ UDPゴシック" panose="020B0400000000000000" pitchFamily="50" charset="-128"/>
                <a:cs typeface="Meiryo UI" panose="020B0604030504040204" pitchFamily="50" charset="-128"/>
              </a:rPr>
              <a:t>Urban strength</a:t>
            </a:r>
          </a:p>
        </p:txBody>
      </p:sp>
      <p:sp>
        <p:nvSpPr>
          <p:cNvPr id="58" name="テキスト ボックス 57">
            <a:extLst>
              <a:ext uri="{FF2B5EF4-FFF2-40B4-BE49-F238E27FC236}">
                <a16:creationId xmlns:a16="http://schemas.microsoft.com/office/drawing/2014/main" id="{B6D52D7F-65EA-4874-91D0-F7D5E85C91BA}"/>
              </a:ext>
            </a:extLst>
          </p:cNvPr>
          <p:cNvSpPr txBox="1"/>
          <p:nvPr/>
        </p:nvSpPr>
        <p:spPr>
          <a:xfrm>
            <a:off x="136261" y="3371965"/>
            <a:ext cx="1440000" cy="440684"/>
          </a:xfrm>
          <a:prstGeom prst="rect">
            <a:avLst/>
          </a:prstGeom>
          <a:noFill/>
          <a:ln>
            <a:noFill/>
          </a:ln>
        </p:spPr>
        <p:txBody>
          <a:bodyPr wrap="square" tIns="108000"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US" sz="1400" b="1" i="0" u="none" strike="noStrike" kern="1200" cap="none" spc="0" normalizeH="0" noProof="0" dirty="0">
                <a:ln>
                  <a:noFill/>
                </a:ln>
                <a:solidFill>
                  <a:prstClr val="black"/>
                </a:solidFill>
                <a:effectLst/>
                <a:uLnTx/>
                <a:uFillTx/>
                <a:ea typeface="BIZ UDPゴシック" panose="020B0400000000000000" pitchFamily="50" charset="-128"/>
                <a:cs typeface="+mn-cs"/>
              </a:rPr>
              <a:t>【Focal Area】</a:t>
            </a:r>
          </a:p>
        </p:txBody>
      </p:sp>
      <p:sp>
        <p:nvSpPr>
          <p:cNvPr id="59" name="正方形/長方形 58">
            <a:extLst>
              <a:ext uri="{FF2B5EF4-FFF2-40B4-BE49-F238E27FC236}">
                <a16:creationId xmlns:a16="http://schemas.microsoft.com/office/drawing/2014/main" id="{8280446F-78C7-438F-8AC3-22349FEF8A01}"/>
              </a:ext>
            </a:extLst>
          </p:cNvPr>
          <p:cNvSpPr/>
          <p:nvPr/>
        </p:nvSpPr>
        <p:spPr>
          <a:xfrm>
            <a:off x="1167141" y="3310946"/>
            <a:ext cx="5589686" cy="7020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457200" rtl="0" eaLnBrk="1" fontAlgn="auto" latinLnBrk="0" hangingPunct="1">
              <a:lnSpc>
                <a:spcPct val="100000"/>
              </a:lnSpc>
              <a:spcBef>
                <a:spcPts val="0"/>
              </a:spcBef>
              <a:spcAft>
                <a:spcPts val="600"/>
              </a:spcAft>
              <a:buClrTx/>
              <a:buSzTx/>
              <a:buFontTx/>
              <a:buNone/>
              <a:tabLst/>
              <a:defRPr/>
            </a:pPr>
            <a:r>
              <a:rPr lang="en-US" sz="1300" b="1" noProof="0" dirty="0">
                <a:solidFill>
                  <a:prstClr val="black"/>
                </a:solidFill>
                <a:ea typeface="BIZ UDPゴシック"/>
              </a:rPr>
              <a:t>Achieving world-class economic and urban strength to drive Japan’s growth</a:t>
            </a:r>
            <a:endParaRPr kumimoji="0" lang="en-US" sz="1300" b="1" i="0" u="none" strike="noStrike" kern="1200" cap="none" spc="0" normalizeH="0" baseline="0" noProof="0" dirty="0">
              <a:ln>
                <a:noFill/>
              </a:ln>
              <a:solidFill>
                <a:prstClr val="black"/>
              </a:solidFill>
              <a:effectLst/>
              <a:uLnTx/>
              <a:uFillTx/>
              <a:ea typeface="BIZ UDPゴシック"/>
            </a:endParaRPr>
          </a:p>
        </p:txBody>
      </p:sp>
      <p:sp>
        <p:nvSpPr>
          <p:cNvPr id="60" name="円/楕円 72">
            <a:extLst>
              <a:ext uri="{FF2B5EF4-FFF2-40B4-BE49-F238E27FC236}">
                <a16:creationId xmlns:a16="http://schemas.microsoft.com/office/drawing/2014/main" id="{8F9E9AEC-2BF3-43CA-ABFE-2E23CA8D2908}"/>
              </a:ext>
            </a:extLst>
          </p:cNvPr>
          <p:cNvSpPr/>
          <p:nvPr/>
        </p:nvSpPr>
        <p:spPr>
          <a:xfrm>
            <a:off x="564741" y="5309679"/>
            <a:ext cx="1494592" cy="36000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100"/>
              </a:lnSpc>
              <a:spcBef>
                <a:spcPts val="0"/>
              </a:spcBef>
              <a:spcAft>
                <a:spcPts val="0"/>
              </a:spcAft>
              <a:buClrTx/>
              <a:buSzTx/>
              <a:buFontTx/>
              <a:buNone/>
              <a:tabLst/>
              <a:defRPr/>
            </a:pPr>
            <a:r>
              <a:rPr lang="en-US" sz="1100" b="1" noProof="0" dirty="0">
                <a:solidFill>
                  <a:prstClr val="black"/>
                </a:solidFill>
                <a:ea typeface="BIZ UDPゴシック" panose="020B0400000000000000" pitchFamily="50" charset="-128"/>
                <a:cs typeface="Meiryo UI" panose="020B0604030504040204" pitchFamily="50" charset="-128"/>
              </a:rPr>
              <a:t>Talent strength</a:t>
            </a:r>
          </a:p>
        </p:txBody>
      </p:sp>
      <p:sp>
        <p:nvSpPr>
          <p:cNvPr id="61" name="円/楕円 72">
            <a:extLst>
              <a:ext uri="{FF2B5EF4-FFF2-40B4-BE49-F238E27FC236}">
                <a16:creationId xmlns:a16="http://schemas.microsoft.com/office/drawing/2014/main" id="{3B63EAC3-D5CB-45DD-B9F8-7458F48253A2}"/>
              </a:ext>
            </a:extLst>
          </p:cNvPr>
          <p:cNvSpPr/>
          <p:nvPr/>
        </p:nvSpPr>
        <p:spPr>
          <a:xfrm>
            <a:off x="300867" y="5697687"/>
            <a:ext cx="2086287" cy="468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457200" rtl="0" eaLnBrk="1" fontAlgn="auto" latinLnBrk="0" hangingPunct="1">
              <a:lnSpc>
                <a:spcPts val="1100"/>
              </a:lnSpc>
              <a:spcBef>
                <a:spcPts val="0"/>
              </a:spcBef>
              <a:spcAft>
                <a:spcPts val="0"/>
              </a:spcAft>
              <a:buClrTx/>
              <a:buSzTx/>
              <a:tabLst/>
              <a:defRPr/>
            </a:pPr>
            <a:r>
              <a:rPr lang="en-US" sz="1100" b="1" noProof="0" dirty="0">
                <a:solidFill>
                  <a:prstClr val="black"/>
                </a:solidFill>
                <a:ea typeface="BIZ UDPゴシック" panose="020B0400000000000000" pitchFamily="50" charset="-128"/>
                <a:cs typeface="Meiryo UI" panose="020B0604030504040204" pitchFamily="50" charset="-128"/>
              </a:rPr>
              <a:t>Community development and urban infrastructure</a:t>
            </a:r>
            <a:endParaRPr kumimoji="0" lang="en-US" sz="1100" b="1" i="0" u="none" strike="noStrike" kern="1200" cap="none" spc="0" normalizeH="0" baseline="0" noProof="0" dirty="0">
              <a:ln>
                <a:noFill/>
              </a:ln>
              <a:solidFill>
                <a:prstClr val="black"/>
              </a:solidFill>
              <a:effectLst/>
              <a:uLnTx/>
              <a:uFillTx/>
              <a:ea typeface="BIZ UDPゴシック" panose="020B0400000000000000" pitchFamily="50" charset="-128"/>
              <a:cs typeface="Meiryo UI" panose="020B0604030504040204" pitchFamily="50" charset="-128"/>
            </a:endParaRPr>
          </a:p>
        </p:txBody>
      </p:sp>
      <p:sp>
        <p:nvSpPr>
          <p:cNvPr id="29" name="正方形/長方形 28">
            <a:extLst>
              <a:ext uri="{FF2B5EF4-FFF2-40B4-BE49-F238E27FC236}">
                <a16:creationId xmlns:a16="http://schemas.microsoft.com/office/drawing/2014/main" id="{CF216B19-BC3D-4069-9063-73ED5B16B4CC}"/>
              </a:ext>
            </a:extLst>
          </p:cNvPr>
          <p:cNvSpPr/>
          <p:nvPr/>
        </p:nvSpPr>
        <p:spPr>
          <a:xfrm>
            <a:off x="1666620" y="3831281"/>
            <a:ext cx="6476230" cy="469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7800" marR="0" lvl="0" indent="-177800" algn="l" defTabSz="457200" rtl="0" eaLnBrk="1" fontAlgn="auto" latinLnBrk="0" hangingPunct="1">
              <a:lnSpc>
                <a:spcPct val="100000"/>
              </a:lnSpc>
              <a:spcBef>
                <a:spcPts val="0"/>
              </a:spcBef>
              <a:spcAft>
                <a:spcPts val="600"/>
              </a:spcAft>
              <a:buClrTx/>
              <a:buSzTx/>
              <a:buFontTx/>
              <a:buNone/>
              <a:tabLst/>
              <a:defRPr/>
            </a:pPr>
            <a:r>
              <a:rPr lang="en-US" sz="1200" b="1" i="0" u="none" strike="noStrike" kern="1200" cap="none" spc="0" normalizeH="0" noProof="0" dirty="0">
                <a:ln>
                  <a:noFill/>
                </a:ln>
                <a:solidFill>
                  <a:schemeClr val="tx1"/>
                </a:solidFill>
                <a:effectLst/>
                <a:uLnTx/>
                <a:uFillTx/>
                <a:ea typeface="BIZ UDPゴシック" panose="020B0400000000000000" pitchFamily="50" charset="-128"/>
                <a:cs typeface="+mn-cs"/>
              </a:rPr>
              <a:t>◆ </a:t>
            </a:r>
            <a:r>
              <a:rPr lang="en-US" sz="1400" b="1" i="0" u="sng" strike="noStrike" kern="1200" cap="none" spc="0" normalizeH="0" noProof="0" dirty="0">
                <a:ln>
                  <a:noFill/>
                </a:ln>
                <a:solidFill>
                  <a:schemeClr val="tx1"/>
                </a:solidFill>
                <a:effectLst/>
                <a:uLnTx/>
                <a:uFillTx/>
                <a:ea typeface="BIZ UDPゴシック" panose="020B0400000000000000" pitchFamily="50" charset="-128"/>
                <a:cs typeface="+mn-cs"/>
              </a:rPr>
              <a:t>A leading innovation </a:t>
            </a:r>
            <a:r>
              <a:rPr lang="en-US" sz="1400" b="1" u="sng" noProof="0" dirty="0">
                <a:solidFill>
                  <a:schemeClr val="tx1"/>
                </a:solidFill>
                <a:ea typeface="BIZ UDPゴシック" panose="020B0400000000000000" pitchFamily="50" charset="-128"/>
              </a:rPr>
              <a:t>city </a:t>
            </a:r>
            <a:r>
              <a:rPr lang="en-US" sz="1400" b="1" i="0" u="sng" strike="noStrike" kern="1200" cap="none" spc="0" normalizeH="0" noProof="0" dirty="0">
                <a:ln>
                  <a:noFill/>
                </a:ln>
                <a:solidFill>
                  <a:schemeClr val="tx1"/>
                </a:solidFill>
                <a:effectLst/>
                <a:uLnTx/>
                <a:uFillTx/>
                <a:ea typeface="BIZ UDPゴシック" panose="020B0400000000000000" pitchFamily="50" charset="-128"/>
                <a:cs typeface="+mn-cs"/>
              </a:rPr>
              <a:t>making inroads into next-generation industries by leveraging Osaka’s unique strengths</a:t>
            </a:r>
            <a:endParaRPr kumimoji="0" lang="en-US" sz="1200" b="0" i="0" u="none" strike="noStrike" kern="100" cap="none" spc="0" normalizeH="0" baseline="0" noProof="0" dirty="0">
              <a:ln>
                <a:noFill/>
              </a:ln>
              <a:solidFill>
                <a:schemeClr val="tx1"/>
              </a:solidFill>
              <a:effectLst/>
              <a:uLnTx/>
              <a:uFillTx/>
              <a:ea typeface="BIZ UDPゴシック" panose="020B0400000000000000" pitchFamily="50" charset="-128"/>
              <a:cs typeface="Times New Roman" panose="02020603050405020304" pitchFamily="18" charset="0"/>
            </a:endParaRPr>
          </a:p>
        </p:txBody>
      </p:sp>
      <p:sp>
        <p:nvSpPr>
          <p:cNvPr id="30" name="正方形/長方形 29">
            <a:extLst>
              <a:ext uri="{FF2B5EF4-FFF2-40B4-BE49-F238E27FC236}">
                <a16:creationId xmlns:a16="http://schemas.microsoft.com/office/drawing/2014/main" id="{875A03E7-600B-48DC-9D7A-8B465FA1CC49}"/>
              </a:ext>
            </a:extLst>
          </p:cNvPr>
          <p:cNvSpPr/>
          <p:nvPr/>
        </p:nvSpPr>
        <p:spPr>
          <a:xfrm>
            <a:off x="1666619" y="4350162"/>
            <a:ext cx="6364367" cy="4617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i="0" u="none" strike="noStrike" kern="100" cap="none" spc="0" normalizeH="0" noProof="0" dirty="0">
                <a:ln>
                  <a:noFill/>
                </a:ln>
                <a:solidFill>
                  <a:schemeClr val="tx1"/>
                </a:solidFill>
                <a:effectLst/>
                <a:uLnTx/>
                <a:uFillTx/>
                <a:ea typeface="BIZ UDPゴシック"/>
                <a:cs typeface="Times New Roman"/>
              </a:rPr>
              <a:t>◆ </a:t>
            </a:r>
            <a:r>
              <a:rPr lang="en-US" sz="1400" b="1" u="sng" kern="100" noProof="0" dirty="0">
                <a:solidFill>
                  <a:schemeClr val="tx1"/>
                </a:solidFill>
                <a:ea typeface="BIZ UDPゴシック"/>
                <a:cs typeface="Times New Roman"/>
              </a:rPr>
              <a:t>An entertainment hub that inspires fun and excitement unique to Osaka</a:t>
            </a:r>
            <a:endParaRPr kumimoji="0" lang="en-US" sz="1200" b="1" i="0" u="sng" strike="noStrike" kern="1200" cap="none" spc="-100" normalizeH="0" baseline="0" noProof="0" dirty="0">
              <a:ln>
                <a:noFill/>
              </a:ln>
              <a:solidFill>
                <a:schemeClr val="tx1"/>
              </a:solidFill>
              <a:effectLst/>
              <a:uLnTx/>
              <a:uFillTx/>
              <a:ea typeface="BIZ UDPゴシック"/>
              <a:cs typeface="Times New Roman"/>
            </a:endParaRPr>
          </a:p>
        </p:txBody>
      </p:sp>
      <p:sp>
        <p:nvSpPr>
          <p:cNvPr id="42" name="正方形/長方形 41">
            <a:extLst>
              <a:ext uri="{FF2B5EF4-FFF2-40B4-BE49-F238E27FC236}">
                <a16:creationId xmlns:a16="http://schemas.microsoft.com/office/drawing/2014/main" id="{3A77C7C0-FAFC-4555-BD24-1F2695F248DB}"/>
              </a:ext>
            </a:extLst>
          </p:cNvPr>
          <p:cNvSpPr/>
          <p:nvPr/>
        </p:nvSpPr>
        <p:spPr>
          <a:xfrm>
            <a:off x="7956860" y="6056533"/>
            <a:ext cx="2032168" cy="4478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200"/>
              </a:spcAft>
              <a:buClrTx/>
              <a:buSzTx/>
              <a:buFontTx/>
              <a:buNone/>
              <a:tabLst/>
              <a:defRPr/>
            </a:pPr>
            <a:r>
              <a:rPr lang="en-US" sz="1400" b="1" i="0" u="none" strike="noStrike" kern="100" cap="none" spc="0" normalizeH="0" noProof="0" dirty="0">
                <a:ln>
                  <a:noFill/>
                </a:ln>
                <a:solidFill>
                  <a:schemeClr val="tx1"/>
                </a:solidFill>
                <a:effectLst/>
                <a:uLnTx/>
                <a:uFillTx/>
                <a:ea typeface="BIZ UDPゴシック" panose="020B0400000000000000" pitchFamily="50" charset="-128"/>
                <a:cs typeface="Times New Roman" panose="02020603050405020304" pitchFamily="18" charset="0"/>
              </a:rPr>
              <a:t>Enhanced well-being</a:t>
            </a:r>
            <a:endParaRPr lang="en-US" sz="1400" b="1" kern="100" noProof="0" dirty="0">
              <a:solidFill>
                <a:schemeClr val="tx1"/>
              </a:solidFill>
              <a:ea typeface="BIZ UDPゴシック" panose="020B0400000000000000" pitchFamily="50" charset="-128"/>
              <a:cs typeface="Times New Roman" panose="02020603050405020304" pitchFamily="18" charset="0"/>
            </a:endParaRPr>
          </a:p>
        </p:txBody>
      </p:sp>
      <p:sp>
        <p:nvSpPr>
          <p:cNvPr id="51" name="二等辺三角形 50">
            <a:extLst>
              <a:ext uri="{FF2B5EF4-FFF2-40B4-BE49-F238E27FC236}">
                <a16:creationId xmlns:a16="http://schemas.microsoft.com/office/drawing/2014/main" id="{74CEED64-2134-4E81-A5EF-D850D16E5907}"/>
              </a:ext>
            </a:extLst>
          </p:cNvPr>
          <p:cNvSpPr/>
          <p:nvPr/>
        </p:nvSpPr>
        <p:spPr>
          <a:xfrm rot="5400000">
            <a:off x="7377869" y="4922055"/>
            <a:ext cx="1611501" cy="239349"/>
          </a:xfrm>
          <a:prstGeom prst="triangl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31" name="矢印: 右 30">
            <a:extLst>
              <a:ext uri="{FF2B5EF4-FFF2-40B4-BE49-F238E27FC236}">
                <a16:creationId xmlns:a16="http://schemas.microsoft.com/office/drawing/2014/main" id="{4B6F8381-0937-42A1-89D4-4B229F22F3AF}"/>
              </a:ext>
            </a:extLst>
          </p:cNvPr>
          <p:cNvSpPr/>
          <p:nvPr/>
        </p:nvSpPr>
        <p:spPr>
          <a:xfrm>
            <a:off x="662105" y="2969672"/>
            <a:ext cx="216000" cy="307778"/>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33" name="正方形/長方形 32">
            <a:extLst>
              <a:ext uri="{FF2B5EF4-FFF2-40B4-BE49-F238E27FC236}">
                <a16:creationId xmlns:a16="http://schemas.microsoft.com/office/drawing/2014/main" id="{CFE820E4-91FA-4FD7-B295-8188CB698DB9}"/>
              </a:ext>
            </a:extLst>
          </p:cNvPr>
          <p:cNvSpPr/>
          <p:nvPr/>
        </p:nvSpPr>
        <p:spPr>
          <a:xfrm>
            <a:off x="608234" y="2929996"/>
            <a:ext cx="8043930" cy="3583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marL="0" marR="0" lvl="0" indent="217719" algn="l" defTabSz="326578" rtl="0" eaLnBrk="1" fontAlgn="auto" latinLnBrk="0" hangingPunct="1">
              <a:lnSpc>
                <a:spcPct val="100000"/>
              </a:lnSpc>
              <a:spcBef>
                <a:spcPts val="0"/>
              </a:spcBef>
              <a:spcAft>
                <a:spcPts val="0"/>
              </a:spcAft>
              <a:buClrTx/>
              <a:buSzTx/>
              <a:buFontTx/>
              <a:buNone/>
              <a:tabLst/>
              <a:defRPr/>
            </a:pPr>
            <a:r>
              <a:rPr lang="en-US" sz="2000" b="1" kern="100" noProof="0" dirty="0">
                <a:solidFill>
                  <a:srgbClr val="FF0000"/>
                </a:solidFill>
                <a:ea typeface="HGS創英角ｺﾞｼｯｸUB" panose="020B0900000000000000" pitchFamily="50" charset="-128"/>
                <a:cs typeface="Times New Roman" panose="02020603050405020304" pitchFamily="18" charset="0"/>
              </a:rPr>
              <a:t>  </a:t>
            </a:r>
            <a:r>
              <a:rPr lang="en-US" sz="2000" b="1" i="0" u="none" strike="noStrike" kern="100" cap="none" spc="0" normalizeH="0" noProof="0" dirty="0">
                <a:ln>
                  <a:noFill/>
                </a:ln>
                <a:solidFill>
                  <a:srgbClr val="FF0000"/>
                </a:solidFill>
                <a:effectLst/>
                <a:uLnTx/>
                <a:uFillTx/>
                <a:ea typeface="HGS創英角ｺﾞｼｯｸUB" panose="020B0900000000000000" pitchFamily="50" charset="-128"/>
                <a:cs typeface="Times New Roman" panose="02020603050405020304" pitchFamily="18" charset="0"/>
              </a:rPr>
              <a:t>Target</a:t>
            </a:r>
            <a:r>
              <a:rPr lang="en-US" sz="2000" b="1" kern="100" noProof="0" dirty="0">
                <a:solidFill>
                  <a:srgbClr val="FF0000"/>
                </a:solidFill>
                <a:ea typeface="HGS創英角ｺﾞｼｯｸUB" panose="020B0900000000000000" pitchFamily="50" charset="-128"/>
                <a:cs typeface="Times New Roman" panose="02020603050405020304" pitchFamily="18" charset="0"/>
              </a:rPr>
              <a:t>: </a:t>
            </a:r>
            <a:r>
              <a:rPr lang="en-US" sz="2000" b="1" i="0" u="none" strike="noStrike" kern="100" cap="none" spc="0" normalizeH="0" noProof="0" dirty="0">
                <a:ln>
                  <a:noFill/>
                </a:ln>
                <a:solidFill>
                  <a:srgbClr val="FF0000"/>
                </a:solidFill>
                <a:effectLst/>
                <a:uLnTx/>
                <a:uFillTx/>
                <a:ea typeface="HGS創英角ｺﾞｼｯｸUB" panose="020B0900000000000000" pitchFamily="50" charset="-128"/>
                <a:cs typeface="Times New Roman" panose="02020603050405020304" pitchFamily="18" charset="0"/>
              </a:rPr>
              <a:t>Achieving a nominal GDP of 80 trillion yen in the 2040s</a:t>
            </a:r>
            <a:endParaRPr kumimoji="0" lang="en-US" b="1" i="0" u="none" strike="noStrike" kern="100" cap="none" spc="0" normalizeH="0" baseline="0" noProof="0" dirty="0">
              <a:ln>
                <a:noFill/>
              </a:ln>
              <a:solidFill>
                <a:srgbClr val="FF0000"/>
              </a:solidFill>
              <a:effectLst/>
              <a:uLnTx/>
              <a:uFillTx/>
              <a:ea typeface="HGS創英角ｺﾞｼｯｸUB" panose="020B0900000000000000" pitchFamily="50" charset="-128"/>
              <a:cs typeface="Times New Roman" panose="02020603050405020304" pitchFamily="18" charset="0"/>
            </a:endParaRPr>
          </a:p>
        </p:txBody>
      </p:sp>
      <p:sp>
        <p:nvSpPr>
          <p:cNvPr id="46" name="四角形: 角を丸くする 45">
            <a:extLst>
              <a:ext uri="{FF2B5EF4-FFF2-40B4-BE49-F238E27FC236}">
                <a16:creationId xmlns:a16="http://schemas.microsoft.com/office/drawing/2014/main" id="{358F8B38-9B30-45EF-AD37-C045F52BA7E1}"/>
              </a:ext>
            </a:extLst>
          </p:cNvPr>
          <p:cNvSpPr/>
          <p:nvPr/>
        </p:nvSpPr>
        <p:spPr>
          <a:xfrm>
            <a:off x="-28568" y="1976837"/>
            <a:ext cx="9866606" cy="1023738"/>
          </a:xfrm>
          <a:prstGeom prst="round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defTabSz="326578" rtl="0" eaLnBrk="1" fontAlgn="auto" latinLnBrk="0" hangingPunct="1">
              <a:lnSpc>
                <a:spcPct val="130000"/>
              </a:lnSpc>
              <a:spcBef>
                <a:spcPts val="0"/>
              </a:spcBef>
              <a:spcAft>
                <a:spcPts val="0"/>
              </a:spcAft>
              <a:buClrTx/>
              <a:buSzTx/>
              <a:buFontTx/>
              <a:buNone/>
              <a:tabLst/>
              <a:defRPr/>
            </a:pPr>
            <a:r>
              <a:rPr lang="en-US" sz="1700" b="1" i="0" strike="noStrike" kern="0" cap="none" spc="0" normalizeH="0" noProof="0" dirty="0">
                <a:ln>
                  <a:noFill/>
                </a:ln>
                <a:solidFill>
                  <a:schemeClr val="tx1">
                    <a:lumMod val="85000"/>
                    <a:lumOff val="15000"/>
                  </a:schemeClr>
                </a:solidFill>
                <a:effectLst/>
                <a:uLnTx/>
                <a:uFillTx/>
                <a:ea typeface="HGS創英角ｺﾞｼｯｸUB" panose="020B0900000000000000" pitchFamily="50" charset="-128"/>
                <a:cs typeface="Times New Roman" panose="02020603050405020304" pitchFamily="18" charset="0"/>
              </a:rPr>
              <a:t>【Basic </a:t>
            </a:r>
            <a:r>
              <a:rPr lang="en-US" sz="1700" b="1" i="0" strike="noStrike" kern="0" cap="none" spc="0" normalizeH="0" noProof="0" dirty="0" err="1">
                <a:ln>
                  <a:noFill/>
                </a:ln>
                <a:solidFill>
                  <a:schemeClr val="tx1">
                    <a:lumMod val="85000"/>
                    <a:lumOff val="15000"/>
                  </a:schemeClr>
                </a:solidFill>
                <a:effectLst/>
                <a:uLnTx/>
                <a:uFillTx/>
                <a:ea typeface="HGS創英角ｺﾞｼｯｸUB" panose="020B0900000000000000" pitchFamily="50" charset="-128"/>
                <a:cs typeface="Times New Roman" panose="02020603050405020304" pitchFamily="18" charset="0"/>
              </a:rPr>
              <a:t>Policy】</a:t>
            </a:r>
            <a:r>
              <a:rPr lang="en-US" sz="1700" b="1" i="0" u="sng" strike="noStrike" kern="0" cap="none" spc="0" normalizeH="0" noProof="0" dirty="0" err="1">
                <a:ln>
                  <a:noFill/>
                </a:ln>
                <a:solidFill>
                  <a:schemeClr val="accent1"/>
                </a:solidFill>
                <a:effectLst/>
                <a:uLnTx/>
                <a:uFillTx/>
                <a:ea typeface="HGS創英角ｺﾞｼｯｸUB" panose="020B0900000000000000" pitchFamily="50" charset="-128"/>
                <a:cs typeface="Times New Roman" panose="02020603050405020304" pitchFamily="18" charset="0"/>
              </a:rPr>
              <a:t>To</a:t>
            </a:r>
            <a:r>
              <a:rPr lang="en-US" sz="1700" b="1" i="0" u="sng" strike="noStrike" kern="0" cap="none" spc="0" normalizeH="0" noProof="0" dirty="0">
                <a:ln>
                  <a:noFill/>
                </a:ln>
                <a:solidFill>
                  <a:schemeClr val="accent1"/>
                </a:solidFill>
                <a:effectLst/>
                <a:uLnTx/>
                <a:uFillTx/>
                <a:ea typeface="HGS創英角ｺﾞｼｯｸUB" panose="020B0900000000000000" pitchFamily="50" charset="-128"/>
                <a:cs typeface="Times New Roman" panose="02020603050405020304" pitchFamily="18" charset="0"/>
              </a:rPr>
              <a:t> realize Osaka as the second capital as soon as possible</a:t>
            </a:r>
            <a:r>
              <a:rPr lang="en-US" sz="1700" b="1" i="0" strike="noStrike" kern="0" cap="none" spc="0" normalizeH="0" noProof="0" dirty="0">
                <a:ln>
                  <a:noFill/>
                </a:ln>
                <a:solidFill>
                  <a:schemeClr val="accent1"/>
                </a:solidFill>
                <a:effectLst/>
                <a:uLnTx/>
                <a:uFillTx/>
                <a:ea typeface="HGS創英角ｺﾞｼｯｸUB" panose="020B0900000000000000" pitchFamily="50" charset="-128"/>
                <a:cs typeface="Times New Roman" panose="02020603050405020304" pitchFamily="18" charset="0"/>
              </a:rPr>
              <a:t> and </a:t>
            </a:r>
            <a:r>
              <a:rPr lang="en-US" sz="1700" b="1" i="0" u="sng" strike="noStrike" kern="0" cap="none" spc="0" normalizeH="0" noProof="0" dirty="0">
                <a:ln>
                  <a:noFill/>
                </a:ln>
                <a:solidFill>
                  <a:schemeClr val="accent1"/>
                </a:solidFill>
                <a:effectLst/>
                <a:uLnTx/>
                <a:uFillTx/>
                <a:ea typeface="HGS創英角ｺﾞｼｯｸUB" panose="020B0900000000000000" pitchFamily="50" charset="-128"/>
                <a:cs typeface="Times New Roman" panose="02020603050405020304" pitchFamily="18" charset="0"/>
              </a:rPr>
              <a:t>drive Japan’s growth</a:t>
            </a:r>
            <a:endParaRPr kumimoji="0" lang="en-US" sz="1200" b="1" i="0" strike="noStrike" kern="0" cap="none" spc="0" normalizeH="0" baseline="0" noProof="0" dirty="0">
              <a:ln>
                <a:noFill/>
              </a:ln>
              <a:solidFill>
                <a:schemeClr val="accent1"/>
              </a:solidFill>
              <a:effectLst/>
              <a:uLnTx/>
              <a:uFillTx/>
              <a:ea typeface="HGS創英角ｺﾞｼｯｸUB" panose="020B0900000000000000" pitchFamily="50" charset="-128"/>
              <a:cs typeface="Times New Roman" panose="02020603050405020304" pitchFamily="18" charset="0"/>
            </a:endParaRPr>
          </a:p>
          <a:p>
            <a:pPr marL="0" marR="0" lvl="0" defTabSz="326578" rtl="0" eaLnBrk="1" fontAlgn="auto" latinLnBrk="0" hangingPunct="1">
              <a:lnSpc>
                <a:spcPct val="130000"/>
              </a:lnSpc>
              <a:spcBef>
                <a:spcPts val="0"/>
              </a:spcBef>
              <a:spcAft>
                <a:spcPts val="0"/>
              </a:spcAft>
              <a:buClrTx/>
              <a:buSzTx/>
              <a:buFontTx/>
              <a:buNone/>
              <a:tabLst/>
              <a:defRPr/>
            </a:pPr>
            <a:r>
              <a:rPr lang="en-US" sz="1700" b="1" i="0" strike="noStrike" kern="100" cap="none" spc="0" normalizeH="0" noProof="0" dirty="0">
                <a:ln>
                  <a:noFill/>
                </a:ln>
                <a:solidFill>
                  <a:schemeClr val="tx1">
                    <a:lumMod val="85000"/>
                    <a:lumOff val="15000"/>
                  </a:schemeClr>
                </a:solidFill>
                <a:effectLst/>
                <a:uLnTx/>
                <a:uFillTx/>
                <a:ea typeface="HGS創英角ｺﾞｼｯｸUB" panose="020B0900000000000000" pitchFamily="50" charset="-128"/>
                <a:cs typeface="Times New Roman" panose="02020603050405020304" pitchFamily="18" charset="0"/>
              </a:rPr>
              <a:t>【Vision for the </a:t>
            </a:r>
            <a:r>
              <a:rPr lang="en-US" sz="1700" b="1" i="0" strike="noStrike" kern="100" cap="none" spc="0" normalizeH="0" noProof="0" dirty="0" err="1">
                <a:ln>
                  <a:noFill/>
                </a:ln>
                <a:solidFill>
                  <a:schemeClr val="tx1">
                    <a:lumMod val="85000"/>
                    <a:lumOff val="15000"/>
                  </a:schemeClr>
                </a:solidFill>
                <a:effectLst/>
                <a:uLnTx/>
                <a:uFillTx/>
                <a:ea typeface="HGS創英角ｺﾞｼｯｸUB" panose="020B0900000000000000" pitchFamily="50" charset="-128"/>
                <a:cs typeface="Times New Roman" panose="02020603050405020304" pitchFamily="18" charset="0"/>
              </a:rPr>
              <a:t>City】</a:t>
            </a:r>
            <a:r>
              <a:rPr lang="en-US" sz="1700" b="1" i="0" u="sng" strike="noStrike" kern="100" cap="none" spc="0" normalizeH="0" noProof="0" dirty="0" err="1">
                <a:ln>
                  <a:noFill/>
                </a:ln>
                <a:solidFill>
                  <a:schemeClr val="accent1"/>
                </a:solidFill>
                <a:effectLst/>
                <a:uLnTx/>
                <a:uFillTx/>
                <a:ea typeface="HGS創英角ｺﾞｼｯｸUB" panose="020B0900000000000000" pitchFamily="50" charset="-128"/>
                <a:cs typeface="Times New Roman" panose="02020603050405020304" pitchFamily="18" charset="0"/>
              </a:rPr>
              <a:t>A</a:t>
            </a:r>
            <a:r>
              <a:rPr lang="en-US" sz="1700" b="1" i="0" u="sng" strike="noStrike" kern="100" cap="none" spc="0" normalizeH="0" noProof="0" dirty="0">
                <a:ln>
                  <a:noFill/>
                </a:ln>
                <a:solidFill>
                  <a:schemeClr val="accent1"/>
                </a:solidFill>
                <a:effectLst/>
                <a:uLnTx/>
                <a:uFillTx/>
                <a:ea typeface="HGS創英角ｺﾞｼｯｸUB" panose="020B0900000000000000" pitchFamily="50" charset="-128"/>
                <a:cs typeface="Times New Roman" panose="02020603050405020304" pitchFamily="18" charset="0"/>
              </a:rPr>
              <a:t> city</a:t>
            </a:r>
            <a:r>
              <a:rPr lang="en-US" sz="1700" b="1" i="0" strike="noStrike" kern="100" cap="none" spc="0" normalizeH="0" noProof="0" dirty="0">
                <a:ln>
                  <a:noFill/>
                </a:ln>
                <a:solidFill>
                  <a:schemeClr val="accent1"/>
                </a:solidFill>
                <a:effectLst/>
                <a:uLnTx/>
                <a:uFillTx/>
                <a:ea typeface="HGS創英角ｺﾞｼｯｸUB" panose="020B0900000000000000" pitchFamily="50" charset="-128"/>
                <a:cs typeface="Times New Roman" panose="02020603050405020304" pitchFamily="18" charset="0"/>
              </a:rPr>
              <a:t> with </a:t>
            </a:r>
            <a:r>
              <a:rPr lang="en-US" sz="1700" b="1" i="0" u="sng" strike="noStrike" kern="100" cap="none" spc="0" normalizeH="0" noProof="0" dirty="0">
                <a:ln>
                  <a:noFill/>
                </a:ln>
                <a:solidFill>
                  <a:schemeClr val="accent1"/>
                </a:solidFill>
                <a:effectLst/>
                <a:uLnTx/>
                <a:uFillTx/>
                <a:ea typeface="HGS創英角ｺﾞｼｯｸUB" panose="020B0900000000000000" pitchFamily="50" charset="-128"/>
                <a:cs typeface="Times New Roman" panose="02020603050405020304" pitchFamily="18" charset="0"/>
              </a:rPr>
              <a:t>world-class economic and urban strength</a:t>
            </a:r>
            <a:r>
              <a:rPr lang="en-US" sz="1700" b="1" i="0" strike="noStrike" kern="100" cap="none" spc="0" normalizeH="0" noProof="0" dirty="0">
                <a:ln>
                  <a:noFill/>
                </a:ln>
                <a:solidFill>
                  <a:schemeClr val="accent1"/>
                </a:solidFill>
                <a:effectLst/>
                <a:uLnTx/>
                <a:uFillTx/>
                <a:ea typeface="HGS創英角ｺﾞｼｯｸUB" panose="020B0900000000000000" pitchFamily="50" charset="-128"/>
                <a:cs typeface="Times New Roman" panose="02020603050405020304" pitchFamily="18" charset="0"/>
              </a:rPr>
              <a:t> and </a:t>
            </a:r>
            <a:r>
              <a:rPr lang="en-US" sz="1700" b="1" i="0" u="sng" strike="noStrike" kern="100" cap="none" spc="0" normalizeH="0" noProof="0" dirty="0">
                <a:ln>
                  <a:noFill/>
                </a:ln>
                <a:solidFill>
                  <a:schemeClr val="accent1"/>
                </a:solidFill>
                <a:effectLst/>
                <a:uLnTx/>
                <a:uFillTx/>
                <a:ea typeface="HGS創英角ｺﾞｼｯｸUB" panose="020B0900000000000000" pitchFamily="50" charset="-128"/>
                <a:cs typeface="Times New Roman" panose="02020603050405020304" pitchFamily="18" charset="0"/>
              </a:rPr>
              <a:t>a unique charm of its own</a:t>
            </a:r>
            <a:endParaRPr kumimoji="0" lang="en-US" sz="1700" b="1" i="0" u="none" strike="noStrike" kern="100" cap="none" spc="0" normalizeH="0" baseline="0" noProof="0" dirty="0">
              <a:ln>
                <a:noFill/>
              </a:ln>
              <a:solidFill>
                <a:schemeClr val="accent1"/>
              </a:solidFill>
              <a:effectLst/>
              <a:uLnTx/>
              <a:uFillTx/>
              <a:ea typeface="HGS創英角ｺﾞｼｯｸUB" panose="020B0900000000000000" pitchFamily="50" charset="-128"/>
              <a:cs typeface="Times New Roman" panose="02020603050405020304" pitchFamily="18" charset="0"/>
            </a:endParaRPr>
          </a:p>
        </p:txBody>
      </p:sp>
      <p:sp>
        <p:nvSpPr>
          <p:cNvPr id="34" name="正方形/長方形 33">
            <a:extLst>
              <a:ext uri="{FF2B5EF4-FFF2-40B4-BE49-F238E27FC236}">
                <a16:creationId xmlns:a16="http://schemas.microsoft.com/office/drawing/2014/main" id="{11C9F4DC-7A28-4B62-AD24-8D0D8FABF528}"/>
              </a:ext>
            </a:extLst>
          </p:cNvPr>
          <p:cNvSpPr/>
          <p:nvPr/>
        </p:nvSpPr>
        <p:spPr>
          <a:xfrm>
            <a:off x="2365434" y="6184636"/>
            <a:ext cx="5427285" cy="5042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69863" marR="0" lvl="0" indent="-169863" algn="l" defTabSz="457200" rtl="0" eaLnBrk="1" fontAlgn="auto" latinLnBrk="0" hangingPunct="1">
              <a:lnSpc>
                <a:spcPct val="100000"/>
              </a:lnSpc>
              <a:spcBef>
                <a:spcPts val="0"/>
              </a:spcBef>
              <a:spcAft>
                <a:spcPts val="200"/>
              </a:spcAft>
              <a:buClrTx/>
              <a:buSzTx/>
              <a:buFontTx/>
              <a:buNone/>
              <a:tabLst/>
              <a:defRPr/>
            </a:pPr>
            <a:r>
              <a:rPr lang="en-US" sz="1100" b="1" i="0" strike="noStrike" kern="100" cap="none" spc="0" normalizeH="0" noProof="0" dirty="0">
                <a:ln>
                  <a:noFill/>
                </a:ln>
                <a:solidFill>
                  <a:schemeClr val="tx1"/>
                </a:solidFill>
                <a:effectLst/>
                <a:uLnTx/>
                <a:uFillTx/>
                <a:ea typeface="BIZ UDPゴシック" panose="020B0400000000000000" pitchFamily="50" charset="-128"/>
                <a:cs typeface="Times New Roman" panose="02020603050405020304" pitchFamily="18" charset="0"/>
              </a:rPr>
              <a:t>◆ </a:t>
            </a:r>
            <a:r>
              <a:rPr lang="en-US" sz="1200" b="1" i="0" u="sng" strike="noStrike" kern="100" cap="none" spc="0" normalizeH="0" noProof="0" dirty="0">
                <a:ln>
                  <a:noFill/>
                </a:ln>
                <a:solidFill>
                  <a:schemeClr val="tx1"/>
                </a:solidFill>
                <a:effectLst/>
                <a:uLnTx/>
                <a:uFillTx/>
                <a:ea typeface="BIZ UDPゴシック" panose="020B0400000000000000" pitchFamily="50" charset="-128"/>
                <a:cs typeface="Times New Roman" panose="02020603050405020304" pitchFamily="18" charset="0"/>
              </a:rPr>
              <a:t>A city</a:t>
            </a:r>
            <a:r>
              <a:rPr lang="en-US" sz="1200" i="0" strike="noStrike" kern="100" cap="none" spc="0" normalizeH="0" noProof="0" dirty="0">
                <a:ln>
                  <a:noFill/>
                </a:ln>
                <a:solidFill>
                  <a:schemeClr val="tx1"/>
                </a:solidFill>
                <a:effectLst/>
                <a:uLnTx/>
                <a:uFillTx/>
                <a:ea typeface="BIZ UDPゴシック" panose="020B0400000000000000" pitchFamily="50" charset="-128"/>
                <a:cs typeface="Times New Roman" panose="02020603050405020304" pitchFamily="18" charset="0"/>
              </a:rPr>
              <a:t> </a:t>
            </a:r>
            <a:r>
              <a:rPr lang="en-US" sz="1050" i="0" strike="noStrike" kern="100" cap="none" spc="0" normalizeH="0" noProof="0" dirty="0">
                <a:ln>
                  <a:noFill/>
                </a:ln>
                <a:solidFill>
                  <a:schemeClr val="tx1"/>
                </a:solidFill>
                <a:effectLst/>
                <a:uLnTx/>
                <a:uFillTx/>
                <a:ea typeface="BIZ UDPゴシック" panose="020B0400000000000000" pitchFamily="50" charset="-128"/>
                <a:cs typeface="Times New Roman" panose="02020603050405020304" pitchFamily="18" charset="0"/>
              </a:rPr>
              <a:t>that serves as </a:t>
            </a:r>
            <a:r>
              <a:rPr lang="en-US" sz="1200" b="1" i="0" u="sng" strike="noStrike" kern="100" cap="none" spc="0" normalizeH="0" noProof="0" dirty="0">
                <a:ln>
                  <a:noFill/>
                </a:ln>
                <a:solidFill>
                  <a:schemeClr val="tx1"/>
                </a:solidFill>
                <a:effectLst/>
                <a:uLnTx/>
                <a:uFillTx/>
                <a:ea typeface="BIZ UDPゴシック" panose="020B0400000000000000" pitchFamily="50" charset="-128"/>
                <a:cs typeface="Times New Roman" panose="02020603050405020304" pitchFamily="18" charset="0"/>
              </a:rPr>
              <a:t>an engine for growth in normal times and a backup in emergency</a:t>
            </a:r>
            <a:endParaRPr kumimoji="0" lang="en-US" sz="1200" b="0" i="0" u="none" strike="noStrike" kern="100" cap="none" spc="0" normalizeH="0" baseline="0" noProof="0" dirty="0">
              <a:ln>
                <a:noFill/>
              </a:ln>
              <a:solidFill>
                <a:schemeClr val="tx1"/>
              </a:solidFill>
              <a:effectLst/>
              <a:uLnTx/>
              <a:uFillTx/>
              <a:ea typeface="BIZ UDPゴシック" panose="020B0400000000000000" pitchFamily="50" charset="-128"/>
              <a:cs typeface="Times New Roman" panose="02020603050405020304" pitchFamily="18" charset="0"/>
            </a:endParaRPr>
          </a:p>
        </p:txBody>
      </p:sp>
      <p:sp>
        <p:nvSpPr>
          <p:cNvPr id="39" name="円/楕円 72">
            <a:extLst>
              <a:ext uri="{FF2B5EF4-FFF2-40B4-BE49-F238E27FC236}">
                <a16:creationId xmlns:a16="http://schemas.microsoft.com/office/drawing/2014/main" id="{F1CCBFF5-C137-4F3B-97C8-57590B431679}"/>
              </a:ext>
            </a:extLst>
          </p:cNvPr>
          <p:cNvSpPr/>
          <p:nvPr/>
        </p:nvSpPr>
        <p:spPr>
          <a:xfrm>
            <a:off x="623080" y="6212444"/>
            <a:ext cx="1441748" cy="36000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ea typeface="BIZ UDPゴシック" panose="020B0400000000000000" pitchFamily="50" charset="-128"/>
              <a:cs typeface="Meiryo UI" panose="020B0604030504040204" pitchFamily="50" charset="-128"/>
            </a:endParaRPr>
          </a:p>
        </p:txBody>
      </p:sp>
      <p:sp>
        <p:nvSpPr>
          <p:cNvPr id="40" name="円/楕円 72">
            <a:extLst>
              <a:ext uri="{FF2B5EF4-FFF2-40B4-BE49-F238E27FC236}">
                <a16:creationId xmlns:a16="http://schemas.microsoft.com/office/drawing/2014/main" id="{41CF257C-6439-4E8D-96C1-19006E748B05}"/>
              </a:ext>
            </a:extLst>
          </p:cNvPr>
          <p:cNvSpPr/>
          <p:nvPr/>
        </p:nvSpPr>
        <p:spPr>
          <a:xfrm>
            <a:off x="153815" y="6181531"/>
            <a:ext cx="2367896" cy="468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457200" rtl="0" eaLnBrk="1" fontAlgn="auto" latinLnBrk="0" hangingPunct="1">
              <a:lnSpc>
                <a:spcPts val="1100"/>
              </a:lnSpc>
              <a:spcBef>
                <a:spcPts val="0"/>
              </a:spcBef>
              <a:spcAft>
                <a:spcPts val="0"/>
              </a:spcAft>
              <a:buClrTx/>
              <a:buSzTx/>
              <a:tabLst/>
              <a:defRPr/>
            </a:pPr>
            <a:r>
              <a:rPr lang="en-US" sz="1100" b="1" i="0" u="none" strike="noStrike" kern="1200" cap="none" spc="0" normalizeH="0" noProof="0" dirty="0">
                <a:ln>
                  <a:noFill/>
                </a:ln>
                <a:solidFill>
                  <a:prstClr val="black"/>
                </a:solidFill>
                <a:effectLst/>
                <a:uLnTx/>
                <a:uFillTx/>
                <a:ea typeface="BIZ UDPゴシック" panose="020B0400000000000000" pitchFamily="50" charset="-128"/>
                <a:cs typeface="Meiryo UI" panose="020B0604030504040204" pitchFamily="50" charset="-128"/>
              </a:rPr>
              <a:t>Developing functions </a:t>
            </a:r>
            <a:endParaRPr kumimoji="0" lang="en-US" sz="1100" b="1" i="0" u="none" strike="noStrike" kern="1200" cap="none" spc="0" normalizeH="0" baseline="0" noProof="0" dirty="0">
              <a:ln>
                <a:noFill/>
              </a:ln>
              <a:solidFill>
                <a:prstClr val="black"/>
              </a:solidFill>
              <a:effectLst/>
              <a:uLnTx/>
              <a:uFillTx/>
              <a:ea typeface="BIZ UDPゴシック" panose="020B0400000000000000" pitchFamily="50" charset="-128"/>
              <a:cs typeface="Meiryo UI" panose="020B0604030504040204" pitchFamily="50" charset="-128"/>
            </a:endParaRPr>
          </a:p>
          <a:p>
            <a:pPr marR="0" lvl="0" algn="ctr" defTabSz="457200" rtl="0" eaLnBrk="1" fontAlgn="auto" latinLnBrk="0" hangingPunct="1">
              <a:lnSpc>
                <a:spcPts val="1100"/>
              </a:lnSpc>
              <a:spcBef>
                <a:spcPts val="0"/>
              </a:spcBef>
              <a:spcAft>
                <a:spcPts val="0"/>
              </a:spcAft>
              <a:buClrTx/>
              <a:buSzTx/>
              <a:tabLst/>
              <a:defRPr/>
            </a:pPr>
            <a:r>
              <a:rPr lang="en-US" sz="1100" b="1" noProof="0" dirty="0">
                <a:solidFill>
                  <a:prstClr val="black"/>
                </a:solidFill>
                <a:ea typeface="BIZ UDPゴシック" panose="020B0400000000000000" pitchFamily="50" charset="-128"/>
                <a:cs typeface="Meiryo UI" panose="020B0604030504040204" pitchFamily="50" charset="-128"/>
              </a:rPr>
              <a:t>befitting the second capital</a:t>
            </a:r>
            <a:endParaRPr kumimoji="0" lang="en-US" sz="1100" b="1" i="0" u="none" strike="noStrike" kern="1200" cap="none" spc="0" normalizeH="0" baseline="0" noProof="0" dirty="0">
              <a:ln>
                <a:noFill/>
              </a:ln>
              <a:solidFill>
                <a:prstClr val="black"/>
              </a:solidFill>
              <a:effectLst/>
              <a:uLnTx/>
              <a:uFillTx/>
              <a:ea typeface="BIZ UDPゴシック" panose="020B0400000000000000" pitchFamily="50" charset="-128"/>
              <a:cs typeface="Meiryo UI" panose="020B0604030504040204" pitchFamily="50" charset="-128"/>
            </a:endParaRPr>
          </a:p>
        </p:txBody>
      </p:sp>
      <p:sp>
        <p:nvSpPr>
          <p:cNvPr id="3" name="スライド番号プレースホルダー 1">
            <a:extLst>
              <a:ext uri="{FF2B5EF4-FFF2-40B4-BE49-F238E27FC236}">
                <a16:creationId xmlns:a16="http://schemas.microsoft.com/office/drawing/2014/main" id="{5683911F-90CC-0077-4066-9781C74539AE}"/>
              </a:ext>
            </a:extLst>
          </p:cNvPr>
          <p:cNvSpPr>
            <a:spLocks noGrp="1"/>
          </p:cNvSpPr>
          <p:nvPr>
            <p:ph type="sldNum" sz="quarter" idx="12"/>
          </p:nvPr>
        </p:nvSpPr>
        <p:spPr>
          <a:xfrm>
            <a:off x="9559659" y="6536165"/>
            <a:ext cx="416670" cy="408695"/>
          </a:xfrm>
          <a:noFill/>
          <a:effectLst/>
        </p:spPr>
        <p:txBody>
          <a:bodyPr rtlCol="0"/>
          <a:lstStyle/>
          <a:p>
            <a:pPr rtl="0"/>
            <a:fld id="{DDF82107-93BA-490C-9453-044014AF67CD}" type="slidenum">
              <a:rPr kumimoji="1" lang="en-US" noProof="0" smtClean="0">
                <a:latin typeface="+mn-lt"/>
              </a:rPr>
              <a:pPr/>
              <a:t>12</a:t>
            </a:fld>
            <a:endParaRPr kumimoji="1" lang="en-US" noProof="0" dirty="0">
              <a:latin typeface="+mn-lt"/>
            </a:endParaRPr>
          </a:p>
        </p:txBody>
      </p:sp>
      <p:sp>
        <p:nvSpPr>
          <p:cNvPr id="43" name="角丸四角形 35">
            <a:extLst>
              <a:ext uri="{FF2B5EF4-FFF2-40B4-BE49-F238E27FC236}">
                <a16:creationId xmlns:a16="http://schemas.microsoft.com/office/drawing/2014/main" id="{C9799F1F-01E3-467A-B062-BDE5CF67BDCE}"/>
              </a:ext>
            </a:extLst>
          </p:cNvPr>
          <p:cNvSpPr/>
          <p:nvPr/>
        </p:nvSpPr>
        <p:spPr>
          <a:xfrm>
            <a:off x="9051136" y="3467657"/>
            <a:ext cx="645592" cy="2418480"/>
          </a:xfrm>
          <a:prstGeom prst="roundRect">
            <a:avLst>
              <a:gd name="adj" fmla="val 23380"/>
            </a:avLst>
          </a:prstGeom>
          <a:solidFill>
            <a:srgbClr val="00B050"/>
          </a:solidFill>
          <a:ln/>
          <a:effectLst/>
        </p:spPr>
        <p:style>
          <a:lnRef idx="0">
            <a:schemeClr val="accent4"/>
          </a:lnRef>
          <a:fillRef idx="3">
            <a:schemeClr val="accent4"/>
          </a:fillRef>
          <a:effectRef idx="3">
            <a:schemeClr val="accent4"/>
          </a:effectRef>
          <a:fontRef idx="minor">
            <a:schemeClr val="lt1"/>
          </a:fontRef>
        </p:style>
        <p:txBody>
          <a:bodyPr rtlCol="0" anchor="ctr"/>
          <a:lstStyle/>
          <a:p>
            <a:pPr algn="ctr" rtl="0"/>
            <a:endParaRPr kumimoji="1" lang="en-US" sz="1200" b="1" noProof="0" dirty="0">
              <a:solidFill>
                <a:prstClr val="white"/>
              </a:solidFill>
              <a:ea typeface="BIZ UDゴシック" panose="020B0400000000000000" pitchFamily="49" charset="-128"/>
            </a:endParaRPr>
          </a:p>
        </p:txBody>
      </p:sp>
      <p:sp>
        <p:nvSpPr>
          <p:cNvPr id="55" name="テキスト ボックス 54">
            <a:extLst>
              <a:ext uri="{FF2B5EF4-FFF2-40B4-BE49-F238E27FC236}">
                <a16:creationId xmlns:a16="http://schemas.microsoft.com/office/drawing/2014/main" id="{0A0A71A8-6B66-492F-A2E4-1D75EB68C0FD}"/>
              </a:ext>
            </a:extLst>
          </p:cNvPr>
          <p:cNvSpPr txBox="1"/>
          <p:nvPr/>
        </p:nvSpPr>
        <p:spPr>
          <a:xfrm>
            <a:off x="9032669" y="3534103"/>
            <a:ext cx="649537" cy="2285588"/>
          </a:xfrm>
          <a:prstGeom prst="rect">
            <a:avLst/>
          </a:prstGeom>
          <a:noFill/>
          <a:effectLst>
            <a:outerShdw blurRad="50800" dist="38100" dir="2700000" algn="tl" rotWithShape="0">
              <a:prstClr val="black">
                <a:alpha val="40000"/>
              </a:prstClr>
            </a:outerShdw>
          </a:effectLst>
        </p:spPr>
        <p:txBody>
          <a:bodyPr vert="vert" wrap="square" rtlCol="0">
            <a:spAutoFit/>
          </a:bodyPr>
          <a:lstStyle/>
          <a:p>
            <a:pPr algn="ctr" rtl="0">
              <a:lnSpc>
                <a:spcPts val="1800"/>
              </a:lnSpc>
            </a:pPr>
            <a:r>
              <a:rPr lang="en-US" b="1" noProof="0" dirty="0">
                <a:solidFill>
                  <a:schemeClr val="bg1"/>
                </a:solidFill>
                <a:ea typeface="BIZ UDPゴシック" panose="020B0400000000000000" pitchFamily="50" charset="-128"/>
              </a:rPr>
              <a:t>Engine for Japan’s growth</a:t>
            </a:r>
            <a:endParaRPr kumimoji="1" lang="en-US" b="1" noProof="0" dirty="0">
              <a:solidFill>
                <a:schemeClr val="bg1"/>
              </a:solidFill>
              <a:ea typeface="BIZ UDPゴシック" panose="020B0400000000000000" pitchFamily="50" charset="-128"/>
            </a:endParaRPr>
          </a:p>
        </p:txBody>
      </p:sp>
      <p:sp>
        <p:nvSpPr>
          <p:cNvPr id="56" name="角丸四角形 35">
            <a:extLst>
              <a:ext uri="{FF2B5EF4-FFF2-40B4-BE49-F238E27FC236}">
                <a16:creationId xmlns:a16="http://schemas.microsoft.com/office/drawing/2014/main" id="{079775AA-55F4-489F-8B0B-AA082E97A329}"/>
              </a:ext>
            </a:extLst>
          </p:cNvPr>
          <p:cNvSpPr/>
          <p:nvPr/>
        </p:nvSpPr>
        <p:spPr>
          <a:xfrm>
            <a:off x="8329187" y="3473248"/>
            <a:ext cx="645592" cy="2412889"/>
          </a:xfrm>
          <a:prstGeom prst="roundRect">
            <a:avLst>
              <a:gd name="adj" fmla="val 23380"/>
            </a:avLst>
          </a:prstGeom>
          <a:solidFill>
            <a:srgbClr val="92D050"/>
          </a:solidFill>
          <a:ln/>
          <a:effectLst/>
        </p:spPr>
        <p:style>
          <a:lnRef idx="0">
            <a:schemeClr val="accent4"/>
          </a:lnRef>
          <a:fillRef idx="3">
            <a:schemeClr val="accent4"/>
          </a:fillRef>
          <a:effectRef idx="3">
            <a:schemeClr val="accent4"/>
          </a:effectRef>
          <a:fontRef idx="minor">
            <a:schemeClr val="lt1"/>
          </a:fontRef>
        </p:style>
        <p:txBody>
          <a:bodyPr rtlCol="0" anchor="ctr"/>
          <a:lstStyle/>
          <a:p>
            <a:pPr algn="ctr" rtl="0"/>
            <a:endParaRPr kumimoji="1" lang="en-US" sz="1200" b="1" noProof="0" dirty="0">
              <a:solidFill>
                <a:prstClr val="white"/>
              </a:solidFill>
              <a:ea typeface="BIZ UDゴシック" panose="020B0400000000000000" pitchFamily="49" charset="-128"/>
            </a:endParaRPr>
          </a:p>
        </p:txBody>
      </p:sp>
      <p:sp>
        <p:nvSpPr>
          <p:cNvPr id="57" name="テキスト ボックス 56">
            <a:extLst>
              <a:ext uri="{FF2B5EF4-FFF2-40B4-BE49-F238E27FC236}">
                <a16:creationId xmlns:a16="http://schemas.microsoft.com/office/drawing/2014/main" id="{B8AC1358-17F9-429D-8391-93B24A6C82C4}"/>
              </a:ext>
            </a:extLst>
          </p:cNvPr>
          <p:cNvSpPr txBox="1"/>
          <p:nvPr/>
        </p:nvSpPr>
        <p:spPr>
          <a:xfrm>
            <a:off x="8316939" y="3415252"/>
            <a:ext cx="649537" cy="2523289"/>
          </a:xfrm>
          <a:prstGeom prst="rect">
            <a:avLst/>
          </a:prstGeom>
          <a:noFill/>
          <a:effectLst>
            <a:outerShdw blurRad="50800" dist="38100" dir="2700000" algn="tl" rotWithShape="0">
              <a:prstClr val="black">
                <a:alpha val="40000"/>
              </a:prstClr>
            </a:outerShdw>
          </a:effectLst>
        </p:spPr>
        <p:txBody>
          <a:bodyPr vert="vert" wrap="square" rtlCol="0">
            <a:spAutoFit/>
          </a:bodyPr>
          <a:lstStyle/>
          <a:p>
            <a:pPr algn="ctr" rtl="0">
              <a:lnSpc>
                <a:spcPts val="1800"/>
              </a:lnSpc>
            </a:pPr>
            <a:r>
              <a:rPr lang="en-US" b="1" noProof="0" dirty="0">
                <a:solidFill>
                  <a:schemeClr val="bg1"/>
                </a:solidFill>
                <a:ea typeface="BIZ UDPゴシック" panose="020B0400000000000000" pitchFamily="50" charset="-128"/>
              </a:rPr>
              <a:t>Realization of the Second Capital, Osaka</a:t>
            </a:r>
            <a:endParaRPr kumimoji="1" lang="en-US" b="1" noProof="0" dirty="0">
              <a:solidFill>
                <a:schemeClr val="bg1"/>
              </a:solidFill>
              <a:ea typeface="BIZ UDPゴシック" panose="020B0400000000000000" pitchFamily="50" charset="-128"/>
            </a:endParaRPr>
          </a:p>
        </p:txBody>
      </p:sp>
    </p:spTree>
    <p:extLst>
      <p:ext uri="{BB962C8B-B14F-4D97-AF65-F5344CB8AC3E}">
        <p14:creationId xmlns:p14="http://schemas.microsoft.com/office/powerpoint/2010/main" val="755124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01C9216C-F4F8-4997-82AD-5A8D5D5DB4E4}"/>
              </a:ext>
            </a:extLst>
          </p:cNvPr>
          <p:cNvSpPr txBox="1"/>
          <p:nvPr/>
        </p:nvSpPr>
        <p:spPr>
          <a:xfrm>
            <a:off x="86682" y="2499948"/>
            <a:ext cx="9650704" cy="4235390"/>
          </a:xfrm>
          <a:prstGeom prst="rect">
            <a:avLst/>
          </a:prstGeom>
          <a:noFill/>
          <a:ln>
            <a:noFill/>
          </a:ln>
        </p:spPr>
        <p:txBody>
          <a:bodyPr wrap="square" rtlCol="0">
            <a:spAutoFit/>
          </a:bodyPr>
          <a:lstStyle/>
          <a:p>
            <a:pPr marL="0" marR="0" lvl="0" indent="0" algn="l" defTabSz="457200" rtl="0" eaLnBrk="1" fontAlgn="auto" latinLnBrk="0" hangingPunct="1">
              <a:lnSpc>
                <a:spcPts val="12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Calibri" panose="020F0502020204030204" pitchFamily="34" charset="0"/>
                <a:cs typeface="Calibri" panose="020F0502020204030204" pitchFamily="34" charset="0"/>
              </a:rPr>
              <a:t>In addition to steadily implementing the national “growth-oriented economic policies (1)” throughout Osaka, we will put forth “Osaka’s unique initiatives (2)” that leverage city’s strengths and the Expo legacy, aiming to achieve our economic target (an average annual real economic growth rate of 2%).</a:t>
            </a:r>
            <a:endParaRPr kumimoji="1" lang="en-US" sz="1200" b="1"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endParaRPr>
          </a:p>
          <a:p>
            <a:pPr marL="0" marR="0" lvl="0" indent="0" algn="l" defTabSz="457200" rtl="0" eaLnBrk="1" fontAlgn="auto" latinLnBrk="0" hangingPunct="1">
              <a:lnSpc>
                <a:spcPts val="1600"/>
              </a:lnSpc>
              <a:spcBef>
                <a:spcPts val="0"/>
              </a:spcBef>
              <a:spcAft>
                <a:spcPts val="0"/>
              </a:spcAft>
              <a:buClrTx/>
              <a:buSzTx/>
              <a:buFontTx/>
              <a:buNone/>
              <a:tabLst/>
              <a:defRPr/>
            </a:pPr>
            <a:r>
              <a:rPr lang="en-US" sz="1300" b="1" i="0" u="none" strike="noStrike" kern="1200" cap="none" spc="0" normalizeH="0" noProof="0" dirty="0">
                <a:ln>
                  <a:noFill/>
                </a:ln>
                <a:solidFill>
                  <a:srgbClr val="FF0000"/>
                </a:solidFill>
                <a:effectLst/>
                <a:uLnTx/>
                <a:uFillTx/>
                <a:ea typeface="Calibri" panose="020F0502020204030204" pitchFamily="34" charset="0"/>
                <a:cs typeface="Calibri" panose="020F0502020204030204" pitchFamily="34" charset="0"/>
              </a:rPr>
              <a:t>　(1) National growth-oriented economic policies</a:t>
            </a:r>
            <a:endParaRPr kumimoji="1" lang="en-US" sz="1300" b="1" i="0" u="none" strike="noStrike" kern="1200" cap="none" spc="0" normalizeH="0" baseline="0" noProof="0" dirty="0">
              <a:ln>
                <a:noFill/>
              </a:ln>
              <a:solidFill>
                <a:srgbClr val="FF0000"/>
              </a:solidFill>
              <a:effectLst/>
              <a:uLnTx/>
              <a:uFillTx/>
              <a:ea typeface="Calibri" panose="020F0502020204030204" pitchFamily="34" charset="0"/>
              <a:cs typeface="Calibri" panose="020F0502020204030204" pitchFamily="34" charset="0"/>
            </a:endParaRPr>
          </a:p>
          <a:p>
            <a:pPr marL="358775" marR="0" lvl="0" algn="l" defTabSz="457200" rtl="0" eaLnBrk="1" fontAlgn="auto" latinLnBrk="0" hangingPunct="1">
              <a:lnSpc>
                <a:spcPts val="1600"/>
              </a:lnSpc>
              <a:spcBef>
                <a:spcPts val="0"/>
              </a:spcBef>
              <a:spcAft>
                <a:spcPts val="0"/>
              </a:spcAft>
              <a:buClrTx/>
              <a:buSzTx/>
              <a:buFontTx/>
              <a:buNone/>
              <a:tabLst/>
              <a:defRPr/>
            </a:pPr>
            <a:r>
              <a:rPr lang="en-US" sz="1200" b="0" i="0" u="none" strike="noStrike" kern="1200" cap="none" spc="0" normalizeH="0" noProof="0" dirty="0">
                <a:ln>
                  <a:noFill/>
                </a:ln>
                <a:solidFill>
                  <a:prstClr val="black"/>
                </a:solidFill>
                <a:effectLst/>
                <a:uLnTx/>
                <a:uFillTx/>
                <a:ea typeface="Calibri" panose="020F0502020204030204" pitchFamily="34" charset="0"/>
                <a:cs typeface="Calibri" panose="020F0502020204030204" pitchFamily="34" charset="0"/>
              </a:rPr>
              <a:t>With a view to achieving a national nominal GDP of 1,000 trillion yen by fiscal year 2040, we will steadily implement “the Grand Design and Action Plan for a New Form of Capitalism 2025 Revised Version” and “the 4th Interim Report by the Committee on New Economic and Industrial Policy: Industrial Structure in 2040 Led by Growth Investment.”</a:t>
            </a:r>
            <a:endParaRPr kumimoji="1" lang="en-US" sz="1200" b="0"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endParaRPr>
          </a:p>
          <a:p>
            <a:pPr marL="358775" marR="0" lvl="0" algn="l" defTabSz="457200" rtl="0" eaLnBrk="1" fontAlgn="auto" latinLnBrk="0" hangingPunct="1">
              <a:lnSpc>
                <a:spcPts val="1600"/>
              </a:lnSpc>
              <a:spcBef>
                <a:spcPts val="0"/>
              </a:spcBef>
              <a:spcAft>
                <a:spcPts val="0"/>
              </a:spcAft>
              <a:buClrTx/>
              <a:buSzTx/>
              <a:buFontTx/>
              <a:buNone/>
              <a:tabLst/>
              <a:defRPr/>
            </a:pPr>
            <a:r>
              <a:rPr lang="en-US" sz="1200" b="1" i="0" u="none" strike="noStrike" kern="1200" cap="none" spc="0" normalizeH="0" noProof="0" dirty="0">
                <a:ln>
                  <a:noFill/>
                </a:ln>
                <a:solidFill>
                  <a:srgbClr val="4472C4"/>
                </a:solidFill>
                <a:effectLst/>
                <a:uLnTx/>
                <a:uFillTx/>
                <a:ea typeface="Calibri" panose="020F0502020204030204" pitchFamily="34" charset="0"/>
                <a:cs typeface="Calibri" panose="020F0502020204030204" pitchFamily="34" charset="0"/>
              </a:rPr>
              <a:t>⇒ Transition to a growth-oriented economy driven by increased wages and investment to achieve the “growth transition case (nominal growth rate of around 3.0% and real growth rate of around 1.5%)”</a:t>
            </a:r>
            <a:endParaRPr kumimoji="1" lang="en-US" sz="100" b="1"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endParaRPr>
          </a:p>
          <a:p>
            <a:pPr marL="0" marR="0" lvl="0" indent="0" algn="l" defTabSz="457200" rtl="0" eaLnBrk="1" fontAlgn="auto" latinLnBrk="0" hangingPunct="1">
              <a:lnSpc>
                <a:spcPts val="1600"/>
              </a:lnSpc>
              <a:spcBef>
                <a:spcPts val="0"/>
              </a:spcBef>
              <a:spcAft>
                <a:spcPts val="0"/>
              </a:spcAft>
              <a:buClrTx/>
              <a:buSzTx/>
              <a:buFontTx/>
              <a:buNone/>
              <a:tabLst/>
              <a:defRPr/>
            </a:pPr>
            <a:r>
              <a:rPr lang="en-US" sz="1300" b="1" i="0" u="none" strike="noStrike" kern="1200" cap="none" spc="0" normalizeH="0" noProof="0" dirty="0">
                <a:ln>
                  <a:noFill/>
                </a:ln>
                <a:solidFill>
                  <a:srgbClr val="FF0000"/>
                </a:solidFill>
                <a:effectLst/>
                <a:uLnTx/>
                <a:uFillTx/>
                <a:ea typeface="Calibri" panose="020F0502020204030204" pitchFamily="34" charset="0"/>
                <a:cs typeface="Calibri" panose="020F0502020204030204" pitchFamily="34" charset="0"/>
              </a:rPr>
              <a:t>　(2) Osaka’s unique initiatives</a:t>
            </a:r>
            <a:endParaRPr kumimoji="1" lang="en-US" sz="1300" b="1" i="0" u="none" strike="noStrike" kern="1200" cap="none" spc="0" normalizeH="0" baseline="0" noProof="0" dirty="0">
              <a:ln>
                <a:noFill/>
              </a:ln>
              <a:solidFill>
                <a:srgbClr val="FF0000"/>
              </a:solidFill>
              <a:effectLst/>
              <a:uLnTx/>
              <a:uFillTx/>
              <a:ea typeface="Calibri" panose="020F0502020204030204" pitchFamily="34" charset="0"/>
              <a:cs typeface="Calibri" panose="020F0502020204030204" pitchFamily="34" charset="0"/>
            </a:endParaRPr>
          </a:p>
          <a:p>
            <a:pPr marL="358775" marR="0" lvl="0" algn="l" defTabSz="457200" rtl="0" eaLnBrk="1" fontAlgn="auto" latinLnBrk="0" hangingPunct="1">
              <a:lnSpc>
                <a:spcPts val="1600"/>
              </a:lnSpc>
              <a:spcBef>
                <a:spcPts val="0"/>
              </a:spcBef>
              <a:spcAft>
                <a:spcPts val="0"/>
              </a:spcAft>
              <a:buClrTx/>
              <a:buSzTx/>
              <a:buFontTx/>
              <a:buNone/>
              <a:tabLst/>
              <a:defRPr/>
            </a:pPr>
            <a:r>
              <a:rPr lang="en-US" sz="1200" b="0" i="0" u="none" strike="noStrike" kern="1200" cap="none" spc="0" normalizeH="0" noProof="0" dirty="0">
                <a:ln>
                  <a:noFill/>
                </a:ln>
                <a:solidFill>
                  <a:prstClr val="black"/>
                </a:solidFill>
                <a:effectLst/>
                <a:uLnTx/>
                <a:uFillTx/>
                <a:ea typeface="Calibri" panose="020F0502020204030204" pitchFamily="34" charset="0"/>
                <a:cs typeface="Calibri" panose="020F0502020204030204" pitchFamily="34" charset="0"/>
              </a:rPr>
              <a:t>By leveraging “Osaka’s strengths” and the “legacy of the Expo,” we aim to expand Osaka’s market share in growth industries where market expansion is anticipated.</a:t>
            </a:r>
            <a:endParaRPr kumimoji="1" lang="en-US" sz="1200" b="0"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endParaRPr>
          </a:p>
          <a:p>
            <a:pPr marL="358775" marR="0" lvl="0" algn="l" defTabSz="457200" rtl="0" eaLnBrk="1" fontAlgn="auto" latinLnBrk="0" hangingPunct="1">
              <a:lnSpc>
                <a:spcPts val="1600"/>
              </a:lnSpc>
              <a:spcBef>
                <a:spcPts val="0"/>
              </a:spcBef>
              <a:spcAft>
                <a:spcPts val="0"/>
              </a:spcAft>
              <a:buClrTx/>
              <a:buSzTx/>
              <a:buFontTx/>
              <a:buNone/>
              <a:tabLst/>
              <a:defRPr/>
            </a:pPr>
            <a:r>
              <a:rPr lang="en-US" sz="1200" b="1" i="0" u="none" strike="noStrike" kern="1200" cap="none" spc="0" normalizeH="0" noProof="0" dirty="0">
                <a:ln>
                  <a:noFill/>
                </a:ln>
                <a:solidFill>
                  <a:srgbClr val="4472C4"/>
                </a:solidFill>
                <a:effectLst/>
                <a:uLnTx/>
                <a:uFillTx/>
                <a:ea typeface="Calibri" panose="020F0502020204030204" pitchFamily="34" charset="0"/>
                <a:cs typeface="Calibri" panose="020F0502020204030204" pitchFamily="34" charset="0"/>
              </a:rPr>
              <a:t>⇒ Further increasing the national real growth rate of 1.5% and achieving a real growth rate of 2.0% or more in Osaka (nominal growth rate of around 3.5%)</a:t>
            </a:r>
            <a:endParaRPr kumimoji="1" lang="en-US" sz="1200" b="1" i="0" u="none" strike="noStrike" kern="1200" cap="none" spc="0" normalizeH="0" baseline="0" noProof="0" dirty="0">
              <a:ln>
                <a:noFill/>
              </a:ln>
              <a:solidFill>
                <a:srgbClr val="4472C4"/>
              </a:solidFill>
              <a:effectLst/>
              <a:uLnTx/>
              <a:uFillTx/>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kumimoji="1" lang="en-US" sz="1300" b="1" i="0" u="none" strike="noStrike" kern="1200" cap="none" spc="0" normalizeH="0" baseline="0" noProof="0" dirty="0">
              <a:ln>
                <a:noFill/>
              </a:ln>
              <a:solidFill>
                <a:srgbClr val="FF0000"/>
              </a:solidFill>
              <a:effectLst/>
              <a:uLnTx/>
              <a:uFillTx/>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kumimoji="1" lang="en-US" sz="1300" b="1" i="0" u="none" strike="noStrike" kern="1200" cap="none" spc="0" normalizeH="0" baseline="0" noProof="0" dirty="0">
              <a:ln>
                <a:noFill/>
              </a:ln>
              <a:solidFill>
                <a:srgbClr val="FF0000"/>
              </a:solidFill>
              <a:effectLst/>
              <a:uLnTx/>
              <a:uFillTx/>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kumimoji="1" lang="en-US" sz="1300" b="1" i="0" u="none" strike="noStrike" kern="1200" cap="none" spc="0" normalizeH="0" baseline="0" noProof="0" dirty="0">
              <a:ln>
                <a:noFill/>
              </a:ln>
              <a:solidFill>
                <a:srgbClr val="FF0000"/>
              </a:solidFill>
              <a:effectLst/>
              <a:uLnTx/>
              <a:uFillTx/>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kumimoji="1" lang="en-US" sz="1300" b="1" i="0" u="none" strike="noStrike" kern="1200" cap="none" spc="0" normalizeH="0" baseline="0" noProof="0" dirty="0">
              <a:ln>
                <a:noFill/>
              </a:ln>
              <a:solidFill>
                <a:srgbClr val="FF0000"/>
              </a:solidFill>
              <a:effectLst/>
              <a:uLnTx/>
              <a:uFillTx/>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kumimoji="1" lang="en-US" sz="1300" b="1" i="0" u="none" strike="noStrike" kern="1200" cap="none" spc="0" normalizeH="0" baseline="0" noProof="0" dirty="0">
              <a:ln>
                <a:noFill/>
              </a:ln>
              <a:solidFill>
                <a:srgbClr val="FF0000"/>
              </a:solidFill>
              <a:effectLst/>
              <a:uLnTx/>
              <a:uFillTx/>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kumimoji="1" lang="en-US" sz="1300" b="1" i="0" u="none" strike="noStrike" kern="1200" cap="none" spc="0" normalizeH="0" baseline="0" noProof="0" dirty="0">
              <a:ln>
                <a:noFill/>
              </a:ln>
              <a:solidFill>
                <a:srgbClr val="FF0000"/>
              </a:solidFill>
              <a:effectLst/>
              <a:uLnTx/>
              <a:uFillTx/>
              <a:ea typeface="Calibri" panose="020F0502020204030204" pitchFamily="34" charset="0"/>
              <a:cs typeface="Calibri" panose="020F0502020204030204" pitchFamily="34" charset="0"/>
            </a:endParaRPr>
          </a:p>
        </p:txBody>
      </p:sp>
      <p:sp>
        <p:nvSpPr>
          <p:cNvPr id="19" name="楕円 18">
            <a:extLst>
              <a:ext uri="{FF2B5EF4-FFF2-40B4-BE49-F238E27FC236}">
                <a16:creationId xmlns:a16="http://schemas.microsoft.com/office/drawing/2014/main" id="{E54F4395-1AC5-4CB4-B1DF-D5D100518068}"/>
              </a:ext>
            </a:extLst>
          </p:cNvPr>
          <p:cNvSpPr/>
          <p:nvPr/>
        </p:nvSpPr>
        <p:spPr>
          <a:xfrm>
            <a:off x="3113101" y="5623303"/>
            <a:ext cx="3133655" cy="994375"/>
          </a:xfrm>
          <a:prstGeom prst="ellipse">
            <a:avLst/>
          </a:prstGeom>
          <a:solidFill>
            <a:schemeClr val="accent5">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cs typeface="Calibri" panose="020F0502020204030204" pitchFamily="34" charset="0"/>
            </a:endParaRPr>
          </a:p>
        </p:txBody>
      </p:sp>
      <p:sp>
        <p:nvSpPr>
          <p:cNvPr id="6" name="楕円 5">
            <a:extLst>
              <a:ext uri="{FF2B5EF4-FFF2-40B4-BE49-F238E27FC236}">
                <a16:creationId xmlns:a16="http://schemas.microsoft.com/office/drawing/2014/main" id="{7A2C4955-E0ED-466D-B2E4-31FC157A26F0}"/>
              </a:ext>
            </a:extLst>
          </p:cNvPr>
          <p:cNvSpPr/>
          <p:nvPr/>
        </p:nvSpPr>
        <p:spPr>
          <a:xfrm>
            <a:off x="335738" y="5623303"/>
            <a:ext cx="3285187" cy="994375"/>
          </a:xfrm>
          <a:prstGeom prst="ellipse">
            <a:avLst/>
          </a:prstGeom>
          <a:solidFill>
            <a:srgbClr val="FFC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cs typeface="Calibri" panose="020F0502020204030204" pitchFamily="34" charset="0"/>
            </a:endParaRPr>
          </a:p>
        </p:txBody>
      </p:sp>
      <p:sp>
        <p:nvSpPr>
          <p:cNvPr id="3" name="テキスト ボックス 2">
            <a:extLst>
              <a:ext uri="{FF2B5EF4-FFF2-40B4-BE49-F238E27FC236}">
                <a16:creationId xmlns:a16="http://schemas.microsoft.com/office/drawing/2014/main" id="{9D509E10-068A-428E-B866-B862C12B5B6B}"/>
              </a:ext>
            </a:extLst>
          </p:cNvPr>
          <p:cNvSpPr txBox="1"/>
          <p:nvPr/>
        </p:nvSpPr>
        <p:spPr>
          <a:xfrm>
            <a:off x="127648" y="76141"/>
            <a:ext cx="9906000" cy="369332"/>
          </a:xfrm>
          <a:prstGeom prst="rect">
            <a:avLst/>
          </a:prstGeom>
          <a:noFill/>
        </p:spPr>
        <p:txBody>
          <a:bodyPr wrap="square" lIns="91440" tIns="45720" rIns="91440" bIns="45720" rtlCol="0" anchor="t">
            <a:spAutoFit/>
          </a:bodyPr>
          <a:lstStyle>
            <a:defPPr>
              <a:defRPr lang="en-US"/>
            </a:defPPr>
            <a:lvl1pPr defTabSz="742950">
              <a:defRPr kumimoji="1" sz="2000">
                <a:solidFill>
                  <a:prstClr val="white"/>
                </a:solidFill>
                <a:latin typeface="HGS創英角ｺﾞｼｯｸUB" panose="020B0900000000000000" pitchFamily="50" charset="-128"/>
                <a:ea typeface="HGS創英角ｺﾞｼｯｸUB" panose="020B0900000000000000" pitchFamily="50" charset="-128"/>
              </a:defRPr>
            </a:lvl1p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1800" b="1" i="0" u="none" strike="noStrike" kern="1200" cap="none" spc="0" normalizeH="0" noProof="0" dirty="0">
                <a:ln>
                  <a:noFill/>
                </a:ln>
                <a:effectLst/>
                <a:uLnTx/>
                <a:uFillTx/>
                <a:latin typeface="+mn-lt"/>
                <a:ea typeface="Calibri" panose="020F0502020204030204" pitchFamily="34" charset="0"/>
                <a:cs typeface="Calibri" panose="020F0502020204030204" pitchFamily="34" charset="0"/>
              </a:rPr>
              <a:t>3. Approach to </a:t>
            </a:r>
            <a:r>
              <a:rPr lang="en-US" sz="1800" b="1" noProof="0" dirty="0">
                <a:latin typeface="+mn-lt"/>
                <a:ea typeface="Calibri" panose="020F0502020204030204" pitchFamily="34" charset="0"/>
                <a:cs typeface="Calibri" panose="020F0502020204030204" pitchFamily="34" charset="0"/>
              </a:rPr>
              <a:t>A</a:t>
            </a:r>
            <a:r>
              <a:rPr lang="en-US" sz="1800" b="1" i="0" u="none" strike="noStrike" kern="1200" cap="none" spc="0" normalizeH="0" noProof="0" dirty="0">
                <a:ln>
                  <a:noFill/>
                </a:ln>
                <a:effectLst/>
                <a:uLnTx/>
                <a:uFillTx/>
                <a:latin typeface="+mn-lt"/>
                <a:ea typeface="Calibri" panose="020F0502020204030204" pitchFamily="34" charset="0"/>
                <a:cs typeface="Calibri" panose="020F0502020204030204" pitchFamily="34" charset="0"/>
              </a:rPr>
              <a:t>chieving the Economic Target (nominal GDP of approx. 80 trillion yen in the 2040s)</a:t>
            </a:r>
            <a:endParaRPr kumimoji="1" lang="en-US" sz="1800" b="1" i="0" u="none" strike="noStrike" kern="1200" cap="none" spc="0" normalizeH="0" baseline="0" noProof="0" dirty="0">
              <a:ln>
                <a:noFill/>
              </a:ln>
              <a:effectLst/>
              <a:uLnTx/>
              <a:uFillTx/>
              <a:latin typeface="+mn-lt"/>
              <a:ea typeface="Calibri" panose="020F0502020204030204" pitchFamily="34" charset="0"/>
              <a:cs typeface="Calibri" panose="020F0502020204030204" pitchFamily="34" charset="0"/>
            </a:endParaRPr>
          </a:p>
        </p:txBody>
      </p:sp>
      <p:sp>
        <p:nvSpPr>
          <p:cNvPr id="4" name="テキスト ボックス 3">
            <a:extLst>
              <a:ext uri="{FF2B5EF4-FFF2-40B4-BE49-F238E27FC236}">
                <a16:creationId xmlns:a16="http://schemas.microsoft.com/office/drawing/2014/main" id="{557066DF-2D7E-4B7F-9EC2-699886ABA46B}"/>
              </a:ext>
            </a:extLst>
          </p:cNvPr>
          <p:cNvSpPr txBox="1"/>
          <p:nvPr/>
        </p:nvSpPr>
        <p:spPr>
          <a:xfrm>
            <a:off x="127648" y="678572"/>
            <a:ext cx="9650704" cy="1546577"/>
          </a:xfrm>
          <a:prstGeom prst="rect">
            <a:avLst/>
          </a:prstGeom>
          <a:solidFill>
            <a:schemeClr val="bg1">
              <a:lumMod val="85000"/>
            </a:schemeClr>
          </a:solidFill>
        </p:spPr>
        <p:txBody>
          <a:bodyPr wrap="square" rtlCol="0">
            <a:spAutoFit/>
          </a:bodyPr>
          <a:lstStyle>
            <a:defPPr>
              <a:defRPr lang="en-US"/>
            </a:defPPr>
            <a:lvl1pPr marL="285750" marR="0" lvl="0" indent="-285750" fontAlgn="auto">
              <a:lnSpc>
                <a:spcPct val="120000"/>
              </a:lnSpc>
              <a:spcBef>
                <a:spcPts val="0"/>
              </a:spcBef>
              <a:spcAft>
                <a:spcPts val="0"/>
              </a:spcAft>
              <a:buClrTx/>
              <a:buSzTx/>
              <a:buFont typeface="BIZ UDPゴシック" panose="020B0400000000000000" pitchFamily="50" charset="-128"/>
              <a:buChar char="○"/>
              <a:tabLst/>
              <a:defRPr kumimoji="1" sz="1200" b="1" i="0" u="none" strike="noStrike" cap="none" spc="0" normalizeH="0" baseline="0">
                <a:ln>
                  <a:noFill/>
                </a:ln>
                <a:solidFill>
                  <a:prstClr val="black"/>
                </a:solidFill>
                <a:effectLst/>
                <a:uLnTx/>
                <a:uFillTx/>
                <a:latin typeface="BIZ UDPゴシック" panose="020B0400000000000000" pitchFamily="50" charset="-128"/>
                <a:ea typeface="BIZ UDPゴシック" panose="020B0400000000000000" pitchFamily="50" charset="-128"/>
              </a:defRPr>
            </a:lvl1pPr>
          </a:lstStyle>
          <a:p>
            <a:pPr marL="285750" marR="0" lvl="0" indent="-285750" algn="l" defTabSz="457200" rtl="0" eaLnBrk="1" fontAlgn="auto" latinLnBrk="0" hangingPunct="1">
              <a:lnSpc>
                <a:spcPct val="100000"/>
              </a:lnSpc>
              <a:spcBef>
                <a:spcPts val="0"/>
              </a:spcBef>
              <a:spcAft>
                <a:spcPts val="0"/>
              </a:spcAft>
              <a:buClrTx/>
              <a:buSzTx/>
              <a:buFont typeface="BIZ UDPゴシック" panose="020B0400000000000000" pitchFamily="50" charset="-128"/>
              <a:buChar char="○"/>
              <a:tabLst/>
              <a:defRPr/>
            </a:pPr>
            <a:r>
              <a:rPr lang="en-US" sz="1050" b="1" i="0" u="none" strike="noStrike" kern="1200" cap="none" spc="0" normalizeH="0" noProof="0" dirty="0">
                <a:ln>
                  <a:noFill/>
                </a:ln>
                <a:solidFill>
                  <a:prstClr val="black"/>
                </a:solidFill>
                <a:effectLst/>
                <a:uLnTx/>
                <a:uFillTx/>
                <a:latin typeface="+mn-lt"/>
                <a:ea typeface="Calibri" panose="020F0502020204030204" pitchFamily="34" charset="0"/>
                <a:cs typeface="Calibri" panose="020F0502020204030204" pitchFamily="34" charset="0"/>
              </a:rPr>
              <a:t>The Vision </a:t>
            </a:r>
            <a:r>
              <a:rPr lang="en-US" sz="1050" dirty="0">
                <a:latin typeface="+mn-lt"/>
                <a:ea typeface="Calibri" panose="020F0502020204030204" pitchFamily="34" charset="0"/>
                <a:cs typeface="Calibri" panose="020F0502020204030204" pitchFamily="34" charset="0"/>
              </a:rPr>
              <a:t>for</a:t>
            </a:r>
            <a:r>
              <a:rPr lang="en-US" sz="1050" b="1" i="0" u="none" strike="noStrike" kern="1200" cap="none" spc="0" normalizeH="0" noProof="0" dirty="0">
                <a:ln>
                  <a:noFill/>
                </a:ln>
                <a:solidFill>
                  <a:prstClr val="black"/>
                </a:solidFill>
                <a:effectLst/>
                <a:uLnTx/>
                <a:uFillTx/>
                <a:latin typeface="+mn-lt"/>
                <a:ea typeface="Calibri" panose="020F0502020204030204" pitchFamily="34" charset="0"/>
                <a:cs typeface="Calibri" panose="020F0502020204030204" pitchFamily="34" charset="0"/>
              </a:rPr>
              <a:t> the Second </a:t>
            </a:r>
            <a:r>
              <a:rPr lang="en-US" sz="1050" dirty="0">
                <a:latin typeface="+mn-lt"/>
                <a:ea typeface="Calibri" panose="020F0502020204030204" pitchFamily="34" charset="0"/>
                <a:cs typeface="Calibri" panose="020F0502020204030204" pitchFamily="34" charset="0"/>
              </a:rPr>
              <a:t>Capital</a:t>
            </a:r>
            <a:r>
              <a:rPr lang="en-US" sz="1050" b="1" i="0" u="none" strike="noStrike" kern="1200" cap="none" spc="0" normalizeH="0" noProof="0" dirty="0">
                <a:ln>
                  <a:noFill/>
                </a:ln>
                <a:solidFill>
                  <a:prstClr val="black"/>
                </a:solidFill>
                <a:effectLst/>
                <a:uLnTx/>
                <a:uFillTx/>
                <a:latin typeface="+mn-lt"/>
                <a:ea typeface="Calibri" panose="020F0502020204030204" pitchFamily="34" charset="0"/>
                <a:cs typeface="Calibri" panose="020F0502020204030204" pitchFamily="34" charset="0"/>
              </a:rPr>
              <a:t> sets economic targets, such as nominal GDP and growth rates, aiming to make Osaka the second capital</a:t>
            </a:r>
            <a:r>
              <a:rPr lang="en-US" sz="1050" b="0" i="0" u="none" strike="noStrike" kern="1200" cap="none" spc="0" normalizeH="0" noProof="0" dirty="0">
                <a:ln>
                  <a:noFill/>
                </a:ln>
                <a:solidFill>
                  <a:prstClr val="black"/>
                </a:solidFill>
                <a:effectLst/>
                <a:uLnTx/>
                <a:uFillTx/>
                <a:latin typeface="+mn-lt"/>
                <a:ea typeface="Calibri" panose="020F0502020204030204" pitchFamily="34" charset="0"/>
                <a:cs typeface="Calibri" panose="020F0502020204030204" pitchFamily="34" charset="0"/>
              </a:rPr>
              <a:t> </a:t>
            </a:r>
            <a:br>
              <a:rPr kumimoji="1" lang="en-US" sz="1050" b="1" i="0" u="none" strike="noStrike" kern="1200" cap="none" spc="0" normalizeH="0" baseline="0" noProof="0" dirty="0">
                <a:ln>
                  <a:noFill/>
                </a:ln>
                <a:solidFill>
                  <a:prstClr val="black"/>
                </a:solidFill>
                <a:effectLst/>
                <a:uLnTx/>
                <a:uFillTx/>
                <a:latin typeface="+mn-lt"/>
                <a:ea typeface="Calibri" panose="020F0502020204030204" pitchFamily="34" charset="0"/>
                <a:cs typeface="Calibri" panose="020F0502020204030204" pitchFamily="34" charset="0"/>
              </a:rPr>
            </a:br>
            <a:r>
              <a:rPr lang="en-US" sz="1050" b="0" i="0" u="none" strike="noStrike" kern="1200" cap="none" spc="0" normalizeH="0" noProof="0" dirty="0">
                <a:ln>
                  <a:noFill/>
                </a:ln>
                <a:solidFill>
                  <a:prstClr val="black"/>
                </a:solidFill>
                <a:effectLst/>
                <a:uLnTx/>
                <a:uFillTx/>
                <a:latin typeface="+mn-lt"/>
                <a:ea typeface="Calibri" panose="020F0502020204030204" pitchFamily="34" charset="0"/>
                <a:cs typeface="Calibri" panose="020F0502020204030204" pitchFamily="34" charset="0"/>
              </a:rPr>
              <a:t>・Nominal GDP: approx. 50 trillion yen in 2030, approx. 60 trillion yen in 2040, and approx. 80 trillion yen in the 2050s　</a:t>
            </a:r>
            <a:br>
              <a:rPr kumimoji="1" lang="en-US" sz="1050" b="0" i="0" u="none" strike="noStrike" kern="1200" cap="none" spc="0" normalizeH="0" baseline="0" noProof="0" dirty="0">
                <a:ln>
                  <a:noFill/>
                </a:ln>
                <a:solidFill>
                  <a:prstClr val="black"/>
                </a:solidFill>
                <a:effectLst/>
                <a:uLnTx/>
                <a:uFillTx/>
                <a:latin typeface="+mn-lt"/>
                <a:ea typeface="Calibri" panose="020F0502020204030204" pitchFamily="34" charset="0"/>
                <a:cs typeface="Calibri" panose="020F0502020204030204" pitchFamily="34" charset="0"/>
              </a:rPr>
            </a:br>
            <a:r>
              <a:rPr lang="en-US" sz="1050" b="0" i="0" u="none" strike="noStrike" kern="1200" cap="none" spc="0" normalizeH="0" noProof="0" dirty="0">
                <a:ln>
                  <a:noFill/>
                </a:ln>
                <a:solidFill>
                  <a:prstClr val="black"/>
                </a:solidFill>
                <a:effectLst/>
                <a:uLnTx/>
                <a:uFillTx/>
                <a:latin typeface="+mn-lt"/>
                <a:ea typeface="Calibri" panose="020F0502020204030204" pitchFamily="34" charset="0"/>
                <a:cs typeface="Calibri" panose="020F0502020204030204" pitchFamily="34" charset="0"/>
              </a:rPr>
              <a:t>・Growth rate: Average annual real economic growth rate of 2%</a:t>
            </a:r>
            <a:br>
              <a:rPr kumimoji="1" lang="en-US" sz="1050" b="0" i="0" u="none" strike="noStrike" kern="1200" cap="none" spc="0" normalizeH="0" baseline="0" noProof="0" dirty="0">
                <a:ln>
                  <a:noFill/>
                </a:ln>
                <a:solidFill>
                  <a:prstClr val="black"/>
                </a:solidFill>
                <a:effectLst/>
                <a:uLnTx/>
                <a:uFillTx/>
                <a:latin typeface="+mn-lt"/>
                <a:ea typeface="Calibri" panose="020F0502020204030204" pitchFamily="34" charset="0"/>
                <a:cs typeface="Calibri" panose="020F0502020204030204" pitchFamily="34" charset="0"/>
              </a:rPr>
            </a:br>
            <a:r>
              <a:rPr lang="en-US" sz="1050" b="0" i="0" u="none" strike="noStrike" kern="1200" cap="none" spc="0" normalizeH="0" noProof="0" dirty="0">
                <a:ln>
                  <a:noFill/>
                </a:ln>
                <a:solidFill>
                  <a:prstClr val="black"/>
                </a:solidFill>
                <a:effectLst/>
                <a:uLnTx/>
                <a:uFillTx/>
                <a:latin typeface="+mn-lt"/>
                <a:ea typeface="Calibri" panose="020F0502020204030204" pitchFamily="34" charset="0"/>
                <a:cs typeface="Calibri" panose="020F0502020204030204" pitchFamily="34" charset="0"/>
              </a:rPr>
              <a:t>・Domestic market share: approx. 9% in 2030, approx. 10% in 2040, and approx. 12% in the 2050s</a:t>
            </a:r>
            <a:endParaRPr kumimoji="1" lang="en-US" sz="1050" b="1" i="0" u="none" strike="noStrike" kern="1200" cap="none" spc="0" normalizeH="0" baseline="0" noProof="0" dirty="0">
              <a:ln>
                <a:noFill/>
              </a:ln>
              <a:solidFill>
                <a:prstClr val="black"/>
              </a:solidFill>
              <a:effectLst/>
              <a:uLnTx/>
              <a:uFillTx/>
              <a:latin typeface="+mn-lt"/>
              <a:ea typeface="Calibri" panose="020F0502020204030204" pitchFamily="34" charset="0"/>
              <a:cs typeface="Calibri" panose="020F050202020403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BIZ UDPゴシック" panose="020B0400000000000000" pitchFamily="50" charset="-128"/>
              <a:buChar char="○"/>
              <a:tabLst/>
              <a:defRPr/>
            </a:pPr>
            <a:r>
              <a:rPr lang="en-US" sz="1050" b="1" i="0" u="none" strike="noStrike" kern="1200" cap="none" spc="0" normalizeH="0" noProof="0" dirty="0">
                <a:ln>
                  <a:noFill/>
                </a:ln>
                <a:solidFill>
                  <a:prstClr val="black"/>
                </a:solidFill>
                <a:effectLst/>
                <a:uLnTx/>
                <a:uFillTx/>
                <a:latin typeface="+mn-lt"/>
                <a:ea typeface="Calibri" panose="020F0502020204030204" pitchFamily="34" charset="0"/>
                <a:cs typeface="Calibri" panose="020F0502020204030204" pitchFamily="34" charset="0"/>
              </a:rPr>
              <a:t>Osaka’s nominal GDP for FY 2022 was approximately 43.1 trillion yen, with its real GDP of approximately 41.4 trillion yen. The nominal and real growth rates stand at 4.2% and 3.2%, respectively, exceeding the national average, although the average annual real growth rate prior to the pandemic (2012–2018) was 0.7%, a significant gap from the real growth target of 2.0%.</a:t>
            </a:r>
            <a:endParaRPr kumimoji="1" lang="en-US" sz="1050" b="1" i="0" u="none" strike="noStrike" kern="1200" cap="none" spc="0" normalizeH="0" baseline="0" noProof="0" dirty="0">
              <a:ln>
                <a:noFill/>
              </a:ln>
              <a:solidFill>
                <a:prstClr val="black"/>
              </a:solidFill>
              <a:effectLst/>
              <a:uLnTx/>
              <a:uFillTx/>
              <a:latin typeface="+mn-lt"/>
              <a:ea typeface="Calibri" panose="020F0502020204030204" pitchFamily="34" charset="0"/>
              <a:cs typeface="Calibri" panose="020F050202020403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BIZ UDPゴシック" panose="020B0400000000000000" pitchFamily="50" charset="-128"/>
              <a:buChar char="○"/>
              <a:tabLst/>
              <a:defRPr/>
            </a:pPr>
            <a:r>
              <a:rPr lang="en-US" sz="1050" b="1" i="0" u="none" strike="noStrike" kern="1200" cap="none" spc="0" normalizeH="0" noProof="0" dirty="0">
                <a:ln>
                  <a:noFill/>
                </a:ln>
                <a:solidFill>
                  <a:prstClr val="black"/>
                </a:solidFill>
                <a:effectLst/>
                <a:uLnTx/>
                <a:uFillTx/>
                <a:latin typeface="+mn-lt"/>
                <a:ea typeface="Calibri" panose="020F0502020204030204" pitchFamily="34" charset="0"/>
                <a:cs typeface="Calibri" panose="020F0502020204030204" pitchFamily="34" charset="0"/>
              </a:rPr>
              <a:t>Going forward, we will proceed with public-private investment in growth sectors where market expansion is anticipated and that leverage Osaka’s strengths, thereby increasing Osaka’s market share and accelerating the economic growth targeted by the Vision </a:t>
            </a:r>
            <a:r>
              <a:rPr lang="en-US" sz="1050" dirty="0">
                <a:latin typeface="+mn-lt"/>
                <a:ea typeface="Calibri" panose="020F0502020204030204" pitchFamily="34" charset="0"/>
                <a:cs typeface="Calibri" panose="020F0502020204030204" pitchFamily="34" charset="0"/>
              </a:rPr>
              <a:t>for</a:t>
            </a:r>
            <a:r>
              <a:rPr lang="en-US" sz="1050" b="1" i="0" u="none" strike="noStrike" kern="1200" cap="none" spc="0" normalizeH="0" noProof="0" dirty="0">
                <a:ln>
                  <a:noFill/>
                </a:ln>
                <a:solidFill>
                  <a:prstClr val="black"/>
                </a:solidFill>
                <a:effectLst/>
                <a:uLnTx/>
                <a:uFillTx/>
                <a:latin typeface="+mn-lt"/>
                <a:ea typeface="Calibri" panose="020F0502020204030204" pitchFamily="34" charset="0"/>
                <a:cs typeface="Calibri" panose="020F0502020204030204" pitchFamily="34" charset="0"/>
              </a:rPr>
              <a:t> the Second Capital.</a:t>
            </a:r>
            <a:endParaRPr kumimoji="1" lang="en-US" sz="1050" b="1" i="0" u="none" strike="noStrike" kern="1200" cap="none" spc="0" normalizeH="0" baseline="0" noProof="0" dirty="0">
              <a:ln>
                <a:noFill/>
              </a:ln>
              <a:solidFill>
                <a:prstClr val="black"/>
              </a:solidFill>
              <a:effectLst/>
              <a:uLnTx/>
              <a:uFillTx/>
              <a:latin typeface="+mn-lt"/>
              <a:ea typeface="Calibri" panose="020F0502020204030204" pitchFamily="34" charset="0"/>
              <a:cs typeface="Calibri" panose="020F0502020204030204" pitchFamily="34" charset="0"/>
            </a:endParaRPr>
          </a:p>
        </p:txBody>
      </p:sp>
      <p:sp>
        <p:nvSpPr>
          <p:cNvPr id="95" name="テキスト ボックス 94">
            <a:extLst>
              <a:ext uri="{FF2B5EF4-FFF2-40B4-BE49-F238E27FC236}">
                <a16:creationId xmlns:a16="http://schemas.microsoft.com/office/drawing/2014/main" id="{AE58D0B0-6DA9-4E11-8060-6D7DB9AC87AF}"/>
              </a:ext>
            </a:extLst>
          </p:cNvPr>
          <p:cNvSpPr txBox="1"/>
          <p:nvPr/>
        </p:nvSpPr>
        <p:spPr>
          <a:xfrm>
            <a:off x="-37902" y="2247696"/>
            <a:ext cx="3744000" cy="32316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i="0" u="none" strike="noStrike" kern="0" cap="none" spc="0" normalizeH="0" noProof="0" dirty="0">
                <a:ln>
                  <a:noFill/>
                </a:ln>
                <a:solidFill>
                  <a:prstClr val="black"/>
                </a:solidFill>
                <a:effectLst/>
                <a:uLnTx/>
                <a:uFillTx/>
                <a:ea typeface="Calibri" panose="020F0502020204030204" pitchFamily="34" charset="0"/>
                <a:cs typeface="Calibri" panose="020F0502020204030204" pitchFamily="34" charset="0"/>
              </a:rPr>
              <a:t>【Approach to achieving economic targets】</a:t>
            </a:r>
            <a:endParaRPr kumimoji="1" lang="en-US" sz="1500" b="1" i="0" u="none" strike="noStrike" kern="0" cap="none" spc="0" normalizeH="0" baseline="0" noProof="0" dirty="0">
              <a:ln>
                <a:noFill/>
              </a:ln>
              <a:solidFill>
                <a:prstClr val="black"/>
              </a:solidFill>
              <a:effectLst/>
              <a:uLnTx/>
              <a:uFillTx/>
              <a:ea typeface="BIZ UDPゴシック" panose="020B0400000000000000" pitchFamily="50" charset="-128"/>
              <a:cs typeface="Calibri" panose="020F0502020204030204" pitchFamily="34" charset="0"/>
            </a:endParaRPr>
          </a:p>
        </p:txBody>
      </p:sp>
      <p:sp>
        <p:nvSpPr>
          <p:cNvPr id="12" name="正方形/長方形 11">
            <a:extLst>
              <a:ext uri="{FF2B5EF4-FFF2-40B4-BE49-F238E27FC236}">
                <a16:creationId xmlns:a16="http://schemas.microsoft.com/office/drawing/2014/main" id="{D93BBD62-6CBE-4C95-9186-EEE0518FBE6C}"/>
              </a:ext>
            </a:extLst>
          </p:cNvPr>
          <p:cNvSpPr/>
          <p:nvPr/>
        </p:nvSpPr>
        <p:spPr>
          <a:xfrm>
            <a:off x="738039" y="5618770"/>
            <a:ext cx="2556000" cy="93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ts val="1200"/>
              </a:lnSpc>
              <a:spcBef>
                <a:spcPts val="0"/>
              </a:spcBef>
              <a:spcAft>
                <a:spcPts val="0"/>
              </a:spcAft>
              <a:buClrTx/>
              <a:buSzTx/>
              <a:buFontTx/>
              <a:buNone/>
              <a:tabLst/>
              <a:defRPr/>
            </a:pPr>
            <a:r>
              <a:rPr lang="en-US" sz="1300" b="1" i="0" u="none" strike="noStrike" kern="1200" cap="none" spc="0" normalizeH="0" noProof="0" dirty="0">
                <a:ln>
                  <a:noFill/>
                </a:ln>
                <a:solidFill>
                  <a:prstClr val="black"/>
                </a:solidFill>
                <a:effectLst/>
                <a:uLnTx/>
                <a:uFillTx/>
                <a:ea typeface="Calibri" panose="020F0502020204030204" pitchFamily="34" charset="0"/>
                <a:cs typeface="Calibri" panose="020F0502020204030204" pitchFamily="34" charset="0"/>
              </a:rPr>
              <a:t>Initiatives to achieve a national GDP (nominal) of 1,000 trillion yen by FY 2040 </a:t>
            </a:r>
            <a:endParaRPr kumimoji="1" lang="en-US" sz="500" b="1" i="0" u="none" strike="noStrike" kern="1200" cap="none" spc="0" normalizeH="0" baseline="0" noProof="0" dirty="0">
              <a:ln>
                <a:noFill/>
              </a:ln>
              <a:solidFill>
                <a:srgbClr val="FF0000"/>
              </a:solidFill>
              <a:effectLst/>
              <a:uLnTx/>
              <a:uFillTx/>
              <a:ea typeface="Calibri" panose="020F0502020204030204" pitchFamily="34" charset="0"/>
              <a:cs typeface="Calibri" panose="020F0502020204030204" pitchFamily="34" charset="0"/>
            </a:endParaRPr>
          </a:p>
          <a:p>
            <a:pPr marL="0" marR="0" lvl="0" indent="0" algn="l" defTabSz="457200" rtl="0" eaLnBrk="1" fontAlgn="auto" latinLnBrk="0" hangingPunct="1">
              <a:lnSpc>
                <a:spcPts val="1200"/>
              </a:lnSpc>
              <a:spcBef>
                <a:spcPts val="0"/>
              </a:spcBef>
              <a:spcAft>
                <a:spcPts val="0"/>
              </a:spcAft>
              <a:buClrTx/>
              <a:buSzTx/>
              <a:buFontTx/>
              <a:buNone/>
              <a:tabLst/>
              <a:defRPr/>
            </a:pPr>
            <a:r>
              <a:rPr lang="en-US" sz="1200" b="1" i="0" u="none" strike="noStrike" kern="1200" cap="none" spc="0" normalizeH="0" noProof="0" dirty="0">
                <a:ln>
                  <a:noFill/>
                </a:ln>
                <a:solidFill>
                  <a:srgbClr val="FF0000"/>
                </a:solidFill>
                <a:effectLst/>
                <a:uLnTx/>
                <a:uFillTx/>
                <a:ea typeface="Calibri" panose="020F0502020204030204" pitchFamily="34" charset="0"/>
                <a:cs typeface="Calibri" panose="020F0502020204030204" pitchFamily="34" charset="0"/>
              </a:rPr>
              <a:t>⇒ Achieving a nominal rate of 3.0% and a real rate of approximately 1.5%</a:t>
            </a:r>
            <a:endParaRPr kumimoji="1" lang="en-US" sz="1200" b="1" i="0" u="none" strike="noStrike" kern="1200" cap="none" spc="0" normalizeH="0" baseline="0" noProof="0" dirty="0">
              <a:ln>
                <a:noFill/>
              </a:ln>
              <a:solidFill>
                <a:srgbClr val="FF0000"/>
              </a:solidFill>
              <a:effectLst/>
              <a:uLnTx/>
              <a:uFillTx/>
              <a:ea typeface="Calibri" panose="020F0502020204030204" pitchFamily="34" charset="0"/>
              <a:cs typeface="Calibri" panose="020F0502020204030204" pitchFamily="34" charset="0"/>
            </a:endParaRPr>
          </a:p>
        </p:txBody>
      </p:sp>
      <p:sp>
        <p:nvSpPr>
          <p:cNvPr id="14" name="正方形/長方形 13">
            <a:extLst>
              <a:ext uri="{FF2B5EF4-FFF2-40B4-BE49-F238E27FC236}">
                <a16:creationId xmlns:a16="http://schemas.microsoft.com/office/drawing/2014/main" id="{D5438CCE-F0F3-4236-8C6E-EAA7BDA930E8}"/>
              </a:ext>
            </a:extLst>
          </p:cNvPr>
          <p:cNvSpPr/>
          <p:nvPr/>
        </p:nvSpPr>
        <p:spPr>
          <a:xfrm>
            <a:off x="3515402" y="5652490"/>
            <a:ext cx="2556000" cy="93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ts val="1200"/>
              </a:lnSpc>
              <a:spcBef>
                <a:spcPts val="0"/>
              </a:spcBef>
              <a:spcAft>
                <a:spcPts val="0"/>
              </a:spcAft>
              <a:buClrTx/>
              <a:buSzTx/>
              <a:buFontTx/>
              <a:buNone/>
              <a:tabLst/>
              <a:defRPr/>
            </a:pPr>
            <a:r>
              <a:rPr lang="en-US" sz="1300" b="1" i="0" u="none" strike="noStrike" kern="1200" cap="none" spc="0" normalizeH="0" noProof="0" dirty="0">
                <a:ln>
                  <a:noFill/>
                </a:ln>
                <a:solidFill>
                  <a:prstClr val="black"/>
                </a:solidFill>
                <a:effectLst/>
                <a:uLnTx/>
                <a:uFillTx/>
                <a:ea typeface="Calibri" panose="020F0502020204030204" pitchFamily="34" charset="0"/>
                <a:cs typeface="Calibri" panose="020F0502020204030204" pitchFamily="34" charset="0"/>
              </a:rPr>
              <a:t>Initiatives that make use of Osaka’s strengths and the legacy of the Expo</a:t>
            </a:r>
            <a:endParaRPr kumimoji="1" lang="en-US" sz="1300" b="1"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endParaRPr>
          </a:p>
          <a:p>
            <a:pPr marL="0" marR="0" lvl="0" indent="0" algn="l" defTabSz="457200" rtl="0" eaLnBrk="1" fontAlgn="auto" latinLnBrk="0" hangingPunct="1">
              <a:lnSpc>
                <a:spcPts val="1200"/>
              </a:lnSpc>
              <a:spcBef>
                <a:spcPts val="0"/>
              </a:spcBef>
              <a:spcAft>
                <a:spcPts val="0"/>
              </a:spcAft>
              <a:buClrTx/>
              <a:buSzTx/>
              <a:buFontTx/>
              <a:buNone/>
              <a:tabLst/>
              <a:defRPr/>
            </a:pPr>
            <a:r>
              <a:rPr lang="en-US" sz="1200" b="1" i="0" u="none" strike="noStrike" kern="1200" cap="none" spc="0" normalizeH="0" noProof="0" dirty="0">
                <a:ln>
                  <a:noFill/>
                </a:ln>
                <a:solidFill>
                  <a:srgbClr val="FF0000"/>
                </a:solidFill>
                <a:effectLst/>
                <a:uLnTx/>
                <a:uFillTx/>
                <a:ea typeface="Calibri" panose="020F0502020204030204" pitchFamily="34" charset="0"/>
                <a:cs typeface="Calibri" panose="020F0502020204030204" pitchFamily="34" charset="0"/>
              </a:rPr>
              <a:t>⇒ Boosting real growth by 0.5% or more</a:t>
            </a:r>
            <a:endParaRPr kumimoji="1" lang="en-US" sz="1200" b="1" i="0" u="none" strike="noStrike" kern="1200" cap="none" spc="0" normalizeH="0" baseline="0" noProof="0" dirty="0">
              <a:ln>
                <a:noFill/>
              </a:ln>
              <a:solidFill>
                <a:srgbClr val="FF0000"/>
              </a:solidFill>
              <a:effectLst/>
              <a:uLnTx/>
              <a:uFillTx/>
              <a:ea typeface="Calibri" panose="020F0502020204030204" pitchFamily="34" charset="0"/>
              <a:cs typeface="Calibri" panose="020F0502020204030204" pitchFamily="34" charset="0"/>
            </a:endParaRPr>
          </a:p>
        </p:txBody>
      </p:sp>
      <p:sp>
        <p:nvSpPr>
          <p:cNvPr id="15" name="矢印: 右 14">
            <a:extLst>
              <a:ext uri="{FF2B5EF4-FFF2-40B4-BE49-F238E27FC236}">
                <a16:creationId xmlns:a16="http://schemas.microsoft.com/office/drawing/2014/main" id="{4E020BC6-8515-4270-8035-012F07987E1D}"/>
              </a:ext>
            </a:extLst>
          </p:cNvPr>
          <p:cNvSpPr/>
          <p:nvPr/>
        </p:nvSpPr>
        <p:spPr>
          <a:xfrm>
            <a:off x="6441074" y="5935683"/>
            <a:ext cx="301253" cy="383464"/>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black"/>
              </a:solidFill>
              <a:effectLst/>
              <a:uLnTx/>
              <a:uFillTx/>
              <a:ea typeface="游ゴシック" panose="020B0400000000000000" pitchFamily="50" charset="-128"/>
              <a:cs typeface="Calibri" panose="020F0502020204030204" pitchFamily="34" charset="0"/>
            </a:endParaRPr>
          </a:p>
        </p:txBody>
      </p:sp>
      <p:sp>
        <p:nvSpPr>
          <p:cNvPr id="16" name="正方形/長方形 15">
            <a:extLst>
              <a:ext uri="{FF2B5EF4-FFF2-40B4-BE49-F238E27FC236}">
                <a16:creationId xmlns:a16="http://schemas.microsoft.com/office/drawing/2014/main" id="{5502D533-CB7D-44B9-A8B8-E95C60C2CF95}"/>
              </a:ext>
            </a:extLst>
          </p:cNvPr>
          <p:cNvSpPr/>
          <p:nvPr/>
        </p:nvSpPr>
        <p:spPr>
          <a:xfrm>
            <a:off x="6893385" y="5693534"/>
            <a:ext cx="2781955" cy="84039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00" b="1" i="0" u="none" strike="noStrike" kern="1200" cap="none" spc="0" normalizeH="0" noProof="0" dirty="0">
                <a:ln>
                  <a:noFill/>
                </a:ln>
                <a:solidFill>
                  <a:prstClr val="black"/>
                </a:solidFill>
                <a:effectLst/>
                <a:uLnTx/>
                <a:uFillTx/>
                <a:ea typeface="Calibri" panose="020F0502020204030204" pitchFamily="34" charset="0"/>
                <a:cs typeface="Calibri" panose="020F0502020204030204" pitchFamily="34" charset="0"/>
              </a:rPr>
              <a:t>Osaka’s GDP　</a:t>
            </a:r>
            <a:endParaRPr kumimoji="1" lang="en-US" sz="1300" b="1"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100" b="1" i="0" u="none" strike="noStrike" kern="1200" cap="none" spc="0" normalizeH="0" noProof="0" dirty="0">
                <a:ln>
                  <a:noFill/>
                </a:ln>
                <a:solidFill>
                  <a:prstClr val="black"/>
                </a:solidFill>
                <a:effectLst/>
                <a:uLnTx/>
                <a:uFillTx/>
                <a:ea typeface="Calibri" panose="020F0502020204030204" pitchFamily="34" charset="0"/>
                <a:cs typeface="Calibri" panose="020F0502020204030204" pitchFamily="34" charset="0"/>
              </a:rPr>
              <a:t>Nominal: 81.0 trillion yen (95.8 trillion yen)</a:t>
            </a:r>
            <a:endParaRPr kumimoji="1" lang="en-US" sz="1100" b="1"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100" b="1" i="0" u="none" strike="noStrike" kern="1200" cap="none" spc="0" normalizeH="0" noProof="0" dirty="0">
                <a:ln>
                  <a:noFill/>
                </a:ln>
                <a:solidFill>
                  <a:prstClr val="black"/>
                </a:solidFill>
                <a:effectLst/>
                <a:uLnTx/>
                <a:uFillTx/>
                <a:ea typeface="Calibri" panose="020F0502020204030204" pitchFamily="34" charset="0"/>
                <a:cs typeface="Calibri" panose="020F0502020204030204" pitchFamily="34" charset="0"/>
              </a:rPr>
              <a:t>Real: 57.4 trillion yen (63.4 trillion yen)</a:t>
            </a:r>
            <a:endParaRPr kumimoji="1" lang="en-US" sz="1100" b="1"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endParaRPr>
          </a:p>
        </p:txBody>
      </p:sp>
      <p:sp>
        <p:nvSpPr>
          <p:cNvPr id="17" name="テキスト ボックス 16">
            <a:extLst>
              <a:ext uri="{FF2B5EF4-FFF2-40B4-BE49-F238E27FC236}">
                <a16:creationId xmlns:a16="http://schemas.microsoft.com/office/drawing/2014/main" id="{BEF73E20-1E50-4AF3-B561-5027D9297167}"/>
              </a:ext>
            </a:extLst>
          </p:cNvPr>
          <p:cNvSpPr txBox="1"/>
          <p:nvPr/>
        </p:nvSpPr>
        <p:spPr>
          <a:xfrm>
            <a:off x="185749" y="5273107"/>
            <a:ext cx="1504255" cy="292388"/>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1" i="0" u="none" strike="noStrike" kern="0" cap="none" spc="0" normalizeH="0" noProof="0" dirty="0">
                <a:ln>
                  <a:noFill/>
                </a:ln>
                <a:solidFill>
                  <a:prstClr val="black"/>
                </a:solidFill>
                <a:effectLst/>
                <a:uLnTx/>
                <a:uFillTx/>
                <a:ea typeface="Calibri" panose="020F0502020204030204" pitchFamily="34" charset="0"/>
                <a:cs typeface="Calibri" panose="020F0502020204030204" pitchFamily="34" charset="0"/>
              </a:rPr>
              <a:t>《Image》</a:t>
            </a:r>
            <a:endParaRPr kumimoji="1" lang="en-US" sz="1300" b="1" i="0" u="none" strike="noStrike" kern="0" cap="none" spc="0" normalizeH="0" baseline="0" noProof="0" dirty="0">
              <a:ln>
                <a:noFill/>
              </a:ln>
              <a:solidFill>
                <a:prstClr val="black"/>
              </a:solidFill>
              <a:effectLst/>
              <a:uLnTx/>
              <a:uFillTx/>
              <a:ea typeface="BIZ UDPゴシック" panose="020B0400000000000000" pitchFamily="50" charset="-128"/>
              <a:cs typeface="Calibri" panose="020F0502020204030204" pitchFamily="34" charset="0"/>
            </a:endParaRPr>
          </a:p>
        </p:txBody>
      </p:sp>
      <p:sp>
        <p:nvSpPr>
          <p:cNvPr id="2" name="二等辺三角形 1">
            <a:extLst>
              <a:ext uri="{FF2B5EF4-FFF2-40B4-BE49-F238E27FC236}">
                <a16:creationId xmlns:a16="http://schemas.microsoft.com/office/drawing/2014/main" id="{E446BC65-2448-4C3B-AFB6-CA0F79483C23}"/>
              </a:ext>
            </a:extLst>
          </p:cNvPr>
          <p:cNvSpPr/>
          <p:nvPr/>
        </p:nvSpPr>
        <p:spPr>
          <a:xfrm rot="10800000">
            <a:off x="4007777" y="5208909"/>
            <a:ext cx="1890445" cy="181266"/>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ea typeface="游ゴシック" panose="020B0400000000000000" pitchFamily="50" charset="-128"/>
              <a:cs typeface="Calibri" panose="020F0502020204030204" pitchFamily="34" charset="0"/>
            </a:endParaRPr>
          </a:p>
        </p:txBody>
      </p:sp>
      <p:sp>
        <p:nvSpPr>
          <p:cNvPr id="5" name="正方形/長方形 4">
            <a:extLst>
              <a:ext uri="{FF2B5EF4-FFF2-40B4-BE49-F238E27FC236}">
                <a16:creationId xmlns:a16="http://schemas.microsoft.com/office/drawing/2014/main" id="{3BC4B523-3478-45F5-941E-6493EF416449}"/>
              </a:ext>
            </a:extLst>
          </p:cNvPr>
          <p:cNvSpPr/>
          <p:nvPr/>
        </p:nvSpPr>
        <p:spPr>
          <a:xfrm>
            <a:off x="6643151" y="5381392"/>
            <a:ext cx="3132000" cy="2987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Calibri" panose="020F0502020204030204" pitchFamily="34" charset="0"/>
                <a:cs typeface="Calibri" panose="020F0502020204030204" pitchFamily="34" charset="0"/>
              </a:rPr>
              <a:t>(GDP forecast for 2040 (2045))</a:t>
            </a:r>
          </a:p>
        </p:txBody>
      </p:sp>
      <p:sp>
        <p:nvSpPr>
          <p:cNvPr id="18" name="正方形/長方形 17">
            <a:extLst>
              <a:ext uri="{FF2B5EF4-FFF2-40B4-BE49-F238E27FC236}">
                <a16:creationId xmlns:a16="http://schemas.microsoft.com/office/drawing/2014/main" id="{35C7EB8A-1B45-40D8-A172-982B55FC9934}"/>
              </a:ext>
            </a:extLst>
          </p:cNvPr>
          <p:cNvSpPr/>
          <p:nvPr/>
        </p:nvSpPr>
        <p:spPr>
          <a:xfrm>
            <a:off x="738039" y="6405039"/>
            <a:ext cx="2739598" cy="2994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457200" rtl="0" eaLnBrk="1" fontAlgn="auto" latinLnBrk="0" hangingPunct="1">
              <a:lnSpc>
                <a:spcPts val="600"/>
              </a:lnSpc>
              <a:spcBef>
                <a:spcPts val="0"/>
              </a:spcBef>
              <a:spcAft>
                <a:spcPts val="0"/>
              </a:spcAft>
              <a:buClrTx/>
              <a:buSzTx/>
              <a:buFontTx/>
              <a:buNone/>
              <a:tabLst/>
              <a:defRPr/>
            </a:pPr>
            <a:r>
              <a:rPr lang="en-US" sz="600" b="0" i="0" u="none" strike="noStrike" kern="1200" cap="none" spc="0" normalizeH="0" noProof="0" dirty="0">
                <a:ln>
                  <a:noFill/>
                </a:ln>
                <a:solidFill>
                  <a:prstClr val="black"/>
                </a:solidFill>
                <a:effectLst/>
                <a:uLnTx/>
                <a:uFillTx/>
                <a:ea typeface="Calibri" panose="020F0502020204030204" pitchFamily="34" charset="0"/>
                <a:cs typeface="Calibri" panose="020F0502020204030204" pitchFamily="34" charset="0"/>
              </a:rPr>
              <a:t>Based on the “Medium- to Long-term Projections for Economy and Public Finance (August 2025)“ by Cabinet Office</a:t>
            </a:r>
          </a:p>
        </p:txBody>
      </p:sp>
      <p:sp>
        <p:nvSpPr>
          <p:cNvPr id="9" name="四角形: 角を丸くする 8">
            <a:extLst>
              <a:ext uri="{FF2B5EF4-FFF2-40B4-BE49-F238E27FC236}">
                <a16:creationId xmlns:a16="http://schemas.microsoft.com/office/drawing/2014/main" id="{9AC8AD43-07A0-4284-AAA4-4F432D6FF0F9}"/>
              </a:ext>
            </a:extLst>
          </p:cNvPr>
          <p:cNvSpPr/>
          <p:nvPr/>
        </p:nvSpPr>
        <p:spPr>
          <a:xfrm>
            <a:off x="294894" y="5539926"/>
            <a:ext cx="6037035" cy="1166517"/>
          </a:xfrm>
          <a:prstGeom prst="roundRect">
            <a:avLst>
              <a:gd name="adj" fmla="val 11375"/>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cs typeface="Calibri" panose="020F0502020204030204" pitchFamily="34" charset="0"/>
            </a:endParaRPr>
          </a:p>
        </p:txBody>
      </p:sp>
      <p:sp>
        <p:nvSpPr>
          <p:cNvPr id="20" name="スライド番号プレースホルダー 3">
            <a:extLst>
              <a:ext uri="{FF2B5EF4-FFF2-40B4-BE49-F238E27FC236}">
                <a16:creationId xmlns:a16="http://schemas.microsoft.com/office/drawing/2014/main" id="{B4EFE2DC-2BEB-4123-AE7D-1AC57DC68D9D}"/>
              </a:ext>
            </a:extLst>
          </p:cNvPr>
          <p:cNvSpPr>
            <a:spLocks noGrp="1"/>
          </p:cNvSpPr>
          <p:nvPr>
            <p:ph type="sldNum" sz="quarter" idx="12"/>
          </p:nvPr>
        </p:nvSpPr>
        <p:spPr>
          <a:xfrm>
            <a:off x="7677150" y="6471718"/>
            <a:ext cx="2228850" cy="365125"/>
          </a:xfrm>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en-US" sz="1200" b="0" i="0" u="none" strike="noStrike" kern="1200" cap="none" spc="0" normalizeH="0" baseline="0" noProof="0" smtClean="0">
                <a:ln>
                  <a:noFill/>
                </a:ln>
                <a:solidFill>
                  <a:prstClr val="black">
                    <a:tint val="75000"/>
                  </a:prstClr>
                </a:solidFill>
                <a:effectLst/>
                <a:uLnTx/>
                <a:uFillTx/>
                <a:latin typeface="+mn-lt"/>
                <a:cs typeface="Calibri" panose="020F050202020403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1" lang="en-US" sz="1200" b="0" i="0" u="none" strike="noStrike" kern="1200" cap="none" spc="0" normalizeH="0" baseline="0" noProof="0" dirty="0">
              <a:ln>
                <a:noFill/>
              </a:ln>
              <a:solidFill>
                <a:prstClr val="black">
                  <a:tint val="75000"/>
                </a:prstClr>
              </a:solidFill>
              <a:effectLst/>
              <a:uLnTx/>
              <a:uFillTx/>
              <a:latin typeface="+mn-lt"/>
              <a:cs typeface="Calibri" panose="020F0502020204030204" pitchFamily="34" charset="0"/>
            </a:endParaRPr>
          </a:p>
        </p:txBody>
      </p:sp>
    </p:spTree>
    <p:extLst>
      <p:ext uri="{BB962C8B-B14F-4D97-AF65-F5344CB8AC3E}">
        <p14:creationId xmlns:p14="http://schemas.microsoft.com/office/powerpoint/2010/main" val="2546006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四角形: 角を丸くする 32">
            <a:extLst>
              <a:ext uri="{FF2B5EF4-FFF2-40B4-BE49-F238E27FC236}">
                <a16:creationId xmlns:a16="http://schemas.microsoft.com/office/drawing/2014/main" id="{B53E258D-767C-481F-BC36-20A9CBB887F1}"/>
              </a:ext>
            </a:extLst>
          </p:cNvPr>
          <p:cNvSpPr/>
          <p:nvPr/>
        </p:nvSpPr>
        <p:spPr>
          <a:xfrm>
            <a:off x="278140" y="4595780"/>
            <a:ext cx="4327451" cy="1871999"/>
          </a:xfrm>
          <a:prstGeom prst="roundRect">
            <a:avLst>
              <a:gd name="adj" fmla="val 101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8280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a:noFill/>
                </a:ln>
                <a:solidFill>
                  <a:prstClr val="black"/>
                </a:solidFill>
                <a:effectLst/>
                <a:uLnTx/>
                <a:uFillTx/>
                <a:ea typeface="BIZ UDPゴシック" panose="020B0400000000000000" pitchFamily="50" charset="-128"/>
                <a:cs typeface="+mn-cs"/>
              </a:rPr>
              <a:t>◆Tourism areas◆</a:t>
            </a:r>
          </a:p>
        </p:txBody>
      </p:sp>
      <p:sp>
        <p:nvSpPr>
          <p:cNvPr id="23" name="テキスト ボックス 22">
            <a:extLst>
              <a:ext uri="{FF2B5EF4-FFF2-40B4-BE49-F238E27FC236}">
                <a16:creationId xmlns:a16="http://schemas.microsoft.com/office/drawing/2014/main" id="{26BC1992-C2BD-4DEC-8244-1E48BE89C078}"/>
              </a:ext>
            </a:extLst>
          </p:cNvPr>
          <p:cNvSpPr txBox="1"/>
          <p:nvPr/>
        </p:nvSpPr>
        <p:spPr>
          <a:xfrm>
            <a:off x="-6664" y="35524"/>
            <a:ext cx="9906000" cy="461665"/>
          </a:xfrm>
          <a:prstGeom prst="rect">
            <a:avLst/>
          </a:prstGeom>
        </p:spPr>
        <p:txBody>
          <a:bodyPr wrap="square" lIns="91440" tIns="45720" rIns="91440" bIns="45720" rtlCol="0" anchor="ctr" anchorCtr="0">
            <a:spAutoFit/>
          </a:bodyPr>
          <a:lstStyle>
            <a:defPPr>
              <a:defRPr lang="en-US"/>
            </a:defPPr>
            <a:lvl1pPr defTabSz="742950">
              <a:defRPr kumimoji="1" sz="2000" b="1">
                <a:solidFill>
                  <a:prstClr val="white"/>
                </a:solidFill>
                <a:latin typeface="BIZ UDPゴシック" panose="020B0400000000000000" pitchFamily="50" charset="-128"/>
                <a:ea typeface="BIZ UDPゴシック" panose="020B0400000000000000" pitchFamily="50" charset="-128"/>
              </a:defRPr>
            </a:lvl1p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2400" noProof="0" dirty="0">
                <a:latin typeface="+mn-lt"/>
                <a:ea typeface="HGS創英角ｺﾞｼｯｸUB"/>
              </a:rPr>
              <a:t>3. (1) Philosophy behind Osaka’s Unique Initiatives</a:t>
            </a:r>
            <a:endParaRPr kumimoji="1" lang="en-US" sz="2400" i="0" u="none" strike="noStrike" kern="1200" cap="none" spc="0" normalizeH="0" baseline="0" noProof="0" dirty="0">
              <a:ln>
                <a:noFill/>
              </a:ln>
              <a:effectLst/>
              <a:uLnTx/>
              <a:uFillTx/>
              <a:latin typeface="+mn-lt"/>
              <a:ea typeface="HGS創英角ｺﾞｼｯｸUB"/>
            </a:endParaRPr>
          </a:p>
        </p:txBody>
      </p:sp>
      <p:sp>
        <p:nvSpPr>
          <p:cNvPr id="26" name="テキスト ボックス 25">
            <a:extLst>
              <a:ext uri="{FF2B5EF4-FFF2-40B4-BE49-F238E27FC236}">
                <a16:creationId xmlns:a16="http://schemas.microsoft.com/office/drawing/2014/main" id="{AD3D8377-3ADF-4A0B-802F-AF4042533457}"/>
              </a:ext>
            </a:extLst>
          </p:cNvPr>
          <p:cNvSpPr txBox="1"/>
          <p:nvPr/>
        </p:nvSpPr>
        <p:spPr>
          <a:xfrm>
            <a:off x="120984" y="718729"/>
            <a:ext cx="9650704" cy="646331"/>
          </a:xfrm>
          <a:prstGeom prst="rect">
            <a:avLst/>
          </a:prstGeom>
          <a:solidFill>
            <a:schemeClr val="bg1">
              <a:lumMod val="85000"/>
            </a:schemeClr>
          </a:solidFill>
        </p:spPr>
        <p:txBody>
          <a:bodyPr wrap="square" rtlCol="0">
            <a:spAutoFit/>
          </a:bodyPr>
          <a:lstStyle>
            <a:defPPr>
              <a:defRPr lang="en-US"/>
            </a:defPPr>
            <a:lvl1pPr marL="285750" marR="0" lvl="0" indent="-285750" fontAlgn="auto">
              <a:lnSpc>
                <a:spcPct val="120000"/>
              </a:lnSpc>
              <a:spcBef>
                <a:spcPts val="0"/>
              </a:spcBef>
              <a:spcAft>
                <a:spcPts val="0"/>
              </a:spcAft>
              <a:buClrTx/>
              <a:buSzTx/>
              <a:buFont typeface="BIZ UDPゴシック" panose="020B0400000000000000" pitchFamily="50" charset="-128"/>
              <a:buChar char="○"/>
              <a:tabLst/>
              <a:defRPr kumimoji="1" sz="1200" b="1" i="0" u="none" strike="noStrike" cap="none" spc="0" normalizeH="0" baseline="0">
                <a:ln>
                  <a:noFill/>
                </a:ln>
                <a:solidFill>
                  <a:prstClr val="black"/>
                </a:solidFill>
                <a:effectLst/>
                <a:uLnTx/>
                <a:uFillTx/>
                <a:latin typeface="BIZ UDPゴシック" panose="020B0400000000000000" pitchFamily="50" charset="-128"/>
                <a:ea typeface="BIZ UDPゴシック" panose="020B0400000000000000" pitchFamily="50" charset="-128"/>
              </a:defRPr>
            </a:lvl1pPr>
          </a:lstStyle>
          <a:p>
            <a:pPr marL="285750" marR="0" lvl="0" indent="-285750" algn="l" defTabSz="457200" rtl="0" eaLnBrk="1" fontAlgn="auto" latinLnBrk="0" hangingPunct="1">
              <a:lnSpc>
                <a:spcPct val="100000"/>
              </a:lnSpc>
              <a:spcBef>
                <a:spcPts val="0"/>
              </a:spcBef>
              <a:spcAft>
                <a:spcPts val="0"/>
              </a:spcAft>
              <a:buClrTx/>
              <a:buSzTx/>
              <a:buFont typeface="BIZ UDPゴシック" panose="020B0400000000000000" pitchFamily="50" charset="-128"/>
              <a:buChar char="○"/>
              <a:tabLst/>
              <a:defRPr/>
            </a:pPr>
            <a:r>
              <a:rPr lang="en-US" sz="1200"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In addition to actively pursuing a transition to a growth-oriented economy at both national and local levels, we aim to achieve an average annual real growth rate of 2% by implementing initiatives through an “All-Osaka</a:t>
            </a:r>
            <a:r>
              <a:rPr lang="en-US" noProof="0" dirty="0">
                <a:latin typeface="+mn-lt"/>
              </a:rPr>
              <a:t>”</a:t>
            </a:r>
            <a:r>
              <a:rPr lang="en-US" sz="1200"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 approach in growth sectors where market expansion is anticipated, leveraging Osaka’s strengths, and building on the legacy of the Expo.</a:t>
            </a:r>
            <a:endParaRPr kumimoji="1" lang="en-US" sz="1200" b="1"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endParaRPr>
          </a:p>
        </p:txBody>
      </p:sp>
      <p:sp>
        <p:nvSpPr>
          <p:cNvPr id="28" name="テキスト ボックス 27">
            <a:extLst>
              <a:ext uri="{FF2B5EF4-FFF2-40B4-BE49-F238E27FC236}">
                <a16:creationId xmlns:a16="http://schemas.microsoft.com/office/drawing/2014/main" id="{CB2616BB-51D2-4AE5-BA9A-1039B999855D}"/>
              </a:ext>
            </a:extLst>
          </p:cNvPr>
          <p:cNvSpPr txBox="1"/>
          <p:nvPr/>
        </p:nvSpPr>
        <p:spPr>
          <a:xfrm>
            <a:off x="221936" y="1604547"/>
            <a:ext cx="4284000" cy="363561"/>
          </a:xfrm>
          <a:prstGeom prst="rect">
            <a:avLst/>
          </a:prstGeom>
          <a:noFill/>
        </p:spPr>
        <p:txBody>
          <a:bodyPr wrap="square" rtlCol="0">
            <a:spAutoFit/>
          </a:bodyPr>
          <a:lstStyle/>
          <a:p>
            <a:pPr marL="0" marR="0" lvl="0" indent="0" algn="ctr" defTabSz="457200" rtl="0" eaLnBrk="1" fontAlgn="auto" latinLnBrk="0" hangingPunct="1">
              <a:lnSpc>
                <a:spcPct val="130000"/>
              </a:lnSpc>
              <a:spcBef>
                <a:spcPts val="0"/>
              </a:spcBef>
              <a:spcAft>
                <a:spcPts val="0"/>
              </a:spcAft>
              <a:buClrTx/>
              <a:buSzTx/>
              <a:buFontTx/>
              <a:buNone/>
              <a:tabLst/>
              <a:defRPr/>
            </a:pPr>
            <a:r>
              <a:rPr lang="en-US" sz="1500" b="1" i="0" u="none" strike="noStrike" kern="1200" cap="none" spc="0" normalizeH="0" noProof="0" dirty="0">
                <a:ln>
                  <a:noFill/>
                </a:ln>
                <a:solidFill>
                  <a:prstClr val="black"/>
                </a:solidFill>
                <a:effectLst/>
                <a:uLnTx/>
                <a:uFillTx/>
                <a:ea typeface="BIZ UDPゴシック" panose="020B0400000000000000" pitchFamily="50" charset="-128"/>
                <a:cs typeface="+mn-cs"/>
              </a:rPr>
              <a:t>【Areas where Osaka can demonstrate its strengths】</a:t>
            </a:r>
          </a:p>
        </p:txBody>
      </p:sp>
      <p:sp>
        <p:nvSpPr>
          <p:cNvPr id="32" name="正方形/長方形 31">
            <a:extLst>
              <a:ext uri="{FF2B5EF4-FFF2-40B4-BE49-F238E27FC236}">
                <a16:creationId xmlns:a16="http://schemas.microsoft.com/office/drawing/2014/main" id="{15952D99-0794-4B8E-8BCB-003FEA95FAAF}"/>
              </a:ext>
            </a:extLst>
          </p:cNvPr>
          <p:cNvSpPr/>
          <p:nvPr/>
        </p:nvSpPr>
        <p:spPr>
          <a:xfrm>
            <a:off x="520903" y="5236192"/>
            <a:ext cx="1765005" cy="39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300" b="1" i="0" u="none" strike="noStrike" kern="1200" cap="none" spc="0" normalizeH="0" noProof="0" dirty="0">
                <a:ln>
                  <a:noFill/>
                </a:ln>
                <a:solidFill>
                  <a:prstClr val="black"/>
                </a:solidFill>
                <a:effectLst/>
                <a:uLnTx/>
                <a:uFillTx/>
                <a:ea typeface="BIZ UDPゴシック" panose="020B0400000000000000" pitchFamily="50" charset="-128"/>
                <a:cs typeface="+mn-cs"/>
              </a:rPr>
              <a:t>Increase in inbound visitors</a:t>
            </a:r>
          </a:p>
        </p:txBody>
      </p:sp>
      <p:sp>
        <p:nvSpPr>
          <p:cNvPr id="7" name="二等辺三角形 6">
            <a:extLst>
              <a:ext uri="{FF2B5EF4-FFF2-40B4-BE49-F238E27FC236}">
                <a16:creationId xmlns:a16="http://schemas.microsoft.com/office/drawing/2014/main" id="{E7B58629-6F16-45DA-9C85-65AE3CBC2A35}"/>
              </a:ext>
            </a:extLst>
          </p:cNvPr>
          <p:cNvSpPr/>
          <p:nvPr/>
        </p:nvSpPr>
        <p:spPr>
          <a:xfrm rot="5400000">
            <a:off x="4254354" y="2940036"/>
            <a:ext cx="1440000" cy="2520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34" name="二等辺三角形 33">
            <a:extLst>
              <a:ext uri="{FF2B5EF4-FFF2-40B4-BE49-F238E27FC236}">
                <a16:creationId xmlns:a16="http://schemas.microsoft.com/office/drawing/2014/main" id="{CF50C4D4-9019-4CE0-B051-F2B45E66DA6A}"/>
              </a:ext>
            </a:extLst>
          </p:cNvPr>
          <p:cNvSpPr/>
          <p:nvPr/>
        </p:nvSpPr>
        <p:spPr>
          <a:xfrm rot="5400000">
            <a:off x="4345720" y="5469786"/>
            <a:ext cx="1368000" cy="2520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35" name="正方形/長方形 34">
            <a:extLst>
              <a:ext uri="{FF2B5EF4-FFF2-40B4-BE49-F238E27FC236}">
                <a16:creationId xmlns:a16="http://schemas.microsoft.com/office/drawing/2014/main" id="{FDC7E73B-F55D-4812-A376-0AA6555B4C0D}"/>
              </a:ext>
            </a:extLst>
          </p:cNvPr>
          <p:cNvSpPr/>
          <p:nvPr/>
        </p:nvSpPr>
        <p:spPr>
          <a:xfrm>
            <a:off x="2544633" y="5239734"/>
            <a:ext cx="1765005" cy="39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300" b="1" i="0" u="none" strike="noStrike" kern="1200" cap="none" spc="0" normalizeH="0" noProof="0" dirty="0">
                <a:ln>
                  <a:noFill/>
                </a:ln>
                <a:solidFill>
                  <a:prstClr val="black"/>
                </a:solidFill>
                <a:effectLst/>
                <a:uLnTx/>
                <a:uFillTx/>
                <a:ea typeface="BIZ UDPゴシック" panose="020B0400000000000000" pitchFamily="50" charset="-128"/>
                <a:cs typeface="+mn-cs"/>
              </a:rPr>
              <a:t>Increase in domestic tourists</a:t>
            </a:r>
          </a:p>
        </p:txBody>
      </p:sp>
      <p:sp>
        <p:nvSpPr>
          <p:cNvPr id="5" name="四角形: 角を丸くする 4">
            <a:extLst>
              <a:ext uri="{FF2B5EF4-FFF2-40B4-BE49-F238E27FC236}">
                <a16:creationId xmlns:a16="http://schemas.microsoft.com/office/drawing/2014/main" id="{45249344-A270-4F10-B2E1-85621BB1CE36}"/>
              </a:ext>
            </a:extLst>
          </p:cNvPr>
          <p:cNvSpPr/>
          <p:nvPr/>
        </p:nvSpPr>
        <p:spPr>
          <a:xfrm>
            <a:off x="223280" y="2013701"/>
            <a:ext cx="4327451" cy="2128097"/>
          </a:xfrm>
          <a:prstGeom prst="roundRect">
            <a:avLst>
              <a:gd name="adj" fmla="val 101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a:noFill/>
                </a:ln>
                <a:solidFill>
                  <a:prstClr val="black"/>
                </a:solidFill>
                <a:effectLst/>
                <a:uLnTx/>
                <a:uFillTx/>
                <a:ea typeface="BIZ UDPゴシック" panose="020B0400000000000000" pitchFamily="50" charset="-128"/>
                <a:cs typeface="+mn-cs"/>
              </a:rPr>
              <a:t>◆Areas of growing industries◆</a:t>
            </a:r>
          </a:p>
        </p:txBody>
      </p:sp>
      <p:sp>
        <p:nvSpPr>
          <p:cNvPr id="6" name="正方形/長方形 5">
            <a:extLst>
              <a:ext uri="{FF2B5EF4-FFF2-40B4-BE49-F238E27FC236}">
                <a16:creationId xmlns:a16="http://schemas.microsoft.com/office/drawing/2014/main" id="{C2F29714-51D3-49DC-AA10-FD93072C37B9}"/>
              </a:ext>
            </a:extLst>
          </p:cNvPr>
          <p:cNvSpPr/>
          <p:nvPr/>
        </p:nvSpPr>
        <p:spPr>
          <a:xfrm>
            <a:off x="457200" y="2505434"/>
            <a:ext cx="1765005" cy="39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300" b="1" i="0" u="none" strike="noStrike" kern="1200" cap="none" spc="0" normalizeH="0" noProof="0" dirty="0">
                <a:ln>
                  <a:noFill/>
                </a:ln>
                <a:solidFill>
                  <a:prstClr val="black"/>
                </a:solidFill>
                <a:effectLst/>
                <a:uLnTx/>
                <a:uFillTx/>
                <a:ea typeface="BIZ UDPゴシック" panose="020B0400000000000000" pitchFamily="50" charset="-128"/>
                <a:cs typeface="+mn-cs"/>
              </a:rPr>
              <a:t>Life sciences</a:t>
            </a:r>
          </a:p>
        </p:txBody>
      </p:sp>
      <p:sp>
        <p:nvSpPr>
          <p:cNvPr id="29" name="正方形/長方形 28">
            <a:extLst>
              <a:ext uri="{FF2B5EF4-FFF2-40B4-BE49-F238E27FC236}">
                <a16:creationId xmlns:a16="http://schemas.microsoft.com/office/drawing/2014/main" id="{1533D51A-7878-4237-AE86-2C151CB89195}"/>
              </a:ext>
            </a:extLst>
          </p:cNvPr>
          <p:cNvSpPr/>
          <p:nvPr/>
        </p:nvSpPr>
        <p:spPr>
          <a:xfrm>
            <a:off x="2523462" y="2508974"/>
            <a:ext cx="1765005" cy="39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300" b="1" i="0" u="none" strike="noStrike" kern="1200" cap="none" spc="0" normalizeH="0" noProof="0" dirty="0">
                <a:ln>
                  <a:noFill/>
                </a:ln>
                <a:solidFill>
                  <a:prstClr val="black"/>
                </a:solidFill>
                <a:effectLst/>
                <a:uLnTx/>
                <a:uFillTx/>
                <a:ea typeface="BIZ UDPゴシック" panose="020B0400000000000000" pitchFamily="50" charset="-128"/>
                <a:cs typeface="+mn-cs"/>
              </a:rPr>
              <a:t>Carbon neutrality</a:t>
            </a:r>
          </a:p>
        </p:txBody>
      </p:sp>
      <p:sp>
        <p:nvSpPr>
          <p:cNvPr id="30" name="正方形/長方形 29">
            <a:extLst>
              <a:ext uri="{FF2B5EF4-FFF2-40B4-BE49-F238E27FC236}">
                <a16:creationId xmlns:a16="http://schemas.microsoft.com/office/drawing/2014/main" id="{586986F7-1E62-49FC-848E-DA79A7EFE5B0}"/>
              </a:ext>
            </a:extLst>
          </p:cNvPr>
          <p:cNvSpPr/>
          <p:nvPr/>
        </p:nvSpPr>
        <p:spPr>
          <a:xfrm>
            <a:off x="457199" y="3047156"/>
            <a:ext cx="1765005" cy="39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300" b="1" i="0" u="none" strike="noStrike" kern="1200" cap="none" spc="0" normalizeH="0" noProof="0" dirty="0">
                <a:ln>
                  <a:noFill/>
                </a:ln>
                <a:solidFill>
                  <a:prstClr val="black"/>
                </a:solidFill>
                <a:effectLst/>
                <a:uLnTx/>
                <a:uFillTx/>
                <a:ea typeface="BIZ UDPゴシック" panose="020B0400000000000000" pitchFamily="50" charset="-128"/>
                <a:cs typeface="+mn-cs"/>
              </a:rPr>
              <a:t>Mobility</a:t>
            </a:r>
          </a:p>
        </p:txBody>
      </p:sp>
      <p:sp>
        <p:nvSpPr>
          <p:cNvPr id="36" name="正方形/長方形 35">
            <a:extLst>
              <a:ext uri="{FF2B5EF4-FFF2-40B4-BE49-F238E27FC236}">
                <a16:creationId xmlns:a16="http://schemas.microsoft.com/office/drawing/2014/main" id="{6FCDA32D-61B4-4F0C-9AF1-DFD64216915D}"/>
              </a:ext>
            </a:extLst>
          </p:cNvPr>
          <p:cNvSpPr/>
          <p:nvPr/>
        </p:nvSpPr>
        <p:spPr>
          <a:xfrm>
            <a:off x="457199" y="3560290"/>
            <a:ext cx="3852440" cy="39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300" b="1" i="0" u="none" strike="noStrike" kern="1200" cap="none" spc="0" normalizeH="0" noProof="0" dirty="0">
                <a:ln>
                  <a:noFill/>
                </a:ln>
                <a:solidFill>
                  <a:prstClr val="black"/>
                </a:solidFill>
                <a:effectLst/>
                <a:uLnTx/>
                <a:uFillTx/>
                <a:ea typeface="BIZ UDPゴシック" panose="020B0400000000000000" pitchFamily="50" charset="-128"/>
                <a:cs typeface="+mn-cs"/>
              </a:rPr>
              <a:t>Startups</a:t>
            </a:r>
          </a:p>
        </p:txBody>
      </p:sp>
      <p:sp>
        <p:nvSpPr>
          <p:cNvPr id="37" name="四角形: 角を丸くする 36">
            <a:extLst>
              <a:ext uri="{FF2B5EF4-FFF2-40B4-BE49-F238E27FC236}">
                <a16:creationId xmlns:a16="http://schemas.microsoft.com/office/drawing/2014/main" id="{5A33CDD2-D1E7-46A2-A6BB-F4D70B65FF37}"/>
              </a:ext>
            </a:extLst>
          </p:cNvPr>
          <p:cNvSpPr/>
          <p:nvPr/>
        </p:nvSpPr>
        <p:spPr>
          <a:xfrm>
            <a:off x="5320182" y="2052308"/>
            <a:ext cx="4320000" cy="2069930"/>
          </a:xfrm>
          <a:prstGeom prst="roundRect">
            <a:avLst>
              <a:gd name="adj" fmla="val 0"/>
            </a:avLst>
          </a:prstGeom>
          <a:no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457200" rtl="0" eaLnBrk="1" fontAlgn="auto" latinLnBrk="0" hangingPunct="1">
              <a:lnSpc>
                <a:spcPct val="100000"/>
              </a:lnSpc>
              <a:spcBef>
                <a:spcPts val="0"/>
              </a:spcBef>
              <a:spcAft>
                <a:spcPts val="30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《Efforts to produce next-generation industries from Osaka》</a:t>
            </a:r>
          </a:p>
          <a:p>
            <a:pPr marL="179388" marR="0" lvl="0" indent="-179388" algn="l" defTabSz="457200" rtl="0" eaLnBrk="1" fontAlgn="auto" latinLnBrk="0" hangingPunct="1">
              <a:lnSpc>
                <a:spcPts val="13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Implementing and commercializing new technologies showcased at the Expo, taking place in Osaka</a:t>
            </a:r>
            <a:endParaRPr kumimoji="1" lang="en-US" sz="12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179388" marR="0" lvl="0" indent="-179388" algn="l" defTabSz="457200" rtl="0" eaLnBrk="1" fontAlgn="auto" latinLnBrk="0" hangingPunct="1">
              <a:lnSpc>
                <a:spcPts val="13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Promoting the creation and growth of startups (in the deep tech field)</a:t>
            </a:r>
            <a:endParaRPr kumimoji="1" lang="en-US" sz="12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179388" marR="0" lvl="0" indent="-179388" algn="l" defTabSz="457200" rtl="0" eaLnBrk="1" fontAlgn="auto" latinLnBrk="0" hangingPunct="1">
              <a:lnSpc>
                <a:spcPts val="13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Developing mechanisms to attract domestic and international investments in Osaka</a:t>
            </a:r>
            <a:endParaRPr kumimoji="1" lang="en-US" sz="12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179388" marR="0" lvl="0" indent="-179388" algn="l" defTabSz="457200" rtl="0" eaLnBrk="1" fontAlgn="auto" latinLnBrk="0" hangingPunct="1">
              <a:lnSpc>
                <a:spcPts val="13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Promoting the agglomeration of next-generation industries</a:t>
            </a:r>
            <a:endParaRPr kumimoji="1" lang="en-US" sz="12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179388" marR="0" lvl="0" indent="-179388" algn="l" defTabSz="457200" rtl="0" eaLnBrk="1" fontAlgn="auto" latinLnBrk="0" hangingPunct="1">
              <a:lnSpc>
                <a:spcPts val="13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Securing and fostering talent to support the next-generation industries</a:t>
            </a:r>
            <a:endParaRPr kumimoji="1" lang="en-US" sz="12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179388" marR="0" lvl="0" indent="-179388" algn="l" defTabSz="457200" rtl="0" eaLnBrk="1" fontAlgn="auto" latinLnBrk="0" hangingPunct="1">
              <a:lnSpc>
                <a:spcPts val="1300"/>
              </a:lnSpc>
              <a:spcBef>
                <a:spcPts val="0"/>
              </a:spcBef>
              <a:spcAft>
                <a:spcPts val="0"/>
              </a:spcAft>
              <a:buClrTx/>
              <a:buSzTx/>
              <a:buFontTx/>
              <a:buNone/>
              <a:tabLst/>
              <a:defRPr/>
            </a:pPr>
            <a:r>
              <a:rPr lang="en-US" sz="1200" b="1" noProof="0" dirty="0">
                <a:solidFill>
                  <a:prstClr val="black"/>
                </a:solidFill>
                <a:ea typeface="BIZ UDPゴシック" panose="020B0400000000000000" pitchFamily="50" charset="-128"/>
              </a:rPr>
              <a:t>◇ Promoting land use to establish hubs</a:t>
            </a:r>
            <a:endParaRPr kumimoji="1" lang="en-US" sz="12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p:txBody>
      </p:sp>
      <p:sp>
        <p:nvSpPr>
          <p:cNvPr id="38" name="四角形: 角を丸くする 37">
            <a:extLst>
              <a:ext uri="{FF2B5EF4-FFF2-40B4-BE49-F238E27FC236}">
                <a16:creationId xmlns:a16="http://schemas.microsoft.com/office/drawing/2014/main" id="{97F2652C-8E4E-4BC5-A47E-690F490927F5}"/>
              </a:ext>
            </a:extLst>
          </p:cNvPr>
          <p:cNvSpPr/>
          <p:nvPr/>
        </p:nvSpPr>
        <p:spPr>
          <a:xfrm>
            <a:off x="5307860" y="4528751"/>
            <a:ext cx="4320000" cy="2069930"/>
          </a:xfrm>
          <a:prstGeom prst="roundRect">
            <a:avLst>
              <a:gd name="adj" fmla="val 0"/>
            </a:avLst>
          </a:prstGeom>
          <a:no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46800" rtlCol="0" anchor="ctr" anchorCtr="0"/>
          <a:lstStyle/>
          <a:p>
            <a:pPr marR="0" lvl="0" algn="ctr" defTabSz="457200" rtl="0" eaLnBrk="1" fontAlgn="auto" latinLnBrk="0" hangingPunct="1">
              <a:lnSpc>
                <a:spcPts val="1200"/>
              </a:lnSpc>
              <a:spcBef>
                <a:spcPts val="60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《Efforts to increase the number of visitors and </a:t>
            </a:r>
            <a:b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b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average spending per visitor》</a:t>
            </a:r>
          </a:p>
          <a:p>
            <a:pPr marL="179388" marR="0" lvl="0" indent="-179388" algn="ctr" defTabSz="457200" rtl="0" eaLnBrk="1" fontAlgn="auto" latinLnBrk="0" hangingPunct="1">
              <a:lnSpc>
                <a:spcPct val="130000"/>
              </a:lnSpc>
              <a:spcBef>
                <a:spcPts val="0"/>
              </a:spcBef>
              <a:spcAft>
                <a:spcPts val="0"/>
              </a:spcAft>
              <a:buClrTx/>
              <a:buSzTx/>
              <a:buFontTx/>
              <a:buNone/>
              <a:tabLst/>
              <a:defRPr/>
            </a:pPr>
            <a:endParaRPr kumimoji="1" lang="en-US" sz="5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179388" marR="0" lvl="0" indent="-179388" algn="l" defTabSz="457200" rtl="0" eaLnBrk="1" fontAlgn="auto" latinLnBrk="0" hangingPunct="1">
              <a:lnSpc>
                <a:spcPts val="13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Creating a new international tourism hub in Yumeshima, centered on the IR　 　</a:t>
            </a:r>
            <a:endParaRPr kumimoji="1" lang="en-US" sz="12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179388" marR="0" lvl="0" indent="-179388" algn="l" defTabSz="457200" rtl="0" eaLnBrk="1" fontAlgn="auto" latinLnBrk="0" hangingPunct="1">
              <a:lnSpc>
                <a:spcPts val="13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Developing a world-level MICE city</a:t>
            </a:r>
            <a:endParaRPr kumimoji="1" lang="en-US" sz="12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179388" marR="0" lvl="0" indent="-179388" algn="l" defTabSz="457200" rtl="0" eaLnBrk="1" fontAlgn="auto" latinLnBrk="0" hangingPunct="1">
              <a:lnSpc>
                <a:spcPts val="13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Creating killer content that leverages Osaka’s unique characteristics to attract domestic and international tourists</a:t>
            </a:r>
            <a:endParaRPr kumimoji="1" lang="en-US" sz="12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179388" marR="0" lvl="0" indent="-179388" algn="l" defTabSz="457200" rtl="0" eaLnBrk="1" fontAlgn="auto" latinLnBrk="0" hangingPunct="1">
              <a:lnSpc>
                <a:spcPts val="13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Strengthening communications that resonate with the target audience</a:t>
            </a:r>
            <a:endParaRPr kumimoji="1" lang="en-US" sz="12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179388" marR="0" lvl="0" indent="-179388" algn="l" defTabSz="457200" rtl="0" eaLnBrk="1" fontAlgn="auto" latinLnBrk="0" hangingPunct="1">
              <a:lnSpc>
                <a:spcPts val="13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Enhancing hospitality enabling tourists to spend comfortable time</a:t>
            </a:r>
          </a:p>
        </p:txBody>
      </p:sp>
      <p:sp>
        <p:nvSpPr>
          <p:cNvPr id="39" name="テキスト ボックス 38">
            <a:extLst>
              <a:ext uri="{FF2B5EF4-FFF2-40B4-BE49-F238E27FC236}">
                <a16:creationId xmlns:a16="http://schemas.microsoft.com/office/drawing/2014/main" id="{ABED64BF-17EC-46E1-8C0E-6B45C6E82A2A}"/>
              </a:ext>
            </a:extLst>
          </p:cNvPr>
          <p:cNvSpPr txBox="1"/>
          <p:nvPr/>
        </p:nvSpPr>
        <p:spPr>
          <a:xfrm>
            <a:off x="5307860" y="1604547"/>
            <a:ext cx="4320000" cy="363561"/>
          </a:xfrm>
          <a:prstGeom prst="rect">
            <a:avLst/>
          </a:prstGeom>
          <a:noFill/>
        </p:spPr>
        <p:txBody>
          <a:bodyPr wrap="square" rtlCol="0">
            <a:spAutoFit/>
          </a:bodyPr>
          <a:lstStyle/>
          <a:p>
            <a:pPr marL="0" marR="0" lvl="0" indent="0" algn="ctr" defTabSz="457200" rtl="0" eaLnBrk="1" fontAlgn="auto" latinLnBrk="0" hangingPunct="1">
              <a:lnSpc>
                <a:spcPct val="130000"/>
              </a:lnSpc>
              <a:spcBef>
                <a:spcPts val="0"/>
              </a:spcBef>
              <a:spcAft>
                <a:spcPts val="0"/>
              </a:spcAft>
              <a:buClrTx/>
              <a:buSzTx/>
              <a:buFontTx/>
              <a:buNone/>
              <a:tabLst/>
              <a:defRPr/>
            </a:pPr>
            <a:r>
              <a:rPr lang="en-US" sz="1500" b="1" i="0" u="none" strike="noStrike" kern="1200" cap="none" spc="0" normalizeH="0" noProof="0" dirty="0">
                <a:ln>
                  <a:noFill/>
                </a:ln>
                <a:solidFill>
                  <a:prstClr val="black"/>
                </a:solidFill>
                <a:effectLst/>
                <a:uLnTx/>
                <a:uFillTx/>
                <a:ea typeface="BIZ UDPゴシック" panose="020B0400000000000000" pitchFamily="50" charset="-128"/>
                <a:cs typeface="+mn-cs"/>
              </a:rPr>
              <a:t>【Initiatives toward expanded market share】</a:t>
            </a:r>
          </a:p>
        </p:txBody>
      </p:sp>
      <p:sp>
        <p:nvSpPr>
          <p:cNvPr id="22" name="正方形/長方形 21">
            <a:extLst>
              <a:ext uri="{FF2B5EF4-FFF2-40B4-BE49-F238E27FC236}">
                <a16:creationId xmlns:a16="http://schemas.microsoft.com/office/drawing/2014/main" id="{339D0DB2-6AA1-483F-93E0-F5470DB307D2}"/>
              </a:ext>
            </a:extLst>
          </p:cNvPr>
          <p:cNvSpPr/>
          <p:nvPr/>
        </p:nvSpPr>
        <p:spPr>
          <a:xfrm>
            <a:off x="2544633" y="3047156"/>
            <a:ext cx="1765005" cy="39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300" b="1" i="0" u="none" strike="noStrike" kern="1200" cap="none" spc="0" normalizeH="0" noProof="0" dirty="0">
                <a:ln>
                  <a:noFill/>
                </a:ln>
                <a:solidFill>
                  <a:prstClr val="black"/>
                </a:solidFill>
                <a:effectLst/>
                <a:uLnTx/>
                <a:uFillTx/>
                <a:ea typeface="BIZ UDPゴシック" panose="020B0400000000000000" pitchFamily="50" charset="-128"/>
                <a:cs typeface="+mn-cs"/>
              </a:rPr>
              <a:t>Robot and AI</a:t>
            </a:r>
            <a:endParaRPr kumimoji="1" lang="en-US" sz="13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p:txBody>
      </p:sp>
      <p:sp>
        <p:nvSpPr>
          <p:cNvPr id="24" name="正方形/長方形 23">
            <a:extLst>
              <a:ext uri="{FF2B5EF4-FFF2-40B4-BE49-F238E27FC236}">
                <a16:creationId xmlns:a16="http://schemas.microsoft.com/office/drawing/2014/main" id="{811BA3A2-DD98-4C66-88A7-EA8B9AEADEDB}"/>
              </a:ext>
            </a:extLst>
          </p:cNvPr>
          <p:cNvSpPr/>
          <p:nvPr/>
        </p:nvSpPr>
        <p:spPr>
          <a:xfrm>
            <a:off x="519193" y="5840654"/>
            <a:ext cx="1765005" cy="39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300" b="1" i="0" u="none" strike="noStrike" kern="1200" cap="none" spc="0" normalizeH="0" noProof="0" dirty="0">
                <a:ln>
                  <a:noFill/>
                </a:ln>
                <a:solidFill>
                  <a:prstClr val="black"/>
                </a:solidFill>
                <a:effectLst/>
                <a:uLnTx/>
                <a:uFillTx/>
                <a:ea typeface="BIZ UDPゴシック" panose="020B0400000000000000" pitchFamily="50" charset="-128"/>
                <a:cs typeface="+mn-cs"/>
              </a:rPr>
              <a:t>Increase in repeated visitors</a:t>
            </a:r>
          </a:p>
        </p:txBody>
      </p:sp>
      <p:sp>
        <p:nvSpPr>
          <p:cNvPr id="25" name="正方形/長方形 24">
            <a:extLst>
              <a:ext uri="{FF2B5EF4-FFF2-40B4-BE49-F238E27FC236}">
                <a16:creationId xmlns:a16="http://schemas.microsoft.com/office/drawing/2014/main" id="{D5131097-B47B-4552-8C11-BB1CBB742174}"/>
              </a:ext>
            </a:extLst>
          </p:cNvPr>
          <p:cNvSpPr/>
          <p:nvPr/>
        </p:nvSpPr>
        <p:spPr>
          <a:xfrm>
            <a:off x="2542923" y="5844196"/>
            <a:ext cx="1765005" cy="39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300" b="1" i="0" u="none" strike="noStrike" kern="1200" cap="none" spc="0" normalizeH="0" noProof="0" dirty="0">
                <a:ln>
                  <a:noFill/>
                </a:ln>
                <a:solidFill>
                  <a:prstClr val="black"/>
                </a:solidFill>
                <a:effectLst/>
                <a:uLnTx/>
                <a:uFillTx/>
                <a:ea typeface="BIZ UDPゴシック" panose="020B0400000000000000" pitchFamily="50" charset="-128"/>
                <a:cs typeface="+mn-cs"/>
              </a:rPr>
              <a:t>Increase in average spending</a:t>
            </a:r>
          </a:p>
        </p:txBody>
      </p:sp>
      <p:sp>
        <p:nvSpPr>
          <p:cNvPr id="27" name="スライド番号プレースホルダー 3">
            <a:extLst>
              <a:ext uri="{FF2B5EF4-FFF2-40B4-BE49-F238E27FC236}">
                <a16:creationId xmlns:a16="http://schemas.microsoft.com/office/drawing/2014/main" id="{5782D859-B90A-4BB0-B62D-5FADB1D5CF95}"/>
              </a:ext>
            </a:extLst>
          </p:cNvPr>
          <p:cNvSpPr>
            <a:spLocks noGrp="1"/>
          </p:cNvSpPr>
          <p:nvPr>
            <p:ph type="sldNum" sz="quarter" idx="12"/>
          </p:nvPr>
        </p:nvSpPr>
        <p:spPr>
          <a:xfrm>
            <a:off x="7677150" y="6471718"/>
            <a:ext cx="2228850" cy="365125"/>
          </a:xfrm>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en-US" sz="1200" b="0" i="0" u="none" strike="noStrike" kern="1200" cap="none" spc="0" normalizeH="0" baseline="0" noProof="0" smtClean="0">
                <a:ln>
                  <a:noFill/>
                </a:ln>
                <a:solidFill>
                  <a:prstClr val="black">
                    <a:tint val="75000"/>
                  </a:prstClr>
                </a:solidFill>
                <a:effectLst/>
                <a:uLnTx/>
                <a:uFillTx/>
                <a:latin typeface="+mn-lt"/>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1" lang="en-US" sz="1200" b="0" i="0" u="none" strike="noStrike" kern="1200" cap="none" spc="0" normalizeH="0" baseline="0" noProof="0" dirty="0">
              <a:ln>
                <a:noFill/>
              </a:ln>
              <a:solidFill>
                <a:prstClr val="black">
                  <a:tint val="75000"/>
                </a:prstClr>
              </a:solidFill>
              <a:effectLst/>
              <a:uLnTx/>
              <a:uFillTx/>
              <a:latin typeface="+mn-lt"/>
              <a:ea typeface="BIZ UDPゴシック" panose="020B0400000000000000" pitchFamily="50" charset="-128"/>
              <a:cs typeface="+mn-cs"/>
            </a:endParaRPr>
          </a:p>
        </p:txBody>
      </p:sp>
    </p:spTree>
    <p:extLst>
      <p:ext uri="{BB962C8B-B14F-4D97-AF65-F5344CB8AC3E}">
        <p14:creationId xmlns:p14="http://schemas.microsoft.com/office/powerpoint/2010/main" val="1588137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2E1A7FC1-83EE-4417-9E3D-57737A5E2CC7}"/>
              </a:ext>
            </a:extLst>
          </p:cNvPr>
          <p:cNvGraphicFramePr>
            <a:graphicFrameLocks noGrp="1"/>
          </p:cNvGraphicFramePr>
          <p:nvPr>
            <p:extLst>
              <p:ext uri="{D42A27DB-BD31-4B8C-83A1-F6EECF244321}">
                <p14:modId xmlns:p14="http://schemas.microsoft.com/office/powerpoint/2010/main" val="2435280873"/>
              </p:ext>
            </p:extLst>
          </p:nvPr>
        </p:nvGraphicFramePr>
        <p:xfrm>
          <a:off x="158965" y="2605999"/>
          <a:ext cx="9619855" cy="4035501"/>
        </p:xfrm>
        <a:graphic>
          <a:graphicData uri="http://schemas.openxmlformats.org/drawingml/2006/table">
            <a:tbl>
              <a:tblPr>
                <a:tableStyleId>{5940675A-B579-460E-94D1-54222C63F5DA}</a:tableStyleId>
              </a:tblPr>
              <a:tblGrid>
                <a:gridCol w="1790485">
                  <a:extLst>
                    <a:ext uri="{9D8B030D-6E8A-4147-A177-3AD203B41FA5}">
                      <a16:colId xmlns:a16="http://schemas.microsoft.com/office/drawing/2014/main" val="3829382343"/>
                    </a:ext>
                  </a:extLst>
                </a:gridCol>
                <a:gridCol w="869930">
                  <a:extLst>
                    <a:ext uri="{9D8B030D-6E8A-4147-A177-3AD203B41FA5}">
                      <a16:colId xmlns:a16="http://schemas.microsoft.com/office/drawing/2014/main" val="3385524891"/>
                    </a:ext>
                  </a:extLst>
                </a:gridCol>
                <a:gridCol w="869930">
                  <a:extLst>
                    <a:ext uri="{9D8B030D-6E8A-4147-A177-3AD203B41FA5}">
                      <a16:colId xmlns:a16="http://schemas.microsoft.com/office/drawing/2014/main" val="1959171526"/>
                    </a:ext>
                  </a:extLst>
                </a:gridCol>
                <a:gridCol w="869930">
                  <a:extLst>
                    <a:ext uri="{9D8B030D-6E8A-4147-A177-3AD203B41FA5}">
                      <a16:colId xmlns:a16="http://schemas.microsoft.com/office/drawing/2014/main" val="4085564959"/>
                    </a:ext>
                  </a:extLst>
                </a:gridCol>
                <a:gridCol w="869930">
                  <a:extLst>
                    <a:ext uri="{9D8B030D-6E8A-4147-A177-3AD203B41FA5}">
                      <a16:colId xmlns:a16="http://schemas.microsoft.com/office/drawing/2014/main" val="3889382174"/>
                    </a:ext>
                  </a:extLst>
                </a:gridCol>
                <a:gridCol w="869930">
                  <a:extLst>
                    <a:ext uri="{9D8B030D-6E8A-4147-A177-3AD203B41FA5}">
                      <a16:colId xmlns:a16="http://schemas.microsoft.com/office/drawing/2014/main" val="1976057477"/>
                    </a:ext>
                  </a:extLst>
                </a:gridCol>
                <a:gridCol w="869930">
                  <a:extLst>
                    <a:ext uri="{9D8B030D-6E8A-4147-A177-3AD203B41FA5}">
                      <a16:colId xmlns:a16="http://schemas.microsoft.com/office/drawing/2014/main" val="852312169"/>
                    </a:ext>
                  </a:extLst>
                </a:gridCol>
                <a:gridCol w="869930">
                  <a:extLst>
                    <a:ext uri="{9D8B030D-6E8A-4147-A177-3AD203B41FA5}">
                      <a16:colId xmlns:a16="http://schemas.microsoft.com/office/drawing/2014/main" val="3719808637"/>
                    </a:ext>
                  </a:extLst>
                </a:gridCol>
                <a:gridCol w="869930">
                  <a:extLst>
                    <a:ext uri="{9D8B030D-6E8A-4147-A177-3AD203B41FA5}">
                      <a16:colId xmlns:a16="http://schemas.microsoft.com/office/drawing/2014/main" val="2873243600"/>
                    </a:ext>
                  </a:extLst>
                </a:gridCol>
                <a:gridCol w="869930">
                  <a:extLst>
                    <a:ext uri="{9D8B030D-6E8A-4147-A177-3AD203B41FA5}">
                      <a16:colId xmlns:a16="http://schemas.microsoft.com/office/drawing/2014/main" val="1719531201"/>
                    </a:ext>
                  </a:extLst>
                </a:gridCol>
              </a:tblGrid>
              <a:tr h="719952">
                <a:tc gridSpan="8">
                  <a:txBody>
                    <a:bodyPr/>
                    <a:lstStyle/>
                    <a:p>
                      <a:pPr algn="l" rtl="0" fontAlgn="b">
                        <a:lnSpc>
                          <a:spcPct val="110000"/>
                        </a:lnSpc>
                      </a:pPr>
                      <a:r>
                        <a:rPr lang="en-US" sz="1200" b="1" u="none" strike="noStrike" noProof="0" dirty="0">
                          <a:effectLst/>
                          <a:highlight>
                            <a:srgbClr val="FFFF00"/>
                          </a:highlight>
                          <a:latin typeface="+mn-lt"/>
                          <a:ea typeface="BIZ UDPゴシック" panose="020B0400000000000000" pitchFamily="50" charset="-128"/>
                        </a:rPr>
                        <a:t>Nationwide</a:t>
                      </a:r>
                      <a:endParaRPr lang="en-US" sz="1200" b="1" i="0" u="none" strike="noStrike" noProof="0" dirty="0">
                        <a:solidFill>
                          <a:srgbClr val="000000"/>
                        </a:solidFill>
                        <a:effectLst/>
                        <a:highlight>
                          <a:srgbClr val="FFFF00"/>
                        </a:highlight>
                        <a:latin typeface="+mn-lt"/>
                        <a:ea typeface="BIZ UDPゴシック" panose="020B0400000000000000" pitchFamily="50" charset="-128"/>
                      </a:endParaRPr>
                    </a:p>
                  </a:txBody>
                  <a:tcPr marL="3538" marR="3538" marT="3538"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lnL w="12700" cmpd="sng">
                      <a:noFill/>
                    </a:lnL>
                  </a:tcPr>
                </a:tc>
                <a:tc hMerge="1">
                  <a:txBody>
                    <a:bodyPr/>
                    <a:lstStyle/>
                    <a:p>
                      <a:pPr algn="l" rtl="0" fontAlgn="b"/>
                      <a:endPar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b"/>
                </a:tc>
                <a:tc hMerge="1">
                  <a:txBody>
                    <a:bodyPr/>
                    <a:lstStyle/>
                    <a:p>
                      <a:pPr algn="l" rtl="0" fontAlgn="b"/>
                      <a:endPar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b"/>
                </a:tc>
                <a:tc hMerge="1">
                  <a:txBody>
                    <a:bodyPr/>
                    <a:lstStyle/>
                    <a:p>
                      <a:pPr algn="l" rtl="0" fontAlgn="b"/>
                      <a:endParaRPr lang="ja-JP" altLang="en-US" sz="1000" b="1"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b"/>
                </a:tc>
                <a:tc hMerge="1">
                  <a:txBody>
                    <a:bodyPr/>
                    <a:lstStyle/>
                    <a:p>
                      <a:pPr rtl="0"/>
                      <a:endParaRPr kumimoji="1" lang="ja-JP" altLang="en-US"/>
                    </a:p>
                  </a:txBody>
                  <a:tcPr/>
                </a:tc>
                <a:tc hMerge="1">
                  <a:txBody>
                    <a:bodyPr/>
                    <a:lstStyle/>
                    <a:p>
                      <a:pPr rtl="0"/>
                      <a:endParaRPr kumimoji="1" lang="ja-JP" altLang="en-US"/>
                    </a:p>
                  </a:txBody>
                  <a:tcPr/>
                </a:tc>
                <a:tc hMerge="1">
                  <a:txBody>
                    <a:bodyPr/>
                    <a:lstStyle/>
                    <a:p>
                      <a:pPr algn="l" rtl="0" fontAlgn="b"/>
                      <a:endPar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b"/>
                </a:tc>
                <a:tc>
                  <a:txBody>
                    <a:bodyPr/>
                    <a:lstStyle/>
                    <a:p>
                      <a:pPr algn="l" rtl="0" fontAlgn="b">
                        <a:lnSpc>
                          <a:spcPct val="110000"/>
                        </a:lnSpc>
                      </a:pPr>
                      <a:endParaRPr lang="en-US" sz="1400" b="1" i="0" u="none" strike="noStrike" noProof="0" dirty="0">
                        <a:solidFill>
                          <a:srgbClr val="000000"/>
                        </a:solidFill>
                        <a:effectLst/>
                        <a:highlight>
                          <a:srgbClr val="FFFF00"/>
                        </a:highlight>
                        <a:latin typeface="BIZ UDPゴシック" panose="020B0400000000000000" pitchFamily="50" charset="-128"/>
                        <a:ea typeface="BIZ UDPゴシック" panose="020B0400000000000000" pitchFamily="50" charset="-128"/>
                      </a:endParaRPr>
                    </a:p>
                  </a:txBody>
                  <a:tcPr marL="3538" marR="3538" marT="3538"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
                        <a:lnSpc>
                          <a:spcPct val="110000"/>
                        </a:lnSpc>
                      </a:pPr>
                      <a:endParaRPr lang="en-US" sz="1400" b="1" i="0" u="none" strike="noStrike" noProof="0" dirty="0">
                        <a:solidFill>
                          <a:srgbClr val="000000"/>
                        </a:solidFill>
                        <a:effectLst/>
                        <a:highlight>
                          <a:srgbClr val="FFFF00"/>
                        </a:highlight>
                        <a:latin typeface="BIZ UDPゴシック" panose="020B0400000000000000" pitchFamily="50" charset="-128"/>
                        <a:ea typeface="BIZ UDPゴシック" panose="020B0400000000000000" pitchFamily="50" charset="-128"/>
                      </a:endParaRPr>
                    </a:p>
                  </a:txBody>
                  <a:tcPr marL="3538" marR="3538" marT="3538"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21706929"/>
                  </a:ext>
                </a:extLst>
              </a:tr>
              <a:tr h="196820">
                <a:tc>
                  <a:txBody>
                    <a:bodyPr/>
                    <a:lstStyle/>
                    <a:p>
                      <a:pPr algn="ctr" rtl="0" fontAlgn="ctr">
                        <a:lnSpc>
                          <a:spcPct val="110000"/>
                        </a:lnSpc>
                      </a:pPr>
                      <a:r>
                        <a:rPr lang="en-US" sz="1050" b="0" u="none" strike="noStrike" noProof="0" dirty="0">
                          <a:effectLst/>
                          <a:latin typeface="+mn-lt"/>
                          <a:ea typeface="BIZ UDPゴシック" panose="020B0400000000000000" pitchFamily="50" charset="-128"/>
                        </a:rPr>
                        <a:t>(FY)</a:t>
                      </a:r>
                      <a:endParaRPr lang="en-US" sz="1050" b="0" i="0" u="none" strike="noStrike" noProof="0" dirty="0">
                        <a:solidFill>
                          <a:srgbClr val="FFFFFF"/>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kumimoji="1" lang="en-US" sz="1200" b="1" i="0" u="none" strike="noStrike" kern="1200" noProof="0" dirty="0">
                          <a:solidFill>
                            <a:schemeClr val="tx1"/>
                          </a:solidFill>
                          <a:effectLst/>
                          <a:latin typeface="+mn-lt"/>
                          <a:ea typeface="BIZ UDPゴシック" panose="020B0400000000000000" pitchFamily="50" charset="-128"/>
                          <a:cs typeface="+mn-cs"/>
                        </a:rPr>
                        <a:t>2015</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lang="en-US" sz="1200" b="1" i="0" u="none" strike="noStrike" noProof="0" dirty="0">
                          <a:solidFill>
                            <a:schemeClr val="tx1"/>
                          </a:solidFill>
                          <a:effectLst/>
                          <a:latin typeface="+mn-lt"/>
                          <a:ea typeface="BIZ UDPゴシック" panose="020B0400000000000000" pitchFamily="50" charset="-128"/>
                        </a:rPr>
                        <a:t>2019</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lang="en-US" sz="1200" b="1" i="0" u="none" strike="noStrike" noProof="0" dirty="0">
                          <a:solidFill>
                            <a:schemeClr val="tx1"/>
                          </a:solidFill>
                          <a:effectLst/>
                          <a:latin typeface="+mn-lt"/>
                          <a:ea typeface="BIZ UDPゴシック" panose="020B0400000000000000" pitchFamily="50" charset="-128"/>
                        </a:rPr>
                        <a:t>2022</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lang="en-US" sz="1200" b="1" i="0" u="none" strike="noStrike" noProof="0" dirty="0">
                          <a:solidFill>
                            <a:schemeClr val="tx1"/>
                          </a:solidFill>
                          <a:effectLst/>
                          <a:latin typeface="+mn-lt"/>
                          <a:ea typeface="BIZ UDPゴシック" panose="020B0400000000000000" pitchFamily="50" charset="-128"/>
                        </a:rPr>
                        <a:t>2025</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lang="en-US" sz="1200" b="1" i="0" u="none" strike="noStrike" noProof="0" dirty="0">
                          <a:solidFill>
                            <a:schemeClr val="tx1"/>
                          </a:solidFill>
                          <a:effectLst/>
                          <a:latin typeface="+mn-lt"/>
                          <a:ea typeface="BIZ UDPゴシック" panose="020B0400000000000000" pitchFamily="50" charset="-128"/>
                        </a:rPr>
                        <a:t>2030</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lang="en-US" sz="1200" b="1" i="0" u="none" strike="noStrike" noProof="0" dirty="0">
                          <a:solidFill>
                            <a:schemeClr val="tx1"/>
                          </a:solidFill>
                          <a:effectLst/>
                          <a:latin typeface="+mn-lt"/>
                          <a:ea typeface="BIZ UDPゴシック" panose="020B0400000000000000" pitchFamily="50" charset="-128"/>
                        </a:rPr>
                        <a:t>2035</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lang="en-US" sz="1200" b="1" i="0" u="none" strike="noStrike" noProof="0" dirty="0">
                          <a:solidFill>
                            <a:schemeClr val="tx1"/>
                          </a:solidFill>
                          <a:effectLst/>
                          <a:latin typeface="+mn-lt"/>
                          <a:ea typeface="BIZ UDPゴシック" panose="020B0400000000000000" pitchFamily="50" charset="-128"/>
                        </a:rPr>
                        <a:t>2040</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lang="en-US" sz="1200" b="1" i="0" u="none" strike="noStrike" noProof="0" dirty="0">
                          <a:solidFill>
                            <a:schemeClr val="tx1"/>
                          </a:solidFill>
                          <a:effectLst/>
                          <a:latin typeface="+mn-lt"/>
                          <a:ea typeface="BIZ UDPゴシック" panose="020B0400000000000000" pitchFamily="50" charset="-128"/>
                        </a:rPr>
                        <a:t>2045</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lang="en-US" sz="1200" b="1" i="0" u="none" strike="noStrike" noProof="0" dirty="0">
                          <a:solidFill>
                            <a:schemeClr val="tx1"/>
                          </a:solidFill>
                          <a:effectLst/>
                          <a:latin typeface="+mn-lt"/>
                          <a:ea typeface="BIZ UDPゴシック" panose="020B0400000000000000" pitchFamily="50" charset="-128"/>
                        </a:rPr>
                        <a:t>2050</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3408206728"/>
                  </a:ext>
                </a:extLst>
              </a:tr>
              <a:tr h="196820">
                <a:tc>
                  <a:txBody>
                    <a:bodyPr/>
                    <a:lstStyle/>
                    <a:p>
                      <a:pPr algn="l" rtl="0" fontAlgn="ctr">
                        <a:lnSpc>
                          <a:spcPct val="110000"/>
                        </a:lnSpc>
                      </a:pPr>
                      <a:r>
                        <a:rPr lang="en-US" sz="1050" u="none" strike="noStrike" noProof="0" dirty="0">
                          <a:effectLst/>
                          <a:latin typeface="+mn-lt"/>
                          <a:ea typeface="BIZ UDPゴシック" panose="020B0400000000000000" pitchFamily="50" charset="-128"/>
                        </a:rPr>
                        <a:t>Nominal GDP (trillion yen)</a:t>
                      </a:r>
                      <a:endParaRPr lang="en-US" sz="1050" b="0" i="0" u="none" strike="noStrike" noProof="0" dirty="0">
                        <a:solidFill>
                          <a:srgbClr val="000000"/>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540.7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556.8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567.1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637.4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728.9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839.3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963.5</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1,106.2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1,270.0</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59716322"/>
                  </a:ext>
                </a:extLst>
              </a:tr>
              <a:tr h="196820">
                <a:tc>
                  <a:txBody>
                    <a:bodyPr/>
                    <a:lstStyle/>
                    <a:p>
                      <a:pPr algn="l" rtl="0" fontAlgn="ctr">
                        <a:lnSpc>
                          <a:spcPct val="110000"/>
                        </a:lnSpc>
                      </a:pPr>
                      <a:r>
                        <a:rPr lang="en-US" sz="1050" u="none" strike="noStrike" noProof="0" dirty="0">
                          <a:effectLst/>
                          <a:latin typeface="+mn-lt"/>
                          <a:ea typeface="BIZ UDPゴシック" panose="020B0400000000000000" pitchFamily="50" charset="-128"/>
                        </a:rPr>
                        <a:t>Real GDP (trillion yen)</a:t>
                      </a:r>
                      <a:endParaRPr lang="en-US" sz="1050" b="0" i="0" u="none" strike="noStrike" noProof="0" dirty="0">
                        <a:solidFill>
                          <a:srgbClr val="000000"/>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539.4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550.1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552.0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563.8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600.2</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600.2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692.5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742.3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795.7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22865158"/>
                  </a:ext>
                </a:extLst>
              </a:tr>
              <a:tr h="196820">
                <a:tc>
                  <a:txBody>
                    <a:bodyPr/>
                    <a:lstStyle/>
                    <a:p>
                      <a:pPr algn="l" rtl="0" fontAlgn="ctr">
                        <a:lnSpc>
                          <a:spcPct val="110000"/>
                        </a:lnSpc>
                      </a:pPr>
                      <a:r>
                        <a:rPr lang="en-US" sz="1050" u="none" strike="noStrike" noProof="0" dirty="0">
                          <a:effectLst/>
                          <a:latin typeface="+mn-lt"/>
                          <a:ea typeface="BIZ UDPゴシック" panose="020B0400000000000000" pitchFamily="50" charset="-128"/>
                        </a:rPr>
                        <a:t>Nominal GDP growth rate (%)</a:t>
                      </a:r>
                      <a:endParaRPr lang="en-US" sz="1050" b="0" i="0" u="none" strike="noStrike" noProof="0" dirty="0">
                        <a:solidFill>
                          <a:srgbClr val="000000"/>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3.3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0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2.3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3.3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3.0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2.8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2.8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2.8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2.8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25196603"/>
                  </a:ext>
                </a:extLst>
              </a:tr>
              <a:tr h="196820">
                <a:tc>
                  <a:txBody>
                    <a:bodyPr/>
                    <a:lstStyle/>
                    <a:p>
                      <a:pPr algn="l" rtl="0" fontAlgn="ctr">
                        <a:lnSpc>
                          <a:spcPct val="110000"/>
                        </a:lnSpc>
                      </a:pPr>
                      <a:r>
                        <a:rPr lang="en-US" sz="1050" u="none" strike="noStrike" noProof="0" dirty="0">
                          <a:effectLst/>
                          <a:latin typeface="+mn-lt"/>
                          <a:ea typeface="BIZ UDPゴシック" panose="020B0400000000000000" pitchFamily="50" charset="-128"/>
                        </a:rPr>
                        <a:t>Real GDP growth rate (%)</a:t>
                      </a:r>
                      <a:endParaRPr lang="en-US" sz="1050" b="0" i="0" u="none" strike="noStrike" noProof="0" dirty="0">
                        <a:solidFill>
                          <a:srgbClr val="000000"/>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1.7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-0.8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1.3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0.7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1.6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1.4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1.4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1.4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1.4 </a:t>
                      </a:r>
                    </a:p>
                  </a:txBody>
                  <a:tcPr marL="360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9914815"/>
                  </a:ext>
                </a:extLst>
              </a:tr>
              <a:tr h="158044">
                <a:tc gridSpan="8">
                  <a:txBody>
                    <a:bodyPr/>
                    <a:lstStyle/>
                    <a:p>
                      <a:pPr algn="l" rtl="0" fontAlgn="b">
                        <a:lnSpc>
                          <a:spcPct val="110000"/>
                        </a:lnSpc>
                      </a:pPr>
                      <a:endParaRPr lang="en-US" sz="200" b="0" i="0" u="none" strike="noStrike" noProof="0" dirty="0">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lnL w="12700" cmpd="sng">
                      <a:noFill/>
                    </a:lnL>
                    <a:lnT w="6350" cap="flat" cmpd="sng" algn="ctr">
                      <a:solidFill>
                        <a:schemeClr val="tx1">
                          <a:lumMod val="50000"/>
                          <a:lumOff val="50000"/>
                        </a:schemeClr>
                      </a:solidFill>
                      <a:prstDash val="solid"/>
                      <a:round/>
                      <a:headEnd type="none" w="med" len="med"/>
                      <a:tailEnd type="none" w="med" len="med"/>
                    </a:lnT>
                  </a:tcPr>
                </a:tc>
                <a:tc hMerge="1">
                  <a:txBody>
                    <a:bodyPr/>
                    <a:lstStyle/>
                    <a:p>
                      <a:pPr algn="l" rtl="0" fontAlgn="ctr"/>
                      <a:endPar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ctr"/>
                </a:tc>
                <a:tc hMerge="1">
                  <a:txBody>
                    <a:bodyPr/>
                    <a:lstStyle/>
                    <a:p>
                      <a:pPr algn="l" rtl="0" fontAlgn="ctr"/>
                      <a:endPar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ctr"/>
                </a:tc>
                <a:tc hMerge="1">
                  <a:txBody>
                    <a:bodyPr/>
                    <a:lstStyle/>
                    <a:p>
                      <a:pPr algn="l" rtl="0" fontAlgn="b"/>
                      <a:endParaRPr lang="ja-JP" altLang="en-US" sz="900" b="1" i="0" u="none" strike="noStrike">
                        <a:solidFill>
                          <a:srgbClr val="FF0000"/>
                        </a:solidFill>
                        <a:effectLst/>
                        <a:latin typeface="BIZ UDPゴシック" panose="020B0400000000000000" pitchFamily="50" charset="-128"/>
                        <a:ea typeface="BIZ UDPゴシック" panose="020B0400000000000000" pitchFamily="50" charset="-128"/>
                      </a:endParaRPr>
                    </a:p>
                  </a:txBody>
                  <a:tcPr marL="3538" marR="3538" marT="3538" marB="0" anchor="b"/>
                </a:tc>
                <a:tc hMerge="1">
                  <a:txBody>
                    <a:bodyPr/>
                    <a:lstStyle/>
                    <a:p>
                      <a:pPr algn="l" rtl="0" fontAlgn="b"/>
                      <a:endPar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b"/>
                </a:tc>
                <a:tc hMerge="1">
                  <a:txBody>
                    <a:bodyPr/>
                    <a:lstStyle/>
                    <a:p>
                      <a:pPr algn="l" rtl="0" fontAlgn="b"/>
                      <a:endParaRPr lang="ja-JP" altLang="en-US" sz="900" b="1" i="0" u="none" strike="noStrike">
                        <a:solidFill>
                          <a:srgbClr val="FF0000"/>
                        </a:solidFill>
                        <a:effectLst/>
                        <a:latin typeface="BIZ UDPゴシック" panose="020B0400000000000000" pitchFamily="50" charset="-128"/>
                        <a:ea typeface="BIZ UDPゴシック" panose="020B0400000000000000" pitchFamily="50" charset="-128"/>
                      </a:endParaRPr>
                    </a:p>
                  </a:txBody>
                  <a:tcPr marL="3538" marR="3538" marT="3538" marB="0" anchor="b"/>
                </a:tc>
                <a:tc hMerge="1">
                  <a:txBody>
                    <a:bodyPr/>
                    <a:lstStyle/>
                    <a:p>
                      <a:pPr rtl="0"/>
                      <a:endParaRPr kumimoji="1" lang="ja-JP" altLang="en-US"/>
                    </a:p>
                  </a:txBody>
                  <a:tcPr/>
                </a:tc>
                <a:tc>
                  <a:txBody>
                    <a:bodyPr/>
                    <a:lstStyle/>
                    <a:p>
                      <a:pPr algn="l" rtl="0" fontAlgn="b">
                        <a:lnSpc>
                          <a:spcPct val="110000"/>
                        </a:lnSpc>
                      </a:pPr>
                      <a:endParaRPr lang="en-US" sz="900" b="0" i="0" u="none" strike="noStrike" noProof="0" dirty="0">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
                        <a:lnSpc>
                          <a:spcPct val="110000"/>
                        </a:lnSpc>
                      </a:pPr>
                      <a:endParaRPr lang="en-US" sz="900" b="0" i="0" u="none" strike="noStrike" noProof="0" dirty="0">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66328009"/>
                  </a:ext>
                </a:extLst>
              </a:tr>
              <a:tr h="243639">
                <a:tc gridSpan="8">
                  <a:txBody>
                    <a:bodyPr/>
                    <a:lstStyle/>
                    <a:p>
                      <a:pPr algn="l" rtl="0" fontAlgn="b">
                        <a:lnSpc>
                          <a:spcPct val="110000"/>
                        </a:lnSpc>
                      </a:pPr>
                      <a:r>
                        <a:rPr lang="en-US" sz="1200" b="1" u="none" strike="noStrike" noProof="0" dirty="0">
                          <a:effectLst/>
                          <a:highlight>
                            <a:srgbClr val="FFFF00"/>
                          </a:highlight>
                          <a:latin typeface="+mn-lt"/>
                          <a:ea typeface="BIZ UDPゴシック" panose="020B0400000000000000" pitchFamily="50" charset="-128"/>
                        </a:rPr>
                        <a:t>Osaka Prefecture</a:t>
                      </a:r>
                      <a:endParaRPr lang="en-US" sz="1200" b="1" i="0" u="none" strike="noStrike" noProof="0" dirty="0">
                        <a:solidFill>
                          <a:srgbClr val="000000"/>
                        </a:solidFill>
                        <a:effectLst/>
                        <a:highlight>
                          <a:srgbClr val="FFFF00"/>
                        </a:highlight>
                        <a:latin typeface="+mn-lt"/>
                        <a:ea typeface="BIZ UDPゴシック" panose="020B0400000000000000" pitchFamily="50" charset="-128"/>
                      </a:endParaRPr>
                    </a:p>
                  </a:txBody>
                  <a:tcPr marL="3538" marR="3538" marT="3538"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lnL w="12700" cmpd="sng">
                      <a:noFill/>
                    </a:lnL>
                  </a:tcPr>
                </a:tc>
                <a:tc hMerge="1">
                  <a:txBody>
                    <a:bodyPr/>
                    <a:lstStyle/>
                    <a:p>
                      <a:pPr algn="l" rtl="0" fontAlgn="b"/>
                      <a:endPar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b"/>
                </a:tc>
                <a:tc hMerge="1">
                  <a:txBody>
                    <a:bodyPr/>
                    <a:lstStyle/>
                    <a:p>
                      <a:pPr algn="l" rtl="0" fontAlgn="b"/>
                      <a:endPar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b"/>
                </a:tc>
                <a:tc hMerge="1">
                  <a:txBody>
                    <a:bodyPr/>
                    <a:lstStyle/>
                    <a:p>
                      <a:pPr algn="l" rtl="0" fontAlgn="b"/>
                      <a:endPar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b"/>
                </a:tc>
                <a:tc hMerge="1">
                  <a:txBody>
                    <a:bodyPr/>
                    <a:lstStyle/>
                    <a:p>
                      <a:pPr algn="l" rtl="0" fontAlgn="b"/>
                      <a:endPar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b"/>
                </a:tc>
                <a:tc hMerge="1">
                  <a:txBody>
                    <a:bodyPr/>
                    <a:lstStyle/>
                    <a:p>
                      <a:pPr algn="l" rtl="0" fontAlgn="b"/>
                      <a:endPar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b"/>
                </a:tc>
                <a:tc hMerge="1">
                  <a:txBody>
                    <a:bodyPr/>
                    <a:lstStyle/>
                    <a:p>
                      <a:pPr algn="l" rtl="0" fontAlgn="b"/>
                      <a:endPar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b"/>
                </a:tc>
                <a:tc>
                  <a:txBody>
                    <a:bodyPr/>
                    <a:lstStyle/>
                    <a:p>
                      <a:pPr algn="l" rtl="0" fontAlgn="b">
                        <a:lnSpc>
                          <a:spcPct val="110000"/>
                        </a:lnSpc>
                      </a:pPr>
                      <a:endParaRPr lang="en-US" sz="1400" b="1" i="0" u="none" strike="noStrike" noProof="0" dirty="0">
                        <a:solidFill>
                          <a:srgbClr val="000000"/>
                        </a:solidFill>
                        <a:effectLst/>
                        <a:highlight>
                          <a:srgbClr val="FFFF00"/>
                        </a:highlight>
                        <a:latin typeface="BIZ UDPゴシック" panose="020B0400000000000000" pitchFamily="50" charset="-128"/>
                        <a:ea typeface="BIZ UDPゴシック" panose="020B0400000000000000" pitchFamily="50" charset="-128"/>
                      </a:endParaRPr>
                    </a:p>
                  </a:txBody>
                  <a:tcPr marL="3538" marR="3538" marT="3538"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
                        <a:lnSpc>
                          <a:spcPct val="110000"/>
                        </a:lnSpc>
                      </a:pPr>
                      <a:endParaRPr lang="en-US" sz="1400" b="1" i="0" u="none" strike="noStrike" noProof="0" dirty="0">
                        <a:solidFill>
                          <a:srgbClr val="000000"/>
                        </a:solidFill>
                        <a:effectLst/>
                        <a:highlight>
                          <a:srgbClr val="FFFF00"/>
                        </a:highlight>
                        <a:latin typeface="BIZ UDPゴシック" panose="020B0400000000000000" pitchFamily="50" charset="-128"/>
                        <a:ea typeface="BIZ UDPゴシック" panose="020B0400000000000000" pitchFamily="50" charset="-128"/>
                      </a:endParaRPr>
                    </a:p>
                  </a:txBody>
                  <a:tcPr marL="3538" marR="3538" marT="3538"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7890777"/>
                  </a:ext>
                </a:extLst>
              </a:tr>
              <a:tr h="196820">
                <a:tc>
                  <a:txBody>
                    <a:bodyPr/>
                    <a:lstStyle/>
                    <a:p>
                      <a:pPr algn="ctr" rtl="0" fontAlgn="ctr">
                        <a:lnSpc>
                          <a:spcPct val="110000"/>
                        </a:lnSpc>
                      </a:pPr>
                      <a:r>
                        <a:rPr lang="en-US" sz="1050" b="0" u="none" strike="noStrike" noProof="0" dirty="0">
                          <a:effectLst/>
                          <a:latin typeface="+mn-lt"/>
                          <a:ea typeface="BIZ UDPゴシック" panose="020B0400000000000000" pitchFamily="50" charset="-128"/>
                        </a:rPr>
                        <a:t>(FY)</a:t>
                      </a:r>
                      <a:endParaRPr lang="en-US" sz="1050" b="0" i="0" u="none" strike="noStrike" noProof="0" dirty="0">
                        <a:solidFill>
                          <a:srgbClr val="FFFFFF"/>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lang="en-US" sz="1200" b="1" i="0" u="none" strike="noStrike" noProof="0" dirty="0">
                          <a:solidFill>
                            <a:schemeClr val="tx1"/>
                          </a:solidFill>
                          <a:effectLst/>
                          <a:latin typeface="+mn-lt"/>
                          <a:ea typeface="BIZ UDPゴシック" panose="020B0400000000000000" pitchFamily="50" charset="-128"/>
                        </a:rPr>
                        <a:t>2015</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lang="en-US" sz="1200" b="1" i="0" u="none" strike="noStrike" noProof="0" dirty="0">
                          <a:solidFill>
                            <a:schemeClr val="tx1"/>
                          </a:solidFill>
                          <a:effectLst/>
                          <a:latin typeface="+mn-lt"/>
                          <a:ea typeface="BIZ UDPゴシック" panose="020B0400000000000000" pitchFamily="50" charset="-128"/>
                        </a:rPr>
                        <a:t>2019</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lang="en-US" sz="1200" b="1" i="0" u="none" strike="noStrike" noProof="0" dirty="0">
                          <a:solidFill>
                            <a:schemeClr val="tx1"/>
                          </a:solidFill>
                          <a:effectLst/>
                          <a:latin typeface="+mn-lt"/>
                          <a:ea typeface="BIZ UDPゴシック" panose="020B0400000000000000" pitchFamily="50" charset="-128"/>
                        </a:rPr>
                        <a:t>2022</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lang="en-US" sz="1200" b="1" i="0" u="none" strike="noStrike" noProof="0" dirty="0">
                          <a:solidFill>
                            <a:schemeClr val="tx1"/>
                          </a:solidFill>
                          <a:effectLst/>
                          <a:latin typeface="+mn-lt"/>
                          <a:ea typeface="BIZ UDPゴシック" panose="020B0400000000000000" pitchFamily="50" charset="-128"/>
                        </a:rPr>
                        <a:t>2025</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lang="en-US" sz="1200" b="1" i="0" u="none" strike="noStrike" noProof="0" dirty="0">
                          <a:solidFill>
                            <a:schemeClr val="tx1"/>
                          </a:solidFill>
                          <a:effectLst/>
                          <a:latin typeface="+mn-lt"/>
                          <a:ea typeface="BIZ UDPゴシック" panose="020B0400000000000000" pitchFamily="50" charset="-128"/>
                        </a:rPr>
                        <a:t>2030</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lang="en-US" sz="1200" b="1" i="0" u="none" strike="noStrike" noProof="0" dirty="0">
                          <a:solidFill>
                            <a:schemeClr val="tx1"/>
                          </a:solidFill>
                          <a:effectLst/>
                          <a:latin typeface="+mn-lt"/>
                          <a:ea typeface="BIZ UDPゴシック" panose="020B0400000000000000" pitchFamily="50" charset="-128"/>
                        </a:rPr>
                        <a:t>2035</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lang="en-US" sz="1200" b="1" i="0" u="none" strike="noStrike" noProof="0" dirty="0">
                          <a:solidFill>
                            <a:schemeClr val="bg1"/>
                          </a:solidFill>
                          <a:effectLst/>
                          <a:latin typeface="+mn-lt"/>
                          <a:ea typeface="BIZ UDPゴシック" panose="020B0400000000000000" pitchFamily="50" charset="-128"/>
                        </a:rPr>
                        <a:t>2040</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rtl="0" fontAlgn="ctr"/>
                      <a:r>
                        <a:rPr lang="en-US" sz="1200" b="1" i="0" u="none" strike="noStrike" noProof="0" dirty="0">
                          <a:solidFill>
                            <a:schemeClr val="bg1"/>
                          </a:solidFill>
                          <a:effectLst/>
                          <a:latin typeface="+mn-lt"/>
                          <a:ea typeface="BIZ UDPゴシック" panose="020B0400000000000000" pitchFamily="50" charset="-128"/>
                        </a:rPr>
                        <a:t>2045</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rtl="0" fontAlgn="ctr"/>
                      <a:r>
                        <a:rPr lang="en-US" sz="1200" b="1" i="0" u="none" strike="noStrike" noProof="0" dirty="0">
                          <a:solidFill>
                            <a:schemeClr val="tx1"/>
                          </a:solidFill>
                          <a:effectLst/>
                          <a:latin typeface="+mn-lt"/>
                          <a:ea typeface="BIZ UDPゴシック" panose="020B0400000000000000" pitchFamily="50" charset="-128"/>
                        </a:rPr>
                        <a:t>2050</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1285758328"/>
                  </a:ext>
                </a:extLst>
              </a:tr>
              <a:tr h="196820">
                <a:tc>
                  <a:txBody>
                    <a:bodyPr/>
                    <a:lstStyle/>
                    <a:p>
                      <a:pPr algn="l" rtl="0" fontAlgn="ctr">
                        <a:lnSpc>
                          <a:spcPct val="110000"/>
                        </a:lnSpc>
                      </a:pPr>
                      <a:r>
                        <a:rPr lang="en-US" sz="1050" u="none" strike="noStrike" noProof="0" dirty="0">
                          <a:effectLst/>
                          <a:latin typeface="+mn-lt"/>
                          <a:ea typeface="BIZ UDPゴシック" panose="020B0400000000000000" pitchFamily="50" charset="-128"/>
                        </a:rPr>
                        <a:t>Nominal GDP (trillion yen)</a:t>
                      </a:r>
                      <a:endParaRPr lang="en-US" sz="1050" b="0" i="0" u="none" strike="noStrike" noProof="0" dirty="0">
                        <a:solidFill>
                          <a:srgbClr val="000000"/>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40.1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41.3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43.1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48.9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58.0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68.6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ysClr val="windowText" lastClr="000000"/>
                          </a:solidFill>
                          <a:effectLst/>
                          <a:latin typeface="+mn-lt"/>
                          <a:ea typeface="BIZ UDPゴシック" panose="020B0400000000000000" pitchFamily="50" charset="-128"/>
                        </a:rPr>
                        <a:t>81.0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US" sz="1200" b="0" i="0" u="none" strike="noStrike" noProof="0" dirty="0">
                          <a:solidFill>
                            <a:sysClr val="windowText" lastClr="000000"/>
                          </a:solidFill>
                          <a:effectLst/>
                          <a:latin typeface="+mn-lt"/>
                          <a:ea typeface="BIZ UDPゴシック" panose="020B0400000000000000" pitchFamily="50" charset="-128"/>
                        </a:rPr>
                        <a:t>95.8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113.2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2213867"/>
                  </a:ext>
                </a:extLst>
              </a:tr>
              <a:tr h="196820">
                <a:tc>
                  <a:txBody>
                    <a:bodyPr/>
                    <a:lstStyle/>
                    <a:p>
                      <a:pPr algn="l" rtl="0" fontAlgn="ctr">
                        <a:lnSpc>
                          <a:spcPct val="110000"/>
                        </a:lnSpc>
                      </a:pPr>
                      <a:r>
                        <a:rPr lang="en-US" sz="1050" u="none" strike="noStrike" noProof="0" dirty="0">
                          <a:effectLst/>
                          <a:latin typeface="+mn-lt"/>
                          <a:ea typeface="BIZ UDPゴシック" panose="020B0400000000000000" pitchFamily="50" charset="-128"/>
                        </a:rPr>
                        <a:t>Real GDP (trillion yen)</a:t>
                      </a:r>
                      <a:endParaRPr lang="en-US" sz="1050" b="0" i="0" u="none" strike="noStrike" noProof="0" dirty="0">
                        <a:solidFill>
                          <a:srgbClr val="000000"/>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40.2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40.7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41.4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42.7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47.1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52.0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ysClr val="windowText" lastClr="000000"/>
                          </a:solidFill>
                          <a:effectLst/>
                          <a:latin typeface="+mn-lt"/>
                          <a:ea typeface="BIZ UDPゴシック" panose="020B0400000000000000" pitchFamily="50" charset="-128"/>
                        </a:rPr>
                        <a:t>57.4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US" sz="1200" b="0" i="0" u="none" strike="noStrike" noProof="0" dirty="0">
                          <a:solidFill>
                            <a:sysClr val="windowText" lastClr="000000"/>
                          </a:solidFill>
                          <a:effectLst/>
                          <a:latin typeface="+mn-lt"/>
                          <a:ea typeface="BIZ UDPゴシック" panose="020B0400000000000000" pitchFamily="50" charset="-128"/>
                        </a:rPr>
                        <a:t>63.4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70.0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8519349"/>
                  </a:ext>
                </a:extLst>
              </a:tr>
              <a:tr h="196820">
                <a:tc>
                  <a:txBody>
                    <a:bodyPr/>
                    <a:lstStyle/>
                    <a:p>
                      <a:pPr algn="l" rtl="0" fontAlgn="ctr">
                        <a:lnSpc>
                          <a:spcPct val="110000"/>
                        </a:lnSpc>
                      </a:pPr>
                      <a:r>
                        <a:rPr lang="en-US" sz="1050" u="none" strike="noStrike" noProof="0" dirty="0">
                          <a:effectLst/>
                          <a:latin typeface="+mn-lt"/>
                          <a:ea typeface="BIZ UDPゴシック" panose="020B0400000000000000" pitchFamily="50" charset="-128"/>
                        </a:rPr>
                        <a:t>Nominal GDP growth rate (%)</a:t>
                      </a:r>
                      <a:endParaRPr lang="en-US" sz="1050" b="0" i="0" u="none" strike="noStrike" noProof="0" dirty="0">
                        <a:solidFill>
                          <a:srgbClr val="000000"/>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3.4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-1.1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4.2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4.3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3.4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3.4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ysClr val="windowText" lastClr="000000"/>
                          </a:solidFill>
                          <a:effectLst/>
                          <a:latin typeface="+mn-lt"/>
                          <a:ea typeface="BIZ UDPゴシック" panose="020B0400000000000000" pitchFamily="50" charset="-128"/>
                        </a:rPr>
                        <a:t>3.4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US" sz="1200" b="0" i="0" u="none" strike="noStrike" noProof="0" dirty="0">
                          <a:solidFill>
                            <a:sysClr val="windowText" lastClr="000000"/>
                          </a:solidFill>
                          <a:effectLst/>
                          <a:latin typeface="+mn-lt"/>
                          <a:ea typeface="BIZ UDPゴシック" panose="020B0400000000000000" pitchFamily="50" charset="-128"/>
                        </a:rPr>
                        <a:t>3.4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3.4</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1726251"/>
                  </a:ext>
                </a:extLst>
              </a:tr>
              <a:tr h="196820">
                <a:tc>
                  <a:txBody>
                    <a:bodyPr/>
                    <a:lstStyle/>
                    <a:p>
                      <a:pPr algn="l" rtl="0" fontAlgn="ctr">
                        <a:lnSpc>
                          <a:spcPct val="110000"/>
                        </a:lnSpc>
                      </a:pPr>
                      <a:r>
                        <a:rPr lang="en-US" sz="1050" u="none" strike="noStrike" noProof="0" dirty="0">
                          <a:effectLst/>
                          <a:latin typeface="+mn-lt"/>
                          <a:ea typeface="BIZ UDPゴシック" panose="020B0400000000000000" pitchFamily="50" charset="-128"/>
                        </a:rPr>
                        <a:t>Real GDP growth rate (%)</a:t>
                      </a:r>
                      <a:endParaRPr lang="en-US" sz="1050" b="0" i="0" u="none" strike="noStrike" noProof="0" dirty="0">
                        <a:solidFill>
                          <a:srgbClr val="000000"/>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2. 5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-1.7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3.2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1.7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2.0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2.0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ctr"/>
                      <a:r>
                        <a:rPr lang="en-US" sz="1200" b="0" i="0" u="none" strike="noStrike" noProof="0" dirty="0">
                          <a:solidFill>
                            <a:sysClr val="windowText" lastClr="000000"/>
                          </a:solidFill>
                          <a:effectLst/>
                          <a:latin typeface="+mn-lt"/>
                          <a:ea typeface="BIZ UDPゴシック" panose="020B0400000000000000" pitchFamily="50" charset="-128"/>
                        </a:rPr>
                        <a:t>2.0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US" sz="1200" b="0" i="0" u="none" strike="noStrike" noProof="0" dirty="0">
                          <a:solidFill>
                            <a:sysClr val="windowText" lastClr="000000"/>
                          </a:solidFill>
                          <a:effectLst/>
                          <a:latin typeface="+mn-lt"/>
                          <a:ea typeface="BIZ UDPゴシック" panose="020B0400000000000000" pitchFamily="50" charset="-128"/>
                        </a:rPr>
                        <a:t>2.0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2.0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58345967"/>
                  </a:ext>
                </a:extLst>
              </a:tr>
              <a:tr h="344508">
                <a:tc gridSpan="10">
                  <a:txBody>
                    <a:bodyPr/>
                    <a:lstStyle/>
                    <a:p>
                      <a:pPr marL="0" marR="0" lvl="0" indent="0" algn="l" defTabSz="914400" rtl="0" eaLnBrk="1" fontAlgn="ctr" latinLnBrk="0" hangingPunct="1">
                        <a:lnSpc>
                          <a:spcPct val="110000"/>
                        </a:lnSpc>
                        <a:spcBef>
                          <a:spcPts val="0"/>
                        </a:spcBef>
                        <a:spcAft>
                          <a:spcPts val="0"/>
                        </a:spcAft>
                        <a:buClrTx/>
                        <a:buSzTx/>
                        <a:buFontTx/>
                        <a:buNone/>
                        <a:tabLst/>
                        <a:defRPr/>
                      </a:pPr>
                      <a:r>
                        <a:rPr lang="en-US" sz="1200" b="1" u="none" strike="noStrike" noProof="0" dirty="0">
                          <a:effectLst/>
                          <a:latin typeface="Calibri" panose="020F0502020204030204" pitchFamily="34" charset="0"/>
                          <a:ea typeface="Calibri" panose="020F0502020204030204" pitchFamily="34" charset="0"/>
                          <a:cs typeface="Calibri" panose="020F0502020204030204" pitchFamily="34" charset="0"/>
                        </a:rPr>
                        <a:t>(Osaka Prefecture’s national market share)</a:t>
                      </a:r>
                      <a:endParaRPr lang="en-US" sz="1200" b="1" i="0" u="none" strike="noStrike" noProof="0" dirty="0">
                        <a:solidFill>
                          <a:srgbClr val="000000"/>
                        </a:solidFill>
                        <a:effectLst/>
                        <a:latin typeface="Calibri" panose="020F0502020204030204" pitchFamily="34" charset="0"/>
                        <a:ea typeface="BIZ UDPゴシック" panose="020B0400000000000000" pitchFamily="50" charset="-128"/>
                        <a:cs typeface="Calibri" panose="020F0502020204030204" pitchFamily="34" charset="0"/>
                      </a:endParaRPr>
                    </a:p>
                  </a:txBody>
                  <a:tcPr marL="3538" marR="3538" marT="3538"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T w="6350" cap="flat" cmpd="sng" algn="ctr">
                      <a:solidFill>
                        <a:schemeClr val="tx1">
                          <a:lumMod val="50000"/>
                          <a:lumOff val="50000"/>
                        </a:schemeClr>
                      </a:solidFill>
                      <a:prstDash val="solid"/>
                      <a:round/>
                      <a:headEnd type="none" w="med" len="med"/>
                      <a:tailEnd type="none" w="med" len="med"/>
                    </a:lnT>
                  </a:tcPr>
                </a:tc>
                <a:tc hMerge="1">
                  <a:txBody>
                    <a:bodyPr/>
                    <a:lstStyle/>
                    <a:p>
                      <a:pPr algn="r" rtl="0" fontAlgn="ctr"/>
                      <a:endPar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r" rtl="0" fontAlgn="ctr"/>
                      <a:endPar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r" rtl="0" fontAlgn="ctr"/>
                      <a:endPar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r" rtl="0" fontAlgn="ctr"/>
                      <a:endPar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r" rtl="0" fontAlgn="ctr"/>
                      <a:endPar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r" rtl="0" fontAlgn="ctr"/>
                      <a:endPar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algn="r" defTabSz="914400" rtl="0" eaLnBrk="1" fontAlgn="ctr" latinLnBrk="0" hangingPunct="1"/>
                      <a:endParaRPr kumimoji="1" lang="en-US" altLang="ja-JP" sz="900" b="0" i="0" u="none" strike="noStrike" kern="1200">
                        <a:solidFill>
                          <a:srgbClr val="000000"/>
                        </a:solidFill>
                        <a:effectLst/>
                        <a:latin typeface="BIZ UDPゴシック" panose="020B0400000000000000" pitchFamily="50" charset="-128"/>
                        <a:ea typeface="BIZ UDPゴシック" panose="020B0400000000000000" pitchFamily="50" charset="-128"/>
                        <a:cs typeface="+mn-cs"/>
                      </a:endParaRP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algn="r" defTabSz="914400" rtl="0" eaLnBrk="1" fontAlgn="ctr" latinLnBrk="0" hangingPunct="1"/>
                      <a:endParaRPr kumimoji="1" lang="en-US" altLang="ja-JP" sz="900" b="0" i="0" u="none" strike="noStrike" kern="1200">
                        <a:solidFill>
                          <a:srgbClr val="000000"/>
                        </a:solidFill>
                        <a:effectLst/>
                        <a:latin typeface="BIZ UDPゴシック" panose="020B0400000000000000" pitchFamily="50" charset="-128"/>
                        <a:ea typeface="BIZ UDPゴシック" panose="020B0400000000000000" pitchFamily="50" charset="-128"/>
                        <a:cs typeface="+mn-cs"/>
                      </a:endParaRP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17136153"/>
                  </a:ext>
                </a:extLst>
              </a:tr>
              <a:tr h="201707">
                <a:tc>
                  <a:txBody>
                    <a:bodyPr/>
                    <a:lstStyle/>
                    <a:p>
                      <a:pPr algn="ctr" rtl="0" fontAlgn="ctr">
                        <a:lnSpc>
                          <a:spcPct val="110000"/>
                        </a:lnSpc>
                      </a:pPr>
                      <a:r>
                        <a:rPr lang="en-US" sz="1050" b="0" u="none" strike="noStrike" noProof="0" dirty="0">
                          <a:effectLst/>
                          <a:latin typeface="+mn-lt"/>
                          <a:ea typeface="BIZ UDPゴシック" panose="020B0400000000000000" pitchFamily="50" charset="-128"/>
                        </a:rPr>
                        <a:t>(FY)</a:t>
                      </a:r>
                      <a:endParaRPr lang="en-US" sz="1050" b="0" i="0" u="none" strike="noStrike" noProof="0" dirty="0">
                        <a:solidFill>
                          <a:srgbClr val="FFFFFF"/>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lnSpc>
                          <a:spcPct val="110000"/>
                        </a:lnSpc>
                      </a:pPr>
                      <a:r>
                        <a:rPr lang="en-US" sz="1200" b="1" u="none" strike="noStrike" noProof="0" dirty="0">
                          <a:solidFill>
                            <a:schemeClr val="tx1"/>
                          </a:solidFill>
                          <a:effectLst/>
                          <a:latin typeface="+mn-lt"/>
                          <a:ea typeface="BIZ UDPゴシック" panose="020B0400000000000000" pitchFamily="50" charset="-128"/>
                        </a:rPr>
                        <a:t>2015</a:t>
                      </a:r>
                      <a:endParaRPr lang="en-US" sz="1200" b="1" i="0" u="none" strike="noStrike" noProof="0" dirty="0">
                        <a:solidFill>
                          <a:schemeClr val="tx1"/>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lnSpc>
                          <a:spcPct val="110000"/>
                        </a:lnSpc>
                      </a:pPr>
                      <a:r>
                        <a:rPr lang="en-US" sz="1200" b="1" u="none" strike="noStrike" noProof="0" dirty="0">
                          <a:solidFill>
                            <a:schemeClr val="tx1"/>
                          </a:solidFill>
                          <a:effectLst/>
                          <a:latin typeface="+mn-lt"/>
                          <a:ea typeface="BIZ UDPゴシック" panose="020B0400000000000000" pitchFamily="50" charset="-128"/>
                        </a:rPr>
                        <a:t>2019</a:t>
                      </a:r>
                      <a:endParaRPr lang="en-US" sz="1200" b="1" i="0" u="none" strike="noStrike" noProof="0" dirty="0">
                        <a:solidFill>
                          <a:schemeClr val="tx1"/>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lnSpc>
                          <a:spcPct val="110000"/>
                        </a:lnSpc>
                      </a:pPr>
                      <a:r>
                        <a:rPr lang="en-US" sz="1200" b="1" u="none" strike="noStrike" noProof="0" dirty="0">
                          <a:solidFill>
                            <a:schemeClr val="tx1"/>
                          </a:solidFill>
                          <a:effectLst/>
                          <a:latin typeface="+mn-lt"/>
                          <a:ea typeface="BIZ UDPゴシック" panose="020B0400000000000000" pitchFamily="50" charset="-128"/>
                        </a:rPr>
                        <a:t>2022</a:t>
                      </a:r>
                      <a:endParaRPr lang="en-US" sz="1200" b="1" i="0" u="none" strike="noStrike" noProof="0" dirty="0">
                        <a:solidFill>
                          <a:schemeClr val="tx1"/>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lnSpc>
                          <a:spcPct val="110000"/>
                        </a:lnSpc>
                      </a:pPr>
                      <a:r>
                        <a:rPr lang="en-US" sz="1200" b="1" u="none" strike="noStrike" noProof="0" dirty="0">
                          <a:solidFill>
                            <a:schemeClr val="tx1"/>
                          </a:solidFill>
                          <a:effectLst/>
                          <a:latin typeface="+mn-lt"/>
                          <a:ea typeface="BIZ UDPゴシック" panose="020B0400000000000000" pitchFamily="50" charset="-128"/>
                        </a:rPr>
                        <a:t>2025</a:t>
                      </a:r>
                      <a:endParaRPr lang="en-US" sz="1200" b="1" i="0" u="none" strike="noStrike" noProof="0" dirty="0">
                        <a:solidFill>
                          <a:schemeClr val="tx1"/>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lnSpc>
                          <a:spcPct val="110000"/>
                        </a:lnSpc>
                      </a:pPr>
                      <a:r>
                        <a:rPr lang="en-US" sz="1200" b="1" u="none" strike="noStrike" noProof="0" dirty="0">
                          <a:solidFill>
                            <a:schemeClr val="tx1"/>
                          </a:solidFill>
                          <a:effectLst/>
                          <a:latin typeface="+mn-lt"/>
                          <a:ea typeface="BIZ UDPゴシック" panose="020B0400000000000000" pitchFamily="50" charset="-128"/>
                        </a:rPr>
                        <a:t>2030</a:t>
                      </a:r>
                      <a:endParaRPr lang="en-US" sz="1200" b="1" i="0" u="none" strike="noStrike" noProof="0" dirty="0">
                        <a:solidFill>
                          <a:schemeClr val="tx1"/>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lnSpc>
                          <a:spcPct val="110000"/>
                        </a:lnSpc>
                      </a:pPr>
                      <a:r>
                        <a:rPr lang="en-US" sz="1200" b="1" u="none" strike="noStrike" noProof="0" dirty="0">
                          <a:solidFill>
                            <a:schemeClr val="tx1"/>
                          </a:solidFill>
                          <a:effectLst/>
                          <a:latin typeface="+mn-lt"/>
                          <a:ea typeface="BIZ UDPゴシック" panose="020B0400000000000000" pitchFamily="50" charset="-128"/>
                        </a:rPr>
                        <a:t>2035</a:t>
                      </a:r>
                      <a:endParaRPr lang="en-US" sz="1200" b="1" i="0" u="none" strike="noStrike" noProof="0" dirty="0">
                        <a:solidFill>
                          <a:schemeClr val="tx1"/>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lnSpc>
                          <a:spcPct val="110000"/>
                        </a:lnSpc>
                      </a:pPr>
                      <a:r>
                        <a:rPr lang="en-US" sz="1200" b="1" u="none" strike="noStrike" noProof="0" dirty="0">
                          <a:solidFill>
                            <a:sysClr val="windowText" lastClr="000000"/>
                          </a:solidFill>
                          <a:effectLst/>
                          <a:latin typeface="+mn-lt"/>
                          <a:ea typeface="BIZ UDPゴシック" panose="020B0400000000000000" pitchFamily="50" charset="-128"/>
                        </a:rPr>
                        <a:t>2040</a:t>
                      </a:r>
                      <a:endParaRPr lang="en-US" sz="1200" b="1" i="0" u="none" strike="noStrike" noProof="0" dirty="0">
                        <a:solidFill>
                          <a:sysClr val="windowText" lastClr="000000"/>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DD7EE"/>
                    </a:solidFill>
                  </a:tcPr>
                </a:tc>
                <a:tc>
                  <a:txBody>
                    <a:bodyPr/>
                    <a:lstStyle/>
                    <a:p>
                      <a:pPr algn="ctr" rtl="0" fontAlgn="ctr">
                        <a:lnSpc>
                          <a:spcPct val="110000"/>
                        </a:lnSpc>
                      </a:pPr>
                      <a:r>
                        <a:rPr lang="en-US" sz="1200" b="1" u="none" strike="noStrike" kern="1200" noProof="0" dirty="0">
                          <a:solidFill>
                            <a:sysClr val="windowText" lastClr="000000"/>
                          </a:solidFill>
                          <a:effectLst/>
                          <a:latin typeface="+mn-lt"/>
                          <a:ea typeface="BIZ UDPゴシック" panose="020B0400000000000000" pitchFamily="50" charset="-128"/>
                          <a:cs typeface="+mn-cs"/>
                        </a:rPr>
                        <a:t>2045</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DD7EE"/>
                    </a:solidFill>
                  </a:tcPr>
                </a:tc>
                <a:tc>
                  <a:txBody>
                    <a:bodyPr/>
                    <a:lstStyle/>
                    <a:p>
                      <a:pPr algn="ctr" rtl="0" fontAlgn="ctr">
                        <a:lnSpc>
                          <a:spcPct val="110000"/>
                        </a:lnSpc>
                      </a:pPr>
                      <a:r>
                        <a:rPr lang="en-US" sz="1200" b="1" u="none" strike="noStrike" kern="1200" noProof="0" dirty="0">
                          <a:solidFill>
                            <a:schemeClr val="tx1"/>
                          </a:solidFill>
                          <a:effectLst/>
                          <a:latin typeface="+mn-lt"/>
                          <a:ea typeface="BIZ UDPゴシック" panose="020B0400000000000000" pitchFamily="50" charset="-128"/>
                          <a:cs typeface="+mn-cs"/>
                        </a:rPr>
                        <a:t>2050</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2029976000"/>
                  </a:ext>
                </a:extLst>
              </a:tr>
              <a:tr h="196820">
                <a:tc>
                  <a:txBody>
                    <a:bodyPr/>
                    <a:lstStyle/>
                    <a:p>
                      <a:pPr algn="l" rtl="0" fontAlgn="ctr">
                        <a:lnSpc>
                          <a:spcPct val="110000"/>
                        </a:lnSpc>
                      </a:pPr>
                      <a:r>
                        <a:rPr lang="en-US" sz="1050" u="none" strike="noStrike" noProof="0" dirty="0">
                          <a:effectLst/>
                          <a:latin typeface="+mn-lt"/>
                          <a:ea typeface="BIZ UDPゴシック" panose="020B0400000000000000" pitchFamily="50" charset="-128"/>
                        </a:rPr>
                        <a:t>(Reference) Nominal share (%)</a:t>
                      </a:r>
                      <a:endParaRPr lang="en-US" sz="1050" b="0" i="0" u="none" strike="noStrike" noProof="0" dirty="0">
                        <a:solidFill>
                          <a:srgbClr val="000000"/>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7.4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7.4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7.6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7.7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8.0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8.2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sz="1200" b="0" i="0" u="none" strike="noStrike" noProof="0" dirty="0">
                          <a:solidFill>
                            <a:sysClr val="windowText" lastClr="000000"/>
                          </a:solidFill>
                          <a:effectLst/>
                          <a:latin typeface="+mn-lt"/>
                          <a:ea typeface="BIZ UDPゴシック" panose="020B0400000000000000" pitchFamily="50" charset="-128"/>
                        </a:rPr>
                        <a:t>8.4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US" sz="1200" b="0" i="0" u="none" strike="noStrike" noProof="0" dirty="0">
                          <a:solidFill>
                            <a:sysClr val="windowText" lastClr="000000"/>
                          </a:solidFill>
                          <a:effectLst/>
                          <a:latin typeface="+mn-lt"/>
                          <a:ea typeface="BIZ UDPゴシック" panose="020B0400000000000000" pitchFamily="50" charset="-128"/>
                        </a:rPr>
                        <a:t>8.7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8.9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8975853"/>
                  </a:ext>
                </a:extLst>
              </a:tr>
              <a:tr h="196820">
                <a:tc>
                  <a:txBody>
                    <a:bodyPr/>
                    <a:lstStyle/>
                    <a:p>
                      <a:pPr algn="l" rtl="0" fontAlgn="ctr">
                        <a:lnSpc>
                          <a:spcPct val="110000"/>
                        </a:lnSpc>
                      </a:pPr>
                      <a:r>
                        <a:rPr lang="en-US" sz="1050" u="none" strike="noStrike" noProof="0" dirty="0">
                          <a:effectLst/>
                          <a:latin typeface="+mn-lt"/>
                          <a:ea typeface="BIZ UDPゴシック" panose="020B0400000000000000" pitchFamily="50" charset="-128"/>
                        </a:rPr>
                        <a:t>(Reference) Real share (%)</a:t>
                      </a:r>
                      <a:endParaRPr lang="en-US" sz="1050" b="0" i="0" u="none" strike="noStrike" noProof="0" dirty="0">
                        <a:solidFill>
                          <a:srgbClr val="000000"/>
                        </a:solidFill>
                        <a:effectLst/>
                        <a:latin typeface="+mn-lt"/>
                        <a:ea typeface="BIZ UDPゴシック" panose="020B0400000000000000" pitchFamily="50" charset="-128"/>
                      </a:endParaRPr>
                    </a:p>
                  </a:txBody>
                  <a:tcPr marL="3538" marR="3538" marT="3538"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7.4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7.4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7.5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7.6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7.8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8.1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sz="1200" b="0" i="0" u="none" strike="noStrike" noProof="0" dirty="0">
                          <a:solidFill>
                            <a:sysClr val="windowText" lastClr="000000"/>
                          </a:solidFill>
                          <a:effectLst/>
                          <a:latin typeface="+mn-lt"/>
                          <a:ea typeface="BIZ UDPゴシック" panose="020B0400000000000000" pitchFamily="50" charset="-128"/>
                        </a:rPr>
                        <a:t>8.3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US" sz="1200" b="0" i="0" u="none" strike="noStrike" noProof="0" dirty="0">
                          <a:solidFill>
                            <a:sysClr val="windowText" lastClr="000000"/>
                          </a:solidFill>
                          <a:effectLst/>
                          <a:latin typeface="+mn-lt"/>
                          <a:ea typeface="BIZ UDPゴシック" panose="020B0400000000000000" pitchFamily="50" charset="-128"/>
                        </a:rPr>
                        <a:t>8.5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lang="en-US" sz="1200" b="0" i="0" u="none" strike="noStrike" noProof="0" dirty="0">
                          <a:solidFill>
                            <a:srgbClr val="000000"/>
                          </a:solidFill>
                          <a:effectLst/>
                          <a:latin typeface="+mn-lt"/>
                          <a:ea typeface="BIZ UDPゴシック" panose="020B0400000000000000" pitchFamily="50" charset="-128"/>
                        </a:rPr>
                        <a:t>8.8</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97490923"/>
                  </a:ext>
                </a:extLst>
              </a:tr>
            </a:tbl>
          </a:graphicData>
        </a:graphic>
      </p:graphicFrame>
      <p:sp>
        <p:nvSpPr>
          <p:cNvPr id="6" name="正方形/長方形 5">
            <a:extLst>
              <a:ext uri="{FF2B5EF4-FFF2-40B4-BE49-F238E27FC236}">
                <a16:creationId xmlns:a16="http://schemas.microsoft.com/office/drawing/2014/main" id="{CED69855-F219-4AF2-A654-826F8182EB15}"/>
              </a:ext>
            </a:extLst>
          </p:cNvPr>
          <p:cNvSpPr/>
          <p:nvPr/>
        </p:nvSpPr>
        <p:spPr>
          <a:xfrm>
            <a:off x="282840" y="1292680"/>
            <a:ext cx="9532776" cy="18999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10000"/>
              </a:lnSpc>
              <a:spcBef>
                <a:spcPts val="0"/>
              </a:spcBef>
              <a:spcAft>
                <a:spcPts val="0"/>
              </a:spcAft>
              <a:buClrTx/>
              <a:buSzTx/>
              <a:buFontTx/>
              <a:buNone/>
              <a:tabLst/>
              <a:defRPr/>
            </a:pPr>
            <a:r>
              <a:rPr lang="en-US" sz="1100" b="1" i="0" u="none" strike="noStrike" kern="1200" cap="none" spc="0" normalizeH="0" noProof="0" dirty="0">
                <a:ln>
                  <a:noFill/>
                </a:ln>
                <a:solidFill>
                  <a:prstClr val="black"/>
                </a:solidFill>
                <a:effectLst/>
                <a:uLnTx/>
                <a:uFillTx/>
                <a:ea typeface="BIZ UDPゴシック" panose="020B0400000000000000" pitchFamily="50" charset="-128"/>
                <a:cs typeface="+mn-cs"/>
              </a:rPr>
              <a:t>【Assumptions for the estimates】</a:t>
            </a:r>
            <a:r>
              <a:rPr lang="en-US" sz="1100" i="0" u="none" strike="noStrike" kern="1200" cap="none" spc="0" normalizeH="0" noProof="0" dirty="0">
                <a:ln>
                  <a:noFill/>
                </a:ln>
                <a:solidFill>
                  <a:prstClr val="black"/>
                </a:solidFill>
                <a:effectLst/>
                <a:uLnTx/>
                <a:uFillTx/>
                <a:ea typeface="BIZ UDPゴシック" panose="020B0400000000000000" pitchFamily="50" charset="-128"/>
                <a:cs typeface="+mn-cs"/>
              </a:rPr>
              <a:t> (</a:t>
            </a:r>
            <a:r>
              <a:rPr lang="en-US" sz="1100" b="0" i="0" u="none" strike="noStrike" kern="1200" cap="none" spc="0" normalizeH="0" noProof="0" dirty="0">
                <a:ln>
                  <a:noFill/>
                </a:ln>
                <a:solidFill>
                  <a:prstClr val="black"/>
                </a:solidFill>
                <a:effectLst/>
                <a:uLnTx/>
                <a:uFillTx/>
                <a:ea typeface="BIZ UDPゴシック" panose="020B0400000000000000" pitchFamily="50" charset="-128"/>
                <a:cs typeface="+mn-cs"/>
              </a:rPr>
              <a:t>Actual figures up to FY2022)</a:t>
            </a:r>
          </a:p>
          <a:p>
            <a:pPr marL="0" marR="0" lvl="0" indent="0" algn="l" defTabSz="457200" rtl="0" eaLnBrk="1" fontAlgn="auto" latinLnBrk="0" hangingPunct="1">
              <a:lnSpc>
                <a:spcPct val="110000"/>
              </a:lnSpc>
              <a:spcBef>
                <a:spcPts val="0"/>
              </a:spcBef>
              <a:spcAft>
                <a:spcPts val="0"/>
              </a:spcAft>
              <a:buClrTx/>
              <a:buSzTx/>
              <a:buFontTx/>
              <a:buNone/>
              <a:tabLst/>
              <a:defRPr/>
            </a:pPr>
            <a:r>
              <a:rPr lang="en-US" sz="1000" b="1" i="0" u="none" strike="noStrike" kern="1200" cap="none" spc="0" normalizeH="0" noProof="0" dirty="0">
                <a:ln>
                  <a:noFill/>
                </a:ln>
                <a:solidFill>
                  <a:prstClr val="black"/>
                </a:solidFill>
                <a:effectLst/>
                <a:uLnTx/>
                <a:uFillTx/>
                <a:ea typeface="BIZ UDPゴシック" panose="020B0400000000000000" pitchFamily="50" charset="-128"/>
                <a:cs typeface="+mn-cs"/>
              </a:rPr>
              <a:t>◇</a:t>
            </a:r>
            <a:r>
              <a:rPr lang="en-US" sz="1000" b="1" i="0" u="none" strike="noStrike" kern="1200" cap="none" spc="0" normalizeH="0" noProof="0" dirty="0">
                <a:ln>
                  <a:noFill/>
                </a:ln>
                <a:solidFill>
                  <a:prstClr val="black"/>
                </a:solidFill>
                <a:effectLst/>
                <a:highlight>
                  <a:srgbClr val="FFFF00"/>
                </a:highlight>
                <a:uLnTx/>
                <a:uFillTx/>
                <a:ea typeface="BIZ UDPゴシック" panose="020B0400000000000000" pitchFamily="50" charset="-128"/>
                <a:cs typeface="+mn-cs"/>
              </a:rPr>
              <a:t>Nationwide</a:t>
            </a:r>
            <a:r>
              <a:rPr lang="en-US" sz="1000" b="1" i="0" u="none" strike="noStrike" kern="1200" cap="none" spc="0" normalizeH="0" noProof="0" dirty="0">
                <a:ln>
                  <a:noFill/>
                </a:ln>
                <a:solidFill>
                  <a:prstClr val="black"/>
                </a:solidFill>
                <a:effectLst/>
                <a:uLnTx/>
                <a:uFillTx/>
                <a:ea typeface="BIZ UDPゴシック" panose="020B0400000000000000" pitchFamily="50" charset="-128"/>
                <a:cs typeface="+mn-cs"/>
              </a:rPr>
              <a:t>: </a:t>
            </a: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FY2023–2024 = Government forecast (Source: “System of National Accounts” by Cabinet Office</a:t>
            </a:r>
            <a:r>
              <a:rPr lang="en-US" sz="900" b="0" i="0" u="none" strike="noStrike" kern="1200" cap="none" spc="0" normalizeH="0" noProof="0" dirty="0">
                <a:ln>
                  <a:noFill/>
                </a:ln>
                <a:solidFill>
                  <a:prstClr val="black"/>
                </a:solidFill>
                <a:effectLst/>
                <a:uLnTx/>
                <a:uFillTx/>
                <a:ea typeface="BIZ UDPゴシック" panose="020B0400000000000000" pitchFamily="50" charset="-128"/>
                <a:cs typeface="+mn-cs"/>
              </a:rPr>
              <a:t>) &lt;FY2023: nominal 4.9%, real 0.6%; FY2024: nominal 3.7%, real 0.8%&gt;</a:t>
            </a:r>
            <a:endParaRPr kumimoji="1" lang="en-US" sz="8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1644650" lvl="0" indent="-835025">
              <a:lnSpc>
                <a:spcPct val="110000"/>
              </a:lnSpc>
              <a:defRPr/>
            </a:pP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FY2025–2034</a:t>
            </a:r>
            <a:r>
              <a:rPr lang="en-US" sz="1000" noProof="0" dirty="0">
                <a:solidFill>
                  <a:prstClr val="black"/>
                </a:solidFill>
                <a:ea typeface="BIZ UDPゴシック" panose="020B0400000000000000" pitchFamily="50" charset="-128"/>
              </a:rPr>
              <a:t> = </a:t>
            </a: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Nominal and real GDP growth rates from the “Growth Acceleration Case” in the Cabinet Office’s “Medium- to Long-term Projections for Economy and Public Finance.” </a:t>
            </a:r>
            <a:r>
              <a:rPr lang="en-US" sz="900" b="0" i="0" u="none" strike="noStrike" kern="1200" cap="none" spc="0" normalizeH="0" noProof="0" dirty="0">
                <a:ln>
                  <a:noFill/>
                </a:ln>
                <a:solidFill>
                  <a:prstClr val="black"/>
                </a:solidFill>
                <a:effectLst/>
                <a:uLnTx/>
                <a:uFillTx/>
                <a:ea typeface="BIZ UDPゴシック" panose="020B0400000000000000" pitchFamily="50" charset="-128"/>
                <a:cs typeface="+mn-cs"/>
              </a:rPr>
              <a:t>&lt;FY2025: 3.3% nominal, 0.7% real; FY2026–FY2034: 2.4–3.0% nominal, 0.9–1.6% real&gt;</a:t>
            </a:r>
            <a:endParaRPr kumimoji="1" lang="en-US" sz="9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1644650" marR="0" lvl="0" indent="-835025" algn="l" defTabSz="457200" rtl="0" eaLnBrk="1" fontAlgn="auto" latinLnBrk="0" hangingPunct="1">
              <a:lnSpc>
                <a:spcPct val="110000"/>
              </a:lnSpc>
              <a:spcBef>
                <a:spcPts val="0"/>
              </a:spcBef>
              <a:spcAft>
                <a:spcPts val="0"/>
              </a:spcAft>
              <a:buClrTx/>
              <a:buSzTx/>
              <a:buFontTx/>
              <a:buNone/>
              <a:tabLst/>
              <a:defRPr/>
            </a:pP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FY2035–2050 = Based on the “Growth Acceleration Case” in the Cabinet Office’s “Medium- to Long-term Projections for Economy and Public Finance” for FY2034  </a:t>
            </a:r>
            <a:r>
              <a:rPr lang="en-US" sz="900" b="0" i="0" u="none" strike="noStrike" kern="1200" cap="none" spc="0" normalizeH="0" noProof="0" dirty="0">
                <a:ln>
                  <a:noFill/>
                </a:ln>
                <a:solidFill>
                  <a:prstClr val="black"/>
                </a:solidFill>
                <a:effectLst/>
                <a:uLnTx/>
                <a:uFillTx/>
                <a:ea typeface="BIZ UDPゴシック" panose="020B0400000000000000" pitchFamily="50" charset="-128"/>
                <a:cs typeface="+mn-cs"/>
              </a:rPr>
              <a:t>&lt;FY2034: 2.8% nominal, 1.4% real&gt;</a:t>
            </a:r>
            <a:endParaRPr kumimoji="1" lang="en-US" sz="8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93662" marR="0" lvl="0" indent="0" algn="l" defTabSz="457200" rtl="0" eaLnBrk="1" fontAlgn="auto" latinLnBrk="0" hangingPunct="1">
              <a:lnSpc>
                <a:spcPct val="100000"/>
              </a:lnSpc>
              <a:spcBef>
                <a:spcPts val="0"/>
              </a:spcBef>
              <a:spcAft>
                <a:spcPts val="0"/>
              </a:spcAft>
              <a:buClrTx/>
              <a:buSzTx/>
              <a:buFontTx/>
              <a:buNone/>
              <a:tabLst/>
              <a:defRPr/>
            </a:pPr>
            <a:endParaRPr kumimoji="1" lang="en-US" sz="6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1924050" marR="0" lvl="0" indent="-1924050" algn="l" defTabSz="457200" rtl="0" eaLnBrk="1" fontAlgn="auto" latinLnBrk="0" hangingPunct="1">
              <a:lnSpc>
                <a:spcPct val="110000"/>
              </a:lnSpc>
              <a:spcBef>
                <a:spcPts val="0"/>
              </a:spcBef>
              <a:spcAft>
                <a:spcPts val="0"/>
              </a:spcAft>
              <a:buClrTx/>
              <a:buSzTx/>
              <a:buFontTx/>
              <a:buNone/>
              <a:tabLst/>
              <a:defRPr/>
            </a:pPr>
            <a:r>
              <a:rPr lang="en-US" sz="1000" b="1" i="0" u="none" strike="noStrike" kern="1200" cap="none" spc="0" normalizeH="0" noProof="0" dirty="0">
                <a:ln>
                  <a:noFill/>
                </a:ln>
                <a:solidFill>
                  <a:prstClr val="black"/>
                </a:solidFill>
                <a:effectLst/>
                <a:uLnTx/>
                <a:uFillTx/>
                <a:ea typeface="BIZ UDPゴシック" panose="020B0400000000000000" pitchFamily="50" charset="-128"/>
                <a:cs typeface="+mn-cs"/>
              </a:rPr>
              <a:t>◇</a:t>
            </a:r>
            <a:r>
              <a:rPr lang="en-US" sz="1000" b="1" i="0" u="none" strike="noStrike" kern="1200" cap="none" spc="0" normalizeH="0" noProof="0" dirty="0">
                <a:ln>
                  <a:noFill/>
                </a:ln>
                <a:solidFill>
                  <a:prstClr val="black"/>
                </a:solidFill>
                <a:effectLst/>
                <a:highlight>
                  <a:srgbClr val="FFFF00"/>
                </a:highlight>
                <a:uLnTx/>
                <a:uFillTx/>
                <a:ea typeface="BIZ UDPゴシック" panose="020B0400000000000000" pitchFamily="50" charset="-128"/>
                <a:cs typeface="+mn-cs"/>
              </a:rPr>
              <a:t>Osaka Prefecture</a:t>
            </a:r>
            <a:r>
              <a:rPr lang="en-US" sz="1000" b="1" i="0" u="none" strike="noStrike" kern="1200" cap="none" spc="0" normalizeH="0" noProof="0" dirty="0">
                <a:ln>
                  <a:noFill/>
                </a:ln>
                <a:solidFill>
                  <a:prstClr val="black"/>
                </a:solidFill>
                <a:effectLst/>
                <a:uLnTx/>
                <a:uFillTx/>
                <a:ea typeface="BIZ UDPゴシック" panose="020B0400000000000000" pitchFamily="50" charset="-128"/>
                <a:cs typeface="+mn-cs"/>
              </a:rPr>
              <a:t>: </a:t>
            </a: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FY2023–2025 = Based on estimates by the Asia Pacific Institute of Research (real GDP growth rate), the nominal growth rate was calculated by adding the national deflator</a:t>
            </a:r>
            <a:r>
              <a:rPr lang="en-US" sz="800" b="0" i="0" u="none" strike="noStrike" kern="1200" cap="none" spc="0" normalizeH="0" noProof="0" dirty="0">
                <a:ln>
                  <a:noFill/>
                </a:ln>
                <a:solidFill>
                  <a:prstClr val="black"/>
                </a:solidFill>
                <a:effectLst/>
                <a:uLnTx/>
                <a:uFillTx/>
                <a:ea typeface="BIZ UDPゴシック" panose="020B0400000000000000" pitchFamily="50" charset="-128"/>
                <a:cs typeface="+mn-cs"/>
              </a:rPr>
              <a:t> </a:t>
            </a:r>
            <a:r>
              <a:rPr lang="en-US" sz="900" b="0" i="0" u="none" strike="noStrike" kern="1200" cap="none" spc="0" normalizeH="0" noProof="0" dirty="0">
                <a:ln>
                  <a:noFill/>
                </a:ln>
                <a:solidFill>
                  <a:prstClr val="black"/>
                </a:solidFill>
                <a:effectLst/>
                <a:uLnTx/>
                <a:uFillTx/>
                <a:ea typeface="BIZ UDPゴシック" panose="020B0400000000000000" pitchFamily="50" charset="-128"/>
                <a:cs typeface="+mn-cs"/>
              </a:rPr>
              <a:t>&lt;FY2023: 4.8% nominal, 0.6% real; FY2024: 3.7% nominal, 0.8% real; FY2025: 4.3% nominal, 1.7% real&gt;</a:t>
            </a:r>
            <a:endParaRPr kumimoji="1" lang="en-US" sz="900" noProof="0" dirty="0">
              <a:solidFill>
                <a:prstClr val="black"/>
              </a:solidFill>
              <a:ea typeface="BIZ UDPゴシック" panose="020B0400000000000000" pitchFamily="50" charset="-128"/>
            </a:endParaRPr>
          </a:p>
          <a:p>
            <a:pPr marL="1911350" lvl="0" indent="-836613">
              <a:lnSpc>
                <a:spcPct val="110000"/>
              </a:lnSpc>
              <a:defRPr/>
            </a:pP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FY2026–2050 </a:t>
            </a:r>
            <a:r>
              <a:rPr lang="en-US" sz="1000" noProof="0" dirty="0">
                <a:solidFill>
                  <a:prstClr val="black"/>
                </a:solidFill>
                <a:ea typeface="BIZ UDPゴシック" panose="020B0400000000000000" pitchFamily="50" charset="-128"/>
              </a:rPr>
              <a:t>= </a:t>
            </a: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Real growth rate fixed at 2%; nominal growth rate calculated by adding the national deflator for the relevant fiscal year </a:t>
            </a:r>
            <a:r>
              <a:rPr lang="en-US" sz="900" b="0" i="0" u="none" strike="noStrike" kern="1200" cap="none" spc="0" normalizeH="0" noProof="0" dirty="0">
                <a:ln>
                  <a:noFill/>
                </a:ln>
                <a:solidFill>
                  <a:prstClr val="black"/>
                </a:solidFill>
                <a:effectLst/>
                <a:uLnTx/>
                <a:uFillTx/>
                <a:ea typeface="BIZ UDPゴシック" panose="020B0400000000000000" pitchFamily="50" charset="-128"/>
                <a:cs typeface="+mn-cs"/>
              </a:rPr>
              <a:t>(FY2026: 1.8%; </a:t>
            </a:r>
            <a:r>
              <a:rPr lang="en-US" sz="900" noProof="0" dirty="0">
                <a:solidFill>
                  <a:prstClr val="black"/>
                </a:solidFill>
                <a:ea typeface="BIZ UDPゴシック" panose="020B0400000000000000" pitchFamily="50" charset="-128"/>
              </a:rPr>
              <a:t>1.4% thereafter) </a:t>
            </a:r>
            <a:r>
              <a:rPr lang="en-US" sz="1000" noProof="0" dirty="0">
                <a:solidFill>
                  <a:prstClr val="black"/>
                </a:solidFill>
                <a:ea typeface="BIZ UDPゴシック" panose="020B0400000000000000" pitchFamily="50" charset="-128"/>
              </a:rPr>
              <a:t>to the real growth rate of 2.0%.</a:t>
            </a:r>
            <a:endParaRPr kumimoji="1" lang="en-US" sz="10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93662" marR="0" lvl="0" indent="0" algn="l" defTabSz="457200" rtl="0" eaLnBrk="1" fontAlgn="auto" latinLnBrk="0" hangingPunct="1">
              <a:lnSpc>
                <a:spcPct val="120000"/>
              </a:lnSpc>
              <a:spcBef>
                <a:spcPts val="0"/>
              </a:spcBef>
              <a:spcAft>
                <a:spcPts val="0"/>
              </a:spcAft>
              <a:buClrTx/>
              <a:buSzTx/>
              <a:buFontTx/>
              <a:buNone/>
              <a:tabLst/>
              <a:defRPr/>
            </a:pP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　　　　　　　　　　　　　</a:t>
            </a:r>
            <a:endParaRPr kumimoji="1" lang="en-US" sz="10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p:txBody>
      </p:sp>
      <p:sp>
        <p:nvSpPr>
          <p:cNvPr id="7" name="テキスト ボックス 6">
            <a:extLst>
              <a:ext uri="{FF2B5EF4-FFF2-40B4-BE49-F238E27FC236}">
                <a16:creationId xmlns:a16="http://schemas.microsoft.com/office/drawing/2014/main" id="{9A80B462-D6E1-48A2-A083-D817787CE2C6}"/>
              </a:ext>
            </a:extLst>
          </p:cNvPr>
          <p:cNvSpPr txBox="1"/>
          <p:nvPr/>
        </p:nvSpPr>
        <p:spPr>
          <a:xfrm>
            <a:off x="0" y="61186"/>
            <a:ext cx="9906000" cy="461665"/>
          </a:xfrm>
          <a:prstGeom prst="rect">
            <a:avLst/>
          </a:prstGeom>
          <a:noFill/>
        </p:spPr>
        <p:txBody>
          <a:bodyPr wrap="square" lIns="91440" tIns="45720" rIns="91440" bIns="45720" rtlCol="0" anchor="t">
            <a:spAutoFit/>
          </a:bodyPr>
          <a:lstStyle>
            <a:defPPr>
              <a:defRPr lang="en-US"/>
            </a:defPPr>
            <a:lvl1pPr defTabSz="742950">
              <a:defRPr kumimoji="1" sz="2000">
                <a:solidFill>
                  <a:prstClr val="white"/>
                </a:solidFill>
                <a:latin typeface="HGS創英角ｺﾞｼｯｸUB" panose="020B0900000000000000" pitchFamily="50" charset="-128"/>
                <a:ea typeface="HGS創英角ｺﾞｼｯｸUB" panose="020B0900000000000000" pitchFamily="50" charset="-128"/>
              </a:defRPr>
            </a:lvl1p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2400" b="1" i="0" u="none" strike="noStrike" kern="1200" cap="none" spc="0" normalizeH="0" noProof="0" dirty="0">
                <a:ln>
                  <a:noFill/>
                </a:ln>
                <a:effectLst/>
                <a:uLnTx/>
                <a:uFillTx/>
                <a:latin typeface="+mn-lt"/>
                <a:ea typeface="HGS創英角ｺﾞｼｯｸUB"/>
              </a:rPr>
              <a:t>3. (2) Osaka GDP Simulation (Preliminary Estimate)</a:t>
            </a:r>
            <a:endParaRPr kumimoji="1" lang="en-US" sz="2400" b="1" i="0" u="none" strike="noStrike" kern="1200" cap="none" spc="0" normalizeH="0" baseline="0" noProof="0" dirty="0">
              <a:ln>
                <a:noFill/>
              </a:ln>
              <a:effectLst/>
              <a:uLnTx/>
              <a:uFillTx/>
              <a:latin typeface="+mn-lt"/>
              <a:ea typeface="HGS創英角ｺﾞｼｯｸUB"/>
            </a:endParaRPr>
          </a:p>
        </p:txBody>
      </p:sp>
      <p:sp>
        <p:nvSpPr>
          <p:cNvPr id="5" name="テキスト ボックス 4">
            <a:extLst>
              <a:ext uri="{FF2B5EF4-FFF2-40B4-BE49-F238E27FC236}">
                <a16:creationId xmlns:a16="http://schemas.microsoft.com/office/drawing/2014/main" id="{33BB8681-09BD-4209-83B9-3A87029708AC}"/>
              </a:ext>
            </a:extLst>
          </p:cNvPr>
          <p:cNvSpPr txBox="1"/>
          <p:nvPr/>
        </p:nvSpPr>
        <p:spPr>
          <a:xfrm>
            <a:off x="127648" y="619512"/>
            <a:ext cx="9650704" cy="577081"/>
          </a:xfrm>
          <a:prstGeom prst="rect">
            <a:avLst/>
          </a:prstGeom>
          <a:solidFill>
            <a:schemeClr val="bg1">
              <a:lumMod val="85000"/>
            </a:schemeClr>
          </a:solidFill>
        </p:spPr>
        <p:txBody>
          <a:bodyPr wrap="square" rtlCol="0">
            <a:spAutoFit/>
          </a:bodyPr>
          <a:lstStyle>
            <a:defPPr>
              <a:defRPr lang="en-US"/>
            </a:defPPr>
            <a:lvl1pPr marL="285750" marR="0" lvl="0" indent="-285750" fontAlgn="auto">
              <a:lnSpc>
                <a:spcPct val="120000"/>
              </a:lnSpc>
              <a:spcBef>
                <a:spcPts val="0"/>
              </a:spcBef>
              <a:spcAft>
                <a:spcPts val="0"/>
              </a:spcAft>
              <a:buClrTx/>
              <a:buSzTx/>
              <a:buFont typeface="BIZ UDPゴシック" panose="020B0400000000000000" pitchFamily="50" charset="-128"/>
              <a:buChar char="○"/>
              <a:tabLst/>
              <a:defRPr kumimoji="1" sz="1200" b="1" i="0" u="none" strike="noStrike" cap="none" spc="0" normalizeH="0" baseline="0">
                <a:ln>
                  <a:noFill/>
                </a:ln>
                <a:solidFill>
                  <a:prstClr val="black"/>
                </a:solidFill>
                <a:effectLst/>
                <a:uLnTx/>
                <a:uFillTx/>
                <a:latin typeface="BIZ UDPゴシック" panose="020B0400000000000000" pitchFamily="50" charset="-128"/>
                <a:ea typeface="BIZ UDPゴシック" panose="020B0400000000000000" pitchFamily="50" charset="-128"/>
              </a:defRPr>
            </a:lvl1pPr>
          </a:lstStyle>
          <a:p>
            <a:pPr marL="285750" marR="0" lvl="0" indent="-285750" algn="l" defTabSz="457200" rtl="0" eaLnBrk="1" fontAlgn="auto" latinLnBrk="0" hangingPunct="1">
              <a:lnSpc>
                <a:spcPct val="100000"/>
              </a:lnSpc>
              <a:spcBef>
                <a:spcPts val="0"/>
              </a:spcBef>
              <a:spcAft>
                <a:spcPts val="0"/>
              </a:spcAft>
              <a:buClrTx/>
              <a:buSzTx/>
              <a:buFont typeface="BIZ UDPゴシック" panose="020B0400000000000000" pitchFamily="50" charset="-128"/>
              <a:buChar char="○"/>
              <a:tabLst/>
              <a:defRPr/>
            </a:pPr>
            <a:r>
              <a:rPr lang="en-US" sz="1050"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By implementing “Beyond EXPO 2025” across all of Osaka, we aim to achieve a nominal GDP of approximately 80 trillion yen (approximately 60 trillion yen in real terms) for Osaka by the 2040s.</a:t>
            </a:r>
            <a:endParaRPr kumimoji="1" lang="en-US" sz="1050" b="1"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endParaRPr>
          </a:p>
          <a:p>
            <a:pPr marL="285750" marR="0" lvl="0" indent="-285750" algn="l" defTabSz="457200" rtl="0" eaLnBrk="1" fontAlgn="auto" latinLnBrk="0" hangingPunct="1">
              <a:lnSpc>
                <a:spcPct val="100000"/>
              </a:lnSpc>
              <a:spcBef>
                <a:spcPts val="0"/>
              </a:spcBef>
              <a:spcAft>
                <a:spcPts val="0"/>
              </a:spcAft>
              <a:buClrTx/>
              <a:buSzTx/>
              <a:buFont typeface="BIZ UDPゴシック" panose="020B0400000000000000" pitchFamily="50" charset="-128"/>
              <a:buChar char="○"/>
              <a:tabLst/>
              <a:defRPr/>
            </a:pPr>
            <a:r>
              <a:rPr lang="en-US" sz="1050"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By further strengthening initiatives that leverage Osaka’s strengths, we aim to further increase our domestic market share (projected for FY2040: 8.4%).　</a:t>
            </a:r>
            <a:endParaRPr kumimoji="1" lang="en-US" sz="1050" b="1"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endParaRPr>
          </a:p>
        </p:txBody>
      </p:sp>
      <p:sp>
        <p:nvSpPr>
          <p:cNvPr id="2" name="大かっこ 1">
            <a:extLst>
              <a:ext uri="{FF2B5EF4-FFF2-40B4-BE49-F238E27FC236}">
                <a16:creationId xmlns:a16="http://schemas.microsoft.com/office/drawing/2014/main" id="{EFA2F920-9F1C-42AC-AE91-C3158135B5D5}"/>
              </a:ext>
            </a:extLst>
          </p:cNvPr>
          <p:cNvSpPr/>
          <p:nvPr/>
        </p:nvSpPr>
        <p:spPr>
          <a:xfrm>
            <a:off x="154393" y="1381772"/>
            <a:ext cx="9629004" cy="1648517"/>
          </a:xfrm>
          <a:prstGeom prst="bracketPair">
            <a:avLst>
              <a:gd name="adj" fmla="val 5399"/>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black"/>
              </a:solidFill>
              <a:effectLst/>
              <a:uLnTx/>
              <a:uFillTx/>
              <a:ea typeface="游ゴシック" panose="020B0400000000000000" pitchFamily="50" charset="-128"/>
              <a:cs typeface="+mn-cs"/>
            </a:endParaRPr>
          </a:p>
        </p:txBody>
      </p:sp>
      <p:sp>
        <p:nvSpPr>
          <p:cNvPr id="8" name="スライド番号プレースホルダー 3">
            <a:extLst>
              <a:ext uri="{FF2B5EF4-FFF2-40B4-BE49-F238E27FC236}">
                <a16:creationId xmlns:a16="http://schemas.microsoft.com/office/drawing/2014/main" id="{8D67653F-B978-4DF7-A80E-4E53289D322F}"/>
              </a:ext>
            </a:extLst>
          </p:cNvPr>
          <p:cNvSpPr>
            <a:spLocks noGrp="1"/>
          </p:cNvSpPr>
          <p:nvPr>
            <p:ph type="sldNum" sz="quarter" idx="12"/>
          </p:nvPr>
        </p:nvSpPr>
        <p:spPr>
          <a:xfrm>
            <a:off x="7677150" y="6564184"/>
            <a:ext cx="2228850" cy="365125"/>
          </a:xfrm>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en-US" sz="1200" b="0" i="0" u="none" strike="noStrike" kern="1200" cap="none" spc="0" normalizeH="0" baseline="0" noProof="0" smtClean="0">
                <a:ln>
                  <a:noFill/>
                </a:ln>
                <a:solidFill>
                  <a:prstClr val="black">
                    <a:tint val="75000"/>
                  </a:prstClr>
                </a:solidFill>
                <a:effectLst/>
                <a:uLnTx/>
                <a:uFillTx/>
                <a:latin typeface="+mn-lt"/>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1" lang="en-US" sz="1200" b="0" i="0" u="none" strike="noStrike" kern="1200" cap="none" spc="0" normalizeH="0" baseline="0" noProof="0" dirty="0">
              <a:ln>
                <a:noFill/>
              </a:ln>
              <a:solidFill>
                <a:prstClr val="black">
                  <a:tint val="75000"/>
                </a:prstClr>
              </a:solidFill>
              <a:effectLst/>
              <a:uLnTx/>
              <a:uFillTx/>
              <a:latin typeface="+mn-lt"/>
              <a:ea typeface="BIZ UDPゴシック" panose="020B0400000000000000" pitchFamily="50" charset="-128"/>
              <a:cs typeface="+mn-cs"/>
            </a:endParaRPr>
          </a:p>
        </p:txBody>
      </p:sp>
    </p:spTree>
    <p:extLst>
      <p:ext uri="{BB962C8B-B14F-4D97-AF65-F5344CB8AC3E}">
        <p14:creationId xmlns:p14="http://schemas.microsoft.com/office/powerpoint/2010/main" val="664522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D173F5B-FD2F-4B3E-B54D-CD1B02505E39}"/>
              </a:ext>
            </a:extLst>
          </p:cNvPr>
          <p:cNvSpPr txBox="1"/>
          <p:nvPr/>
        </p:nvSpPr>
        <p:spPr>
          <a:xfrm>
            <a:off x="0" y="2680653"/>
            <a:ext cx="9906000" cy="796052"/>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1" sz="3400" i="0" u="none" strike="noStrike" cap="none" normalizeH="0">
                <a:ln>
                  <a:noFill/>
                </a:ln>
                <a:solidFill>
                  <a:prstClr val="black"/>
                </a:solidFill>
                <a:effectLst/>
                <a:uLnTx/>
                <a:uFillTx/>
                <a:latin typeface="HGP創英角ｺﾞｼｯｸUB" panose="020B0900000000000000" pitchFamily="50" charset="-128"/>
                <a:ea typeface="HGP創英角ｺﾞｼｯｸUB" panose="020B0900000000000000" pitchFamily="50" charset="-128"/>
              </a:defRPr>
            </a:lvl1pPr>
          </a:lstStyle>
          <a:p>
            <a:pPr rtl="0">
              <a:lnSpc>
                <a:spcPct val="150000"/>
              </a:lnSpc>
            </a:pPr>
            <a:r>
              <a:rPr lang="en-US" b="1" noProof="0" dirty="0">
                <a:latin typeface="Calibri" panose="020F0502020204030204" pitchFamily="34" charset="0"/>
                <a:ea typeface="Calibri" panose="020F0502020204030204" pitchFamily="34" charset="0"/>
                <a:cs typeface="Calibri" panose="020F0502020204030204" pitchFamily="34" charset="0"/>
              </a:rPr>
              <a:t>III. Policy Direction of Beyond EXPO 2025</a:t>
            </a:r>
          </a:p>
        </p:txBody>
      </p:sp>
      <p:sp>
        <p:nvSpPr>
          <p:cNvPr id="7" name="テキスト ボックス 6">
            <a:extLst>
              <a:ext uri="{FF2B5EF4-FFF2-40B4-BE49-F238E27FC236}">
                <a16:creationId xmlns:a16="http://schemas.microsoft.com/office/drawing/2014/main" id="{9E708D4F-F1B3-40D6-881E-BA1E45AD99F2}"/>
              </a:ext>
            </a:extLst>
          </p:cNvPr>
          <p:cNvSpPr txBox="1"/>
          <p:nvPr/>
        </p:nvSpPr>
        <p:spPr>
          <a:xfrm>
            <a:off x="628229" y="4328573"/>
            <a:ext cx="8649542" cy="1361027"/>
          </a:xfrm>
          <a:prstGeom prst="rect">
            <a:avLst/>
          </a:prstGeom>
          <a:noFill/>
          <a:ln w="12700">
            <a:solidFill>
              <a:schemeClr val="tx1"/>
            </a:solidFill>
            <a:prstDash val="solid"/>
          </a:ln>
        </p:spPr>
        <p:txBody>
          <a:bodyPr wrap="square" rtlCol="0" anchor="ctr">
            <a:noAutofit/>
          </a:bodyPr>
          <a:lstStyle/>
          <a:p>
            <a:pPr defTabSz="653156" rtl="0">
              <a:spcAft>
                <a:spcPts val="600"/>
              </a:spcAft>
              <a:defRPr/>
            </a:pPr>
            <a:r>
              <a:rPr lang="en-US" sz="1500" noProof="0" dirty="0">
                <a:latin typeface="Calibri" panose="020F0502020204030204" pitchFamily="34" charset="0"/>
                <a:ea typeface="Calibri" panose="020F0502020204030204" pitchFamily="34" charset="0"/>
                <a:cs typeface="Calibri" panose="020F0502020204030204" pitchFamily="34" charset="0"/>
              </a:rPr>
              <a:t>■ This Policy Direction summarizes the initiatives under each pillar based on the Fundamental Principles, while taking into account the circumstances at the time of the formulation of Beyond EXPO 2025.</a:t>
            </a:r>
            <a:endParaRPr kumimoji="1" lang="en-US" sz="1500" noProof="0" dirty="0">
              <a:latin typeface="Calibri" panose="020F0502020204030204" pitchFamily="34" charset="0"/>
              <a:ea typeface="Calibri" panose="020F0502020204030204" pitchFamily="34" charset="0"/>
              <a:cs typeface="Calibri" panose="020F0502020204030204" pitchFamily="34" charset="0"/>
            </a:endParaRPr>
          </a:p>
          <a:p>
            <a:pPr defTabSz="653156" rtl="0">
              <a:spcAft>
                <a:spcPts val="600"/>
              </a:spcAft>
              <a:defRPr/>
            </a:pPr>
            <a:r>
              <a:rPr lang="en-US" sz="1500" noProof="0" dirty="0">
                <a:latin typeface="Calibri" panose="020F0502020204030204" pitchFamily="34" charset="0"/>
                <a:ea typeface="Calibri" panose="020F0502020204030204" pitchFamily="34" charset="0"/>
                <a:cs typeface="Calibri" panose="020F0502020204030204" pitchFamily="34" charset="0"/>
              </a:rPr>
              <a:t>■ Going forward, this Policy Direction will be reviewed flexibly on an annual basis, taking into account policy progress and environmental changes, with the aim of further enhancement. </a:t>
            </a:r>
            <a:endParaRPr kumimoji="1" lang="en-US" sz="1500" noProof="0" dirty="0">
              <a:latin typeface="Calibri" panose="020F0502020204030204" pitchFamily="34" charset="0"/>
              <a:ea typeface="Calibri" panose="020F0502020204030204" pitchFamily="34" charset="0"/>
              <a:cs typeface="Calibri" panose="020F0502020204030204" pitchFamily="34" charset="0"/>
            </a:endParaRPr>
          </a:p>
        </p:txBody>
      </p:sp>
      <p:sp>
        <p:nvSpPr>
          <p:cNvPr id="6" name="スライド番号プレースホルダー 1">
            <a:extLst>
              <a:ext uri="{FF2B5EF4-FFF2-40B4-BE49-F238E27FC236}">
                <a16:creationId xmlns:a16="http://schemas.microsoft.com/office/drawing/2014/main" id="{DF10B80C-D308-7166-BDCA-45F3C2A4EEF4}"/>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Calibri" panose="020F0502020204030204" pitchFamily="34" charset="0"/>
                <a:cs typeface="Calibri" panose="020F0502020204030204" pitchFamily="34" charset="0"/>
              </a:rPr>
              <a:pPr/>
              <a:t>16</a:t>
            </a:fld>
            <a:endParaRPr kumimoji="1" lang="en-US" noProof="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01538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E74CAE12-5E41-4196-B2E2-6EB04A535240}"/>
              </a:ext>
            </a:extLst>
          </p:cNvPr>
          <p:cNvSpPr/>
          <p:nvPr/>
        </p:nvSpPr>
        <p:spPr>
          <a:xfrm>
            <a:off x="205483" y="920919"/>
            <a:ext cx="9500071" cy="307625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25" name="正方形/長方形 24">
            <a:extLst>
              <a:ext uri="{FF2B5EF4-FFF2-40B4-BE49-F238E27FC236}">
                <a16:creationId xmlns:a16="http://schemas.microsoft.com/office/drawing/2014/main" id="{1CCA3058-233D-4FA0-ADC3-1D1C20164A32}"/>
              </a:ext>
            </a:extLst>
          </p:cNvPr>
          <p:cNvSpPr/>
          <p:nvPr/>
        </p:nvSpPr>
        <p:spPr>
          <a:xfrm>
            <a:off x="202765" y="4974525"/>
            <a:ext cx="9491758" cy="145605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52" name="円/楕円 72">
            <a:extLst>
              <a:ext uri="{FF2B5EF4-FFF2-40B4-BE49-F238E27FC236}">
                <a16:creationId xmlns:a16="http://schemas.microsoft.com/office/drawing/2014/main" id="{22586DA2-861F-4DF5-89C1-3E84E17D8240}"/>
              </a:ext>
            </a:extLst>
          </p:cNvPr>
          <p:cNvSpPr/>
          <p:nvPr/>
        </p:nvSpPr>
        <p:spPr>
          <a:xfrm>
            <a:off x="6597701" y="5309267"/>
            <a:ext cx="2700000" cy="900000"/>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714" b="1" noProof="0" dirty="0">
              <a:solidFill>
                <a:prstClr val="black"/>
              </a:solidFill>
              <a:ea typeface="Meiryo UI" panose="020B0604030504040204" pitchFamily="50" charset="-128"/>
            </a:endParaRPr>
          </a:p>
        </p:txBody>
      </p:sp>
      <p:sp>
        <p:nvSpPr>
          <p:cNvPr id="24" name="正方形/長方形 23">
            <a:extLst>
              <a:ext uri="{FF2B5EF4-FFF2-40B4-BE49-F238E27FC236}">
                <a16:creationId xmlns:a16="http://schemas.microsoft.com/office/drawing/2014/main" id="{AC8C608C-D80C-4643-9879-924328DA3E1D}"/>
              </a:ext>
            </a:extLst>
          </p:cNvPr>
          <p:cNvSpPr/>
          <p:nvPr/>
        </p:nvSpPr>
        <p:spPr>
          <a:xfrm>
            <a:off x="-4357" y="-5847"/>
            <a:ext cx="9906000" cy="584775"/>
          </a:xfrm>
          <a:prstGeom prst="rect">
            <a:avLst/>
          </a:prstGeom>
          <a:noFill/>
        </p:spPr>
        <p:txBody>
          <a:bodyPr wrap="square" rtlCol="0">
            <a:spAutoFit/>
          </a:bodyPr>
          <a:lstStyle/>
          <a:p>
            <a:pPr marL="342900" marR="0" lvl="0" indent="-342900" algn="l" defTabSz="742950" rtl="0" eaLnBrk="1" fontAlgn="auto" latinLnBrk="0" hangingPunct="1">
              <a:lnSpc>
                <a:spcPct val="100000"/>
              </a:lnSpc>
              <a:spcBef>
                <a:spcPts val="0"/>
              </a:spcBef>
              <a:spcAft>
                <a:spcPts val="0"/>
              </a:spcAft>
              <a:buClrTx/>
              <a:buSzTx/>
              <a:buFontTx/>
              <a:buAutoNum type="arabicPeriod"/>
              <a:tabLst/>
              <a:defRPr/>
            </a:pPr>
            <a:r>
              <a:rPr lang="en-US" sz="1600" b="1" i="0" u="none" strike="noStrike" kern="1200" cap="none" spc="0" normalizeH="0" noProof="0" dirty="0">
                <a:ln>
                  <a:noFill/>
                </a:ln>
                <a:solidFill>
                  <a:prstClr val="white"/>
                </a:solidFill>
                <a:effectLst/>
                <a:uLnTx/>
                <a:uFillTx/>
                <a:ea typeface="HGS創英角ｺﾞｼｯｸUB" panose="020B0900000000000000" pitchFamily="50" charset="-128"/>
                <a:cs typeface="+mn-cs"/>
              </a:rPr>
              <a:t>A Leading Innovation </a:t>
            </a:r>
            <a:r>
              <a:rPr lang="en-US" sz="1600" b="1" noProof="0" dirty="0">
                <a:solidFill>
                  <a:prstClr val="white"/>
                </a:solidFill>
                <a:ea typeface="HGS創英角ｺﾞｼｯｸUB" panose="020B0900000000000000" pitchFamily="50" charset="-128"/>
              </a:rPr>
              <a:t>C</a:t>
            </a:r>
            <a:r>
              <a:rPr lang="en-US" sz="1600" b="1" i="0" u="none" strike="noStrike" kern="1200" cap="none" spc="0" normalizeH="0" noProof="0" dirty="0">
                <a:ln>
                  <a:noFill/>
                </a:ln>
                <a:solidFill>
                  <a:prstClr val="white"/>
                </a:solidFill>
                <a:effectLst/>
                <a:uLnTx/>
                <a:uFillTx/>
                <a:ea typeface="HGS創英角ｺﾞｼｯｸUB" panose="020B0900000000000000" pitchFamily="50" charset="-128"/>
                <a:cs typeface="+mn-cs"/>
              </a:rPr>
              <a:t>ity Making </a:t>
            </a:r>
            <a:r>
              <a:rPr lang="en-US" sz="1600" b="1" noProof="0" dirty="0">
                <a:solidFill>
                  <a:prstClr val="white"/>
                </a:solidFill>
                <a:ea typeface="HGS創英角ｺﾞｼｯｸUB" panose="020B0900000000000000" pitchFamily="50" charset="-128"/>
              </a:rPr>
              <a:t>I</a:t>
            </a:r>
            <a:r>
              <a:rPr lang="en-US" sz="1600" b="1" i="0" u="none" strike="noStrike" kern="1200" cap="none" spc="0" normalizeH="0" noProof="0" dirty="0">
                <a:ln>
                  <a:noFill/>
                </a:ln>
                <a:solidFill>
                  <a:prstClr val="white"/>
                </a:solidFill>
                <a:effectLst/>
                <a:uLnTx/>
                <a:uFillTx/>
                <a:ea typeface="HGS創英角ｺﾞｼｯｸUB" panose="020B0900000000000000" pitchFamily="50" charset="-128"/>
                <a:cs typeface="+mn-cs"/>
              </a:rPr>
              <a:t>nroads into Next-generation </a:t>
            </a:r>
            <a:r>
              <a:rPr lang="en-US" sz="1600" b="1" noProof="0" dirty="0">
                <a:solidFill>
                  <a:prstClr val="white"/>
                </a:solidFill>
                <a:ea typeface="HGS創英角ｺﾞｼｯｸUB" panose="020B0900000000000000" pitchFamily="50" charset="-128"/>
              </a:rPr>
              <a:t>I</a:t>
            </a:r>
            <a:r>
              <a:rPr lang="en-US" sz="1600" b="1" i="0" u="none" strike="noStrike" kern="1200" cap="none" spc="0" normalizeH="0" noProof="0" dirty="0">
                <a:ln>
                  <a:noFill/>
                </a:ln>
                <a:solidFill>
                  <a:prstClr val="white"/>
                </a:solidFill>
                <a:effectLst/>
                <a:uLnTx/>
                <a:uFillTx/>
                <a:ea typeface="HGS創英角ｺﾞｼｯｸUB" panose="020B0900000000000000" pitchFamily="50" charset="-128"/>
                <a:cs typeface="+mn-cs"/>
              </a:rPr>
              <a:t>ndustries by Leveraging Osaka’s Unique Strengths</a:t>
            </a:r>
          </a:p>
        </p:txBody>
      </p:sp>
      <p:sp>
        <p:nvSpPr>
          <p:cNvPr id="6" name="テキスト ボックス 5">
            <a:extLst>
              <a:ext uri="{FF2B5EF4-FFF2-40B4-BE49-F238E27FC236}">
                <a16:creationId xmlns:a16="http://schemas.microsoft.com/office/drawing/2014/main" id="{1217FE60-2BD6-41D1-81CB-DE306B59B182}"/>
              </a:ext>
            </a:extLst>
          </p:cNvPr>
          <p:cNvSpPr txBox="1"/>
          <p:nvPr/>
        </p:nvSpPr>
        <p:spPr>
          <a:xfrm>
            <a:off x="200446" y="4801924"/>
            <a:ext cx="2147100" cy="338554"/>
          </a:xfrm>
          <a:prstGeom prst="rect">
            <a:avLst/>
          </a:prstGeom>
          <a:solidFill>
            <a:srgbClr val="0070C0"/>
          </a:solidFill>
          <a:ln>
            <a:solidFill>
              <a:srgbClr val="0070C0"/>
            </a:solidFill>
          </a:ln>
        </p:spPr>
        <p:txBody>
          <a:bodyPr wrap="square" rtlCol="0">
            <a:spAutoFit/>
          </a:bodyPr>
          <a:lstStyle/>
          <a:p>
            <a:pPr marL="128137" marR="0" lvl="0" indent="-128137" algn="ctr" defTabSz="4572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a:noFill/>
                </a:ln>
                <a:solidFill>
                  <a:prstClr val="white"/>
                </a:solidFill>
                <a:effectLst/>
                <a:uLnTx/>
                <a:uFillTx/>
                <a:ea typeface="BIZ UDPゴシック" panose="020B0400000000000000" pitchFamily="50" charset="-128"/>
                <a:cs typeface="+mn-cs"/>
              </a:rPr>
              <a:t>Pillars of Initiatives</a:t>
            </a:r>
          </a:p>
        </p:txBody>
      </p:sp>
      <p:sp>
        <p:nvSpPr>
          <p:cNvPr id="28" name="円/楕円 72">
            <a:extLst>
              <a:ext uri="{FF2B5EF4-FFF2-40B4-BE49-F238E27FC236}">
                <a16:creationId xmlns:a16="http://schemas.microsoft.com/office/drawing/2014/main" id="{9B22DF0B-8C4C-4063-919C-1BDF4E884E16}"/>
              </a:ext>
            </a:extLst>
          </p:cNvPr>
          <p:cNvSpPr/>
          <p:nvPr/>
        </p:nvSpPr>
        <p:spPr>
          <a:xfrm>
            <a:off x="692902" y="5309092"/>
            <a:ext cx="2700000" cy="900000"/>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714" b="1" i="0" u="none" strike="noStrike" kern="1200" cap="none" spc="0" normalizeH="0" baseline="0" noProof="0" dirty="0">
              <a:ln>
                <a:noFill/>
              </a:ln>
              <a:solidFill>
                <a:prstClr val="black"/>
              </a:solidFill>
              <a:effectLst/>
              <a:uLnTx/>
              <a:uFillTx/>
              <a:ea typeface="Meiryo UI" panose="020B0604030504040204" pitchFamily="50" charset="-128"/>
              <a:cs typeface="Meiryo UI" panose="020B0604030504040204" pitchFamily="50" charset="-128"/>
            </a:endParaRPr>
          </a:p>
        </p:txBody>
      </p:sp>
      <p:sp>
        <p:nvSpPr>
          <p:cNvPr id="33" name="円/楕円 72">
            <a:extLst>
              <a:ext uri="{FF2B5EF4-FFF2-40B4-BE49-F238E27FC236}">
                <a16:creationId xmlns:a16="http://schemas.microsoft.com/office/drawing/2014/main" id="{A70C945E-CC57-4A2C-A2B6-AAF0727D03E0}"/>
              </a:ext>
            </a:extLst>
          </p:cNvPr>
          <p:cNvSpPr/>
          <p:nvPr/>
        </p:nvSpPr>
        <p:spPr>
          <a:xfrm>
            <a:off x="3609754" y="5309267"/>
            <a:ext cx="2700000" cy="90000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714" b="1" noProof="0" dirty="0">
              <a:solidFill>
                <a:prstClr val="black"/>
              </a:solidFill>
              <a:ea typeface="Meiryo UI" panose="020B0604030504040204" pitchFamily="50" charset="-128"/>
            </a:endParaRPr>
          </a:p>
        </p:txBody>
      </p:sp>
      <p:sp>
        <p:nvSpPr>
          <p:cNvPr id="5" name="二等辺三角形 4">
            <a:extLst>
              <a:ext uri="{FF2B5EF4-FFF2-40B4-BE49-F238E27FC236}">
                <a16:creationId xmlns:a16="http://schemas.microsoft.com/office/drawing/2014/main" id="{38B5DF2B-AFDC-4AE2-BE32-DF9A92B28A0D}"/>
              </a:ext>
            </a:extLst>
          </p:cNvPr>
          <p:cNvSpPr/>
          <p:nvPr/>
        </p:nvSpPr>
        <p:spPr>
          <a:xfrm rot="10800000">
            <a:off x="4326482" y="4732178"/>
            <a:ext cx="1322614" cy="317046"/>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3" name="正方形/長方形 2">
            <a:extLst>
              <a:ext uri="{FF2B5EF4-FFF2-40B4-BE49-F238E27FC236}">
                <a16:creationId xmlns:a16="http://schemas.microsoft.com/office/drawing/2014/main" id="{A419F3BD-2C8E-450E-86B1-71ACC8A46A29}"/>
              </a:ext>
            </a:extLst>
          </p:cNvPr>
          <p:cNvSpPr/>
          <p:nvPr/>
        </p:nvSpPr>
        <p:spPr>
          <a:xfrm>
            <a:off x="350016" y="1433393"/>
            <a:ext cx="2880000" cy="236710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schemeClr val="tx1"/>
                </a:solidFill>
                <a:effectLst/>
                <a:uLnTx/>
                <a:uFillTx/>
                <a:ea typeface="BIZ UDPゴシック" panose="020B0400000000000000" pitchFamily="50" charset="-128"/>
                <a:cs typeface="+mn-cs"/>
              </a:rPr>
              <a:t>■ Using the Expo as an opportunity to drive technological innovation</a:t>
            </a:r>
            <a:endParaRPr kumimoji="1" lang="en-US" sz="1200" b="1" i="0" u="none" strike="noStrike" kern="1200" cap="none" spc="0" normalizeH="0" baseline="0" noProof="0" dirty="0">
              <a:ln>
                <a:noFill/>
              </a:ln>
              <a:solidFill>
                <a:schemeClr val="tx1"/>
              </a:solidFill>
              <a:effectLst/>
              <a:uLnTx/>
              <a:uFillTx/>
              <a:ea typeface="BIZ UDPゴシック" panose="020B0400000000000000" pitchFamily="50" charset="-128"/>
              <a:cs typeface="+mn-cs"/>
            </a:endParaRPr>
          </a:p>
          <a:p>
            <a:pPr marL="74613" marR="0" lvl="0" indent="-74613" algn="l" defTabSz="457200" rtl="0" eaLnBrk="1" fontAlgn="auto" latinLnBrk="0" hangingPunct="1">
              <a:lnSpc>
                <a:spcPts val="1100"/>
              </a:lnSpc>
              <a:spcBef>
                <a:spcPts val="0"/>
              </a:spcBef>
              <a:spcAft>
                <a:spcPts val="0"/>
              </a:spcAft>
              <a:buClrTx/>
              <a:buSzTx/>
              <a:buFontTx/>
              <a:buNone/>
              <a:tabLst/>
              <a:defRPr/>
            </a:pPr>
            <a:r>
              <a:rPr lang="en-US" sz="1000" noProof="0" dirty="0">
                <a:solidFill>
                  <a:schemeClr val="tx1"/>
                </a:solidFill>
                <a:ea typeface="BIZ UDPゴシック" panose="020B0400000000000000" pitchFamily="50" charset="-128"/>
              </a:rPr>
              <a:t>・Undertaking efforts to implement innovative technologies in society in fields such as regenerative medicine, healthcare, and AI and robotics</a:t>
            </a:r>
            <a:endParaRPr kumimoji="1" lang="en-US" sz="1000" noProof="0" dirty="0">
              <a:solidFill>
                <a:schemeClr val="tx1"/>
              </a:solidFill>
              <a:ea typeface="BIZ UDPゴシック" panose="020B0400000000000000" pitchFamily="50" charset="-128"/>
            </a:endParaRPr>
          </a:p>
          <a:p>
            <a:pPr marL="74613" marR="0" lvl="0" indent="-74613" algn="l" defTabSz="457200" rtl="0" eaLnBrk="1" fontAlgn="auto" latinLnBrk="0" hangingPunct="1">
              <a:lnSpc>
                <a:spcPts val="1100"/>
              </a:lnSpc>
              <a:spcBef>
                <a:spcPts val="0"/>
              </a:spcBef>
              <a:spcAft>
                <a:spcPts val="200"/>
              </a:spcAft>
              <a:buClrTx/>
              <a:buSzTx/>
              <a:buFontTx/>
              <a:buNone/>
              <a:tabLst/>
              <a:defRPr/>
            </a:pPr>
            <a:r>
              <a:rPr lang="en-US" sz="1000" i="0" u="none" strike="noStrike" kern="1200" cap="none" spc="0" normalizeH="0" noProof="0" dirty="0">
                <a:ln>
                  <a:noFill/>
                </a:ln>
                <a:solidFill>
                  <a:schemeClr val="tx1"/>
                </a:solidFill>
                <a:effectLst/>
                <a:uLnTx/>
                <a:uFillTx/>
                <a:ea typeface="BIZ UDPゴシック"/>
              </a:rPr>
              <a:t>・432 small and medium-sized enterprises also showcasing cutting-edge </a:t>
            </a:r>
            <a:r>
              <a:rPr lang="en-US" sz="1000" i="0" u="none" strike="noStrike" kern="1200" cap="none" spc="0" normalizeH="0" noProof="0" dirty="0">
                <a:ln>
                  <a:noFill/>
                </a:ln>
                <a:solidFill>
                  <a:schemeClr val="tx1"/>
                </a:solidFill>
                <a:effectLst/>
                <a:uLnTx/>
                <a:uFillTx/>
                <a:ea typeface="BIZ UDPゴシック" panose="020B0400000000000000" pitchFamily="50" charset="-128"/>
                <a:cs typeface="+mn-cs"/>
              </a:rPr>
              <a:t>technologies as part of the Reborn Challenge initiatives</a:t>
            </a:r>
            <a:endParaRPr kumimoji="1" lang="en-US" sz="1000" i="0" u="none" strike="noStrike" kern="1200" cap="none" spc="0" normalizeH="0" baseline="0" noProof="0" dirty="0">
              <a:ln>
                <a:noFill/>
              </a:ln>
              <a:solidFill>
                <a:schemeClr val="tx1"/>
              </a:solidFill>
              <a:effectLst/>
              <a:uLnTx/>
              <a:uFillTx/>
              <a:ea typeface="BIZ UDPゴシック" panose="020B0400000000000000" pitchFamily="50" charset="-128"/>
              <a:cs typeface="+mn-cs"/>
            </a:endParaRPr>
          </a:p>
          <a:p>
            <a:pPr marL="0" marR="0" lvl="0" indent="0" algn="l"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schemeClr val="tx1"/>
                </a:solidFill>
                <a:effectLst/>
                <a:uLnTx/>
                <a:uFillTx/>
                <a:ea typeface="BIZ UDPゴシック" panose="020B0400000000000000" pitchFamily="50" charset="-128"/>
                <a:cs typeface="+mn-cs"/>
              </a:rPr>
              <a:t>■ Significant expansion of international business exchanges</a:t>
            </a:r>
            <a:endParaRPr kumimoji="1" lang="en-US" sz="1200" b="1" i="0" u="none" strike="noStrike" kern="1200" cap="none" spc="0" normalizeH="0" baseline="0" noProof="0" dirty="0">
              <a:ln>
                <a:noFill/>
              </a:ln>
              <a:solidFill>
                <a:schemeClr val="tx1"/>
              </a:solidFill>
              <a:effectLst/>
              <a:uLnTx/>
              <a:uFillTx/>
              <a:ea typeface="BIZ UDPゴシック" panose="020B0400000000000000" pitchFamily="50" charset="-128"/>
              <a:cs typeface="+mn-cs"/>
            </a:endParaRPr>
          </a:p>
          <a:p>
            <a:pPr marL="55563" marR="0" lvl="0" indent="-55563" algn="l" defTabSz="457200" rtl="0" eaLnBrk="1" fontAlgn="auto" latinLnBrk="0" hangingPunct="1">
              <a:lnSpc>
                <a:spcPts val="1100"/>
              </a:lnSpc>
              <a:spcBef>
                <a:spcPts val="0"/>
              </a:spcBef>
              <a:spcAft>
                <a:spcPts val="0"/>
              </a:spcAft>
              <a:buClrTx/>
              <a:buSzTx/>
              <a:buFontTx/>
              <a:buNone/>
              <a:tabLst/>
              <a:defRPr/>
            </a:pPr>
            <a:r>
              <a:rPr lang="en-US" sz="1000" b="0" i="0" u="none" strike="noStrike" kern="1200" cap="none" spc="0" normalizeH="0" noProof="0" dirty="0">
                <a:ln>
                  <a:noFill/>
                </a:ln>
                <a:solidFill>
                  <a:schemeClr val="tx1"/>
                </a:solidFill>
                <a:effectLst/>
                <a:uLnTx/>
                <a:uFillTx/>
                <a:ea typeface="BIZ UDPゴシック"/>
              </a:rPr>
              <a:t>・The Expo attracted overseas delegations, stimulating business exchanges (involving a total of around 7,000 overseas companies)</a:t>
            </a:r>
            <a:endParaRPr kumimoji="1" lang="en-US" sz="1000" b="0" i="0" u="none" strike="noStrike" kern="1200" cap="none" spc="0" normalizeH="0" baseline="0" noProof="0" dirty="0">
              <a:ln>
                <a:noFill/>
              </a:ln>
              <a:solidFill>
                <a:schemeClr val="tx1"/>
              </a:solidFill>
              <a:effectLst/>
              <a:uLnTx/>
              <a:uFillTx/>
              <a:ea typeface="BIZ UDPゴシック"/>
            </a:endParaRPr>
          </a:p>
          <a:p>
            <a:pPr marL="55563" marR="0" lvl="0" indent="-55563" algn="l" defTabSz="457200" rtl="0" eaLnBrk="1" fontAlgn="auto" latinLnBrk="0" hangingPunct="1">
              <a:lnSpc>
                <a:spcPts val="1100"/>
              </a:lnSpc>
              <a:spcBef>
                <a:spcPts val="0"/>
              </a:spcBef>
              <a:spcAft>
                <a:spcPts val="0"/>
              </a:spcAft>
              <a:buClrTx/>
              <a:buSzTx/>
              <a:buFontTx/>
              <a:buNone/>
              <a:tabLst/>
              <a:defRPr/>
            </a:pPr>
            <a:r>
              <a:rPr lang="en-US" sz="1000" b="0" i="0" u="none" strike="noStrike" kern="1200" cap="none" spc="0" normalizeH="0" noProof="0" dirty="0">
                <a:ln>
                  <a:noFill/>
                </a:ln>
                <a:solidFill>
                  <a:schemeClr val="tx1"/>
                </a:solidFill>
                <a:effectLst/>
                <a:uLnTx/>
                <a:uFillTx/>
                <a:ea typeface="BIZ UDPゴシック"/>
              </a:rPr>
              <a:t>・GSE and Japan Health brought together </a:t>
            </a:r>
            <a:r>
              <a:rPr lang="en-US" sz="1000" b="0" i="0" u="none" strike="noStrike" kern="1200" cap="none" spc="0" normalizeH="0" noProof="0" dirty="0">
                <a:ln>
                  <a:noFill/>
                </a:ln>
                <a:solidFill>
                  <a:schemeClr val="tx1"/>
                </a:solidFill>
                <a:effectLst/>
                <a:uLnTx/>
                <a:uFillTx/>
                <a:ea typeface="BIZ UDPゴシック" panose="020B0400000000000000" pitchFamily="50" charset="-128"/>
                <a:cs typeface="+mn-cs"/>
              </a:rPr>
              <a:t>global startups, major corporations, investors and others</a:t>
            </a:r>
            <a:endParaRPr kumimoji="1" lang="en-US" sz="1000" b="0" i="0" u="none" strike="noStrike" kern="1200" cap="none" spc="0" normalizeH="0" baseline="0" noProof="0" dirty="0">
              <a:ln>
                <a:noFill/>
              </a:ln>
              <a:solidFill>
                <a:schemeClr val="tx1"/>
              </a:solidFill>
              <a:effectLst/>
              <a:uLnTx/>
              <a:uFillTx/>
              <a:ea typeface="BIZ UDPゴシック" panose="020B0400000000000000" pitchFamily="50" charset="-128"/>
              <a:cs typeface="+mn-cs"/>
            </a:endParaRPr>
          </a:p>
        </p:txBody>
      </p:sp>
      <p:sp>
        <p:nvSpPr>
          <p:cNvPr id="40" name="正方形/長方形 39">
            <a:extLst>
              <a:ext uri="{FF2B5EF4-FFF2-40B4-BE49-F238E27FC236}">
                <a16:creationId xmlns:a16="http://schemas.microsoft.com/office/drawing/2014/main" id="{7863D706-504F-4886-83A5-D98490C0E4F3}"/>
              </a:ext>
            </a:extLst>
          </p:cNvPr>
          <p:cNvSpPr/>
          <p:nvPr/>
        </p:nvSpPr>
        <p:spPr>
          <a:xfrm>
            <a:off x="3452013" y="1442108"/>
            <a:ext cx="3010686" cy="236710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187960" marR="0" lvl="0" indent="-187960" algn="l" defTabSz="326578" rtl="0" eaLnBrk="1" fontAlgn="auto" latinLnBrk="0" hangingPunct="1">
              <a:lnSpc>
                <a:spcPts val="1100"/>
              </a:lnSpc>
              <a:spcBef>
                <a:spcPts val="0"/>
              </a:spcBef>
              <a:buClrTx/>
              <a:buSzTx/>
              <a:buFontTx/>
              <a:buNone/>
              <a:tabLst/>
              <a:defRPr/>
            </a:pPr>
            <a:r>
              <a:rPr lang="en-US" sz="1200" b="1" i="0" u="none" strike="noStrike" kern="100" cap="none" spc="0" normalizeH="0" noProof="0" dirty="0">
                <a:ln>
                  <a:noFill/>
                </a:ln>
                <a:solidFill>
                  <a:prstClr val="black"/>
                </a:solidFill>
                <a:effectLst/>
                <a:uLnTx/>
                <a:uFillTx/>
                <a:ea typeface="BIZ UDPゴシック" panose="020B0400000000000000" pitchFamily="50" charset="-128"/>
                <a:cs typeface="Times New Roman" panose="02020603050405020304" pitchFamily="18" charset="0"/>
              </a:rPr>
              <a:t>■ Life science</a:t>
            </a:r>
            <a:endParaRPr lang="en-US" sz="1200" b="1" i="0" u="none" strike="noStrike" kern="100" cap="none" spc="0" normalizeH="0" baseline="0" noProof="0" dirty="0">
              <a:ln>
                <a:noFill/>
              </a:ln>
              <a:solidFill>
                <a:prstClr val="black"/>
              </a:solidFill>
              <a:effectLst/>
              <a:uLnTx/>
              <a:uFillTx/>
              <a:ea typeface="BIZ UDPゴシック" panose="020B0400000000000000" pitchFamily="50" charset="-128"/>
              <a:cs typeface="Times New Roman" panose="02020603050405020304" pitchFamily="18" charset="0"/>
            </a:endParaRPr>
          </a:p>
          <a:p>
            <a:pPr marL="85725" marR="0" lvl="0" indent="-85725" algn="l" defTabSz="326578" rtl="0" eaLnBrk="1" fontAlgn="auto" latinLnBrk="0" hangingPunct="1">
              <a:lnSpc>
                <a:spcPts val="1100"/>
              </a:lnSpc>
              <a:spcBef>
                <a:spcPts val="0"/>
              </a:spcBef>
              <a:buClrTx/>
              <a:buSzTx/>
              <a:buFontTx/>
              <a:buNone/>
              <a:tabLst/>
              <a:defRPr/>
            </a:pPr>
            <a:r>
              <a:rPr lang="en-US" sz="1000" b="0" i="0" u="none" strike="noStrike" kern="100" cap="none" spc="0" normalizeH="0" noProof="0" dirty="0">
                <a:ln>
                  <a:noFill/>
                </a:ln>
                <a:solidFill>
                  <a:prstClr val="black"/>
                </a:solidFill>
                <a:effectLst/>
                <a:uLnTx/>
                <a:uFillTx/>
                <a:ea typeface="BIZ UDPゴシック"/>
                <a:cs typeface="Times New Roman"/>
              </a:rPr>
              <a:t>・ Forming a world-class life sciences cluster centered on the three hubs of Nakanoshima Qross, KENTO and Saito</a:t>
            </a:r>
            <a:endParaRPr lang="en-US" sz="1000" b="0" i="0" u="none" strike="noStrike" kern="100" cap="none" spc="0" normalizeH="0" baseline="0" noProof="0" dirty="0">
              <a:ln>
                <a:noFill/>
              </a:ln>
              <a:solidFill>
                <a:prstClr val="black"/>
              </a:solidFill>
              <a:effectLst/>
              <a:uLnTx/>
              <a:uFillTx/>
              <a:ea typeface="BIZ UDPゴシック"/>
              <a:cs typeface="Times New Roman"/>
            </a:endParaRPr>
          </a:p>
          <a:p>
            <a:pPr marL="85725" marR="0" lvl="0" indent="-85725" algn="l" defTabSz="326578" rtl="0" eaLnBrk="1" fontAlgn="auto" latinLnBrk="0" hangingPunct="1">
              <a:lnSpc>
                <a:spcPts val="1100"/>
              </a:lnSpc>
              <a:spcBef>
                <a:spcPts val="0"/>
              </a:spcBef>
              <a:buClrTx/>
              <a:buSzTx/>
              <a:buFontTx/>
              <a:buNone/>
              <a:tabLst/>
              <a:defRPr/>
            </a:pPr>
            <a:r>
              <a:rPr lang="en-US" sz="1000" b="0" i="0" u="none" strike="noStrike" kern="100" cap="none" spc="0" normalizeH="0" noProof="0" dirty="0">
                <a:ln>
                  <a:noFill/>
                </a:ln>
                <a:solidFill>
                  <a:prstClr val="black"/>
                </a:solidFill>
                <a:effectLst/>
                <a:uLnTx/>
                <a:uFillTx/>
                <a:ea typeface="BIZ UDPゴシック" panose="020B0400000000000000" pitchFamily="50" charset="-128"/>
                <a:cs typeface="Times New Roman" panose="02020603050405020304" pitchFamily="18" charset="0"/>
              </a:rPr>
              <a:t> ・ Home to leading universities, research institutions and major pharmaceutical firms, etc.</a:t>
            </a:r>
            <a:endParaRPr lang="en-US" sz="1000" b="0" i="0" u="none" strike="noStrike" kern="100" cap="none" spc="0" normalizeH="0" baseline="0" noProof="0" dirty="0">
              <a:ln>
                <a:noFill/>
              </a:ln>
              <a:solidFill>
                <a:prstClr val="black"/>
              </a:solidFill>
              <a:effectLst/>
              <a:uLnTx/>
              <a:uFillTx/>
              <a:ea typeface="BIZ UDPゴシック" panose="020B0400000000000000" pitchFamily="50" charset="-128"/>
              <a:cs typeface="Times New Roman" panose="02020603050405020304" pitchFamily="18" charset="0"/>
            </a:endParaRPr>
          </a:p>
          <a:p>
            <a:pPr marL="187960" marR="0" lvl="0" indent="-187960" algn="l" defTabSz="326578" rtl="0" eaLnBrk="1" fontAlgn="auto" latinLnBrk="0" hangingPunct="1">
              <a:lnSpc>
                <a:spcPts val="1100"/>
              </a:lnSpc>
              <a:spcBef>
                <a:spcPts val="0"/>
              </a:spcBef>
              <a:buClrTx/>
              <a:buSzTx/>
              <a:buFontTx/>
              <a:buNone/>
              <a:tabLst/>
              <a:defRPr/>
            </a:pPr>
            <a:endParaRPr lang="en-US" sz="1286" b="0" i="0" u="none" strike="noStrike" kern="100" cap="none" spc="0" normalizeH="0" baseline="0" noProof="0" dirty="0">
              <a:ln>
                <a:noFill/>
              </a:ln>
              <a:solidFill>
                <a:prstClr val="black"/>
              </a:solidFill>
              <a:effectLst/>
              <a:uLnTx/>
              <a:uFillTx/>
              <a:ea typeface="BIZ UDPゴシック" panose="020B0400000000000000" pitchFamily="50" charset="-128"/>
              <a:cs typeface="Times New Roman" panose="02020603050405020304" pitchFamily="18" charset="0"/>
            </a:endParaRPr>
          </a:p>
          <a:p>
            <a:pPr marL="0" marR="0" lvl="0" indent="0" algn="l" defTabSz="326578" rtl="0" eaLnBrk="1" fontAlgn="auto" latinLnBrk="0" hangingPunct="1">
              <a:lnSpc>
                <a:spcPts val="1100"/>
              </a:lnSpc>
              <a:spcBef>
                <a:spcPts val="0"/>
              </a:spcBef>
              <a:buClrTx/>
              <a:buSzTx/>
              <a:buFontTx/>
              <a:buNone/>
              <a:tabLst/>
              <a:defRPr/>
            </a:pPr>
            <a:r>
              <a:rPr lang="en-US" sz="1200" b="1" i="0" u="none" strike="noStrike" kern="100" cap="none" spc="0" normalizeH="0" noProof="0" dirty="0">
                <a:ln>
                  <a:noFill/>
                </a:ln>
                <a:solidFill>
                  <a:prstClr val="black"/>
                </a:solidFill>
                <a:effectLst/>
                <a:uLnTx/>
                <a:uFillTx/>
                <a:ea typeface="BIZ UDPゴシック" panose="020B0400000000000000" pitchFamily="50" charset="-128"/>
                <a:cs typeface="Times New Roman" panose="02020603050405020304" pitchFamily="18" charset="0"/>
              </a:rPr>
              <a:t> ■ Carbon neutrality</a:t>
            </a:r>
            <a:endParaRPr kumimoji="0" lang="en-US" sz="1200" b="1" i="0" u="none" strike="noStrike" kern="100" cap="none" spc="0" normalizeH="0" baseline="0" noProof="0" dirty="0">
              <a:ln>
                <a:noFill/>
              </a:ln>
              <a:solidFill>
                <a:prstClr val="black"/>
              </a:solidFill>
              <a:effectLst/>
              <a:uLnTx/>
              <a:uFillTx/>
              <a:ea typeface="BIZ UDPゴシック" panose="020B0400000000000000" pitchFamily="50" charset="-128"/>
              <a:cs typeface="Times New Roman" panose="02020603050405020304" pitchFamily="18" charset="0"/>
            </a:endParaRPr>
          </a:p>
          <a:p>
            <a:pPr marL="85725" marR="0" lvl="0" indent="-85725" algn="l" defTabSz="326578" rtl="0" eaLnBrk="1" fontAlgn="auto" latinLnBrk="0" hangingPunct="1">
              <a:lnSpc>
                <a:spcPts val="1100"/>
              </a:lnSpc>
              <a:spcBef>
                <a:spcPts val="0"/>
              </a:spcBef>
              <a:buClrTx/>
              <a:buSzTx/>
              <a:buFontTx/>
              <a:buNone/>
              <a:tabLst/>
              <a:defRPr/>
            </a:pPr>
            <a:r>
              <a:rPr lang="en-US" sz="1000" b="0" i="0" u="none" strike="noStrike" kern="100" cap="none" spc="0" normalizeH="0" noProof="0" dirty="0">
                <a:ln>
                  <a:noFill/>
                </a:ln>
                <a:solidFill>
                  <a:prstClr val="black"/>
                </a:solidFill>
                <a:effectLst/>
                <a:uLnTx/>
                <a:uFillTx/>
                <a:ea typeface="BIZ UDPゴシック" panose="020B0400000000000000" pitchFamily="50" charset="-128"/>
                <a:cs typeface="Times New Roman" panose="02020603050405020304" pitchFamily="18" charset="0"/>
              </a:rPr>
              <a:t>・ A cluster of leading domestic companies, research institutions and support organizations in fields such as “hydrogen, etc.,” “p</a:t>
            </a:r>
            <a:r>
              <a:rPr lang="en-US" sz="1000" b="0" i="0" strike="noStrike" kern="100" cap="none" spc="0" normalizeH="0" noProof="0" dirty="0">
                <a:ln>
                  <a:noFill/>
                </a:ln>
                <a:solidFill>
                  <a:prstClr val="black"/>
                </a:solidFill>
                <a:effectLst/>
                <a:uLnTx/>
                <a:uFillTx/>
                <a:ea typeface="BIZ UDPゴシック" panose="020B0400000000000000" pitchFamily="50" charset="-128"/>
                <a:cs typeface="Times New Roman" panose="02020603050405020304" pitchFamily="18" charset="0"/>
              </a:rPr>
              <a:t>e</a:t>
            </a:r>
            <a:r>
              <a:rPr lang="en-US" sz="1000" b="0" i="0" u="none" strike="noStrike" kern="100" cap="none" spc="0" normalizeH="0" noProof="0" dirty="0">
                <a:ln>
                  <a:noFill/>
                </a:ln>
                <a:solidFill>
                  <a:prstClr val="black"/>
                </a:solidFill>
                <a:effectLst/>
                <a:uLnTx/>
                <a:uFillTx/>
                <a:ea typeface="BIZ UDPゴシック" panose="020B0400000000000000" pitchFamily="50" charset="-128"/>
                <a:cs typeface="Times New Roman" panose="02020603050405020304" pitchFamily="18" charset="0"/>
              </a:rPr>
              <a:t>rovskite solar cells” and “biomanufacturing”</a:t>
            </a:r>
            <a:endParaRPr kumimoji="0" lang="en-US" sz="1000" b="0" i="0" u="none" strike="noStrike" kern="100" cap="none" spc="0" normalizeH="0" baseline="0" noProof="0" dirty="0">
              <a:ln>
                <a:noFill/>
              </a:ln>
              <a:solidFill>
                <a:prstClr val="black"/>
              </a:solidFill>
              <a:effectLst/>
              <a:uLnTx/>
              <a:uFillTx/>
              <a:ea typeface="BIZ UDPゴシック" panose="020B0400000000000000" pitchFamily="50" charset="-128"/>
              <a:cs typeface="Times New Roman" panose="02020603050405020304" pitchFamily="18" charset="0"/>
            </a:endParaRPr>
          </a:p>
        </p:txBody>
      </p:sp>
      <p:sp>
        <p:nvSpPr>
          <p:cNvPr id="41" name="正方形/長方形 40">
            <a:extLst>
              <a:ext uri="{FF2B5EF4-FFF2-40B4-BE49-F238E27FC236}">
                <a16:creationId xmlns:a16="http://schemas.microsoft.com/office/drawing/2014/main" id="{C892D96D-1CB7-4D25-9B72-328AE83BCEF2}"/>
              </a:ext>
            </a:extLst>
          </p:cNvPr>
          <p:cNvSpPr/>
          <p:nvPr/>
        </p:nvSpPr>
        <p:spPr>
          <a:xfrm>
            <a:off x="6675984" y="1433394"/>
            <a:ext cx="2880000" cy="236710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Market forecast for 2050</a:t>
            </a:r>
            <a:endParaRPr kumimoji="1" lang="en-US" sz="12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0" marR="0" lvl="0" indent="0" algn="l" defTabSz="457200" rtl="0" eaLnBrk="1" fontAlgn="auto" latinLnBrk="0" hangingPunct="1">
              <a:lnSpc>
                <a:spcPts val="1100"/>
              </a:lnSpc>
              <a:spcBef>
                <a:spcPts val="0"/>
              </a:spcBef>
              <a:spcAft>
                <a:spcPts val="0"/>
              </a:spcAft>
              <a:buClrTx/>
              <a:buSzTx/>
              <a:buFontTx/>
              <a:buNone/>
              <a:tabLst/>
              <a:defRPr/>
            </a:pP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(Medical and Healthcare Field)</a:t>
            </a:r>
            <a:endParaRPr kumimoji="1" lang="en-US" sz="10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358775" marR="0" lvl="0" indent="-358775" algn="l" defTabSz="457200" rtl="0" eaLnBrk="1" fontAlgn="auto" latinLnBrk="0" hangingPunct="1">
              <a:lnSpc>
                <a:spcPts val="1100"/>
              </a:lnSpc>
              <a:spcBef>
                <a:spcPts val="0"/>
              </a:spcBef>
              <a:spcAft>
                <a:spcPts val="0"/>
              </a:spcAft>
              <a:buClrTx/>
              <a:buSzTx/>
              <a:buFontTx/>
              <a:buNone/>
              <a:tabLst/>
              <a:defRPr/>
            </a:pP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World: Approx. 249 trillion yen in 2020 </a:t>
            </a:r>
            <a:b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b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 Approx. 527 trillion yen in 2050</a:t>
            </a:r>
            <a:endParaRPr kumimoji="1" lang="en-US" sz="10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358775" marR="0" lvl="0" indent="-358775" algn="l" defTabSz="457200" rtl="0" eaLnBrk="1" fontAlgn="auto" latinLnBrk="0" hangingPunct="1">
              <a:lnSpc>
                <a:spcPts val="1100"/>
              </a:lnSpc>
              <a:spcBef>
                <a:spcPts val="0"/>
              </a:spcBef>
              <a:spcAft>
                <a:spcPts val="0"/>
              </a:spcAft>
              <a:buClrTx/>
              <a:buSzTx/>
              <a:buFontTx/>
              <a:buNone/>
              <a:tabLst/>
              <a:defRPr/>
            </a:pP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Japan: Approx. 45 trillion yen in 2020 </a:t>
            </a:r>
            <a:b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b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 Approx. 128 trillion yen in 2050</a:t>
            </a:r>
            <a:endParaRPr kumimoji="1" lang="en-US" sz="10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0" marR="0" lvl="0" indent="0" algn="l" defTabSz="457200" rtl="0" eaLnBrk="1" fontAlgn="auto" latinLnBrk="0" hangingPunct="1">
              <a:lnSpc>
                <a:spcPts val="11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0" marR="0" lvl="0" indent="0" algn="l" defTabSz="457200" rtl="0" eaLnBrk="1" fontAlgn="auto" latinLnBrk="0" hangingPunct="1">
              <a:lnSpc>
                <a:spcPts val="1100"/>
              </a:lnSpc>
              <a:spcBef>
                <a:spcPts val="0"/>
              </a:spcBef>
              <a:spcAft>
                <a:spcPts val="0"/>
              </a:spcAft>
              <a:buClrTx/>
              <a:buSzTx/>
              <a:buFontTx/>
              <a:buNone/>
              <a:tabLst/>
              <a:defRPr/>
            </a:pP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(Carbon neutral Field)</a:t>
            </a:r>
            <a:endParaRPr kumimoji="1" lang="en-US" sz="10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407988" marR="0" lvl="0" indent="-407988" algn="l" defTabSz="457200" rtl="0" eaLnBrk="1" fontAlgn="auto" latinLnBrk="0" hangingPunct="1">
              <a:lnSpc>
                <a:spcPts val="1100"/>
              </a:lnSpc>
              <a:spcBef>
                <a:spcPts val="0"/>
              </a:spcBef>
              <a:spcAft>
                <a:spcPts val="0"/>
              </a:spcAft>
              <a:buClrTx/>
              <a:buSzTx/>
              <a:buFontTx/>
              <a:buNone/>
              <a:tabLst/>
              <a:defRPr/>
            </a:pP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 World: Approx. 5 trillion yen in 2020 </a:t>
            </a:r>
            <a:b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b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 Approx. 100 trillion yen in 2050</a:t>
            </a:r>
            <a:endParaRPr kumimoji="1" lang="en-US" sz="10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400050" marR="0" lvl="0" indent="-400050" algn="l" defTabSz="457200" rtl="0" eaLnBrk="1" fontAlgn="auto" latinLnBrk="0" hangingPunct="1">
              <a:lnSpc>
                <a:spcPts val="1100"/>
              </a:lnSpc>
              <a:spcBef>
                <a:spcPts val="0"/>
              </a:spcBef>
              <a:spcAft>
                <a:spcPts val="0"/>
              </a:spcAft>
              <a:buClrTx/>
              <a:buSzTx/>
              <a:buFontTx/>
              <a:buNone/>
              <a:tabLst/>
              <a:defRPr/>
            </a:pP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 Japan: Approx. 0.9 trillion yen in 2020 </a:t>
            </a:r>
            <a:b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b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 Approx. 14 trillion yen in 2050</a:t>
            </a:r>
          </a:p>
        </p:txBody>
      </p:sp>
      <p:sp>
        <p:nvSpPr>
          <p:cNvPr id="49" name="テキスト ボックス 48">
            <a:extLst>
              <a:ext uri="{FF2B5EF4-FFF2-40B4-BE49-F238E27FC236}">
                <a16:creationId xmlns:a16="http://schemas.microsoft.com/office/drawing/2014/main" id="{F42987FD-ADDA-4E8F-8C1D-1EB8B6FC6A0B}"/>
              </a:ext>
            </a:extLst>
          </p:cNvPr>
          <p:cNvSpPr txBox="1"/>
          <p:nvPr/>
        </p:nvSpPr>
        <p:spPr>
          <a:xfrm>
            <a:off x="621108" y="4131071"/>
            <a:ext cx="8716059" cy="536951"/>
          </a:xfrm>
          <a:prstGeom prst="rect">
            <a:avLst/>
          </a:prstGeom>
          <a:solidFill>
            <a:srgbClr val="FFFF00"/>
          </a:solidFill>
          <a:ln>
            <a:noFill/>
          </a:ln>
        </p:spPr>
        <p:txBody>
          <a:bodyPr wrap="square" lIns="104464" tIns="62679" rIns="125357" bIns="62679" rtlCol="0">
            <a:spAutoFit/>
          </a:bodyPr>
          <a:lstStyle/>
          <a:p>
            <a:pPr marL="0" marR="0" lvl="0" indent="0" algn="ctr" defTabSz="457200" rtl="0" eaLnBrk="1" fontAlgn="auto" latinLnBrk="0" hangingPunct="1">
              <a:lnSpc>
                <a:spcPts val="1600"/>
              </a:lnSpc>
              <a:spcBef>
                <a:spcPts val="0"/>
              </a:spcBef>
              <a:buClrTx/>
              <a:buSzTx/>
              <a:buFontTx/>
              <a:buNone/>
              <a:tabLst/>
              <a:defRPr/>
            </a:pPr>
            <a:r>
              <a:rPr lang="en-US" sz="1400" b="1" i="0" u="none" strike="noStrike" kern="100" cap="none" spc="0" normalizeH="0" noProof="0" dirty="0">
                <a:ln>
                  <a:noFill/>
                </a:ln>
                <a:effectLst/>
                <a:uLnTx/>
                <a:uFillTx/>
                <a:ea typeface="BIZ UDPゴシック" panose="020B0400000000000000" pitchFamily="50" charset="-128"/>
                <a:cs typeface="Times New Roman" panose="02020603050405020304" pitchFamily="18" charset="0"/>
              </a:rPr>
              <a:t>By supporting “citizen-led challenges” in sectors with growth potential, </a:t>
            </a:r>
            <a:endParaRPr kumimoji="0" lang="en-US" sz="1400" b="1" i="0" u="none" strike="noStrike" kern="100" cap="none" spc="0" normalizeH="0" baseline="0" noProof="0" dirty="0">
              <a:ln>
                <a:noFill/>
              </a:ln>
              <a:effectLst/>
              <a:uLnTx/>
              <a:uFillTx/>
              <a:ea typeface="BIZ UDPゴシック" panose="020B0400000000000000" pitchFamily="50" charset="-128"/>
              <a:cs typeface="Times New Roman" panose="02020603050405020304" pitchFamily="18" charset="0"/>
            </a:endParaRPr>
          </a:p>
          <a:p>
            <a:pPr marL="0" marR="0" lvl="0" indent="0" algn="ctr" defTabSz="457200" rtl="0" eaLnBrk="1" fontAlgn="auto" latinLnBrk="0" hangingPunct="1">
              <a:lnSpc>
                <a:spcPts val="1600"/>
              </a:lnSpc>
              <a:spcBef>
                <a:spcPts val="0"/>
              </a:spcBef>
              <a:buClrTx/>
              <a:buSzTx/>
              <a:buFontTx/>
              <a:buNone/>
              <a:tabLst/>
              <a:defRPr/>
            </a:pPr>
            <a:r>
              <a:rPr lang="en-US" sz="1400" b="1" i="0" u="none" strike="noStrike" kern="100" cap="none" spc="0" normalizeH="0" noProof="0" dirty="0">
                <a:ln>
                  <a:noFill/>
                </a:ln>
                <a:effectLst/>
                <a:uLnTx/>
                <a:uFillTx/>
                <a:ea typeface="BIZ UDPゴシック" panose="020B0400000000000000" pitchFamily="50" charset="-128"/>
                <a:cs typeface="Times New Roman" panose="02020603050405020304" pitchFamily="18" charset="0"/>
              </a:rPr>
              <a:t>we aim to foster next-generation industries in Osaka and Kansai to capture a greater share of the global market</a:t>
            </a:r>
          </a:p>
        </p:txBody>
      </p:sp>
      <p:sp>
        <p:nvSpPr>
          <p:cNvPr id="50" name="二等辺三角形 49">
            <a:extLst>
              <a:ext uri="{FF2B5EF4-FFF2-40B4-BE49-F238E27FC236}">
                <a16:creationId xmlns:a16="http://schemas.microsoft.com/office/drawing/2014/main" id="{821FFD6A-C4E2-4890-92EA-02EB727664D9}"/>
              </a:ext>
            </a:extLst>
          </p:cNvPr>
          <p:cNvSpPr/>
          <p:nvPr/>
        </p:nvSpPr>
        <p:spPr>
          <a:xfrm rot="10800000">
            <a:off x="4326482" y="3844946"/>
            <a:ext cx="1322614" cy="294519"/>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36" name="テキスト ボックス 35">
            <a:extLst>
              <a:ext uri="{FF2B5EF4-FFF2-40B4-BE49-F238E27FC236}">
                <a16:creationId xmlns:a16="http://schemas.microsoft.com/office/drawing/2014/main" id="{F2CB7EF2-50CF-4CC1-95E3-95DF3D64C840}"/>
              </a:ext>
            </a:extLst>
          </p:cNvPr>
          <p:cNvSpPr txBox="1"/>
          <p:nvPr/>
        </p:nvSpPr>
        <p:spPr>
          <a:xfrm>
            <a:off x="200445" y="747542"/>
            <a:ext cx="2879999" cy="338554"/>
          </a:xfrm>
          <a:prstGeom prst="rect">
            <a:avLst/>
          </a:prstGeom>
          <a:solidFill>
            <a:srgbClr val="0070C0"/>
          </a:solidFill>
          <a:ln>
            <a:solidFill>
              <a:srgbClr val="0070C0"/>
            </a:solidFill>
          </a:ln>
        </p:spPr>
        <p:txBody>
          <a:bodyPr wrap="square" rtlCol="0">
            <a:spAutoFit/>
          </a:bodyPr>
          <a:lstStyle/>
          <a:p>
            <a:pPr marL="128137" marR="0" lvl="0" indent="-128137" algn="ctr" defTabSz="4572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a:noFill/>
                </a:ln>
                <a:solidFill>
                  <a:prstClr val="white"/>
                </a:solidFill>
                <a:effectLst/>
                <a:uLnTx/>
                <a:uFillTx/>
                <a:ea typeface="BIZ UDPゴシック" panose="020B0400000000000000" pitchFamily="50" charset="-128"/>
                <a:cs typeface="+mn-cs"/>
              </a:rPr>
              <a:t>Fundamental Principles</a:t>
            </a:r>
          </a:p>
        </p:txBody>
      </p:sp>
      <p:sp>
        <p:nvSpPr>
          <p:cNvPr id="7" name="正方形/長方形 6">
            <a:extLst>
              <a:ext uri="{FF2B5EF4-FFF2-40B4-BE49-F238E27FC236}">
                <a16:creationId xmlns:a16="http://schemas.microsoft.com/office/drawing/2014/main" id="{AC213451-A427-4CE6-B4E4-85F24EDB5C5F}"/>
              </a:ext>
            </a:extLst>
          </p:cNvPr>
          <p:cNvSpPr/>
          <p:nvPr/>
        </p:nvSpPr>
        <p:spPr>
          <a:xfrm>
            <a:off x="350016" y="1153503"/>
            <a:ext cx="2880000" cy="28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a:noFill/>
                </a:ln>
                <a:solidFill>
                  <a:prstClr val="white"/>
                </a:solidFill>
                <a:effectLst/>
                <a:uLnTx/>
                <a:uFillTx/>
                <a:ea typeface="BIZ UDPゴシック" panose="020B0400000000000000" pitchFamily="50" charset="-128"/>
                <a:cs typeface="+mn-cs"/>
              </a:rPr>
              <a:t>Citizen-Led Challenges</a:t>
            </a:r>
          </a:p>
        </p:txBody>
      </p:sp>
      <p:sp>
        <p:nvSpPr>
          <p:cNvPr id="43" name="正方形/長方形 42">
            <a:extLst>
              <a:ext uri="{FF2B5EF4-FFF2-40B4-BE49-F238E27FC236}">
                <a16:creationId xmlns:a16="http://schemas.microsoft.com/office/drawing/2014/main" id="{A2E47A17-05A8-4AB2-ACEA-16DBE81A50D5}"/>
              </a:ext>
            </a:extLst>
          </p:cNvPr>
          <p:cNvSpPr/>
          <p:nvPr/>
        </p:nvSpPr>
        <p:spPr>
          <a:xfrm>
            <a:off x="3452013" y="1159714"/>
            <a:ext cx="2993261" cy="28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a:noFill/>
                </a:ln>
                <a:solidFill>
                  <a:prstClr val="white"/>
                </a:solidFill>
                <a:effectLst/>
                <a:uLnTx/>
                <a:uFillTx/>
                <a:ea typeface="BIZ UDPゴシック" panose="020B0400000000000000" pitchFamily="50" charset="-128"/>
                <a:cs typeface="+mn-cs"/>
              </a:rPr>
              <a:t>Strength of Osaka</a:t>
            </a:r>
          </a:p>
        </p:txBody>
      </p:sp>
      <p:sp>
        <p:nvSpPr>
          <p:cNvPr id="44" name="正方形/長方形 43">
            <a:extLst>
              <a:ext uri="{FF2B5EF4-FFF2-40B4-BE49-F238E27FC236}">
                <a16:creationId xmlns:a16="http://schemas.microsoft.com/office/drawing/2014/main" id="{BDFC3623-B0D1-42C9-9FAE-79F8138E6966}"/>
              </a:ext>
            </a:extLst>
          </p:cNvPr>
          <p:cNvSpPr/>
          <p:nvPr/>
        </p:nvSpPr>
        <p:spPr>
          <a:xfrm>
            <a:off x="6675984" y="1156930"/>
            <a:ext cx="2880000" cy="28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a:noFill/>
                </a:ln>
                <a:solidFill>
                  <a:prstClr val="white"/>
                </a:solidFill>
                <a:effectLst/>
                <a:uLnTx/>
                <a:uFillTx/>
                <a:ea typeface="BIZ UDPゴシック" panose="020B0400000000000000" pitchFamily="50" charset="-128"/>
                <a:cs typeface="+mn-cs"/>
              </a:rPr>
              <a:t>Expansion of Market</a:t>
            </a:r>
          </a:p>
        </p:txBody>
      </p:sp>
      <p:sp>
        <p:nvSpPr>
          <p:cNvPr id="8" name="スライド番号プレースホルダー 1">
            <a:extLst>
              <a:ext uri="{FF2B5EF4-FFF2-40B4-BE49-F238E27FC236}">
                <a16:creationId xmlns:a16="http://schemas.microsoft.com/office/drawing/2014/main" id="{BAC38A84-4F1C-A195-ABEB-AB2E6CECE4AE}"/>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a:t>17</a:t>
            </a:fld>
            <a:endParaRPr kumimoji="1" lang="en-US" noProof="0" dirty="0">
              <a:latin typeface="+mn-lt"/>
            </a:endParaRPr>
          </a:p>
        </p:txBody>
      </p:sp>
      <p:sp>
        <p:nvSpPr>
          <p:cNvPr id="23" name="円/楕円 72">
            <a:extLst>
              <a:ext uri="{FF2B5EF4-FFF2-40B4-BE49-F238E27FC236}">
                <a16:creationId xmlns:a16="http://schemas.microsoft.com/office/drawing/2014/main" id="{080570A0-B541-4062-861F-1BD45D1B6008}"/>
              </a:ext>
            </a:extLst>
          </p:cNvPr>
          <p:cNvSpPr/>
          <p:nvPr/>
        </p:nvSpPr>
        <p:spPr>
          <a:xfrm>
            <a:off x="644160" y="5446397"/>
            <a:ext cx="2786237" cy="72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800"/>
              </a:lnSpc>
              <a:spcBef>
                <a:spcPts val="0"/>
              </a:spcBef>
              <a:spcAft>
                <a:spcPts val="0"/>
              </a:spcAft>
              <a:buClrTx/>
              <a:buSzTx/>
              <a:buFontTx/>
              <a:buNone/>
              <a:tabLst/>
              <a:defRPr/>
            </a:pPr>
            <a:r>
              <a:rPr lang="en-US" b="1" i="0" u="none" strike="noStrike" kern="1200" cap="none" spc="0" normalizeH="0" noProof="0" dirty="0">
                <a:ln>
                  <a:noFill/>
                </a:ln>
                <a:solidFill>
                  <a:schemeClr val="tx1"/>
                </a:solidFill>
                <a:effectLst/>
                <a:uLnTx/>
                <a:uFillTx/>
                <a:ea typeface="BIZ UDPゴシック" panose="020B0400000000000000" pitchFamily="50" charset="-128"/>
                <a:cs typeface="Meiryo UI" panose="020B0604030504040204" pitchFamily="50" charset="-128"/>
              </a:rPr>
              <a:t>[1] Enhancing support</a:t>
            </a:r>
            <a:r>
              <a:rPr lang="en-US" i="0" u="none" strike="noStrike" kern="1200" cap="none" spc="0" normalizeH="0" noProof="0" dirty="0">
                <a:ln>
                  <a:noFill/>
                </a:ln>
                <a:solidFill>
                  <a:schemeClr val="tx1"/>
                </a:solidFill>
                <a:effectLst/>
                <a:uLnTx/>
                <a:uFillTx/>
                <a:ea typeface="BIZ UDPゴシック" panose="020B0400000000000000" pitchFamily="50" charset="-128"/>
                <a:cs typeface="Meiryo UI" panose="020B0604030504040204" pitchFamily="50" charset="-128"/>
              </a:rPr>
              <a:t> </a:t>
            </a:r>
            <a:br>
              <a:rPr lang="en-US" i="0" u="none" strike="noStrike" kern="1200" cap="none" spc="0" normalizeH="0" noProof="0" dirty="0">
                <a:ln>
                  <a:noFill/>
                </a:ln>
                <a:solidFill>
                  <a:schemeClr val="tx1"/>
                </a:solidFill>
                <a:effectLst/>
                <a:uLnTx/>
                <a:uFillTx/>
                <a:ea typeface="BIZ UDPゴシック" panose="020B0400000000000000" pitchFamily="50" charset="-128"/>
                <a:cs typeface="Meiryo UI" panose="020B0604030504040204" pitchFamily="50" charset="-128"/>
              </a:rPr>
            </a:br>
            <a:r>
              <a:rPr lang="en-US" i="0" u="none" strike="noStrike" kern="1200" cap="none" spc="0" normalizeH="0" noProof="0" dirty="0">
                <a:ln>
                  <a:noFill/>
                </a:ln>
                <a:solidFill>
                  <a:schemeClr val="tx1"/>
                </a:solidFill>
                <a:effectLst/>
                <a:uLnTx/>
                <a:uFillTx/>
                <a:ea typeface="BIZ UDPゴシック" panose="020B0400000000000000" pitchFamily="50" charset="-128"/>
                <a:cs typeface="Meiryo UI" panose="020B0604030504040204" pitchFamily="50" charset="-128"/>
              </a:rPr>
              <a:t>to encourage new challenges</a:t>
            </a:r>
          </a:p>
        </p:txBody>
      </p:sp>
      <p:sp>
        <p:nvSpPr>
          <p:cNvPr id="26" name="円/楕円 72">
            <a:extLst>
              <a:ext uri="{FF2B5EF4-FFF2-40B4-BE49-F238E27FC236}">
                <a16:creationId xmlns:a16="http://schemas.microsoft.com/office/drawing/2014/main" id="{A91EBBD6-C221-4783-8BFF-FF069A9E4491}"/>
              </a:ext>
            </a:extLst>
          </p:cNvPr>
          <p:cNvSpPr/>
          <p:nvPr/>
        </p:nvSpPr>
        <p:spPr>
          <a:xfrm>
            <a:off x="3558248" y="5420997"/>
            <a:ext cx="2862058" cy="72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ts val="1800"/>
              </a:lnSpc>
            </a:pPr>
            <a:r>
              <a:rPr lang="en-US" b="1" noProof="0" dirty="0">
                <a:solidFill>
                  <a:schemeClr val="tx1"/>
                </a:solidFill>
                <a:ea typeface="BIZ UDPゴシック" panose="020B0400000000000000" pitchFamily="50" charset="-128"/>
              </a:rPr>
              <a:t>[2] Establishing hubs </a:t>
            </a:r>
            <a:endParaRPr kumimoji="1" lang="en-US" b="1" noProof="0" dirty="0">
              <a:solidFill>
                <a:schemeClr val="tx1"/>
              </a:solidFill>
              <a:ea typeface="BIZ UDPゴシック" panose="020B0400000000000000" pitchFamily="50" charset="-128"/>
            </a:endParaRPr>
          </a:p>
          <a:p>
            <a:pPr algn="ctr" rtl="0">
              <a:lnSpc>
                <a:spcPts val="1800"/>
              </a:lnSpc>
            </a:pPr>
            <a:r>
              <a:rPr lang="en-US" noProof="0" dirty="0">
                <a:solidFill>
                  <a:schemeClr val="tx1"/>
                </a:solidFill>
                <a:ea typeface="BIZ UDPゴシック" panose="020B0400000000000000" pitchFamily="50" charset="-128"/>
              </a:rPr>
              <a:t>to foster innovation</a:t>
            </a:r>
          </a:p>
        </p:txBody>
      </p:sp>
      <p:sp>
        <p:nvSpPr>
          <p:cNvPr id="27" name="円/楕円 72">
            <a:extLst>
              <a:ext uri="{FF2B5EF4-FFF2-40B4-BE49-F238E27FC236}">
                <a16:creationId xmlns:a16="http://schemas.microsoft.com/office/drawing/2014/main" id="{FE116EB8-B155-4A82-ABC0-6EFB750E92CD}"/>
              </a:ext>
            </a:extLst>
          </p:cNvPr>
          <p:cNvSpPr/>
          <p:nvPr/>
        </p:nvSpPr>
        <p:spPr>
          <a:xfrm>
            <a:off x="6547740" y="5419689"/>
            <a:ext cx="2786237" cy="72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ts val="1800"/>
              </a:lnSpc>
            </a:pPr>
            <a:r>
              <a:rPr lang="en-US" b="1" noProof="0" dirty="0">
                <a:solidFill>
                  <a:prstClr val="black"/>
                </a:solidFill>
                <a:ea typeface="BIZ UDPゴシック" panose="020B0400000000000000" pitchFamily="50" charset="-128"/>
              </a:rPr>
              <a:t>[3] Attracting </a:t>
            </a:r>
            <a:endParaRPr kumimoji="1" lang="en-US" b="1" noProof="0" dirty="0">
              <a:solidFill>
                <a:prstClr val="black"/>
              </a:solidFill>
              <a:ea typeface="BIZ UDPゴシック" panose="020B0400000000000000" pitchFamily="50" charset="-128"/>
            </a:endParaRPr>
          </a:p>
          <a:p>
            <a:pPr algn="ctr" rtl="0">
              <a:lnSpc>
                <a:spcPts val="1800"/>
              </a:lnSpc>
            </a:pPr>
            <a:r>
              <a:rPr lang="en-US" noProof="0" dirty="0">
                <a:solidFill>
                  <a:schemeClr val="tx1"/>
                </a:solidFill>
                <a:ea typeface="BIZ UDPゴシック" panose="020B0400000000000000" pitchFamily="50" charset="-128"/>
              </a:rPr>
              <a:t>domestic and international </a:t>
            </a:r>
            <a:r>
              <a:rPr lang="en-US" b="1" noProof="0" dirty="0">
                <a:solidFill>
                  <a:schemeClr val="tx1"/>
                </a:solidFill>
                <a:ea typeface="BIZ UDPゴシック" panose="020B0400000000000000" pitchFamily="50" charset="-128"/>
              </a:rPr>
              <a:t>investment</a:t>
            </a:r>
          </a:p>
        </p:txBody>
      </p:sp>
    </p:spTree>
    <p:extLst>
      <p:ext uri="{BB962C8B-B14F-4D97-AF65-F5344CB8AC3E}">
        <p14:creationId xmlns:p14="http://schemas.microsoft.com/office/powerpoint/2010/main" val="97353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0EFFAB91-9092-42F7-9308-59FFA9A7D534}"/>
              </a:ext>
            </a:extLst>
          </p:cNvPr>
          <p:cNvSpPr/>
          <p:nvPr/>
        </p:nvSpPr>
        <p:spPr>
          <a:xfrm>
            <a:off x="0" y="-5305"/>
            <a:ext cx="9906000" cy="584775"/>
          </a:xfrm>
          <a:prstGeom prst="rect">
            <a:avLst/>
          </a:prstGeom>
          <a:noFill/>
        </p:spPr>
        <p:txBody>
          <a:bodyPr wrap="square" rtlCol="0">
            <a:spAutoFit/>
          </a:bodyPr>
          <a:lstStyle/>
          <a:p>
            <a:pPr marL="342900" lvl="0" indent="-342900" defTabSz="742950">
              <a:buFontTx/>
              <a:buAutoNum type="arabicPeriod"/>
              <a:defRPr/>
            </a:pPr>
            <a:r>
              <a:rPr lang="en-US" sz="1600" b="1" noProof="0" dirty="0">
                <a:solidFill>
                  <a:prstClr val="white"/>
                </a:solidFill>
                <a:ea typeface="HGS創英角ｺﾞｼｯｸUB" panose="020B0900000000000000" pitchFamily="50" charset="-128"/>
              </a:rPr>
              <a:t>A Leading Innovation City Making Inroads into Next-generation Industries by Leveraging Osaka’s Unique Strengths</a:t>
            </a:r>
          </a:p>
        </p:txBody>
      </p:sp>
      <p:sp>
        <p:nvSpPr>
          <p:cNvPr id="11" name="テキスト ボックス 10">
            <a:extLst>
              <a:ext uri="{FF2B5EF4-FFF2-40B4-BE49-F238E27FC236}">
                <a16:creationId xmlns:a16="http://schemas.microsoft.com/office/drawing/2014/main" id="{A25C2451-B6FF-473A-933C-6FF43D1A4A41}"/>
              </a:ext>
            </a:extLst>
          </p:cNvPr>
          <p:cNvSpPr txBox="1"/>
          <p:nvPr/>
        </p:nvSpPr>
        <p:spPr>
          <a:xfrm>
            <a:off x="0" y="796708"/>
            <a:ext cx="7766222" cy="307777"/>
          </a:xfrm>
          <a:prstGeom prst="rect">
            <a:avLst/>
          </a:prstGeom>
          <a:noFill/>
          <a:ln>
            <a:noFill/>
          </a:ln>
        </p:spPr>
        <p:txBody>
          <a:bodyPr wrap="square" lIns="91440" tIns="45720" rIns="91440" bIns="45720" rtlCol="0" anchor="t">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latin typeface="Calibri" panose="020F0502020204030204" pitchFamily="34" charset="0"/>
                <a:ea typeface="Calibri" panose="020F0502020204030204" pitchFamily="34" charset="0"/>
                <a:cs typeface="Calibri" panose="020F0502020204030204" pitchFamily="34" charset="0"/>
              </a:rPr>
              <a:t>(1) Support framework for the implementation and industrialization of cutting-edge technologies</a:t>
            </a:r>
            <a:endParaRPr kumimoji="1" lang="en-US" sz="1400" b="1" noProof="0" dirty="0">
              <a:latin typeface="Calibri" panose="020F0502020204030204" pitchFamily="34" charset="0"/>
              <a:ea typeface="Calibri" panose="020F0502020204030204" pitchFamily="34" charset="0"/>
              <a:cs typeface="Calibri" panose="020F0502020204030204" pitchFamily="34" charset="0"/>
            </a:endParaRPr>
          </a:p>
        </p:txBody>
      </p:sp>
      <p:sp>
        <p:nvSpPr>
          <p:cNvPr id="5" name="正方形/長方形 4">
            <a:extLst>
              <a:ext uri="{FF2B5EF4-FFF2-40B4-BE49-F238E27FC236}">
                <a16:creationId xmlns:a16="http://schemas.microsoft.com/office/drawing/2014/main" id="{4E1253E6-5D8E-4606-B162-354993E2B993}"/>
              </a:ext>
            </a:extLst>
          </p:cNvPr>
          <p:cNvSpPr/>
          <p:nvPr/>
        </p:nvSpPr>
        <p:spPr>
          <a:xfrm>
            <a:off x="197710" y="2704738"/>
            <a:ext cx="9495274" cy="2484857"/>
          </a:xfrm>
          <a:prstGeom prst="rect">
            <a:avLst/>
          </a:prstGeom>
          <a:no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2) Strengthening support (in terms of management, funding and institutional aspects) for companies taking on new challenges</a:t>
            </a:r>
            <a:endParaRPr lang="en-US" sz="11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rtl="0"/>
            <a:r>
              <a:rPr lang="en-US" sz="11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　・Management support (expert advice and hands-on support, promotion overseas, etc.)</a:t>
            </a:r>
            <a:endParaRPr lang="en-US" sz="16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487363" indent="-487363" rtl="0"/>
            <a:r>
              <a:rPr lang="en-US" sz="9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 Supporting the implementation and commercialization of cutting-edge technologies and services by businesses through consultation and advice from experts and support organizations with relevant expertise and know-how, as well as ongoing support that works closely with businesses.</a:t>
            </a:r>
          </a:p>
          <a:p>
            <a:pPr marL="487363" indent="-487363" rtl="0"/>
            <a:r>
              <a:rPr lang="en-US" sz="9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Also strengthening the links between companies and the global market through opportunities such as international trade fairs (e.g., WHX and GSE) and building networks with overseas bases, while supporting the development of overseas sales channels.</a:t>
            </a:r>
            <a:endParaRPr lang="en-US" sz="900" noProof="0" dirty="0">
              <a:solidFill>
                <a:schemeClr val="tx1"/>
              </a:solidFill>
              <a:latin typeface="Calibri" panose="020F0502020204030204" pitchFamily="34" charset="0"/>
              <a:ea typeface="游ゴシック"/>
              <a:cs typeface="Calibri" panose="020F0502020204030204" pitchFamily="34" charset="0"/>
            </a:endParaRPr>
          </a:p>
          <a:p>
            <a:pPr rtl="0"/>
            <a:r>
              <a:rPr lang="en-US" sz="11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　・Financial support (grants for project costs, establishing funding mechanisms, etc.)</a:t>
            </a:r>
          </a:p>
          <a:p>
            <a:pPr marL="484188" indent="-484188" rtl="0"/>
            <a:r>
              <a:rPr lang="en-US" sz="9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 Providing grants to cover the costs for companies participating in the Reborn Challenge program and facing financial or other challenges in implementing or commercializing their technologies and services. Also, in order to enable startups to smoothly raise funds for their growth, we will consider and establish mechanisms for providing ultra-long-term funding and strengthening the use of M&amp;A, thereby enhancing financial support. Also, a range of funding methods, including public-private funds, will be examined.</a:t>
            </a:r>
            <a:endParaRPr lang="en-US" sz="900" noProof="0" dirty="0">
              <a:solidFill>
                <a:schemeClr val="tx1"/>
              </a:solidFill>
              <a:latin typeface="Calibri" panose="020F0502020204030204" pitchFamily="34" charset="0"/>
              <a:ea typeface="游ゴシック"/>
              <a:cs typeface="Calibri" panose="020F0502020204030204" pitchFamily="34" charset="0"/>
            </a:endParaRPr>
          </a:p>
          <a:p>
            <a:pPr rtl="0"/>
            <a:r>
              <a:rPr lang="en-US" sz="11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　・Institutional support (utilizing initiatives such as the Super City-type National Strategic Special Zones)</a:t>
            </a:r>
          </a:p>
          <a:p>
            <a:pPr marL="469900" indent="-469900"/>
            <a:r>
              <a:rPr lang="en-US" sz="9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 By utilizing Super City-type National Strategic Special Zones and similar initiatives, data integration and regulatory reform will be promoted, while also in the “Yumeshima District,” “Umekita Phase 2 District” and others, continuous creation </a:t>
            </a:r>
            <a:r>
              <a:rPr lang="en-US" sz="900" noProof="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of </a:t>
            </a:r>
            <a:r>
              <a:rPr lang="en-US" sz="900" noProof="0" dirty="0">
                <a:solidFill>
                  <a:schemeClr val="tx1">
                    <a:lumMod val="85000"/>
                    <a:lumOff val="15000"/>
                  </a:schemeClr>
                </a:solidFill>
              </a:rPr>
              <a:t>cutting-edge services and their implementation in society will help improve residents’ quality of life and strengthen the city’s competitiveness.</a:t>
            </a:r>
            <a:endParaRPr lang="en-US" sz="900" noProof="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endParaRPr>
          </a:p>
          <a:p>
            <a:pPr marL="469900" rtl="0"/>
            <a:r>
              <a:rPr lang="en-US" sz="900" noProof="0" dirty="0">
                <a:solidFill>
                  <a:schemeClr val="tx1"/>
                </a:solidFill>
                <a:latin typeface="Calibri" panose="020F0502020204030204" pitchFamily="34" charset="0"/>
                <a:ea typeface="Calibri" panose="020F0502020204030204" pitchFamily="34" charset="0"/>
                <a:cs typeface="Calibri" panose="020F0502020204030204" pitchFamily="34" charset="0"/>
              </a:rPr>
              <a:t>Furthermore, support for companies undertaking projects in special zones across a wide range of sectors will be provided through measures such as interest subsidy schemes and special tax provisions relating to National Strategic Special Zones.</a:t>
            </a:r>
            <a:endParaRPr lang="en-US" sz="900" noProof="0" dirty="0">
              <a:solidFill>
                <a:schemeClr val="tx1"/>
              </a:solidFill>
              <a:latin typeface="Calibri" panose="020F0502020204030204" pitchFamily="34" charset="0"/>
              <a:ea typeface="游ゴシック"/>
              <a:cs typeface="Calibri" panose="020F0502020204030204" pitchFamily="34" charset="0"/>
            </a:endParaRPr>
          </a:p>
          <a:p>
            <a:pPr rtl="0"/>
            <a:endParaRPr lang="en-US" sz="900" noProof="0" dirty="0">
              <a:solidFill>
                <a:schemeClr val="tx1"/>
              </a:solidFill>
              <a:latin typeface="Calibri" panose="020F0502020204030204" pitchFamily="34" charset="0"/>
              <a:ea typeface="游ゴシック"/>
              <a:cs typeface="Calibri" panose="020F0502020204030204" pitchFamily="34" charset="0"/>
            </a:endParaRPr>
          </a:p>
          <a:p>
            <a:pPr rtl="0"/>
            <a:endParaRPr lang="en-US" sz="900" noProof="0" dirty="0">
              <a:solidFill>
                <a:schemeClr val="tx1"/>
              </a:solidFill>
              <a:latin typeface="Calibri" panose="020F0502020204030204" pitchFamily="34" charset="0"/>
              <a:ea typeface="游ゴシック"/>
              <a:cs typeface="Calibri" panose="020F0502020204030204" pitchFamily="34" charset="0"/>
            </a:endParaRPr>
          </a:p>
          <a:p>
            <a:pPr rtl="0"/>
            <a:endParaRPr lang="en-US" sz="900" noProof="0" dirty="0">
              <a:solidFill>
                <a:schemeClr val="tx1"/>
              </a:solidFill>
              <a:latin typeface="Calibri" panose="020F0502020204030204" pitchFamily="34" charset="0"/>
              <a:ea typeface="游ゴシック"/>
              <a:cs typeface="Calibri" panose="020F0502020204030204" pitchFamily="34" charset="0"/>
            </a:endParaRPr>
          </a:p>
          <a:p>
            <a:pPr rtl="0"/>
            <a:endParaRPr lang="en-US" sz="900" noProof="0" dirty="0">
              <a:solidFill>
                <a:schemeClr val="tx1"/>
              </a:solidFill>
              <a:latin typeface="Calibri" panose="020F0502020204030204" pitchFamily="34" charset="0"/>
              <a:ea typeface="游ゴシック"/>
              <a:cs typeface="Calibri" panose="020F0502020204030204" pitchFamily="34" charset="0"/>
            </a:endParaRPr>
          </a:p>
        </p:txBody>
      </p:sp>
      <p:sp>
        <p:nvSpPr>
          <p:cNvPr id="10" name="正方形/長方形 9">
            <a:extLst>
              <a:ext uri="{FF2B5EF4-FFF2-40B4-BE49-F238E27FC236}">
                <a16:creationId xmlns:a16="http://schemas.microsoft.com/office/drawing/2014/main" id="{F46E9878-A699-4EDB-B793-8DAF629FA97B}"/>
              </a:ext>
            </a:extLst>
          </p:cNvPr>
          <p:cNvSpPr/>
          <p:nvPr/>
        </p:nvSpPr>
        <p:spPr>
          <a:xfrm>
            <a:off x="197710" y="1822242"/>
            <a:ext cx="9495274" cy="811408"/>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1) Establishing mechanisms to accelerate implementation</a:t>
            </a:r>
          </a:p>
          <a:p>
            <a:pPr rtl="0"/>
            <a:r>
              <a:rPr lang="en-US" sz="11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　・ Implementing and industrializing cutting-edge technologies showcased at the Expo　　</a:t>
            </a:r>
            <a:endParaRPr lang="en-US" sz="1100" b="1" noProof="0" dirty="0">
              <a:solidFill>
                <a:schemeClr val="tx1"/>
              </a:solidFill>
              <a:latin typeface="Calibri" panose="020F0502020204030204" pitchFamily="34" charset="0"/>
              <a:ea typeface="游ゴシック"/>
              <a:cs typeface="Calibri" panose="020F0502020204030204" pitchFamily="34" charset="0"/>
            </a:endParaRPr>
          </a:p>
          <a:p>
            <a:pPr marL="460375" indent="-460375" rtl="0"/>
            <a:r>
              <a:rPr lang="en-US" sz="9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 To accelerate the implementation of cutting-edge technologies showcased at the Expo, with a focus on fields where the Kansai region has strengths, a top management body comprising representatives from the business community, the national government, the Union of Kansai Governments, Osaka Prefecture and Osaka City will be established. Under this body, project-based support will be provided for concrete implementation.</a:t>
            </a:r>
            <a:endParaRPr lang="en-US" sz="1600" noProof="0" dirty="0">
              <a:solidFill>
                <a:schemeClr val="tx1"/>
              </a:solidFill>
              <a:latin typeface="Calibri" panose="020F0502020204030204" pitchFamily="34" charset="0"/>
              <a:cs typeface="Calibri" panose="020F0502020204030204" pitchFamily="34" charset="0"/>
            </a:endParaRPr>
          </a:p>
        </p:txBody>
      </p:sp>
      <p:sp>
        <p:nvSpPr>
          <p:cNvPr id="13" name="四角形: 角を丸くする 12">
            <a:extLst>
              <a:ext uri="{FF2B5EF4-FFF2-40B4-BE49-F238E27FC236}">
                <a16:creationId xmlns:a16="http://schemas.microsoft.com/office/drawing/2014/main" id="{56AF016C-8035-4982-A926-AB395FBE9669}"/>
              </a:ext>
            </a:extLst>
          </p:cNvPr>
          <p:cNvSpPr/>
          <p:nvPr/>
        </p:nvSpPr>
        <p:spPr>
          <a:xfrm>
            <a:off x="350108" y="1078422"/>
            <a:ext cx="9190478" cy="677863"/>
          </a:xfrm>
          <a:prstGeom prst="roundRect">
            <a:avLst>
              <a:gd name="adj" fmla="val 0"/>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pPr marL="133350" indent="-133350" rtl="0"/>
            <a:r>
              <a:rPr kumimoji="0" lang="en-US" altLang="ja-JP" sz="900" b="0" i="0" u="none" strike="noStrike" kern="1200" cap="none" spc="0" normalizeH="0" baseline="0" noProof="0" dirty="0">
                <a:ln>
                  <a:noFill/>
                </a:ln>
                <a:solidFill>
                  <a:prstClr val="black"/>
                </a:solidFill>
                <a:effectLst/>
                <a:uLnTx/>
                <a:uFillTx/>
                <a:latin typeface="Calibri" panose="020F0502020204030204"/>
                <a:ea typeface="游ゴシック"/>
                <a:cs typeface="+mn-cs"/>
              </a:rPr>
              <a:t>○</a:t>
            </a:r>
            <a:r>
              <a:rPr lang="en-US" sz="9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We will establish mechanisms across the entire Kansai region to accelerate the </a:t>
            </a:r>
            <a:r>
              <a:rPr lang="en-US" sz="9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implementation</a:t>
            </a:r>
            <a:r>
              <a:rPr lang="en-US" sz="9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and </a:t>
            </a:r>
            <a:r>
              <a:rPr lang="en-US" sz="9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industrialization</a:t>
            </a:r>
            <a:r>
              <a:rPr lang="en-US" sz="9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of cutting-edge technologies in fields such as </a:t>
            </a:r>
            <a:r>
              <a:rPr lang="en-US" sz="9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life sciences</a:t>
            </a:r>
            <a:r>
              <a:rPr lang="en-US" sz="9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and </a:t>
            </a:r>
            <a:r>
              <a:rPr lang="en-US" sz="9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carbon neutrality</a:t>
            </a:r>
            <a:r>
              <a:rPr lang="en-US" sz="9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while promoting commercialization by providing institutional support to pioneering companies in management, financing and regulatory reform.</a:t>
            </a:r>
          </a:p>
          <a:p>
            <a:pPr marL="133350" indent="-133350" rtl="0"/>
            <a:r>
              <a:rPr kumimoji="0" lang="en-US" altLang="ja-JP" sz="900" b="0" i="0" u="none" strike="noStrike" kern="1200" cap="none" spc="0" normalizeH="0" baseline="0" noProof="0" dirty="0">
                <a:ln>
                  <a:noFill/>
                </a:ln>
                <a:solidFill>
                  <a:prstClr val="black"/>
                </a:solidFill>
                <a:effectLst/>
                <a:uLnTx/>
                <a:uFillTx/>
                <a:latin typeface="Calibri" panose="020F0502020204030204"/>
                <a:ea typeface="游ゴシック"/>
                <a:cs typeface="+mn-cs"/>
              </a:rPr>
              <a:t>○</a:t>
            </a:r>
            <a:r>
              <a:rPr lang="en-US" sz="9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Furthermore, with regard to </a:t>
            </a:r>
            <a:r>
              <a:rPr lang="en-US" sz="9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deep-tech startups </a:t>
            </a:r>
            <a:r>
              <a:rPr lang="en-US" sz="900" noProof="0" dirty="0">
                <a:solidFill>
                  <a:schemeClr val="tx1"/>
                </a:solidFill>
                <a:latin typeface="Calibri" panose="020F0502020204030204" pitchFamily="34" charset="0"/>
                <a:ea typeface="Calibri" panose="020F0502020204030204" pitchFamily="34" charset="0"/>
                <a:cs typeface="Calibri" panose="020F0502020204030204" pitchFamily="34" charset="0"/>
              </a:rPr>
              <a:t>(e.g., life sciences, carbon neutrality, quantum technology), we will establish an ecosystem centered on </a:t>
            </a:r>
            <a:r>
              <a:rPr lang="en-US" sz="9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innovation hubs </a:t>
            </a:r>
            <a:r>
              <a:rPr lang="en-US" sz="900" noProof="0" dirty="0">
                <a:solidFill>
                  <a:schemeClr val="tx1"/>
                </a:solidFill>
                <a:latin typeface="Calibri" panose="020F0502020204030204" pitchFamily="34" charset="0"/>
                <a:ea typeface="Calibri" panose="020F0502020204030204" pitchFamily="34" charset="0"/>
                <a:cs typeface="Calibri" panose="020F0502020204030204" pitchFamily="34" charset="0"/>
              </a:rPr>
              <a:t>through collaboration between Nakanoshima Qross and the firms in the Keihanshin region, thereby fostering startups capable of succeeding on the global stage.</a:t>
            </a:r>
            <a:endParaRPr lang="en-US" sz="16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正方形/長方形 17">
            <a:extLst>
              <a:ext uri="{FF2B5EF4-FFF2-40B4-BE49-F238E27FC236}">
                <a16:creationId xmlns:a16="http://schemas.microsoft.com/office/drawing/2014/main" id="{502DFC9D-B808-4123-A3B4-D9CB710645D4}"/>
              </a:ext>
            </a:extLst>
          </p:cNvPr>
          <p:cNvSpPr/>
          <p:nvPr/>
        </p:nvSpPr>
        <p:spPr>
          <a:xfrm>
            <a:off x="197710" y="5260954"/>
            <a:ext cx="9495274" cy="1502398"/>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3) Startup Ecosystem Hub</a:t>
            </a:r>
            <a:endParaRPr kumimoji="1" lang="en-US" sz="11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rtl="0">
              <a:spcBef>
                <a:spcPts val="400"/>
              </a:spcBef>
            </a:pPr>
            <a:r>
              <a:rPr lang="en-US" sz="11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　・ Establishment of an ecosystem hub by the “Osaka-Kyoto-Hyogo Kobe Consortium”</a:t>
            </a:r>
          </a:p>
          <a:p>
            <a:pPr marL="454025" indent="-454025" rtl="0"/>
            <a:r>
              <a:rPr lang="en-US" sz="9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 Through collaboration between the startup ecosystems of Osaka, Kyoto and Hyogo, and by strengthening links between the diverse innovation hubs in the Keihanshin region, including the Osaka Innovation Hub, as well as expanding networks with overseas ecosystem hubs, a world-class hub for deep-tech startups will be established.</a:t>
            </a:r>
            <a:endParaRPr lang="en-US" sz="16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449263" rtl="0"/>
            <a:r>
              <a:rPr lang="en-US" sz="900" noProof="0" dirty="0">
                <a:solidFill>
                  <a:schemeClr val="tx1"/>
                </a:solidFill>
                <a:latin typeface="Calibri" panose="020F0502020204030204" pitchFamily="34" charset="0"/>
                <a:ea typeface="Calibri" panose="020F0502020204030204" pitchFamily="34" charset="0"/>
                <a:cs typeface="Calibri" panose="020F0502020204030204" pitchFamily="34" charset="0"/>
              </a:rPr>
              <a:t>(Key areas: Biotechnology and life sciences, Green tech, digital technology (including AI, Web3.0 and quantum computing))</a:t>
            </a:r>
          </a:p>
          <a:p>
            <a:pPr rtl="0">
              <a:spcBef>
                <a:spcPts val="400"/>
              </a:spcBef>
            </a:pPr>
            <a:r>
              <a:rPr lang="en-US" sz="11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　・Support for startups, leveraging Nakanoshima </a:t>
            </a:r>
            <a:r>
              <a:rPr lang="en-US" sz="1100" b="1" noProof="0" dirty="0" err="1">
                <a:solidFill>
                  <a:schemeClr val="tx1"/>
                </a:solidFill>
                <a:latin typeface="Calibri" panose="020F0502020204030204" pitchFamily="34" charset="0"/>
                <a:ea typeface="Calibri" panose="020F0502020204030204" pitchFamily="34" charset="0"/>
                <a:cs typeface="Calibri" panose="020F0502020204030204" pitchFamily="34" charset="0"/>
              </a:rPr>
              <a:t>Qross’s</a:t>
            </a:r>
            <a:r>
              <a:rPr lang="en-US" sz="11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 strategic location</a:t>
            </a:r>
            <a:endParaRPr lang="en-US" sz="1100" b="1" noProof="0" dirty="0">
              <a:solidFill>
                <a:schemeClr val="tx1"/>
              </a:solidFill>
              <a:latin typeface="Calibri" panose="020F0502020204030204" pitchFamily="34" charset="0"/>
              <a:ea typeface="游ゴシック"/>
              <a:cs typeface="Calibri" panose="020F0502020204030204" pitchFamily="34" charset="0"/>
            </a:endParaRPr>
          </a:p>
          <a:p>
            <a:pPr marL="454025" indent="-454025" rtl="0"/>
            <a:r>
              <a:rPr lang="en-US" sz="9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 By providing end-to-end support for the commercialization of promising seeds held by academia and promoting open innovation through industry-academia and corporate partnerships while attracting investment, talent and resources to Nakanoshima Qross, life sciences startups capable of operating on a global scale will be created and nurtured.</a:t>
            </a:r>
            <a:endParaRPr lang="en-US" sz="900" noProof="0" dirty="0">
              <a:solidFill>
                <a:schemeClr val="tx1"/>
              </a:solidFill>
              <a:latin typeface="Calibri" panose="020F0502020204030204" pitchFamily="34" charset="0"/>
              <a:ea typeface="游ゴシック"/>
              <a:cs typeface="Calibri" panose="020F0502020204030204" pitchFamily="34" charset="0"/>
            </a:endParaRPr>
          </a:p>
          <a:p>
            <a:pPr rtl="0"/>
            <a:endParaRPr lang="en-US" sz="900" noProof="0" dirty="0">
              <a:solidFill>
                <a:schemeClr val="tx1"/>
              </a:solidFill>
              <a:latin typeface="Calibri" panose="020F0502020204030204" pitchFamily="34" charset="0"/>
              <a:ea typeface="游ゴシック"/>
              <a:cs typeface="Calibri" panose="020F0502020204030204" pitchFamily="34" charset="0"/>
            </a:endParaRPr>
          </a:p>
        </p:txBody>
      </p:sp>
      <p:sp>
        <p:nvSpPr>
          <p:cNvPr id="6" name="スライド番号プレースホルダー 1">
            <a:extLst>
              <a:ext uri="{FF2B5EF4-FFF2-40B4-BE49-F238E27FC236}">
                <a16:creationId xmlns:a16="http://schemas.microsoft.com/office/drawing/2014/main" id="{51678DF8-1919-4E5F-227A-723CFFD2BD7D}"/>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Calibri" panose="020F0502020204030204" pitchFamily="34" charset="0"/>
                <a:cs typeface="Calibri" panose="020F0502020204030204" pitchFamily="34" charset="0"/>
              </a:rPr>
              <a:pPr/>
              <a:t>18</a:t>
            </a:fld>
            <a:endParaRPr kumimoji="1" lang="en-US" noProof="0" dirty="0">
              <a:latin typeface="Calibri" panose="020F0502020204030204" pitchFamily="34" charset="0"/>
              <a:cs typeface="Calibri" panose="020F0502020204030204" pitchFamily="34" charset="0"/>
            </a:endParaRPr>
          </a:p>
        </p:txBody>
      </p:sp>
      <p:sp>
        <p:nvSpPr>
          <p:cNvPr id="12" name="テキスト ボックス 11">
            <a:extLst>
              <a:ext uri="{FF2B5EF4-FFF2-40B4-BE49-F238E27FC236}">
                <a16:creationId xmlns:a16="http://schemas.microsoft.com/office/drawing/2014/main" id="{12D33FC9-46F7-4B6A-9FD6-9AF11535470E}"/>
              </a:ext>
            </a:extLst>
          </p:cNvPr>
          <p:cNvSpPr txBox="1"/>
          <p:nvPr/>
        </p:nvSpPr>
        <p:spPr>
          <a:xfrm>
            <a:off x="0" y="519375"/>
            <a:ext cx="4953000" cy="338554"/>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6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[Policy Direction]   </a:t>
            </a:r>
            <a:r>
              <a:rPr lang="en-US" sz="1600" b="1" u="sng" noProof="0" dirty="0">
                <a:solidFill>
                  <a:schemeClr val="tx1"/>
                </a:solidFill>
                <a:latin typeface="Calibri" panose="020F0502020204030204" pitchFamily="34" charset="0"/>
                <a:ea typeface="Calibri" panose="020F0502020204030204" pitchFamily="34" charset="0"/>
                <a:cs typeface="Calibri" panose="020F0502020204030204" pitchFamily="34" charset="0"/>
              </a:rPr>
              <a:t>[1] Enhancing support</a:t>
            </a:r>
            <a:endParaRPr kumimoji="1" lang="en-US" sz="1600" b="1" u="sng"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51281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7875E6D-1561-4553-8429-CEED86146F03}"/>
              </a:ext>
            </a:extLst>
          </p:cNvPr>
          <p:cNvSpPr txBox="1"/>
          <p:nvPr/>
        </p:nvSpPr>
        <p:spPr bwMode="white">
          <a:xfrm>
            <a:off x="532991" y="81951"/>
            <a:ext cx="3932696"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600" b="1" i="0" u="none" strike="noStrike" kern="1200" cap="none" spc="0" normalizeH="0" noProof="0" dirty="0">
                <a:ln>
                  <a:noFill/>
                </a:ln>
                <a:solidFill>
                  <a:prstClr val="black"/>
                </a:solidFill>
                <a:effectLst/>
                <a:uLnTx/>
                <a:uFillTx/>
                <a:ea typeface="HGP創英角ｺﾞｼｯｸUB" panose="020B0900000000000000" pitchFamily="50" charset="-128"/>
              </a:rPr>
              <a:t>Table of Contents</a:t>
            </a:r>
          </a:p>
        </p:txBody>
      </p:sp>
      <p:grpSp>
        <p:nvGrpSpPr>
          <p:cNvPr id="2" name="グループ化 1">
            <a:extLst>
              <a:ext uri="{FF2B5EF4-FFF2-40B4-BE49-F238E27FC236}">
                <a16:creationId xmlns:a16="http://schemas.microsoft.com/office/drawing/2014/main" id="{EC7DAC52-56F6-42FE-AA56-1534143BA137}"/>
              </a:ext>
            </a:extLst>
          </p:cNvPr>
          <p:cNvGrpSpPr/>
          <p:nvPr/>
        </p:nvGrpSpPr>
        <p:grpSpPr>
          <a:xfrm>
            <a:off x="453002" y="783408"/>
            <a:ext cx="8999996" cy="6124754"/>
            <a:chOff x="823259" y="1504009"/>
            <a:chExt cx="6965740" cy="6124754"/>
          </a:xfrm>
        </p:grpSpPr>
        <p:sp>
          <p:nvSpPr>
            <p:cNvPr id="5" name="テキスト ボックス 4">
              <a:extLst>
                <a:ext uri="{FF2B5EF4-FFF2-40B4-BE49-F238E27FC236}">
                  <a16:creationId xmlns:a16="http://schemas.microsoft.com/office/drawing/2014/main" id="{7D173F5B-FD2F-4B3E-B54D-CD1B02505E39}"/>
                </a:ext>
              </a:extLst>
            </p:cNvPr>
            <p:cNvSpPr txBox="1"/>
            <p:nvPr/>
          </p:nvSpPr>
          <p:spPr>
            <a:xfrm>
              <a:off x="823259" y="1504009"/>
              <a:ext cx="6211407" cy="6124754"/>
            </a:xfrm>
            <a:prstGeom prst="rect">
              <a:avLst/>
            </a:prstGeom>
            <a:noFill/>
          </p:spPr>
          <p:txBody>
            <a:bodyPr wrap="square" lIns="91440" tIns="45720" rIns="91440" bIns="45720" rtlCol="0" anchor="t">
              <a:spAutoFit/>
            </a:bodyPr>
            <a:lstStyle/>
            <a:p>
              <a:pPr marL="450850" marR="0" lvl="0" indent="-450850" algn="l" defTabSz="457200" rtl="0" eaLnBrk="1" fontAlgn="auto" latinLnBrk="0" hangingPunct="1">
                <a:buClrTx/>
                <a:buSzTx/>
                <a:buFont typeface="+mj-lt"/>
                <a:buAutoNum type="romanUcPeriod"/>
                <a:tabLst/>
                <a:defRPr/>
              </a:pPr>
              <a:r>
                <a:rPr lang="en-US" sz="2000" i="0" u="none" strike="noStrike" kern="1200" cap="none" spc="0" normalizeH="0" noProof="0" dirty="0">
                  <a:ln>
                    <a:noFill/>
                  </a:ln>
                  <a:solidFill>
                    <a:prstClr val="black"/>
                  </a:solidFill>
                  <a:effectLst/>
                  <a:uLnTx/>
                  <a:uFillTx/>
                  <a:ea typeface="HGP創英角ｺﾞｼｯｸUB" panose="020B0900000000000000" pitchFamily="50" charset="-128"/>
                </a:rPr>
                <a:t>Introduction</a:t>
              </a:r>
              <a:endParaRPr kumimoji="0" lang="en-US" sz="2000" i="0" u="none" strike="noStrike" kern="1200" cap="none" spc="0" normalizeH="0" baseline="0" noProof="0" dirty="0">
                <a:ln>
                  <a:noFill/>
                </a:ln>
                <a:solidFill>
                  <a:prstClr val="black"/>
                </a:solidFill>
                <a:effectLst/>
                <a:uLnTx/>
                <a:uFillTx/>
                <a:ea typeface="HGP創英角ｺﾞｼｯｸUB" panose="020B0900000000000000" pitchFamily="50" charset="-128"/>
              </a:endParaRPr>
            </a:p>
            <a:p>
              <a:pPr marL="900113" lvl="1" indent="-442913" rtl="0">
                <a:buFont typeface="+mj-lt"/>
                <a:buAutoNum type="arabicPeriod"/>
                <a:defRPr/>
              </a:pPr>
              <a:r>
                <a:rPr lang="en-US" sz="1400" noProof="0" dirty="0">
                  <a:solidFill>
                    <a:prstClr val="black"/>
                  </a:solidFill>
                  <a:ea typeface="HGP創英角ｺﾞｼｯｸUB" panose="020B0900000000000000" pitchFamily="50" charset="-128"/>
                </a:rPr>
                <a:t>Purpose of Formulating Beyond EXPO 2025</a:t>
              </a:r>
            </a:p>
            <a:p>
              <a:pPr marL="900113" lvl="1" indent="-442913" rtl="0">
                <a:buFont typeface="+mj-lt"/>
                <a:buAutoNum type="arabicPeriod"/>
                <a:defRPr/>
              </a:pPr>
              <a:r>
                <a:rPr lang="en-US" sz="1400" noProof="0" dirty="0">
                  <a:solidFill>
                    <a:prstClr val="black"/>
                  </a:solidFill>
                  <a:ea typeface="HGP創英角ｺﾞｼｯｸUB" panose="020B0900000000000000" pitchFamily="50" charset="-128"/>
                </a:rPr>
                <a:t>The “Second Capital” Envisioned by Osaka</a:t>
              </a:r>
            </a:p>
            <a:p>
              <a:pPr marL="900113" lvl="1" indent="-442913" rtl="0">
                <a:buFont typeface="+mj-lt"/>
                <a:buAutoNum type="arabicPeriod"/>
                <a:defRPr/>
              </a:pPr>
              <a:r>
                <a:rPr lang="en-US" sz="1400" noProof="0" dirty="0">
                  <a:solidFill>
                    <a:prstClr val="black"/>
                  </a:solidFill>
                  <a:ea typeface="HGP創英角ｺﾞｼｯｸUB" panose="020B0900000000000000" pitchFamily="50" charset="-128"/>
                </a:rPr>
                <a:t>The Current Status of Osaka</a:t>
              </a:r>
            </a:p>
            <a:p>
              <a:pPr marL="900113" lvl="1" indent="-442913" rtl="0">
                <a:buFont typeface="+mj-lt"/>
                <a:buAutoNum type="arabicPeriod"/>
                <a:defRPr/>
              </a:pPr>
              <a:r>
                <a:rPr lang="en-US" sz="1400" noProof="0" dirty="0">
                  <a:solidFill>
                    <a:prstClr val="black"/>
                  </a:solidFill>
                  <a:ea typeface="HGP創英角ｺﾞｼｯｸUB" panose="020B0900000000000000" pitchFamily="50" charset="-128"/>
                </a:rPr>
                <a:t>Accelerating Efforts toward Growth and Development</a:t>
              </a:r>
            </a:p>
            <a:p>
              <a:pPr marL="450850" marR="0" lvl="0" indent="-450850" algn="l" defTabSz="457200" rtl="0" eaLnBrk="1" fontAlgn="auto" latinLnBrk="0" hangingPunct="1">
                <a:buClrTx/>
                <a:buSzTx/>
                <a:buFont typeface="+mj-lt"/>
                <a:buAutoNum type="romanUcPeriod"/>
                <a:tabLst/>
                <a:defRPr/>
              </a:pPr>
              <a:r>
                <a:rPr lang="en-US" sz="2000" i="0" u="none" strike="noStrike" kern="1200" cap="none" spc="0" normalizeH="0" noProof="0" dirty="0">
                  <a:ln>
                    <a:noFill/>
                  </a:ln>
                  <a:solidFill>
                    <a:prstClr val="black"/>
                  </a:solidFill>
                  <a:effectLst/>
                  <a:uLnTx/>
                  <a:uFillTx/>
                  <a:ea typeface="HGP創英角ｺﾞｼｯｸUB" panose="020B0900000000000000" pitchFamily="50" charset="-128"/>
                </a:rPr>
                <a:t>Fundamental Principles of Beyond EXPO 2025</a:t>
              </a:r>
              <a:endParaRPr kumimoji="0" lang="en-US" sz="2000" i="0" u="none" strike="noStrike" kern="1200" cap="none" spc="0" normalizeH="0" baseline="0" noProof="0" dirty="0">
                <a:ln>
                  <a:noFill/>
                </a:ln>
                <a:solidFill>
                  <a:prstClr val="black"/>
                </a:solidFill>
                <a:effectLst/>
                <a:uLnTx/>
                <a:uFillTx/>
                <a:ea typeface="HGP創英角ｺﾞｼｯｸUB" panose="020B0900000000000000" pitchFamily="50" charset="-128"/>
              </a:endParaRPr>
            </a:p>
            <a:p>
              <a:pPr marL="900113" lvl="1" indent="-442913" rtl="0">
                <a:buFont typeface="+mj-lt"/>
                <a:buAutoNum type="arabicPeriod"/>
                <a:defRPr/>
              </a:pPr>
              <a:r>
                <a:rPr lang="en-US" sz="1400" noProof="0" dirty="0">
                  <a:solidFill>
                    <a:prstClr val="black"/>
                  </a:solidFill>
                  <a:ea typeface="HGP創英角ｺﾞｼｯｸUB" panose="020B0900000000000000" pitchFamily="50" charset="-128"/>
                </a:rPr>
                <a:t>Goals of Beyond EXPO 2025</a:t>
              </a:r>
            </a:p>
            <a:p>
              <a:pPr marL="900113" lvl="1" indent="-442913" rtl="0">
                <a:buFont typeface="+mj-lt"/>
                <a:buAutoNum type="arabicPeriod"/>
                <a:defRPr/>
              </a:pPr>
              <a:r>
                <a:rPr lang="en-US" sz="1400" noProof="0" dirty="0">
                  <a:solidFill>
                    <a:prstClr val="black"/>
                  </a:solidFill>
                  <a:ea typeface="HGP創英角ｺﾞｼｯｸUB" panose="020B0900000000000000" pitchFamily="50" charset="-128"/>
                </a:rPr>
                <a:t>Basic Policy and Vision for the City</a:t>
              </a:r>
            </a:p>
            <a:p>
              <a:pPr marL="900113" lvl="1" indent="-442913" rtl="0">
                <a:buFont typeface="+mj-lt"/>
                <a:buAutoNum type="arabicPeriod"/>
                <a:defRPr/>
              </a:pPr>
              <a:r>
                <a:rPr lang="en-US" sz="1400" kern="1000" noProof="0" dirty="0">
                  <a:solidFill>
                    <a:prstClr val="black"/>
                  </a:solidFill>
                  <a:ea typeface="HGP創英角ｺﾞｼｯｸUB" panose="020B0900000000000000" pitchFamily="50" charset="-128"/>
                </a:rPr>
                <a:t>Approach to Achieving the Economic Target (nominal GDP of approx. 80 trillion yen in the 2040s) </a:t>
              </a:r>
            </a:p>
            <a:p>
              <a:pPr marL="450850" marR="0" lvl="0" indent="-450850" algn="l" defTabSz="457200" rtl="0" eaLnBrk="1" fontAlgn="auto" latinLnBrk="0" hangingPunct="1">
                <a:buClrTx/>
                <a:buSzTx/>
                <a:buFont typeface="+mj-lt"/>
                <a:buAutoNum type="romanUcPeriod"/>
                <a:tabLst/>
                <a:defRPr/>
              </a:pPr>
              <a:r>
                <a:rPr lang="en-US" sz="2000" i="0" u="none" strike="noStrike" kern="1200" cap="none" spc="0" normalizeH="0" noProof="0" dirty="0">
                  <a:ln>
                    <a:noFill/>
                  </a:ln>
                  <a:solidFill>
                    <a:prstClr val="black"/>
                  </a:solidFill>
                  <a:effectLst/>
                  <a:uLnTx/>
                  <a:uFillTx/>
                  <a:ea typeface="HGP創英角ｺﾞｼｯｸUB" panose="020B0900000000000000" pitchFamily="50" charset="-128"/>
                </a:rPr>
                <a:t>Policy Direction of Beyond EXPO 2025</a:t>
              </a:r>
              <a:endParaRPr kumimoji="0" lang="en-US" sz="2000" i="0" u="none" strike="noStrike" kern="1200" cap="none" spc="0" normalizeH="0" baseline="0" noProof="0" dirty="0">
                <a:ln>
                  <a:noFill/>
                </a:ln>
                <a:solidFill>
                  <a:prstClr val="black"/>
                </a:solidFill>
                <a:effectLst/>
                <a:uLnTx/>
                <a:uFillTx/>
                <a:ea typeface="HGP創英角ｺﾞｼｯｸUB" panose="020B0900000000000000" pitchFamily="50" charset="-128"/>
              </a:endParaRPr>
            </a:p>
            <a:p>
              <a:pPr marL="900113" lvl="1" indent="-442913" rtl="0">
                <a:buFont typeface="+mj-lt"/>
                <a:buAutoNum type="arabicPeriod"/>
                <a:defRPr/>
              </a:pPr>
              <a:r>
                <a:rPr lang="en-US" sz="1400" i="0" u="none" strike="noStrike" kern="1200" cap="none" spc="0" normalizeH="0" noProof="0" dirty="0">
                  <a:ln>
                    <a:noFill/>
                  </a:ln>
                  <a:solidFill>
                    <a:prstClr val="black"/>
                  </a:solidFill>
                  <a:effectLst/>
                  <a:uLnTx/>
                  <a:uFillTx/>
                  <a:ea typeface="HGP創英角ｺﾞｼｯｸUB" panose="020B0900000000000000" pitchFamily="50" charset="-128"/>
                </a:rPr>
                <a:t>A Leading Innovation City </a:t>
              </a:r>
              <a:r>
                <a:rPr lang="en-US" sz="1400" noProof="0" dirty="0">
                  <a:solidFill>
                    <a:prstClr val="black"/>
                  </a:solidFill>
                  <a:ea typeface="HGP創英角ｺﾞｼｯｸUB" panose="020B0900000000000000" pitchFamily="50" charset="-128"/>
                </a:rPr>
                <a:t>M</a:t>
              </a:r>
              <a:r>
                <a:rPr lang="en-US" sz="1400" i="0" u="none" strike="noStrike" kern="1200" cap="none" spc="0" normalizeH="0" noProof="0" dirty="0">
                  <a:ln>
                    <a:noFill/>
                  </a:ln>
                  <a:solidFill>
                    <a:prstClr val="black"/>
                  </a:solidFill>
                  <a:effectLst/>
                  <a:uLnTx/>
                  <a:uFillTx/>
                  <a:ea typeface="HGP創英角ｺﾞｼｯｸUB" panose="020B0900000000000000" pitchFamily="50" charset="-128"/>
                </a:rPr>
                <a:t>aking </a:t>
              </a:r>
              <a:r>
                <a:rPr lang="en-US" sz="1400" noProof="0" dirty="0">
                  <a:solidFill>
                    <a:prstClr val="black"/>
                  </a:solidFill>
                  <a:ea typeface="HGP創英角ｺﾞｼｯｸUB" panose="020B0900000000000000" pitchFamily="50" charset="-128"/>
                </a:rPr>
                <a:t>I</a:t>
              </a:r>
              <a:r>
                <a:rPr lang="en-US" sz="1400" i="0" u="none" strike="noStrike" kern="1200" cap="none" spc="0" normalizeH="0" noProof="0" dirty="0">
                  <a:ln>
                    <a:noFill/>
                  </a:ln>
                  <a:solidFill>
                    <a:prstClr val="black"/>
                  </a:solidFill>
                  <a:effectLst/>
                  <a:uLnTx/>
                  <a:uFillTx/>
                  <a:ea typeface="HGP創英角ｺﾞｼｯｸUB" panose="020B0900000000000000" pitchFamily="50" charset="-128"/>
                </a:rPr>
                <a:t>nroads into Next-generation </a:t>
              </a:r>
              <a:r>
                <a:rPr lang="en-US" sz="1400" noProof="0" dirty="0">
                  <a:solidFill>
                    <a:prstClr val="black"/>
                  </a:solidFill>
                  <a:ea typeface="HGP創英角ｺﾞｼｯｸUB" panose="020B0900000000000000" pitchFamily="50" charset="-128"/>
                </a:rPr>
                <a:t>I</a:t>
              </a:r>
              <a:r>
                <a:rPr lang="en-US" sz="1400" i="0" u="none" strike="noStrike" kern="1200" cap="none" spc="0" normalizeH="0" noProof="0" dirty="0">
                  <a:ln>
                    <a:noFill/>
                  </a:ln>
                  <a:solidFill>
                    <a:prstClr val="black"/>
                  </a:solidFill>
                  <a:effectLst/>
                  <a:uLnTx/>
                  <a:uFillTx/>
                  <a:ea typeface="HGP創英角ｺﾞｼｯｸUB" panose="020B0900000000000000" pitchFamily="50" charset="-128"/>
                </a:rPr>
                <a:t>ndustries by </a:t>
              </a:r>
              <a:r>
                <a:rPr lang="en-US" sz="1400" noProof="0" dirty="0">
                  <a:solidFill>
                    <a:prstClr val="black"/>
                  </a:solidFill>
                  <a:ea typeface="HGP創英角ｺﾞｼｯｸUB" panose="020B0900000000000000" pitchFamily="50" charset="-128"/>
                </a:rPr>
                <a:t>L</a:t>
              </a:r>
              <a:r>
                <a:rPr lang="en-US" sz="1400" i="0" u="none" strike="noStrike" kern="1200" cap="none" spc="0" normalizeH="0" noProof="0" dirty="0">
                  <a:ln>
                    <a:noFill/>
                  </a:ln>
                  <a:solidFill>
                    <a:prstClr val="black"/>
                  </a:solidFill>
                  <a:effectLst/>
                  <a:uLnTx/>
                  <a:uFillTx/>
                  <a:ea typeface="HGP創英角ｺﾞｼｯｸUB" panose="020B0900000000000000" pitchFamily="50" charset="-128"/>
                </a:rPr>
                <a:t>everaging Osaka’s Unique Strengths</a:t>
              </a:r>
              <a:endParaRPr kumimoji="0" lang="en-US" sz="1400" i="0" u="none" strike="noStrike" kern="1200" cap="none" spc="0" normalizeH="0" baseline="0" noProof="0" dirty="0">
                <a:ln>
                  <a:noFill/>
                </a:ln>
                <a:solidFill>
                  <a:prstClr val="black"/>
                </a:solidFill>
                <a:effectLst/>
                <a:uLnTx/>
                <a:uFillTx/>
                <a:ea typeface="HGP創英角ｺﾞｼｯｸUB" panose="020B0900000000000000" pitchFamily="50" charset="-128"/>
              </a:endParaRPr>
            </a:p>
            <a:p>
              <a:pPr marL="900113" lvl="1" indent="-442913" rtl="0">
                <a:buFont typeface="+mj-lt"/>
                <a:buAutoNum type="arabicPeriod"/>
                <a:defRPr/>
              </a:pPr>
              <a:r>
                <a:rPr lang="en-US" sz="1400" noProof="0" dirty="0">
                  <a:solidFill>
                    <a:prstClr val="black"/>
                  </a:solidFill>
                  <a:ea typeface="HGP創英角ｺﾞｼｯｸUB" panose="020B0900000000000000" pitchFamily="50" charset="-128"/>
                </a:rPr>
                <a:t>An Entertainment Hub that Inspires Fun and Excitement Unique to Osaka</a:t>
              </a:r>
            </a:p>
            <a:p>
              <a:pPr marL="900113" lvl="1" indent="-442913" rtl="0">
                <a:buFont typeface="+mj-lt"/>
                <a:buAutoNum type="arabicPeriod"/>
                <a:defRPr/>
              </a:pPr>
              <a:r>
                <a:rPr lang="en-US" sz="1400" i="0" u="none" strike="noStrike" kern="1200" cap="none" spc="0" normalizeH="0" noProof="0" dirty="0">
                  <a:ln>
                    <a:noFill/>
                  </a:ln>
                  <a:solidFill>
                    <a:prstClr val="black"/>
                  </a:solidFill>
                  <a:effectLst/>
                  <a:uLnTx/>
                  <a:uFillTx/>
                  <a:ea typeface="HGP創英角ｺﾞｼｯｸUB" panose="020B0900000000000000" pitchFamily="50" charset="-128"/>
                </a:rPr>
                <a:t>A Vibrant </a:t>
              </a:r>
              <a:r>
                <a:rPr lang="en-US" sz="1400" noProof="0" dirty="0">
                  <a:solidFill>
                    <a:prstClr val="black"/>
                  </a:solidFill>
                  <a:ea typeface="HGP創英角ｺﾞｼｯｸUB" panose="020B0900000000000000" pitchFamily="50" charset="-128"/>
                </a:rPr>
                <a:t>H</a:t>
              </a:r>
              <a:r>
                <a:rPr lang="en-US" sz="1400" i="0" u="none" strike="noStrike" kern="1200" cap="none" spc="0" normalizeH="0" noProof="0" dirty="0">
                  <a:ln>
                    <a:noFill/>
                  </a:ln>
                  <a:solidFill>
                    <a:prstClr val="black"/>
                  </a:solidFill>
                  <a:effectLst/>
                  <a:uLnTx/>
                  <a:uFillTx/>
                  <a:ea typeface="HGP創英角ｺﾞｼｯｸUB" panose="020B0900000000000000" pitchFamily="50" charset="-128"/>
                </a:rPr>
                <a:t>ub </a:t>
              </a:r>
              <a:r>
                <a:rPr lang="en-US" sz="1400" noProof="0" dirty="0">
                  <a:solidFill>
                    <a:prstClr val="black"/>
                  </a:solidFill>
                  <a:ea typeface="HGP創英角ｺﾞｼｯｸUB" panose="020B0900000000000000" pitchFamily="50" charset="-128"/>
                </a:rPr>
                <a:t>C</a:t>
              </a:r>
              <a:r>
                <a:rPr lang="en-US" sz="1400" i="0" u="none" strike="noStrike" kern="1200" cap="none" spc="0" normalizeH="0" noProof="0" dirty="0">
                  <a:ln>
                    <a:noFill/>
                  </a:ln>
                  <a:solidFill>
                    <a:prstClr val="black"/>
                  </a:solidFill>
                  <a:effectLst/>
                  <a:uLnTx/>
                  <a:uFillTx/>
                  <a:ea typeface="HGP創英角ｺﾞｼｯｸUB" panose="020B0900000000000000" pitchFamily="50" charset="-128"/>
                </a:rPr>
                <a:t>ity that Attracts and Produces </a:t>
              </a:r>
              <a:r>
                <a:rPr lang="en-US" sz="1400" noProof="0" dirty="0">
                  <a:solidFill>
                    <a:prstClr val="black"/>
                  </a:solidFill>
                  <a:ea typeface="HGP創英角ｺﾞｼｯｸUB" panose="020B0900000000000000" pitchFamily="50" charset="-128"/>
                </a:rPr>
                <a:t>G</a:t>
              </a:r>
              <a:r>
                <a:rPr lang="en-US" sz="1400" i="0" u="none" strike="noStrike" kern="1200" cap="none" spc="0" normalizeH="0" noProof="0" dirty="0">
                  <a:ln>
                    <a:noFill/>
                  </a:ln>
                  <a:solidFill>
                    <a:prstClr val="black"/>
                  </a:solidFill>
                  <a:effectLst/>
                  <a:uLnTx/>
                  <a:uFillTx/>
                  <a:ea typeface="HGP創英角ｺﾞｼｯｸUB" panose="020B0900000000000000" pitchFamily="50" charset="-128"/>
                </a:rPr>
                <a:t>lobal </a:t>
              </a:r>
              <a:r>
                <a:rPr lang="en-US" sz="1400" noProof="0" dirty="0">
                  <a:solidFill>
                    <a:prstClr val="black"/>
                  </a:solidFill>
                  <a:ea typeface="HGP創英角ｺﾞｼｯｸUB" panose="020B0900000000000000" pitchFamily="50" charset="-128"/>
                </a:rPr>
                <a:t>T</a:t>
              </a:r>
              <a:r>
                <a:rPr lang="en-US" sz="1400" i="0" u="none" strike="noStrike" kern="1200" cap="none" spc="0" normalizeH="0" noProof="0" dirty="0">
                  <a:ln>
                    <a:noFill/>
                  </a:ln>
                  <a:solidFill>
                    <a:prstClr val="black"/>
                  </a:solidFill>
                  <a:effectLst/>
                  <a:uLnTx/>
                  <a:uFillTx/>
                  <a:ea typeface="HGP創英角ｺﾞｼｯｸUB" panose="020B0900000000000000" pitchFamily="50" charset="-128"/>
                </a:rPr>
                <a:t>alent</a:t>
              </a:r>
              <a:endParaRPr kumimoji="0" lang="en-US" sz="1400" i="0" u="none" strike="noStrike" kern="1200" cap="none" spc="0" normalizeH="0" baseline="0" noProof="0" dirty="0">
                <a:ln>
                  <a:noFill/>
                </a:ln>
                <a:solidFill>
                  <a:prstClr val="black"/>
                </a:solidFill>
                <a:effectLst/>
                <a:uLnTx/>
                <a:uFillTx/>
                <a:ea typeface="HGP創英角ｺﾞｼｯｸUB" panose="020B0900000000000000" pitchFamily="50" charset="-128"/>
              </a:endParaRPr>
            </a:p>
            <a:p>
              <a:pPr marL="900113" lvl="1" indent="-442913" rtl="0">
                <a:buFont typeface="+mj-lt"/>
                <a:buAutoNum type="arabicPeriod"/>
                <a:defRPr/>
              </a:pPr>
              <a:r>
                <a:rPr lang="en-US" sz="1400" noProof="0" dirty="0">
                  <a:solidFill>
                    <a:prstClr val="black"/>
                  </a:solidFill>
                  <a:ea typeface="HGP創英角ｺﾞｼｯｸUB" panose="020B0900000000000000" pitchFamily="50" charset="-128"/>
                </a:rPr>
                <a:t>A </a:t>
              </a:r>
              <a:r>
                <a:rPr lang="en-US" sz="1400" dirty="0">
                  <a:solidFill>
                    <a:prstClr val="black"/>
                  </a:solidFill>
                  <a:ea typeface="HGP創英角ｺﾞｼｯｸUB" panose="020B0900000000000000" pitchFamily="50" charset="-128"/>
                </a:rPr>
                <a:t>Friendly</a:t>
              </a:r>
              <a:r>
                <a:rPr lang="en-US" sz="1400" noProof="0" dirty="0">
                  <a:solidFill>
                    <a:prstClr val="black"/>
                  </a:solidFill>
                  <a:ea typeface="HGP創英角ｺﾞｼｯｸUB" panose="020B0900000000000000" pitchFamily="50" charset="-128"/>
                </a:rPr>
                <a:t> City that Embodies the Spirit of “Can’t Leave It Alone” and “Give It a Try”</a:t>
              </a:r>
            </a:p>
            <a:p>
              <a:pPr marL="900113" lvl="1" indent="-442913" rtl="0">
                <a:buFont typeface="+mj-lt"/>
                <a:buAutoNum type="arabicPeriod"/>
                <a:defRPr/>
              </a:pPr>
              <a:r>
                <a:rPr lang="en-US" sz="1400" i="0" u="none" strike="noStrike" kern="1200" cap="none" spc="0" normalizeH="0" noProof="0" dirty="0">
                  <a:ln>
                    <a:noFill/>
                  </a:ln>
                  <a:solidFill>
                    <a:prstClr val="black"/>
                  </a:solidFill>
                  <a:effectLst/>
                  <a:uLnTx/>
                  <a:uFillTx/>
                  <a:ea typeface="HGP創英角ｺﾞｼｯｸUB" panose="020B0900000000000000" pitchFamily="50" charset="-128"/>
                </a:rPr>
                <a:t>A City with Advanced </a:t>
              </a:r>
              <a:r>
                <a:rPr lang="en-US" sz="1400" noProof="0" dirty="0">
                  <a:solidFill>
                    <a:prstClr val="black"/>
                  </a:solidFill>
                  <a:ea typeface="HGP創英角ｺﾞｼｯｸUB" panose="020B0900000000000000" pitchFamily="50" charset="-128"/>
                </a:rPr>
                <a:t>U</a:t>
              </a:r>
              <a:r>
                <a:rPr lang="en-US" sz="1400" i="0" u="none" strike="noStrike" kern="1200" cap="none" spc="0" normalizeH="0" noProof="0" dirty="0">
                  <a:ln>
                    <a:noFill/>
                  </a:ln>
                  <a:solidFill>
                    <a:prstClr val="black"/>
                  </a:solidFill>
                  <a:effectLst/>
                  <a:uLnTx/>
                  <a:uFillTx/>
                  <a:ea typeface="HGP創英角ｺﾞｼｯｸUB" panose="020B0900000000000000" pitchFamily="50" charset="-128"/>
                </a:rPr>
                <a:t>rban </a:t>
              </a:r>
              <a:r>
                <a:rPr lang="en-US" sz="1400" noProof="0" dirty="0">
                  <a:solidFill>
                    <a:prstClr val="black"/>
                  </a:solidFill>
                  <a:ea typeface="HGP創英角ｺﾞｼｯｸUB" panose="020B0900000000000000" pitchFamily="50" charset="-128"/>
                </a:rPr>
                <a:t>F</a:t>
              </a:r>
              <a:r>
                <a:rPr lang="en-US" sz="1400" i="0" u="none" strike="noStrike" kern="1200" cap="none" spc="0" normalizeH="0" noProof="0" dirty="0">
                  <a:ln>
                    <a:noFill/>
                  </a:ln>
                  <a:solidFill>
                    <a:prstClr val="black"/>
                  </a:solidFill>
                  <a:effectLst/>
                  <a:uLnTx/>
                  <a:uFillTx/>
                  <a:ea typeface="HGP創英角ｺﾞｼｯｸUB" panose="020B0900000000000000" pitchFamily="50" charset="-128"/>
                </a:rPr>
                <a:t>unctions that Support </a:t>
              </a:r>
              <a:r>
                <a:rPr lang="en-US" sz="1400" noProof="0" dirty="0">
                  <a:solidFill>
                    <a:prstClr val="black"/>
                  </a:solidFill>
                  <a:ea typeface="HGP創英角ｺﾞｼｯｸUB" panose="020B0900000000000000" pitchFamily="50" charset="-128"/>
                </a:rPr>
                <a:t>G</a:t>
              </a:r>
              <a:r>
                <a:rPr lang="en-US" sz="1400" i="0" u="none" strike="noStrike" kern="1200" cap="none" spc="0" normalizeH="0" noProof="0" dirty="0">
                  <a:ln>
                    <a:noFill/>
                  </a:ln>
                  <a:solidFill>
                    <a:prstClr val="black"/>
                  </a:solidFill>
                  <a:effectLst/>
                  <a:uLnTx/>
                  <a:uFillTx/>
                  <a:ea typeface="HGP創英角ｺﾞｼｯｸUB" panose="020B0900000000000000" pitchFamily="50" charset="-128"/>
                </a:rPr>
                <a:t>rowth</a:t>
              </a:r>
              <a:endParaRPr kumimoji="0" lang="en-US" sz="1400" i="0" u="none" strike="noStrike" kern="1200" cap="none" spc="0" normalizeH="0" baseline="0" noProof="0" dirty="0">
                <a:ln>
                  <a:noFill/>
                </a:ln>
                <a:solidFill>
                  <a:prstClr val="black"/>
                </a:solidFill>
                <a:effectLst/>
                <a:uLnTx/>
                <a:uFillTx/>
                <a:ea typeface="HGP創英角ｺﾞｼｯｸUB" panose="020B0900000000000000" pitchFamily="50" charset="-128"/>
              </a:endParaRPr>
            </a:p>
            <a:p>
              <a:pPr marL="900113" lvl="1" indent="-442913" rtl="0">
                <a:buFont typeface="+mj-lt"/>
                <a:buAutoNum type="arabicPeriod"/>
                <a:defRPr/>
              </a:pPr>
              <a:r>
                <a:rPr lang="en-US" sz="1400" noProof="0" dirty="0">
                  <a:solidFill>
                    <a:prstClr val="black"/>
                  </a:solidFill>
                  <a:ea typeface="HGP創英角ｺﾞｼｯｸUB" panose="020B0900000000000000" pitchFamily="50" charset="-128"/>
                </a:rPr>
                <a:t>A City that Serves as an Engine for Growth in Normal Times and a Backup in Emergencies</a:t>
              </a:r>
            </a:p>
            <a:p>
              <a:pPr marL="450850" marR="0" lvl="0" indent="-450850" algn="l" defTabSz="457200" rtl="0" eaLnBrk="1" fontAlgn="auto" latinLnBrk="0" hangingPunct="1">
                <a:buClrTx/>
                <a:buSzTx/>
                <a:buFont typeface="+mj-lt"/>
                <a:buAutoNum type="romanUcPeriod"/>
                <a:tabLst/>
                <a:defRPr/>
              </a:pPr>
              <a:r>
                <a:rPr lang="en-US" sz="2000" i="0" u="none" strike="noStrike" kern="1200" cap="none" spc="0" normalizeH="0" noProof="0" dirty="0">
                  <a:ln>
                    <a:noFill/>
                  </a:ln>
                  <a:effectLst/>
                  <a:uLnTx/>
                  <a:uFillTx/>
                  <a:ea typeface="HGP創英角ｺﾞｼｯｸUB" panose="020B0900000000000000" pitchFamily="50" charset="-128"/>
                </a:rPr>
                <a:t>Realizing a Prosperous Osaka through Growth  -Toward a Leading City in Well-being</a:t>
              </a:r>
              <a:endParaRPr lang="en-US" sz="2000" i="0" u="none" strike="noStrike" kern="1200" cap="none" spc="0" normalizeH="0" baseline="0" noProof="0" dirty="0">
                <a:ln>
                  <a:noFill/>
                </a:ln>
                <a:effectLst/>
                <a:uLnTx/>
                <a:uFillTx/>
                <a:ea typeface="HGP創英角ｺﾞｼｯｸUB" panose="020B0900000000000000" pitchFamily="50" charset="-128"/>
              </a:endParaRPr>
            </a:p>
            <a:p>
              <a:pPr marL="900113" lvl="1" indent="-442913" rtl="0">
                <a:buFont typeface="+mj-lt"/>
                <a:buAutoNum type="arabicPeriod"/>
                <a:defRPr/>
              </a:pPr>
              <a:r>
                <a:rPr lang="en-US" sz="1400" noProof="0" dirty="0">
                  <a:solidFill>
                    <a:prstClr val="black"/>
                  </a:solidFill>
                  <a:ea typeface="HGP創英角ｺﾞｼｯｸUB" panose="020B0900000000000000" pitchFamily="50" charset="-128"/>
                </a:rPr>
                <a:t>The Future of Osaka </a:t>
              </a:r>
            </a:p>
            <a:p>
              <a:pPr marL="900113" lvl="1" indent="-442913" rtl="0">
                <a:buFont typeface="+mj-lt"/>
                <a:buAutoNum type="arabicPeriod"/>
                <a:defRPr/>
              </a:pPr>
              <a:r>
                <a:rPr lang="en-US" sz="1400" i="0" u="none" strike="noStrike" kern="1200" cap="none" spc="0" normalizeH="0" noProof="0" dirty="0">
                  <a:ln>
                    <a:noFill/>
                  </a:ln>
                  <a:solidFill>
                    <a:prstClr val="black"/>
                  </a:solidFill>
                  <a:effectLst/>
                  <a:uLnTx/>
                  <a:uFillTx/>
                  <a:ea typeface="HGP創英角ｺﾞｼｯｸUB" panose="020B0900000000000000" pitchFamily="50" charset="-128"/>
                </a:rPr>
                <a:t>Establishing </a:t>
              </a:r>
              <a:r>
                <a:rPr lang="en-US" sz="1400" noProof="0" dirty="0">
                  <a:solidFill>
                    <a:prstClr val="black"/>
                  </a:solidFill>
                  <a:ea typeface="HGP創英角ｺﾞｼｯｸUB" panose="020B0900000000000000" pitchFamily="50" charset="-128"/>
                </a:rPr>
                <a:t>I</a:t>
              </a:r>
              <a:r>
                <a:rPr lang="en-US" sz="1400" i="0" u="none" strike="noStrike" kern="1200" cap="none" spc="0" normalizeH="0" noProof="0" dirty="0">
                  <a:ln>
                    <a:noFill/>
                  </a:ln>
                  <a:solidFill>
                    <a:prstClr val="black"/>
                  </a:solidFill>
                  <a:effectLst/>
                  <a:uLnTx/>
                  <a:uFillTx/>
                  <a:ea typeface="HGP創英角ｺﾞｼｯｸUB" panose="020B0900000000000000" pitchFamily="50" charset="-128"/>
                </a:rPr>
                <a:t>ndicators for Beyond EXPO 2025</a:t>
              </a:r>
              <a:endParaRPr lang="en-US" sz="1400" i="0" u="none" strike="noStrike" kern="1200" cap="none" spc="0" normalizeH="0" baseline="0" noProof="0" dirty="0">
                <a:ln>
                  <a:noFill/>
                </a:ln>
                <a:solidFill>
                  <a:prstClr val="black"/>
                </a:solidFill>
                <a:effectLst/>
                <a:uLnTx/>
                <a:uFillTx/>
                <a:ea typeface="HGP創英角ｺﾞｼｯｸUB" panose="020B0900000000000000" pitchFamily="50" charset="-128"/>
              </a:endParaRPr>
            </a:p>
            <a:p>
              <a:pPr marL="450850" marR="0" lvl="0" indent="-450850" algn="l" defTabSz="457200" rtl="0" eaLnBrk="1" fontAlgn="auto" latinLnBrk="0" hangingPunct="1">
                <a:buClrTx/>
                <a:buSzTx/>
                <a:buFont typeface="+mj-lt"/>
                <a:buAutoNum type="romanUcPeriod"/>
                <a:tabLst/>
                <a:defRPr/>
              </a:pPr>
              <a:r>
                <a:rPr lang="en-US" sz="2000" i="0" u="none" strike="noStrike" kern="1200" cap="none" spc="0" normalizeH="0" noProof="0" dirty="0">
                  <a:ln>
                    <a:noFill/>
                  </a:ln>
                  <a:solidFill>
                    <a:prstClr val="black"/>
                  </a:solidFill>
                  <a:effectLst/>
                  <a:uLnTx/>
                  <a:uFillTx/>
                  <a:ea typeface="HGP創英角ｺﾞｼｯｸUB" panose="020B0900000000000000" pitchFamily="50" charset="-128"/>
                </a:rPr>
                <a:t>Future Steps</a:t>
              </a:r>
              <a:endParaRPr lang="en-US" sz="2000" i="0" u="none" strike="noStrike" kern="1200" cap="none" spc="0" normalizeH="0" baseline="0" noProof="0" dirty="0">
                <a:ln>
                  <a:noFill/>
                </a:ln>
                <a:solidFill>
                  <a:prstClr val="black"/>
                </a:solidFill>
                <a:effectLst/>
                <a:uLnTx/>
                <a:uFillTx/>
                <a:ea typeface="HGP創英角ｺﾞｼｯｸUB" panose="020B0900000000000000" pitchFamily="50" charset="-128"/>
              </a:endParaRPr>
            </a:p>
            <a:p>
              <a:pPr marR="0" lvl="0" algn="l" defTabSz="457200" rtl="0" eaLnBrk="1" fontAlgn="auto" latinLnBrk="0" hangingPunct="1">
                <a:buClrTx/>
                <a:buSzTx/>
                <a:tabLst/>
                <a:defRPr/>
              </a:pPr>
              <a:r>
                <a:rPr lang="en-US" sz="2000" noProof="0" dirty="0">
                  <a:solidFill>
                    <a:prstClr val="black"/>
                  </a:solidFill>
                  <a:ea typeface="HGP創英角ｺﾞｼｯｸUB" panose="020B0900000000000000" pitchFamily="50" charset="-128"/>
                </a:rPr>
                <a:t>　　(Reference) Glossary</a:t>
              </a:r>
            </a:p>
          </p:txBody>
        </p:sp>
        <p:sp>
          <p:nvSpPr>
            <p:cNvPr id="17" name="テキスト ボックス 16">
              <a:extLst>
                <a:ext uri="{FF2B5EF4-FFF2-40B4-BE49-F238E27FC236}">
                  <a16:creationId xmlns:a16="http://schemas.microsoft.com/office/drawing/2014/main" id="{F01ED729-6716-4429-A95A-96E72D776378}"/>
                </a:ext>
              </a:extLst>
            </p:cNvPr>
            <p:cNvSpPr txBox="1"/>
            <p:nvPr/>
          </p:nvSpPr>
          <p:spPr>
            <a:xfrm>
              <a:off x="7034666" y="1504009"/>
              <a:ext cx="754333" cy="5801588"/>
            </a:xfrm>
            <a:prstGeom prst="rect">
              <a:avLst/>
            </a:prstGeom>
            <a:noFill/>
          </p:spPr>
          <p:txBody>
            <a:bodyPr wrap="square" rtlCol="0">
              <a:spAutoFit/>
            </a:bodyPr>
            <a:lstStyle/>
            <a:p>
              <a:pPr marL="0" marR="0" lvl="0" indent="0" algn="r" defTabSz="457200" rtl="0" eaLnBrk="1" fontAlgn="auto" latinLnBrk="0" hangingPunct="1">
                <a:spcBef>
                  <a:spcPts val="0"/>
                </a:spcBef>
                <a:spcAft>
                  <a:spcPts val="0"/>
                </a:spcAft>
                <a:buClrTx/>
                <a:buSzTx/>
                <a:buFontTx/>
                <a:buNone/>
                <a:tabLst/>
                <a:defRPr/>
              </a:pPr>
              <a:r>
                <a:rPr lang="en-US" noProof="0" dirty="0">
                  <a:solidFill>
                    <a:prstClr val="black"/>
                  </a:solidFill>
                  <a:ea typeface="HGP創英角ｺﾞｼｯｸUB" panose="020B0900000000000000" pitchFamily="50" charset="-128"/>
                </a:rPr>
                <a:t>・</a:t>
              </a:r>
              <a:r>
                <a:rPr lang="en-US" i="0" u="none" strike="noStrike" kern="1200" cap="none" spc="0" normalizeH="0" noProof="0" dirty="0">
                  <a:ln>
                    <a:noFill/>
                  </a:ln>
                  <a:solidFill>
                    <a:prstClr val="black"/>
                  </a:solidFill>
                  <a:effectLst/>
                  <a:uLnTx/>
                  <a:uFillTx/>
                  <a:ea typeface="HGP創英角ｺﾞｼｯｸUB" panose="020B0900000000000000" pitchFamily="50" charset="-128"/>
                </a:rPr>
                <a:t>・・・</a:t>
              </a:r>
              <a:r>
                <a:rPr lang="en-US" noProof="0" dirty="0">
                  <a:solidFill>
                    <a:prstClr val="black"/>
                  </a:solidFill>
                  <a:ea typeface="HGP創英角ｺﾞｼｯｸUB" panose="020B0900000000000000" pitchFamily="50" charset="-128"/>
                </a:rPr>
                <a:t>２</a:t>
              </a:r>
            </a:p>
            <a:p>
              <a:pPr algn="r" rtl="0">
                <a:defRPr/>
              </a:pPr>
              <a:r>
                <a:rPr lang="en-US" sz="1400" noProof="0" dirty="0">
                  <a:solidFill>
                    <a:prstClr val="black"/>
                  </a:solidFill>
                  <a:ea typeface="HGP創英角ｺﾞｼｯｸUB" panose="020B0900000000000000" pitchFamily="50" charset="-128"/>
                </a:rPr>
                <a:t>・</a:t>
              </a:r>
              <a:r>
                <a:rPr lang="en-US" sz="1200" i="0" u="none" strike="noStrike" kern="1200" cap="none" spc="0" normalizeH="0" noProof="0" dirty="0">
                  <a:ln>
                    <a:noFill/>
                  </a:ln>
                  <a:solidFill>
                    <a:prstClr val="black"/>
                  </a:solidFill>
                  <a:effectLst/>
                  <a:uLnTx/>
                  <a:uFillTx/>
                  <a:ea typeface="HGP創英角ｺﾞｼｯｸUB" panose="020B0900000000000000" pitchFamily="50" charset="-128"/>
                </a:rPr>
                <a:t>・・・３</a:t>
              </a:r>
              <a:endParaRPr kumimoji="0" lang="en-US" sz="1200" i="0" u="none" strike="noStrike" kern="1200" cap="none" spc="0" normalizeH="0" baseline="0" noProof="0" dirty="0">
                <a:ln>
                  <a:noFill/>
                </a:ln>
                <a:solidFill>
                  <a:prstClr val="black"/>
                </a:solidFill>
                <a:effectLst/>
                <a:uLnTx/>
                <a:uFillTx/>
                <a:ea typeface="HGP創英角ｺﾞｼｯｸUB" panose="020B0900000000000000" pitchFamily="50" charset="-128"/>
              </a:endParaRPr>
            </a:p>
            <a:p>
              <a:pPr algn="r" rtl="0">
                <a:defRPr/>
              </a:pPr>
              <a:r>
                <a:rPr lang="en-US" sz="1200" noProof="0" dirty="0">
                  <a:solidFill>
                    <a:prstClr val="black"/>
                  </a:solidFill>
                  <a:ea typeface="HGP創英角ｺﾞｼｯｸUB" panose="020B0900000000000000" pitchFamily="50" charset="-128"/>
                </a:rPr>
                <a:t>・</a:t>
              </a:r>
              <a:r>
                <a:rPr lang="en-US" sz="1200" i="0" u="none" strike="noStrike" kern="1200" cap="none" spc="0" normalizeH="0" noProof="0" dirty="0">
                  <a:ln>
                    <a:noFill/>
                  </a:ln>
                  <a:solidFill>
                    <a:prstClr val="black"/>
                  </a:solidFill>
                  <a:effectLst/>
                  <a:uLnTx/>
                  <a:uFillTx/>
                  <a:ea typeface="HGP創英角ｺﾞｼｯｸUB" panose="020B0900000000000000" pitchFamily="50" charset="-128"/>
                </a:rPr>
                <a:t>・・・４</a:t>
              </a:r>
              <a:endParaRPr kumimoji="0" lang="en-US" sz="1200" i="0" u="none" strike="noStrike" kern="1200" cap="none" spc="0" normalizeH="0" baseline="0" noProof="0" dirty="0">
                <a:ln>
                  <a:noFill/>
                </a:ln>
                <a:solidFill>
                  <a:prstClr val="black"/>
                </a:solidFill>
                <a:effectLst/>
                <a:uLnTx/>
                <a:uFillTx/>
                <a:ea typeface="HGP創英角ｺﾞｼｯｸUB" panose="020B0900000000000000" pitchFamily="50" charset="-128"/>
              </a:endParaRPr>
            </a:p>
            <a:p>
              <a:pPr algn="r" rtl="0">
                <a:defRPr/>
              </a:pPr>
              <a:r>
                <a:rPr lang="en-US" sz="1200" noProof="0" dirty="0">
                  <a:solidFill>
                    <a:prstClr val="black"/>
                  </a:solidFill>
                  <a:ea typeface="HGP創英角ｺﾞｼｯｸUB" panose="020B0900000000000000" pitchFamily="50" charset="-128"/>
                </a:rPr>
                <a:t>・</a:t>
              </a:r>
              <a:r>
                <a:rPr lang="en-US" sz="1200" i="0" u="none" strike="noStrike" kern="1200" cap="none" spc="0" normalizeH="0" noProof="0" dirty="0">
                  <a:ln>
                    <a:noFill/>
                  </a:ln>
                  <a:solidFill>
                    <a:prstClr val="black"/>
                  </a:solidFill>
                  <a:effectLst/>
                  <a:uLnTx/>
                  <a:uFillTx/>
                  <a:ea typeface="HGP創英角ｺﾞｼｯｸUB" panose="020B0900000000000000" pitchFamily="50" charset="-128"/>
                </a:rPr>
                <a:t>・・・</a:t>
              </a:r>
              <a:r>
                <a:rPr lang="en-US" sz="1200" noProof="0" dirty="0">
                  <a:solidFill>
                    <a:prstClr val="black"/>
                  </a:solidFill>
                  <a:ea typeface="HGP創英角ｺﾞｼｯｸUB" panose="020B0900000000000000" pitchFamily="50" charset="-128"/>
                </a:rPr>
                <a:t>５</a:t>
              </a:r>
              <a:endParaRPr kumimoji="0" lang="en-US" sz="1200" i="0" u="none" strike="noStrike" kern="1200" cap="none" spc="0" normalizeH="0" baseline="0" noProof="0" dirty="0">
                <a:ln>
                  <a:noFill/>
                </a:ln>
                <a:solidFill>
                  <a:prstClr val="black"/>
                </a:solidFill>
                <a:effectLst/>
                <a:uLnTx/>
                <a:uFillTx/>
                <a:ea typeface="HGP創英角ｺﾞｼｯｸUB" panose="020B0900000000000000" pitchFamily="50" charset="-128"/>
              </a:endParaRPr>
            </a:p>
            <a:p>
              <a:pPr algn="r" rtl="0">
                <a:defRPr/>
              </a:pPr>
              <a:r>
                <a:rPr lang="en-US" sz="1200" noProof="0" dirty="0">
                  <a:solidFill>
                    <a:prstClr val="black"/>
                  </a:solidFill>
                  <a:ea typeface="HGP創英角ｺﾞｼｯｸUB" panose="020B0900000000000000" pitchFamily="50" charset="-128"/>
                </a:rPr>
                <a:t>・</a:t>
              </a:r>
              <a:r>
                <a:rPr lang="en-US" sz="1200" i="0" u="none" strike="noStrike" kern="1200" cap="none" spc="0" normalizeH="0" noProof="0" dirty="0">
                  <a:ln>
                    <a:noFill/>
                  </a:ln>
                  <a:solidFill>
                    <a:prstClr val="black"/>
                  </a:solidFill>
                  <a:effectLst/>
                  <a:uLnTx/>
                  <a:uFillTx/>
                  <a:ea typeface="HGP創英角ｺﾞｼｯｸUB" panose="020B0900000000000000" pitchFamily="50" charset="-128"/>
                </a:rPr>
                <a:t>・・・９</a:t>
              </a:r>
              <a:endParaRPr kumimoji="0" lang="en-US" sz="1200" i="0" u="none" strike="noStrike" kern="1200" cap="none" spc="0" normalizeH="0" baseline="0" noProof="0" dirty="0">
                <a:ln>
                  <a:noFill/>
                </a:ln>
                <a:solidFill>
                  <a:prstClr val="black"/>
                </a:solidFill>
                <a:effectLst/>
                <a:uLnTx/>
                <a:uFillTx/>
                <a:ea typeface="HGP創英角ｺﾞｼｯｸUB" panose="020B0900000000000000" pitchFamily="50" charset="-128"/>
              </a:endParaRPr>
            </a:p>
            <a:p>
              <a:pPr algn="r" rtl="0">
                <a:spcBef>
                  <a:spcPts val="1200"/>
                </a:spcBef>
                <a:defRPr/>
              </a:pPr>
              <a:r>
                <a:rPr lang="en-US" noProof="0" dirty="0">
                  <a:solidFill>
                    <a:prstClr val="black"/>
                  </a:solidFill>
                  <a:ea typeface="HGP創英角ｺﾞｼｯｸUB" panose="020B0900000000000000" pitchFamily="50" charset="-128"/>
                </a:rPr>
                <a:t>・</a:t>
              </a:r>
              <a:r>
                <a:rPr lang="en-US" i="0" u="none" strike="noStrike" kern="1200" cap="none" spc="0" normalizeH="0" noProof="0" dirty="0">
                  <a:ln>
                    <a:noFill/>
                  </a:ln>
                  <a:solidFill>
                    <a:prstClr val="black"/>
                  </a:solidFill>
                  <a:effectLst/>
                  <a:uLnTx/>
                  <a:uFillTx/>
                  <a:ea typeface="HGP創英角ｺﾞｼｯｸUB" panose="020B0900000000000000" pitchFamily="50" charset="-128"/>
                </a:rPr>
                <a:t>・・・10</a:t>
              </a:r>
            </a:p>
            <a:p>
              <a:pPr algn="r" rtl="0">
                <a:lnSpc>
                  <a:spcPct val="120000"/>
                </a:lnSpc>
                <a:defRPr/>
              </a:pPr>
              <a:r>
                <a:rPr lang="en-US" sz="1200" noProof="0" dirty="0">
                  <a:solidFill>
                    <a:prstClr val="black"/>
                  </a:solidFill>
                  <a:ea typeface="HGP創英角ｺﾞｼｯｸUB" panose="020B0900000000000000" pitchFamily="50" charset="-128"/>
                </a:rPr>
                <a:t>・</a:t>
              </a:r>
              <a:r>
                <a:rPr lang="en-US" sz="1200" i="0" u="none" strike="noStrike" kern="1200" cap="none" spc="0" normalizeH="0" noProof="0" dirty="0">
                  <a:ln>
                    <a:noFill/>
                  </a:ln>
                  <a:solidFill>
                    <a:prstClr val="black"/>
                  </a:solidFill>
                  <a:effectLst/>
                  <a:uLnTx/>
                  <a:uFillTx/>
                  <a:ea typeface="HGP創英角ｺﾞｼｯｸUB" panose="020B0900000000000000" pitchFamily="50" charset="-128"/>
                </a:rPr>
                <a:t>・・・11</a:t>
              </a:r>
            </a:p>
            <a:p>
              <a:pPr marL="0" marR="0" lvl="0" indent="0" algn="r" defTabSz="457200" rtl="0" eaLnBrk="1" fontAlgn="auto" latinLnBrk="0" hangingPunct="1">
                <a:lnSpc>
                  <a:spcPct val="120000"/>
                </a:lnSpc>
                <a:spcBef>
                  <a:spcPts val="0"/>
                </a:spcBef>
                <a:spcAft>
                  <a:spcPts val="0"/>
                </a:spcAft>
                <a:buClrTx/>
                <a:buSzTx/>
                <a:buFontTx/>
                <a:buNone/>
                <a:tabLst/>
                <a:defRPr/>
              </a:pPr>
              <a:r>
                <a:rPr lang="en-US" sz="1200" i="0" u="none" strike="noStrike" kern="1200" cap="none" spc="0" normalizeH="0" noProof="0" dirty="0">
                  <a:ln>
                    <a:noFill/>
                  </a:ln>
                  <a:solidFill>
                    <a:prstClr val="black"/>
                  </a:solidFill>
                  <a:effectLst/>
                  <a:uLnTx/>
                  <a:uFillTx/>
                  <a:ea typeface="HGP創英角ｺﾞｼｯｸUB" panose="020B0900000000000000" pitchFamily="50" charset="-128"/>
                </a:rPr>
                <a:t>・・・・12</a:t>
              </a:r>
            </a:p>
            <a:p>
              <a:pPr algn="r" rtl="0">
                <a:lnSpc>
                  <a:spcPct val="120000"/>
                </a:lnSpc>
                <a:defRPr/>
              </a:pPr>
              <a:r>
                <a:rPr lang="en-US" sz="1200" i="0" u="none" strike="noStrike" kern="1200" cap="none" spc="0" normalizeH="0" noProof="0" dirty="0">
                  <a:ln>
                    <a:noFill/>
                  </a:ln>
                  <a:solidFill>
                    <a:prstClr val="black"/>
                  </a:solidFill>
                  <a:effectLst/>
                  <a:uLnTx/>
                  <a:uFillTx/>
                  <a:ea typeface="HGP創英角ｺﾞｼｯｸUB" panose="020B0900000000000000" pitchFamily="50" charset="-128"/>
                </a:rPr>
                <a:t>・・・・13</a:t>
              </a:r>
            </a:p>
            <a:p>
              <a:pPr algn="r" rtl="0">
                <a:spcBef>
                  <a:spcPts val="1800"/>
                </a:spcBef>
                <a:defRPr/>
              </a:pPr>
              <a:r>
                <a:rPr lang="en-US" i="0" u="none" strike="noStrike" kern="1200" cap="none" spc="0" normalizeH="0" noProof="0" dirty="0">
                  <a:ln>
                    <a:noFill/>
                  </a:ln>
                  <a:solidFill>
                    <a:prstClr val="black"/>
                  </a:solidFill>
                  <a:effectLst/>
                  <a:uLnTx/>
                  <a:uFillTx/>
                  <a:ea typeface="HGP創英角ｺﾞｼｯｸUB" panose="020B0900000000000000" pitchFamily="50" charset="-128"/>
                </a:rPr>
                <a:t>・・・・16</a:t>
              </a:r>
            </a:p>
            <a:p>
              <a:pPr algn="r" rtl="0">
                <a:defRPr/>
              </a:pPr>
              <a:r>
                <a:rPr lang="en-US" sz="1200" i="0" u="none" strike="noStrike" kern="1200" cap="none" spc="0" normalizeH="0" noProof="0" dirty="0">
                  <a:ln>
                    <a:noFill/>
                  </a:ln>
                  <a:solidFill>
                    <a:prstClr val="black"/>
                  </a:solidFill>
                  <a:effectLst/>
                  <a:uLnTx/>
                  <a:uFillTx/>
                  <a:ea typeface="HGP創英角ｺﾞｼｯｸUB" panose="020B0900000000000000" pitchFamily="50" charset="-128"/>
                </a:rPr>
                <a:t>・・・・17</a:t>
              </a:r>
            </a:p>
            <a:p>
              <a:pPr algn="r" rtl="0">
                <a:defRPr/>
              </a:pPr>
              <a:endParaRPr lang="en-US" sz="1200" i="0" u="none" strike="noStrike" kern="1200" cap="none" spc="0" normalizeH="0" noProof="0" dirty="0">
                <a:ln>
                  <a:noFill/>
                </a:ln>
                <a:solidFill>
                  <a:prstClr val="black"/>
                </a:solidFill>
                <a:effectLst/>
                <a:uLnTx/>
                <a:uFillTx/>
                <a:ea typeface="HGP創英角ｺﾞｼｯｸUB" panose="020B0900000000000000" pitchFamily="50" charset="-128"/>
              </a:endParaRPr>
            </a:p>
            <a:p>
              <a:pPr algn="r" rtl="0">
                <a:lnSpc>
                  <a:spcPct val="120000"/>
                </a:lnSpc>
                <a:defRPr/>
              </a:pPr>
              <a:r>
                <a:rPr lang="en-US" sz="1200" i="0" u="none" strike="noStrike" kern="1200" cap="none" spc="0" normalizeH="0" noProof="0" dirty="0">
                  <a:ln>
                    <a:noFill/>
                  </a:ln>
                  <a:solidFill>
                    <a:prstClr val="black"/>
                  </a:solidFill>
                  <a:effectLst/>
                  <a:uLnTx/>
                  <a:uFillTx/>
                  <a:ea typeface="HGP創英角ｺﾞｼｯｸUB" panose="020B0900000000000000" pitchFamily="50" charset="-128"/>
                </a:rPr>
                <a:t>・・・・28</a:t>
              </a:r>
            </a:p>
            <a:p>
              <a:pPr algn="r" rtl="0">
                <a:lnSpc>
                  <a:spcPct val="120000"/>
                </a:lnSpc>
                <a:defRPr/>
              </a:pPr>
              <a:r>
                <a:rPr lang="en-US" sz="1200" i="0" u="none" strike="noStrike" kern="1200" cap="none" spc="0" normalizeH="0" noProof="0" dirty="0">
                  <a:ln>
                    <a:noFill/>
                  </a:ln>
                  <a:solidFill>
                    <a:prstClr val="black"/>
                  </a:solidFill>
                  <a:effectLst/>
                  <a:uLnTx/>
                  <a:uFillTx/>
                  <a:ea typeface="HGP創英角ｺﾞｼｯｸUB" panose="020B0900000000000000" pitchFamily="50" charset="-128"/>
                </a:rPr>
                <a:t>・・・・38</a:t>
              </a:r>
            </a:p>
            <a:p>
              <a:pPr algn="r" rtl="0">
                <a:lnSpc>
                  <a:spcPct val="120000"/>
                </a:lnSpc>
                <a:defRPr/>
              </a:pPr>
              <a:r>
                <a:rPr lang="en-US" sz="1200" i="0" u="none" strike="noStrike" kern="1200" cap="none" spc="0" normalizeH="0" noProof="0" dirty="0">
                  <a:ln>
                    <a:noFill/>
                  </a:ln>
                  <a:solidFill>
                    <a:prstClr val="black"/>
                  </a:solidFill>
                  <a:effectLst/>
                  <a:uLnTx/>
                  <a:uFillTx/>
                  <a:ea typeface="HGP創英角ｺﾞｼｯｸUB" panose="020B0900000000000000" pitchFamily="50" charset="-128"/>
                </a:rPr>
                <a:t>・・・・45</a:t>
              </a:r>
            </a:p>
            <a:p>
              <a:pPr algn="r" rtl="0">
                <a:lnSpc>
                  <a:spcPct val="120000"/>
                </a:lnSpc>
                <a:defRPr/>
              </a:pPr>
              <a:r>
                <a:rPr lang="en-US" sz="1200" i="0" u="none" strike="noStrike" kern="1200" cap="none" spc="0" normalizeH="0" noProof="0" dirty="0">
                  <a:ln>
                    <a:noFill/>
                  </a:ln>
                  <a:solidFill>
                    <a:prstClr val="black"/>
                  </a:solidFill>
                  <a:effectLst/>
                  <a:uLnTx/>
                  <a:uFillTx/>
                  <a:ea typeface="HGP創英角ｺﾞｼｯｸUB" panose="020B0900000000000000" pitchFamily="50" charset="-128"/>
                </a:rPr>
                <a:t>・・・・55</a:t>
              </a:r>
            </a:p>
            <a:p>
              <a:pPr algn="r" rtl="0">
                <a:lnSpc>
                  <a:spcPct val="120000"/>
                </a:lnSpc>
                <a:defRPr/>
              </a:pPr>
              <a:r>
                <a:rPr lang="en-US" sz="1200" i="0" u="none" strike="noStrike" kern="1200" cap="none" spc="0" normalizeH="0" noProof="0" dirty="0">
                  <a:ln>
                    <a:noFill/>
                  </a:ln>
                  <a:solidFill>
                    <a:prstClr val="black"/>
                  </a:solidFill>
                  <a:effectLst/>
                  <a:uLnTx/>
                  <a:uFillTx/>
                  <a:ea typeface="HGP創英角ｺﾞｼｯｸUB" panose="020B0900000000000000" pitchFamily="50" charset="-128"/>
                </a:rPr>
                <a:t>・・・・</a:t>
              </a:r>
              <a:r>
                <a:rPr lang="en-US" sz="1200" noProof="0" dirty="0">
                  <a:solidFill>
                    <a:prstClr val="black"/>
                  </a:solidFill>
                  <a:ea typeface="HGP創英角ｺﾞｼｯｸUB" panose="020B0900000000000000" pitchFamily="50" charset="-128"/>
                </a:rPr>
                <a:t>65</a:t>
              </a:r>
              <a:endParaRPr kumimoji="0" lang="en-US" sz="1200" i="0" u="none" strike="noStrike" kern="1200" cap="none" spc="0" normalizeH="0" baseline="0" noProof="0" dirty="0">
                <a:ln>
                  <a:noFill/>
                </a:ln>
                <a:solidFill>
                  <a:prstClr val="black"/>
                </a:solidFill>
                <a:effectLst/>
                <a:uLnTx/>
                <a:uFillTx/>
                <a:ea typeface="HGP創英角ｺﾞｼｯｸUB" panose="020B0900000000000000" pitchFamily="50" charset="-128"/>
              </a:endParaRPr>
            </a:p>
            <a:p>
              <a:pPr algn="r" rtl="0">
                <a:spcBef>
                  <a:spcPts val="600"/>
                </a:spcBef>
                <a:defRPr/>
              </a:pPr>
              <a:r>
                <a:rPr lang="en-US" i="0" u="none" strike="noStrike" kern="1200" cap="none" spc="0" normalizeH="0" noProof="0" dirty="0">
                  <a:ln>
                    <a:noFill/>
                  </a:ln>
                  <a:solidFill>
                    <a:prstClr val="black"/>
                  </a:solidFill>
                  <a:effectLst/>
                  <a:uLnTx/>
                  <a:uFillTx/>
                  <a:ea typeface="HGP創英角ｺﾞｼｯｸUB" panose="020B0900000000000000" pitchFamily="50" charset="-128"/>
                </a:rPr>
                <a:t>・・・・</a:t>
              </a:r>
              <a:r>
                <a:rPr lang="en-US" noProof="0" dirty="0">
                  <a:solidFill>
                    <a:prstClr val="black"/>
                  </a:solidFill>
                  <a:ea typeface="HGP創英角ｺﾞｼｯｸUB" panose="020B0900000000000000" pitchFamily="50" charset="-128"/>
                </a:rPr>
                <a:t>70</a:t>
              </a:r>
              <a:endParaRPr kumimoji="0" lang="en-US" i="0" u="none" strike="noStrike" kern="1200" cap="none" spc="0" normalizeH="0" baseline="0" noProof="0" dirty="0">
                <a:ln>
                  <a:noFill/>
                </a:ln>
                <a:solidFill>
                  <a:prstClr val="black"/>
                </a:solidFill>
                <a:effectLst/>
                <a:uLnTx/>
                <a:uFillTx/>
                <a:ea typeface="HGP創英角ｺﾞｼｯｸUB" panose="020B0900000000000000" pitchFamily="50" charset="-128"/>
              </a:endParaRPr>
            </a:p>
            <a:p>
              <a:pPr marL="0" marR="0" lvl="0" indent="0" algn="r" defTabSz="457200" rtl="0" eaLnBrk="1" fontAlgn="auto" latinLnBrk="0" hangingPunct="1">
                <a:lnSpc>
                  <a:spcPct val="120000"/>
                </a:lnSpc>
                <a:spcBef>
                  <a:spcPts val="1800"/>
                </a:spcBef>
                <a:spcAft>
                  <a:spcPts val="0"/>
                </a:spcAft>
                <a:buClrTx/>
                <a:buSzTx/>
                <a:buFontTx/>
                <a:buNone/>
                <a:tabLst/>
                <a:defRPr/>
              </a:pPr>
              <a:r>
                <a:rPr lang="en-US" sz="1200" i="0" u="none" strike="noStrike" kern="1200" cap="none" spc="0" normalizeH="0" noProof="0" dirty="0">
                  <a:ln>
                    <a:noFill/>
                  </a:ln>
                  <a:solidFill>
                    <a:prstClr val="black"/>
                  </a:solidFill>
                  <a:effectLst/>
                  <a:uLnTx/>
                  <a:uFillTx/>
                  <a:ea typeface="HGP創英角ｺﾞｼｯｸUB" panose="020B0900000000000000" pitchFamily="50" charset="-128"/>
                </a:rPr>
                <a:t>・・・・71</a:t>
              </a:r>
            </a:p>
            <a:p>
              <a:pPr algn="r" rtl="0">
                <a:lnSpc>
                  <a:spcPct val="120000"/>
                </a:lnSpc>
                <a:defRPr/>
              </a:pPr>
              <a:r>
                <a:rPr lang="en-US" sz="1200" i="0" u="none" strike="noStrike" kern="1200" cap="none" spc="0" normalizeH="0" noProof="0" dirty="0">
                  <a:ln>
                    <a:noFill/>
                  </a:ln>
                  <a:solidFill>
                    <a:prstClr val="black"/>
                  </a:solidFill>
                  <a:effectLst/>
                  <a:uLnTx/>
                  <a:uFillTx/>
                  <a:ea typeface="HGP創英角ｺﾞｼｯｸUB" panose="020B0900000000000000" pitchFamily="50" charset="-128"/>
                </a:rPr>
                <a:t>・・・・73</a:t>
              </a:r>
            </a:p>
            <a:p>
              <a:pPr algn="r" rtl="0">
                <a:defRPr/>
              </a:pPr>
              <a:r>
                <a:rPr lang="en-US" i="0" u="none" strike="noStrike" kern="1200" cap="none" spc="0" normalizeH="0" noProof="0" dirty="0">
                  <a:ln>
                    <a:noFill/>
                  </a:ln>
                  <a:solidFill>
                    <a:prstClr val="black"/>
                  </a:solidFill>
                  <a:effectLst/>
                  <a:uLnTx/>
                  <a:uFillTx/>
                  <a:ea typeface="HGP創英角ｺﾞｼｯｸUB" panose="020B0900000000000000" pitchFamily="50" charset="-128"/>
                </a:rPr>
                <a:t>・・・・</a:t>
              </a:r>
              <a:r>
                <a:rPr lang="en-US" noProof="0" dirty="0">
                  <a:solidFill>
                    <a:prstClr val="black"/>
                  </a:solidFill>
                  <a:ea typeface="HGP創英角ｺﾞｼｯｸUB" panose="020B0900000000000000" pitchFamily="50" charset="-128"/>
                </a:rPr>
                <a:t>77</a:t>
              </a:r>
            </a:p>
            <a:p>
              <a:pPr algn="r" rtl="0">
                <a:defRPr/>
              </a:pPr>
              <a:r>
                <a:rPr lang="en-US" i="0" u="none" strike="noStrike" kern="1200" cap="none" spc="0" normalizeH="0" noProof="0" dirty="0">
                  <a:ln>
                    <a:noFill/>
                  </a:ln>
                  <a:solidFill>
                    <a:prstClr val="black"/>
                  </a:solidFill>
                  <a:effectLst/>
                  <a:uLnTx/>
                  <a:uFillTx/>
                  <a:ea typeface="HGP創英角ｺﾞｼｯｸUB" panose="020B0900000000000000" pitchFamily="50" charset="-128"/>
                </a:rPr>
                <a:t>・・・・</a:t>
              </a:r>
              <a:r>
                <a:rPr lang="en-US" noProof="0" dirty="0">
                  <a:solidFill>
                    <a:prstClr val="black"/>
                  </a:solidFill>
                  <a:ea typeface="HGP創英角ｺﾞｼｯｸUB" panose="020B0900000000000000" pitchFamily="50" charset="-128"/>
                </a:rPr>
                <a:t>79</a:t>
              </a:r>
            </a:p>
          </p:txBody>
        </p:sp>
      </p:grpSp>
      <p:cxnSp>
        <p:nvCxnSpPr>
          <p:cNvPr id="15" name="直線コネクタ 14">
            <a:extLst>
              <a:ext uri="{FF2B5EF4-FFF2-40B4-BE49-F238E27FC236}">
                <a16:creationId xmlns:a16="http://schemas.microsoft.com/office/drawing/2014/main" id="{7783625F-B985-4AA3-8465-F4F5433E4CED}"/>
              </a:ext>
            </a:extLst>
          </p:cNvPr>
          <p:cNvCxnSpPr>
            <a:cxnSpLocks/>
          </p:cNvCxnSpPr>
          <p:nvPr/>
        </p:nvCxnSpPr>
        <p:spPr>
          <a:xfrm>
            <a:off x="453000" y="673155"/>
            <a:ext cx="90000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スライド番号プレースホルダー 3">
            <a:extLst>
              <a:ext uri="{FF2B5EF4-FFF2-40B4-BE49-F238E27FC236}">
                <a16:creationId xmlns:a16="http://schemas.microsoft.com/office/drawing/2014/main" id="{8A8D3F9C-227B-4CDE-AF54-DA987FAE702A}"/>
              </a:ext>
            </a:extLst>
          </p:cNvPr>
          <p:cNvSpPr>
            <a:spLocks noGrp="1"/>
          </p:cNvSpPr>
          <p:nvPr>
            <p:ph type="sldNum" sz="quarter" idx="12"/>
          </p:nvPr>
        </p:nvSpPr>
        <p:spPr>
          <a:xfrm>
            <a:off x="9452998" y="6616559"/>
            <a:ext cx="453001" cy="241441"/>
          </a:xfrm>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en-US" sz="1200" b="0" i="0" u="none" strike="noStrike" kern="1200" cap="none" spc="0" normalizeH="0" baseline="0" noProof="0" smtClean="0">
                <a:ln>
                  <a:noFill/>
                </a:ln>
                <a:solidFill>
                  <a:prstClr val="black">
                    <a:tint val="75000"/>
                  </a:prstClr>
                </a:solidFill>
                <a:effectLst/>
                <a:uLnTx/>
                <a:uFillTx/>
                <a:latin typeface="+mn-lt"/>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1" lang="en-US" sz="1200" b="0" i="0" u="none" strike="noStrike" kern="1200" cap="none" spc="0" normalizeH="0" baseline="0" noProof="0" dirty="0">
              <a:ln>
                <a:noFill/>
              </a:ln>
              <a:solidFill>
                <a:prstClr val="black">
                  <a:tint val="75000"/>
                </a:prstClr>
              </a:solidFill>
              <a:effectLst/>
              <a:uLnTx/>
              <a:uFillTx/>
              <a:latin typeface="+mn-lt"/>
              <a:ea typeface="BIZ UDPゴシック" panose="020B0400000000000000" pitchFamily="50" charset="-128"/>
              <a:cs typeface="+mn-cs"/>
            </a:endParaRPr>
          </a:p>
        </p:txBody>
      </p:sp>
      <p:pic>
        <p:nvPicPr>
          <p:cNvPr id="6" name="図 5">
            <a:extLst>
              <a:ext uri="{FF2B5EF4-FFF2-40B4-BE49-F238E27FC236}">
                <a16:creationId xmlns:a16="http://schemas.microsoft.com/office/drawing/2014/main" id="{20FE36A1-9EB6-443F-BEA4-30BC0DE864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65972" y="-1236"/>
            <a:ext cx="640027" cy="640027"/>
          </a:xfrm>
          <a:prstGeom prst="rect">
            <a:avLst/>
          </a:prstGeom>
        </p:spPr>
      </p:pic>
    </p:spTree>
    <p:extLst>
      <p:ext uri="{BB962C8B-B14F-4D97-AF65-F5344CB8AC3E}">
        <p14:creationId xmlns:p14="http://schemas.microsoft.com/office/powerpoint/2010/main" val="3170321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9592B151-3641-498D-8D5A-352B81B594F7}"/>
              </a:ext>
            </a:extLst>
          </p:cNvPr>
          <p:cNvSpPr/>
          <p:nvPr/>
        </p:nvSpPr>
        <p:spPr>
          <a:xfrm>
            <a:off x="205363" y="2590106"/>
            <a:ext cx="9495274" cy="1677788"/>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2) Strengthening business foundations</a:t>
            </a:r>
            <a:endParaRPr kumimoji="1" lang="en-US" sz="1100" b="1" noProof="0" dirty="0">
              <a:solidFill>
                <a:schemeClr val="tx1"/>
              </a:solidFill>
            </a:endParaRPr>
          </a:p>
          <a:p>
            <a:pPr rtl="0">
              <a:spcBef>
                <a:spcPts val="500"/>
              </a:spcBef>
            </a:pPr>
            <a:r>
              <a:rPr lang="en-US" sz="1100" b="1" noProof="0" dirty="0">
                <a:solidFill>
                  <a:schemeClr val="tx1"/>
                </a:solidFill>
                <a:ea typeface="游ゴシック"/>
              </a:rPr>
              <a:t>　・Supporting SMEs engaged in business expansion, new business ventures, and similar initiatives</a:t>
            </a:r>
            <a:endParaRPr lang="en-US" sz="1100" noProof="0" dirty="0">
              <a:solidFill>
                <a:schemeClr val="tx1"/>
              </a:solidFill>
              <a:ea typeface="游ゴシック"/>
              <a:cs typeface="Calibri"/>
            </a:endParaRPr>
          </a:p>
          <a:p>
            <a:pPr marL="465138" indent="-465138" rtl="0"/>
            <a:r>
              <a:rPr lang="en-US" sz="900" noProof="0" dirty="0">
                <a:solidFill>
                  <a:schemeClr val="tx1"/>
                </a:solidFill>
                <a:ea typeface="游ゴシック"/>
              </a:rPr>
              <a:t>　　　⇒ Providing hands-on support from experts to SMEs engaged in business expansion and new ventures, thereby improving their profit margin and enhancing their management foundations </a:t>
            </a:r>
            <a:endParaRPr lang="en-US" sz="900" noProof="0" dirty="0">
              <a:solidFill>
                <a:schemeClr val="tx1"/>
              </a:solidFill>
              <a:ea typeface="游ゴシック"/>
              <a:cs typeface="Calibri"/>
            </a:endParaRPr>
          </a:p>
          <a:p>
            <a:pPr>
              <a:spcBef>
                <a:spcPts val="500"/>
              </a:spcBef>
            </a:pPr>
            <a:r>
              <a:rPr lang="en-US" sz="1100" b="1" noProof="0" dirty="0">
                <a:solidFill>
                  <a:schemeClr val="tx1"/>
                </a:solidFill>
                <a:ea typeface="游ゴシック"/>
              </a:rPr>
              <a:t>　・Creating frameworks for business succession in SMEs</a:t>
            </a:r>
            <a:endParaRPr lang="en-US" sz="1100" noProof="0" dirty="0">
              <a:solidFill>
                <a:schemeClr val="tx1"/>
              </a:solidFill>
              <a:ea typeface="游ゴシック"/>
              <a:cs typeface="Calibri"/>
            </a:endParaRPr>
          </a:p>
          <a:p>
            <a:pPr marL="465138" indent="-465138" rtl="0"/>
            <a:r>
              <a:rPr lang="en-US" sz="900" noProof="0" dirty="0">
                <a:solidFill>
                  <a:schemeClr val="tx1"/>
                </a:solidFill>
                <a:ea typeface="游ゴシック"/>
              </a:rPr>
              <a:t>　　　⇒ While exploring new mechanisms such as search funds, in which entrepreneurs receive funding from investors to take over the management of SMEs, we aim to create opportunities for businesses to survive through M&amp;A and business succession of SMEs and for young entrepreneurs to thrive, thereby contributing to the enhancement of corporate value.</a:t>
            </a:r>
            <a:endParaRPr lang="en-US" sz="1600" noProof="0" dirty="0">
              <a:solidFill>
                <a:schemeClr val="tx1"/>
              </a:solidFill>
              <a:ea typeface="游ゴシック"/>
            </a:endParaRPr>
          </a:p>
          <a:p>
            <a:pPr rtl="0">
              <a:spcBef>
                <a:spcPts val="500"/>
              </a:spcBef>
            </a:pPr>
            <a:r>
              <a:rPr lang="en-US" sz="1100" b="1" noProof="0" dirty="0">
                <a:solidFill>
                  <a:schemeClr val="tx1"/>
                </a:solidFill>
                <a:ea typeface="游ゴシック"/>
              </a:rPr>
              <a:t>　・Developing management talent capable of taking on new initiatives</a:t>
            </a:r>
            <a:endParaRPr lang="en-US" sz="1100" b="1" noProof="0" dirty="0">
              <a:solidFill>
                <a:schemeClr val="tx1"/>
              </a:solidFill>
              <a:ea typeface="游ゴシック"/>
              <a:cs typeface="Calibri"/>
            </a:endParaRPr>
          </a:p>
          <a:p>
            <a:pPr marL="452438" indent="-452438" rtl="0"/>
            <a:r>
              <a:rPr lang="en-US" sz="900" noProof="0" dirty="0">
                <a:solidFill>
                  <a:schemeClr val="tx1"/>
                </a:solidFill>
                <a:ea typeface="游ゴシック"/>
              </a:rPr>
              <a:t>　　　⇒ By fostering management talent capable of responding flexibly to environmental changes and possessing the management skills to formulate strategic plans quickly and manage organization effectively, we aim to support the creation of companies that achieve sustainable growth and enhanced competitiveness.</a:t>
            </a:r>
            <a:endParaRPr kumimoji="1" lang="en-US" sz="900" noProof="0" dirty="0">
              <a:solidFill>
                <a:schemeClr val="tx1"/>
              </a:solidFill>
              <a:ea typeface="游ゴシック"/>
            </a:endParaRPr>
          </a:p>
        </p:txBody>
      </p:sp>
      <p:sp>
        <p:nvSpPr>
          <p:cNvPr id="8" name="テキスト ボックス 7">
            <a:extLst>
              <a:ext uri="{FF2B5EF4-FFF2-40B4-BE49-F238E27FC236}">
                <a16:creationId xmlns:a16="http://schemas.microsoft.com/office/drawing/2014/main" id="{40FEF322-0335-46E5-9142-FB05D5B609DB}"/>
              </a:ext>
            </a:extLst>
          </p:cNvPr>
          <p:cNvSpPr txBox="1"/>
          <p:nvPr/>
        </p:nvSpPr>
        <p:spPr>
          <a:xfrm>
            <a:off x="-1" y="175350"/>
            <a:ext cx="5914769"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(2) Strengthening small and medium-sized businesses</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9" name="正方形/長方形 8">
            <a:extLst>
              <a:ext uri="{FF2B5EF4-FFF2-40B4-BE49-F238E27FC236}">
                <a16:creationId xmlns:a16="http://schemas.microsoft.com/office/drawing/2014/main" id="{5FB0BCF4-AE5A-404E-852A-79E85AAEF814}"/>
              </a:ext>
            </a:extLst>
          </p:cNvPr>
          <p:cNvSpPr/>
          <p:nvPr/>
        </p:nvSpPr>
        <p:spPr>
          <a:xfrm>
            <a:off x="205363" y="1144224"/>
            <a:ext cx="9495274" cy="1319864"/>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1) Increasing productivity of SMEs</a:t>
            </a:r>
            <a:endParaRPr lang="en-US" sz="1100" noProof="0" dirty="0">
              <a:solidFill>
                <a:schemeClr val="tx1"/>
              </a:solidFill>
              <a:ea typeface="游ゴシック"/>
              <a:cs typeface="Calibri"/>
            </a:endParaRPr>
          </a:p>
          <a:p>
            <a:pPr rtl="0">
              <a:spcBef>
                <a:spcPts val="500"/>
              </a:spcBef>
            </a:pPr>
            <a:r>
              <a:rPr lang="en-US" sz="1100" b="1" noProof="0" dirty="0">
                <a:solidFill>
                  <a:schemeClr val="tx1"/>
                </a:solidFill>
                <a:ea typeface="游ゴシック"/>
              </a:rPr>
              <a:t>　・Making use of cutting-edge technologies (e. g., AI, robots)</a:t>
            </a:r>
            <a:endParaRPr lang="en-US" sz="1100" noProof="0" dirty="0">
              <a:solidFill>
                <a:schemeClr val="tx1"/>
              </a:solidFill>
              <a:ea typeface="游ゴシック"/>
              <a:cs typeface="Calibri"/>
            </a:endParaRPr>
          </a:p>
          <a:p>
            <a:pPr marL="444500" indent="-444500" rtl="0"/>
            <a:r>
              <a:rPr lang="en-US" sz="900" noProof="0" dirty="0">
                <a:solidFill>
                  <a:schemeClr val="tx1"/>
                </a:solidFill>
                <a:ea typeface="游ゴシック"/>
              </a:rPr>
              <a:t>　　　⇒ By promoting the use of cutting-edge technologies such as AI and robots, and supporting SMEs in streamlining operations, reducing labor, and improving quality, we aim to enhance productivity and profitability, raise added value, strengthen competitiveness, and promote sustainable growth.</a:t>
            </a:r>
            <a:endParaRPr lang="en-US" sz="900" noProof="0" dirty="0">
              <a:solidFill>
                <a:schemeClr val="tx1"/>
              </a:solidFill>
              <a:ea typeface="Meiryo UI"/>
              <a:cs typeface="Calibri"/>
            </a:endParaRPr>
          </a:p>
          <a:p>
            <a:pPr rtl="0">
              <a:spcBef>
                <a:spcPts val="500"/>
              </a:spcBef>
            </a:pPr>
            <a:r>
              <a:rPr lang="en-US" sz="1100" b="1" noProof="0" dirty="0">
                <a:solidFill>
                  <a:schemeClr val="tx1"/>
                </a:solidFill>
                <a:ea typeface="游ゴシック"/>
              </a:rPr>
              <a:t>　・Improving business processes</a:t>
            </a:r>
            <a:endParaRPr lang="en-US" sz="1100" noProof="0" dirty="0">
              <a:solidFill>
                <a:schemeClr val="tx1"/>
              </a:solidFill>
              <a:ea typeface="Calibri"/>
              <a:cs typeface="Calibri"/>
            </a:endParaRPr>
          </a:p>
          <a:p>
            <a:pPr marL="444500" indent="-444500" rtl="0"/>
            <a:r>
              <a:rPr lang="en-US" sz="900" noProof="0" dirty="0">
                <a:solidFill>
                  <a:schemeClr val="tx1"/>
                </a:solidFill>
                <a:ea typeface="游ゴシック"/>
              </a:rPr>
              <a:t>　　　⇒ We aim to support SMEs through financial aid for installing necessary equipment and expert consulting, thereby promoting labor and workforce savings through streamlining business processes and introducing systemization and automation.</a:t>
            </a:r>
            <a:endParaRPr lang="en-US" sz="900" noProof="0" dirty="0">
              <a:solidFill>
                <a:schemeClr val="tx1"/>
              </a:solidFill>
              <a:ea typeface="游ゴシック"/>
              <a:cs typeface="Calibri"/>
            </a:endParaRPr>
          </a:p>
        </p:txBody>
      </p:sp>
      <p:sp>
        <p:nvSpPr>
          <p:cNvPr id="10" name="正方形/長方形 9">
            <a:extLst>
              <a:ext uri="{FF2B5EF4-FFF2-40B4-BE49-F238E27FC236}">
                <a16:creationId xmlns:a16="http://schemas.microsoft.com/office/drawing/2014/main" id="{5A365F7E-BBA3-4C8E-A9CA-94DED8B5493D}"/>
              </a:ext>
            </a:extLst>
          </p:cNvPr>
          <p:cNvSpPr/>
          <p:nvPr/>
        </p:nvSpPr>
        <p:spPr>
          <a:xfrm>
            <a:off x="202391" y="4421055"/>
            <a:ext cx="9495274" cy="2050486"/>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3) Sophisticating technologies and creating added value</a:t>
            </a:r>
            <a:endParaRPr kumimoji="1" lang="en-US" sz="1100" b="1" noProof="0" dirty="0">
              <a:solidFill>
                <a:schemeClr val="tx1"/>
              </a:solidFill>
            </a:endParaRPr>
          </a:p>
          <a:p>
            <a:pPr rtl="0">
              <a:spcBef>
                <a:spcPts val="500"/>
              </a:spcBef>
            </a:pPr>
            <a:r>
              <a:rPr lang="en-US" sz="1100" b="1" noProof="0" dirty="0">
                <a:solidFill>
                  <a:schemeClr val="tx1"/>
                </a:solidFill>
              </a:rPr>
              <a:t>　・Advancing support industries that underpin cutting-edge industries</a:t>
            </a:r>
            <a:endParaRPr kumimoji="1" lang="en-US" sz="1100" b="1" noProof="0" dirty="0">
              <a:solidFill>
                <a:schemeClr val="tx1"/>
              </a:solidFill>
            </a:endParaRPr>
          </a:p>
          <a:p>
            <a:pPr marL="482600" indent="-482600" rtl="0"/>
            <a:r>
              <a:rPr lang="en-US" sz="900" noProof="0" dirty="0">
                <a:solidFill>
                  <a:schemeClr val="tx1"/>
                </a:solidFill>
                <a:ea typeface="游ゴシック"/>
              </a:rPr>
              <a:t>　　　⇒ We aim to promote the advancement of supporting industries that possess technological capabilities that form the foundation of cutting-edge industries, through technical support provided by the Osaka Research Institute of Industrial Science and Technology and management support involving expert guidance.</a:t>
            </a:r>
            <a:endParaRPr kumimoji="1" lang="en-US" sz="900" noProof="0" dirty="0">
              <a:solidFill>
                <a:schemeClr val="tx1"/>
              </a:solidFill>
              <a:ea typeface="游ゴシック"/>
            </a:endParaRPr>
          </a:p>
          <a:p>
            <a:pPr rtl="0">
              <a:spcBef>
                <a:spcPts val="500"/>
              </a:spcBef>
            </a:pPr>
            <a:r>
              <a:rPr lang="en-US" sz="1100" b="1" noProof="0" dirty="0">
                <a:solidFill>
                  <a:schemeClr val="tx1"/>
                </a:solidFill>
                <a:ea typeface="游ゴシック"/>
              </a:rPr>
              <a:t>　・Exploring new forms of support that utilize corporate collateral rights through collaboration with financial institutions</a:t>
            </a:r>
            <a:endParaRPr lang="en-US" sz="1100" b="1" noProof="0" dirty="0">
              <a:solidFill>
                <a:schemeClr val="tx1"/>
              </a:solidFill>
              <a:ea typeface="游ゴシック"/>
              <a:cs typeface="Calibri"/>
            </a:endParaRPr>
          </a:p>
          <a:p>
            <a:pPr marL="482600" indent="-482600" rtl="0"/>
            <a:r>
              <a:rPr lang="en-US" sz="900" noProof="0" dirty="0">
                <a:solidFill>
                  <a:schemeClr val="tx1"/>
                </a:solidFill>
                <a:ea typeface="游ゴシック"/>
              </a:rPr>
              <a:t>　　　⇒ To help SMEs secure funding for technological advancement and new business development, we aim to explore new support measures to promote corporate growth, such as the use of corporate value security interests that use the entire business, including intangible assets such as intellectual property, as collateral.</a:t>
            </a:r>
            <a:endParaRPr lang="en-US" sz="900" noProof="0" dirty="0">
              <a:solidFill>
                <a:schemeClr val="tx1"/>
              </a:solidFill>
              <a:ea typeface="游ゴシック"/>
              <a:cs typeface="Calibri"/>
            </a:endParaRPr>
          </a:p>
          <a:p>
            <a:pPr rtl="0">
              <a:spcBef>
                <a:spcPts val="500"/>
              </a:spcBef>
            </a:pPr>
            <a:r>
              <a:rPr lang="en-US" sz="1100" b="1" noProof="0" dirty="0">
                <a:solidFill>
                  <a:schemeClr val="tx1"/>
                </a:solidFill>
                <a:ea typeface="游ゴシック"/>
              </a:rPr>
              <a:t>　・Promoting collaboration and co-creation among companies seeking growth</a:t>
            </a:r>
            <a:endParaRPr lang="en-US" sz="1100" noProof="0" dirty="0">
              <a:solidFill>
                <a:schemeClr val="tx1"/>
              </a:solidFill>
              <a:ea typeface="游ゴシック"/>
              <a:cs typeface="Calibri"/>
            </a:endParaRPr>
          </a:p>
          <a:p>
            <a:pPr rtl="0"/>
            <a:r>
              <a:rPr lang="en-US" sz="900" noProof="0" dirty="0">
                <a:solidFill>
                  <a:schemeClr val="tx1"/>
                </a:solidFill>
                <a:ea typeface="游ゴシック"/>
              </a:rPr>
              <a:t>　　　⇒ We aim to support initiatives to create new value through collaboration with startups and other companies possessing innovative business ideas or distinctive technologies</a:t>
            </a:r>
            <a:endParaRPr lang="en-US" sz="900" noProof="0" dirty="0">
              <a:solidFill>
                <a:schemeClr val="tx1"/>
              </a:solidFill>
              <a:ea typeface="游ゴシック"/>
              <a:cs typeface="Calibri"/>
            </a:endParaRPr>
          </a:p>
          <a:p>
            <a:pPr rtl="0">
              <a:spcBef>
                <a:spcPts val="500"/>
              </a:spcBef>
            </a:pPr>
            <a:r>
              <a:rPr lang="en-US" sz="1100" b="1" noProof="0" dirty="0">
                <a:solidFill>
                  <a:schemeClr val="tx1"/>
                </a:solidFill>
                <a:ea typeface="游ゴシック"/>
              </a:rPr>
              <a:t>　・Promoting the use of design and creative talent</a:t>
            </a:r>
            <a:endParaRPr lang="en-US" sz="1100" noProof="0" dirty="0">
              <a:solidFill>
                <a:schemeClr val="tx1"/>
              </a:solidFill>
              <a:ea typeface="游ゴシック"/>
              <a:cs typeface="Calibri"/>
            </a:endParaRPr>
          </a:p>
          <a:p>
            <a:pPr rtl="0"/>
            <a:r>
              <a:rPr lang="en-US" sz="900" noProof="0" dirty="0">
                <a:solidFill>
                  <a:schemeClr val="tx1"/>
                </a:solidFill>
                <a:ea typeface="游ゴシック"/>
              </a:rPr>
              <a:t>　　　⇒ To enhance corporate added value, we aim to support the development of high-quality design products and services, and to make use of creators who generate new ideas.</a:t>
            </a:r>
            <a:endParaRPr lang="en-US" sz="1600" noProof="0" dirty="0">
              <a:solidFill>
                <a:schemeClr val="tx1"/>
              </a:solidFill>
              <a:ea typeface="游ゴシック"/>
            </a:endParaRPr>
          </a:p>
          <a:p>
            <a:pPr rtl="0"/>
            <a:endParaRPr kumimoji="1" lang="en-US" sz="900" noProof="0" dirty="0">
              <a:solidFill>
                <a:schemeClr val="tx1"/>
              </a:solidFill>
            </a:endParaRPr>
          </a:p>
        </p:txBody>
      </p:sp>
      <p:sp>
        <p:nvSpPr>
          <p:cNvPr id="11" name="四角形: 角を丸くする 10">
            <a:extLst>
              <a:ext uri="{FF2B5EF4-FFF2-40B4-BE49-F238E27FC236}">
                <a16:creationId xmlns:a16="http://schemas.microsoft.com/office/drawing/2014/main" id="{1A7FADBF-39DC-4B23-B581-E99BA4B9DDC7}"/>
              </a:ext>
            </a:extLst>
          </p:cNvPr>
          <p:cNvSpPr/>
          <p:nvPr/>
        </p:nvSpPr>
        <p:spPr>
          <a:xfrm>
            <a:off x="365414" y="452967"/>
            <a:ext cx="9190478" cy="627033"/>
          </a:xfrm>
          <a:prstGeom prst="roundRect">
            <a:avLst>
              <a:gd name="adj" fmla="val 0"/>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pPr marL="131763" indent="-131763" rtl="0"/>
            <a:r>
              <a:rPr lang="en-US" sz="900" noProof="0" dirty="0">
                <a:solidFill>
                  <a:schemeClr val="tx1"/>
                </a:solidFill>
                <a:ea typeface="游ゴシック"/>
              </a:rPr>
              <a:t>○ Supporting small and medium-sized enterprises (SMEs) and other businesses underpinning Osaka’s economy by helping them </a:t>
            </a:r>
            <a:r>
              <a:rPr lang="en-US" sz="900" b="1" noProof="0" dirty="0">
                <a:solidFill>
                  <a:schemeClr val="tx1"/>
                </a:solidFill>
                <a:ea typeface="游ゴシック"/>
              </a:rPr>
              <a:t>increase productivity, enhance their management foundations and advance their technologies</a:t>
            </a:r>
            <a:r>
              <a:rPr lang="en-US" sz="900" noProof="0" dirty="0">
                <a:solidFill>
                  <a:schemeClr val="tx1"/>
                </a:solidFill>
                <a:ea typeface="游ゴシック"/>
              </a:rPr>
              <a:t>, to allow them to improve their ability to adapt flexibly to market changes and achieve independent and sustainable growth, thereby </a:t>
            </a:r>
            <a:r>
              <a:rPr lang="en-US" sz="900" b="1" noProof="0" dirty="0">
                <a:solidFill>
                  <a:schemeClr val="tx1"/>
                </a:solidFill>
                <a:ea typeface="游ゴシック"/>
              </a:rPr>
              <a:t>strengthening their competitiveness.</a:t>
            </a:r>
            <a:endParaRPr lang="en-US" sz="900" noProof="0" dirty="0">
              <a:solidFill>
                <a:schemeClr val="tx1"/>
              </a:solidFill>
              <a:ea typeface="游ゴシック"/>
              <a:cs typeface="Calibri"/>
            </a:endParaRPr>
          </a:p>
          <a:p>
            <a:pPr rtl="0"/>
            <a:r>
              <a:rPr lang="en-US" sz="900" noProof="0" dirty="0">
                <a:solidFill>
                  <a:schemeClr val="tx1"/>
                </a:solidFill>
                <a:ea typeface="游ゴシック"/>
              </a:rPr>
              <a:t>○ Also, promoting the growth and expansion of primary industries by utilizing the latest technologies to increase added value while supporting overseas expansion.</a:t>
            </a:r>
            <a:endParaRPr lang="en-US" sz="1600" noProof="0" dirty="0">
              <a:solidFill>
                <a:schemeClr val="tx1"/>
              </a:solidFill>
              <a:ea typeface="游ゴシック"/>
            </a:endParaRPr>
          </a:p>
        </p:txBody>
      </p:sp>
      <p:sp>
        <p:nvSpPr>
          <p:cNvPr id="4" name="スライド番号プレースホルダー 1">
            <a:extLst>
              <a:ext uri="{FF2B5EF4-FFF2-40B4-BE49-F238E27FC236}">
                <a16:creationId xmlns:a16="http://schemas.microsoft.com/office/drawing/2014/main" id="{EA890103-F1FB-6B20-B1E6-62362ABD4628}"/>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a:t>19</a:t>
            </a:fld>
            <a:endParaRPr kumimoji="1" lang="en-US" noProof="0" dirty="0">
              <a:latin typeface="+mn-lt"/>
            </a:endParaRPr>
          </a:p>
        </p:txBody>
      </p:sp>
    </p:spTree>
    <p:extLst>
      <p:ext uri="{BB962C8B-B14F-4D97-AF65-F5344CB8AC3E}">
        <p14:creationId xmlns:p14="http://schemas.microsoft.com/office/powerpoint/2010/main" val="850848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B523447F-1FD9-45B1-A130-ACACF3C8B5A9}"/>
              </a:ext>
            </a:extLst>
          </p:cNvPr>
          <p:cNvSpPr/>
          <p:nvPr/>
        </p:nvSpPr>
        <p:spPr>
          <a:xfrm>
            <a:off x="213016" y="3104842"/>
            <a:ext cx="9495274" cy="1822758"/>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1) Promoting technological innovation in various industrial fields</a:t>
            </a:r>
            <a:endParaRPr kumimoji="1" lang="en-US" sz="1100" b="1" noProof="0" dirty="0">
              <a:solidFill>
                <a:schemeClr val="tx1"/>
              </a:solidFill>
            </a:endParaRPr>
          </a:p>
          <a:p>
            <a:pPr>
              <a:spcBef>
                <a:spcPts val="600"/>
              </a:spcBef>
            </a:pPr>
            <a:r>
              <a:rPr lang="en-US" sz="1100" b="1" noProof="0" dirty="0">
                <a:solidFill>
                  <a:schemeClr val="tx1"/>
                </a:solidFill>
                <a:ea typeface="游ゴシック"/>
              </a:rPr>
              <a:t>　</a:t>
            </a:r>
            <a:r>
              <a:rPr lang="en-US" sz="1100" b="1" noProof="0" dirty="0">
                <a:solidFill>
                  <a:schemeClr val="tx1"/>
                </a:solidFill>
                <a:ea typeface="游ゴシック"/>
                <a:cs typeface="Calibri"/>
              </a:rPr>
              <a:t> ・ </a:t>
            </a:r>
            <a:r>
              <a:rPr lang="en-US" sz="1100" b="1" noProof="0" dirty="0">
                <a:solidFill>
                  <a:schemeClr val="tx1"/>
                </a:solidFill>
                <a:ea typeface="游ゴシック"/>
              </a:rPr>
              <a:t>Developing digital infrastructure such as telecommunications, data centers, and power</a:t>
            </a:r>
            <a:endParaRPr kumimoji="1" lang="en-US" sz="1100" b="1" noProof="0" dirty="0">
              <a:solidFill>
                <a:schemeClr val="tx1"/>
              </a:solidFill>
              <a:ea typeface="游ゴシック"/>
            </a:endParaRPr>
          </a:p>
          <a:p>
            <a:pPr marL="476250" indent="-117475" rtl="0"/>
            <a:r>
              <a:rPr lang="en-US" sz="900" noProof="0" dirty="0">
                <a:solidFill>
                  <a:schemeClr val="tx1"/>
                </a:solidFill>
                <a:ea typeface="游ゴシック"/>
              </a:rPr>
              <a:t>⇒ Leveraging Osaka’s surplus power capacity, superior telecommunications networks, and abundant technical talent, we will promote the development of digital infrastructure. To address the growing demand for data centers due to the expansion of the AI industry and to strengthen backup functions of the capital, we are establishing the “Osaka Digital Infrastructure Council” in FY 2026 in collaboration with relevant companies and experts to formulate plans for the development of digital infrastructure. </a:t>
            </a:r>
            <a:endParaRPr kumimoji="1" lang="en-US" sz="900" noProof="0" dirty="0">
              <a:solidFill>
                <a:schemeClr val="tx1"/>
              </a:solidFill>
              <a:ea typeface="游ゴシック"/>
            </a:endParaRPr>
          </a:p>
          <a:p>
            <a:pPr marL="482600" rtl="0"/>
            <a:r>
              <a:rPr lang="en-US" sz="900" noProof="0" dirty="0">
                <a:solidFill>
                  <a:schemeClr val="tx1"/>
                </a:solidFill>
                <a:ea typeface="游ゴシック"/>
              </a:rPr>
              <a:t>The council will conduct initiatives such as examining the conditions for potential cluster sites, regulatory reform, and power supply-demand matching, thereby enhancing Osaka's urban competitiveness to achieve sustainable growth.</a:t>
            </a:r>
          </a:p>
          <a:p>
            <a:pPr rtl="0">
              <a:spcBef>
                <a:spcPts val="600"/>
              </a:spcBef>
            </a:pPr>
            <a:r>
              <a:rPr lang="en-US" sz="1100" b="1" noProof="0" dirty="0">
                <a:solidFill>
                  <a:schemeClr val="tx1"/>
                </a:solidFill>
                <a:ea typeface="游ゴシック"/>
                <a:cs typeface="Calibri"/>
              </a:rPr>
              <a:t>　・Creating businesses that utilize cutting-edge technologies such as AI</a:t>
            </a:r>
            <a:endParaRPr lang="en-US" sz="1100" noProof="0" dirty="0">
              <a:solidFill>
                <a:schemeClr val="tx1"/>
              </a:solidFill>
              <a:ea typeface="Meiryo UI"/>
              <a:cs typeface="Calibri"/>
            </a:endParaRPr>
          </a:p>
          <a:p>
            <a:pPr marL="493713" indent="-493713" rtl="0"/>
            <a:r>
              <a:rPr lang="en-US" sz="900" noProof="0" dirty="0">
                <a:solidFill>
                  <a:schemeClr val="tx1"/>
                </a:solidFill>
                <a:ea typeface="游ゴシック"/>
                <a:cs typeface="Calibri"/>
              </a:rPr>
              <a:t>　　　 ⇒ To address social issues such as the declining birthrate, aging population, and labor shortage, we aim to strengthen support for businesses that create innovative products and services utilizing advanced technologies such as AI.</a:t>
            </a:r>
            <a:endParaRPr lang="en-US" sz="1600" noProof="0" dirty="0">
              <a:solidFill>
                <a:schemeClr val="tx1"/>
              </a:solidFill>
            </a:endParaRPr>
          </a:p>
        </p:txBody>
      </p:sp>
      <p:sp>
        <p:nvSpPr>
          <p:cNvPr id="6" name="テキスト ボックス 5">
            <a:extLst>
              <a:ext uri="{FF2B5EF4-FFF2-40B4-BE49-F238E27FC236}">
                <a16:creationId xmlns:a16="http://schemas.microsoft.com/office/drawing/2014/main" id="{97F27584-F55F-43E3-B856-DD3FDA7BEC41}"/>
              </a:ext>
            </a:extLst>
          </p:cNvPr>
          <p:cNvSpPr txBox="1"/>
          <p:nvPr/>
        </p:nvSpPr>
        <p:spPr>
          <a:xfrm>
            <a:off x="-1" y="1892378"/>
            <a:ext cx="5329881"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(3) Strengthening foundations that support business activities</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8" name="四角形: 角を丸くする 7">
            <a:extLst>
              <a:ext uri="{FF2B5EF4-FFF2-40B4-BE49-F238E27FC236}">
                <a16:creationId xmlns:a16="http://schemas.microsoft.com/office/drawing/2014/main" id="{83E6E93F-E1D8-4E95-9AE9-A24CBEE8B041}"/>
              </a:ext>
            </a:extLst>
          </p:cNvPr>
          <p:cNvSpPr/>
          <p:nvPr/>
        </p:nvSpPr>
        <p:spPr>
          <a:xfrm>
            <a:off x="365414" y="2200155"/>
            <a:ext cx="9123916" cy="697504"/>
          </a:xfrm>
          <a:prstGeom prst="roundRect">
            <a:avLst>
              <a:gd name="adj" fmla="val 0"/>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pPr marL="136525" indent="-136525"/>
            <a:r>
              <a:rPr lang="en-US" sz="800" noProof="0" dirty="0">
                <a:solidFill>
                  <a:schemeClr val="tx1"/>
                </a:solidFill>
                <a:ea typeface="游ゴシック"/>
              </a:rPr>
              <a:t>○</a:t>
            </a:r>
            <a:r>
              <a:rPr lang="en-US" sz="1000" noProof="0" dirty="0"/>
              <a:t> Developing </a:t>
            </a:r>
            <a:r>
              <a:rPr lang="en-US" sz="1000" b="1" noProof="0" dirty="0"/>
              <a:t>digital infrastructure</a:t>
            </a:r>
            <a:r>
              <a:rPr lang="en-US" sz="1000" noProof="0" dirty="0"/>
              <a:t> that will be essential for handling cutting-edge technologies in the future while promoting technological innovation across various industrial sectors</a:t>
            </a:r>
            <a:endParaRPr kumimoji="1" lang="en-US" sz="1000" noProof="0" dirty="0"/>
          </a:p>
          <a:p>
            <a:pPr marL="136525" indent="-136525"/>
            <a:r>
              <a:rPr lang="en-US" sz="800" noProof="0" dirty="0">
                <a:solidFill>
                  <a:schemeClr val="tx1"/>
                </a:solidFill>
                <a:ea typeface="游ゴシック"/>
              </a:rPr>
              <a:t>○</a:t>
            </a:r>
            <a:r>
              <a:rPr lang="en-US" sz="1000" noProof="0" dirty="0"/>
              <a:t> </a:t>
            </a:r>
            <a:r>
              <a:rPr lang="en-US" sz="1000" noProof="0" dirty="0">
                <a:ea typeface="游ゴシック"/>
              </a:rPr>
              <a:t>Also strengthening support for the creation of businesses that leverage </a:t>
            </a:r>
            <a:r>
              <a:rPr lang="en-US" sz="1000" b="1" noProof="0" dirty="0">
                <a:ea typeface="游ゴシック"/>
              </a:rPr>
              <a:t>cutting-edge technologies such as AI</a:t>
            </a:r>
            <a:r>
              <a:rPr lang="en-US" sz="1000" noProof="0" dirty="0">
                <a:ea typeface="游ゴシック"/>
              </a:rPr>
              <a:t>, thereby fostering the development and growth of new industries.</a:t>
            </a:r>
            <a:endParaRPr lang="en-US" noProof="0" dirty="0">
              <a:ea typeface="Calibri"/>
            </a:endParaRPr>
          </a:p>
        </p:txBody>
      </p:sp>
      <p:sp>
        <p:nvSpPr>
          <p:cNvPr id="10" name="正方形/長方形 9">
            <a:extLst>
              <a:ext uri="{FF2B5EF4-FFF2-40B4-BE49-F238E27FC236}">
                <a16:creationId xmlns:a16="http://schemas.microsoft.com/office/drawing/2014/main" id="{7CE0650A-D803-4887-804D-5361075198F4}"/>
              </a:ext>
            </a:extLst>
          </p:cNvPr>
          <p:cNvSpPr/>
          <p:nvPr/>
        </p:nvSpPr>
        <p:spPr>
          <a:xfrm>
            <a:off x="197710" y="191250"/>
            <a:ext cx="9495274" cy="1601745"/>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4) Supporting the advancement and overseas expansion of primary industries through the use of the latest technologies</a:t>
            </a:r>
            <a:endParaRPr kumimoji="1" lang="en-US" sz="1100" b="1" noProof="0" dirty="0">
              <a:solidFill>
                <a:schemeClr val="tx1"/>
              </a:solidFill>
            </a:endParaRPr>
          </a:p>
          <a:p>
            <a:pPr rtl="0">
              <a:spcBef>
                <a:spcPts val="600"/>
              </a:spcBef>
            </a:pPr>
            <a:r>
              <a:rPr lang="en-US" sz="1100" b="1" noProof="0" dirty="0">
                <a:solidFill>
                  <a:schemeClr val="tx1"/>
                </a:solidFill>
                <a:ea typeface="游ゴシック"/>
              </a:rPr>
              <a:t>　・Adding high value to Osaka-</a:t>
            </a:r>
            <a:r>
              <a:rPr lang="en-US" sz="1100" b="1" noProof="0" dirty="0" err="1">
                <a:solidFill>
                  <a:schemeClr val="tx1"/>
                </a:solidFill>
                <a:ea typeface="游ゴシック"/>
              </a:rPr>
              <a:t>mon</a:t>
            </a:r>
            <a:r>
              <a:rPr lang="en-US" sz="1100" b="1" noProof="0" dirty="0">
                <a:solidFill>
                  <a:schemeClr val="tx1"/>
                </a:solidFill>
                <a:ea typeface="游ゴシック"/>
              </a:rPr>
              <a:t> (Osaka-made products) for overseas expansion through the introduction of new technologies</a:t>
            </a:r>
            <a:endParaRPr lang="en-US" sz="1100" noProof="0" dirty="0">
              <a:solidFill>
                <a:schemeClr val="tx1"/>
              </a:solidFill>
              <a:ea typeface="游ゴシック"/>
            </a:endParaRPr>
          </a:p>
          <a:p>
            <a:pPr marL="466725" indent="-466725" rtl="0"/>
            <a:r>
              <a:rPr lang="en-US" sz="900" noProof="0" dirty="0">
                <a:solidFill>
                  <a:schemeClr val="tx1"/>
                </a:solidFill>
                <a:ea typeface="游ゴシック"/>
              </a:rPr>
              <a:t>　　　 ⇒By supporting the introduction of new technologies (refrigeration and freezing technologies, etc.) that lead to increased value and differentiation from domestic and international competitors, transportation demonstrations, test marketing overseas, and the necessary product improvements, and by promoting the overseas expansion of agricultural products that were previously difficult to export, we aim to create a virtuous cycle of expanding overseas demand and production.</a:t>
            </a:r>
            <a:endParaRPr lang="en-US" sz="1600" noProof="0" dirty="0">
              <a:solidFill>
                <a:schemeClr val="tx1"/>
              </a:solidFill>
              <a:ea typeface="游ゴシック"/>
            </a:endParaRPr>
          </a:p>
          <a:p>
            <a:pPr rtl="0">
              <a:spcBef>
                <a:spcPts val="600"/>
              </a:spcBef>
            </a:pPr>
            <a:r>
              <a:rPr lang="en-US" sz="1100" b="1" noProof="0" dirty="0">
                <a:solidFill>
                  <a:schemeClr val="tx1"/>
                </a:solidFill>
                <a:ea typeface="游ゴシック"/>
              </a:rPr>
              <a:t>　・Strengthening the functions of technical support centers to promote the blue economy</a:t>
            </a:r>
            <a:endParaRPr lang="en-US" sz="1100" b="1" noProof="0" dirty="0">
              <a:solidFill>
                <a:schemeClr val="tx1"/>
              </a:solidFill>
              <a:ea typeface="游ゴシック"/>
              <a:cs typeface="Calibri"/>
            </a:endParaRPr>
          </a:p>
          <a:p>
            <a:pPr marL="469900" indent="-469900" rtl="0"/>
            <a:r>
              <a:rPr lang="en-US" sz="900" noProof="0" dirty="0">
                <a:solidFill>
                  <a:schemeClr val="tx1"/>
                </a:solidFill>
                <a:ea typeface="游ゴシック"/>
              </a:rPr>
              <a:t>　　　 ⇒By strengthening the functions of the Research Institute of Environment, Agriculture and Fisheries, Osaka Prefecture, a hub for research and technical support, to facilitate the development of new technologies and establishing a robust support system for businesses that use the institute’s services, we aim to promote blue economy initiatives that balance “economic growth through the sustainable use of marine resources” with “sound conservation of marine ecosystems.”</a:t>
            </a:r>
            <a:endParaRPr lang="en-US" sz="1600" noProof="0" dirty="0">
              <a:solidFill>
                <a:schemeClr val="tx1"/>
              </a:solidFill>
            </a:endParaRPr>
          </a:p>
        </p:txBody>
      </p:sp>
      <p:sp>
        <p:nvSpPr>
          <p:cNvPr id="5" name="スライド番号プレースホルダー 1">
            <a:extLst>
              <a:ext uri="{FF2B5EF4-FFF2-40B4-BE49-F238E27FC236}">
                <a16:creationId xmlns:a16="http://schemas.microsoft.com/office/drawing/2014/main" id="{3C47CB6A-E604-579B-67D9-CE3A2A4F64E9}"/>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a:t>20</a:t>
            </a:fld>
            <a:endParaRPr kumimoji="1" lang="en-US" noProof="0" dirty="0">
              <a:latin typeface="+mn-lt"/>
            </a:endParaRPr>
          </a:p>
        </p:txBody>
      </p:sp>
    </p:spTree>
    <p:extLst>
      <p:ext uri="{BB962C8B-B14F-4D97-AF65-F5344CB8AC3E}">
        <p14:creationId xmlns:p14="http://schemas.microsoft.com/office/powerpoint/2010/main" val="38832057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0EFFAB91-9092-42F7-9308-59FFA9A7D534}"/>
              </a:ext>
            </a:extLst>
          </p:cNvPr>
          <p:cNvSpPr/>
          <p:nvPr/>
        </p:nvSpPr>
        <p:spPr>
          <a:xfrm>
            <a:off x="0" y="0"/>
            <a:ext cx="9906000" cy="584775"/>
          </a:xfrm>
          <a:prstGeom prst="rect">
            <a:avLst/>
          </a:prstGeom>
          <a:noFill/>
        </p:spPr>
        <p:txBody>
          <a:bodyPr wrap="square" rtlCol="0">
            <a:spAutoFit/>
          </a:bodyPr>
          <a:lstStyle/>
          <a:p>
            <a:pPr marL="342900" lvl="0" indent="-342900" defTabSz="742950">
              <a:buFontTx/>
              <a:buAutoNum type="arabicPeriod"/>
              <a:defRPr/>
            </a:pPr>
            <a:r>
              <a:rPr lang="en-US" sz="1600" b="1" noProof="0" dirty="0">
                <a:solidFill>
                  <a:prstClr val="white"/>
                </a:solidFill>
                <a:ea typeface="HGS創英角ｺﾞｼｯｸUB" panose="020B0900000000000000" pitchFamily="50" charset="-128"/>
              </a:rPr>
              <a:t>A Leading Innovation City Making Inroads into Next-generation Industries by Leveraging Osaka’s Unique Strengths</a:t>
            </a:r>
          </a:p>
        </p:txBody>
      </p:sp>
      <p:sp>
        <p:nvSpPr>
          <p:cNvPr id="11" name="テキスト ボックス 10">
            <a:extLst>
              <a:ext uri="{FF2B5EF4-FFF2-40B4-BE49-F238E27FC236}">
                <a16:creationId xmlns:a16="http://schemas.microsoft.com/office/drawing/2014/main" id="{A25C2451-B6FF-473A-933C-6FF43D1A4A41}"/>
              </a:ext>
            </a:extLst>
          </p:cNvPr>
          <p:cNvSpPr txBox="1"/>
          <p:nvPr/>
        </p:nvSpPr>
        <p:spPr>
          <a:xfrm>
            <a:off x="0" y="814752"/>
            <a:ext cx="4080682"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(1) Establishing life science hubs</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8" name="正方形/長方形 7">
            <a:extLst>
              <a:ext uri="{FF2B5EF4-FFF2-40B4-BE49-F238E27FC236}">
                <a16:creationId xmlns:a16="http://schemas.microsoft.com/office/drawing/2014/main" id="{E80D1ABE-7CED-4408-ABE2-84C3013D1E23}"/>
              </a:ext>
            </a:extLst>
          </p:cNvPr>
          <p:cNvSpPr/>
          <p:nvPr/>
        </p:nvSpPr>
        <p:spPr>
          <a:xfrm>
            <a:off x="215134" y="2494689"/>
            <a:ext cx="9495274" cy="2337659"/>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050" b="1" noProof="0" dirty="0">
                <a:solidFill>
                  <a:schemeClr val="tx1"/>
                </a:solidFill>
                <a:ea typeface="游ゴシック"/>
              </a:rPr>
              <a:t>1) Establishing an ecosystem toward industrialization of future medical technologies, including regenerative medicine, at Nakanoshima Qross</a:t>
            </a:r>
            <a:endParaRPr lang="en-US" sz="1050" noProof="0" dirty="0">
              <a:solidFill>
                <a:schemeClr val="tx1"/>
              </a:solidFill>
              <a:ea typeface="游ゴシック"/>
              <a:cs typeface="Calibri"/>
            </a:endParaRPr>
          </a:p>
          <a:p>
            <a:pPr rtl="0">
              <a:spcBef>
                <a:spcPts val="400"/>
              </a:spcBef>
            </a:pPr>
            <a:r>
              <a:rPr lang="en-US" sz="1050" b="1" noProof="0" dirty="0">
                <a:solidFill>
                  <a:schemeClr val="tx1"/>
                </a:solidFill>
                <a:ea typeface="游ゴシック"/>
              </a:rPr>
              <a:t>　・Support for startups, leveraging Nakanoshima </a:t>
            </a:r>
            <a:r>
              <a:rPr lang="en-US" sz="1050" b="1" noProof="0" dirty="0" err="1">
                <a:solidFill>
                  <a:schemeClr val="tx1"/>
                </a:solidFill>
                <a:ea typeface="游ゴシック"/>
              </a:rPr>
              <a:t>Qross’s</a:t>
            </a:r>
            <a:r>
              <a:rPr lang="en-US" sz="1050" b="1" noProof="0" dirty="0">
                <a:solidFill>
                  <a:schemeClr val="tx1"/>
                </a:solidFill>
                <a:ea typeface="游ゴシック"/>
              </a:rPr>
              <a:t> strategic location</a:t>
            </a:r>
            <a:endParaRPr lang="en-US" sz="800" noProof="0" dirty="0">
              <a:solidFill>
                <a:schemeClr val="tx1"/>
              </a:solidFill>
              <a:highlight>
                <a:srgbClr val="FFFF00"/>
              </a:highlight>
              <a:ea typeface="Meiryo UI"/>
            </a:endParaRPr>
          </a:p>
          <a:p>
            <a:pPr marL="609600" indent="-609600" rtl="0"/>
            <a:r>
              <a:rPr lang="en-US" sz="800" noProof="0" dirty="0">
                <a:solidFill>
                  <a:schemeClr val="tx1"/>
                </a:solidFill>
                <a:ea typeface="游ゴシック"/>
              </a:rPr>
              <a:t>　　　　　⇒ By providing end-to-end support for the commercialization of promising seeds held by academia and promoting open innovation through industry-academia and corporate partnerships while attracting investment, talent and resources to Nakanoshima Qross, life sciences startups capable of operating on a global scale will be created and nurtured.</a:t>
            </a:r>
          </a:p>
          <a:p>
            <a:pPr rtl="0">
              <a:spcBef>
                <a:spcPts val="400"/>
              </a:spcBef>
            </a:pPr>
            <a:r>
              <a:rPr lang="en-US" sz="1050" b="1" noProof="0" dirty="0">
                <a:solidFill>
                  <a:schemeClr val="tx1"/>
                </a:solidFill>
                <a:ea typeface="游ゴシック"/>
              </a:rPr>
              <a:t>　・Support for strengthening the functions of the PMDA Kansai Branch and establishing CDMO functions, to promote the industrialization of regenerative medicine</a:t>
            </a:r>
            <a:r>
              <a:rPr lang="en-US" sz="800" noProof="0" dirty="0">
                <a:solidFill>
                  <a:schemeClr val="tx1"/>
                </a:solidFill>
                <a:ea typeface="游ゴシック"/>
              </a:rPr>
              <a:t>　　　</a:t>
            </a:r>
            <a:endParaRPr kumimoji="1" lang="en-US" sz="800" noProof="0" dirty="0">
              <a:solidFill>
                <a:schemeClr val="tx1"/>
              </a:solidFill>
              <a:ea typeface="游ゴシック"/>
            </a:endParaRPr>
          </a:p>
          <a:p>
            <a:pPr marL="614363" indent="-614363" rtl="0"/>
            <a:r>
              <a:rPr lang="en-US" sz="800" noProof="0" dirty="0">
                <a:solidFill>
                  <a:schemeClr val="tx1"/>
                </a:solidFill>
                <a:ea typeface="游ゴシック"/>
              </a:rPr>
              <a:t>　　　　　</a:t>
            </a:r>
            <a:r>
              <a:rPr lang="en-US" sz="800" noProof="0" dirty="0">
                <a:solidFill>
                  <a:schemeClr val="tx1"/>
                </a:solidFill>
              </a:rPr>
              <a:t>⇒ By </a:t>
            </a:r>
            <a:r>
              <a:rPr lang="en-US" sz="800" noProof="0" dirty="0">
                <a:solidFill>
                  <a:schemeClr val="tx1"/>
                </a:solidFill>
                <a:ea typeface="游ゴシック"/>
              </a:rPr>
              <a:t>strengthening</a:t>
            </a:r>
            <a:r>
              <a:rPr lang="en-US" sz="800" noProof="0" dirty="0">
                <a:solidFill>
                  <a:schemeClr val="tx1"/>
                </a:solidFill>
              </a:rPr>
              <a:t> the functions of the PMDA Kansai Branch, including its regulatory review functions in the field of regenerative medicine, and enhancing the functions of CDMO (that undertakes contract work ranging from the development to the commercial production of regenerative medicine products) at Nakanoshima Qross, we aim to promote the industrialization of regenerative medicine in Osaka and the Kansai and accelerate the social implementation of regenerative medicine products such as iPS cells.</a:t>
            </a:r>
            <a:endParaRPr lang="en-US" sz="800" noProof="0" dirty="0">
              <a:solidFill>
                <a:schemeClr val="tx1"/>
              </a:solidFill>
              <a:ea typeface="游ゴシック"/>
              <a:cs typeface="Calibri"/>
            </a:endParaRPr>
          </a:p>
          <a:p>
            <a:pPr rtl="0">
              <a:spcBef>
                <a:spcPts val="400"/>
              </a:spcBef>
            </a:pPr>
            <a:r>
              <a:rPr lang="en-US" sz="1050" b="1" noProof="0" dirty="0">
                <a:solidFill>
                  <a:schemeClr val="tx1"/>
                </a:solidFill>
                <a:ea typeface="游ゴシック"/>
              </a:rPr>
              <a:t>　・Establishment of networks with overseas business clusters</a:t>
            </a:r>
            <a:r>
              <a:rPr lang="en-US" sz="800" noProof="0" dirty="0">
                <a:solidFill>
                  <a:schemeClr val="tx1"/>
                </a:solidFill>
                <a:ea typeface="游ゴシック"/>
              </a:rPr>
              <a:t>　　　　　</a:t>
            </a:r>
            <a:endParaRPr kumimoji="1" lang="en-US" sz="800" noProof="0" dirty="0">
              <a:solidFill>
                <a:schemeClr val="tx1"/>
              </a:solidFill>
              <a:ea typeface="游ゴシック"/>
            </a:endParaRPr>
          </a:p>
          <a:p>
            <a:pPr marL="609600" indent="-609600" rtl="0"/>
            <a:r>
              <a:rPr lang="en-US" sz="800" noProof="0" dirty="0">
                <a:solidFill>
                  <a:schemeClr val="tx1"/>
                </a:solidFill>
                <a:ea typeface="游ゴシック"/>
              </a:rPr>
              <a:t>　　　　　⇒ By targeting overseas clusters that signed MOUs during the Expo, we will organize site tours and business matching events to showcase the Osaka-Kansai potential and the appeal of Nakanoshima Qross, thereby promoting the international expansion of companies within the prefecture. Furthermore, by holding roundtable discussions to deepen collaboration with overseas clusters and various other countries, we aim to take the lead in establishing global standards in the field of regenerative medicine.</a:t>
            </a:r>
          </a:p>
          <a:p>
            <a:pPr rtl="0">
              <a:spcBef>
                <a:spcPts val="400"/>
              </a:spcBef>
            </a:pPr>
            <a:r>
              <a:rPr lang="en-US" sz="1050" b="1" noProof="0" dirty="0">
                <a:solidFill>
                  <a:schemeClr val="tx1"/>
                </a:solidFill>
                <a:ea typeface="游ゴシック"/>
              </a:rPr>
              <a:t>　・Increasing awareness of the industrialization of regenerative medicine</a:t>
            </a:r>
            <a:r>
              <a:rPr lang="en-US" sz="800" noProof="0" dirty="0">
                <a:solidFill>
                  <a:schemeClr val="tx1"/>
                </a:solidFill>
                <a:ea typeface="游ゴシック"/>
              </a:rPr>
              <a:t>　　　</a:t>
            </a:r>
            <a:endParaRPr kumimoji="1" lang="en-US" sz="800" noProof="0" dirty="0">
              <a:solidFill>
                <a:schemeClr val="tx1"/>
              </a:solidFill>
              <a:ea typeface="游ゴシック"/>
            </a:endParaRPr>
          </a:p>
          <a:p>
            <a:pPr marL="614363" indent="-614363" rtl="0"/>
            <a:r>
              <a:rPr lang="en-US" sz="800" noProof="0" dirty="0">
                <a:solidFill>
                  <a:schemeClr val="tx1"/>
                </a:solidFill>
                <a:ea typeface="游ゴシック"/>
              </a:rPr>
              <a:t>　　　　　⇒ We aim to disseminate specific information on the current state and future prospects of regenerative medicine to raise people’s awareness by launching co-creation projects involving both internal and external stakeholders centered on Nakanoshima Qross and hosting international forums and events for the public.</a:t>
            </a:r>
            <a:endParaRPr lang="en-US" sz="1400" noProof="0" dirty="0">
              <a:solidFill>
                <a:schemeClr val="tx1"/>
              </a:solidFill>
            </a:endParaRPr>
          </a:p>
        </p:txBody>
      </p:sp>
      <p:sp>
        <p:nvSpPr>
          <p:cNvPr id="9" name="正方形/長方形 8">
            <a:extLst>
              <a:ext uri="{FF2B5EF4-FFF2-40B4-BE49-F238E27FC236}">
                <a16:creationId xmlns:a16="http://schemas.microsoft.com/office/drawing/2014/main" id="{A678AFD6-00FF-4D1F-B1EC-FFEE22AEB707}"/>
              </a:ext>
            </a:extLst>
          </p:cNvPr>
          <p:cNvSpPr/>
          <p:nvPr/>
        </p:nvSpPr>
        <p:spPr>
          <a:xfrm>
            <a:off x="215134" y="4950346"/>
            <a:ext cx="9495274" cy="1514604"/>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050" b="1" noProof="0" dirty="0">
                <a:solidFill>
                  <a:schemeClr val="tx1"/>
                </a:solidFill>
              </a:rPr>
              <a:t>2) Fostering innovation on health, medicine and drug discovery in KENTO and Saito</a:t>
            </a:r>
            <a:endParaRPr kumimoji="1" lang="en-US" sz="1050" b="1" noProof="0" dirty="0">
              <a:solidFill>
                <a:schemeClr val="tx1"/>
              </a:solidFill>
            </a:endParaRPr>
          </a:p>
          <a:p>
            <a:pPr rtl="0">
              <a:spcBef>
                <a:spcPts val="400"/>
              </a:spcBef>
            </a:pPr>
            <a:r>
              <a:rPr lang="en-US" sz="1050" b="1" noProof="0" dirty="0">
                <a:solidFill>
                  <a:schemeClr val="tx1"/>
                </a:solidFill>
                <a:ea typeface="游ゴシック"/>
              </a:rPr>
              <a:t>　・Promotion of the social implementation of new technologies and services in KENTO</a:t>
            </a:r>
            <a:r>
              <a:rPr lang="en-US" sz="800" noProof="0" dirty="0">
                <a:solidFill>
                  <a:schemeClr val="tx1"/>
                </a:solidFill>
                <a:ea typeface="游ゴシック"/>
              </a:rPr>
              <a:t>　　　</a:t>
            </a:r>
          </a:p>
          <a:p>
            <a:pPr marL="614363" indent="-614363" rtl="0"/>
            <a:r>
              <a:rPr lang="en-US" sz="800" noProof="0" dirty="0">
                <a:solidFill>
                  <a:schemeClr val="tx1"/>
                </a:solidFill>
                <a:ea typeface="游ゴシック"/>
              </a:rPr>
              <a:t>　　　　　⇒ By leveraging KENTO’s strengths, namely its proximity to local residents and the concentration of facilities that serve as demonstration sites (such as sports parks, hospitals and commercial facilities), we aim to promote the social implementation of new technologies and services in the health and medical fields by supporting companies conducting resident-participatory demonstration projects.</a:t>
            </a:r>
          </a:p>
          <a:p>
            <a:pPr rtl="0">
              <a:spcBef>
                <a:spcPts val="400"/>
              </a:spcBef>
            </a:pPr>
            <a:r>
              <a:rPr lang="en-US" sz="1050" b="1" noProof="0" dirty="0">
                <a:solidFill>
                  <a:schemeClr val="tx1"/>
                </a:solidFill>
                <a:ea typeface="游ゴシック"/>
              </a:rPr>
              <a:t>　・Promotion of the use of health and medical data in KENTO</a:t>
            </a:r>
            <a:r>
              <a:rPr lang="en-US" sz="800" noProof="0" dirty="0">
                <a:solidFill>
                  <a:schemeClr val="tx1"/>
                </a:solidFill>
                <a:ea typeface="游ゴシック"/>
              </a:rPr>
              <a:t>　　　</a:t>
            </a:r>
          </a:p>
          <a:p>
            <a:pPr rtl="0"/>
            <a:r>
              <a:rPr lang="en-US" sz="800" noProof="0" dirty="0">
                <a:solidFill>
                  <a:schemeClr val="tx1"/>
                </a:solidFill>
                <a:ea typeface="游ゴシック"/>
              </a:rPr>
              <a:t>　　　　　⇒ By encouraging the use of health and medical data, including pseudonymized medical data, in corporate research and development, centered in KENTO, we aim to foster new innovation and new industries.</a:t>
            </a:r>
            <a:endParaRPr lang="en-US" sz="1400" noProof="0" dirty="0">
              <a:solidFill>
                <a:schemeClr val="tx1"/>
              </a:solidFill>
            </a:endParaRPr>
          </a:p>
          <a:p>
            <a:pPr rtl="0">
              <a:spcBef>
                <a:spcPts val="400"/>
              </a:spcBef>
            </a:pPr>
            <a:r>
              <a:rPr lang="en-US" sz="1050" b="1" noProof="0" dirty="0">
                <a:solidFill>
                  <a:schemeClr val="tx1"/>
                </a:solidFill>
                <a:ea typeface="游ゴシック"/>
              </a:rPr>
              <a:t>　・Promotion of innovation in the field of drug discovery at Saito</a:t>
            </a:r>
            <a:r>
              <a:rPr lang="en-US" sz="800" noProof="0" dirty="0">
                <a:solidFill>
                  <a:schemeClr val="tx1"/>
                </a:solidFill>
                <a:ea typeface="游ゴシック"/>
              </a:rPr>
              <a:t>　　　</a:t>
            </a:r>
            <a:endParaRPr lang="en-US" sz="800" noProof="0" dirty="0">
              <a:solidFill>
                <a:schemeClr val="tx1"/>
              </a:solidFill>
              <a:ea typeface="Meiryo UI"/>
            </a:endParaRPr>
          </a:p>
          <a:p>
            <a:pPr marL="604838" indent="-604838" rtl="0"/>
            <a:r>
              <a:rPr lang="en-US" sz="800" noProof="0" dirty="0">
                <a:solidFill>
                  <a:schemeClr val="tx1"/>
                </a:solidFill>
                <a:ea typeface="游ゴシック"/>
              </a:rPr>
              <a:t>　　　　　⇒ With the Saito Life Science Park at its core, we aim to promote innovation in the drug discovery field by supporting the research and development of innovative products and services through collaboration between drug discovery research institutions, companies and startups based in incubation facilities. </a:t>
            </a:r>
            <a:endParaRPr lang="en-US" sz="1400" noProof="0" dirty="0">
              <a:solidFill>
                <a:schemeClr val="tx1"/>
              </a:solidFill>
              <a:ea typeface="游ゴシック"/>
            </a:endParaRPr>
          </a:p>
        </p:txBody>
      </p:sp>
      <p:sp>
        <p:nvSpPr>
          <p:cNvPr id="10" name="四角形: 角を丸くする 9">
            <a:extLst>
              <a:ext uri="{FF2B5EF4-FFF2-40B4-BE49-F238E27FC236}">
                <a16:creationId xmlns:a16="http://schemas.microsoft.com/office/drawing/2014/main" id="{EA9BF690-F316-46AE-8A8F-7AAA30966B66}"/>
              </a:ext>
            </a:extLst>
          </p:cNvPr>
          <p:cNvSpPr/>
          <p:nvPr/>
        </p:nvSpPr>
        <p:spPr>
          <a:xfrm>
            <a:off x="365414" y="1116484"/>
            <a:ext cx="9190478" cy="1265879"/>
          </a:xfrm>
          <a:prstGeom prst="roundRect">
            <a:avLst>
              <a:gd name="adj" fmla="val 0"/>
            </a:avLst>
          </a:prstGeom>
          <a:solidFill>
            <a:schemeClr val="accent6">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pPr marL="142875" indent="-142875" rtl="0"/>
            <a:r>
              <a:rPr lang="en-US" sz="900" noProof="0" dirty="0">
                <a:solidFill>
                  <a:schemeClr val="tx1"/>
                </a:solidFill>
                <a:ea typeface="游ゴシック"/>
              </a:rPr>
              <a:t>○ Formulating a world-leading </a:t>
            </a:r>
            <a:r>
              <a:rPr lang="en-US" sz="900" b="1" noProof="0" dirty="0">
                <a:solidFill>
                  <a:schemeClr val="tx1"/>
                </a:solidFill>
                <a:ea typeface="游ゴシック"/>
              </a:rPr>
              <a:t>life sciences cluster</a:t>
            </a:r>
            <a:r>
              <a:rPr lang="en-US" sz="900" noProof="0" dirty="0">
                <a:solidFill>
                  <a:schemeClr val="tx1"/>
                </a:solidFill>
                <a:ea typeface="游ゴシック"/>
              </a:rPr>
              <a:t> centered on Nakanoshima Qross (regenerative medicine, etc.), KENTO (health and medical care) and Saito (drug discovery), while leveraging the strengths of each hub to support the development of startups, thereby </a:t>
            </a:r>
            <a:r>
              <a:rPr lang="en-US" sz="900" b="1" noProof="0" dirty="0">
                <a:solidFill>
                  <a:schemeClr val="tx1"/>
                </a:solidFill>
                <a:ea typeface="游ゴシック"/>
              </a:rPr>
              <a:t>fostering innovation</a:t>
            </a:r>
            <a:r>
              <a:rPr lang="en-US" sz="900" noProof="0" dirty="0">
                <a:solidFill>
                  <a:schemeClr val="tx1"/>
                </a:solidFill>
                <a:ea typeface="游ゴシック"/>
              </a:rPr>
              <a:t> in the life sciences field</a:t>
            </a:r>
            <a:endParaRPr lang="en-US" sz="900" noProof="0" dirty="0">
              <a:solidFill>
                <a:schemeClr val="tx1"/>
              </a:solidFill>
              <a:ea typeface="游ゴシック"/>
              <a:cs typeface="Calibri"/>
            </a:endParaRPr>
          </a:p>
          <a:p>
            <a:pPr marL="142875" indent="-142875" rtl="0"/>
            <a:r>
              <a:rPr lang="en-US" sz="900" noProof="0" dirty="0">
                <a:solidFill>
                  <a:schemeClr val="tx1"/>
                </a:solidFill>
                <a:ea typeface="游ゴシック"/>
              </a:rPr>
              <a:t>○ </a:t>
            </a:r>
            <a:r>
              <a:rPr lang="en-US" sz="900" b="1" noProof="0" dirty="0">
                <a:solidFill>
                  <a:schemeClr val="tx1"/>
                </a:solidFill>
                <a:ea typeface="游ゴシック"/>
              </a:rPr>
              <a:t>Building an ecosystem toward industrialization of future medical technologies</a:t>
            </a:r>
            <a:r>
              <a:rPr lang="en-US" sz="900" noProof="0" dirty="0">
                <a:solidFill>
                  <a:schemeClr val="tx1"/>
                </a:solidFill>
                <a:ea typeface="游ゴシック"/>
              </a:rPr>
              <a:t>, including regenerative medicine, through initiatives that make use of Nakanoshima </a:t>
            </a:r>
            <a:r>
              <a:rPr lang="en-US" sz="900" noProof="0" dirty="0" err="1">
                <a:solidFill>
                  <a:schemeClr val="tx1"/>
                </a:solidFill>
                <a:ea typeface="游ゴシック"/>
              </a:rPr>
              <a:t>Qross’s</a:t>
            </a:r>
            <a:r>
              <a:rPr lang="en-US" sz="900" noProof="0" dirty="0">
                <a:solidFill>
                  <a:schemeClr val="tx1"/>
                </a:solidFill>
                <a:ea typeface="游ゴシック"/>
              </a:rPr>
              <a:t> strategic location and collaboration with overseas clusters</a:t>
            </a:r>
            <a:endParaRPr kumimoji="1" lang="en-US" sz="900" noProof="0" dirty="0">
              <a:solidFill>
                <a:schemeClr val="tx1"/>
              </a:solidFill>
              <a:ea typeface="游ゴシック"/>
            </a:endParaRPr>
          </a:p>
          <a:p>
            <a:pPr marL="142875" indent="-142875" rtl="0"/>
            <a:r>
              <a:rPr lang="en-US" sz="900" noProof="0" dirty="0">
                <a:solidFill>
                  <a:schemeClr val="tx1"/>
                </a:solidFill>
                <a:ea typeface="游ゴシック"/>
              </a:rPr>
              <a:t>○ </a:t>
            </a:r>
            <a:r>
              <a:rPr lang="en-US" sz="900" b="1" noProof="0" dirty="0">
                <a:solidFill>
                  <a:schemeClr val="tx1"/>
                </a:solidFill>
                <a:ea typeface="游ゴシック"/>
              </a:rPr>
              <a:t>Supporting the creation of new innovations and industries </a:t>
            </a:r>
            <a:r>
              <a:rPr lang="en-US" sz="900" noProof="0" dirty="0">
                <a:solidFill>
                  <a:schemeClr val="tx1"/>
                </a:solidFill>
                <a:ea typeface="游ゴシック"/>
              </a:rPr>
              <a:t>through demonstration projects that capitalize on KENTO’s strengths and the utilization of health and medical data</a:t>
            </a:r>
            <a:endParaRPr lang="en-US" sz="900" noProof="0" dirty="0">
              <a:solidFill>
                <a:schemeClr val="tx1"/>
              </a:solidFill>
              <a:ea typeface="Meiryo UI"/>
            </a:endParaRPr>
          </a:p>
          <a:p>
            <a:pPr marL="142875" indent="-142875" rtl="0"/>
            <a:r>
              <a:rPr lang="en-US" sz="900" b="1" noProof="0" dirty="0">
                <a:solidFill>
                  <a:schemeClr val="tx1"/>
                </a:solidFill>
                <a:ea typeface="游ゴシック"/>
              </a:rPr>
              <a:t>○ Supporting research and development on innovative products and services in the drug discovery field </a:t>
            </a:r>
            <a:r>
              <a:rPr lang="en-US" sz="900" noProof="0" dirty="0">
                <a:solidFill>
                  <a:schemeClr val="tx1"/>
                </a:solidFill>
                <a:ea typeface="游ゴシック"/>
              </a:rPr>
              <a:t>through collaboration between research institutions and companies concentrated in Saito</a:t>
            </a:r>
          </a:p>
          <a:p>
            <a:pPr marL="142875" indent="-142875" rtl="0"/>
            <a:r>
              <a:rPr lang="en-US" sz="900" noProof="0" dirty="0">
                <a:solidFill>
                  <a:schemeClr val="tx1"/>
                </a:solidFill>
                <a:ea typeface="游ゴシック"/>
                <a:cs typeface="Calibri"/>
              </a:rPr>
              <a:t>○ </a:t>
            </a:r>
            <a:r>
              <a:rPr lang="en-US" sz="900" b="1" noProof="0" dirty="0">
                <a:solidFill>
                  <a:schemeClr val="tx1"/>
                </a:solidFill>
                <a:ea typeface="游ゴシック"/>
                <a:cs typeface="Calibri"/>
              </a:rPr>
              <a:t>Accelerating new drug development </a:t>
            </a:r>
            <a:r>
              <a:rPr lang="en-US" sz="900" noProof="0" dirty="0">
                <a:solidFill>
                  <a:schemeClr val="tx1"/>
                </a:solidFill>
                <a:ea typeface="游ゴシック"/>
                <a:cs typeface="Calibri"/>
              </a:rPr>
              <a:t>and promoting </a:t>
            </a:r>
            <a:r>
              <a:rPr lang="en-US" sz="900" b="1" noProof="0" dirty="0">
                <a:solidFill>
                  <a:schemeClr val="tx1"/>
                </a:solidFill>
                <a:ea typeface="游ゴシック"/>
                <a:cs typeface="Calibri"/>
              </a:rPr>
              <a:t>international collaborative clinical trials</a:t>
            </a:r>
            <a:r>
              <a:rPr lang="en-US" sz="900" noProof="0" dirty="0">
                <a:solidFill>
                  <a:schemeClr val="tx1"/>
                </a:solidFill>
                <a:ea typeface="游ゴシック"/>
                <a:cs typeface="Calibri"/>
              </a:rPr>
              <a:t>, by utilizing a clinical trial network</a:t>
            </a:r>
            <a:endParaRPr lang="en-US" sz="1600" noProof="0" dirty="0">
              <a:solidFill>
                <a:schemeClr val="tx1"/>
              </a:solidFill>
            </a:endParaRPr>
          </a:p>
        </p:txBody>
      </p:sp>
      <p:sp>
        <p:nvSpPr>
          <p:cNvPr id="5" name="スライド番号プレースホルダー 1">
            <a:extLst>
              <a:ext uri="{FF2B5EF4-FFF2-40B4-BE49-F238E27FC236}">
                <a16:creationId xmlns:a16="http://schemas.microsoft.com/office/drawing/2014/main" id="{E7F62C87-013D-52FC-6864-7AC48B4E34D6}"/>
              </a:ext>
            </a:extLst>
          </p:cNvPr>
          <p:cNvSpPr>
            <a:spLocks noGrp="1"/>
          </p:cNvSpPr>
          <p:nvPr>
            <p:ph type="sldNum" sz="quarter" idx="12"/>
          </p:nvPr>
        </p:nvSpPr>
        <p:spPr>
          <a:xfrm>
            <a:off x="9489330" y="6455850"/>
            <a:ext cx="416670" cy="408695"/>
          </a:xfrm>
          <a:solidFill>
            <a:schemeClr val="bg1"/>
          </a:solidFill>
          <a:effectLst/>
        </p:spPr>
        <p:txBody>
          <a:bodyPr rtlCol="0"/>
          <a:lstStyle/>
          <a:p>
            <a:pPr rtl="0"/>
            <a:fld id="{DDF82107-93BA-490C-9453-044014AF67CD}" type="slidenum">
              <a:rPr kumimoji="1" lang="en-US" noProof="0" smtClean="0">
                <a:latin typeface="+mn-lt"/>
              </a:rPr>
              <a:pPr/>
              <a:t>21</a:t>
            </a:fld>
            <a:endParaRPr kumimoji="1" lang="en-US" noProof="0" dirty="0">
              <a:latin typeface="+mn-lt"/>
            </a:endParaRPr>
          </a:p>
        </p:txBody>
      </p:sp>
      <p:sp>
        <p:nvSpPr>
          <p:cNvPr id="12" name="テキスト ボックス 11">
            <a:extLst>
              <a:ext uri="{FF2B5EF4-FFF2-40B4-BE49-F238E27FC236}">
                <a16:creationId xmlns:a16="http://schemas.microsoft.com/office/drawing/2014/main" id="{BFE90513-0718-41DD-888B-99A77CEBC2D1}"/>
              </a:ext>
            </a:extLst>
          </p:cNvPr>
          <p:cNvSpPr txBox="1"/>
          <p:nvPr/>
        </p:nvSpPr>
        <p:spPr>
          <a:xfrm>
            <a:off x="0" y="572053"/>
            <a:ext cx="4953000" cy="338554"/>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600" b="1" noProof="0" dirty="0">
                <a:solidFill>
                  <a:schemeClr val="tx1"/>
                </a:solidFill>
                <a:ea typeface="BIZ UDゴシック" panose="020B0400000000000000" pitchFamily="49" charset="-128"/>
                <a:cs typeface="HGP創英角ｺﾞｼｯｸUB" panose="020B0900000000000000" pitchFamily="50" charset="-128"/>
              </a:rPr>
              <a:t>[Policy Direction]   </a:t>
            </a:r>
            <a:r>
              <a:rPr lang="en-US" sz="1600" b="1" u="sng" noProof="0" dirty="0">
                <a:solidFill>
                  <a:schemeClr val="tx1"/>
                </a:solidFill>
                <a:ea typeface="BIZ UDゴシック" panose="020B0400000000000000" pitchFamily="49" charset="-128"/>
                <a:cs typeface="HGP創英角ｺﾞｼｯｸUB" panose="020B0900000000000000" pitchFamily="50" charset="-128"/>
              </a:rPr>
              <a:t>[2] Establishing hubs</a:t>
            </a:r>
            <a:endParaRPr kumimoji="1" lang="en-US" sz="1600" b="1" u="sng" noProof="0" dirty="0">
              <a:solidFill>
                <a:schemeClr val="tx1"/>
              </a:solidFill>
              <a:ea typeface="BIZ UDゴシック" panose="020B0400000000000000" pitchFamily="49" charset="-128"/>
              <a:cs typeface="HGP創英角ｺﾞｼｯｸUB" panose="020B0900000000000000" pitchFamily="50" charset="-128"/>
            </a:endParaRPr>
          </a:p>
        </p:txBody>
      </p:sp>
    </p:spTree>
    <p:extLst>
      <p:ext uri="{BB962C8B-B14F-4D97-AF65-F5344CB8AC3E}">
        <p14:creationId xmlns:p14="http://schemas.microsoft.com/office/powerpoint/2010/main" val="3266619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9592B151-3641-498D-8D5A-352B81B594F7}"/>
              </a:ext>
            </a:extLst>
          </p:cNvPr>
          <p:cNvSpPr/>
          <p:nvPr/>
        </p:nvSpPr>
        <p:spPr>
          <a:xfrm>
            <a:off x="197710" y="2233037"/>
            <a:ext cx="9495274" cy="1460610"/>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1) Promoting the commercialization and industrialization of carbon-neutral technologies</a:t>
            </a:r>
            <a:endParaRPr lang="en-US" sz="1100"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rPr>
              <a:t>　・Hubs for commercializing carbon-neutral technologies</a:t>
            </a:r>
            <a:r>
              <a:rPr lang="en-US" sz="900" noProof="0" dirty="0">
                <a:solidFill>
                  <a:schemeClr val="tx1"/>
                </a:solidFill>
                <a:ea typeface="游ゴシック"/>
              </a:rPr>
              <a:t>　　　</a:t>
            </a:r>
          </a:p>
          <a:p>
            <a:pPr marL="715963" indent="-715963" rtl="0"/>
            <a:r>
              <a:rPr lang="en-US" sz="900" noProof="0" dirty="0">
                <a:solidFill>
                  <a:schemeClr val="tx1"/>
                </a:solidFill>
                <a:ea typeface="游ゴシック"/>
              </a:rPr>
              <a:t>　　　　　 ⇒ To accelerate commercialization of carbon-neutral technologies by companies in the prefecture, measures include assisting team building through open innovation at “Carbon Neutral Business Base” and providing support tailored to companies’ needs.</a:t>
            </a:r>
            <a:endParaRPr lang="en-US" sz="900" noProof="0" dirty="0">
              <a:solidFill>
                <a:schemeClr val="tx1"/>
              </a:solidFill>
              <a:ea typeface="Meiryo UI"/>
            </a:endParaRPr>
          </a:p>
          <a:p>
            <a:pPr rtl="0">
              <a:spcBef>
                <a:spcPts val="600"/>
              </a:spcBef>
            </a:pPr>
            <a:r>
              <a:rPr lang="en-US" sz="1100" b="1" noProof="0" dirty="0">
                <a:solidFill>
                  <a:schemeClr val="tx1"/>
                </a:solidFill>
                <a:ea typeface="游ゴシック"/>
              </a:rPr>
              <a:t>　・Promoting industrialization in the fields of “hydrogen, etc.,” “perovskite solar cells,” and “biomanufacturing”</a:t>
            </a:r>
            <a:r>
              <a:rPr lang="en-US" sz="900" noProof="0" dirty="0">
                <a:solidFill>
                  <a:schemeClr val="tx1"/>
                </a:solidFill>
                <a:ea typeface="游ゴシック"/>
              </a:rPr>
              <a:t>　　　</a:t>
            </a:r>
          </a:p>
          <a:p>
            <a:pPr marL="715963" indent="-715963" rtl="0"/>
            <a:r>
              <a:rPr lang="en-US" sz="900" noProof="0" dirty="0">
                <a:solidFill>
                  <a:schemeClr val="tx1"/>
                </a:solidFill>
                <a:ea typeface="游ゴシック"/>
              </a:rPr>
              <a:t>　　　　　 ⇒ Leveraging Osaka’s strength as a hub for companies and research institutions across various sectors, we aim to encourage local firms to enter these fields and while taking into account the specific characteristics of each sector, we will actively promote industrialization through support for technological development, establishment of mass production systems, and market expansion.</a:t>
            </a:r>
            <a:endParaRPr lang="en-US" sz="1600" noProof="0" dirty="0">
              <a:solidFill>
                <a:schemeClr val="tx1"/>
              </a:solidFill>
              <a:ea typeface="游ゴシック"/>
            </a:endParaRPr>
          </a:p>
        </p:txBody>
      </p:sp>
      <p:sp>
        <p:nvSpPr>
          <p:cNvPr id="12" name="テキスト ボックス 11">
            <a:extLst>
              <a:ext uri="{FF2B5EF4-FFF2-40B4-BE49-F238E27FC236}">
                <a16:creationId xmlns:a16="http://schemas.microsoft.com/office/drawing/2014/main" id="{B694C1DC-EE2B-4AC7-A154-197593CA5D98}"/>
              </a:ext>
            </a:extLst>
          </p:cNvPr>
          <p:cNvSpPr txBox="1"/>
          <p:nvPr/>
        </p:nvSpPr>
        <p:spPr>
          <a:xfrm>
            <a:off x="0" y="1268331"/>
            <a:ext cx="5329881"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(2) Establishing carbon neutral hubs</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7" name="正方形/長方形 6">
            <a:extLst>
              <a:ext uri="{FF2B5EF4-FFF2-40B4-BE49-F238E27FC236}">
                <a16:creationId xmlns:a16="http://schemas.microsoft.com/office/drawing/2014/main" id="{BCA7C99B-3D73-4E17-92C7-11E3BFBBE014}"/>
              </a:ext>
            </a:extLst>
          </p:cNvPr>
          <p:cNvSpPr/>
          <p:nvPr/>
        </p:nvSpPr>
        <p:spPr>
          <a:xfrm>
            <a:off x="197710" y="3849696"/>
            <a:ext cx="9495274" cy="2114224"/>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2) Creating demand by promoting decarbonization across the prefecture</a:t>
            </a:r>
            <a:endParaRPr lang="en-US" sz="1100" noProof="0" dirty="0">
              <a:solidFill>
                <a:schemeClr val="tx1"/>
              </a:solidFill>
              <a:ea typeface="Calibri"/>
              <a:cs typeface="Calibri"/>
            </a:endParaRPr>
          </a:p>
          <a:p>
            <a:pPr rtl="0">
              <a:spcBef>
                <a:spcPts val="600"/>
              </a:spcBef>
            </a:pPr>
            <a:r>
              <a:rPr lang="en-US" sz="1100" b="1" noProof="0" dirty="0">
                <a:solidFill>
                  <a:schemeClr val="tx1"/>
                </a:solidFill>
                <a:ea typeface="游ゴシック"/>
              </a:rPr>
              <a:t>　・Promoting the establishment and utilization of supply bases for next-generation energy in the Bay Area</a:t>
            </a:r>
            <a:endParaRPr lang="en-US" sz="1100" noProof="0" dirty="0">
              <a:solidFill>
                <a:schemeClr val="tx1"/>
              </a:solidFill>
              <a:ea typeface="游ゴシック"/>
            </a:endParaRPr>
          </a:p>
          <a:p>
            <a:pPr marL="695325" indent="-695325" rtl="0"/>
            <a:r>
              <a:rPr lang="en-US" sz="900" noProof="0" dirty="0">
                <a:solidFill>
                  <a:schemeClr val="tx1"/>
                </a:solidFill>
                <a:ea typeface="游ゴシック"/>
              </a:rPr>
              <a:t>　　　         ⇒ While supporting the establishment of supply bases for next-generation energy sources such as hydrogen in the Bay Area, including Sakai and </a:t>
            </a:r>
            <a:r>
              <a:rPr lang="en-US" sz="900" noProof="0" dirty="0" err="1">
                <a:solidFill>
                  <a:schemeClr val="tx1"/>
                </a:solidFill>
                <a:ea typeface="游ゴシック"/>
              </a:rPr>
              <a:t>Senboku</a:t>
            </a:r>
            <a:r>
              <a:rPr lang="en-US" sz="900" noProof="0" dirty="0">
                <a:solidFill>
                  <a:schemeClr val="tx1"/>
                </a:solidFill>
                <a:ea typeface="游ゴシック"/>
              </a:rPr>
              <a:t>, we encourage the use of next-generation energy by businesses.</a:t>
            </a:r>
          </a:p>
          <a:p>
            <a:pPr rtl="0">
              <a:spcBef>
                <a:spcPts val="600"/>
              </a:spcBef>
            </a:pPr>
            <a:r>
              <a:rPr lang="en-US" sz="1100" b="1" noProof="0" dirty="0">
                <a:solidFill>
                  <a:schemeClr val="tx1"/>
                </a:solidFill>
                <a:ea typeface="游ゴシック"/>
              </a:rPr>
              <a:t>　・Pioneering the social implementation of carbon-neutral technologies</a:t>
            </a:r>
            <a:r>
              <a:rPr lang="en-US" sz="900" noProof="0" dirty="0">
                <a:solidFill>
                  <a:schemeClr val="tx1"/>
                </a:solidFill>
                <a:ea typeface="游ゴシック"/>
              </a:rPr>
              <a:t>　　　</a:t>
            </a:r>
            <a:endParaRPr lang="en-US" sz="900" noProof="0" dirty="0">
              <a:solidFill>
                <a:schemeClr val="tx1"/>
              </a:solidFill>
              <a:ea typeface="Meiryo UI"/>
            </a:endParaRPr>
          </a:p>
          <a:p>
            <a:pPr marL="676275" indent="-676275" rtl="0"/>
            <a:r>
              <a:rPr lang="en-US" sz="900" noProof="0" dirty="0">
                <a:solidFill>
                  <a:schemeClr val="tx1"/>
                </a:solidFill>
                <a:ea typeface="游ゴシック"/>
              </a:rPr>
              <a:t>                      ⇒ Dissemination of carbon-neutral technologies are being accelerated through the demonstration of wireless EV charging technology, the increased adoption of EVs and FCVs, the proactive introduction of perovskite solar cells in public facilities followed by their adoption in private facilities, the introduction of innovative technologies into sewage treatment plants, and the establishment of regional hubs for resource and energy recycling.</a:t>
            </a:r>
            <a:endParaRPr lang="en-US" sz="1600" noProof="0" dirty="0">
              <a:solidFill>
                <a:schemeClr val="tx1"/>
              </a:solidFill>
              <a:ea typeface="游ゴシック"/>
            </a:endParaRPr>
          </a:p>
          <a:p>
            <a:pPr rtl="0">
              <a:spcBef>
                <a:spcPts val="600"/>
              </a:spcBef>
            </a:pPr>
            <a:r>
              <a:rPr lang="en-US" sz="1100" b="1" noProof="0" dirty="0">
                <a:solidFill>
                  <a:schemeClr val="tx1"/>
                </a:solidFill>
              </a:rPr>
              <a:t>　・Promoting decarbonization behavioral change among residents and decarbonization management by businesses</a:t>
            </a:r>
            <a:r>
              <a:rPr lang="en-US" sz="900" noProof="0" dirty="0">
                <a:solidFill>
                  <a:schemeClr val="tx1"/>
                </a:solidFill>
                <a:ea typeface="游ゴシック"/>
              </a:rPr>
              <a:t>　</a:t>
            </a:r>
            <a:endParaRPr lang="en-US" sz="900" noProof="0" dirty="0">
              <a:solidFill>
                <a:schemeClr val="tx1"/>
              </a:solidFill>
              <a:ea typeface="游ゴシック"/>
              <a:cs typeface="Calibri" panose="020F0502020204030204"/>
            </a:endParaRPr>
          </a:p>
          <a:p>
            <a:pPr marL="690563" indent="-690563" rtl="0"/>
            <a:r>
              <a:rPr lang="en-US" sz="900" noProof="0" dirty="0">
                <a:solidFill>
                  <a:schemeClr val="tx1"/>
                </a:solidFill>
                <a:ea typeface="游ゴシック"/>
              </a:rPr>
              <a:t>　　　　　⇒ Through raising awareness of the carbon-neutral technologies showcased at the Expo, visualizing emission reductions and promoting the use of carbon credits, we aim to encourage decarbonization behavior among residents and decarbonization of businesses.</a:t>
            </a:r>
            <a:endParaRPr lang="en-US" sz="1600" noProof="0" dirty="0">
              <a:solidFill>
                <a:schemeClr val="tx1"/>
              </a:solidFill>
              <a:ea typeface="游ゴシック"/>
            </a:endParaRPr>
          </a:p>
          <a:p>
            <a:pPr rtl="0"/>
            <a:endParaRPr lang="en-US" sz="900" noProof="0" dirty="0">
              <a:solidFill>
                <a:schemeClr val="tx1"/>
              </a:solidFill>
              <a:ea typeface="游ゴシック"/>
              <a:cs typeface="Calibri"/>
            </a:endParaRPr>
          </a:p>
        </p:txBody>
      </p:sp>
      <p:sp>
        <p:nvSpPr>
          <p:cNvPr id="11" name="四角形: 角を丸くする 10">
            <a:extLst>
              <a:ext uri="{FF2B5EF4-FFF2-40B4-BE49-F238E27FC236}">
                <a16:creationId xmlns:a16="http://schemas.microsoft.com/office/drawing/2014/main" id="{CA7D7670-07ED-4152-A0A7-52925EB22A1E}"/>
              </a:ext>
            </a:extLst>
          </p:cNvPr>
          <p:cNvSpPr/>
          <p:nvPr/>
        </p:nvSpPr>
        <p:spPr>
          <a:xfrm>
            <a:off x="365414" y="1596455"/>
            <a:ext cx="9216998" cy="509351"/>
          </a:xfrm>
          <a:prstGeom prst="roundRect">
            <a:avLst>
              <a:gd name="adj" fmla="val 0"/>
            </a:avLst>
          </a:prstGeom>
          <a:solidFill>
            <a:schemeClr val="accent6">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pPr rtl="0"/>
            <a:r>
              <a:rPr lang="en-US" sz="900" noProof="0" dirty="0">
                <a:solidFill>
                  <a:schemeClr val="tx1"/>
                </a:solidFill>
                <a:ea typeface="游ゴシック"/>
              </a:rPr>
              <a:t>○ Promoting the industrialization of </a:t>
            </a:r>
            <a:r>
              <a:rPr lang="en-US" sz="900" b="1" noProof="0" dirty="0">
                <a:solidFill>
                  <a:schemeClr val="tx1"/>
                </a:solidFill>
                <a:ea typeface="游ゴシック"/>
              </a:rPr>
              <a:t>cutting-edge carbon-neutral technologies</a:t>
            </a:r>
            <a:r>
              <a:rPr lang="en-US" sz="900" noProof="0" dirty="0">
                <a:solidFill>
                  <a:schemeClr val="tx1"/>
                </a:solidFill>
                <a:ea typeface="游ゴシック"/>
              </a:rPr>
              <a:t> showcased at the Expo, with a focus on </a:t>
            </a:r>
            <a:r>
              <a:rPr lang="en-US" sz="900" b="1" noProof="0" dirty="0">
                <a:solidFill>
                  <a:schemeClr val="tx1"/>
                </a:solidFill>
                <a:ea typeface="游ゴシック"/>
              </a:rPr>
              <a:t>“hydrogen, etc.,” “perovskite solar cells,“ </a:t>
            </a:r>
            <a:r>
              <a:rPr lang="en-US" sz="900" noProof="0" dirty="0">
                <a:solidFill>
                  <a:schemeClr val="tx1"/>
                </a:solidFill>
                <a:ea typeface="游ゴシック"/>
              </a:rPr>
              <a:t>and </a:t>
            </a:r>
            <a:r>
              <a:rPr lang="en-US" sz="900" b="1" noProof="0" dirty="0">
                <a:solidFill>
                  <a:schemeClr val="tx1"/>
                </a:solidFill>
                <a:ea typeface="游ゴシック"/>
              </a:rPr>
              <a:t>“biomanufacturing”</a:t>
            </a:r>
            <a:endParaRPr lang="en-US" sz="900" b="1" noProof="0" dirty="0">
              <a:solidFill>
                <a:schemeClr val="tx1"/>
              </a:solidFill>
              <a:ea typeface="游ゴシック"/>
              <a:cs typeface="Calibri"/>
            </a:endParaRPr>
          </a:p>
          <a:p>
            <a:pPr marL="127000" indent="-127000" rtl="0"/>
            <a:r>
              <a:rPr lang="en-US" sz="900" noProof="0" dirty="0">
                <a:solidFill>
                  <a:schemeClr val="tx1"/>
                </a:solidFill>
                <a:ea typeface="游ゴシック"/>
              </a:rPr>
              <a:t>○ Also creating demand to achieve both carbon neutrality and economic growth, through the promotion of technology demonstrations, proactive adoption by local governments, and incentives for adoption by the private sector</a:t>
            </a:r>
            <a:endParaRPr lang="en-US" sz="900" noProof="0" dirty="0">
              <a:solidFill>
                <a:schemeClr val="tx1"/>
              </a:solidFill>
              <a:ea typeface="游ゴシック"/>
              <a:cs typeface="Calibri"/>
            </a:endParaRPr>
          </a:p>
        </p:txBody>
      </p:sp>
      <p:sp>
        <p:nvSpPr>
          <p:cNvPr id="10" name="正方形/長方形 9">
            <a:extLst>
              <a:ext uri="{FF2B5EF4-FFF2-40B4-BE49-F238E27FC236}">
                <a16:creationId xmlns:a16="http://schemas.microsoft.com/office/drawing/2014/main" id="{0038426D-0066-4E4A-830D-574E4FFBFC75}"/>
              </a:ext>
            </a:extLst>
          </p:cNvPr>
          <p:cNvSpPr/>
          <p:nvPr/>
        </p:nvSpPr>
        <p:spPr>
          <a:xfrm>
            <a:off x="197710" y="207914"/>
            <a:ext cx="9495274" cy="833486"/>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3) Accelerating new drug development and promoting international collaborative clinical trials, by utilizing a clinical trial network</a:t>
            </a:r>
            <a:endParaRPr lang="en-US" sz="1100" b="1" noProof="0" dirty="0">
              <a:solidFill>
                <a:schemeClr val="tx1"/>
              </a:solidFill>
              <a:ea typeface="游ゴシック"/>
              <a:cs typeface="Calibri"/>
            </a:endParaRPr>
          </a:p>
          <a:p>
            <a:pPr rtl="0">
              <a:spcBef>
                <a:spcPts val="600"/>
              </a:spcBef>
            </a:pPr>
            <a:r>
              <a:rPr lang="en-US" sz="1100" b="1" noProof="0" dirty="0">
                <a:solidFill>
                  <a:schemeClr val="tx1"/>
                </a:solidFill>
              </a:rPr>
              <a:t>　・Establishing a clinical trial environment utilizing a clinical trial network</a:t>
            </a:r>
            <a:r>
              <a:rPr lang="en-US" sz="900" noProof="0" dirty="0">
                <a:solidFill>
                  <a:schemeClr val="tx1"/>
                </a:solidFill>
                <a:ea typeface="游ゴシック"/>
              </a:rPr>
              <a:t>　　　</a:t>
            </a:r>
            <a:endParaRPr kumimoji="1" lang="en-US" sz="900" noProof="0" dirty="0">
              <a:solidFill>
                <a:schemeClr val="tx1"/>
              </a:solidFill>
              <a:ea typeface="游ゴシック"/>
            </a:endParaRPr>
          </a:p>
          <a:p>
            <a:pPr marL="690563" indent="-690563" rtl="0"/>
            <a:r>
              <a:rPr lang="en-US" sz="900" noProof="0" dirty="0">
                <a:solidFill>
                  <a:schemeClr val="tx1"/>
                </a:solidFill>
                <a:ea typeface="游ゴシック"/>
              </a:rPr>
              <a:t>　　　　　⇒ By collaborating with medical institutions, placing “Clinical Trials Network Osaka” as the core, we aim to build up a track record in clinical trials by promoting decentralized trials, attracting international collaborative trials and fostering public understanding, thereby accelerating the development of new medicines</a:t>
            </a:r>
            <a:endParaRPr lang="en-US" sz="900" noProof="0" dirty="0">
              <a:solidFill>
                <a:schemeClr val="tx1"/>
              </a:solidFill>
              <a:ea typeface="游ゴシック"/>
              <a:cs typeface="Calibri" panose="020F0502020204030204"/>
            </a:endParaRPr>
          </a:p>
        </p:txBody>
      </p:sp>
      <p:sp>
        <p:nvSpPr>
          <p:cNvPr id="4" name="スライド番号プレースホルダー 1">
            <a:extLst>
              <a:ext uri="{FF2B5EF4-FFF2-40B4-BE49-F238E27FC236}">
                <a16:creationId xmlns:a16="http://schemas.microsoft.com/office/drawing/2014/main" id="{B020C2F6-774D-5C98-F450-9D19CE3E41C7}"/>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a:t>22</a:t>
            </a:fld>
            <a:endParaRPr kumimoji="1" lang="en-US" noProof="0" dirty="0">
              <a:latin typeface="+mn-lt"/>
            </a:endParaRPr>
          </a:p>
        </p:txBody>
      </p:sp>
    </p:spTree>
    <p:extLst>
      <p:ext uri="{BB962C8B-B14F-4D97-AF65-F5344CB8AC3E}">
        <p14:creationId xmlns:p14="http://schemas.microsoft.com/office/powerpoint/2010/main" val="21107718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0B89C23D-2373-4CE7-B75A-3A0C4A71A91E}"/>
              </a:ext>
            </a:extLst>
          </p:cNvPr>
          <p:cNvSpPr/>
          <p:nvPr/>
        </p:nvSpPr>
        <p:spPr>
          <a:xfrm>
            <a:off x="180285" y="3884647"/>
            <a:ext cx="9495274" cy="1135395"/>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2) Generating demand and enhancing social acceptance</a:t>
            </a:r>
            <a:endParaRPr kumimoji="1" lang="en-US" sz="1100" b="1" noProof="0" dirty="0">
              <a:solidFill>
                <a:schemeClr val="tx1"/>
              </a:solidFill>
            </a:endParaRPr>
          </a:p>
          <a:p>
            <a:pPr rtl="0">
              <a:spcBef>
                <a:spcPts val="600"/>
              </a:spcBef>
            </a:pPr>
            <a:r>
              <a:rPr lang="en-US" sz="1100" b="1" noProof="0" dirty="0">
                <a:solidFill>
                  <a:schemeClr val="tx1"/>
                </a:solidFill>
                <a:ea typeface="游ゴシック"/>
              </a:rPr>
              <a:t>　・Promoting initiatives to stimulate demand</a:t>
            </a:r>
            <a:endParaRPr lang="en-US" sz="1100" noProof="0" dirty="0">
              <a:solidFill>
                <a:schemeClr val="tx1"/>
              </a:solidFill>
              <a:ea typeface="游ゴシック"/>
            </a:endParaRPr>
          </a:p>
          <a:p>
            <a:pPr rtl="0"/>
            <a:r>
              <a:rPr lang="en-US" sz="900" noProof="0" dirty="0">
                <a:solidFill>
                  <a:schemeClr val="tx1"/>
                </a:solidFill>
                <a:ea typeface="游ゴシック"/>
              </a:rPr>
              <a:t>　　　⇒ Efforts are being made to further foster momentum in the tourism sector and to promote initiatives aimed at generating demand.</a:t>
            </a:r>
          </a:p>
          <a:p>
            <a:pPr rtl="0">
              <a:spcBef>
                <a:spcPts val="600"/>
              </a:spcBef>
            </a:pPr>
            <a:r>
              <a:rPr lang="en-US" sz="1100" b="1" noProof="0" dirty="0">
                <a:solidFill>
                  <a:schemeClr val="tx1"/>
                </a:solidFill>
                <a:ea typeface="游ゴシック"/>
              </a:rPr>
              <a:t>　・Increasing social acceptance as a means of transport</a:t>
            </a:r>
            <a:endParaRPr lang="en-US" sz="1100" noProof="0" dirty="0">
              <a:solidFill>
                <a:schemeClr val="tx1"/>
              </a:solidFill>
              <a:ea typeface="Meiryo UI"/>
            </a:endParaRPr>
          </a:p>
          <a:p>
            <a:pPr rtl="0"/>
            <a:r>
              <a:rPr lang="en-US" sz="900" noProof="0" dirty="0">
                <a:solidFill>
                  <a:schemeClr val="tx1"/>
                </a:solidFill>
                <a:ea typeface="游ゴシック"/>
              </a:rPr>
              <a:t>　　　⇒ Greater social acceptance of AAMs within the local community is aimed through organizing events such as public demonstration flights and opportunities to board mock-ups.</a:t>
            </a:r>
            <a:endParaRPr lang="en-US" sz="1600" noProof="0" dirty="0">
              <a:solidFill>
                <a:schemeClr val="tx1"/>
              </a:solidFill>
            </a:endParaRPr>
          </a:p>
          <a:p>
            <a:pPr rtl="0"/>
            <a:endParaRPr kumimoji="1" lang="en-US" sz="900" noProof="0" dirty="0">
              <a:solidFill>
                <a:schemeClr val="tx1"/>
              </a:solidFill>
            </a:endParaRPr>
          </a:p>
        </p:txBody>
      </p:sp>
      <p:sp>
        <p:nvSpPr>
          <p:cNvPr id="7" name="正方形/長方形 6">
            <a:extLst>
              <a:ext uri="{FF2B5EF4-FFF2-40B4-BE49-F238E27FC236}">
                <a16:creationId xmlns:a16="http://schemas.microsoft.com/office/drawing/2014/main" id="{460CE995-2B7C-49FF-974B-F00AAD3E88D7}"/>
              </a:ext>
            </a:extLst>
          </p:cNvPr>
          <p:cNvSpPr/>
          <p:nvPr/>
        </p:nvSpPr>
        <p:spPr>
          <a:xfrm>
            <a:off x="180285" y="1521285"/>
            <a:ext cx="9495274" cy="2216083"/>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1) Establishing the business environment that underpins transport operations</a:t>
            </a:r>
            <a:endParaRPr lang="en-US" sz="1100" noProof="0" dirty="0">
              <a:solidFill>
                <a:schemeClr val="tx1"/>
              </a:solidFill>
              <a:ea typeface="游ゴシック"/>
              <a:cs typeface="Calibri"/>
            </a:endParaRPr>
          </a:p>
          <a:p>
            <a:pPr rtl="0">
              <a:spcBef>
                <a:spcPts val="600"/>
              </a:spcBef>
            </a:pPr>
            <a:r>
              <a:rPr lang="en-US" sz="1100" b="1" noProof="0" dirty="0">
                <a:solidFill>
                  <a:schemeClr val="tx1"/>
                </a:solidFill>
              </a:rPr>
              <a:t>　・Creating a framework for the societal implementation of AAMs</a:t>
            </a:r>
            <a:endParaRPr lang="en-US" sz="1100" noProof="0" dirty="0">
              <a:solidFill>
                <a:schemeClr val="tx1"/>
              </a:solidFill>
              <a:ea typeface="Calibri"/>
              <a:cs typeface="Calibri"/>
            </a:endParaRPr>
          </a:p>
          <a:p>
            <a:pPr marL="449263" indent="-449263" rtl="0"/>
            <a:r>
              <a:rPr lang="en-US" sz="900" noProof="0" dirty="0">
                <a:solidFill>
                  <a:schemeClr val="tx1"/>
                </a:solidFill>
                <a:ea typeface="游ゴシック"/>
              </a:rPr>
              <a:t>　　    ⇒ Social implementation of AAMs is being pursued by establishing a framework that integrates the respective promotion structures of the national government, neighboring local authorities and the business community.</a:t>
            </a:r>
            <a:endParaRPr lang="en-US" sz="900" noProof="0" dirty="0">
              <a:solidFill>
                <a:schemeClr val="tx1"/>
              </a:solidFill>
              <a:ea typeface="游ゴシック"/>
              <a:cs typeface="Calibri"/>
            </a:endParaRPr>
          </a:p>
          <a:p>
            <a:pPr rtl="0">
              <a:spcBef>
                <a:spcPts val="600"/>
              </a:spcBef>
            </a:pPr>
            <a:r>
              <a:rPr lang="en-US" sz="1050" b="1" noProof="0" dirty="0">
                <a:solidFill>
                  <a:schemeClr val="tx1"/>
                </a:solidFill>
                <a:ea typeface="游ゴシック"/>
              </a:rPr>
              <a:t>　</a:t>
            </a:r>
            <a:r>
              <a:rPr lang="en-US" sz="1100" b="1" noProof="0" dirty="0">
                <a:solidFill>
                  <a:schemeClr val="tx1"/>
                </a:solidFill>
                <a:ea typeface="游ゴシック"/>
              </a:rPr>
              <a:t>・Developing airfields and other related bases and expanding the areas where such facilities are located</a:t>
            </a:r>
            <a:endParaRPr lang="en-US" sz="1100" noProof="0" dirty="0">
              <a:solidFill>
                <a:schemeClr val="tx1"/>
              </a:solidFill>
              <a:ea typeface="游ゴシック"/>
              <a:cs typeface="Calibri"/>
            </a:endParaRPr>
          </a:p>
          <a:p>
            <a:pPr marL="439738" indent="-439738" rtl="0"/>
            <a:r>
              <a:rPr lang="en-US" sz="800" noProof="0" dirty="0">
                <a:solidFill>
                  <a:schemeClr val="tx1"/>
                </a:solidFill>
                <a:ea typeface="游ゴシック"/>
              </a:rPr>
              <a:t>　　　 </a:t>
            </a:r>
            <a:r>
              <a:rPr lang="en-US" sz="900" noProof="0" dirty="0">
                <a:solidFill>
                  <a:schemeClr val="tx1"/>
                </a:solidFill>
                <a:ea typeface="游ゴシック"/>
              </a:rPr>
              <a:t>⇒ Airfields are being developed to establish a network of flights connecting tourist destinations within the prefecture while facilities and parking bases to support stable operations are being maintained.</a:t>
            </a:r>
          </a:p>
          <a:p>
            <a:pPr rtl="0">
              <a:spcBef>
                <a:spcPts val="600"/>
              </a:spcBef>
            </a:pPr>
            <a:r>
              <a:rPr lang="en-US" sz="1100" b="1" noProof="0" dirty="0">
                <a:solidFill>
                  <a:schemeClr val="tx1"/>
                </a:solidFill>
                <a:ea typeface="游ゴシック"/>
              </a:rPr>
              <a:t>　・Surveys and verification required for commercial operations</a:t>
            </a:r>
            <a:endParaRPr lang="en-US" sz="1100" noProof="0" dirty="0">
              <a:solidFill>
                <a:schemeClr val="tx1"/>
              </a:solidFill>
              <a:ea typeface="游ゴシック"/>
              <a:cs typeface="Calibri"/>
            </a:endParaRPr>
          </a:p>
          <a:p>
            <a:pPr rtl="0"/>
            <a:r>
              <a:rPr lang="en-US" sz="800" noProof="0" dirty="0">
                <a:solidFill>
                  <a:schemeClr val="tx1"/>
                </a:solidFill>
                <a:ea typeface="游ゴシック"/>
              </a:rPr>
              <a:t>　　</a:t>
            </a:r>
            <a:r>
              <a:rPr lang="en-US" sz="900" noProof="0" dirty="0">
                <a:solidFill>
                  <a:schemeClr val="tx1"/>
                </a:solidFill>
                <a:ea typeface="游ゴシック"/>
              </a:rPr>
              <a:t>　⇒ Operators in charge of surveys of the flight environment and verification of operational procedures for commercial operation in Osaka are being supported.</a:t>
            </a:r>
            <a:endParaRPr lang="en-US" sz="900" noProof="0" dirty="0">
              <a:solidFill>
                <a:schemeClr val="tx1"/>
              </a:solidFill>
              <a:ea typeface="游ゴシック"/>
              <a:cs typeface="Calibri"/>
            </a:endParaRPr>
          </a:p>
          <a:p>
            <a:pPr>
              <a:spcBef>
                <a:spcPts val="600"/>
              </a:spcBef>
            </a:pPr>
            <a:r>
              <a:rPr lang="en-US" sz="1100" b="1" noProof="0" dirty="0">
                <a:solidFill>
                  <a:schemeClr val="tx1"/>
                </a:solidFill>
                <a:ea typeface="游ゴシック"/>
              </a:rPr>
              <a:t>　・Establishing an operating network in the Kansai region</a:t>
            </a:r>
            <a:endParaRPr lang="en-US" sz="1100" noProof="0" dirty="0">
              <a:solidFill>
                <a:schemeClr val="tx1"/>
              </a:solidFill>
              <a:ea typeface="游ゴシック"/>
            </a:endParaRPr>
          </a:p>
          <a:p>
            <a:pPr marL="431800" indent="-431800" rtl="0"/>
            <a:r>
              <a:rPr lang="en-US" sz="800" noProof="0" dirty="0">
                <a:solidFill>
                  <a:schemeClr val="tx1"/>
                </a:solidFill>
                <a:ea typeface="游ゴシック"/>
              </a:rPr>
              <a:t>　</a:t>
            </a:r>
            <a:r>
              <a:rPr lang="en-US" sz="900" noProof="0" dirty="0">
                <a:solidFill>
                  <a:schemeClr val="tx1"/>
                </a:solidFill>
                <a:ea typeface="游ゴシック"/>
              </a:rPr>
              <a:t>　    ⇒ To enable AAMs to connect Osaka Bay with cities and tourist destinations throughout Kansai, initiatives are being conducted, including establishing flight routes at airports and other locations and building a network in collaboration with the national government, neighboring local authorities and the business community.</a:t>
            </a:r>
            <a:endParaRPr lang="en-US" sz="1400" noProof="0" dirty="0">
              <a:solidFill>
                <a:schemeClr val="tx1"/>
              </a:solidFill>
            </a:endParaRPr>
          </a:p>
        </p:txBody>
      </p:sp>
      <p:sp>
        <p:nvSpPr>
          <p:cNvPr id="5" name="テキスト ボックス 4">
            <a:extLst>
              <a:ext uri="{FF2B5EF4-FFF2-40B4-BE49-F238E27FC236}">
                <a16:creationId xmlns:a16="http://schemas.microsoft.com/office/drawing/2014/main" id="{1E414274-442A-4DDF-B286-351A818CA49D}"/>
              </a:ext>
            </a:extLst>
          </p:cNvPr>
          <p:cNvSpPr txBox="1"/>
          <p:nvPr/>
        </p:nvSpPr>
        <p:spPr>
          <a:xfrm>
            <a:off x="-1" y="140014"/>
            <a:ext cx="9347887"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(3) Establishing an operating network for Advanced Air Mobilities (AAMs, also known as “flying cars”) in the Kansai region</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6" name="四角形: 角を丸くする 5">
            <a:extLst>
              <a:ext uri="{FF2B5EF4-FFF2-40B4-BE49-F238E27FC236}">
                <a16:creationId xmlns:a16="http://schemas.microsoft.com/office/drawing/2014/main" id="{142EB92E-9E29-4196-A143-C3BEC099F0DA}"/>
              </a:ext>
            </a:extLst>
          </p:cNvPr>
          <p:cNvSpPr/>
          <p:nvPr/>
        </p:nvSpPr>
        <p:spPr>
          <a:xfrm>
            <a:off x="333701" y="520656"/>
            <a:ext cx="9155629" cy="857769"/>
          </a:xfrm>
          <a:prstGeom prst="roundRect">
            <a:avLst>
              <a:gd name="adj" fmla="val 0"/>
            </a:avLst>
          </a:prstGeom>
          <a:solidFill>
            <a:schemeClr val="accent6">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pPr marL="161925" indent="-161925" rtl="0"/>
            <a:r>
              <a:rPr lang="en-US" sz="1000" noProof="0" dirty="0">
                <a:solidFill>
                  <a:schemeClr val="tx1"/>
                </a:solidFill>
                <a:ea typeface="游ゴシック"/>
              </a:rPr>
              <a:t>○ Realizing the ‘air mobility revolution’ from Osaka, by promoting necessary initiatives in collaboration with the national government, neighboring local authorities and the business community, with the aim of launching commercial operations ahead of the rest of the country in 2027 and to establish an early </a:t>
            </a:r>
            <a:r>
              <a:rPr lang="en-US" sz="1000" b="1" noProof="0" dirty="0">
                <a:solidFill>
                  <a:schemeClr val="tx1"/>
                </a:solidFill>
                <a:ea typeface="游ゴシック"/>
              </a:rPr>
              <a:t>AAM network </a:t>
            </a:r>
            <a:r>
              <a:rPr lang="en-US" sz="1000" noProof="0" dirty="0">
                <a:solidFill>
                  <a:schemeClr val="tx1"/>
                </a:solidFill>
                <a:ea typeface="游ゴシック"/>
              </a:rPr>
              <a:t>connecting Osaka with tourist destinations across the Kansai region</a:t>
            </a:r>
          </a:p>
          <a:p>
            <a:pPr marL="161925" indent="-161925" rtl="0"/>
            <a:r>
              <a:rPr lang="en-US" sz="1000" noProof="0" dirty="0">
                <a:solidFill>
                  <a:schemeClr val="tx1"/>
                </a:solidFill>
                <a:ea typeface="游ゴシック"/>
              </a:rPr>
              <a:t>○ Also, </a:t>
            </a:r>
            <a:r>
              <a:rPr lang="en-US" sz="1000" b="1" noProof="0" dirty="0">
                <a:solidFill>
                  <a:schemeClr val="tx1"/>
                </a:solidFill>
                <a:ea typeface="游ゴシック"/>
              </a:rPr>
              <a:t>pursuing initiatives to create and expand demand </a:t>
            </a:r>
            <a:r>
              <a:rPr lang="en-US" sz="1000" noProof="0" dirty="0">
                <a:solidFill>
                  <a:schemeClr val="tx1"/>
                </a:solidFill>
                <a:ea typeface="游ゴシック"/>
              </a:rPr>
              <a:t>while </a:t>
            </a:r>
            <a:r>
              <a:rPr lang="en-US" sz="1000" b="1" noProof="0" dirty="0">
                <a:solidFill>
                  <a:schemeClr val="tx1"/>
                </a:solidFill>
                <a:ea typeface="游ゴシック"/>
              </a:rPr>
              <a:t>seeking to enhance public acceptance</a:t>
            </a:r>
            <a:r>
              <a:rPr lang="en-US" sz="1000" noProof="0" dirty="0">
                <a:solidFill>
                  <a:schemeClr val="tx1"/>
                </a:solidFill>
                <a:ea typeface="游ゴシック"/>
              </a:rPr>
              <a:t>, through opportunities to experience travel to tourist destinations and sightseeing flights</a:t>
            </a:r>
            <a:endParaRPr lang="en-US" sz="1000" noProof="0" dirty="0">
              <a:solidFill>
                <a:schemeClr val="tx1"/>
              </a:solidFill>
              <a:ea typeface="游ゴシック"/>
              <a:cs typeface="Calibri"/>
            </a:endParaRPr>
          </a:p>
        </p:txBody>
      </p:sp>
      <p:sp>
        <p:nvSpPr>
          <p:cNvPr id="3" name="正方形/長方形 8">
            <a:extLst>
              <a:ext uri="{FF2B5EF4-FFF2-40B4-BE49-F238E27FC236}">
                <a16:creationId xmlns:a16="http://schemas.microsoft.com/office/drawing/2014/main" id="{2BCFF662-1841-7848-7CE1-13DB44B859FB}"/>
              </a:ext>
            </a:extLst>
          </p:cNvPr>
          <p:cNvSpPr/>
          <p:nvPr/>
        </p:nvSpPr>
        <p:spPr>
          <a:xfrm>
            <a:off x="180285" y="5167320"/>
            <a:ext cx="9495274" cy="1293318"/>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rtl="0"/>
            <a:r>
              <a:rPr lang="en-US" sz="1100" b="1" noProof="0" dirty="0">
                <a:solidFill>
                  <a:schemeClr val="tx1"/>
                </a:solidFill>
                <a:ea typeface="游ゴシック"/>
                <a:cs typeface="Calibri"/>
              </a:rPr>
              <a:t>3) Promoting businesses that make use of AAMs</a:t>
            </a:r>
            <a:endParaRPr lang="en-US" sz="1600"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cs typeface="Calibri"/>
              </a:rPr>
              <a:t>　・Providing new flying experiences and transport means</a:t>
            </a:r>
            <a:endParaRPr lang="en-US" sz="1600" noProof="0" dirty="0">
              <a:solidFill>
                <a:schemeClr val="tx1"/>
              </a:solidFill>
              <a:ea typeface="游ゴシック"/>
              <a:cs typeface="Calibri" panose="020F0502020204030204"/>
            </a:endParaRPr>
          </a:p>
          <a:p>
            <a:pPr rtl="0"/>
            <a:r>
              <a:rPr lang="en-US" sz="900" noProof="0" dirty="0">
                <a:solidFill>
                  <a:schemeClr val="tx1"/>
                </a:solidFill>
                <a:ea typeface="游ゴシック"/>
                <a:cs typeface="Calibri"/>
              </a:rPr>
              <a:t>　　　 ⇒ Japan’s first-ever flight experiences and new transportation services are being introduced through sightseeing tours around the Bay Area and travelling to cities and tourist destinations.</a:t>
            </a:r>
            <a:endParaRPr lang="en-US" sz="1600"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rPr>
              <a:t>　・Urban development making use of AAMs</a:t>
            </a:r>
            <a:endParaRPr lang="en-US" sz="1600" noProof="0" dirty="0">
              <a:solidFill>
                <a:schemeClr val="tx1"/>
              </a:solidFill>
              <a:ea typeface="Calibri" panose="020F0502020204030204"/>
              <a:cs typeface="Calibri" panose="020F0502020204030204"/>
            </a:endParaRPr>
          </a:p>
          <a:p>
            <a:pPr marL="488950" indent="-488950" rtl="0"/>
            <a:r>
              <a:rPr lang="en-US" sz="900" noProof="0" dirty="0">
                <a:solidFill>
                  <a:schemeClr val="tx1"/>
                </a:solidFill>
                <a:ea typeface="游ゴシック"/>
              </a:rPr>
              <a:t>　　　 ⇒ We aim to promote urban development that realizes new forms of air travel, with a view to a society where AAMs are a common sight, for example, at transport hubs, major stations with high tourist demand, rooftops of buildings, parking lots at commercial facilities, and waterfront.</a:t>
            </a:r>
          </a:p>
        </p:txBody>
      </p:sp>
      <p:sp>
        <p:nvSpPr>
          <p:cNvPr id="8" name="スライド番号プレースホルダー 1">
            <a:extLst>
              <a:ext uri="{FF2B5EF4-FFF2-40B4-BE49-F238E27FC236}">
                <a16:creationId xmlns:a16="http://schemas.microsoft.com/office/drawing/2014/main" id="{C95719FF-FB57-4A3C-213B-F795EB61B4B2}"/>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a:t>23</a:t>
            </a:fld>
            <a:endParaRPr kumimoji="1" lang="en-US" noProof="0" dirty="0">
              <a:latin typeface="+mn-lt"/>
            </a:endParaRPr>
          </a:p>
        </p:txBody>
      </p:sp>
    </p:spTree>
    <p:extLst>
      <p:ext uri="{BB962C8B-B14F-4D97-AF65-F5344CB8AC3E}">
        <p14:creationId xmlns:p14="http://schemas.microsoft.com/office/powerpoint/2010/main" val="9691228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9A318-2CCE-7246-10E2-D5CFAE0D5CC9}"/>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2268952A-70C8-B25B-4C9A-7B1DDF79390C}"/>
              </a:ext>
            </a:extLst>
          </p:cNvPr>
          <p:cNvSpPr/>
          <p:nvPr/>
        </p:nvSpPr>
        <p:spPr>
          <a:xfrm>
            <a:off x="162150" y="1046533"/>
            <a:ext cx="9495274" cy="2382467"/>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1) Developing a business environment that collectively attracts next-generation industries</a:t>
            </a:r>
            <a:endParaRPr lang="en-US" sz="1100" noProof="0" dirty="0">
              <a:solidFill>
                <a:schemeClr val="tx1"/>
              </a:solidFill>
              <a:ea typeface="游ゴシック"/>
            </a:endParaRPr>
          </a:p>
          <a:p>
            <a:pPr rtl="0">
              <a:spcBef>
                <a:spcPts val="600"/>
              </a:spcBef>
            </a:pPr>
            <a:r>
              <a:rPr lang="en-US" sz="1100" b="1" noProof="0" dirty="0">
                <a:solidFill>
                  <a:schemeClr val="tx1"/>
                </a:solidFill>
                <a:ea typeface="游ゴシック"/>
              </a:rPr>
              <a:t>　・Driving innovation in the robotics sector</a:t>
            </a:r>
            <a:endParaRPr lang="en-US" sz="1100" noProof="0" dirty="0">
              <a:solidFill>
                <a:schemeClr val="tx1"/>
              </a:solidFill>
              <a:ea typeface="Calibri" panose="020F0502020204030204"/>
              <a:cs typeface="Calibri" panose="020F0502020204030204"/>
            </a:endParaRPr>
          </a:p>
          <a:p>
            <a:pPr marL="508000" indent="-508000" rtl="0"/>
            <a:r>
              <a:rPr lang="en-US" sz="900" noProof="0" dirty="0">
                <a:solidFill>
                  <a:schemeClr val="tx1"/>
                </a:solidFill>
                <a:ea typeface="游ゴシック"/>
              </a:rPr>
              <a:t>　　　 ⇒ With a view to untapped markets such as service robots, we will promote the open-sourcing and modularized technologies and establish an open, collaborative development environment that facilitates new entrants, thereby accelerating the societal implementation of cutting-edge robotics technologies while working in partnership with relevant organizations to secure skilled personnel while fostering the sustainable development of the robotics industry.</a:t>
            </a:r>
            <a:endParaRPr lang="en-US" sz="900" noProof="0" dirty="0">
              <a:solidFill>
                <a:schemeClr val="tx1"/>
              </a:solidFill>
              <a:ea typeface="Calibri"/>
              <a:cs typeface="Calibri"/>
            </a:endParaRPr>
          </a:p>
          <a:p>
            <a:pPr rtl="0">
              <a:spcBef>
                <a:spcPts val="600"/>
              </a:spcBef>
            </a:pPr>
            <a:r>
              <a:rPr lang="en-US" sz="1100" b="1" noProof="0" dirty="0">
                <a:solidFill>
                  <a:schemeClr val="tx1"/>
                </a:solidFill>
                <a:ea typeface="游ゴシック"/>
              </a:rPr>
              <a:t>　・Applications of quantum technology</a:t>
            </a:r>
            <a:endParaRPr lang="en-US" sz="1100" noProof="0" dirty="0">
              <a:solidFill>
                <a:schemeClr val="tx1"/>
              </a:solidFill>
              <a:ea typeface="游ゴシック"/>
            </a:endParaRPr>
          </a:p>
          <a:p>
            <a:pPr marL="492125" indent="-492125" rtl="0"/>
            <a:r>
              <a:rPr lang="en-US" sz="900" noProof="0" dirty="0">
                <a:solidFill>
                  <a:schemeClr val="tx1"/>
                </a:solidFill>
                <a:ea typeface="游ゴシック"/>
                <a:cs typeface="Calibri"/>
              </a:rPr>
              <a:t>              ⇒ While working to attract talent, encourage corporate participation and foster the creation of startups in the field of quantum technology in collaboration with the University of Osaka, we aim to establish this field as a growth industry in Osaka and expand innovation across various fields, such as drug discovery and materials development, thereby promoting industrial development not only in the quantum field but across other industries as well.</a:t>
            </a:r>
            <a:r>
              <a:rPr lang="en-US" sz="1000" noProof="0" dirty="0">
                <a:solidFill>
                  <a:schemeClr val="tx1"/>
                </a:solidFill>
                <a:ea typeface="游ゴシック"/>
                <a:cs typeface="Calibri"/>
              </a:rPr>
              <a:t>　　　</a:t>
            </a:r>
          </a:p>
          <a:p>
            <a:pPr>
              <a:spcBef>
                <a:spcPts val="600"/>
              </a:spcBef>
            </a:pPr>
            <a:r>
              <a:rPr lang="en-US" sz="1100" b="1" noProof="0" dirty="0">
                <a:solidFill>
                  <a:schemeClr val="tx1"/>
                </a:solidFill>
                <a:ea typeface="游ゴシック"/>
              </a:rPr>
              <a:t>    ・Promoting the concentration of growth industries through special zone tax regimes</a:t>
            </a:r>
          </a:p>
          <a:p>
            <a:pPr marL="492125" indent="-492125" rtl="0"/>
            <a:r>
              <a:rPr lang="en-US" sz="900" noProof="0" dirty="0">
                <a:solidFill>
                  <a:schemeClr val="tx1"/>
                </a:solidFill>
                <a:ea typeface="游ゴシック"/>
                <a:cs typeface="Calibri"/>
              </a:rPr>
              <a:t>              ⇒ Under the tax relief schemes offered by Osaka Prefecture and Osaka City, such as the Osaka Prefectural Special Growth Zone Tax System and the Osaka City Special Zone Tax System, which aim to attract growth industries, fields such as AI and quantum technology will be added to the list of eligible sectors for local tax relief systems for companies that make new investments in growth industries, and will further promote the concentration of growth industries through subsidy programs for large-scale investments in Osaka City.</a:t>
            </a:r>
            <a:endParaRPr lang="en-US" sz="1200" b="1" noProof="0" dirty="0">
              <a:solidFill>
                <a:schemeClr val="tx1"/>
              </a:solidFill>
              <a:ea typeface="游ゴシック"/>
              <a:cs typeface="Calibri"/>
            </a:endParaRPr>
          </a:p>
          <a:p>
            <a:pPr rtl="0"/>
            <a:endParaRPr lang="en-US" sz="1200" b="1" noProof="0" dirty="0">
              <a:solidFill>
                <a:schemeClr val="tx1"/>
              </a:solidFill>
              <a:ea typeface="游ゴシック"/>
              <a:cs typeface="Calibri"/>
            </a:endParaRPr>
          </a:p>
          <a:p>
            <a:pPr>
              <a:spcBef>
                <a:spcPts val="600"/>
              </a:spcBef>
            </a:pPr>
            <a:r>
              <a:rPr lang="en-US" b="1" noProof="0" dirty="0">
                <a:solidFill>
                  <a:schemeClr val="tx1"/>
                </a:solidFill>
                <a:ea typeface="游ゴシック"/>
              </a:rPr>
              <a:t>　</a:t>
            </a:r>
            <a:endParaRPr lang="en-US" sz="1200" b="1" noProof="0" dirty="0">
              <a:solidFill>
                <a:schemeClr val="tx1"/>
              </a:solidFill>
              <a:ea typeface="游ゴシック"/>
              <a:cs typeface="Calibri"/>
            </a:endParaRPr>
          </a:p>
        </p:txBody>
      </p:sp>
      <p:sp>
        <p:nvSpPr>
          <p:cNvPr id="5" name="テキスト ボックス 4">
            <a:extLst>
              <a:ext uri="{FF2B5EF4-FFF2-40B4-BE49-F238E27FC236}">
                <a16:creationId xmlns:a16="http://schemas.microsoft.com/office/drawing/2014/main" id="{3D28F70C-CA1D-7489-44F4-9D680FED5C31}"/>
              </a:ext>
            </a:extLst>
          </p:cNvPr>
          <p:cNvSpPr txBox="1"/>
          <p:nvPr/>
        </p:nvSpPr>
        <p:spPr>
          <a:xfrm>
            <a:off x="-1" y="140014"/>
            <a:ext cx="5404023" cy="307777"/>
          </a:xfrm>
          <a:prstGeom prst="rect">
            <a:avLst/>
          </a:prstGeom>
          <a:noFill/>
          <a:ln>
            <a:noFill/>
          </a:ln>
        </p:spPr>
        <p:txBody>
          <a:bodyPr wrap="square" lIns="91440" tIns="45720" rIns="91440" bIns="45720" rtlCol="0" anchor="t">
            <a:spAutoFit/>
          </a:bodyPr>
          <a:lstStyle/>
          <a:p>
            <a:pPr marL="0" marR="0" lvl="0" indent="0" algn="l" defTabSz="653156" rtl="0">
              <a:spcBef>
                <a:spcPts val="0"/>
              </a:spcBef>
              <a:spcAft>
                <a:spcPts val="0"/>
              </a:spcAft>
              <a:buNone/>
              <a:tabLst/>
              <a:defRPr/>
            </a:pPr>
            <a:r>
              <a:rPr lang="en-US" sz="1400" b="1" noProof="0" dirty="0">
                <a:ea typeface="BIZ UDゴシック"/>
                <a:cs typeface="HGP創英角ｺﾞｼｯｸUB" panose="020B0900000000000000" pitchFamily="50" charset="-128"/>
              </a:rPr>
              <a:t>(4) Creating and agglomerating new leading industries</a:t>
            </a:r>
            <a:endParaRPr lang="en-US" sz="1400" b="1" noProof="0" dirty="0">
              <a:ea typeface="BIZ UDゴシック"/>
            </a:endParaRPr>
          </a:p>
        </p:txBody>
      </p:sp>
      <p:sp>
        <p:nvSpPr>
          <p:cNvPr id="6" name="四角形: 角を丸くする 5">
            <a:extLst>
              <a:ext uri="{FF2B5EF4-FFF2-40B4-BE49-F238E27FC236}">
                <a16:creationId xmlns:a16="http://schemas.microsoft.com/office/drawing/2014/main" id="{04775883-D08C-CDA2-6D31-2520AE1F4A16}"/>
              </a:ext>
            </a:extLst>
          </p:cNvPr>
          <p:cNvSpPr/>
          <p:nvPr/>
        </p:nvSpPr>
        <p:spPr>
          <a:xfrm>
            <a:off x="350108" y="447791"/>
            <a:ext cx="9190478" cy="459744"/>
          </a:xfrm>
          <a:prstGeom prst="roundRect">
            <a:avLst>
              <a:gd name="adj" fmla="val 0"/>
            </a:avLst>
          </a:prstGeom>
          <a:solidFill>
            <a:schemeClr val="accent6">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ctr" anchorCtr="0"/>
          <a:lstStyle/>
          <a:p>
            <a:pPr marL="142875" indent="-142875"/>
            <a:r>
              <a:rPr lang="en-US" sz="1000" noProof="0" dirty="0">
                <a:solidFill>
                  <a:schemeClr val="tx1"/>
                </a:solidFill>
                <a:ea typeface="游ゴシック"/>
              </a:rPr>
              <a:t>○ Establishing a network involving industry, government and academia to create </a:t>
            </a:r>
            <a:r>
              <a:rPr lang="en-US" sz="1000" b="1" noProof="0" dirty="0">
                <a:solidFill>
                  <a:schemeClr val="tx1"/>
                </a:solidFill>
                <a:ea typeface="游ゴシック"/>
              </a:rPr>
              <a:t>a cluster of next-generation industries </a:t>
            </a:r>
            <a:r>
              <a:rPr lang="en-US" sz="1000" noProof="0" dirty="0">
                <a:solidFill>
                  <a:schemeClr val="tx1"/>
                </a:solidFill>
                <a:ea typeface="游ゴシック"/>
              </a:rPr>
              <a:t>that will drive the growth of the Osaka and Kansai economies, while improving the business environment to attract domestic and international </a:t>
            </a:r>
            <a:r>
              <a:rPr lang="en-US" sz="1000" b="1" noProof="0" dirty="0">
                <a:solidFill>
                  <a:schemeClr val="tx1"/>
                </a:solidFill>
                <a:ea typeface="游ゴシック"/>
              </a:rPr>
              <a:t>investment into Osaka</a:t>
            </a:r>
            <a:endParaRPr lang="en-US" b="1" noProof="0" dirty="0">
              <a:solidFill>
                <a:schemeClr val="tx1"/>
              </a:solidFill>
              <a:ea typeface="游ゴシック"/>
              <a:cs typeface="Calibri"/>
            </a:endParaRPr>
          </a:p>
        </p:txBody>
      </p:sp>
      <p:sp>
        <p:nvSpPr>
          <p:cNvPr id="4" name="スライド番号プレースホルダー 1">
            <a:extLst>
              <a:ext uri="{FF2B5EF4-FFF2-40B4-BE49-F238E27FC236}">
                <a16:creationId xmlns:a16="http://schemas.microsoft.com/office/drawing/2014/main" id="{66D20229-312A-04FF-D3D1-ACC58EDE8CEB}"/>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a:t>24</a:t>
            </a:fld>
            <a:endParaRPr kumimoji="1" lang="en-US" noProof="0" dirty="0">
              <a:latin typeface="+mn-lt"/>
            </a:endParaRPr>
          </a:p>
        </p:txBody>
      </p:sp>
    </p:spTree>
    <p:extLst>
      <p:ext uri="{BB962C8B-B14F-4D97-AF65-F5344CB8AC3E}">
        <p14:creationId xmlns:p14="http://schemas.microsoft.com/office/powerpoint/2010/main" val="790829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0EFFAB91-9092-42F7-9308-59FFA9A7D534}"/>
              </a:ext>
            </a:extLst>
          </p:cNvPr>
          <p:cNvSpPr/>
          <p:nvPr/>
        </p:nvSpPr>
        <p:spPr>
          <a:xfrm>
            <a:off x="7653" y="0"/>
            <a:ext cx="9906000" cy="584775"/>
          </a:xfrm>
          <a:prstGeom prst="rect">
            <a:avLst/>
          </a:prstGeom>
          <a:noFill/>
        </p:spPr>
        <p:txBody>
          <a:bodyPr wrap="square" rtlCol="0">
            <a:spAutoFit/>
          </a:bodyPr>
          <a:lstStyle/>
          <a:p>
            <a:pPr marL="342900" lvl="0" indent="-342900" defTabSz="742950">
              <a:buFontTx/>
              <a:buAutoNum type="arabicPeriod"/>
              <a:defRPr/>
            </a:pPr>
            <a:r>
              <a:rPr lang="en-US" sz="1600" b="1" noProof="0" dirty="0">
                <a:solidFill>
                  <a:prstClr val="white"/>
                </a:solidFill>
                <a:ea typeface="HGS創英角ｺﾞｼｯｸUB" panose="020B0900000000000000" pitchFamily="50" charset="-128"/>
              </a:rPr>
              <a:t>A Leading Innovation City Making Inroads into Next-generation Industries by Leveraging Osaka’s Unique Strengths</a:t>
            </a:r>
          </a:p>
        </p:txBody>
      </p:sp>
      <p:sp>
        <p:nvSpPr>
          <p:cNvPr id="11" name="テキスト ボックス 10">
            <a:extLst>
              <a:ext uri="{FF2B5EF4-FFF2-40B4-BE49-F238E27FC236}">
                <a16:creationId xmlns:a16="http://schemas.microsoft.com/office/drawing/2014/main" id="{A25C2451-B6FF-473A-933C-6FF43D1A4A41}"/>
              </a:ext>
            </a:extLst>
          </p:cNvPr>
          <p:cNvSpPr txBox="1"/>
          <p:nvPr/>
        </p:nvSpPr>
        <p:spPr>
          <a:xfrm>
            <a:off x="0" y="856617"/>
            <a:ext cx="7840362"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(1) Promoting Osaka’s appeal through international events and exchanges with overseas countries</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5" name="正方形/長方形 4">
            <a:extLst>
              <a:ext uri="{FF2B5EF4-FFF2-40B4-BE49-F238E27FC236}">
                <a16:creationId xmlns:a16="http://schemas.microsoft.com/office/drawing/2014/main" id="{4E1253E6-5D8E-4606-B162-354993E2B993}"/>
              </a:ext>
            </a:extLst>
          </p:cNvPr>
          <p:cNvSpPr/>
          <p:nvPr/>
        </p:nvSpPr>
        <p:spPr>
          <a:xfrm>
            <a:off x="197710" y="2139779"/>
            <a:ext cx="9495274" cy="1912391"/>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1) Promoting Osaka’s appeal to the world through international trade fairs and conferences </a:t>
            </a:r>
            <a:endParaRPr lang="en-US" sz="1100"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rPr>
              <a:t>　</a:t>
            </a:r>
            <a:r>
              <a:rPr lang="en-US" sz="1100" b="1" noProof="0" dirty="0">
                <a:solidFill>
                  <a:schemeClr val="tx1"/>
                </a:solidFill>
                <a:ea typeface="Meiryo UI"/>
              </a:rPr>
              <a:t>・Organizing “WHX (World Health Expo) Osaka” and “WHX Leaders Osaka”</a:t>
            </a:r>
            <a:endParaRPr lang="en-US" sz="1100" noProof="0" dirty="0">
              <a:solidFill>
                <a:schemeClr val="tx1"/>
              </a:solidFill>
              <a:ea typeface="Calibri"/>
              <a:cs typeface="Calibri"/>
            </a:endParaRPr>
          </a:p>
          <a:p>
            <a:pPr marL="395288" marR="0" lvl="0" indent="-395288" algn="l" defTabSz="457200" rtl="0" eaLnBrk="1" fontAlgn="auto" latinLnBrk="0" hangingPunct="1">
              <a:lnSpc>
                <a:spcPct val="100000"/>
              </a:lnSpc>
              <a:spcBef>
                <a:spcPts val="0"/>
              </a:spcBef>
              <a:spcAft>
                <a:spcPts val="0"/>
              </a:spcAft>
              <a:buClrTx/>
              <a:buSzTx/>
              <a:buFontTx/>
              <a:buNone/>
              <a:tabLst/>
              <a:defRPr/>
            </a:pPr>
            <a:r>
              <a:rPr lang="en-US" sz="900" noProof="0" dirty="0">
                <a:solidFill>
                  <a:schemeClr val="tx1"/>
                </a:solidFill>
                <a:ea typeface="游ゴシック"/>
              </a:rPr>
              <a:t>　　  ⇒ Taking advantage of the opportunity given by the Expo, we will host “WHX Osaka” (formerly Japan Health), the international trade fair for the medical and healthcare fields in Osaka and provide booth exhibitions, business opportunities for companies within the prefecture, and networking events.　　　　　</a:t>
            </a:r>
            <a:endParaRPr kumimoji="1" lang="en-US" sz="900" b="0" i="0" u="none" strike="noStrike" kern="1200" cap="none" spc="0" normalizeH="0" baseline="0" noProof="0" dirty="0">
              <a:ln>
                <a:noFill/>
              </a:ln>
              <a:solidFill>
                <a:schemeClr val="tx1"/>
              </a:solidFill>
              <a:effectLst/>
              <a:uLnTx/>
              <a:uFillTx/>
              <a:ea typeface="游ゴシック" panose="020B0400000000000000" pitchFamily="50" charset="-128"/>
              <a:cs typeface="+mn-cs"/>
            </a:endParaRPr>
          </a:p>
          <a:p>
            <a:pPr marL="388938" marR="0" lvl="0"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schemeClr val="tx1"/>
                </a:solidFill>
                <a:effectLst/>
                <a:highlight>
                  <a:srgbClr val="FFFFFF"/>
                </a:highlight>
                <a:uLnTx/>
                <a:uFillTx/>
                <a:ea typeface="游ゴシック" panose="020B0400000000000000" pitchFamily="50" charset="-128"/>
                <a:cs typeface="+mn-cs"/>
              </a:rPr>
              <a:t>In conjunction with the “WHX Osaka” event, and as a legacy of the Expo themed around “life” in collaboration with private businesses, we will also hold “WHX Leaders Osaka,” an international conference on life sciences and healthcare, bringing together health ministers, researchers, and business leaders primarily from the APAC region.</a:t>
            </a:r>
            <a:endParaRPr kumimoji="1" lang="en-US" sz="900" b="0" i="0" u="none" strike="noStrike" kern="1200" cap="none" spc="0" normalizeH="0" baseline="0" noProof="0" dirty="0">
              <a:ln>
                <a:noFill/>
              </a:ln>
              <a:solidFill>
                <a:schemeClr val="tx1"/>
              </a:solidFill>
              <a:effectLst/>
              <a:highlight>
                <a:srgbClr val="FFFFFF"/>
              </a:highlight>
              <a:uLnTx/>
              <a:uFillTx/>
              <a:ea typeface="游ゴシック" panose="020B0400000000000000" pitchFamily="50" charset="-128"/>
              <a:cs typeface="+mn-cs"/>
            </a:endParaRPr>
          </a:p>
          <a:p>
            <a:pPr marL="382588" marR="0" lvl="0"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schemeClr val="tx1"/>
                </a:solidFill>
                <a:effectLst/>
                <a:highlight>
                  <a:srgbClr val="FFFFFF"/>
                </a:highlight>
                <a:uLnTx/>
                <a:uFillTx/>
                <a:ea typeface="游ゴシック"/>
                <a:cs typeface="+mn-cs"/>
              </a:rPr>
              <a:t>By showcasing the potential of Osaka’s life sciences field to the world, we aim to attract investment.</a:t>
            </a:r>
            <a:endParaRPr kumimoji="1" lang="en-US" sz="900" b="0" i="0" u="none" strike="noStrike" kern="1200" cap="none" spc="0" normalizeH="0" baseline="0" noProof="0" dirty="0">
              <a:ln>
                <a:noFill/>
              </a:ln>
              <a:solidFill>
                <a:schemeClr val="tx1"/>
              </a:solidFill>
              <a:effectLst/>
              <a:highlight>
                <a:srgbClr val="FFFFFF"/>
              </a:highlight>
              <a:uLnTx/>
              <a:uFillTx/>
              <a:ea typeface="Meiryo UI"/>
              <a:cs typeface="+mn-cs"/>
            </a:endParaRPr>
          </a:p>
          <a:p>
            <a:pPr rtl="0">
              <a:spcBef>
                <a:spcPts val="600"/>
              </a:spcBef>
            </a:pPr>
            <a:r>
              <a:rPr lang="en-US" sz="1100" b="1" noProof="0" dirty="0">
                <a:solidFill>
                  <a:schemeClr val="tx1"/>
                </a:solidFill>
                <a:ea typeface="游ゴシック"/>
              </a:rPr>
              <a:t>　・Continuously hosting international startup events</a:t>
            </a:r>
            <a:endParaRPr lang="en-US" sz="1100" noProof="0" dirty="0">
              <a:solidFill>
                <a:schemeClr val="tx1"/>
              </a:solidFill>
              <a:ea typeface="游ゴシック"/>
              <a:cs typeface="Calibri"/>
            </a:endParaRPr>
          </a:p>
          <a:p>
            <a:pPr rtl="0"/>
            <a:r>
              <a:rPr lang="en-US" sz="900" noProof="0" dirty="0">
                <a:solidFill>
                  <a:schemeClr val="tx1"/>
                </a:solidFill>
                <a:ea typeface="游ゴシック"/>
              </a:rPr>
              <a:t>　　 ⇒ Inheriting the philosophy of the “GSE (Global Startup Expo 2025)” organized by the government during the Expo, we will host startup conferences focusing on Japan’s leading deep tech field. 　　　　　</a:t>
            </a:r>
            <a:endParaRPr kumimoji="1" lang="en-US" sz="900" noProof="0" dirty="0">
              <a:solidFill>
                <a:schemeClr val="tx1"/>
              </a:solidFill>
              <a:ea typeface="游ゴシック"/>
            </a:endParaRPr>
          </a:p>
          <a:p>
            <a:pPr marL="369888" rtl="0"/>
            <a:r>
              <a:rPr lang="en-US" sz="900" noProof="0" dirty="0">
                <a:solidFill>
                  <a:schemeClr val="tx1"/>
                </a:solidFill>
                <a:ea typeface="游ゴシック"/>
              </a:rPr>
              <a:t>Furthermore, by holding the “Tech Osaka Summit” and collaborating with each other, we aim to attract investment from around the world through matchmaking between domestic and international startups and investors, while showing the potential of Osaka’s startups and working toward producing promising startups that will make their mark on the global stage.</a:t>
            </a:r>
            <a:endParaRPr lang="en-US" sz="900" noProof="0" dirty="0">
              <a:solidFill>
                <a:schemeClr val="tx1"/>
              </a:solidFill>
              <a:ea typeface="游ゴシック"/>
              <a:cs typeface="Calibri"/>
            </a:endParaRPr>
          </a:p>
        </p:txBody>
      </p:sp>
      <p:sp>
        <p:nvSpPr>
          <p:cNvPr id="10" name="正方形/長方形 9">
            <a:extLst>
              <a:ext uri="{FF2B5EF4-FFF2-40B4-BE49-F238E27FC236}">
                <a16:creationId xmlns:a16="http://schemas.microsoft.com/office/drawing/2014/main" id="{076AF1A5-DB16-45F9-BA5E-F304E38180D2}"/>
              </a:ext>
            </a:extLst>
          </p:cNvPr>
          <p:cNvSpPr/>
          <p:nvPr/>
        </p:nvSpPr>
        <p:spPr>
          <a:xfrm>
            <a:off x="197710" y="4169631"/>
            <a:ext cx="9495274" cy="2438101"/>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spcBef>
                <a:spcPts val="600"/>
              </a:spcBef>
            </a:pPr>
            <a:r>
              <a:rPr lang="en-US" sz="1100" b="1" noProof="0" dirty="0">
                <a:solidFill>
                  <a:schemeClr val="tx1"/>
                </a:solidFill>
              </a:rPr>
              <a:t>2) Expanding strategic business exchanges with overseas partners and strengthening the organizational structure</a:t>
            </a:r>
          </a:p>
          <a:p>
            <a:pPr rtl="0">
              <a:spcBef>
                <a:spcPts val="600"/>
              </a:spcBef>
            </a:pPr>
            <a:r>
              <a:rPr lang="en-US" sz="1100" b="1" noProof="0" dirty="0">
                <a:solidFill>
                  <a:schemeClr val="tx1"/>
                </a:solidFill>
                <a:ea typeface="游ゴシック"/>
              </a:rPr>
              <a:t>　・Promoting strategic business and personnel exchanges with overseas partners</a:t>
            </a:r>
            <a:endParaRPr kumimoji="1" lang="en-US" sz="1100" b="1" noProof="0" dirty="0">
              <a:solidFill>
                <a:schemeClr val="tx1"/>
              </a:solidFill>
              <a:ea typeface="游ゴシック"/>
            </a:endParaRPr>
          </a:p>
          <a:p>
            <a:pPr marL="381000" indent="-381000" rtl="0"/>
            <a:r>
              <a:rPr kumimoji="1" lang="en-US" sz="1100" b="1" noProof="0" dirty="0">
                <a:solidFill>
                  <a:schemeClr val="tx1"/>
                </a:solidFill>
                <a:ea typeface="游ゴシック"/>
                <a:cs typeface="Calibri"/>
              </a:rPr>
              <a:t>        </a:t>
            </a:r>
            <a:r>
              <a:rPr lang="en-US" sz="900" noProof="0" dirty="0">
                <a:solidFill>
                  <a:schemeClr val="tx1"/>
                </a:solidFill>
                <a:ea typeface="游ゴシック"/>
                <a:cs typeface="Calibri"/>
              </a:rPr>
              <a:t>⇒ We will prioritize countries and cities with which Osaka can establish or strengthen relations, focusing on fields where Osaka’s strengths, such as life sciences and carbon neutrality, can be leveraged, as well as interaction with sister cities and friendship cities at the Expo. Through high-level promotional activities, the dispatch of delegations and the hosting of business matchmaking events, we will strategically promote business, tourism and cultural exchanges with overseas partners.</a:t>
            </a:r>
          </a:p>
          <a:p>
            <a:pPr rtl="0">
              <a:spcBef>
                <a:spcPts val="600"/>
              </a:spcBef>
            </a:pPr>
            <a:r>
              <a:rPr lang="en-US" sz="1100" noProof="0" dirty="0">
                <a:solidFill>
                  <a:schemeClr val="tx1"/>
                </a:solidFill>
                <a:ea typeface="游ゴシック"/>
              </a:rPr>
              <a:t>　</a:t>
            </a:r>
            <a:r>
              <a:rPr lang="en-US" sz="1100" b="1" noProof="0" dirty="0">
                <a:solidFill>
                  <a:schemeClr val="tx1"/>
                </a:solidFill>
                <a:ea typeface="游ゴシック"/>
              </a:rPr>
              <a:t>・Expanding business exchanges among SMEs</a:t>
            </a:r>
            <a:endParaRPr lang="en-US" sz="1100" noProof="0" dirty="0">
              <a:solidFill>
                <a:schemeClr val="tx1"/>
              </a:solidFill>
              <a:ea typeface="游ゴシック"/>
              <a:cs typeface="Calibri" panose="020F0502020204030204"/>
            </a:endParaRPr>
          </a:p>
          <a:p>
            <a:pPr marL="376238" indent="-376238" rtl="0"/>
            <a:r>
              <a:rPr lang="en-US" sz="900" noProof="0" dirty="0">
                <a:solidFill>
                  <a:schemeClr val="tx1"/>
                </a:solidFill>
                <a:ea typeface="游ゴシック"/>
              </a:rPr>
              <a:t>　　 ⇒ In addition to strengthening our efforts to provide various advices on international business, perform local market research and facilitate business opportunities, we will support domestic business’s initiative to develop overseas sales channels through cross-border e-commerce, trade shows, and specialized trading companies, and promote the overseas business expansion of SMEs that have showcased technologies and services at the Expo by utilizing the network with overseas government agencies built through the Expo.</a:t>
            </a:r>
            <a:endParaRPr lang="en-US" sz="900"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rPr>
              <a:t>　・Enhancing air routes through revitalization of business exchanges</a:t>
            </a:r>
            <a:endParaRPr lang="en-US" sz="1100" b="1" noProof="0" dirty="0">
              <a:solidFill>
                <a:schemeClr val="tx1"/>
              </a:solidFill>
              <a:ea typeface="游ゴシック"/>
              <a:cs typeface="Calibri"/>
            </a:endParaRPr>
          </a:p>
          <a:p>
            <a:pPr rtl="0"/>
            <a:r>
              <a:rPr lang="en-US" sz="900" noProof="0" dirty="0">
                <a:solidFill>
                  <a:schemeClr val="tx1"/>
                </a:solidFill>
                <a:ea typeface="游ゴシック"/>
              </a:rPr>
              <a:t>　　 ⇒ By revitalizing business exchanges with overseas and promoting tourism, we aim to accelerate the flow of people and expand air routes.</a:t>
            </a:r>
            <a:endParaRPr kumimoji="1" lang="en-US" sz="900" noProof="0" dirty="0">
              <a:solidFill>
                <a:schemeClr val="tx1"/>
              </a:solidFill>
              <a:ea typeface="游ゴシック"/>
            </a:endParaRPr>
          </a:p>
          <a:p>
            <a:pPr rtl="0">
              <a:spcBef>
                <a:spcPts val="600"/>
              </a:spcBef>
            </a:pPr>
            <a:r>
              <a:rPr lang="en-US" sz="1100" b="1" noProof="0" dirty="0">
                <a:solidFill>
                  <a:schemeClr val="tx1"/>
                </a:solidFill>
              </a:rPr>
              <a:t>　・Securing operation hubs in the local area</a:t>
            </a:r>
            <a:endParaRPr kumimoji="1" lang="en-US" sz="1100" b="1" noProof="0" dirty="0">
              <a:solidFill>
                <a:schemeClr val="tx1"/>
              </a:solidFill>
            </a:endParaRPr>
          </a:p>
          <a:p>
            <a:pPr rtl="0"/>
            <a:r>
              <a:rPr lang="en-US" sz="900" noProof="0" dirty="0">
                <a:solidFill>
                  <a:schemeClr val="tx1"/>
                </a:solidFill>
                <a:ea typeface="游ゴシック"/>
              </a:rPr>
              <a:t>　　 ⇒ We will discuss improving the locations and services of overseas activity hubs to enhance the business development of companies within the prefecture.</a:t>
            </a:r>
          </a:p>
        </p:txBody>
      </p:sp>
      <p:sp>
        <p:nvSpPr>
          <p:cNvPr id="12" name="四角形: 角を丸くする 11">
            <a:extLst>
              <a:ext uri="{FF2B5EF4-FFF2-40B4-BE49-F238E27FC236}">
                <a16:creationId xmlns:a16="http://schemas.microsoft.com/office/drawing/2014/main" id="{6A23A85D-0C93-49ED-8378-03EB22B09422}"/>
              </a:ext>
            </a:extLst>
          </p:cNvPr>
          <p:cNvSpPr/>
          <p:nvPr/>
        </p:nvSpPr>
        <p:spPr>
          <a:xfrm>
            <a:off x="365414" y="1190829"/>
            <a:ext cx="9190478" cy="831489"/>
          </a:xfrm>
          <a:prstGeom prst="roundRect">
            <a:avLst>
              <a:gd name="adj" fmla="val 0"/>
            </a:avLst>
          </a:prstGeom>
          <a:solidFill>
            <a:schemeClr val="accent2">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ctr" anchorCtr="0"/>
          <a:lstStyle/>
          <a:p>
            <a:pPr rtl="0"/>
            <a:r>
              <a:rPr lang="en-US" sz="1000" b="1" noProof="0" dirty="0">
                <a:solidFill>
                  <a:schemeClr val="tx1"/>
                </a:solidFill>
                <a:ea typeface="游ゴシック"/>
              </a:rPr>
              <a:t>○ </a:t>
            </a:r>
            <a:r>
              <a:rPr lang="en-US" sz="1000" noProof="0" dirty="0">
                <a:solidFill>
                  <a:schemeClr val="tx1"/>
                </a:solidFill>
                <a:ea typeface="游ゴシック"/>
              </a:rPr>
              <a:t>During the Expo, </a:t>
            </a:r>
            <a:r>
              <a:rPr lang="en-US" sz="1000" b="1" noProof="0" dirty="0">
                <a:solidFill>
                  <a:schemeClr val="tx1"/>
                </a:solidFill>
                <a:ea typeface="游ゴシック"/>
              </a:rPr>
              <a:t>international trade fairs and conferences </a:t>
            </a:r>
            <a:r>
              <a:rPr lang="en-US" sz="1000" noProof="0" dirty="0">
                <a:solidFill>
                  <a:schemeClr val="tx1"/>
                </a:solidFill>
                <a:ea typeface="游ゴシック"/>
              </a:rPr>
              <a:t>such as Japan Health and GSE were hosted in Osaka, showcasing Osaka’s potential to the world. </a:t>
            </a:r>
            <a:endParaRPr lang="en-US" sz="1000" noProof="0" dirty="0">
              <a:solidFill>
                <a:schemeClr val="tx1"/>
              </a:solidFill>
              <a:ea typeface="游ゴシック"/>
              <a:cs typeface="Calibri"/>
            </a:endParaRPr>
          </a:p>
          <a:p>
            <a:pPr marL="157163" indent="-157163" rtl="0"/>
            <a:r>
              <a:rPr lang="en-US" sz="1000" noProof="0" dirty="0">
                <a:solidFill>
                  <a:schemeClr val="tx1"/>
                </a:solidFill>
                <a:ea typeface="游ゴシック"/>
              </a:rPr>
              <a:t>○ Taking advantage of the increased international interest, we will continue to host events such as international trade fairs in Osaka as a legacy of the Expo, strongly promoting Osaka's presence globally.</a:t>
            </a:r>
            <a:endParaRPr lang="en-US" sz="1000" noProof="0" dirty="0">
              <a:solidFill>
                <a:schemeClr val="tx1"/>
              </a:solidFill>
              <a:ea typeface="游ゴシック"/>
              <a:cs typeface="Calibri"/>
            </a:endParaRPr>
          </a:p>
          <a:p>
            <a:pPr rtl="0"/>
            <a:r>
              <a:rPr lang="en-US" sz="1000" noProof="0" dirty="0">
                <a:solidFill>
                  <a:schemeClr val="tx1"/>
                </a:solidFill>
                <a:ea typeface="游ゴシック"/>
              </a:rPr>
              <a:t>○ Furthermore, by utilizing overseas networks newly established during the Expo, we will strategically expand </a:t>
            </a:r>
            <a:r>
              <a:rPr lang="en-US" sz="1000" b="1" noProof="0" dirty="0">
                <a:solidFill>
                  <a:schemeClr val="tx1"/>
                </a:solidFill>
                <a:ea typeface="游ゴシック"/>
              </a:rPr>
              <a:t>business exchanges with other countries</a:t>
            </a:r>
            <a:r>
              <a:rPr lang="en-US" sz="1000" noProof="0" dirty="0">
                <a:solidFill>
                  <a:schemeClr val="tx1"/>
                </a:solidFill>
                <a:ea typeface="游ゴシック"/>
              </a:rPr>
              <a:t>.</a:t>
            </a:r>
            <a:endParaRPr lang="en-US" noProof="0" dirty="0">
              <a:solidFill>
                <a:schemeClr val="tx1"/>
              </a:solidFill>
              <a:ea typeface="游ゴシック"/>
              <a:cs typeface="Calibri"/>
            </a:endParaRPr>
          </a:p>
        </p:txBody>
      </p:sp>
      <p:sp>
        <p:nvSpPr>
          <p:cNvPr id="6" name="スライド番号プレースホルダー 1">
            <a:extLst>
              <a:ext uri="{FF2B5EF4-FFF2-40B4-BE49-F238E27FC236}">
                <a16:creationId xmlns:a16="http://schemas.microsoft.com/office/drawing/2014/main" id="{761E5043-DFE9-C639-0C0C-54E2CBE847E2}"/>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a:t>25</a:t>
            </a:fld>
            <a:endParaRPr kumimoji="1" lang="en-US" noProof="0" dirty="0">
              <a:latin typeface="+mn-lt"/>
            </a:endParaRPr>
          </a:p>
        </p:txBody>
      </p:sp>
      <p:sp>
        <p:nvSpPr>
          <p:cNvPr id="13" name="テキスト ボックス 12">
            <a:extLst>
              <a:ext uri="{FF2B5EF4-FFF2-40B4-BE49-F238E27FC236}">
                <a16:creationId xmlns:a16="http://schemas.microsoft.com/office/drawing/2014/main" id="{9EED00B1-C229-4B9E-82BE-BA57C31FCB72}"/>
              </a:ext>
            </a:extLst>
          </p:cNvPr>
          <p:cNvSpPr txBox="1"/>
          <p:nvPr/>
        </p:nvSpPr>
        <p:spPr>
          <a:xfrm>
            <a:off x="0" y="522087"/>
            <a:ext cx="4953000" cy="338554"/>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600" b="1" noProof="0" dirty="0">
                <a:solidFill>
                  <a:schemeClr val="tx1"/>
                </a:solidFill>
                <a:ea typeface="BIZ UDゴシック" panose="020B0400000000000000" pitchFamily="49" charset="-128"/>
                <a:cs typeface="HGP創英角ｺﾞｼｯｸUB" panose="020B0900000000000000" pitchFamily="50" charset="-128"/>
              </a:rPr>
              <a:t>【Policy Direction】</a:t>
            </a:r>
            <a:r>
              <a:rPr lang="en-US" sz="1600" b="1" u="sng" noProof="0" dirty="0">
                <a:ea typeface="BIZ UDゴシック" panose="020B0400000000000000" pitchFamily="49" charset="-128"/>
                <a:cs typeface="HGP創英角ｺﾞｼｯｸUB" panose="020B0900000000000000" pitchFamily="50" charset="-128"/>
              </a:rPr>
              <a:t>【3】Attracting investments</a:t>
            </a:r>
            <a:endParaRPr kumimoji="1" lang="en-US" sz="1600" b="1" u="sng" noProof="0" dirty="0">
              <a:solidFill>
                <a:schemeClr val="tx1"/>
              </a:solidFill>
              <a:ea typeface="BIZ UDゴシック" panose="020B0400000000000000" pitchFamily="49" charset="-128"/>
              <a:cs typeface="HGP創英角ｺﾞｼｯｸUB" panose="020B0900000000000000" pitchFamily="50" charset="-128"/>
            </a:endParaRPr>
          </a:p>
        </p:txBody>
      </p:sp>
    </p:spTree>
    <p:extLst>
      <p:ext uri="{BB962C8B-B14F-4D97-AF65-F5344CB8AC3E}">
        <p14:creationId xmlns:p14="http://schemas.microsoft.com/office/powerpoint/2010/main" val="8309632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8">
            <a:extLst>
              <a:ext uri="{FF2B5EF4-FFF2-40B4-BE49-F238E27FC236}">
                <a16:creationId xmlns:a16="http://schemas.microsoft.com/office/drawing/2014/main" id="{E9E1D33E-9EA8-16BC-75CA-E152CB129075}"/>
              </a:ext>
            </a:extLst>
          </p:cNvPr>
          <p:cNvSpPr/>
          <p:nvPr/>
        </p:nvSpPr>
        <p:spPr>
          <a:xfrm>
            <a:off x="205363" y="1684794"/>
            <a:ext cx="9495274" cy="1653004"/>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1) Promoting investment and collaboration from both domestic and international sources while accelerating the concentration of financial institutions</a:t>
            </a:r>
            <a:endParaRPr lang="en-US" sz="1100" noProof="0" dirty="0">
              <a:solidFill>
                <a:schemeClr val="tx1"/>
              </a:solidFill>
              <a:ea typeface="游ゴシック"/>
            </a:endParaRPr>
          </a:p>
          <a:p>
            <a:pPr rtl="0">
              <a:spcBef>
                <a:spcPts val="600"/>
              </a:spcBef>
            </a:pPr>
            <a:r>
              <a:rPr lang="en-US" sz="1100" b="1" noProof="0" dirty="0">
                <a:solidFill>
                  <a:schemeClr val="tx1"/>
                </a:solidFill>
                <a:ea typeface="游ゴシック"/>
              </a:rPr>
              <a:t>　・Promoting investment and collaboration from domestic and international financial institutions to Osaka-based companies </a:t>
            </a:r>
          </a:p>
          <a:p>
            <a:pPr marL="395288" indent="-395288" rtl="0"/>
            <a:r>
              <a:rPr lang="en-US" sz="900" noProof="0" dirty="0">
                <a:solidFill>
                  <a:schemeClr val="tx1"/>
                </a:solidFill>
                <a:ea typeface="游ゴシック"/>
              </a:rPr>
              <a:t>　　 ⇒ Through high-level promotions by the governor and mayor, and participation in large-scale international events, we will strengthen the promotion of Osaka's business appeal and encourage investment and collaboration with Osaka-based companies.</a:t>
            </a:r>
          </a:p>
          <a:p>
            <a:pPr rtl="0">
              <a:spcBef>
                <a:spcPts val="600"/>
              </a:spcBef>
            </a:pPr>
            <a:r>
              <a:rPr lang="en-US" sz="1100" b="1" noProof="0" dirty="0">
                <a:solidFill>
                  <a:schemeClr val="tx1"/>
                </a:solidFill>
                <a:ea typeface="游ゴシック"/>
              </a:rPr>
              <a:t>　・Attracting foreign financial firms</a:t>
            </a:r>
            <a:endParaRPr lang="en-US" sz="900" noProof="0" dirty="0">
              <a:solidFill>
                <a:schemeClr val="tx1"/>
              </a:solidFill>
              <a:ea typeface="游ゴシック"/>
              <a:cs typeface="Calibri"/>
            </a:endParaRPr>
          </a:p>
          <a:p>
            <a:pPr rtl="0"/>
            <a:r>
              <a:rPr lang="en-US" sz="900" noProof="0" dirty="0">
                <a:solidFill>
                  <a:schemeClr val="tx1"/>
                </a:solidFill>
                <a:ea typeface="游ゴシック"/>
              </a:rPr>
              <a:t>　　 ⇒ By utilizing incentives such as subsidies and special provisions on local taxation, we aim to attract foreign financial companies.</a:t>
            </a:r>
            <a:endParaRPr lang="en-US" sz="900"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rPr>
              <a:t>　・Examining methods of providing funding to startups, including the establishment of public-private funds</a:t>
            </a:r>
            <a:endParaRPr lang="en-US" sz="1100" noProof="0" dirty="0">
              <a:solidFill>
                <a:schemeClr val="tx1"/>
              </a:solidFill>
              <a:ea typeface="Calibri"/>
              <a:cs typeface="Calibri"/>
            </a:endParaRPr>
          </a:p>
          <a:p>
            <a:pPr rtl="0"/>
            <a:r>
              <a:rPr lang="en-US" sz="900" noProof="0" dirty="0">
                <a:solidFill>
                  <a:schemeClr val="tx1"/>
                </a:solidFill>
                <a:ea typeface="游ゴシック"/>
              </a:rPr>
              <a:t>　　 ⇒ After surveying the funding situation and needs of startups in Osaka, we will explore multifaceted funding methods, including venture capital funding through public-private partnerships.</a:t>
            </a:r>
            <a:endParaRPr lang="en-US" sz="900" noProof="0" dirty="0">
              <a:solidFill>
                <a:schemeClr val="tx1"/>
              </a:solidFill>
              <a:ea typeface="游ゴシック"/>
              <a:cs typeface="Calibri"/>
            </a:endParaRPr>
          </a:p>
          <a:p>
            <a:pPr rtl="0"/>
            <a:endParaRPr lang="en-US" sz="1050" b="1" noProof="0" dirty="0">
              <a:solidFill>
                <a:schemeClr val="tx1"/>
              </a:solidFill>
              <a:ea typeface="游ゴシック"/>
              <a:cs typeface="Calibri"/>
            </a:endParaRPr>
          </a:p>
        </p:txBody>
      </p:sp>
      <p:sp>
        <p:nvSpPr>
          <p:cNvPr id="10" name="正方形/長方形 8">
            <a:extLst>
              <a:ext uri="{FF2B5EF4-FFF2-40B4-BE49-F238E27FC236}">
                <a16:creationId xmlns:a16="http://schemas.microsoft.com/office/drawing/2014/main" id="{25F23D68-B329-93EA-679F-0331D27F3A2E}"/>
              </a:ext>
            </a:extLst>
          </p:cNvPr>
          <p:cNvSpPr/>
          <p:nvPr/>
        </p:nvSpPr>
        <p:spPr>
          <a:xfrm>
            <a:off x="205363" y="3407936"/>
            <a:ext cx="9495274" cy="1314498"/>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2) Forming distinctive financial markets and accelerating financial innovation and deregulation</a:t>
            </a:r>
            <a:endParaRPr lang="en-US" sz="1100" noProof="0" dirty="0">
              <a:solidFill>
                <a:schemeClr val="tx1"/>
              </a:solidFill>
              <a:ea typeface="Calibri"/>
              <a:cs typeface="Calibri"/>
            </a:endParaRPr>
          </a:p>
          <a:p>
            <a:pPr marL="363538" indent="-363538" rtl="0">
              <a:spcBef>
                <a:spcPts val="600"/>
              </a:spcBef>
            </a:pPr>
            <a:r>
              <a:rPr lang="en-US" sz="1100" b="1" noProof="0" dirty="0">
                <a:solidFill>
                  <a:schemeClr val="tx1"/>
                </a:solidFill>
                <a:ea typeface="游ゴシック"/>
              </a:rPr>
              <a:t>　・Developing pioneering financial markets in the private sector</a:t>
            </a:r>
            <a:r>
              <a:rPr lang="en-US" sz="1100" noProof="0" dirty="0">
                <a:solidFill>
                  <a:schemeClr val="tx1"/>
                </a:solidFill>
                <a:ea typeface="游ゴシック"/>
              </a:rPr>
              <a:t> </a:t>
            </a:r>
            <a:endParaRPr lang="en-US" sz="1050" b="1" noProof="0" dirty="0">
              <a:solidFill>
                <a:schemeClr val="tx1"/>
              </a:solidFill>
              <a:ea typeface="游ゴシック"/>
            </a:endParaRPr>
          </a:p>
          <a:p>
            <a:pPr marL="388938" indent="-388938" rtl="0"/>
            <a:r>
              <a:rPr lang="en-US" sz="1050" b="1" noProof="0" dirty="0">
                <a:solidFill>
                  <a:schemeClr val="tx1"/>
                </a:solidFill>
                <a:ea typeface="游ゴシック"/>
              </a:rPr>
              <a:t>         </a:t>
            </a:r>
            <a:r>
              <a:rPr lang="en-US" sz="900" noProof="0" dirty="0">
                <a:solidFill>
                  <a:schemeClr val="tx1"/>
                </a:solidFill>
                <a:ea typeface="游ゴシック"/>
              </a:rPr>
              <a:t>⇒ We aim to examine derivative products in light of the progress of financial digitalization in the private sector, and expand the range of security token products, such as the tokenization of stocks.</a:t>
            </a:r>
            <a:endParaRPr lang="en-US" sz="900"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rPr>
              <a:t>　・Promoting financial innovation</a:t>
            </a:r>
            <a:endParaRPr lang="en-US" sz="1100" noProof="0" dirty="0">
              <a:solidFill>
                <a:schemeClr val="tx1"/>
              </a:solidFill>
              <a:ea typeface="游ゴシック"/>
              <a:cs typeface="Calibri"/>
            </a:endParaRPr>
          </a:p>
          <a:p>
            <a:pPr marL="363538" indent="-363538" rtl="0"/>
            <a:r>
              <a:rPr lang="en-US" sz="900" noProof="0" dirty="0">
                <a:solidFill>
                  <a:schemeClr val="tx1"/>
                </a:solidFill>
                <a:ea typeface="游ゴシック"/>
              </a:rPr>
              <a:t>　　 ⇒ By supporting pilot projects for pioneering financial services, such as networks using blockchain technology (Web3.0) and the use of stablecoins, we aim to promote Osaka globally as a hub for financial innovation</a:t>
            </a:r>
            <a:endParaRPr lang="en-US" sz="900" noProof="0" dirty="0">
              <a:solidFill>
                <a:schemeClr val="tx1"/>
              </a:solidFill>
              <a:ea typeface="游ゴシック"/>
              <a:cs typeface="Calibri"/>
            </a:endParaRPr>
          </a:p>
        </p:txBody>
      </p:sp>
      <p:sp>
        <p:nvSpPr>
          <p:cNvPr id="11" name="正方形/長方形 8">
            <a:extLst>
              <a:ext uri="{FF2B5EF4-FFF2-40B4-BE49-F238E27FC236}">
                <a16:creationId xmlns:a16="http://schemas.microsoft.com/office/drawing/2014/main" id="{20AE6A1B-30E1-9E7F-BAC8-E4DCA0453D31}"/>
              </a:ext>
            </a:extLst>
          </p:cNvPr>
          <p:cNvSpPr/>
          <p:nvPr/>
        </p:nvSpPr>
        <p:spPr>
          <a:xfrm>
            <a:off x="197800" y="4797842"/>
            <a:ext cx="9495274" cy="1314498"/>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3) Pursuing initiatives that form the foundation of a </a:t>
            </a:r>
            <a:r>
              <a:rPr lang="en-US" sz="1100" b="1" dirty="0">
                <a:solidFill>
                  <a:schemeClr val="tx1"/>
                </a:solidFill>
                <a:ea typeface="游ゴシック"/>
              </a:rPr>
              <a:t>g</a:t>
            </a:r>
            <a:r>
              <a:rPr lang="en-US" sz="1100" b="1" noProof="0" dirty="0">
                <a:solidFill>
                  <a:schemeClr val="tx1"/>
                </a:solidFill>
                <a:ea typeface="游ゴシック"/>
              </a:rPr>
              <a:t>lobal financial</a:t>
            </a:r>
            <a:r>
              <a:rPr lang="en-US" sz="1100" b="1" dirty="0">
                <a:solidFill>
                  <a:schemeClr val="tx1"/>
                </a:solidFill>
                <a:ea typeface="游ゴシック"/>
              </a:rPr>
              <a:t> city</a:t>
            </a:r>
            <a:endParaRPr lang="en-US" sz="1100"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rPr>
              <a:t>　・Developing highly skilled financial professionals through collaboration between financial institutions and universities</a:t>
            </a:r>
            <a:r>
              <a:rPr lang="en-US" sz="1100" noProof="0" dirty="0">
                <a:solidFill>
                  <a:schemeClr val="tx1"/>
                </a:solidFill>
                <a:ea typeface="游ゴシック"/>
              </a:rPr>
              <a:t> </a:t>
            </a:r>
            <a:br>
              <a:rPr lang="en-US" sz="1050" b="1" noProof="0" dirty="0">
                <a:solidFill>
                  <a:schemeClr val="tx1"/>
                </a:solidFill>
                <a:ea typeface="游ゴシック"/>
              </a:rPr>
            </a:br>
            <a:r>
              <a:rPr lang="en-US" sz="900" b="1" noProof="0" dirty="0">
                <a:solidFill>
                  <a:schemeClr val="tx1"/>
                </a:solidFill>
                <a:ea typeface="游ゴシック"/>
              </a:rPr>
              <a:t> </a:t>
            </a:r>
            <a:r>
              <a:rPr lang="en-US" sz="900" noProof="0" dirty="0">
                <a:solidFill>
                  <a:schemeClr val="tx1"/>
                </a:solidFill>
                <a:ea typeface="游ゴシック"/>
              </a:rPr>
              <a:t>　　⇒ We aim to foster highly skilled financial professionals with expertise in fintech through practical programs at universities, in collaboration with financial institutions</a:t>
            </a:r>
            <a:endParaRPr lang="en-US" sz="900"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rPr>
              <a:t>　・Attracting international schools</a:t>
            </a:r>
            <a:r>
              <a:rPr lang="en-US" sz="1100" noProof="0" dirty="0">
                <a:solidFill>
                  <a:schemeClr val="tx1"/>
                </a:solidFill>
                <a:ea typeface="游ゴシック"/>
              </a:rPr>
              <a:t>　　</a:t>
            </a:r>
            <a:endParaRPr kumimoji="1" lang="en-US" sz="1100" noProof="0" dirty="0">
              <a:solidFill>
                <a:schemeClr val="tx1"/>
              </a:solidFill>
              <a:ea typeface="游ゴシック"/>
            </a:endParaRPr>
          </a:p>
          <a:p>
            <a:pPr marL="376238" indent="-376238" rtl="0"/>
            <a:r>
              <a:rPr lang="en-US" sz="900" noProof="0" dirty="0">
                <a:solidFill>
                  <a:schemeClr val="tx1"/>
                </a:solidFill>
                <a:ea typeface="游ゴシック"/>
              </a:rPr>
              <a:t>　　 ⇒ To improve the educational environment for the families of personnel working for foreign financial institutions, we will attract international schools that meet the needs of highly skilled foreign professionals by, for example, offering public land (such as former school sites).</a:t>
            </a:r>
            <a:endParaRPr lang="en-US" sz="900" noProof="0" dirty="0">
              <a:solidFill>
                <a:schemeClr val="tx1"/>
              </a:solidFill>
            </a:endParaRPr>
          </a:p>
        </p:txBody>
      </p:sp>
      <p:sp>
        <p:nvSpPr>
          <p:cNvPr id="3" name="テキスト ボックス 6">
            <a:extLst>
              <a:ext uri="{FF2B5EF4-FFF2-40B4-BE49-F238E27FC236}">
                <a16:creationId xmlns:a16="http://schemas.microsoft.com/office/drawing/2014/main" id="{7B700DAE-3435-4D77-AEFB-53DBA628E26D}"/>
              </a:ext>
            </a:extLst>
          </p:cNvPr>
          <p:cNvSpPr txBox="1"/>
          <p:nvPr/>
        </p:nvSpPr>
        <p:spPr>
          <a:xfrm>
            <a:off x="0" y="222849"/>
            <a:ext cx="7383162" cy="307777"/>
          </a:xfrm>
          <a:prstGeom prst="rect">
            <a:avLst/>
          </a:prstGeom>
          <a:noFill/>
          <a:ln>
            <a:noFill/>
          </a:ln>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53156" rtl="0">
              <a:defRPr/>
            </a:pPr>
            <a:r>
              <a:rPr lang="en-US" sz="1400" b="1" noProof="0" dirty="0">
                <a:ea typeface="BIZ UDゴシック"/>
                <a:cs typeface="HGP創英角ｺﾞｼｯｸUB" panose="020B0900000000000000" pitchFamily="50" charset="-128"/>
              </a:rPr>
              <a:t>(2) Promoting investment under the initiative of “Global Financial City OSAKA Strategy”</a:t>
            </a:r>
            <a:endParaRPr lang="en-US" sz="1400" noProof="0" dirty="0">
              <a:ea typeface="BIZ UDゴシック"/>
              <a:cs typeface="HGP創英角ｺﾞｼｯｸUB" panose="020B0900000000000000" pitchFamily="50" charset="-128"/>
            </a:endParaRPr>
          </a:p>
        </p:txBody>
      </p:sp>
      <p:sp>
        <p:nvSpPr>
          <p:cNvPr id="4" name="四角形: 角を丸くする 13">
            <a:extLst>
              <a:ext uri="{FF2B5EF4-FFF2-40B4-BE49-F238E27FC236}">
                <a16:creationId xmlns:a16="http://schemas.microsoft.com/office/drawing/2014/main" id="{16047DCA-2448-4B25-99EA-239FE7E591A7}"/>
              </a:ext>
            </a:extLst>
          </p:cNvPr>
          <p:cNvSpPr/>
          <p:nvPr/>
        </p:nvSpPr>
        <p:spPr>
          <a:xfrm>
            <a:off x="358114" y="534454"/>
            <a:ext cx="9190478" cy="1010141"/>
          </a:xfrm>
          <a:prstGeom prst="roundRect">
            <a:avLst>
              <a:gd name="adj" fmla="val 0"/>
            </a:avLst>
          </a:prstGeom>
          <a:solidFill>
            <a:schemeClr val="accent2">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150813" indent="-150813" rtl="0"/>
            <a:r>
              <a:rPr lang="en-US" sz="1000" noProof="0" dirty="0">
                <a:solidFill>
                  <a:schemeClr val="tx1"/>
                </a:solidFill>
                <a:ea typeface="游ゴシック"/>
                <a:cs typeface="Calibri"/>
              </a:rPr>
              <a:t>○ By also leveraging the legacy of the Expo, strengthening efforts to realize two visions for the city: “a </a:t>
            </a:r>
            <a:r>
              <a:rPr lang="en-US" sz="1000" b="1" noProof="0" dirty="0">
                <a:solidFill>
                  <a:schemeClr val="tx1"/>
                </a:solidFill>
                <a:ea typeface="游ゴシック"/>
                <a:cs typeface="Calibri"/>
              </a:rPr>
              <a:t>global city </a:t>
            </a:r>
            <a:r>
              <a:rPr lang="en-US" sz="1000" noProof="0" dirty="0">
                <a:solidFill>
                  <a:schemeClr val="tx1"/>
                </a:solidFill>
                <a:ea typeface="游ゴシック"/>
                <a:cs typeface="Calibri"/>
              </a:rPr>
              <a:t>driven by finance” and “a </a:t>
            </a:r>
            <a:r>
              <a:rPr lang="en-US" sz="1000" b="1" noProof="0" dirty="0">
                <a:solidFill>
                  <a:schemeClr val="tx1"/>
                </a:solidFill>
                <a:ea typeface="游ゴシック"/>
                <a:cs typeface="Calibri"/>
              </a:rPr>
              <a:t>leading city</a:t>
            </a:r>
            <a:r>
              <a:rPr lang="en-US" sz="1000" noProof="0" dirty="0">
                <a:solidFill>
                  <a:schemeClr val="tx1"/>
                </a:solidFill>
                <a:ea typeface="游ゴシック"/>
                <a:cs typeface="Calibri"/>
              </a:rPr>
              <a:t> in finance”</a:t>
            </a:r>
            <a:endParaRPr lang="en-US" sz="1000" noProof="0" dirty="0">
              <a:solidFill>
                <a:schemeClr val="tx1"/>
              </a:solidFill>
              <a:ea typeface="游ゴシック" panose="020B0400000000000000" pitchFamily="34" charset="-128"/>
              <a:cs typeface="Calibri"/>
            </a:endParaRPr>
          </a:p>
          <a:p>
            <a:pPr marL="150813" indent="-150813" rtl="0"/>
            <a:r>
              <a:rPr lang="en-US" sz="1000" noProof="0" dirty="0">
                <a:solidFill>
                  <a:schemeClr val="tx1"/>
                </a:solidFill>
                <a:ea typeface="游ゴシック"/>
              </a:rPr>
              <a:t>○ Promoting domestic and international investment and collaboration in Osaka’s growth sectors while encouraging the concentration of financial firms in Osaka </a:t>
            </a:r>
            <a:endParaRPr lang="en-US" noProof="0" dirty="0">
              <a:solidFill>
                <a:schemeClr val="tx1"/>
              </a:solidFill>
              <a:ea typeface="游ゴシック"/>
              <a:cs typeface="Calibri"/>
            </a:endParaRPr>
          </a:p>
          <a:p>
            <a:pPr marL="150813" indent="-150813" rtl="0"/>
            <a:r>
              <a:rPr lang="en-US" sz="1000" noProof="0" dirty="0">
                <a:solidFill>
                  <a:schemeClr val="tx1"/>
                </a:solidFill>
                <a:ea typeface="游ゴシック"/>
              </a:rPr>
              <a:t>○ Creating unique financial markets through the use of digital technology while promoting financial innovation and deregulation making use of special zones for finance and asset management </a:t>
            </a:r>
            <a:endParaRPr lang="en-US" noProof="0" dirty="0">
              <a:solidFill>
                <a:schemeClr val="tx1"/>
              </a:solidFill>
              <a:ea typeface="游ゴシック"/>
              <a:cs typeface="Calibri"/>
            </a:endParaRPr>
          </a:p>
          <a:p>
            <a:pPr marL="150813" indent="-150813" rtl="0"/>
            <a:r>
              <a:rPr lang="en-US" sz="1000" noProof="0" dirty="0">
                <a:solidFill>
                  <a:schemeClr val="tx1"/>
                </a:solidFill>
                <a:ea typeface="游ゴシック"/>
                <a:cs typeface="Calibri"/>
              </a:rPr>
              <a:t>○ Promoting initiatives that form the foundation for a global financial </a:t>
            </a:r>
            <a:r>
              <a:rPr lang="en-US" sz="1000" dirty="0">
                <a:solidFill>
                  <a:schemeClr val="tx1"/>
                </a:solidFill>
                <a:ea typeface="游ゴシック"/>
                <a:cs typeface="Calibri"/>
              </a:rPr>
              <a:t>city</a:t>
            </a:r>
            <a:r>
              <a:rPr lang="en-US" sz="1000" noProof="0" dirty="0">
                <a:solidFill>
                  <a:schemeClr val="tx1"/>
                </a:solidFill>
                <a:ea typeface="游ゴシック"/>
                <a:cs typeface="Calibri"/>
              </a:rPr>
              <a:t>, such as developing globally competitive financial professionals and improving the living environment for foreign personnel</a:t>
            </a:r>
            <a:endParaRPr lang="en-US" noProof="0" dirty="0">
              <a:solidFill>
                <a:schemeClr val="tx1"/>
              </a:solidFill>
              <a:ea typeface="游ゴシック"/>
              <a:cs typeface="Calibri"/>
            </a:endParaRPr>
          </a:p>
        </p:txBody>
      </p:sp>
      <p:sp>
        <p:nvSpPr>
          <p:cNvPr id="7" name="スライド番号プレースホルダー 1">
            <a:extLst>
              <a:ext uri="{FF2B5EF4-FFF2-40B4-BE49-F238E27FC236}">
                <a16:creationId xmlns:a16="http://schemas.microsoft.com/office/drawing/2014/main" id="{377EBBF3-F7C2-AB3F-B20F-5006865D0060}"/>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a:t>26</a:t>
            </a:fld>
            <a:endParaRPr kumimoji="1" lang="en-US" noProof="0" dirty="0">
              <a:latin typeface="+mn-lt"/>
            </a:endParaRPr>
          </a:p>
        </p:txBody>
      </p:sp>
    </p:spTree>
    <p:extLst>
      <p:ext uri="{BB962C8B-B14F-4D97-AF65-F5344CB8AC3E}">
        <p14:creationId xmlns:p14="http://schemas.microsoft.com/office/powerpoint/2010/main" val="4655536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4A600-1DF7-16AF-7AD9-20654F549D78}"/>
            </a:ext>
          </a:extLst>
        </p:cNvPr>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62BFF284-3DFC-F8A2-19B7-FD009BBECCF1}"/>
              </a:ext>
            </a:extLst>
          </p:cNvPr>
          <p:cNvSpPr txBox="1"/>
          <p:nvPr/>
        </p:nvSpPr>
        <p:spPr>
          <a:xfrm>
            <a:off x="0" y="208734"/>
            <a:ext cx="6928023"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(3) Promoting business establishment and reinvestment in Osaka</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9" name="正方形/長方形 8">
            <a:extLst>
              <a:ext uri="{FF2B5EF4-FFF2-40B4-BE49-F238E27FC236}">
                <a16:creationId xmlns:a16="http://schemas.microsoft.com/office/drawing/2014/main" id="{A2D26C55-E6B4-8F50-117A-424BBD738953}"/>
              </a:ext>
            </a:extLst>
          </p:cNvPr>
          <p:cNvSpPr/>
          <p:nvPr/>
        </p:nvSpPr>
        <p:spPr>
          <a:xfrm>
            <a:off x="205363" y="1552948"/>
            <a:ext cx="9495274" cy="1464572"/>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1) Further promoting the agglomeration of growth industries and encouraging reinvestment</a:t>
            </a:r>
            <a:endParaRPr kumimoji="1" lang="en-US" sz="1100" b="1" noProof="0" dirty="0">
              <a:solidFill>
                <a:schemeClr val="tx1"/>
              </a:solidFill>
            </a:endParaRP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游ゴシック"/>
                <a:cs typeface="+mn-cs"/>
              </a:rPr>
              <a:t>     ・Promoting the concentration of growth industries through special zone tax regimes</a:t>
            </a:r>
            <a:endParaRPr kumimoji="0" lang="en-US" sz="1100" b="1" i="0" u="none" strike="noStrike" kern="1200" cap="none" spc="0" normalizeH="0" baseline="0" noProof="0" dirty="0">
              <a:ln>
                <a:noFill/>
              </a:ln>
              <a:solidFill>
                <a:prstClr val="black"/>
              </a:solidFill>
              <a:effectLst/>
              <a:highlight>
                <a:srgbClr val="00FFFF"/>
              </a:highlight>
              <a:uLnTx/>
              <a:uFillTx/>
              <a:latin typeface="Calibri" panose="020F0502020204030204"/>
              <a:ea typeface="游ゴシック"/>
              <a:cs typeface="+mn-cs"/>
            </a:endParaRPr>
          </a:p>
          <a:p>
            <a:pPr marL="355600" marR="0" lvl="0" indent="-35560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游ゴシック"/>
                <a:cs typeface="Calibri"/>
              </a:rPr>
              <a:t>         ⇒ Under the tax relief schemes offered by Osaka Prefecture and Osaka City, such as the Osaka Prefectural Special Growth Zone Tax System and the Osaka City Special Zone Tax System, which aim to attract growth industries, fields such as AI and quantum technology will be added to the list of eligible sectors for local tax relief systems for companies that make new investments in growth industries, and will further promote the concentration of growth industries through subsidy programs for large-scale investments in Osaka City.</a:t>
            </a:r>
          </a:p>
          <a:p>
            <a:pPr rtl="0">
              <a:spcBef>
                <a:spcPts val="600"/>
              </a:spcBef>
            </a:pPr>
            <a:r>
              <a:rPr lang="en-US" sz="1100" b="1" noProof="0" dirty="0">
                <a:solidFill>
                  <a:schemeClr val="tx1"/>
                </a:solidFill>
                <a:ea typeface="游ゴシック"/>
              </a:rPr>
              <a:t>　・Promoting reinvestment through the review of tax measures aimed at promoting industrial agglomeration</a:t>
            </a:r>
            <a:r>
              <a:rPr lang="en-US" sz="1100" noProof="0" dirty="0">
                <a:solidFill>
                  <a:schemeClr val="tx1"/>
                </a:solidFill>
                <a:ea typeface="游ゴシック"/>
              </a:rPr>
              <a:t>　　　</a:t>
            </a:r>
            <a:endParaRPr lang="en-US" sz="1100" noProof="0" dirty="0">
              <a:solidFill>
                <a:schemeClr val="tx1"/>
              </a:solidFill>
              <a:ea typeface="游ゴシック"/>
              <a:cs typeface="Calibri"/>
            </a:endParaRPr>
          </a:p>
          <a:p>
            <a:pPr marL="338138" indent="-338138" rtl="0"/>
            <a:r>
              <a:rPr lang="en-US" sz="900" noProof="0" dirty="0">
                <a:solidFill>
                  <a:schemeClr val="tx1"/>
                </a:solidFill>
                <a:ea typeface="游ゴシック"/>
              </a:rPr>
              <a:t>　　⇒ Promoting further industrial agglomeration and reinvestment through a review of Osaka Prefecture’s tax and subsidy programs aimed at maintaining and promoting industrial agglomeration (including the addition of mid-sized companies to the eligible enterprises and the expansion of regional designation criteria)</a:t>
            </a:r>
            <a:endParaRPr lang="en-US" sz="900" noProof="0" dirty="0">
              <a:solidFill>
                <a:schemeClr val="tx1"/>
              </a:solidFill>
              <a:ea typeface="游ゴシック"/>
              <a:cs typeface="Calibri"/>
            </a:endParaRPr>
          </a:p>
        </p:txBody>
      </p:sp>
      <p:sp>
        <p:nvSpPr>
          <p:cNvPr id="4" name="スライド番号プレースホルダー 1">
            <a:extLst>
              <a:ext uri="{FF2B5EF4-FFF2-40B4-BE49-F238E27FC236}">
                <a16:creationId xmlns:a16="http://schemas.microsoft.com/office/drawing/2014/main" id="{8AD4EB49-71F9-3FF7-2292-6057737605E8}"/>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a:t>27</a:t>
            </a:fld>
            <a:endParaRPr kumimoji="1" lang="en-US" noProof="0" dirty="0">
              <a:latin typeface="+mn-lt"/>
            </a:endParaRPr>
          </a:p>
        </p:txBody>
      </p:sp>
      <p:sp>
        <p:nvSpPr>
          <p:cNvPr id="6" name="四角形: 角を丸くする 5">
            <a:extLst>
              <a:ext uri="{FF2B5EF4-FFF2-40B4-BE49-F238E27FC236}">
                <a16:creationId xmlns:a16="http://schemas.microsoft.com/office/drawing/2014/main" id="{059BFFD0-B2BD-4A76-B8D0-A0E2D2C9172D}"/>
              </a:ext>
            </a:extLst>
          </p:cNvPr>
          <p:cNvSpPr/>
          <p:nvPr/>
        </p:nvSpPr>
        <p:spPr>
          <a:xfrm>
            <a:off x="365414" y="516511"/>
            <a:ext cx="9190478" cy="819326"/>
          </a:xfrm>
          <a:prstGeom prst="roundRect">
            <a:avLst>
              <a:gd name="adj" fmla="val 0"/>
            </a:avLst>
          </a:prstGeom>
          <a:solidFill>
            <a:schemeClr val="accent2">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ctr" anchorCtr="0"/>
          <a:lstStyle/>
          <a:p>
            <a:r>
              <a:rPr lang="en-US" sz="1000" noProof="0" dirty="0">
                <a:solidFill>
                  <a:schemeClr val="tx1"/>
                </a:solidFill>
                <a:ea typeface="游ゴシック"/>
                <a:cs typeface="Calibri"/>
              </a:rPr>
              <a:t>○</a:t>
            </a:r>
            <a:r>
              <a:rPr lang="en-US" sz="1000" noProof="0" dirty="0"/>
              <a:t> Promoting </a:t>
            </a:r>
            <a:r>
              <a:rPr lang="en-US" sz="1000" b="1" noProof="0" dirty="0"/>
              <a:t>business relocation and reinvestment in Osaka </a:t>
            </a:r>
            <a:r>
              <a:rPr lang="en-US" sz="1000" noProof="0" dirty="0"/>
              <a:t>through tax incentives and other measures provided by Osaka Prefecture and Osaka City</a:t>
            </a:r>
            <a:endParaRPr kumimoji="1" lang="en-US" sz="1000" noProof="0" dirty="0"/>
          </a:p>
          <a:p>
            <a:pPr marL="150813" indent="-150813"/>
            <a:r>
              <a:rPr lang="en-US" sz="1000" noProof="0" dirty="0">
                <a:solidFill>
                  <a:schemeClr val="tx1"/>
                </a:solidFill>
                <a:ea typeface="游ゴシック"/>
                <a:cs typeface="Calibri"/>
              </a:rPr>
              <a:t>○</a:t>
            </a:r>
            <a:r>
              <a:rPr lang="en-US" sz="1000" noProof="0" dirty="0"/>
              <a:t> Strongly promoting the </a:t>
            </a:r>
            <a:r>
              <a:rPr lang="en-US" sz="1000" b="1" noProof="0" dirty="0"/>
              <a:t>agglomeration and reinvestment of growth industries</a:t>
            </a:r>
            <a:r>
              <a:rPr lang="en-US" sz="1000" noProof="0" dirty="0"/>
              <a:t>, by revising relevant systems, including expanding the range of newly eligible growth sectors and target companies.</a:t>
            </a:r>
            <a:endParaRPr kumimoji="1" lang="en-US" sz="1000" noProof="0" dirty="0"/>
          </a:p>
          <a:p>
            <a:r>
              <a:rPr lang="en-US" sz="1000" noProof="0" dirty="0">
                <a:solidFill>
                  <a:schemeClr val="tx1"/>
                </a:solidFill>
                <a:ea typeface="游ゴシック"/>
                <a:cs typeface="Calibri"/>
              </a:rPr>
              <a:t>○</a:t>
            </a:r>
            <a:r>
              <a:rPr lang="en-US" sz="1000" noProof="0" dirty="0">
                <a:solidFill>
                  <a:schemeClr val="tx1"/>
                </a:solidFill>
              </a:rPr>
              <a:t> Further </a:t>
            </a:r>
            <a:r>
              <a:rPr lang="en-US" sz="1000" b="1" noProof="0" dirty="0">
                <a:solidFill>
                  <a:schemeClr val="tx1"/>
                </a:solidFill>
              </a:rPr>
              <a:t>agglomerating and promoting data centers </a:t>
            </a:r>
            <a:r>
              <a:rPr lang="en-US" sz="1000" noProof="0" dirty="0">
                <a:solidFill>
                  <a:schemeClr val="tx1"/>
                </a:solidFill>
              </a:rPr>
              <a:t>in line with the rapid evolution of cutting-edge technologies, including AI</a:t>
            </a:r>
            <a:endParaRPr kumimoji="1" lang="en-US" sz="1000" noProof="0" dirty="0">
              <a:solidFill>
                <a:schemeClr val="tx1"/>
              </a:solidFill>
            </a:endParaRPr>
          </a:p>
        </p:txBody>
      </p:sp>
      <p:sp>
        <p:nvSpPr>
          <p:cNvPr id="7" name="正方形/長方形 6">
            <a:extLst>
              <a:ext uri="{FF2B5EF4-FFF2-40B4-BE49-F238E27FC236}">
                <a16:creationId xmlns:a16="http://schemas.microsoft.com/office/drawing/2014/main" id="{45D5F368-C26C-4E26-BB2B-A00E3DF8F48B}"/>
              </a:ext>
            </a:extLst>
          </p:cNvPr>
          <p:cNvSpPr/>
          <p:nvPr/>
        </p:nvSpPr>
        <p:spPr>
          <a:xfrm>
            <a:off x="205363" y="3128147"/>
            <a:ext cx="9495274" cy="1079246"/>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2) Promoting concentration and development of data centers to build a cutting-edge AI and digital city</a:t>
            </a:r>
            <a:endParaRPr kumimoji="1" lang="en-US" sz="1100" b="1" noProof="0" dirty="0">
              <a:solidFill>
                <a:schemeClr val="tx1"/>
              </a:solidFill>
            </a:endParaRPr>
          </a:p>
          <a:p>
            <a:pPr rtl="0">
              <a:spcBef>
                <a:spcPts val="600"/>
              </a:spcBef>
            </a:pPr>
            <a:r>
              <a:rPr lang="en-US" sz="1100" b="1" noProof="0" dirty="0">
                <a:solidFill>
                  <a:schemeClr val="tx1"/>
                </a:solidFill>
                <a:ea typeface="游ゴシック"/>
              </a:rPr>
              <a:t>　・Expanding and developing digital infrastructure through industry-academia-government collaboration</a:t>
            </a:r>
            <a:endParaRPr kumimoji="1" lang="en-US" sz="1100" noProof="0" dirty="0">
              <a:solidFill>
                <a:schemeClr val="tx1"/>
              </a:solidFill>
              <a:ea typeface="游ゴシック"/>
            </a:endParaRPr>
          </a:p>
          <a:p>
            <a:pPr marL="344488" indent="-344488" rtl="0"/>
            <a:r>
              <a:rPr lang="en-US" sz="900" noProof="0" dirty="0">
                <a:solidFill>
                  <a:schemeClr val="tx1"/>
                </a:solidFill>
                <a:ea typeface="游ゴシック"/>
              </a:rPr>
              <a:t>　　⇒ By leveraging Osaka’s potential, including its surplus electricity capacity, we promote collaborate among industry, academia, and government, including local authorities and relevant companies, to expand and develop the digital infrastructure that forms the foundation of an AI-driven, digital-first city. This will involve examining the conditions for potential data center clusters, attracting companies, reforming regulations to shorten data center construction times, and implementing power supply and demand matching to promote the agglomeration of data centers.</a:t>
            </a:r>
            <a:endParaRPr kumimoji="1" lang="en-US" sz="900" noProof="0" dirty="0">
              <a:solidFill>
                <a:schemeClr val="tx1"/>
              </a:solidFill>
              <a:ea typeface="游ゴシック"/>
            </a:endParaRPr>
          </a:p>
        </p:txBody>
      </p:sp>
    </p:spTree>
    <p:extLst>
      <p:ext uri="{BB962C8B-B14F-4D97-AF65-F5344CB8AC3E}">
        <p14:creationId xmlns:p14="http://schemas.microsoft.com/office/powerpoint/2010/main" val="35203730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3A313-5173-293B-F51E-2B3440281C72}"/>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8A3DFE75-9A51-DD61-31FA-C4970DF0C988}"/>
              </a:ext>
            </a:extLst>
          </p:cNvPr>
          <p:cNvSpPr/>
          <p:nvPr/>
        </p:nvSpPr>
        <p:spPr>
          <a:xfrm>
            <a:off x="205483" y="920919"/>
            <a:ext cx="9500071" cy="307625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25" name="正方形/長方形 24">
            <a:extLst>
              <a:ext uri="{FF2B5EF4-FFF2-40B4-BE49-F238E27FC236}">
                <a16:creationId xmlns:a16="http://schemas.microsoft.com/office/drawing/2014/main" id="{A864C079-2D94-7251-72C8-023DA8BFD316}"/>
              </a:ext>
            </a:extLst>
          </p:cNvPr>
          <p:cNvSpPr/>
          <p:nvPr/>
        </p:nvSpPr>
        <p:spPr>
          <a:xfrm>
            <a:off x="202765" y="4974525"/>
            <a:ext cx="9491758" cy="145605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52" name="円/楕円 72">
            <a:extLst>
              <a:ext uri="{FF2B5EF4-FFF2-40B4-BE49-F238E27FC236}">
                <a16:creationId xmlns:a16="http://schemas.microsoft.com/office/drawing/2014/main" id="{CEA3A385-6D57-AE4E-C011-69EF853B47F9}"/>
              </a:ext>
            </a:extLst>
          </p:cNvPr>
          <p:cNvSpPr/>
          <p:nvPr/>
        </p:nvSpPr>
        <p:spPr>
          <a:xfrm>
            <a:off x="6597701" y="5309267"/>
            <a:ext cx="2700000" cy="900000"/>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714" b="1" noProof="0" dirty="0">
              <a:solidFill>
                <a:prstClr val="black"/>
              </a:solidFill>
              <a:ea typeface="Meiryo UI" panose="020B0604030504040204" pitchFamily="50" charset="-128"/>
            </a:endParaRPr>
          </a:p>
        </p:txBody>
      </p:sp>
      <p:sp>
        <p:nvSpPr>
          <p:cNvPr id="6" name="テキスト ボックス 5">
            <a:extLst>
              <a:ext uri="{FF2B5EF4-FFF2-40B4-BE49-F238E27FC236}">
                <a16:creationId xmlns:a16="http://schemas.microsoft.com/office/drawing/2014/main" id="{04E65479-8E4B-7D36-2AEC-886BD3274E58}"/>
              </a:ext>
            </a:extLst>
          </p:cNvPr>
          <p:cNvSpPr txBox="1"/>
          <p:nvPr/>
        </p:nvSpPr>
        <p:spPr>
          <a:xfrm>
            <a:off x="192762" y="4801924"/>
            <a:ext cx="2147100" cy="338554"/>
          </a:xfrm>
          <a:prstGeom prst="rect">
            <a:avLst/>
          </a:prstGeom>
          <a:solidFill>
            <a:srgbClr val="0070C0"/>
          </a:solidFill>
          <a:ln>
            <a:solidFill>
              <a:srgbClr val="0070C0"/>
            </a:solidFill>
          </a:ln>
        </p:spPr>
        <p:txBody>
          <a:bodyPr wrap="square" rtlCol="0">
            <a:spAutoFit/>
          </a:bodyPr>
          <a:lstStyle/>
          <a:p>
            <a:pPr marL="128137" marR="0" lvl="0" indent="-128137" algn="ctr" defTabSz="4572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a:noFill/>
                </a:ln>
                <a:solidFill>
                  <a:prstClr val="white"/>
                </a:solidFill>
                <a:effectLst/>
                <a:uLnTx/>
                <a:uFillTx/>
                <a:ea typeface="BIZ UDPゴシック" panose="020B0400000000000000" pitchFamily="50" charset="-128"/>
                <a:cs typeface="+mn-cs"/>
              </a:rPr>
              <a:t>Pillars of Initiatives</a:t>
            </a:r>
          </a:p>
        </p:txBody>
      </p:sp>
      <p:sp>
        <p:nvSpPr>
          <p:cNvPr id="28" name="円/楕円 72">
            <a:extLst>
              <a:ext uri="{FF2B5EF4-FFF2-40B4-BE49-F238E27FC236}">
                <a16:creationId xmlns:a16="http://schemas.microsoft.com/office/drawing/2014/main" id="{EEE17A81-ADC8-DE8E-739F-F5B8F39FE150}"/>
              </a:ext>
            </a:extLst>
          </p:cNvPr>
          <p:cNvSpPr/>
          <p:nvPr/>
        </p:nvSpPr>
        <p:spPr>
          <a:xfrm>
            <a:off x="692902" y="5309092"/>
            <a:ext cx="2700000" cy="900000"/>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714" b="1" i="0" u="none" strike="noStrike" kern="1200" cap="none" spc="0" normalizeH="0" baseline="0" noProof="0" dirty="0">
              <a:ln>
                <a:noFill/>
              </a:ln>
              <a:solidFill>
                <a:prstClr val="black"/>
              </a:solidFill>
              <a:effectLst/>
              <a:uLnTx/>
              <a:uFillTx/>
              <a:ea typeface="Meiryo UI" panose="020B0604030504040204" pitchFamily="50" charset="-128"/>
              <a:cs typeface="Meiryo UI" panose="020B0604030504040204" pitchFamily="50" charset="-128"/>
            </a:endParaRPr>
          </a:p>
        </p:txBody>
      </p:sp>
      <p:sp>
        <p:nvSpPr>
          <p:cNvPr id="33" name="円/楕円 72">
            <a:extLst>
              <a:ext uri="{FF2B5EF4-FFF2-40B4-BE49-F238E27FC236}">
                <a16:creationId xmlns:a16="http://schemas.microsoft.com/office/drawing/2014/main" id="{49DCA9A0-CC0E-15BE-D4E1-6F201B8A62CA}"/>
              </a:ext>
            </a:extLst>
          </p:cNvPr>
          <p:cNvSpPr/>
          <p:nvPr/>
        </p:nvSpPr>
        <p:spPr>
          <a:xfrm>
            <a:off x="3609754" y="5309267"/>
            <a:ext cx="2700000" cy="90000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714" b="1" noProof="0" dirty="0">
              <a:solidFill>
                <a:prstClr val="black"/>
              </a:solidFill>
              <a:ea typeface="Meiryo UI" panose="020B0604030504040204" pitchFamily="50" charset="-128"/>
            </a:endParaRPr>
          </a:p>
        </p:txBody>
      </p:sp>
      <p:sp>
        <p:nvSpPr>
          <p:cNvPr id="5" name="二等辺三角形 4">
            <a:extLst>
              <a:ext uri="{FF2B5EF4-FFF2-40B4-BE49-F238E27FC236}">
                <a16:creationId xmlns:a16="http://schemas.microsoft.com/office/drawing/2014/main" id="{25061146-4111-45C1-7D8A-8A8D90C47391}"/>
              </a:ext>
            </a:extLst>
          </p:cNvPr>
          <p:cNvSpPr/>
          <p:nvPr/>
        </p:nvSpPr>
        <p:spPr>
          <a:xfrm rot="10800000">
            <a:off x="4326482" y="4732178"/>
            <a:ext cx="1322614" cy="317046"/>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3" name="正方形/長方形 2">
            <a:extLst>
              <a:ext uri="{FF2B5EF4-FFF2-40B4-BE49-F238E27FC236}">
                <a16:creationId xmlns:a16="http://schemas.microsoft.com/office/drawing/2014/main" id="{92ED66B5-FDB8-9F3F-B903-44DD84A0E4D1}"/>
              </a:ext>
            </a:extLst>
          </p:cNvPr>
          <p:cNvSpPr/>
          <p:nvPr/>
        </p:nvSpPr>
        <p:spPr>
          <a:xfrm>
            <a:off x="350016" y="1538053"/>
            <a:ext cx="2880000" cy="237153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schemeClr val="tx1"/>
                </a:solidFill>
                <a:effectLst/>
                <a:uLnTx/>
                <a:uFillTx/>
                <a:ea typeface="BIZ UDPゴシック" panose="020B0400000000000000" pitchFamily="50" charset="-128"/>
                <a:cs typeface="+mn-cs"/>
              </a:rPr>
              <a:t>■ Creating an appeal by leveraging the Expo legacy </a:t>
            </a:r>
          </a:p>
          <a:p>
            <a:pPr marL="74613" marR="0" lvl="0" indent="-74613" algn="l" defTabSz="457200" rtl="0" eaLnBrk="1" fontAlgn="auto" latinLnBrk="0" hangingPunct="1">
              <a:lnSpc>
                <a:spcPts val="1100"/>
              </a:lnSpc>
              <a:spcBef>
                <a:spcPts val="600"/>
              </a:spcBef>
              <a:spcAft>
                <a:spcPts val="0"/>
              </a:spcAft>
              <a:buClrTx/>
              <a:buSzTx/>
              <a:buFontTx/>
              <a:buNone/>
              <a:tabLst/>
              <a:defRPr/>
            </a:pPr>
            <a:r>
              <a:rPr lang="en-US" sz="1000" noProof="0" dirty="0">
                <a:solidFill>
                  <a:schemeClr val="tx1"/>
                </a:solidFill>
                <a:ea typeface="BIZ UDPゴシック" panose="020B0400000000000000" pitchFamily="50" charset="-128"/>
              </a:rPr>
              <a:t>・ During the Expo, a variety of events were held every day both inside and outside the venue, creating an extraordinary atmosphere</a:t>
            </a:r>
          </a:p>
          <a:p>
            <a:pPr marL="74613" marR="0" lvl="0" indent="-74613" algn="l" defTabSz="457200" rtl="0" eaLnBrk="1" fontAlgn="auto" latinLnBrk="0" hangingPunct="1">
              <a:lnSpc>
                <a:spcPts val="1100"/>
              </a:lnSpc>
              <a:spcBef>
                <a:spcPts val="600"/>
              </a:spcBef>
              <a:spcAft>
                <a:spcPts val="0"/>
              </a:spcAft>
              <a:buClrTx/>
              <a:buSzTx/>
              <a:buFontTx/>
              <a:buNone/>
              <a:tabLst/>
              <a:defRPr/>
            </a:pPr>
            <a:r>
              <a:rPr lang="en-US" sz="1000" noProof="0" dirty="0">
                <a:solidFill>
                  <a:schemeClr val="tx1"/>
                </a:solidFill>
                <a:ea typeface="BIZ UDPゴシック" panose="020B0400000000000000" pitchFamily="50" charset="-128"/>
              </a:rPr>
              <a:t>・ Even after the Expo, it is essential to carry on the appeal and brand image of Osaka that were showcased to the world throughout the event </a:t>
            </a:r>
            <a:r>
              <a:rPr lang="en-US" sz="1000" i="0" u="none" strike="noStrike" kern="1200" cap="none" spc="0" normalizeH="0" noProof="0" dirty="0">
                <a:ln>
                  <a:noFill/>
                </a:ln>
                <a:solidFill>
                  <a:schemeClr val="tx1"/>
                </a:solidFill>
                <a:effectLst/>
                <a:uLnTx/>
                <a:uFillTx/>
                <a:ea typeface="BIZ UDPゴシック" panose="020B0400000000000000" pitchFamily="50" charset="-128"/>
                <a:cs typeface="+mn-cs"/>
              </a:rPr>
              <a:t>as part of the Reborn Challenge initiatives</a:t>
            </a:r>
            <a:endParaRPr kumimoji="1" lang="en-US" sz="1000" i="0" u="none" strike="noStrike" kern="1200" cap="none" spc="0" normalizeH="0" baseline="0" noProof="0" dirty="0">
              <a:ln>
                <a:noFill/>
              </a:ln>
              <a:solidFill>
                <a:schemeClr val="tx1"/>
              </a:solidFill>
              <a:effectLst/>
              <a:uLnTx/>
              <a:uFillTx/>
              <a:ea typeface="BIZ UDPゴシック" panose="020B0400000000000000" pitchFamily="50" charset="-128"/>
              <a:cs typeface="+mn-cs"/>
            </a:endParaRPr>
          </a:p>
          <a:p>
            <a:pPr marL="0" marR="0" lvl="0" indent="0" algn="l" defTabSz="457200" rtl="0" eaLnBrk="1" fontAlgn="auto" latinLnBrk="0" hangingPunct="1">
              <a:lnSpc>
                <a:spcPts val="1100"/>
              </a:lnSpc>
              <a:spcBef>
                <a:spcPts val="0"/>
              </a:spcBef>
              <a:spcAft>
                <a:spcPts val="0"/>
              </a:spcAft>
              <a:buClrTx/>
              <a:buSzTx/>
              <a:buFontTx/>
              <a:buNone/>
              <a:tabLst/>
              <a:defRPr/>
            </a:pPr>
            <a:endParaRPr lang="en-US" sz="1200" b="1" i="0" u="none" strike="noStrike" kern="1200" cap="none" spc="0" normalizeH="0" noProof="0" dirty="0">
              <a:ln>
                <a:noFill/>
              </a:ln>
              <a:solidFill>
                <a:schemeClr val="tx1"/>
              </a:solidFill>
              <a:effectLst/>
              <a:uLnTx/>
              <a:uFillTx/>
              <a:ea typeface="BIZ UDPゴシック" panose="020B0400000000000000" pitchFamily="50" charset="-128"/>
              <a:cs typeface="+mn-cs"/>
            </a:endParaRPr>
          </a:p>
          <a:p>
            <a:pPr marL="0" marR="0" lvl="0" indent="0" algn="l"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schemeClr val="tx1"/>
                </a:solidFill>
                <a:effectLst/>
                <a:uLnTx/>
                <a:uFillTx/>
                <a:ea typeface="BIZ UDPゴシック" panose="020B0400000000000000" pitchFamily="50" charset="-128"/>
                <a:cs typeface="+mn-cs"/>
              </a:rPr>
              <a:t>■ Creating a diverse appeal that resonates the world</a:t>
            </a:r>
          </a:p>
          <a:p>
            <a:pPr marL="55563" marR="0" lvl="0" indent="-55563" algn="l" defTabSz="457200" rtl="0" eaLnBrk="1" fontAlgn="auto" latinLnBrk="0" hangingPunct="1">
              <a:lnSpc>
                <a:spcPts val="1100"/>
              </a:lnSpc>
              <a:spcBef>
                <a:spcPts val="600"/>
              </a:spcBef>
              <a:spcAft>
                <a:spcPts val="0"/>
              </a:spcAft>
              <a:buClrTx/>
              <a:buSzTx/>
              <a:buFontTx/>
              <a:buNone/>
              <a:tabLst/>
              <a:defRPr/>
            </a:pPr>
            <a:r>
              <a:rPr lang="en-US" sz="1000" b="0" i="0" u="none" strike="noStrike" kern="1200" cap="none" spc="0" normalizeH="0" noProof="0" dirty="0">
                <a:ln>
                  <a:noFill/>
                </a:ln>
                <a:solidFill>
                  <a:schemeClr val="tx1"/>
                </a:solidFill>
                <a:effectLst/>
                <a:uLnTx/>
                <a:uFillTx/>
                <a:ea typeface="BIZ UDPゴシック"/>
              </a:rPr>
              <a:t>・New value and urban attractiveness need to be created</a:t>
            </a:r>
          </a:p>
        </p:txBody>
      </p:sp>
      <p:sp>
        <p:nvSpPr>
          <p:cNvPr id="40" name="正方形/長方形 39">
            <a:extLst>
              <a:ext uri="{FF2B5EF4-FFF2-40B4-BE49-F238E27FC236}">
                <a16:creationId xmlns:a16="http://schemas.microsoft.com/office/drawing/2014/main" id="{C2FAD6AB-1475-FB5A-7D32-AFF6B519FC97}"/>
              </a:ext>
            </a:extLst>
          </p:cNvPr>
          <p:cNvSpPr/>
          <p:nvPr/>
        </p:nvSpPr>
        <p:spPr>
          <a:xfrm>
            <a:off x="3452013" y="1534137"/>
            <a:ext cx="3010686" cy="237562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187960" marR="0" lvl="0" indent="-187960" algn="l" defTabSz="326578" rtl="0" eaLnBrk="1" fontAlgn="auto" latinLnBrk="0" hangingPunct="1">
              <a:lnSpc>
                <a:spcPts val="1100"/>
              </a:lnSpc>
              <a:spcBef>
                <a:spcPts val="0"/>
              </a:spcBef>
              <a:buClrTx/>
              <a:buSzTx/>
              <a:buFontTx/>
              <a:buNone/>
              <a:tabLst/>
              <a:defRPr/>
            </a:pPr>
            <a:r>
              <a:rPr lang="en-US" sz="1200" b="1" i="0" u="none" strike="noStrike" kern="100" cap="none" spc="0" normalizeH="0" noProof="0" dirty="0">
                <a:ln>
                  <a:noFill/>
                </a:ln>
                <a:solidFill>
                  <a:prstClr val="black"/>
                </a:solidFill>
                <a:effectLst/>
                <a:uLnTx/>
                <a:uFillTx/>
                <a:ea typeface="BIZ UDPゴシック" panose="020B0400000000000000" pitchFamily="50" charset="-128"/>
                <a:cs typeface="Times New Roman" panose="02020603050405020304" pitchFamily="18" charset="0"/>
              </a:rPr>
              <a:t> ■Abundant tourist attractions and international infrastructure</a:t>
            </a:r>
          </a:p>
          <a:p>
            <a:pPr marL="85725" marR="0" lvl="0" indent="-85725" algn="l" defTabSz="326578" rtl="0" eaLnBrk="1" fontAlgn="auto" latinLnBrk="0" hangingPunct="1">
              <a:lnSpc>
                <a:spcPts val="1100"/>
              </a:lnSpc>
              <a:spcBef>
                <a:spcPts val="600"/>
              </a:spcBef>
              <a:buClrTx/>
              <a:buSzTx/>
              <a:buFontTx/>
              <a:buNone/>
              <a:tabLst/>
              <a:defRPr/>
            </a:pPr>
            <a:r>
              <a:rPr lang="en-US" sz="1000" b="0" i="0" u="none" strike="noStrike" kern="100" cap="none" spc="0" normalizeH="0" noProof="0" dirty="0">
                <a:ln>
                  <a:noFill/>
                </a:ln>
                <a:solidFill>
                  <a:prstClr val="black"/>
                </a:solidFill>
                <a:effectLst/>
                <a:uLnTx/>
                <a:uFillTx/>
                <a:ea typeface="BIZ UDPゴシック"/>
                <a:cs typeface="Times New Roman"/>
              </a:rPr>
              <a:t>・A wealth of tourist attractions in Osaka, including its cuisine, history, culture, arts and sports </a:t>
            </a:r>
            <a:br>
              <a:rPr lang="en-US" sz="1000" b="0" i="0" u="none" strike="noStrike" kern="100" cap="none" spc="0" normalizeH="0" noProof="0" dirty="0">
                <a:ln>
                  <a:noFill/>
                </a:ln>
                <a:solidFill>
                  <a:prstClr val="black"/>
                </a:solidFill>
                <a:effectLst/>
                <a:uLnTx/>
                <a:uFillTx/>
                <a:ea typeface="BIZ UDPゴシック"/>
                <a:cs typeface="Times New Roman"/>
              </a:rPr>
            </a:br>
            <a:r>
              <a:rPr lang="en-US" sz="1000" b="0" i="0" u="none" strike="noStrike" kern="100" cap="none" spc="0" normalizeH="0" noProof="0" dirty="0">
                <a:ln>
                  <a:noFill/>
                </a:ln>
                <a:solidFill>
                  <a:prstClr val="black"/>
                </a:solidFill>
                <a:effectLst/>
                <a:uLnTx/>
                <a:uFillTx/>
                <a:ea typeface="BIZ UDPゴシック"/>
                <a:cs typeface="Times New Roman"/>
              </a:rPr>
              <a:t>(Osaka-</a:t>
            </a:r>
            <a:r>
              <a:rPr lang="en-US" sz="1000" b="0" i="0" u="none" strike="noStrike" kern="100" cap="none" spc="0" normalizeH="0" noProof="0" dirty="0" err="1">
                <a:ln>
                  <a:noFill/>
                </a:ln>
                <a:solidFill>
                  <a:prstClr val="black"/>
                </a:solidFill>
                <a:effectLst/>
                <a:uLnTx/>
                <a:uFillTx/>
                <a:ea typeface="BIZ UDPゴシック"/>
                <a:cs typeface="Times New Roman"/>
              </a:rPr>
              <a:t>mon</a:t>
            </a:r>
            <a:r>
              <a:rPr lang="en-US" sz="1000" b="0" i="0" u="none" strike="noStrike" kern="100" cap="none" spc="0" normalizeH="0" noProof="0" dirty="0">
                <a:ln>
                  <a:noFill/>
                </a:ln>
                <a:solidFill>
                  <a:prstClr val="black"/>
                </a:solidFill>
                <a:effectLst/>
                <a:uLnTx/>
                <a:uFillTx/>
                <a:ea typeface="BIZ UDPゴシック"/>
                <a:cs typeface="Times New Roman"/>
              </a:rPr>
              <a:t> (Osaka-made products), cultural and historical heritage such as Osaka Castle and the </a:t>
            </a:r>
            <a:r>
              <a:rPr lang="en-US" sz="1000" b="0" i="0" u="none" strike="noStrike" kern="100" cap="none" spc="0" normalizeH="0" noProof="0" dirty="0" err="1">
                <a:ln>
                  <a:noFill/>
                </a:ln>
                <a:solidFill>
                  <a:prstClr val="black"/>
                </a:solidFill>
                <a:effectLst/>
                <a:uLnTx/>
                <a:uFillTx/>
                <a:ea typeface="BIZ UDPゴシック"/>
                <a:cs typeface="Times New Roman"/>
              </a:rPr>
              <a:t>Mozu</a:t>
            </a:r>
            <a:r>
              <a:rPr lang="en-US" sz="1000" b="0" i="0" u="none" strike="noStrike" kern="100" cap="none" spc="0" normalizeH="0" noProof="0" dirty="0">
                <a:ln>
                  <a:noFill/>
                </a:ln>
                <a:solidFill>
                  <a:prstClr val="black"/>
                </a:solidFill>
                <a:effectLst/>
                <a:uLnTx/>
                <a:uFillTx/>
                <a:ea typeface="BIZ UDPゴシック"/>
                <a:cs typeface="Times New Roman"/>
              </a:rPr>
              <a:t>-Furuichi Kofun Group, traditional performing arts of the Kansai region, Water City Osaka, Universal Studios Japan, etc.)</a:t>
            </a:r>
          </a:p>
          <a:p>
            <a:pPr marL="85725" marR="0" lvl="0" indent="-85725" algn="l" defTabSz="326578" rtl="0" eaLnBrk="1" fontAlgn="auto" latinLnBrk="0" hangingPunct="1">
              <a:lnSpc>
                <a:spcPts val="1100"/>
              </a:lnSpc>
              <a:spcBef>
                <a:spcPts val="600"/>
              </a:spcBef>
              <a:buClrTx/>
              <a:buSzTx/>
              <a:buFontTx/>
              <a:buNone/>
              <a:tabLst/>
              <a:defRPr/>
            </a:pPr>
            <a:r>
              <a:rPr lang="en-US" sz="1000" b="0" i="0" u="none" strike="noStrike" kern="100" cap="none" spc="0" normalizeH="0" noProof="0" dirty="0">
                <a:ln>
                  <a:noFill/>
                </a:ln>
                <a:solidFill>
                  <a:prstClr val="black"/>
                </a:solidFill>
                <a:effectLst/>
                <a:uLnTx/>
                <a:uFillTx/>
                <a:ea typeface="BIZ UDPゴシック"/>
                <a:cs typeface="Times New Roman"/>
              </a:rPr>
              <a:t>・ Popular tourist destinations such as Kyoto and Nara located within an hour’s reach</a:t>
            </a:r>
          </a:p>
          <a:p>
            <a:pPr marL="85725" marR="0" lvl="0" indent="-85725" algn="l" defTabSz="326578" rtl="0" eaLnBrk="1" fontAlgn="auto" latinLnBrk="0" hangingPunct="1">
              <a:lnSpc>
                <a:spcPts val="1100"/>
              </a:lnSpc>
              <a:spcBef>
                <a:spcPts val="600"/>
              </a:spcBef>
              <a:buClrTx/>
              <a:buSzTx/>
              <a:buFontTx/>
              <a:buNone/>
              <a:tabLst/>
              <a:defRPr/>
            </a:pPr>
            <a:r>
              <a:rPr lang="en-US" sz="1000" b="0" i="0" u="none" strike="noStrike" kern="100" cap="none" spc="0" normalizeH="0" noProof="0" dirty="0">
                <a:ln>
                  <a:noFill/>
                </a:ln>
                <a:solidFill>
                  <a:prstClr val="black"/>
                </a:solidFill>
                <a:effectLst/>
                <a:uLnTx/>
                <a:uFillTx/>
                <a:ea typeface="BIZ UDPゴシック"/>
                <a:cs typeface="Times New Roman"/>
              </a:rPr>
              <a:t>・ Kansai International Airport, the gateway to the skies of Western Japan</a:t>
            </a:r>
          </a:p>
        </p:txBody>
      </p:sp>
      <p:sp>
        <p:nvSpPr>
          <p:cNvPr id="41" name="正方形/長方形 40">
            <a:extLst>
              <a:ext uri="{FF2B5EF4-FFF2-40B4-BE49-F238E27FC236}">
                <a16:creationId xmlns:a16="http://schemas.microsoft.com/office/drawing/2014/main" id="{A2F28F18-EEB5-B4C5-EC55-8063F5254322}"/>
              </a:ext>
            </a:extLst>
          </p:cNvPr>
          <p:cNvSpPr/>
          <p:nvPr/>
        </p:nvSpPr>
        <p:spPr>
          <a:xfrm>
            <a:off x="6675984" y="1540349"/>
            <a:ext cx="2880000" cy="236941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Many foreign tourists visiting Osaka</a:t>
            </a:r>
          </a:p>
          <a:p>
            <a:pPr marL="0" marR="0" lvl="0" indent="0" algn="l" defTabSz="457200" rtl="0" eaLnBrk="1" fontAlgn="auto" latinLnBrk="0" hangingPunct="1">
              <a:lnSpc>
                <a:spcPts val="1100"/>
              </a:lnSpc>
              <a:spcBef>
                <a:spcPts val="600"/>
              </a:spcBef>
              <a:spcAft>
                <a:spcPts val="0"/>
              </a:spcAft>
              <a:buClrTx/>
              <a:buSzTx/>
              <a:buFontTx/>
              <a:buNone/>
              <a:tabLst/>
              <a:defRPr/>
            </a:pP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・Number of foreign visitors to Osaka</a:t>
            </a:r>
          </a:p>
          <a:p>
            <a:pPr marL="614363" marR="0" lvl="0" indent="-438150" algn="l" defTabSz="457200" rtl="0" eaLnBrk="1" fontAlgn="auto" latinLnBrk="0" hangingPunct="1">
              <a:lnSpc>
                <a:spcPts val="1100"/>
              </a:lnSpc>
              <a:spcBef>
                <a:spcPts val="0"/>
              </a:spcBef>
              <a:spcAft>
                <a:spcPts val="0"/>
              </a:spcAft>
              <a:buClrTx/>
              <a:buSzTx/>
              <a:buFontTx/>
              <a:buNone/>
              <a:tabLst/>
              <a:defRPr/>
            </a:pP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  Osaka: 14.09 million in 2024 </a:t>
            </a:r>
            <a:b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b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 23 million in 2030 (target)</a:t>
            </a:r>
          </a:p>
          <a:p>
            <a:pPr marL="922338" marR="0" lvl="0" indent="-746125" algn="l" defTabSz="457200" rtl="0" eaLnBrk="1" fontAlgn="auto" latinLnBrk="0" hangingPunct="1">
              <a:lnSpc>
                <a:spcPts val="1100"/>
              </a:lnSpc>
              <a:spcBef>
                <a:spcPts val="0"/>
              </a:spcBef>
              <a:spcAft>
                <a:spcPts val="0"/>
              </a:spcAft>
              <a:buClrTx/>
              <a:buSzTx/>
              <a:buFontTx/>
              <a:buNone/>
              <a:tabLst/>
              <a:defRPr/>
            </a:pP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　Nationwide: 36.87 million in 2024 </a:t>
            </a:r>
            <a:b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b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 60 million in 2030 (target)</a:t>
            </a:r>
          </a:p>
          <a:p>
            <a:pPr marL="0" marR="0" lvl="0" indent="0" algn="l" defTabSz="457200" rtl="0" eaLnBrk="1" fontAlgn="auto" latinLnBrk="0" hangingPunct="1">
              <a:lnSpc>
                <a:spcPts val="1100"/>
              </a:lnSpc>
              <a:spcBef>
                <a:spcPts val="300"/>
              </a:spcBef>
              <a:spcAft>
                <a:spcPts val="0"/>
              </a:spcAft>
              <a:buClrTx/>
              <a:buSzTx/>
              <a:buFontTx/>
              <a:buNone/>
              <a:tabLst/>
              <a:defRPr/>
            </a:pP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・Total number of overnight stays (domestic and international travelers)</a:t>
            </a:r>
          </a:p>
          <a:p>
            <a:pPr marL="622300" marR="0" lvl="0" indent="-446088" algn="l" defTabSz="457200" rtl="0" eaLnBrk="1" fontAlgn="auto" latinLnBrk="0" hangingPunct="1">
              <a:lnSpc>
                <a:spcPts val="1100"/>
              </a:lnSpc>
              <a:spcBef>
                <a:spcPts val="0"/>
              </a:spcBef>
              <a:spcAft>
                <a:spcPts val="0"/>
              </a:spcAft>
              <a:buClrTx/>
              <a:buSzTx/>
              <a:buFontTx/>
              <a:buNone/>
              <a:tabLst/>
              <a:defRPr/>
            </a:pP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　Osaka: 57.43 million in 2024 </a:t>
            </a:r>
            <a:b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b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 67 million in 2030 (target)</a:t>
            </a:r>
          </a:p>
          <a:p>
            <a:pPr lvl="0">
              <a:lnSpc>
                <a:spcPts val="1100"/>
              </a:lnSpc>
              <a:spcBef>
                <a:spcPts val="300"/>
              </a:spcBef>
              <a:defRPr/>
            </a:pPr>
            <a:r>
              <a:rPr lang="en-US" sz="1000" kern="100" noProof="0" dirty="0">
                <a:solidFill>
                  <a:prstClr val="black"/>
                </a:solidFill>
                <a:ea typeface="BIZ UDPゴシック"/>
                <a:cs typeface="Times New Roman"/>
              </a:rPr>
              <a:t>・</a:t>
            </a: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Unit price of consumption</a:t>
            </a:r>
          </a:p>
          <a:p>
            <a:pPr marL="868363" marR="0" lvl="0" indent="-692150" algn="l" defTabSz="457200" rtl="0" eaLnBrk="1" fontAlgn="auto" latinLnBrk="0" hangingPunct="1">
              <a:lnSpc>
                <a:spcPts val="1100"/>
              </a:lnSpc>
              <a:spcBef>
                <a:spcPts val="0"/>
              </a:spcBef>
              <a:spcAft>
                <a:spcPts val="0"/>
              </a:spcAft>
              <a:buClrTx/>
              <a:buSzTx/>
              <a:buFontTx/>
              <a:buNone/>
              <a:tabLst/>
              <a:defRPr/>
            </a:pP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　Foreign tourists: 92,000 yen in 2024 </a:t>
            </a:r>
            <a:b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br>
            <a:r>
              <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rPr>
              <a:t>➡ 102,000 yen in 2030 (target)</a:t>
            </a:r>
          </a:p>
          <a:p>
            <a:pPr marL="0" marR="0" lvl="0" indent="0" algn="l" defTabSz="457200" rtl="0" eaLnBrk="1" fontAlgn="auto" latinLnBrk="0" hangingPunct="1">
              <a:lnSpc>
                <a:spcPts val="1100"/>
              </a:lnSpc>
              <a:spcBef>
                <a:spcPts val="0"/>
              </a:spcBef>
              <a:spcAft>
                <a:spcPts val="0"/>
              </a:spcAft>
              <a:buClrTx/>
              <a:buSzTx/>
              <a:buFontTx/>
              <a:buNone/>
              <a:tabLst/>
              <a:defRPr/>
            </a:pPr>
            <a:endPar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endParaRPr>
          </a:p>
          <a:p>
            <a:pPr marL="0" marR="0" lvl="0" indent="0" algn="l" defTabSz="457200" rtl="0" eaLnBrk="1" fontAlgn="auto" latinLnBrk="0" hangingPunct="1">
              <a:lnSpc>
                <a:spcPts val="1100"/>
              </a:lnSpc>
              <a:spcBef>
                <a:spcPts val="0"/>
              </a:spcBef>
              <a:spcAft>
                <a:spcPts val="0"/>
              </a:spcAft>
              <a:buClrTx/>
              <a:buSzTx/>
              <a:buFontTx/>
              <a:buNone/>
              <a:tabLst/>
              <a:defRPr/>
            </a:pPr>
            <a:endPar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endParaRPr>
          </a:p>
          <a:p>
            <a:pPr marL="0" marR="0" lvl="0" indent="0" algn="l" defTabSz="457200" rtl="0" eaLnBrk="1" fontAlgn="auto" latinLnBrk="0" hangingPunct="1">
              <a:lnSpc>
                <a:spcPts val="1100"/>
              </a:lnSpc>
              <a:spcBef>
                <a:spcPts val="0"/>
              </a:spcBef>
              <a:spcAft>
                <a:spcPts val="0"/>
              </a:spcAft>
              <a:buClrTx/>
              <a:buSzTx/>
              <a:buFontTx/>
              <a:buNone/>
              <a:tabLst/>
              <a:defRPr/>
            </a:pPr>
            <a:endPar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endParaRPr>
          </a:p>
          <a:p>
            <a:pPr marL="0" marR="0" lvl="0" indent="0" algn="l" defTabSz="457200" rtl="0" eaLnBrk="1" fontAlgn="auto" latinLnBrk="0" hangingPunct="1">
              <a:lnSpc>
                <a:spcPts val="1100"/>
              </a:lnSpc>
              <a:spcBef>
                <a:spcPts val="0"/>
              </a:spcBef>
              <a:spcAft>
                <a:spcPts val="0"/>
              </a:spcAft>
              <a:buClrTx/>
              <a:buSzTx/>
              <a:buFontTx/>
              <a:buNone/>
              <a:tabLst/>
              <a:defRPr/>
            </a:pPr>
            <a:endParaRPr lang="en-US" sz="1000" b="0" i="0" u="none" strike="noStrike" kern="1200" cap="none" spc="0" normalizeH="0" noProof="0" dirty="0">
              <a:ln>
                <a:noFill/>
              </a:ln>
              <a:solidFill>
                <a:prstClr val="black"/>
              </a:solidFill>
              <a:effectLst/>
              <a:uLnTx/>
              <a:uFillTx/>
              <a:ea typeface="BIZ UDPゴシック" panose="020B0400000000000000" pitchFamily="50" charset="-128"/>
              <a:cs typeface="+mn-cs"/>
            </a:endParaRPr>
          </a:p>
        </p:txBody>
      </p:sp>
      <p:sp>
        <p:nvSpPr>
          <p:cNvPr id="49" name="テキスト ボックス 48">
            <a:extLst>
              <a:ext uri="{FF2B5EF4-FFF2-40B4-BE49-F238E27FC236}">
                <a16:creationId xmlns:a16="http://schemas.microsoft.com/office/drawing/2014/main" id="{06FBCD17-4F29-0ADA-14B8-3908922D36F7}"/>
              </a:ext>
            </a:extLst>
          </p:cNvPr>
          <p:cNvSpPr txBox="1"/>
          <p:nvPr/>
        </p:nvSpPr>
        <p:spPr>
          <a:xfrm>
            <a:off x="621108" y="4131071"/>
            <a:ext cx="8716059" cy="536951"/>
          </a:xfrm>
          <a:prstGeom prst="rect">
            <a:avLst/>
          </a:prstGeom>
          <a:solidFill>
            <a:srgbClr val="FFFF00"/>
          </a:solidFill>
          <a:ln>
            <a:noFill/>
          </a:ln>
        </p:spPr>
        <p:txBody>
          <a:bodyPr wrap="square" lIns="104464" tIns="62679" rIns="125357" bIns="62679" rtlCol="0">
            <a:spAutoFit/>
          </a:bodyPr>
          <a:lstStyle/>
          <a:p>
            <a:pPr marL="0" marR="0" lvl="0" indent="0" algn="ctr" defTabSz="457200" rtl="0" eaLnBrk="1" fontAlgn="auto" latinLnBrk="0" hangingPunct="1">
              <a:lnSpc>
                <a:spcPts val="1600"/>
              </a:lnSpc>
              <a:spcBef>
                <a:spcPts val="0"/>
              </a:spcBef>
              <a:buClrTx/>
              <a:buSzTx/>
              <a:buFontTx/>
              <a:buNone/>
              <a:tabLst/>
              <a:defRPr/>
            </a:pPr>
            <a:r>
              <a:rPr lang="en-US" sz="1400" b="1" i="0" u="none" strike="noStrike" kern="100" cap="none" spc="0" normalizeH="0" noProof="0" dirty="0">
                <a:ln>
                  <a:noFill/>
                </a:ln>
                <a:effectLst/>
                <a:uLnTx/>
                <a:uFillTx/>
                <a:ea typeface="BIZ UDPゴシック" panose="020B0400000000000000" pitchFamily="50" charset="-128"/>
                <a:cs typeface="Times New Roman" panose="02020603050405020304" pitchFamily="18" charset="0"/>
              </a:rPr>
              <a:t>While enhancing Osaka’s unique appeal and increasing its presence on the global stage, Osaka aims to boost tourism spending and stimulate the local economy	</a:t>
            </a:r>
          </a:p>
        </p:txBody>
      </p:sp>
      <p:sp>
        <p:nvSpPr>
          <p:cNvPr id="50" name="二等辺三角形 49">
            <a:extLst>
              <a:ext uri="{FF2B5EF4-FFF2-40B4-BE49-F238E27FC236}">
                <a16:creationId xmlns:a16="http://schemas.microsoft.com/office/drawing/2014/main" id="{EF682D50-4058-77F2-B038-56CCD2C90E3A}"/>
              </a:ext>
            </a:extLst>
          </p:cNvPr>
          <p:cNvSpPr/>
          <p:nvPr/>
        </p:nvSpPr>
        <p:spPr>
          <a:xfrm rot="10800000">
            <a:off x="4326482" y="3844946"/>
            <a:ext cx="1322614" cy="294519"/>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36" name="テキスト ボックス 35">
            <a:extLst>
              <a:ext uri="{FF2B5EF4-FFF2-40B4-BE49-F238E27FC236}">
                <a16:creationId xmlns:a16="http://schemas.microsoft.com/office/drawing/2014/main" id="{2CC5BD24-689C-D92D-DEBF-CBFF77D04EA7}"/>
              </a:ext>
            </a:extLst>
          </p:cNvPr>
          <p:cNvSpPr txBox="1"/>
          <p:nvPr/>
        </p:nvSpPr>
        <p:spPr>
          <a:xfrm>
            <a:off x="200445" y="747542"/>
            <a:ext cx="2879999" cy="338554"/>
          </a:xfrm>
          <a:prstGeom prst="rect">
            <a:avLst/>
          </a:prstGeom>
          <a:solidFill>
            <a:srgbClr val="0070C0"/>
          </a:solidFill>
          <a:ln>
            <a:solidFill>
              <a:srgbClr val="0070C0"/>
            </a:solidFill>
          </a:ln>
        </p:spPr>
        <p:txBody>
          <a:bodyPr wrap="square" rtlCol="0">
            <a:spAutoFit/>
          </a:bodyPr>
          <a:lstStyle/>
          <a:p>
            <a:pPr marL="128137" marR="0" lvl="0" indent="-128137" algn="ctr" defTabSz="4572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a:noFill/>
                </a:ln>
                <a:solidFill>
                  <a:prstClr val="white"/>
                </a:solidFill>
                <a:effectLst/>
                <a:uLnTx/>
                <a:uFillTx/>
                <a:ea typeface="BIZ UDPゴシック" panose="020B0400000000000000" pitchFamily="50" charset="-128"/>
                <a:cs typeface="+mn-cs"/>
              </a:rPr>
              <a:t>Fundamental Principles</a:t>
            </a:r>
          </a:p>
        </p:txBody>
      </p:sp>
      <p:sp>
        <p:nvSpPr>
          <p:cNvPr id="7" name="正方形/長方形 6">
            <a:extLst>
              <a:ext uri="{FF2B5EF4-FFF2-40B4-BE49-F238E27FC236}">
                <a16:creationId xmlns:a16="http://schemas.microsoft.com/office/drawing/2014/main" id="{36FF8D30-89D7-F822-347B-68A33BBD5B30}"/>
              </a:ext>
            </a:extLst>
          </p:cNvPr>
          <p:cNvSpPr/>
          <p:nvPr/>
        </p:nvSpPr>
        <p:spPr>
          <a:xfrm>
            <a:off x="350016" y="1153502"/>
            <a:ext cx="2880000" cy="38063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1" i="0" u="none" strike="noStrike" kern="1200" cap="none" spc="0" normalizeH="0" noProof="0" dirty="0">
                <a:ln>
                  <a:noFill/>
                </a:ln>
                <a:solidFill>
                  <a:prstClr val="white"/>
                </a:solidFill>
                <a:effectLst/>
                <a:uLnTx/>
                <a:uFillTx/>
                <a:ea typeface="BIZ UDPゴシック" panose="020B0400000000000000" pitchFamily="50" charset="-128"/>
                <a:cs typeface="+mn-cs"/>
              </a:rPr>
              <a:t>Inheriting the legacy of the Expo</a:t>
            </a:r>
          </a:p>
        </p:txBody>
      </p:sp>
      <p:sp>
        <p:nvSpPr>
          <p:cNvPr id="43" name="正方形/長方形 42">
            <a:extLst>
              <a:ext uri="{FF2B5EF4-FFF2-40B4-BE49-F238E27FC236}">
                <a16:creationId xmlns:a16="http://schemas.microsoft.com/office/drawing/2014/main" id="{A12C730B-66A6-8973-EE4E-DD354C0541CE}"/>
              </a:ext>
            </a:extLst>
          </p:cNvPr>
          <p:cNvSpPr/>
          <p:nvPr/>
        </p:nvSpPr>
        <p:spPr>
          <a:xfrm>
            <a:off x="3452013" y="1159714"/>
            <a:ext cx="2993261" cy="38063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r>
              <a:rPr lang="en-US" sz="1400" b="1" i="0" u="none" strike="noStrike" kern="1200" cap="none" spc="0" normalizeH="0" noProof="0" dirty="0">
                <a:ln>
                  <a:noFill/>
                </a:ln>
                <a:solidFill>
                  <a:prstClr val="white"/>
                </a:solidFill>
                <a:effectLst/>
                <a:uLnTx/>
                <a:uFillTx/>
                <a:ea typeface="BIZ UDPゴシック" panose="020B0400000000000000" pitchFamily="50" charset="-128"/>
                <a:cs typeface="+mn-cs"/>
              </a:rPr>
              <a:t>Major regional tourism hub representing Japan</a:t>
            </a:r>
          </a:p>
        </p:txBody>
      </p:sp>
      <p:sp>
        <p:nvSpPr>
          <p:cNvPr id="44" name="正方形/長方形 43">
            <a:extLst>
              <a:ext uri="{FF2B5EF4-FFF2-40B4-BE49-F238E27FC236}">
                <a16:creationId xmlns:a16="http://schemas.microsoft.com/office/drawing/2014/main" id="{0376DB7A-E29E-D27A-84A4-7884E37D3ACF}"/>
              </a:ext>
            </a:extLst>
          </p:cNvPr>
          <p:cNvSpPr/>
          <p:nvPr/>
        </p:nvSpPr>
        <p:spPr>
          <a:xfrm>
            <a:off x="6675984" y="1156929"/>
            <a:ext cx="2880000" cy="3834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r>
              <a:rPr lang="en-US" sz="1400" b="1" i="0" u="none" strike="noStrike" kern="1200" cap="none" spc="0" normalizeH="0" noProof="0" dirty="0">
                <a:ln>
                  <a:noFill/>
                </a:ln>
                <a:solidFill>
                  <a:prstClr val="white"/>
                </a:solidFill>
                <a:effectLst/>
                <a:uLnTx/>
                <a:uFillTx/>
                <a:ea typeface="BIZ UDPゴシック" panose="020B0400000000000000" pitchFamily="50" charset="-128"/>
                <a:cs typeface="+mn-cs"/>
              </a:rPr>
              <a:t>Number of travelers expected to increase　</a:t>
            </a:r>
          </a:p>
        </p:txBody>
      </p:sp>
      <p:sp>
        <p:nvSpPr>
          <p:cNvPr id="8" name="スライド番号プレースホルダー 1">
            <a:extLst>
              <a:ext uri="{FF2B5EF4-FFF2-40B4-BE49-F238E27FC236}">
                <a16:creationId xmlns:a16="http://schemas.microsoft.com/office/drawing/2014/main" id="{0F5A483C-FA3B-9B86-9A4F-9AC874B706C7}"/>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28</a:t>
            </a:fld>
            <a:endParaRPr kumimoji="1" lang="en-US" noProof="0" dirty="0">
              <a:latin typeface="+mn-lt"/>
            </a:endParaRPr>
          </a:p>
        </p:txBody>
      </p:sp>
      <p:sp>
        <p:nvSpPr>
          <p:cNvPr id="23" name="円/楕円 72">
            <a:extLst>
              <a:ext uri="{FF2B5EF4-FFF2-40B4-BE49-F238E27FC236}">
                <a16:creationId xmlns:a16="http://schemas.microsoft.com/office/drawing/2014/main" id="{8754EF4A-5D86-8287-10C9-E88C6020112C}"/>
              </a:ext>
            </a:extLst>
          </p:cNvPr>
          <p:cNvSpPr/>
          <p:nvPr/>
        </p:nvSpPr>
        <p:spPr>
          <a:xfrm>
            <a:off x="644160" y="5446397"/>
            <a:ext cx="2786237" cy="72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800"/>
              </a:lnSpc>
              <a:spcBef>
                <a:spcPts val="0"/>
              </a:spcBef>
              <a:spcAft>
                <a:spcPts val="0"/>
              </a:spcAft>
              <a:buClrTx/>
              <a:buSzTx/>
              <a:buFontTx/>
              <a:buNone/>
              <a:tabLst/>
              <a:defRPr/>
            </a:pPr>
            <a:r>
              <a:rPr lang="en-US" b="1" i="0" u="none" strike="noStrike" kern="1200" cap="none" spc="0" normalizeH="0" noProof="0" dirty="0">
                <a:ln>
                  <a:noFill/>
                </a:ln>
                <a:solidFill>
                  <a:schemeClr val="tx1"/>
                </a:solidFill>
                <a:effectLst/>
                <a:uLnTx/>
                <a:uFillTx/>
                <a:ea typeface="BIZ UDPゴシック" panose="020B0400000000000000" pitchFamily="50" charset="-128"/>
                <a:cs typeface="Meiryo UI" panose="020B0604030504040204" pitchFamily="50" charset="-128"/>
              </a:rPr>
              <a:t>[1] </a:t>
            </a:r>
            <a:r>
              <a:rPr lang="en-US" i="0" u="none" strike="noStrike" kern="1200" cap="none" spc="0" normalizeH="0" noProof="0" dirty="0">
                <a:ln>
                  <a:noFill/>
                </a:ln>
                <a:solidFill>
                  <a:schemeClr val="tx1"/>
                </a:solidFill>
                <a:effectLst/>
                <a:uLnTx/>
                <a:uFillTx/>
                <a:ea typeface="BIZ UDPゴシック" panose="020B0400000000000000" pitchFamily="50" charset="-128"/>
                <a:cs typeface="Meiryo UI" panose="020B0604030504040204" pitchFamily="50" charset="-128"/>
              </a:rPr>
              <a:t>Realizing an international tourist city</a:t>
            </a:r>
          </a:p>
          <a:p>
            <a:pPr marL="0" marR="0" lvl="0" indent="0" algn="ctr" defTabSz="457200" rtl="0" eaLnBrk="1" fontAlgn="auto" latinLnBrk="0" hangingPunct="1">
              <a:lnSpc>
                <a:spcPts val="1800"/>
              </a:lnSpc>
              <a:spcBef>
                <a:spcPts val="0"/>
              </a:spcBef>
              <a:spcAft>
                <a:spcPts val="0"/>
              </a:spcAft>
              <a:buClrTx/>
              <a:buSzTx/>
              <a:buFontTx/>
              <a:buNone/>
              <a:tabLst/>
              <a:defRPr/>
            </a:pPr>
            <a:r>
              <a:rPr lang="en-US" b="1" i="0" u="none" strike="noStrike" kern="1200" cap="none" spc="0" normalizeH="0" noProof="0" dirty="0">
                <a:ln>
                  <a:noFill/>
                </a:ln>
                <a:solidFill>
                  <a:schemeClr val="tx1"/>
                </a:solidFill>
                <a:effectLst/>
                <a:uLnTx/>
                <a:uFillTx/>
                <a:ea typeface="BIZ UDPゴシック" panose="020B0400000000000000" pitchFamily="50" charset="-128"/>
                <a:cs typeface="Meiryo UI" panose="020B0604030504040204" pitchFamily="50" charset="-128"/>
              </a:rPr>
              <a:t>Establishing the city’s unique branding</a:t>
            </a:r>
          </a:p>
        </p:txBody>
      </p:sp>
      <p:sp>
        <p:nvSpPr>
          <p:cNvPr id="26" name="円/楕円 72">
            <a:extLst>
              <a:ext uri="{FF2B5EF4-FFF2-40B4-BE49-F238E27FC236}">
                <a16:creationId xmlns:a16="http://schemas.microsoft.com/office/drawing/2014/main" id="{8D0D0A7B-6E3E-31CA-9DF6-1626846E05DF}"/>
              </a:ext>
            </a:extLst>
          </p:cNvPr>
          <p:cNvSpPr/>
          <p:nvPr/>
        </p:nvSpPr>
        <p:spPr>
          <a:xfrm>
            <a:off x="3558248" y="5420997"/>
            <a:ext cx="2862058" cy="72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ts val="1800"/>
              </a:lnSpc>
            </a:pPr>
            <a:r>
              <a:rPr lang="en-US" b="1" noProof="0" dirty="0">
                <a:solidFill>
                  <a:schemeClr val="tx1"/>
                </a:solidFill>
                <a:ea typeface="BIZ UDPゴシック" panose="020B0400000000000000" pitchFamily="50" charset="-128"/>
              </a:rPr>
              <a:t>[2] </a:t>
            </a:r>
            <a:r>
              <a:rPr lang="en-US" noProof="0" dirty="0">
                <a:solidFill>
                  <a:schemeClr val="tx1"/>
                </a:solidFill>
                <a:ea typeface="BIZ UDPゴシック" panose="020B0400000000000000" pitchFamily="50" charset="-128"/>
              </a:rPr>
              <a:t>New urban appeal</a:t>
            </a:r>
          </a:p>
          <a:p>
            <a:pPr algn="ctr" rtl="0">
              <a:lnSpc>
                <a:spcPts val="1800"/>
              </a:lnSpc>
            </a:pPr>
            <a:r>
              <a:rPr lang="en-US" b="1" noProof="0" dirty="0">
                <a:solidFill>
                  <a:schemeClr val="tx1"/>
                </a:solidFill>
                <a:ea typeface="BIZ UDPゴシック" panose="020B0400000000000000" pitchFamily="50" charset="-128"/>
              </a:rPr>
              <a:t>Expanding tourism consumption</a:t>
            </a:r>
          </a:p>
        </p:txBody>
      </p:sp>
      <p:sp>
        <p:nvSpPr>
          <p:cNvPr id="27" name="円/楕円 72">
            <a:extLst>
              <a:ext uri="{FF2B5EF4-FFF2-40B4-BE49-F238E27FC236}">
                <a16:creationId xmlns:a16="http://schemas.microsoft.com/office/drawing/2014/main" id="{2C53CE42-A6F2-86A1-97AF-6A2EEB8536FF}"/>
              </a:ext>
            </a:extLst>
          </p:cNvPr>
          <p:cNvSpPr/>
          <p:nvPr/>
        </p:nvSpPr>
        <p:spPr>
          <a:xfrm>
            <a:off x="6547740" y="5419689"/>
            <a:ext cx="2786237" cy="72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ts val="1800"/>
              </a:lnSpc>
            </a:pPr>
            <a:r>
              <a:rPr lang="en-US" b="1" noProof="0" dirty="0">
                <a:solidFill>
                  <a:prstClr val="black"/>
                </a:solidFill>
                <a:ea typeface="BIZ UDPゴシック" panose="020B0400000000000000" pitchFamily="50" charset="-128"/>
              </a:rPr>
              <a:t>[3] </a:t>
            </a:r>
            <a:r>
              <a:rPr lang="en-US" noProof="0" dirty="0">
                <a:solidFill>
                  <a:prstClr val="black"/>
                </a:solidFill>
                <a:ea typeface="BIZ UDPゴシック" panose="020B0400000000000000" pitchFamily="50" charset="-128"/>
              </a:rPr>
              <a:t>Impact on the local economy</a:t>
            </a:r>
          </a:p>
          <a:p>
            <a:pPr algn="ctr" rtl="0">
              <a:lnSpc>
                <a:spcPts val="1800"/>
              </a:lnSpc>
            </a:pPr>
            <a:r>
              <a:rPr lang="en-US" b="1" noProof="0" dirty="0">
                <a:solidFill>
                  <a:prstClr val="black"/>
                </a:solidFill>
                <a:ea typeface="BIZ UDPゴシック" panose="020B0400000000000000" pitchFamily="50" charset="-128"/>
              </a:rPr>
              <a:t>Promoting tourism within the prefecture</a:t>
            </a:r>
          </a:p>
        </p:txBody>
      </p:sp>
      <p:sp>
        <p:nvSpPr>
          <p:cNvPr id="9" name="正方形/長方形 8">
            <a:extLst>
              <a:ext uri="{FF2B5EF4-FFF2-40B4-BE49-F238E27FC236}">
                <a16:creationId xmlns:a16="http://schemas.microsoft.com/office/drawing/2014/main" id="{5ED5417D-1615-53F8-B120-295EEBC3D3BC}"/>
              </a:ext>
            </a:extLst>
          </p:cNvPr>
          <p:cNvSpPr/>
          <p:nvPr/>
        </p:nvSpPr>
        <p:spPr>
          <a:xfrm>
            <a:off x="0" y="68851"/>
            <a:ext cx="9906000" cy="707886"/>
          </a:xfrm>
          <a:prstGeom prst="rect">
            <a:avLst/>
          </a:prstGeom>
          <a:noFill/>
        </p:spPr>
        <p:txBody>
          <a:bodyPr wrap="square" lIns="91440" tIns="45720" rIns="91440" bIns="45720" rtlCol="0" anchor="t">
            <a:spAutoFit/>
          </a:bodyPr>
          <a:lstStyle/>
          <a:p>
            <a:pPr defTabSz="742950">
              <a:defRPr/>
            </a:pPr>
            <a:r>
              <a:rPr lang="en-US" sz="2000" b="1" i="0" u="none" strike="noStrike" kern="1200" cap="none" normalizeH="0" noProof="0" dirty="0">
                <a:ln>
                  <a:noFill/>
                </a:ln>
                <a:solidFill>
                  <a:prstClr val="white"/>
                </a:solidFill>
                <a:effectLst/>
                <a:uLnTx/>
                <a:uFillTx/>
                <a:ea typeface="HGS創英角ｺﾞｼｯｸUB"/>
              </a:rPr>
              <a:t>2. An Entertainment </a:t>
            </a:r>
            <a:r>
              <a:rPr lang="en-US" sz="2000" b="1" noProof="0" dirty="0">
                <a:solidFill>
                  <a:prstClr val="white"/>
                </a:solidFill>
                <a:ea typeface="HGS創英角ｺﾞｼｯｸUB"/>
              </a:rPr>
              <a:t>H</a:t>
            </a:r>
            <a:r>
              <a:rPr lang="en-US" sz="2000" b="1" i="0" u="none" strike="noStrike" kern="1200" cap="none" normalizeH="0" noProof="0" dirty="0">
                <a:ln>
                  <a:noFill/>
                </a:ln>
                <a:solidFill>
                  <a:prstClr val="white"/>
                </a:solidFill>
                <a:effectLst/>
                <a:uLnTx/>
                <a:uFillTx/>
                <a:ea typeface="HGS創英角ｺﾞｼｯｸUB"/>
              </a:rPr>
              <a:t>ub that </a:t>
            </a:r>
            <a:r>
              <a:rPr lang="en-US" sz="2000" b="1" noProof="0" dirty="0">
                <a:solidFill>
                  <a:prstClr val="white"/>
                </a:solidFill>
                <a:ea typeface="HGS創英角ｺﾞｼｯｸUB"/>
              </a:rPr>
              <a:t>I</a:t>
            </a:r>
            <a:r>
              <a:rPr lang="en-US" sz="2000" b="1" i="0" u="none" strike="noStrike" kern="1200" cap="none" normalizeH="0" noProof="0" dirty="0">
                <a:ln>
                  <a:noFill/>
                </a:ln>
                <a:solidFill>
                  <a:prstClr val="white"/>
                </a:solidFill>
                <a:effectLst/>
                <a:uLnTx/>
                <a:uFillTx/>
                <a:ea typeface="HGS創英角ｺﾞｼｯｸUB"/>
              </a:rPr>
              <a:t>nspires </a:t>
            </a:r>
            <a:r>
              <a:rPr lang="en-US" sz="2000" b="1" noProof="0" dirty="0">
                <a:solidFill>
                  <a:prstClr val="white"/>
                </a:solidFill>
                <a:ea typeface="HGS創英角ｺﾞｼｯｸUB"/>
              </a:rPr>
              <a:t>F</a:t>
            </a:r>
            <a:r>
              <a:rPr lang="en-US" sz="2000" b="1" i="0" u="none" strike="noStrike" kern="1200" cap="none" normalizeH="0" noProof="0" dirty="0">
                <a:ln>
                  <a:noFill/>
                </a:ln>
                <a:solidFill>
                  <a:prstClr val="white"/>
                </a:solidFill>
                <a:effectLst/>
                <a:uLnTx/>
                <a:uFillTx/>
                <a:ea typeface="HGS創英角ｺﾞｼｯｸUB"/>
              </a:rPr>
              <a:t>un and Excitement </a:t>
            </a:r>
            <a:r>
              <a:rPr lang="en-US" sz="2000" b="1" noProof="0" dirty="0">
                <a:solidFill>
                  <a:prstClr val="white"/>
                </a:solidFill>
                <a:ea typeface="HGS創英角ｺﾞｼｯｸUB"/>
              </a:rPr>
              <a:t>U</a:t>
            </a:r>
            <a:r>
              <a:rPr lang="en-US" sz="2000" b="1" i="0" u="none" strike="noStrike" kern="1200" cap="none" normalizeH="0" noProof="0" dirty="0">
                <a:ln>
                  <a:noFill/>
                </a:ln>
                <a:solidFill>
                  <a:prstClr val="white"/>
                </a:solidFill>
                <a:effectLst/>
                <a:uLnTx/>
                <a:uFillTx/>
                <a:ea typeface="HGS創英角ｺﾞｼｯｸUB"/>
              </a:rPr>
              <a:t>nique to Osaka</a:t>
            </a:r>
            <a:endParaRPr lang="en-US" sz="2000" noProof="0" dirty="0">
              <a:solidFill>
                <a:prstClr val="black"/>
              </a:solidFill>
              <a:ea typeface="HGP創英角ｺﾞｼｯｸUB" panose="020B0900000000000000"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endParaRPr lang="en-US" sz="2000" b="1" i="0" u="none" strike="noStrike" kern="1200" cap="none" normalizeH="0" noProof="0" dirty="0">
              <a:ln>
                <a:noFill/>
              </a:ln>
              <a:solidFill>
                <a:prstClr val="white"/>
              </a:solidFill>
              <a:effectLst/>
              <a:uLnTx/>
              <a:uFillTx/>
              <a:ea typeface="HGS創英角ｺﾞｼｯｸUB"/>
            </a:endParaRPr>
          </a:p>
        </p:txBody>
      </p:sp>
      <p:sp>
        <p:nvSpPr>
          <p:cNvPr id="10" name="正方形/長方形 9">
            <a:extLst>
              <a:ext uri="{FF2B5EF4-FFF2-40B4-BE49-F238E27FC236}">
                <a16:creationId xmlns:a16="http://schemas.microsoft.com/office/drawing/2014/main" id="{B6B77502-6A35-4EDB-7A6B-C75CFFEAB9B4}"/>
              </a:ext>
            </a:extLst>
          </p:cNvPr>
          <p:cNvSpPr/>
          <p:nvPr/>
        </p:nvSpPr>
        <p:spPr>
          <a:xfrm>
            <a:off x="6684696" y="3599548"/>
            <a:ext cx="2880455" cy="225020"/>
          </a:xfrm>
          <a:prstGeom prst="rect">
            <a:avLst/>
          </a:prstGeom>
          <a:noFill/>
          <a:ln w="127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3975" tIns="53975" rIns="53975" bIns="53975" numCol="1" spcCol="0" rtlCol="0" fromWordArt="0" anchor="ctr" anchorCtr="0" forceAA="0" compatLnSpc="1">
            <a:prstTxWarp prst="textNoShape">
              <a:avLst/>
            </a:prstTxWarp>
            <a:noAutofit/>
          </a:bodyPr>
          <a:lstStyle/>
          <a:p>
            <a:pPr rtl="0">
              <a:lnSpc>
                <a:spcPts val="800"/>
              </a:lnSpc>
            </a:pPr>
            <a:r>
              <a:rPr lang="en-US" sz="800" noProof="0" dirty="0">
                <a:solidFill>
                  <a:schemeClr val="tx1"/>
                </a:solidFill>
                <a:ea typeface="BIZ UDPゴシック" panose="020B0400000000000000" pitchFamily="50" charset="-128"/>
              </a:rPr>
              <a:t>*The target values are figures currently under consideration in the Osaka Urban Attraction Development Strategy 2030 (Draft).</a:t>
            </a:r>
            <a:endParaRPr kumimoji="1" lang="en-US" sz="800" noProof="0" dirty="0">
              <a:solidFill>
                <a:schemeClr val="tx1"/>
              </a:solidFill>
              <a:ea typeface="BIZ UDPゴシック" panose="020B0400000000000000" pitchFamily="50" charset="-128"/>
            </a:endParaRPr>
          </a:p>
        </p:txBody>
      </p:sp>
    </p:spTree>
    <p:extLst>
      <p:ext uri="{BB962C8B-B14F-4D97-AF65-F5344CB8AC3E}">
        <p14:creationId xmlns:p14="http://schemas.microsoft.com/office/powerpoint/2010/main" val="2952705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D173F5B-FD2F-4B3E-B54D-CD1B02505E39}"/>
              </a:ext>
            </a:extLst>
          </p:cNvPr>
          <p:cNvSpPr txBox="1"/>
          <p:nvPr/>
        </p:nvSpPr>
        <p:spPr>
          <a:xfrm>
            <a:off x="0" y="3105835"/>
            <a:ext cx="9906000" cy="615553"/>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1" sz="3200" i="0" u="none" strike="noStrike" cap="none" normalizeH="0">
                <a:ln>
                  <a:noFill/>
                </a:ln>
                <a:solidFill>
                  <a:prstClr val="black"/>
                </a:solidFill>
                <a:effectLst/>
                <a:uLnTx/>
                <a:uFillTx/>
                <a:latin typeface="HGP創英角ｺﾞｼｯｸUB" panose="020B0900000000000000" pitchFamily="50" charset="-128"/>
                <a:ea typeface="HGP創英角ｺﾞｼｯｸUB" panose="020B0900000000000000" pitchFamily="50" charset="-128"/>
              </a:defRPr>
            </a:lvl1pPr>
          </a:lstStyle>
          <a:p>
            <a:pPr rtl="0"/>
            <a:r>
              <a:rPr lang="en-US" sz="34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I. Introduction</a:t>
            </a:r>
            <a:endParaRPr lang="en-US" sz="3400" b="1" noProof="0" dirty="0">
              <a:latin typeface="Calibri" panose="020F0502020204030204" pitchFamily="34" charset="0"/>
              <a:cs typeface="Calibri" panose="020F0502020204030204" pitchFamily="34" charset="0"/>
            </a:endParaRPr>
          </a:p>
        </p:txBody>
      </p:sp>
      <p:sp>
        <p:nvSpPr>
          <p:cNvPr id="4" name="スライド番号プレースホルダー 3">
            <a:extLst>
              <a:ext uri="{FF2B5EF4-FFF2-40B4-BE49-F238E27FC236}">
                <a16:creationId xmlns:a16="http://schemas.microsoft.com/office/drawing/2014/main" id="{66ADC405-C517-4E0F-A766-4B2E8AB93C42}"/>
              </a:ext>
            </a:extLst>
          </p:cNvPr>
          <p:cNvSpPr>
            <a:spLocks noGrp="1"/>
          </p:cNvSpPr>
          <p:nvPr>
            <p:ph type="sldNum" sz="quarter" idx="12"/>
          </p:nvPr>
        </p:nvSpPr>
        <p:spPr>
          <a:xfrm>
            <a:off x="7677150" y="6492875"/>
            <a:ext cx="2228850" cy="365125"/>
          </a:xfrm>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en-US" sz="1200" b="0" i="0" u="none" strike="noStrike" kern="1200" cap="none" spc="0" normalizeH="0" baseline="0" noProof="0" smtClean="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1" lang="en-US" sz="1200" b="0" i="0" u="none" strike="noStrike" kern="1200" cap="none" spc="0" normalizeH="0" baseline="0" noProof="0" dirty="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endParaRPr>
          </a:p>
        </p:txBody>
      </p:sp>
    </p:spTree>
    <p:extLst>
      <p:ext uri="{BB962C8B-B14F-4D97-AF65-F5344CB8AC3E}">
        <p14:creationId xmlns:p14="http://schemas.microsoft.com/office/powerpoint/2010/main" val="5359878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0">
            <a:extLst>
              <a:ext uri="{FF2B5EF4-FFF2-40B4-BE49-F238E27FC236}">
                <a16:creationId xmlns:a16="http://schemas.microsoft.com/office/drawing/2014/main" id="{A25C2451-B6FF-473A-933C-6FF43D1A4A41}"/>
              </a:ext>
            </a:extLst>
          </p:cNvPr>
          <p:cNvSpPr txBox="1"/>
          <p:nvPr/>
        </p:nvSpPr>
        <p:spPr>
          <a:xfrm>
            <a:off x="0" y="818940"/>
            <a:ext cx="5972432" cy="307777"/>
          </a:xfrm>
          <a:prstGeom prst="rect">
            <a:avLst/>
          </a:prstGeom>
          <a:noFill/>
          <a:ln>
            <a:noFill/>
          </a:ln>
        </p:spPr>
        <p:txBody>
          <a:bodyPr wrap="square" lIns="91440" tIns="45720" rIns="91440" bIns="45720" rtlCol="0" anchor="t">
            <a:spAutoFit/>
          </a:bodyPr>
          <a:lstStyle/>
          <a:p>
            <a:pPr marL="0" marR="0" lvl="0" indent="0" algn="l" defTabSz="653156" rtl="0" eaLnBrk="1" fontAlgn="auto" latinLnBrk="0" hangingPunct="1">
              <a:spcBef>
                <a:spcPts val="0"/>
              </a:spcBef>
              <a:spcAft>
                <a:spcPts val="0"/>
              </a:spcAft>
              <a:buClrTx/>
              <a:buSzTx/>
              <a:buFontTx/>
              <a:buNone/>
              <a:tabLst/>
              <a:defRPr/>
            </a:pPr>
            <a:r>
              <a:rPr lang="en-US" sz="1400" b="1" dirty="0">
                <a:ea typeface="BIZ UDゴシック"/>
                <a:cs typeface="HGP創英角ｺﾞｼｯｸUB" panose="020B0900000000000000" pitchFamily="50" charset="-128"/>
              </a:rPr>
              <a:t>(1)</a:t>
            </a:r>
            <a:r>
              <a:rPr lang="en-US" sz="1400" b="1" noProof="0" dirty="0">
                <a:ea typeface="BIZ UDゴシック"/>
                <a:cs typeface="HGP創英角ｺﾞｼｯｸUB" panose="020B0900000000000000" pitchFamily="50" charset="-128"/>
              </a:rPr>
              <a:t> Creating a new international tourism hub centered on the IR</a:t>
            </a:r>
            <a:endParaRPr kumimoji="1" lang="en-US" sz="1400" b="1" noProof="0" dirty="0">
              <a:ea typeface="BIZ UDゴシック"/>
              <a:cs typeface="HGP創英角ｺﾞｼｯｸUB" panose="020B0900000000000000" pitchFamily="50" charset="-128"/>
            </a:endParaRPr>
          </a:p>
        </p:txBody>
      </p:sp>
      <p:sp>
        <p:nvSpPr>
          <p:cNvPr id="13" name="四角形: 角を丸くする 12">
            <a:extLst>
              <a:ext uri="{FF2B5EF4-FFF2-40B4-BE49-F238E27FC236}">
                <a16:creationId xmlns:a16="http://schemas.microsoft.com/office/drawing/2014/main" id="{56AF016C-8035-4982-A926-AB395FBE9669}"/>
              </a:ext>
            </a:extLst>
          </p:cNvPr>
          <p:cNvSpPr/>
          <p:nvPr/>
        </p:nvSpPr>
        <p:spPr>
          <a:xfrm>
            <a:off x="350108" y="1107875"/>
            <a:ext cx="9190478" cy="526037"/>
          </a:xfrm>
          <a:prstGeom prst="roundRect">
            <a:avLst>
              <a:gd name="adj" fmla="val 0"/>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pPr marL="133350" marR="0" lvl="0" indent="-133350" algn="l" defTabSz="457200" rtl="0" eaLnBrk="1" fontAlgn="auto" latinLnBrk="0" hangingPunct="1">
              <a:lnSpc>
                <a:spcPct val="100000"/>
              </a:lnSpc>
              <a:spcBef>
                <a:spcPts val="0"/>
              </a:spcBef>
              <a:spcAft>
                <a:spcPts val="0"/>
              </a:spcAft>
              <a:buClrTx/>
              <a:buSzTx/>
              <a:buFontTx/>
              <a:buNone/>
              <a:tabLst/>
              <a:defRPr/>
            </a:pPr>
            <a:r>
              <a:rPr lang="en-US" sz="900" noProof="0" dirty="0">
                <a:solidFill>
                  <a:schemeClr val="tx1"/>
                </a:solidFill>
                <a:ea typeface="游ゴシック"/>
              </a:rPr>
              <a:t>○ Creating </a:t>
            </a:r>
            <a:r>
              <a:rPr lang="en-US" sz="900" b="1" noProof="0" dirty="0">
                <a:solidFill>
                  <a:schemeClr val="tx1"/>
                </a:solidFill>
                <a:ea typeface="游ゴシック"/>
              </a:rPr>
              <a:t>a new international tourism hub </a:t>
            </a:r>
            <a:r>
              <a:rPr lang="en-US" sz="900" noProof="0" dirty="0">
                <a:solidFill>
                  <a:schemeClr val="tx1"/>
                </a:solidFill>
                <a:ea typeface="游ゴシック"/>
              </a:rPr>
              <a:t>that acts as a catalyst for the Osaka economy by establishing </a:t>
            </a:r>
            <a:r>
              <a:rPr lang="en-US" sz="900" b="1" noProof="0" dirty="0">
                <a:solidFill>
                  <a:schemeClr val="tx1"/>
                </a:solidFill>
                <a:ea typeface="游ゴシック"/>
              </a:rPr>
              <a:t>a world-class, growth-oriented integrated resort (IR) </a:t>
            </a:r>
            <a:r>
              <a:rPr lang="en-US" sz="900" noProof="0" dirty="0">
                <a:solidFill>
                  <a:schemeClr val="tx1"/>
                </a:solidFill>
                <a:ea typeface="游ゴシック"/>
              </a:rPr>
              <a:t>on Yumeshima and using this IR as a hub to harness the dynamism of countries and regions across Asia and stimulate new demand</a:t>
            </a:r>
          </a:p>
          <a:p>
            <a:pPr rtl="0">
              <a:defRPr/>
            </a:pPr>
            <a:r>
              <a:rPr lang="en-US" sz="900" noProof="0" dirty="0">
                <a:solidFill>
                  <a:schemeClr val="tx1"/>
                </a:solidFill>
                <a:ea typeface="游ゴシック"/>
                <a:cs typeface="Calibri"/>
              </a:rPr>
              <a:t>○ Establishing the IR as a brand of Osaka's urban appeal, by realizing a virtuous cycle of sustainable economic growth and economic revitalization</a:t>
            </a:r>
          </a:p>
        </p:txBody>
      </p:sp>
      <p:sp>
        <p:nvSpPr>
          <p:cNvPr id="12" name="正方形/長方形 11">
            <a:extLst>
              <a:ext uri="{FF2B5EF4-FFF2-40B4-BE49-F238E27FC236}">
                <a16:creationId xmlns:a16="http://schemas.microsoft.com/office/drawing/2014/main" id="{AC7828E7-88A0-417E-B5DB-AB82C323FCD0}"/>
              </a:ext>
            </a:extLst>
          </p:cNvPr>
          <p:cNvSpPr/>
          <p:nvPr/>
        </p:nvSpPr>
        <p:spPr>
          <a:xfrm>
            <a:off x="0" y="68851"/>
            <a:ext cx="9906000" cy="400110"/>
          </a:xfrm>
          <a:prstGeom prst="rect">
            <a:avLst/>
          </a:prstGeom>
          <a:noFill/>
        </p:spPr>
        <p:txBody>
          <a:bodyPr wrap="square" lIns="91440" tIns="45720" rIns="91440" bIns="45720" rtlCol="0" anchor="t">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2000" b="1" i="0" u="none" strike="noStrike" kern="1200" cap="none" spc="0" normalizeH="0" noProof="0" dirty="0">
                <a:ln>
                  <a:noFill/>
                </a:ln>
                <a:solidFill>
                  <a:prstClr val="white"/>
                </a:solidFill>
                <a:effectLst/>
                <a:uLnTx/>
                <a:uFillTx/>
                <a:ea typeface="HGS創英角ｺﾞｼｯｸUB"/>
              </a:rPr>
              <a:t>2. An Entertainment </a:t>
            </a:r>
            <a:r>
              <a:rPr lang="en-US" sz="2000" b="1" noProof="0" dirty="0">
                <a:solidFill>
                  <a:prstClr val="white"/>
                </a:solidFill>
                <a:ea typeface="HGS創英角ｺﾞｼｯｸUB"/>
              </a:rPr>
              <a:t>H</a:t>
            </a:r>
            <a:r>
              <a:rPr lang="en-US" sz="2000" b="1" i="0" u="none" strike="noStrike" kern="1200" cap="none" spc="0" normalizeH="0" noProof="0" dirty="0">
                <a:ln>
                  <a:noFill/>
                </a:ln>
                <a:solidFill>
                  <a:prstClr val="white"/>
                </a:solidFill>
                <a:effectLst/>
                <a:uLnTx/>
                <a:uFillTx/>
                <a:ea typeface="HGS創英角ｺﾞｼｯｸUB"/>
              </a:rPr>
              <a:t>ub that </a:t>
            </a:r>
            <a:r>
              <a:rPr lang="en-US" sz="2000" b="1" noProof="0" dirty="0">
                <a:solidFill>
                  <a:prstClr val="white"/>
                </a:solidFill>
                <a:ea typeface="HGS創英角ｺﾞｼｯｸUB"/>
              </a:rPr>
              <a:t>I</a:t>
            </a:r>
            <a:r>
              <a:rPr lang="en-US" sz="2000" b="1" i="0" u="none" strike="noStrike" kern="1200" cap="none" spc="0" normalizeH="0" noProof="0" dirty="0">
                <a:ln>
                  <a:noFill/>
                </a:ln>
                <a:solidFill>
                  <a:prstClr val="white"/>
                </a:solidFill>
                <a:effectLst/>
                <a:uLnTx/>
                <a:uFillTx/>
                <a:ea typeface="HGS創英角ｺﾞｼｯｸUB"/>
              </a:rPr>
              <a:t>nspires </a:t>
            </a:r>
            <a:r>
              <a:rPr lang="en-US" sz="2000" b="1" noProof="0" dirty="0">
                <a:solidFill>
                  <a:prstClr val="white"/>
                </a:solidFill>
                <a:ea typeface="HGS創英角ｺﾞｼｯｸUB"/>
              </a:rPr>
              <a:t>F</a:t>
            </a:r>
            <a:r>
              <a:rPr lang="en-US" sz="2000" b="1" i="0" u="none" strike="noStrike" kern="1200" cap="none" spc="0" normalizeH="0" noProof="0" dirty="0">
                <a:ln>
                  <a:noFill/>
                </a:ln>
                <a:solidFill>
                  <a:prstClr val="white"/>
                </a:solidFill>
                <a:effectLst/>
                <a:uLnTx/>
                <a:uFillTx/>
                <a:ea typeface="HGS創英角ｺﾞｼｯｸUB"/>
              </a:rPr>
              <a:t>un and Excitement </a:t>
            </a:r>
            <a:r>
              <a:rPr lang="en-US" sz="2000" b="1" noProof="0" dirty="0">
                <a:solidFill>
                  <a:prstClr val="white"/>
                </a:solidFill>
                <a:ea typeface="HGS創英角ｺﾞｼｯｸUB"/>
              </a:rPr>
              <a:t>U</a:t>
            </a:r>
            <a:r>
              <a:rPr lang="en-US" sz="2000" b="1" i="0" u="none" strike="noStrike" kern="1200" cap="none" spc="0" normalizeH="0" noProof="0" dirty="0">
                <a:ln>
                  <a:noFill/>
                </a:ln>
                <a:solidFill>
                  <a:prstClr val="white"/>
                </a:solidFill>
                <a:effectLst/>
                <a:uLnTx/>
                <a:uFillTx/>
                <a:ea typeface="HGS創英角ｺﾞｼｯｸUB"/>
              </a:rPr>
              <a:t>nique to Osaka</a:t>
            </a:r>
          </a:p>
        </p:txBody>
      </p:sp>
      <p:sp>
        <p:nvSpPr>
          <p:cNvPr id="4" name="正方形/長方形 9">
            <a:extLst>
              <a:ext uri="{FF2B5EF4-FFF2-40B4-BE49-F238E27FC236}">
                <a16:creationId xmlns:a16="http://schemas.microsoft.com/office/drawing/2014/main" id="{9DCB2F22-C3C7-C49F-B8B9-1EB4B90B7D6E}"/>
              </a:ext>
            </a:extLst>
          </p:cNvPr>
          <p:cNvSpPr/>
          <p:nvPr/>
        </p:nvSpPr>
        <p:spPr>
          <a:xfrm>
            <a:off x="197776" y="1655163"/>
            <a:ext cx="9495274" cy="1316638"/>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1) Developing Yumeshima into an international tourism hub </a:t>
            </a:r>
            <a:endParaRPr lang="en-US" sz="1100" b="1" noProof="0" dirty="0">
              <a:solidFill>
                <a:schemeClr val="tx1"/>
              </a:solidFill>
              <a:ea typeface="游ゴシック"/>
              <a:cs typeface="Calibri"/>
            </a:endParaRPr>
          </a:p>
          <a:p>
            <a:pPr rtl="0">
              <a:spcBef>
                <a:spcPts val="400"/>
              </a:spcBef>
            </a:pPr>
            <a:r>
              <a:rPr lang="en-US" sz="1100" b="1" noProof="0" dirty="0">
                <a:solidFill>
                  <a:schemeClr val="tx1"/>
                </a:solidFill>
                <a:ea typeface="游ゴシック"/>
              </a:rPr>
              <a:t>　・Realizing of a world-class growth-oriented IR (Yumeshima Phase 1)</a:t>
            </a:r>
            <a:endParaRPr lang="en-US" sz="1100" b="1" noProof="0" dirty="0">
              <a:solidFill>
                <a:schemeClr val="tx1"/>
              </a:solidFill>
              <a:ea typeface="游ゴシック"/>
              <a:cs typeface="Calibri"/>
            </a:endParaRPr>
          </a:p>
          <a:p>
            <a:pPr marL="460375" indent="-460375" rtl="0"/>
            <a:r>
              <a:rPr lang="en-US" sz="900" noProof="0" dirty="0">
                <a:solidFill>
                  <a:schemeClr val="tx1"/>
                </a:solidFill>
                <a:ea typeface="游ゴシック"/>
              </a:rPr>
              <a:t>　　　⇒ We aim to open a world-class, growth-oriented integrated resort comprising international conference rooms, exhibition halls, hotels, restaurants, entertainment facilities and a casino in autumn 2030. By establishing a world-class, growth-oriented integrated resort, we aim to promote growth in the Osaka economy and boost tourism and the local economy.</a:t>
            </a:r>
            <a:endParaRPr lang="en-US" sz="900" noProof="0" dirty="0">
              <a:solidFill>
                <a:schemeClr val="tx1"/>
              </a:solidFill>
              <a:ea typeface="游ゴシック"/>
              <a:cs typeface="Calibri"/>
            </a:endParaRPr>
          </a:p>
          <a:p>
            <a:pPr rtl="0">
              <a:spcBef>
                <a:spcPts val="400"/>
              </a:spcBef>
            </a:pPr>
            <a:r>
              <a:rPr lang="en-US" sz="1100" b="1" noProof="0" dirty="0">
                <a:solidFill>
                  <a:schemeClr val="tx1"/>
                </a:solidFill>
                <a:ea typeface="游ゴシック"/>
                <a:cs typeface="Calibri"/>
              </a:rPr>
              <a:t>　・The second phase of Yumeshima development that inherits the Expo legacy </a:t>
            </a:r>
            <a:endParaRPr lang="en-US" sz="1100" noProof="0" dirty="0">
              <a:solidFill>
                <a:schemeClr val="tx1"/>
              </a:solidFill>
              <a:ea typeface="游ゴシック"/>
              <a:cs typeface="Calibri"/>
            </a:endParaRPr>
          </a:p>
          <a:p>
            <a:pPr marL="466725" indent="-466725" rtl="0"/>
            <a:r>
              <a:rPr lang="en-US" sz="900" noProof="0" dirty="0">
                <a:solidFill>
                  <a:schemeClr val="tx1"/>
                </a:solidFill>
                <a:ea typeface="游ゴシック"/>
                <a:cs typeface="Calibri"/>
              </a:rPr>
              <a:t>　　　⇒ In conjunction with the first phase area, the venue will have diverse functions such as entertainment and recreation to enhance synergistic effects and will also strengthen its function as an international tourist hub by developing an environment where visitors can experience cutting-edge technologies that embody the spirit of the Expo.</a:t>
            </a:r>
          </a:p>
        </p:txBody>
      </p:sp>
      <p:sp>
        <p:nvSpPr>
          <p:cNvPr id="6" name="正方形/長方形 4">
            <a:extLst>
              <a:ext uri="{FF2B5EF4-FFF2-40B4-BE49-F238E27FC236}">
                <a16:creationId xmlns:a16="http://schemas.microsoft.com/office/drawing/2014/main" id="{9592B151-3641-498D-8D5A-352B81B594F7}"/>
              </a:ext>
            </a:extLst>
          </p:cNvPr>
          <p:cNvSpPr/>
          <p:nvPr/>
        </p:nvSpPr>
        <p:spPr>
          <a:xfrm>
            <a:off x="197713" y="3935944"/>
            <a:ext cx="9495274" cy="1468325"/>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rtl="0"/>
            <a:r>
              <a:rPr lang="en-US" sz="1100" b="1" noProof="0" dirty="0">
                <a:solidFill>
                  <a:schemeClr val="tx1"/>
                </a:solidFill>
                <a:ea typeface="游ゴシック"/>
              </a:rPr>
              <a:t>1) Enhanced attraction of MICE</a:t>
            </a:r>
            <a:endParaRPr kumimoji="1" lang="en-US" sz="1100" b="1" noProof="0" dirty="0">
              <a:solidFill>
                <a:schemeClr val="tx1"/>
              </a:solidFill>
            </a:endParaRPr>
          </a:p>
          <a:p>
            <a:pPr rtl="0">
              <a:spcBef>
                <a:spcPts val="400"/>
              </a:spcBef>
            </a:pPr>
            <a:r>
              <a:rPr lang="en-US" sz="1100" b="1" noProof="0" dirty="0">
                <a:solidFill>
                  <a:schemeClr val="tx1"/>
                </a:solidFill>
                <a:ea typeface="游ゴシック"/>
                <a:cs typeface="Calibri"/>
              </a:rPr>
              <a:t>　・Strengthening support for attracting and hosting MICE events</a:t>
            </a:r>
          </a:p>
          <a:p>
            <a:pPr marL="474663" indent="-474663" rtl="0"/>
            <a:r>
              <a:rPr lang="en-US" sz="900" noProof="0" dirty="0">
                <a:solidFill>
                  <a:schemeClr val="tx1"/>
                </a:solidFill>
                <a:ea typeface="游ゴシック"/>
              </a:rPr>
              <a:t>　　　 ⇒ By expanding grant schemes to cover the costs of hosting international conferences and enhancing support for such events, Osaka will work together through industry-academia-government collaboration to more actively attract MICE events focused on priority areas and the SDGs.</a:t>
            </a:r>
            <a:endParaRPr kumimoji="1" lang="en-US" sz="900" noProof="0" dirty="0">
              <a:solidFill>
                <a:schemeClr val="tx1"/>
              </a:solidFill>
              <a:ea typeface="游ゴシック"/>
            </a:endParaRPr>
          </a:p>
          <a:p>
            <a:pPr rtl="0"/>
            <a:r>
              <a:rPr lang="en-US" sz="900" noProof="0" dirty="0">
                <a:solidFill>
                  <a:schemeClr val="tx1"/>
                </a:solidFill>
                <a:ea typeface="游ゴシック"/>
              </a:rPr>
              <a:t>                   Also, international trade fairs and startup events will be actively held as part of the Expo’s legacy.</a:t>
            </a:r>
            <a:endParaRPr lang="en-US" sz="900" noProof="0" dirty="0">
              <a:solidFill>
                <a:schemeClr val="tx1"/>
              </a:solidFill>
              <a:ea typeface="游ゴシック"/>
              <a:cs typeface="Calibri"/>
            </a:endParaRPr>
          </a:p>
          <a:p>
            <a:pPr rtl="0">
              <a:spcBef>
                <a:spcPts val="400"/>
              </a:spcBef>
            </a:pPr>
            <a:r>
              <a:rPr lang="en-US" sz="1100" b="1" noProof="0" dirty="0">
                <a:solidFill>
                  <a:schemeClr val="tx1"/>
                </a:solidFill>
              </a:rPr>
              <a:t>　・Accelerating and strengthening marketing and promotional activities</a:t>
            </a:r>
            <a:endParaRPr lang="en-US" sz="1100" b="1" noProof="0" dirty="0">
              <a:solidFill>
                <a:schemeClr val="tx1"/>
              </a:solidFill>
              <a:cs typeface="Calibri" panose="020F0502020204030204"/>
            </a:endParaRPr>
          </a:p>
          <a:p>
            <a:pPr marL="484188" marR="0" lvl="0" indent="-484188" algn="l" defTabSz="457200" rtl="0" eaLnBrk="1" fontAlgn="auto" latinLnBrk="0" hangingPunct="1">
              <a:lnSpc>
                <a:spcPct val="100000"/>
              </a:lnSpc>
              <a:spcBef>
                <a:spcPts val="0"/>
              </a:spcBef>
              <a:spcAft>
                <a:spcPts val="0"/>
              </a:spcAft>
              <a:buClrTx/>
              <a:buSzTx/>
              <a:buFontTx/>
              <a:buNone/>
              <a:tabLst/>
              <a:defRPr/>
            </a:pPr>
            <a:r>
              <a:rPr lang="en-US" sz="1000" noProof="0" dirty="0">
                <a:solidFill>
                  <a:schemeClr val="tx1"/>
                </a:solidFill>
                <a:ea typeface="游ゴシック"/>
              </a:rPr>
              <a:t>　　</a:t>
            </a:r>
            <a:r>
              <a:rPr lang="en-US" sz="900" noProof="0" dirty="0">
                <a:solidFill>
                  <a:schemeClr val="tx1"/>
                </a:solidFill>
                <a:ea typeface="游ゴシック"/>
              </a:rPr>
              <a:t>　</a:t>
            </a:r>
            <a:r>
              <a:rPr lang="en-US" sz="900" b="0" i="0" u="none" strike="noStrike" kern="1200" cap="none" spc="0" normalizeH="0" noProof="0" dirty="0">
                <a:ln>
                  <a:noFill/>
                </a:ln>
                <a:solidFill>
                  <a:schemeClr val="tx1"/>
                </a:solidFill>
                <a:effectLst/>
                <a:highlight>
                  <a:srgbClr val="FFFFFF"/>
                </a:highlight>
                <a:uLnTx/>
                <a:uFillTx/>
                <a:ea typeface="游ゴシック" panose="020B0400000000000000" pitchFamily="50" charset="-128"/>
                <a:cs typeface="+mn-cs"/>
              </a:rPr>
              <a:t>⇒ Through marketing efforts to ensure the type, theme, sector, scale, and venue of MICE events, as well as the needs of organizers including universities and related organizations, we will strengthen promotional activities, including the development of innovative and unique venues that leverage Osaka’s strengths and the dissemination of information.</a:t>
            </a:r>
            <a:endParaRPr kumimoji="1" lang="en-US" sz="900" b="0" i="0" u="none" strike="noStrike" kern="1200" cap="none" spc="0" normalizeH="0" baseline="0" noProof="0" dirty="0">
              <a:ln>
                <a:noFill/>
              </a:ln>
              <a:solidFill>
                <a:schemeClr val="tx1"/>
              </a:solidFill>
              <a:effectLst/>
              <a:highlight>
                <a:srgbClr val="FFFFFF"/>
              </a:highlight>
              <a:uLnTx/>
              <a:uFillTx/>
              <a:ea typeface="游ゴシック" panose="020B0400000000000000" pitchFamily="50" charset="-128"/>
              <a:cs typeface="+mn-cs"/>
            </a:endParaRPr>
          </a:p>
        </p:txBody>
      </p:sp>
      <p:sp>
        <p:nvSpPr>
          <p:cNvPr id="7" name="テキスト ボックス 7">
            <a:extLst>
              <a:ext uri="{FF2B5EF4-FFF2-40B4-BE49-F238E27FC236}">
                <a16:creationId xmlns:a16="http://schemas.microsoft.com/office/drawing/2014/main" id="{40FEF322-0335-46E5-9142-FB05D5B609DB}"/>
              </a:ext>
            </a:extLst>
          </p:cNvPr>
          <p:cNvSpPr txBox="1"/>
          <p:nvPr/>
        </p:nvSpPr>
        <p:spPr>
          <a:xfrm>
            <a:off x="-1" y="2964414"/>
            <a:ext cx="5329881" cy="307777"/>
          </a:xfrm>
          <a:prstGeom prst="rect">
            <a:avLst/>
          </a:prstGeom>
          <a:noFill/>
          <a:ln>
            <a:no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(2) Developing a world-level MICE city</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8" name="四角形: 角を丸くする 10">
            <a:extLst>
              <a:ext uri="{FF2B5EF4-FFF2-40B4-BE49-F238E27FC236}">
                <a16:creationId xmlns:a16="http://schemas.microsoft.com/office/drawing/2014/main" id="{1A7FADBF-39DC-4B23-B581-E99BA4B9DDC7}"/>
              </a:ext>
            </a:extLst>
          </p:cNvPr>
          <p:cNvSpPr/>
          <p:nvPr/>
        </p:nvSpPr>
        <p:spPr>
          <a:xfrm>
            <a:off x="346048" y="3263017"/>
            <a:ext cx="9190478" cy="644677"/>
          </a:xfrm>
          <a:prstGeom prst="roundRect">
            <a:avLst>
              <a:gd name="adj" fmla="val 0"/>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rtlCol="0" anchor="t"/>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900" b="1" i="0" u="none" strike="noStrike" kern="1200" cap="none" spc="0" normalizeH="0" noProof="0" dirty="0">
                <a:ln>
                  <a:noFill/>
                </a:ln>
                <a:solidFill>
                  <a:prstClr val="black"/>
                </a:solidFill>
                <a:effectLst/>
                <a:uLnTx/>
                <a:uFillTx/>
                <a:ea typeface="游ゴシック" panose="020B0400000000000000" pitchFamily="50" charset="-128"/>
                <a:cs typeface="+mn-cs"/>
              </a:rPr>
              <a:t>○ </a:t>
            </a:r>
            <a:r>
              <a:rPr lang="en-US" sz="900" i="0" u="none" strike="noStrike" kern="1200" cap="none" spc="0" normalizeH="0" noProof="0" dirty="0">
                <a:ln>
                  <a:noFill/>
                </a:ln>
                <a:solidFill>
                  <a:prstClr val="black"/>
                </a:solidFill>
                <a:effectLst/>
                <a:uLnTx/>
                <a:uFillTx/>
                <a:ea typeface="游ゴシック" panose="020B0400000000000000" pitchFamily="50" charset="-128"/>
                <a:cs typeface="+mn-cs"/>
              </a:rPr>
              <a:t>Strategically advancing initiatives for establishing Osaka as a </a:t>
            </a:r>
            <a:r>
              <a:rPr lang="en-US" sz="900" b="1" i="0" u="none" strike="noStrike" kern="1200" cap="none" spc="0" normalizeH="0" noProof="0" dirty="0">
                <a:ln>
                  <a:noFill/>
                </a:ln>
                <a:solidFill>
                  <a:prstClr val="black"/>
                </a:solidFill>
                <a:effectLst/>
                <a:uLnTx/>
                <a:uFillTx/>
                <a:ea typeface="游ゴシック" panose="020B0400000000000000" pitchFamily="50" charset="-128"/>
                <a:cs typeface="+mn-cs"/>
              </a:rPr>
              <a:t>Leading MICE City in the Asia-Pacific Region </a:t>
            </a:r>
            <a:r>
              <a:rPr lang="en-US" sz="900" i="0" u="none" strike="noStrike" kern="1200" cap="none" spc="0" normalizeH="0" noProof="0" dirty="0">
                <a:ln>
                  <a:noFill/>
                </a:ln>
                <a:solidFill>
                  <a:prstClr val="black"/>
                </a:solidFill>
                <a:effectLst/>
                <a:uLnTx/>
                <a:uFillTx/>
                <a:ea typeface="游ゴシック" panose="020B0400000000000000" pitchFamily="50" charset="-128"/>
                <a:cs typeface="+mn-cs"/>
              </a:rPr>
              <a:t>based on the Osaka MICE Attraction Strategy</a:t>
            </a:r>
            <a:endParaRPr kumimoji="1" lang="en-US" sz="900" i="0" u="none" strike="noStrike" kern="1200" cap="none" spc="0" normalizeH="0" baseline="0" noProof="0" dirty="0">
              <a:ln>
                <a:noFill/>
              </a:ln>
              <a:solidFill>
                <a:prstClr val="black"/>
              </a:solidFill>
              <a:effectLst/>
              <a:uLnTx/>
              <a:uFillTx/>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prstClr val="black"/>
                </a:solidFill>
                <a:effectLst/>
                <a:uLnTx/>
                <a:uFillTx/>
                <a:ea typeface="游ゴシック" panose="020B0400000000000000" pitchFamily="50" charset="-128"/>
                <a:cs typeface="+mn-cs"/>
              </a:rPr>
              <a:t>○ Maximizing the impact of Expo 2025 and IR, whilst developing a </a:t>
            </a:r>
            <a:r>
              <a:rPr lang="en-US" sz="900" b="1" i="0" u="none" strike="noStrike" kern="1200" cap="none" spc="0" normalizeH="0" noProof="0" dirty="0">
                <a:ln>
                  <a:noFill/>
                </a:ln>
                <a:solidFill>
                  <a:prstClr val="black"/>
                </a:solidFill>
                <a:effectLst/>
                <a:uLnTx/>
                <a:uFillTx/>
                <a:ea typeface="游ゴシック" panose="020B0400000000000000" pitchFamily="50" charset="-128"/>
                <a:cs typeface="+mn-cs"/>
              </a:rPr>
              <a:t>world-class MICE hosting infrastructure</a:t>
            </a:r>
            <a:endParaRPr kumimoji="1" lang="en-US" sz="900" b="1" i="0" u="none" strike="noStrike" kern="1200" cap="none" spc="0" normalizeH="0" baseline="0" noProof="0" dirty="0">
              <a:ln>
                <a:noFill/>
              </a:ln>
              <a:solidFill>
                <a:prstClr val="black"/>
              </a:solidFill>
              <a:effectLst/>
              <a:uLnTx/>
              <a:uFillTx/>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prstClr val="black"/>
                </a:solidFill>
                <a:effectLst/>
                <a:uLnTx/>
                <a:uFillTx/>
                <a:ea typeface="游ゴシック" panose="020B0400000000000000" pitchFamily="50" charset="-128"/>
                <a:cs typeface="+mn-cs"/>
              </a:rPr>
              <a:t>○ Maximizing the benefits of attracting MICE events by focusing on </a:t>
            </a:r>
            <a:r>
              <a:rPr lang="en-US" sz="900" b="1" i="0" u="none" strike="noStrike" kern="1200" cap="none" spc="0" normalizeH="0" noProof="0" dirty="0">
                <a:ln>
                  <a:noFill/>
                </a:ln>
                <a:solidFill>
                  <a:prstClr val="black"/>
                </a:solidFill>
                <a:effectLst/>
                <a:uLnTx/>
                <a:uFillTx/>
                <a:ea typeface="游ゴシック" panose="020B0400000000000000" pitchFamily="50" charset="-128"/>
                <a:cs typeface="+mn-cs"/>
              </a:rPr>
              <a:t>five key areas </a:t>
            </a:r>
            <a:r>
              <a:rPr lang="en-US" sz="900" b="0" i="0" u="none" strike="noStrike" kern="1200" cap="none" spc="0" normalizeH="0" noProof="0" dirty="0">
                <a:ln>
                  <a:noFill/>
                </a:ln>
                <a:solidFill>
                  <a:prstClr val="black"/>
                </a:solidFill>
                <a:effectLst/>
                <a:uLnTx/>
                <a:uFillTx/>
                <a:ea typeface="游ゴシック" panose="020B0400000000000000" pitchFamily="50" charset="-128"/>
                <a:cs typeface="+mn-cs"/>
              </a:rPr>
              <a:t>in which Osaka possesses strengths and potential</a:t>
            </a:r>
            <a:endParaRPr kumimoji="1" lang="en-US" sz="900" b="0" i="0" u="none" strike="noStrike" kern="1200" cap="none" spc="0" normalizeH="0" baseline="0" noProof="0" dirty="0">
              <a:ln>
                <a:noFill/>
              </a:ln>
              <a:solidFill>
                <a:prstClr val="black"/>
              </a:solidFill>
              <a:effectLst/>
              <a:uLnTx/>
              <a:uFillTx/>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prstClr val="black"/>
                </a:solidFill>
                <a:effectLst/>
                <a:uLnTx/>
                <a:uFillTx/>
                <a:ea typeface="游ゴシック" panose="020B0400000000000000" pitchFamily="50" charset="-128"/>
                <a:cs typeface="+mn-cs"/>
              </a:rPr>
              <a:t>　(Focal areas: Life sciences, manufacturing, environment and energy, global financial city, sport, food culture and entertainment)</a:t>
            </a:r>
            <a:endParaRPr kumimoji="1" lang="en-US" sz="900" b="0" i="0" u="none" strike="noStrike" kern="1200" cap="none" spc="0" normalizeH="0" baseline="0" noProof="0" dirty="0">
              <a:ln>
                <a:noFill/>
              </a:ln>
              <a:solidFill>
                <a:prstClr val="black"/>
              </a:solidFill>
              <a:effectLst/>
              <a:uLnTx/>
              <a:uFillTx/>
              <a:ea typeface="游ゴシック" panose="020B0400000000000000" pitchFamily="50" charset="-128"/>
              <a:cs typeface="+mn-cs"/>
            </a:endParaRPr>
          </a:p>
        </p:txBody>
      </p:sp>
      <p:sp>
        <p:nvSpPr>
          <p:cNvPr id="14" name="正方形/長方形 8">
            <a:extLst>
              <a:ext uri="{FF2B5EF4-FFF2-40B4-BE49-F238E27FC236}">
                <a16:creationId xmlns:a16="http://schemas.microsoft.com/office/drawing/2014/main" id="{C431CB6F-9AB6-5963-EB61-541E352685EA}"/>
              </a:ext>
            </a:extLst>
          </p:cNvPr>
          <p:cNvSpPr/>
          <p:nvPr/>
        </p:nvSpPr>
        <p:spPr>
          <a:xfrm>
            <a:off x="197713" y="5444066"/>
            <a:ext cx="9495274" cy="1345084"/>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2) Improving the infrastructure for attracting MICE</a:t>
            </a:r>
            <a:endParaRPr kumimoji="1" lang="en-US" sz="1100" b="1" noProof="0" dirty="0">
              <a:solidFill>
                <a:schemeClr val="tx1"/>
              </a:solidFill>
            </a:endParaRPr>
          </a:p>
          <a:p>
            <a:pPr rtl="0">
              <a:spcBef>
                <a:spcPts val="400"/>
              </a:spcBef>
            </a:pPr>
            <a:r>
              <a:rPr lang="en-US" sz="1100" b="1" noProof="0" dirty="0">
                <a:solidFill>
                  <a:schemeClr val="tx1"/>
                </a:solidFill>
              </a:rPr>
              <a:t>　・Improving the infrastructure for hosting MICE events</a:t>
            </a:r>
            <a:endParaRPr lang="en-US" sz="1100" b="1" noProof="0" dirty="0">
              <a:solidFill>
                <a:schemeClr val="tx1"/>
              </a:solidFill>
              <a:cs typeface="Calibri" panose="020F0502020204030204"/>
            </a:endParaRPr>
          </a:p>
          <a:p>
            <a:pPr marL="460375" indent="-460375" rtl="0"/>
            <a:r>
              <a:rPr lang="en-US" sz="900" noProof="0" dirty="0">
                <a:solidFill>
                  <a:schemeClr val="tx1"/>
                </a:solidFill>
                <a:ea typeface="游ゴシック"/>
              </a:rPr>
              <a:t>　　　⇒ To attract and create MICE events linked to priority areas and the SDGs, we aim to pursue collaboration among regional MICE organizations, secure and cultivate personnel with expertise in MICE hosting with a view to integrated resorts (IRs) and improve the reception environment by strengthening the functions of MICE facilities.</a:t>
            </a:r>
            <a:endParaRPr lang="en-US" sz="900" noProof="0" dirty="0">
              <a:solidFill>
                <a:schemeClr val="tx1"/>
              </a:solidFill>
              <a:ea typeface="游ゴシック"/>
              <a:cs typeface="Calibri"/>
            </a:endParaRPr>
          </a:p>
          <a:p>
            <a:pPr rtl="0">
              <a:spcBef>
                <a:spcPts val="400"/>
              </a:spcBef>
            </a:pPr>
            <a:r>
              <a:rPr lang="en-US" sz="1100" b="1" noProof="0" dirty="0">
                <a:solidFill>
                  <a:schemeClr val="tx1"/>
                </a:solidFill>
              </a:rPr>
              <a:t>　・Enhancing post-MICE activities</a:t>
            </a:r>
            <a:endParaRPr lang="en-US" sz="1100" b="1" noProof="0" dirty="0">
              <a:solidFill>
                <a:schemeClr val="tx1"/>
              </a:solidFill>
              <a:cs typeface="Calibri" panose="020F0502020204030204"/>
            </a:endParaRPr>
          </a:p>
          <a:p>
            <a:pPr marL="460375" indent="-460375" rtl="0"/>
            <a:r>
              <a:rPr lang="en-US" sz="1000" noProof="0" dirty="0">
                <a:solidFill>
                  <a:schemeClr val="tx1"/>
                </a:solidFill>
                <a:ea typeface="游ゴシック"/>
              </a:rPr>
              <a:t>　　   </a:t>
            </a:r>
            <a:r>
              <a:rPr lang="en-US" sz="900" noProof="0" dirty="0">
                <a:solidFill>
                  <a:schemeClr val="tx1"/>
                </a:solidFill>
                <a:ea typeface="游ゴシック"/>
              </a:rPr>
              <a:t>⇒ We will offer more information about Osaka's urban attractions to MICE participants, expand opportunities for experience and interaction in conjunction with MICE events, such as offering night tour programs that allow them to see Osaka's urban charm and technical visits that allow them to experience Osaka's diverse industrial and academic landscape.</a:t>
            </a:r>
            <a:endParaRPr lang="en-US" sz="900" noProof="0" dirty="0">
              <a:solidFill>
                <a:schemeClr val="tx1"/>
              </a:solidFill>
              <a:ea typeface="游ゴシック"/>
              <a:cs typeface="Calibri"/>
            </a:endParaRPr>
          </a:p>
        </p:txBody>
      </p:sp>
      <p:sp>
        <p:nvSpPr>
          <p:cNvPr id="5" name="スライド番号プレースホルダー 1">
            <a:extLst>
              <a:ext uri="{FF2B5EF4-FFF2-40B4-BE49-F238E27FC236}">
                <a16:creationId xmlns:a16="http://schemas.microsoft.com/office/drawing/2014/main" id="{EEFED036-E076-4546-C7CB-B71CF2A15DA2}"/>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29</a:t>
            </a:fld>
            <a:endParaRPr kumimoji="1" lang="en-US" noProof="0" dirty="0">
              <a:latin typeface="+mn-lt"/>
            </a:endParaRPr>
          </a:p>
        </p:txBody>
      </p:sp>
      <p:sp>
        <p:nvSpPr>
          <p:cNvPr id="16" name="テキスト ボックス 15">
            <a:extLst>
              <a:ext uri="{FF2B5EF4-FFF2-40B4-BE49-F238E27FC236}">
                <a16:creationId xmlns:a16="http://schemas.microsoft.com/office/drawing/2014/main" id="{6EC5D6CA-56A1-4BD8-BDB4-F0233DCE1188}"/>
              </a:ext>
            </a:extLst>
          </p:cNvPr>
          <p:cNvSpPr txBox="1"/>
          <p:nvPr/>
        </p:nvSpPr>
        <p:spPr>
          <a:xfrm>
            <a:off x="-1" y="554544"/>
            <a:ext cx="6079332" cy="338554"/>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600" b="1" noProof="0" dirty="0">
                <a:solidFill>
                  <a:schemeClr val="tx1"/>
                </a:solidFill>
                <a:ea typeface="BIZ UDゴシック" panose="020B0400000000000000" pitchFamily="49" charset="-128"/>
                <a:cs typeface="HGP創英角ｺﾞｼｯｸUB" panose="020B0900000000000000" pitchFamily="50" charset="-128"/>
              </a:rPr>
              <a:t>[Policy Direction]   </a:t>
            </a:r>
            <a:r>
              <a:rPr lang="en-US" sz="1600" b="1" u="sng" noProof="0" dirty="0">
                <a:solidFill>
                  <a:schemeClr val="tx1"/>
                </a:solidFill>
                <a:ea typeface="BIZ UDゴシック" panose="020B0400000000000000" pitchFamily="49" charset="-128"/>
                <a:cs typeface="HGP創英角ｺﾞｼｯｸUB" panose="020B0900000000000000" pitchFamily="50" charset="-128"/>
              </a:rPr>
              <a:t>[1] Establishing the city’s unique branding</a:t>
            </a:r>
            <a:endParaRPr kumimoji="1" lang="en-US" sz="1600" b="1" u="sng" noProof="0" dirty="0">
              <a:solidFill>
                <a:schemeClr val="tx1"/>
              </a:solidFill>
              <a:ea typeface="BIZ UDゴシック" panose="020B0400000000000000" pitchFamily="49" charset="-128"/>
              <a:cs typeface="HGP創英角ｺﾞｼｯｸUB" panose="020B0900000000000000" pitchFamily="50" charset="-128"/>
            </a:endParaRPr>
          </a:p>
        </p:txBody>
      </p:sp>
    </p:spTree>
    <p:extLst>
      <p:ext uri="{BB962C8B-B14F-4D97-AF65-F5344CB8AC3E}">
        <p14:creationId xmlns:p14="http://schemas.microsoft.com/office/powerpoint/2010/main" val="25419040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4393A731-3870-474B-AEC4-A1F0F3296542}"/>
              </a:ext>
            </a:extLst>
          </p:cNvPr>
          <p:cNvSpPr txBox="1"/>
          <p:nvPr/>
        </p:nvSpPr>
        <p:spPr>
          <a:xfrm>
            <a:off x="-1" y="139302"/>
            <a:ext cx="5329881"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(3) Establishing a creative city</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17" name="四角形: 角を丸くする 16">
            <a:extLst>
              <a:ext uri="{FF2B5EF4-FFF2-40B4-BE49-F238E27FC236}">
                <a16:creationId xmlns:a16="http://schemas.microsoft.com/office/drawing/2014/main" id="{AA73C6AB-BC9B-4D8E-81C4-F4203B595985}"/>
              </a:ext>
            </a:extLst>
          </p:cNvPr>
          <p:cNvSpPr/>
          <p:nvPr/>
        </p:nvSpPr>
        <p:spPr>
          <a:xfrm>
            <a:off x="365414" y="447080"/>
            <a:ext cx="9190478" cy="394647"/>
          </a:xfrm>
          <a:prstGeom prst="roundRect">
            <a:avLst>
              <a:gd name="adj" fmla="val 0"/>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900" b="1" i="0" u="none" strike="noStrike" kern="1200" cap="none" spc="0" normalizeH="0" noProof="0" dirty="0">
                <a:ln>
                  <a:noFill/>
                </a:ln>
                <a:solidFill>
                  <a:schemeClr val="tx1"/>
                </a:solidFill>
                <a:effectLst/>
                <a:uLnTx/>
                <a:uFillTx/>
                <a:ea typeface="游ゴシック"/>
                <a:cs typeface="+mn-cs"/>
              </a:rPr>
              <a:t>○ Organizing creative activities </a:t>
            </a:r>
            <a:r>
              <a:rPr lang="en-US" sz="900" b="0" i="0" u="none" strike="noStrike" kern="1200" cap="none" spc="0" normalizeH="0" noProof="0" dirty="0">
                <a:ln>
                  <a:noFill/>
                </a:ln>
                <a:solidFill>
                  <a:schemeClr val="tx1"/>
                </a:solidFill>
                <a:effectLst/>
                <a:uLnTx/>
                <a:uFillTx/>
                <a:ea typeface="游ゴシック"/>
                <a:cs typeface="+mn-cs"/>
              </a:rPr>
              <a:t>in Osaka, including a wide range of cultural and artistic activities and new content such as esports </a:t>
            </a:r>
            <a:endParaRPr lang="en-US" sz="900" b="0" i="0" u="none" strike="noStrike" kern="1200" cap="none" spc="0" normalizeH="0" baseline="0" noProof="0" dirty="0">
              <a:ln>
                <a:noFill/>
              </a:ln>
              <a:solidFill>
                <a:schemeClr val="tx1"/>
              </a:solidFill>
              <a:effectLst/>
              <a:uLnTx/>
              <a:uFillTx/>
              <a:ea typeface="游ゴシック"/>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schemeClr val="tx1"/>
                </a:solidFill>
                <a:effectLst/>
                <a:uLnTx/>
                <a:uFillTx/>
                <a:ea typeface="游ゴシック"/>
                <a:cs typeface="+mn-cs"/>
              </a:rPr>
              <a:t>○ Through the </a:t>
            </a:r>
            <a:r>
              <a:rPr lang="en-US" sz="900" b="1" i="0" u="none" strike="noStrike" kern="1200" cap="none" spc="0" normalizeH="0" noProof="0" dirty="0">
                <a:ln>
                  <a:noFill/>
                </a:ln>
                <a:solidFill>
                  <a:schemeClr val="tx1"/>
                </a:solidFill>
                <a:effectLst/>
                <a:uLnTx/>
                <a:uFillTx/>
                <a:ea typeface="游ゴシック"/>
                <a:cs typeface="+mn-cs"/>
              </a:rPr>
              <a:t>city's improved attractiveness</a:t>
            </a:r>
            <a:r>
              <a:rPr lang="en-US" sz="900" i="0" u="none" strike="noStrike" kern="1200" cap="none" spc="0" normalizeH="0" noProof="0" dirty="0">
                <a:ln>
                  <a:noFill/>
                </a:ln>
                <a:solidFill>
                  <a:schemeClr val="tx1"/>
                </a:solidFill>
                <a:effectLst/>
                <a:uLnTx/>
                <a:uFillTx/>
                <a:ea typeface="游ゴシック"/>
                <a:cs typeface="+mn-cs"/>
              </a:rPr>
              <a:t>,</a:t>
            </a:r>
            <a:r>
              <a:rPr lang="en-US" sz="900" b="0" i="0" u="none" strike="noStrike" kern="1200" cap="none" spc="0" normalizeH="0" noProof="0" dirty="0">
                <a:ln>
                  <a:noFill/>
                </a:ln>
                <a:solidFill>
                  <a:schemeClr val="tx1"/>
                </a:solidFill>
                <a:effectLst/>
                <a:uLnTx/>
                <a:uFillTx/>
                <a:ea typeface="游ゴシック"/>
                <a:cs typeface="+mn-cs"/>
              </a:rPr>
              <a:t> attracting creative talent both from Japan and abroad while building an environment where they can thrive, thereby forming a creative city.</a:t>
            </a:r>
            <a:endParaRPr kumimoji="1" lang="en-US" sz="900" b="0" i="0" u="none" strike="noStrike" kern="1200" cap="none" spc="0" normalizeH="0" baseline="0" noProof="0" dirty="0">
              <a:ln>
                <a:noFill/>
              </a:ln>
              <a:solidFill>
                <a:schemeClr val="tx1"/>
              </a:solidFill>
              <a:effectLst/>
              <a:uLnTx/>
              <a:uFillTx/>
              <a:ea typeface="游ゴシック"/>
              <a:cs typeface="+mn-cs"/>
            </a:endParaRPr>
          </a:p>
        </p:txBody>
      </p:sp>
      <p:sp>
        <p:nvSpPr>
          <p:cNvPr id="18" name="正方形/長方形 17">
            <a:extLst>
              <a:ext uri="{FF2B5EF4-FFF2-40B4-BE49-F238E27FC236}">
                <a16:creationId xmlns:a16="http://schemas.microsoft.com/office/drawing/2014/main" id="{AEC6A25A-4CF5-4DB1-A00D-F3A993C5B2C5}"/>
              </a:ext>
            </a:extLst>
          </p:cNvPr>
          <p:cNvSpPr/>
          <p:nvPr/>
        </p:nvSpPr>
        <p:spPr>
          <a:xfrm>
            <a:off x="206422" y="882279"/>
            <a:ext cx="9486562" cy="1315914"/>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1) Promoting creative activities</a:t>
            </a:r>
            <a:endParaRPr lang="en-US" sz="1100" b="1"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rPr>
              <a:t>　・Collaboration for the growth and development of diverse cultural and artistic activities</a:t>
            </a:r>
            <a:endParaRPr lang="en-US" sz="1100" noProof="0" dirty="0">
              <a:solidFill>
                <a:schemeClr val="tx1"/>
              </a:solidFill>
              <a:ea typeface="Meiryo UI"/>
            </a:endParaRPr>
          </a:p>
          <a:p>
            <a:pPr marL="454025" indent="-454025" rtl="0"/>
            <a:r>
              <a:rPr lang="en-US" sz="900" noProof="0" dirty="0">
                <a:solidFill>
                  <a:schemeClr val="tx1"/>
                </a:solidFill>
                <a:ea typeface="游ゴシック"/>
              </a:rPr>
              <a:t>　　　⇒ We aim at the sustainable growth and development of cultural and artistic activities by promoting co-creation among various stakeholders such as cultural and artistic professionals, local communities, academia, and businesses, and by hosting art fairs and other events that connect cultural and artistic activities to business.</a:t>
            </a:r>
          </a:p>
          <a:p>
            <a:pPr rtl="0">
              <a:spcBef>
                <a:spcPts val="600"/>
              </a:spcBef>
            </a:pPr>
            <a:r>
              <a:rPr lang="en-US" sz="1100" b="1" noProof="0" dirty="0">
                <a:solidFill>
                  <a:schemeClr val="tx1"/>
                </a:solidFill>
                <a:ea typeface="游ゴシック"/>
              </a:rPr>
              <a:t>　・Enhancing the popularity of esports, etc.　</a:t>
            </a:r>
            <a:endParaRPr kumimoji="1" lang="en-US" sz="1100" noProof="0" dirty="0">
              <a:solidFill>
                <a:schemeClr val="tx1"/>
              </a:solidFill>
              <a:ea typeface="游ゴシック"/>
            </a:endParaRPr>
          </a:p>
          <a:p>
            <a:pPr marL="447675" indent="-447675" rtl="0"/>
            <a:r>
              <a:rPr lang="en-US" sz="900" noProof="0" dirty="0">
                <a:solidFill>
                  <a:schemeClr val="tx1"/>
                </a:solidFill>
                <a:ea typeface="游ゴシック"/>
              </a:rPr>
              <a:t>　　　⇒ We aim to host more tournaments, aiming for the regular holding of major tournaments in Osaka, and to attract related and peripheral industries and personnel such as equipment companies, streaming companies, educational institutions, and railway companies, thereby promoting the spread of new entertainment content.</a:t>
            </a:r>
            <a:endParaRPr lang="en-US" sz="900" noProof="0" dirty="0">
              <a:solidFill>
                <a:schemeClr val="tx1"/>
              </a:solidFill>
              <a:ea typeface="游ゴシック"/>
              <a:cs typeface="Calibri"/>
            </a:endParaRPr>
          </a:p>
        </p:txBody>
      </p:sp>
      <p:sp>
        <p:nvSpPr>
          <p:cNvPr id="7" name="正方形/長方形 10">
            <a:extLst>
              <a:ext uri="{FF2B5EF4-FFF2-40B4-BE49-F238E27FC236}">
                <a16:creationId xmlns:a16="http://schemas.microsoft.com/office/drawing/2014/main" id="{6539306C-86B4-AA5E-326B-8BEE68A9AF2D}"/>
              </a:ext>
            </a:extLst>
          </p:cNvPr>
          <p:cNvSpPr/>
          <p:nvPr/>
        </p:nvSpPr>
        <p:spPr>
          <a:xfrm>
            <a:off x="206422" y="2368197"/>
            <a:ext cx="9486562" cy="1946942"/>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rtl="0"/>
            <a:r>
              <a:rPr lang="en-US" sz="1100" b="1" noProof="0" dirty="0">
                <a:solidFill>
                  <a:schemeClr val="tx1"/>
                </a:solidFill>
              </a:rPr>
              <a:t>2) Attracting and fostering creative talent</a:t>
            </a:r>
            <a:endParaRPr kumimoji="1" lang="en-US" sz="1100" b="1" noProof="0" dirty="0">
              <a:solidFill>
                <a:schemeClr val="tx1"/>
              </a:solidFill>
            </a:endParaRPr>
          </a:p>
          <a:p>
            <a:pPr rtl="0">
              <a:spcBef>
                <a:spcPts val="600"/>
              </a:spcBef>
            </a:pPr>
            <a:r>
              <a:rPr lang="en-US" sz="1100" b="1" noProof="0" dirty="0">
                <a:solidFill>
                  <a:schemeClr val="tx1"/>
                </a:solidFill>
                <a:ea typeface="游ゴシック"/>
              </a:rPr>
              <a:t>　・Improving an environment that attracts and fosters creative talent　</a:t>
            </a:r>
            <a:endParaRPr kumimoji="1" lang="en-US" sz="1100" b="1" noProof="0" dirty="0">
              <a:solidFill>
                <a:schemeClr val="tx1"/>
              </a:solidFill>
              <a:ea typeface="游ゴシック"/>
            </a:endParaRPr>
          </a:p>
          <a:p>
            <a:pPr marL="466725" indent="-466725" defTabSz="447675" rtl="0"/>
            <a:r>
              <a:rPr lang="en-US" sz="900" noProof="0" dirty="0">
                <a:solidFill>
                  <a:schemeClr val="tx1"/>
                </a:solidFill>
                <a:ea typeface="游ゴシック"/>
              </a:rPr>
              <a:t>　　　⇒ To increase opportunities for creators to thrive in the local area and to integrate the growing creative market into the local economic cycle, we will promote initiatives such as collaboration with existing markets.</a:t>
            </a:r>
            <a:endParaRPr lang="en-US" sz="900" strike="sngStrike" noProof="0" dirty="0">
              <a:solidFill>
                <a:schemeClr val="tx1"/>
              </a:solidFill>
              <a:highlight>
                <a:srgbClr val="00FFFF"/>
              </a:highlight>
              <a:ea typeface="游ゴシック"/>
              <a:cs typeface="Calibri"/>
            </a:endParaRPr>
          </a:p>
          <a:p>
            <a:pPr rtl="0">
              <a:spcBef>
                <a:spcPts val="600"/>
              </a:spcBef>
            </a:pPr>
            <a:r>
              <a:rPr lang="en-US" sz="1100" b="1" noProof="0" dirty="0">
                <a:solidFill>
                  <a:schemeClr val="tx1"/>
                </a:solidFill>
                <a:ea typeface="游ゴシック"/>
              </a:rPr>
              <a:t>　・Attracting and revitalizing the creative industries</a:t>
            </a:r>
            <a:endParaRPr kumimoji="1" lang="en-US" sz="1100" b="1" noProof="0" dirty="0">
              <a:solidFill>
                <a:schemeClr val="tx1"/>
              </a:solidFill>
            </a:endParaRPr>
          </a:p>
          <a:p>
            <a:pPr marL="454025" indent="-454025" rtl="0"/>
            <a:r>
              <a:rPr lang="en-US" sz="900" noProof="0" dirty="0">
                <a:solidFill>
                  <a:schemeClr val="tx1"/>
                </a:solidFill>
              </a:rPr>
              <a:t>　　　⇒ MEBIC (Creative Network Center Osaka) supports Osaka's creative businesses by promoting collaboration and co-creation through networking, creating opportunities for creators to thrive through information dissemination and business matching, and strengthening creators' business skills, thereby attracting and revitalizing related talent and companies.</a:t>
            </a:r>
            <a:r>
              <a:rPr lang="en-US" sz="900" noProof="0" dirty="0">
                <a:solidFill>
                  <a:schemeClr val="tx1"/>
                </a:solidFill>
                <a:ea typeface="游ゴシック"/>
              </a:rPr>
              <a:t>　</a:t>
            </a:r>
            <a:r>
              <a:rPr lang="en-US" sz="1000" noProof="0" dirty="0">
                <a:solidFill>
                  <a:schemeClr val="tx1"/>
                </a:solidFill>
                <a:ea typeface="游ゴシック"/>
              </a:rPr>
              <a:t>　　　　　　　</a:t>
            </a:r>
            <a:endParaRPr lang="en-US" sz="1000" noProof="0" dirty="0">
              <a:solidFill>
                <a:schemeClr val="tx1"/>
              </a:solidFill>
              <a:ea typeface="Meiryo UI"/>
            </a:endParaRPr>
          </a:p>
          <a:p>
            <a:pPr rtl="0">
              <a:spcBef>
                <a:spcPts val="600"/>
              </a:spcBef>
            </a:pPr>
            <a:r>
              <a:rPr lang="en-US" sz="1100" b="1" noProof="0" dirty="0">
                <a:solidFill>
                  <a:schemeClr val="tx1"/>
                </a:solidFill>
              </a:rPr>
              <a:t>　・Fostering art management talent to create an environment where artists can thrive</a:t>
            </a:r>
            <a:endParaRPr kumimoji="1" lang="en-US" sz="1100" b="1" noProof="0" dirty="0">
              <a:solidFill>
                <a:schemeClr val="tx1"/>
              </a:solidFill>
            </a:endParaRPr>
          </a:p>
          <a:p>
            <a:pPr marL="460375" indent="-460375" rtl="0"/>
            <a:r>
              <a:rPr lang="en-US" sz="900" noProof="0" dirty="0">
                <a:solidFill>
                  <a:schemeClr val="tx1"/>
                </a:solidFill>
                <a:ea typeface="游ゴシック"/>
              </a:rPr>
              <a:t>　　　⇒ To build an environment in which artists can root themselves and pursue their activities in Osaka, we will train art management professionals who can support related planning, publicity and fundraising, we aim to activate cultural and artistic activities across all of Osaka.</a:t>
            </a:r>
          </a:p>
          <a:p>
            <a:pPr rtl="0"/>
            <a:r>
              <a:rPr lang="en-US" sz="1000" noProof="0" dirty="0">
                <a:solidFill>
                  <a:schemeClr val="tx1"/>
                </a:solidFill>
                <a:ea typeface="游ゴシック"/>
              </a:rPr>
              <a:t>　　　　　</a:t>
            </a:r>
          </a:p>
          <a:p>
            <a:pPr rtl="0"/>
            <a:endParaRPr lang="en-US" sz="1000" noProof="0" dirty="0">
              <a:solidFill>
                <a:schemeClr val="tx1"/>
              </a:solidFill>
              <a:ea typeface="游ゴシック"/>
              <a:cs typeface="Calibri"/>
            </a:endParaRPr>
          </a:p>
        </p:txBody>
      </p:sp>
      <p:sp>
        <p:nvSpPr>
          <p:cNvPr id="10" name="テキスト ボックス 17">
            <a:extLst>
              <a:ext uri="{FF2B5EF4-FFF2-40B4-BE49-F238E27FC236}">
                <a16:creationId xmlns:a16="http://schemas.microsoft.com/office/drawing/2014/main" id="{9360B2F5-5B39-7CE1-09EE-5821208DCF4B}"/>
              </a:ext>
            </a:extLst>
          </p:cNvPr>
          <p:cNvSpPr txBox="1"/>
          <p:nvPr/>
        </p:nvSpPr>
        <p:spPr>
          <a:xfrm>
            <a:off x="-1" y="4439073"/>
            <a:ext cx="6365082" cy="307777"/>
          </a:xfrm>
          <a:prstGeom prst="rect">
            <a:avLst/>
          </a:prstGeom>
          <a:noFill/>
          <a:ln>
            <a:no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(4) World-class entertainment that showcases Osaka’s unique character</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12" name="四角形: 角を丸くする 18">
            <a:extLst>
              <a:ext uri="{FF2B5EF4-FFF2-40B4-BE49-F238E27FC236}">
                <a16:creationId xmlns:a16="http://schemas.microsoft.com/office/drawing/2014/main" id="{3B590285-597F-715F-5325-D027B7BD67A1}"/>
              </a:ext>
            </a:extLst>
          </p:cNvPr>
          <p:cNvSpPr/>
          <p:nvPr/>
        </p:nvSpPr>
        <p:spPr>
          <a:xfrm>
            <a:off x="365414" y="4746850"/>
            <a:ext cx="9190478" cy="383014"/>
          </a:xfrm>
          <a:prstGeom prst="roundRect">
            <a:avLst>
              <a:gd name="adj" fmla="val 0"/>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rtlCol="0" anchor="t"/>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schemeClr val="tx1"/>
                </a:solidFill>
                <a:effectLst/>
                <a:uLnTx/>
                <a:uFillTx/>
                <a:ea typeface="游ゴシック" panose="020B0400000000000000" pitchFamily="50" charset="-128"/>
                <a:cs typeface="+mn-cs"/>
              </a:rPr>
              <a:t>○ Creating world-class </a:t>
            </a:r>
            <a:r>
              <a:rPr lang="en-US" sz="900" b="1" i="0" u="none" strike="noStrike" kern="1200" cap="none" spc="0" normalizeH="0" noProof="0" dirty="0">
                <a:ln>
                  <a:noFill/>
                </a:ln>
                <a:solidFill>
                  <a:schemeClr val="tx1"/>
                </a:solidFill>
                <a:effectLst/>
                <a:uLnTx/>
                <a:uFillTx/>
                <a:ea typeface="游ゴシック" panose="020B0400000000000000" pitchFamily="50" charset="-128"/>
                <a:cs typeface="+mn-cs"/>
              </a:rPr>
              <a:t>entertainment content </a:t>
            </a:r>
            <a:r>
              <a:rPr lang="en-US" sz="900" b="0" i="0" u="none" strike="noStrike" kern="1200" cap="none" spc="0" normalizeH="0" noProof="0" dirty="0">
                <a:ln>
                  <a:noFill/>
                </a:ln>
                <a:solidFill>
                  <a:schemeClr val="tx1"/>
                </a:solidFill>
                <a:effectLst/>
                <a:uLnTx/>
                <a:uFillTx/>
                <a:ea typeface="游ゴシック" panose="020B0400000000000000" pitchFamily="50" charset="-128"/>
                <a:cs typeface="+mn-cs"/>
              </a:rPr>
              <a:t>that represents Osaka and showcases the city's appeal to the world with a view to the construction of a new large-scale arena.</a:t>
            </a:r>
            <a:endParaRPr kumimoji="1" lang="en-US" sz="900" b="0" i="0" u="none" strike="noStrike" kern="1200" cap="none" spc="0" normalizeH="0" baseline="0" noProof="0" dirty="0">
              <a:ln>
                <a:noFill/>
              </a:ln>
              <a:solidFill>
                <a:schemeClr val="tx1"/>
              </a:solidFill>
              <a:effectLst/>
              <a:uLnTx/>
              <a:uFillTx/>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schemeClr val="tx1"/>
                </a:solidFill>
                <a:effectLst/>
                <a:uLnTx/>
                <a:uFillTx/>
                <a:ea typeface="游ゴシック" panose="020B0400000000000000" pitchFamily="50" charset="-128"/>
                <a:cs typeface="+mn-cs"/>
              </a:rPr>
              <a:t>○ Strengthening facilities that create attractive spaces such </a:t>
            </a:r>
            <a:r>
              <a:rPr lang="en-US" sz="900" b="1" i="0" u="none" strike="noStrike" kern="1200" cap="none" spc="0" normalizeH="0" noProof="0" dirty="0">
                <a:ln>
                  <a:noFill/>
                </a:ln>
                <a:solidFill>
                  <a:schemeClr val="tx1"/>
                </a:solidFill>
                <a:effectLst/>
                <a:uLnTx/>
                <a:uFillTx/>
                <a:ea typeface="游ゴシック" panose="020B0400000000000000" pitchFamily="50" charset="-128"/>
                <a:cs typeface="+mn-cs"/>
              </a:rPr>
              <a:t>as large-scale arenas</a:t>
            </a:r>
            <a:r>
              <a:rPr lang="en-US" sz="900" b="0" i="0" u="none" strike="noStrike" kern="1200" cap="none" spc="0" normalizeH="0" noProof="0" dirty="0">
                <a:ln>
                  <a:noFill/>
                </a:ln>
                <a:solidFill>
                  <a:schemeClr val="tx1"/>
                </a:solidFill>
                <a:effectLst/>
                <a:uLnTx/>
                <a:uFillTx/>
                <a:ea typeface="游ゴシック" panose="020B0400000000000000" pitchFamily="50" charset="-128"/>
                <a:cs typeface="+mn-cs"/>
              </a:rPr>
              <a:t>, while utilizing them to provide memorable spaces for large-scale music, sporting, and other events.</a:t>
            </a:r>
            <a:endParaRPr kumimoji="1" lang="en-US" sz="900" b="0" i="0" u="none" strike="noStrike" kern="1200" cap="none" spc="0" normalizeH="0" baseline="0" noProof="0" dirty="0">
              <a:ln>
                <a:noFill/>
              </a:ln>
              <a:solidFill>
                <a:schemeClr val="tx1"/>
              </a:solidFill>
              <a:effectLst/>
              <a:uLnTx/>
              <a:uFillTx/>
              <a:ea typeface="游ゴシック" panose="020B0400000000000000" pitchFamily="50" charset="-128"/>
              <a:cs typeface="+mn-cs"/>
            </a:endParaRPr>
          </a:p>
        </p:txBody>
      </p:sp>
      <p:sp>
        <p:nvSpPr>
          <p:cNvPr id="14" name="正方形/長方形 19">
            <a:extLst>
              <a:ext uri="{FF2B5EF4-FFF2-40B4-BE49-F238E27FC236}">
                <a16:creationId xmlns:a16="http://schemas.microsoft.com/office/drawing/2014/main" id="{64DCC889-F670-8B2F-9567-485FE169D28C}"/>
              </a:ext>
            </a:extLst>
          </p:cNvPr>
          <p:cNvSpPr/>
          <p:nvPr/>
        </p:nvSpPr>
        <p:spPr>
          <a:xfrm>
            <a:off x="206422" y="5214897"/>
            <a:ext cx="9486562" cy="1203570"/>
          </a:xfrm>
          <a:prstGeom prst="rect">
            <a:avLst/>
          </a:prstGeom>
          <a:no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1) Providing world-class, killer content that showcases Osaka’s unique character</a:t>
            </a:r>
            <a:endParaRPr kumimoji="1" lang="en-US" sz="1100" b="1" noProof="0" dirty="0">
              <a:solidFill>
                <a:schemeClr val="tx1"/>
              </a:solidFill>
            </a:endParaRPr>
          </a:p>
          <a:p>
            <a:pPr rtl="0">
              <a:spcBef>
                <a:spcPts val="600"/>
              </a:spcBef>
            </a:pPr>
            <a:r>
              <a:rPr lang="en-US" sz="1100" b="1" noProof="0" dirty="0">
                <a:solidFill>
                  <a:schemeClr val="tx1"/>
                </a:solidFill>
              </a:rPr>
              <a:t>　・Enhancing the appeal of Water City Osaka</a:t>
            </a:r>
            <a:endParaRPr kumimoji="1" lang="en-US" sz="1100" b="1" noProof="0" dirty="0">
              <a:solidFill>
                <a:schemeClr val="tx1"/>
              </a:solidFill>
            </a:endParaRPr>
          </a:p>
          <a:p>
            <a:pPr marL="466725" indent="-466725" rtl="0"/>
            <a:r>
              <a:rPr lang="en-US" sz="900" noProof="0" dirty="0">
                <a:solidFill>
                  <a:schemeClr val="tx1"/>
                </a:solidFill>
              </a:rPr>
              <a:t>　　　⇒ Along with further revitalizing the water corridor, we will promote the enhancement of the appeal of “Water City Osaka” by improving the appeal of waterfront spaces and creating a pleasant waterfront environment.</a:t>
            </a:r>
            <a:endParaRPr kumimoji="1" lang="en-US" sz="900" noProof="0" dirty="0">
              <a:solidFill>
                <a:schemeClr val="tx1"/>
              </a:solidFill>
            </a:endParaRPr>
          </a:p>
          <a:p>
            <a:pPr rtl="0">
              <a:spcBef>
                <a:spcPts val="600"/>
              </a:spcBef>
            </a:pPr>
            <a:r>
              <a:rPr lang="en-US" sz="1100" b="1" noProof="0" dirty="0">
                <a:solidFill>
                  <a:schemeClr val="tx1"/>
                </a:solidFill>
                <a:ea typeface="游ゴシック"/>
              </a:rPr>
              <a:t>　・Promoting the appeal of Midosuji (Boulevard) both domestically and internationally </a:t>
            </a:r>
            <a:endParaRPr lang="en-US" sz="1100" b="1" noProof="0" dirty="0">
              <a:solidFill>
                <a:schemeClr val="tx1"/>
              </a:solidFill>
              <a:ea typeface="游ゴシック"/>
              <a:cs typeface="Calibri"/>
            </a:endParaRPr>
          </a:p>
          <a:p>
            <a:pPr rtl="0"/>
            <a:r>
              <a:rPr lang="en-US" sz="900" noProof="0" dirty="0">
                <a:solidFill>
                  <a:schemeClr val="tx1"/>
                </a:solidFill>
                <a:ea typeface="游ゴシック"/>
              </a:rPr>
              <a:t>　　　⇒ By organizing promotional events on Midosuji that effectively reach international inbound tourists, we aim to showcase the charm of Osaka to both domestically and abroad.</a:t>
            </a:r>
            <a:endParaRPr lang="en-US" sz="900" noProof="0" dirty="0">
              <a:solidFill>
                <a:schemeClr val="tx1"/>
              </a:solidFill>
            </a:endParaRPr>
          </a:p>
        </p:txBody>
      </p:sp>
      <p:sp>
        <p:nvSpPr>
          <p:cNvPr id="4" name="スライド番号プレースホルダー 1">
            <a:extLst>
              <a:ext uri="{FF2B5EF4-FFF2-40B4-BE49-F238E27FC236}">
                <a16:creationId xmlns:a16="http://schemas.microsoft.com/office/drawing/2014/main" id="{F90AF52C-DE5E-4183-4988-97E9855BBD6F}"/>
              </a:ext>
            </a:extLst>
          </p:cNvPr>
          <p:cNvSpPr>
            <a:spLocks noGrp="1"/>
          </p:cNvSpPr>
          <p:nvPr>
            <p:ph type="sldNum" sz="quarter" idx="12"/>
          </p:nvPr>
        </p:nvSpPr>
        <p:spPr>
          <a:xfrm>
            <a:off x="9597663" y="6449305"/>
            <a:ext cx="416670" cy="408695"/>
          </a:xfrm>
          <a:solidFill>
            <a:schemeClr val="bg1"/>
          </a:solidFill>
          <a:effectLst/>
        </p:spPr>
        <p:txBody>
          <a:bodyPr rtlCol="0"/>
          <a:lstStyle/>
          <a:p>
            <a:pPr rtl="0"/>
            <a:fld id="{DDF82107-93BA-490C-9453-044014AF67CD}" type="slidenum">
              <a:rPr kumimoji="1" lang="en-US" noProof="0" smtClean="0">
                <a:latin typeface="+mn-lt"/>
              </a:rPr>
              <a:pPr rtl="0"/>
              <a:t>30</a:t>
            </a:fld>
            <a:endParaRPr kumimoji="1" lang="en-US" noProof="0" dirty="0">
              <a:latin typeface="+mn-lt"/>
            </a:endParaRPr>
          </a:p>
        </p:txBody>
      </p:sp>
    </p:spTree>
    <p:extLst>
      <p:ext uri="{BB962C8B-B14F-4D97-AF65-F5344CB8AC3E}">
        <p14:creationId xmlns:p14="http://schemas.microsoft.com/office/powerpoint/2010/main" val="25216371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B8A8A0E7-EB93-4AA5-A576-71934846A050}"/>
              </a:ext>
            </a:extLst>
          </p:cNvPr>
          <p:cNvSpPr/>
          <p:nvPr/>
        </p:nvSpPr>
        <p:spPr>
          <a:xfrm>
            <a:off x="204304" y="105978"/>
            <a:ext cx="9495274" cy="1557492"/>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cs typeface="Calibri"/>
              </a:rPr>
              <a:t>　・Enhancing the city’s appeal by utilizing Osaka's diverse cultural resources</a:t>
            </a:r>
            <a:endParaRPr lang="en-US" sz="1100" noProof="0" dirty="0">
              <a:solidFill>
                <a:schemeClr val="tx1"/>
              </a:solidFill>
              <a:ea typeface="游ゴシック"/>
              <a:cs typeface="Calibri"/>
            </a:endParaRPr>
          </a:p>
          <a:p>
            <a:pPr rtl="0"/>
            <a:r>
              <a:rPr lang="en-US" sz="900" noProof="0" dirty="0">
                <a:solidFill>
                  <a:schemeClr val="tx1"/>
                </a:solidFill>
                <a:ea typeface="游ゴシック"/>
                <a:cs typeface="Calibri"/>
              </a:rPr>
              <a:t>　　　⇒ Enhancing urban appeal of Osaka by utilizing various cultural resources within the prefecture, including traditional performing arts and entertainments of the Kansai region</a:t>
            </a:r>
          </a:p>
          <a:p>
            <a:pPr rtl="0">
              <a:spcBef>
                <a:spcPts val="300"/>
              </a:spcBef>
            </a:pPr>
            <a:r>
              <a:rPr lang="en-US" sz="1100" b="1" noProof="0" dirty="0">
                <a:solidFill>
                  <a:schemeClr val="tx1"/>
                </a:solidFill>
                <a:ea typeface="游ゴシック"/>
              </a:rPr>
              <a:t>　・The evolution and development of the Osaka Marathon</a:t>
            </a:r>
            <a:endParaRPr lang="en-US" sz="1100" b="1" noProof="0" dirty="0">
              <a:solidFill>
                <a:schemeClr val="tx1"/>
              </a:solidFill>
              <a:ea typeface="游ゴシック"/>
              <a:cs typeface="Calibri" panose="020F0502020204030204"/>
            </a:endParaRPr>
          </a:p>
          <a:p>
            <a:pPr marL="460375" indent="-460375" rtl="0"/>
            <a:r>
              <a:rPr lang="en-US" sz="900" noProof="0" dirty="0">
                <a:solidFill>
                  <a:schemeClr val="tx1"/>
                </a:solidFill>
                <a:ea typeface="游ゴシック"/>
              </a:rPr>
              <a:t>　　　⇒ Through this event, we aim to impress runners and spectators from both Japan and abroad with the vibrancy and charm of Osaka's cityscape, while showcasing Osaka's urban appeal through hosting the marathon as an international sporting event.</a:t>
            </a:r>
          </a:p>
          <a:p>
            <a:pPr rtl="0">
              <a:spcBef>
                <a:spcPts val="300"/>
              </a:spcBef>
            </a:pPr>
            <a:r>
              <a:rPr lang="en-US" sz="1100" b="1" noProof="0" dirty="0">
                <a:solidFill>
                  <a:schemeClr val="tx1"/>
                </a:solidFill>
              </a:rPr>
              <a:t>　・Creating edgy new entertainment content</a:t>
            </a:r>
            <a:endParaRPr lang="en-US" sz="1100" b="1" noProof="0" dirty="0">
              <a:solidFill>
                <a:schemeClr val="tx1"/>
              </a:solidFill>
              <a:cs typeface="Calibri" panose="020F0502020204030204"/>
            </a:endParaRPr>
          </a:p>
          <a:p>
            <a:pPr rtl="0"/>
            <a:r>
              <a:rPr lang="en-US" sz="900" noProof="0" dirty="0">
                <a:solidFill>
                  <a:schemeClr val="tx1"/>
                </a:solidFill>
              </a:rPr>
              <a:t>　　　⇒ We aim to continuously host edgy entertainment events that captivate audiences both in Japan and abroad.</a:t>
            </a:r>
          </a:p>
          <a:p>
            <a:pPr rtl="0">
              <a:spcBef>
                <a:spcPts val="300"/>
              </a:spcBef>
            </a:pPr>
            <a:r>
              <a:rPr lang="en-US" sz="1100" b="1" noProof="0" dirty="0">
                <a:solidFill>
                  <a:schemeClr val="tx1"/>
                </a:solidFill>
                <a:ea typeface="游ゴシック"/>
                <a:cs typeface="Calibri"/>
              </a:rPr>
              <a:t>　・Providing new flying experiences using AAMs</a:t>
            </a:r>
            <a:br>
              <a:rPr lang="en-US" sz="1100" b="1" dirty="0">
                <a:solidFill>
                  <a:schemeClr val="tx1"/>
                </a:solidFill>
                <a:ea typeface="游ゴシック"/>
                <a:cs typeface="Calibri"/>
              </a:rPr>
            </a:br>
            <a:r>
              <a:rPr lang="en-US" sz="900" noProof="0" dirty="0">
                <a:solidFill>
                  <a:schemeClr val="tx1"/>
                </a:solidFill>
                <a:ea typeface="游ゴシック"/>
                <a:cs typeface="Calibri"/>
              </a:rPr>
              <a:t>　　　⇒ Offering a sightseeing tour around the bay area, for instance, we are the first in the country to provide flight experiences in Advanced Air Mobilities (AAMs).</a:t>
            </a:r>
            <a:endParaRPr lang="en-US" sz="1600" noProof="0" dirty="0">
              <a:solidFill>
                <a:schemeClr val="tx1"/>
              </a:solidFill>
            </a:endParaRPr>
          </a:p>
        </p:txBody>
      </p:sp>
      <p:sp>
        <p:nvSpPr>
          <p:cNvPr id="4" name="正方形/長方形 11">
            <a:extLst>
              <a:ext uri="{FF2B5EF4-FFF2-40B4-BE49-F238E27FC236}">
                <a16:creationId xmlns:a16="http://schemas.microsoft.com/office/drawing/2014/main" id="{9A9471F6-4CB4-634C-3B8A-0D20E5C8F824}"/>
              </a:ext>
            </a:extLst>
          </p:cNvPr>
          <p:cNvSpPr/>
          <p:nvPr/>
        </p:nvSpPr>
        <p:spPr>
          <a:xfrm>
            <a:off x="202391" y="3763852"/>
            <a:ext cx="9495274" cy="1188415"/>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1) Making Osaka's cuisine an international brand</a:t>
            </a:r>
            <a:endParaRPr lang="en-US" sz="1100" b="1" noProof="0" dirty="0">
              <a:solidFill>
                <a:schemeClr val="tx1"/>
              </a:solidFill>
              <a:ea typeface="游ゴシック"/>
              <a:cs typeface="Calibri"/>
            </a:endParaRPr>
          </a:p>
          <a:p>
            <a:pPr rtl="0">
              <a:spcBef>
                <a:spcPts val="300"/>
              </a:spcBef>
            </a:pPr>
            <a:r>
              <a:rPr lang="en-US" sz="1100" b="1" noProof="0" dirty="0">
                <a:solidFill>
                  <a:schemeClr val="tx1"/>
                </a:solidFill>
                <a:ea typeface="游ゴシック"/>
              </a:rPr>
              <a:t>　・Creating and promoting the appeal of Osaka’s cuisine</a:t>
            </a:r>
            <a:endParaRPr lang="en-US" sz="1100" b="1" noProof="0" dirty="0">
              <a:solidFill>
                <a:schemeClr val="tx1"/>
              </a:solidFill>
              <a:ea typeface="游ゴシック"/>
              <a:cs typeface="Calibri"/>
            </a:endParaRPr>
          </a:p>
          <a:p>
            <a:pPr marL="447675" indent="-447675" rtl="0"/>
            <a:r>
              <a:rPr lang="en-US" sz="900" noProof="0" dirty="0">
                <a:solidFill>
                  <a:schemeClr val="tx1"/>
                </a:solidFill>
                <a:ea typeface="游ゴシック"/>
              </a:rPr>
              <a:t>　　   ⇒ We aim to create food-related content that attracts global attention and promote the appeal of Osaka’s food culture, while enhancing the presence of Osaka’s cuisine through research of its unique characteristics and strengths.　　　　</a:t>
            </a:r>
            <a:endParaRPr lang="en-US" sz="900" noProof="0" dirty="0">
              <a:solidFill>
                <a:schemeClr val="tx1"/>
              </a:solidFill>
              <a:ea typeface="游ゴシック"/>
              <a:cs typeface="Calibri"/>
            </a:endParaRPr>
          </a:p>
          <a:p>
            <a:pPr rtl="0">
              <a:spcBef>
                <a:spcPts val="300"/>
              </a:spcBef>
            </a:pPr>
            <a:r>
              <a:rPr lang="en-US" sz="1100" b="1" noProof="0" dirty="0">
                <a:solidFill>
                  <a:schemeClr val="tx1"/>
                </a:solidFill>
                <a:ea typeface="游ゴシック"/>
                <a:cs typeface="Calibri"/>
              </a:rPr>
              <a:t>　・Establishing a city-wide framework</a:t>
            </a:r>
          </a:p>
          <a:p>
            <a:pPr marL="447675" indent="-447675" rtl="0"/>
            <a:r>
              <a:rPr lang="en-US" sz="900" noProof="0" dirty="0">
                <a:solidFill>
                  <a:schemeClr val="tx1"/>
                </a:solidFill>
                <a:ea typeface="游ゴシック"/>
                <a:cs typeface="Calibri"/>
              </a:rPr>
              <a:t>　　   ⇒ We aim to establish the “Osaka Food Roundtable” (tentative name), comprising a wide range of stakeholders including producers, chefs, schools and the food and beverage industry, to build a city-wide framework to drive the initiative forward. </a:t>
            </a:r>
          </a:p>
          <a:p>
            <a:pPr rtl="0"/>
            <a:endParaRPr lang="en-US" sz="1000" noProof="0" dirty="0">
              <a:solidFill>
                <a:schemeClr val="tx1"/>
              </a:solidFill>
              <a:ea typeface="游ゴシック"/>
              <a:cs typeface="Calibri"/>
            </a:endParaRPr>
          </a:p>
        </p:txBody>
      </p:sp>
      <p:sp>
        <p:nvSpPr>
          <p:cNvPr id="6" name="テキスト ボックス 4">
            <a:extLst>
              <a:ext uri="{FF2B5EF4-FFF2-40B4-BE49-F238E27FC236}">
                <a16:creationId xmlns:a16="http://schemas.microsoft.com/office/drawing/2014/main" id="{D24C97E8-AB73-FADE-C724-92AB7C30EEEE}"/>
              </a:ext>
            </a:extLst>
          </p:cNvPr>
          <p:cNvSpPr txBox="1"/>
          <p:nvPr/>
        </p:nvSpPr>
        <p:spPr>
          <a:xfrm>
            <a:off x="0" y="2938136"/>
            <a:ext cx="5329881" cy="307777"/>
          </a:xfrm>
          <a:prstGeom prst="rect">
            <a:avLst/>
          </a:prstGeom>
          <a:noFill/>
          <a:ln>
            <a:noFill/>
          </a:ln>
        </p:spPr>
        <p:txBody>
          <a:bodyPr wrap="square" lIns="91440" tIns="45720" rIns="91440" bIns="45720" rtlCol="0" anchor="t">
            <a:spAutoFit/>
          </a:bodyPr>
          <a:lstStyle/>
          <a:p>
            <a:pPr defTabSz="653156" rtl="0">
              <a:defRPr/>
            </a:pPr>
            <a:r>
              <a:rPr lang="en-US" sz="1400" b="1" noProof="0" dirty="0">
                <a:ea typeface="BIZ UDゴシック"/>
                <a:cs typeface="HGP創英角ｺﾞｼｯｸUB" panose="020B0900000000000000" pitchFamily="50" charset="-128"/>
              </a:rPr>
              <a:t>(5) Upgrading the city’s brand through the appeal of Osaka’s cuisine</a:t>
            </a:r>
          </a:p>
        </p:txBody>
      </p:sp>
      <p:sp>
        <p:nvSpPr>
          <p:cNvPr id="8" name="四角形: 角を丸くする 5">
            <a:extLst>
              <a:ext uri="{FF2B5EF4-FFF2-40B4-BE49-F238E27FC236}">
                <a16:creationId xmlns:a16="http://schemas.microsoft.com/office/drawing/2014/main" id="{F5553F54-CED9-BB09-1760-4A032FEBB46F}"/>
              </a:ext>
            </a:extLst>
          </p:cNvPr>
          <p:cNvSpPr/>
          <p:nvPr/>
        </p:nvSpPr>
        <p:spPr>
          <a:xfrm>
            <a:off x="298852" y="3202249"/>
            <a:ext cx="9190478" cy="489838"/>
          </a:xfrm>
          <a:prstGeom prst="roundRect">
            <a:avLst>
              <a:gd name="adj" fmla="val 0"/>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pPr marL="133350" marR="0" lvl="0" indent="-133350" algn="l" defTabSz="457200" rtl="0">
              <a:lnSpc>
                <a:spcPct val="100000"/>
              </a:lnSpc>
              <a:spcBef>
                <a:spcPts val="0"/>
              </a:spcBef>
              <a:spcAft>
                <a:spcPts val="0"/>
              </a:spcAft>
              <a:buNone/>
              <a:tabLst/>
              <a:defRPr/>
            </a:pPr>
            <a:r>
              <a:rPr lang="en-US" sz="900" b="1" noProof="0" dirty="0">
                <a:solidFill>
                  <a:schemeClr val="tx1"/>
                </a:solidFill>
                <a:ea typeface="Yu Gothic"/>
                <a:cs typeface="+mn-lt"/>
              </a:rPr>
              <a:t>○ Promoting </a:t>
            </a:r>
            <a:r>
              <a:rPr lang="en-US" sz="900" noProof="0" dirty="0">
                <a:solidFill>
                  <a:schemeClr val="tx1"/>
                </a:solidFill>
                <a:ea typeface="Yu Gothic"/>
                <a:cs typeface="+mn-lt"/>
              </a:rPr>
              <a:t>Osaka's </a:t>
            </a:r>
            <a:r>
              <a:rPr lang="en-US" sz="900" b="1" noProof="0" dirty="0">
                <a:solidFill>
                  <a:schemeClr val="tx1"/>
                </a:solidFill>
                <a:ea typeface="Yu Gothic"/>
                <a:cs typeface="+mn-lt"/>
              </a:rPr>
              <a:t>cuisine overseas </a:t>
            </a:r>
            <a:r>
              <a:rPr lang="en-US" sz="900" noProof="0" dirty="0">
                <a:solidFill>
                  <a:schemeClr val="tx1"/>
                </a:solidFill>
                <a:ea typeface="Yu Gothic"/>
                <a:cs typeface="+mn-lt"/>
              </a:rPr>
              <a:t>not only for its deliciousness and price, but also for its holistic experience encompassing originality, regional characteristics and storytelling, thereby strengthening the attraction of visitors to Japan</a:t>
            </a:r>
            <a:endParaRPr lang="en-US" sz="900" b="0" i="0" u="none" strike="noStrike" kern="1200" cap="none" spc="0" normalizeH="0" baseline="0" noProof="0" dirty="0">
              <a:ln>
                <a:noFill/>
              </a:ln>
              <a:solidFill>
                <a:schemeClr val="tx1"/>
              </a:solidFill>
              <a:effectLst/>
              <a:uLnTx/>
              <a:uFillTx/>
              <a:ea typeface="Yu Gothic"/>
            </a:endParaRPr>
          </a:p>
          <a:p>
            <a:pPr rtl="0">
              <a:defRPr/>
            </a:pPr>
            <a:r>
              <a:rPr lang="en-US" sz="900" noProof="0" dirty="0">
                <a:solidFill>
                  <a:schemeClr val="tx1"/>
                </a:solidFill>
                <a:ea typeface="游ゴシック"/>
              </a:rPr>
              <a:t>○ Enhancing the appeal of Osaka-</a:t>
            </a:r>
            <a:r>
              <a:rPr lang="en-US" sz="900" noProof="0" dirty="0" err="1">
                <a:solidFill>
                  <a:schemeClr val="tx1"/>
                </a:solidFill>
                <a:ea typeface="游ゴシック"/>
              </a:rPr>
              <a:t>mon</a:t>
            </a:r>
            <a:r>
              <a:rPr lang="en-US" sz="900" noProof="0" dirty="0">
                <a:solidFill>
                  <a:schemeClr val="tx1"/>
                </a:solidFill>
                <a:ea typeface="游ゴシック"/>
              </a:rPr>
              <a:t> (Osaka-made products) as a tourist attraction and encouraging domestic and international tourists to travel various parts of the prefecture</a:t>
            </a:r>
            <a:endParaRPr lang="en-US" sz="900" noProof="0" dirty="0">
              <a:solidFill>
                <a:schemeClr val="tx1"/>
              </a:solidFill>
              <a:ea typeface="游ゴシック" panose="020B0400000000000000" pitchFamily="50" charset="-128"/>
            </a:endParaRPr>
          </a:p>
          <a:p>
            <a:pPr marL="0" marR="0" lvl="0" indent="0" algn="l" defTabSz="457200" rtl="0">
              <a:lnSpc>
                <a:spcPct val="100000"/>
              </a:lnSpc>
              <a:spcBef>
                <a:spcPts val="0"/>
              </a:spcBef>
              <a:spcAft>
                <a:spcPts val="0"/>
              </a:spcAft>
              <a:buClrTx/>
              <a:buSzTx/>
              <a:buFontTx/>
              <a:buNone/>
              <a:tabLst/>
              <a:defRPr/>
            </a:pPr>
            <a:endParaRPr lang="en-US" sz="1000" b="0" i="0" u="none" strike="noStrike" kern="1200" cap="none" spc="0" normalizeH="0" baseline="0" noProof="0" dirty="0">
              <a:ln>
                <a:noFill/>
              </a:ln>
              <a:solidFill>
                <a:schemeClr val="tx1"/>
              </a:solidFill>
              <a:effectLst/>
              <a:uLnTx/>
              <a:uFillTx/>
              <a:ea typeface="游ゴシック" panose="020B0400000000000000" pitchFamily="50" charset="-128"/>
              <a:cs typeface="Calibri"/>
            </a:endParaRPr>
          </a:p>
        </p:txBody>
      </p:sp>
      <p:sp>
        <p:nvSpPr>
          <p:cNvPr id="10" name="正方形/長方形 7">
            <a:extLst>
              <a:ext uri="{FF2B5EF4-FFF2-40B4-BE49-F238E27FC236}">
                <a16:creationId xmlns:a16="http://schemas.microsoft.com/office/drawing/2014/main" id="{FDCC6C06-59AF-41CD-0FFF-B0B9C92C30CC}"/>
              </a:ext>
            </a:extLst>
          </p:cNvPr>
          <p:cNvSpPr/>
          <p:nvPr/>
        </p:nvSpPr>
        <p:spPr>
          <a:xfrm>
            <a:off x="202391" y="1710804"/>
            <a:ext cx="9495274" cy="1213792"/>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2) Creating memorable and attractive spaces utilizing large-scale arenas</a:t>
            </a:r>
            <a:endParaRPr kumimoji="1" lang="en-US" sz="1100" b="1" noProof="0" dirty="0">
              <a:solidFill>
                <a:schemeClr val="tx1"/>
              </a:solidFill>
            </a:endParaRPr>
          </a:p>
          <a:p>
            <a:pPr>
              <a:spcBef>
                <a:spcPts val="300"/>
              </a:spcBef>
            </a:pPr>
            <a:r>
              <a:rPr lang="en-US" sz="1100" b="1" noProof="0" dirty="0">
                <a:solidFill>
                  <a:schemeClr val="tx1"/>
                </a:solidFill>
                <a:ea typeface="游ゴシック"/>
                <a:cs typeface="Calibri"/>
              </a:rPr>
              <a:t>     ・</a:t>
            </a:r>
            <a:r>
              <a:rPr lang="en-US" sz="1100" b="1" noProof="0" dirty="0">
                <a:solidFill>
                  <a:schemeClr val="tx1"/>
                </a:solidFill>
              </a:rPr>
              <a:t>Creating new sports and cultural hubs</a:t>
            </a:r>
            <a:endParaRPr lang="en-US" sz="1100" b="1" noProof="0" dirty="0">
              <a:solidFill>
                <a:schemeClr val="tx1"/>
              </a:solidFill>
              <a:cs typeface="Calibri" panose="020F0502020204030204"/>
            </a:endParaRPr>
          </a:p>
          <a:p>
            <a:pPr marL="484188" indent="-484188" rtl="0"/>
            <a:r>
              <a:rPr lang="en-US" sz="1000" noProof="0" dirty="0">
                <a:solidFill>
                  <a:schemeClr val="tx1"/>
                </a:solidFill>
                <a:ea typeface="游ゴシック"/>
              </a:rPr>
              <a:t>　　　</a:t>
            </a:r>
            <a:r>
              <a:rPr lang="en-US" sz="900" noProof="0" dirty="0">
                <a:solidFill>
                  <a:schemeClr val="tx1"/>
                </a:solidFill>
                <a:ea typeface="游ゴシック"/>
              </a:rPr>
              <a:t>⇒ We aim to create new hubs for sport and culture by utilizing existing facilities such as the Osaka Castle Hall, as well as large-scale arenas currently planned or proposed for development in areas around Expo </a:t>
            </a:r>
            <a:r>
              <a:rPr lang="ja-JP" altLang="en-US" sz="900" noProof="0" dirty="0">
                <a:solidFill>
                  <a:schemeClr val="tx1"/>
                </a:solidFill>
                <a:ea typeface="游ゴシック"/>
              </a:rPr>
              <a:t>’</a:t>
            </a:r>
            <a:r>
              <a:rPr lang="en-US" sz="900" noProof="0" dirty="0">
                <a:solidFill>
                  <a:schemeClr val="tx1"/>
                </a:solidFill>
                <a:ea typeface="游ゴシック"/>
              </a:rPr>
              <a:t>70 Commemorative Park</a:t>
            </a:r>
            <a:r>
              <a:rPr lang="ja-JP" altLang="en-US" sz="900" dirty="0">
                <a:solidFill>
                  <a:schemeClr val="tx1"/>
                </a:solidFill>
                <a:ea typeface="游ゴシック"/>
              </a:rPr>
              <a:t> </a:t>
            </a:r>
            <a:r>
              <a:rPr lang="en-US" sz="900" noProof="0" dirty="0">
                <a:solidFill>
                  <a:schemeClr val="tx1"/>
                </a:solidFill>
                <a:ea typeface="游ゴシック"/>
              </a:rPr>
              <a:t>Station and the eastern part of Osaka Castle.</a:t>
            </a:r>
            <a:endParaRPr kumimoji="1" lang="en-US" sz="900" noProof="0" dirty="0">
              <a:solidFill>
                <a:schemeClr val="tx1"/>
              </a:solidFill>
              <a:ea typeface="游ゴシック"/>
            </a:endParaRPr>
          </a:p>
          <a:p>
            <a:pPr>
              <a:spcBef>
                <a:spcPts val="300"/>
              </a:spcBef>
            </a:pPr>
            <a:r>
              <a:rPr lang="en-US" sz="1100" b="1" noProof="0" dirty="0">
                <a:solidFill>
                  <a:schemeClr val="tx1"/>
                </a:solidFill>
              </a:rPr>
              <a:t>　</a:t>
            </a:r>
            <a:r>
              <a:rPr lang="en-US" sz="1100" b="1" noProof="0" dirty="0">
                <a:solidFill>
                  <a:schemeClr val="tx1"/>
                </a:solidFill>
                <a:ea typeface="游ゴシック"/>
                <a:cs typeface="Calibri"/>
              </a:rPr>
              <a:t>・</a:t>
            </a:r>
            <a:r>
              <a:rPr lang="en-US" sz="1100" b="1" noProof="0" dirty="0">
                <a:solidFill>
                  <a:schemeClr val="tx1"/>
                </a:solidFill>
              </a:rPr>
              <a:t>Creating memorable content</a:t>
            </a:r>
            <a:endParaRPr lang="en-US" sz="1100" b="1" noProof="0" dirty="0">
              <a:solidFill>
                <a:schemeClr val="tx1"/>
              </a:solidFill>
              <a:cs typeface="Calibri" panose="020F0502020204030204"/>
            </a:endParaRPr>
          </a:p>
          <a:p>
            <a:pPr marL="484188" indent="-484188" rtl="0"/>
            <a:r>
              <a:rPr lang="en-US" sz="900" noProof="0" dirty="0">
                <a:solidFill>
                  <a:schemeClr val="tx1"/>
                </a:solidFill>
                <a:ea typeface="游ゴシック"/>
              </a:rPr>
              <a:t>　　　 ⇒ We aim to create memorable experiences, such as music festivals featuring internationally</a:t>
            </a:r>
            <a:r>
              <a:rPr lang="en-US" sz="900" noProof="0" dirty="0">
                <a:solidFill>
                  <a:schemeClr val="tx1"/>
                </a:solidFill>
              </a:rPr>
              <a:t> renowned artists, events in emerging fields such as urban sports and e-sports, and the attraction of major sporting events</a:t>
            </a:r>
            <a:endParaRPr kumimoji="1" lang="en-US" sz="900" noProof="0" dirty="0">
              <a:solidFill>
                <a:schemeClr val="tx1"/>
              </a:solidFill>
            </a:endParaRPr>
          </a:p>
        </p:txBody>
      </p:sp>
      <p:sp>
        <p:nvSpPr>
          <p:cNvPr id="5" name="正方形/長方形 11">
            <a:extLst>
              <a:ext uri="{FF2B5EF4-FFF2-40B4-BE49-F238E27FC236}">
                <a16:creationId xmlns:a16="http://schemas.microsoft.com/office/drawing/2014/main" id="{990DBBB2-EC67-C775-F924-A29C6CA56A92}"/>
              </a:ext>
            </a:extLst>
          </p:cNvPr>
          <p:cNvSpPr/>
          <p:nvPr/>
        </p:nvSpPr>
        <p:spPr>
          <a:xfrm>
            <a:off x="206489" y="5023618"/>
            <a:ext cx="9495274" cy="1698124"/>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spcBef>
                <a:spcPts val="300"/>
              </a:spcBef>
            </a:pPr>
            <a:r>
              <a:rPr lang="en-US" sz="1100" b="1" noProof="0" dirty="0">
                <a:solidFill>
                  <a:schemeClr val="tx1"/>
                </a:solidFill>
                <a:ea typeface="游ゴシック"/>
                <a:cs typeface="Calibri" panose="020F0502020204030204"/>
              </a:rPr>
              <a:t>2) Enhancing the appeal of Osaka-</a:t>
            </a:r>
            <a:r>
              <a:rPr lang="en-US" sz="1100" b="1" noProof="0" dirty="0" err="1">
                <a:solidFill>
                  <a:schemeClr val="tx1"/>
                </a:solidFill>
                <a:ea typeface="游ゴシック"/>
                <a:cs typeface="Calibri" panose="020F0502020204030204"/>
              </a:rPr>
              <a:t>mon</a:t>
            </a:r>
            <a:r>
              <a:rPr lang="en-US" sz="1100" b="1" noProof="0" dirty="0">
                <a:solidFill>
                  <a:schemeClr val="tx1"/>
                </a:solidFill>
                <a:ea typeface="游ゴシック"/>
                <a:cs typeface="Calibri" panose="020F0502020204030204"/>
              </a:rPr>
              <a:t> (Osaka-made products) as a tourist attraction and promoting tourism </a:t>
            </a:r>
            <a:endParaRPr lang="en-US" sz="1100" noProof="0" dirty="0">
              <a:solidFill>
                <a:schemeClr val="tx1"/>
              </a:solidFill>
              <a:ea typeface="Calibri" panose="020F0502020204030204"/>
              <a:cs typeface="Calibri" panose="020F0502020204030204"/>
            </a:endParaRPr>
          </a:p>
          <a:p>
            <a:pPr rtl="0">
              <a:spcBef>
                <a:spcPts val="300"/>
              </a:spcBef>
            </a:pPr>
            <a:r>
              <a:rPr lang="en-US" sz="1100" b="1" noProof="0" dirty="0">
                <a:solidFill>
                  <a:schemeClr val="tx1"/>
                </a:solidFill>
                <a:ea typeface="游ゴシック"/>
                <a:cs typeface="Calibri" panose="020F0502020204030204"/>
              </a:rPr>
              <a:t>　・Enhancing the appeal of Osaka-</a:t>
            </a:r>
            <a:r>
              <a:rPr lang="en-US" sz="1100" b="1" noProof="0" dirty="0" err="1">
                <a:solidFill>
                  <a:schemeClr val="tx1"/>
                </a:solidFill>
                <a:ea typeface="游ゴシック"/>
                <a:cs typeface="Calibri" panose="020F0502020204030204"/>
              </a:rPr>
              <a:t>mon</a:t>
            </a:r>
            <a:r>
              <a:rPr lang="en-US" sz="1100" b="1" noProof="0" dirty="0">
                <a:solidFill>
                  <a:schemeClr val="tx1"/>
                </a:solidFill>
                <a:ea typeface="游ゴシック"/>
                <a:cs typeface="Calibri" panose="020F0502020204030204"/>
              </a:rPr>
              <a:t> (Osaka-made products) as a tourist attraction by leveraging gastronomy and promoting tourism </a:t>
            </a:r>
            <a:endParaRPr lang="en-US" sz="1100" noProof="0" dirty="0">
              <a:solidFill>
                <a:schemeClr val="tx1"/>
              </a:solidFill>
              <a:ea typeface="Calibri"/>
              <a:cs typeface="Calibri"/>
            </a:endParaRPr>
          </a:p>
          <a:p>
            <a:pPr marL="423863" indent="-423863" rtl="0"/>
            <a:r>
              <a:rPr lang="en-US" sz="900" noProof="0" dirty="0">
                <a:solidFill>
                  <a:schemeClr val="tx1"/>
                </a:solidFill>
                <a:ea typeface="游ゴシック"/>
                <a:cs typeface="Calibri" panose="020F0502020204030204"/>
              </a:rPr>
              <a:t>　　   ⇒ We aim to enhance the appeal of Osaka-</a:t>
            </a:r>
            <a:r>
              <a:rPr lang="en-US" sz="900" noProof="0" dirty="0" err="1">
                <a:solidFill>
                  <a:schemeClr val="tx1"/>
                </a:solidFill>
                <a:ea typeface="游ゴシック"/>
                <a:cs typeface="Calibri" panose="020F0502020204030204"/>
              </a:rPr>
              <a:t>mon</a:t>
            </a:r>
            <a:r>
              <a:rPr lang="en-US" sz="900" noProof="0" dirty="0">
                <a:solidFill>
                  <a:schemeClr val="tx1"/>
                </a:solidFill>
                <a:ea typeface="游ゴシック"/>
                <a:cs typeface="Calibri" panose="020F0502020204030204"/>
              </a:rPr>
              <a:t> (Osaka-made products) by discovering favorite ingredients and showcasing the area’s history and culture. Promotional activities targeting travel agencies will encourage tours to areas that make Osaka-</a:t>
            </a:r>
            <a:r>
              <a:rPr lang="en-US" sz="900" noProof="0" dirty="0" err="1">
                <a:solidFill>
                  <a:schemeClr val="tx1"/>
                </a:solidFill>
                <a:ea typeface="游ゴシック"/>
                <a:cs typeface="Calibri" panose="020F0502020204030204"/>
              </a:rPr>
              <a:t>mon</a:t>
            </a:r>
            <a:r>
              <a:rPr lang="en-US" sz="900" noProof="0" dirty="0">
                <a:solidFill>
                  <a:schemeClr val="tx1"/>
                </a:solidFill>
                <a:ea typeface="游ゴシック"/>
                <a:cs typeface="Calibri" panose="020F0502020204030204"/>
              </a:rPr>
              <a:t> (Osaka-made products).　　　</a:t>
            </a:r>
            <a:r>
              <a:rPr lang="en-US" sz="1000" noProof="0" dirty="0">
                <a:solidFill>
                  <a:schemeClr val="tx1"/>
                </a:solidFill>
                <a:ea typeface="游ゴシック"/>
                <a:cs typeface="Calibri" panose="020F0502020204030204"/>
              </a:rPr>
              <a:t>　　</a:t>
            </a:r>
            <a:endParaRPr lang="en-US" noProof="0" dirty="0">
              <a:solidFill>
                <a:schemeClr val="tx1"/>
              </a:solidFill>
              <a:ea typeface="游ゴシック"/>
              <a:cs typeface="Calibri"/>
            </a:endParaRPr>
          </a:p>
          <a:p>
            <a:pPr marL="0" marR="0" lvl="0" indent="0" algn="l" defTabSz="457200" rtl="0" eaLnBrk="1" fontAlgn="auto" latinLnBrk="0" hangingPunct="1">
              <a:lnSpc>
                <a:spcPct val="100000"/>
              </a:lnSpc>
              <a:spcBef>
                <a:spcPts val="300"/>
              </a:spcBef>
              <a:spcAft>
                <a:spcPts val="0"/>
              </a:spcAft>
              <a:buClrTx/>
              <a:buSzTx/>
              <a:buFontTx/>
              <a:buNone/>
              <a:tabLst/>
              <a:defRPr/>
            </a:pPr>
            <a:r>
              <a:rPr lang="en-US" sz="1100" b="1" noProof="0" dirty="0">
                <a:solidFill>
                  <a:schemeClr val="tx1"/>
                </a:solidFill>
                <a:ea typeface="游ゴシック"/>
                <a:cs typeface="Calibri" panose="020F0502020204030204"/>
              </a:rPr>
              <a:t>　</a:t>
            </a:r>
            <a:r>
              <a:rPr lang="en-US" sz="1100" b="1" i="0" u="none" strike="noStrike" kern="1200" cap="none" spc="0" normalizeH="0" noProof="0" dirty="0">
                <a:ln>
                  <a:noFill/>
                </a:ln>
                <a:solidFill>
                  <a:schemeClr val="tx1"/>
                </a:solidFill>
                <a:effectLst/>
                <a:uLnTx/>
                <a:uFillTx/>
                <a:ea typeface="游ゴシック"/>
                <a:cs typeface="Calibri" panose="020F0502020204030204"/>
              </a:rPr>
              <a:t>・Promoting Osaka-</a:t>
            </a:r>
            <a:r>
              <a:rPr lang="en-US" sz="1100" b="1" i="0" u="none" strike="noStrike" kern="1200" cap="none" spc="0" normalizeH="0" noProof="0" dirty="0" err="1">
                <a:ln>
                  <a:noFill/>
                </a:ln>
                <a:solidFill>
                  <a:schemeClr val="tx1"/>
                </a:solidFill>
                <a:effectLst/>
                <a:uLnTx/>
                <a:uFillTx/>
                <a:ea typeface="游ゴシック"/>
                <a:cs typeface="Calibri" panose="020F0502020204030204"/>
              </a:rPr>
              <a:t>mon</a:t>
            </a:r>
            <a:r>
              <a:rPr lang="en-US" sz="1100" b="1" i="0" u="none" strike="noStrike" kern="1200" cap="none" spc="0" normalizeH="0" noProof="0" dirty="0">
                <a:ln>
                  <a:noFill/>
                </a:ln>
                <a:solidFill>
                  <a:schemeClr val="tx1"/>
                </a:solidFill>
                <a:effectLst/>
                <a:uLnTx/>
                <a:uFillTx/>
                <a:ea typeface="游ゴシック"/>
                <a:cs typeface="Calibri" panose="020F0502020204030204"/>
              </a:rPr>
              <a:t> (Osaka-made products)</a:t>
            </a:r>
            <a:endParaRPr kumimoji="0" lang="en-US" sz="1100" b="0" i="0" u="none" strike="noStrike" kern="1200" cap="none" spc="0" normalizeH="0" baseline="0" noProof="0" dirty="0">
              <a:ln>
                <a:noFill/>
              </a:ln>
              <a:solidFill>
                <a:schemeClr val="tx1"/>
              </a:solidFill>
              <a:effectLst/>
              <a:uLnTx/>
              <a:uFillTx/>
              <a:ea typeface="Meiryo UI"/>
              <a:cs typeface="Calibri" panose="020F0502020204030204"/>
            </a:endParaRPr>
          </a:p>
          <a:p>
            <a:pPr marL="417513" indent="-417513" rtl="0"/>
            <a:r>
              <a:rPr lang="en-US" sz="900" noProof="0" dirty="0">
                <a:solidFill>
                  <a:schemeClr val="tx1"/>
                </a:solidFill>
                <a:ea typeface="游ゴシック"/>
                <a:cs typeface="Calibri" panose="020F0502020204030204"/>
              </a:rPr>
              <a:t>　　   ⇒ Throughout the year, we will promote the strengths of Osaka-</a:t>
            </a:r>
            <a:r>
              <a:rPr lang="en-US" sz="900" noProof="0" dirty="0" err="1">
                <a:solidFill>
                  <a:schemeClr val="tx1"/>
                </a:solidFill>
                <a:ea typeface="游ゴシック"/>
                <a:cs typeface="Calibri" panose="020F0502020204030204"/>
              </a:rPr>
              <a:t>mon</a:t>
            </a:r>
            <a:r>
              <a:rPr lang="en-US" sz="900" noProof="0" dirty="0">
                <a:solidFill>
                  <a:schemeClr val="tx1"/>
                </a:solidFill>
                <a:ea typeface="游ゴシック"/>
                <a:cs typeface="Calibri" panose="020F0502020204030204"/>
              </a:rPr>
              <a:t> (Osaka-made products)—"fully ripened and freshly picked, available only in Osaka"—to encourage domestic and international tourists to visit Osaka.</a:t>
            </a:r>
            <a:endParaRPr lang="en-US" sz="900" noProof="0" dirty="0">
              <a:solidFill>
                <a:schemeClr val="tx1"/>
              </a:solidFill>
              <a:ea typeface="游ゴシック"/>
            </a:endParaRPr>
          </a:p>
          <a:p>
            <a:pPr rtl="0">
              <a:spcBef>
                <a:spcPts val="300"/>
              </a:spcBef>
            </a:pPr>
            <a:r>
              <a:rPr lang="en-US" sz="1100" b="1" noProof="0" dirty="0">
                <a:solidFill>
                  <a:schemeClr val="tx1"/>
                </a:solidFill>
                <a:ea typeface="游ゴシック"/>
                <a:cs typeface="Calibri" panose="020F0502020204030204"/>
              </a:rPr>
              <a:t>　・Creating tourism hubs that utilize local resources in agricultural areas　</a:t>
            </a:r>
            <a:endParaRPr lang="en-US" sz="1100" noProof="0" dirty="0">
              <a:solidFill>
                <a:schemeClr val="tx1"/>
              </a:solidFill>
              <a:ea typeface="Calibri"/>
              <a:cs typeface="Calibri"/>
            </a:endParaRPr>
          </a:p>
          <a:p>
            <a:pPr marL="417513" indent="-417513" rtl="0"/>
            <a:r>
              <a:rPr lang="en-US" sz="900" noProof="0" dirty="0">
                <a:solidFill>
                  <a:schemeClr val="tx1"/>
                </a:solidFill>
                <a:ea typeface="游ゴシック"/>
                <a:cs typeface="Calibri" panose="020F0502020204030204"/>
              </a:rPr>
              <a:t>　　   ⇒ To create new tourist hubs, we will promote the use of traditional houses and other properties, as well as “stay-and-experience tourism” that makes use of local resources in agricultural settings, such as tourist farms and farm shops.</a:t>
            </a:r>
            <a:endParaRPr lang="en-US" sz="900" noProof="0" dirty="0">
              <a:solidFill>
                <a:schemeClr val="tx1"/>
              </a:solidFill>
            </a:endParaRPr>
          </a:p>
        </p:txBody>
      </p:sp>
      <p:sp>
        <p:nvSpPr>
          <p:cNvPr id="7" name="スライド番号プレースホルダー 1">
            <a:extLst>
              <a:ext uri="{FF2B5EF4-FFF2-40B4-BE49-F238E27FC236}">
                <a16:creationId xmlns:a16="http://schemas.microsoft.com/office/drawing/2014/main" id="{641E7276-1C79-9706-D72D-D1A8F8B5086C}"/>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31</a:t>
            </a:fld>
            <a:endParaRPr kumimoji="1" lang="en-US" noProof="0" dirty="0">
              <a:latin typeface="+mn-lt"/>
            </a:endParaRPr>
          </a:p>
        </p:txBody>
      </p:sp>
    </p:spTree>
    <p:extLst>
      <p:ext uri="{BB962C8B-B14F-4D97-AF65-F5344CB8AC3E}">
        <p14:creationId xmlns:p14="http://schemas.microsoft.com/office/powerpoint/2010/main" val="28730580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8E5CF-5B49-B080-7DB5-A18D7DD81915}"/>
            </a:ext>
          </a:extLst>
        </p:cNvPr>
        <p:cNvGrpSpPr/>
        <p:nvPr/>
      </p:nvGrpSpPr>
      <p:grpSpPr>
        <a:xfrm>
          <a:off x="0" y="0"/>
          <a:ext cx="0" cy="0"/>
          <a:chOff x="0" y="0"/>
          <a:chExt cx="0" cy="0"/>
        </a:xfrm>
      </p:grpSpPr>
      <p:sp>
        <p:nvSpPr>
          <p:cNvPr id="4" name="正方形/長方形 11">
            <a:extLst>
              <a:ext uri="{FF2B5EF4-FFF2-40B4-BE49-F238E27FC236}">
                <a16:creationId xmlns:a16="http://schemas.microsoft.com/office/drawing/2014/main" id="{54127093-E362-CA92-D821-77EDF637A30B}"/>
              </a:ext>
            </a:extLst>
          </p:cNvPr>
          <p:cNvSpPr/>
          <p:nvPr/>
        </p:nvSpPr>
        <p:spPr>
          <a:xfrm>
            <a:off x="206422" y="1039780"/>
            <a:ext cx="9495274" cy="2520543"/>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1) Enhancing the infrastructure to accommodate visitors as an international tourism hub</a:t>
            </a:r>
            <a:endParaRPr kumimoji="1" lang="en-US" sz="1100" b="1" noProof="0" dirty="0">
              <a:solidFill>
                <a:schemeClr val="tx1"/>
              </a:solidFill>
            </a:endParaRPr>
          </a:p>
          <a:p>
            <a:pPr rtl="0">
              <a:spcBef>
                <a:spcPts val="600"/>
              </a:spcBef>
            </a:pPr>
            <a:r>
              <a:rPr lang="en-US" sz="1100" b="1" noProof="0" dirty="0">
                <a:solidFill>
                  <a:schemeClr val="tx1"/>
                </a:solidFill>
              </a:rPr>
              <a:t>　・Ensuring the safety and security of tourists</a:t>
            </a:r>
            <a:endParaRPr kumimoji="1" lang="en-US" sz="1100" b="1" noProof="0" dirty="0">
              <a:solidFill>
                <a:schemeClr val="tx1"/>
              </a:solidFill>
            </a:endParaRPr>
          </a:p>
          <a:p>
            <a:pPr marL="460375" indent="-460375" rtl="0"/>
            <a:r>
              <a:rPr lang="en-US" sz="900" noProof="0" dirty="0">
                <a:solidFill>
                  <a:schemeClr val="tx1"/>
                </a:solidFill>
                <a:ea typeface="游ゴシック"/>
              </a:rPr>
              <a:t>　　　⇒ We aim to promote initiatives to disseminate information on disasters and other emergencies, improve accessibility at tourist and accommodation facilities, and enhance medical services and convenience</a:t>
            </a:r>
            <a:endParaRPr kumimoji="1" lang="en-US" sz="900" noProof="0" dirty="0">
              <a:solidFill>
                <a:schemeClr val="tx1"/>
              </a:solidFill>
              <a:ea typeface="游ゴシック"/>
            </a:endParaRPr>
          </a:p>
          <a:p>
            <a:pPr rtl="0">
              <a:spcBef>
                <a:spcPts val="600"/>
              </a:spcBef>
            </a:pPr>
            <a:r>
              <a:rPr lang="en-US" sz="1100" b="1" noProof="0" dirty="0">
                <a:solidFill>
                  <a:schemeClr val="tx1"/>
                </a:solidFill>
              </a:rPr>
              <a:t>　・Enhancing the infrastructure to accommodate tourists and promoting digital transformation</a:t>
            </a:r>
            <a:endParaRPr kumimoji="1" lang="en-US" sz="1100" b="1" noProof="0" dirty="0">
              <a:solidFill>
                <a:schemeClr val="tx1"/>
              </a:solidFill>
            </a:endParaRPr>
          </a:p>
          <a:p>
            <a:pPr marL="454025" indent="-454025" rtl="0"/>
            <a:r>
              <a:rPr lang="en-US" sz="900" noProof="0" dirty="0">
                <a:solidFill>
                  <a:schemeClr val="tx1"/>
                </a:solidFill>
              </a:rPr>
              <a:t>　　　⇒ We aim to promote the utilization and enhancement of ICT (including smart mobility, </a:t>
            </a:r>
            <a:r>
              <a:rPr lang="en-US" sz="900" noProof="0" dirty="0" err="1">
                <a:solidFill>
                  <a:schemeClr val="tx1"/>
                </a:solidFill>
              </a:rPr>
              <a:t>MaaS</a:t>
            </a:r>
            <a:r>
              <a:rPr lang="en-US" sz="900" noProof="0" dirty="0">
                <a:solidFill>
                  <a:schemeClr val="tx1"/>
                </a:solidFill>
              </a:rPr>
              <a:t>, and the promotion of cashless payments), the expansion of tourist information services and the strengthening of multilingual support, the enhancement of urban parks, the improvement of reception facilities at accommodation and tourist sites, and the development of a welcoming environment taking into </a:t>
            </a:r>
            <a:r>
              <a:rPr lang="en-US" sz="900" noProof="0" dirty="0">
                <a:solidFill>
                  <a:schemeClr val="tx1"/>
                </a:solidFill>
                <a:ea typeface="游ゴシック"/>
              </a:rPr>
              <a:t>account</a:t>
            </a:r>
            <a:r>
              <a:rPr lang="en-US" sz="900" noProof="0" dirty="0">
                <a:solidFill>
                  <a:schemeClr val="tx1"/>
                </a:solidFill>
              </a:rPr>
              <a:t> differences in lifestyle and culture</a:t>
            </a:r>
            <a:r>
              <a:rPr lang="en-US" sz="1000" noProof="0" dirty="0">
                <a:solidFill>
                  <a:schemeClr val="tx1"/>
                </a:solidFill>
              </a:rPr>
              <a:t>　　　　　</a:t>
            </a:r>
            <a:endParaRPr kumimoji="1" lang="en-US" sz="1000" noProof="0" dirty="0">
              <a:solidFill>
                <a:schemeClr val="tx1"/>
              </a:solidFill>
            </a:endParaRPr>
          </a:p>
          <a:p>
            <a:pPr rtl="0">
              <a:spcBef>
                <a:spcPts val="600"/>
              </a:spcBef>
            </a:pPr>
            <a:r>
              <a:rPr lang="en-US" sz="1100" b="1" noProof="0" dirty="0">
                <a:solidFill>
                  <a:schemeClr val="tx1"/>
                </a:solidFill>
              </a:rPr>
              <a:t>　・Establishing a sustainable tourist city </a:t>
            </a:r>
            <a:endParaRPr kumimoji="1" lang="en-US" sz="1100" b="1" noProof="0" dirty="0">
              <a:solidFill>
                <a:schemeClr val="tx1"/>
              </a:solidFill>
            </a:endParaRPr>
          </a:p>
          <a:p>
            <a:pPr marL="466725" indent="-466725" rtl="0"/>
            <a:r>
              <a:rPr lang="en-US" sz="900" noProof="0" dirty="0">
                <a:solidFill>
                  <a:schemeClr val="tx1"/>
                </a:solidFill>
                <a:ea typeface="游ゴシック"/>
              </a:rPr>
              <a:t>　　　⇒ We will implement measures to prevent over-tourism by addressing issues such as littering and a shortage of toilets arising from an increase in tourists, while working jointly with businesses to foster a spirit of hospitality and encourage environment-conscious behavior among tourism operators and visitors, thereby creating a sustainable tourism environment.</a:t>
            </a:r>
            <a:r>
              <a:rPr lang="en-US" sz="1000" noProof="0" dirty="0">
                <a:solidFill>
                  <a:schemeClr val="tx1"/>
                </a:solidFill>
                <a:ea typeface="游ゴシック"/>
              </a:rPr>
              <a:t>　　　　　</a:t>
            </a:r>
          </a:p>
          <a:p>
            <a:pPr rtl="0">
              <a:spcBef>
                <a:spcPts val="600"/>
              </a:spcBef>
            </a:pPr>
            <a:r>
              <a:rPr lang="en-US" sz="1100" b="1" noProof="0" dirty="0">
                <a:solidFill>
                  <a:schemeClr val="tx1"/>
                </a:solidFill>
                <a:ea typeface="游ゴシック"/>
              </a:rPr>
              <a:t>　・Fostering human resources that support future tourism</a:t>
            </a:r>
          </a:p>
          <a:p>
            <a:pPr rtl="0"/>
            <a:r>
              <a:rPr lang="en-US" sz="900" noProof="0" dirty="0">
                <a:solidFill>
                  <a:schemeClr val="tx1"/>
                </a:solidFill>
                <a:ea typeface="游ゴシック"/>
              </a:rPr>
              <a:t>　　　⇒ We will establish the Destination Management/Marketing Organization (DMOs), develop and utilize specialist personnel, and foster highly hospitable talent.</a:t>
            </a:r>
            <a:endParaRPr kumimoji="1" lang="en-US" sz="900" noProof="0" dirty="0">
              <a:solidFill>
                <a:schemeClr val="tx1"/>
              </a:solidFill>
              <a:ea typeface="游ゴシック"/>
            </a:endParaRPr>
          </a:p>
        </p:txBody>
      </p:sp>
      <p:sp>
        <p:nvSpPr>
          <p:cNvPr id="6" name="テキスト ボックス 4">
            <a:extLst>
              <a:ext uri="{FF2B5EF4-FFF2-40B4-BE49-F238E27FC236}">
                <a16:creationId xmlns:a16="http://schemas.microsoft.com/office/drawing/2014/main" id="{7F6E5C37-9894-C9CB-66A4-E8DEFE24C199}"/>
              </a:ext>
            </a:extLst>
          </p:cNvPr>
          <p:cNvSpPr txBox="1"/>
          <p:nvPr/>
        </p:nvSpPr>
        <p:spPr>
          <a:xfrm>
            <a:off x="-1" y="240637"/>
            <a:ext cx="5329881" cy="307777"/>
          </a:xfrm>
          <a:prstGeom prst="rect">
            <a:avLst/>
          </a:prstGeom>
          <a:noFill/>
          <a:ln>
            <a:noFill/>
          </a:ln>
        </p:spPr>
        <p:txBody>
          <a:bodyPr wrap="square" lIns="91440" tIns="45720" rIns="91440" bIns="45720" rtlCol="0" anchor="t">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ea typeface="BIZ UDゴシック"/>
                <a:cs typeface="HGP創英角ｺﾞｼｯｸUB" panose="020B0900000000000000" pitchFamily="50" charset="-128"/>
              </a:rPr>
              <a:t>(6) Enhancing hospitality befitting an international city</a:t>
            </a:r>
            <a:endParaRPr kumimoji="1" lang="en-US" sz="1400" b="1" noProof="0" dirty="0">
              <a:ea typeface="BIZ UDゴシック"/>
              <a:cs typeface="HGP創英角ｺﾞｼｯｸUB" panose="020B0900000000000000" pitchFamily="50" charset="-128"/>
            </a:endParaRPr>
          </a:p>
        </p:txBody>
      </p:sp>
      <p:sp>
        <p:nvSpPr>
          <p:cNvPr id="8" name="四角形: 角を丸くする 5">
            <a:extLst>
              <a:ext uri="{FF2B5EF4-FFF2-40B4-BE49-F238E27FC236}">
                <a16:creationId xmlns:a16="http://schemas.microsoft.com/office/drawing/2014/main" id="{23BE80EC-764E-34C4-CF97-70BBC710D144}"/>
              </a:ext>
            </a:extLst>
          </p:cNvPr>
          <p:cNvSpPr/>
          <p:nvPr/>
        </p:nvSpPr>
        <p:spPr>
          <a:xfrm>
            <a:off x="356702" y="548414"/>
            <a:ext cx="9190478" cy="392759"/>
          </a:xfrm>
          <a:prstGeom prst="roundRect">
            <a:avLst>
              <a:gd name="adj" fmla="val 0"/>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schemeClr val="tx1"/>
                </a:solidFill>
                <a:effectLst/>
                <a:uLnTx/>
                <a:uFillTx/>
                <a:ea typeface="游ゴシック" panose="020B0400000000000000" pitchFamily="50" charset="-128"/>
                <a:cs typeface="+mn-cs"/>
              </a:rPr>
              <a:t>○ Ensuring the safety and security of visitors to Osaka while enhancing the infrastructure to welcome tourists through the use of ICT, tourist information services and multilingual support</a:t>
            </a:r>
            <a:endParaRPr kumimoji="1" lang="en-US" sz="900" b="0" i="0" u="none" strike="noStrike" kern="1200" cap="none" spc="0" normalizeH="0" baseline="0" noProof="0" dirty="0">
              <a:ln>
                <a:noFill/>
              </a:ln>
              <a:solidFill>
                <a:schemeClr val="tx1"/>
              </a:solidFill>
              <a:effectLst/>
              <a:uLnTx/>
              <a:uFillTx/>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schemeClr val="tx1"/>
                </a:solidFill>
                <a:effectLst/>
                <a:uLnTx/>
                <a:uFillTx/>
                <a:ea typeface="游ゴシック"/>
                <a:cs typeface="+mn-cs"/>
              </a:rPr>
              <a:t>○ Also, </a:t>
            </a:r>
            <a:r>
              <a:rPr lang="en-US" sz="900" b="1" i="0" u="none" strike="noStrike" kern="1200" cap="none" spc="0" normalizeH="0" noProof="0" dirty="0">
                <a:ln>
                  <a:noFill/>
                </a:ln>
                <a:solidFill>
                  <a:schemeClr val="tx1"/>
                </a:solidFill>
                <a:effectLst/>
                <a:uLnTx/>
                <a:uFillTx/>
                <a:ea typeface="游ゴシック"/>
                <a:cs typeface="+mn-cs"/>
              </a:rPr>
              <a:t>preventing over-tourism</a:t>
            </a:r>
            <a:r>
              <a:rPr lang="en-US" sz="900" b="0" i="0" u="none" strike="noStrike" kern="1200" cap="none" spc="0" normalizeH="0" noProof="0" dirty="0">
                <a:ln>
                  <a:noFill/>
                </a:ln>
                <a:solidFill>
                  <a:schemeClr val="tx1"/>
                </a:solidFill>
                <a:effectLst/>
                <a:uLnTx/>
                <a:uFillTx/>
                <a:ea typeface="游ゴシック"/>
                <a:cs typeface="+mn-cs"/>
              </a:rPr>
              <a:t>, </a:t>
            </a:r>
            <a:r>
              <a:rPr lang="en-US" sz="900" b="1" i="0" u="none" strike="noStrike" kern="1200" cap="none" spc="0" normalizeH="0" noProof="0" dirty="0">
                <a:ln>
                  <a:noFill/>
                </a:ln>
                <a:solidFill>
                  <a:schemeClr val="tx1"/>
                </a:solidFill>
                <a:effectLst/>
                <a:uLnTx/>
                <a:uFillTx/>
                <a:ea typeface="游ゴシック"/>
                <a:cs typeface="+mn-cs"/>
              </a:rPr>
              <a:t>cultivating human resources </a:t>
            </a:r>
            <a:r>
              <a:rPr lang="en-US" sz="900" b="0" i="0" u="none" strike="noStrike" kern="1200" cap="none" spc="0" normalizeH="0" noProof="0" dirty="0">
                <a:ln>
                  <a:noFill/>
                </a:ln>
                <a:solidFill>
                  <a:schemeClr val="tx1"/>
                </a:solidFill>
                <a:effectLst/>
                <a:uLnTx/>
                <a:uFillTx/>
                <a:ea typeface="游ゴシック"/>
                <a:cs typeface="+mn-cs"/>
              </a:rPr>
              <a:t>to support tourism, and </a:t>
            </a:r>
            <a:r>
              <a:rPr lang="en-US" sz="900" b="1" i="0" u="none" strike="noStrike" kern="1200" cap="none" spc="0" normalizeH="0" noProof="0" dirty="0">
                <a:ln>
                  <a:noFill/>
                </a:ln>
                <a:solidFill>
                  <a:schemeClr val="tx1"/>
                </a:solidFill>
                <a:effectLst/>
                <a:uLnTx/>
                <a:uFillTx/>
                <a:ea typeface="游ゴシック"/>
                <a:cs typeface="+mn-cs"/>
              </a:rPr>
              <a:t>enhancing our hospitality standards </a:t>
            </a:r>
            <a:r>
              <a:rPr lang="en-US" sz="900" b="0" i="0" u="none" strike="noStrike" kern="1200" cap="none" spc="0" normalizeH="0" noProof="0" dirty="0">
                <a:ln>
                  <a:noFill/>
                </a:ln>
                <a:solidFill>
                  <a:schemeClr val="tx1"/>
                </a:solidFill>
                <a:effectLst/>
                <a:uLnTx/>
                <a:uFillTx/>
                <a:ea typeface="游ゴシック"/>
                <a:cs typeface="+mn-cs"/>
              </a:rPr>
              <a:t>to meet international expectations</a:t>
            </a:r>
            <a:endParaRPr kumimoji="1" lang="en-US" sz="900" b="0" i="0" u="none" strike="noStrike" kern="1200" cap="none" spc="0" normalizeH="0" baseline="0" noProof="0" dirty="0">
              <a:ln>
                <a:noFill/>
              </a:ln>
              <a:solidFill>
                <a:schemeClr val="tx1"/>
              </a:solidFill>
              <a:effectLst/>
              <a:uLnTx/>
              <a:uFillTx/>
              <a:ea typeface="游ゴシック"/>
              <a:cs typeface="+mn-cs"/>
            </a:endParaRPr>
          </a:p>
        </p:txBody>
      </p:sp>
      <p:sp>
        <p:nvSpPr>
          <p:cNvPr id="5" name="スライド番号プレースホルダー 1">
            <a:extLst>
              <a:ext uri="{FF2B5EF4-FFF2-40B4-BE49-F238E27FC236}">
                <a16:creationId xmlns:a16="http://schemas.microsoft.com/office/drawing/2014/main" id="{C1AC9CF1-71AF-1FD5-7D01-35B3DB9EF0A4}"/>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32</a:t>
            </a:fld>
            <a:endParaRPr kumimoji="1" lang="en-US" noProof="0" dirty="0">
              <a:latin typeface="+mn-lt"/>
            </a:endParaRPr>
          </a:p>
        </p:txBody>
      </p:sp>
    </p:spTree>
    <p:extLst>
      <p:ext uri="{BB962C8B-B14F-4D97-AF65-F5344CB8AC3E}">
        <p14:creationId xmlns:p14="http://schemas.microsoft.com/office/powerpoint/2010/main" val="35503550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DF6FA1DD-71B2-46D4-B5CD-45F769590116}"/>
              </a:ext>
            </a:extLst>
          </p:cNvPr>
          <p:cNvSpPr/>
          <p:nvPr/>
        </p:nvSpPr>
        <p:spPr>
          <a:xfrm>
            <a:off x="0" y="68851"/>
            <a:ext cx="9906000" cy="400110"/>
          </a:xfrm>
          <a:prstGeom prst="rect">
            <a:avLst/>
          </a:prstGeom>
          <a:noFill/>
        </p:spPr>
        <p:txBody>
          <a:bodyPr wrap="square" lIns="91440" tIns="45720" rIns="91440" bIns="45720" rtlCol="0" anchor="t">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2000" b="1" i="0" u="none" strike="noStrike" kern="1200" cap="none" spc="0" normalizeH="0" noProof="0" dirty="0">
                <a:ln>
                  <a:noFill/>
                </a:ln>
                <a:solidFill>
                  <a:prstClr val="white"/>
                </a:solidFill>
                <a:effectLst/>
                <a:uLnTx/>
                <a:uFillTx/>
                <a:ea typeface="HGS創英角ｺﾞｼｯｸUB"/>
              </a:rPr>
              <a:t>2. An </a:t>
            </a:r>
            <a:r>
              <a:rPr lang="en-US" sz="2000" b="1" noProof="0" dirty="0">
                <a:solidFill>
                  <a:prstClr val="white"/>
                </a:solidFill>
                <a:ea typeface="HGS創英角ｺﾞｼｯｸUB"/>
              </a:rPr>
              <a:t>E</a:t>
            </a:r>
            <a:r>
              <a:rPr lang="en-US" sz="2000" b="1" i="0" u="none" strike="noStrike" kern="1200" cap="none" spc="0" normalizeH="0" noProof="0" dirty="0">
                <a:ln>
                  <a:noFill/>
                </a:ln>
                <a:solidFill>
                  <a:prstClr val="white"/>
                </a:solidFill>
                <a:effectLst/>
                <a:uLnTx/>
                <a:uFillTx/>
                <a:ea typeface="HGS創英角ｺﾞｼｯｸUB"/>
              </a:rPr>
              <a:t>ntertainment Hub that </a:t>
            </a:r>
            <a:r>
              <a:rPr lang="en-US" sz="2000" b="1" noProof="0" dirty="0">
                <a:solidFill>
                  <a:prstClr val="white"/>
                </a:solidFill>
                <a:ea typeface="HGS創英角ｺﾞｼｯｸUB"/>
              </a:rPr>
              <a:t>Inspires</a:t>
            </a:r>
            <a:r>
              <a:rPr lang="en-US" sz="2000" b="1" i="0" u="none" strike="noStrike" kern="1200" cap="none" spc="0" normalizeH="0" noProof="0" dirty="0">
                <a:ln>
                  <a:noFill/>
                </a:ln>
                <a:solidFill>
                  <a:prstClr val="white"/>
                </a:solidFill>
                <a:effectLst/>
                <a:uLnTx/>
                <a:uFillTx/>
                <a:ea typeface="HGS創英角ｺﾞｼｯｸUB"/>
              </a:rPr>
              <a:t> </a:t>
            </a:r>
            <a:r>
              <a:rPr lang="en-US" sz="2000" b="1" noProof="0" dirty="0">
                <a:solidFill>
                  <a:prstClr val="white"/>
                </a:solidFill>
                <a:ea typeface="HGS創英角ｺﾞｼｯｸUB"/>
              </a:rPr>
              <a:t>F</a:t>
            </a:r>
            <a:r>
              <a:rPr lang="en-US" sz="2000" b="1" i="0" u="none" strike="noStrike" kern="1200" cap="none" spc="0" normalizeH="0" noProof="0" dirty="0">
                <a:ln>
                  <a:noFill/>
                </a:ln>
                <a:solidFill>
                  <a:prstClr val="white"/>
                </a:solidFill>
                <a:effectLst/>
                <a:uLnTx/>
                <a:uFillTx/>
                <a:ea typeface="HGS創英角ｺﾞｼｯｸUB"/>
              </a:rPr>
              <a:t>un and Excitement </a:t>
            </a:r>
            <a:r>
              <a:rPr lang="en-US" sz="2000" b="1" noProof="0" dirty="0">
                <a:solidFill>
                  <a:prstClr val="white"/>
                </a:solidFill>
                <a:ea typeface="HGS創英角ｺﾞｼｯｸUB"/>
              </a:rPr>
              <a:t>U</a:t>
            </a:r>
            <a:r>
              <a:rPr lang="en-US" sz="2000" b="1" i="0" u="none" strike="noStrike" kern="1200" cap="none" spc="0" normalizeH="0" noProof="0" dirty="0">
                <a:ln>
                  <a:noFill/>
                </a:ln>
                <a:solidFill>
                  <a:prstClr val="white"/>
                </a:solidFill>
                <a:effectLst/>
                <a:uLnTx/>
                <a:uFillTx/>
                <a:ea typeface="HGS創英角ｺﾞｼｯｸUB"/>
              </a:rPr>
              <a:t>nique to Osaka</a:t>
            </a:r>
          </a:p>
        </p:txBody>
      </p:sp>
      <p:sp>
        <p:nvSpPr>
          <p:cNvPr id="13" name="正方形/長方形 12">
            <a:extLst>
              <a:ext uri="{FF2B5EF4-FFF2-40B4-BE49-F238E27FC236}">
                <a16:creationId xmlns:a16="http://schemas.microsoft.com/office/drawing/2014/main" id="{107CFA34-7ADE-487E-8D68-81330E927D88}"/>
              </a:ext>
            </a:extLst>
          </p:cNvPr>
          <p:cNvSpPr/>
          <p:nvPr/>
        </p:nvSpPr>
        <p:spPr>
          <a:xfrm>
            <a:off x="197710" y="1878948"/>
            <a:ext cx="9495274" cy="2345421"/>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1) Enhancing and establishing night-time activities</a:t>
            </a:r>
            <a:endParaRPr kumimoji="1" lang="en-US" sz="1100" b="1" noProof="0" dirty="0">
              <a:solidFill>
                <a:schemeClr val="tx1"/>
              </a:solidFill>
            </a:endParaRPr>
          </a:p>
          <a:p>
            <a:pPr>
              <a:spcBef>
                <a:spcPts val="600"/>
              </a:spcBef>
            </a:pPr>
            <a:r>
              <a:rPr lang="en-US" sz="1100" b="1" noProof="0" dirty="0">
                <a:solidFill>
                  <a:schemeClr val="tx1"/>
                </a:solidFill>
              </a:rPr>
              <a:t>　</a:t>
            </a:r>
            <a:r>
              <a:rPr lang="en-US" sz="1100" b="1" noProof="0" dirty="0">
                <a:solidFill>
                  <a:prstClr val="black"/>
                </a:solidFill>
              </a:rPr>
              <a:t> ・ </a:t>
            </a:r>
            <a:r>
              <a:rPr lang="en-US" sz="1100" b="1" noProof="0" dirty="0">
                <a:solidFill>
                  <a:schemeClr val="tx1"/>
                </a:solidFill>
              </a:rPr>
              <a:t>Creating edgy nigh-time activities unique to Osaka</a:t>
            </a:r>
            <a:endParaRPr kumimoji="1" lang="en-US" sz="1100" b="1" noProof="0" dirty="0">
              <a:solidFill>
                <a:schemeClr val="tx1"/>
              </a:solidFill>
            </a:endParaRPr>
          </a:p>
          <a:p>
            <a:pPr rtl="0"/>
            <a:r>
              <a:rPr lang="en-US" sz="900" noProof="0" dirty="0">
                <a:solidFill>
                  <a:schemeClr val="tx1"/>
                </a:solidFill>
              </a:rPr>
              <a:t>　　　⇒ We aim to create edgy night-time activities, including massive-scale drone shows and projection mapping.</a:t>
            </a:r>
            <a:endParaRPr kumimoji="1" lang="en-US" sz="900" noProof="0" dirty="0">
              <a:solidFill>
                <a:schemeClr val="tx1"/>
              </a:solidFill>
            </a:endParaRPr>
          </a:p>
          <a:p>
            <a:pPr marL="0" marR="0" lvl="0" indent="0" algn="l" defTabSz="457200" rtl="0" eaLnBrk="1" fontAlgn="auto" latinLnBrk="0" hangingPunct="1">
              <a:lnSpc>
                <a:spcPct val="100000"/>
              </a:lnSpc>
              <a:spcBef>
                <a:spcPts val="600"/>
              </a:spcBef>
              <a:spcAft>
                <a:spcPts val="0"/>
              </a:spcAft>
              <a:buClrTx/>
              <a:buSzTx/>
              <a:buFontTx/>
              <a:buNone/>
              <a:tabLst/>
              <a:defRPr/>
            </a:pPr>
            <a:r>
              <a:rPr lang="en-US" sz="1100" b="1" noProof="0" dirty="0">
                <a:solidFill>
                  <a:schemeClr val="tx1"/>
                </a:solidFill>
              </a:rPr>
              <a:t>　</a:t>
            </a:r>
            <a:r>
              <a:rPr lang="en-US" sz="1100" b="1" i="0" u="none" strike="noStrike" kern="1200" cap="none" spc="0" normalizeH="0" noProof="0" dirty="0">
                <a:ln>
                  <a:noFill/>
                </a:ln>
                <a:solidFill>
                  <a:prstClr val="black"/>
                </a:solidFill>
                <a:effectLst/>
                <a:uLnTx/>
                <a:uFillTx/>
                <a:ea typeface="游ゴシック" panose="020B0400000000000000" pitchFamily="50" charset="-128"/>
                <a:cs typeface="+mn-cs"/>
              </a:rPr>
              <a:t> ・Enhancing and strengthening nightlife</a:t>
            </a:r>
            <a:endParaRPr kumimoji="1" lang="en-US" sz="1100" b="1" i="0" u="none" strike="noStrike" kern="1200" cap="none" spc="0" normalizeH="0" baseline="0" noProof="0" dirty="0">
              <a:ln>
                <a:noFill/>
              </a:ln>
              <a:solidFill>
                <a:prstClr val="black"/>
              </a:solidFill>
              <a:effectLst/>
              <a:uLnTx/>
              <a:uFillTx/>
              <a:ea typeface="游ゴシック" panose="020B0400000000000000" pitchFamily="50" charset="-128"/>
              <a:cs typeface="+mn-cs"/>
            </a:endParaRPr>
          </a:p>
          <a:p>
            <a:pPr marL="460375" marR="0" lvl="0" indent="-460375"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prstClr val="black"/>
                </a:solidFill>
                <a:effectLst/>
                <a:uLnTx/>
                <a:uFillTx/>
                <a:ea typeface="游ゴシック" panose="020B0400000000000000" pitchFamily="50" charset="-128"/>
                <a:cs typeface="+mn-cs"/>
              </a:rPr>
              <a:t>　　　</a:t>
            </a:r>
            <a:r>
              <a:rPr lang="en-US" sz="900" b="0" i="0" u="none" strike="noStrike" kern="1200" cap="none" spc="0" normalizeH="0" noProof="0" dirty="0">
                <a:ln>
                  <a:noFill/>
                </a:ln>
                <a:solidFill>
                  <a:schemeClr val="tx1"/>
                </a:solidFill>
                <a:effectLst/>
                <a:highlight>
                  <a:srgbClr val="FFFFFF"/>
                </a:highlight>
                <a:uLnTx/>
                <a:uFillTx/>
                <a:ea typeface="游ゴシック" panose="020B0400000000000000" pitchFamily="50" charset="-128"/>
                <a:cs typeface="+mn-cs"/>
              </a:rPr>
              <a:t>⇒ We will implement the Festival of the Lights in OSAKA with Midosuji Illumination and OSAKA Hikari-Renaissance as core programs. By continuously extending the lighting hours for the illuminations and enhancing Osaka’s winter traditional events, we will welcome visitors with a spectacular display of lights.</a:t>
            </a:r>
          </a:p>
          <a:p>
            <a:pPr marL="460375" marR="0" lvl="0" indent="-460375"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schemeClr val="tx1"/>
                </a:solidFill>
                <a:effectLst/>
                <a:highlight>
                  <a:srgbClr val="FFFFFF"/>
                </a:highlight>
                <a:uLnTx/>
                <a:uFillTx/>
                <a:ea typeface="游ゴシック" panose="020B0400000000000000" pitchFamily="50" charset="-128"/>
                <a:cs typeface="+mn-cs"/>
              </a:rPr>
              <a:t>　　　　</a:t>
            </a:r>
            <a:r>
              <a:rPr lang="en-US" sz="900" b="0" i="0" u="none" strike="noStrike" kern="1200" cap="none" spc="0" normalizeH="0" noProof="0" dirty="0">
                <a:ln>
                  <a:noFill/>
                </a:ln>
                <a:solidFill>
                  <a:schemeClr val="tx1"/>
                </a:solidFill>
                <a:effectLst/>
                <a:uLnTx/>
                <a:uFillTx/>
                <a:ea typeface="游ゴシック" panose="020B0400000000000000" pitchFamily="50" charset="-128"/>
                <a:cs typeface="+mn-cs"/>
              </a:rPr>
              <a:t>Also, we will encourage businesses to organize night-time events and other forms of night-time culture, thereby fostering and enriching Osaka’s night-time culture We will also promote night-time performances and events organized by businesses, thereby creating and enriching Osaka's nightlife culture.</a:t>
            </a:r>
            <a:r>
              <a:rPr lang="en-US" sz="1000" b="0" i="0" u="none" strike="noStrike" kern="1200" cap="none" spc="0" normalizeH="0" noProof="0" dirty="0">
                <a:ln>
                  <a:noFill/>
                </a:ln>
                <a:solidFill>
                  <a:schemeClr val="tx1"/>
                </a:solidFill>
                <a:effectLst/>
                <a:uLnTx/>
                <a:uFillTx/>
                <a:ea typeface="游ゴシック"/>
                <a:cs typeface="Calibri"/>
              </a:rPr>
              <a:t>　　　　</a:t>
            </a:r>
            <a:endParaRPr kumimoji="0" lang="en-US" sz="1000" b="0" i="0" u="none" strike="noStrike" kern="1200" cap="none" spc="0" normalizeH="0" baseline="0" noProof="0" dirty="0">
              <a:ln>
                <a:noFill/>
              </a:ln>
              <a:solidFill>
                <a:schemeClr val="tx1"/>
              </a:solidFill>
              <a:effectLst/>
              <a:uLnTx/>
              <a:uFillTx/>
              <a:ea typeface="游ゴシック"/>
              <a:cs typeface="Calibri"/>
            </a:endParaRPr>
          </a:p>
          <a:p>
            <a:pPr marL="0" marR="0" lvl="0" indent="0" algn="l" defTabSz="457200" rtl="0" eaLnBrk="1" fontAlgn="auto" latinLnBrk="0" hangingPunct="1">
              <a:lnSpc>
                <a:spcPct val="100000"/>
              </a:lnSpc>
              <a:spcBef>
                <a:spcPts val="600"/>
              </a:spcBef>
              <a:spcAft>
                <a:spcPts val="0"/>
              </a:spcAft>
              <a:buClrTx/>
              <a:buSzTx/>
              <a:buFontTx/>
              <a:buNone/>
              <a:tabLst/>
              <a:defRPr/>
            </a:pPr>
            <a:r>
              <a:rPr lang="en-US" sz="1100" b="1" noProof="0" dirty="0">
                <a:solidFill>
                  <a:schemeClr val="tx1"/>
                </a:solidFill>
              </a:rPr>
              <a:t>　・Enhancing night-time activities making use of Water City Osaka</a:t>
            </a:r>
            <a:endParaRPr lang="en-US" sz="1100" b="1" noProof="0" dirty="0">
              <a:solidFill>
                <a:schemeClr val="tx1"/>
              </a:solidFill>
              <a:ea typeface="游ゴシック"/>
              <a:cs typeface="Calibri"/>
            </a:endParaRPr>
          </a:p>
          <a:p>
            <a:pPr rtl="0"/>
            <a:r>
              <a:rPr lang="en-US" sz="900" noProof="0" dirty="0">
                <a:solidFill>
                  <a:schemeClr val="tx1"/>
                </a:solidFill>
                <a:ea typeface="游ゴシック"/>
              </a:rPr>
              <a:t>　　　⇒ Along with the illumination of seawalls, bridges and landmark trees in the Nakanoshima area as well as water shows, we aim to enhance and revitalize night cruises.</a:t>
            </a:r>
          </a:p>
          <a:p>
            <a:pPr rtl="0">
              <a:spcBef>
                <a:spcPts val="600"/>
              </a:spcBef>
            </a:pPr>
            <a:r>
              <a:rPr lang="en-US" sz="1100" b="1" noProof="0" dirty="0">
                <a:solidFill>
                  <a:schemeClr val="tx1"/>
                </a:solidFill>
                <a:ea typeface="游ゴシック"/>
              </a:rPr>
              <a:t>　・Extending opening hours at aquariums, art galleries, museums and similar venues</a:t>
            </a:r>
            <a:endParaRPr kumimoji="1" lang="en-US" sz="1100" b="1" noProof="0" dirty="0">
              <a:solidFill>
                <a:schemeClr val="tx1"/>
              </a:solidFill>
              <a:ea typeface="游ゴシック"/>
            </a:endParaRPr>
          </a:p>
          <a:p>
            <a:pPr rtl="0"/>
            <a:r>
              <a:rPr lang="en-US" sz="900" noProof="0" dirty="0">
                <a:solidFill>
                  <a:schemeClr val="tx1"/>
                </a:solidFill>
                <a:ea typeface="游ゴシック"/>
              </a:rPr>
              <a:t>　　　⇒ We will revitalize the night-time economy by organizing evening opening hours and evening events at facilities for tourists, such as aquariums, art galleries and museums</a:t>
            </a:r>
            <a:r>
              <a:rPr lang="en-US" sz="1000" noProof="0" dirty="0">
                <a:solidFill>
                  <a:schemeClr val="tx1"/>
                </a:solidFill>
                <a:ea typeface="游ゴシック"/>
              </a:rPr>
              <a:t>.</a:t>
            </a:r>
            <a:endParaRPr kumimoji="1" lang="en-US" sz="1000" noProof="0" dirty="0">
              <a:solidFill>
                <a:schemeClr val="tx1"/>
              </a:solidFill>
              <a:ea typeface="游ゴシック"/>
            </a:endParaRPr>
          </a:p>
        </p:txBody>
      </p:sp>
      <p:sp>
        <p:nvSpPr>
          <p:cNvPr id="16" name="テキスト ボックス 15">
            <a:extLst>
              <a:ext uri="{FF2B5EF4-FFF2-40B4-BE49-F238E27FC236}">
                <a16:creationId xmlns:a16="http://schemas.microsoft.com/office/drawing/2014/main" id="{725AD9E5-A57E-499B-85F3-DF5DF7BAF073}"/>
              </a:ext>
            </a:extLst>
          </p:cNvPr>
          <p:cNvSpPr txBox="1"/>
          <p:nvPr/>
        </p:nvSpPr>
        <p:spPr>
          <a:xfrm>
            <a:off x="0" y="919713"/>
            <a:ext cx="5329881"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(1) Edgy night-time activities unique to Osaka</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18" name="四角形: 角を丸くする 17">
            <a:extLst>
              <a:ext uri="{FF2B5EF4-FFF2-40B4-BE49-F238E27FC236}">
                <a16:creationId xmlns:a16="http://schemas.microsoft.com/office/drawing/2014/main" id="{4A4D5EBD-307A-4B4F-BF77-5E98AF561688}"/>
              </a:ext>
            </a:extLst>
          </p:cNvPr>
          <p:cNvSpPr/>
          <p:nvPr/>
        </p:nvSpPr>
        <p:spPr>
          <a:xfrm>
            <a:off x="365414" y="1236597"/>
            <a:ext cx="9190478" cy="522233"/>
          </a:xfrm>
          <a:prstGeom prst="roundRect">
            <a:avLst>
              <a:gd name="adj" fmla="val 0"/>
            </a:avLst>
          </a:prstGeom>
          <a:solidFill>
            <a:schemeClr val="accent6">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prstClr val="black"/>
                </a:solidFill>
                <a:effectLst/>
                <a:uLnTx/>
                <a:uFillTx/>
                <a:ea typeface="游ゴシック" panose="020B0400000000000000" pitchFamily="50" charset="-128"/>
                <a:cs typeface="+mn-cs"/>
              </a:rPr>
              <a:t>○ Enhancing Osaka’s </a:t>
            </a:r>
            <a:r>
              <a:rPr lang="en-US" sz="900" b="1" i="0" u="none" strike="noStrike" kern="1200" cap="none" spc="0" normalizeH="0" noProof="0" dirty="0">
                <a:ln>
                  <a:noFill/>
                </a:ln>
                <a:solidFill>
                  <a:prstClr val="black"/>
                </a:solidFill>
                <a:effectLst/>
                <a:uLnTx/>
                <a:uFillTx/>
                <a:ea typeface="游ゴシック" panose="020B0400000000000000" pitchFamily="50" charset="-128"/>
                <a:cs typeface="+mn-cs"/>
              </a:rPr>
              <a:t>nigh-time activities, </a:t>
            </a:r>
            <a:r>
              <a:rPr lang="en-US" sz="900" b="0" i="0" u="none" strike="noStrike" kern="1200" cap="none" spc="0" normalizeH="0" noProof="0" dirty="0">
                <a:ln>
                  <a:noFill/>
                </a:ln>
                <a:solidFill>
                  <a:prstClr val="black"/>
                </a:solidFill>
                <a:effectLst/>
                <a:uLnTx/>
                <a:uFillTx/>
                <a:ea typeface="游ゴシック" panose="020B0400000000000000" pitchFamily="50" charset="-128"/>
                <a:cs typeface="+mn-cs"/>
              </a:rPr>
              <a:t>thereby enabling visitors to experience Osaka’s charm through a variety of evening activities</a:t>
            </a:r>
            <a:endParaRPr kumimoji="1" lang="en-US" sz="900" b="0" i="0" u="none" strike="noStrike" kern="1200" cap="none" spc="0" normalizeH="0" baseline="0" noProof="0" dirty="0">
              <a:ln>
                <a:noFill/>
              </a:ln>
              <a:solidFill>
                <a:prstClr val="black"/>
              </a:solidFill>
              <a:effectLst/>
              <a:uLnTx/>
              <a:uFillTx/>
              <a:ea typeface="游ゴシック" panose="020B0400000000000000" pitchFamily="50" charset="-128"/>
              <a:cs typeface="+mn-cs"/>
            </a:endParaRPr>
          </a:p>
          <a:p>
            <a:pPr marL="139700" marR="0" lvl="0" indent="-139700"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prstClr val="black"/>
                </a:solidFill>
                <a:effectLst/>
                <a:uLnTx/>
                <a:uFillTx/>
                <a:ea typeface="游ゴシック" panose="020B0400000000000000" pitchFamily="50" charset="-128"/>
                <a:cs typeface="+mn-cs"/>
              </a:rPr>
              <a:t>○ To ensure that visitors can enjoy the night-time activities, arranging for </a:t>
            </a:r>
            <a:r>
              <a:rPr lang="en-US" sz="900" b="1" i="0" u="none" strike="noStrike" kern="1200" cap="none" spc="0" normalizeH="0" noProof="0" dirty="0">
                <a:ln>
                  <a:noFill/>
                </a:ln>
                <a:solidFill>
                  <a:prstClr val="black"/>
                </a:solidFill>
                <a:effectLst/>
                <a:uLnTx/>
                <a:uFillTx/>
                <a:ea typeface="游ゴシック" panose="020B0400000000000000" pitchFamily="50" charset="-128"/>
                <a:cs typeface="+mn-cs"/>
              </a:rPr>
              <a:t>night-time transportation</a:t>
            </a:r>
            <a:r>
              <a:rPr lang="en-US" sz="900" b="0" i="0" u="none" strike="noStrike" kern="1200" cap="none" spc="0" normalizeH="0" noProof="0" dirty="0">
                <a:ln>
                  <a:noFill/>
                </a:ln>
                <a:solidFill>
                  <a:prstClr val="black"/>
                </a:solidFill>
                <a:effectLst/>
                <a:uLnTx/>
                <a:uFillTx/>
                <a:ea typeface="游ゴシック" panose="020B0400000000000000" pitchFamily="50" charset="-128"/>
                <a:cs typeface="+mn-cs"/>
              </a:rPr>
              <a:t>, including public transport timetables and the availability of ride-sharing and taxis, thereby promoting the increase of tourism spending. 　</a:t>
            </a:r>
            <a:endParaRPr kumimoji="1" lang="en-US" sz="900" b="0" i="0" u="none" strike="noStrike" kern="1200" cap="none" spc="0" normalizeH="0" baseline="0" noProof="0" dirty="0">
              <a:ln>
                <a:noFill/>
              </a:ln>
              <a:solidFill>
                <a:prstClr val="black"/>
              </a:solidFill>
              <a:effectLst/>
              <a:uLnTx/>
              <a:uFillTx/>
              <a:ea typeface="游ゴシック" panose="020B0400000000000000" pitchFamily="50" charset="-128"/>
              <a:cs typeface="+mn-cs"/>
            </a:endParaRPr>
          </a:p>
        </p:txBody>
      </p:sp>
      <p:sp>
        <p:nvSpPr>
          <p:cNvPr id="19" name="正方形/長方形 18">
            <a:extLst>
              <a:ext uri="{FF2B5EF4-FFF2-40B4-BE49-F238E27FC236}">
                <a16:creationId xmlns:a16="http://schemas.microsoft.com/office/drawing/2014/main" id="{71ABEF0D-AE38-4C14-9959-A095689013F4}"/>
              </a:ext>
            </a:extLst>
          </p:cNvPr>
          <p:cNvSpPr/>
          <p:nvPr/>
        </p:nvSpPr>
        <p:spPr>
          <a:xfrm>
            <a:off x="205363" y="4380351"/>
            <a:ext cx="9495274" cy="1283496"/>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2) Improving the environment to enhance night-time activities</a:t>
            </a:r>
            <a:endParaRPr kumimoji="1" lang="en-US" sz="1100" b="1" noProof="0" dirty="0">
              <a:solidFill>
                <a:schemeClr val="tx1"/>
              </a:solidFill>
            </a:endParaRPr>
          </a:p>
          <a:p>
            <a:pPr rtl="0">
              <a:spcBef>
                <a:spcPts val="600"/>
              </a:spcBef>
            </a:pPr>
            <a:r>
              <a:rPr lang="en-US" sz="1100" b="1" noProof="0" dirty="0">
                <a:solidFill>
                  <a:schemeClr val="tx1"/>
                </a:solidFill>
                <a:ea typeface="游ゴシック"/>
              </a:rPr>
              <a:t>　・Extending operating hours of public transportation</a:t>
            </a:r>
            <a:endParaRPr kumimoji="1" lang="en-US" sz="1100" b="1" noProof="0" dirty="0">
              <a:solidFill>
                <a:schemeClr val="tx1"/>
              </a:solidFill>
              <a:ea typeface="游ゴシック"/>
            </a:endParaRPr>
          </a:p>
          <a:p>
            <a:pPr rtl="0"/>
            <a:r>
              <a:rPr lang="en-US" sz="900" noProof="0" dirty="0">
                <a:solidFill>
                  <a:schemeClr val="tx1"/>
                </a:solidFill>
              </a:rPr>
              <a:t>　　　⇒ By lobbing for extended operating hours on major rail networks, such as Osaka Metro, we aim to create an environment that enhances night-time activities.　</a:t>
            </a:r>
            <a:endParaRPr kumimoji="1" lang="en-US" sz="900" noProof="0" dirty="0">
              <a:solidFill>
                <a:schemeClr val="tx1"/>
              </a:solidFill>
            </a:endParaRPr>
          </a:p>
          <a:p>
            <a:pPr rtl="0">
              <a:spcBef>
                <a:spcPts val="600"/>
              </a:spcBef>
            </a:pPr>
            <a:r>
              <a:rPr lang="en-US" sz="1100" b="1" noProof="0" dirty="0">
                <a:solidFill>
                  <a:schemeClr val="tx1"/>
                </a:solidFill>
                <a:ea typeface="游ゴシック"/>
              </a:rPr>
              <a:t>　・Improving the convenience of ride-sharing and taxis</a:t>
            </a:r>
            <a:endParaRPr kumimoji="1" lang="en-US" sz="1100" b="1" noProof="0" dirty="0">
              <a:solidFill>
                <a:schemeClr val="tx1"/>
              </a:solidFill>
              <a:ea typeface="游ゴシック"/>
            </a:endParaRPr>
          </a:p>
          <a:p>
            <a:pPr marL="468313" indent="-468313" rtl="0"/>
            <a:r>
              <a:rPr lang="en-US" sz="900" noProof="0" dirty="0">
                <a:solidFill>
                  <a:schemeClr val="tx1"/>
                </a:solidFill>
                <a:ea typeface="游ゴシック"/>
              </a:rPr>
              <a:t>　　　⇒ By implementing measures such as fully-fledged ride-sharing service, such as flexible operating areas and hours, and the introduction of dynamic pricing, all of which are already standard practice worldwide, and by improving convenience through multilingual support in taxis, we will ensure and improve night-time transport options.</a:t>
            </a:r>
            <a:endParaRPr kumimoji="1" lang="en-US" sz="900" noProof="0" dirty="0">
              <a:solidFill>
                <a:schemeClr val="tx1"/>
              </a:solidFill>
              <a:ea typeface="游ゴシック"/>
            </a:endParaRPr>
          </a:p>
          <a:p>
            <a:pPr rtl="0"/>
            <a:r>
              <a:rPr lang="en-US" sz="1000" noProof="0" dirty="0">
                <a:solidFill>
                  <a:schemeClr val="tx1"/>
                </a:solidFill>
                <a:ea typeface="游ゴシック"/>
              </a:rPr>
              <a:t>　　　　　</a:t>
            </a:r>
          </a:p>
        </p:txBody>
      </p:sp>
      <p:sp>
        <p:nvSpPr>
          <p:cNvPr id="4" name="スライド番号プレースホルダー 1">
            <a:extLst>
              <a:ext uri="{FF2B5EF4-FFF2-40B4-BE49-F238E27FC236}">
                <a16:creationId xmlns:a16="http://schemas.microsoft.com/office/drawing/2014/main" id="{6697C6A1-F27A-C5A5-6E39-8CB1D0326A54}"/>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33</a:t>
            </a:fld>
            <a:endParaRPr kumimoji="1" lang="en-US" noProof="0" dirty="0">
              <a:latin typeface="+mn-lt"/>
            </a:endParaRPr>
          </a:p>
        </p:txBody>
      </p:sp>
      <p:sp>
        <p:nvSpPr>
          <p:cNvPr id="9" name="テキスト ボックス 8">
            <a:extLst>
              <a:ext uri="{FF2B5EF4-FFF2-40B4-BE49-F238E27FC236}">
                <a16:creationId xmlns:a16="http://schemas.microsoft.com/office/drawing/2014/main" id="{1919335B-A413-409E-B9C5-74DB7616330C}"/>
              </a:ext>
            </a:extLst>
          </p:cNvPr>
          <p:cNvSpPr txBox="1"/>
          <p:nvPr/>
        </p:nvSpPr>
        <p:spPr>
          <a:xfrm>
            <a:off x="0" y="572053"/>
            <a:ext cx="4953000" cy="338554"/>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600" b="1" noProof="0" dirty="0">
                <a:solidFill>
                  <a:schemeClr val="tx1"/>
                </a:solidFill>
                <a:ea typeface="BIZ UDゴシック" panose="020B0400000000000000" pitchFamily="49" charset="-128"/>
                <a:cs typeface="HGP創英角ｺﾞｼｯｸUB" panose="020B0900000000000000" pitchFamily="50" charset="-128"/>
              </a:rPr>
              <a:t>[Policy Direction]   </a:t>
            </a:r>
            <a:r>
              <a:rPr lang="en-US" sz="1600" b="1" u="sng" noProof="0" dirty="0">
                <a:solidFill>
                  <a:schemeClr val="tx1"/>
                </a:solidFill>
                <a:ea typeface="BIZ UDゴシック" panose="020B0400000000000000" pitchFamily="49" charset="-128"/>
                <a:cs typeface="HGP創英角ｺﾞｼｯｸUB" panose="020B0900000000000000" pitchFamily="50" charset="-128"/>
              </a:rPr>
              <a:t>[2] Expanding tourism consumption</a:t>
            </a:r>
            <a:endParaRPr kumimoji="1" lang="en-US" sz="1600" b="1" u="sng" noProof="0" dirty="0">
              <a:solidFill>
                <a:schemeClr val="tx1"/>
              </a:solidFill>
              <a:ea typeface="BIZ UDゴシック" panose="020B0400000000000000" pitchFamily="49" charset="-128"/>
              <a:cs typeface="HGP創英角ｺﾞｼｯｸUB" panose="020B0900000000000000" pitchFamily="50" charset="-128"/>
            </a:endParaRPr>
          </a:p>
        </p:txBody>
      </p:sp>
    </p:spTree>
    <p:extLst>
      <p:ext uri="{BB962C8B-B14F-4D97-AF65-F5344CB8AC3E}">
        <p14:creationId xmlns:p14="http://schemas.microsoft.com/office/powerpoint/2010/main" val="23981865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0B89C23D-2373-4CE7-B75A-3A0C4A71A91E}"/>
              </a:ext>
            </a:extLst>
          </p:cNvPr>
          <p:cNvSpPr/>
          <p:nvPr/>
        </p:nvSpPr>
        <p:spPr>
          <a:xfrm>
            <a:off x="197711" y="1233834"/>
            <a:ext cx="9495910" cy="1778132"/>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1) Creating content unique to Osaka that appeals to affluent individuals, and increasing the city’s recognition</a:t>
            </a:r>
            <a:endParaRPr kumimoji="1" lang="en-US" sz="1100" b="1" noProof="0" dirty="0">
              <a:solidFill>
                <a:schemeClr val="tx1"/>
              </a:solidFill>
            </a:endParaRPr>
          </a:p>
          <a:p>
            <a:pPr rtl="0">
              <a:spcBef>
                <a:spcPts val="600"/>
              </a:spcBef>
            </a:pPr>
            <a:r>
              <a:rPr lang="en-US" sz="1100" b="1" noProof="0" dirty="0">
                <a:solidFill>
                  <a:schemeClr val="tx1"/>
                </a:solidFill>
                <a:ea typeface="游ゴシック"/>
              </a:rPr>
              <a:t>　・Promoting high-value-added tourism</a:t>
            </a:r>
            <a:endParaRPr lang="en-US" sz="1100" noProof="0" dirty="0">
              <a:solidFill>
                <a:schemeClr val="tx1"/>
              </a:solidFill>
              <a:ea typeface="游ゴシック"/>
            </a:endParaRPr>
          </a:p>
          <a:p>
            <a:pPr marL="441325" indent="-441325"/>
            <a:r>
              <a:rPr lang="en-US" sz="900" noProof="0" dirty="0">
                <a:solidFill>
                  <a:schemeClr val="tx1"/>
                </a:solidFill>
                <a:ea typeface="游ゴシック"/>
              </a:rPr>
              <a:t>　   　 ⇒ We aim to strengthen networks with the affluent market, encourage tourism operators to enter the market by providing information on the affluent tourism sector, and developing high-value-added content</a:t>
            </a:r>
            <a:endParaRPr lang="en-US" sz="900"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rPr>
              <a:t>　・Enhancing content targeting affluent individuals and disseminating such information</a:t>
            </a:r>
            <a:r>
              <a:rPr lang="en-US" sz="1000" noProof="0" dirty="0">
                <a:solidFill>
                  <a:schemeClr val="tx1"/>
                </a:solidFill>
                <a:ea typeface="游ゴシック"/>
              </a:rPr>
              <a:t>　　　</a:t>
            </a:r>
            <a:endParaRPr kumimoji="1" lang="en-US" sz="1000" noProof="0" dirty="0">
              <a:solidFill>
                <a:schemeClr val="tx1"/>
              </a:solidFill>
              <a:ea typeface="游ゴシック"/>
            </a:endParaRPr>
          </a:p>
          <a:p>
            <a:pPr marL="447675" indent="-447675" rtl="0"/>
            <a:r>
              <a:rPr lang="en-US" sz="900" noProof="0" dirty="0">
                <a:solidFill>
                  <a:schemeClr val="tx1"/>
                </a:solidFill>
                <a:ea typeface="游ゴシック"/>
              </a:rPr>
              <a:t>　　　⇒ We will enhance Osaka's reputation as a travel destination for affluent travelers by hosting business matchmaking events in Osaka for operators specializing in luxury travel products for affluent clients both in Japan and overseas, and by organizing FAM trips for overseas buyers.</a:t>
            </a:r>
            <a:endParaRPr lang="en-US" sz="900" noProof="0" dirty="0">
              <a:solidFill>
                <a:schemeClr val="tx1"/>
              </a:solidFill>
              <a:ea typeface="游ゴシック"/>
              <a:cs typeface="Calibri"/>
            </a:endParaRPr>
          </a:p>
          <a:p>
            <a:pPr rtl="0">
              <a:spcBef>
                <a:spcPts val="600"/>
              </a:spcBef>
            </a:pPr>
            <a:r>
              <a:rPr lang="en-US" sz="1100" noProof="0" dirty="0">
                <a:solidFill>
                  <a:schemeClr val="tx1"/>
                </a:solidFill>
                <a:ea typeface="游ゴシック"/>
                <a:cs typeface="Calibri"/>
              </a:rPr>
              <a:t>　</a:t>
            </a:r>
            <a:r>
              <a:rPr lang="en-US" sz="1100" b="1" noProof="0" dirty="0">
                <a:solidFill>
                  <a:schemeClr val="tx1"/>
                </a:solidFill>
                <a:ea typeface="游ゴシック"/>
                <a:cs typeface="Calibri"/>
              </a:rPr>
              <a:t>・Providing new modes of transport using AAMs </a:t>
            </a:r>
            <a:endParaRPr lang="en-US" sz="1100" b="1" noProof="0" dirty="0">
              <a:solidFill>
                <a:schemeClr val="tx1"/>
              </a:solidFill>
              <a:highlight>
                <a:srgbClr val="FFFF00"/>
              </a:highlight>
              <a:ea typeface="游ゴシック"/>
              <a:cs typeface="Calibri"/>
            </a:endParaRPr>
          </a:p>
          <a:p>
            <a:pPr rtl="0"/>
            <a:r>
              <a:rPr lang="en-US" sz="900" noProof="0" dirty="0">
                <a:solidFill>
                  <a:schemeClr val="tx1"/>
                </a:solidFill>
                <a:ea typeface="游ゴシック"/>
                <a:cs typeface="Calibri"/>
              </a:rPr>
              <a:t>　　　⇒ Providing Japan’s first AAM transportation service connecting Osaka Bay with cities and tourist destinations throughout the Kansai region</a:t>
            </a:r>
          </a:p>
          <a:p>
            <a:pPr rtl="0"/>
            <a:endParaRPr lang="en-US" sz="1000" noProof="0" dirty="0">
              <a:solidFill>
                <a:schemeClr val="tx1"/>
              </a:solidFill>
              <a:ea typeface="游ゴシック"/>
              <a:cs typeface="Calibri"/>
            </a:endParaRPr>
          </a:p>
        </p:txBody>
      </p:sp>
      <p:sp>
        <p:nvSpPr>
          <p:cNvPr id="4" name="スライド番号プレースホルダー 1">
            <a:extLst>
              <a:ext uri="{FF2B5EF4-FFF2-40B4-BE49-F238E27FC236}">
                <a16:creationId xmlns:a16="http://schemas.microsoft.com/office/drawing/2014/main" id="{7D2E5F41-62E6-FB94-0CFA-F9F1081A9375}"/>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34</a:t>
            </a:fld>
            <a:endParaRPr kumimoji="1" lang="en-US" noProof="0" dirty="0">
              <a:latin typeface="+mn-lt"/>
            </a:endParaRPr>
          </a:p>
        </p:txBody>
      </p:sp>
      <p:sp>
        <p:nvSpPr>
          <p:cNvPr id="5" name="テキスト ボックス 8">
            <a:extLst>
              <a:ext uri="{FF2B5EF4-FFF2-40B4-BE49-F238E27FC236}">
                <a16:creationId xmlns:a16="http://schemas.microsoft.com/office/drawing/2014/main" id="{824FC929-2C32-437F-92ED-51F0B6E2F398}"/>
              </a:ext>
            </a:extLst>
          </p:cNvPr>
          <p:cNvSpPr txBox="1"/>
          <p:nvPr/>
        </p:nvSpPr>
        <p:spPr>
          <a:xfrm>
            <a:off x="0" y="209178"/>
            <a:ext cx="5404023" cy="307777"/>
          </a:xfrm>
          <a:prstGeom prst="rect">
            <a:avLst/>
          </a:prstGeom>
          <a:noFill/>
          <a:ln>
            <a:noFill/>
          </a:ln>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53156" rtl="0" eaLnBrk="1" fontAlgn="auto" latinLnBrk="0" hangingPunct="1">
              <a:spcBef>
                <a:spcPts val="0"/>
              </a:spcBef>
              <a:spcAft>
                <a:spcPts val="0"/>
              </a:spcAft>
              <a:buClrTx/>
              <a:buSzTx/>
              <a:buFontTx/>
              <a:buNone/>
              <a:tabLst/>
              <a:defRPr/>
            </a:pPr>
            <a:r>
              <a:rPr lang="en-US" sz="1400" b="1" noProof="0" dirty="0">
                <a:ea typeface="BIZ UDゴシック"/>
                <a:cs typeface="HGP創英角ｺﾞｼｯｸUB" panose="020B0900000000000000" pitchFamily="50" charset="-128"/>
              </a:rPr>
              <a:t>(2) Promoting luxury tourism</a:t>
            </a:r>
          </a:p>
        </p:txBody>
      </p:sp>
      <p:sp>
        <p:nvSpPr>
          <p:cNvPr id="6" name="四角形: 角を丸くする 9">
            <a:extLst>
              <a:ext uri="{FF2B5EF4-FFF2-40B4-BE49-F238E27FC236}">
                <a16:creationId xmlns:a16="http://schemas.microsoft.com/office/drawing/2014/main" id="{13386D4F-0000-49ED-8DAE-3599A663D7F7}"/>
              </a:ext>
            </a:extLst>
          </p:cNvPr>
          <p:cNvSpPr/>
          <p:nvPr/>
        </p:nvSpPr>
        <p:spPr>
          <a:xfrm>
            <a:off x="359120" y="516955"/>
            <a:ext cx="9190478" cy="529636"/>
          </a:xfrm>
          <a:prstGeom prst="roundRect">
            <a:avLst>
              <a:gd name="adj" fmla="val 0"/>
            </a:avLst>
          </a:prstGeom>
          <a:solidFill>
            <a:schemeClr val="accent6">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127000" indent="-127000" rtl="0">
              <a:defRPr/>
            </a:pPr>
            <a:r>
              <a:rPr lang="en-US" sz="900" noProof="0" dirty="0">
                <a:solidFill>
                  <a:schemeClr val="tx1"/>
                </a:solidFill>
                <a:ea typeface="游ゴシック"/>
              </a:rPr>
              <a:t>〇 Promoting luxury tourism by strengthening networks with the affluent market, encouraging tourism operators to enter the market by providing information on the affluent tourism sector, and developing high-value-added content　</a:t>
            </a:r>
            <a:endParaRPr kumimoji="1" lang="en-US" sz="1600" noProof="0" dirty="0">
              <a:solidFill>
                <a:schemeClr val="tx1"/>
              </a:solidFill>
            </a:endParaRPr>
          </a:p>
          <a:p>
            <a:pPr lvl="0" algn="l" defTabSz="457200" rtl="0">
              <a:lnSpc>
                <a:spcPct val="100000"/>
              </a:lnSpc>
              <a:spcBef>
                <a:spcPts val="0"/>
              </a:spcBef>
              <a:spcAft>
                <a:spcPts val="0"/>
              </a:spcAft>
              <a:buNone/>
              <a:tabLst/>
              <a:defRPr/>
            </a:pPr>
            <a:r>
              <a:rPr lang="en-US" sz="900" b="0" i="0" u="none" strike="noStrike" kern="1200" cap="none" spc="0" normalizeH="0" noProof="0" dirty="0">
                <a:ln>
                  <a:noFill/>
                </a:ln>
                <a:solidFill>
                  <a:schemeClr val="tx1"/>
                </a:solidFill>
                <a:effectLst/>
                <a:uLnTx/>
                <a:uFillTx/>
                <a:ea typeface="游ゴシック"/>
              </a:rPr>
              <a:t>〇 Providing experiences with a narrative element, such as culture, art, and food, to </a:t>
            </a:r>
            <a:r>
              <a:rPr lang="en-US" sz="900" b="1" i="0" u="none" strike="noStrike" kern="1200" cap="none" spc="0" normalizeH="0" noProof="0" dirty="0">
                <a:ln>
                  <a:noFill/>
                </a:ln>
                <a:solidFill>
                  <a:schemeClr val="tx1"/>
                </a:solidFill>
                <a:effectLst/>
                <a:uLnTx/>
                <a:uFillTx/>
                <a:ea typeface="游ゴシック"/>
              </a:rPr>
              <a:t>affluent individuals who value intellectual curiosity and experiential engagement</a:t>
            </a:r>
            <a:endParaRPr lang="en-US" sz="1600" b="1" noProof="0" dirty="0">
              <a:solidFill>
                <a:schemeClr val="tx1"/>
              </a:solidFill>
              <a:ea typeface="游ゴシック"/>
            </a:endParaRPr>
          </a:p>
          <a:p>
            <a:pPr lvl="0" algn="l" defTabSz="457200" rtl="0">
              <a:lnSpc>
                <a:spcPct val="100000"/>
              </a:lnSpc>
              <a:spcBef>
                <a:spcPts val="0"/>
              </a:spcBef>
              <a:spcAft>
                <a:spcPts val="0"/>
              </a:spcAft>
              <a:buNone/>
              <a:tabLst/>
              <a:defRPr/>
            </a:pPr>
            <a:endParaRPr lang="en-US" sz="900" b="0" i="0" u="none" strike="noStrike" kern="1200" cap="none" spc="0" normalizeH="0" baseline="0" noProof="0" dirty="0">
              <a:ln>
                <a:noFill/>
              </a:ln>
              <a:solidFill>
                <a:schemeClr val="tx1"/>
              </a:solidFill>
              <a:effectLst/>
              <a:uLnTx/>
              <a:uFillTx/>
              <a:ea typeface="游ゴシック"/>
              <a:cs typeface="Calibri"/>
            </a:endParaRPr>
          </a:p>
        </p:txBody>
      </p:sp>
    </p:spTree>
    <p:extLst>
      <p:ext uri="{BB962C8B-B14F-4D97-AF65-F5344CB8AC3E}">
        <p14:creationId xmlns:p14="http://schemas.microsoft.com/office/powerpoint/2010/main" val="42265854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0">
            <a:extLst>
              <a:ext uri="{FF2B5EF4-FFF2-40B4-BE49-F238E27FC236}">
                <a16:creationId xmlns:a16="http://schemas.microsoft.com/office/drawing/2014/main" id="{A25C2451-B6FF-473A-933C-6FF43D1A4A41}"/>
              </a:ext>
            </a:extLst>
          </p:cNvPr>
          <p:cNvSpPr txBox="1"/>
          <p:nvPr/>
        </p:nvSpPr>
        <p:spPr>
          <a:xfrm>
            <a:off x="-1" y="856617"/>
            <a:ext cx="7365205"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(1) Promoting sightseeing within the prefecture making use of various attractions</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5" name="正方形/長方形 4">
            <a:extLst>
              <a:ext uri="{FF2B5EF4-FFF2-40B4-BE49-F238E27FC236}">
                <a16:creationId xmlns:a16="http://schemas.microsoft.com/office/drawing/2014/main" id="{4E1253E6-5D8E-4606-B162-354993E2B993}"/>
              </a:ext>
            </a:extLst>
          </p:cNvPr>
          <p:cNvSpPr/>
          <p:nvPr/>
        </p:nvSpPr>
        <p:spPr>
          <a:xfrm>
            <a:off x="205363" y="1960108"/>
            <a:ext cx="9495274" cy="4041275"/>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1) Improving accessibility of the area by making use of abundant resources</a:t>
            </a:r>
            <a:endParaRPr kumimoji="1" lang="en-US" sz="1100" b="1" noProof="0" dirty="0">
              <a:solidFill>
                <a:schemeClr val="tx1"/>
              </a:solidFill>
              <a:ea typeface="游ゴシック"/>
            </a:endParaRPr>
          </a:p>
          <a:p>
            <a:pPr marL="0" marR="0" lvl="0" indent="0" algn="l" defTabSz="457200" rtl="0" eaLnBrk="1" fontAlgn="auto" latinLnBrk="0" hangingPunct="1">
              <a:lnSpc>
                <a:spcPct val="100000"/>
              </a:lnSpc>
              <a:spcBef>
                <a:spcPts val="500"/>
              </a:spcBef>
              <a:spcAft>
                <a:spcPts val="0"/>
              </a:spcAft>
              <a:buClrTx/>
              <a:buSzTx/>
              <a:buFontTx/>
              <a:buNone/>
              <a:tabLst/>
              <a:defRPr/>
            </a:pPr>
            <a:r>
              <a:rPr lang="en-US" sz="1100" b="1" noProof="0" dirty="0">
                <a:solidFill>
                  <a:schemeClr val="tx1"/>
                </a:solidFill>
                <a:ea typeface="游ゴシック"/>
              </a:rPr>
              <a:t>　</a:t>
            </a:r>
            <a:r>
              <a:rPr lang="en-US" sz="1100" b="1" i="0" u="none" strike="noStrike" kern="1200" cap="none" spc="0" normalizeH="0" noProof="0" dirty="0">
                <a:ln>
                  <a:noFill/>
                </a:ln>
                <a:solidFill>
                  <a:schemeClr val="tx1"/>
                </a:solidFill>
                <a:effectLst/>
                <a:uLnTx/>
                <a:uFillTx/>
                <a:ea typeface="游ゴシック"/>
                <a:cs typeface="+mn-cs"/>
              </a:rPr>
              <a:t>・Appealing the region through the use of local resources</a:t>
            </a:r>
            <a:endParaRPr lang="en-US" sz="1100" b="1" i="0" u="none" strike="noStrike" kern="1200" cap="none" spc="0" normalizeH="0" baseline="0" noProof="0" dirty="0">
              <a:ln>
                <a:noFill/>
              </a:ln>
              <a:solidFill>
                <a:schemeClr val="tx1"/>
              </a:solidFill>
              <a:effectLst/>
              <a:uLnTx/>
              <a:uFillTx/>
              <a:ea typeface="游ゴシック" panose="020B0400000000000000" pitchFamily="50" charset="-128"/>
              <a:cs typeface="Calibri"/>
            </a:endParaRPr>
          </a:p>
          <a:p>
            <a:pPr marL="447675" indent="-447675" rtl="0">
              <a:defRPr/>
            </a:pPr>
            <a:r>
              <a:rPr lang="en-US" sz="900" noProof="0" dirty="0">
                <a:solidFill>
                  <a:schemeClr val="tx1"/>
                </a:solidFill>
                <a:ea typeface="游ゴシック"/>
              </a:rPr>
              <a:t>　　　⇒ We aim to enhance and promote the appeal of local resources across the prefecture, while encouraging visitors to explore the region by expanding the range of cultural, artistic and sporting events and sightseeing tours that make use of these resources.</a:t>
            </a:r>
            <a:endParaRPr lang="en-US" sz="900" noProof="0" dirty="0">
              <a:solidFill>
                <a:schemeClr val="tx1"/>
              </a:solidFill>
              <a:ea typeface="Meiryo UI"/>
            </a:endParaRPr>
          </a:p>
          <a:p>
            <a:pPr rtl="0">
              <a:defRPr/>
            </a:pPr>
            <a:r>
              <a:rPr lang="en-US" sz="900" noProof="0" dirty="0">
                <a:solidFill>
                  <a:schemeClr val="tx1"/>
                </a:solidFill>
                <a:ea typeface="游ゴシック"/>
              </a:rPr>
              <a:t>　　　　(e.g., creating and enhancing content that makes use of each area in the prefecture)</a:t>
            </a:r>
          </a:p>
          <a:p>
            <a:pPr marL="0" marR="0" lvl="0" indent="0" algn="l" defTabSz="457200" rtl="0" eaLnBrk="1" fontAlgn="auto" latinLnBrk="0" hangingPunct="1">
              <a:lnSpc>
                <a:spcPct val="100000"/>
              </a:lnSpc>
              <a:spcBef>
                <a:spcPts val="500"/>
              </a:spcBef>
              <a:spcAft>
                <a:spcPts val="0"/>
              </a:spcAft>
              <a:buClrTx/>
              <a:buSzTx/>
              <a:buFontTx/>
              <a:buNone/>
              <a:tabLst/>
              <a:defRPr/>
            </a:pPr>
            <a:r>
              <a:rPr lang="en-US" sz="1100" b="1" noProof="0" dirty="0">
                <a:solidFill>
                  <a:schemeClr val="tx1"/>
                </a:solidFill>
                <a:ea typeface="游ゴシック"/>
              </a:rPr>
              <a:t>　</a:t>
            </a:r>
            <a:r>
              <a:rPr lang="en-US" sz="1100" b="1" i="0" u="none" strike="noStrike" kern="1200" cap="none" spc="0" normalizeH="0" noProof="0" dirty="0">
                <a:ln>
                  <a:noFill/>
                </a:ln>
                <a:solidFill>
                  <a:schemeClr val="tx1"/>
                </a:solidFill>
                <a:effectLst/>
                <a:uLnTx/>
                <a:uFillTx/>
                <a:ea typeface="游ゴシック"/>
                <a:cs typeface="+mn-cs"/>
              </a:rPr>
              <a:t>・</a:t>
            </a:r>
            <a:r>
              <a:rPr lang="en-US" sz="1100" b="1" i="0" u="none" strike="noStrike" kern="1200" cap="none" spc="0" normalizeH="0" noProof="0" dirty="0">
                <a:ln>
                  <a:noFill/>
                </a:ln>
                <a:solidFill>
                  <a:schemeClr val="tx1"/>
                </a:solidFill>
                <a:effectLst/>
                <a:uLnTx/>
                <a:uFillTx/>
                <a:ea typeface="游ゴシック"/>
              </a:rPr>
              <a:t>Promoting the value and appeal of the </a:t>
            </a:r>
            <a:r>
              <a:rPr lang="en-US" sz="1100" b="1" i="0" u="none" strike="noStrike" kern="1200" cap="none" spc="0" normalizeH="0" noProof="0" dirty="0" err="1">
                <a:ln>
                  <a:noFill/>
                </a:ln>
                <a:solidFill>
                  <a:schemeClr val="tx1"/>
                </a:solidFill>
                <a:effectLst/>
                <a:uLnTx/>
                <a:uFillTx/>
                <a:ea typeface="游ゴシック"/>
              </a:rPr>
              <a:t>Mozu</a:t>
            </a:r>
            <a:r>
              <a:rPr lang="en-US" sz="1100" b="1" i="0" u="none" strike="noStrike" kern="1200" cap="none" spc="0" normalizeH="0" noProof="0" dirty="0">
                <a:ln>
                  <a:noFill/>
                </a:ln>
                <a:solidFill>
                  <a:schemeClr val="tx1"/>
                </a:solidFill>
                <a:effectLst/>
                <a:uLnTx/>
                <a:uFillTx/>
                <a:ea typeface="游ゴシック"/>
              </a:rPr>
              <a:t>-Furuichi Kofun Group World Heritage Site</a:t>
            </a:r>
            <a:endParaRPr lang="en-US" sz="1100" b="1" i="0" u="none" strike="noStrike" kern="1200" cap="none" spc="0" normalizeH="0" baseline="0" noProof="0" dirty="0">
              <a:ln>
                <a:noFill/>
              </a:ln>
              <a:solidFill>
                <a:schemeClr val="tx1"/>
              </a:solidFill>
              <a:effectLst/>
              <a:uLnTx/>
              <a:uFillTx/>
              <a:ea typeface="游ゴシック" panose="020B0400000000000000" pitchFamily="50" charset="-128"/>
              <a:cs typeface="Calibri"/>
            </a:endParaRPr>
          </a:p>
          <a:p>
            <a:pPr marL="460375" indent="-460375" rtl="0">
              <a:defRPr/>
            </a:pPr>
            <a:r>
              <a:rPr lang="en-US" sz="900" b="0" i="0" u="none" strike="noStrike" kern="1200" cap="none" spc="0" normalizeH="0" noProof="0" dirty="0">
                <a:ln>
                  <a:noFill/>
                </a:ln>
                <a:solidFill>
                  <a:schemeClr val="tx1"/>
                </a:solidFill>
                <a:effectLst/>
                <a:uLnTx/>
                <a:uFillTx/>
                <a:ea typeface="游ゴシック"/>
                <a:cs typeface="+mn-cs"/>
              </a:rPr>
              <a:t>　　　⇒ Osaka Prefecture, Sakai City, </a:t>
            </a:r>
            <a:r>
              <a:rPr lang="en-US" sz="900" b="0" i="0" u="none" strike="noStrike" kern="1200" cap="none" spc="0" normalizeH="0" noProof="0" dirty="0" err="1">
                <a:ln>
                  <a:noFill/>
                </a:ln>
                <a:solidFill>
                  <a:schemeClr val="tx1"/>
                </a:solidFill>
                <a:effectLst/>
                <a:uLnTx/>
                <a:uFillTx/>
                <a:ea typeface="游ゴシック"/>
                <a:cs typeface="+mn-cs"/>
              </a:rPr>
              <a:t>Habikino</a:t>
            </a:r>
            <a:r>
              <a:rPr lang="en-US" sz="900" b="0" i="0" u="none" strike="noStrike" kern="1200" cap="none" spc="0" normalizeH="0" noProof="0" dirty="0">
                <a:ln>
                  <a:noFill/>
                </a:ln>
                <a:solidFill>
                  <a:schemeClr val="tx1"/>
                </a:solidFill>
                <a:effectLst/>
                <a:uLnTx/>
                <a:uFillTx/>
                <a:ea typeface="游ゴシック"/>
                <a:cs typeface="+mn-cs"/>
              </a:rPr>
              <a:t> City and </a:t>
            </a:r>
            <a:r>
              <a:rPr lang="en-US" sz="900" b="0" i="0" u="none" strike="noStrike" kern="1200" cap="none" spc="0" normalizeH="0" noProof="0" dirty="0" err="1">
                <a:ln>
                  <a:noFill/>
                </a:ln>
                <a:solidFill>
                  <a:schemeClr val="tx1"/>
                </a:solidFill>
                <a:effectLst/>
                <a:uLnTx/>
                <a:uFillTx/>
                <a:ea typeface="游ゴシック"/>
                <a:cs typeface="+mn-cs"/>
              </a:rPr>
              <a:t>Fujiidera</a:t>
            </a:r>
            <a:r>
              <a:rPr lang="en-US" sz="900" b="0" i="0" u="none" strike="noStrike" kern="1200" cap="none" spc="0" normalizeH="0" noProof="0" dirty="0">
                <a:ln>
                  <a:noFill/>
                </a:ln>
                <a:solidFill>
                  <a:schemeClr val="tx1"/>
                </a:solidFill>
                <a:effectLst/>
                <a:uLnTx/>
                <a:uFillTx/>
                <a:ea typeface="游ゴシック"/>
                <a:cs typeface="+mn-cs"/>
              </a:rPr>
              <a:t> City are working together to promote the value and appeal of the ancient mounds and to encourage visits to the area through initiatives such as hot-air balloon rides. </a:t>
            </a:r>
            <a:endParaRPr kumimoji="1" lang="en-US" sz="900" noProof="0" dirty="0">
              <a:solidFill>
                <a:schemeClr val="tx1"/>
              </a:solidFill>
              <a:ea typeface="游ゴシック"/>
            </a:endParaRPr>
          </a:p>
          <a:p>
            <a:pPr rtl="0">
              <a:spcBef>
                <a:spcPts val="500"/>
              </a:spcBef>
            </a:pPr>
            <a:r>
              <a:rPr lang="en-US" sz="1100" b="1" noProof="0" dirty="0">
                <a:solidFill>
                  <a:schemeClr val="tx1"/>
                </a:solidFill>
                <a:ea typeface="游ゴシック"/>
                <a:cs typeface="Calibri"/>
              </a:rPr>
              <a:t>　・Attracting visitors by capitalizing on the Expo legacy</a:t>
            </a:r>
            <a:endParaRPr lang="en-US" sz="1100" noProof="0" dirty="0">
              <a:solidFill>
                <a:schemeClr val="tx1"/>
              </a:solidFill>
              <a:ea typeface="Meiryo UI"/>
              <a:cs typeface="Calibri"/>
            </a:endParaRPr>
          </a:p>
          <a:p>
            <a:pPr marL="466725" indent="-466725" rtl="0"/>
            <a:r>
              <a:rPr lang="en-US" sz="900" noProof="0" dirty="0">
                <a:solidFill>
                  <a:schemeClr val="tx1"/>
                </a:solidFill>
                <a:ea typeface="游ゴシック"/>
                <a:cs typeface="Calibri"/>
              </a:rPr>
              <a:t>　　　⇒ By utilizing monuments and other features of "MYAKU-MYAKU," the official mascot that gained popularity at Expo 2025, we aim to enhance the entire prefecture’s appeal to attract more visitors.</a:t>
            </a:r>
          </a:p>
          <a:p>
            <a:pPr>
              <a:spcBef>
                <a:spcPts val="600"/>
              </a:spcBef>
              <a:defRPr/>
            </a:pPr>
            <a:r>
              <a:rPr lang="en-US" sz="1100" b="1" noProof="0" dirty="0">
                <a:solidFill>
                  <a:schemeClr val="tx1"/>
                </a:solidFill>
                <a:ea typeface="游ゴシック"/>
                <a:cs typeface="Calibri"/>
              </a:rPr>
              <a:t>　・Enhancing the appeal of the area </a:t>
            </a:r>
            <a:r>
              <a:rPr lang="en-US" sz="1100" b="1" dirty="0">
                <a:solidFill>
                  <a:schemeClr val="tx1"/>
                </a:solidFill>
                <a:ea typeface="游ゴシック"/>
                <a:cs typeface="Calibri"/>
              </a:rPr>
              <a:t>around </a:t>
            </a:r>
            <a:r>
              <a:rPr lang="en-US" altLang="ja-JP" sz="1100" b="1" dirty="0">
                <a:solidFill>
                  <a:schemeClr val="tx1"/>
                </a:solidFill>
                <a:ea typeface="游ゴシック"/>
                <a:cs typeface="Calibri"/>
              </a:rPr>
              <a:t>Expo </a:t>
            </a:r>
            <a:r>
              <a:rPr lang="ja-JP" altLang="en-US" sz="1100" b="1" dirty="0">
                <a:solidFill>
                  <a:schemeClr val="tx1"/>
                </a:solidFill>
                <a:ea typeface="游ゴシック"/>
                <a:cs typeface="Calibri"/>
              </a:rPr>
              <a:t>’</a:t>
            </a:r>
            <a:r>
              <a:rPr lang="en-US" altLang="ja-JP" sz="1100" b="1" dirty="0">
                <a:solidFill>
                  <a:schemeClr val="tx1"/>
                </a:solidFill>
                <a:ea typeface="游ゴシック"/>
                <a:cs typeface="Calibri"/>
              </a:rPr>
              <a:t>70 Commemorative Park</a:t>
            </a:r>
            <a:r>
              <a:rPr lang="ja-JP" altLang="en-US" sz="1100" b="1" dirty="0">
                <a:solidFill>
                  <a:schemeClr val="tx1"/>
                </a:solidFill>
                <a:ea typeface="游ゴシック"/>
                <a:cs typeface="Calibri"/>
              </a:rPr>
              <a:t> </a:t>
            </a:r>
            <a:r>
              <a:rPr lang="en-US" altLang="ja-JP" sz="1100" b="1" dirty="0">
                <a:solidFill>
                  <a:schemeClr val="tx1"/>
                </a:solidFill>
                <a:ea typeface="游ゴシック"/>
                <a:cs typeface="Calibri"/>
              </a:rPr>
              <a:t>Station </a:t>
            </a:r>
            <a:endParaRPr lang="en-US" sz="1100" b="1" dirty="0">
              <a:solidFill>
                <a:schemeClr val="tx1"/>
              </a:solidFill>
              <a:ea typeface="游ゴシック"/>
              <a:cs typeface="Calibri"/>
            </a:endParaRPr>
          </a:p>
          <a:p>
            <a:pPr>
              <a:defRPr/>
            </a:pPr>
            <a:r>
              <a:rPr lang="en-US" sz="900" noProof="0" dirty="0">
                <a:solidFill>
                  <a:schemeClr val="tx1"/>
                </a:solidFill>
                <a:ea typeface="游ゴシック"/>
                <a:cs typeface="Calibri"/>
              </a:rPr>
              <a:t>　　　⇒ We aim to create a new sports and cultural hub for Osaka and the Kansai region, centered around a large-scale arena, in the area surrounding </a:t>
            </a:r>
            <a:r>
              <a:rPr lang="en-US" altLang="ja-JP" sz="900" dirty="0">
                <a:solidFill>
                  <a:schemeClr val="tx1"/>
                </a:solidFill>
                <a:ea typeface="游ゴシック"/>
                <a:cs typeface="Calibri"/>
              </a:rPr>
              <a:t>Expo </a:t>
            </a:r>
            <a:r>
              <a:rPr lang="ja-JP" altLang="en-US" sz="900" dirty="0">
                <a:solidFill>
                  <a:schemeClr val="tx1"/>
                </a:solidFill>
                <a:ea typeface="游ゴシック"/>
                <a:cs typeface="Calibri"/>
              </a:rPr>
              <a:t>’</a:t>
            </a:r>
            <a:r>
              <a:rPr lang="en-US" altLang="ja-JP" sz="900" dirty="0">
                <a:solidFill>
                  <a:schemeClr val="tx1"/>
                </a:solidFill>
                <a:ea typeface="游ゴシック"/>
                <a:cs typeface="Calibri"/>
              </a:rPr>
              <a:t>70 Commemorative Park</a:t>
            </a:r>
            <a:r>
              <a:rPr lang="en-US" sz="900" noProof="0" dirty="0">
                <a:solidFill>
                  <a:schemeClr val="tx1"/>
                </a:solidFill>
                <a:ea typeface="游ゴシック"/>
                <a:cs typeface="Calibri"/>
              </a:rPr>
              <a:t> Station.</a:t>
            </a:r>
          </a:p>
          <a:p>
            <a:pPr marL="0" marR="0" lvl="0" indent="0" algn="l" defTabSz="457200" rtl="0" eaLnBrk="1" fontAlgn="auto" latinLnBrk="0" hangingPunct="1">
              <a:lnSpc>
                <a:spcPct val="100000"/>
              </a:lnSpc>
              <a:spcBef>
                <a:spcPts val="500"/>
              </a:spcBef>
              <a:spcAft>
                <a:spcPts val="0"/>
              </a:spcAft>
              <a:buClrTx/>
              <a:buSzTx/>
              <a:buFontTx/>
              <a:buNone/>
              <a:tabLst/>
              <a:defRPr/>
            </a:pPr>
            <a:r>
              <a:rPr lang="en-US" sz="1100" b="1" i="0" u="none" strike="noStrike" kern="1200" cap="none" spc="0" normalizeH="0" noProof="0" dirty="0">
                <a:ln>
                  <a:noFill/>
                </a:ln>
                <a:solidFill>
                  <a:schemeClr val="tx1"/>
                </a:solidFill>
                <a:effectLst/>
                <a:uLnTx/>
                <a:uFillTx/>
                <a:ea typeface="游ゴシック"/>
                <a:cs typeface="+mn-cs"/>
              </a:rPr>
              <a:t>　</a:t>
            </a:r>
            <a:r>
              <a:rPr lang="en-US" sz="1100" b="1" i="0" u="none" kern="1200" cap="none" spc="0" normalizeH="0" noProof="0" dirty="0">
                <a:ln>
                  <a:noFill/>
                </a:ln>
                <a:solidFill>
                  <a:schemeClr val="tx1"/>
                </a:solidFill>
                <a:effectLst/>
                <a:uLnTx/>
                <a:uFillTx/>
                <a:ea typeface="游ゴシック"/>
                <a:cs typeface="+mn-cs"/>
              </a:rPr>
              <a:t>・Promoting wide-area tourism and attracting visitors</a:t>
            </a:r>
            <a:endParaRPr lang="en-US" sz="1100" b="1" i="0" u="none" kern="1200" cap="none" spc="0" normalizeH="0" baseline="0" noProof="0" dirty="0">
              <a:ln>
                <a:noFill/>
              </a:ln>
              <a:solidFill>
                <a:schemeClr val="tx1"/>
              </a:solidFill>
              <a:effectLst/>
              <a:uLnTx/>
              <a:uFillTx/>
              <a:ea typeface="游ゴシック"/>
              <a:cs typeface="Calibri"/>
            </a:endParaRPr>
          </a:p>
          <a:p>
            <a:pPr marL="454025" marR="0" lvl="0" indent="-454025" algn="l" defTabSz="457200" rtl="0" eaLnBrk="1" fontAlgn="auto" latinLnBrk="0" hangingPunct="1">
              <a:lnSpc>
                <a:spcPct val="100000"/>
              </a:lnSpc>
              <a:spcBef>
                <a:spcPts val="0"/>
              </a:spcBef>
              <a:spcAft>
                <a:spcPts val="0"/>
              </a:spcAft>
              <a:buClrTx/>
              <a:buSzTx/>
              <a:buFontTx/>
              <a:buNone/>
              <a:tabLst/>
              <a:defRPr/>
            </a:pPr>
            <a:r>
              <a:rPr lang="en-US" sz="900" b="0" i="0" u="none" kern="1200" cap="none" spc="0" normalizeH="0" noProof="0" dirty="0">
                <a:ln>
                  <a:noFill/>
                </a:ln>
                <a:solidFill>
                  <a:schemeClr val="tx1"/>
                </a:solidFill>
                <a:effectLst/>
                <a:uLnTx/>
                <a:uFillTx/>
                <a:ea typeface="游ゴシック"/>
                <a:cs typeface="+mn-cs"/>
              </a:rPr>
              <a:t>　　　⇒ We aim to establish an organizational structure that can be utilized for initiatives to promote tourism, such as the collaborative relationships that were built between railway companies and related organizations in the run-up to the Expo. We will also continuously attract visitors to Osaka and encourage them to explore the city.</a:t>
            </a:r>
            <a:endParaRPr lang="en-US" sz="1200" b="1" noProof="0" dirty="0">
              <a:solidFill>
                <a:schemeClr val="tx1"/>
              </a:solidFill>
              <a:ea typeface="游ゴシック"/>
              <a:cs typeface="Calibri"/>
            </a:endParaRPr>
          </a:p>
          <a:p>
            <a:pPr rtl="0">
              <a:spcBef>
                <a:spcPts val="500"/>
              </a:spcBef>
            </a:pPr>
            <a:r>
              <a:rPr lang="en-US" sz="1100" b="1" noProof="0" dirty="0">
                <a:solidFill>
                  <a:schemeClr val="tx1"/>
                </a:solidFill>
                <a:ea typeface="游ゴシック"/>
                <a:cs typeface="Calibri"/>
              </a:rPr>
              <a:t>　・Developing and using cycling routes and encouraging tourism through regional cycling events</a:t>
            </a:r>
            <a:endParaRPr lang="en-US" sz="1100" noProof="0" dirty="0">
              <a:solidFill>
                <a:schemeClr val="tx1"/>
              </a:solidFill>
              <a:ea typeface="Calibri"/>
              <a:cs typeface="Calibri"/>
            </a:endParaRPr>
          </a:p>
          <a:p>
            <a:pPr marL="460375" indent="-460375" rtl="0"/>
            <a:r>
              <a:rPr lang="en-US" sz="900" noProof="0" dirty="0">
                <a:solidFill>
                  <a:schemeClr val="tx1"/>
                </a:solidFill>
                <a:ea typeface="游ゴシック"/>
                <a:cs typeface="Calibri"/>
              </a:rPr>
              <a:t>　　　⇒ We will proceed with the development of cycling routes (Yodogawa Riverside, Yamatogawa Riverside, Ishikawa River Riverside, Osaka Bayside) to enable domestic and international visitors to explore various parts of the prefecture safely and comfortably, while promoting tourism through wide-area cycling events in cooperation with neighboring municipalities and private organizations.</a:t>
            </a:r>
            <a:endParaRPr lang="en-US" sz="1000" noProof="0" dirty="0">
              <a:solidFill>
                <a:schemeClr val="tx1"/>
              </a:solidFill>
              <a:ea typeface="Calibri"/>
              <a:cs typeface="Calibri"/>
            </a:endParaRPr>
          </a:p>
          <a:p>
            <a:pPr rtl="0">
              <a:spcBef>
                <a:spcPts val="600"/>
              </a:spcBef>
            </a:pPr>
            <a:r>
              <a:rPr lang="en-US" sz="1100" b="1" noProof="0" dirty="0">
                <a:solidFill>
                  <a:schemeClr val="tx1"/>
                </a:solidFill>
                <a:ea typeface="游ゴシック" panose="020B0400000000000000" pitchFamily="34" charset="-128"/>
                <a:cs typeface="Calibri"/>
              </a:rPr>
              <a:t>　・Promoting the appeal of scenic spots</a:t>
            </a:r>
            <a:endParaRPr lang="en-US" sz="1100" noProof="0" dirty="0">
              <a:solidFill>
                <a:schemeClr val="tx1"/>
              </a:solidFill>
              <a:ea typeface="Meiryo UI"/>
              <a:cs typeface="Calibri"/>
            </a:endParaRPr>
          </a:p>
          <a:p>
            <a:pPr marL="454025" indent="-454025" rtl="0"/>
            <a:r>
              <a:rPr lang="en-US" sz="900" noProof="0" dirty="0">
                <a:solidFill>
                  <a:schemeClr val="tx1"/>
                </a:solidFill>
                <a:ea typeface="游ゴシック" panose="020B0400000000000000" pitchFamily="34" charset="-128"/>
                <a:cs typeface="Calibri"/>
              </a:rPr>
              <a:t>　　　⇒ By using and publicizing "View Spot Osaka," a list of 100 beautiful scenic spots, we will encourage visitors to explore and appreciate Osaka's attractive scenic resources, including nature, urban scenery, and historical buildings.</a:t>
            </a:r>
            <a:endParaRPr lang="en-US" sz="900" noProof="0" dirty="0">
              <a:solidFill>
                <a:schemeClr val="tx1"/>
              </a:solidFill>
            </a:endParaRPr>
          </a:p>
          <a:p>
            <a:pPr rtl="0"/>
            <a:endParaRPr kumimoji="1" lang="en-US" sz="1000" noProof="0" dirty="0">
              <a:solidFill>
                <a:schemeClr val="tx1"/>
              </a:solidFill>
            </a:endParaRPr>
          </a:p>
          <a:p>
            <a:pPr rtl="0"/>
            <a:endParaRPr lang="en-US" sz="1000" noProof="0" dirty="0">
              <a:solidFill>
                <a:schemeClr val="tx1"/>
              </a:solidFill>
              <a:cs typeface="Calibri"/>
            </a:endParaRPr>
          </a:p>
        </p:txBody>
      </p:sp>
      <p:sp>
        <p:nvSpPr>
          <p:cNvPr id="12" name="四角形: 角を丸くする 11">
            <a:extLst>
              <a:ext uri="{FF2B5EF4-FFF2-40B4-BE49-F238E27FC236}">
                <a16:creationId xmlns:a16="http://schemas.microsoft.com/office/drawing/2014/main" id="{6A23A85D-0C93-49ED-8378-03EB22B09422}"/>
              </a:ext>
            </a:extLst>
          </p:cNvPr>
          <p:cNvSpPr/>
          <p:nvPr/>
        </p:nvSpPr>
        <p:spPr>
          <a:xfrm>
            <a:off x="365414" y="1190829"/>
            <a:ext cx="9190478" cy="680304"/>
          </a:xfrm>
          <a:prstGeom prst="roundRect">
            <a:avLst>
              <a:gd name="adj" fmla="val 0"/>
            </a:avLst>
          </a:prstGeom>
          <a:solidFill>
            <a:schemeClr val="accent2">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r>
              <a:rPr lang="en-US" sz="900" noProof="0" dirty="0">
                <a:ea typeface="游ゴシック"/>
              </a:rPr>
              <a:t>○ </a:t>
            </a:r>
            <a:r>
              <a:rPr lang="en-US" sz="900" noProof="0" dirty="0"/>
              <a:t>Effectively promoting the region’s abundant </a:t>
            </a:r>
            <a:r>
              <a:rPr lang="en-US" sz="900" b="1" noProof="0" dirty="0"/>
              <a:t>cultural and historical heritage </a:t>
            </a:r>
            <a:r>
              <a:rPr lang="en-US" sz="900" noProof="0" dirty="0"/>
              <a:t>resources to attract tourists to the area</a:t>
            </a:r>
            <a:endParaRPr kumimoji="1" lang="en-US" sz="900" noProof="0" dirty="0"/>
          </a:p>
          <a:p>
            <a:pPr marL="139700" indent="-139700"/>
            <a:r>
              <a:rPr lang="en-US" sz="900" noProof="0" dirty="0">
                <a:ea typeface="游ゴシック"/>
              </a:rPr>
              <a:t>○ </a:t>
            </a:r>
            <a:r>
              <a:rPr lang="en-US" sz="900" noProof="0" dirty="0"/>
              <a:t>Designating model areas and promoting tours for </a:t>
            </a:r>
            <a:r>
              <a:rPr lang="en-US" sz="900" b="1" noProof="0" dirty="0"/>
              <a:t>touring mountains and countryside areas </a:t>
            </a:r>
            <a:r>
              <a:rPr lang="en-US" sz="900" noProof="0" dirty="0"/>
              <a:t>that make the most of the abundant natural surroundings and local cuisine found close to urban centers, while revitalizing the bay area and creating a lively atmosphere to improve </a:t>
            </a:r>
            <a:r>
              <a:rPr lang="en-US" sz="900" b="1" noProof="0" dirty="0"/>
              <a:t>accessibility to the sea　</a:t>
            </a:r>
            <a:endParaRPr kumimoji="1" lang="en-US" sz="900" b="1" noProof="0" dirty="0"/>
          </a:p>
          <a:p>
            <a:pPr rtl="0"/>
            <a:r>
              <a:rPr lang="en-US" sz="900" noProof="0" dirty="0">
                <a:ea typeface="游ゴシック"/>
              </a:rPr>
              <a:t>○ </a:t>
            </a:r>
            <a:r>
              <a:rPr lang="en-US" sz="900" b="1" noProof="0" dirty="0">
                <a:ea typeface="游ゴシック"/>
              </a:rPr>
              <a:t>Dispersing </a:t>
            </a:r>
            <a:r>
              <a:rPr lang="en-US" sz="900" noProof="0" dirty="0">
                <a:ea typeface="游ゴシック"/>
              </a:rPr>
              <a:t>tourists beyond urban areas </a:t>
            </a:r>
            <a:r>
              <a:rPr lang="en-US" sz="900" b="1" noProof="0" dirty="0">
                <a:ea typeface="游ゴシック"/>
              </a:rPr>
              <a:t>to regional areas</a:t>
            </a:r>
            <a:r>
              <a:rPr lang="en-US" sz="900" noProof="0" dirty="0">
                <a:ea typeface="游ゴシック"/>
              </a:rPr>
              <a:t>, thereby </a:t>
            </a:r>
            <a:r>
              <a:rPr lang="en-US" sz="900" b="1" noProof="0" dirty="0">
                <a:ea typeface="游ゴシック"/>
              </a:rPr>
              <a:t>preventing over-tourism </a:t>
            </a:r>
            <a:r>
              <a:rPr lang="en-US" sz="900" noProof="0" dirty="0">
                <a:ea typeface="游ゴシック"/>
              </a:rPr>
              <a:t>and spreading economic benefits throughout the region</a:t>
            </a:r>
            <a:endParaRPr lang="en-US" sz="900" noProof="0" dirty="0">
              <a:ea typeface="游ゴシック"/>
              <a:cs typeface="Calibri"/>
            </a:endParaRPr>
          </a:p>
        </p:txBody>
      </p:sp>
      <p:sp>
        <p:nvSpPr>
          <p:cNvPr id="13" name="正方形/長方形 12">
            <a:extLst>
              <a:ext uri="{FF2B5EF4-FFF2-40B4-BE49-F238E27FC236}">
                <a16:creationId xmlns:a16="http://schemas.microsoft.com/office/drawing/2014/main" id="{5B7582CF-0EF3-47B8-B231-EFAF90061B8D}"/>
              </a:ext>
            </a:extLst>
          </p:cNvPr>
          <p:cNvSpPr/>
          <p:nvPr/>
        </p:nvSpPr>
        <p:spPr>
          <a:xfrm>
            <a:off x="0" y="68851"/>
            <a:ext cx="9906000" cy="400110"/>
          </a:xfrm>
          <a:prstGeom prst="rect">
            <a:avLst/>
          </a:prstGeom>
          <a:noFill/>
        </p:spPr>
        <p:txBody>
          <a:bodyPr wrap="square" lIns="91440" tIns="45720" rIns="91440" bIns="45720" rtlCol="0" anchor="t">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2000" b="1" i="0" u="none" strike="noStrike" kern="1200" cap="none" spc="0" normalizeH="0" noProof="0" dirty="0">
                <a:ln>
                  <a:noFill/>
                </a:ln>
                <a:solidFill>
                  <a:prstClr val="white"/>
                </a:solidFill>
                <a:effectLst/>
                <a:uLnTx/>
                <a:uFillTx/>
                <a:ea typeface="HGS創英角ｺﾞｼｯｸUB"/>
              </a:rPr>
              <a:t>2. An Entertainment </a:t>
            </a:r>
            <a:r>
              <a:rPr lang="en-US" sz="2000" b="1" noProof="0" dirty="0">
                <a:solidFill>
                  <a:prstClr val="white"/>
                </a:solidFill>
                <a:ea typeface="HGS創英角ｺﾞｼｯｸUB"/>
              </a:rPr>
              <a:t>H</a:t>
            </a:r>
            <a:r>
              <a:rPr lang="en-US" sz="2000" b="1" i="0" u="none" strike="noStrike" kern="1200" cap="none" spc="0" normalizeH="0" noProof="0" dirty="0">
                <a:ln>
                  <a:noFill/>
                </a:ln>
                <a:solidFill>
                  <a:prstClr val="white"/>
                </a:solidFill>
                <a:effectLst/>
                <a:uLnTx/>
                <a:uFillTx/>
                <a:ea typeface="HGS創英角ｺﾞｼｯｸUB"/>
              </a:rPr>
              <a:t>ub that Inspires </a:t>
            </a:r>
            <a:r>
              <a:rPr lang="en-US" sz="2000" b="1" noProof="0" dirty="0">
                <a:solidFill>
                  <a:prstClr val="white"/>
                </a:solidFill>
                <a:ea typeface="HGS創英角ｺﾞｼｯｸUB"/>
              </a:rPr>
              <a:t>F</a:t>
            </a:r>
            <a:r>
              <a:rPr lang="en-US" sz="2000" b="1" i="0" u="none" strike="noStrike" kern="1200" cap="none" spc="0" normalizeH="0" noProof="0" dirty="0">
                <a:ln>
                  <a:noFill/>
                </a:ln>
                <a:solidFill>
                  <a:prstClr val="white"/>
                </a:solidFill>
                <a:effectLst/>
                <a:uLnTx/>
                <a:uFillTx/>
                <a:ea typeface="HGS創英角ｺﾞｼｯｸUB"/>
              </a:rPr>
              <a:t>un and Excitement </a:t>
            </a:r>
            <a:r>
              <a:rPr lang="en-US" sz="2000" b="1" noProof="0" dirty="0">
                <a:solidFill>
                  <a:prstClr val="white"/>
                </a:solidFill>
                <a:ea typeface="HGS創英角ｺﾞｼｯｸUB"/>
              </a:rPr>
              <a:t>U</a:t>
            </a:r>
            <a:r>
              <a:rPr lang="en-US" sz="2000" b="1" i="0" u="none" strike="noStrike" kern="1200" cap="none" spc="0" normalizeH="0" noProof="0" dirty="0">
                <a:ln>
                  <a:noFill/>
                </a:ln>
                <a:solidFill>
                  <a:prstClr val="white"/>
                </a:solidFill>
                <a:effectLst/>
                <a:uLnTx/>
                <a:uFillTx/>
                <a:ea typeface="HGS創英角ｺﾞｼｯｸUB"/>
              </a:rPr>
              <a:t>nique to Osaka</a:t>
            </a:r>
          </a:p>
        </p:txBody>
      </p:sp>
      <p:sp>
        <p:nvSpPr>
          <p:cNvPr id="4" name="スライド番号プレースホルダー 1">
            <a:extLst>
              <a:ext uri="{FF2B5EF4-FFF2-40B4-BE49-F238E27FC236}">
                <a16:creationId xmlns:a16="http://schemas.microsoft.com/office/drawing/2014/main" id="{0D1ED9FB-61AB-4D3B-FDD7-ED5240E557FC}"/>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35</a:t>
            </a:fld>
            <a:endParaRPr kumimoji="1" lang="en-US" noProof="0" dirty="0">
              <a:latin typeface="+mn-lt"/>
            </a:endParaRPr>
          </a:p>
        </p:txBody>
      </p:sp>
      <p:sp>
        <p:nvSpPr>
          <p:cNvPr id="8" name="テキスト ボックス 7">
            <a:extLst>
              <a:ext uri="{FF2B5EF4-FFF2-40B4-BE49-F238E27FC236}">
                <a16:creationId xmlns:a16="http://schemas.microsoft.com/office/drawing/2014/main" id="{0D2FF31C-8A1B-46CD-9B45-4D3BBA5EF028}"/>
              </a:ext>
            </a:extLst>
          </p:cNvPr>
          <p:cNvSpPr txBox="1"/>
          <p:nvPr/>
        </p:nvSpPr>
        <p:spPr>
          <a:xfrm>
            <a:off x="0" y="522087"/>
            <a:ext cx="7365206" cy="338554"/>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600" b="1" noProof="0" dirty="0">
                <a:solidFill>
                  <a:schemeClr val="tx1"/>
                </a:solidFill>
                <a:ea typeface="BIZ UDゴシック" panose="020B0400000000000000" pitchFamily="49" charset="-128"/>
                <a:cs typeface="HGP創英角ｺﾞｼｯｸUB" panose="020B0900000000000000" pitchFamily="50" charset="-128"/>
              </a:rPr>
              <a:t>[Policy Direction]   </a:t>
            </a:r>
            <a:r>
              <a:rPr lang="en-US" sz="1600" b="1" u="sng" noProof="0" dirty="0">
                <a:ea typeface="BIZ UDゴシック" panose="020B0400000000000000" pitchFamily="49" charset="-128"/>
                <a:cs typeface="HGP創英角ｺﾞｼｯｸUB" panose="020B0900000000000000" pitchFamily="50" charset="-128"/>
              </a:rPr>
              <a:t>[3] Promoting tourism within the prefecture</a:t>
            </a:r>
            <a:endParaRPr kumimoji="1" lang="en-US" sz="1600" b="1" u="sng" noProof="0" dirty="0">
              <a:solidFill>
                <a:schemeClr val="tx1"/>
              </a:solidFill>
              <a:ea typeface="BIZ UDゴシック" panose="020B0400000000000000" pitchFamily="49" charset="-128"/>
              <a:cs typeface="HGP創英角ｺﾞｼｯｸUB" panose="020B0900000000000000" pitchFamily="50" charset="-128"/>
            </a:endParaRPr>
          </a:p>
        </p:txBody>
      </p:sp>
    </p:spTree>
    <p:extLst>
      <p:ext uri="{BB962C8B-B14F-4D97-AF65-F5344CB8AC3E}">
        <p14:creationId xmlns:p14="http://schemas.microsoft.com/office/powerpoint/2010/main" val="6012742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72D41DC7-3CE9-40D3-9AAF-C8A177946879}"/>
              </a:ext>
            </a:extLst>
          </p:cNvPr>
          <p:cNvSpPr/>
          <p:nvPr/>
        </p:nvSpPr>
        <p:spPr>
          <a:xfrm>
            <a:off x="197710" y="3173519"/>
            <a:ext cx="9495274" cy="1404537"/>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457200" rtl="0">
              <a:lnSpc>
                <a:spcPct val="100000"/>
              </a:lnSpc>
              <a:spcBef>
                <a:spcPts val="600"/>
              </a:spcBef>
              <a:spcAft>
                <a:spcPts val="0"/>
              </a:spcAft>
              <a:buNone/>
              <a:tabLst/>
              <a:defRPr/>
            </a:pPr>
            <a:r>
              <a:rPr lang="en-US" sz="1200" b="1" i="0" u="none" strike="noStrike" kern="1200" cap="none" spc="0" normalizeH="0" noProof="0" dirty="0">
                <a:ln>
                  <a:noFill/>
                </a:ln>
                <a:solidFill>
                  <a:schemeClr val="tx1"/>
                </a:solidFill>
                <a:effectLst/>
                <a:uLnTx/>
                <a:uFillTx/>
                <a:ea typeface="游ゴシック"/>
                <a:cs typeface="+mn-cs"/>
              </a:rPr>
              <a:t>3) Attracting visitors through “Hospitality in Ocean”</a:t>
            </a:r>
            <a:endParaRPr lang="en-US" noProof="0" dirty="0">
              <a:solidFill>
                <a:schemeClr val="tx1"/>
              </a:solidFill>
              <a:ea typeface="游ゴシック"/>
              <a:cs typeface="Calibri"/>
            </a:endParaRPr>
          </a:p>
          <a:p>
            <a:pPr rtl="0">
              <a:spcBef>
                <a:spcPts val="600"/>
              </a:spcBef>
            </a:pPr>
            <a:r>
              <a:rPr lang="en-US" sz="1100" b="1" noProof="0" dirty="0">
                <a:solidFill>
                  <a:schemeClr val="tx1"/>
                </a:solidFill>
              </a:rPr>
              <a:t>　・Further revitalizing the Bay Area</a:t>
            </a:r>
            <a:r>
              <a:rPr lang="en-US" sz="1000" noProof="0" dirty="0">
                <a:solidFill>
                  <a:schemeClr val="tx1"/>
                </a:solidFill>
                <a:ea typeface="游ゴシック"/>
              </a:rPr>
              <a:t>　　　</a:t>
            </a:r>
            <a:endParaRPr kumimoji="1" lang="en-US" sz="1000" noProof="0" dirty="0">
              <a:solidFill>
                <a:schemeClr val="tx1"/>
              </a:solidFill>
              <a:ea typeface="游ゴシック"/>
            </a:endParaRPr>
          </a:p>
          <a:p>
            <a:pPr marL="423863" indent="-423863" rtl="0"/>
            <a:r>
              <a:rPr lang="en-US" sz="1000" noProof="0" dirty="0">
                <a:solidFill>
                  <a:schemeClr val="tx1"/>
                </a:solidFill>
                <a:ea typeface="游ゴシック"/>
              </a:rPr>
              <a:t>　　  </a:t>
            </a:r>
            <a:r>
              <a:rPr lang="en-US" sz="900" noProof="0" dirty="0">
                <a:solidFill>
                  <a:schemeClr val="tx1"/>
                </a:solidFill>
                <a:ea typeface="游ゴシック"/>
              </a:rPr>
              <a:t>⇒ The Prefecture and relevant municipalities will collaborate to revitalize the Bay Area by establishing hubs that attract visitors for interaction, creating a vibrant atmosphere, and building networks between these hubs. These efforts include utilizing the sites of the former Civic Hall and Library in the </a:t>
            </a:r>
            <a:r>
              <a:rPr lang="en-US" sz="900" noProof="0" dirty="0" err="1">
                <a:solidFill>
                  <a:schemeClr val="tx1"/>
                </a:solidFill>
                <a:ea typeface="游ゴシック"/>
              </a:rPr>
              <a:t>Hamadera</a:t>
            </a:r>
            <a:r>
              <a:rPr lang="en-US" sz="900" noProof="0" dirty="0">
                <a:solidFill>
                  <a:schemeClr val="tx1"/>
                </a:solidFill>
                <a:ea typeface="游ゴシック"/>
              </a:rPr>
              <a:t> Waterway area, and connecting key locations in the coastal zone, including the Rinku Town area, to improve accessibility (this includes the exploration of new mobility options).</a:t>
            </a:r>
            <a:endParaRPr lang="en-US" sz="1200" b="1"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rPr>
              <a:t>　・Revitalizing areas around </a:t>
            </a:r>
            <a:r>
              <a:rPr lang="en-US" sz="1100" b="1" noProof="0" dirty="0" err="1">
                <a:solidFill>
                  <a:schemeClr val="tx1"/>
                </a:solidFill>
                <a:ea typeface="游ゴシック"/>
              </a:rPr>
              <a:t>Tannowa</a:t>
            </a:r>
            <a:r>
              <a:rPr lang="en-US" sz="1100" b="1" noProof="0" dirty="0">
                <a:solidFill>
                  <a:schemeClr val="tx1"/>
                </a:solidFill>
                <a:ea typeface="游ゴシック"/>
              </a:rPr>
              <a:t> and </a:t>
            </a:r>
            <a:r>
              <a:rPr lang="en-US" sz="1100" b="1" noProof="0" dirty="0" err="1">
                <a:solidFill>
                  <a:schemeClr val="tx1"/>
                </a:solidFill>
                <a:ea typeface="游ゴシック"/>
              </a:rPr>
              <a:t>Hakotsukuri</a:t>
            </a:r>
            <a:endParaRPr lang="en-US" sz="1100" b="1" noProof="0" dirty="0">
              <a:solidFill>
                <a:schemeClr val="tx1"/>
              </a:solidFill>
              <a:ea typeface="Calibri"/>
              <a:cs typeface="Calibri"/>
            </a:endParaRPr>
          </a:p>
          <a:p>
            <a:pPr rtl="0"/>
            <a:r>
              <a:rPr lang="en-US" sz="1000" noProof="0" dirty="0">
                <a:solidFill>
                  <a:schemeClr val="tx1"/>
                </a:solidFill>
                <a:ea typeface="游ゴシック"/>
              </a:rPr>
              <a:t>　　</a:t>
            </a:r>
            <a:r>
              <a:rPr lang="en-US" sz="900" noProof="0" dirty="0">
                <a:solidFill>
                  <a:schemeClr val="tx1"/>
                </a:solidFill>
                <a:ea typeface="游ゴシック"/>
              </a:rPr>
              <a:t>  ⇒ We will study the integrated revitalization of the </a:t>
            </a:r>
            <a:r>
              <a:rPr lang="en-US" sz="900" noProof="0" dirty="0" err="1">
                <a:solidFill>
                  <a:schemeClr val="tx1"/>
                </a:solidFill>
                <a:ea typeface="游ゴシック"/>
              </a:rPr>
              <a:t>Tannowa</a:t>
            </a:r>
            <a:r>
              <a:rPr lang="en-US" sz="900" noProof="0" dirty="0">
                <a:solidFill>
                  <a:schemeClr val="tx1"/>
                </a:solidFill>
                <a:ea typeface="游ゴシック"/>
              </a:rPr>
              <a:t> and </a:t>
            </a:r>
            <a:r>
              <a:rPr lang="en-US" sz="900" noProof="0" dirty="0" err="1">
                <a:solidFill>
                  <a:schemeClr val="tx1"/>
                </a:solidFill>
                <a:ea typeface="游ゴシック"/>
              </a:rPr>
              <a:t>Hakotsukuri</a:t>
            </a:r>
            <a:r>
              <a:rPr lang="en-US" sz="900" noProof="0" dirty="0">
                <a:solidFill>
                  <a:schemeClr val="tx1"/>
                </a:solidFill>
                <a:ea typeface="游ゴシック"/>
              </a:rPr>
              <a:t> areas, including the Osaka Prefectural Youth Marine Center and the </a:t>
            </a:r>
            <a:r>
              <a:rPr lang="en-US" sz="900" noProof="0" dirty="0" err="1">
                <a:solidFill>
                  <a:schemeClr val="tx1"/>
                </a:solidFill>
                <a:ea typeface="游ゴシック"/>
              </a:rPr>
              <a:t>Sen'nan</a:t>
            </a:r>
            <a:r>
              <a:rPr lang="en-US" sz="900" noProof="0" dirty="0">
                <a:solidFill>
                  <a:schemeClr val="tx1"/>
                </a:solidFill>
                <a:ea typeface="游ゴシック"/>
              </a:rPr>
              <a:t> </a:t>
            </a:r>
            <a:r>
              <a:rPr lang="en-US" sz="900" noProof="0" dirty="0" err="1">
                <a:solidFill>
                  <a:schemeClr val="tx1"/>
                </a:solidFill>
                <a:ea typeface="游ゴシック"/>
              </a:rPr>
              <a:t>Satoumi</a:t>
            </a:r>
            <a:r>
              <a:rPr lang="en-US" sz="900" noProof="0" dirty="0">
                <a:solidFill>
                  <a:schemeClr val="tx1"/>
                </a:solidFill>
                <a:ea typeface="游ゴシック"/>
              </a:rPr>
              <a:t> Park.</a:t>
            </a:r>
            <a:endParaRPr lang="en-US" sz="1000" noProof="0" dirty="0">
              <a:solidFill>
                <a:schemeClr val="tx1"/>
              </a:solidFill>
              <a:ea typeface="游ゴシック"/>
              <a:cs typeface="Calibri"/>
            </a:endParaRPr>
          </a:p>
        </p:txBody>
      </p:sp>
      <p:sp>
        <p:nvSpPr>
          <p:cNvPr id="9" name="正方形/長方形 8">
            <a:extLst>
              <a:ext uri="{FF2B5EF4-FFF2-40B4-BE49-F238E27FC236}">
                <a16:creationId xmlns:a16="http://schemas.microsoft.com/office/drawing/2014/main" id="{4A5E6FA8-084B-4738-A9E9-0864CEB0CD10}"/>
              </a:ext>
            </a:extLst>
          </p:cNvPr>
          <p:cNvSpPr/>
          <p:nvPr/>
        </p:nvSpPr>
        <p:spPr>
          <a:xfrm>
            <a:off x="197710" y="246826"/>
            <a:ext cx="9495274" cy="2789889"/>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457200" rtl="0" eaLnBrk="1" fontAlgn="auto" latinLnBrk="0" hangingPunct="1">
              <a:lnSpc>
                <a:spcPct val="100000"/>
              </a:lnSpc>
              <a:spcBef>
                <a:spcPts val="600"/>
              </a:spcBef>
              <a:spcAft>
                <a:spcPts val="0"/>
              </a:spcAft>
              <a:buClrTx/>
              <a:buSzTx/>
              <a:buFontTx/>
              <a:buNone/>
              <a:tabLst/>
              <a:defRPr/>
            </a:pPr>
            <a:r>
              <a:rPr lang="en-US" sz="1100" b="1" i="0" u="none" strike="noStrike" kern="1200" cap="none" spc="0" normalizeH="0" noProof="0" dirty="0">
                <a:ln>
                  <a:noFill/>
                </a:ln>
                <a:solidFill>
                  <a:schemeClr val="tx1"/>
                </a:solidFill>
                <a:effectLst/>
                <a:uLnTx/>
                <a:uFillTx/>
                <a:ea typeface="游ゴシック" panose="020B0400000000000000" pitchFamily="50" charset="-128"/>
                <a:cs typeface="+mn-cs"/>
              </a:rPr>
              <a:t>2) Attracting visitors through “Hospitality in Mountain and Village”</a:t>
            </a:r>
            <a:endParaRPr lang="en-US" sz="1100" noProof="0" dirty="0">
              <a:solidFill>
                <a:schemeClr val="tx1"/>
              </a:solidFill>
              <a:cs typeface="Calibri"/>
            </a:endParaRPr>
          </a:p>
          <a:p>
            <a:pPr rtl="0">
              <a:spcBef>
                <a:spcPts val="600"/>
              </a:spcBef>
            </a:pPr>
            <a:r>
              <a:rPr lang="en-US" sz="1100" b="1" noProof="0" dirty="0">
                <a:solidFill>
                  <a:schemeClr val="tx1"/>
                </a:solidFill>
                <a:ea typeface="游ゴシック"/>
              </a:rPr>
              <a:t>　・Creating vibrancy in the surrounding mountain ranges (mountain hospitality)</a:t>
            </a:r>
            <a:endParaRPr lang="en-US" sz="1100" noProof="0" dirty="0">
              <a:solidFill>
                <a:schemeClr val="tx1"/>
              </a:solidFill>
              <a:ea typeface="游ゴシック"/>
            </a:endParaRPr>
          </a:p>
          <a:p>
            <a:pPr marL="473075" marR="0" lvl="0" indent="-473075" algn="l" defTabSz="457200" rtl="0" eaLnBrk="1" fontAlgn="auto" latinLnBrk="0" hangingPunct="1">
              <a:lnSpc>
                <a:spcPct val="100000"/>
              </a:lnSpc>
              <a:spcBef>
                <a:spcPts val="0"/>
              </a:spcBef>
              <a:spcAft>
                <a:spcPts val="0"/>
              </a:spcAft>
              <a:buClrTx/>
              <a:buSzTx/>
              <a:buFontTx/>
              <a:buNone/>
              <a:tabLst/>
              <a:defRPr/>
            </a:pPr>
            <a:r>
              <a:rPr lang="en-US" sz="900" noProof="0" dirty="0">
                <a:solidFill>
                  <a:schemeClr val="tx1"/>
                </a:solidFill>
                <a:ea typeface="游ゴシック"/>
              </a:rPr>
              <a:t>　　　</a:t>
            </a:r>
            <a:r>
              <a:rPr lang="en-US" sz="900" b="0" i="0" u="none" strike="noStrike" kern="1200" cap="none" spc="0" normalizeH="0" noProof="0" dirty="0">
                <a:ln>
                  <a:noFill/>
                </a:ln>
                <a:solidFill>
                  <a:prstClr val="black"/>
                </a:solidFill>
                <a:effectLst/>
                <a:uLnTx/>
                <a:uFillTx/>
                <a:ea typeface="游ゴシック" panose="020B0400000000000000" pitchFamily="50" charset="-128"/>
                <a:cs typeface="+mn-cs"/>
              </a:rPr>
              <a:t>⇒ We aim to encourage visitors’ exploration of the surrounding mountain ranges by enhancing the appeal and convenience of natural park facilities such as the Meiji no Mori </a:t>
            </a:r>
            <a:r>
              <a:rPr lang="en-US" sz="900" b="0" i="0" u="none" strike="noStrike" kern="1200" cap="none" spc="0" normalizeH="0" noProof="0" dirty="0" err="1">
                <a:ln>
                  <a:noFill/>
                </a:ln>
                <a:solidFill>
                  <a:prstClr val="black"/>
                </a:solidFill>
                <a:effectLst/>
                <a:uLnTx/>
                <a:uFillTx/>
                <a:ea typeface="游ゴシック" panose="020B0400000000000000" pitchFamily="50" charset="-128"/>
                <a:cs typeface="+mn-cs"/>
              </a:rPr>
              <a:t>Minoh</a:t>
            </a:r>
            <a:r>
              <a:rPr lang="en-US" sz="900" b="0" i="0" u="none" strike="noStrike" kern="1200" cap="none" spc="0" normalizeH="0" noProof="0" dirty="0">
                <a:ln>
                  <a:noFill/>
                </a:ln>
                <a:solidFill>
                  <a:prstClr val="black"/>
                </a:solidFill>
                <a:effectLst/>
                <a:uLnTx/>
                <a:uFillTx/>
                <a:ea typeface="游ゴシック" panose="020B0400000000000000" pitchFamily="50" charset="-128"/>
                <a:cs typeface="+mn-cs"/>
              </a:rPr>
              <a:t> Quasi-National Park and the </a:t>
            </a:r>
            <a:r>
              <a:rPr lang="en-US" sz="900" b="0" i="0" u="none" strike="noStrike" kern="1200" cap="none" spc="0" normalizeH="0" noProof="0" dirty="0" err="1">
                <a:ln>
                  <a:noFill/>
                </a:ln>
                <a:solidFill>
                  <a:prstClr val="black"/>
                </a:solidFill>
                <a:effectLst/>
                <a:uLnTx/>
                <a:uFillTx/>
                <a:ea typeface="游ゴシック" panose="020B0400000000000000" pitchFamily="50" charset="-128"/>
                <a:cs typeface="+mn-cs"/>
              </a:rPr>
              <a:t>Kongō</a:t>
            </a:r>
            <a:r>
              <a:rPr lang="en-US" sz="900" b="0" i="0" u="none" strike="noStrike" kern="1200" cap="none" spc="0" normalizeH="0" noProof="0" dirty="0">
                <a:ln>
                  <a:noFill/>
                </a:ln>
                <a:solidFill>
                  <a:prstClr val="black"/>
                </a:solidFill>
                <a:effectLst/>
                <a:uLnTx/>
                <a:uFillTx/>
                <a:ea typeface="游ゴシック" panose="020B0400000000000000" pitchFamily="50" charset="-128"/>
                <a:cs typeface="+mn-cs"/>
              </a:rPr>
              <a:t>-</a:t>
            </a:r>
            <a:r>
              <a:rPr lang="en-US" sz="900" b="0" i="0" u="none" strike="noStrike" kern="1200" cap="none" spc="0" normalizeH="0" noProof="0" dirty="0" err="1">
                <a:ln>
                  <a:noFill/>
                </a:ln>
                <a:solidFill>
                  <a:prstClr val="black"/>
                </a:solidFill>
                <a:effectLst/>
                <a:uLnTx/>
                <a:uFillTx/>
                <a:ea typeface="游ゴシック" panose="020B0400000000000000" pitchFamily="50" charset="-128"/>
                <a:cs typeface="+mn-cs"/>
              </a:rPr>
              <a:t>Ikoma</a:t>
            </a:r>
            <a:r>
              <a:rPr lang="en-US" sz="900" b="0" i="0" u="none" strike="noStrike" kern="1200" cap="none" spc="0" normalizeH="0" noProof="0" dirty="0">
                <a:ln>
                  <a:noFill/>
                </a:ln>
                <a:solidFill>
                  <a:prstClr val="black"/>
                </a:solidFill>
                <a:effectLst/>
                <a:uLnTx/>
                <a:uFillTx/>
                <a:ea typeface="游ゴシック" panose="020B0400000000000000" pitchFamily="50" charset="-128"/>
                <a:cs typeface="+mn-cs"/>
              </a:rPr>
              <a:t>-Kisen Quasi-National Park, ensuring safety, and establishing model routes.</a:t>
            </a:r>
            <a:r>
              <a:rPr lang="en-US" sz="1000" noProof="0" dirty="0">
                <a:solidFill>
                  <a:prstClr val="black"/>
                </a:solidFill>
                <a:ea typeface="游ゴシック" panose="020B0400000000000000" pitchFamily="50" charset="-128"/>
              </a:rPr>
              <a:t>　　　　　</a:t>
            </a:r>
            <a:endParaRPr lang="en-US" sz="1000" noProof="0" dirty="0">
              <a:solidFill>
                <a:schemeClr val="tx1"/>
              </a:solidFill>
              <a:ea typeface="游ゴシック"/>
            </a:endParaRPr>
          </a:p>
          <a:p>
            <a:pPr rtl="0">
              <a:spcBef>
                <a:spcPts val="600"/>
              </a:spcBef>
            </a:pPr>
            <a:r>
              <a:rPr lang="en-US" sz="1100" b="1" noProof="0" dirty="0">
                <a:solidFill>
                  <a:schemeClr val="tx1"/>
                </a:solidFill>
                <a:ea typeface="游ゴシック"/>
              </a:rPr>
              <a:t>　・Promoting the appeal of </a:t>
            </a:r>
            <a:r>
              <a:rPr lang="en-US" sz="1100" b="1" noProof="0" dirty="0" err="1">
                <a:solidFill>
                  <a:schemeClr val="tx1"/>
                </a:solidFill>
                <a:ea typeface="游ゴシック"/>
              </a:rPr>
              <a:t>Fumin</a:t>
            </a:r>
            <a:r>
              <a:rPr lang="en-US" sz="1100" b="1" noProof="0" dirty="0">
                <a:solidFill>
                  <a:schemeClr val="tx1"/>
                </a:solidFill>
                <a:ea typeface="游ゴシック"/>
              </a:rPr>
              <a:t>-no-Mori (prefectural forest)</a:t>
            </a:r>
            <a:endParaRPr lang="en-US" sz="1100" noProof="0" dirty="0">
              <a:solidFill>
                <a:schemeClr val="tx1"/>
              </a:solidFill>
              <a:ea typeface="游ゴシック"/>
            </a:endParaRPr>
          </a:p>
          <a:p>
            <a:pPr rtl="0"/>
            <a:r>
              <a:rPr lang="en-US" sz="900" noProof="0" dirty="0">
                <a:solidFill>
                  <a:schemeClr val="tx1"/>
                </a:solidFill>
                <a:ea typeface="游ゴシック"/>
              </a:rPr>
              <a:t>　　　⇒ Promoting the appeal of the </a:t>
            </a:r>
            <a:r>
              <a:rPr lang="en-US" sz="900" noProof="0" dirty="0" err="1">
                <a:solidFill>
                  <a:schemeClr val="tx1"/>
                </a:solidFill>
                <a:ea typeface="游ゴシック"/>
              </a:rPr>
              <a:t>Fumin</a:t>
            </a:r>
            <a:r>
              <a:rPr lang="en-US" sz="900" noProof="0" dirty="0">
                <a:solidFill>
                  <a:schemeClr val="tx1"/>
                </a:solidFill>
                <a:ea typeface="游ゴシック"/>
              </a:rPr>
              <a:t>-no-Mori by creating model circular routes that make the most of its unique features</a:t>
            </a:r>
          </a:p>
          <a:p>
            <a:pPr rtl="0">
              <a:spcBef>
                <a:spcPts val="600"/>
              </a:spcBef>
            </a:pPr>
            <a:r>
              <a:rPr lang="en-US" sz="1100" b="1" noProof="0" dirty="0">
                <a:solidFill>
                  <a:schemeClr val="tx1"/>
                </a:solidFill>
                <a:ea typeface="游ゴシック"/>
              </a:rPr>
              <a:t>　・Creating tourism hubs that utilize local resources in agricultural areas</a:t>
            </a:r>
            <a:endParaRPr lang="en-US" sz="1100" noProof="0" dirty="0">
              <a:solidFill>
                <a:schemeClr val="tx1"/>
              </a:solidFill>
              <a:ea typeface="游ゴシック"/>
            </a:endParaRPr>
          </a:p>
          <a:p>
            <a:pPr marL="484188" indent="-484188" rtl="0"/>
            <a:r>
              <a:rPr lang="en-US" sz="900" noProof="0" dirty="0">
                <a:solidFill>
                  <a:schemeClr val="tx1"/>
                </a:solidFill>
                <a:ea typeface="游ゴシック"/>
              </a:rPr>
              <a:t>　　　⇒ To create new tourist hubs, we will promote the use of traditional houses and other properties, as well as “stay-and-experience tourism” that makes use of local resources in agricultural settings, such as tourist farms and farm shops.</a:t>
            </a:r>
          </a:p>
          <a:p>
            <a:pPr rtl="0">
              <a:spcBef>
                <a:spcPts val="600"/>
              </a:spcBef>
            </a:pPr>
            <a:r>
              <a:rPr lang="en-US" sz="900" noProof="0" dirty="0">
                <a:solidFill>
                  <a:schemeClr val="tx1"/>
                </a:solidFill>
                <a:highlight>
                  <a:srgbClr val="FFFFFF"/>
                </a:highlight>
                <a:ea typeface="游ゴシック"/>
              </a:rPr>
              <a:t>　</a:t>
            </a:r>
            <a:r>
              <a:rPr lang="en-US" sz="1100" b="1" i="0" u="none" strike="noStrike" kern="1200" cap="none" spc="0" normalizeH="0" noProof="0" dirty="0">
                <a:ln>
                  <a:noFill/>
                </a:ln>
                <a:solidFill>
                  <a:schemeClr val="tx1"/>
                </a:solidFill>
                <a:effectLst/>
                <a:highlight>
                  <a:srgbClr val="FFFFFF"/>
                </a:highlight>
                <a:uLnTx/>
                <a:uFillTx/>
                <a:ea typeface="游ゴシック" panose="020B0400000000000000" pitchFamily="50" charset="-128"/>
                <a:cs typeface="+mn-cs"/>
              </a:rPr>
              <a:t>・Revitalizing </a:t>
            </a:r>
            <a:r>
              <a:rPr lang="en-US" sz="1100" b="1" noProof="0" dirty="0">
                <a:solidFill>
                  <a:schemeClr val="tx1"/>
                </a:solidFill>
                <a:highlight>
                  <a:srgbClr val="FFFFFF"/>
                </a:highlight>
                <a:ea typeface="游ゴシック" panose="020B0400000000000000" pitchFamily="50" charset="-128"/>
              </a:rPr>
              <a:t>a</a:t>
            </a:r>
            <a:r>
              <a:rPr lang="en-US" sz="1100" b="1" i="0" u="none" strike="noStrike" kern="1200" cap="none" spc="0" normalizeH="0" noProof="0" dirty="0">
                <a:ln>
                  <a:noFill/>
                </a:ln>
                <a:solidFill>
                  <a:schemeClr val="tx1"/>
                </a:solidFill>
                <a:effectLst/>
                <a:highlight>
                  <a:srgbClr val="FFFFFF"/>
                </a:highlight>
                <a:uLnTx/>
                <a:uFillTx/>
                <a:ea typeface="游ゴシック" panose="020B0400000000000000" pitchFamily="50" charset="-128"/>
                <a:cs typeface="+mn-cs"/>
              </a:rPr>
              <a:t>griculture and greenery in the </a:t>
            </a:r>
            <a:r>
              <a:rPr lang="en-US" sz="1100" b="1" i="0" u="none" strike="noStrike" kern="1200" cap="none" spc="0" normalizeH="0" noProof="0" dirty="0" err="1">
                <a:ln>
                  <a:noFill/>
                </a:ln>
                <a:solidFill>
                  <a:schemeClr val="tx1"/>
                </a:solidFill>
                <a:effectLst/>
                <a:highlight>
                  <a:srgbClr val="FFFFFF"/>
                </a:highlight>
                <a:uLnTx/>
                <a:uFillTx/>
                <a:ea typeface="游ゴシック" panose="020B0400000000000000" pitchFamily="50" charset="-128"/>
                <a:cs typeface="+mn-cs"/>
              </a:rPr>
              <a:t>Chihaya</a:t>
            </a:r>
            <a:r>
              <a:rPr lang="en-US" sz="1100" b="1" i="0" u="none" strike="noStrike" kern="1200" cap="none" spc="0" normalizeH="0" noProof="0" dirty="0">
                <a:ln>
                  <a:noFill/>
                </a:ln>
                <a:solidFill>
                  <a:schemeClr val="tx1"/>
                </a:solidFill>
                <a:effectLst/>
                <a:highlight>
                  <a:srgbClr val="FFFFFF"/>
                </a:highlight>
                <a:uLnTx/>
                <a:uFillTx/>
                <a:ea typeface="游ゴシック" panose="020B0400000000000000" pitchFamily="50" charset="-128"/>
                <a:cs typeface="+mn-cs"/>
              </a:rPr>
              <a:t>-Enchi/Mt. Kongo Area</a:t>
            </a:r>
            <a:endParaRPr lang="en-US" sz="1100" noProof="0" dirty="0">
              <a:solidFill>
                <a:schemeClr val="tx1"/>
              </a:solidFill>
              <a:highlight>
                <a:srgbClr val="FFFFFF"/>
              </a:highlight>
              <a:ea typeface="游ゴシック"/>
            </a:endParaRPr>
          </a:p>
          <a:p>
            <a:pPr marL="460375" indent="-460375" rtl="0"/>
            <a:r>
              <a:rPr lang="en-US" sz="900" noProof="0" dirty="0">
                <a:solidFill>
                  <a:schemeClr val="tx1"/>
                </a:solidFill>
                <a:ea typeface="游ゴシック"/>
              </a:rPr>
              <a:t>　　　⇒ The prefecture and the village are working together to revitalize agriculture and greenery in the </a:t>
            </a:r>
            <a:r>
              <a:rPr lang="en-US" sz="900" noProof="0" dirty="0" err="1">
                <a:solidFill>
                  <a:schemeClr val="tx1"/>
                </a:solidFill>
                <a:ea typeface="游ゴシック"/>
              </a:rPr>
              <a:t>Chihaya</a:t>
            </a:r>
            <a:r>
              <a:rPr lang="en-US" sz="900" noProof="0" dirty="0">
                <a:solidFill>
                  <a:schemeClr val="tx1"/>
                </a:solidFill>
                <a:ea typeface="游ゴシック"/>
              </a:rPr>
              <a:t>-Enchi/Mt. Kongo Area by promoting vibrancy and the development of agriculture and forestry. </a:t>
            </a:r>
          </a:p>
          <a:p>
            <a:pPr rtl="0">
              <a:spcBef>
                <a:spcPts val="600"/>
              </a:spcBef>
            </a:pPr>
            <a:r>
              <a:rPr lang="en-US" sz="1100" b="1" noProof="0" dirty="0">
                <a:solidFill>
                  <a:schemeClr val="tx1"/>
                </a:solidFill>
                <a:ea typeface="游ゴシック"/>
              </a:rPr>
              <a:t>　・ Enhancing the appeal of Osaka-</a:t>
            </a:r>
            <a:r>
              <a:rPr lang="en-US" sz="1100" b="1" noProof="0" dirty="0" err="1">
                <a:solidFill>
                  <a:schemeClr val="tx1"/>
                </a:solidFill>
                <a:ea typeface="游ゴシック"/>
              </a:rPr>
              <a:t>mon</a:t>
            </a:r>
            <a:r>
              <a:rPr lang="en-US" sz="1100" b="1" noProof="0" dirty="0">
                <a:solidFill>
                  <a:schemeClr val="tx1"/>
                </a:solidFill>
                <a:ea typeface="游ゴシック"/>
              </a:rPr>
              <a:t> (Osaka-made products) as a tourist attraction by leveraging gastronomy and promoting tourism</a:t>
            </a:r>
            <a:endParaRPr lang="en-US" sz="1100" noProof="0" dirty="0">
              <a:solidFill>
                <a:schemeClr val="tx1"/>
              </a:solidFill>
              <a:ea typeface="游ゴシック"/>
            </a:endParaRPr>
          </a:p>
          <a:p>
            <a:pPr marL="466725" indent="-466725" rtl="0">
              <a:tabLst>
                <a:tab pos="452438" algn="l"/>
              </a:tabLst>
            </a:pPr>
            <a:r>
              <a:rPr lang="en-US" sz="900" noProof="0" dirty="0">
                <a:solidFill>
                  <a:schemeClr val="tx1"/>
                </a:solidFill>
                <a:ea typeface="游ゴシック"/>
              </a:rPr>
              <a:t>　　　⇒ We aim to enhance the appeal of Osaka-</a:t>
            </a:r>
            <a:r>
              <a:rPr lang="en-US" sz="900" noProof="0" dirty="0" err="1">
                <a:solidFill>
                  <a:schemeClr val="tx1"/>
                </a:solidFill>
                <a:ea typeface="游ゴシック"/>
              </a:rPr>
              <a:t>mon</a:t>
            </a:r>
            <a:r>
              <a:rPr lang="en-US" sz="900" noProof="0" dirty="0">
                <a:solidFill>
                  <a:schemeClr val="tx1"/>
                </a:solidFill>
                <a:ea typeface="游ゴシック"/>
              </a:rPr>
              <a:t> (Osaka-made products) by discovering favorite ingredients and showcasing the area’s history and culture. Promotional activities targeting travel agencies will encourage tours to areas that make Osaka-</a:t>
            </a:r>
            <a:r>
              <a:rPr lang="en-US" sz="900" noProof="0" dirty="0" err="1">
                <a:solidFill>
                  <a:schemeClr val="tx1"/>
                </a:solidFill>
                <a:ea typeface="游ゴシック"/>
              </a:rPr>
              <a:t>mon</a:t>
            </a:r>
            <a:r>
              <a:rPr lang="en-US" sz="900" noProof="0" dirty="0">
                <a:solidFill>
                  <a:schemeClr val="tx1"/>
                </a:solidFill>
                <a:ea typeface="游ゴシック"/>
              </a:rPr>
              <a:t> (Osaka-made products).</a:t>
            </a:r>
          </a:p>
        </p:txBody>
      </p:sp>
      <p:sp>
        <p:nvSpPr>
          <p:cNvPr id="3" name="正方形/長方形 11">
            <a:extLst>
              <a:ext uri="{FF2B5EF4-FFF2-40B4-BE49-F238E27FC236}">
                <a16:creationId xmlns:a16="http://schemas.microsoft.com/office/drawing/2014/main" id="{9A46D43E-A363-2E47-2947-8EC86A0D55BC}"/>
              </a:ext>
            </a:extLst>
          </p:cNvPr>
          <p:cNvSpPr/>
          <p:nvPr/>
        </p:nvSpPr>
        <p:spPr>
          <a:xfrm>
            <a:off x="197710" y="4699990"/>
            <a:ext cx="9495274" cy="1404537"/>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rtl="0"/>
            <a:r>
              <a:rPr lang="en-US" sz="1100" b="1" noProof="0" dirty="0">
                <a:solidFill>
                  <a:schemeClr val="tx1"/>
                </a:solidFill>
                <a:ea typeface="游ゴシック"/>
              </a:rPr>
              <a:t>4) Support for local initiatives</a:t>
            </a:r>
            <a:endParaRPr lang="en-US" sz="1100" noProof="0" dirty="0">
              <a:solidFill>
                <a:schemeClr val="tx1"/>
              </a:solidFill>
            </a:endParaRPr>
          </a:p>
          <a:p>
            <a:pPr rtl="0">
              <a:spcBef>
                <a:spcPts val="600"/>
              </a:spcBef>
            </a:pPr>
            <a:r>
              <a:rPr lang="en-US" sz="1100" noProof="0" dirty="0">
                <a:solidFill>
                  <a:schemeClr val="tx1"/>
                </a:solidFill>
                <a:ea typeface="游ゴシック"/>
              </a:rPr>
              <a:t>　</a:t>
            </a:r>
            <a:r>
              <a:rPr lang="en-US" sz="1100" b="1" noProof="0" dirty="0">
                <a:solidFill>
                  <a:schemeClr val="tx1"/>
                </a:solidFill>
                <a:ea typeface="游ゴシック"/>
              </a:rPr>
              <a:t>・Support for tourism initiatives in local authorities</a:t>
            </a:r>
            <a:endParaRPr lang="en-US" sz="1100" noProof="0" dirty="0">
              <a:solidFill>
                <a:schemeClr val="tx1"/>
              </a:solidFill>
              <a:ea typeface="游ゴシック"/>
            </a:endParaRPr>
          </a:p>
          <a:p>
            <a:pPr marL="417513" indent="-417513" rtl="0"/>
            <a:r>
              <a:rPr lang="en-US" sz="900" noProof="0" dirty="0">
                <a:solidFill>
                  <a:schemeClr val="tx1"/>
                </a:solidFill>
                <a:ea typeface="游ゴシック"/>
              </a:rPr>
              <a:t>　　   ⇒ We will provide ongoing support for the planning and formulation of appropriate, data-driven tourism policies that include improving the environment for welcoming tourists, enhancing the appeal of key tourist destinations, supporting businesses to attract visitors, and analyzing data on the visitors’ stay in Osaka.</a:t>
            </a:r>
            <a:endParaRPr lang="en-US" sz="900" noProof="0" dirty="0">
              <a:solidFill>
                <a:schemeClr val="tx1"/>
              </a:solidFill>
              <a:ea typeface="游ゴシック" panose="020B0400000000000000" pitchFamily="34" charset="-128"/>
            </a:endParaRPr>
          </a:p>
          <a:p>
            <a:pPr rtl="0">
              <a:spcBef>
                <a:spcPts val="600"/>
              </a:spcBef>
            </a:pPr>
            <a:r>
              <a:rPr lang="en-US" sz="1100" noProof="0" dirty="0">
                <a:solidFill>
                  <a:schemeClr val="tx1"/>
                </a:solidFill>
                <a:ea typeface="游ゴシック"/>
              </a:rPr>
              <a:t>　</a:t>
            </a:r>
            <a:r>
              <a:rPr lang="en-US" sz="1100" b="1" noProof="0" dirty="0">
                <a:solidFill>
                  <a:schemeClr val="tx1"/>
                </a:solidFill>
                <a:ea typeface="游ゴシック"/>
              </a:rPr>
              <a:t>・Promoting commercialization and regional revitalization of tourism-related content</a:t>
            </a:r>
            <a:endParaRPr lang="en-US" sz="1100" noProof="0" dirty="0">
              <a:solidFill>
                <a:schemeClr val="tx1"/>
              </a:solidFill>
              <a:ea typeface="游ゴシック"/>
            </a:endParaRPr>
          </a:p>
          <a:p>
            <a:pPr marL="417513" indent="-417513" rtl="0"/>
            <a:r>
              <a:rPr lang="en-US" sz="1000" noProof="0" dirty="0">
                <a:solidFill>
                  <a:schemeClr val="tx1"/>
                </a:solidFill>
                <a:ea typeface="游ゴシック"/>
              </a:rPr>
              <a:t>　　</a:t>
            </a:r>
            <a:r>
              <a:rPr lang="en-US" sz="900" noProof="0" dirty="0">
                <a:solidFill>
                  <a:schemeClr val="tx1"/>
                </a:solidFill>
                <a:ea typeface="游ゴシック"/>
              </a:rPr>
              <a:t>  ⇒ Through activities such as public relations campaigns for local authorities and tourist facilities and business matchmaking events with tourism-related companies, we will promote the commercialization and business development of regional revitalization through local sightseeing content.</a:t>
            </a:r>
          </a:p>
        </p:txBody>
      </p:sp>
      <p:sp>
        <p:nvSpPr>
          <p:cNvPr id="5" name="スライド番号プレースホルダー 1">
            <a:extLst>
              <a:ext uri="{FF2B5EF4-FFF2-40B4-BE49-F238E27FC236}">
                <a16:creationId xmlns:a16="http://schemas.microsoft.com/office/drawing/2014/main" id="{3C5F7201-4AFF-0B1C-2D8D-A73086BFC773}"/>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36</a:t>
            </a:fld>
            <a:endParaRPr kumimoji="1" lang="en-US" noProof="0" dirty="0">
              <a:latin typeface="+mn-lt"/>
            </a:endParaRPr>
          </a:p>
        </p:txBody>
      </p:sp>
    </p:spTree>
    <p:extLst>
      <p:ext uri="{BB962C8B-B14F-4D97-AF65-F5344CB8AC3E}">
        <p14:creationId xmlns:p14="http://schemas.microsoft.com/office/powerpoint/2010/main" val="30893254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1CDB4DBF-87D8-4D45-B153-B6FD32020BF0}"/>
              </a:ext>
            </a:extLst>
          </p:cNvPr>
          <p:cNvSpPr txBox="1"/>
          <p:nvPr/>
        </p:nvSpPr>
        <p:spPr>
          <a:xfrm>
            <a:off x="71695" y="117256"/>
            <a:ext cx="8915143" cy="307777"/>
          </a:xfrm>
          <a:prstGeom prst="rect">
            <a:avLst/>
          </a:prstGeom>
          <a:noFill/>
          <a:ln>
            <a:noFill/>
          </a:ln>
        </p:spPr>
        <p:txBody>
          <a:bodyPr wrap="square" lIns="91440" tIns="45720" rIns="91440" bIns="45720" rtlCol="0" anchor="t">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ea typeface="BIZ UDゴシック"/>
                <a:cs typeface="HGP創英角ｺﾞｼｯｸUB" panose="020B0900000000000000" pitchFamily="50" charset="-128"/>
              </a:rPr>
              <a:t>(2) Strengthening cooperation with the Kansai region and western Japan and enhancing transport networks</a:t>
            </a:r>
            <a:endParaRPr kumimoji="1" lang="en-US" sz="1400" b="1" noProof="0" dirty="0">
              <a:ea typeface="BIZ UDゴシック"/>
              <a:cs typeface="HGP創英角ｺﾞｼｯｸUB" panose="020B0900000000000000" pitchFamily="50" charset="-128"/>
            </a:endParaRPr>
          </a:p>
        </p:txBody>
      </p:sp>
      <p:sp>
        <p:nvSpPr>
          <p:cNvPr id="9" name="正方形/長方形 8">
            <a:extLst>
              <a:ext uri="{FF2B5EF4-FFF2-40B4-BE49-F238E27FC236}">
                <a16:creationId xmlns:a16="http://schemas.microsoft.com/office/drawing/2014/main" id="{0B89C23D-2373-4CE7-B75A-3A0C4A71A91E}"/>
              </a:ext>
            </a:extLst>
          </p:cNvPr>
          <p:cNvSpPr/>
          <p:nvPr/>
        </p:nvSpPr>
        <p:spPr>
          <a:xfrm>
            <a:off x="237450" y="1213939"/>
            <a:ext cx="9495274" cy="936330"/>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1) Encouraging wide-range tourism cooperation</a:t>
            </a:r>
            <a:endParaRPr kumimoji="1" lang="en-US" sz="1100" b="1" noProof="0" dirty="0">
              <a:solidFill>
                <a:schemeClr val="tx1"/>
              </a:solidFill>
            </a:endParaRPr>
          </a:p>
          <a:p>
            <a:pPr rtl="0">
              <a:spcBef>
                <a:spcPts val="600"/>
              </a:spcBef>
            </a:pPr>
            <a:r>
              <a:rPr lang="en-US" sz="1100" b="1" noProof="0" dirty="0">
                <a:solidFill>
                  <a:schemeClr val="tx1"/>
                </a:solidFill>
                <a:ea typeface="游ゴシック"/>
              </a:rPr>
              <a:t>　・Strengthening cooperation with the Kansai region and western Japan</a:t>
            </a:r>
            <a:endParaRPr lang="en-US" sz="1100" b="1" noProof="0" dirty="0">
              <a:solidFill>
                <a:schemeClr val="tx1"/>
              </a:solidFill>
              <a:ea typeface="游ゴシック"/>
              <a:cs typeface="Calibri"/>
            </a:endParaRPr>
          </a:p>
          <a:p>
            <a:pPr marL="460375" indent="-460375" rtl="0"/>
            <a:r>
              <a:rPr lang="en-US" sz="900" noProof="0" dirty="0">
                <a:solidFill>
                  <a:schemeClr val="tx1"/>
                </a:solidFill>
                <a:ea typeface="游ゴシック"/>
              </a:rPr>
              <a:t>　　　⇒ Strengthening cooperation with organizations in the Kansai region and western Japan such as the Kansai Tourism Bureau and tourism bodies in the Chugoku and Shikoku regions, to encourage mutual visitor attraction across a wider area</a:t>
            </a:r>
            <a:endParaRPr lang="en-US" sz="900" noProof="0" dirty="0">
              <a:solidFill>
                <a:schemeClr val="tx1"/>
              </a:solidFill>
              <a:ea typeface="游ゴシック"/>
              <a:cs typeface="Calibri"/>
            </a:endParaRPr>
          </a:p>
        </p:txBody>
      </p:sp>
      <p:sp>
        <p:nvSpPr>
          <p:cNvPr id="14" name="四角形: 角を丸くする 13">
            <a:extLst>
              <a:ext uri="{FF2B5EF4-FFF2-40B4-BE49-F238E27FC236}">
                <a16:creationId xmlns:a16="http://schemas.microsoft.com/office/drawing/2014/main" id="{A045DB05-6F7F-4E94-BD01-31B5D2C06DCC}"/>
              </a:ext>
            </a:extLst>
          </p:cNvPr>
          <p:cNvSpPr/>
          <p:nvPr/>
        </p:nvSpPr>
        <p:spPr>
          <a:xfrm>
            <a:off x="373198" y="468993"/>
            <a:ext cx="9190478" cy="645432"/>
          </a:xfrm>
          <a:prstGeom prst="roundRect">
            <a:avLst>
              <a:gd name="adj" fmla="val 0"/>
            </a:avLst>
          </a:prstGeom>
          <a:solidFill>
            <a:schemeClr val="accent2">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pPr marL="146050" marR="0" lvl="0" indent="-146050"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schemeClr val="tx1"/>
                </a:solidFill>
                <a:effectLst/>
                <a:uLnTx/>
                <a:uFillTx/>
                <a:ea typeface="游ゴシック" panose="020B0400000000000000" pitchFamily="50" charset="-128"/>
                <a:cs typeface="+mn-cs"/>
              </a:rPr>
              <a:t>○ Strengthening </a:t>
            </a:r>
            <a:r>
              <a:rPr lang="en-US" sz="900" b="1" i="0" u="none" strike="noStrike" kern="1200" cap="none" spc="0" normalizeH="0" noProof="0" dirty="0">
                <a:ln>
                  <a:noFill/>
                </a:ln>
                <a:solidFill>
                  <a:schemeClr val="tx1"/>
                </a:solidFill>
                <a:effectLst/>
                <a:uLnTx/>
                <a:uFillTx/>
                <a:ea typeface="游ゴシック" panose="020B0400000000000000" pitchFamily="50" charset="-128"/>
                <a:cs typeface="+mn-cs"/>
              </a:rPr>
              <a:t>cooperation with the Kansai region and western Japan </a:t>
            </a:r>
            <a:r>
              <a:rPr lang="en-US" sz="900" b="0" i="0" u="none" strike="noStrike" kern="1200" cap="none" spc="0" normalizeH="0" noProof="0" dirty="0">
                <a:ln>
                  <a:noFill/>
                </a:ln>
                <a:solidFill>
                  <a:schemeClr val="tx1"/>
                </a:solidFill>
                <a:effectLst/>
                <a:uLnTx/>
                <a:uFillTx/>
                <a:ea typeface="游ゴシック" panose="020B0400000000000000" pitchFamily="50" charset="-128"/>
                <a:cs typeface="+mn-cs"/>
              </a:rPr>
              <a:t>to generate synergies through the complementary use of tourism resources and the establishment of unified tourism brand, thereby encouraging visitors to visit Osaka</a:t>
            </a:r>
            <a:endParaRPr kumimoji="1" lang="en-US" sz="900" b="0" i="0" u="none" strike="noStrike" kern="1200" cap="none" spc="0" normalizeH="0" baseline="0" noProof="0" dirty="0">
              <a:ln>
                <a:noFill/>
              </a:ln>
              <a:solidFill>
                <a:schemeClr val="tx1"/>
              </a:solidFill>
              <a:effectLst/>
              <a:uLnTx/>
              <a:uFillTx/>
              <a:ea typeface="游ゴシック" panose="020B0400000000000000" pitchFamily="50" charset="-128"/>
              <a:cs typeface="+mn-cs"/>
            </a:endParaRPr>
          </a:p>
          <a:p>
            <a:pPr marL="146050" indent="-146050" rtl="0">
              <a:defRPr/>
            </a:pPr>
            <a:r>
              <a:rPr lang="en-US" sz="900" b="0" i="0" u="none" strike="noStrike" kern="1200" cap="none" spc="0" normalizeH="0" noProof="0" dirty="0">
                <a:ln>
                  <a:noFill/>
                </a:ln>
                <a:solidFill>
                  <a:schemeClr val="tx1"/>
                </a:solidFill>
                <a:effectLst/>
                <a:uLnTx/>
                <a:uFillTx/>
                <a:ea typeface="游ゴシック"/>
                <a:cs typeface="+mn-cs"/>
              </a:rPr>
              <a:t>○ Actively utilizing existing transport networks by leveraging Osaka’s </a:t>
            </a:r>
            <a:r>
              <a:rPr lang="en-US" sz="900" b="1" i="0" u="none" strike="noStrike" kern="1200" cap="none" spc="0" normalizeH="0" noProof="0" dirty="0">
                <a:ln>
                  <a:noFill/>
                </a:ln>
                <a:solidFill>
                  <a:schemeClr val="tx1"/>
                </a:solidFill>
                <a:effectLst/>
                <a:uLnTx/>
                <a:uFillTx/>
                <a:ea typeface="游ゴシック"/>
                <a:cs typeface="+mn-cs"/>
              </a:rPr>
              <a:t>role as a gateway </a:t>
            </a:r>
            <a:r>
              <a:rPr lang="en-US" sz="900" i="0" u="none" strike="noStrike" kern="1200" cap="none" spc="0" normalizeH="0" noProof="0" dirty="0">
                <a:ln>
                  <a:noFill/>
                </a:ln>
                <a:solidFill>
                  <a:schemeClr val="tx1"/>
                </a:solidFill>
                <a:effectLst/>
                <a:uLnTx/>
                <a:uFillTx/>
                <a:ea typeface="游ゴシック"/>
                <a:cs typeface="+mn-cs"/>
              </a:rPr>
              <a:t>and</a:t>
            </a:r>
            <a:r>
              <a:rPr lang="en-US" sz="900" b="0" i="0" u="none" strike="noStrike" kern="1200" cap="none" spc="0" normalizeH="0" noProof="0" dirty="0">
                <a:ln>
                  <a:noFill/>
                </a:ln>
                <a:solidFill>
                  <a:schemeClr val="tx1"/>
                </a:solidFill>
                <a:effectLst/>
                <a:uLnTx/>
                <a:uFillTx/>
                <a:ea typeface="游ゴシック"/>
                <a:cs typeface="+mn-cs"/>
              </a:rPr>
              <a:t> strengthening links with regions across Japan by creating new maritime transport routes and flight paths for AAMs, while enhancing the </a:t>
            </a:r>
            <a:r>
              <a:rPr lang="en-US" sz="900" b="1" i="0" u="none" strike="noStrike" kern="1200" cap="none" spc="0" normalizeH="0" noProof="0" dirty="0">
                <a:ln>
                  <a:noFill/>
                </a:ln>
                <a:solidFill>
                  <a:schemeClr val="tx1"/>
                </a:solidFill>
                <a:effectLst/>
                <a:uLnTx/>
                <a:uFillTx/>
                <a:ea typeface="游ゴシック"/>
                <a:cs typeface="+mn-cs"/>
              </a:rPr>
              <a:t>wider tourism environment</a:t>
            </a:r>
            <a:r>
              <a:rPr lang="en-US" sz="900" b="0" i="0" u="none" strike="noStrike" kern="1200" cap="none" spc="0" normalizeH="0" noProof="0" dirty="0">
                <a:ln>
                  <a:noFill/>
                </a:ln>
                <a:solidFill>
                  <a:schemeClr val="tx1"/>
                </a:solidFill>
                <a:effectLst/>
                <a:uLnTx/>
                <a:uFillTx/>
                <a:ea typeface="游ゴシック"/>
                <a:cs typeface="+mn-cs"/>
              </a:rPr>
              <a:t>.　 </a:t>
            </a:r>
            <a:endParaRPr lang="en-US" sz="900" b="0" i="0" u="none" strike="noStrike" kern="1200" cap="none" spc="0" normalizeH="0" baseline="0" noProof="0" dirty="0">
              <a:ln>
                <a:noFill/>
              </a:ln>
              <a:solidFill>
                <a:schemeClr val="tx1"/>
              </a:solidFill>
              <a:effectLst/>
              <a:uLnTx/>
              <a:uFillTx/>
              <a:ea typeface="游ゴシック"/>
              <a:cs typeface="Calibri"/>
            </a:endParaRPr>
          </a:p>
        </p:txBody>
      </p:sp>
      <p:sp>
        <p:nvSpPr>
          <p:cNvPr id="6" name="正方形/長方形 5">
            <a:extLst>
              <a:ext uri="{FF2B5EF4-FFF2-40B4-BE49-F238E27FC236}">
                <a16:creationId xmlns:a16="http://schemas.microsoft.com/office/drawing/2014/main" id="{EE504417-C80D-46C7-8C8B-221C1E996059}"/>
              </a:ext>
            </a:extLst>
          </p:cNvPr>
          <p:cNvSpPr/>
          <p:nvPr/>
        </p:nvSpPr>
        <p:spPr>
          <a:xfrm>
            <a:off x="232124" y="2305124"/>
            <a:ext cx="9505925" cy="1784617"/>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2) Wide-area transport network serving as a gateway</a:t>
            </a:r>
            <a:endParaRPr kumimoji="1" lang="en-US" sz="1100" b="1" noProof="0" dirty="0">
              <a:solidFill>
                <a:schemeClr val="tx1"/>
              </a:solidFill>
            </a:endParaRPr>
          </a:p>
          <a:p>
            <a:pPr rtl="0">
              <a:spcBef>
                <a:spcPts val="600"/>
              </a:spcBef>
            </a:pPr>
            <a:r>
              <a:rPr lang="en-US" sz="1100" b="1" noProof="0" dirty="0">
                <a:solidFill>
                  <a:schemeClr val="tx1"/>
                </a:solidFill>
              </a:rPr>
              <a:t>　・Enhancing the transport network</a:t>
            </a:r>
            <a:endParaRPr kumimoji="1" lang="en-US" sz="1100" b="1" noProof="0" dirty="0">
              <a:solidFill>
                <a:schemeClr val="tx1"/>
              </a:solidFill>
            </a:endParaRPr>
          </a:p>
          <a:p>
            <a:pPr marL="490538" marR="0" lvl="0" indent="-490538" algn="l" defTabSz="457200" rtl="0" eaLnBrk="1" fontAlgn="auto" latinLnBrk="0" hangingPunct="1">
              <a:lnSpc>
                <a:spcPct val="100000"/>
              </a:lnSpc>
              <a:spcBef>
                <a:spcPts val="0"/>
              </a:spcBef>
              <a:spcAft>
                <a:spcPts val="0"/>
              </a:spcAft>
              <a:buClrTx/>
              <a:buSzTx/>
              <a:buFontTx/>
              <a:buNone/>
              <a:tabLst/>
              <a:defRPr/>
            </a:pPr>
            <a:r>
              <a:rPr lang="en-US" sz="900" noProof="0" dirty="0">
                <a:solidFill>
                  <a:schemeClr val="tx1"/>
                </a:solidFill>
                <a:ea typeface="游ゴシック"/>
              </a:rPr>
              <a:t>　　　</a:t>
            </a:r>
            <a:r>
              <a:rPr lang="en-US" sz="900" b="0" i="0" u="none" strike="noStrike" kern="1200" cap="none" spc="0" normalizeH="0" noProof="0" dirty="0">
                <a:ln>
                  <a:noFill/>
                </a:ln>
                <a:solidFill>
                  <a:prstClr val="black"/>
                </a:solidFill>
                <a:effectLst/>
                <a:uLnTx/>
                <a:uFillTx/>
                <a:ea typeface="游ゴシック"/>
                <a:cs typeface="+mn-cs"/>
              </a:rPr>
              <a:t>⇒ While enhancing the passenger transport role of the IR to various parts of Japan and the function of the bus terminal in central Osaka, we will promote the use of transport networks linking various parts of the country, </a:t>
            </a:r>
            <a:r>
              <a:rPr lang="en-US" sz="900" noProof="0" dirty="0">
                <a:solidFill>
                  <a:prstClr val="black"/>
                </a:solidFill>
                <a:ea typeface="游ゴシック"/>
              </a:rPr>
              <a:t>including</a:t>
            </a:r>
            <a:r>
              <a:rPr lang="en-US" sz="900" b="0" i="0" u="none" strike="noStrike" kern="1200" cap="none" spc="0" normalizeH="0" noProof="0" dirty="0">
                <a:ln>
                  <a:noFill/>
                </a:ln>
                <a:solidFill>
                  <a:prstClr val="black"/>
                </a:solidFill>
                <a:effectLst/>
                <a:uLnTx/>
                <a:uFillTx/>
                <a:ea typeface="游ゴシック"/>
                <a:cs typeface="+mn-cs"/>
              </a:rPr>
              <a:t> domestic air routes and the Shinkansen.</a:t>
            </a:r>
            <a:r>
              <a:rPr lang="en-US" sz="1000" b="0" i="0" u="none" strike="noStrike" kern="1200" cap="none" spc="0" normalizeH="0" noProof="0" dirty="0">
                <a:ln>
                  <a:noFill/>
                </a:ln>
                <a:solidFill>
                  <a:prstClr val="black"/>
                </a:solidFill>
                <a:effectLst/>
                <a:uLnTx/>
                <a:uFillTx/>
                <a:ea typeface="游ゴシック"/>
                <a:cs typeface="+mn-cs"/>
              </a:rPr>
              <a:t>　　　　　</a:t>
            </a:r>
            <a:endParaRPr kumimoji="0" lang="en-US" sz="1000" b="0" i="0" u="none" strike="sngStrike" kern="1200" cap="none" spc="0" normalizeH="0" baseline="0" noProof="0" dirty="0">
              <a:ln>
                <a:noFill/>
              </a:ln>
              <a:solidFill>
                <a:srgbClr val="FF0000"/>
              </a:solidFill>
              <a:effectLst/>
              <a:highlight>
                <a:srgbClr val="FFFF00"/>
              </a:highlight>
              <a:uLnTx/>
              <a:uFillTx/>
              <a:ea typeface="游ゴシック"/>
              <a:cs typeface="Calibri"/>
            </a:endParaRPr>
          </a:p>
          <a:p>
            <a:pPr rtl="0">
              <a:spcBef>
                <a:spcPts val="600"/>
              </a:spcBef>
            </a:pPr>
            <a:r>
              <a:rPr lang="en-US" sz="1100" b="1" noProof="0" dirty="0">
                <a:solidFill>
                  <a:schemeClr val="tx1"/>
                </a:solidFill>
                <a:ea typeface="游ゴシック"/>
              </a:rPr>
              <a:t>　・Enabling wide-area tours using water transport</a:t>
            </a:r>
            <a:endParaRPr lang="en-US" sz="1100" noProof="0" dirty="0">
              <a:solidFill>
                <a:schemeClr val="tx1"/>
              </a:solidFill>
              <a:ea typeface="游ゴシック"/>
              <a:cs typeface="Calibri"/>
            </a:endParaRPr>
          </a:p>
          <a:p>
            <a:pPr marL="454025" indent="-454025" rtl="0"/>
            <a:r>
              <a:rPr lang="en-US" sz="900" noProof="0" dirty="0">
                <a:solidFill>
                  <a:schemeClr val="tx1"/>
                </a:solidFill>
                <a:ea typeface="游ゴシック"/>
              </a:rPr>
              <a:t>　　　</a:t>
            </a:r>
            <a:r>
              <a:rPr lang="en-US" sz="900" noProof="0" dirty="0">
                <a:solidFill>
                  <a:schemeClr val="tx1"/>
                </a:solidFill>
                <a:ea typeface="游ゴシック"/>
                <a:cs typeface="Calibri"/>
              </a:rPr>
              <a:t>⇒ We aim to enhance networks linking Osaka Bay with the Seto Inland Sea and Western Japan as well as networks linked to Water City Osaka (the Water Corridor) and the Yodogawa waterway transport. </a:t>
            </a:r>
          </a:p>
          <a:p>
            <a:pPr marL="454025" indent="-454025" rtl="0">
              <a:spcBef>
                <a:spcPts val="600"/>
              </a:spcBef>
            </a:pPr>
            <a:r>
              <a:rPr lang="en-US" altLang="ja-JP" sz="900" b="1" dirty="0">
                <a:solidFill>
                  <a:schemeClr val="tx1"/>
                </a:solidFill>
                <a:ea typeface="游ゴシック"/>
                <a:cs typeface="Calibri"/>
              </a:rPr>
              <a:t>     </a:t>
            </a:r>
            <a:r>
              <a:rPr lang="en-US" altLang="ja-JP" sz="1100" b="1" dirty="0">
                <a:solidFill>
                  <a:schemeClr val="tx1"/>
                </a:solidFill>
                <a:ea typeface="游ゴシック"/>
              </a:rPr>
              <a:t>・ </a:t>
            </a:r>
            <a:r>
              <a:rPr lang="en-US" sz="1100" b="1" noProof="0" dirty="0">
                <a:solidFill>
                  <a:schemeClr val="tx1"/>
                </a:solidFill>
                <a:ea typeface="游ゴシック"/>
                <a:cs typeface="Calibri"/>
              </a:rPr>
              <a:t>Establishing </a:t>
            </a:r>
            <a:r>
              <a:rPr lang="en-US" sz="1100" b="1" dirty="0">
                <a:solidFill>
                  <a:schemeClr val="tx1"/>
                </a:solidFill>
                <a:ea typeface="游ゴシック"/>
              </a:rPr>
              <a:t>an</a:t>
            </a:r>
            <a:r>
              <a:rPr lang="en-US" sz="1100" b="1" noProof="0" dirty="0">
                <a:solidFill>
                  <a:schemeClr val="tx1"/>
                </a:solidFill>
                <a:ea typeface="游ゴシック"/>
                <a:cs typeface="Calibri"/>
              </a:rPr>
              <a:t> operating network for Advanced Air Mobilities (AAMs) in the Kansai region</a:t>
            </a:r>
            <a:endParaRPr lang="en-US" sz="1100" noProof="0" dirty="0">
              <a:solidFill>
                <a:schemeClr val="tx1"/>
              </a:solidFill>
              <a:ea typeface="Meiryo UI"/>
              <a:cs typeface="Calibri"/>
            </a:endParaRPr>
          </a:p>
          <a:p>
            <a:pPr rtl="0"/>
            <a:r>
              <a:rPr lang="en-US" sz="900" noProof="0" dirty="0">
                <a:solidFill>
                  <a:schemeClr val="tx1"/>
                </a:solidFill>
                <a:ea typeface="游ゴシック"/>
                <a:cs typeface="Calibri"/>
              </a:rPr>
              <a:t>　　　⇒ We aim to develop networks connecting Osaka Bay with city centers and tourist destinations throughout the Kansai region via AAMs.</a:t>
            </a:r>
          </a:p>
          <a:p>
            <a:pPr rtl="0"/>
            <a:endParaRPr lang="en-US" sz="1000" noProof="0" dirty="0">
              <a:solidFill>
                <a:schemeClr val="tx1"/>
              </a:solidFill>
              <a:ea typeface="游ゴシック"/>
              <a:cs typeface="Calibri"/>
            </a:endParaRPr>
          </a:p>
        </p:txBody>
      </p:sp>
      <p:sp>
        <p:nvSpPr>
          <p:cNvPr id="10" name="スライド番号プレースホルダー 1">
            <a:extLst>
              <a:ext uri="{FF2B5EF4-FFF2-40B4-BE49-F238E27FC236}">
                <a16:creationId xmlns:a16="http://schemas.microsoft.com/office/drawing/2014/main" id="{58617DDF-EC50-2F62-8F20-8A1117F25AC4}"/>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37</a:t>
            </a:fld>
            <a:endParaRPr kumimoji="1" lang="en-US" noProof="0" dirty="0">
              <a:latin typeface="+mn-lt"/>
            </a:endParaRPr>
          </a:p>
        </p:txBody>
      </p:sp>
    </p:spTree>
    <p:extLst>
      <p:ext uri="{BB962C8B-B14F-4D97-AF65-F5344CB8AC3E}">
        <p14:creationId xmlns:p14="http://schemas.microsoft.com/office/powerpoint/2010/main" val="36521546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2E365-64BA-E074-6690-8FC1133E88A8}"/>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D4873BE5-D7AA-3631-4ED7-14820940A70B}"/>
              </a:ext>
            </a:extLst>
          </p:cNvPr>
          <p:cNvSpPr/>
          <p:nvPr/>
        </p:nvSpPr>
        <p:spPr>
          <a:xfrm>
            <a:off x="205483" y="920919"/>
            <a:ext cx="9500071" cy="307625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25" name="正方形/長方形 24">
            <a:extLst>
              <a:ext uri="{FF2B5EF4-FFF2-40B4-BE49-F238E27FC236}">
                <a16:creationId xmlns:a16="http://schemas.microsoft.com/office/drawing/2014/main" id="{BB173424-D0E9-2107-BBCE-754C31204423}"/>
              </a:ext>
            </a:extLst>
          </p:cNvPr>
          <p:cNvSpPr/>
          <p:nvPr/>
        </p:nvSpPr>
        <p:spPr>
          <a:xfrm>
            <a:off x="202765" y="4974525"/>
            <a:ext cx="9491758" cy="145605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6" name="テキスト ボックス 5">
            <a:extLst>
              <a:ext uri="{FF2B5EF4-FFF2-40B4-BE49-F238E27FC236}">
                <a16:creationId xmlns:a16="http://schemas.microsoft.com/office/drawing/2014/main" id="{9697719A-D65B-5835-E210-2F611A3A1B39}"/>
              </a:ext>
            </a:extLst>
          </p:cNvPr>
          <p:cNvSpPr txBox="1"/>
          <p:nvPr/>
        </p:nvSpPr>
        <p:spPr>
          <a:xfrm>
            <a:off x="191708" y="4801924"/>
            <a:ext cx="2147100" cy="338554"/>
          </a:xfrm>
          <a:prstGeom prst="rect">
            <a:avLst/>
          </a:prstGeom>
          <a:solidFill>
            <a:srgbClr val="0070C0"/>
          </a:solidFill>
          <a:ln>
            <a:solidFill>
              <a:srgbClr val="0070C0"/>
            </a:solidFill>
          </a:ln>
        </p:spPr>
        <p:txBody>
          <a:bodyPr wrap="square" rtlCol="0">
            <a:spAutoFit/>
          </a:bodyPr>
          <a:lstStyle/>
          <a:p>
            <a:pPr marL="128137" marR="0" lvl="0" indent="-128137" algn="ctr" defTabSz="4572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a:noFill/>
                </a:ln>
                <a:solidFill>
                  <a:prstClr val="white"/>
                </a:solidFill>
                <a:effectLst/>
                <a:uLnTx/>
                <a:uFillTx/>
                <a:ea typeface="BIZ UDPゴシック" panose="020B0400000000000000" pitchFamily="50" charset="-128"/>
                <a:cs typeface="+mn-cs"/>
              </a:rPr>
              <a:t>Pillars of Initiatives</a:t>
            </a:r>
          </a:p>
        </p:txBody>
      </p:sp>
      <p:sp>
        <p:nvSpPr>
          <p:cNvPr id="28" name="円/楕円 72">
            <a:extLst>
              <a:ext uri="{FF2B5EF4-FFF2-40B4-BE49-F238E27FC236}">
                <a16:creationId xmlns:a16="http://schemas.microsoft.com/office/drawing/2014/main" id="{63B1CCCB-012C-C3FC-0374-47B135B9B749}"/>
              </a:ext>
            </a:extLst>
          </p:cNvPr>
          <p:cNvSpPr/>
          <p:nvPr/>
        </p:nvSpPr>
        <p:spPr>
          <a:xfrm>
            <a:off x="1392990" y="5343085"/>
            <a:ext cx="2700000" cy="900000"/>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714" b="1" i="0" u="none" strike="noStrike" kern="1200" cap="none" spc="0" normalizeH="0" baseline="0" noProof="0" dirty="0">
              <a:ln>
                <a:noFill/>
              </a:ln>
              <a:solidFill>
                <a:prstClr val="black"/>
              </a:solidFill>
              <a:effectLst/>
              <a:uLnTx/>
              <a:uFillTx/>
              <a:ea typeface="Meiryo UI" panose="020B0604030504040204" pitchFamily="50" charset="-128"/>
              <a:cs typeface="Meiryo UI" panose="020B0604030504040204" pitchFamily="50" charset="-128"/>
            </a:endParaRPr>
          </a:p>
        </p:txBody>
      </p:sp>
      <p:sp>
        <p:nvSpPr>
          <p:cNvPr id="33" name="円/楕円 72">
            <a:extLst>
              <a:ext uri="{FF2B5EF4-FFF2-40B4-BE49-F238E27FC236}">
                <a16:creationId xmlns:a16="http://schemas.microsoft.com/office/drawing/2014/main" id="{202E1701-DB4D-106D-43D8-B519A75AA1B6}"/>
              </a:ext>
            </a:extLst>
          </p:cNvPr>
          <p:cNvSpPr/>
          <p:nvPr/>
        </p:nvSpPr>
        <p:spPr>
          <a:xfrm>
            <a:off x="6174771" y="5328245"/>
            <a:ext cx="2700000" cy="90000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714" b="1" noProof="0" dirty="0">
              <a:solidFill>
                <a:prstClr val="black"/>
              </a:solidFill>
              <a:ea typeface="Meiryo UI" panose="020B0604030504040204" pitchFamily="50" charset="-128"/>
            </a:endParaRPr>
          </a:p>
        </p:txBody>
      </p:sp>
      <p:sp>
        <p:nvSpPr>
          <p:cNvPr id="5" name="二等辺三角形 4">
            <a:extLst>
              <a:ext uri="{FF2B5EF4-FFF2-40B4-BE49-F238E27FC236}">
                <a16:creationId xmlns:a16="http://schemas.microsoft.com/office/drawing/2014/main" id="{45F05B03-2466-81B2-0F64-221B2B3C7993}"/>
              </a:ext>
            </a:extLst>
          </p:cNvPr>
          <p:cNvSpPr/>
          <p:nvPr/>
        </p:nvSpPr>
        <p:spPr>
          <a:xfrm rot="10800000">
            <a:off x="4326482" y="4732178"/>
            <a:ext cx="1322614" cy="317046"/>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3" name="正方形/長方形 2">
            <a:extLst>
              <a:ext uri="{FF2B5EF4-FFF2-40B4-BE49-F238E27FC236}">
                <a16:creationId xmlns:a16="http://schemas.microsoft.com/office/drawing/2014/main" id="{A398195F-0B74-251A-7529-4D0A6CF55CDC}"/>
              </a:ext>
            </a:extLst>
          </p:cNvPr>
          <p:cNvSpPr/>
          <p:nvPr/>
        </p:nvSpPr>
        <p:spPr>
          <a:xfrm>
            <a:off x="350016" y="1538053"/>
            <a:ext cx="2880000" cy="237153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lstStyle/>
          <a:p>
            <a:pPr marL="0" marR="0" lvl="0" indent="0" algn="l"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schemeClr val="tx1"/>
                </a:solidFill>
                <a:effectLst/>
                <a:uLnTx/>
                <a:uFillTx/>
                <a:ea typeface="BIZ UDPゴシック" panose="020B0400000000000000" pitchFamily="50" charset="-128"/>
                <a:cs typeface="+mn-cs"/>
              </a:rPr>
              <a:t>■ Labor shortage</a:t>
            </a:r>
          </a:p>
          <a:p>
            <a:pPr marL="103188" marR="0" lvl="0" indent="-103188" algn="l" defTabSz="457200" rtl="0" eaLnBrk="1" fontAlgn="auto" latinLnBrk="0" hangingPunct="1">
              <a:lnSpc>
                <a:spcPts val="1100"/>
              </a:lnSpc>
              <a:spcBef>
                <a:spcPts val="600"/>
              </a:spcBef>
              <a:spcAft>
                <a:spcPts val="0"/>
              </a:spcAft>
              <a:buClrTx/>
              <a:buSzTx/>
              <a:buFontTx/>
              <a:buNone/>
              <a:tabLst/>
              <a:defRPr/>
            </a:pPr>
            <a:r>
              <a:rPr lang="en-US" sz="1000" noProof="0" dirty="0">
                <a:solidFill>
                  <a:schemeClr val="tx1"/>
                </a:solidFill>
                <a:ea typeface="BIZ UDPゴシック" panose="020B0400000000000000" pitchFamily="50" charset="-128"/>
              </a:rPr>
              <a:t> ・ Labor shortages are becoming apparent, with a shortfall of 11 million workers nationwide by 2040.</a:t>
            </a:r>
            <a:br>
              <a:rPr lang="en-US" sz="1000" noProof="0" dirty="0">
                <a:solidFill>
                  <a:schemeClr val="tx1"/>
                </a:solidFill>
                <a:ea typeface="BIZ UDPゴシック" panose="020B0400000000000000" pitchFamily="50" charset="-128"/>
              </a:rPr>
            </a:br>
            <a:r>
              <a:rPr lang="en-US" sz="1000" noProof="0" dirty="0">
                <a:solidFill>
                  <a:schemeClr val="tx1"/>
                </a:solidFill>
                <a:ea typeface="BIZ UDPゴシック" panose="020B0400000000000000" pitchFamily="50" charset="-128"/>
              </a:rPr>
              <a:t>Need to secure new workforce.</a:t>
            </a:r>
          </a:p>
          <a:p>
            <a:pPr marL="0" marR="0" lvl="0" indent="0" algn="l" defTabSz="457200" rtl="0" eaLnBrk="1" fontAlgn="auto" latinLnBrk="0" hangingPunct="1">
              <a:lnSpc>
                <a:spcPts val="1100"/>
              </a:lnSpc>
              <a:spcBef>
                <a:spcPts val="0"/>
              </a:spcBef>
              <a:spcAft>
                <a:spcPts val="0"/>
              </a:spcAft>
              <a:buClrTx/>
              <a:buSzTx/>
              <a:buFontTx/>
              <a:buNone/>
              <a:tabLst/>
              <a:defRPr/>
            </a:pPr>
            <a:endParaRPr lang="en-US" sz="1200" b="1" i="0" u="none" strike="noStrike" kern="1200" cap="none" spc="0" normalizeH="0" noProof="0" dirty="0">
              <a:ln>
                <a:noFill/>
              </a:ln>
              <a:solidFill>
                <a:schemeClr val="tx1"/>
              </a:solidFill>
              <a:effectLst/>
              <a:uLnTx/>
              <a:uFillTx/>
              <a:ea typeface="BIZ UDPゴシック" panose="020B0400000000000000" pitchFamily="50" charset="-128"/>
              <a:cs typeface="+mn-cs"/>
            </a:endParaRPr>
          </a:p>
          <a:p>
            <a:pPr marL="0" marR="0" lvl="0" indent="0" algn="l"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schemeClr val="tx1"/>
                </a:solidFill>
                <a:effectLst/>
                <a:uLnTx/>
                <a:uFillTx/>
                <a:ea typeface="BIZ UDPゴシック" panose="020B0400000000000000" pitchFamily="50" charset="-128"/>
                <a:cs typeface="+mn-cs"/>
              </a:rPr>
              <a:t>■ Increase in foreign workers</a:t>
            </a:r>
          </a:p>
          <a:p>
            <a:pPr marL="120650" marR="0" lvl="0" indent="-120650" algn="l" defTabSz="457200" rtl="0" eaLnBrk="1" fontAlgn="auto" latinLnBrk="0" hangingPunct="1">
              <a:lnSpc>
                <a:spcPts val="1100"/>
              </a:lnSpc>
              <a:spcBef>
                <a:spcPts val="600"/>
              </a:spcBef>
              <a:spcAft>
                <a:spcPts val="0"/>
              </a:spcAft>
              <a:buClrTx/>
              <a:buSzTx/>
              <a:buFontTx/>
              <a:buNone/>
              <a:tabLst/>
              <a:defRPr/>
            </a:pPr>
            <a:r>
              <a:rPr lang="en-US" sz="1000" b="0" i="0" u="none" strike="noStrike" kern="1200" cap="none" spc="0" normalizeH="0" noProof="0" dirty="0">
                <a:ln>
                  <a:noFill/>
                </a:ln>
                <a:solidFill>
                  <a:schemeClr val="tx1"/>
                </a:solidFill>
                <a:effectLst/>
                <a:uLnTx/>
                <a:uFillTx/>
                <a:ea typeface="BIZ UDPゴシック"/>
              </a:rPr>
              <a:t> ・ Foreign workers are becoming a valuable workforce with their numbers on the rise in recent years.</a:t>
            </a:r>
            <a:br>
              <a:rPr lang="en-US" sz="1000" b="0" i="0" u="none" strike="noStrike" kern="1200" cap="none" spc="0" normalizeH="0" noProof="0" dirty="0">
                <a:ln>
                  <a:noFill/>
                </a:ln>
                <a:solidFill>
                  <a:schemeClr val="tx1"/>
                </a:solidFill>
                <a:effectLst/>
                <a:uLnTx/>
                <a:uFillTx/>
                <a:ea typeface="BIZ UDPゴシック"/>
              </a:rPr>
            </a:br>
            <a:r>
              <a:rPr lang="en-US" sz="1000" b="0" i="0" u="none" strike="noStrike" kern="1200" cap="none" spc="0" normalizeH="0" noProof="0" dirty="0">
                <a:ln>
                  <a:noFill/>
                </a:ln>
                <a:solidFill>
                  <a:schemeClr val="tx1"/>
                </a:solidFill>
                <a:effectLst/>
                <a:uLnTx/>
                <a:uFillTx/>
                <a:ea typeface="BIZ UDPゴシック"/>
              </a:rPr>
              <a:t>Osaka: 72,000 foreign workers in 2017 </a:t>
            </a:r>
            <a:br>
              <a:rPr lang="en-US" sz="1000" b="0" i="0" u="none" strike="noStrike" kern="1200" cap="none" spc="0" normalizeH="0" noProof="0" dirty="0">
                <a:ln>
                  <a:noFill/>
                </a:ln>
                <a:solidFill>
                  <a:schemeClr val="tx1"/>
                </a:solidFill>
                <a:effectLst/>
                <a:uLnTx/>
                <a:uFillTx/>
                <a:ea typeface="BIZ UDPゴシック"/>
              </a:rPr>
            </a:br>
            <a:r>
              <a:rPr lang="en-US" sz="1000" b="0" i="0" u="none" strike="noStrike" kern="1200" cap="none" spc="0" normalizeH="0" noProof="0" dirty="0">
                <a:ln>
                  <a:noFill/>
                </a:ln>
                <a:solidFill>
                  <a:schemeClr val="tx1"/>
                </a:solidFill>
                <a:effectLst/>
                <a:uLnTx/>
                <a:uFillTx/>
                <a:ea typeface="BIZ UDPゴシック"/>
              </a:rPr>
              <a:t>             → 175,000 foreign workers in 2024</a:t>
            </a:r>
          </a:p>
        </p:txBody>
      </p:sp>
      <p:sp>
        <p:nvSpPr>
          <p:cNvPr id="40" name="正方形/長方形 39">
            <a:extLst>
              <a:ext uri="{FF2B5EF4-FFF2-40B4-BE49-F238E27FC236}">
                <a16:creationId xmlns:a16="http://schemas.microsoft.com/office/drawing/2014/main" id="{E9FA4EAF-6A59-110C-DFE5-35589E66E4D1}"/>
              </a:ext>
            </a:extLst>
          </p:cNvPr>
          <p:cNvSpPr/>
          <p:nvPr/>
        </p:nvSpPr>
        <p:spPr>
          <a:xfrm>
            <a:off x="3452013" y="1534136"/>
            <a:ext cx="3010686" cy="237562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187960" marR="0" lvl="0" indent="-187960" algn="l" defTabSz="326578" rtl="0" eaLnBrk="1" fontAlgn="auto" latinLnBrk="0" hangingPunct="1">
              <a:lnSpc>
                <a:spcPts val="1100"/>
              </a:lnSpc>
              <a:spcBef>
                <a:spcPts val="0"/>
              </a:spcBef>
              <a:buClrTx/>
              <a:buSzTx/>
              <a:buFontTx/>
              <a:buNone/>
              <a:tabLst/>
              <a:defRPr/>
            </a:pPr>
            <a:r>
              <a:rPr lang="en-US" sz="1200" b="1" i="0" u="none" strike="noStrike" kern="100" cap="none" spc="0" normalizeH="0" noProof="0" dirty="0">
                <a:ln>
                  <a:noFill/>
                </a:ln>
                <a:solidFill>
                  <a:prstClr val="black"/>
                </a:solidFill>
                <a:effectLst/>
                <a:uLnTx/>
                <a:uFillTx/>
                <a:ea typeface="BIZ UDPゴシック" panose="020B0400000000000000" pitchFamily="50" charset="-128"/>
                <a:cs typeface="Times New Roman" panose="02020603050405020304" pitchFamily="18" charset="0"/>
              </a:rPr>
              <a:t>■ Changes in the skills required for work</a:t>
            </a:r>
          </a:p>
          <a:p>
            <a:pPr marL="120650" lvl="0" indent="-120650" defTabSz="326578">
              <a:lnSpc>
                <a:spcPts val="1100"/>
              </a:lnSpc>
              <a:spcBef>
                <a:spcPts val="600"/>
              </a:spcBef>
              <a:defRPr/>
            </a:pPr>
            <a:r>
              <a:rPr lang="en-US" sz="1000" noProof="0" dirty="0">
                <a:solidFill>
                  <a:schemeClr val="tx1"/>
                </a:solidFill>
                <a:ea typeface="BIZ UDPゴシック"/>
              </a:rPr>
              <a:t> ・ </a:t>
            </a:r>
            <a:r>
              <a:rPr lang="en-US" sz="1000" b="0" i="0" u="none" strike="noStrike" kern="100" cap="none" spc="0" normalizeH="0" noProof="0" dirty="0">
                <a:ln>
                  <a:noFill/>
                </a:ln>
                <a:solidFill>
                  <a:prstClr val="black"/>
                </a:solidFill>
                <a:effectLst/>
                <a:uLnTx/>
                <a:uFillTx/>
                <a:ea typeface="BIZ UDPゴシック"/>
                <a:cs typeface="Times New Roman"/>
              </a:rPr>
              <a:t>Technologies such as AI and robotics </a:t>
            </a:r>
            <a:r>
              <a:rPr lang="en-US" sz="1000" kern="100" noProof="0" dirty="0">
                <a:solidFill>
                  <a:prstClr val="black"/>
                </a:solidFill>
                <a:ea typeface="BIZ UDPゴシック"/>
                <a:cs typeface="Times New Roman"/>
              </a:rPr>
              <a:t>are </a:t>
            </a:r>
            <a:r>
              <a:rPr lang="en-US" sz="1000" b="0" i="0" u="none" strike="noStrike" kern="100" cap="none" spc="0" normalizeH="0" noProof="0" dirty="0">
                <a:ln>
                  <a:noFill/>
                </a:ln>
                <a:solidFill>
                  <a:prstClr val="black"/>
                </a:solidFill>
                <a:effectLst/>
                <a:uLnTx/>
                <a:uFillTx/>
                <a:ea typeface="BIZ UDPゴシック"/>
                <a:cs typeface="Times New Roman"/>
              </a:rPr>
              <a:t>evolving rapidly.</a:t>
            </a:r>
            <a:br>
              <a:rPr lang="en-US" sz="1000" b="0" i="0" u="none" strike="noStrike" kern="100" cap="none" spc="0" normalizeH="0" noProof="0" dirty="0">
                <a:ln>
                  <a:noFill/>
                </a:ln>
                <a:solidFill>
                  <a:prstClr val="black"/>
                </a:solidFill>
                <a:effectLst/>
                <a:uLnTx/>
                <a:uFillTx/>
                <a:ea typeface="BIZ UDPゴシック"/>
                <a:cs typeface="Times New Roman"/>
              </a:rPr>
            </a:br>
            <a:r>
              <a:rPr lang="en-US" sz="1000" b="0" i="0" u="none" strike="noStrike" kern="100" cap="none" spc="0" normalizeH="0" noProof="0" dirty="0">
                <a:ln>
                  <a:noFill/>
                </a:ln>
                <a:solidFill>
                  <a:prstClr val="black"/>
                </a:solidFill>
                <a:effectLst/>
                <a:uLnTx/>
                <a:uFillTx/>
                <a:ea typeface="BIZ UDPゴシック"/>
                <a:cs typeface="Times New Roman"/>
              </a:rPr>
              <a:t>Jobs handled by people are shifting towards “jobs that create new value.”</a:t>
            </a:r>
          </a:p>
          <a:p>
            <a:pPr marL="114300" lvl="0" indent="-114300" defTabSz="326578">
              <a:lnSpc>
                <a:spcPts val="1100"/>
              </a:lnSpc>
              <a:spcBef>
                <a:spcPts val="600"/>
              </a:spcBef>
              <a:defRPr/>
            </a:pPr>
            <a:r>
              <a:rPr lang="en-US" sz="1000" noProof="0" dirty="0">
                <a:solidFill>
                  <a:schemeClr val="tx1"/>
                </a:solidFill>
                <a:ea typeface="BIZ UDPゴシック"/>
              </a:rPr>
              <a:t> ・ </a:t>
            </a:r>
            <a:r>
              <a:rPr lang="en-US" sz="1000" b="0" i="0" u="none" strike="noStrike" kern="100" cap="none" spc="0" normalizeH="0" noProof="0" dirty="0">
                <a:ln>
                  <a:noFill/>
                </a:ln>
                <a:solidFill>
                  <a:prstClr val="black"/>
                </a:solidFill>
                <a:effectLst/>
                <a:uLnTx/>
                <a:uFillTx/>
                <a:ea typeface="BIZ UDPゴシック"/>
                <a:cs typeface="Times New Roman"/>
              </a:rPr>
              <a:t>A need for individual career advancement in this new era</a:t>
            </a:r>
          </a:p>
        </p:txBody>
      </p:sp>
      <p:sp>
        <p:nvSpPr>
          <p:cNvPr id="41" name="正方形/長方形 40">
            <a:extLst>
              <a:ext uri="{FF2B5EF4-FFF2-40B4-BE49-F238E27FC236}">
                <a16:creationId xmlns:a16="http://schemas.microsoft.com/office/drawing/2014/main" id="{F799A37B-A640-D759-ED69-38D70E577A3D}"/>
              </a:ext>
            </a:extLst>
          </p:cNvPr>
          <p:cNvSpPr/>
          <p:nvPr/>
        </p:nvSpPr>
        <p:spPr>
          <a:xfrm>
            <a:off x="6675984" y="1540349"/>
            <a:ext cx="2880000" cy="236941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Fostering global talent</a:t>
            </a:r>
          </a:p>
          <a:p>
            <a:pPr marL="169863" marR="0" lvl="0" indent="-169863" algn="l" defTabSz="457200" rtl="0" eaLnBrk="1" fontAlgn="auto" latinLnBrk="0" hangingPunct="1">
              <a:lnSpc>
                <a:spcPts val="1100"/>
              </a:lnSpc>
              <a:spcBef>
                <a:spcPts val="0"/>
              </a:spcBef>
              <a:spcAft>
                <a:spcPts val="0"/>
              </a:spcAft>
              <a:buClrTx/>
              <a:buSzTx/>
              <a:buFontTx/>
              <a:buNone/>
              <a:tabLst/>
              <a:defRPr/>
            </a:pPr>
            <a:r>
              <a:rPr lang="en-US" sz="1000" kern="100" noProof="0" dirty="0">
                <a:solidFill>
                  <a:prstClr val="black"/>
                </a:solidFill>
                <a:ea typeface="BIZ UDPゴシック"/>
                <a:cs typeface="Times New Roman"/>
              </a:rPr>
              <a:t> 　・A need to foster talent capable of thrive in the international community amid progressing globalization</a:t>
            </a:r>
          </a:p>
          <a:p>
            <a:pPr marL="0" marR="0" lvl="0" indent="0" algn="l" defTabSz="457200" rtl="0" eaLnBrk="1" fontAlgn="auto" latinLnBrk="0" hangingPunct="1">
              <a:lnSpc>
                <a:spcPts val="1100"/>
              </a:lnSpc>
              <a:spcBef>
                <a:spcPts val="0"/>
              </a:spcBef>
              <a:spcAft>
                <a:spcPts val="0"/>
              </a:spcAft>
              <a:buClrTx/>
              <a:buSzTx/>
              <a:buFontTx/>
              <a:buNone/>
              <a:tabLst/>
              <a:defRPr/>
            </a:pPr>
            <a:endPar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endParaRPr>
          </a:p>
          <a:p>
            <a:pPr marL="0" marR="0" lvl="0" indent="0" algn="l"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Fostering industrial talent</a:t>
            </a:r>
          </a:p>
          <a:p>
            <a:pPr marL="157163" indent="-157163">
              <a:lnSpc>
                <a:spcPts val="1100"/>
              </a:lnSpc>
              <a:defRPr/>
            </a:pPr>
            <a:r>
              <a:rPr lang="en-US" sz="1000" kern="100" noProof="0" dirty="0">
                <a:solidFill>
                  <a:prstClr val="black"/>
                </a:solidFill>
                <a:ea typeface="BIZ UDPゴシック"/>
                <a:cs typeface="Times New Roman"/>
              </a:rPr>
              <a:t> 　・A need to respond flexibly to industrial structure changes and to foster industrial talent suited to growth sectors</a:t>
            </a:r>
          </a:p>
          <a:p>
            <a:pPr marL="0" marR="0" lvl="0" indent="0" algn="l" defTabSz="457200" rtl="0" eaLnBrk="1" fontAlgn="auto" latinLnBrk="0" hangingPunct="1">
              <a:lnSpc>
                <a:spcPts val="1100"/>
              </a:lnSpc>
              <a:spcBef>
                <a:spcPts val="0"/>
              </a:spcBef>
              <a:spcAft>
                <a:spcPts val="0"/>
              </a:spcAft>
              <a:buClrTx/>
              <a:buSzTx/>
              <a:buFontTx/>
              <a:buNone/>
              <a:tabLst/>
              <a:defRPr/>
            </a:pPr>
            <a:endPar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endParaRPr>
          </a:p>
          <a:p>
            <a:pPr marL="0" marR="0" lvl="0" indent="0" algn="l"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Enhancing educational options</a:t>
            </a:r>
          </a:p>
          <a:p>
            <a:pPr marL="169863" marR="0" lvl="0" indent="-169863" fontAlgn="auto">
              <a:lnSpc>
                <a:spcPts val="1100"/>
              </a:lnSpc>
              <a:spcBef>
                <a:spcPts val="0"/>
              </a:spcBef>
              <a:spcAft>
                <a:spcPts val="0"/>
              </a:spcAft>
              <a:buClrTx/>
              <a:buSzTx/>
              <a:buFontTx/>
              <a:buNone/>
              <a:tabLst/>
              <a:defRPr/>
            </a:pPr>
            <a:r>
              <a:rPr lang="en-US" sz="1000" kern="100" noProof="0" dirty="0">
                <a:solidFill>
                  <a:prstClr val="black"/>
                </a:solidFill>
                <a:ea typeface="BIZ UDPゴシック"/>
                <a:cs typeface="Times New Roman"/>
              </a:rPr>
              <a:t>    ・A need to create an educational environment in which children can voluntarily choose their path, regardless of family background</a:t>
            </a:r>
          </a:p>
        </p:txBody>
      </p:sp>
      <p:sp>
        <p:nvSpPr>
          <p:cNvPr id="49" name="テキスト ボックス 48">
            <a:extLst>
              <a:ext uri="{FF2B5EF4-FFF2-40B4-BE49-F238E27FC236}">
                <a16:creationId xmlns:a16="http://schemas.microsoft.com/office/drawing/2014/main" id="{DF6346FF-DE28-ABD7-FFF0-87A71B029BE9}"/>
              </a:ext>
            </a:extLst>
          </p:cNvPr>
          <p:cNvSpPr txBox="1"/>
          <p:nvPr/>
        </p:nvSpPr>
        <p:spPr>
          <a:xfrm>
            <a:off x="621108" y="4131071"/>
            <a:ext cx="8716059" cy="536951"/>
          </a:xfrm>
          <a:prstGeom prst="rect">
            <a:avLst/>
          </a:prstGeom>
          <a:solidFill>
            <a:srgbClr val="FFFF00"/>
          </a:solidFill>
          <a:ln>
            <a:noFill/>
          </a:ln>
        </p:spPr>
        <p:txBody>
          <a:bodyPr wrap="square" lIns="104464" tIns="62679" rIns="125357" bIns="62679" rtlCol="0">
            <a:spAutoFit/>
          </a:bodyPr>
          <a:lstStyle/>
          <a:p>
            <a:pPr marL="0" marR="0" lvl="0" indent="0" algn="ctr" defTabSz="457200" rtl="0" eaLnBrk="1" fontAlgn="auto" latinLnBrk="0" hangingPunct="1">
              <a:lnSpc>
                <a:spcPts val="1600"/>
              </a:lnSpc>
              <a:spcBef>
                <a:spcPts val="0"/>
              </a:spcBef>
              <a:buClrTx/>
              <a:buSzTx/>
              <a:buFontTx/>
              <a:buNone/>
              <a:tabLst/>
              <a:defRPr/>
            </a:pPr>
            <a:r>
              <a:rPr lang="en-US" sz="1400" b="1" i="0" u="none" strike="noStrike" kern="100" cap="none" spc="0" normalizeH="0" noProof="0" dirty="0">
                <a:ln>
                  <a:noFill/>
                </a:ln>
                <a:effectLst/>
                <a:uLnTx/>
                <a:uFillTx/>
                <a:ea typeface="BIZ UDPゴシック" panose="020B0400000000000000" pitchFamily="50" charset="-128"/>
                <a:cs typeface="Times New Roman" panose="02020603050405020304" pitchFamily="18" charset="0"/>
              </a:rPr>
              <a:t>Promoting the recruitment of new talent from both domestic and international sources and the development of the next generation workforce, in order to address labor shortages and respond to technological innovation </a:t>
            </a:r>
          </a:p>
        </p:txBody>
      </p:sp>
      <p:sp>
        <p:nvSpPr>
          <p:cNvPr id="50" name="二等辺三角形 49">
            <a:extLst>
              <a:ext uri="{FF2B5EF4-FFF2-40B4-BE49-F238E27FC236}">
                <a16:creationId xmlns:a16="http://schemas.microsoft.com/office/drawing/2014/main" id="{CAF1BC5F-0201-1B97-8E46-B3F314FB2C42}"/>
              </a:ext>
            </a:extLst>
          </p:cNvPr>
          <p:cNvSpPr/>
          <p:nvPr/>
        </p:nvSpPr>
        <p:spPr>
          <a:xfrm rot="10800000">
            <a:off x="4326482" y="3844946"/>
            <a:ext cx="1322614" cy="294519"/>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36" name="テキスト ボックス 35">
            <a:extLst>
              <a:ext uri="{FF2B5EF4-FFF2-40B4-BE49-F238E27FC236}">
                <a16:creationId xmlns:a16="http://schemas.microsoft.com/office/drawing/2014/main" id="{DD6C9415-674B-A851-633C-99658BA2520F}"/>
              </a:ext>
            </a:extLst>
          </p:cNvPr>
          <p:cNvSpPr txBox="1"/>
          <p:nvPr/>
        </p:nvSpPr>
        <p:spPr>
          <a:xfrm>
            <a:off x="195941" y="747542"/>
            <a:ext cx="2879999" cy="338554"/>
          </a:xfrm>
          <a:prstGeom prst="rect">
            <a:avLst/>
          </a:prstGeom>
          <a:solidFill>
            <a:srgbClr val="0070C0"/>
          </a:solidFill>
          <a:ln>
            <a:solidFill>
              <a:srgbClr val="0070C0"/>
            </a:solidFill>
          </a:ln>
        </p:spPr>
        <p:txBody>
          <a:bodyPr wrap="square" rtlCol="0">
            <a:spAutoFit/>
          </a:bodyPr>
          <a:lstStyle/>
          <a:p>
            <a:pPr marL="128137" marR="0" lvl="0" indent="-128137" algn="ctr" defTabSz="4572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a:noFill/>
                </a:ln>
                <a:solidFill>
                  <a:prstClr val="white"/>
                </a:solidFill>
                <a:effectLst/>
                <a:uLnTx/>
                <a:uFillTx/>
                <a:ea typeface="BIZ UDPゴシック" panose="020B0400000000000000" pitchFamily="50" charset="-128"/>
                <a:cs typeface="+mn-cs"/>
              </a:rPr>
              <a:t>Fundamental Principles</a:t>
            </a:r>
          </a:p>
        </p:txBody>
      </p:sp>
      <p:sp>
        <p:nvSpPr>
          <p:cNvPr id="7" name="正方形/長方形 6">
            <a:extLst>
              <a:ext uri="{FF2B5EF4-FFF2-40B4-BE49-F238E27FC236}">
                <a16:creationId xmlns:a16="http://schemas.microsoft.com/office/drawing/2014/main" id="{9D54569B-3146-F5D3-0007-9543DB7C8A21}"/>
              </a:ext>
            </a:extLst>
          </p:cNvPr>
          <p:cNvSpPr/>
          <p:nvPr/>
        </p:nvSpPr>
        <p:spPr>
          <a:xfrm>
            <a:off x="350016" y="1153502"/>
            <a:ext cx="2880000" cy="38063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r>
              <a:rPr lang="en-US" sz="1400" b="1" noProof="0" dirty="0">
                <a:solidFill>
                  <a:prstClr val="white"/>
                </a:solidFill>
                <a:ea typeface="BIZ UDPゴシック" panose="020B0400000000000000" pitchFamily="50" charset="-128"/>
              </a:rPr>
              <a:t>Reduced working population and increased foreign workers </a:t>
            </a:r>
          </a:p>
        </p:txBody>
      </p:sp>
      <p:sp>
        <p:nvSpPr>
          <p:cNvPr id="43" name="正方形/長方形 42">
            <a:extLst>
              <a:ext uri="{FF2B5EF4-FFF2-40B4-BE49-F238E27FC236}">
                <a16:creationId xmlns:a16="http://schemas.microsoft.com/office/drawing/2014/main" id="{EAD6C78A-677E-B352-C929-374AA7FFAA9A}"/>
              </a:ext>
            </a:extLst>
          </p:cNvPr>
          <p:cNvSpPr/>
          <p:nvPr/>
        </p:nvSpPr>
        <p:spPr>
          <a:xfrm>
            <a:off x="3452013" y="1159714"/>
            <a:ext cx="3006231" cy="38063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r>
              <a:rPr lang="en-US" sz="1400" b="1" i="0" u="none" strike="noStrike" kern="1200" cap="none" spc="0" normalizeH="0" noProof="0" dirty="0">
                <a:ln>
                  <a:noFill/>
                </a:ln>
                <a:solidFill>
                  <a:prstClr val="white"/>
                </a:solidFill>
                <a:effectLst/>
                <a:uLnTx/>
                <a:uFillTx/>
                <a:ea typeface="BIZ UDPゴシック" panose="020B0400000000000000" pitchFamily="50" charset="-128"/>
                <a:cs typeface="+mn-cs"/>
              </a:rPr>
              <a:t>Progress in technological innovation</a:t>
            </a:r>
          </a:p>
        </p:txBody>
      </p:sp>
      <p:sp>
        <p:nvSpPr>
          <p:cNvPr id="44" name="正方形/長方形 43">
            <a:extLst>
              <a:ext uri="{FF2B5EF4-FFF2-40B4-BE49-F238E27FC236}">
                <a16:creationId xmlns:a16="http://schemas.microsoft.com/office/drawing/2014/main" id="{8A41ECF4-3128-3112-EDEB-AF7B6EC49D27}"/>
              </a:ext>
            </a:extLst>
          </p:cNvPr>
          <p:cNvSpPr/>
          <p:nvPr/>
        </p:nvSpPr>
        <p:spPr>
          <a:xfrm>
            <a:off x="6675984" y="1156929"/>
            <a:ext cx="2880000" cy="3834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r>
              <a:rPr lang="en-US" sz="1400" b="1" i="0" u="none" strike="noStrike" kern="1200" cap="none" spc="0" normalizeH="0" noProof="0" dirty="0">
                <a:ln>
                  <a:noFill/>
                </a:ln>
                <a:solidFill>
                  <a:prstClr val="white"/>
                </a:solidFill>
                <a:effectLst/>
                <a:uLnTx/>
                <a:uFillTx/>
                <a:ea typeface="BIZ UDPゴシック" panose="020B0400000000000000" pitchFamily="50" charset="-128"/>
                <a:cs typeface="+mn-cs"/>
              </a:rPr>
              <a:t>Fostering next-generation talent</a:t>
            </a:r>
          </a:p>
        </p:txBody>
      </p:sp>
      <p:sp>
        <p:nvSpPr>
          <p:cNvPr id="8" name="スライド番号プレースホルダー 1">
            <a:extLst>
              <a:ext uri="{FF2B5EF4-FFF2-40B4-BE49-F238E27FC236}">
                <a16:creationId xmlns:a16="http://schemas.microsoft.com/office/drawing/2014/main" id="{7BE0581A-6CDE-7BBE-B4AF-39B8B81BE0EB}"/>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38</a:t>
            </a:fld>
            <a:endParaRPr kumimoji="1" lang="en-US" noProof="0" dirty="0">
              <a:latin typeface="+mn-lt"/>
            </a:endParaRPr>
          </a:p>
        </p:txBody>
      </p:sp>
      <p:sp>
        <p:nvSpPr>
          <p:cNvPr id="23" name="円/楕円 72">
            <a:extLst>
              <a:ext uri="{FF2B5EF4-FFF2-40B4-BE49-F238E27FC236}">
                <a16:creationId xmlns:a16="http://schemas.microsoft.com/office/drawing/2014/main" id="{D44E53A6-962A-AC00-0BBE-A8B0C9CFF0D5}"/>
              </a:ext>
            </a:extLst>
          </p:cNvPr>
          <p:cNvSpPr/>
          <p:nvPr/>
        </p:nvSpPr>
        <p:spPr>
          <a:xfrm>
            <a:off x="1344248" y="5426007"/>
            <a:ext cx="2786237" cy="72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800"/>
              </a:lnSpc>
              <a:spcBef>
                <a:spcPts val="0"/>
              </a:spcBef>
              <a:spcAft>
                <a:spcPts val="0"/>
              </a:spcAft>
              <a:buClrTx/>
              <a:buSzTx/>
              <a:buFontTx/>
              <a:buNone/>
              <a:tabLst/>
              <a:defRPr/>
            </a:pPr>
            <a:r>
              <a:rPr lang="en-US" b="1" i="0" u="none" strike="noStrike" kern="1200" cap="none" spc="0" normalizeH="0" noProof="0" dirty="0">
                <a:ln>
                  <a:noFill/>
                </a:ln>
                <a:solidFill>
                  <a:schemeClr val="tx1"/>
                </a:solidFill>
                <a:effectLst/>
                <a:uLnTx/>
                <a:uFillTx/>
                <a:ea typeface="BIZ UDPゴシック" panose="020B0400000000000000" pitchFamily="50" charset="-128"/>
                <a:cs typeface="Meiryo UI" panose="020B0604030504040204" pitchFamily="50" charset="-128"/>
              </a:rPr>
              <a:t>[1]</a:t>
            </a:r>
            <a:r>
              <a:rPr lang="en-US" i="0" u="none" strike="noStrike" kern="1200" cap="none" spc="0" normalizeH="0" noProof="0" dirty="0">
                <a:ln>
                  <a:noFill/>
                </a:ln>
                <a:solidFill>
                  <a:schemeClr val="tx1"/>
                </a:solidFill>
                <a:effectLst/>
                <a:uLnTx/>
                <a:uFillTx/>
                <a:ea typeface="BIZ UDPゴシック" panose="020B0400000000000000" pitchFamily="50" charset="-128"/>
                <a:cs typeface="Meiryo UI" panose="020B0604030504040204" pitchFamily="50" charset="-128"/>
              </a:rPr>
              <a:t> </a:t>
            </a:r>
            <a:r>
              <a:rPr lang="en-US" b="1" dirty="0">
                <a:solidFill>
                  <a:schemeClr val="tx1"/>
                </a:solidFill>
                <a:ea typeface="BIZ UDPゴシック" panose="020B0400000000000000" pitchFamily="50" charset="-128"/>
                <a:cs typeface="Meiryo UI" panose="020B0604030504040204" pitchFamily="50" charset="-128"/>
              </a:rPr>
              <a:t>Securing</a:t>
            </a:r>
            <a:r>
              <a:rPr lang="en-US" b="1" i="0" u="none" strike="noStrike" kern="1200" cap="none" spc="0" normalizeH="0" noProof="0" dirty="0">
                <a:ln>
                  <a:noFill/>
                </a:ln>
                <a:solidFill>
                  <a:schemeClr val="tx1"/>
                </a:solidFill>
                <a:effectLst/>
                <a:uLnTx/>
                <a:uFillTx/>
                <a:ea typeface="BIZ UDPゴシック" panose="020B0400000000000000" pitchFamily="50" charset="-128"/>
                <a:cs typeface="Meiryo UI" panose="020B0604030504040204" pitchFamily="50" charset="-128"/>
              </a:rPr>
              <a:t> talent </a:t>
            </a:r>
            <a:r>
              <a:rPr lang="en-US" i="0" u="none" strike="noStrike" kern="1200" cap="none" spc="0" normalizeH="0" noProof="0" dirty="0">
                <a:ln>
                  <a:noFill/>
                </a:ln>
                <a:solidFill>
                  <a:schemeClr val="tx1"/>
                </a:solidFill>
                <a:effectLst/>
                <a:uLnTx/>
                <a:uFillTx/>
                <a:ea typeface="BIZ UDPゴシック" panose="020B0400000000000000" pitchFamily="50" charset="-128"/>
                <a:cs typeface="Meiryo UI" panose="020B0604030504040204" pitchFamily="50" charset="-128"/>
              </a:rPr>
              <a:t>from both within and outside Japan　</a:t>
            </a:r>
          </a:p>
        </p:txBody>
      </p:sp>
      <p:sp>
        <p:nvSpPr>
          <p:cNvPr id="26" name="円/楕円 72">
            <a:extLst>
              <a:ext uri="{FF2B5EF4-FFF2-40B4-BE49-F238E27FC236}">
                <a16:creationId xmlns:a16="http://schemas.microsoft.com/office/drawing/2014/main" id="{B295A40F-80FA-18FE-B3DD-ABD4D0EEB3FC}"/>
              </a:ext>
            </a:extLst>
          </p:cNvPr>
          <p:cNvSpPr/>
          <p:nvPr/>
        </p:nvSpPr>
        <p:spPr>
          <a:xfrm>
            <a:off x="5950744" y="5426007"/>
            <a:ext cx="3148054" cy="72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ts val="1800"/>
              </a:lnSpc>
            </a:pPr>
            <a:r>
              <a:rPr lang="en-US" b="1" noProof="0" dirty="0">
                <a:solidFill>
                  <a:schemeClr val="tx1"/>
                </a:solidFill>
                <a:ea typeface="BIZ UDPゴシック" panose="020B0400000000000000" pitchFamily="50" charset="-128"/>
              </a:rPr>
              <a:t>[2] Fostering talent </a:t>
            </a:r>
            <a:r>
              <a:rPr lang="en-US" noProof="0" dirty="0">
                <a:solidFill>
                  <a:schemeClr val="tx1"/>
                </a:solidFill>
                <a:ea typeface="BIZ UDPゴシック" panose="020B0400000000000000" pitchFamily="50" charset="-128"/>
              </a:rPr>
              <a:t>that spreads its wings from Osaka to the world and supports Osaka</a:t>
            </a:r>
          </a:p>
        </p:txBody>
      </p:sp>
      <p:sp>
        <p:nvSpPr>
          <p:cNvPr id="9" name="正方形/長方形 8">
            <a:extLst>
              <a:ext uri="{FF2B5EF4-FFF2-40B4-BE49-F238E27FC236}">
                <a16:creationId xmlns:a16="http://schemas.microsoft.com/office/drawing/2014/main" id="{3DF75A7C-68EB-1B66-EEA8-C89869006AA3}"/>
              </a:ext>
            </a:extLst>
          </p:cNvPr>
          <p:cNvSpPr/>
          <p:nvPr/>
        </p:nvSpPr>
        <p:spPr>
          <a:xfrm>
            <a:off x="0" y="68851"/>
            <a:ext cx="9906000" cy="400110"/>
          </a:xfrm>
          <a:prstGeom prst="rect">
            <a:avLst/>
          </a:prstGeom>
          <a:noFill/>
        </p:spPr>
        <p:txBody>
          <a:bodyPr wrap="square" lIns="91440" tIns="45720" rIns="91440" bIns="45720" rtlCol="0" anchor="t">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2000" b="1" i="0" u="none" strike="noStrike" kern="1200" cap="none" normalizeH="0" noProof="0" dirty="0">
                <a:ln>
                  <a:noFill/>
                </a:ln>
                <a:solidFill>
                  <a:prstClr val="white"/>
                </a:solidFill>
                <a:effectLst/>
                <a:uLnTx/>
                <a:uFillTx/>
                <a:ea typeface="HGS創英角ｺﾞｼｯｸUB"/>
              </a:rPr>
              <a:t>3. A Vibrant Hub </a:t>
            </a:r>
            <a:r>
              <a:rPr lang="en-US" sz="2000" b="1" noProof="0" dirty="0">
                <a:solidFill>
                  <a:prstClr val="white"/>
                </a:solidFill>
                <a:ea typeface="HGS創英角ｺﾞｼｯｸUB"/>
              </a:rPr>
              <a:t>C</a:t>
            </a:r>
            <a:r>
              <a:rPr lang="en-US" sz="2000" b="1" i="0" u="none" strike="noStrike" kern="1200" cap="none" normalizeH="0" noProof="0" dirty="0">
                <a:ln>
                  <a:noFill/>
                </a:ln>
                <a:solidFill>
                  <a:prstClr val="white"/>
                </a:solidFill>
                <a:effectLst/>
                <a:uLnTx/>
                <a:uFillTx/>
                <a:ea typeface="HGS創英角ｺﾞｼｯｸUB"/>
              </a:rPr>
              <a:t>ity that Attracts and Produces </a:t>
            </a:r>
            <a:r>
              <a:rPr lang="en-US" sz="2000" b="1" noProof="0" dirty="0">
                <a:solidFill>
                  <a:prstClr val="white"/>
                </a:solidFill>
                <a:ea typeface="HGS創英角ｺﾞｼｯｸUB"/>
              </a:rPr>
              <a:t>G</a:t>
            </a:r>
            <a:r>
              <a:rPr lang="en-US" sz="2000" b="1" i="0" u="none" strike="noStrike" kern="1200" cap="none" normalizeH="0" noProof="0" dirty="0">
                <a:ln>
                  <a:noFill/>
                </a:ln>
                <a:solidFill>
                  <a:prstClr val="white"/>
                </a:solidFill>
                <a:effectLst/>
                <a:uLnTx/>
                <a:uFillTx/>
                <a:ea typeface="HGS創英角ｺﾞｼｯｸUB"/>
              </a:rPr>
              <a:t>lobal </a:t>
            </a:r>
            <a:r>
              <a:rPr lang="en-US" sz="2000" b="1" noProof="0" dirty="0">
                <a:solidFill>
                  <a:prstClr val="white"/>
                </a:solidFill>
                <a:ea typeface="HGS創英角ｺﾞｼｯｸUB"/>
              </a:rPr>
              <a:t>T</a:t>
            </a:r>
            <a:r>
              <a:rPr lang="en-US" sz="2000" b="1" i="0" u="none" strike="noStrike" kern="1200" cap="none" normalizeH="0" noProof="0" dirty="0">
                <a:ln>
                  <a:noFill/>
                </a:ln>
                <a:solidFill>
                  <a:prstClr val="white"/>
                </a:solidFill>
                <a:effectLst/>
                <a:uLnTx/>
                <a:uFillTx/>
                <a:ea typeface="HGS創英角ｺﾞｼｯｸUB"/>
              </a:rPr>
              <a:t>alent</a:t>
            </a:r>
          </a:p>
        </p:txBody>
      </p:sp>
    </p:spTree>
    <p:extLst>
      <p:ext uri="{BB962C8B-B14F-4D97-AF65-F5344CB8AC3E}">
        <p14:creationId xmlns:p14="http://schemas.microsoft.com/office/powerpoint/2010/main" val="4007917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66ADC405-C517-4E0F-A766-4B2E8AB93C42}"/>
              </a:ext>
            </a:extLst>
          </p:cNvPr>
          <p:cNvSpPr>
            <a:spLocks noGrp="1"/>
          </p:cNvSpPr>
          <p:nvPr>
            <p:ph type="sldNum" sz="quarter" idx="12"/>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en-US" sz="1200" b="0" i="0" u="none" strike="noStrike" kern="1200" cap="none" spc="0" normalizeH="0" baseline="0" noProof="0" smtClean="0">
                <a:ln>
                  <a:noFill/>
                </a:ln>
                <a:solidFill>
                  <a:prstClr val="black">
                    <a:tint val="75000"/>
                  </a:prstClr>
                </a:solidFill>
                <a:effectLst/>
                <a:uLnTx/>
                <a:uFillTx/>
                <a:latin typeface="+mn-lt"/>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1" lang="en-US" sz="1200" b="0" i="0" u="none" strike="noStrike" kern="1200" cap="none" spc="0" normalizeH="0" baseline="0" noProof="0" dirty="0">
              <a:ln>
                <a:noFill/>
              </a:ln>
              <a:solidFill>
                <a:prstClr val="black">
                  <a:tint val="75000"/>
                </a:prstClr>
              </a:solidFill>
              <a:effectLst/>
              <a:uLnTx/>
              <a:uFillTx/>
              <a:latin typeface="+mn-lt"/>
              <a:ea typeface="BIZ UDPゴシック" panose="020B0400000000000000" pitchFamily="50" charset="-128"/>
              <a:cs typeface="+mn-cs"/>
            </a:endParaRPr>
          </a:p>
        </p:txBody>
      </p:sp>
      <p:sp>
        <p:nvSpPr>
          <p:cNvPr id="6" name="テキスト ボックス 5">
            <a:extLst>
              <a:ext uri="{FF2B5EF4-FFF2-40B4-BE49-F238E27FC236}">
                <a16:creationId xmlns:a16="http://schemas.microsoft.com/office/drawing/2014/main" id="{9516FAA4-58CC-44F1-81F5-A7FBA9B7D231}"/>
              </a:ext>
            </a:extLst>
          </p:cNvPr>
          <p:cNvSpPr txBox="1"/>
          <p:nvPr/>
        </p:nvSpPr>
        <p:spPr>
          <a:xfrm>
            <a:off x="0" y="42136"/>
            <a:ext cx="9906000" cy="461665"/>
          </a:xfrm>
          <a:prstGeom prst="rect">
            <a:avLst/>
          </a:prstGeom>
          <a:noFill/>
        </p:spPr>
        <p:txBody>
          <a:bodyPr wrap="square" rtlCol="0">
            <a:spAutoFit/>
          </a:bodyPr>
          <a:lstStyle/>
          <a:p>
            <a:pPr marL="457200" indent="-457200" defTabSz="742950" rtl="0">
              <a:buFont typeface="+mj-lt"/>
              <a:buAutoNum type="arabicPeriod"/>
              <a:defRPr/>
            </a:pPr>
            <a:r>
              <a:rPr lang="en-US" sz="2400" b="1" noProof="0" dirty="0">
                <a:solidFill>
                  <a:prstClr val="white"/>
                </a:solidFill>
                <a:ea typeface="HGS創英角ｺﾞｼｯｸUB" panose="020B0900000000000000" pitchFamily="50" charset="-128"/>
              </a:rPr>
              <a:t> Purpose of Formulating Beyond EXPO 2025</a:t>
            </a:r>
            <a:endParaRPr kumimoji="1" lang="en-US" b="1" i="1" noProof="0" dirty="0">
              <a:solidFill>
                <a:prstClr val="white"/>
              </a:solidFill>
              <a:ea typeface="HGS創英角ｺﾞｼｯｸUB" panose="020B0900000000000000" pitchFamily="50" charset="-128"/>
            </a:endParaRPr>
          </a:p>
        </p:txBody>
      </p:sp>
      <p:sp>
        <p:nvSpPr>
          <p:cNvPr id="7" name="正方形/長方形 6">
            <a:extLst>
              <a:ext uri="{FF2B5EF4-FFF2-40B4-BE49-F238E27FC236}">
                <a16:creationId xmlns:a16="http://schemas.microsoft.com/office/drawing/2014/main" id="{78E8F260-866B-4162-BBAF-3073E22FC230}"/>
              </a:ext>
            </a:extLst>
          </p:cNvPr>
          <p:cNvSpPr/>
          <p:nvPr/>
        </p:nvSpPr>
        <p:spPr>
          <a:xfrm>
            <a:off x="273000" y="657691"/>
            <a:ext cx="9360000" cy="4782990"/>
          </a:xfrm>
          <a:prstGeom prst="rect">
            <a:avLst/>
          </a:prstGeom>
          <a:solidFill>
            <a:schemeClr val="bg1">
              <a:lumMod val="85000"/>
            </a:schemeClr>
          </a:solidFill>
          <a:ln>
            <a:noFill/>
          </a:ln>
        </p:spPr>
        <p:style>
          <a:lnRef idx="2">
            <a:schemeClr val="accent2"/>
          </a:lnRef>
          <a:fillRef idx="1">
            <a:schemeClr val="lt1"/>
          </a:fillRef>
          <a:effectRef idx="0">
            <a:schemeClr val="accent2"/>
          </a:effectRef>
          <a:fontRef idx="minor">
            <a:schemeClr val="dk1"/>
          </a:fontRef>
        </p:style>
        <p:txBody>
          <a:bodyPr lIns="108000" tIns="72000" rIns="108000" bIns="72000" rtlCol="0" anchor="ctr" anchorCtr="0"/>
          <a:lstStyle>
            <a:lvl1pPr indent="-285750">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marL="285750" rtl="0">
              <a:spcAft>
                <a:spcPts val="600"/>
              </a:spcAft>
              <a:buFont typeface="Wingdings" panose="05000000000000000000" pitchFamily="2" charset="2"/>
              <a:buChar char="n"/>
            </a:pPr>
            <a:r>
              <a:rPr lang="en-US" b="1" noProof="0" dirty="0">
                <a:latin typeface="+mn-lt"/>
                <a:ea typeface="BIZ UDPゴシック" panose="020B0400000000000000" pitchFamily="50" charset="-128"/>
                <a:cs typeface="Meiryo UI" pitchFamily="50" charset="-128"/>
              </a:rPr>
              <a:t>Beyond EXPO 2025 was formulated as a roadmap (growth strategy) outlining the path Osaka should take to achieve sustainable growth and development after the Expo and to improve the lives of the city’s residents.</a:t>
            </a:r>
          </a:p>
          <a:p>
            <a:pPr marL="285750" rtl="0">
              <a:spcAft>
                <a:spcPts val="600"/>
              </a:spcAft>
              <a:buFont typeface="Wingdings" panose="05000000000000000000" pitchFamily="2" charset="2"/>
              <a:buChar char="n"/>
            </a:pPr>
            <a:r>
              <a:rPr lang="en-US" b="1" noProof="0" dirty="0">
                <a:latin typeface="+mn-lt"/>
                <a:ea typeface="BIZ UDPゴシック" panose="020B0400000000000000" pitchFamily="50" charset="-128"/>
                <a:cs typeface="Meiryo UI" pitchFamily="50" charset="-128"/>
              </a:rPr>
              <a:t>To achieve Osaka’s continued growth and development after the Expo, it is necessary to inherit the Expo’s legacy while further strengthening the city’s economic capacity, urban vitality, and human resources, thereby creating an Osaka that can compete on the global stage.</a:t>
            </a:r>
          </a:p>
          <a:p>
            <a:pPr marL="285750" rtl="0">
              <a:spcAft>
                <a:spcPts val="600"/>
              </a:spcAft>
              <a:buFont typeface="Wingdings" panose="05000000000000000000" pitchFamily="2" charset="2"/>
              <a:buChar char="n"/>
            </a:pPr>
            <a:r>
              <a:rPr lang="en-US" b="1" noProof="0" dirty="0">
                <a:latin typeface="+mn-lt"/>
                <a:ea typeface="BIZ UDPゴシック" panose="020B0400000000000000" pitchFamily="50" charset="-128"/>
                <a:cs typeface="Meiryo UI" pitchFamily="50" charset="-128"/>
              </a:rPr>
              <a:t>Furthermore, alongside ongoing discussions regarding legislation for establishing Osaka as the </a:t>
            </a:r>
            <a:r>
              <a:rPr lang="en-US" b="1" dirty="0">
                <a:latin typeface="+mn-lt"/>
                <a:ea typeface="BIZ UDPゴシック" panose="020B0400000000000000" pitchFamily="50" charset="-128"/>
                <a:cs typeface="Meiryo UI" pitchFamily="50" charset="-128"/>
              </a:rPr>
              <a:t>Second Capital of </a:t>
            </a:r>
            <a:r>
              <a:rPr lang="en-US" b="1" noProof="0" dirty="0">
                <a:latin typeface="+mn-lt"/>
                <a:ea typeface="BIZ UDPゴシック" panose="020B0400000000000000" pitchFamily="50" charset="-128"/>
                <a:cs typeface="Meiryo UI" pitchFamily="50" charset="-128"/>
              </a:rPr>
              <a:t>Japan, it is essential for Osaka to develop into a major economic engine for Japan, with a view to realizing this second capital.</a:t>
            </a:r>
          </a:p>
          <a:p>
            <a:pPr marL="285750" rtl="0">
              <a:spcAft>
                <a:spcPts val="600"/>
              </a:spcAft>
              <a:buFont typeface="Wingdings" panose="05000000000000000000" pitchFamily="2" charset="2"/>
              <a:buChar char="n"/>
            </a:pPr>
            <a:r>
              <a:rPr lang="en-US" b="1" noProof="0" dirty="0">
                <a:latin typeface="+mn-lt"/>
                <a:ea typeface="BIZ UDPゴシック" panose="020B0400000000000000" pitchFamily="50" charset="-128"/>
                <a:cs typeface="Meiryo UI" pitchFamily="50" charset="-128"/>
              </a:rPr>
              <a:t>With this in mind, this strategy has been compiled to outline the fundamental principles and policy directions for Osaka’s growth.</a:t>
            </a:r>
          </a:p>
          <a:p>
            <a:pPr marL="285750" rtl="0">
              <a:spcAft>
                <a:spcPts val="600"/>
              </a:spcAft>
              <a:buFont typeface="Wingdings" panose="05000000000000000000" pitchFamily="2" charset="2"/>
              <a:buChar char="n"/>
            </a:pPr>
            <a:r>
              <a:rPr lang="en-US" b="1" noProof="0" dirty="0">
                <a:latin typeface="+mn-lt"/>
                <a:ea typeface="BIZ UDPゴシック" panose="020B0400000000000000" pitchFamily="50" charset="-128"/>
                <a:cs typeface="Meiryo UI" pitchFamily="50" charset="-128"/>
              </a:rPr>
              <a:t>The “fundamental principles” of this strategy (including basic policies, the vision for the city and objectives) will be reviewed every five years following its formulation, while the “policy directions” (specific initiatives) will be updated and refined annually.</a:t>
            </a:r>
          </a:p>
        </p:txBody>
      </p:sp>
      <p:sp>
        <p:nvSpPr>
          <p:cNvPr id="5" name="テキスト ボックス 4">
            <a:extLst>
              <a:ext uri="{FF2B5EF4-FFF2-40B4-BE49-F238E27FC236}">
                <a16:creationId xmlns:a16="http://schemas.microsoft.com/office/drawing/2014/main" id="{49DCF4BF-489E-4B5D-BFEF-E6F701B44984}"/>
              </a:ext>
            </a:extLst>
          </p:cNvPr>
          <p:cNvSpPr txBox="1"/>
          <p:nvPr/>
        </p:nvSpPr>
        <p:spPr>
          <a:xfrm>
            <a:off x="273000" y="5594571"/>
            <a:ext cx="9360000" cy="882151"/>
          </a:xfrm>
          <a:prstGeom prst="rect">
            <a:avLst/>
          </a:prstGeom>
          <a:noFill/>
        </p:spPr>
        <p:txBody>
          <a:bodyPr wrap="square" rtlCol="0">
            <a:noAutofit/>
          </a:bodyPr>
          <a:lstStyle>
            <a:defPPr>
              <a:defRPr lang="en-US"/>
            </a:defPPr>
            <a:lvl1pPr marL="285750" marR="0" lvl="0" indent="-285750" fontAlgn="auto">
              <a:lnSpc>
                <a:spcPct val="120000"/>
              </a:lnSpc>
              <a:spcBef>
                <a:spcPts val="0"/>
              </a:spcBef>
              <a:spcAft>
                <a:spcPts val="0"/>
              </a:spcAft>
              <a:buClrTx/>
              <a:buSzTx/>
              <a:buFont typeface="Arial" panose="020B0604020202020204" pitchFamily="34" charset="0"/>
              <a:buChar char="•"/>
              <a:tabLst/>
              <a:defRPr kumimoji="1" sz="1200" b="1" i="0" u="none" strike="noStrike" cap="none" spc="0" normalizeH="0" baseline="0">
                <a:ln>
                  <a:noFill/>
                </a:ln>
                <a:solidFill>
                  <a:prstClr val="black"/>
                </a:solidFill>
                <a:effectLst/>
                <a:uLnTx/>
                <a:uFillTx/>
                <a:latin typeface="BIZ UDPゴシック" panose="020B0400000000000000" pitchFamily="50" charset="-128"/>
                <a:ea typeface="BIZ UDPゴシック" panose="020B0400000000000000" pitchFamily="50" charset="-128"/>
              </a:defRPr>
            </a:lvl1pPr>
          </a:lstStyle>
          <a:p>
            <a:pPr rtl="0">
              <a:lnSpc>
                <a:spcPct val="100000"/>
              </a:lnSpc>
              <a:buFont typeface="BIZ UDPゴシック" panose="020B0400000000000000" pitchFamily="50" charset="-128"/>
              <a:buChar char="※"/>
            </a:pPr>
            <a:r>
              <a:rPr lang="en-US" b="0" noProof="0" dirty="0">
                <a:latin typeface="+mn-lt"/>
              </a:rPr>
              <a:t>Beyond EXPO 2025 was formulated by Osaka Prefecture, under the commission from Osaka City, pursuant to the ‘Ordinance on the Promotion of Integrated Administrative Operations in Osaka Prefecture and Osaka City’ (which came into force in April 2021).</a:t>
            </a:r>
          </a:p>
          <a:p>
            <a:pPr rtl="0">
              <a:lnSpc>
                <a:spcPct val="100000"/>
              </a:lnSpc>
              <a:buFont typeface="BIZ UDPゴシック" panose="020B0400000000000000" pitchFamily="50" charset="-128"/>
              <a:buChar char="※"/>
            </a:pPr>
            <a:r>
              <a:rPr lang="en-US" b="0" noProof="0" dirty="0">
                <a:latin typeface="+mn-lt"/>
              </a:rPr>
              <a:t>The formulated strategy will serve as a shared vision for the prefecture and the city for about the next ten years and the specific measures will be discussed and implemented in the prefecture and the city, respectively.</a:t>
            </a:r>
          </a:p>
        </p:txBody>
      </p:sp>
    </p:spTree>
    <p:extLst>
      <p:ext uri="{BB962C8B-B14F-4D97-AF65-F5344CB8AC3E}">
        <p14:creationId xmlns:p14="http://schemas.microsoft.com/office/powerpoint/2010/main" val="37737709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384171DB-D2F7-426E-A475-2B8A1D01DEAA}"/>
              </a:ext>
            </a:extLst>
          </p:cNvPr>
          <p:cNvSpPr/>
          <p:nvPr/>
        </p:nvSpPr>
        <p:spPr>
          <a:xfrm>
            <a:off x="5270" y="68851"/>
            <a:ext cx="9848850" cy="400110"/>
          </a:xfrm>
          <a:prstGeom prst="rect">
            <a:avLst/>
          </a:prstGeom>
          <a:noFill/>
        </p:spPr>
        <p:txBody>
          <a:bodyPr wrap="square" lIns="91440" tIns="45720" rIns="91440" bIns="45720" rtlCol="0" anchor="t">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2000" b="1" i="0" u="none" strike="noStrike" kern="1200" cap="none" spc="0" normalizeH="0" noProof="0" dirty="0">
                <a:ln>
                  <a:noFill/>
                </a:ln>
                <a:solidFill>
                  <a:prstClr val="white"/>
                </a:solidFill>
                <a:effectLst/>
                <a:uLnTx/>
                <a:uFillTx/>
                <a:ea typeface="HGS創英角ｺﾞｼｯｸUB" panose="020B0900000000000000" pitchFamily="50" charset="-128"/>
                <a:cs typeface="+mn-cs"/>
              </a:rPr>
              <a:t>3. A </a:t>
            </a:r>
            <a:r>
              <a:rPr lang="en-US" sz="2000" b="1" noProof="0" dirty="0">
                <a:solidFill>
                  <a:prstClr val="white"/>
                </a:solidFill>
                <a:ea typeface="HGS創英角ｺﾞｼｯｸUB" panose="020B0900000000000000" pitchFamily="50" charset="-128"/>
              </a:rPr>
              <a:t>V</a:t>
            </a:r>
            <a:r>
              <a:rPr lang="en-US" sz="2000" b="1" i="0" u="none" strike="noStrike" kern="1200" cap="none" spc="0" normalizeH="0" noProof="0" dirty="0">
                <a:ln>
                  <a:noFill/>
                </a:ln>
                <a:solidFill>
                  <a:prstClr val="white"/>
                </a:solidFill>
                <a:effectLst/>
                <a:uLnTx/>
                <a:uFillTx/>
                <a:ea typeface="HGS創英角ｺﾞｼｯｸUB" panose="020B0900000000000000" pitchFamily="50" charset="-128"/>
                <a:cs typeface="+mn-cs"/>
              </a:rPr>
              <a:t>ibrant Hub </a:t>
            </a:r>
            <a:r>
              <a:rPr lang="en-US" sz="2000" b="1" noProof="0" dirty="0">
                <a:solidFill>
                  <a:prstClr val="white"/>
                </a:solidFill>
                <a:ea typeface="HGS創英角ｺﾞｼｯｸUB" panose="020B0900000000000000" pitchFamily="50" charset="-128"/>
              </a:rPr>
              <a:t>C</a:t>
            </a:r>
            <a:r>
              <a:rPr lang="en-US" sz="2000" b="1" i="0" u="none" strike="noStrike" kern="1200" cap="none" spc="0" normalizeH="0" noProof="0" dirty="0">
                <a:ln>
                  <a:noFill/>
                </a:ln>
                <a:solidFill>
                  <a:prstClr val="white"/>
                </a:solidFill>
                <a:effectLst/>
                <a:uLnTx/>
                <a:uFillTx/>
                <a:ea typeface="HGS創英角ｺﾞｼｯｸUB" panose="020B0900000000000000" pitchFamily="50" charset="-128"/>
                <a:cs typeface="+mn-cs"/>
              </a:rPr>
              <a:t>ity that Attracts and Produces </a:t>
            </a:r>
            <a:r>
              <a:rPr lang="en-US" sz="2000" b="1" noProof="0" dirty="0">
                <a:solidFill>
                  <a:prstClr val="white"/>
                </a:solidFill>
                <a:ea typeface="HGS創英角ｺﾞｼｯｸUB" panose="020B0900000000000000" pitchFamily="50" charset="-128"/>
              </a:rPr>
              <a:t>G</a:t>
            </a:r>
            <a:r>
              <a:rPr lang="en-US" sz="2000" b="1" i="0" u="none" strike="noStrike" kern="1200" cap="none" spc="0" normalizeH="0" noProof="0" dirty="0">
                <a:ln>
                  <a:noFill/>
                </a:ln>
                <a:solidFill>
                  <a:prstClr val="white"/>
                </a:solidFill>
                <a:effectLst/>
                <a:uLnTx/>
                <a:uFillTx/>
                <a:ea typeface="HGS創英角ｺﾞｼｯｸUB" panose="020B0900000000000000" pitchFamily="50" charset="-128"/>
                <a:cs typeface="+mn-cs"/>
              </a:rPr>
              <a:t>lobal </a:t>
            </a:r>
            <a:r>
              <a:rPr lang="en-US" sz="2000" b="1" noProof="0" dirty="0">
                <a:solidFill>
                  <a:prstClr val="white"/>
                </a:solidFill>
                <a:ea typeface="HGS創英角ｺﾞｼｯｸUB" panose="020B0900000000000000" pitchFamily="50" charset="-128"/>
              </a:rPr>
              <a:t>T</a:t>
            </a:r>
            <a:r>
              <a:rPr lang="en-US" sz="2000" b="1" i="0" u="none" strike="noStrike" kern="1200" cap="none" spc="0" normalizeH="0" noProof="0" dirty="0">
                <a:ln>
                  <a:noFill/>
                </a:ln>
                <a:solidFill>
                  <a:prstClr val="white"/>
                </a:solidFill>
                <a:effectLst/>
                <a:uLnTx/>
                <a:uFillTx/>
                <a:ea typeface="HGS創英角ｺﾞｼｯｸUB" panose="020B0900000000000000" pitchFamily="50" charset="-128"/>
                <a:cs typeface="+mn-cs"/>
              </a:rPr>
              <a:t>alent</a:t>
            </a:r>
          </a:p>
        </p:txBody>
      </p:sp>
      <p:sp>
        <p:nvSpPr>
          <p:cNvPr id="12" name="テキスト ボックス 11">
            <a:extLst>
              <a:ext uri="{FF2B5EF4-FFF2-40B4-BE49-F238E27FC236}">
                <a16:creationId xmlns:a16="http://schemas.microsoft.com/office/drawing/2014/main" id="{A39FC5CE-FC8E-45F4-86ED-46421BBC61D5}"/>
              </a:ext>
            </a:extLst>
          </p:cNvPr>
          <p:cNvSpPr txBox="1"/>
          <p:nvPr/>
        </p:nvSpPr>
        <p:spPr>
          <a:xfrm>
            <a:off x="-1" y="808793"/>
            <a:ext cx="9365457" cy="307777"/>
          </a:xfrm>
          <a:prstGeom prst="rect">
            <a:avLst/>
          </a:prstGeom>
          <a:noFill/>
          <a:ln>
            <a:noFill/>
          </a:ln>
        </p:spPr>
        <p:txBody>
          <a:bodyPr wrap="square" lIns="91440" tIns="45720" rIns="91440" bIns="45720" rtlCol="0" anchor="t">
            <a:spAutoFit/>
          </a:bodyPr>
          <a:lstStyle/>
          <a:p>
            <a:pPr defTabSz="653156" rtl="0">
              <a:defRPr/>
            </a:pPr>
            <a:r>
              <a:rPr lang="en-US" sz="1400" b="1" noProof="0" dirty="0">
                <a:ea typeface="BIZ UDゴシック"/>
                <a:cs typeface="HGP創英角ｺﾞｼｯｸUB" panose="020B0900000000000000" pitchFamily="50" charset="-128"/>
              </a:rPr>
              <a:t>(1) Creating an environment that encourages the recruitment of global talent and the expansion of overseas companies</a:t>
            </a:r>
            <a:endParaRPr lang="en-US" sz="1400" b="1" noProof="0" dirty="0">
              <a:ea typeface="BIZ UDゴシック" panose="020B0400000000000000" pitchFamily="49" charset="-128"/>
              <a:cs typeface="HGP創英角ｺﾞｼｯｸUB" panose="020B0900000000000000" pitchFamily="50" charset="-128"/>
            </a:endParaRPr>
          </a:p>
        </p:txBody>
      </p:sp>
      <p:sp>
        <p:nvSpPr>
          <p:cNvPr id="16" name="四角形: 角を丸くする 15">
            <a:extLst>
              <a:ext uri="{FF2B5EF4-FFF2-40B4-BE49-F238E27FC236}">
                <a16:creationId xmlns:a16="http://schemas.microsoft.com/office/drawing/2014/main" id="{70170C0B-87DF-4BDE-96F6-279C217B9D96}"/>
              </a:ext>
            </a:extLst>
          </p:cNvPr>
          <p:cNvSpPr/>
          <p:nvPr/>
        </p:nvSpPr>
        <p:spPr>
          <a:xfrm>
            <a:off x="365414" y="1083013"/>
            <a:ext cx="9190478" cy="654810"/>
          </a:xfrm>
          <a:prstGeom prst="roundRect">
            <a:avLst>
              <a:gd name="adj" fmla="val 0"/>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pPr marL="133350" indent="-133350" rtl="0"/>
            <a:r>
              <a:rPr lang="en-US" sz="900" noProof="0" dirty="0">
                <a:solidFill>
                  <a:schemeClr val="tx1"/>
                </a:solidFill>
                <a:ea typeface="游ゴシック"/>
              </a:rPr>
              <a:t>○ To attract global talent that contributes to Osaka’s growth, we will enhance support tailored to their needs—not only in terms of </a:t>
            </a:r>
            <a:r>
              <a:rPr lang="en-US" sz="900" b="1" noProof="0" dirty="0">
                <a:solidFill>
                  <a:schemeClr val="tx1"/>
                </a:solidFill>
                <a:ea typeface="游ゴシック"/>
              </a:rPr>
              <a:t>employment assistance </a:t>
            </a:r>
            <a:r>
              <a:rPr lang="en-US" sz="900" noProof="0" dirty="0">
                <a:solidFill>
                  <a:schemeClr val="tx1"/>
                </a:solidFill>
                <a:ea typeface="游ゴシック"/>
              </a:rPr>
              <a:t>but also by </a:t>
            </a:r>
            <a:r>
              <a:rPr lang="en-US" sz="900" b="1" noProof="0" dirty="0">
                <a:solidFill>
                  <a:schemeClr val="tx1"/>
                </a:solidFill>
                <a:ea typeface="游ゴシック"/>
              </a:rPr>
              <a:t>improving living conditions</a:t>
            </a:r>
            <a:r>
              <a:rPr lang="en-US" sz="900" noProof="0" dirty="0">
                <a:solidFill>
                  <a:schemeClr val="tx1"/>
                </a:solidFill>
                <a:ea typeface="游ゴシック"/>
              </a:rPr>
              <a:t> such as clothing, food and housing, as well as information dissemination and consultation services.</a:t>
            </a:r>
            <a:endParaRPr lang="en-US" sz="900" noProof="0" dirty="0">
              <a:solidFill>
                <a:schemeClr val="tx1"/>
              </a:solidFill>
              <a:ea typeface="游ゴシック"/>
              <a:cs typeface="Calibri"/>
            </a:endParaRPr>
          </a:p>
          <a:p>
            <a:pPr marL="133350" indent="-133350"/>
            <a:r>
              <a:rPr lang="en-US" sz="900" noProof="0" dirty="0">
                <a:solidFill>
                  <a:schemeClr val="tx1"/>
                </a:solidFill>
                <a:ea typeface="游ゴシック"/>
              </a:rPr>
              <a:t>○</a:t>
            </a:r>
            <a:r>
              <a:rPr lang="en-US" sz="900" noProof="0" dirty="0">
                <a:solidFill>
                  <a:schemeClr val="tx1"/>
                </a:solidFill>
              </a:rPr>
              <a:t> At the same time, we will call for the streamlining of procedures, increasing flexibility in residence status, and the </a:t>
            </a:r>
            <a:r>
              <a:rPr lang="en-US" sz="900" b="1" noProof="0" dirty="0">
                <a:solidFill>
                  <a:schemeClr val="tx1"/>
                </a:solidFill>
              </a:rPr>
              <a:t>easing of regulations </a:t>
            </a:r>
            <a:r>
              <a:rPr lang="en-US" sz="900" noProof="0" dirty="0">
                <a:solidFill>
                  <a:schemeClr val="tx1"/>
                </a:solidFill>
              </a:rPr>
              <a:t>aimed at preferential treatment, thereby creating an environment that </a:t>
            </a:r>
            <a:r>
              <a:rPr lang="en-US" sz="900" b="1" noProof="0" dirty="0">
                <a:solidFill>
                  <a:schemeClr val="tx1"/>
                </a:solidFill>
              </a:rPr>
              <a:t>encourages the entry of overseas companies</a:t>
            </a:r>
            <a:r>
              <a:rPr lang="en-US" sz="900" noProof="0" dirty="0">
                <a:solidFill>
                  <a:schemeClr val="tx1"/>
                </a:solidFill>
              </a:rPr>
              <a:t>.</a:t>
            </a:r>
            <a:endParaRPr kumimoji="1" lang="en-US" sz="900" noProof="0" dirty="0">
              <a:solidFill>
                <a:schemeClr val="tx1"/>
              </a:solidFill>
            </a:endParaRPr>
          </a:p>
        </p:txBody>
      </p:sp>
      <p:sp>
        <p:nvSpPr>
          <p:cNvPr id="18" name="正方形/長方形 17">
            <a:extLst>
              <a:ext uri="{FF2B5EF4-FFF2-40B4-BE49-F238E27FC236}">
                <a16:creationId xmlns:a16="http://schemas.microsoft.com/office/drawing/2014/main" id="{5039AA93-3F86-473C-A146-8AF21B853A55}"/>
              </a:ext>
            </a:extLst>
          </p:cNvPr>
          <p:cNvSpPr/>
          <p:nvPr/>
        </p:nvSpPr>
        <p:spPr>
          <a:xfrm>
            <a:off x="215134" y="1779225"/>
            <a:ext cx="9495274" cy="1793596"/>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1) Developing a living environment attractive to global talent</a:t>
            </a:r>
            <a:endParaRPr kumimoji="1" lang="en-US" sz="1100" b="1" noProof="0" dirty="0">
              <a:solidFill>
                <a:schemeClr val="tx1"/>
              </a:solidFill>
            </a:endParaRPr>
          </a:p>
          <a:p>
            <a:pPr rtl="0">
              <a:spcBef>
                <a:spcPts val="300"/>
              </a:spcBef>
            </a:pPr>
            <a:r>
              <a:rPr lang="en-US" sz="1100" b="1" noProof="0" dirty="0">
                <a:solidFill>
                  <a:schemeClr val="tx1"/>
                </a:solidFill>
                <a:ea typeface="游ゴシック"/>
              </a:rPr>
              <a:t>　・Attracting international schools</a:t>
            </a:r>
            <a:endParaRPr kumimoji="1" lang="en-US" sz="1100" noProof="0" dirty="0">
              <a:solidFill>
                <a:schemeClr val="tx1"/>
              </a:solidFill>
              <a:ea typeface="游ゴシック"/>
            </a:endParaRPr>
          </a:p>
          <a:p>
            <a:pPr marL="466725" indent="-466725" rtl="0"/>
            <a:r>
              <a:rPr lang="en-US" sz="900" noProof="0" dirty="0">
                <a:solidFill>
                  <a:schemeClr val="tx1"/>
                </a:solidFill>
                <a:ea typeface="游ゴシック"/>
              </a:rPr>
              <a:t>　　　⇒ With the aim of attracting global companies, securing highly skilled foreign talent and fostering individuals who can thrive on the global stage, we aim to establish international schools that meet specific requirements, such as high educational standards, by introducing suitable public land (e.g., former school sites).</a:t>
            </a:r>
            <a:endParaRPr lang="en-US" sz="900" noProof="0" dirty="0">
              <a:solidFill>
                <a:schemeClr val="tx1"/>
              </a:solidFill>
              <a:ea typeface="游ゴシック"/>
              <a:cs typeface="Calibri"/>
            </a:endParaRPr>
          </a:p>
          <a:p>
            <a:pPr rtl="0">
              <a:spcBef>
                <a:spcPts val="300"/>
              </a:spcBef>
              <a:defRPr/>
            </a:pPr>
            <a:r>
              <a:rPr lang="en-US" sz="1100" b="1" noProof="0" dirty="0">
                <a:solidFill>
                  <a:schemeClr val="tx1"/>
                </a:solidFill>
                <a:ea typeface="游ゴシック"/>
              </a:rPr>
              <a:t>　・Expanding medical institutions that accept international patients</a:t>
            </a:r>
            <a:endParaRPr kumimoji="1" lang="en-US" sz="1100" b="1" noProof="0" dirty="0">
              <a:solidFill>
                <a:schemeClr val="tx1"/>
              </a:solidFill>
              <a:ea typeface="游ゴシック"/>
            </a:endParaRPr>
          </a:p>
          <a:p>
            <a:pPr rtl="0"/>
            <a:r>
              <a:rPr lang="en-US" sz="900" noProof="0" dirty="0">
                <a:solidFill>
                  <a:schemeClr val="tx1"/>
                </a:solidFill>
                <a:ea typeface="游ゴシック"/>
              </a:rPr>
              <a:t>　　　⇒ In areas where the foreign population is increasing, we will expand the number of medical institutions capable of treating foreign patients through training programs for its medical staff. </a:t>
            </a:r>
            <a:endParaRPr kumimoji="1" lang="en-US" sz="900" noProof="0" dirty="0">
              <a:solidFill>
                <a:schemeClr val="tx1"/>
              </a:solidFill>
              <a:ea typeface="游ゴシック"/>
            </a:endParaRPr>
          </a:p>
          <a:p>
            <a:pPr marL="466725" indent="-466725" rtl="0"/>
            <a:r>
              <a:rPr lang="en-US" sz="900" noProof="0" dirty="0">
                <a:solidFill>
                  <a:schemeClr val="tx1"/>
                </a:solidFill>
                <a:ea typeface="游ゴシック"/>
              </a:rPr>
              <a:t>　　　     Furthermore, to ensure that international patients can easily receive medical treatment, we will develop a multilingual telemedicine interpreting service while establishing a consultation service to address issues arising from differences in communication and culture.</a:t>
            </a:r>
          </a:p>
          <a:p>
            <a:pPr rtl="0">
              <a:spcBef>
                <a:spcPts val="300"/>
              </a:spcBef>
            </a:pPr>
            <a:r>
              <a:rPr lang="en-US" sz="1100" b="1" noProof="0" dirty="0">
                <a:solidFill>
                  <a:schemeClr val="tx1"/>
                </a:solidFill>
              </a:rPr>
              <a:t>　・Ensuring high-quality housing in the city center</a:t>
            </a:r>
            <a:endParaRPr kumimoji="1" lang="en-US" sz="1100" b="1" noProof="0" dirty="0">
              <a:solidFill>
                <a:schemeClr val="tx1"/>
              </a:solidFill>
            </a:endParaRPr>
          </a:p>
          <a:p>
            <a:pPr marL="454025" indent="-454025" rtl="0"/>
            <a:r>
              <a:rPr lang="en-US" sz="900" noProof="0" dirty="0">
                <a:solidFill>
                  <a:schemeClr val="tx1"/>
                </a:solidFill>
                <a:ea typeface="游ゴシック"/>
              </a:rPr>
              <a:t>　　　⇒ To meet the demand for global talent, we aim to provide high-quality housing in line with the development of new urban regeneration schemes, such as those under the urban regeneration scheme.</a:t>
            </a:r>
            <a:endParaRPr kumimoji="1" lang="en-US" sz="900" noProof="0" dirty="0">
              <a:solidFill>
                <a:schemeClr val="tx1"/>
              </a:solidFill>
              <a:ea typeface="游ゴシック"/>
            </a:endParaRPr>
          </a:p>
        </p:txBody>
      </p:sp>
      <p:sp>
        <p:nvSpPr>
          <p:cNvPr id="19" name="正方形/長方形 18">
            <a:extLst>
              <a:ext uri="{FF2B5EF4-FFF2-40B4-BE49-F238E27FC236}">
                <a16:creationId xmlns:a16="http://schemas.microsoft.com/office/drawing/2014/main" id="{6B8D4CCF-DF67-40FD-A054-5B5E59598496}"/>
              </a:ext>
            </a:extLst>
          </p:cNvPr>
          <p:cNvSpPr/>
          <p:nvPr/>
        </p:nvSpPr>
        <p:spPr>
          <a:xfrm>
            <a:off x="213016" y="4807368"/>
            <a:ext cx="9495274" cy="1793596"/>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3) Facilitating the entry of foreign companies into Osaka</a:t>
            </a:r>
            <a:endParaRPr kumimoji="1" lang="en-US" sz="1100" b="1" noProof="0" dirty="0">
              <a:solidFill>
                <a:schemeClr val="tx1"/>
              </a:solidFill>
            </a:endParaRPr>
          </a:p>
          <a:p>
            <a:pPr rtl="0">
              <a:spcBef>
                <a:spcPts val="300"/>
              </a:spcBef>
            </a:pPr>
            <a:r>
              <a:rPr lang="en-US" sz="1100" b="1" noProof="0" dirty="0">
                <a:solidFill>
                  <a:schemeClr val="tx1"/>
                </a:solidFill>
              </a:rPr>
              <a:t>　・Comprehensively supporting foreign companies wishing to establish a presence in Osaka</a:t>
            </a:r>
            <a:r>
              <a:rPr lang="en-US" sz="1000" noProof="0" dirty="0">
                <a:solidFill>
                  <a:schemeClr val="tx1"/>
                </a:solidFill>
                <a:ea typeface="游ゴシック"/>
              </a:rPr>
              <a:t>　　　</a:t>
            </a:r>
            <a:endParaRPr lang="en-US" sz="1000" noProof="0" dirty="0">
              <a:solidFill>
                <a:schemeClr val="tx1"/>
              </a:solidFill>
              <a:ea typeface="游ゴシック"/>
              <a:cs typeface="Calibri"/>
            </a:endParaRPr>
          </a:p>
          <a:p>
            <a:pPr marL="460375" indent="-460375" rtl="0"/>
            <a:r>
              <a:rPr lang="en-US" sz="900" noProof="0" dirty="0">
                <a:solidFill>
                  <a:schemeClr val="tx1"/>
                </a:solidFill>
                <a:ea typeface="游ゴシック"/>
              </a:rPr>
              <a:t>　　　⇒ The Osaka Business and Investment Center (O-BIC) provides comprehensive support to foreign companies in expanding business in Osaka, including providing information on business opportunities and preferential schemes in Osaka, advising on procedures such as company establishment and residence status, and introducing specialists to assist with business development in Osaka.</a:t>
            </a:r>
            <a:r>
              <a:rPr lang="en-US" sz="900" noProof="0" dirty="0">
                <a:solidFill>
                  <a:schemeClr val="tx1"/>
                </a:solidFill>
                <a:ea typeface="Meiryo UI"/>
              </a:rPr>
              <a:t> </a:t>
            </a:r>
            <a:endParaRPr lang="en-US" sz="900" noProof="0" dirty="0">
              <a:solidFill>
                <a:schemeClr val="tx1"/>
              </a:solidFill>
            </a:endParaRPr>
          </a:p>
          <a:p>
            <a:pPr rtl="0">
              <a:spcBef>
                <a:spcPts val="300"/>
              </a:spcBef>
            </a:pPr>
            <a:r>
              <a:rPr lang="en-US" sz="1100" b="1" noProof="0" dirty="0">
                <a:solidFill>
                  <a:schemeClr val="tx1"/>
                </a:solidFill>
                <a:ea typeface="游ゴシック"/>
              </a:rPr>
              <a:t>　・Support by the Osaka Global Finance One-Stop Support Center</a:t>
            </a:r>
            <a:endParaRPr kumimoji="1" lang="en-US" sz="1100" noProof="0" dirty="0">
              <a:solidFill>
                <a:schemeClr val="tx1"/>
              </a:solidFill>
              <a:ea typeface="游ゴシック"/>
            </a:endParaRPr>
          </a:p>
          <a:p>
            <a:pPr marL="460375" indent="-460375" rtl="0"/>
            <a:r>
              <a:rPr lang="en-US" sz="900" noProof="0" dirty="0">
                <a:solidFill>
                  <a:schemeClr val="tx1"/>
                </a:solidFill>
                <a:ea typeface="游ゴシック"/>
              </a:rPr>
              <a:t>　　　⇒ By providing comprehensive support including assistance with licensing procedures in collaboration with the Financial Services Agency and relevant bodies, as well as support for daily life, we will create an environment that facilitates the smooth entry of foreign financial companies into Osaka.</a:t>
            </a:r>
            <a:endParaRPr lang="en-US" sz="900" noProof="0" dirty="0">
              <a:solidFill>
                <a:schemeClr val="tx1"/>
              </a:solidFill>
              <a:ea typeface="游ゴシック"/>
              <a:cs typeface="Calibri"/>
            </a:endParaRPr>
          </a:p>
          <a:p>
            <a:pPr rtl="0">
              <a:spcBef>
                <a:spcPts val="300"/>
              </a:spcBef>
            </a:pPr>
            <a:r>
              <a:rPr lang="en-US" sz="1100" b="1" noProof="0" dirty="0">
                <a:solidFill>
                  <a:schemeClr val="tx1"/>
                </a:solidFill>
              </a:rPr>
              <a:t>　・Deregulation to facilitate the entry of foreign companies</a:t>
            </a:r>
            <a:endParaRPr kumimoji="1" lang="en-US" sz="1100" b="1" noProof="0" dirty="0">
              <a:solidFill>
                <a:schemeClr val="tx1"/>
              </a:solidFill>
            </a:endParaRPr>
          </a:p>
          <a:p>
            <a:pPr marL="466725" indent="-466725" rtl="0"/>
            <a:r>
              <a:rPr lang="en-US" sz="900" noProof="0" dirty="0">
                <a:solidFill>
                  <a:schemeClr val="tx1"/>
                </a:solidFill>
                <a:ea typeface="游ゴシック"/>
              </a:rPr>
              <a:t>　　　⇒ We aim to expand services such as English language support for company establishment procedures and preferential residence status schemes, as permitted within the special zone for financial and asset management businesses.</a:t>
            </a:r>
            <a:endParaRPr kumimoji="1" lang="en-US" sz="900" noProof="0" dirty="0">
              <a:solidFill>
                <a:schemeClr val="tx1"/>
              </a:solidFill>
              <a:ea typeface="游ゴシック"/>
            </a:endParaRPr>
          </a:p>
          <a:p>
            <a:pPr rtl="0"/>
            <a:endParaRPr kumimoji="1" lang="en-US" sz="1000" noProof="0" dirty="0">
              <a:solidFill>
                <a:schemeClr val="tx1"/>
              </a:solidFill>
            </a:endParaRPr>
          </a:p>
        </p:txBody>
      </p:sp>
      <p:sp>
        <p:nvSpPr>
          <p:cNvPr id="10" name="正方形/長方形 9">
            <a:extLst>
              <a:ext uri="{FF2B5EF4-FFF2-40B4-BE49-F238E27FC236}">
                <a16:creationId xmlns:a16="http://schemas.microsoft.com/office/drawing/2014/main" id="{2596CF29-228C-493C-9EF7-8964DCA2F7ED}"/>
              </a:ext>
            </a:extLst>
          </p:cNvPr>
          <p:cNvSpPr/>
          <p:nvPr/>
        </p:nvSpPr>
        <p:spPr>
          <a:xfrm>
            <a:off x="215134" y="3638203"/>
            <a:ext cx="9495274" cy="1097298"/>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2) Securing talent by accepting international students</a:t>
            </a:r>
            <a:endParaRPr kumimoji="1" lang="en-US" sz="1100" b="1" noProof="0" dirty="0">
              <a:solidFill>
                <a:schemeClr val="tx1"/>
              </a:solidFill>
            </a:endParaRPr>
          </a:p>
          <a:p>
            <a:pPr rtl="0">
              <a:spcBef>
                <a:spcPts val="300"/>
              </a:spcBef>
            </a:pPr>
            <a:r>
              <a:rPr lang="en-US" sz="1100" b="1" noProof="0" dirty="0">
                <a:solidFill>
                  <a:schemeClr val="tx1"/>
                </a:solidFill>
              </a:rPr>
              <a:t>　・Developing a support system for foreign researchers and students at Osaka Metropolitan University　</a:t>
            </a:r>
            <a:endParaRPr kumimoji="1" lang="en-US" sz="1100" b="1" noProof="0" dirty="0">
              <a:solidFill>
                <a:schemeClr val="tx1"/>
              </a:solidFill>
            </a:endParaRPr>
          </a:p>
          <a:p>
            <a:pPr rtl="0"/>
            <a:r>
              <a:rPr lang="en-US" sz="900" noProof="0" dirty="0">
                <a:solidFill>
                  <a:schemeClr val="tx1"/>
                </a:solidFill>
                <a:ea typeface="游ゴシック"/>
              </a:rPr>
              <a:t>　　　⇒ We aim to introduce an autumn enrollment system, enhance the system for education and research support in foreign languages, and develop dormitories for international students. </a:t>
            </a:r>
          </a:p>
          <a:p>
            <a:pPr rtl="0">
              <a:spcBef>
                <a:spcPts val="300"/>
              </a:spcBef>
            </a:pPr>
            <a:r>
              <a:rPr lang="en-US" sz="1100" b="1" noProof="0" dirty="0">
                <a:solidFill>
                  <a:schemeClr val="tx1"/>
                </a:solidFill>
                <a:ea typeface="游ゴシック"/>
                <a:cs typeface="Calibri"/>
              </a:rPr>
              <a:t>　</a:t>
            </a:r>
            <a:r>
              <a:rPr lang="en-US" sz="1100" b="1" noProof="0" dirty="0">
                <a:solidFill>
                  <a:schemeClr val="tx1"/>
                </a:solidFill>
                <a:ea typeface="游ゴシック"/>
              </a:rPr>
              <a:t>・Supporting international students in job placement</a:t>
            </a:r>
            <a:endParaRPr lang="en-US" sz="1100" b="1" noProof="0" dirty="0">
              <a:solidFill>
                <a:schemeClr val="tx1"/>
              </a:solidFill>
              <a:ea typeface="游ゴシック"/>
              <a:cs typeface="Calibri" panose="020F0502020204030204"/>
            </a:endParaRPr>
          </a:p>
          <a:p>
            <a:pPr marL="460375" indent="-460375" rtl="0"/>
            <a:r>
              <a:rPr lang="en-US" sz="1000" noProof="0" dirty="0">
                <a:solidFill>
                  <a:schemeClr val="tx1"/>
                </a:solidFill>
                <a:ea typeface="游ゴシック"/>
              </a:rPr>
              <a:t>  　　 </a:t>
            </a:r>
            <a:r>
              <a:rPr lang="en-US" sz="900" noProof="0" dirty="0">
                <a:solidFill>
                  <a:schemeClr val="tx1"/>
                </a:solidFill>
                <a:ea typeface="游ゴシック"/>
              </a:rPr>
              <a:t>⇒ By organizing business Japanese language courses for international students, employment seminars on job hunting and internships, and company visits, we will support these students in securing employment and settling into companies within the prefecture.</a:t>
            </a:r>
            <a:endParaRPr kumimoji="1" lang="en-US" sz="900" noProof="0" dirty="0">
              <a:solidFill>
                <a:schemeClr val="tx1"/>
              </a:solidFill>
              <a:ea typeface="游ゴシック"/>
            </a:endParaRPr>
          </a:p>
          <a:p>
            <a:pPr rtl="0"/>
            <a:endParaRPr kumimoji="1" lang="en-US" sz="1000" noProof="0" dirty="0">
              <a:solidFill>
                <a:schemeClr val="tx1"/>
              </a:solidFill>
              <a:ea typeface="游ゴシック"/>
            </a:endParaRPr>
          </a:p>
        </p:txBody>
      </p:sp>
      <p:sp>
        <p:nvSpPr>
          <p:cNvPr id="4" name="スライド番号プレースホルダー 1">
            <a:extLst>
              <a:ext uri="{FF2B5EF4-FFF2-40B4-BE49-F238E27FC236}">
                <a16:creationId xmlns:a16="http://schemas.microsoft.com/office/drawing/2014/main" id="{0A31E408-9E03-E08B-8A73-447B281CE881}"/>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39</a:t>
            </a:fld>
            <a:endParaRPr kumimoji="1" lang="en-US" noProof="0" dirty="0">
              <a:latin typeface="+mn-lt"/>
            </a:endParaRPr>
          </a:p>
        </p:txBody>
      </p:sp>
      <p:sp>
        <p:nvSpPr>
          <p:cNvPr id="11" name="テキスト ボックス 10">
            <a:extLst>
              <a:ext uri="{FF2B5EF4-FFF2-40B4-BE49-F238E27FC236}">
                <a16:creationId xmlns:a16="http://schemas.microsoft.com/office/drawing/2014/main" id="{D686AB7E-6E99-45D3-86C5-BF498F928EA2}"/>
              </a:ext>
            </a:extLst>
          </p:cNvPr>
          <p:cNvSpPr txBox="1"/>
          <p:nvPr/>
        </p:nvSpPr>
        <p:spPr>
          <a:xfrm>
            <a:off x="-1" y="554544"/>
            <a:ext cx="5107459" cy="338554"/>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600" b="1" noProof="0" dirty="0">
                <a:solidFill>
                  <a:schemeClr val="tx1"/>
                </a:solidFill>
                <a:ea typeface="BIZ UDゴシック" panose="020B0400000000000000" pitchFamily="49" charset="-128"/>
                <a:cs typeface="HGP創英角ｺﾞｼｯｸUB" panose="020B0900000000000000" pitchFamily="50" charset="-128"/>
              </a:rPr>
              <a:t>[Policy Direction]   </a:t>
            </a:r>
            <a:r>
              <a:rPr lang="en-US" sz="1600" b="1" u="sng" noProof="0" dirty="0">
                <a:solidFill>
                  <a:schemeClr val="tx1"/>
                </a:solidFill>
                <a:ea typeface="BIZ UDゴシック" panose="020B0400000000000000" pitchFamily="49" charset="-128"/>
                <a:cs typeface="HGP創英角ｺﾞｼｯｸUB" panose="020B0900000000000000" pitchFamily="50" charset="-128"/>
              </a:rPr>
              <a:t>[1] Securing talent</a:t>
            </a:r>
            <a:endParaRPr kumimoji="1" lang="en-US" sz="1600" b="1" u="sng" noProof="0" dirty="0">
              <a:solidFill>
                <a:schemeClr val="tx1"/>
              </a:solidFill>
              <a:ea typeface="BIZ UDゴシック" panose="020B0400000000000000" pitchFamily="49" charset="-128"/>
              <a:cs typeface="HGP創英角ｺﾞｼｯｸUB" panose="020B0900000000000000" pitchFamily="50" charset="-128"/>
            </a:endParaRPr>
          </a:p>
        </p:txBody>
      </p:sp>
    </p:spTree>
    <p:extLst>
      <p:ext uri="{BB962C8B-B14F-4D97-AF65-F5344CB8AC3E}">
        <p14:creationId xmlns:p14="http://schemas.microsoft.com/office/powerpoint/2010/main" val="15878426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684A71E0-45DC-4CC3-A464-DED4A197CBA5}"/>
              </a:ext>
            </a:extLst>
          </p:cNvPr>
          <p:cNvSpPr/>
          <p:nvPr/>
        </p:nvSpPr>
        <p:spPr>
          <a:xfrm>
            <a:off x="197710" y="1396575"/>
            <a:ext cx="9495274" cy="2000998"/>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1) Providing seamless career support, from the recruitment of foreign talent through to their development and settlement</a:t>
            </a:r>
            <a:endParaRPr lang="en-US" sz="1100" b="1"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rPr>
              <a:t>　・Directly obtaining talent from abroad </a:t>
            </a:r>
            <a:endParaRPr lang="en-US" sz="1100" b="1" noProof="0" dirty="0">
              <a:solidFill>
                <a:schemeClr val="tx1"/>
              </a:solidFill>
              <a:ea typeface="游ゴシック"/>
              <a:cs typeface="Calibri"/>
            </a:endParaRPr>
          </a:p>
          <a:p>
            <a:pPr marL="466725" indent="-466725" rtl="0"/>
            <a:r>
              <a:rPr lang="en-US" sz="900" noProof="0" dirty="0">
                <a:solidFill>
                  <a:schemeClr val="tx1"/>
                </a:solidFill>
                <a:ea typeface="游ゴシック"/>
              </a:rPr>
              <a:t>　　　⇒ We aim to secure overseas talent by establishing schemes that directly connect overseas personnel, including those from countries which have concluded agreements with us, such as India, with companies within the prefecture. </a:t>
            </a:r>
            <a:endParaRPr lang="en-US" sz="900"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rPr>
              <a:t>　・Strengthening support for host companies to foster and retain staff</a:t>
            </a:r>
            <a:endParaRPr lang="en-US" sz="1100" b="1" noProof="0" dirty="0">
              <a:solidFill>
                <a:schemeClr val="tx1"/>
              </a:solidFill>
              <a:ea typeface="游ゴシック"/>
              <a:cs typeface="Calibri"/>
            </a:endParaRPr>
          </a:p>
          <a:p>
            <a:pPr marL="460375" indent="-460375" rtl="0"/>
            <a:r>
              <a:rPr lang="en-US" sz="900" noProof="0" dirty="0">
                <a:solidFill>
                  <a:schemeClr val="tx1"/>
                </a:solidFill>
                <a:ea typeface="游ゴシック"/>
              </a:rPr>
              <a:t>　　　⇒ For companies seeking to recruit foreign workers, we aim to enhance consultation services, including expert advice on recruitment and support for resolving challenges, as well as strengthen advisory frameworks based on the training and employment scheme that is scheduled to be implemented on April 1, 2027. Also, by supporting the development of an inclusive environment for foreign workers and assisting with job matching, we seek to promote recruitment, training and retention, thereby creating a virtuous cycle which will further attract talent to Osaka.</a:t>
            </a:r>
          </a:p>
          <a:p>
            <a:pPr rtl="0">
              <a:spcBef>
                <a:spcPts val="600"/>
              </a:spcBef>
            </a:pPr>
            <a:r>
              <a:rPr lang="en-US" sz="1100" b="1" noProof="0" dirty="0">
                <a:solidFill>
                  <a:schemeClr val="tx1"/>
                </a:solidFill>
                <a:ea typeface="游ゴシック"/>
              </a:rPr>
              <a:t>　・Enhancing multilingual labor consultation services</a:t>
            </a:r>
            <a:r>
              <a:rPr lang="en-US" sz="900" noProof="0" dirty="0">
                <a:solidFill>
                  <a:schemeClr val="tx1"/>
                </a:solidFill>
                <a:ea typeface="游ゴシック"/>
              </a:rPr>
              <a:t>　　　</a:t>
            </a:r>
            <a:endParaRPr lang="en-US" sz="900" noProof="0" dirty="0">
              <a:solidFill>
                <a:schemeClr val="tx1"/>
              </a:solidFill>
              <a:ea typeface="游ゴシック"/>
              <a:cs typeface="Calibri"/>
            </a:endParaRPr>
          </a:p>
          <a:p>
            <a:pPr marL="454025" indent="-454025" rtl="0"/>
            <a:r>
              <a:rPr lang="en-US" sz="900" noProof="0" dirty="0">
                <a:solidFill>
                  <a:schemeClr val="tx1"/>
                </a:solidFill>
                <a:ea typeface="游ゴシック"/>
              </a:rPr>
              <a:t>　　　⇒ To enable foreign workers to work easily in Osaka, we will enhance the functions of the Labor Consultation Center that utilizes multilingual advisory services using AI and chatbots, to encourage them to settle and thrive in companies in the prefecture.</a:t>
            </a:r>
            <a:endParaRPr lang="en-US" sz="1600" noProof="0" dirty="0">
              <a:solidFill>
                <a:schemeClr val="tx1"/>
              </a:solidFill>
              <a:ea typeface="游ゴシック"/>
              <a:cs typeface="Calibri"/>
            </a:endParaRPr>
          </a:p>
        </p:txBody>
      </p:sp>
      <p:sp>
        <p:nvSpPr>
          <p:cNvPr id="11" name="正方形/長方形 10">
            <a:extLst>
              <a:ext uri="{FF2B5EF4-FFF2-40B4-BE49-F238E27FC236}">
                <a16:creationId xmlns:a16="http://schemas.microsoft.com/office/drawing/2014/main" id="{F3FDB30F-9350-45E0-89E2-C628E6FABCDC}"/>
              </a:ext>
            </a:extLst>
          </p:cNvPr>
          <p:cNvSpPr/>
          <p:nvPr/>
        </p:nvSpPr>
        <p:spPr>
          <a:xfrm>
            <a:off x="197710" y="3539990"/>
            <a:ext cx="9495274" cy="2892656"/>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2) Creating an environment for coexistence with foreign talent</a:t>
            </a:r>
            <a:endParaRPr lang="en-US" sz="1100" b="1" noProof="0" dirty="0">
              <a:solidFill>
                <a:schemeClr val="tx1"/>
              </a:solidFill>
              <a:ea typeface="游ゴシック"/>
              <a:cs typeface="Calibri"/>
            </a:endParaRPr>
          </a:p>
          <a:p>
            <a:pPr marL="0" marR="0" lvl="0" indent="0" algn="l" defTabSz="457200" rtl="0" eaLnBrk="1" fontAlgn="auto" latinLnBrk="0" hangingPunct="1">
              <a:lnSpc>
                <a:spcPct val="100000"/>
              </a:lnSpc>
              <a:spcBef>
                <a:spcPts val="600"/>
              </a:spcBef>
              <a:spcAft>
                <a:spcPts val="0"/>
              </a:spcAft>
              <a:buClrTx/>
              <a:buSzTx/>
              <a:buFontTx/>
              <a:buNone/>
              <a:tabLst/>
              <a:defRPr/>
            </a:pPr>
            <a:r>
              <a:rPr lang="en-US" sz="1100" b="1" i="0" u="none" strike="noStrike" kern="1200" cap="none" spc="0" normalizeH="0" noProof="0" dirty="0">
                <a:ln>
                  <a:noFill/>
                </a:ln>
                <a:solidFill>
                  <a:schemeClr val="tx1"/>
                </a:solidFill>
                <a:effectLst/>
                <a:uLnTx/>
                <a:uFillTx/>
                <a:ea typeface="游ゴシック"/>
                <a:cs typeface="+mn-cs"/>
              </a:rPr>
              <a:t>　・Promoting coexistence with foreign residents and improving the environment for their activities</a:t>
            </a:r>
            <a:endParaRPr kumimoji="1" lang="en-US" sz="1100" b="1" i="0" u="none" strike="noStrike" kern="1200" cap="none" spc="0" normalizeH="0" baseline="0" noProof="0" dirty="0">
              <a:ln>
                <a:noFill/>
              </a:ln>
              <a:solidFill>
                <a:schemeClr val="tx1"/>
              </a:solidFill>
              <a:effectLst/>
              <a:uLnTx/>
              <a:uFillTx/>
              <a:ea typeface="游ゴシック"/>
              <a:cs typeface="+mn-cs"/>
            </a:endParaRPr>
          </a:p>
          <a:p>
            <a:pPr marL="466725" marR="0" lvl="0" indent="-466725"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schemeClr val="tx1"/>
                </a:solidFill>
                <a:effectLst/>
                <a:uLnTx/>
                <a:uFillTx/>
                <a:ea typeface="游ゴシック"/>
                <a:cs typeface="+mn-cs"/>
              </a:rPr>
              <a:t>　　　⇒ We aim to promote multilingual support services for foreign residents, including providing information and advice by the Osaka Foundation of International Exchange (OFIX), as well as training and dispatching volunteer interpreters and translators.</a:t>
            </a:r>
            <a:endParaRPr kumimoji="1" lang="en-US" sz="900" b="0" i="0" u="none" strike="noStrike" kern="1200" cap="none" spc="0" normalizeH="0" baseline="0" noProof="0" dirty="0">
              <a:ln>
                <a:noFill/>
              </a:ln>
              <a:solidFill>
                <a:schemeClr val="tx1"/>
              </a:solidFill>
              <a:effectLst/>
              <a:uLnTx/>
              <a:uFillTx/>
              <a:ea typeface="游ゴシック"/>
              <a:cs typeface="+mn-cs"/>
            </a:endParaRPr>
          </a:p>
          <a:p>
            <a:pPr marL="460375" marR="0" lvl="0" algn="l" defTabSz="447675"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schemeClr val="tx1"/>
                </a:solidFill>
                <a:effectLst/>
                <a:uLnTx/>
                <a:uFillTx/>
                <a:ea typeface="游ゴシック" panose="020B0400000000000000" pitchFamily="50" charset="-128"/>
                <a:cs typeface="+mn-cs"/>
              </a:rPr>
              <a:t>In the event of a disaster, we will cooperate with prefectural municipalities and international exchange organizations to establish a system for mutual support in providing multilingual information.</a:t>
            </a:r>
            <a:endParaRPr kumimoji="1" lang="en-US" sz="900" b="0" i="0" u="none" strike="noStrike" kern="1200" cap="none" spc="0" normalizeH="0" baseline="0" noProof="0" dirty="0">
              <a:ln>
                <a:noFill/>
              </a:ln>
              <a:solidFill>
                <a:schemeClr val="tx1"/>
              </a:solidFill>
              <a:effectLst/>
              <a:uLnTx/>
              <a:uFillTx/>
              <a:ea typeface="游ゴシック" panose="020B0400000000000000" pitchFamily="50" charset="-128"/>
              <a:cs typeface="+mn-cs"/>
            </a:endParaRPr>
          </a:p>
          <a:p>
            <a:pPr rtl="0">
              <a:spcBef>
                <a:spcPts val="600"/>
              </a:spcBef>
              <a:defRPr/>
            </a:pPr>
            <a:r>
              <a:rPr lang="en-US" sz="1100" b="1" noProof="0" dirty="0">
                <a:solidFill>
                  <a:schemeClr val="tx1"/>
                </a:solidFill>
                <a:ea typeface="游ゴシック"/>
              </a:rPr>
              <a:t>　・Expanding medical institutions that accept international patients</a:t>
            </a:r>
            <a:endParaRPr lang="en-US" sz="1100" b="1" noProof="0" dirty="0">
              <a:solidFill>
                <a:schemeClr val="tx1"/>
              </a:solidFill>
              <a:ea typeface="游ゴシック"/>
              <a:cs typeface="Calibri"/>
            </a:endParaRPr>
          </a:p>
          <a:p>
            <a:pPr rtl="0"/>
            <a:r>
              <a:rPr lang="en-US" sz="900" noProof="0" dirty="0">
                <a:solidFill>
                  <a:schemeClr val="tx1"/>
                </a:solidFill>
                <a:ea typeface="游ゴシック"/>
              </a:rPr>
              <a:t>　　　⇒ In areas where the foreign population is increasing, we will expand the number of medical institutions capable of treating foreign patients through training programs for its medical staff. </a:t>
            </a:r>
            <a:endParaRPr kumimoji="1" lang="en-US" sz="900" noProof="0" dirty="0">
              <a:solidFill>
                <a:schemeClr val="tx1"/>
              </a:solidFill>
              <a:ea typeface="游ゴシック"/>
            </a:endParaRPr>
          </a:p>
          <a:p>
            <a:pPr marL="473075" rtl="0"/>
            <a:r>
              <a:rPr lang="en-US" sz="900" noProof="0" dirty="0">
                <a:solidFill>
                  <a:schemeClr val="tx1"/>
                </a:solidFill>
                <a:ea typeface="游ゴシック"/>
              </a:rPr>
              <a:t>Furthermore, to ensure that international patients can easily receive medical treatment, we will develop a multilingual telemedicine interpreting service while establishing a consultation service to address issues arising from differences in communication and culture.</a:t>
            </a:r>
            <a:endParaRPr kumimoji="1" lang="en-US" sz="1000" b="1" noProof="0" dirty="0">
              <a:solidFill>
                <a:schemeClr val="tx1"/>
              </a:solidFill>
              <a:ea typeface="游ゴシック"/>
            </a:endParaRPr>
          </a:p>
          <a:p>
            <a:pPr rtl="0">
              <a:spcBef>
                <a:spcPts val="600"/>
              </a:spcBef>
            </a:pPr>
            <a:r>
              <a:rPr lang="en-US" sz="1100" b="1" noProof="0" dirty="0">
                <a:solidFill>
                  <a:schemeClr val="tx1"/>
                </a:solidFill>
              </a:rPr>
              <a:t>　・Ensuring </a:t>
            </a:r>
            <a:r>
              <a:rPr lang="en-US" sz="1100" b="1" noProof="0" dirty="0">
                <a:solidFill>
                  <a:schemeClr val="tx1"/>
                </a:solidFill>
                <a:ea typeface="游ゴシック"/>
              </a:rPr>
              <a:t>learning</a:t>
            </a:r>
            <a:r>
              <a:rPr lang="en-US" sz="1100" b="1" noProof="0" dirty="0">
                <a:solidFill>
                  <a:schemeClr val="tx1"/>
                </a:solidFill>
              </a:rPr>
              <a:t> opportunities for students requiring Japanese language instruction</a:t>
            </a:r>
            <a:endParaRPr kumimoji="1" lang="en-US" sz="1100" b="1" noProof="0" dirty="0">
              <a:solidFill>
                <a:schemeClr val="tx1"/>
              </a:solidFill>
            </a:endParaRPr>
          </a:p>
          <a:p>
            <a:pPr marL="447675" indent="-447675" rtl="0"/>
            <a:r>
              <a:rPr lang="en-US" sz="1000" noProof="0" dirty="0">
                <a:solidFill>
                  <a:schemeClr val="tx1"/>
                </a:solidFill>
                <a:ea typeface="游ゴシック"/>
              </a:rPr>
              <a:t>　　   </a:t>
            </a:r>
            <a:r>
              <a:rPr lang="en-US" sz="900" noProof="0" dirty="0">
                <a:solidFill>
                  <a:schemeClr val="tx1"/>
                </a:solidFill>
                <a:ea typeface="游ゴシック"/>
              </a:rPr>
              <a:t>⇒ Osaka Wakaba High School will be designated as a ‘hub school’ to support students enrolled in prefectural high schools who require Japanese language support, while enhancing collaborative learning among high school students from around the world who gather at prefectural high schools.</a:t>
            </a:r>
            <a:endParaRPr lang="en-US" sz="900" noProof="0" dirty="0">
              <a:solidFill>
                <a:schemeClr val="tx1"/>
              </a:solidFill>
              <a:ea typeface="Meiryo UI"/>
            </a:endParaRPr>
          </a:p>
          <a:p>
            <a:pPr marL="0" marR="0" lvl="0" indent="0" algn="l" defTabSz="457200" rtl="0" eaLnBrk="1" fontAlgn="auto" latinLnBrk="0" hangingPunct="1">
              <a:lnSpc>
                <a:spcPct val="100000"/>
              </a:lnSpc>
              <a:spcBef>
                <a:spcPts val="600"/>
              </a:spcBef>
              <a:spcAft>
                <a:spcPts val="0"/>
              </a:spcAft>
              <a:buClrTx/>
              <a:buSzTx/>
              <a:buFontTx/>
              <a:buNone/>
              <a:tabLst/>
              <a:defRPr/>
            </a:pPr>
            <a:r>
              <a:rPr lang="en-US" sz="1100" b="1" noProof="0" dirty="0">
                <a:solidFill>
                  <a:schemeClr val="tx1"/>
                </a:solidFill>
                <a:ea typeface="游ゴシック"/>
              </a:rPr>
              <a:t>　</a:t>
            </a:r>
            <a:r>
              <a:rPr lang="en-US" sz="1100" b="1" i="0" u="none" strike="noStrike" kern="1200" cap="none" spc="0" normalizeH="0" noProof="0" dirty="0">
                <a:ln>
                  <a:noFill/>
                </a:ln>
                <a:solidFill>
                  <a:prstClr val="black"/>
                </a:solidFill>
                <a:effectLst/>
                <a:uLnTx/>
                <a:uFillTx/>
                <a:ea typeface="游ゴシック"/>
                <a:cs typeface="+mn-cs"/>
              </a:rPr>
              <a:t>・Coexistence between foreign talent and local communities at Kansai International Airport</a:t>
            </a:r>
            <a:endParaRPr kumimoji="0" lang="en-US" sz="1100" b="0" i="0" u="none" strike="noStrike" kern="1200" cap="none" spc="0" normalizeH="0" baseline="0" noProof="0" dirty="0">
              <a:ln>
                <a:noFill/>
              </a:ln>
              <a:solidFill>
                <a:prstClr val="black"/>
              </a:solidFill>
              <a:effectLst/>
              <a:uLnTx/>
              <a:uFillTx/>
              <a:ea typeface="游ゴシック"/>
              <a:cs typeface="Calibri"/>
            </a:endParaRPr>
          </a:p>
          <a:p>
            <a:pPr marL="466725" indent="-466725" rtl="0"/>
            <a:r>
              <a:rPr lang="en-US" sz="900" b="0" i="0" u="none" strike="noStrike" kern="1200" cap="none" spc="0" normalizeH="0" noProof="0" dirty="0">
                <a:ln>
                  <a:noFill/>
                </a:ln>
                <a:solidFill>
                  <a:prstClr val="black"/>
                </a:solidFill>
                <a:effectLst/>
                <a:uLnTx/>
                <a:uFillTx/>
                <a:ea typeface="游ゴシック"/>
                <a:cs typeface="+mn-cs"/>
              </a:rPr>
              <a:t>　　　</a:t>
            </a:r>
            <a:r>
              <a:rPr lang="en-US" sz="900" noProof="0" dirty="0">
                <a:solidFill>
                  <a:schemeClr val="tx1"/>
                </a:solidFill>
                <a:ea typeface="游ゴシック"/>
              </a:rPr>
              <a:t>⇒ We will discuss and examine initiatives, in collaboration with the national government, local municipalities, the airport operator and private companies, to promote the smooth coexistence of foreign talent and the local community at Kansai International Airport.</a:t>
            </a:r>
            <a:endParaRPr kumimoji="1" lang="en-US" sz="900" noProof="0" dirty="0">
              <a:solidFill>
                <a:schemeClr val="tx1"/>
              </a:solidFill>
              <a:ea typeface="游ゴシック"/>
            </a:endParaRPr>
          </a:p>
          <a:p>
            <a:pPr rtl="0"/>
            <a:r>
              <a:rPr lang="en-US" sz="1000" noProof="0" dirty="0">
                <a:solidFill>
                  <a:schemeClr val="tx1"/>
                </a:solidFill>
                <a:ea typeface="游ゴシック"/>
              </a:rPr>
              <a:t>　　　　　</a:t>
            </a:r>
            <a:endParaRPr lang="en-US" sz="1000" noProof="0" dirty="0">
              <a:solidFill>
                <a:schemeClr val="tx1"/>
              </a:solidFill>
              <a:ea typeface="Calibri"/>
            </a:endParaRPr>
          </a:p>
        </p:txBody>
      </p:sp>
      <p:sp>
        <p:nvSpPr>
          <p:cNvPr id="8" name="テキスト ボックス 7">
            <a:extLst>
              <a:ext uri="{FF2B5EF4-FFF2-40B4-BE49-F238E27FC236}">
                <a16:creationId xmlns:a16="http://schemas.microsoft.com/office/drawing/2014/main" id="{70911578-2675-402F-9D0A-3521129F4BF6}"/>
              </a:ext>
            </a:extLst>
          </p:cNvPr>
          <p:cNvSpPr txBox="1"/>
          <p:nvPr/>
        </p:nvSpPr>
        <p:spPr>
          <a:xfrm>
            <a:off x="-1" y="117576"/>
            <a:ext cx="9129713"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(2) Establishing a scheme to address labor shortages and enable diverse workforce to coexist and thrive </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9" name="四角形: 角を丸くする 8">
            <a:extLst>
              <a:ext uri="{FF2B5EF4-FFF2-40B4-BE49-F238E27FC236}">
                <a16:creationId xmlns:a16="http://schemas.microsoft.com/office/drawing/2014/main" id="{BEDD4188-E332-473B-A263-113140D5753B}"/>
              </a:ext>
            </a:extLst>
          </p:cNvPr>
          <p:cNvSpPr/>
          <p:nvPr/>
        </p:nvSpPr>
        <p:spPr>
          <a:xfrm>
            <a:off x="350108" y="392928"/>
            <a:ext cx="9190478" cy="943004"/>
          </a:xfrm>
          <a:prstGeom prst="roundRect">
            <a:avLst>
              <a:gd name="adj" fmla="val 0"/>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pPr marL="146050" indent="-146050"/>
            <a:r>
              <a:rPr lang="en-US" sz="900" noProof="0" dirty="0">
                <a:ea typeface="游ゴシック"/>
              </a:rPr>
              <a:t>○ </a:t>
            </a:r>
            <a:r>
              <a:rPr lang="en-US" sz="900" noProof="0" dirty="0"/>
              <a:t>Building a society where </a:t>
            </a:r>
            <a:r>
              <a:rPr lang="en-US" sz="900" b="1" noProof="0" dirty="0"/>
              <a:t>various personnel</a:t>
            </a:r>
            <a:r>
              <a:rPr lang="en-US" sz="900" noProof="0" dirty="0"/>
              <a:t>, including </a:t>
            </a:r>
            <a:r>
              <a:rPr lang="en-US" sz="900" b="1" noProof="0" dirty="0"/>
              <a:t>foreign workers</a:t>
            </a:r>
            <a:r>
              <a:rPr lang="en-US" sz="900" noProof="0" dirty="0"/>
              <a:t>, can thrive regardless of gender, age or disability, in order to address labor shortages caused by the declining birth rate, aging population and decreased working-age population, and further the growth of companies within the prefecture by capitalizing on Expo 2025</a:t>
            </a:r>
            <a:endParaRPr kumimoji="1" lang="en-US" sz="900" noProof="0" dirty="0"/>
          </a:p>
          <a:p>
            <a:pPr marL="146050" indent="-146050"/>
            <a:r>
              <a:rPr lang="en-US" sz="900" noProof="0" dirty="0">
                <a:ea typeface="游ゴシック"/>
              </a:rPr>
              <a:t>○ </a:t>
            </a:r>
            <a:r>
              <a:rPr lang="en-US" sz="900" noProof="0" dirty="0"/>
              <a:t>Working to recruit foreign talent from countries that have strengthened ties with us through Expo 2025, while helping companies establish their systems to accept foreign talent and foster and retain them</a:t>
            </a:r>
            <a:endParaRPr kumimoji="1" lang="en-US" sz="900" noProof="0" dirty="0"/>
          </a:p>
          <a:p>
            <a:pPr marL="146050" indent="-146050" rtl="0"/>
            <a:r>
              <a:rPr lang="en-US" sz="900" noProof="0" dirty="0">
                <a:ea typeface="游ゴシック"/>
              </a:rPr>
              <a:t>○ Furthermore, promoting employment opportunities for a diverse workforce, including foreign talent and </a:t>
            </a:r>
            <a:r>
              <a:rPr lang="en-US" sz="900" b="1" noProof="0" dirty="0">
                <a:ea typeface="游ゴシック"/>
              </a:rPr>
              <a:t>creating a society in which everyone </a:t>
            </a:r>
            <a:r>
              <a:rPr lang="en-US" sz="900" noProof="0" dirty="0">
                <a:ea typeface="游ゴシック"/>
              </a:rPr>
              <a:t>respects each other and </a:t>
            </a:r>
            <a:r>
              <a:rPr lang="en-US" sz="900" b="1" noProof="0" dirty="0">
                <a:ea typeface="游ゴシック"/>
              </a:rPr>
              <a:t>makes the most of individual abilities</a:t>
            </a:r>
            <a:endParaRPr kumimoji="1" lang="en-US" sz="900" b="1" noProof="0" dirty="0">
              <a:ea typeface="游ゴシック"/>
            </a:endParaRPr>
          </a:p>
        </p:txBody>
      </p:sp>
      <p:sp>
        <p:nvSpPr>
          <p:cNvPr id="4" name="スライド番号プレースホルダー 1">
            <a:extLst>
              <a:ext uri="{FF2B5EF4-FFF2-40B4-BE49-F238E27FC236}">
                <a16:creationId xmlns:a16="http://schemas.microsoft.com/office/drawing/2014/main" id="{C31B12C5-FA24-09F5-187B-F28E9311F858}"/>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40</a:t>
            </a:fld>
            <a:endParaRPr kumimoji="1" lang="en-US" noProof="0" dirty="0">
              <a:latin typeface="+mn-lt"/>
            </a:endParaRPr>
          </a:p>
        </p:txBody>
      </p:sp>
    </p:spTree>
    <p:extLst>
      <p:ext uri="{BB962C8B-B14F-4D97-AF65-F5344CB8AC3E}">
        <p14:creationId xmlns:p14="http://schemas.microsoft.com/office/powerpoint/2010/main" val="1109703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35324653-1F4C-45D1-B43B-20BE1F37752A}"/>
              </a:ext>
            </a:extLst>
          </p:cNvPr>
          <p:cNvSpPr/>
          <p:nvPr/>
        </p:nvSpPr>
        <p:spPr>
          <a:xfrm>
            <a:off x="197710" y="188197"/>
            <a:ext cx="9495274" cy="2094776"/>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3) Encouraging active participation of diverse workforce</a:t>
            </a:r>
            <a:endParaRPr lang="en-US" sz="1100" b="1"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rPr>
              <a:t>　・Employment support for diverse individuals based at OSAKA </a:t>
            </a:r>
            <a:r>
              <a:rPr lang="en-US" sz="1100" b="1" noProof="0" dirty="0" err="1">
                <a:solidFill>
                  <a:schemeClr val="tx1"/>
                </a:solidFill>
                <a:ea typeface="游ゴシック"/>
              </a:rPr>
              <a:t>Shigoto</a:t>
            </a:r>
            <a:r>
              <a:rPr lang="en-US" sz="1100" b="1" noProof="0" dirty="0">
                <a:solidFill>
                  <a:schemeClr val="tx1"/>
                </a:solidFill>
                <a:ea typeface="游ゴシック"/>
              </a:rPr>
              <a:t> Field</a:t>
            </a:r>
            <a:endParaRPr lang="en-US" sz="1100" noProof="0" dirty="0">
              <a:solidFill>
                <a:schemeClr val="tx1"/>
              </a:solidFill>
              <a:ea typeface="Calibri"/>
              <a:cs typeface="Calibri"/>
            </a:endParaRPr>
          </a:p>
          <a:p>
            <a:pPr rtl="0"/>
            <a:r>
              <a:rPr lang="en-US" sz="900" noProof="0" dirty="0">
                <a:solidFill>
                  <a:schemeClr val="tx1"/>
                </a:solidFill>
                <a:ea typeface="游ゴシック"/>
              </a:rPr>
              <a:t>　　　⇒ Regardless of age, gender, or disability, we will provide personalized job search information and matching services to support each individual who wishes to work.</a:t>
            </a:r>
            <a:r>
              <a:rPr lang="en-US" sz="1000" noProof="0" dirty="0">
                <a:solidFill>
                  <a:schemeClr val="tx1"/>
                </a:solidFill>
                <a:ea typeface="游ゴシック"/>
              </a:rPr>
              <a:t>　　　　　</a:t>
            </a:r>
            <a:endParaRPr lang="en-US" sz="1000"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rPr>
              <a:t>　・OSAKA Women’s Active Promotion Conference</a:t>
            </a:r>
            <a:endParaRPr lang="en-US" sz="1100" noProof="0" dirty="0">
              <a:solidFill>
                <a:schemeClr val="tx1"/>
              </a:solidFill>
              <a:ea typeface="游ゴシック"/>
              <a:cs typeface="Calibri"/>
            </a:endParaRPr>
          </a:p>
          <a:p>
            <a:pPr rtl="0"/>
            <a:r>
              <a:rPr lang="en-US" sz="900" noProof="0" dirty="0">
                <a:solidFill>
                  <a:schemeClr val="tx1"/>
                </a:solidFill>
                <a:ea typeface="游ゴシック"/>
              </a:rPr>
              <a:t>　　　⇒ To realize a society where women can fully make use of their potential and thrive in all fields, we will build momentum for promoting women’s participation throughout Osaka.</a:t>
            </a:r>
            <a:endParaRPr lang="en-US" sz="900" noProof="0" dirty="0">
              <a:solidFill>
                <a:schemeClr val="tx1"/>
              </a:solidFill>
              <a:ea typeface="Meiryo UI"/>
              <a:cs typeface="Calibri"/>
            </a:endParaRPr>
          </a:p>
          <a:p>
            <a:pPr rtl="0">
              <a:spcBef>
                <a:spcPts val="600"/>
              </a:spcBef>
            </a:pPr>
            <a:r>
              <a:rPr lang="en-US" sz="1100" b="1" noProof="0" dirty="0">
                <a:solidFill>
                  <a:schemeClr val="tx1"/>
                </a:solidFill>
                <a:ea typeface="游ゴシック"/>
                <a:cs typeface="Calibri"/>
              </a:rPr>
              <a:t>　・Development of a new labor facility (New Airin Labor Center)</a:t>
            </a:r>
            <a:endParaRPr lang="en-US" sz="1100" noProof="0" dirty="0">
              <a:solidFill>
                <a:schemeClr val="tx1"/>
              </a:solidFill>
              <a:ea typeface="Meiryo UI"/>
              <a:cs typeface="Calibri"/>
            </a:endParaRPr>
          </a:p>
          <a:p>
            <a:pPr marL="460375" indent="-460375" rtl="0"/>
            <a:r>
              <a:rPr lang="en-US" sz="900" noProof="0" dirty="0">
                <a:solidFill>
                  <a:schemeClr val="tx1"/>
                </a:solidFill>
                <a:ea typeface="游ゴシック"/>
                <a:cs typeface="Calibri"/>
              </a:rPr>
              <a:t>　　　⇒ In addition to offering employment support for day laborers, we are examining incorporating functions in the Airin Labor Center, which is scheduled for reconstruction in Nishinari Ward, to help diverse individuals, including local residents in financial hardship and foreign residents, work without worry.</a:t>
            </a:r>
            <a:r>
              <a:rPr lang="en-US" sz="1000" noProof="0" dirty="0">
                <a:solidFill>
                  <a:schemeClr val="tx1"/>
                </a:solidFill>
                <a:ea typeface="游ゴシック"/>
                <a:cs typeface="Calibri"/>
              </a:rPr>
              <a:t>　　　　　</a:t>
            </a:r>
            <a:endParaRPr lang="en-US" sz="1000" noProof="0" dirty="0">
              <a:solidFill>
                <a:schemeClr val="tx1"/>
              </a:solidFill>
              <a:ea typeface="Meiryo UI"/>
              <a:cs typeface="Calibri"/>
            </a:endParaRPr>
          </a:p>
          <a:p>
            <a:pPr rtl="0">
              <a:spcBef>
                <a:spcPts val="600"/>
              </a:spcBef>
            </a:pPr>
            <a:r>
              <a:rPr lang="en-US" sz="1100" b="1" noProof="0" dirty="0">
                <a:solidFill>
                  <a:schemeClr val="tx1"/>
                </a:solidFill>
                <a:ea typeface="游ゴシック"/>
                <a:cs typeface="Calibri"/>
              </a:rPr>
              <a:t>　・Improving the working environment</a:t>
            </a:r>
            <a:endParaRPr lang="en-US" sz="1100" noProof="0" dirty="0">
              <a:solidFill>
                <a:schemeClr val="tx1"/>
              </a:solidFill>
              <a:ea typeface="Meiryo UI"/>
              <a:cs typeface="Calibri"/>
            </a:endParaRPr>
          </a:p>
          <a:p>
            <a:pPr marL="441325" indent="-441325" rtl="0"/>
            <a:r>
              <a:rPr lang="en-US" sz="900" noProof="0" dirty="0">
                <a:solidFill>
                  <a:schemeClr val="tx1"/>
                </a:solidFill>
                <a:ea typeface="Meiryo UI"/>
                <a:cs typeface="Calibri"/>
              </a:rPr>
              <a:t>　　　   </a:t>
            </a:r>
            <a:r>
              <a:rPr lang="en-US" sz="900" noProof="0" dirty="0">
                <a:solidFill>
                  <a:schemeClr val="tx1"/>
                </a:solidFill>
                <a:ea typeface="Yu Gothic"/>
                <a:cs typeface="Calibri"/>
              </a:rPr>
              <a:t> ⇒ We aim to secure fair working conditions, including wages and working hours, while fostering a climate aimed at eradicating workplace harassment, thereby creating a working environment in Osaka where everyone, including foreign residents, can work without worries</a:t>
            </a:r>
          </a:p>
          <a:p>
            <a:pPr rtl="0"/>
            <a:r>
              <a:rPr lang="en-US" sz="1000" noProof="0" dirty="0">
                <a:solidFill>
                  <a:schemeClr val="tx1"/>
                </a:solidFill>
                <a:ea typeface="Yu Gothic"/>
                <a:cs typeface="Calibri"/>
              </a:rPr>
              <a:t>　　　　　</a:t>
            </a:r>
          </a:p>
          <a:p>
            <a:pPr rtl="0"/>
            <a:endParaRPr lang="en-US" sz="1000" noProof="0" dirty="0">
              <a:solidFill>
                <a:schemeClr val="tx1"/>
              </a:solidFill>
              <a:ea typeface="Meiryo UI"/>
              <a:cs typeface="Calibri"/>
            </a:endParaRPr>
          </a:p>
        </p:txBody>
      </p:sp>
      <p:sp>
        <p:nvSpPr>
          <p:cNvPr id="4" name="スライド番号プレースホルダー 1">
            <a:extLst>
              <a:ext uri="{FF2B5EF4-FFF2-40B4-BE49-F238E27FC236}">
                <a16:creationId xmlns:a16="http://schemas.microsoft.com/office/drawing/2014/main" id="{5C27B1AA-3D3A-1D71-0123-4A2ADB893A84}"/>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41</a:t>
            </a:fld>
            <a:endParaRPr kumimoji="1" lang="en-US" noProof="0" dirty="0">
              <a:latin typeface="+mn-lt"/>
            </a:endParaRPr>
          </a:p>
        </p:txBody>
      </p:sp>
    </p:spTree>
    <p:extLst>
      <p:ext uri="{BB962C8B-B14F-4D97-AF65-F5344CB8AC3E}">
        <p14:creationId xmlns:p14="http://schemas.microsoft.com/office/powerpoint/2010/main" val="30533519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107CFA34-7ADE-487E-8D68-81330E927D88}"/>
              </a:ext>
            </a:extLst>
          </p:cNvPr>
          <p:cNvSpPr/>
          <p:nvPr/>
        </p:nvSpPr>
        <p:spPr>
          <a:xfrm>
            <a:off x="197710" y="1702903"/>
            <a:ext cx="9495274" cy="2009198"/>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1) Training industrial talent in fields such as tourism and IT at vocational high schools</a:t>
            </a:r>
            <a:endParaRPr kumimoji="1" lang="en-US" sz="1100" b="1" noProof="0" dirty="0">
              <a:solidFill>
                <a:schemeClr val="tx1"/>
              </a:solidFill>
              <a:ea typeface="游ゴシック"/>
            </a:endParaRPr>
          </a:p>
          <a:p>
            <a:pPr rtl="0">
              <a:spcBef>
                <a:spcPts val="600"/>
              </a:spcBef>
            </a:pPr>
            <a:r>
              <a:rPr lang="en-US" sz="1100" b="1" noProof="0" dirty="0">
                <a:solidFill>
                  <a:schemeClr val="tx1"/>
                </a:solidFill>
              </a:rPr>
              <a:t>　• Industrial high school</a:t>
            </a:r>
            <a:endParaRPr kumimoji="1" lang="en-US" sz="1100" b="1" noProof="0" dirty="0">
              <a:solidFill>
                <a:schemeClr val="tx1"/>
              </a:solidFill>
            </a:endParaRPr>
          </a:p>
          <a:p>
            <a:pPr marL="460375" indent="-460375" rtl="0"/>
            <a:r>
              <a:rPr lang="en-US" sz="900" noProof="0" dirty="0">
                <a:solidFill>
                  <a:schemeClr val="tx1"/>
                </a:solidFill>
                <a:ea typeface="游ゴシック"/>
              </a:rPr>
              <a:t>　　　⇒ We aim to open a new technical high school (scheduled for FY2028) that will focus on curriculum reforms and introduction of hands-on training equipment aimed at developing IT and cyber security professionals as well as teaching cutting-edge technologies.</a:t>
            </a:r>
            <a:r>
              <a:rPr lang="en-US" sz="1000" noProof="0" dirty="0">
                <a:solidFill>
                  <a:schemeClr val="tx1"/>
                </a:solidFill>
              </a:rPr>
              <a:t>　　　　　</a:t>
            </a:r>
            <a:endParaRPr kumimoji="1" lang="en-US" sz="1000" noProof="0" dirty="0">
              <a:solidFill>
                <a:schemeClr val="tx1"/>
              </a:solidFill>
            </a:endParaRPr>
          </a:p>
          <a:p>
            <a:pPr rtl="0">
              <a:spcBef>
                <a:spcPts val="600"/>
              </a:spcBef>
            </a:pPr>
            <a:r>
              <a:rPr lang="en-US" sz="1100" b="1" noProof="0" dirty="0">
                <a:solidFill>
                  <a:schemeClr val="tx1"/>
                </a:solidFill>
              </a:rPr>
              <a:t>　• Commercial high school</a:t>
            </a:r>
            <a:endParaRPr lang="en-US" sz="1100" b="1" noProof="0" dirty="0">
              <a:solidFill>
                <a:schemeClr val="tx1"/>
              </a:solidFill>
              <a:ea typeface="游ゴシック"/>
              <a:cs typeface="Calibri"/>
            </a:endParaRPr>
          </a:p>
          <a:p>
            <a:pPr marL="466725" indent="-466725" rtl="0"/>
            <a:r>
              <a:rPr lang="en-US" sz="900" noProof="0" dirty="0">
                <a:solidFill>
                  <a:schemeClr val="tx1"/>
                </a:solidFill>
                <a:ea typeface="游ゴシック"/>
              </a:rPr>
              <a:t>　　　⇒ We will proceed with discussions, based on the deliberations of the Commercial Subcommittee of the School Education Council, on the future direction of commercial education according to changing times, including the development of tourism professionals and entrepreneurs who will drive Osaka’s growth, and will revise the curriculum while improving the educational environment.</a:t>
            </a:r>
            <a:r>
              <a:rPr lang="en-US" sz="1000" noProof="0" dirty="0">
                <a:solidFill>
                  <a:schemeClr val="tx1"/>
                </a:solidFill>
                <a:ea typeface="游ゴシック"/>
              </a:rPr>
              <a:t>　　　　　</a:t>
            </a:r>
            <a:endParaRPr kumimoji="1" lang="en-US" sz="1000" noProof="0" dirty="0">
              <a:solidFill>
                <a:schemeClr val="tx1"/>
              </a:solidFill>
              <a:ea typeface="Meiryo UI"/>
            </a:endParaRPr>
          </a:p>
          <a:p>
            <a:pPr rtl="0">
              <a:spcBef>
                <a:spcPts val="600"/>
              </a:spcBef>
            </a:pPr>
            <a:r>
              <a:rPr lang="en-US" sz="1100" b="1" noProof="0" dirty="0">
                <a:solidFill>
                  <a:schemeClr val="tx1"/>
                </a:solidFill>
              </a:rPr>
              <a:t>　• Agricultural high school</a:t>
            </a:r>
            <a:endParaRPr kumimoji="1" lang="en-US" sz="1100" b="1" noProof="0" dirty="0">
              <a:solidFill>
                <a:schemeClr val="tx1"/>
              </a:solidFill>
            </a:endParaRPr>
          </a:p>
          <a:p>
            <a:pPr marL="466725" indent="-466725" rtl="0"/>
            <a:r>
              <a:rPr lang="en-US" sz="900" noProof="0" dirty="0">
                <a:solidFill>
                  <a:schemeClr val="tx1"/>
                </a:solidFill>
                <a:ea typeface="游ゴシック"/>
              </a:rPr>
              <a:t>　　　⇒ With a view to agricultural education that addresses technological innovations such as smart farming and carbon neutrality, we will seek input from experts across various agricultural fields, examine the future direction of agricultural education, and aim to revise the curriculum.</a:t>
            </a:r>
            <a:endParaRPr kumimoji="1" lang="en-US" sz="900" noProof="0" dirty="0">
              <a:solidFill>
                <a:schemeClr val="tx1"/>
              </a:solidFill>
              <a:ea typeface="Meiryo UI"/>
            </a:endParaRPr>
          </a:p>
          <a:p>
            <a:pPr rtl="0"/>
            <a:r>
              <a:rPr lang="en-US" sz="1000" noProof="0" dirty="0">
                <a:solidFill>
                  <a:schemeClr val="tx1"/>
                </a:solidFill>
                <a:ea typeface="游ゴシック"/>
              </a:rPr>
              <a:t>　　　　　</a:t>
            </a:r>
            <a:endParaRPr kumimoji="1" lang="en-US" sz="1000" noProof="0" dirty="0">
              <a:solidFill>
                <a:schemeClr val="tx1"/>
              </a:solidFill>
              <a:ea typeface="游ゴシック"/>
            </a:endParaRPr>
          </a:p>
        </p:txBody>
      </p:sp>
      <p:sp>
        <p:nvSpPr>
          <p:cNvPr id="16" name="テキスト ボックス 15">
            <a:extLst>
              <a:ext uri="{FF2B5EF4-FFF2-40B4-BE49-F238E27FC236}">
                <a16:creationId xmlns:a16="http://schemas.microsoft.com/office/drawing/2014/main" id="{725AD9E5-A57E-499B-85F3-DF5DF7BAF073}"/>
              </a:ext>
            </a:extLst>
          </p:cNvPr>
          <p:cNvSpPr txBox="1"/>
          <p:nvPr/>
        </p:nvSpPr>
        <p:spPr>
          <a:xfrm>
            <a:off x="0" y="850000"/>
            <a:ext cx="5329881"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(1) Fostering industrial talent to support growth sectors</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18" name="四角形: 角を丸くする 17">
            <a:extLst>
              <a:ext uri="{FF2B5EF4-FFF2-40B4-BE49-F238E27FC236}">
                <a16:creationId xmlns:a16="http://schemas.microsoft.com/office/drawing/2014/main" id="{4A4D5EBD-307A-4B4F-BF77-5E98AF561688}"/>
              </a:ext>
            </a:extLst>
          </p:cNvPr>
          <p:cNvSpPr/>
          <p:nvPr/>
        </p:nvSpPr>
        <p:spPr>
          <a:xfrm>
            <a:off x="365414" y="1158171"/>
            <a:ext cx="9190478" cy="485794"/>
          </a:xfrm>
          <a:prstGeom prst="roundRect">
            <a:avLst>
              <a:gd name="adj" fmla="val 0"/>
            </a:avLst>
          </a:prstGeom>
          <a:solidFill>
            <a:schemeClr val="accent6">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rtlCol="0" anchor="t"/>
          <a:lstStyle/>
          <a:p>
            <a:r>
              <a:rPr lang="en-US" sz="900" noProof="0" dirty="0"/>
              <a:t>○ An urgent need to </a:t>
            </a:r>
            <a:r>
              <a:rPr lang="en-US" sz="900" b="1" noProof="0" dirty="0"/>
              <a:t>develop a workforce </a:t>
            </a:r>
            <a:r>
              <a:rPr lang="en-US" sz="900" noProof="0" dirty="0"/>
              <a:t>capable</a:t>
            </a:r>
            <a:r>
              <a:rPr lang="en-US" sz="900" b="1" noProof="0" dirty="0"/>
              <a:t> </a:t>
            </a:r>
            <a:r>
              <a:rPr lang="en-US" sz="900" noProof="0" dirty="0"/>
              <a:t>of supporting </a:t>
            </a:r>
            <a:r>
              <a:rPr lang="en-US" sz="900" b="1" noProof="0" dirty="0"/>
              <a:t>growth sectors </a:t>
            </a:r>
            <a:r>
              <a:rPr lang="en-US" sz="900" noProof="0" dirty="0"/>
              <a:t>such as life sciences and carbon neutrality</a:t>
            </a:r>
            <a:endParaRPr kumimoji="1" lang="en-US" sz="900" noProof="0" dirty="0"/>
          </a:p>
          <a:p>
            <a:pPr marL="88900" indent="-88900">
              <a:tabLst>
                <a:tab pos="628650" algn="l"/>
              </a:tabLst>
            </a:pPr>
            <a:r>
              <a:rPr lang="en-US" sz="900" noProof="0" dirty="0"/>
              <a:t>○ Utilizing Osaka’s resources, such as </a:t>
            </a:r>
            <a:r>
              <a:rPr lang="en-US" sz="900" b="1" noProof="0" dirty="0"/>
              <a:t>high schools, vocational schools, and universities </a:t>
            </a:r>
            <a:r>
              <a:rPr lang="en-US" sz="900" noProof="0" dirty="0"/>
              <a:t>and actively promoting the development of highly skilled personnel, thereby accelerating the growth of industries</a:t>
            </a:r>
            <a:endParaRPr kumimoji="1" lang="en-US" sz="900" noProof="0" dirty="0"/>
          </a:p>
        </p:txBody>
      </p:sp>
      <p:sp>
        <p:nvSpPr>
          <p:cNvPr id="10" name="正方形/長方形 9">
            <a:extLst>
              <a:ext uri="{FF2B5EF4-FFF2-40B4-BE49-F238E27FC236}">
                <a16:creationId xmlns:a16="http://schemas.microsoft.com/office/drawing/2014/main" id="{1DD7FD8C-22CF-4E5A-B35F-9F4086112216}"/>
              </a:ext>
            </a:extLst>
          </p:cNvPr>
          <p:cNvSpPr/>
          <p:nvPr/>
        </p:nvSpPr>
        <p:spPr>
          <a:xfrm>
            <a:off x="0" y="68851"/>
            <a:ext cx="9906000" cy="400110"/>
          </a:xfrm>
          <a:prstGeom prst="rect">
            <a:avLst/>
          </a:prstGeom>
          <a:noFill/>
        </p:spPr>
        <p:txBody>
          <a:bodyPr wrap="square" lIns="91440" tIns="45720" rIns="91440" bIns="45720" rtlCol="0" anchor="t">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2000" b="1" i="0" u="none" strike="noStrike" kern="1200" cap="none" spc="0" normalizeH="0" noProof="0" dirty="0">
                <a:ln>
                  <a:noFill/>
                </a:ln>
                <a:solidFill>
                  <a:prstClr val="white"/>
                </a:solidFill>
                <a:effectLst/>
                <a:uLnTx/>
                <a:uFillTx/>
                <a:ea typeface="HGS創英角ｺﾞｼｯｸUB" panose="020B0900000000000000" pitchFamily="50" charset="-128"/>
                <a:cs typeface="+mn-cs"/>
              </a:rPr>
              <a:t>3. A Vibrant </a:t>
            </a:r>
            <a:r>
              <a:rPr lang="en-US" sz="2000" b="1" noProof="0" dirty="0">
                <a:solidFill>
                  <a:prstClr val="white"/>
                </a:solidFill>
                <a:ea typeface="HGS創英角ｺﾞｼｯｸUB" panose="020B0900000000000000" pitchFamily="50" charset="-128"/>
              </a:rPr>
              <a:t>H</a:t>
            </a:r>
            <a:r>
              <a:rPr lang="en-US" sz="2000" b="1" i="0" u="none" strike="noStrike" kern="1200" cap="none" spc="0" normalizeH="0" noProof="0" dirty="0">
                <a:ln>
                  <a:noFill/>
                </a:ln>
                <a:solidFill>
                  <a:prstClr val="white"/>
                </a:solidFill>
                <a:effectLst/>
                <a:uLnTx/>
                <a:uFillTx/>
                <a:ea typeface="HGS創英角ｺﾞｼｯｸUB" panose="020B0900000000000000" pitchFamily="50" charset="-128"/>
                <a:cs typeface="+mn-cs"/>
              </a:rPr>
              <a:t>ub </a:t>
            </a:r>
            <a:r>
              <a:rPr lang="en-US" sz="2000" b="1" noProof="0" dirty="0">
                <a:solidFill>
                  <a:prstClr val="white"/>
                </a:solidFill>
                <a:ea typeface="HGS創英角ｺﾞｼｯｸUB" panose="020B0900000000000000" pitchFamily="50" charset="-128"/>
              </a:rPr>
              <a:t>C</a:t>
            </a:r>
            <a:r>
              <a:rPr lang="en-US" sz="2000" b="1" i="0" u="none" strike="noStrike" kern="1200" cap="none" spc="0" normalizeH="0" noProof="0" dirty="0">
                <a:ln>
                  <a:noFill/>
                </a:ln>
                <a:solidFill>
                  <a:prstClr val="white"/>
                </a:solidFill>
                <a:effectLst/>
                <a:uLnTx/>
                <a:uFillTx/>
                <a:ea typeface="HGS創英角ｺﾞｼｯｸUB" panose="020B0900000000000000" pitchFamily="50" charset="-128"/>
                <a:cs typeface="+mn-cs"/>
              </a:rPr>
              <a:t>ity that Attracts and Produces </a:t>
            </a:r>
            <a:r>
              <a:rPr lang="en-US" sz="2000" b="1" noProof="0" dirty="0">
                <a:solidFill>
                  <a:prstClr val="white"/>
                </a:solidFill>
                <a:ea typeface="HGS創英角ｺﾞｼｯｸUB" panose="020B0900000000000000" pitchFamily="50" charset="-128"/>
              </a:rPr>
              <a:t>G</a:t>
            </a:r>
            <a:r>
              <a:rPr lang="en-US" sz="2000" b="1" i="0" u="none" strike="noStrike" kern="1200" cap="none" spc="0" normalizeH="0" noProof="0" dirty="0">
                <a:ln>
                  <a:noFill/>
                </a:ln>
                <a:solidFill>
                  <a:prstClr val="white"/>
                </a:solidFill>
                <a:effectLst/>
                <a:uLnTx/>
                <a:uFillTx/>
                <a:ea typeface="HGS創英角ｺﾞｼｯｸUB" panose="020B0900000000000000" pitchFamily="50" charset="-128"/>
                <a:cs typeface="+mn-cs"/>
              </a:rPr>
              <a:t>lobal </a:t>
            </a:r>
            <a:r>
              <a:rPr lang="en-US" sz="2000" b="1" noProof="0" dirty="0">
                <a:solidFill>
                  <a:prstClr val="white"/>
                </a:solidFill>
                <a:ea typeface="HGS創英角ｺﾞｼｯｸUB" panose="020B0900000000000000" pitchFamily="50" charset="-128"/>
              </a:rPr>
              <a:t>T</a:t>
            </a:r>
            <a:r>
              <a:rPr lang="en-US" sz="2000" b="1" i="0" u="none" strike="noStrike" kern="1200" cap="none" spc="0" normalizeH="0" noProof="0" dirty="0">
                <a:ln>
                  <a:noFill/>
                </a:ln>
                <a:solidFill>
                  <a:prstClr val="white"/>
                </a:solidFill>
                <a:effectLst/>
                <a:uLnTx/>
                <a:uFillTx/>
                <a:ea typeface="HGS創英角ｺﾞｼｯｸUB" panose="020B0900000000000000" pitchFamily="50" charset="-128"/>
                <a:cs typeface="+mn-cs"/>
              </a:rPr>
              <a:t>alent</a:t>
            </a:r>
          </a:p>
        </p:txBody>
      </p:sp>
      <p:sp>
        <p:nvSpPr>
          <p:cNvPr id="9" name="正方形/長方形 8">
            <a:extLst>
              <a:ext uri="{FF2B5EF4-FFF2-40B4-BE49-F238E27FC236}">
                <a16:creationId xmlns:a16="http://schemas.microsoft.com/office/drawing/2014/main" id="{75982A6F-AD9E-4E51-B640-A46F05E1EF25}"/>
              </a:ext>
            </a:extLst>
          </p:cNvPr>
          <p:cNvSpPr/>
          <p:nvPr/>
        </p:nvSpPr>
        <p:spPr>
          <a:xfrm>
            <a:off x="197710" y="4801847"/>
            <a:ext cx="9495274" cy="1445811"/>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3) Fostering talent at Osaka Metropolitan University and Osaka Metropolitan University College of Technology</a:t>
            </a:r>
            <a:endParaRPr lang="en-US" sz="1100" b="1"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rPr>
              <a:t>　・Promoting human resource development through collaboration with companies</a:t>
            </a:r>
            <a:endParaRPr kumimoji="1" lang="en-US" sz="1100" noProof="0" dirty="0">
              <a:solidFill>
                <a:schemeClr val="tx1"/>
              </a:solidFill>
              <a:ea typeface="Meiryo UI"/>
            </a:endParaRPr>
          </a:p>
          <a:p>
            <a:pPr marL="484188" indent="-484188" rtl="0"/>
            <a:r>
              <a:rPr lang="en-US" sz="900" noProof="0" dirty="0">
                <a:solidFill>
                  <a:schemeClr val="tx1"/>
                </a:solidFill>
                <a:ea typeface="游ゴシック"/>
              </a:rPr>
              <a:t>　　　 ⇒ Researchers from Osaka Metropolitan University are collaborating with related companies to foster industry professionals in growth sectors such as carbon neutrality, semiconductors, and AI/data science</a:t>
            </a:r>
            <a:endParaRPr kumimoji="1" lang="en-US" sz="900" noProof="0" dirty="0">
              <a:solidFill>
                <a:schemeClr val="tx1"/>
              </a:solidFill>
              <a:ea typeface="Meiryo UI"/>
            </a:endParaRPr>
          </a:p>
          <a:p>
            <a:pPr rtl="0">
              <a:spcBef>
                <a:spcPts val="600"/>
              </a:spcBef>
            </a:pPr>
            <a:r>
              <a:rPr lang="en-US" sz="1100" b="1" noProof="0" dirty="0">
                <a:solidFill>
                  <a:schemeClr val="tx1"/>
                </a:solidFill>
                <a:ea typeface="游ゴシック"/>
              </a:rPr>
              <a:t>　・Promoting the practical training of industry professionals and engineers at Osaka Metropolitan University College of Technology</a:t>
            </a:r>
            <a:endParaRPr lang="en-US" sz="1100" b="1" noProof="0" dirty="0">
              <a:solidFill>
                <a:schemeClr val="tx1"/>
              </a:solidFill>
              <a:ea typeface="游ゴシック"/>
              <a:cs typeface="Calibri"/>
            </a:endParaRPr>
          </a:p>
          <a:p>
            <a:pPr marL="466725" indent="-466725" rtl="0"/>
            <a:r>
              <a:rPr lang="en-US" sz="900" noProof="0" dirty="0">
                <a:solidFill>
                  <a:schemeClr val="tx1"/>
                </a:solidFill>
                <a:ea typeface="游ゴシック"/>
              </a:rPr>
              <a:t>　　　⇒ To cultivate highly skilled, practice-oriented engineers capable of thriving in a global society, the university will implement a curriculum tailored to the needs of society and the times while, taking advantage of the relocation to the </a:t>
            </a:r>
            <a:r>
              <a:rPr lang="en-US" sz="900" noProof="0" dirty="0" err="1">
                <a:solidFill>
                  <a:schemeClr val="tx1"/>
                </a:solidFill>
                <a:ea typeface="游ゴシック"/>
              </a:rPr>
              <a:t>Nakamozu</a:t>
            </a:r>
            <a:r>
              <a:rPr lang="en-US" sz="900" noProof="0" dirty="0">
                <a:solidFill>
                  <a:schemeClr val="tx1"/>
                </a:solidFill>
                <a:ea typeface="游ゴシック"/>
              </a:rPr>
              <a:t> Campus, further collaborating with Osaka Metropolitan University (Faculty of Engineering, etc.).</a:t>
            </a:r>
            <a:endParaRPr kumimoji="1" lang="en-US" sz="900" noProof="0" dirty="0">
              <a:solidFill>
                <a:schemeClr val="tx1"/>
              </a:solidFill>
              <a:ea typeface="游ゴシック"/>
            </a:endParaRPr>
          </a:p>
          <a:p>
            <a:pPr rtl="0"/>
            <a:r>
              <a:rPr lang="en-US" sz="900" noProof="0" dirty="0">
                <a:solidFill>
                  <a:schemeClr val="tx1"/>
                </a:solidFill>
                <a:ea typeface="游ゴシック"/>
              </a:rPr>
              <a:t>　　　     The university will also proceed with the development of an environment to foster practical engineers, including the establishment of a “3D Printer Center” (tentative name).</a:t>
            </a:r>
          </a:p>
          <a:p>
            <a:pPr rtl="0"/>
            <a:r>
              <a:rPr lang="en-US" sz="1000" noProof="0" dirty="0">
                <a:solidFill>
                  <a:schemeClr val="tx1"/>
                </a:solidFill>
                <a:ea typeface="游ゴシック"/>
              </a:rPr>
              <a:t>　　　　　</a:t>
            </a:r>
            <a:endParaRPr lang="en-US" noProof="0" dirty="0">
              <a:solidFill>
                <a:schemeClr val="tx1"/>
              </a:solidFill>
              <a:ea typeface="游ゴシック"/>
            </a:endParaRPr>
          </a:p>
          <a:p>
            <a:pPr rtl="0">
              <a:spcBef>
                <a:spcPts val="600"/>
              </a:spcBef>
            </a:pPr>
            <a:r>
              <a:rPr lang="en-US" sz="1200" b="1" noProof="0" dirty="0">
                <a:solidFill>
                  <a:schemeClr val="tx1"/>
                </a:solidFill>
                <a:ea typeface="游ゴシック"/>
                <a:cs typeface="Calibri"/>
              </a:rPr>
              <a:t>　</a:t>
            </a:r>
          </a:p>
        </p:txBody>
      </p:sp>
      <p:sp>
        <p:nvSpPr>
          <p:cNvPr id="12" name="正方形/長方形 11">
            <a:extLst>
              <a:ext uri="{FF2B5EF4-FFF2-40B4-BE49-F238E27FC236}">
                <a16:creationId xmlns:a16="http://schemas.microsoft.com/office/drawing/2014/main" id="{D87D5EEB-CF4E-4FDE-978D-8571EB861353}"/>
              </a:ext>
            </a:extLst>
          </p:cNvPr>
          <p:cNvSpPr/>
          <p:nvPr/>
        </p:nvSpPr>
        <p:spPr>
          <a:xfrm>
            <a:off x="197710" y="3827314"/>
            <a:ext cx="9495274" cy="850271"/>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rtl="0"/>
            <a:r>
              <a:rPr lang="en-US" sz="1100" b="1" noProof="0" dirty="0">
                <a:solidFill>
                  <a:schemeClr val="tx1"/>
                </a:solidFill>
              </a:rPr>
              <a:t>2) Training skilled personnel at vocational schools</a:t>
            </a:r>
            <a:endParaRPr kumimoji="1" lang="en-US" sz="1100" b="1" noProof="0" dirty="0">
              <a:solidFill>
                <a:schemeClr val="tx1"/>
              </a:solidFill>
            </a:endParaRPr>
          </a:p>
          <a:p>
            <a:pPr rtl="0">
              <a:spcBef>
                <a:spcPts val="600"/>
              </a:spcBef>
            </a:pPr>
            <a:r>
              <a:rPr lang="en-US" sz="1100" b="1" noProof="0" dirty="0">
                <a:solidFill>
                  <a:schemeClr val="tx1"/>
                </a:solidFill>
              </a:rPr>
              <a:t>　・Actively developing skilled personnel through industry-academia collaboration with companies</a:t>
            </a:r>
            <a:endParaRPr kumimoji="1" lang="en-US" sz="1100" b="1" noProof="0" dirty="0">
              <a:solidFill>
                <a:schemeClr val="tx1"/>
              </a:solidFill>
            </a:endParaRPr>
          </a:p>
          <a:p>
            <a:pPr marL="460375" indent="-460375" rtl="0"/>
            <a:r>
              <a:rPr lang="en-US" sz="900" noProof="0" dirty="0">
                <a:solidFill>
                  <a:schemeClr val="tx1"/>
                </a:solidFill>
              </a:rPr>
              <a:t>　　　⇒ While supporting vocational schools that undertake initiatives to collaborate with companies and to enhance the quality of teaching staff and cultivating professionals who can immediately contribute to the prefecture’s industries, we will foster specialist personnel to support the next-generation industries.</a:t>
            </a:r>
          </a:p>
          <a:p>
            <a:pPr rtl="0"/>
            <a:r>
              <a:rPr lang="en-US" sz="1000" noProof="0" dirty="0">
                <a:solidFill>
                  <a:schemeClr val="tx1"/>
                </a:solidFill>
              </a:rPr>
              <a:t>　　　　　</a:t>
            </a:r>
          </a:p>
          <a:p>
            <a:pPr rtl="0"/>
            <a:endParaRPr kumimoji="1" lang="en-US" sz="1000" noProof="0" dirty="0">
              <a:solidFill>
                <a:schemeClr val="tx1"/>
              </a:solidFill>
            </a:endParaRPr>
          </a:p>
        </p:txBody>
      </p:sp>
      <p:sp>
        <p:nvSpPr>
          <p:cNvPr id="4" name="スライド番号プレースホルダー 1">
            <a:extLst>
              <a:ext uri="{FF2B5EF4-FFF2-40B4-BE49-F238E27FC236}">
                <a16:creationId xmlns:a16="http://schemas.microsoft.com/office/drawing/2014/main" id="{B9F19186-EB28-F57D-E14E-D6EBEDB14ADF}"/>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42</a:t>
            </a:fld>
            <a:endParaRPr kumimoji="1" lang="en-US" noProof="0" dirty="0">
              <a:latin typeface="+mn-lt"/>
            </a:endParaRPr>
          </a:p>
        </p:txBody>
      </p:sp>
      <p:sp>
        <p:nvSpPr>
          <p:cNvPr id="11" name="テキスト ボックス 10">
            <a:extLst>
              <a:ext uri="{FF2B5EF4-FFF2-40B4-BE49-F238E27FC236}">
                <a16:creationId xmlns:a16="http://schemas.microsoft.com/office/drawing/2014/main" id="{8C82A52B-5A4D-4809-9252-EFA41D7B20AB}"/>
              </a:ext>
            </a:extLst>
          </p:cNvPr>
          <p:cNvSpPr txBox="1"/>
          <p:nvPr/>
        </p:nvSpPr>
        <p:spPr>
          <a:xfrm>
            <a:off x="0" y="531855"/>
            <a:ext cx="4953000" cy="338554"/>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600" b="1" noProof="0" dirty="0">
                <a:solidFill>
                  <a:schemeClr val="tx1"/>
                </a:solidFill>
                <a:ea typeface="BIZ UDゴシック" panose="020B0400000000000000" pitchFamily="49" charset="-128"/>
                <a:cs typeface="HGP創英角ｺﾞｼｯｸUB" panose="020B0900000000000000" pitchFamily="50" charset="-128"/>
              </a:rPr>
              <a:t>[Policy Direction]   </a:t>
            </a:r>
            <a:r>
              <a:rPr lang="en-US" sz="1600" b="1" u="sng" noProof="0" dirty="0">
                <a:solidFill>
                  <a:schemeClr val="tx1"/>
                </a:solidFill>
                <a:ea typeface="BIZ UDゴシック" panose="020B0400000000000000" pitchFamily="49" charset="-128"/>
                <a:cs typeface="HGP創英角ｺﾞｼｯｸUB" panose="020B0900000000000000" pitchFamily="50" charset="-128"/>
              </a:rPr>
              <a:t>[2] Fostering talent</a:t>
            </a:r>
            <a:endParaRPr kumimoji="1" lang="en-US" sz="1600" b="1" u="sng" noProof="0" dirty="0">
              <a:solidFill>
                <a:schemeClr val="tx1"/>
              </a:solidFill>
              <a:ea typeface="BIZ UDゴシック" panose="020B0400000000000000" pitchFamily="49" charset="-128"/>
              <a:cs typeface="HGP創英角ｺﾞｼｯｸUB" panose="020B0900000000000000" pitchFamily="50" charset="-128"/>
            </a:endParaRPr>
          </a:p>
        </p:txBody>
      </p:sp>
    </p:spTree>
    <p:extLst>
      <p:ext uri="{BB962C8B-B14F-4D97-AF65-F5344CB8AC3E}">
        <p14:creationId xmlns:p14="http://schemas.microsoft.com/office/powerpoint/2010/main" val="28291865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57AFF189-BD16-4B78-A3FD-E14D288DDF83}"/>
              </a:ext>
            </a:extLst>
          </p:cNvPr>
          <p:cNvSpPr/>
          <p:nvPr/>
        </p:nvSpPr>
        <p:spPr>
          <a:xfrm>
            <a:off x="196651" y="196791"/>
            <a:ext cx="9503986" cy="1380645"/>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4) Fostering industry professionals at Osaka Prefectural Technical College of Advanced Vocational Technology and other schools</a:t>
            </a:r>
            <a:endParaRPr kumimoji="1" lang="en-US" sz="1100" noProof="0" dirty="0">
              <a:solidFill>
                <a:schemeClr val="tx1"/>
              </a:solidFill>
              <a:ea typeface="Meiryo UI"/>
            </a:endParaRPr>
          </a:p>
          <a:p>
            <a:pPr rtl="0">
              <a:spcBef>
                <a:spcPts val="600"/>
              </a:spcBef>
            </a:pPr>
            <a:r>
              <a:rPr lang="en-US" sz="1100" b="1" noProof="0" dirty="0">
                <a:solidFill>
                  <a:schemeClr val="tx1"/>
                </a:solidFill>
              </a:rPr>
              <a:t>　・Strengthening in-service training</a:t>
            </a:r>
            <a:endParaRPr lang="en-US" sz="1100" noProof="0" dirty="0">
              <a:solidFill>
                <a:schemeClr val="tx1"/>
              </a:solidFill>
              <a:ea typeface="Calibri"/>
              <a:cs typeface="Calibri"/>
            </a:endParaRPr>
          </a:p>
          <a:p>
            <a:pPr marL="466725" indent="-466725" rtl="0"/>
            <a:r>
              <a:rPr lang="en-US" sz="900" noProof="0" dirty="0">
                <a:solidFill>
                  <a:schemeClr val="tx1"/>
                </a:solidFill>
                <a:ea typeface="游ゴシック"/>
              </a:rPr>
              <a:t>　　　⇒ To support corporate staff training, which is becoming increasingly important amid structural shifts in industry, digital transformation and labor shortages, we will further strengthen in-service training.</a:t>
            </a:r>
            <a:endParaRPr lang="en-US" sz="900" strike="sngStrike" noProof="0" dirty="0">
              <a:solidFill>
                <a:schemeClr val="tx1"/>
              </a:solidFill>
              <a:highlight>
                <a:srgbClr val="00FFFF"/>
              </a:highlight>
              <a:ea typeface="游ゴシック"/>
            </a:endParaRPr>
          </a:p>
          <a:p>
            <a:pPr rtl="0">
              <a:spcBef>
                <a:spcPts val="600"/>
              </a:spcBef>
            </a:pPr>
            <a:r>
              <a:rPr lang="en-US" sz="1100" b="1" noProof="0" dirty="0">
                <a:solidFill>
                  <a:schemeClr val="tx1"/>
                </a:solidFill>
                <a:ea typeface="游ゴシック"/>
              </a:rPr>
              <a:t>　・Fostering talent to support future manufacturing</a:t>
            </a:r>
            <a:endParaRPr lang="en-US" sz="1100" noProof="0" dirty="0">
              <a:solidFill>
                <a:schemeClr val="tx1"/>
              </a:solidFill>
              <a:ea typeface="游ゴシック"/>
            </a:endParaRPr>
          </a:p>
          <a:p>
            <a:pPr marL="460375" indent="-460375" rtl="0"/>
            <a:r>
              <a:rPr lang="en-US" sz="900" b="1" noProof="0" dirty="0">
                <a:solidFill>
                  <a:schemeClr val="tx1"/>
                </a:solidFill>
                <a:ea typeface="游ゴシック"/>
              </a:rPr>
              <a:t>　　　</a:t>
            </a:r>
            <a:r>
              <a:rPr lang="en-US" sz="900" noProof="0" dirty="0">
                <a:solidFill>
                  <a:schemeClr val="tx1"/>
                </a:solidFill>
                <a:ea typeface="游ゴシック"/>
              </a:rPr>
              <a:t>⇒ To foster children’s interest in manufacturing and help them discover potential future careers, we will collaborate with manufacturing companies to dispatch skilled engineers, such as Osaka Master Craftsmen, to primary and secondary schools to provide outreach lessons, thereby nurturing the talent that will lead the future of manufacturing. </a:t>
            </a:r>
            <a:endParaRPr lang="en-US" sz="900" noProof="0" dirty="0">
              <a:solidFill>
                <a:schemeClr val="tx1"/>
              </a:solidFill>
              <a:ea typeface="游ゴシック"/>
              <a:cs typeface="Calibri"/>
            </a:endParaRPr>
          </a:p>
          <a:p>
            <a:pPr rtl="0"/>
            <a:r>
              <a:rPr lang="en-US" sz="1000" noProof="0" dirty="0">
                <a:solidFill>
                  <a:schemeClr val="tx1"/>
                </a:solidFill>
                <a:ea typeface="游ゴシック"/>
              </a:rPr>
              <a:t>　　　　　</a:t>
            </a:r>
            <a:endParaRPr lang="en-US" noProof="0" dirty="0">
              <a:solidFill>
                <a:schemeClr val="tx1"/>
              </a:solidFill>
            </a:endParaRPr>
          </a:p>
        </p:txBody>
      </p:sp>
      <p:sp>
        <p:nvSpPr>
          <p:cNvPr id="3" name="テキスト ボックス 6">
            <a:extLst>
              <a:ext uri="{FF2B5EF4-FFF2-40B4-BE49-F238E27FC236}">
                <a16:creationId xmlns:a16="http://schemas.microsoft.com/office/drawing/2014/main" id="{A3118BB5-CFBF-4815-8E83-57EAB2CD6AFD}"/>
              </a:ext>
            </a:extLst>
          </p:cNvPr>
          <p:cNvSpPr txBox="1"/>
          <p:nvPr/>
        </p:nvSpPr>
        <p:spPr>
          <a:xfrm>
            <a:off x="0" y="1666080"/>
            <a:ext cx="5404023" cy="307777"/>
          </a:xfrm>
          <a:prstGeom prst="rect">
            <a:avLst/>
          </a:prstGeom>
          <a:noFill/>
          <a:ln>
            <a:no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(2) Fostering global talent</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5" name="四角形: 角を丸くする 7">
            <a:extLst>
              <a:ext uri="{FF2B5EF4-FFF2-40B4-BE49-F238E27FC236}">
                <a16:creationId xmlns:a16="http://schemas.microsoft.com/office/drawing/2014/main" id="{5E1D5528-5595-4F3D-9F32-11989633D60B}"/>
              </a:ext>
            </a:extLst>
          </p:cNvPr>
          <p:cNvSpPr/>
          <p:nvPr/>
        </p:nvSpPr>
        <p:spPr>
          <a:xfrm>
            <a:off x="350108" y="1973857"/>
            <a:ext cx="9155629" cy="556080"/>
          </a:xfrm>
          <a:prstGeom prst="roundRect">
            <a:avLst>
              <a:gd name="adj" fmla="val 0"/>
            </a:avLst>
          </a:prstGeom>
          <a:solidFill>
            <a:schemeClr val="accent6">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rtlCol="0" anchor="t"/>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rtl="0"/>
            <a:r>
              <a:rPr kumimoji="0" lang="en-US" altLang="ja-JP" sz="900" b="0" i="0" u="none" strike="noStrike" kern="1200" cap="none" spc="0" normalizeH="0" baseline="0" noProof="0" dirty="0">
                <a:ln>
                  <a:noFill/>
                </a:ln>
                <a:solidFill>
                  <a:prstClr val="black"/>
                </a:solidFill>
                <a:effectLst/>
                <a:uLnTx/>
                <a:uFillTx/>
                <a:latin typeface="Calibri" panose="020F0502020204030204"/>
                <a:ea typeface="游ゴシック"/>
                <a:cs typeface="+mn-cs"/>
              </a:rPr>
              <a:t>○</a:t>
            </a:r>
            <a:r>
              <a:rPr lang="en-US" sz="900" noProof="0" dirty="0"/>
              <a:t> </a:t>
            </a:r>
            <a:r>
              <a:rPr lang="en-US" sz="900" b="1" noProof="0" dirty="0"/>
              <a:t>Fostering global talent </a:t>
            </a:r>
            <a:r>
              <a:rPr lang="en-US" sz="900" noProof="0" dirty="0"/>
              <a:t>is essential for Osaka to address intensifying international competition and achieve sustainable growth in the future,</a:t>
            </a:r>
            <a:endParaRPr kumimoji="1" lang="en-US" sz="900" noProof="0" dirty="0"/>
          </a:p>
          <a:p>
            <a:pPr marL="127000" indent="-127000" rtl="0"/>
            <a:r>
              <a:rPr kumimoji="0" lang="en-US" altLang="ja-JP" sz="900" b="0" i="0" u="none" strike="noStrike" kern="1200" cap="none" spc="0" normalizeH="0" baseline="0" noProof="0" dirty="0">
                <a:ln>
                  <a:noFill/>
                </a:ln>
                <a:solidFill>
                  <a:prstClr val="black"/>
                </a:solidFill>
                <a:effectLst/>
                <a:uLnTx/>
                <a:uFillTx/>
                <a:latin typeface="Calibri" panose="020F0502020204030204"/>
                <a:ea typeface="游ゴシック"/>
                <a:cs typeface="+mn-cs"/>
              </a:rPr>
              <a:t>○</a:t>
            </a:r>
            <a:r>
              <a:rPr lang="en-US" sz="900" noProof="0" dirty="0"/>
              <a:t> Therefore, we will implement initiatives in secondary schools and universities to help students develop </a:t>
            </a:r>
            <a:r>
              <a:rPr lang="en-US" sz="900" b="1" noProof="0" dirty="0"/>
              <a:t>understanding of other cultures and necessary language skills </a:t>
            </a:r>
            <a:r>
              <a:rPr lang="en-US" sz="900" noProof="0" dirty="0"/>
              <a:t>and foster individuals </a:t>
            </a:r>
            <a:r>
              <a:rPr lang="en-US" sz="900" b="1" noProof="0" dirty="0"/>
              <a:t>capable of thinking and acting independently</a:t>
            </a:r>
            <a:r>
              <a:rPr lang="en-US" sz="900" noProof="0" dirty="0"/>
              <a:t>.</a:t>
            </a:r>
            <a:endParaRPr kumimoji="1" lang="en-US" sz="900" noProof="0" dirty="0"/>
          </a:p>
          <a:p>
            <a:pPr rtl="0"/>
            <a:r>
              <a:rPr lang="en-US" sz="1000" noProof="0" dirty="0"/>
              <a:t>　</a:t>
            </a:r>
            <a:endParaRPr kumimoji="1" lang="en-US" sz="1000" noProof="0" dirty="0"/>
          </a:p>
        </p:txBody>
      </p:sp>
      <p:sp>
        <p:nvSpPr>
          <p:cNvPr id="6" name="正方形/長方形 8">
            <a:extLst>
              <a:ext uri="{FF2B5EF4-FFF2-40B4-BE49-F238E27FC236}">
                <a16:creationId xmlns:a16="http://schemas.microsoft.com/office/drawing/2014/main" id="{050C4072-097C-4D21-AF3F-5669D7E3AA1A}"/>
              </a:ext>
            </a:extLst>
          </p:cNvPr>
          <p:cNvSpPr/>
          <p:nvPr/>
        </p:nvSpPr>
        <p:spPr>
          <a:xfrm>
            <a:off x="197710" y="2599588"/>
            <a:ext cx="9497729" cy="3964711"/>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rtl="0"/>
            <a:r>
              <a:rPr lang="en-US" sz="1100" b="1" noProof="0" dirty="0">
                <a:solidFill>
                  <a:schemeClr val="tx1"/>
                </a:solidFill>
              </a:rPr>
              <a:t>1) Cultivating global talent through reforms of prefectural high schools</a:t>
            </a:r>
            <a:endParaRPr kumimoji="1" lang="en-US" sz="1100" b="1" noProof="0" dirty="0">
              <a:solidFill>
                <a:schemeClr val="tx1"/>
              </a:solidFill>
            </a:endParaRPr>
          </a:p>
          <a:p>
            <a:pPr rtl="0">
              <a:spcBef>
                <a:spcPts val="600"/>
              </a:spcBef>
            </a:pPr>
            <a:r>
              <a:rPr lang="en-US" sz="1100" b="1" noProof="0" dirty="0">
                <a:solidFill>
                  <a:schemeClr val="tx1"/>
                </a:solidFill>
                <a:ea typeface="游ゴシック"/>
                <a:cs typeface="Calibri"/>
              </a:rPr>
              <a:t>　・Cultivating talent to lead the global community</a:t>
            </a:r>
            <a:endParaRPr lang="en-US" sz="1100" noProof="0" dirty="0">
              <a:solidFill>
                <a:schemeClr val="tx1"/>
              </a:solidFill>
              <a:ea typeface="Meiryo UI"/>
              <a:cs typeface="Calibri"/>
            </a:endParaRPr>
          </a:p>
          <a:p>
            <a:pPr marL="454025" indent="-454025" rtl="0"/>
            <a:r>
              <a:rPr lang="en-US" sz="900" noProof="0" dirty="0">
                <a:solidFill>
                  <a:schemeClr val="tx1"/>
                </a:solidFill>
                <a:ea typeface="游ゴシック"/>
                <a:cs typeface="Calibri"/>
              </a:rPr>
              <a:t>　　　⇒ Through the ‘Global Leaders High School’ initiative designated by Osaka Prefecture, we aim to nurture individuals who possess rich sensibility and broad general knowledge, and who are committed to contributing to the future global society based on knowledge.</a:t>
            </a:r>
            <a:r>
              <a:rPr lang="en-US" sz="1000" noProof="0" dirty="0">
                <a:solidFill>
                  <a:schemeClr val="tx1"/>
                </a:solidFill>
                <a:ea typeface="游ゴシック"/>
                <a:cs typeface="Calibri"/>
              </a:rPr>
              <a:t>　　　　　</a:t>
            </a:r>
            <a:endParaRPr lang="en-US" sz="1000" noProof="0" dirty="0">
              <a:solidFill>
                <a:schemeClr val="tx1"/>
              </a:solidFill>
              <a:ea typeface="Meiryo UI"/>
              <a:cs typeface="Calibri"/>
            </a:endParaRPr>
          </a:p>
          <a:p>
            <a:pPr rtl="0">
              <a:spcBef>
                <a:spcPts val="600"/>
              </a:spcBef>
            </a:pPr>
            <a:r>
              <a:rPr lang="en-US" sz="1100" b="1" noProof="0" dirty="0">
                <a:solidFill>
                  <a:schemeClr val="tx1"/>
                </a:solidFill>
                <a:ea typeface="游ゴシック"/>
                <a:cs typeface="Calibri"/>
              </a:rPr>
              <a:t>　・Fostering talent in science and technology through the enhanced science and mathematics education</a:t>
            </a:r>
            <a:endParaRPr lang="en-US" sz="1100" noProof="0" dirty="0">
              <a:solidFill>
                <a:schemeClr val="tx1"/>
              </a:solidFill>
              <a:ea typeface="Meiryo UI"/>
              <a:cs typeface="Calibri"/>
            </a:endParaRPr>
          </a:p>
          <a:p>
            <a:pPr marL="466725" indent="-466725" rtl="0"/>
            <a:r>
              <a:rPr lang="en-US" sz="900" noProof="0" dirty="0">
                <a:solidFill>
                  <a:schemeClr val="tx1"/>
                </a:solidFill>
                <a:ea typeface="游ゴシック"/>
                <a:cs typeface="Calibri"/>
              </a:rPr>
              <a:t>　　　⇒ By using schemes such as the Super Science High School scheme, designated by the Ministry of Education, Culture, Sports, Science and Technology, we aim to develop students’ scientific inquiry abilities through advanced science and technology, as well as science and mathematics education, thereby nurturing future science and technology talent who will drive society forward.</a:t>
            </a:r>
            <a:r>
              <a:rPr lang="en-US" sz="1000" noProof="0" dirty="0">
                <a:solidFill>
                  <a:schemeClr val="tx1"/>
                </a:solidFill>
                <a:ea typeface="游ゴシック"/>
              </a:rPr>
              <a:t>　　　　　</a:t>
            </a:r>
            <a:endParaRPr lang="en-US" noProof="0" dirty="0">
              <a:solidFill>
                <a:schemeClr val="tx1"/>
              </a:solidFill>
            </a:endParaRPr>
          </a:p>
          <a:p>
            <a:pPr rtl="0">
              <a:spcBef>
                <a:spcPts val="600"/>
              </a:spcBef>
            </a:pPr>
            <a:r>
              <a:rPr lang="en-US" sz="1100" b="1" noProof="0" dirty="0">
                <a:solidFill>
                  <a:schemeClr val="tx1"/>
                </a:solidFill>
                <a:ea typeface="游ゴシック"/>
              </a:rPr>
              <a:t>　・Enhancing inquiry-based learning to address contemporary social challenges</a:t>
            </a:r>
            <a:endParaRPr kumimoji="1" lang="en-US" sz="900" noProof="0" dirty="0">
              <a:solidFill>
                <a:schemeClr val="tx1"/>
              </a:solidFill>
              <a:ea typeface="Meiryo UI"/>
            </a:endParaRPr>
          </a:p>
          <a:p>
            <a:pPr marL="454025" indent="-454025" rtl="0"/>
            <a:r>
              <a:rPr lang="en-US" sz="900" noProof="0" dirty="0">
                <a:solidFill>
                  <a:schemeClr val="tx1"/>
                </a:solidFill>
                <a:ea typeface="游ゴシック"/>
              </a:rPr>
              <a:t>　　　⇒ By creating an educational environment where children’s strengths and potential can be fully realized in society through the enhanced appeal of schools, and by establishing an environment to improve prefectural high school students’ ability to use generative AI, we aim to nurture talent capable of addressing contemporary social challenges.　　　　　</a:t>
            </a:r>
            <a:r>
              <a:rPr lang="en-US" sz="900" b="1" noProof="0" dirty="0">
                <a:solidFill>
                  <a:schemeClr val="tx1"/>
                </a:solidFill>
                <a:ea typeface="游ゴシック"/>
              </a:rPr>
              <a:t>　</a:t>
            </a:r>
            <a:endParaRPr lang="en-US" sz="900" b="1"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rPr>
              <a:t>　・Enhancing the curriculum of the Department of International Relations</a:t>
            </a:r>
            <a:endParaRPr lang="en-US" sz="1100" b="1" noProof="0" dirty="0">
              <a:solidFill>
                <a:schemeClr val="tx1"/>
              </a:solidFill>
              <a:ea typeface="游ゴシック"/>
              <a:cs typeface="Calibri"/>
            </a:endParaRPr>
          </a:p>
          <a:p>
            <a:pPr marL="466725" indent="-466725" rtl="0"/>
            <a:r>
              <a:rPr lang="en-US" sz="900" noProof="0" dirty="0">
                <a:solidFill>
                  <a:schemeClr val="tx1"/>
                </a:solidFill>
              </a:rPr>
              <a:t>　　　⇒ The Department of International Relations will strengthen small-group foreign language instruction through international exchange programs with sister school students and international students, as well as by appointing specialist staff such as native-speaking lecturers.</a:t>
            </a:r>
            <a:endParaRPr kumimoji="1" lang="en-US" sz="900" noProof="0" dirty="0">
              <a:solidFill>
                <a:schemeClr val="tx1"/>
              </a:solidFill>
            </a:endParaRPr>
          </a:p>
          <a:p>
            <a:pPr rtl="0">
              <a:spcBef>
                <a:spcPts val="600"/>
              </a:spcBef>
            </a:pPr>
            <a:r>
              <a:rPr lang="en-US" sz="1100" b="1" noProof="0" dirty="0">
                <a:solidFill>
                  <a:schemeClr val="tx1"/>
                </a:solidFill>
              </a:rPr>
              <a:t>　・Enhancing the International Baccalaureate program at </a:t>
            </a:r>
            <a:r>
              <a:rPr lang="en-US" sz="1100" b="1" noProof="0" dirty="0" err="1">
                <a:solidFill>
                  <a:schemeClr val="tx1"/>
                </a:solidFill>
              </a:rPr>
              <a:t>Suito</a:t>
            </a:r>
            <a:r>
              <a:rPr lang="en-US" sz="1100" b="1" noProof="0" dirty="0">
                <a:solidFill>
                  <a:schemeClr val="tx1"/>
                </a:solidFill>
              </a:rPr>
              <a:t> Kokusai Senior High School</a:t>
            </a:r>
            <a:endParaRPr kumimoji="1" lang="en-US" sz="1100" b="1" noProof="0" dirty="0">
              <a:solidFill>
                <a:schemeClr val="tx1"/>
              </a:solidFill>
            </a:endParaRPr>
          </a:p>
          <a:p>
            <a:pPr rtl="0"/>
            <a:r>
              <a:rPr lang="en-US" sz="900" noProof="0" dirty="0">
                <a:solidFill>
                  <a:schemeClr val="tx1"/>
                </a:solidFill>
                <a:ea typeface="游ゴシック"/>
              </a:rPr>
              <a:t>　　　⇒ At </a:t>
            </a:r>
            <a:r>
              <a:rPr lang="en-US" sz="900" noProof="0" dirty="0" err="1">
                <a:solidFill>
                  <a:schemeClr val="tx1"/>
                </a:solidFill>
                <a:ea typeface="游ゴシック"/>
              </a:rPr>
              <a:t>Suito</a:t>
            </a:r>
            <a:r>
              <a:rPr lang="en-US" sz="900" noProof="0" dirty="0">
                <a:solidFill>
                  <a:schemeClr val="tx1"/>
                </a:solidFill>
                <a:ea typeface="游ゴシック"/>
              </a:rPr>
              <a:t> Kokusai Senior High School, further steps are being taken as an International Baccalaureate accredited school in preparation for the next phase of operations starting in FY2029.</a:t>
            </a:r>
            <a:endParaRPr lang="en-US" sz="900" noProof="0" dirty="0">
              <a:solidFill>
                <a:schemeClr val="tx1"/>
              </a:solidFill>
              <a:ea typeface="游ゴシック"/>
              <a:cs typeface="Calibri"/>
            </a:endParaRPr>
          </a:p>
          <a:p>
            <a:pPr marL="0" marR="0" lvl="0" indent="0" algn="l" defTabSz="457200" rtl="0" eaLnBrk="1" fontAlgn="auto" latinLnBrk="0" hangingPunct="1">
              <a:lnSpc>
                <a:spcPct val="100000"/>
              </a:lnSpc>
              <a:spcBef>
                <a:spcPts val="600"/>
              </a:spcBef>
              <a:spcAft>
                <a:spcPts val="0"/>
              </a:spcAft>
              <a:buClrTx/>
              <a:buSzTx/>
              <a:buFontTx/>
              <a:buNone/>
              <a:tabLst/>
              <a:defRPr/>
            </a:pPr>
            <a:r>
              <a:rPr lang="en-US" sz="1100" b="1" noProof="0" dirty="0">
                <a:solidFill>
                  <a:schemeClr val="tx1"/>
                </a:solidFill>
                <a:ea typeface="游ゴシック"/>
              </a:rPr>
              <a:t>　</a:t>
            </a:r>
            <a:r>
              <a:rPr lang="en-US" sz="1100" b="1" i="0" u="none" strike="noStrike" kern="1200" cap="none" spc="0" normalizeH="0" noProof="0" dirty="0">
                <a:ln>
                  <a:noFill/>
                </a:ln>
                <a:solidFill>
                  <a:schemeClr val="tx1"/>
                </a:solidFill>
                <a:effectLst/>
                <a:uLnTx/>
                <a:uFillTx/>
                <a:ea typeface="游ゴシック"/>
                <a:cs typeface="+mn-cs"/>
              </a:rPr>
              <a:t>・Promoting exchanges with overseas sister schools at prefectural high schools</a:t>
            </a:r>
            <a:endParaRPr kumimoji="0" lang="en-US" sz="1100" b="1" i="0" u="none" strike="noStrike" kern="1200" cap="none" spc="0" normalizeH="0" baseline="0" noProof="0" dirty="0">
              <a:ln>
                <a:noFill/>
              </a:ln>
              <a:solidFill>
                <a:schemeClr val="tx1"/>
              </a:solidFill>
              <a:effectLst/>
              <a:uLnTx/>
              <a:uFillTx/>
              <a:ea typeface="游ゴシック"/>
              <a:cs typeface="Calibri"/>
            </a:endParaRPr>
          </a:p>
          <a:p>
            <a:pPr marL="473075" marR="0" lvl="0" indent="-473075"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schemeClr val="tx1"/>
                </a:solidFill>
                <a:effectLst/>
                <a:uLnTx/>
                <a:uFillTx/>
                <a:ea typeface="游ゴシック"/>
                <a:cs typeface="Calibri"/>
              </a:rPr>
              <a:t>　</a:t>
            </a:r>
            <a:r>
              <a:rPr lang="en-US" sz="900" b="0" i="0" u="none" strike="noStrike" kern="1200" cap="none" spc="0" normalizeH="0" noProof="0" dirty="0">
                <a:ln>
                  <a:noFill/>
                </a:ln>
                <a:solidFill>
                  <a:schemeClr val="tx1"/>
                </a:solidFill>
                <a:effectLst/>
                <a:uLnTx/>
                <a:uFillTx/>
                <a:ea typeface="游ゴシック"/>
                <a:cs typeface="+mn-cs"/>
              </a:rPr>
              <a:t>　　⇒ Through exchange programs with young people of the same age with different cultural and lifestyle habits, via mutual school visits with sister schools, the students will be able not only to improve practical English language skills but also to foster a broad international perspective and an attitude of accepting diversity.</a:t>
            </a:r>
            <a:r>
              <a:rPr lang="en-US" sz="1000" noProof="0" dirty="0">
                <a:solidFill>
                  <a:schemeClr val="tx1"/>
                </a:solidFill>
                <a:ea typeface="游ゴシック"/>
              </a:rPr>
              <a:t>　　　　　</a:t>
            </a:r>
            <a:endParaRPr kumimoji="0" lang="en-US" sz="1000" b="0" i="0" u="none" strike="noStrike" kern="1200" cap="none" spc="0" normalizeH="0" baseline="0" noProof="0" dirty="0">
              <a:ln>
                <a:noFill/>
              </a:ln>
              <a:solidFill>
                <a:schemeClr val="tx1"/>
              </a:solidFill>
              <a:effectLst/>
              <a:uLnTx/>
              <a:uFillTx/>
              <a:ea typeface="游ゴシック"/>
              <a:cs typeface="Calibri"/>
            </a:endParaRPr>
          </a:p>
          <a:p>
            <a:pPr rtl="0">
              <a:spcBef>
                <a:spcPts val="600"/>
              </a:spcBef>
            </a:pPr>
            <a:r>
              <a:rPr lang="en-US" sz="1100" b="1" noProof="0" dirty="0">
                <a:solidFill>
                  <a:schemeClr val="tx1"/>
                </a:solidFill>
                <a:ea typeface="游ゴシック"/>
              </a:rPr>
              <a:t>　・Offering comprehensive support for high school students seeking overseas experiences and opportunities to study at universities abroad</a:t>
            </a:r>
            <a:endParaRPr lang="en-US" sz="1100" noProof="0" dirty="0">
              <a:solidFill>
                <a:schemeClr val="tx1"/>
              </a:solidFill>
              <a:ea typeface="游ゴシック"/>
              <a:cs typeface="Calibri"/>
            </a:endParaRPr>
          </a:p>
          <a:p>
            <a:pPr marL="460375" indent="-460375" rtl="0"/>
            <a:r>
              <a:rPr lang="en-US" sz="900" noProof="0" dirty="0">
                <a:solidFill>
                  <a:schemeClr val="tx1"/>
                </a:solidFill>
                <a:ea typeface="游ゴシック"/>
              </a:rPr>
              <a:t>　　　⇒ By providing comprehensive support for overseas experiences and progression to universities abroad, we aim to broaden young people’s perspectives while cultivating their international awareness, independence, and ambition, thereby fostering global talent to support Osaka’s growth.</a:t>
            </a:r>
            <a:endParaRPr kumimoji="1" lang="en-US" sz="1000" noProof="0" dirty="0">
              <a:solidFill>
                <a:schemeClr val="tx1"/>
              </a:solidFill>
              <a:highlight>
                <a:srgbClr val="FFFF00"/>
              </a:highlight>
              <a:ea typeface="游ゴシック"/>
            </a:endParaRPr>
          </a:p>
        </p:txBody>
      </p:sp>
      <p:sp>
        <p:nvSpPr>
          <p:cNvPr id="8" name="スライド番号プレースホルダー 1">
            <a:extLst>
              <a:ext uri="{FF2B5EF4-FFF2-40B4-BE49-F238E27FC236}">
                <a16:creationId xmlns:a16="http://schemas.microsoft.com/office/drawing/2014/main" id="{61B86CF7-BD5E-5E48-169C-DC34AF6228FF}"/>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43</a:t>
            </a:fld>
            <a:endParaRPr kumimoji="1" lang="en-US" noProof="0" dirty="0">
              <a:latin typeface="+mn-lt"/>
            </a:endParaRPr>
          </a:p>
        </p:txBody>
      </p:sp>
    </p:spTree>
    <p:extLst>
      <p:ext uri="{BB962C8B-B14F-4D97-AF65-F5344CB8AC3E}">
        <p14:creationId xmlns:p14="http://schemas.microsoft.com/office/powerpoint/2010/main" val="36345706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3D051059-77BB-4C9B-9ADC-F658A4B2F01C}"/>
              </a:ext>
            </a:extLst>
          </p:cNvPr>
          <p:cNvSpPr/>
          <p:nvPr/>
        </p:nvSpPr>
        <p:spPr>
          <a:xfrm>
            <a:off x="206422" y="222039"/>
            <a:ext cx="9495274" cy="2317056"/>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2) Promoting internalization at Osaka Metropolitan University</a:t>
            </a:r>
            <a:endParaRPr kumimoji="1" lang="en-US" sz="1100" b="1" noProof="0" dirty="0">
              <a:solidFill>
                <a:schemeClr val="tx1"/>
              </a:solidFill>
            </a:endParaRPr>
          </a:p>
          <a:p>
            <a:pPr rtl="0">
              <a:spcBef>
                <a:spcPts val="600"/>
              </a:spcBef>
            </a:pPr>
            <a:r>
              <a:rPr lang="en-US" sz="1100" b="1" noProof="0" dirty="0">
                <a:solidFill>
                  <a:schemeClr val="tx1"/>
                </a:solidFill>
                <a:ea typeface="游ゴシック"/>
              </a:rPr>
              <a:t>　・Introducing the autumn admission program for a bachelor's degree</a:t>
            </a:r>
            <a:endParaRPr kumimoji="1" lang="en-US" sz="1100" b="1" noProof="0" dirty="0">
              <a:solidFill>
                <a:schemeClr val="tx1"/>
              </a:solidFill>
              <a:ea typeface="游ゴシック"/>
            </a:endParaRPr>
          </a:p>
          <a:p>
            <a:pPr marL="447675" indent="-447675" rtl="0"/>
            <a:r>
              <a:rPr lang="en-US" sz="900" noProof="0" dirty="0">
                <a:solidFill>
                  <a:schemeClr val="tx1"/>
                </a:solidFill>
                <a:ea typeface="游ゴシック"/>
              </a:rPr>
              <a:t>　　　⇒ To welcome diverse students from both Japan and overseas, advance the internationalization of the university, and foster talent with a global perspective and practical skills, we aim to introduce the autumn enrollment system for undergraduate programs.</a:t>
            </a:r>
          </a:p>
          <a:p>
            <a:pPr rtl="0">
              <a:spcBef>
                <a:spcPts val="600"/>
              </a:spcBef>
            </a:pPr>
            <a:r>
              <a:rPr lang="en-US" sz="1100" b="1" noProof="0" dirty="0">
                <a:solidFill>
                  <a:schemeClr val="tx1"/>
                </a:solidFill>
                <a:ea typeface="游ゴシック"/>
              </a:rPr>
              <a:t>　・Enhancing global education</a:t>
            </a:r>
            <a:endParaRPr kumimoji="1" lang="en-US" sz="1100" b="1" noProof="0" dirty="0">
              <a:solidFill>
                <a:schemeClr val="tx1"/>
              </a:solidFill>
              <a:ea typeface="游ゴシック"/>
            </a:endParaRPr>
          </a:p>
          <a:p>
            <a:pPr marL="460375" indent="-460375" rtl="0"/>
            <a:r>
              <a:rPr lang="en-US" sz="900" noProof="0" dirty="0">
                <a:solidFill>
                  <a:schemeClr val="tx1"/>
                </a:solidFill>
                <a:ea typeface="游ゴシック"/>
              </a:rPr>
              <a:t>　　　</a:t>
            </a:r>
            <a:r>
              <a:rPr lang="en-US" sz="900" noProof="0" dirty="0">
                <a:solidFill>
                  <a:schemeClr val="tx1"/>
                </a:solidFill>
                <a:ea typeface="游ゴシック"/>
                <a:cs typeface="Calibri"/>
              </a:rPr>
              <a:t>⇒ By expanding the acceptance of outstanding international students and the dispatch of students abroad, while increasing the number of courses taught in English and developing exchange programs, we aim to nurturing global leaders who possess diverse communication skills and international perspective and are capable of deepening international mutual understanding.</a:t>
            </a:r>
            <a:endParaRPr kumimoji="1" lang="en-US" sz="900"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cs typeface="Calibri"/>
              </a:rPr>
              <a:t>　</a:t>
            </a:r>
            <a:r>
              <a:rPr lang="en-US" sz="1100" b="1" noProof="0" dirty="0">
                <a:solidFill>
                  <a:schemeClr val="tx1"/>
                </a:solidFill>
                <a:ea typeface="游ゴシック"/>
              </a:rPr>
              <a:t>・Establishing international research hubs</a:t>
            </a:r>
            <a:endParaRPr lang="en-US" sz="1100" b="1" noProof="0" dirty="0">
              <a:solidFill>
                <a:schemeClr val="tx1"/>
              </a:solidFill>
              <a:ea typeface="游ゴシック"/>
              <a:cs typeface="Calibri"/>
            </a:endParaRPr>
          </a:p>
          <a:p>
            <a:pPr marL="454025" indent="-454025" rtl="0"/>
            <a:r>
              <a:rPr lang="en-US" sz="900" noProof="0" dirty="0">
                <a:solidFill>
                  <a:schemeClr val="tx1"/>
                </a:solidFill>
                <a:ea typeface="游ゴシック"/>
                <a:cs typeface="Calibri"/>
              </a:rPr>
              <a:t>　　　⇒ We aim to strengthen international competitiveness in the field of research by enhancing international collaborative research networks, extending support for joint projects with overseas partners, improving support for overseas young researchers’ research activities, and expanding the number of overseas research hubs.</a:t>
            </a:r>
            <a:endParaRPr kumimoji="1" lang="en-US" sz="900" noProof="0" dirty="0">
              <a:solidFill>
                <a:schemeClr val="tx1"/>
              </a:solidFill>
              <a:ea typeface="游ゴシック"/>
              <a:cs typeface="Calibri"/>
            </a:endParaRPr>
          </a:p>
          <a:p>
            <a:pPr rtl="0">
              <a:spcBef>
                <a:spcPts val="600"/>
              </a:spcBef>
            </a:pPr>
            <a:r>
              <a:rPr lang="en-US" sz="1200" b="1" noProof="0" dirty="0">
                <a:solidFill>
                  <a:schemeClr val="tx1"/>
                </a:solidFill>
              </a:rPr>
              <a:t>　・Internationalization of the campus</a:t>
            </a:r>
            <a:endParaRPr kumimoji="1" lang="en-US" sz="1200" b="1" noProof="0" dirty="0">
              <a:solidFill>
                <a:schemeClr val="tx1"/>
              </a:solidFill>
            </a:endParaRPr>
          </a:p>
          <a:p>
            <a:pPr marL="466725" indent="-466725" rtl="0"/>
            <a:r>
              <a:rPr lang="en-US" sz="900" noProof="0" dirty="0">
                <a:solidFill>
                  <a:schemeClr val="tx1"/>
                </a:solidFill>
                <a:ea typeface="游ゴシック"/>
              </a:rPr>
              <a:t>　　　⇒ We aim to create barrier-free campuses for international students and staff by implementing bilingual signage on campuses and opening new accommodation for international students.</a:t>
            </a:r>
          </a:p>
        </p:txBody>
      </p:sp>
      <p:sp>
        <p:nvSpPr>
          <p:cNvPr id="3" name="正方形/長方形 3">
            <a:extLst>
              <a:ext uri="{FF2B5EF4-FFF2-40B4-BE49-F238E27FC236}">
                <a16:creationId xmlns:a16="http://schemas.microsoft.com/office/drawing/2014/main" id="{4175B021-2515-4D1F-8670-A29E649FE0BE}"/>
              </a:ext>
            </a:extLst>
          </p:cNvPr>
          <p:cNvSpPr/>
          <p:nvPr/>
        </p:nvSpPr>
        <p:spPr>
          <a:xfrm>
            <a:off x="197710" y="5014537"/>
            <a:ext cx="9495274" cy="1336257"/>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rtl="0"/>
            <a:r>
              <a:rPr lang="en-US" sz="1100" b="1" noProof="0" dirty="0">
                <a:solidFill>
                  <a:schemeClr val="tx1"/>
                </a:solidFill>
                <a:ea typeface="游ゴシック"/>
              </a:rPr>
              <a:t>2) Reconstruction and major refurbishment projects at prefectural schools</a:t>
            </a:r>
            <a:endParaRPr kumimoji="1" lang="en-US" sz="1100" b="1" noProof="0" dirty="0">
              <a:solidFill>
                <a:schemeClr val="tx1"/>
              </a:solidFill>
              <a:ea typeface="游ゴシック"/>
            </a:endParaRPr>
          </a:p>
          <a:p>
            <a:pPr rtl="0">
              <a:spcBef>
                <a:spcPts val="600"/>
              </a:spcBef>
            </a:pPr>
            <a:r>
              <a:rPr lang="en-US" sz="1100" b="1" noProof="0" dirty="0">
                <a:solidFill>
                  <a:schemeClr val="tx1"/>
                </a:solidFill>
              </a:rPr>
              <a:t>　・Measures to address aging school buildings and maintenance to extend their lifespan</a:t>
            </a:r>
            <a:endParaRPr kumimoji="1" lang="en-US" sz="1100" b="1" noProof="0" dirty="0">
              <a:solidFill>
                <a:schemeClr val="tx1"/>
              </a:solidFill>
            </a:endParaRPr>
          </a:p>
          <a:p>
            <a:pPr marL="460375" indent="-460375" rtl="0"/>
            <a:r>
              <a:rPr lang="en-US" sz="900" noProof="0" dirty="0">
                <a:solidFill>
                  <a:schemeClr val="tx1"/>
                </a:solidFill>
                <a:ea typeface="游ゴシック"/>
              </a:rPr>
              <a:t>　　　⇒ We will carry out major refurbishment works, including reconstructing aging school buildings (over 70 years old), repairing roof waterproofing and addressing deterioration of external walls, thereby creating a safe learning environment.</a:t>
            </a:r>
            <a:endParaRPr kumimoji="1" lang="en-US" sz="900" noProof="0" dirty="0">
              <a:solidFill>
                <a:schemeClr val="tx1"/>
              </a:solidFill>
              <a:ea typeface="游ゴシック"/>
            </a:endParaRPr>
          </a:p>
          <a:p>
            <a:pPr rtl="0">
              <a:spcBef>
                <a:spcPts val="600"/>
              </a:spcBef>
            </a:pPr>
            <a:r>
              <a:rPr lang="en-US" sz="1100" b="1" noProof="0" dirty="0">
                <a:solidFill>
                  <a:schemeClr val="tx1"/>
                </a:solidFill>
              </a:rPr>
              <a:t>　・Improving learning environment through the refurbishment of school’s interior</a:t>
            </a:r>
            <a:endParaRPr kumimoji="1" lang="en-US" sz="1100" b="1" noProof="0" dirty="0">
              <a:solidFill>
                <a:schemeClr val="tx1"/>
              </a:solidFill>
            </a:endParaRPr>
          </a:p>
          <a:p>
            <a:pPr marL="460375" indent="-460375" rtl="0"/>
            <a:r>
              <a:rPr lang="en-US" sz="900" noProof="0" dirty="0">
                <a:solidFill>
                  <a:schemeClr val="tx1"/>
                </a:solidFill>
                <a:ea typeface="游ゴシック"/>
              </a:rPr>
              <a:t>　　　⇒ We will proceed with the refurbishment (cosmetic improvements) of the interiors of standard classrooms in aging schools (30 to 60 years old), thereby improving the learning environment and enhancing the attractiveness of the schools.</a:t>
            </a:r>
            <a:endParaRPr kumimoji="1" lang="en-US" sz="900" noProof="0" dirty="0">
              <a:solidFill>
                <a:schemeClr val="tx1"/>
              </a:solidFill>
              <a:ea typeface="游ゴシック"/>
            </a:endParaRPr>
          </a:p>
        </p:txBody>
      </p:sp>
      <p:sp>
        <p:nvSpPr>
          <p:cNvPr id="4" name="正方形/長方形 4">
            <a:extLst>
              <a:ext uri="{FF2B5EF4-FFF2-40B4-BE49-F238E27FC236}">
                <a16:creationId xmlns:a16="http://schemas.microsoft.com/office/drawing/2014/main" id="{CA030007-1410-4911-9F42-92A7B9CFA6CC}"/>
              </a:ext>
            </a:extLst>
          </p:cNvPr>
          <p:cNvSpPr/>
          <p:nvPr/>
        </p:nvSpPr>
        <p:spPr>
          <a:xfrm>
            <a:off x="197710" y="3706139"/>
            <a:ext cx="9495274" cy="1177249"/>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rtl="0"/>
            <a:r>
              <a:rPr lang="en-US" sz="1100" b="1" noProof="0" dirty="0">
                <a:solidFill>
                  <a:schemeClr val="tx1"/>
                </a:solidFill>
              </a:rPr>
              <a:t>1) Ongoing efforts towards free education</a:t>
            </a:r>
            <a:endParaRPr kumimoji="1" lang="en-US" sz="1100" b="1" noProof="0" dirty="0">
              <a:solidFill>
                <a:schemeClr val="tx1"/>
              </a:solidFill>
            </a:endParaRPr>
          </a:p>
          <a:p>
            <a:pPr>
              <a:spcBef>
                <a:spcPts val="600"/>
              </a:spcBef>
            </a:pPr>
            <a:r>
              <a:rPr lang="en-US" sz="1100" b="1" noProof="0" dirty="0">
                <a:solidFill>
                  <a:schemeClr val="tx1"/>
                </a:solidFill>
              </a:rPr>
              <a:t>　</a:t>
            </a:r>
            <a:r>
              <a:rPr lang="en-US" altLang="ja-JP" sz="1100" b="1" dirty="0">
                <a:solidFill>
                  <a:schemeClr val="tx1"/>
                </a:solidFill>
                <a:ea typeface="游ゴシック"/>
              </a:rPr>
              <a:t>・</a:t>
            </a:r>
            <a:r>
              <a:rPr lang="en-US" sz="1100" b="1" noProof="0" dirty="0">
                <a:solidFill>
                  <a:schemeClr val="tx1"/>
                </a:solidFill>
              </a:rPr>
              <a:t>Complete abolition of tuition fees at high schools and Osaka Metropolitan University, etc.</a:t>
            </a:r>
            <a:endParaRPr kumimoji="1" lang="en-US" sz="1100" b="1" noProof="0" dirty="0">
              <a:solidFill>
                <a:schemeClr val="tx1"/>
              </a:solidFill>
            </a:endParaRPr>
          </a:p>
          <a:p>
            <a:pPr rtl="0"/>
            <a:r>
              <a:rPr lang="en-US" sz="900" noProof="0" dirty="0">
                <a:solidFill>
                  <a:schemeClr val="tx1"/>
                </a:solidFill>
                <a:ea typeface="游ゴシック"/>
              </a:rPr>
              <a:t>　　　⇒ To prevent children from abandoning their schooling or higher education due to financial reasons, we aim to reduce the burden of education costs on households raising children in Osaka.</a:t>
            </a:r>
            <a:endParaRPr kumimoji="1" lang="en-US" sz="900" noProof="0" dirty="0">
              <a:solidFill>
                <a:schemeClr val="tx1"/>
              </a:solidFill>
              <a:ea typeface="游ゴシック"/>
            </a:endParaRPr>
          </a:p>
          <a:p>
            <a:pPr rtl="0">
              <a:spcBef>
                <a:spcPts val="600"/>
              </a:spcBef>
            </a:pPr>
            <a:r>
              <a:rPr lang="en-US" sz="1100" b="1" noProof="0" dirty="0">
                <a:solidFill>
                  <a:schemeClr val="tx1"/>
                </a:solidFill>
                <a:ea typeface="游ゴシック"/>
              </a:rPr>
              <a:t>　・Requests to the government regarding free education at high schools, universities, etc.</a:t>
            </a:r>
            <a:endParaRPr lang="en-US" sz="1100" noProof="0" dirty="0">
              <a:solidFill>
                <a:schemeClr val="tx1"/>
              </a:solidFill>
              <a:ea typeface="Meiryo UI"/>
            </a:endParaRPr>
          </a:p>
          <a:p>
            <a:pPr marL="466725" indent="-466725" rtl="0"/>
            <a:r>
              <a:rPr lang="en-US" sz="900" noProof="0" dirty="0">
                <a:solidFill>
                  <a:schemeClr val="tx1"/>
                </a:solidFill>
                <a:ea typeface="游ゴシック"/>
              </a:rPr>
              <a:t>　　　⇒ To invest in the children who will shape the future and achieve sustainable growth, and with a view to creating an environment where children can receive education of their choice regardless of their financial circumstances, we will request the government to realize free tuition for high schools, universities and other schools under the responsibility of the government. </a:t>
            </a:r>
          </a:p>
          <a:p>
            <a:pPr rtl="0">
              <a:spcBef>
                <a:spcPts val="600"/>
              </a:spcBef>
            </a:pPr>
            <a:endParaRPr lang="en-US" sz="1200" b="1" noProof="0" dirty="0">
              <a:solidFill>
                <a:schemeClr val="tx1"/>
              </a:solidFill>
              <a:ea typeface="游ゴシック"/>
              <a:cs typeface="Calibri"/>
            </a:endParaRPr>
          </a:p>
        </p:txBody>
      </p:sp>
      <p:sp>
        <p:nvSpPr>
          <p:cNvPr id="5" name="テキスト ボックス 5">
            <a:extLst>
              <a:ext uri="{FF2B5EF4-FFF2-40B4-BE49-F238E27FC236}">
                <a16:creationId xmlns:a16="http://schemas.microsoft.com/office/drawing/2014/main" id="{CEE19EAC-06F5-4F99-92A8-92D1331DA61A}"/>
              </a:ext>
            </a:extLst>
          </p:cNvPr>
          <p:cNvSpPr txBox="1"/>
          <p:nvPr/>
        </p:nvSpPr>
        <p:spPr>
          <a:xfrm>
            <a:off x="0" y="2792885"/>
            <a:ext cx="8443913" cy="307777"/>
          </a:xfrm>
          <a:prstGeom prst="rect">
            <a:avLst/>
          </a:prstGeom>
          <a:noFill/>
          <a:ln>
            <a:no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(3) Creating an educational environment where children can choose the path they wish to follow</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6" name="四角形: 角を丸くする 6">
            <a:extLst>
              <a:ext uri="{FF2B5EF4-FFF2-40B4-BE49-F238E27FC236}">
                <a16:creationId xmlns:a16="http://schemas.microsoft.com/office/drawing/2014/main" id="{9558EEC7-D273-467E-AFAA-974082596ABA}"/>
              </a:ext>
            </a:extLst>
          </p:cNvPr>
          <p:cNvSpPr/>
          <p:nvPr/>
        </p:nvSpPr>
        <p:spPr>
          <a:xfrm>
            <a:off x="365414" y="3109769"/>
            <a:ext cx="9190478" cy="522233"/>
          </a:xfrm>
          <a:prstGeom prst="roundRect">
            <a:avLst>
              <a:gd name="adj" fmla="val 0"/>
            </a:avLst>
          </a:prstGeom>
          <a:solidFill>
            <a:schemeClr val="accent6">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127000" indent="-127000"/>
            <a:r>
              <a:rPr lang="en-US" sz="900" noProof="0" dirty="0">
                <a:solidFill>
                  <a:schemeClr val="tx1"/>
                </a:solidFill>
                <a:ea typeface="游ゴシック"/>
              </a:rPr>
              <a:t>○ To ensure that children who will drive Osaka’s future growth have the opportunity to freely choose their school without being restricted by income, family size and other factors, effort will be made to </a:t>
            </a:r>
            <a:r>
              <a:rPr lang="en-US" sz="900" b="1" noProof="0" dirty="0">
                <a:solidFill>
                  <a:schemeClr val="tx1"/>
                </a:solidFill>
                <a:ea typeface="游ゴシック"/>
              </a:rPr>
              <a:t>make tuition fees </a:t>
            </a:r>
            <a:r>
              <a:rPr lang="en-US" sz="900" noProof="0" dirty="0">
                <a:solidFill>
                  <a:schemeClr val="tx1"/>
                </a:solidFill>
                <a:ea typeface="游ゴシック"/>
              </a:rPr>
              <a:t>at high schools and similar schools </a:t>
            </a:r>
            <a:r>
              <a:rPr lang="en-US" sz="900" b="1" noProof="0" dirty="0">
                <a:solidFill>
                  <a:schemeClr val="tx1"/>
                </a:solidFill>
                <a:ea typeface="游ゴシック"/>
              </a:rPr>
              <a:t>entirely free</a:t>
            </a:r>
            <a:r>
              <a:rPr lang="en-US" sz="900" noProof="0" dirty="0">
                <a:solidFill>
                  <a:schemeClr val="tx1"/>
                </a:solidFill>
                <a:ea typeface="游ゴシック"/>
              </a:rPr>
              <a:t>.</a:t>
            </a:r>
            <a:endParaRPr lang="en-US" sz="900" noProof="0" dirty="0">
              <a:solidFill>
                <a:schemeClr val="tx1"/>
              </a:solidFill>
              <a:ea typeface="游ゴシック"/>
              <a:cs typeface="Calibri"/>
            </a:endParaRPr>
          </a:p>
          <a:p>
            <a:r>
              <a:rPr lang="en-US" sz="900" b="1" noProof="0" dirty="0">
                <a:solidFill>
                  <a:schemeClr val="tx1"/>
                </a:solidFill>
                <a:ea typeface="游ゴシック"/>
              </a:rPr>
              <a:t>○ </a:t>
            </a:r>
            <a:r>
              <a:rPr lang="en-US" sz="900" noProof="0" dirty="0">
                <a:solidFill>
                  <a:schemeClr val="tx1"/>
                </a:solidFill>
              </a:rPr>
              <a:t>Also initiatives to address the </a:t>
            </a:r>
            <a:r>
              <a:rPr lang="en-US" sz="900" b="1" noProof="0" dirty="0">
                <a:solidFill>
                  <a:schemeClr val="tx1"/>
                </a:solidFill>
              </a:rPr>
              <a:t>aging infrastructure of high schools </a:t>
            </a:r>
            <a:r>
              <a:rPr lang="en-US" sz="900" noProof="0" dirty="0">
                <a:solidFill>
                  <a:schemeClr val="tx1"/>
                </a:solidFill>
              </a:rPr>
              <a:t>and similar schools will be promoted to ensure that children can learn in a safe and attractive environment.</a:t>
            </a:r>
            <a:endParaRPr kumimoji="1" lang="en-US" sz="900" noProof="0" dirty="0">
              <a:solidFill>
                <a:schemeClr val="tx1"/>
              </a:solidFill>
            </a:endParaRPr>
          </a:p>
        </p:txBody>
      </p:sp>
      <p:sp>
        <p:nvSpPr>
          <p:cNvPr id="8" name="スライド番号プレースホルダー 1">
            <a:extLst>
              <a:ext uri="{FF2B5EF4-FFF2-40B4-BE49-F238E27FC236}">
                <a16:creationId xmlns:a16="http://schemas.microsoft.com/office/drawing/2014/main" id="{EE166A0A-3AA8-B499-E17E-23B9C09E024C}"/>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44</a:t>
            </a:fld>
            <a:endParaRPr kumimoji="1" lang="en-US" noProof="0" dirty="0">
              <a:latin typeface="+mn-lt"/>
            </a:endParaRPr>
          </a:p>
        </p:txBody>
      </p:sp>
    </p:spTree>
    <p:extLst>
      <p:ext uri="{BB962C8B-B14F-4D97-AF65-F5344CB8AC3E}">
        <p14:creationId xmlns:p14="http://schemas.microsoft.com/office/powerpoint/2010/main" val="15830755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1C8F4-44BF-E98E-A11F-FB92F1B05C9F}"/>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60DC9A9-DBEE-9668-277E-44A7DCB013FF}"/>
              </a:ext>
            </a:extLst>
          </p:cNvPr>
          <p:cNvSpPr/>
          <p:nvPr/>
        </p:nvSpPr>
        <p:spPr>
          <a:xfrm>
            <a:off x="205483" y="920919"/>
            <a:ext cx="9500071" cy="307625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25" name="正方形/長方形 24">
            <a:extLst>
              <a:ext uri="{FF2B5EF4-FFF2-40B4-BE49-F238E27FC236}">
                <a16:creationId xmlns:a16="http://schemas.microsoft.com/office/drawing/2014/main" id="{EFF49C12-0791-17D5-F95E-45BA1C0D5587}"/>
              </a:ext>
            </a:extLst>
          </p:cNvPr>
          <p:cNvSpPr/>
          <p:nvPr/>
        </p:nvSpPr>
        <p:spPr>
          <a:xfrm>
            <a:off x="202765" y="4974525"/>
            <a:ext cx="9491758" cy="145605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6" name="テキスト ボックス 5">
            <a:extLst>
              <a:ext uri="{FF2B5EF4-FFF2-40B4-BE49-F238E27FC236}">
                <a16:creationId xmlns:a16="http://schemas.microsoft.com/office/drawing/2014/main" id="{B9460E38-B107-37EF-6197-6A6C44DE5F07}"/>
              </a:ext>
            </a:extLst>
          </p:cNvPr>
          <p:cNvSpPr txBox="1"/>
          <p:nvPr/>
        </p:nvSpPr>
        <p:spPr>
          <a:xfrm>
            <a:off x="192762" y="4801924"/>
            <a:ext cx="2147100" cy="338554"/>
          </a:xfrm>
          <a:prstGeom prst="rect">
            <a:avLst/>
          </a:prstGeom>
          <a:solidFill>
            <a:srgbClr val="0070C0"/>
          </a:solidFill>
          <a:ln>
            <a:solidFill>
              <a:srgbClr val="0070C0"/>
            </a:solidFill>
          </a:ln>
        </p:spPr>
        <p:txBody>
          <a:bodyPr wrap="square" rtlCol="0">
            <a:spAutoFit/>
          </a:bodyPr>
          <a:lstStyle/>
          <a:p>
            <a:pPr marL="128137" marR="0" lvl="0" indent="-128137" algn="ctr" defTabSz="4572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a:noFill/>
                </a:ln>
                <a:solidFill>
                  <a:prstClr val="white"/>
                </a:solidFill>
                <a:effectLst/>
                <a:uLnTx/>
                <a:uFillTx/>
                <a:ea typeface="BIZ UDPゴシック" panose="020B0400000000000000" pitchFamily="50" charset="-128"/>
                <a:cs typeface="+mn-cs"/>
              </a:rPr>
              <a:t>Pillars of Initiatives</a:t>
            </a:r>
          </a:p>
        </p:txBody>
      </p:sp>
      <p:sp>
        <p:nvSpPr>
          <p:cNvPr id="5" name="二等辺三角形 4">
            <a:extLst>
              <a:ext uri="{FF2B5EF4-FFF2-40B4-BE49-F238E27FC236}">
                <a16:creationId xmlns:a16="http://schemas.microsoft.com/office/drawing/2014/main" id="{5D38F698-898B-531F-9ED6-B7DA2B7EEB67}"/>
              </a:ext>
            </a:extLst>
          </p:cNvPr>
          <p:cNvSpPr/>
          <p:nvPr/>
        </p:nvSpPr>
        <p:spPr>
          <a:xfrm rot="10800000">
            <a:off x="4326482" y="4732178"/>
            <a:ext cx="1322614" cy="317046"/>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3" name="正方形/長方形 2">
            <a:extLst>
              <a:ext uri="{FF2B5EF4-FFF2-40B4-BE49-F238E27FC236}">
                <a16:creationId xmlns:a16="http://schemas.microsoft.com/office/drawing/2014/main" id="{792F7456-5830-5694-1E1E-6E190488F229}"/>
              </a:ext>
            </a:extLst>
          </p:cNvPr>
          <p:cNvSpPr/>
          <p:nvPr/>
        </p:nvSpPr>
        <p:spPr>
          <a:xfrm>
            <a:off x="350016" y="1538053"/>
            <a:ext cx="2880000" cy="237153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7488" marR="0" lvl="0" indent="-217488" algn="l"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schemeClr val="tx1"/>
                </a:solidFill>
                <a:effectLst/>
                <a:uLnTx/>
                <a:uFillTx/>
                <a:ea typeface="BIZ UDPゴシック" panose="020B0400000000000000" pitchFamily="50" charset="-128"/>
                <a:cs typeface="+mn-cs"/>
              </a:rPr>
              <a:t> ■ Making the most of cutting-edge technologies at Expo 2025</a:t>
            </a:r>
          </a:p>
          <a:p>
            <a:pPr marL="74613" marR="0" lvl="0" indent="-74613" algn="l" defTabSz="457200" rtl="0" eaLnBrk="1" fontAlgn="auto" latinLnBrk="0" hangingPunct="1">
              <a:lnSpc>
                <a:spcPts val="1100"/>
              </a:lnSpc>
              <a:spcAft>
                <a:spcPts val="0"/>
              </a:spcAft>
              <a:buClrTx/>
              <a:buSzTx/>
              <a:buFontTx/>
              <a:buNone/>
              <a:tabLst/>
              <a:defRPr/>
            </a:pPr>
            <a:r>
              <a:rPr lang="en-US" sz="1000" noProof="0" dirty="0">
                <a:solidFill>
                  <a:schemeClr val="tx1"/>
                </a:solidFill>
                <a:ea typeface="BIZ UDPゴシック" panose="020B0400000000000000" pitchFamily="50" charset="-128"/>
              </a:rPr>
              <a:t>　　・Advanced air mobility</a:t>
            </a:r>
          </a:p>
          <a:p>
            <a:pPr marL="74613" marR="0" lvl="0" indent="-74613" algn="l" defTabSz="457200" rtl="0" eaLnBrk="1" fontAlgn="auto" latinLnBrk="0" hangingPunct="1">
              <a:lnSpc>
                <a:spcPts val="1100"/>
              </a:lnSpc>
              <a:spcAft>
                <a:spcPts val="0"/>
              </a:spcAft>
              <a:buClrTx/>
              <a:buSzTx/>
              <a:buFontTx/>
              <a:buNone/>
              <a:tabLst/>
              <a:defRPr/>
            </a:pPr>
            <a:r>
              <a:rPr lang="en-US" sz="1000" noProof="0" dirty="0">
                <a:solidFill>
                  <a:schemeClr val="tx1"/>
                </a:solidFill>
                <a:ea typeface="BIZ UDPゴシック" panose="020B0400000000000000" pitchFamily="50" charset="-128"/>
              </a:rPr>
              <a:t>　　・Autonomous driving technology</a:t>
            </a:r>
          </a:p>
          <a:p>
            <a:pPr marL="74613" marR="0" lvl="0" indent="-74613" algn="l" defTabSz="457200" rtl="0" eaLnBrk="1" fontAlgn="auto" latinLnBrk="0" hangingPunct="1">
              <a:lnSpc>
                <a:spcPts val="1100"/>
              </a:lnSpc>
              <a:spcAft>
                <a:spcPts val="0"/>
              </a:spcAft>
              <a:buClrTx/>
              <a:buSzTx/>
              <a:buFontTx/>
              <a:buNone/>
              <a:tabLst/>
              <a:defRPr/>
            </a:pPr>
            <a:r>
              <a:rPr lang="en-US" sz="1000" noProof="0" dirty="0">
                <a:solidFill>
                  <a:schemeClr val="tx1"/>
                </a:solidFill>
                <a:ea typeface="BIZ UDPゴシック" panose="020B0400000000000000" pitchFamily="50" charset="-128"/>
              </a:rPr>
              <a:t>　　・Care technology, etc.　</a:t>
            </a:r>
          </a:p>
          <a:p>
            <a:pPr marL="0" marR="0" lvl="0" indent="0" algn="l" defTabSz="457200" rtl="0" eaLnBrk="1" fontAlgn="auto" latinLnBrk="0" hangingPunct="1">
              <a:lnSpc>
                <a:spcPts val="1100"/>
              </a:lnSpc>
              <a:spcBef>
                <a:spcPts val="0"/>
              </a:spcBef>
              <a:spcAft>
                <a:spcPts val="0"/>
              </a:spcAft>
              <a:buClrTx/>
              <a:buSzTx/>
              <a:buFontTx/>
              <a:buNone/>
              <a:tabLst/>
              <a:defRPr/>
            </a:pPr>
            <a:endParaRPr lang="en-US" sz="1200" b="1" i="0" u="none" strike="noStrike" kern="1200" cap="none" spc="0" normalizeH="0" noProof="0" dirty="0">
              <a:ln>
                <a:noFill/>
              </a:ln>
              <a:solidFill>
                <a:schemeClr val="tx1"/>
              </a:solidFill>
              <a:effectLst/>
              <a:uLnTx/>
              <a:uFillTx/>
              <a:ea typeface="BIZ UDPゴシック" panose="020B0400000000000000" pitchFamily="50" charset="-128"/>
              <a:cs typeface="+mn-cs"/>
            </a:endParaRPr>
          </a:p>
          <a:p>
            <a:pPr marL="230188" marR="0" lvl="0" indent="-230188" algn="l"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schemeClr val="tx1"/>
                </a:solidFill>
                <a:effectLst/>
                <a:uLnTx/>
                <a:uFillTx/>
                <a:ea typeface="BIZ UDPゴシック" panose="020B0400000000000000" pitchFamily="50" charset="-128"/>
                <a:cs typeface="+mn-cs"/>
              </a:rPr>
              <a:t> ■ Putting academic research into practice</a:t>
            </a:r>
          </a:p>
          <a:p>
            <a:pPr marL="230188" marR="0" lvl="0" indent="-230188" algn="l" defTabSz="457200" rtl="0" eaLnBrk="1" fontAlgn="auto" latinLnBrk="0" hangingPunct="1">
              <a:lnSpc>
                <a:spcPts val="1100"/>
              </a:lnSpc>
              <a:spcAft>
                <a:spcPts val="0"/>
              </a:spcAft>
              <a:buClrTx/>
              <a:buSzTx/>
              <a:buFontTx/>
              <a:buNone/>
              <a:tabLst/>
              <a:defRPr/>
            </a:pPr>
            <a:r>
              <a:rPr lang="en-US" sz="1000" b="0" i="0" u="none" strike="noStrike" kern="1200" cap="none" spc="0" normalizeH="0" noProof="0" dirty="0">
                <a:ln>
                  <a:noFill/>
                </a:ln>
                <a:solidFill>
                  <a:schemeClr val="tx1"/>
                </a:solidFill>
                <a:effectLst/>
                <a:uLnTx/>
                <a:uFillTx/>
                <a:ea typeface="BIZ UDPゴシック"/>
              </a:rPr>
              <a:t>　　・Measures against infectious diseases, utilizing research findings from research institutes and universities, etc.</a:t>
            </a:r>
          </a:p>
        </p:txBody>
      </p:sp>
      <p:sp>
        <p:nvSpPr>
          <p:cNvPr id="40" name="正方形/長方形 39">
            <a:extLst>
              <a:ext uri="{FF2B5EF4-FFF2-40B4-BE49-F238E27FC236}">
                <a16:creationId xmlns:a16="http://schemas.microsoft.com/office/drawing/2014/main" id="{09EE49BB-1202-1E8D-5E79-0B16371122DF}"/>
              </a:ext>
            </a:extLst>
          </p:cNvPr>
          <p:cNvSpPr/>
          <p:nvPr/>
        </p:nvSpPr>
        <p:spPr>
          <a:xfrm>
            <a:off x="3452013" y="1534136"/>
            <a:ext cx="3010686" cy="237562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187960" marR="0" lvl="0" indent="-187960" algn="l" defTabSz="326578" rtl="0" eaLnBrk="1" fontAlgn="auto" latinLnBrk="0" hangingPunct="1">
              <a:lnSpc>
                <a:spcPts val="1100"/>
              </a:lnSpc>
              <a:spcBef>
                <a:spcPts val="0"/>
              </a:spcBef>
              <a:buClrTx/>
              <a:buSzTx/>
              <a:buFontTx/>
              <a:buNone/>
              <a:tabLst/>
              <a:defRPr/>
            </a:pPr>
            <a:r>
              <a:rPr lang="en-US" sz="1200" b="1" i="0" u="none" strike="noStrike" kern="100" cap="none" spc="0" normalizeH="0" noProof="0" dirty="0">
                <a:ln>
                  <a:noFill/>
                </a:ln>
                <a:solidFill>
                  <a:prstClr val="black"/>
                </a:solidFill>
                <a:effectLst/>
                <a:uLnTx/>
                <a:uFillTx/>
                <a:ea typeface="BIZ UDPゴシック" panose="020B0400000000000000" pitchFamily="50" charset="-128"/>
                <a:cs typeface="Times New Roman" panose="02020603050405020304" pitchFamily="18" charset="0"/>
              </a:rPr>
              <a:t>■ Respect for diversity and individuality</a:t>
            </a:r>
          </a:p>
          <a:p>
            <a:pPr marL="187960" lvl="0" indent="-187960" defTabSz="326578">
              <a:lnSpc>
                <a:spcPts val="1100"/>
              </a:lnSpc>
              <a:defRPr/>
            </a:pPr>
            <a:r>
              <a:rPr kumimoji="0" lang="en-US" altLang="ja-JP" sz="10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    ・</a:t>
            </a:r>
            <a:r>
              <a:rPr lang="en-US" sz="1000" noProof="0" dirty="0">
                <a:solidFill>
                  <a:schemeClr val="tx1"/>
                </a:solidFill>
                <a:ea typeface="BIZ UDPゴシック" panose="020B0400000000000000" pitchFamily="50" charset="-128"/>
              </a:rPr>
              <a:t>Concept of diversity valued worldwide</a:t>
            </a:r>
          </a:p>
          <a:p>
            <a:pPr marL="187960" marR="0" lvl="0" indent="-187960" algn="l" defTabSz="326578" rtl="0" eaLnBrk="1" fontAlgn="auto" latinLnBrk="0" hangingPunct="1">
              <a:lnSpc>
                <a:spcPts val="1100"/>
              </a:lnSpc>
              <a:spcBef>
                <a:spcPts val="0"/>
              </a:spcBef>
              <a:buClrTx/>
              <a:buSzTx/>
              <a:buFontTx/>
              <a:buNone/>
              <a:tabLst/>
              <a:defRPr/>
            </a:pPr>
            <a:r>
              <a:rPr lang="en-US" sz="1000" dirty="0">
                <a:solidFill>
                  <a:schemeClr val="tx1"/>
                </a:solidFill>
                <a:ea typeface="BIZ UDPゴシック" panose="020B0400000000000000" pitchFamily="50" charset="-128"/>
              </a:rPr>
              <a:t>    </a:t>
            </a:r>
            <a:r>
              <a:rPr lang="en-US" sz="1000" noProof="0" dirty="0">
                <a:solidFill>
                  <a:schemeClr val="tx1"/>
                </a:solidFill>
                <a:ea typeface="BIZ UDPゴシック" panose="020B0400000000000000" pitchFamily="50" charset="-128"/>
              </a:rPr>
              <a:t>・The foundation of well-being lying in everyone respecting each other and living life authentically and vibrantly</a:t>
            </a:r>
          </a:p>
          <a:p>
            <a:pPr marL="187960" marR="0" lvl="0" indent="-187960" algn="l" defTabSz="326578" rtl="0" eaLnBrk="1" fontAlgn="auto" latinLnBrk="0" hangingPunct="1">
              <a:lnSpc>
                <a:spcPts val="1100"/>
              </a:lnSpc>
              <a:spcBef>
                <a:spcPts val="0"/>
              </a:spcBef>
              <a:buClrTx/>
              <a:buSzTx/>
              <a:buFontTx/>
              <a:buNone/>
              <a:tabLst/>
              <a:defRPr/>
            </a:pPr>
            <a:r>
              <a:rPr lang="en-US" sz="1200" b="1" i="0" u="none" strike="noStrike" kern="100" cap="none" spc="0" normalizeH="0" noProof="0" dirty="0">
                <a:ln>
                  <a:noFill/>
                </a:ln>
                <a:solidFill>
                  <a:prstClr val="black"/>
                </a:solidFill>
                <a:effectLst/>
                <a:uLnTx/>
                <a:uFillTx/>
                <a:ea typeface="BIZ UDPゴシック" panose="020B0400000000000000" pitchFamily="50" charset="-128"/>
                <a:cs typeface="Times New Roman" panose="02020603050405020304" pitchFamily="18" charset="0"/>
              </a:rPr>
              <a:t>　　</a:t>
            </a:r>
          </a:p>
          <a:p>
            <a:pPr marL="187960" marR="0" lvl="0" indent="-187960" algn="l" defTabSz="326578" rtl="0" eaLnBrk="1" fontAlgn="auto" latinLnBrk="0" hangingPunct="1">
              <a:lnSpc>
                <a:spcPts val="1100"/>
              </a:lnSpc>
              <a:spcBef>
                <a:spcPts val="0"/>
              </a:spcBef>
              <a:buClrTx/>
              <a:buSzTx/>
              <a:buFontTx/>
              <a:buNone/>
              <a:tabLst/>
              <a:defRPr/>
            </a:pPr>
            <a:endParaRPr lang="en-US" sz="1200" b="1" i="0" u="none" strike="noStrike" kern="100" cap="none" spc="0" normalizeH="0" noProof="0" dirty="0">
              <a:ln>
                <a:noFill/>
              </a:ln>
              <a:solidFill>
                <a:prstClr val="black"/>
              </a:solidFill>
              <a:effectLst/>
              <a:uLnTx/>
              <a:uFillTx/>
              <a:ea typeface="BIZ UDPゴシック" panose="020B0400000000000000" pitchFamily="50" charset="-128"/>
              <a:cs typeface="Times New Roman" panose="02020603050405020304" pitchFamily="18" charset="0"/>
            </a:endParaRPr>
          </a:p>
          <a:p>
            <a:pPr marL="187960" marR="0" lvl="0" indent="-187960" algn="l" defTabSz="326578" rtl="0" eaLnBrk="1" fontAlgn="auto" latinLnBrk="0" hangingPunct="1">
              <a:lnSpc>
                <a:spcPts val="1100"/>
              </a:lnSpc>
              <a:spcBef>
                <a:spcPts val="0"/>
              </a:spcBef>
              <a:buClrTx/>
              <a:buSzTx/>
              <a:buFontTx/>
              <a:buNone/>
              <a:tabLst/>
              <a:defRPr/>
            </a:pPr>
            <a:r>
              <a:rPr lang="en-US" sz="1200" b="1" i="0" u="none" strike="noStrike" kern="100" cap="none" spc="0" normalizeH="0" noProof="0" dirty="0">
                <a:ln>
                  <a:noFill/>
                </a:ln>
                <a:solidFill>
                  <a:prstClr val="black"/>
                </a:solidFill>
                <a:effectLst/>
                <a:uLnTx/>
                <a:uFillTx/>
                <a:ea typeface="BIZ UDPゴシック" panose="020B0400000000000000" pitchFamily="50" charset="-128"/>
                <a:cs typeface="Times New Roman" panose="02020603050405020304" pitchFamily="18" charset="0"/>
              </a:rPr>
              <a:t>■ Supporting each other in their community in true Osaka style</a:t>
            </a:r>
          </a:p>
          <a:p>
            <a:pPr marL="177800" indent="-177800" defTabSz="326578">
              <a:lnSpc>
                <a:spcPts val="1100"/>
              </a:lnSpc>
              <a:defRPr/>
            </a:pPr>
            <a:r>
              <a:rPr lang="en-US" sz="1000" noProof="0" dirty="0">
                <a:solidFill>
                  <a:schemeClr val="tx1"/>
                </a:solidFill>
                <a:ea typeface="BIZ UDPゴシック" panose="020B0400000000000000" pitchFamily="50" charset="-128"/>
              </a:rPr>
              <a:t>　 ・A total of 30,000 people having registered as Expo volunteers</a:t>
            </a:r>
          </a:p>
        </p:txBody>
      </p:sp>
      <p:sp>
        <p:nvSpPr>
          <p:cNvPr id="41" name="正方形/長方形 40">
            <a:extLst>
              <a:ext uri="{FF2B5EF4-FFF2-40B4-BE49-F238E27FC236}">
                <a16:creationId xmlns:a16="http://schemas.microsoft.com/office/drawing/2014/main" id="{9498C12A-CBAF-A3EC-665D-3AE6EAC16141}"/>
              </a:ext>
            </a:extLst>
          </p:cNvPr>
          <p:cNvSpPr/>
          <p:nvPr/>
        </p:nvSpPr>
        <p:spPr>
          <a:xfrm>
            <a:off x="6675984" y="1540349"/>
            <a:ext cx="2880000" cy="236941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7800" marR="0" lvl="0" indent="-177800" algn="l"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Enhancing the overall appeal of the prefecture</a:t>
            </a:r>
          </a:p>
          <a:p>
            <a:pPr marL="139700" marR="0" lvl="0" indent="-139700" algn="l" defTabSz="457200" rtl="0" eaLnBrk="1" fontAlgn="auto" latinLnBrk="0" hangingPunct="1">
              <a:lnSpc>
                <a:spcPts val="1100"/>
              </a:lnSpc>
              <a:spcBef>
                <a:spcPts val="0"/>
              </a:spcBef>
              <a:spcAft>
                <a:spcPts val="0"/>
              </a:spcAft>
              <a:buClrTx/>
              <a:buSzTx/>
              <a:buFontTx/>
              <a:buNone/>
              <a:tabLst/>
              <a:defRPr/>
            </a:pPr>
            <a:r>
              <a:rPr lang="en-US" sz="1000" noProof="0" dirty="0">
                <a:solidFill>
                  <a:schemeClr val="tx1"/>
                </a:solidFill>
                <a:ea typeface="BIZ UDPゴシック" panose="020B0400000000000000" pitchFamily="50" charset="-128"/>
              </a:rPr>
              <a:t>　・Continued promotion of the region’s appeal, as showcased at the Expo</a:t>
            </a:r>
          </a:p>
          <a:p>
            <a:pPr marL="139700" marR="0" lvl="0" indent="-139700" algn="l" defTabSz="457200" rtl="0" eaLnBrk="1" fontAlgn="auto" latinLnBrk="0" hangingPunct="1">
              <a:lnSpc>
                <a:spcPts val="1100"/>
              </a:lnSpc>
              <a:spcBef>
                <a:spcPts val="0"/>
              </a:spcBef>
              <a:spcAft>
                <a:spcPts val="0"/>
              </a:spcAft>
              <a:buClrTx/>
              <a:buSzTx/>
              <a:buFontTx/>
              <a:buNone/>
              <a:tabLst/>
              <a:defRPr/>
            </a:pPr>
            <a:r>
              <a:rPr lang="en-US" sz="1000" noProof="0" dirty="0">
                <a:solidFill>
                  <a:schemeClr val="tx1"/>
                </a:solidFill>
                <a:ea typeface="BIZ UDPゴシック" panose="020B0400000000000000" pitchFamily="50" charset="-128"/>
              </a:rPr>
              <a:t>　・Improving accessibility of the area capitalizing regional resources</a:t>
            </a:r>
          </a:p>
          <a:p>
            <a:pPr marL="139700" marR="0" lvl="0" indent="-139700" algn="l" defTabSz="457200" rtl="0" eaLnBrk="1" fontAlgn="auto" latinLnBrk="0" hangingPunct="1">
              <a:lnSpc>
                <a:spcPts val="1100"/>
              </a:lnSpc>
              <a:spcBef>
                <a:spcPts val="0"/>
              </a:spcBef>
              <a:spcAft>
                <a:spcPts val="0"/>
              </a:spcAft>
              <a:buClrTx/>
              <a:buSzTx/>
              <a:buFontTx/>
              <a:buNone/>
              <a:tabLst/>
              <a:defRPr/>
            </a:pPr>
            <a:r>
              <a:rPr lang="en-US" sz="1000" noProof="0" dirty="0">
                <a:solidFill>
                  <a:schemeClr val="tx1"/>
                </a:solidFill>
                <a:ea typeface="BIZ UDPゴシック" panose="020B0400000000000000" pitchFamily="50" charset="-128"/>
              </a:rPr>
              <a:t>　・Promoting industry utilizing advanced technologies</a:t>
            </a:r>
            <a:endPar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endParaRPr>
          </a:p>
          <a:p>
            <a:pPr marL="177800" marR="0" lvl="0" indent="-177800" algn="l" defTabSz="457200" rtl="0" eaLnBrk="1" fontAlgn="auto" latinLnBrk="0" hangingPunct="1">
              <a:lnSpc>
                <a:spcPts val="1100"/>
              </a:lnSpc>
              <a:spcBef>
                <a:spcPts val="60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Laying the foundations for regional revitalization</a:t>
            </a:r>
          </a:p>
          <a:p>
            <a:pPr marL="150813" marR="0" lvl="0" indent="-150813" algn="l" defTabSz="457200" rtl="0" eaLnBrk="1" fontAlgn="auto" latinLnBrk="0" hangingPunct="1">
              <a:lnSpc>
                <a:spcPts val="1100"/>
              </a:lnSpc>
              <a:spcBef>
                <a:spcPts val="0"/>
              </a:spcBef>
              <a:spcAft>
                <a:spcPts val="0"/>
              </a:spcAft>
              <a:buClrTx/>
              <a:buSzTx/>
              <a:buFontTx/>
              <a:buNone/>
              <a:tabLst/>
              <a:defRPr/>
            </a:pPr>
            <a:r>
              <a:rPr lang="en-US" sz="1000" noProof="0" dirty="0">
                <a:solidFill>
                  <a:schemeClr val="tx1"/>
                </a:solidFill>
                <a:ea typeface="BIZ UDPゴシック" panose="020B0400000000000000" pitchFamily="50" charset="-128"/>
              </a:rPr>
              <a:t>　・Enhancing and strengthening fundamental local government functions</a:t>
            </a:r>
          </a:p>
          <a:p>
            <a:pPr marL="150813" marR="0" lvl="0" indent="-150813" algn="l" defTabSz="457200" rtl="0" eaLnBrk="1" fontAlgn="auto" latinLnBrk="0" hangingPunct="1">
              <a:lnSpc>
                <a:spcPts val="1100"/>
              </a:lnSpc>
              <a:spcBef>
                <a:spcPts val="0"/>
              </a:spcBef>
              <a:spcAft>
                <a:spcPts val="0"/>
              </a:spcAft>
              <a:buClrTx/>
              <a:buSzTx/>
              <a:buFontTx/>
              <a:buNone/>
              <a:tabLst/>
              <a:defRPr/>
            </a:pPr>
            <a:r>
              <a:rPr lang="en-US" sz="1000" noProof="0" dirty="0">
                <a:solidFill>
                  <a:schemeClr val="tx1"/>
                </a:solidFill>
                <a:ea typeface="BIZ UDPゴシック" panose="020B0400000000000000" pitchFamily="50" charset="-128"/>
              </a:rPr>
              <a:t>　・Promoting digital transformation, achieving collaborative urban development across wider regions, and addressing aging social infrastructure</a:t>
            </a:r>
          </a:p>
        </p:txBody>
      </p:sp>
      <p:sp>
        <p:nvSpPr>
          <p:cNvPr id="49" name="テキスト ボックス 48">
            <a:extLst>
              <a:ext uri="{FF2B5EF4-FFF2-40B4-BE49-F238E27FC236}">
                <a16:creationId xmlns:a16="http://schemas.microsoft.com/office/drawing/2014/main" id="{F8D00C17-F844-6C94-EA6A-67AB78458D45}"/>
              </a:ext>
            </a:extLst>
          </p:cNvPr>
          <p:cNvSpPr txBox="1"/>
          <p:nvPr/>
        </p:nvSpPr>
        <p:spPr>
          <a:xfrm>
            <a:off x="621108" y="4131071"/>
            <a:ext cx="8716059" cy="536951"/>
          </a:xfrm>
          <a:prstGeom prst="rect">
            <a:avLst/>
          </a:prstGeom>
          <a:solidFill>
            <a:srgbClr val="FFFF00"/>
          </a:solidFill>
          <a:ln>
            <a:noFill/>
          </a:ln>
        </p:spPr>
        <p:txBody>
          <a:bodyPr wrap="square" lIns="104464" tIns="62679" rIns="125357" bIns="62679" rtlCol="0">
            <a:spAutoFit/>
          </a:bodyPr>
          <a:lstStyle/>
          <a:p>
            <a:pPr marL="0" marR="0" lvl="0" indent="0" algn="ctr" defTabSz="457200" rtl="0" eaLnBrk="1" fontAlgn="auto" latinLnBrk="0" hangingPunct="1">
              <a:lnSpc>
                <a:spcPts val="1600"/>
              </a:lnSpc>
              <a:spcBef>
                <a:spcPts val="0"/>
              </a:spcBef>
              <a:buClrTx/>
              <a:buSzTx/>
              <a:buFontTx/>
              <a:buNone/>
              <a:tabLst/>
              <a:defRPr/>
            </a:pPr>
            <a:r>
              <a:rPr lang="en-US" sz="1400" b="1" i="0" u="none" strike="noStrike" kern="100" cap="none" spc="0" normalizeH="0" noProof="0" dirty="0">
                <a:ln>
                  <a:noFill/>
                </a:ln>
                <a:effectLst/>
                <a:uLnTx/>
                <a:uFillTx/>
                <a:ea typeface="BIZ UDPゴシック" panose="020B0400000000000000" pitchFamily="50" charset="-128"/>
                <a:cs typeface="Times New Roman" panose="02020603050405020304" pitchFamily="18" charset="0"/>
              </a:rPr>
              <a:t>From a “well-being” perspective, we aim to create an Osaka that is a win-win-win for everyone</a:t>
            </a:r>
            <a:br>
              <a:rPr lang="en-US" sz="1400" b="1" i="0" u="none" strike="noStrike" kern="100" cap="none" spc="0" normalizeH="0" noProof="0" dirty="0">
                <a:ln>
                  <a:noFill/>
                </a:ln>
                <a:effectLst/>
                <a:uLnTx/>
                <a:uFillTx/>
                <a:ea typeface="BIZ UDPゴシック" panose="020B0400000000000000" pitchFamily="50" charset="-128"/>
                <a:cs typeface="Times New Roman" panose="02020603050405020304" pitchFamily="18" charset="0"/>
              </a:rPr>
            </a:br>
            <a:r>
              <a:rPr lang="en-US" sz="1400" b="1" i="0" u="none" strike="noStrike" kern="100" cap="none" spc="0" normalizeH="0" noProof="0" dirty="0">
                <a:ln>
                  <a:noFill/>
                </a:ln>
                <a:effectLst/>
                <a:uLnTx/>
                <a:uFillTx/>
                <a:ea typeface="BIZ UDPゴシック" panose="020B0400000000000000" pitchFamily="50" charset="-128"/>
                <a:cs typeface="Times New Roman" panose="02020603050405020304" pitchFamily="18" charset="0"/>
              </a:rPr>
              <a:t>—a great place to live, to work, and to visit</a:t>
            </a:r>
          </a:p>
        </p:txBody>
      </p:sp>
      <p:sp>
        <p:nvSpPr>
          <p:cNvPr id="50" name="二等辺三角形 49">
            <a:extLst>
              <a:ext uri="{FF2B5EF4-FFF2-40B4-BE49-F238E27FC236}">
                <a16:creationId xmlns:a16="http://schemas.microsoft.com/office/drawing/2014/main" id="{8C045C39-A0B4-418B-5A73-D39E72542A57}"/>
              </a:ext>
            </a:extLst>
          </p:cNvPr>
          <p:cNvSpPr/>
          <p:nvPr/>
        </p:nvSpPr>
        <p:spPr>
          <a:xfrm rot="10800000">
            <a:off x="4326482" y="3844946"/>
            <a:ext cx="1322614" cy="294519"/>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36" name="テキスト ボックス 35">
            <a:extLst>
              <a:ext uri="{FF2B5EF4-FFF2-40B4-BE49-F238E27FC236}">
                <a16:creationId xmlns:a16="http://schemas.microsoft.com/office/drawing/2014/main" id="{9C9713C5-2B9B-44E8-67C8-54027564983A}"/>
              </a:ext>
            </a:extLst>
          </p:cNvPr>
          <p:cNvSpPr txBox="1"/>
          <p:nvPr/>
        </p:nvSpPr>
        <p:spPr>
          <a:xfrm>
            <a:off x="200445" y="747542"/>
            <a:ext cx="2879999" cy="338554"/>
          </a:xfrm>
          <a:prstGeom prst="rect">
            <a:avLst/>
          </a:prstGeom>
          <a:solidFill>
            <a:srgbClr val="0070C0"/>
          </a:solidFill>
          <a:ln>
            <a:solidFill>
              <a:srgbClr val="0070C0"/>
            </a:solidFill>
          </a:ln>
        </p:spPr>
        <p:txBody>
          <a:bodyPr wrap="square" rtlCol="0">
            <a:spAutoFit/>
          </a:bodyPr>
          <a:lstStyle/>
          <a:p>
            <a:pPr marL="128137" marR="0" lvl="0" indent="-128137" algn="ctr" defTabSz="4572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a:noFill/>
                </a:ln>
                <a:solidFill>
                  <a:prstClr val="white"/>
                </a:solidFill>
                <a:effectLst/>
                <a:uLnTx/>
                <a:uFillTx/>
                <a:ea typeface="BIZ UDPゴシック" panose="020B0400000000000000" pitchFamily="50" charset="-128"/>
                <a:cs typeface="+mn-cs"/>
              </a:rPr>
              <a:t>Fundamental Principles</a:t>
            </a:r>
          </a:p>
        </p:txBody>
      </p:sp>
      <p:sp>
        <p:nvSpPr>
          <p:cNvPr id="7" name="正方形/長方形 6">
            <a:extLst>
              <a:ext uri="{FF2B5EF4-FFF2-40B4-BE49-F238E27FC236}">
                <a16:creationId xmlns:a16="http://schemas.microsoft.com/office/drawing/2014/main" id="{1D65A961-2145-C772-4288-B88BA787F073}"/>
              </a:ext>
            </a:extLst>
          </p:cNvPr>
          <p:cNvSpPr/>
          <p:nvPr/>
        </p:nvSpPr>
        <p:spPr>
          <a:xfrm>
            <a:off x="350016" y="1153502"/>
            <a:ext cx="2880000" cy="38063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r>
              <a:rPr lang="en-US" sz="1400" b="1" noProof="0" dirty="0">
                <a:solidFill>
                  <a:prstClr val="white"/>
                </a:solidFill>
                <a:ea typeface="BIZ UDPゴシック" panose="020B0400000000000000" pitchFamily="50" charset="-128"/>
              </a:rPr>
              <a:t>Improving QoL through advanced technologies</a:t>
            </a:r>
          </a:p>
        </p:txBody>
      </p:sp>
      <p:sp>
        <p:nvSpPr>
          <p:cNvPr id="43" name="正方形/長方形 42">
            <a:extLst>
              <a:ext uri="{FF2B5EF4-FFF2-40B4-BE49-F238E27FC236}">
                <a16:creationId xmlns:a16="http://schemas.microsoft.com/office/drawing/2014/main" id="{F7E33A59-17E6-2C75-F773-BD6C9AACCC1E}"/>
              </a:ext>
            </a:extLst>
          </p:cNvPr>
          <p:cNvSpPr/>
          <p:nvPr/>
        </p:nvSpPr>
        <p:spPr>
          <a:xfrm>
            <a:off x="3452013" y="1159714"/>
            <a:ext cx="2993261" cy="38063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r>
              <a:rPr lang="en-US" sz="1400" b="1" noProof="0" dirty="0">
                <a:solidFill>
                  <a:prstClr val="white"/>
                </a:solidFill>
                <a:ea typeface="BIZ UDPゴシック" panose="020B0400000000000000" pitchFamily="50" charset="-128"/>
              </a:rPr>
              <a:t>An i</a:t>
            </a:r>
            <a:r>
              <a:rPr lang="en-US" sz="1400" b="1" i="0" u="none" strike="noStrike" kern="1200" cap="none" spc="0" normalizeH="0" noProof="0" dirty="0">
                <a:ln>
                  <a:noFill/>
                </a:ln>
                <a:solidFill>
                  <a:prstClr val="white"/>
                </a:solidFill>
                <a:effectLst/>
                <a:uLnTx/>
                <a:uFillTx/>
                <a:ea typeface="BIZ UDPゴシック" panose="020B0400000000000000" pitchFamily="50" charset="-128"/>
                <a:cs typeface="+mn-cs"/>
              </a:rPr>
              <a:t>nclusive society where diverse people coexist</a:t>
            </a:r>
          </a:p>
        </p:txBody>
      </p:sp>
      <p:sp>
        <p:nvSpPr>
          <p:cNvPr id="44" name="正方形/長方形 43">
            <a:extLst>
              <a:ext uri="{FF2B5EF4-FFF2-40B4-BE49-F238E27FC236}">
                <a16:creationId xmlns:a16="http://schemas.microsoft.com/office/drawing/2014/main" id="{39A0A94A-1B91-B9E0-ADB1-CD964AEC91AE}"/>
              </a:ext>
            </a:extLst>
          </p:cNvPr>
          <p:cNvSpPr/>
          <p:nvPr/>
        </p:nvSpPr>
        <p:spPr>
          <a:xfrm>
            <a:off x="6675984" y="1156929"/>
            <a:ext cx="2880000" cy="3834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r>
              <a:rPr lang="en-US" sz="1400" b="1" i="0" u="none" strike="noStrike" kern="1200" cap="none" spc="0" normalizeH="0" noProof="0" dirty="0">
                <a:ln>
                  <a:noFill/>
                </a:ln>
                <a:solidFill>
                  <a:prstClr val="white"/>
                </a:solidFill>
                <a:effectLst/>
                <a:uLnTx/>
                <a:uFillTx/>
                <a:ea typeface="BIZ UDPゴシック" panose="020B0400000000000000" pitchFamily="50" charset="-128"/>
                <a:cs typeface="+mn-cs"/>
              </a:rPr>
              <a:t>Maximizing the region’s appeal and vitality</a:t>
            </a:r>
          </a:p>
        </p:txBody>
      </p:sp>
      <p:sp>
        <p:nvSpPr>
          <p:cNvPr id="8" name="スライド番号プレースホルダー 1">
            <a:extLst>
              <a:ext uri="{FF2B5EF4-FFF2-40B4-BE49-F238E27FC236}">
                <a16:creationId xmlns:a16="http://schemas.microsoft.com/office/drawing/2014/main" id="{423B2120-9C2A-35AC-10F4-09F668A54072}"/>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45</a:t>
            </a:fld>
            <a:endParaRPr kumimoji="1" lang="en-US" noProof="0" dirty="0">
              <a:latin typeface="+mn-lt"/>
            </a:endParaRPr>
          </a:p>
        </p:txBody>
      </p:sp>
      <p:sp>
        <p:nvSpPr>
          <p:cNvPr id="9" name="正方形/長方形 8">
            <a:extLst>
              <a:ext uri="{FF2B5EF4-FFF2-40B4-BE49-F238E27FC236}">
                <a16:creationId xmlns:a16="http://schemas.microsoft.com/office/drawing/2014/main" id="{668253D8-9E0D-C144-1D4F-B8A79AC34BA9}"/>
              </a:ext>
            </a:extLst>
          </p:cNvPr>
          <p:cNvSpPr/>
          <p:nvPr/>
        </p:nvSpPr>
        <p:spPr>
          <a:xfrm>
            <a:off x="34788" y="77004"/>
            <a:ext cx="9906000" cy="400110"/>
          </a:xfrm>
          <a:prstGeom prst="rect">
            <a:avLst/>
          </a:prstGeom>
          <a:noFill/>
        </p:spPr>
        <p:txBody>
          <a:bodyPr wrap="square" lIns="91440" tIns="45720" rIns="91440" bIns="45720" rtlCol="0" anchor="t">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2000" b="1" i="0" u="none" strike="noStrike" kern="1200" cap="none" normalizeH="0" noProof="0" dirty="0">
                <a:ln>
                  <a:noFill/>
                </a:ln>
                <a:solidFill>
                  <a:prstClr val="white"/>
                </a:solidFill>
                <a:effectLst/>
                <a:uLnTx/>
                <a:uFillTx/>
                <a:ea typeface="HGS創英角ｺﾞｼｯｸUB"/>
              </a:rPr>
              <a:t>4. A Friendly </a:t>
            </a:r>
            <a:r>
              <a:rPr lang="en-US" sz="2000" b="1" noProof="0" dirty="0">
                <a:solidFill>
                  <a:prstClr val="white"/>
                </a:solidFill>
                <a:ea typeface="HGS創英角ｺﾞｼｯｸUB"/>
              </a:rPr>
              <a:t>C</a:t>
            </a:r>
            <a:r>
              <a:rPr lang="en-US" sz="2000" b="1" i="0" u="none" strike="noStrike" kern="1200" cap="none" normalizeH="0" noProof="0" dirty="0">
                <a:ln>
                  <a:noFill/>
                </a:ln>
                <a:solidFill>
                  <a:prstClr val="white"/>
                </a:solidFill>
                <a:effectLst/>
                <a:uLnTx/>
                <a:uFillTx/>
                <a:ea typeface="HGS創英角ｺﾞｼｯｸUB"/>
              </a:rPr>
              <a:t>ity that Embodies the Spirit of “</a:t>
            </a:r>
            <a:r>
              <a:rPr lang="en-US" sz="2000" b="1" noProof="0" dirty="0">
                <a:solidFill>
                  <a:prstClr val="white"/>
                </a:solidFill>
                <a:ea typeface="HGS創英角ｺﾞｼｯｸUB"/>
              </a:rPr>
              <a:t>C</a:t>
            </a:r>
            <a:r>
              <a:rPr lang="en-US" sz="2000" b="1" i="0" u="none" strike="noStrike" kern="1200" cap="none" normalizeH="0" noProof="0" dirty="0">
                <a:ln>
                  <a:noFill/>
                </a:ln>
                <a:solidFill>
                  <a:prstClr val="white"/>
                </a:solidFill>
                <a:effectLst/>
                <a:uLnTx/>
                <a:uFillTx/>
                <a:ea typeface="HGS創英角ｺﾞｼｯｸUB"/>
              </a:rPr>
              <a:t>an’t </a:t>
            </a:r>
            <a:r>
              <a:rPr lang="en-US" sz="2000" b="1" noProof="0" dirty="0">
                <a:solidFill>
                  <a:prstClr val="white"/>
                </a:solidFill>
                <a:ea typeface="HGS創英角ｺﾞｼｯｸUB"/>
              </a:rPr>
              <a:t>L</a:t>
            </a:r>
            <a:r>
              <a:rPr lang="en-US" sz="2000" b="1" i="0" u="none" strike="noStrike" kern="1200" cap="none" normalizeH="0" noProof="0" dirty="0">
                <a:ln>
                  <a:noFill/>
                </a:ln>
                <a:solidFill>
                  <a:prstClr val="white"/>
                </a:solidFill>
                <a:effectLst/>
                <a:uLnTx/>
                <a:uFillTx/>
                <a:ea typeface="HGS創英角ｺﾞｼｯｸUB"/>
              </a:rPr>
              <a:t>eave </a:t>
            </a:r>
            <a:r>
              <a:rPr lang="en-US" sz="2000" b="1" noProof="0" dirty="0">
                <a:solidFill>
                  <a:prstClr val="white"/>
                </a:solidFill>
                <a:ea typeface="HGS創英角ｺﾞｼｯｸUB"/>
              </a:rPr>
              <a:t>I</a:t>
            </a:r>
            <a:r>
              <a:rPr lang="en-US" sz="2000" b="1" i="0" u="none" strike="noStrike" kern="1200" cap="none" normalizeH="0" noProof="0" dirty="0">
                <a:ln>
                  <a:noFill/>
                </a:ln>
                <a:solidFill>
                  <a:prstClr val="white"/>
                </a:solidFill>
                <a:effectLst/>
                <a:uLnTx/>
                <a:uFillTx/>
                <a:ea typeface="HGS創英角ｺﾞｼｯｸUB"/>
              </a:rPr>
              <a:t>t </a:t>
            </a:r>
            <a:r>
              <a:rPr lang="en-US" sz="2000" b="1" noProof="0" dirty="0">
                <a:solidFill>
                  <a:prstClr val="white"/>
                </a:solidFill>
                <a:ea typeface="HGS創英角ｺﾞｼｯｸUB"/>
              </a:rPr>
              <a:t>A</a:t>
            </a:r>
            <a:r>
              <a:rPr lang="en-US" sz="2000" b="1" i="0" u="none" strike="noStrike" kern="1200" cap="none" normalizeH="0" noProof="0" dirty="0">
                <a:ln>
                  <a:noFill/>
                </a:ln>
                <a:solidFill>
                  <a:prstClr val="white"/>
                </a:solidFill>
                <a:effectLst/>
                <a:uLnTx/>
                <a:uFillTx/>
                <a:ea typeface="HGS創英角ｺﾞｼｯｸUB"/>
              </a:rPr>
              <a:t>lone” and “Give </a:t>
            </a:r>
            <a:r>
              <a:rPr lang="en-US" sz="2000" b="1" noProof="0" dirty="0">
                <a:solidFill>
                  <a:prstClr val="white"/>
                </a:solidFill>
                <a:ea typeface="HGS創英角ｺﾞｼｯｸUB"/>
              </a:rPr>
              <a:t>I</a:t>
            </a:r>
            <a:r>
              <a:rPr lang="en-US" sz="2000" b="1" i="0" u="none" strike="noStrike" kern="1200" cap="none" normalizeH="0" noProof="0" dirty="0">
                <a:ln>
                  <a:noFill/>
                </a:ln>
                <a:solidFill>
                  <a:prstClr val="white"/>
                </a:solidFill>
                <a:effectLst/>
                <a:uLnTx/>
                <a:uFillTx/>
                <a:ea typeface="HGS創英角ｺﾞｼｯｸUB"/>
              </a:rPr>
              <a:t>t a Try”</a:t>
            </a:r>
          </a:p>
        </p:txBody>
      </p:sp>
      <p:sp>
        <p:nvSpPr>
          <p:cNvPr id="4" name="円/楕円 72">
            <a:extLst>
              <a:ext uri="{FF2B5EF4-FFF2-40B4-BE49-F238E27FC236}">
                <a16:creationId xmlns:a16="http://schemas.microsoft.com/office/drawing/2014/main" id="{178E608F-80E5-9135-EB98-7B6201BB2C91}"/>
              </a:ext>
            </a:extLst>
          </p:cNvPr>
          <p:cNvSpPr/>
          <p:nvPr/>
        </p:nvSpPr>
        <p:spPr>
          <a:xfrm>
            <a:off x="6597701" y="5309267"/>
            <a:ext cx="2700000" cy="900000"/>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714" b="1" noProof="0" dirty="0">
              <a:solidFill>
                <a:prstClr val="black"/>
              </a:solidFill>
              <a:ea typeface="Meiryo UI" panose="020B0604030504040204" pitchFamily="50" charset="-128"/>
            </a:endParaRPr>
          </a:p>
        </p:txBody>
      </p:sp>
      <p:sp>
        <p:nvSpPr>
          <p:cNvPr id="10" name="円/楕円 72">
            <a:extLst>
              <a:ext uri="{FF2B5EF4-FFF2-40B4-BE49-F238E27FC236}">
                <a16:creationId xmlns:a16="http://schemas.microsoft.com/office/drawing/2014/main" id="{A5F19F85-7C79-C1AC-1FE3-947256565F1B}"/>
              </a:ext>
            </a:extLst>
          </p:cNvPr>
          <p:cNvSpPr/>
          <p:nvPr/>
        </p:nvSpPr>
        <p:spPr>
          <a:xfrm>
            <a:off x="692902" y="5309092"/>
            <a:ext cx="2700000" cy="900000"/>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714" b="1" i="0" u="none" strike="noStrike" kern="1200" cap="none" spc="0" normalizeH="0" baseline="0" noProof="0" dirty="0">
              <a:ln>
                <a:noFill/>
              </a:ln>
              <a:solidFill>
                <a:prstClr val="black"/>
              </a:solidFill>
              <a:effectLst/>
              <a:uLnTx/>
              <a:uFillTx/>
              <a:ea typeface="Meiryo UI" panose="020B0604030504040204" pitchFamily="50" charset="-128"/>
              <a:cs typeface="Meiryo UI" panose="020B0604030504040204" pitchFamily="50" charset="-128"/>
            </a:endParaRPr>
          </a:p>
        </p:txBody>
      </p:sp>
      <p:sp>
        <p:nvSpPr>
          <p:cNvPr id="11" name="円/楕円 72">
            <a:extLst>
              <a:ext uri="{FF2B5EF4-FFF2-40B4-BE49-F238E27FC236}">
                <a16:creationId xmlns:a16="http://schemas.microsoft.com/office/drawing/2014/main" id="{1D2458C9-2685-EBC5-FE92-CF4265E5DC2C}"/>
              </a:ext>
            </a:extLst>
          </p:cNvPr>
          <p:cNvSpPr/>
          <p:nvPr/>
        </p:nvSpPr>
        <p:spPr>
          <a:xfrm>
            <a:off x="3609754" y="5309267"/>
            <a:ext cx="2700000" cy="90000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714" b="1" noProof="0" dirty="0">
              <a:solidFill>
                <a:prstClr val="black"/>
              </a:solidFill>
              <a:ea typeface="Meiryo UI" panose="020B0604030504040204" pitchFamily="50" charset="-128"/>
            </a:endParaRPr>
          </a:p>
        </p:txBody>
      </p:sp>
      <p:sp>
        <p:nvSpPr>
          <p:cNvPr id="12" name="円/楕円 72">
            <a:extLst>
              <a:ext uri="{FF2B5EF4-FFF2-40B4-BE49-F238E27FC236}">
                <a16:creationId xmlns:a16="http://schemas.microsoft.com/office/drawing/2014/main" id="{34DF20F6-FD31-89F7-D39A-977D9C037777}"/>
              </a:ext>
            </a:extLst>
          </p:cNvPr>
          <p:cNvSpPr/>
          <p:nvPr/>
        </p:nvSpPr>
        <p:spPr>
          <a:xfrm>
            <a:off x="644160" y="5446397"/>
            <a:ext cx="2786237" cy="72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800"/>
              </a:lnSpc>
              <a:spcBef>
                <a:spcPts val="0"/>
              </a:spcBef>
              <a:spcAft>
                <a:spcPts val="0"/>
              </a:spcAft>
              <a:buClrTx/>
              <a:buSzTx/>
              <a:buFontTx/>
              <a:buNone/>
              <a:tabLst/>
              <a:defRPr/>
            </a:pPr>
            <a:r>
              <a:rPr lang="en-US" b="1" i="0" u="none" strike="noStrike" kern="1200" cap="none" spc="0" normalizeH="0" noProof="0" dirty="0">
                <a:ln>
                  <a:noFill/>
                </a:ln>
                <a:solidFill>
                  <a:schemeClr val="tx1"/>
                </a:solidFill>
                <a:effectLst/>
                <a:uLnTx/>
                <a:uFillTx/>
                <a:ea typeface="BIZ UDPゴシック" panose="020B0400000000000000" pitchFamily="50" charset="-128"/>
                <a:cs typeface="Meiryo UI" panose="020B0604030504040204" pitchFamily="50" charset="-128"/>
              </a:rPr>
              <a:t>[1] </a:t>
            </a:r>
            <a:r>
              <a:rPr lang="en-US" i="0" u="none" strike="noStrike" kern="1200" cap="none" spc="0" normalizeH="0" noProof="0" dirty="0">
                <a:ln>
                  <a:noFill/>
                </a:ln>
                <a:solidFill>
                  <a:schemeClr val="tx1"/>
                </a:solidFill>
                <a:effectLst/>
                <a:uLnTx/>
                <a:uFillTx/>
                <a:ea typeface="BIZ UDPゴシック" panose="020B0400000000000000" pitchFamily="50" charset="-128"/>
                <a:cs typeface="Meiryo UI" panose="020B0604030504040204" pitchFamily="50" charset="-128"/>
              </a:rPr>
              <a:t>Increase QoL</a:t>
            </a:r>
          </a:p>
          <a:p>
            <a:pPr marL="0" marR="0" lvl="0" indent="0" algn="ctr" defTabSz="457200" rtl="0" eaLnBrk="1" fontAlgn="auto" latinLnBrk="0" hangingPunct="1">
              <a:lnSpc>
                <a:spcPts val="1800"/>
              </a:lnSpc>
              <a:spcBef>
                <a:spcPts val="0"/>
              </a:spcBef>
              <a:spcAft>
                <a:spcPts val="0"/>
              </a:spcAft>
              <a:buClrTx/>
              <a:buSzTx/>
              <a:buFontTx/>
              <a:buNone/>
              <a:tabLst/>
              <a:defRPr/>
            </a:pPr>
            <a:r>
              <a:rPr lang="en-US" b="1" i="0" u="none" strike="noStrike" kern="1200" cap="none" spc="0" normalizeH="0" noProof="0" dirty="0">
                <a:ln>
                  <a:noFill/>
                </a:ln>
                <a:solidFill>
                  <a:schemeClr val="tx1"/>
                </a:solidFill>
                <a:effectLst/>
                <a:uLnTx/>
                <a:uFillTx/>
                <a:ea typeface="BIZ UDPゴシック" panose="020B0400000000000000" pitchFamily="50" charset="-128"/>
                <a:cs typeface="Meiryo UI" panose="020B0604030504040204" pitchFamily="50" charset="-128"/>
              </a:rPr>
              <a:t>Integrating cutting-edge technologies into everyday life</a:t>
            </a:r>
          </a:p>
        </p:txBody>
      </p:sp>
      <p:sp>
        <p:nvSpPr>
          <p:cNvPr id="13" name="円/楕円 72">
            <a:extLst>
              <a:ext uri="{FF2B5EF4-FFF2-40B4-BE49-F238E27FC236}">
                <a16:creationId xmlns:a16="http://schemas.microsoft.com/office/drawing/2014/main" id="{D768459E-5D95-5C61-E22A-B3CFA8C91066}"/>
              </a:ext>
            </a:extLst>
          </p:cNvPr>
          <p:cNvSpPr/>
          <p:nvPr/>
        </p:nvSpPr>
        <p:spPr>
          <a:xfrm>
            <a:off x="3558248" y="5420997"/>
            <a:ext cx="2862058" cy="72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ts val="1800"/>
              </a:lnSpc>
            </a:pPr>
            <a:r>
              <a:rPr lang="en-US" b="1" noProof="0" dirty="0">
                <a:solidFill>
                  <a:schemeClr val="tx1"/>
                </a:solidFill>
                <a:ea typeface="BIZ UDPゴシック" panose="020B0400000000000000" pitchFamily="50" charset="-128"/>
              </a:rPr>
              <a:t>[2] Creating </a:t>
            </a:r>
            <a:r>
              <a:rPr lang="en-US" noProof="0" dirty="0">
                <a:solidFill>
                  <a:schemeClr val="tx1"/>
                </a:solidFill>
                <a:ea typeface="BIZ UDPゴシック" panose="020B0400000000000000" pitchFamily="50" charset="-128"/>
              </a:rPr>
              <a:t>a friendly </a:t>
            </a:r>
            <a:r>
              <a:rPr lang="en-US" b="1" noProof="0" dirty="0">
                <a:solidFill>
                  <a:schemeClr val="tx1"/>
                </a:solidFill>
                <a:ea typeface="BIZ UDPゴシック" panose="020B0400000000000000" pitchFamily="50" charset="-128"/>
              </a:rPr>
              <a:t>symbiotic society</a:t>
            </a:r>
          </a:p>
        </p:txBody>
      </p:sp>
      <p:sp>
        <p:nvSpPr>
          <p:cNvPr id="14" name="円/楕円 72">
            <a:extLst>
              <a:ext uri="{FF2B5EF4-FFF2-40B4-BE49-F238E27FC236}">
                <a16:creationId xmlns:a16="http://schemas.microsoft.com/office/drawing/2014/main" id="{65606A05-C7E5-5EA4-1924-F39E95FA2922}"/>
              </a:ext>
            </a:extLst>
          </p:cNvPr>
          <p:cNvSpPr/>
          <p:nvPr/>
        </p:nvSpPr>
        <p:spPr>
          <a:xfrm>
            <a:off x="6547740" y="5419689"/>
            <a:ext cx="2786237" cy="72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ts val="1800"/>
              </a:lnSpc>
            </a:pPr>
            <a:r>
              <a:rPr lang="en-US" b="1" noProof="0" dirty="0">
                <a:solidFill>
                  <a:prstClr val="black"/>
                </a:solidFill>
                <a:ea typeface="BIZ UDPゴシック" panose="020B0400000000000000" pitchFamily="50" charset="-128"/>
              </a:rPr>
              <a:t>[3] Revitalizing local communities</a:t>
            </a:r>
            <a:r>
              <a:rPr lang="en-US" noProof="0" dirty="0">
                <a:solidFill>
                  <a:prstClr val="black"/>
                </a:solidFill>
                <a:ea typeface="BIZ UDPゴシック" panose="020B0400000000000000" pitchFamily="50" charset="-128"/>
              </a:rPr>
              <a:t> and</a:t>
            </a:r>
            <a:r>
              <a:rPr lang="en-US" b="1" noProof="0" dirty="0">
                <a:solidFill>
                  <a:prstClr val="black"/>
                </a:solidFill>
                <a:ea typeface="BIZ UDPゴシック" panose="020B0400000000000000" pitchFamily="50" charset="-128"/>
              </a:rPr>
              <a:t> enhancing fundamental local government functions</a:t>
            </a:r>
          </a:p>
        </p:txBody>
      </p:sp>
    </p:spTree>
    <p:extLst>
      <p:ext uri="{BB962C8B-B14F-4D97-AF65-F5344CB8AC3E}">
        <p14:creationId xmlns:p14="http://schemas.microsoft.com/office/powerpoint/2010/main" val="2113333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107CFA34-7ADE-487E-8D68-81330E927D88}"/>
              </a:ext>
            </a:extLst>
          </p:cNvPr>
          <p:cNvSpPr/>
          <p:nvPr/>
        </p:nvSpPr>
        <p:spPr>
          <a:xfrm>
            <a:off x="197710" y="2046390"/>
            <a:ext cx="9495274" cy="789306"/>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1) Making air travel accessible to everyone</a:t>
            </a:r>
            <a:endParaRPr lang="en-US" sz="1100" noProof="0" dirty="0">
              <a:solidFill>
                <a:schemeClr val="tx1"/>
              </a:solidFill>
              <a:ea typeface="Meiryo UI"/>
            </a:endParaRPr>
          </a:p>
          <a:p>
            <a:pPr rtl="0">
              <a:spcBef>
                <a:spcPts val="600"/>
              </a:spcBef>
            </a:pPr>
            <a:r>
              <a:rPr lang="en-US" sz="1100" b="1" noProof="0" dirty="0">
                <a:solidFill>
                  <a:schemeClr val="tx1"/>
                </a:solidFill>
                <a:ea typeface="游ゴシック"/>
              </a:rPr>
              <a:t>　・Social implementation of Advanced Air Mobility</a:t>
            </a:r>
            <a:endParaRPr lang="en-US" sz="1100" noProof="0" dirty="0">
              <a:solidFill>
                <a:schemeClr val="tx1"/>
              </a:solidFill>
              <a:ea typeface="游ゴシック"/>
            </a:endParaRPr>
          </a:p>
          <a:p>
            <a:pPr marL="466725" indent="-466725" rtl="0"/>
            <a:r>
              <a:rPr lang="en-US" sz="900" noProof="0" dirty="0">
                <a:solidFill>
                  <a:schemeClr val="tx1"/>
                </a:solidFill>
                <a:ea typeface="游ゴシック"/>
              </a:rPr>
              <a:t>　　　⇒ Compared to existing aircraft, it offers features better suited to everyday and short-distance travel in terms of environmental performance, quietness, convenience and cost. We aim to implement it as a more accessible means of air travel and to utilize it in the future emergency medical services and disaster countermeasure.</a:t>
            </a:r>
          </a:p>
          <a:p>
            <a:pPr rtl="0"/>
            <a:r>
              <a:rPr lang="en-US" sz="1000" noProof="0" dirty="0">
                <a:solidFill>
                  <a:schemeClr val="tx1"/>
                </a:solidFill>
                <a:ea typeface="游ゴシック"/>
              </a:rPr>
              <a:t>　　　　　</a:t>
            </a:r>
            <a:endParaRPr lang="en-US" noProof="0" dirty="0">
              <a:solidFill>
                <a:schemeClr val="tx1"/>
              </a:solidFill>
              <a:ea typeface="游ゴシック"/>
            </a:endParaRPr>
          </a:p>
        </p:txBody>
      </p:sp>
      <p:sp>
        <p:nvSpPr>
          <p:cNvPr id="16" name="テキスト ボックス 15">
            <a:extLst>
              <a:ext uri="{FF2B5EF4-FFF2-40B4-BE49-F238E27FC236}">
                <a16:creationId xmlns:a16="http://schemas.microsoft.com/office/drawing/2014/main" id="{725AD9E5-A57E-499B-85F3-DF5DF7BAF073}"/>
              </a:ext>
            </a:extLst>
          </p:cNvPr>
          <p:cNvSpPr txBox="1"/>
          <p:nvPr/>
        </p:nvSpPr>
        <p:spPr>
          <a:xfrm>
            <a:off x="0" y="919713"/>
            <a:ext cx="5329881" cy="307777"/>
          </a:xfrm>
          <a:prstGeom prst="rect">
            <a:avLst/>
          </a:prstGeom>
          <a:noFill/>
          <a:ln>
            <a:noFill/>
          </a:ln>
        </p:spPr>
        <p:txBody>
          <a:bodyPr wrap="square" rtlCol="0">
            <a:spAutoFit/>
          </a:bodyPr>
          <a:lstStyle/>
          <a:p>
            <a:pPr lvl="0" defTabSz="653156">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(1) New, efficient and stress-free </a:t>
            </a:r>
            <a:r>
              <a:rPr lang="en-US" sz="1400" b="1" noProof="0" dirty="0">
                <a:ea typeface="游ゴシック"/>
                <a:cs typeface="Calibri"/>
              </a:rPr>
              <a:t>transportation</a:t>
            </a:r>
            <a:r>
              <a:rPr lang="en-US" sz="1400" noProof="0" dirty="0">
                <a:ea typeface="游ゴシック"/>
                <a:cs typeface="Calibri"/>
              </a:rPr>
              <a:t> </a:t>
            </a:r>
            <a:r>
              <a:rPr lang="en-US" sz="1400" b="1" noProof="0" dirty="0">
                <a:solidFill>
                  <a:schemeClr val="tx1"/>
                </a:solidFill>
                <a:ea typeface="BIZ UDゴシック" panose="020B0400000000000000" pitchFamily="49" charset="-128"/>
                <a:cs typeface="HGP創英角ｺﾞｼｯｸUB" panose="020B0900000000000000" pitchFamily="50" charset="-128"/>
              </a:rPr>
              <a:t>service</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18" name="四角形: 角を丸くする 17">
            <a:extLst>
              <a:ext uri="{FF2B5EF4-FFF2-40B4-BE49-F238E27FC236}">
                <a16:creationId xmlns:a16="http://schemas.microsoft.com/office/drawing/2014/main" id="{4A4D5EBD-307A-4B4F-BF77-5E98AF561688}"/>
              </a:ext>
            </a:extLst>
          </p:cNvPr>
          <p:cNvSpPr/>
          <p:nvPr/>
        </p:nvSpPr>
        <p:spPr>
          <a:xfrm>
            <a:off x="365414" y="1194205"/>
            <a:ext cx="9190478" cy="789306"/>
          </a:xfrm>
          <a:prstGeom prst="roundRect">
            <a:avLst>
              <a:gd name="adj" fmla="val 0"/>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r>
              <a:rPr lang="en-US" sz="900" noProof="0" dirty="0">
                <a:solidFill>
                  <a:schemeClr val="tx1"/>
                </a:solidFill>
                <a:ea typeface="游ゴシック"/>
              </a:rPr>
              <a:t>○ The growing need for efficient, stress-free </a:t>
            </a:r>
            <a:r>
              <a:rPr lang="en-US" sz="900" b="1" noProof="0" dirty="0">
                <a:solidFill>
                  <a:schemeClr val="tx1"/>
                </a:solidFill>
                <a:ea typeface="游ゴシック"/>
                <a:cs typeface="Calibri"/>
              </a:rPr>
              <a:t>transportation</a:t>
            </a:r>
            <a:r>
              <a:rPr lang="en-US" sz="900" b="1" noProof="0" dirty="0">
                <a:solidFill>
                  <a:schemeClr val="tx1"/>
                </a:solidFill>
                <a:ea typeface="游ゴシック"/>
              </a:rPr>
              <a:t> services utilizing cutting-edge technologies </a:t>
            </a:r>
            <a:r>
              <a:rPr lang="en-US" sz="900" noProof="0" dirty="0">
                <a:solidFill>
                  <a:schemeClr val="tx1"/>
                </a:solidFill>
                <a:ea typeface="游ゴシック"/>
              </a:rPr>
              <a:t>to address urban congestion and aging population</a:t>
            </a:r>
            <a:endParaRPr lang="en-US" sz="900" noProof="0" dirty="0">
              <a:solidFill>
                <a:schemeClr val="tx1"/>
              </a:solidFill>
              <a:ea typeface="游ゴシック"/>
              <a:cs typeface="Calibri"/>
            </a:endParaRPr>
          </a:p>
          <a:p>
            <a:pPr marL="133350" indent="-133350" rtl="0"/>
            <a:r>
              <a:rPr lang="en-US" sz="900" noProof="0" dirty="0">
                <a:solidFill>
                  <a:schemeClr val="tx1"/>
                </a:solidFill>
                <a:ea typeface="游ゴシック"/>
              </a:rPr>
              <a:t>○ </a:t>
            </a:r>
            <a:r>
              <a:rPr lang="en-US" sz="900" b="1" noProof="0" dirty="0">
                <a:solidFill>
                  <a:schemeClr val="tx1"/>
                </a:solidFill>
                <a:ea typeface="游ゴシック"/>
              </a:rPr>
              <a:t>Advanced Air Mobility </a:t>
            </a:r>
            <a:r>
              <a:rPr lang="en-US" sz="900" noProof="0" dirty="0">
                <a:solidFill>
                  <a:schemeClr val="tx1"/>
                </a:solidFill>
                <a:ea typeface="游ゴシック"/>
              </a:rPr>
              <a:t>will serve as a new mode of transport between and within cities. </a:t>
            </a:r>
            <a:r>
              <a:rPr lang="en-US" sz="900" b="1" noProof="0" dirty="0">
                <a:solidFill>
                  <a:schemeClr val="tx1"/>
                </a:solidFill>
                <a:ea typeface="游ゴシック"/>
              </a:rPr>
              <a:t>Autonomous driving services </a:t>
            </a:r>
            <a:r>
              <a:rPr lang="en-US" sz="900" noProof="0" dirty="0">
                <a:solidFill>
                  <a:schemeClr val="tx1"/>
                </a:solidFill>
                <a:ea typeface="游ゴシック"/>
              </a:rPr>
              <a:t>enhance safety and convenience, and help address labor shortages and support depopulated areas. </a:t>
            </a:r>
            <a:endParaRPr lang="en-US" sz="900" noProof="0" dirty="0">
              <a:solidFill>
                <a:schemeClr val="tx1"/>
              </a:solidFill>
              <a:ea typeface="Calibri"/>
              <a:cs typeface="Calibri"/>
            </a:endParaRPr>
          </a:p>
          <a:p>
            <a:pPr rtl="0"/>
            <a:r>
              <a:rPr lang="en-US" sz="900" noProof="0" dirty="0">
                <a:solidFill>
                  <a:schemeClr val="tx1"/>
                </a:solidFill>
                <a:ea typeface="游ゴシック"/>
              </a:rPr>
              <a:t>○ </a:t>
            </a:r>
            <a:r>
              <a:rPr lang="en-US" sz="900" b="1" noProof="0" dirty="0" err="1">
                <a:solidFill>
                  <a:schemeClr val="tx1"/>
                </a:solidFill>
                <a:ea typeface="游ゴシック"/>
              </a:rPr>
              <a:t>MaaS</a:t>
            </a:r>
            <a:r>
              <a:rPr lang="en-US" sz="900" noProof="0" dirty="0">
                <a:solidFill>
                  <a:schemeClr val="tx1"/>
                </a:solidFill>
                <a:ea typeface="游ゴシック"/>
              </a:rPr>
              <a:t> (Mobility as a Service) provides a system that allows users to select the most suitable mode of transport via a single platform, thereby enabling efficient travel.</a:t>
            </a:r>
            <a:endParaRPr lang="en-US" sz="900" noProof="0" dirty="0">
              <a:solidFill>
                <a:schemeClr val="tx1"/>
              </a:solidFill>
              <a:ea typeface="Calibri"/>
              <a:cs typeface="Calibri"/>
            </a:endParaRPr>
          </a:p>
          <a:p>
            <a:pPr rtl="0"/>
            <a:r>
              <a:rPr lang="en-US" sz="900" noProof="0" dirty="0">
                <a:solidFill>
                  <a:schemeClr val="tx1"/>
                </a:solidFill>
                <a:ea typeface="游ゴシック"/>
              </a:rPr>
              <a:t>○ These cutting-edge technologies will be integrated into society, thereby realizing sustainable and pleasant cities.</a:t>
            </a:r>
            <a:endParaRPr lang="en-US" sz="1600" noProof="0" dirty="0">
              <a:solidFill>
                <a:schemeClr val="tx1"/>
              </a:solidFill>
              <a:ea typeface="游ゴシック"/>
            </a:endParaRPr>
          </a:p>
        </p:txBody>
      </p:sp>
      <p:sp>
        <p:nvSpPr>
          <p:cNvPr id="9" name="正方形/長方形 8">
            <a:extLst>
              <a:ext uri="{FF2B5EF4-FFF2-40B4-BE49-F238E27FC236}">
                <a16:creationId xmlns:a16="http://schemas.microsoft.com/office/drawing/2014/main" id="{75982A6F-AD9E-4E51-B640-A46F05E1EF25}"/>
              </a:ext>
            </a:extLst>
          </p:cNvPr>
          <p:cNvSpPr/>
          <p:nvPr/>
        </p:nvSpPr>
        <p:spPr>
          <a:xfrm>
            <a:off x="197710" y="2898575"/>
            <a:ext cx="9495274" cy="1485283"/>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2) Achieving autonomous driving services</a:t>
            </a:r>
            <a:endParaRPr kumimoji="1" lang="en-US" sz="1100" b="1" noProof="0" dirty="0">
              <a:solidFill>
                <a:schemeClr val="tx1"/>
              </a:solidFill>
            </a:endParaRPr>
          </a:p>
          <a:p>
            <a:pPr rtl="0">
              <a:spcBef>
                <a:spcPts val="600"/>
              </a:spcBef>
            </a:pPr>
            <a:r>
              <a:rPr lang="en-US" sz="1100" b="1" noProof="0" dirty="0">
                <a:solidFill>
                  <a:schemeClr val="tx1"/>
                </a:solidFill>
              </a:rPr>
              <a:t>　・Social implementation of autonomous buses</a:t>
            </a:r>
            <a:endParaRPr kumimoji="1" lang="en-US" sz="1100" b="1" noProof="0" dirty="0">
              <a:solidFill>
                <a:schemeClr val="tx1"/>
              </a:solidFill>
            </a:endParaRPr>
          </a:p>
          <a:p>
            <a:pPr marL="484188" indent="-484188"/>
            <a:r>
              <a:rPr lang="en-US" sz="900" noProof="0" dirty="0">
                <a:solidFill>
                  <a:schemeClr val="tx1"/>
                </a:solidFill>
                <a:ea typeface="游ゴシック"/>
              </a:rPr>
              <a:t>　　　⇒ By building on and utilizing the technologies developed during the Expo, we aim to carry out passenger pilot projects to provide </a:t>
            </a:r>
            <a:r>
              <a:rPr lang="en-US" sz="900" noProof="0" dirty="0">
                <a:solidFill>
                  <a:schemeClr val="tx1"/>
                </a:solidFill>
                <a:ea typeface="游ゴシック"/>
                <a:cs typeface="Calibri"/>
              </a:rPr>
              <a:t>transportation</a:t>
            </a:r>
            <a:r>
              <a:rPr lang="en-US" sz="900" noProof="0" dirty="0">
                <a:solidFill>
                  <a:schemeClr val="tx1"/>
                </a:solidFill>
                <a:ea typeface="游ゴシック"/>
              </a:rPr>
              <a:t> services that enhance international competitiveness and ensure sustainable local public transport, thereby working towards the implementation of Level 4 autonomous driving.</a:t>
            </a:r>
            <a:endParaRPr kumimoji="1" lang="en-US" sz="900" noProof="0" dirty="0">
              <a:solidFill>
                <a:schemeClr val="tx1"/>
              </a:solidFill>
              <a:ea typeface="游ゴシック"/>
            </a:endParaRPr>
          </a:p>
          <a:p>
            <a:pPr marL="484188" indent="-484188" rtl="0"/>
            <a:r>
              <a:rPr lang="en-US" sz="900" noProof="0" dirty="0">
                <a:solidFill>
                  <a:schemeClr val="tx1"/>
                </a:solidFill>
                <a:ea typeface="游ゴシック"/>
              </a:rPr>
              <a:t>　　　      We will share the expertise gained from the pilot projects in the </a:t>
            </a:r>
            <a:r>
              <a:rPr lang="en-US" sz="900" noProof="0" dirty="0" err="1">
                <a:solidFill>
                  <a:schemeClr val="tx1"/>
                </a:solidFill>
                <a:ea typeface="游ゴシック"/>
              </a:rPr>
              <a:t>Minamikawachi</a:t>
            </a:r>
            <a:r>
              <a:rPr lang="en-US" sz="900" noProof="0" dirty="0">
                <a:solidFill>
                  <a:schemeClr val="tx1"/>
                </a:solidFill>
                <a:ea typeface="游ゴシック"/>
              </a:rPr>
              <a:t> region with municipalities across the prefecture to support the social implementation of autonomous buses.</a:t>
            </a:r>
          </a:p>
          <a:p>
            <a:pPr rtl="0">
              <a:spcBef>
                <a:spcPts val="600"/>
              </a:spcBef>
            </a:pPr>
            <a:r>
              <a:rPr lang="en-US" sz="1100" b="1" noProof="0" dirty="0">
                <a:solidFill>
                  <a:schemeClr val="tx1"/>
                </a:solidFill>
              </a:rPr>
              <a:t>　・Encouraging the introduction of autonomous taxis</a:t>
            </a:r>
          </a:p>
          <a:p>
            <a:pPr marL="473075" indent="-473075"/>
            <a:r>
              <a:rPr lang="en-US" sz="900" noProof="0" dirty="0">
                <a:solidFill>
                  <a:schemeClr val="tx1"/>
                </a:solidFill>
                <a:ea typeface="游ゴシック"/>
              </a:rPr>
              <a:t>　　     ⇒ We aim to research and examine the introduction of autonomous taxis, which are expected to alleviate traffic congestion and reduce travelling times, as well as help address driver shortages and maintain local </a:t>
            </a:r>
            <a:r>
              <a:rPr lang="en-US" sz="900" noProof="0" dirty="0">
                <a:solidFill>
                  <a:schemeClr val="tx1"/>
                </a:solidFill>
                <a:ea typeface="游ゴシック"/>
                <a:cs typeface="Calibri"/>
              </a:rPr>
              <a:t>transportation</a:t>
            </a:r>
            <a:r>
              <a:rPr lang="en-US" sz="900" noProof="0" dirty="0">
                <a:solidFill>
                  <a:schemeClr val="tx1"/>
                </a:solidFill>
                <a:ea typeface="游ゴシック"/>
              </a:rPr>
              <a:t> services. </a:t>
            </a:r>
            <a:endParaRPr lang="en-US" sz="900" strike="sngStrike" noProof="0" dirty="0">
              <a:solidFill>
                <a:schemeClr val="tx1"/>
              </a:solidFill>
              <a:ea typeface="游ゴシック" panose="020B0400000000000000" pitchFamily="34" charset="-128"/>
              <a:cs typeface="Calibri" panose="020F0502020204030204"/>
            </a:endParaRPr>
          </a:p>
        </p:txBody>
      </p:sp>
      <p:sp>
        <p:nvSpPr>
          <p:cNvPr id="11" name="正方形/長方形 10">
            <a:extLst>
              <a:ext uri="{FF2B5EF4-FFF2-40B4-BE49-F238E27FC236}">
                <a16:creationId xmlns:a16="http://schemas.microsoft.com/office/drawing/2014/main" id="{88DA6158-0BB4-44E6-B9D4-78B5C2B6129B}"/>
              </a:ext>
            </a:extLst>
          </p:cNvPr>
          <p:cNvSpPr/>
          <p:nvPr/>
        </p:nvSpPr>
        <p:spPr>
          <a:xfrm>
            <a:off x="0" y="68851"/>
            <a:ext cx="9906000" cy="400110"/>
          </a:xfrm>
          <a:prstGeom prst="rect">
            <a:avLst/>
          </a:prstGeom>
          <a:noFill/>
        </p:spPr>
        <p:txBody>
          <a:bodyPr wrap="square" lIns="91440" tIns="45720" rIns="91440" bIns="45720" rtlCol="0" anchor="t">
            <a:spAutoFit/>
          </a:bodyPr>
          <a:lstStyle/>
          <a:p>
            <a:pPr defTabSz="742950">
              <a:defRPr/>
            </a:pPr>
            <a:r>
              <a:rPr lang="en-US" sz="2000" b="1" i="0" u="none" strike="noStrike" kern="1200" cap="none" spc="0" normalizeH="0" noProof="0" dirty="0">
                <a:ln>
                  <a:noFill/>
                </a:ln>
                <a:solidFill>
                  <a:prstClr val="white"/>
                </a:solidFill>
                <a:effectLst/>
                <a:uLnTx/>
                <a:uFillTx/>
                <a:ea typeface="HGS創英角ｺﾞｼｯｸUB"/>
              </a:rPr>
              <a:t>4. </a:t>
            </a:r>
            <a:r>
              <a:rPr lang="en-US" sz="2000" b="1" noProof="0" dirty="0">
                <a:solidFill>
                  <a:prstClr val="white"/>
                </a:solidFill>
                <a:ea typeface="HGS創英角ｺﾞｼｯｸUB"/>
              </a:rPr>
              <a:t>A Friendly City that Embodies the Spirit of “Can’t Leave It Alone” and “Give It a Try”</a:t>
            </a:r>
            <a:endParaRPr lang="en-US" sz="2000" b="1" noProof="0" dirty="0">
              <a:solidFill>
                <a:prstClr val="white"/>
              </a:solidFill>
              <a:ea typeface="HGSSoeiKakugothicUB"/>
              <a:cs typeface="+mn-lt"/>
            </a:endParaRPr>
          </a:p>
        </p:txBody>
      </p:sp>
      <p:sp>
        <p:nvSpPr>
          <p:cNvPr id="10" name="正方形/長方形 9">
            <a:extLst>
              <a:ext uri="{FF2B5EF4-FFF2-40B4-BE49-F238E27FC236}">
                <a16:creationId xmlns:a16="http://schemas.microsoft.com/office/drawing/2014/main" id="{370F93E8-8CF2-42EB-9140-E4AA802FA8C4}"/>
              </a:ext>
            </a:extLst>
          </p:cNvPr>
          <p:cNvSpPr/>
          <p:nvPr/>
        </p:nvSpPr>
        <p:spPr>
          <a:xfrm>
            <a:off x="197710" y="4446737"/>
            <a:ext cx="9495274" cy="2087227"/>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r>
              <a:rPr lang="en-US" sz="1100" b="1" noProof="0" dirty="0">
                <a:solidFill>
                  <a:schemeClr val="tx1"/>
                </a:solidFill>
              </a:rPr>
              <a:t>3) Diversifying </a:t>
            </a:r>
            <a:r>
              <a:rPr lang="en-US" sz="1100" b="1" noProof="0" dirty="0">
                <a:solidFill>
                  <a:schemeClr val="tx1"/>
                </a:solidFill>
                <a:ea typeface="游ゴシック"/>
                <a:cs typeface="Calibri"/>
              </a:rPr>
              <a:t>transportation</a:t>
            </a:r>
            <a:r>
              <a:rPr lang="en-US" sz="1100" b="1" noProof="0" dirty="0">
                <a:solidFill>
                  <a:schemeClr val="tx1"/>
                </a:solidFill>
              </a:rPr>
              <a:t> services, including the expansion of </a:t>
            </a:r>
            <a:r>
              <a:rPr lang="en-US" sz="1100" b="1" noProof="0" dirty="0" err="1">
                <a:solidFill>
                  <a:schemeClr val="tx1"/>
                </a:solidFill>
              </a:rPr>
              <a:t>MaaS</a:t>
            </a:r>
            <a:endParaRPr kumimoji="1" lang="en-US" sz="1100" b="1" noProof="0" dirty="0">
              <a:solidFill>
                <a:schemeClr val="tx1"/>
              </a:solidFill>
            </a:endParaRPr>
          </a:p>
          <a:p>
            <a:pPr rtl="0">
              <a:spcBef>
                <a:spcPts val="600"/>
              </a:spcBef>
            </a:pPr>
            <a:r>
              <a:rPr lang="en-US" sz="1100" b="1" noProof="0" dirty="0">
                <a:solidFill>
                  <a:schemeClr val="tx1"/>
                </a:solidFill>
              </a:rPr>
              <a:t>　・Further expanding </a:t>
            </a:r>
            <a:r>
              <a:rPr lang="en-US" sz="1100" b="1" noProof="0" dirty="0" err="1">
                <a:solidFill>
                  <a:schemeClr val="tx1"/>
                </a:solidFill>
              </a:rPr>
              <a:t>MaaS</a:t>
            </a:r>
            <a:r>
              <a:rPr lang="en-US" sz="1100" b="1" noProof="0" dirty="0">
                <a:solidFill>
                  <a:schemeClr val="tx1"/>
                </a:solidFill>
              </a:rPr>
              <a:t> system introduced at the Expo</a:t>
            </a:r>
            <a:endParaRPr kumimoji="1" lang="en-US" sz="1100" b="1" noProof="0" dirty="0">
              <a:solidFill>
                <a:schemeClr val="tx1"/>
              </a:solidFill>
            </a:endParaRPr>
          </a:p>
          <a:p>
            <a:pPr marL="460375" indent="-460375"/>
            <a:r>
              <a:rPr lang="en-US" sz="900" noProof="0" dirty="0">
                <a:solidFill>
                  <a:schemeClr val="tx1"/>
                </a:solidFill>
                <a:ea typeface="游ゴシック"/>
              </a:rPr>
              <a:t>　　　⇒ To reduce the stress of everyday travel and support the mobility of older people and tourists, and maintain local </a:t>
            </a:r>
            <a:r>
              <a:rPr lang="en-US" sz="900" noProof="0" dirty="0">
                <a:solidFill>
                  <a:schemeClr val="tx1"/>
                </a:solidFill>
                <a:ea typeface="游ゴシック"/>
                <a:cs typeface="Calibri"/>
              </a:rPr>
              <a:t>transportation</a:t>
            </a:r>
            <a:r>
              <a:rPr lang="en-US" sz="900" noProof="0" dirty="0">
                <a:solidFill>
                  <a:schemeClr val="tx1"/>
                </a:solidFill>
                <a:ea typeface="游ゴシック"/>
              </a:rPr>
              <a:t> services, we will expand initiatives such as ‘KANSAI </a:t>
            </a:r>
            <a:r>
              <a:rPr lang="en-US" sz="900" noProof="0" dirty="0" err="1">
                <a:solidFill>
                  <a:schemeClr val="tx1"/>
                </a:solidFill>
                <a:ea typeface="游ゴシック"/>
              </a:rPr>
              <a:t>MaaS’</a:t>
            </a:r>
            <a:r>
              <a:rPr lang="en-US" sz="900" noProof="0" dirty="0">
                <a:solidFill>
                  <a:schemeClr val="tx1"/>
                </a:solidFill>
                <a:ea typeface="游ゴシック"/>
              </a:rPr>
              <a:t> (which includes shuttle bus booking/ payment and digital ticket sales), implemented during the Expo, thereby actively collaborating across a wide range of industries, including transport and tourism.</a:t>
            </a:r>
            <a:r>
              <a:rPr lang="en-US" sz="1000" noProof="0" dirty="0">
                <a:solidFill>
                  <a:schemeClr val="tx1"/>
                </a:solidFill>
                <a:ea typeface="游ゴシック"/>
              </a:rPr>
              <a:t>　</a:t>
            </a:r>
            <a:endParaRPr lang="en-US" sz="1000" noProof="0" dirty="0">
              <a:solidFill>
                <a:schemeClr val="tx1"/>
              </a:solidFill>
              <a:ea typeface="游ゴシック"/>
              <a:cs typeface="Calibri"/>
            </a:endParaRPr>
          </a:p>
          <a:p>
            <a:pPr rtl="0">
              <a:spcBef>
                <a:spcPts val="600"/>
              </a:spcBef>
            </a:pPr>
            <a:r>
              <a:rPr lang="en-US" sz="1100" b="1" noProof="0" dirty="0">
                <a:solidFill>
                  <a:schemeClr val="tx1"/>
                </a:solidFill>
              </a:rPr>
              <a:t>　・Promoting the widespread adoption of electric mobility technologies demonstrated at the Expo</a:t>
            </a:r>
            <a:r>
              <a:rPr lang="en-US" sz="1000" noProof="0" dirty="0">
                <a:solidFill>
                  <a:schemeClr val="tx1"/>
                </a:solidFill>
                <a:ea typeface="游ゴシック"/>
              </a:rPr>
              <a:t>　　　</a:t>
            </a:r>
            <a:endParaRPr kumimoji="1" lang="en-US" sz="1000" noProof="0" dirty="0">
              <a:solidFill>
                <a:schemeClr val="tx1"/>
              </a:solidFill>
            </a:endParaRPr>
          </a:p>
          <a:p>
            <a:pPr marL="454025" indent="-454025" rtl="0"/>
            <a:r>
              <a:rPr lang="en-US" sz="900" noProof="0" dirty="0">
                <a:solidFill>
                  <a:schemeClr val="tx1"/>
                </a:solidFill>
              </a:rPr>
              <a:t>　　　⇒ To achieve carbon neutrality by 2050, we will promote the widespread adoption of electric and fuel cell vehicles (EVs and FCVs) through initiatives such as demonstrating the wireless charging technology for EVs in motion showcased at the Expo and supporting the introduction of electric mobility solutions such as commercial trucks, thereby reducing carbon dioxide emissions from transport.</a:t>
            </a:r>
            <a:endParaRPr kumimoji="1" lang="en-US" sz="900" b="1" i="0" u="none" strike="noStrike" kern="1200" cap="none" spc="0" normalizeH="0" baseline="0" noProof="0" dirty="0">
              <a:ln>
                <a:noFill/>
              </a:ln>
              <a:solidFill>
                <a:schemeClr val="tx1"/>
              </a:solidFill>
              <a:effectLst/>
              <a:uLnTx/>
              <a:uFillTx/>
              <a:ea typeface="游ゴシック"/>
              <a:cs typeface="+mn-cs"/>
            </a:endParaRPr>
          </a:p>
          <a:p>
            <a:pPr rtl="0">
              <a:spcBef>
                <a:spcPts val="600"/>
              </a:spcBef>
            </a:pPr>
            <a:r>
              <a:rPr lang="en-US" sz="1100" b="1" noProof="0" dirty="0">
                <a:solidFill>
                  <a:schemeClr val="tx1"/>
                </a:solidFill>
                <a:ea typeface="游ゴシック"/>
              </a:rPr>
              <a:t>　</a:t>
            </a:r>
            <a:r>
              <a:rPr lang="en-US" sz="1100" b="1" i="0" u="none" strike="noStrike" kern="1200" cap="none" spc="0" normalizeH="0" noProof="0" dirty="0">
                <a:ln>
                  <a:noFill/>
                </a:ln>
                <a:solidFill>
                  <a:schemeClr val="tx1"/>
                </a:solidFill>
                <a:effectLst/>
                <a:uLnTx/>
                <a:uFillTx/>
                <a:ea typeface="游ゴシック"/>
                <a:cs typeface="+mn-cs"/>
              </a:rPr>
              <a:t>・Expanding AI on-demand transportation</a:t>
            </a:r>
            <a:endParaRPr lang="en-US" sz="1100" b="1" i="0" u="none" strike="noStrike" kern="1200" cap="none" spc="0" normalizeH="0" baseline="0" noProof="0" dirty="0">
              <a:ln>
                <a:noFill/>
              </a:ln>
              <a:solidFill>
                <a:schemeClr val="tx1"/>
              </a:solidFill>
              <a:effectLst/>
              <a:uLnTx/>
              <a:uFillTx/>
              <a:ea typeface="游ゴシック"/>
              <a:cs typeface="Calibri"/>
            </a:endParaRPr>
          </a:p>
          <a:p>
            <a:pPr marL="460375" indent="-460375" rtl="0">
              <a:defRPr/>
            </a:pPr>
            <a:r>
              <a:rPr lang="en-US" sz="900" b="0" i="0" u="none" strike="noStrike" kern="1200" cap="none" spc="0" normalizeH="0" noProof="0" dirty="0">
                <a:ln>
                  <a:noFill/>
                </a:ln>
                <a:solidFill>
                  <a:schemeClr val="tx1"/>
                </a:solidFill>
                <a:effectLst/>
                <a:uLnTx/>
                <a:uFillTx/>
                <a:ea typeface="游ゴシック"/>
                <a:cs typeface="+mn-cs"/>
              </a:rPr>
              <a:t>　　　</a:t>
            </a:r>
            <a:r>
              <a:rPr lang="en-US" sz="900" noProof="0" dirty="0">
                <a:solidFill>
                  <a:schemeClr val="tx1"/>
                </a:solidFill>
                <a:ea typeface="游ゴシック"/>
              </a:rPr>
              <a:t>⇒ We aim to introduce AI-powered on-demand transportation utilizing new technologies to deal with future environmental changes in the regional transport resulting from declining population and the aging society.</a:t>
            </a:r>
            <a:endParaRPr lang="en-US" sz="900" noProof="0" dirty="0">
              <a:solidFill>
                <a:schemeClr val="tx1"/>
              </a:solidFill>
              <a:ea typeface="Calibri"/>
              <a:cs typeface="Calibri"/>
            </a:endParaRPr>
          </a:p>
        </p:txBody>
      </p:sp>
      <p:sp>
        <p:nvSpPr>
          <p:cNvPr id="4" name="スライド番号プレースホルダー 1">
            <a:extLst>
              <a:ext uri="{FF2B5EF4-FFF2-40B4-BE49-F238E27FC236}">
                <a16:creationId xmlns:a16="http://schemas.microsoft.com/office/drawing/2014/main" id="{2CCE545D-F05D-5554-FB6B-32B88C9E7874}"/>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46</a:t>
            </a:fld>
            <a:endParaRPr kumimoji="1" lang="en-US" noProof="0" dirty="0">
              <a:latin typeface="+mn-lt"/>
            </a:endParaRPr>
          </a:p>
        </p:txBody>
      </p:sp>
      <p:sp>
        <p:nvSpPr>
          <p:cNvPr id="12" name="テキスト ボックス 11">
            <a:extLst>
              <a:ext uri="{FF2B5EF4-FFF2-40B4-BE49-F238E27FC236}">
                <a16:creationId xmlns:a16="http://schemas.microsoft.com/office/drawing/2014/main" id="{EC44C088-B66E-4830-9C04-1567949869C8}"/>
              </a:ext>
            </a:extLst>
          </p:cNvPr>
          <p:cNvSpPr txBox="1"/>
          <p:nvPr/>
        </p:nvSpPr>
        <p:spPr>
          <a:xfrm>
            <a:off x="-1" y="572053"/>
            <a:ext cx="7529513" cy="338554"/>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600" b="1" noProof="0" dirty="0">
                <a:solidFill>
                  <a:schemeClr val="tx1"/>
                </a:solidFill>
                <a:ea typeface="BIZ UDゴシック" panose="020B0400000000000000" pitchFamily="49" charset="-128"/>
                <a:cs typeface="HGP創英角ｺﾞｼｯｸUB" panose="020B0900000000000000" pitchFamily="50" charset="-128"/>
              </a:rPr>
              <a:t>[Policy Direction]   </a:t>
            </a:r>
            <a:r>
              <a:rPr lang="en-US" sz="1600" b="1" u="sng" noProof="0" dirty="0">
                <a:solidFill>
                  <a:schemeClr val="tx1"/>
                </a:solidFill>
                <a:ea typeface="BIZ UDゴシック" panose="020B0400000000000000" pitchFamily="49" charset="-128"/>
                <a:cs typeface="HGP創英角ｺﾞｼｯｸUB" panose="020B0900000000000000" pitchFamily="50" charset="-128"/>
              </a:rPr>
              <a:t>[1] Integrating cutting-edge technologies into everyday life</a:t>
            </a:r>
            <a:endParaRPr kumimoji="1" lang="en-US" sz="1600" b="1" u="sng" noProof="0" dirty="0">
              <a:solidFill>
                <a:schemeClr val="tx1"/>
              </a:solidFill>
              <a:ea typeface="BIZ UDゴシック" panose="020B0400000000000000" pitchFamily="49" charset="-128"/>
              <a:cs typeface="HGP創英角ｺﾞｼｯｸUB" panose="020B0900000000000000" pitchFamily="50" charset="-128"/>
            </a:endParaRPr>
          </a:p>
        </p:txBody>
      </p:sp>
    </p:spTree>
    <p:extLst>
      <p:ext uri="{BB962C8B-B14F-4D97-AF65-F5344CB8AC3E}">
        <p14:creationId xmlns:p14="http://schemas.microsoft.com/office/powerpoint/2010/main" val="1066190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A5A36FCE-3578-4B7D-A0FE-E6DAC31E58FB}"/>
              </a:ext>
            </a:extLst>
          </p:cNvPr>
          <p:cNvSpPr txBox="1"/>
          <p:nvPr/>
        </p:nvSpPr>
        <p:spPr>
          <a:xfrm>
            <a:off x="0" y="42549"/>
            <a:ext cx="9521308" cy="307777"/>
          </a:xfrm>
          <a:prstGeom prst="rect">
            <a:avLst/>
          </a:prstGeom>
          <a:noFill/>
          <a:ln>
            <a:noFill/>
          </a:ln>
        </p:spPr>
        <p:txBody>
          <a:bodyPr wrap="square" lIns="91440" tIns="45720" rIns="91440" bIns="45720" rtlCol="0" anchor="t">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ea typeface="BIZ UDゴシック"/>
                <a:cs typeface="HGP創英角ｺﾞｼｯｸUB" panose="020B0900000000000000" pitchFamily="50" charset="-128"/>
              </a:rPr>
              <a:t>(2) Realizing next-generation smart cities that address diversifying and accelerating social challenges</a:t>
            </a:r>
            <a:endParaRPr kumimoji="1" lang="en-US" sz="1400" b="1" noProof="0" dirty="0">
              <a:ea typeface="BIZ UDゴシック" panose="020B0400000000000000" pitchFamily="49" charset="-128"/>
              <a:cs typeface="HGP創英角ｺﾞｼｯｸUB" panose="020B0900000000000000" pitchFamily="50" charset="-128"/>
            </a:endParaRPr>
          </a:p>
        </p:txBody>
      </p:sp>
      <p:sp>
        <p:nvSpPr>
          <p:cNvPr id="14" name="四角形: 角を丸くする 13">
            <a:extLst>
              <a:ext uri="{FF2B5EF4-FFF2-40B4-BE49-F238E27FC236}">
                <a16:creationId xmlns:a16="http://schemas.microsoft.com/office/drawing/2014/main" id="{83DA433D-E427-42DE-8CB5-0994AA02446F}"/>
              </a:ext>
            </a:extLst>
          </p:cNvPr>
          <p:cNvSpPr/>
          <p:nvPr/>
        </p:nvSpPr>
        <p:spPr>
          <a:xfrm>
            <a:off x="381608" y="350751"/>
            <a:ext cx="9153281" cy="785106"/>
          </a:xfrm>
          <a:prstGeom prst="roundRect">
            <a:avLst>
              <a:gd name="adj" fmla="val 0"/>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pPr marL="127000" indent="-127000" rtl="0"/>
            <a:r>
              <a:rPr lang="en-US" sz="900" noProof="0" dirty="0">
                <a:solidFill>
                  <a:schemeClr val="tx1"/>
                </a:solidFill>
                <a:ea typeface="游ゴシック"/>
              </a:rPr>
              <a:t>〇 In response to rapid advancements in digital technologies, including AI, and to address the diversifying and accelerating social challenges such as population decline and the aging society, and to realize a post-Expo future society, we aim to establish the “</a:t>
            </a:r>
            <a:r>
              <a:rPr lang="en-US" sz="900" b="1" noProof="0" dirty="0">
                <a:solidFill>
                  <a:schemeClr val="tx1"/>
                </a:solidFill>
                <a:ea typeface="游ゴシック"/>
              </a:rPr>
              <a:t>Next-Generation Smart City OSAKA</a:t>
            </a:r>
            <a:r>
              <a:rPr lang="en-US" sz="900" noProof="0" dirty="0">
                <a:solidFill>
                  <a:schemeClr val="tx1"/>
                </a:solidFill>
                <a:ea typeface="游ゴシック"/>
              </a:rPr>
              <a:t>” by the target year of 2030.</a:t>
            </a:r>
            <a:endParaRPr kumimoji="1" lang="en-US" sz="900" noProof="0" dirty="0">
              <a:solidFill>
                <a:schemeClr val="tx1"/>
              </a:solidFill>
              <a:ea typeface="游ゴシック"/>
            </a:endParaRPr>
          </a:p>
          <a:p>
            <a:pPr marL="127000" indent="-127000" rtl="0"/>
            <a:r>
              <a:rPr lang="en-US" sz="900" noProof="0" dirty="0">
                <a:solidFill>
                  <a:schemeClr val="tx1"/>
                </a:solidFill>
                <a:ea typeface="游ゴシック"/>
              </a:rPr>
              <a:t>〇 By integrating cutting-edge technologies into daily life, we aim to create a society that promotes the well-being of residents where residents and visitors can enjoy a richer quality of life and more convenient services, thereby "improving the quality of life for residents". Also, to inherit the legacy of the Expo and provide urban functions befitting the second capital, we aim to build a city, through utilizing cutting-edge technologies such as AI, that excels in industrial creation and administrative efficiency, and continuously generates new services.</a:t>
            </a:r>
            <a:endParaRPr kumimoji="1" lang="en-US" sz="900" noProof="0" dirty="0">
              <a:solidFill>
                <a:schemeClr val="tx1"/>
              </a:solidFill>
              <a:ea typeface="游ゴシック" panose="020B0400000000000000" pitchFamily="34" charset="-128"/>
              <a:cs typeface="Calibri" panose="020F0502020204030204"/>
            </a:endParaRPr>
          </a:p>
          <a:p>
            <a:pPr rtl="0"/>
            <a:r>
              <a:rPr lang="en-US" sz="900" noProof="0" dirty="0">
                <a:solidFill>
                  <a:schemeClr val="tx1"/>
                </a:solidFill>
                <a:ea typeface="游ゴシック"/>
              </a:rPr>
              <a:t>　</a:t>
            </a:r>
            <a:endParaRPr kumimoji="1" lang="en-US" sz="900" noProof="0" dirty="0">
              <a:solidFill>
                <a:schemeClr val="tx1"/>
              </a:solidFill>
              <a:ea typeface="游ゴシック"/>
            </a:endParaRPr>
          </a:p>
          <a:p>
            <a:pPr rtl="0"/>
            <a:r>
              <a:rPr lang="en-US" sz="900" noProof="0" dirty="0">
                <a:solidFill>
                  <a:schemeClr val="tx1"/>
                </a:solidFill>
                <a:ea typeface="游ゴシック"/>
              </a:rPr>
              <a:t>　</a:t>
            </a:r>
            <a:endParaRPr lang="en-US" sz="900" strike="sngStrike" noProof="0" dirty="0">
              <a:solidFill>
                <a:schemeClr val="tx1"/>
              </a:solidFill>
              <a:ea typeface="游ゴシック"/>
              <a:cs typeface="Calibri"/>
            </a:endParaRPr>
          </a:p>
        </p:txBody>
      </p:sp>
      <p:sp>
        <p:nvSpPr>
          <p:cNvPr id="6" name="正方形/長方形 5">
            <a:extLst>
              <a:ext uri="{FF2B5EF4-FFF2-40B4-BE49-F238E27FC236}">
                <a16:creationId xmlns:a16="http://schemas.microsoft.com/office/drawing/2014/main" id="{7F38DFE3-CB13-4359-A73A-249504CB62BD}"/>
              </a:ext>
            </a:extLst>
          </p:cNvPr>
          <p:cNvSpPr/>
          <p:nvPr/>
        </p:nvSpPr>
        <p:spPr>
          <a:xfrm>
            <a:off x="194285" y="3356847"/>
            <a:ext cx="9500522" cy="1608769"/>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200" b="1" noProof="0" dirty="0">
                <a:solidFill>
                  <a:schemeClr val="tx1"/>
                </a:solidFill>
                <a:ea typeface="游ゴシック"/>
              </a:rPr>
              <a:t>2) Strengthening urban competitiveness</a:t>
            </a:r>
            <a:endParaRPr lang="en-US" noProof="0" dirty="0">
              <a:solidFill>
                <a:schemeClr val="tx1"/>
              </a:solidFill>
              <a:ea typeface="游ゴシック"/>
            </a:endParaRPr>
          </a:p>
          <a:p>
            <a:pPr rtl="0">
              <a:spcBef>
                <a:spcPts val="600"/>
              </a:spcBef>
              <a:defRPr/>
            </a:pPr>
            <a:r>
              <a:rPr lang="en-US" sz="1100" b="1" noProof="0" dirty="0">
                <a:solidFill>
                  <a:schemeClr val="tx1"/>
                </a:solidFill>
                <a:ea typeface="游ゴシック"/>
              </a:rPr>
              <a:t>　・Developing next-generation digital services making maximum use of AI and data</a:t>
            </a:r>
            <a:endParaRPr lang="en-US" sz="1100" noProof="0" dirty="0">
              <a:solidFill>
                <a:schemeClr val="tx1"/>
              </a:solidFill>
              <a:ea typeface="Calibri" panose="020F0502020204030204"/>
              <a:cs typeface="Calibri" panose="020F0502020204030204"/>
            </a:endParaRPr>
          </a:p>
          <a:p>
            <a:pPr marL="376238" indent="-376238" rtl="0">
              <a:defRPr/>
            </a:pPr>
            <a:r>
              <a:rPr lang="en-US" sz="900" b="0" i="0" u="none" strike="noStrike" kern="1200" cap="none" spc="0" normalizeH="0" noProof="0" dirty="0">
                <a:ln>
                  <a:noFill/>
                </a:ln>
                <a:solidFill>
                  <a:schemeClr val="tx1"/>
                </a:solidFill>
                <a:effectLst/>
                <a:uLnTx/>
                <a:uFillTx/>
                <a:ea typeface="游ゴシック"/>
              </a:rPr>
              <a:t>　　 ⇒ By capitalizing on Osaka’s potential, such as its surplus electricity capacity, we aim to concentrate AI industries and services (such as AI robotics and artificial intelligence) and next-generation urban industries and services (such as autonomous driving).</a:t>
            </a:r>
            <a:r>
              <a:rPr lang="en-US" sz="900" noProof="0" dirty="0">
                <a:solidFill>
                  <a:schemeClr val="tx1"/>
                </a:solidFill>
                <a:ea typeface="游ゴシック"/>
              </a:rPr>
              <a:t>　　　　</a:t>
            </a:r>
            <a:r>
              <a:rPr lang="en-US" sz="1000" noProof="0" dirty="0">
                <a:solidFill>
                  <a:schemeClr val="tx1"/>
                </a:solidFill>
                <a:ea typeface="游ゴシック"/>
              </a:rPr>
              <a:t>　 </a:t>
            </a:r>
            <a:endParaRPr kumimoji="1" lang="en-US" noProof="0" dirty="0">
              <a:solidFill>
                <a:schemeClr val="tx1"/>
              </a:solidFill>
            </a:endParaRPr>
          </a:p>
          <a:p>
            <a:pPr rtl="0">
              <a:spcBef>
                <a:spcPts val="600"/>
              </a:spcBef>
              <a:defRPr/>
            </a:pPr>
            <a:r>
              <a:rPr lang="en-US" sz="1100" b="1" noProof="0" dirty="0">
                <a:solidFill>
                  <a:schemeClr val="tx1"/>
                </a:solidFill>
                <a:ea typeface="游ゴシック"/>
              </a:rPr>
              <a:t>　・Enhancing digital infrastructure toward the development of next-generation digital industries and services</a:t>
            </a:r>
            <a:endParaRPr lang="en-US" sz="1100" noProof="0" dirty="0">
              <a:solidFill>
                <a:schemeClr val="tx1"/>
              </a:solidFill>
              <a:cs typeface="Calibri" panose="020F0502020204030204"/>
            </a:endParaRPr>
          </a:p>
          <a:p>
            <a:pPr rtl="0">
              <a:defRPr/>
            </a:pPr>
            <a:r>
              <a:rPr lang="en-US" sz="900" noProof="0" dirty="0">
                <a:solidFill>
                  <a:schemeClr val="tx1"/>
                </a:solidFill>
                <a:ea typeface="游ゴシック"/>
              </a:rPr>
              <a:t>　　 </a:t>
            </a:r>
            <a:r>
              <a:rPr lang="en-US" sz="900" b="0" i="0" u="none" strike="noStrike" kern="1200" cap="none" spc="0" normalizeH="0" noProof="0" dirty="0">
                <a:ln>
                  <a:noFill/>
                </a:ln>
                <a:solidFill>
                  <a:schemeClr val="tx1"/>
                </a:solidFill>
                <a:effectLst/>
                <a:uLnTx/>
                <a:uFillTx/>
                <a:ea typeface="游ゴシック"/>
              </a:rPr>
              <a:t>⇒ We will enhance and strengthen digital infrastructure (such as telecommunications, data centers, and power)</a:t>
            </a:r>
            <a:endParaRPr lang="en-US" sz="900" noProof="0" dirty="0">
              <a:solidFill>
                <a:schemeClr val="tx1"/>
              </a:solidFill>
              <a:cs typeface="+mn-cs"/>
            </a:endParaRPr>
          </a:p>
          <a:p>
            <a:pPr rtl="0">
              <a:spcBef>
                <a:spcPts val="600"/>
              </a:spcBef>
            </a:pPr>
            <a:r>
              <a:rPr lang="en-US" sz="1100" b="1" noProof="0" dirty="0">
                <a:solidFill>
                  <a:schemeClr val="tx1"/>
                </a:solidFill>
                <a:ea typeface="游ゴシック"/>
              </a:rPr>
              <a:t>　・Strengthening resilience to support a sustainable digital society</a:t>
            </a:r>
            <a:endParaRPr lang="en-US" sz="1100" noProof="0" dirty="0">
              <a:solidFill>
                <a:schemeClr val="tx1"/>
              </a:solidFill>
              <a:ea typeface="Calibri" panose="020F0502020204030204"/>
              <a:cs typeface="Calibri" panose="020F0502020204030204"/>
            </a:endParaRPr>
          </a:p>
          <a:p>
            <a:pPr rtl="0"/>
            <a:r>
              <a:rPr lang="en-US" sz="900" noProof="0" dirty="0">
                <a:solidFill>
                  <a:schemeClr val="tx1"/>
                </a:solidFill>
                <a:ea typeface="游ゴシック"/>
              </a:rPr>
              <a:t>　　 ⇒ We aim to enhance and strengthen cybersecurity and digital specialists, (recruitment and training) and the backup of capital functions (in digital aspect).</a:t>
            </a:r>
            <a:endParaRPr lang="en-US" sz="900" noProof="0" dirty="0">
              <a:solidFill>
                <a:schemeClr val="tx1"/>
              </a:solidFill>
            </a:endParaRPr>
          </a:p>
          <a:p>
            <a:pPr rtl="0"/>
            <a:endParaRPr lang="en-US" sz="1200" b="1" noProof="0" dirty="0">
              <a:solidFill>
                <a:schemeClr val="tx1"/>
              </a:solidFill>
              <a:ea typeface="游ゴシック"/>
            </a:endParaRPr>
          </a:p>
          <a:p>
            <a:pPr rtl="0"/>
            <a:endParaRPr kumimoji="1" lang="en-US" sz="1200" b="1" noProof="0" dirty="0">
              <a:solidFill>
                <a:schemeClr val="tx1"/>
              </a:solidFill>
            </a:endParaRPr>
          </a:p>
        </p:txBody>
      </p:sp>
      <p:sp>
        <p:nvSpPr>
          <p:cNvPr id="7" name="正方形/長方形 6">
            <a:extLst>
              <a:ext uri="{FF2B5EF4-FFF2-40B4-BE49-F238E27FC236}">
                <a16:creationId xmlns:a16="http://schemas.microsoft.com/office/drawing/2014/main" id="{28B074A7-AAFD-4BB9-9A66-5D00A95DA4B0}"/>
              </a:ext>
            </a:extLst>
          </p:cNvPr>
          <p:cNvSpPr/>
          <p:nvPr/>
        </p:nvSpPr>
        <p:spPr>
          <a:xfrm>
            <a:off x="194285" y="5058297"/>
            <a:ext cx="9503380" cy="1653809"/>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3) Accelerating the transition to a next-generation smart society through collaboration</a:t>
            </a:r>
            <a:endParaRPr lang="en-US" sz="1100" noProof="0" dirty="0">
              <a:solidFill>
                <a:schemeClr val="tx1"/>
              </a:solidFill>
              <a:ea typeface="游ゴシック"/>
            </a:endParaRPr>
          </a:p>
          <a:p>
            <a:pPr rtl="0"/>
            <a:r>
              <a:rPr lang="en-US" sz="1100" b="1" noProof="0" dirty="0">
                <a:solidFill>
                  <a:schemeClr val="tx1"/>
                </a:solidFill>
                <a:ea typeface="游ゴシック"/>
              </a:rPr>
              <a:t>　</a:t>
            </a:r>
            <a:r>
              <a:rPr lang="en-US" sz="1100" b="1" noProof="0" dirty="0">
                <a:solidFill>
                  <a:schemeClr val="tx1"/>
                </a:solidFill>
                <a:ea typeface="游ゴシック"/>
                <a:cs typeface="Calibri"/>
              </a:rPr>
              <a:t>・Accelerating the transition to a smart society through industry-academia-government collaboration</a:t>
            </a:r>
            <a:r>
              <a:rPr lang="en-US" sz="1100" noProof="0" dirty="0">
                <a:solidFill>
                  <a:schemeClr val="tx1"/>
                </a:solidFill>
                <a:ea typeface="Calibri"/>
                <a:cs typeface="Calibri"/>
              </a:rPr>
              <a:t> </a:t>
            </a:r>
            <a:endParaRPr lang="en-US" sz="1100" noProof="0" dirty="0">
              <a:solidFill>
                <a:schemeClr val="tx1"/>
              </a:solidFill>
            </a:endParaRPr>
          </a:p>
          <a:p>
            <a:pPr marL="376238" indent="-376238" rtl="0"/>
            <a:r>
              <a:rPr lang="en-US" sz="900" noProof="0" dirty="0">
                <a:solidFill>
                  <a:schemeClr val="tx1"/>
                </a:solidFill>
                <a:ea typeface="游ゴシック"/>
              </a:rPr>
              <a:t>　　 ⇒ We aim to create a smart society through industry-academia-government collaboration including the Osaka Smart City Partners Forum, the Osaka Prefectural Government AI Agent Consortium, the Osaka Digital Infrastructure Council, and the Super City National Strategic Special Zone.</a:t>
            </a:r>
            <a:r>
              <a:rPr lang="en-US" sz="1000" noProof="0" dirty="0">
                <a:solidFill>
                  <a:schemeClr val="tx1"/>
                </a:solidFill>
                <a:ea typeface="游ゴシック"/>
              </a:rPr>
              <a:t>　　　　　</a:t>
            </a:r>
            <a:endParaRPr lang="en-US" noProof="0" dirty="0">
              <a:solidFill>
                <a:schemeClr val="tx1"/>
              </a:solidFill>
              <a:ea typeface="游ゴシック"/>
            </a:endParaRPr>
          </a:p>
          <a:p>
            <a:pPr rtl="0">
              <a:spcBef>
                <a:spcPts val="600"/>
              </a:spcBef>
            </a:pPr>
            <a:r>
              <a:rPr lang="en-US" sz="1100" b="1" noProof="0" dirty="0">
                <a:solidFill>
                  <a:schemeClr val="tx1"/>
                </a:solidFill>
                <a:ea typeface="游ゴシック"/>
              </a:rPr>
              <a:t>　・Accelerating the transition to a smart society through collaboration between the national and local governments</a:t>
            </a:r>
            <a:endParaRPr lang="en-US" sz="1100" noProof="0" dirty="0">
              <a:solidFill>
                <a:schemeClr val="tx1"/>
              </a:solidFill>
              <a:cs typeface="Calibri" panose="020F0502020204030204"/>
            </a:endParaRPr>
          </a:p>
          <a:p>
            <a:pPr marL="369888" indent="-369888" rtl="0"/>
            <a:r>
              <a:rPr lang="en-US" sz="900" noProof="0" dirty="0">
                <a:solidFill>
                  <a:schemeClr val="tx1"/>
                </a:solidFill>
                <a:ea typeface="游ゴシック"/>
              </a:rPr>
              <a:t>　　 ⇒ Through collaboration between municipalities, the national government and other prefectures, including initiatives such as </a:t>
            </a:r>
            <a:r>
              <a:rPr lang="en-US" sz="900" noProof="0" dirty="0" err="1">
                <a:solidFill>
                  <a:schemeClr val="tx1"/>
                </a:solidFill>
                <a:ea typeface="游ゴシック"/>
              </a:rPr>
              <a:t>GovTech</a:t>
            </a:r>
            <a:r>
              <a:rPr lang="en-US" sz="900" noProof="0" dirty="0">
                <a:solidFill>
                  <a:schemeClr val="tx1"/>
                </a:solidFill>
                <a:ea typeface="游ゴシック"/>
              </a:rPr>
              <a:t> Osaka and the Study Group on the Shared Use of Local Government Data Platforms, we aim at the realization of a smart society.</a:t>
            </a:r>
            <a:endParaRPr kumimoji="1" lang="en-US" sz="900" noProof="0" dirty="0">
              <a:solidFill>
                <a:schemeClr val="tx1"/>
              </a:solidFill>
            </a:endParaRPr>
          </a:p>
          <a:p>
            <a:pPr rtl="0">
              <a:spcBef>
                <a:spcPts val="600"/>
              </a:spcBef>
            </a:pPr>
            <a:r>
              <a:rPr lang="en-US" sz="1100" b="1" noProof="0" dirty="0">
                <a:solidFill>
                  <a:schemeClr val="tx1"/>
                </a:solidFill>
                <a:ea typeface="游ゴシック"/>
              </a:rPr>
              <a:t>　・Achieving a smart society through collaboration with residents (resident participation)</a:t>
            </a:r>
            <a:endParaRPr lang="en-US" sz="1100" noProof="0" dirty="0">
              <a:solidFill>
                <a:schemeClr val="tx1"/>
              </a:solidFill>
              <a:ea typeface="Calibri" panose="020F0502020204030204"/>
              <a:cs typeface="Calibri" panose="020F0502020204030204"/>
            </a:endParaRPr>
          </a:p>
          <a:p>
            <a:pPr rtl="0"/>
            <a:r>
              <a:rPr lang="en-US" sz="900" noProof="0" dirty="0">
                <a:solidFill>
                  <a:schemeClr val="tx1"/>
                </a:solidFill>
                <a:ea typeface="游ゴシック"/>
              </a:rPr>
              <a:t>　　 ⇒ By using new mechanisms, such as broad listening, we aim to create a smart society through resident participation</a:t>
            </a:r>
            <a:endParaRPr kumimoji="1" lang="en-US" sz="900" noProof="0" dirty="0">
              <a:solidFill>
                <a:schemeClr val="tx1"/>
              </a:solidFill>
            </a:endParaRPr>
          </a:p>
        </p:txBody>
      </p:sp>
      <p:sp>
        <p:nvSpPr>
          <p:cNvPr id="4" name="スライド番号プレースホルダー 1">
            <a:extLst>
              <a:ext uri="{FF2B5EF4-FFF2-40B4-BE49-F238E27FC236}">
                <a16:creationId xmlns:a16="http://schemas.microsoft.com/office/drawing/2014/main" id="{1287F4C5-732C-4F74-C339-51FA08E25C20}"/>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47</a:t>
            </a:fld>
            <a:endParaRPr kumimoji="1" lang="en-US" noProof="0" dirty="0">
              <a:latin typeface="+mn-lt"/>
            </a:endParaRPr>
          </a:p>
        </p:txBody>
      </p:sp>
      <p:sp>
        <p:nvSpPr>
          <p:cNvPr id="8" name="正方形/長方形 7">
            <a:extLst>
              <a:ext uri="{FF2B5EF4-FFF2-40B4-BE49-F238E27FC236}">
                <a16:creationId xmlns:a16="http://schemas.microsoft.com/office/drawing/2014/main" id="{91EB6E2A-0F9A-4F89-8A37-17D31B853A35}"/>
              </a:ext>
            </a:extLst>
          </p:cNvPr>
          <p:cNvSpPr/>
          <p:nvPr/>
        </p:nvSpPr>
        <p:spPr>
          <a:xfrm>
            <a:off x="205363" y="1300329"/>
            <a:ext cx="9495274" cy="2006509"/>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rtl="0">
              <a:lnSpc>
                <a:spcPts val="1200"/>
              </a:lnSpc>
            </a:pPr>
            <a:r>
              <a:rPr lang="en-US" sz="1100" b="1" noProof="0" dirty="0">
                <a:solidFill>
                  <a:schemeClr val="tx1"/>
                </a:solidFill>
                <a:ea typeface="游ゴシック" panose="020B0400000000000000" pitchFamily="50" charset="-128"/>
              </a:rPr>
              <a:t>1) Improving residents’ quality of life</a:t>
            </a:r>
            <a:endParaRPr kumimoji="1" lang="en-US" sz="1100" b="1" noProof="0" dirty="0">
              <a:solidFill>
                <a:schemeClr val="tx1"/>
              </a:solidFill>
              <a:ea typeface="游ゴシック" panose="020B0400000000000000" pitchFamily="50" charset="-128"/>
            </a:endParaRPr>
          </a:p>
          <a:p>
            <a:pPr>
              <a:lnSpc>
                <a:spcPts val="1200"/>
              </a:lnSpc>
              <a:spcBef>
                <a:spcPts val="600"/>
              </a:spcBef>
            </a:pPr>
            <a:r>
              <a:rPr lang="en-US" sz="1100" b="1" noProof="0" dirty="0">
                <a:solidFill>
                  <a:schemeClr val="tx1"/>
                </a:solidFill>
              </a:rPr>
              <a:t>　 ・</a:t>
            </a:r>
            <a:r>
              <a:rPr lang="en-US" sz="1100" b="1" i="0" u="none" strike="noStrike" kern="1200" cap="none" spc="0" normalizeH="0" noProof="0" dirty="0">
                <a:ln>
                  <a:noFill/>
                </a:ln>
                <a:solidFill>
                  <a:schemeClr val="tx1"/>
                </a:solidFill>
                <a:effectLst/>
                <a:uLnTx/>
                <a:uFillTx/>
                <a:cs typeface="+mn-cs"/>
              </a:rPr>
              <a:t>“Designing future society for our lives” which is healthy and prosperous</a:t>
            </a:r>
            <a:endParaRPr kumimoji="1" lang="en-US" sz="1100" b="1" noProof="0" dirty="0">
              <a:solidFill>
                <a:schemeClr val="tx1"/>
              </a:solidFill>
            </a:endParaRPr>
          </a:p>
          <a:p>
            <a:pPr marL="90488" rtl="0">
              <a:lnSpc>
                <a:spcPts val="1200"/>
              </a:lnSpc>
            </a:pPr>
            <a:r>
              <a:rPr lang="en-US" sz="900" noProof="0" dirty="0">
                <a:solidFill>
                  <a:schemeClr val="tx1"/>
                </a:solidFill>
              </a:rPr>
              <a:t>　</a:t>
            </a:r>
            <a:r>
              <a:rPr lang="en-US" sz="900" b="0" i="0" u="none" kern="1200" cap="none" spc="0" normalizeH="0" noProof="0" dirty="0">
                <a:ln>
                  <a:noFill/>
                </a:ln>
                <a:solidFill>
                  <a:schemeClr val="tx1"/>
                </a:solidFill>
                <a:effectLst/>
                <a:uLnTx/>
                <a:uFillTx/>
                <a:ea typeface="游ゴシック" panose="020B0400000000000000" pitchFamily="50" charset="-128"/>
                <a:cs typeface="+mn-cs"/>
              </a:rPr>
              <a:t> ⇒ We aim to enhance health and welfare through the introduction of technologies such as robots in the care sector and the use of healthcare data, including PHRs.</a:t>
            </a:r>
            <a:r>
              <a:rPr lang="en-US" sz="900" noProof="0" dirty="0">
                <a:solidFill>
                  <a:schemeClr val="tx1"/>
                </a:solidFill>
              </a:rPr>
              <a:t> </a:t>
            </a:r>
          </a:p>
          <a:p>
            <a:pPr marL="349250" rtl="0">
              <a:lnSpc>
                <a:spcPts val="1200"/>
              </a:lnSpc>
            </a:pPr>
            <a:r>
              <a:rPr lang="en-US" sz="900" noProof="0" dirty="0">
                <a:solidFill>
                  <a:schemeClr val="tx1"/>
                </a:solidFill>
                <a:ea typeface="游ゴシック" panose="020B0400000000000000" pitchFamily="50" charset="-128"/>
              </a:rPr>
              <a:t>We will also Improve the quality of learning in prefectural schools through the use of digital content and generative AI, while offering administrative support for teaching staff via AI agents.</a:t>
            </a:r>
            <a:endParaRPr kumimoji="1" lang="en-US" sz="900" noProof="0" dirty="0">
              <a:solidFill>
                <a:schemeClr val="tx1"/>
              </a:solidFill>
            </a:endParaRPr>
          </a:p>
          <a:p>
            <a:pPr>
              <a:lnSpc>
                <a:spcPts val="1200"/>
              </a:lnSpc>
              <a:spcBef>
                <a:spcPts val="600"/>
              </a:spcBef>
            </a:pPr>
            <a:r>
              <a:rPr lang="en-US" sz="1100" b="1" noProof="0" dirty="0">
                <a:solidFill>
                  <a:schemeClr val="tx1"/>
                </a:solidFill>
              </a:rPr>
              <a:t>　</a:t>
            </a:r>
            <a:r>
              <a:rPr lang="en-US" sz="1100" b="1" i="0" u="none" strike="noStrike" kern="1200" cap="none" spc="0" normalizeH="0" noProof="0" dirty="0">
                <a:ln>
                  <a:noFill/>
                </a:ln>
                <a:solidFill>
                  <a:schemeClr val="tx1"/>
                </a:solidFill>
                <a:effectLst/>
                <a:uLnTx/>
                <a:uFillTx/>
                <a:cs typeface="+mn-cs"/>
              </a:rPr>
              <a:t>・</a:t>
            </a:r>
            <a:r>
              <a:rPr lang="en-US" sz="1100" b="1" noProof="0" dirty="0">
                <a:solidFill>
                  <a:schemeClr val="tx1"/>
                </a:solidFill>
              </a:rPr>
              <a:t>“</a:t>
            </a:r>
            <a:r>
              <a:rPr lang="en-US" sz="1100" b="1" i="0" u="none" strike="noStrike" kern="1200" cap="none" spc="0" normalizeH="0" noProof="0" dirty="0">
                <a:ln>
                  <a:noFill/>
                </a:ln>
                <a:solidFill>
                  <a:schemeClr val="tx1"/>
                </a:solidFill>
                <a:effectLst/>
                <a:uLnTx/>
                <a:uFillTx/>
                <a:cs typeface="+mn-cs"/>
              </a:rPr>
              <a:t>Safe society” where everyone can live in safety and security</a:t>
            </a:r>
            <a:endParaRPr kumimoji="1" lang="en-US" sz="1100" b="1" noProof="0" dirty="0">
              <a:solidFill>
                <a:schemeClr val="tx1"/>
              </a:solidFill>
            </a:endParaRPr>
          </a:p>
          <a:p>
            <a:pPr marL="376238" indent="-376238" rtl="0">
              <a:lnSpc>
                <a:spcPts val="1200"/>
              </a:lnSpc>
            </a:pPr>
            <a:r>
              <a:rPr lang="en-US" sz="900" noProof="0" dirty="0">
                <a:solidFill>
                  <a:schemeClr val="tx1"/>
                </a:solidFill>
              </a:rPr>
              <a:t>　     ⇒ We aim to ensuring safety by promoting the use of the Osaka Disaster Prevention App, which provides earthquake and tsunami information and disaster prevention maps, and by developing a system to centralize information on evacuees.</a:t>
            </a:r>
            <a:endParaRPr kumimoji="1" lang="en-US" sz="900" noProof="0" dirty="0">
              <a:solidFill>
                <a:schemeClr val="tx1"/>
              </a:solidFill>
            </a:endParaRPr>
          </a:p>
          <a:p>
            <a:pPr rtl="0">
              <a:lnSpc>
                <a:spcPts val="1200"/>
              </a:lnSpc>
            </a:pPr>
            <a:r>
              <a:rPr lang="en-US" sz="900" noProof="0" dirty="0">
                <a:solidFill>
                  <a:schemeClr val="tx1"/>
                </a:solidFill>
              </a:rPr>
              <a:t>　　　 We will create a city of Osaka where everyone, including foreign talent, can live with peace of mind through enhanced multilingual support using AI.</a:t>
            </a:r>
            <a:endParaRPr kumimoji="1" lang="en-US" sz="900" noProof="0" dirty="0">
              <a:solidFill>
                <a:schemeClr val="tx1"/>
              </a:solidFill>
            </a:endParaRPr>
          </a:p>
          <a:p>
            <a:pPr>
              <a:lnSpc>
                <a:spcPts val="1200"/>
              </a:lnSpc>
              <a:spcBef>
                <a:spcPts val="600"/>
              </a:spcBef>
            </a:pPr>
            <a:r>
              <a:rPr lang="en-US" sz="1100" b="1" noProof="0" dirty="0">
                <a:solidFill>
                  <a:schemeClr val="tx1"/>
                </a:solidFill>
              </a:rPr>
              <a:t>　</a:t>
            </a:r>
            <a:r>
              <a:rPr lang="en-US" sz="1100" b="1" i="0" u="none" strike="noStrike" kern="1200" cap="none" spc="0" normalizeH="0" noProof="0" dirty="0">
                <a:ln>
                  <a:noFill/>
                </a:ln>
                <a:solidFill>
                  <a:schemeClr val="tx1"/>
                </a:solidFill>
                <a:effectLst/>
                <a:uLnTx/>
                <a:uFillTx/>
                <a:cs typeface="+mn-cs"/>
              </a:rPr>
              <a:t>・</a:t>
            </a:r>
            <a:r>
              <a:rPr lang="en-US" sz="1100" b="1" noProof="0" dirty="0">
                <a:solidFill>
                  <a:schemeClr val="tx1"/>
                </a:solidFill>
              </a:rPr>
              <a:t>“</a:t>
            </a:r>
            <a:r>
              <a:rPr lang="en-US" sz="1100" b="1" i="0" u="none" strike="noStrike" kern="1200" cap="none" spc="0" normalizeH="0" noProof="0" dirty="0">
                <a:ln>
                  <a:noFill/>
                </a:ln>
                <a:solidFill>
                  <a:schemeClr val="tx1"/>
                </a:solidFill>
                <a:effectLst/>
                <a:uLnTx/>
                <a:uFillTx/>
                <a:cs typeface="+mn-cs"/>
              </a:rPr>
              <a:t>Resident-centered society” equipped with convenient administrative services </a:t>
            </a:r>
            <a:endParaRPr kumimoji="1" lang="en-US" sz="1100" b="1" noProof="0" dirty="0">
              <a:solidFill>
                <a:schemeClr val="tx1"/>
              </a:solidFill>
            </a:endParaRPr>
          </a:p>
          <a:p>
            <a:pPr marL="376238" indent="-376238" rtl="0">
              <a:lnSpc>
                <a:spcPts val="1200"/>
              </a:lnSpc>
            </a:pPr>
            <a:r>
              <a:rPr lang="en-US" sz="900" noProof="0" dirty="0">
                <a:solidFill>
                  <a:schemeClr val="tx1"/>
                </a:solidFill>
              </a:rPr>
              <a:t>　　 ⇒ We aim to enhance convenience for residents by expanding the functionality of the government portal, my door OSAKA, to enable everyone to easily access public services via smartphones and similar devices. We will also upgrade public services to meet residents’ needs through the use of rapidly advancing AI and the introduction of broad listening approaches</a:t>
            </a:r>
            <a:r>
              <a:rPr lang="en-US" sz="1000" noProof="0" dirty="0">
                <a:solidFill>
                  <a:schemeClr val="tx1"/>
                </a:solidFill>
              </a:rPr>
              <a:t>.</a:t>
            </a:r>
            <a:endParaRPr kumimoji="1" lang="en-US" sz="1100" noProof="0" dirty="0">
              <a:solidFill>
                <a:schemeClr val="tx1"/>
              </a:solidFill>
            </a:endParaRPr>
          </a:p>
          <a:p>
            <a:pPr rtl="0">
              <a:spcBef>
                <a:spcPts val="600"/>
              </a:spcBef>
            </a:pPr>
            <a:endParaRPr kumimoji="1" lang="en-US" sz="1000" noProof="0" dirty="0">
              <a:solidFill>
                <a:schemeClr val="tx1"/>
              </a:solidFill>
            </a:endParaRPr>
          </a:p>
        </p:txBody>
      </p:sp>
    </p:spTree>
    <p:extLst>
      <p:ext uri="{BB962C8B-B14F-4D97-AF65-F5344CB8AC3E}">
        <p14:creationId xmlns:p14="http://schemas.microsoft.com/office/powerpoint/2010/main" val="34885868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FAF1D682-4B5F-4D83-80B9-B1D22C739C81}"/>
              </a:ext>
            </a:extLst>
          </p:cNvPr>
          <p:cNvSpPr/>
          <p:nvPr/>
        </p:nvSpPr>
        <p:spPr>
          <a:xfrm>
            <a:off x="202391" y="3271332"/>
            <a:ext cx="9495274" cy="1518671"/>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3) Developing healthcare services leveraging cutting-edge technologies</a:t>
            </a:r>
            <a:endParaRPr kumimoji="1" lang="en-US" sz="1100" b="1" noProof="0" dirty="0">
              <a:solidFill>
                <a:schemeClr val="tx1"/>
              </a:solidFill>
            </a:endParaRPr>
          </a:p>
          <a:p>
            <a:pPr rtl="0">
              <a:spcBef>
                <a:spcPts val="600"/>
              </a:spcBef>
            </a:pPr>
            <a:r>
              <a:rPr lang="en-US" sz="1100" b="1" noProof="0" dirty="0">
                <a:solidFill>
                  <a:schemeClr val="tx1"/>
                </a:solidFill>
                <a:ea typeface="游ゴシック"/>
              </a:rPr>
              <a:t>　・Promoting AI hospitals</a:t>
            </a:r>
            <a:endParaRPr kumimoji="1" lang="en-US" sz="1100" b="1" noProof="0" dirty="0">
              <a:solidFill>
                <a:schemeClr val="tx1"/>
              </a:solidFill>
              <a:ea typeface="游ゴシック"/>
            </a:endParaRPr>
          </a:p>
          <a:p>
            <a:pPr marL="357188" indent="-357188" rtl="0"/>
            <a:r>
              <a:rPr lang="en-US" sz="900" noProof="0" dirty="0">
                <a:solidFill>
                  <a:schemeClr val="tx1"/>
                </a:solidFill>
              </a:rPr>
              <a:t>　　⇒ By utilizing cutting-edge technologies such as the development of systems that use generative AI and the introduction of AI technology in the prefectural medical</a:t>
            </a:r>
            <a:r>
              <a:rPr lang="en-US" sz="1000" noProof="0" dirty="0">
                <a:solidFill>
                  <a:schemeClr val="tx1"/>
                </a:solidFill>
              </a:rPr>
              <a:t> </a:t>
            </a:r>
            <a:r>
              <a:rPr lang="en-US" sz="900" noProof="0" dirty="0">
                <a:solidFill>
                  <a:schemeClr val="tx1"/>
                </a:solidFill>
              </a:rPr>
              <a:t>institutions, we aim to provide higher-quality medical services.</a:t>
            </a:r>
            <a:endParaRPr kumimoji="1" lang="en-US" sz="900" noProof="0" dirty="0">
              <a:solidFill>
                <a:schemeClr val="tx1"/>
              </a:solidFill>
            </a:endParaRPr>
          </a:p>
          <a:p>
            <a:pPr rtl="0">
              <a:spcBef>
                <a:spcPts val="600"/>
              </a:spcBef>
            </a:pPr>
            <a:r>
              <a:rPr lang="en-US" sz="1100" b="1" noProof="0" dirty="0">
                <a:solidFill>
                  <a:schemeClr val="tx1"/>
                </a:solidFill>
              </a:rPr>
              <a:t>　・Implementing pre-disease and preventive measures through industry-academia-government collaboration in the data healthcare field.</a:t>
            </a:r>
            <a:endParaRPr kumimoji="1" lang="en-US" sz="1100" b="1" noProof="0" dirty="0">
              <a:solidFill>
                <a:schemeClr val="tx1"/>
              </a:solidFill>
            </a:endParaRPr>
          </a:p>
          <a:p>
            <a:pPr marL="357188" indent="-357188" rtl="0"/>
            <a:r>
              <a:rPr lang="en-US" sz="900" noProof="0" dirty="0">
                <a:solidFill>
                  <a:schemeClr val="tx1"/>
                </a:solidFill>
                <a:ea typeface="游ゴシック"/>
              </a:rPr>
              <a:t>　　⇒ By visualizing local health challenges, we will implement projects aimed at extending healthy life expectancy through collaboration between local authorities and businesses as well as awareness-raising activities on these health issues. Furthermore, by using the health app ‘</a:t>
            </a:r>
            <a:r>
              <a:rPr lang="en-US" sz="900" noProof="0" dirty="0" err="1">
                <a:solidFill>
                  <a:schemeClr val="tx1"/>
                </a:solidFill>
                <a:ea typeface="游ゴシック"/>
              </a:rPr>
              <a:t>Asmile</a:t>
            </a:r>
            <a:r>
              <a:rPr lang="en-US" sz="900" noProof="0" dirty="0">
                <a:solidFill>
                  <a:schemeClr val="tx1"/>
                </a:solidFill>
                <a:ea typeface="游ゴシック"/>
              </a:rPr>
              <a:t>,’ we aim to encourage residents to take proactive steps towards better health, while encouraging behavioral change through the visualization of health data, thereby helping residents lead even healthier lives. </a:t>
            </a:r>
            <a:endParaRPr kumimoji="1" lang="en-US" sz="900" noProof="0" dirty="0">
              <a:solidFill>
                <a:schemeClr val="tx1"/>
              </a:solidFill>
            </a:endParaRPr>
          </a:p>
        </p:txBody>
      </p:sp>
      <p:sp>
        <p:nvSpPr>
          <p:cNvPr id="15" name="正方形/長方形 14">
            <a:extLst>
              <a:ext uri="{FF2B5EF4-FFF2-40B4-BE49-F238E27FC236}">
                <a16:creationId xmlns:a16="http://schemas.microsoft.com/office/drawing/2014/main" id="{5FB20ACC-5A60-48CC-96F0-71A93A2F5EC2}"/>
              </a:ext>
            </a:extLst>
          </p:cNvPr>
          <p:cNvSpPr/>
          <p:nvPr/>
        </p:nvSpPr>
        <p:spPr>
          <a:xfrm>
            <a:off x="202391" y="4964119"/>
            <a:ext cx="9495274" cy="869402"/>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Yu Gothic"/>
                <a:cs typeface="+mn-lt"/>
              </a:rPr>
              <a:t>4) Social implementation of robots and bathing-assistance technologies,</a:t>
            </a:r>
            <a:r>
              <a:rPr lang="en-US" sz="1100" b="1" dirty="0">
                <a:solidFill>
                  <a:schemeClr val="tx1"/>
                </a:solidFill>
                <a:ea typeface="Yu Gothic"/>
                <a:cs typeface="+mn-lt"/>
              </a:rPr>
              <a:t> the ‘Human Washing Machine,’</a:t>
            </a:r>
            <a:r>
              <a:rPr lang="en-US" sz="1100" b="1" noProof="0" dirty="0">
                <a:solidFill>
                  <a:schemeClr val="tx1"/>
                </a:solidFill>
                <a:ea typeface="Yu Gothic"/>
                <a:cs typeface="+mn-lt"/>
              </a:rPr>
              <a:t> in the care sector </a:t>
            </a:r>
            <a:endParaRPr lang="en-US" sz="1100" b="1" noProof="0" dirty="0">
              <a:solidFill>
                <a:schemeClr val="tx1"/>
              </a:solidFill>
              <a:ea typeface="Yu Gothic"/>
            </a:endParaRPr>
          </a:p>
          <a:p>
            <a:pPr rtl="0">
              <a:spcBef>
                <a:spcPts val="600"/>
              </a:spcBef>
            </a:pPr>
            <a:r>
              <a:rPr lang="en-US" sz="1100" b="1" noProof="0" dirty="0">
                <a:solidFill>
                  <a:schemeClr val="tx1"/>
                </a:solidFill>
                <a:ea typeface="游ゴシック"/>
              </a:rPr>
              <a:t>　・Promoting the social implementation of cutting-edge care technologies showcased at the Expo, such as the ‘Human Washing Machine.’.</a:t>
            </a:r>
            <a:endParaRPr lang="en-US" sz="1100" noProof="0" dirty="0">
              <a:solidFill>
                <a:schemeClr val="tx1"/>
              </a:solidFill>
              <a:ea typeface="Meiryo UI"/>
            </a:endParaRPr>
          </a:p>
          <a:p>
            <a:pPr marL="344488" indent="-344488" rtl="0"/>
            <a:r>
              <a:rPr lang="en-US" sz="900" noProof="0" dirty="0">
                <a:solidFill>
                  <a:schemeClr val="tx1"/>
                </a:solidFill>
                <a:ea typeface="游ゴシック"/>
              </a:rPr>
              <a:t>　　⇒ By providing support through the Osaka Prefectural Support Center for Productivity Improvement in Nursing Care and offering subsidies for introduction costs, we aim to actively adopt technology, improve the workplace environment, and advance initiatives to boost productivity and secure personnel in the care sector.</a:t>
            </a:r>
          </a:p>
          <a:p>
            <a:pPr rtl="0"/>
            <a:r>
              <a:rPr lang="en-US" sz="1000" noProof="0" dirty="0">
                <a:solidFill>
                  <a:schemeClr val="tx1"/>
                </a:solidFill>
                <a:ea typeface="游ゴシック"/>
              </a:rPr>
              <a:t>　　　　　</a:t>
            </a:r>
          </a:p>
          <a:p>
            <a:pPr rtl="0"/>
            <a:endParaRPr kumimoji="1" lang="en-US" sz="1200" noProof="0" dirty="0">
              <a:solidFill>
                <a:schemeClr val="tx1"/>
              </a:solidFill>
            </a:endParaRPr>
          </a:p>
        </p:txBody>
      </p:sp>
      <p:sp>
        <p:nvSpPr>
          <p:cNvPr id="6" name="正方形/長方形 5">
            <a:extLst>
              <a:ext uri="{FF2B5EF4-FFF2-40B4-BE49-F238E27FC236}">
                <a16:creationId xmlns:a16="http://schemas.microsoft.com/office/drawing/2014/main" id="{2D48ADC5-9E1A-4477-8BC7-20F83F826926}"/>
              </a:ext>
            </a:extLst>
          </p:cNvPr>
          <p:cNvSpPr/>
          <p:nvPr/>
        </p:nvSpPr>
        <p:spPr>
          <a:xfrm>
            <a:off x="202391" y="2291879"/>
            <a:ext cx="9495274" cy="815376"/>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2) Comprehensive measures against infectious diseases to prepare for the next pandemic</a:t>
            </a:r>
            <a:endParaRPr kumimoji="1" lang="en-US" sz="1100" b="1" noProof="0" dirty="0">
              <a:solidFill>
                <a:schemeClr val="tx1"/>
              </a:solidFill>
            </a:endParaRPr>
          </a:p>
          <a:p>
            <a:pPr rtl="0">
              <a:spcBef>
                <a:spcPts val="600"/>
              </a:spcBef>
            </a:pPr>
            <a:r>
              <a:rPr lang="en-US" sz="1100" b="1" noProof="0" dirty="0">
                <a:solidFill>
                  <a:schemeClr val="tx1"/>
                </a:solidFill>
              </a:rPr>
              <a:t>　・Implementing comprehensive measures utilizing research findings from research institutes and universities, etc.</a:t>
            </a:r>
            <a:endParaRPr kumimoji="1" lang="en-US" sz="1100" b="1" noProof="0" dirty="0">
              <a:solidFill>
                <a:schemeClr val="tx1"/>
              </a:solidFill>
            </a:endParaRPr>
          </a:p>
          <a:p>
            <a:pPr marL="381000" indent="-381000" rtl="0"/>
            <a:r>
              <a:rPr lang="en-US" sz="900" noProof="0" dirty="0">
                <a:solidFill>
                  <a:schemeClr val="tx1"/>
                </a:solidFill>
                <a:ea typeface="游ゴシック"/>
              </a:rPr>
              <a:t>　　 ⇒ By establishing a risk assessment network system for infectious diseases, we aim to implement comprehensive measures for the early detection, analysis and information dissemination on disease trends, capitalizing research findings from the Osaka Institute of Public Health and Osaka Metropolitan University.</a:t>
            </a:r>
            <a:endParaRPr lang="en-US" sz="900" noProof="0" dirty="0">
              <a:solidFill>
                <a:schemeClr val="tx1"/>
              </a:solidFill>
              <a:ea typeface="游ゴシック"/>
              <a:cs typeface="Calibri"/>
            </a:endParaRPr>
          </a:p>
          <a:p>
            <a:pPr rtl="0"/>
            <a:r>
              <a:rPr lang="en-US" sz="1000" noProof="0" dirty="0">
                <a:solidFill>
                  <a:schemeClr val="tx1"/>
                </a:solidFill>
              </a:rPr>
              <a:t>　　　　　</a:t>
            </a:r>
            <a:endParaRPr lang="en-US" noProof="0" dirty="0">
              <a:solidFill>
                <a:schemeClr val="tx1"/>
              </a:solidFill>
              <a:ea typeface="Calibri"/>
            </a:endParaRPr>
          </a:p>
        </p:txBody>
      </p:sp>
      <p:sp>
        <p:nvSpPr>
          <p:cNvPr id="7" name="テキスト ボックス 6">
            <a:extLst>
              <a:ext uri="{FF2B5EF4-FFF2-40B4-BE49-F238E27FC236}">
                <a16:creationId xmlns:a16="http://schemas.microsoft.com/office/drawing/2014/main" id="{BBBDEFE2-F6AA-4514-9DA4-D09E970721DD}"/>
              </a:ext>
            </a:extLst>
          </p:cNvPr>
          <p:cNvSpPr txBox="1"/>
          <p:nvPr/>
        </p:nvSpPr>
        <p:spPr>
          <a:xfrm>
            <a:off x="0" y="108896"/>
            <a:ext cx="8736806"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(3) Tackling medical and welfare challenges by leveraging the expertise of academia and other fields</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8" name="正方形/長方形 7">
            <a:extLst>
              <a:ext uri="{FF2B5EF4-FFF2-40B4-BE49-F238E27FC236}">
                <a16:creationId xmlns:a16="http://schemas.microsoft.com/office/drawing/2014/main" id="{5E93B61A-8ED2-4741-9878-5CF8F62E02A6}"/>
              </a:ext>
            </a:extLst>
          </p:cNvPr>
          <p:cNvSpPr/>
          <p:nvPr/>
        </p:nvSpPr>
        <p:spPr>
          <a:xfrm>
            <a:off x="202391" y="1307883"/>
            <a:ext cx="9495274" cy="810288"/>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1) Research aimed at addressing health and welfare issues</a:t>
            </a:r>
            <a:endParaRPr kumimoji="1" lang="en-US" sz="1100" b="1" noProof="0" dirty="0">
              <a:solidFill>
                <a:schemeClr val="tx1"/>
              </a:solidFill>
            </a:endParaRPr>
          </a:p>
          <a:p>
            <a:pPr rtl="0">
              <a:spcBef>
                <a:spcPts val="600"/>
              </a:spcBef>
            </a:pPr>
            <a:r>
              <a:rPr lang="en-US" sz="1100" b="1" noProof="0" dirty="0">
                <a:solidFill>
                  <a:schemeClr val="tx1"/>
                </a:solidFill>
              </a:rPr>
              <a:t>　・Promoting research and development at Osaka Metropolitan University</a:t>
            </a:r>
            <a:endParaRPr kumimoji="1" lang="en-US" sz="1100" b="1" noProof="0" dirty="0">
              <a:solidFill>
                <a:schemeClr val="tx1"/>
              </a:solidFill>
            </a:endParaRPr>
          </a:p>
          <a:p>
            <a:pPr marL="400050" indent="-400050" rtl="0"/>
            <a:r>
              <a:rPr lang="en-US" sz="900" noProof="0" dirty="0">
                <a:solidFill>
                  <a:schemeClr val="tx1"/>
                </a:solidFill>
                <a:ea typeface="游ゴシック"/>
              </a:rPr>
              <a:t>　　  ⇒ To resolve local health and welfare issues, we will collaborate with local authorities, hospitals and businesses to promote research into next-generation living arrangements utilizing ICT (such as remote rehabilitation and data analysis from wearable devices).</a:t>
            </a:r>
            <a:endParaRPr kumimoji="1" lang="en-US" sz="900" noProof="0" dirty="0">
              <a:solidFill>
                <a:schemeClr val="tx1"/>
              </a:solidFill>
              <a:ea typeface="游ゴシック"/>
            </a:endParaRPr>
          </a:p>
          <a:p>
            <a:pPr rtl="0"/>
            <a:r>
              <a:rPr lang="en-US" sz="1000" noProof="0" dirty="0">
                <a:solidFill>
                  <a:schemeClr val="tx1"/>
                </a:solidFill>
              </a:rPr>
              <a:t>　　　　　</a:t>
            </a:r>
            <a:endParaRPr kumimoji="1" lang="en-US" sz="1000" noProof="0" dirty="0">
              <a:solidFill>
                <a:schemeClr val="tx1"/>
              </a:solidFill>
            </a:endParaRPr>
          </a:p>
        </p:txBody>
      </p:sp>
      <p:sp>
        <p:nvSpPr>
          <p:cNvPr id="9" name="四角形: 角を丸くする 8">
            <a:extLst>
              <a:ext uri="{FF2B5EF4-FFF2-40B4-BE49-F238E27FC236}">
                <a16:creationId xmlns:a16="http://schemas.microsoft.com/office/drawing/2014/main" id="{1C1315F0-137C-4383-9310-0E6F58619CA6}"/>
              </a:ext>
            </a:extLst>
          </p:cNvPr>
          <p:cNvSpPr/>
          <p:nvPr/>
        </p:nvSpPr>
        <p:spPr>
          <a:xfrm>
            <a:off x="354789" y="386917"/>
            <a:ext cx="9190478" cy="810288"/>
          </a:xfrm>
          <a:prstGeom prst="roundRect">
            <a:avLst>
              <a:gd name="adj" fmla="val 0"/>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rtlCol="0" anchor="t"/>
          <a:lstStyle/>
          <a:p>
            <a:r>
              <a:rPr lang="en-US" sz="900" noProof="0" dirty="0">
                <a:solidFill>
                  <a:schemeClr val="tx1"/>
                </a:solidFill>
                <a:ea typeface="游ゴシック"/>
              </a:rPr>
              <a:t>〇 </a:t>
            </a:r>
            <a:r>
              <a:rPr lang="en-US" sz="900" noProof="0" dirty="0"/>
              <a:t>To address the complex </a:t>
            </a:r>
            <a:r>
              <a:rPr lang="en-US" sz="900" b="1" noProof="0" dirty="0"/>
              <a:t>medical and welfare </a:t>
            </a:r>
            <a:r>
              <a:rPr lang="en-US" sz="900" noProof="0" dirty="0"/>
              <a:t>challenges due to the declining birth rate, an aging population and labor shortages, it is essential to leverage the </a:t>
            </a:r>
            <a:r>
              <a:rPr lang="en-US" sz="900" b="1" noProof="0" dirty="0"/>
              <a:t>expertise of academia</a:t>
            </a:r>
            <a:r>
              <a:rPr lang="en-US" sz="900" noProof="0" dirty="0"/>
              <a:t>, such as universities and research institutions.</a:t>
            </a:r>
            <a:endParaRPr kumimoji="1" lang="en-US" sz="900" noProof="0" dirty="0"/>
          </a:p>
          <a:p>
            <a:r>
              <a:rPr lang="en-US" sz="900" noProof="0" dirty="0">
                <a:solidFill>
                  <a:schemeClr val="tx1"/>
                </a:solidFill>
                <a:ea typeface="游ゴシック"/>
              </a:rPr>
              <a:t>〇 </a:t>
            </a:r>
            <a:r>
              <a:rPr lang="en-US" sz="900" noProof="0" dirty="0"/>
              <a:t>By connecting the expertise of universities and research institutions with clinical practice and community welfare, we will work in collaboration with industry, academia and government to advance research into i</a:t>
            </a:r>
            <a:r>
              <a:rPr lang="en-US" sz="900" b="1" noProof="0" dirty="0"/>
              <a:t>nfectious</a:t>
            </a:r>
            <a:r>
              <a:rPr lang="en-US" sz="900" noProof="0" dirty="0"/>
              <a:t> and other </a:t>
            </a:r>
            <a:r>
              <a:rPr lang="en-US" sz="900" b="1" noProof="0" dirty="0"/>
              <a:t>diseases</a:t>
            </a:r>
            <a:r>
              <a:rPr lang="en-US" sz="900" noProof="0" dirty="0"/>
              <a:t>, develop countermeasures, and adopt cutting-edge technologies in medical and care services, thereby building sustainable, high-quality healthcare and welfare system and creating a society where everyone can live without worry.</a:t>
            </a:r>
            <a:endParaRPr kumimoji="1" lang="en-US" sz="900" noProof="0" dirty="0"/>
          </a:p>
          <a:p>
            <a:pPr rtl="0"/>
            <a:r>
              <a:rPr lang="en-US" sz="900" noProof="0" dirty="0"/>
              <a:t>　</a:t>
            </a:r>
            <a:endParaRPr kumimoji="1" lang="en-US" sz="900" noProof="0" dirty="0"/>
          </a:p>
        </p:txBody>
      </p:sp>
      <p:sp>
        <p:nvSpPr>
          <p:cNvPr id="4" name="スライド番号プレースホルダー 1">
            <a:extLst>
              <a:ext uri="{FF2B5EF4-FFF2-40B4-BE49-F238E27FC236}">
                <a16:creationId xmlns:a16="http://schemas.microsoft.com/office/drawing/2014/main" id="{768C7476-01FA-6F97-63E6-CA0B8A3FA6A4}"/>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48</a:t>
            </a:fld>
            <a:endParaRPr kumimoji="1" lang="en-US" noProof="0" dirty="0">
              <a:latin typeface="+mn-lt"/>
            </a:endParaRPr>
          </a:p>
        </p:txBody>
      </p:sp>
    </p:spTree>
    <p:extLst>
      <p:ext uri="{BB962C8B-B14F-4D97-AF65-F5344CB8AC3E}">
        <p14:creationId xmlns:p14="http://schemas.microsoft.com/office/powerpoint/2010/main" val="3470774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858C37B9-9BAA-4D76-8547-EA74492107FD}"/>
              </a:ext>
            </a:extLst>
          </p:cNvPr>
          <p:cNvSpPr txBox="1"/>
          <p:nvPr/>
        </p:nvSpPr>
        <p:spPr>
          <a:xfrm>
            <a:off x="69433" y="580981"/>
            <a:ext cx="9692084" cy="1198671"/>
          </a:xfrm>
          <a:prstGeom prst="rect">
            <a:avLst/>
          </a:prstGeom>
          <a:solidFill>
            <a:schemeClr val="bg1">
              <a:lumMod val="85000"/>
            </a:schemeClr>
          </a:solidFill>
        </p:spPr>
        <p:txBody>
          <a:bodyPr wrap="square" rtlCol="0">
            <a:noAutofit/>
          </a:bodyPr>
          <a:lstStyle>
            <a:defPPr>
              <a:defRPr lang="en-US"/>
            </a:defPPr>
            <a:lvl1pPr marL="285750" marR="0" lvl="0" indent="-285750" fontAlgn="auto">
              <a:lnSpc>
                <a:spcPct val="120000"/>
              </a:lnSpc>
              <a:spcBef>
                <a:spcPts val="0"/>
              </a:spcBef>
              <a:spcAft>
                <a:spcPts val="0"/>
              </a:spcAft>
              <a:buClrTx/>
              <a:buSzTx/>
              <a:buFont typeface="Arial" panose="020B0604020202020204" pitchFamily="34" charset="0"/>
              <a:buChar char="•"/>
              <a:tabLst/>
              <a:defRPr kumimoji="1" sz="1200" b="1" i="0" u="none" strike="noStrike" cap="none" spc="0" normalizeH="0" baseline="0">
                <a:ln>
                  <a:noFill/>
                </a:ln>
                <a:solidFill>
                  <a:prstClr val="black"/>
                </a:solidFill>
                <a:effectLst/>
                <a:uLnTx/>
                <a:uFillTx/>
                <a:latin typeface="BIZ UDPゴシック" panose="020B0400000000000000" pitchFamily="50" charset="-128"/>
                <a:ea typeface="BIZ UDPゴシック" panose="020B0400000000000000" pitchFamily="50" charset="-128"/>
              </a:defRPr>
            </a:lvl1pPr>
          </a:lstStyle>
          <a:p>
            <a:pPr rtl="0">
              <a:lnSpc>
                <a:spcPts val="1100"/>
              </a:lnSpc>
              <a:buFont typeface="BIZ UDPゴシック" panose="020B0400000000000000" pitchFamily="50" charset="-128"/>
              <a:buChar char="○"/>
            </a:pPr>
            <a:r>
              <a:rPr lang="en-US" sz="1000" noProof="0" dirty="0">
                <a:solidFill>
                  <a:schemeClr val="tx1"/>
                </a:solidFill>
                <a:latin typeface="+mn-lt"/>
              </a:rPr>
              <a:t>In 2017, Osaka Prefecture and Osaka City formulated the ‘Vision for the Second Capital’ with the aim of establishing “Osaka as the Second Capital” as one of the two poles of East and West Japan, with a distinct character and new values ​​different from those of Tokyo, and playing a role as an engine for growth that supports and drives Japan's future in both normal and emergency situations.</a:t>
            </a:r>
          </a:p>
          <a:p>
            <a:pPr rtl="0">
              <a:lnSpc>
                <a:spcPts val="1100"/>
              </a:lnSpc>
              <a:buFont typeface="BIZ UDPゴシック" panose="020B0400000000000000" pitchFamily="50" charset="-128"/>
              <a:buChar char="○"/>
            </a:pPr>
            <a:r>
              <a:rPr lang="en-US" sz="1000" noProof="0" dirty="0">
                <a:solidFill>
                  <a:schemeClr val="tx1"/>
                </a:solidFill>
                <a:latin typeface="+mn-lt"/>
              </a:rPr>
              <a:t>Since then, significant progress has been made toward establishing Osaka as the second capital. Developments include the hosting of Expo 2025, the concretization of the integrated resort (IR) plan, advancements in urban development and infrastructure, and the consolidation of organizations supporting Osaka’s growth, in addition to the start of national-level discussions on drafting legislation.</a:t>
            </a:r>
          </a:p>
          <a:p>
            <a:pPr rtl="0">
              <a:lnSpc>
                <a:spcPts val="1100"/>
              </a:lnSpc>
              <a:buFont typeface="BIZ UDPゴシック" panose="020B0400000000000000" pitchFamily="50" charset="-128"/>
              <a:buChar char="○"/>
            </a:pPr>
            <a:r>
              <a:rPr lang="en-US" sz="1000" noProof="0" dirty="0">
                <a:solidFill>
                  <a:schemeClr val="tx1"/>
                </a:solidFill>
                <a:latin typeface="+mn-lt"/>
              </a:rPr>
              <a:t>Thus, in December 2025, a new proposal entitled “Regarding the Second Capital Concept” was presented at the meeting of the Headquarters for Promoting the Second Capital, where discussions are currently underway.</a:t>
            </a:r>
          </a:p>
        </p:txBody>
      </p:sp>
      <p:sp>
        <p:nvSpPr>
          <p:cNvPr id="9" name="テキスト ボックス 8">
            <a:extLst>
              <a:ext uri="{FF2B5EF4-FFF2-40B4-BE49-F238E27FC236}">
                <a16:creationId xmlns:a16="http://schemas.microsoft.com/office/drawing/2014/main" id="{A10F54D6-C6B5-4DBA-8FFF-82BEF110BDF0}"/>
              </a:ext>
            </a:extLst>
          </p:cNvPr>
          <p:cNvSpPr txBox="1"/>
          <p:nvPr/>
        </p:nvSpPr>
        <p:spPr>
          <a:xfrm>
            <a:off x="0" y="42136"/>
            <a:ext cx="9906000" cy="461665"/>
          </a:xfrm>
          <a:prstGeom prst="rect">
            <a:avLst/>
          </a:prstGeom>
          <a:noFill/>
        </p:spPr>
        <p:txBody>
          <a:bodyPr wrap="square" rtlCol="0">
            <a:spAutoFit/>
          </a:bodyPr>
          <a:lstStyle/>
          <a:p>
            <a:pPr marL="457200" indent="-457200" defTabSz="742950" rtl="0">
              <a:buFont typeface="+mj-lt"/>
              <a:buAutoNum type="arabicPeriod" startAt="2"/>
              <a:defRPr/>
            </a:pPr>
            <a:r>
              <a:rPr lang="en-US" sz="2400" b="1" noProof="0" dirty="0">
                <a:solidFill>
                  <a:prstClr val="white"/>
                </a:solidFill>
                <a:ea typeface="HGS創英角ｺﾞｼｯｸUB" panose="020B0900000000000000" pitchFamily="50" charset="-128"/>
              </a:rPr>
              <a:t>The “Second Capital” Envisioned by Osaka　</a:t>
            </a:r>
            <a:endParaRPr kumimoji="1" lang="en-US" sz="2400" b="1" i="1" noProof="0" dirty="0">
              <a:solidFill>
                <a:prstClr val="white"/>
              </a:solidFill>
              <a:ea typeface="HGS創英角ｺﾞｼｯｸUB" panose="020B0900000000000000" pitchFamily="50" charset="-128"/>
            </a:endParaRPr>
          </a:p>
        </p:txBody>
      </p:sp>
      <p:sp>
        <p:nvSpPr>
          <p:cNvPr id="26" name="スライド番号プレースホルダー 3">
            <a:extLst>
              <a:ext uri="{FF2B5EF4-FFF2-40B4-BE49-F238E27FC236}">
                <a16:creationId xmlns:a16="http://schemas.microsoft.com/office/drawing/2014/main" id="{CB1EE0E5-EEE3-48F1-BF42-CB6380C1855F}"/>
              </a:ext>
            </a:extLst>
          </p:cNvPr>
          <p:cNvSpPr>
            <a:spLocks noGrp="1"/>
          </p:cNvSpPr>
          <p:nvPr>
            <p:ph type="sldNum" sz="quarter" idx="12"/>
          </p:nvPr>
        </p:nvSpPr>
        <p:spPr>
          <a:xfrm>
            <a:off x="7677150" y="6548719"/>
            <a:ext cx="2228850" cy="365125"/>
          </a:xfrm>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en-US" sz="1200" b="0" i="0" u="none" strike="noStrike" kern="1200" cap="none" spc="0" normalizeH="0" baseline="0" noProof="0" smtClean="0">
                <a:ln>
                  <a:noFill/>
                </a:ln>
                <a:solidFill>
                  <a:prstClr val="black">
                    <a:tint val="75000"/>
                  </a:prstClr>
                </a:solidFill>
                <a:effectLst/>
                <a:uLnTx/>
                <a:uFillTx/>
                <a:latin typeface="+mn-lt"/>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1" lang="en-US" sz="1200" b="0" i="0" u="none" strike="noStrike" kern="1200" cap="none" spc="0" normalizeH="0" baseline="0" noProof="0" dirty="0">
              <a:ln>
                <a:noFill/>
              </a:ln>
              <a:solidFill>
                <a:prstClr val="black">
                  <a:tint val="75000"/>
                </a:prstClr>
              </a:solidFill>
              <a:effectLst/>
              <a:uLnTx/>
              <a:uFillTx/>
              <a:latin typeface="+mn-lt"/>
              <a:ea typeface="BIZ UDPゴシック" panose="020B0400000000000000" pitchFamily="50" charset="-128"/>
              <a:cs typeface="+mn-cs"/>
            </a:endParaRPr>
          </a:p>
        </p:txBody>
      </p:sp>
      <p:sp>
        <p:nvSpPr>
          <p:cNvPr id="54" name="テキスト ボックス 53">
            <a:extLst>
              <a:ext uri="{FF2B5EF4-FFF2-40B4-BE49-F238E27FC236}">
                <a16:creationId xmlns:a16="http://schemas.microsoft.com/office/drawing/2014/main" id="{FA8A1506-4719-4774-B0D7-451776A06650}"/>
              </a:ext>
            </a:extLst>
          </p:cNvPr>
          <p:cNvSpPr txBox="1"/>
          <p:nvPr/>
        </p:nvSpPr>
        <p:spPr>
          <a:xfrm>
            <a:off x="5528991" y="6545895"/>
            <a:ext cx="4046679" cy="250318"/>
          </a:xfrm>
          <a:prstGeom prst="rect">
            <a:avLst/>
          </a:prstGeom>
          <a:noFill/>
        </p:spPr>
        <p:txBody>
          <a:bodyPr wrap="square" rtlCol="0">
            <a:noAutofit/>
          </a:bodyPr>
          <a:lstStyle>
            <a:defPPr>
              <a:defRPr lang="en-US"/>
            </a:defPPr>
            <a:lvl1pPr marL="285750" marR="0" lvl="0" indent="-285750" fontAlgn="auto">
              <a:lnSpc>
                <a:spcPct val="120000"/>
              </a:lnSpc>
              <a:spcBef>
                <a:spcPts val="0"/>
              </a:spcBef>
              <a:spcAft>
                <a:spcPts val="0"/>
              </a:spcAft>
              <a:buClrTx/>
              <a:buSzTx/>
              <a:buFont typeface="Arial" panose="020B0604020202020204" pitchFamily="34" charset="0"/>
              <a:buChar char="•"/>
              <a:tabLst/>
              <a:defRPr kumimoji="1" sz="1200" b="1" i="0" u="none" strike="noStrike" cap="none" spc="0" normalizeH="0" baseline="0">
                <a:ln>
                  <a:noFill/>
                </a:ln>
                <a:solidFill>
                  <a:prstClr val="black"/>
                </a:solidFill>
                <a:effectLst/>
                <a:uLnTx/>
                <a:uFillTx/>
                <a:latin typeface="BIZ UDPゴシック" panose="020B0400000000000000" pitchFamily="50" charset="-128"/>
                <a:ea typeface="BIZ UDPゴシック" panose="020B0400000000000000" pitchFamily="50" charset="-128"/>
              </a:defRPr>
            </a:lvl1pPr>
          </a:lstStyle>
          <a:p>
            <a:pPr marL="0" indent="0" rtl="0">
              <a:lnSpc>
                <a:spcPct val="100000"/>
              </a:lnSpc>
              <a:buNone/>
            </a:pPr>
            <a:r>
              <a:rPr lang="en-US" sz="800" b="0" noProof="0" dirty="0">
                <a:latin typeface="+mn-lt"/>
              </a:rPr>
              <a:t>Source: Compiled from ‘Regarding the Second Capital Concept’ (December 2025) by Osaka Prefecture and Osaka City</a:t>
            </a:r>
          </a:p>
        </p:txBody>
      </p:sp>
      <p:sp>
        <p:nvSpPr>
          <p:cNvPr id="16" name="二等辺三角形 15">
            <a:extLst>
              <a:ext uri="{FF2B5EF4-FFF2-40B4-BE49-F238E27FC236}">
                <a16:creationId xmlns:a16="http://schemas.microsoft.com/office/drawing/2014/main" id="{FCABBD7F-E05E-4001-9F24-18445943BCA7}"/>
              </a:ext>
            </a:extLst>
          </p:cNvPr>
          <p:cNvSpPr/>
          <p:nvPr/>
        </p:nvSpPr>
        <p:spPr>
          <a:xfrm rot="10800000">
            <a:off x="4115030" y="3699578"/>
            <a:ext cx="1666240" cy="171452"/>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11" name="正方形/長方形 10">
            <a:extLst>
              <a:ext uri="{FF2B5EF4-FFF2-40B4-BE49-F238E27FC236}">
                <a16:creationId xmlns:a16="http://schemas.microsoft.com/office/drawing/2014/main" id="{B5CB177C-1AD0-439B-8456-43660D6426A6}"/>
              </a:ext>
            </a:extLst>
          </p:cNvPr>
          <p:cNvSpPr/>
          <p:nvPr/>
        </p:nvSpPr>
        <p:spPr>
          <a:xfrm>
            <a:off x="203652" y="4806942"/>
            <a:ext cx="4993155" cy="1864745"/>
          </a:xfrm>
          <a:prstGeom prst="rect">
            <a:avLst/>
          </a:prstGeom>
          <a:solidFill>
            <a:schemeClr val="accent4">
              <a:lumMod val="60000"/>
              <a:lumOff val="40000"/>
              <a:alpha val="5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sz="1400" noProof="0" dirty="0">
              <a:solidFill>
                <a:schemeClr val="tx1"/>
              </a:solidFill>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C4F6D188-F95C-4CE6-A3A5-07DD93F18D59}"/>
              </a:ext>
            </a:extLst>
          </p:cNvPr>
          <p:cNvSpPr txBox="1"/>
          <p:nvPr/>
        </p:nvSpPr>
        <p:spPr>
          <a:xfrm>
            <a:off x="160269" y="4815179"/>
            <a:ext cx="3824866" cy="1862048"/>
          </a:xfrm>
          <a:prstGeom prst="rect">
            <a:avLst/>
          </a:prstGeom>
          <a:noFill/>
        </p:spPr>
        <p:txBody>
          <a:bodyPr wrap="square" rtlCol="0">
            <a:spAutoFit/>
          </a:bodyPr>
          <a:lstStyle/>
          <a:p>
            <a:pPr marL="139700" indent="-139700" rtl="0">
              <a:buFont typeface="BIZ UDPゴシック" panose="020B0400000000000000" pitchFamily="50" charset="-128"/>
              <a:buChar char="○"/>
            </a:pPr>
            <a:r>
              <a:rPr lang="en-US" sz="1150" b="1" noProof="0" dirty="0">
                <a:ea typeface="BIZ UDPゴシック" panose="020B0400000000000000" pitchFamily="50" charset="-128"/>
              </a:rPr>
              <a:t>High regional GDP driving the growth</a:t>
            </a:r>
          </a:p>
          <a:p>
            <a:pPr marL="139700" indent="-139700" rtl="0">
              <a:buFont typeface="BIZ UDPゴシック" panose="020B0400000000000000" pitchFamily="50" charset="-128"/>
              <a:buChar char="○"/>
            </a:pPr>
            <a:r>
              <a:rPr lang="en-US" sz="1150" b="1" noProof="0" dirty="0">
                <a:ea typeface="BIZ UDPゴシック" panose="020B0400000000000000" pitchFamily="50" charset="-128"/>
              </a:rPr>
              <a:t>Economic policies that promote innovation </a:t>
            </a:r>
            <a:r>
              <a:rPr lang="en-US" sz="1150" noProof="0" dirty="0">
                <a:ea typeface="BIZ UDPゴシック" panose="020B0400000000000000" pitchFamily="50" charset="-128"/>
              </a:rPr>
              <a:t>(e.g., special economic zones, regulatory reform)</a:t>
            </a:r>
            <a:endParaRPr kumimoji="1" lang="en-US" sz="1150" noProof="0" dirty="0">
              <a:ea typeface="BIZ UDPゴシック" panose="020B0400000000000000" pitchFamily="50" charset="-128"/>
            </a:endParaRPr>
          </a:p>
          <a:p>
            <a:pPr marL="139700" indent="-139700" rtl="0">
              <a:buFont typeface="BIZ UDPゴシック" panose="020B0400000000000000" pitchFamily="50" charset="-128"/>
              <a:buChar char="○"/>
            </a:pPr>
            <a:r>
              <a:rPr lang="en-US" sz="1150" b="1" noProof="0" dirty="0">
                <a:ea typeface="BIZ UDPゴシック" panose="020B0400000000000000" pitchFamily="50" charset="-128"/>
              </a:rPr>
              <a:t>Infrastructure supporting growth </a:t>
            </a:r>
            <a:r>
              <a:rPr lang="en-US" sz="1150" noProof="0" dirty="0">
                <a:ea typeface="BIZ UDPゴシック" panose="020B0400000000000000" pitchFamily="50" charset="-128"/>
              </a:rPr>
              <a:t>(e.g., transport networks, urban development, financial services, utilities, data centers)</a:t>
            </a:r>
          </a:p>
          <a:p>
            <a:pPr marL="139700" indent="-139700" rtl="0">
              <a:buFont typeface="BIZ UDPゴシック" panose="020B0400000000000000" pitchFamily="50" charset="-128"/>
              <a:buChar char="○"/>
            </a:pPr>
            <a:r>
              <a:rPr lang="en-US" sz="1150" b="1" noProof="0" dirty="0">
                <a:ea typeface="BIZ UDPゴシック" panose="020B0400000000000000" pitchFamily="50" charset="-128"/>
              </a:rPr>
              <a:t>Establishment of corporate backup systems </a:t>
            </a:r>
            <a:r>
              <a:rPr lang="en-US" sz="1150" noProof="0" dirty="0">
                <a:ea typeface="BIZ UDPゴシック" panose="020B0400000000000000" pitchFamily="50" charset="-128"/>
              </a:rPr>
              <a:t>(e.g., secondary headquarters functions, backup of key systems)</a:t>
            </a:r>
          </a:p>
          <a:p>
            <a:pPr marL="139700" indent="-139700" rtl="0">
              <a:buFont typeface="BIZ UDPゴシック" panose="020B0400000000000000" pitchFamily="50" charset="-128"/>
              <a:buChar char="○"/>
            </a:pPr>
            <a:r>
              <a:rPr lang="en-US" sz="1150" b="1" noProof="0" dirty="0">
                <a:ea typeface="BIZ UDPゴシック" panose="020B0400000000000000" pitchFamily="50" charset="-128"/>
              </a:rPr>
              <a:t>NHK backup broadcasts, commercial television stations, publishing</a:t>
            </a:r>
            <a:endParaRPr kumimoji="1" lang="en-US" sz="1150" b="1" noProof="0" dirty="0">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2EDC13E1-1D0F-4D13-9AA0-632A5A8EDA1B}"/>
              </a:ext>
            </a:extLst>
          </p:cNvPr>
          <p:cNvSpPr txBox="1"/>
          <p:nvPr/>
        </p:nvSpPr>
        <p:spPr>
          <a:xfrm>
            <a:off x="203652" y="4505440"/>
            <a:ext cx="3850458" cy="276999"/>
          </a:xfrm>
          <a:prstGeom prst="rect">
            <a:avLst/>
          </a:prstGeom>
          <a:solidFill>
            <a:srgbClr val="FF9900"/>
          </a:solidFill>
        </p:spPr>
        <p:txBody>
          <a:bodyPr wrap="square" rtlCol="0">
            <a:spAutoFit/>
          </a:bodyPr>
          <a:lstStyle/>
          <a:p>
            <a:pPr rtl="0"/>
            <a:r>
              <a:rPr lang="en-US" sz="1200" b="1" noProof="0" dirty="0">
                <a:solidFill>
                  <a:schemeClr val="bg1"/>
                </a:solidFill>
                <a:ea typeface="BIZ UDPゴシック" panose="020B0400000000000000" pitchFamily="50" charset="-128"/>
              </a:rPr>
              <a:t>Economic driving force (including backup)</a:t>
            </a:r>
            <a:endParaRPr kumimoji="1" lang="en-US" sz="1200" b="1" noProof="0" dirty="0">
              <a:solidFill>
                <a:schemeClr val="bg1"/>
              </a:solidFill>
              <a:ea typeface="BIZ UDPゴシック" panose="020B0400000000000000" pitchFamily="50" charset="-128"/>
            </a:endParaRPr>
          </a:p>
        </p:txBody>
      </p:sp>
      <p:sp>
        <p:nvSpPr>
          <p:cNvPr id="14" name="四角形: 角を丸くする 13">
            <a:extLst>
              <a:ext uri="{FF2B5EF4-FFF2-40B4-BE49-F238E27FC236}">
                <a16:creationId xmlns:a16="http://schemas.microsoft.com/office/drawing/2014/main" id="{54558FB0-1AB3-4F70-ABEB-E102805D9757}"/>
              </a:ext>
            </a:extLst>
          </p:cNvPr>
          <p:cNvSpPr/>
          <p:nvPr/>
        </p:nvSpPr>
        <p:spPr>
          <a:xfrm>
            <a:off x="3928737" y="4848731"/>
            <a:ext cx="1151500" cy="1764346"/>
          </a:xfrm>
          <a:prstGeom prst="roundRect">
            <a:avLst/>
          </a:prstGeom>
          <a:solidFill>
            <a:schemeClr val="bg1"/>
          </a:solidFill>
          <a:ln w="285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400" b="1" noProof="0" dirty="0">
              <a:solidFill>
                <a:schemeClr val="tx1"/>
              </a:solidFill>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9B17E3DC-AF63-4037-A722-14DB1E3BD406}"/>
              </a:ext>
            </a:extLst>
          </p:cNvPr>
          <p:cNvSpPr txBox="1"/>
          <p:nvPr/>
        </p:nvSpPr>
        <p:spPr>
          <a:xfrm>
            <a:off x="3872679" y="4930858"/>
            <a:ext cx="1263616"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Driving Japan’s growth and preventing the Japanese economy from stagnating in times of emergency</a:t>
            </a:r>
            <a:endParaRPr kumimoji="1" lang="en-US" sz="12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p:txBody>
      </p:sp>
      <p:sp>
        <p:nvSpPr>
          <p:cNvPr id="20" name="正方形/長方形 19">
            <a:extLst>
              <a:ext uri="{FF2B5EF4-FFF2-40B4-BE49-F238E27FC236}">
                <a16:creationId xmlns:a16="http://schemas.microsoft.com/office/drawing/2014/main" id="{27BD32E7-4AA9-4116-9DEE-DF647A211DE2}"/>
              </a:ext>
            </a:extLst>
          </p:cNvPr>
          <p:cNvSpPr/>
          <p:nvPr/>
        </p:nvSpPr>
        <p:spPr>
          <a:xfrm>
            <a:off x="5380900" y="4594199"/>
            <a:ext cx="4465826" cy="612000"/>
          </a:xfrm>
          <a:prstGeom prst="rect">
            <a:avLst/>
          </a:prstGeom>
          <a:solidFill>
            <a:schemeClr val="accent6">
              <a:lumMod val="60000"/>
              <a:lumOff val="4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sz="1400" noProof="0" dirty="0">
              <a:solidFill>
                <a:schemeClr val="tx1"/>
              </a:solidFill>
              <a:ea typeface="BIZ UDPゴシック" panose="020B0400000000000000" pitchFamily="50" charset="-128"/>
            </a:endParaRPr>
          </a:p>
        </p:txBody>
      </p:sp>
      <p:sp>
        <p:nvSpPr>
          <p:cNvPr id="21" name="テキスト ボックス 20">
            <a:extLst>
              <a:ext uri="{FF2B5EF4-FFF2-40B4-BE49-F238E27FC236}">
                <a16:creationId xmlns:a16="http://schemas.microsoft.com/office/drawing/2014/main" id="{8FCED277-4612-46C2-9A28-D3963022BE4B}"/>
              </a:ext>
            </a:extLst>
          </p:cNvPr>
          <p:cNvSpPr txBox="1"/>
          <p:nvPr/>
        </p:nvSpPr>
        <p:spPr>
          <a:xfrm>
            <a:off x="5733134" y="4657678"/>
            <a:ext cx="2836058" cy="446276"/>
          </a:xfrm>
          <a:prstGeom prst="rect">
            <a:avLst/>
          </a:prstGeom>
          <a:noFill/>
        </p:spPr>
        <p:txBody>
          <a:bodyPr wrap="square" rtlCol="0">
            <a:spAutoFit/>
          </a:bodyPr>
          <a:lstStyle/>
          <a:p>
            <a:pPr rtl="0"/>
            <a:r>
              <a:rPr lang="en-US" sz="1150" b="1" noProof="0" dirty="0">
                <a:ea typeface="BIZ UDPゴシック" panose="020B0400000000000000" pitchFamily="50" charset="-128"/>
              </a:rPr>
              <a:t>Facilities and systems for holding parliamentary sessions</a:t>
            </a:r>
            <a:endParaRPr kumimoji="1" lang="en-US" sz="1150" b="1" noProof="0" dirty="0">
              <a:ea typeface="BIZ UDPゴシック" panose="020B0400000000000000" pitchFamily="50" charset="-128"/>
            </a:endParaRPr>
          </a:p>
        </p:txBody>
      </p:sp>
      <p:sp>
        <p:nvSpPr>
          <p:cNvPr id="22" name="正方形/長方形 21">
            <a:extLst>
              <a:ext uri="{FF2B5EF4-FFF2-40B4-BE49-F238E27FC236}">
                <a16:creationId xmlns:a16="http://schemas.microsoft.com/office/drawing/2014/main" id="{8E8D57A3-1469-4C08-A0C7-2ACA14D274E2}"/>
              </a:ext>
            </a:extLst>
          </p:cNvPr>
          <p:cNvSpPr/>
          <p:nvPr/>
        </p:nvSpPr>
        <p:spPr>
          <a:xfrm>
            <a:off x="5380900" y="5281660"/>
            <a:ext cx="4465826" cy="612000"/>
          </a:xfrm>
          <a:prstGeom prst="rect">
            <a:avLst/>
          </a:prstGeom>
          <a:solidFill>
            <a:schemeClr val="accent6">
              <a:lumMod val="60000"/>
              <a:lumOff val="4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sz="1400" noProof="0" dirty="0">
              <a:solidFill>
                <a:schemeClr val="tx1"/>
              </a:solidFill>
              <a:ea typeface="BIZ UDPゴシック" panose="020B0400000000000000" pitchFamily="50" charset="-128"/>
            </a:endParaRPr>
          </a:p>
        </p:txBody>
      </p:sp>
      <p:sp>
        <p:nvSpPr>
          <p:cNvPr id="23" name="テキスト ボックス 22">
            <a:extLst>
              <a:ext uri="{FF2B5EF4-FFF2-40B4-BE49-F238E27FC236}">
                <a16:creationId xmlns:a16="http://schemas.microsoft.com/office/drawing/2014/main" id="{D8214C6E-D2AD-4209-98EA-7CA105149E1F}"/>
              </a:ext>
            </a:extLst>
          </p:cNvPr>
          <p:cNvSpPr txBox="1"/>
          <p:nvPr/>
        </p:nvSpPr>
        <p:spPr>
          <a:xfrm>
            <a:off x="5720245" y="5254077"/>
            <a:ext cx="2848948" cy="679481"/>
          </a:xfrm>
          <a:prstGeom prst="rect">
            <a:avLst/>
          </a:prstGeom>
          <a:noFill/>
        </p:spPr>
        <p:txBody>
          <a:bodyPr wrap="square" rtlCol="0">
            <a:spAutoFit/>
          </a:bodyPr>
          <a:lstStyle/>
          <a:p>
            <a:pPr rtl="0">
              <a:lnSpc>
                <a:spcPts val="900"/>
              </a:lnSpc>
            </a:pPr>
            <a:r>
              <a:rPr lang="en-US" sz="1150" b="1" noProof="0" dirty="0">
                <a:ea typeface="BIZ UDPゴシック" panose="020B0400000000000000" pitchFamily="50" charset="-128"/>
              </a:rPr>
              <a:t>Facilities and systems capable of hosting cabinet meetings and disaster management headquarters meetings</a:t>
            </a:r>
          </a:p>
          <a:p>
            <a:pPr rtl="0">
              <a:lnSpc>
                <a:spcPts val="900"/>
              </a:lnSpc>
            </a:pPr>
            <a:r>
              <a:rPr lang="en-US" sz="1150" b="1" noProof="0" dirty="0">
                <a:ea typeface="BIZ UDPゴシック" panose="020B0400000000000000" pitchFamily="50" charset="-128"/>
              </a:rPr>
              <a:t>Strengthening the functions of regional offices</a:t>
            </a:r>
            <a:endParaRPr kumimoji="1" lang="en-US" sz="1150" b="1" noProof="0" dirty="0">
              <a:ea typeface="BIZ UDPゴシック" panose="020B0400000000000000" pitchFamily="50" charset="-128"/>
            </a:endParaRPr>
          </a:p>
        </p:txBody>
      </p:sp>
      <p:sp>
        <p:nvSpPr>
          <p:cNvPr id="24" name="正方形/長方形 23">
            <a:extLst>
              <a:ext uri="{FF2B5EF4-FFF2-40B4-BE49-F238E27FC236}">
                <a16:creationId xmlns:a16="http://schemas.microsoft.com/office/drawing/2014/main" id="{945CC1CA-DFC2-41AC-9569-7A9277A59AEE}"/>
              </a:ext>
            </a:extLst>
          </p:cNvPr>
          <p:cNvSpPr/>
          <p:nvPr/>
        </p:nvSpPr>
        <p:spPr>
          <a:xfrm>
            <a:off x="5380900" y="5958101"/>
            <a:ext cx="4465826" cy="612000"/>
          </a:xfrm>
          <a:prstGeom prst="rect">
            <a:avLst/>
          </a:prstGeom>
          <a:solidFill>
            <a:schemeClr val="accent6">
              <a:lumMod val="60000"/>
              <a:lumOff val="4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sz="1400" noProof="0" dirty="0">
              <a:solidFill>
                <a:schemeClr val="tx1"/>
              </a:solidFill>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EBCC85F0-4489-4CD7-B5EF-0B828363A5FE}"/>
              </a:ext>
            </a:extLst>
          </p:cNvPr>
          <p:cNvSpPr txBox="1"/>
          <p:nvPr/>
        </p:nvSpPr>
        <p:spPr>
          <a:xfrm>
            <a:off x="5733134" y="6010185"/>
            <a:ext cx="2903223" cy="446276"/>
          </a:xfrm>
          <a:prstGeom prst="rect">
            <a:avLst/>
          </a:prstGeom>
          <a:noFill/>
        </p:spPr>
        <p:txBody>
          <a:bodyPr wrap="square" rtlCol="0">
            <a:spAutoFit/>
          </a:bodyPr>
          <a:lstStyle/>
          <a:p>
            <a:pPr rtl="0"/>
            <a:r>
              <a:rPr lang="en-US" sz="1150" b="1" noProof="0" dirty="0">
                <a:ea typeface="BIZ UDPゴシック" panose="020B0400000000000000" pitchFamily="50" charset="-128"/>
              </a:rPr>
              <a:t>Facilities and systems capable of supporting the work of the Supreme Court</a:t>
            </a:r>
            <a:endParaRPr kumimoji="1" lang="en-US" sz="1150" b="1" noProof="0" dirty="0">
              <a:ea typeface="BIZ UDPゴシック" panose="020B0400000000000000" pitchFamily="50" charset="-128"/>
            </a:endParaRPr>
          </a:p>
        </p:txBody>
      </p:sp>
      <p:sp>
        <p:nvSpPr>
          <p:cNvPr id="27" name="四角形: 角を丸くする 26">
            <a:extLst>
              <a:ext uri="{FF2B5EF4-FFF2-40B4-BE49-F238E27FC236}">
                <a16:creationId xmlns:a16="http://schemas.microsoft.com/office/drawing/2014/main" id="{DF7909B4-B952-40B9-A875-E042C149E7D3}"/>
              </a:ext>
            </a:extLst>
          </p:cNvPr>
          <p:cNvSpPr/>
          <p:nvPr/>
        </p:nvSpPr>
        <p:spPr>
          <a:xfrm>
            <a:off x="8623263" y="4714143"/>
            <a:ext cx="1169392" cy="1764824"/>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b="1" noProof="0" dirty="0">
              <a:solidFill>
                <a:schemeClr val="bg1"/>
              </a:solidFill>
              <a:ea typeface="BIZ UDPゴシック" panose="020B0400000000000000" pitchFamily="50" charset="-128"/>
            </a:endParaRPr>
          </a:p>
        </p:txBody>
      </p:sp>
      <p:sp>
        <p:nvSpPr>
          <p:cNvPr id="28" name="四角形: 角を丸くする 27">
            <a:extLst>
              <a:ext uri="{FF2B5EF4-FFF2-40B4-BE49-F238E27FC236}">
                <a16:creationId xmlns:a16="http://schemas.microsoft.com/office/drawing/2014/main" id="{60E1034E-3C17-40C4-BA48-9D6203644375}"/>
              </a:ext>
            </a:extLst>
          </p:cNvPr>
          <p:cNvSpPr/>
          <p:nvPr/>
        </p:nvSpPr>
        <p:spPr>
          <a:xfrm>
            <a:off x="8558493" y="4714143"/>
            <a:ext cx="1312026" cy="176482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200" b="1" noProof="0" dirty="0">
                <a:solidFill>
                  <a:schemeClr val="tx1"/>
                </a:solidFill>
                <a:ea typeface="BIZ UDPゴシック" panose="020B0400000000000000" pitchFamily="50" charset="-128"/>
              </a:rPr>
              <a:t>The relocation of the National Diet, government ministries and other agencies is not assumed.</a:t>
            </a:r>
          </a:p>
        </p:txBody>
      </p:sp>
      <p:sp>
        <p:nvSpPr>
          <p:cNvPr id="29" name="正方形/長方形 28">
            <a:extLst>
              <a:ext uri="{FF2B5EF4-FFF2-40B4-BE49-F238E27FC236}">
                <a16:creationId xmlns:a16="http://schemas.microsoft.com/office/drawing/2014/main" id="{41175113-5ED2-42BF-BB58-ED8CEE3E3EC9}"/>
              </a:ext>
            </a:extLst>
          </p:cNvPr>
          <p:cNvSpPr/>
          <p:nvPr/>
        </p:nvSpPr>
        <p:spPr>
          <a:xfrm>
            <a:off x="5385536" y="4591454"/>
            <a:ext cx="304215" cy="19614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rtl="0"/>
            <a:r>
              <a:rPr lang="en-US" sz="1400" b="1" noProof="0" dirty="0">
                <a:solidFill>
                  <a:schemeClr val="bg1"/>
                </a:solidFill>
                <a:ea typeface="BIZ UDPゴシック" panose="020B0400000000000000" pitchFamily="50" charset="-128"/>
              </a:rPr>
              <a:t>Backup</a:t>
            </a:r>
            <a:endParaRPr kumimoji="1" lang="en-US" sz="1400" b="1" noProof="0" dirty="0">
              <a:solidFill>
                <a:schemeClr val="bg1"/>
              </a:solidFill>
              <a:ea typeface="BIZ UDPゴシック" panose="020B0400000000000000" pitchFamily="50" charset="-128"/>
            </a:endParaRPr>
          </a:p>
        </p:txBody>
      </p:sp>
      <p:sp>
        <p:nvSpPr>
          <p:cNvPr id="30" name="正方形/長方形 29">
            <a:extLst>
              <a:ext uri="{FF2B5EF4-FFF2-40B4-BE49-F238E27FC236}">
                <a16:creationId xmlns:a16="http://schemas.microsoft.com/office/drawing/2014/main" id="{D8A51696-FAC0-4F5F-BB0D-5FCE03D961D8}"/>
              </a:ext>
            </a:extLst>
          </p:cNvPr>
          <p:cNvSpPr/>
          <p:nvPr/>
        </p:nvSpPr>
        <p:spPr>
          <a:xfrm>
            <a:off x="46316" y="4447047"/>
            <a:ext cx="5275310" cy="23291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sz="1400" noProof="0" dirty="0">
              <a:solidFill>
                <a:schemeClr val="tx1"/>
              </a:solidFill>
              <a:ea typeface="BIZ UDPゴシック" panose="020B0400000000000000" pitchFamily="50" charset="-128"/>
            </a:endParaRPr>
          </a:p>
        </p:txBody>
      </p:sp>
      <p:sp>
        <p:nvSpPr>
          <p:cNvPr id="31" name="楕円 30">
            <a:extLst>
              <a:ext uri="{FF2B5EF4-FFF2-40B4-BE49-F238E27FC236}">
                <a16:creationId xmlns:a16="http://schemas.microsoft.com/office/drawing/2014/main" id="{C65D307D-B0BB-40F8-A5CD-59BDC54831DC}"/>
              </a:ext>
            </a:extLst>
          </p:cNvPr>
          <p:cNvSpPr/>
          <p:nvPr/>
        </p:nvSpPr>
        <p:spPr>
          <a:xfrm>
            <a:off x="3279894" y="3876215"/>
            <a:ext cx="3346212" cy="474684"/>
          </a:xfrm>
          <a:prstGeom prst="ellipse">
            <a:avLst/>
          </a:prstGeom>
          <a:gradFill flip="none" rotWithShape="1">
            <a:gsLst>
              <a:gs pos="0">
                <a:schemeClr val="accent5">
                  <a:lumMod val="0"/>
                  <a:lumOff val="100000"/>
                </a:schemeClr>
              </a:gs>
              <a:gs pos="31000">
                <a:schemeClr val="accent5">
                  <a:alpha val="20000"/>
                </a:schemeClr>
              </a:gs>
              <a:gs pos="100000">
                <a:schemeClr val="accent5"/>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32" name="テキスト ボックス 31">
            <a:extLst>
              <a:ext uri="{FF2B5EF4-FFF2-40B4-BE49-F238E27FC236}">
                <a16:creationId xmlns:a16="http://schemas.microsoft.com/office/drawing/2014/main" id="{9B9E5BCA-13DD-46BA-B1FB-412FF9ED8E13}"/>
              </a:ext>
            </a:extLst>
          </p:cNvPr>
          <p:cNvSpPr txBox="1"/>
          <p:nvPr/>
        </p:nvSpPr>
        <p:spPr>
          <a:xfrm>
            <a:off x="3485893" y="3843146"/>
            <a:ext cx="3043031" cy="338554"/>
          </a:xfrm>
          <a:prstGeom prst="rect">
            <a:avLst/>
          </a:prstGeom>
          <a:noFill/>
        </p:spPr>
        <p:txBody>
          <a:bodyPr wrap="square" rtlCol="0">
            <a:spAutoFit/>
          </a:bodyPr>
          <a:lstStyle/>
          <a:p>
            <a:pPr algn="ctr" rtl="0"/>
            <a:r>
              <a:rPr lang="en-US" sz="1600" b="1" noProof="0" dirty="0">
                <a:ea typeface="BIZ UDゴシック" panose="020B0400000000000000" pitchFamily="49" charset="-128"/>
              </a:rPr>
              <a:t>【Second capital functions】</a:t>
            </a:r>
            <a:endParaRPr lang="en-US" sz="1600" noProof="0" dirty="0">
              <a:ea typeface="BIZ UDゴシック" panose="020B0400000000000000" pitchFamily="49" charset="-128"/>
            </a:endParaRPr>
          </a:p>
        </p:txBody>
      </p:sp>
      <p:sp>
        <p:nvSpPr>
          <p:cNvPr id="33" name="正方形/長方形 32">
            <a:extLst>
              <a:ext uri="{FF2B5EF4-FFF2-40B4-BE49-F238E27FC236}">
                <a16:creationId xmlns:a16="http://schemas.microsoft.com/office/drawing/2014/main" id="{98BB9B31-1289-4463-A75F-8611478DDAAD}"/>
              </a:ext>
            </a:extLst>
          </p:cNvPr>
          <p:cNvSpPr/>
          <p:nvPr/>
        </p:nvSpPr>
        <p:spPr>
          <a:xfrm>
            <a:off x="2997100" y="4027583"/>
            <a:ext cx="4020615" cy="456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ts val="1100"/>
              </a:lnSpc>
            </a:pPr>
            <a:r>
              <a:rPr lang="en-US" sz="1200" b="1" noProof="0" dirty="0">
                <a:solidFill>
                  <a:schemeClr val="tx1"/>
                </a:solidFill>
                <a:ea typeface="BIZ UDゴシック" panose="020B0400000000000000" pitchFamily="49" charset="-128"/>
              </a:rPr>
              <a:t>Economic driving force + backup for the capital’s functions</a:t>
            </a:r>
            <a:endParaRPr kumimoji="1" lang="en-US" sz="1200" b="1" noProof="0" dirty="0">
              <a:solidFill>
                <a:schemeClr val="tx1"/>
              </a:solidFill>
              <a:ea typeface="BIZ UDゴシック" panose="020B0400000000000000" pitchFamily="49" charset="-128"/>
            </a:endParaRPr>
          </a:p>
        </p:txBody>
      </p:sp>
      <p:grpSp>
        <p:nvGrpSpPr>
          <p:cNvPr id="34" name="グループ化 33">
            <a:extLst>
              <a:ext uri="{FF2B5EF4-FFF2-40B4-BE49-F238E27FC236}">
                <a16:creationId xmlns:a16="http://schemas.microsoft.com/office/drawing/2014/main" id="{7B093C7E-5DE7-4176-9C6D-72C1BEC032F9}"/>
              </a:ext>
            </a:extLst>
          </p:cNvPr>
          <p:cNvGrpSpPr/>
          <p:nvPr/>
        </p:nvGrpSpPr>
        <p:grpSpPr>
          <a:xfrm>
            <a:off x="213811" y="2676450"/>
            <a:ext cx="10245584" cy="663805"/>
            <a:chOff x="1891367" y="2273352"/>
            <a:chExt cx="8109688" cy="514456"/>
          </a:xfrm>
        </p:grpSpPr>
        <p:sp>
          <p:nvSpPr>
            <p:cNvPr id="35" name="四角形: 角を丸くする 34">
              <a:extLst>
                <a:ext uri="{FF2B5EF4-FFF2-40B4-BE49-F238E27FC236}">
                  <a16:creationId xmlns:a16="http://schemas.microsoft.com/office/drawing/2014/main" id="{EE7161A2-10DA-47DB-9E31-9A9E500F8524}"/>
                </a:ext>
              </a:extLst>
            </p:cNvPr>
            <p:cNvSpPr/>
            <p:nvPr/>
          </p:nvSpPr>
          <p:spPr>
            <a:xfrm>
              <a:off x="5322970" y="2273352"/>
              <a:ext cx="4070819" cy="512741"/>
            </a:xfrm>
            <a:prstGeom prst="roundRect">
              <a:avLst>
                <a:gd name="adj" fmla="val 50000"/>
              </a:avLst>
            </a:prstGeom>
            <a:solidFill>
              <a:schemeClr val="accent6">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36" name="四角形: 角を丸くする 35">
              <a:extLst>
                <a:ext uri="{FF2B5EF4-FFF2-40B4-BE49-F238E27FC236}">
                  <a16:creationId xmlns:a16="http://schemas.microsoft.com/office/drawing/2014/main" id="{A34DCB9E-B566-4173-B011-DE829083FCEE}"/>
                </a:ext>
              </a:extLst>
            </p:cNvPr>
            <p:cNvSpPr/>
            <p:nvPr/>
          </p:nvSpPr>
          <p:spPr>
            <a:xfrm>
              <a:off x="2114047" y="2275068"/>
              <a:ext cx="3860266" cy="512740"/>
            </a:xfrm>
            <a:prstGeom prst="roundRect">
              <a:avLst>
                <a:gd name="adj" fmla="val 50000"/>
              </a:avLst>
            </a:prstGeom>
            <a:solidFill>
              <a:srgbClr val="FFC00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37" name="テキスト ボックス 36">
              <a:extLst>
                <a:ext uri="{FF2B5EF4-FFF2-40B4-BE49-F238E27FC236}">
                  <a16:creationId xmlns:a16="http://schemas.microsoft.com/office/drawing/2014/main" id="{FD13FD15-E13A-4E44-BFB9-E5C8F8DC040A}"/>
                </a:ext>
              </a:extLst>
            </p:cNvPr>
            <p:cNvSpPr txBox="1"/>
            <p:nvPr/>
          </p:nvSpPr>
          <p:spPr>
            <a:xfrm>
              <a:off x="1891367" y="2383387"/>
              <a:ext cx="3650049" cy="286236"/>
            </a:xfrm>
            <a:prstGeom prst="rect">
              <a:avLst/>
            </a:prstGeom>
            <a:noFill/>
          </p:spPr>
          <p:txBody>
            <a:bodyPr wrap="square" rtlCol="0" anchor="ctr">
              <a:spAutoFit/>
            </a:bodyPr>
            <a:lstStyle/>
            <a:p>
              <a:pPr algn="ctr" rtl="0"/>
              <a:r>
                <a:rPr lang="en-US" b="1" i="0" strike="noStrike" kern="1200" cap="none" normalizeH="0" noProof="0" dirty="0">
                  <a:ln>
                    <a:noFill/>
                  </a:ln>
                  <a:effectLst/>
                  <a:uLnTx/>
                  <a:uFillTx/>
                  <a:ea typeface="HGS創英角ｺﾞｼｯｸUB" panose="020B0900000000000000" pitchFamily="50" charset="-128"/>
                </a:rPr>
                <a:t>Engine for Japan’s growth in peacetime</a:t>
              </a:r>
              <a:endParaRPr lang="en-US" b="1" noProof="0" dirty="0">
                <a:ea typeface="HGS創英角ｺﾞｼｯｸUB" panose="020B0900000000000000" pitchFamily="50" charset="-128"/>
              </a:endParaRPr>
            </a:p>
          </p:txBody>
        </p:sp>
        <p:sp>
          <p:nvSpPr>
            <p:cNvPr id="38" name="テキスト ボックス 37">
              <a:extLst>
                <a:ext uri="{FF2B5EF4-FFF2-40B4-BE49-F238E27FC236}">
                  <a16:creationId xmlns:a16="http://schemas.microsoft.com/office/drawing/2014/main" id="{C073D939-3688-46E7-9138-B4CF6F348E16}"/>
                </a:ext>
              </a:extLst>
            </p:cNvPr>
            <p:cNvSpPr txBox="1"/>
            <p:nvPr/>
          </p:nvSpPr>
          <p:spPr>
            <a:xfrm>
              <a:off x="5276292" y="2390334"/>
              <a:ext cx="4724763" cy="286236"/>
            </a:xfrm>
            <a:prstGeom prst="rect">
              <a:avLst/>
            </a:prstGeom>
            <a:noFill/>
          </p:spPr>
          <p:txBody>
            <a:bodyPr wrap="square" rtlCol="0" anchor="ctr">
              <a:spAutoFit/>
            </a:bodyPr>
            <a:lstStyle>
              <a:defPPr>
                <a:defRPr lang="en-US"/>
              </a:defPPr>
              <a:lvl1pPr>
                <a:defRPr kumimoji="0" sz="1400" b="1" i="0" strike="noStrike" cap="none" spc="-30" normalizeH="0" baseline="0">
                  <a:ln>
                    <a:noFill/>
                  </a:ln>
                  <a:solidFill>
                    <a:srgbClr val="FF0000"/>
                  </a:solidFill>
                  <a:effectLst/>
                  <a:uLnTx/>
                  <a:uFillTx/>
                  <a:latin typeface="BIZ UDPゴシック" panose="020B0400000000000000" pitchFamily="50" charset="-128"/>
                  <a:ea typeface="BIZ UDPゴシック" panose="020B0400000000000000" pitchFamily="50" charset="-128"/>
                </a:defRPr>
              </a:lvl1pPr>
            </a:lstStyle>
            <a:p>
              <a:pPr algn="ctr" rtl="0"/>
              <a:r>
                <a:rPr lang="en-US" sz="1800" spc="0" noProof="0" dirty="0">
                  <a:solidFill>
                    <a:schemeClr val="tx1"/>
                  </a:solidFill>
                  <a:latin typeface="+mn-lt"/>
                  <a:ea typeface="Calibri" panose="020F0502020204030204" pitchFamily="34" charset="0"/>
                  <a:cs typeface="Calibri" panose="020F0502020204030204" pitchFamily="34" charset="0"/>
                </a:rPr>
                <a:t>Backing up capital’s functions in emergencies</a:t>
              </a:r>
            </a:p>
          </p:txBody>
        </p:sp>
      </p:grpSp>
      <p:sp>
        <p:nvSpPr>
          <p:cNvPr id="39" name="正方形/長方形 38">
            <a:extLst>
              <a:ext uri="{FF2B5EF4-FFF2-40B4-BE49-F238E27FC236}">
                <a16:creationId xmlns:a16="http://schemas.microsoft.com/office/drawing/2014/main" id="{20C58569-340C-4630-8889-79900066010D}"/>
              </a:ext>
            </a:extLst>
          </p:cNvPr>
          <p:cNvSpPr/>
          <p:nvPr/>
        </p:nvSpPr>
        <p:spPr>
          <a:xfrm>
            <a:off x="1624289" y="1975106"/>
            <a:ext cx="6911896" cy="613572"/>
          </a:xfrm>
          <a:prstGeom prst="rect">
            <a:avLst/>
          </a:prstGeom>
          <a:noFill/>
          <a:ln>
            <a:noFill/>
          </a:ln>
        </p:spPr>
        <p:style>
          <a:lnRef idx="0">
            <a:scrgbClr r="0" g="0" b="0"/>
          </a:lnRef>
          <a:fillRef idx="0">
            <a:scrgbClr r="0" g="0" b="0"/>
          </a:fillRef>
          <a:effectRef idx="0">
            <a:scrgbClr r="0" g="0" b="0"/>
          </a:effectRef>
          <a:fontRef idx="minor">
            <a:schemeClr val="lt1"/>
          </a:fontRef>
        </p:style>
        <p:txBody>
          <a:bodyPr lIns="180000" tIns="180000" rIns="180000" bIns="180000" rtlCol="0" anchor="t" anchorCtr="0"/>
          <a:lstStyle/>
          <a:p>
            <a:pPr marL="3175" indent="-3175" algn="ctr" rtl="0"/>
            <a:r>
              <a:rPr lang="en-US" sz="1400" b="1" noProof="0" dirty="0">
                <a:solidFill>
                  <a:schemeClr val="tx1"/>
                </a:solidFill>
                <a:ea typeface="BIZ UDPゴシック" panose="020B0400000000000000" pitchFamily="50" charset="-128"/>
                <a:cs typeface="メイリオ" panose="020B0604030504040204" pitchFamily="50" charset="-128"/>
              </a:rPr>
              <a:t>As one of the key pillars of Japan’s multi-polar structure, Osaka drives Japan’s growth in peacetime and backs up the capital’s functions in emergencies</a:t>
            </a:r>
          </a:p>
        </p:txBody>
      </p:sp>
      <p:sp>
        <p:nvSpPr>
          <p:cNvPr id="40" name="正方形/長方形 39">
            <a:extLst>
              <a:ext uri="{FF2B5EF4-FFF2-40B4-BE49-F238E27FC236}">
                <a16:creationId xmlns:a16="http://schemas.microsoft.com/office/drawing/2014/main" id="{B57E3C3E-1DA8-4A47-B3D0-1792D52E0067}"/>
              </a:ext>
            </a:extLst>
          </p:cNvPr>
          <p:cNvSpPr/>
          <p:nvPr/>
        </p:nvSpPr>
        <p:spPr>
          <a:xfrm>
            <a:off x="46316" y="2045886"/>
            <a:ext cx="9800410" cy="16114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41" name="正方形/長方形 40">
            <a:extLst>
              <a:ext uri="{FF2B5EF4-FFF2-40B4-BE49-F238E27FC236}">
                <a16:creationId xmlns:a16="http://schemas.microsoft.com/office/drawing/2014/main" id="{2B099C6C-AB06-4B29-B050-846040F5966F}"/>
              </a:ext>
            </a:extLst>
          </p:cNvPr>
          <p:cNvSpPr/>
          <p:nvPr/>
        </p:nvSpPr>
        <p:spPr>
          <a:xfrm>
            <a:off x="161329" y="1930789"/>
            <a:ext cx="3996000" cy="82443"/>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42" name="正方形/長方形 41">
            <a:extLst>
              <a:ext uri="{FF2B5EF4-FFF2-40B4-BE49-F238E27FC236}">
                <a16:creationId xmlns:a16="http://schemas.microsoft.com/office/drawing/2014/main" id="{FB9FB199-D269-4F05-A179-BA48858833E9}"/>
              </a:ext>
            </a:extLst>
          </p:cNvPr>
          <p:cNvSpPr/>
          <p:nvPr/>
        </p:nvSpPr>
        <p:spPr>
          <a:xfrm>
            <a:off x="94245" y="1753003"/>
            <a:ext cx="4198355" cy="307777"/>
          </a:xfrm>
          <a:prstGeom prst="rect">
            <a:avLst/>
          </a:prstGeom>
        </p:spPr>
        <p:txBody>
          <a:bodyPr wrap="square" rtlCol="0">
            <a:spAutoFit/>
          </a:bodyPr>
          <a:lstStyle/>
          <a:p>
            <a:pPr marL="285750" indent="-285750" rtl="0">
              <a:buFont typeface="Wingdings" panose="05000000000000000000" pitchFamily="2" charset="2"/>
              <a:buChar char="n"/>
            </a:pPr>
            <a:r>
              <a:rPr lang="en-US" sz="1400" b="1" noProof="0" dirty="0">
                <a:ea typeface="BIZ UDPゴシック" panose="020B0400000000000000" pitchFamily="50" charset="-128"/>
              </a:rPr>
              <a:t>The ideal vision of Osaka as the second capital</a:t>
            </a:r>
          </a:p>
        </p:txBody>
      </p:sp>
    </p:spTree>
    <p:extLst>
      <p:ext uri="{BB962C8B-B14F-4D97-AF65-F5344CB8AC3E}">
        <p14:creationId xmlns:p14="http://schemas.microsoft.com/office/powerpoint/2010/main" val="37217490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725AD9E5-A57E-499B-85F3-DF5DF7BAF073}"/>
              </a:ext>
            </a:extLst>
          </p:cNvPr>
          <p:cNvSpPr txBox="1"/>
          <p:nvPr/>
        </p:nvSpPr>
        <p:spPr>
          <a:xfrm>
            <a:off x="0" y="919713"/>
            <a:ext cx="5329881"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(1) Society where everyone can live life on their own terms</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18" name="四角形: 角を丸くする 17">
            <a:extLst>
              <a:ext uri="{FF2B5EF4-FFF2-40B4-BE49-F238E27FC236}">
                <a16:creationId xmlns:a16="http://schemas.microsoft.com/office/drawing/2014/main" id="{4A4D5EBD-307A-4B4F-BF77-5E98AF561688}"/>
              </a:ext>
            </a:extLst>
          </p:cNvPr>
          <p:cNvSpPr/>
          <p:nvPr/>
        </p:nvSpPr>
        <p:spPr>
          <a:xfrm>
            <a:off x="365414" y="1236597"/>
            <a:ext cx="9190478" cy="716431"/>
          </a:xfrm>
          <a:prstGeom prst="roundRect">
            <a:avLst>
              <a:gd name="adj" fmla="val 0"/>
            </a:avLst>
          </a:prstGeom>
          <a:solidFill>
            <a:schemeClr val="accent6">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rtlCol="0" anchor="t"/>
          <a:lstStyle/>
          <a:p>
            <a:pPr marL="133350" indent="-133350"/>
            <a:r>
              <a:rPr kumimoji="0" lang="en-US" altLang="ja-JP" sz="900" b="0" i="0" u="none" strike="noStrike" kern="1200" cap="none" spc="0" normalizeH="0" baseline="0" noProof="0" dirty="0">
                <a:ln>
                  <a:noFill/>
                </a:ln>
                <a:solidFill>
                  <a:prstClr val="black"/>
                </a:solidFill>
                <a:effectLst/>
                <a:uLnTx/>
                <a:uFillTx/>
                <a:latin typeface="Calibri" panose="020F0502020204030204"/>
                <a:ea typeface="游ゴシック"/>
                <a:cs typeface="+mn-cs"/>
              </a:rPr>
              <a:t>○</a:t>
            </a:r>
            <a:r>
              <a:rPr lang="en-US" sz="900" noProof="0" dirty="0"/>
              <a:t> To </a:t>
            </a:r>
            <a:r>
              <a:rPr lang="en-US" sz="900" b="1" noProof="0" dirty="0"/>
              <a:t>build a society in which everyone can live as their true selves</a:t>
            </a:r>
            <a:r>
              <a:rPr lang="en-US" sz="900" noProof="0" dirty="0"/>
              <a:t>, it is important to create an environment where each individual is respected and can live with peace of mind, regardless of gender, age, nationality or disability.　</a:t>
            </a:r>
            <a:endParaRPr kumimoji="1" lang="en-US" sz="900" noProof="0" dirty="0"/>
          </a:p>
          <a:p>
            <a:pPr marL="133350" indent="-133350"/>
            <a:r>
              <a:rPr kumimoji="0" lang="en-US" altLang="ja-JP" sz="900" b="0" i="0" u="none" strike="noStrike" kern="1200" cap="none" spc="0" normalizeH="0" baseline="0" noProof="0" dirty="0">
                <a:ln>
                  <a:noFill/>
                </a:ln>
                <a:solidFill>
                  <a:prstClr val="black"/>
                </a:solidFill>
                <a:effectLst/>
                <a:uLnTx/>
                <a:uFillTx/>
                <a:latin typeface="Calibri" panose="020F0502020204030204"/>
                <a:ea typeface="游ゴシック"/>
                <a:cs typeface="+mn-cs"/>
              </a:rPr>
              <a:t>○</a:t>
            </a:r>
            <a:r>
              <a:rPr lang="en-US" sz="900" noProof="0" dirty="0"/>
              <a:t> To this end, we will work to eliminate discrimination and prejudice through awareness reform and to </a:t>
            </a:r>
            <a:r>
              <a:rPr lang="en-US" sz="900" b="1" noProof="0" dirty="0"/>
              <a:t>promote understanding of diversity </a:t>
            </a:r>
            <a:r>
              <a:rPr lang="en-US" sz="900" noProof="0" dirty="0"/>
              <a:t>while in the tourism sector, promoting </a:t>
            </a:r>
            <a:r>
              <a:rPr lang="en-US" sz="900" b="1" noProof="0" dirty="0"/>
              <a:t>universal tourism</a:t>
            </a:r>
            <a:r>
              <a:rPr lang="en-US" sz="900" noProof="0" dirty="0"/>
              <a:t> and enhancing </a:t>
            </a:r>
            <a:r>
              <a:rPr lang="en-US" sz="900" b="1" noProof="0" dirty="0"/>
              <a:t>barrier-free facilities, multilingual support </a:t>
            </a:r>
            <a:r>
              <a:rPr lang="en-US" sz="900" noProof="0" dirty="0"/>
              <a:t>and </a:t>
            </a:r>
            <a:r>
              <a:rPr lang="en-US" sz="900" b="1" noProof="0" dirty="0"/>
              <a:t>information accessibility</a:t>
            </a:r>
            <a:r>
              <a:rPr lang="en-US" sz="900" noProof="0" dirty="0"/>
              <a:t>, thereby fostering an environment where every visitor to Osaka can enjoy their stay.</a:t>
            </a:r>
            <a:endParaRPr kumimoji="1" lang="en-US" sz="900" noProof="0" dirty="0"/>
          </a:p>
        </p:txBody>
      </p:sp>
      <p:sp>
        <p:nvSpPr>
          <p:cNvPr id="11" name="正方形/長方形 10">
            <a:extLst>
              <a:ext uri="{FF2B5EF4-FFF2-40B4-BE49-F238E27FC236}">
                <a16:creationId xmlns:a16="http://schemas.microsoft.com/office/drawing/2014/main" id="{88DA6158-0BB4-44E6-B9D4-78B5C2B6129B}"/>
              </a:ext>
            </a:extLst>
          </p:cNvPr>
          <p:cNvSpPr/>
          <p:nvPr/>
        </p:nvSpPr>
        <p:spPr>
          <a:xfrm>
            <a:off x="0" y="87019"/>
            <a:ext cx="9906000" cy="400110"/>
          </a:xfrm>
          <a:prstGeom prst="rect">
            <a:avLst/>
          </a:prstGeom>
          <a:noFill/>
        </p:spPr>
        <p:txBody>
          <a:bodyPr wrap="square" lIns="91440" tIns="45720" rIns="91440" bIns="45720" rtlCol="0" anchor="t">
            <a:spAutoFit/>
          </a:bodyPr>
          <a:lstStyle/>
          <a:p>
            <a:pPr defTabSz="742950">
              <a:defRPr/>
            </a:pPr>
            <a:r>
              <a:rPr lang="en-US" sz="2000" b="1" i="0" u="none" strike="noStrike" kern="1200" cap="none" spc="0" normalizeH="0" noProof="0" dirty="0">
                <a:ln>
                  <a:noFill/>
                </a:ln>
                <a:solidFill>
                  <a:prstClr val="white"/>
                </a:solidFill>
                <a:effectLst/>
                <a:uLnTx/>
                <a:uFillTx/>
                <a:ea typeface="HGS創英角ｺﾞｼｯｸUB"/>
              </a:rPr>
              <a:t>4. </a:t>
            </a:r>
            <a:r>
              <a:rPr lang="en-US" sz="2000" b="1" noProof="0" dirty="0">
                <a:solidFill>
                  <a:prstClr val="white"/>
                </a:solidFill>
                <a:ea typeface="HGS創英角ｺﾞｼｯｸUB"/>
              </a:rPr>
              <a:t>A Friendly City that Embodies the Spirit of “Can’t Leave It Alone” and “Give It a Try”</a:t>
            </a:r>
            <a:endParaRPr lang="en-US" sz="2000" b="1" noProof="0" dirty="0">
              <a:solidFill>
                <a:prstClr val="white"/>
              </a:solidFill>
              <a:ea typeface="HGSSoeiKakugothicUB"/>
              <a:cs typeface="+mn-lt"/>
            </a:endParaRPr>
          </a:p>
        </p:txBody>
      </p:sp>
      <p:sp>
        <p:nvSpPr>
          <p:cNvPr id="10" name="正方形/長方形 9">
            <a:extLst>
              <a:ext uri="{FF2B5EF4-FFF2-40B4-BE49-F238E27FC236}">
                <a16:creationId xmlns:a16="http://schemas.microsoft.com/office/drawing/2014/main" id="{283FAB03-11F1-4CD5-BA2B-77B0E81F5F7A}"/>
              </a:ext>
            </a:extLst>
          </p:cNvPr>
          <p:cNvSpPr/>
          <p:nvPr/>
        </p:nvSpPr>
        <p:spPr>
          <a:xfrm>
            <a:off x="197710" y="2051685"/>
            <a:ext cx="9495274" cy="837565"/>
          </a:xfrm>
          <a:prstGeom prst="rect">
            <a:avLst/>
          </a:prstGeom>
          <a:solidFill>
            <a:schemeClr val="bg1"/>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1) Expanding the reach of universal services, spurred by the Expo</a:t>
            </a:r>
            <a:endParaRPr kumimoji="1" lang="en-US" sz="1100" b="1" noProof="0" dirty="0">
              <a:solidFill>
                <a:schemeClr val="tx1"/>
              </a:solidFill>
            </a:endParaRPr>
          </a:p>
          <a:p>
            <a:pPr rtl="0">
              <a:spcBef>
                <a:spcPts val="600"/>
              </a:spcBef>
            </a:pPr>
            <a:r>
              <a:rPr lang="en-US" sz="1100" b="1" noProof="0" dirty="0">
                <a:solidFill>
                  <a:schemeClr val="tx1"/>
                </a:solidFill>
                <a:ea typeface="游ゴシック"/>
              </a:rPr>
              <a:t>　・Spreading the universal tourism initiatives from the Expo, across the prefecture</a:t>
            </a:r>
            <a:r>
              <a:rPr lang="en-US" sz="1000" noProof="0" dirty="0">
                <a:solidFill>
                  <a:schemeClr val="tx1"/>
                </a:solidFill>
                <a:ea typeface="游ゴシック"/>
              </a:rPr>
              <a:t>　　　</a:t>
            </a:r>
            <a:endParaRPr kumimoji="1" lang="en-US" sz="1000" noProof="0" dirty="0">
              <a:solidFill>
                <a:schemeClr val="tx1"/>
              </a:solidFill>
              <a:ea typeface="游ゴシック"/>
            </a:endParaRPr>
          </a:p>
          <a:p>
            <a:pPr marL="466725" indent="-466725" rtl="0"/>
            <a:r>
              <a:rPr lang="en-US" sz="900" noProof="0" dirty="0">
                <a:solidFill>
                  <a:schemeClr val="tx1"/>
                </a:solidFill>
                <a:ea typeface="游ゴシック"/>
              </a:rPr>
              <a:t>　　　⇒ Inheriting the initiatives of the Expo, such as actively adopting UD taxis, implementing pioneering barrier-free facilities (including flashlights and adult care beds), and the Children’s Fast Track scheme, we will expand universal tourism throughout the prefecture.</a:t>
            </a:r>
            <a:endParaRPr lang="en-US" sz="900" noProof="0" dirty="0">
              <a:solidFill>
                <a:schemeClr val="tx1"/>
              </a:solidFill>
              <a:ea typeface="游ゴシック"/>
              <a:cs typeface="Calibri"/>
            </a:endParaRPr>
          </a:p>
        </p:txBody>
      </p:sp>
      <p:sp>
        <p:nvSpPr>
          <p:cNvPr id="14" name="正方形/長方形 13">
            <a:extLst>
              <a:ext uri="{FF2B5EF4-FFF2-40B4-BE49-F238E27FC236}">
                <a16:creationId xmlns:a16="http://schemas.microsoft.com/office/drawing/2014/main" id="{1E24D6F6-D73C-4E26-B1BD-D1EB6F2241CC}"/>
              </a:ext>
            </a:extLst>
          </p:cNvPr>
          <p:cNvSpPr/>
          <p:nvPr/>
        </p:nvSpPr>
        <p:spPr>
          <a:xfrm>
            <a:off x="197710" y="3031244"/>
            <a:ext cx="9495274" cy="2856243"/>
          </a:xfrm>
          <a:prstGeom prst="rect">
            <a:avLst/>
          </a:prstGeom>
          <a:solidFill>
            <a:schemeClr val="bg1"/>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2) Creating an environment for coexistence with foreign talent</a:t>
            </a:r>
          </a:p>
          <a:p>
            <a:pPr marL="0" marR="0" lvl="0" indent="0" algn="l" defTabSz="457200" rtl="0" eaLnBrk="1" fontAlgn="auto" latinLnBrk="0" hangingPunct="1">
              <a:lnSpc>
                <a:spcPct val="100000"/>
              </a:lnSpc>
              <a:spcBef>
                <a:spcPts val="600"/>
              </a:spcBef>
              <a:spcAft>
                <a:spcPts val="0"/>
              </a:spcAft>
              <a:buClrTx/>
              <a:buSzTx/>
              <a:buFontTx/>
              <a:buNone/>
              <a:tabLst/>
              <a:defRPr/>
            </a:pPr>
            <a:r>
              <a:rPr lang="en-US" sz="1100" b="1" i="0" u="none" strike="noStrike" kern="1200" cap="none" spc="0" normalizeH="0" noProof="0" dirty="0">
                <a:ln>
                  <a:noFill/>
                </a:ln>
                <a:solidFill>
                  <a:schemeClr val="tx1"/>
                </a:solidFill>
                <a:effectLst/>
                <a:uLnTx/>
                <a:uFillTx/>
                <a:ea typeface="游ゴシック"/>
                <a:cs typeface="+mn-cs"/>
              </a:rPr>
              <a:t>　・Promoting coexistence with foreign residents and improving the environment for their activities</a:t>
            </a:r>
            <a:endParaRPr kumimoji="1" lang="en-US" sz="1100" b="1" i="0" u="none" strike="noStrike" kern="1200" cap="none" spc="0" normalizeH="0" baseline="0" noProof="0" dirty="0">
              <a:ln>
                <a:noFill/>
              </a:ln>
              <a:solidFill>
                <a:schemeClr val="tx1"/>
              </a:solidFill>
              <a:effectLst/>
              <a:uLnTx/>
              <a:uFillTx/>
              <a:ea typeface="游ゴシック"/>
              <a:cs typeface="+mn-cs"/>
            </a:endParaRPr>
          </a:p>
          <a:p>
            <a:pPr marL="460375" indent="-460375" rtl="0">
              <a:defRPr/>
            </a:pPr>
            <a:r>
              <a:rPr lang="en-US" sz="900" b="0" i="0" u="none" strike="noStrike" kern="1200" cap="none" spc="0" normalizeH="0" noProof="0" dirty="0">
                <a:ln>
                  <a:noFill/>
                </a:ln>
                <a:solidFill>
                  <a:schemeClr val="tx1"/>
                </a:solidFill>
                <a:effectLst/>
                <a:uLnTx/>
                <a:uFillTx/>
                <a:ea typeface="游ゴシック"/>
                <a:cs typeface="+mn-cs"/>
              </a:rPr>
              <a:t>　　　⇒ We aim to promote multilingual support services for foreign residents, including providing information and advice by the Osaka Foundation of International Exchange (OFIX), as well as training and dispatching volunteer interpreters and translators.</a:t>
            </a:r>
            <a:r>
              <a:rPr lang="en-US" sz="900" noProof="0" dirty="0">
                <a:solidFill>
                  <a:schemeClr val="tx1"/>
                </a:solidFill>
                <a:ea typeface="游ゴシック"/>
              </a:rPr>
              <a:t>　　　　　</a:t>
            </a:r>
            <a:endParaRPr lang="en-US" sz="900" b="0" i="0" u="none" strike="noStrike" kern="1200" cap="none" spc="0" normalizeH="0" baseline="0" noProof="0" dirty="0">
              <a:ln>
                <a:noFill/>
              </a:ln>
              <a:solidFill>
                <a:schemeClr val="tx1"/>
              </a:solidFill>
              <a:effectLst/>
              <a:uLnTx/>
              <a:uFillTx/>
              <a:ea typeface="游ゴシック"/>
              <a:cs typeface="Calibri"/>
            </a:endParaRPr>
          </a:p>
          <a:p>
            <a:pPr marL="454025" marR="0" lvl="0"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schemeClr val="tx1"/>
                </a:solidFill>
                <a:effectLst/>
                <a:uLnTx/>
                <a:uFillTx/>
                <a:ea typeface="游ゴシック" panose="020B0400000000000000" pitchFamily="50" charset="-128"/>
                <a:cs typeface="+mn-cs"/>
              </a:rPr>
              <a:t>In the event of a disaster, we will cooperate with prefectural municipalities and international exchange organizations to establish a system for mutual support in providing multilingual information.</a:t>
            </a:r>
            <a:endParaRPr kumimoji="1" lang="en-US" sz="900" b="0" i="0" u="none" strike="noStrike" kern="1200" cap="none" spc="0" normalizeH="0" baseline="0" noProof="0" dirty="0">
              <a:ln>
                <a:noFill/>
              </a:ln>
              <a:solidFill>
                <a:schemeClr val="tx1"/>
              </a:solidFill>
              <a:effectLst/>
              <a:uLnTx/>
              <a:uFillTx/>
              <a:ea typeface="游ゴシック" panose="020B0400000000000000" pitchFamily="50" charset="-128"/>
              <a:cs typeface="+mn-cs"/>
            </a:endParaRPr>
          </a:p>
          <a:p>
            <a:pPr rtl="0">
              <a:spcBef>
                <a:spcPts val="600"/>
              </a:spcBef>
              <a:defRPr/>
            </a:pPr>
            <a:r>
              <a:rPr lang="en-US" sz="1100" b="1" noProof="0" dirty="0">
                <a:solidFill>
                  <a:schemeClr val="tx1"/>
                </a:solidFill>
                <a:ea typeface="新細明體"/>
              </a:rPr>
              <a:t>　</a:t>
            </a:r>
            <a:r>
              <a:rPr lang="en-US" sz="1100" b="1" noProof="0" dirty="0">
                <a:solidFill>
                  <a:schemeClr val="tx1"/>
                </a:solidFill>
                <a:ea typeface="游ゴシック"/>
              </a:rPr>
              <a:t>・Expanding medical institutions that accept international patients</a:t>
            </a:r>
            <a:endParaRPr kumimoji="1" lang="en-US" sz="1100" b="1" noProof="0" dirty="0">
              <a:solidFill>
                <a:schemeClr val="tx1"/>
              </a:solidFill>
              <a:ea typeface="游ゴシック"/>
            </a:endParaRPr>
          </a:p>
          <a:p>
            <a:pPr rtl="0"/>
            <a:r>
              <a:rPr lang="en-US" sz="900" noProof="0" dirty="0">
                <a:solidFill>
                  <a:schemeClr val="tx1"/>
                </a:solidFill>
                <a:ea typeface="游ゴシック"/>
              </a:rPr>
              <a:t>　　　⇒ In areas where the foreign population is increasing, we will expand the number of medical institutions capable of treating foreign patients through training programs for medical staff. </a:t>
            </a:r>
            <a:endParaRPr kumimoji="1" lang="en-US" sz="900" noProof="0" dirty="0">
              <a:solidFill>
                <a:schemeClr val="tx1"/>
              </a:solidFill>
              <a:ea typeface="游ゴシック"/>
            </a:endParaRPr>
          </a:p>
          <a:p>
            <a:pPr marL="460375" rtl="0"/>
            <a:r>
              <a:rPr lang="en-US" sz="900" noProof="0" dirty="0">
                <a:solidFill>
                  <a:schemeClr val="tx1"/>
                </a:solidFill>
                <a:ea typeface="游ゴシック"/>
              </a:rPr>
              <a:t>Furthermore, to ensure that international patients can easily receive medical treatment, we will develop a multilingual telemedicine interpreting service while establishing a consultation service to address issues arising from differences in communication and culture.</a:t>
            </a:r>
          </a:p>
          <a:p>
            <a:pPr rtl="0">
              <a:spcBef>
                <a:spcPts val="600"/>
              </a:spcBef>
            </a:pPr>
            <a:r>
              <a:rPr lang="en-US" sz="1100" b="1" noProof="0" dirty="0">
                <a:solidFill>
                  <a:schemeClr val="tx1"/>
                </a:solidFill>
                <a:ea typeface="游ゴシック"/>
              </a:rPr>
              <a:t>　・Ensuring learning opportunities for students requiring Japanese language instruction</a:t>
            </a:r>
            <a:r>
              <a:rPr lang="en-US" sz="1000" noProof="0" dirty="0">
                <a:solidFill>
                  <a:schemeClr val="tx1"/>
                </a:solidFill>
                <a:ea typeface="游ゴシック"/>
              </a:rPr>
              <a:t>　　　</a:t>
            </a:r>
            <a:endParaRPr lang="en-US" sz="1000" noProof="0" dirty="0">
              <a:solidFill>
                <a:schemeClr val="tx1"/>
              </a:solidFill>
              <a:ea typeface="Meiryo UI"/>
            </a:endParaRPr>
          </a:p>
          <a:p>
            <a:pPr marL="454025" indent="-454025" rtl="0"/>
            <a:r>
              <a:rPr lang="en-US" sz="900" noProof="0" dirty="0">
                <a:solidFill>
                  <a:schemeClr val="tx1"/>
                </a:solidFill>
                <a:ea typeface="游ゴシック"/>
              </a:rPr>
              <a:t>　　　⇒ Osaka Wakaba High School will be designated as a ‘hub school’ to support students enrolled in prefectural high schools who require Japanese language support, while enhancing collaborative learning among high school students from around the world who gather at prefectural high schools.</a:t>
            </a:r>
            <a:endParaRPr kumimoji="1" lang="en-US" sz="900" noProof="0" dirty="0">
              <a:solidFill>
                <a:schemeClr val="tx1"/>
              </a:solidFill>
              <a:ea typeface="Meiryo UI"/>
            </a:endParaRPr>
          </a:p>
          <a:p>
            <a:pPr rtl="0">
              <a:spcBef>
                <a:spcPts val="600"/>
              </a:spcBef>
            </a:pPr>
            <a:r>
              <a:rPr lang="en-US" sz="1100" b="1" i="0" u="none" strike="noStrike" kern="1200" cap="none" spc="0" normalizeH="0" noProof="0" dirty="0">
                <a:ln>
                  <a:noFill/>
                </a:ln>
                <a:solidFill>
                  <a:prstClr val="black"/>
                </a:solidFill>
                <a:effectLst/>
                <a:uLnTx/>
                <a:uFillTx/>
                <a:ea typeface="游ゴシック"/>
                <a:cs typeface="+mn-cs"/>
              </a:rPr>
              <a:t>　・Coexistence between foreign talent and local communities at Kansai International Airport</a:t>
            </a:r>
            <a:endParaRPr lang="en-US" sz="1100" noProof="0" dirty="0">
              <a:solidFill>
                <a:schemeClr val="tx1"/>
              </a:solidFill>
              <a:ea typeface="游ゴシック"/>
              <a:cs typeface="Calibri"/>
            </a:endParaRPr>
          </a:p>
          <a:p>
            <a:pPr marL="460375" indent="-460375" rtl="0"/>
            <a:r>
              <a:rPr lang="en-US" sz="900" noProof="0" dirty="0">
                <a:solidFill>
                  <a:schemeClr val="tx1"/>
                </a:solidFill>
                <a:ea typeface="游ゴシック"/>
              </a:rPr>
              <a:t>　　　⇒ We will discuss and examine initiatives, in collaboration with the national government, local municipalities, the airport operator and private companies, to promote the smooth coexistence of foreign talent and the local community at Kansai International Airport.</a:t>
            </a:r>
            <a:endParaRPr kumimoji="1" lang="en-US" sz="900" noProof="0" dirty="0">
              <a:solidFill>
                <a:schemeClr val="tx1"/>
              </a:solidFill>
              <a:ea typeface="游ゴシック"/>
            </a:endParaRPr>
          </a:p>
          <a:p>
            <a:pPr rtl="0"/>
            <a:r>
              <a:rPr lang="en-US" sz="1000" noProof="0" dirty="0">
                <a:solidFill>
                  <a:schemeClr val="tx1"/>
                </a:solidFill>
                <a:ea typeface="游ゴシック"/>
              </a:rPr>
              <a:t>　　　　　</a:t>
            </a:r>
            <a:endParaRPr lang="en-US" sz="1000" noProof="0" dirty="0">
              <a:solidFill>
                <a:schemeClr val="tx1"/>
              </a:solidFill>
              <a:ea typeface="Calibri"/>
            </a:endParaRPr>
          </a:p>
          <a:p>
            <a:pPr rtl="0"/>
            <a:endParaRPr lang="en-US" sz="1000" noProof="0" dirty="0">
              <a:solidFill>
                <a:schemeClr val="tx1"/>
              </a:solidFill>
              <a:ea typeface="游ゴシック"/>
              <a:cs typeface="Calibri"/>
            </a:endParaRPr>
          </a:p>
        </p:txBody>
      </p:sp>
      <p:sp>
        <p:nvSpPr>
          <p:cNvPr id="4" name="スライド番号プレースホルダー 1">
            <a:extLst>
              <a:ext uri="{FF2B5EF4-FFF2-40B4-BE49-F238E27FC236}">
                <a16:creationId xmlns:a16="http://schemas.microsoft.com/office/drawing/2014/main" id="{AD36E17B-578C-2854-D64A-0E03120AB954}"/>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49</a:t>
            </a:fld>
            <a:endParaRPr kumimoji="1" lang="en-US" noProof="0" dirty="0">
              <a:latin typeface="+mn-lt"/>
            </a:endParaRPr>
          </a:p>
        </p:txBody>
      </p:sp>
      <p:sp>
        <p:nvSpPr>
          <p:cNvPr id="9" name="テキスト ボックス 8">
            <a:extLst>
              <a:ext uri="{FF2B5EF4-FFF2-40B4-BE49-F238E27FC236}">
                <a16:creationId xmlns:a16="http://schemas.microsoft.com/office/drawing/2014/main" id="{A4277CE2-EFFC-48EF-8D2E-99418C1EB1FD}"/>
              </a:ext>
            </a:extLst>
          </p:cNvPr>
          <p:cNvSpPr txBox="1"/>
          <p:nvPr/>
        </p:nvSpPr>
        <p:spPr>
          <a:xfrm>
            <a:off x="0" y="572053"/>
            <a:ext cx="5608800" cy="338554"/>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600" b="1" noProof="0" dirty="0">
                <a:solidFill>
                  <a:schemeClr val="tx1"/>
                </a:solidFill>
                <a:ea typeface="BIZ UDゴシック" panose="020B0400000000000000" pitchFamily="49" charset="-128"/>
                <a:cs typeface="HGP創英角ｺﾞｼｯｸUB" panose="020B0900000000000000" pitchFamily="50" charset="-128"/>
              </a:rPr>
              <a:t>[Policy Direction]   </a:t>
            </a:r>
            <a:r>
              <a:rPr lang="en-US" sz="1600" b="1" u="sng" noProof="0" dirty="0">
                <a:solidFill>
                  <a:schemeClr val="tx1"/>
                </a:solidFill>
                <a:ea typeface="BIZ UDゴシック" panose="020B0400000000000000" pitchFamily="49" charset="-128"/>
                <a:cs typeface="HGP創英角ｺﾞｼｯｸUB" panose="020B0900000000000000" pitchFamily="50" charset="-128"/>
              </a:rPr>
              <a:t>[2] Creating symbiotic society</a:t>
            </a:r>
            <a:endParaRPr kumimoji="1" lang="en-US" sz="1600" b="1" u="sng" noProof="0" dirty="0">
              <a:solidFill>
                <a:schemeClr val="tx1"/>
              </a:solidFill>
              <a:ea typeface="BIZ UDゴシック" panose="020B0400000000000000" pitchFamily="49" charset="-128"/>
              <a:cs typeface="HGP創英角ｺﾞｼｯｸUB" panose="020B0900000000000000" pitchFamily="50" charset="-128"/>
            </a:endParaRPr>
          </a:p>
        </p:txBody>
      </p:sp>
    </p:spTree>
    <p:extLst>
      <p:ext uri="{BB962C8B-B14F-4D97-AF65-F5344CB8AC3E}">
        <p14:creationId xmlns:p14="http://schemas.microsoft.com/office/powerpoint/2010/main" val="34723481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FAF1D682-4B5F-4D83-80B9-B1D22C739C81}"/>
              </a:ext>
            </a:extLst>
          </p:cNvPr>
          <p:cNvSpPr/>
          <p:nvPr/>
        </p:nvSpPr>
        <p:spPr>
          <a:xfrm>
            <a:off x="197710" y="3626659"/>
            <a:ext cx="9495274" cy="1381346"/>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1) Opportunities for Expo volunteers and leadership development</a:t>
            </a:r>
            <a:endParaRPr kumimoji="1" lang="en-US" sz="1100" b="1" noProof="0" dirty="0">
              <a:solidFill>
                <a:schemeClr val="tx1"/>
              </a:solidFill>
            </a:endParaRPr>
          </a:p>
          <a:p>
            <a:pPr rtl="0">
              <a:spcBef>
                <a:spcPts val="600"/>
              </a:spcBef>
            </a:pPr>
            <a:r>
              <a:rPr lang="en-US" sz="1100" b="1" noProof="0" dirty="0">
                <a:solidFill>
                  <a:schemeClr val="tx1"/>
                </a:solidFill>
                <a:ea typeface="游ゴシック"/>
              </a:rPr>
              <a:t>　・Providing opportunities for Expo volunteers to get involved</a:t>
            </a:r>
            <a:endParaRPr lang="en-US" sz="1100" b="1" noProof="0" dirty="0">
              <a:solidFill>
                <a:schemeClr val="tx1"/>
              </a:solidFill>
              <a:ea typeface="游ゴシック"/>
              <a:cs typeface="Calibri"/>
            </a:endParaRPr>
          </a:p>
          <a:p>
            <a:pPr marL="460375" indent="-460375" rtl="0"/>
            <a:r>
              <a:rPr lang="en-US" sz="900" noProof="0" dirty="0">
                <a:solidFill>
                  <a:schemeClr val="tx1"/>
                </a:solidFill>
                <a:ea typeface="游ゴシック"/>
              </a:rPr>
              <a:t>　　　⇒ By preserving the culture of volunteering flourished during the Expo as a valuable asset for Osaka, we will implement the tourism volunteer scheme at major tourist attractions to help resolve the day-to-day difficulties faced by visitors to Osaka, particularly international visitors, and enhance the quality of tourist information services.　　</a:t>
            </a:r>
            <a:r>
              <a:rPr lang="en-US" sz="1000" noProof="0" dirty="0">
                <a:solidFill>
                  <a:schemeClr val="tx1"/>
                </a:solidFill>
                <a:ea typeface="游ゴシック"/>
              </a:rPr>
              <a:t>　　　</a:t>
            </a:r>
            <a:endParaRPr lang="en-US" noProof="0" dirty="0">
              <a:solidFill>
                <a:schemeClr val="tx1"/>
              </a:solidFill>
              <a:ea typeface="游ゴシック"/>
              <a:cs typeface="Calibri"/>
            </a:endParaRPr>
          </a:p>
          <a:p>
            <a:pPr rtl="0">
              <a:spcBef>
                <a:spcPts val="600"/>
              </a:spcBef>
            </a:pPr>
            <a:r>
              <a:rPr lang="en-US" sz="1100" b="1" noProof="0" dirty="0">
                <a:solidFill>
                  <a:schemeClr val="tx1"/>
                </a:solidFill>
              </a:rPr>
              <a:t>　・Training volunteer leaders at Osaka Metropolitan University</a:t>
            </a:r>
            <a:endParaRPr kumimoji="1" lang="en-US" sz="1100" b="1" noProof="0" dirty="0">
              <a:solidFill>
                <a:schemeClr val="tx1"/>
              </a:solidFill>
            </a:endParaRPr>
          </a:p>
          <a:p>
            <a:pPr marL="454025" indent="-454025" rtl="0"/>
            <a:r>
              <a:rPr lang="en-US" sz="900" noProof="0" dirty="0">
                <a:solidFill>
                  <a:schemeClr val="tx1"/>
                </a:solidFill>
                <a:ea typeface="游ゴシック"/>
              </a:rPr>
              <a:t>　　　⇒ At Osaka Metropolitan University, volunteer leaders will be trained, who take a proactive approach to tackling local issues through lectures and fieldwork, targeting both university students and general public. </a:t>
            </a:r>
            <a:endParaRPr lang="en-US" sz="900" noProof="0" dirty="0">
              <a:solidFill>
                <a:schemeClr val="tx1"/>
              </a:solidFill>
              <a:ea typeface="游ゴシック"/>
              <a:cs typeface="Calibri"/>
            </a:endParaRPr>
          </a:p>
          <a:p>
            <a:pPr rtl="0">
              <a:spcBef>
                <a:spcPts val="600"/>
              </a:spcBef>
            </a:pPr>
            <a:endParaRPr kumimoji="1" lang="en-US" sz="1000" noProof="0" dirty="0">
              <a:solidFill>
                <a:schemeClr val="tx1"/>
              </a:solidFill>
            </a:endParaRPr>
          </a:p>
        </p:txBody>
      </p:sp>
      <p:sp>
        <p:nvSpPr>
          <p:cNvPr id="13" name="テキスト ボックス 12">
            <a:extLst>
              <a:ext uri="{FF2B5EF4-FFF2-40B4-BE49-F238E27FC236}">
                <a16:creationId xmlns:a16="http://schemas.microsoft.com/office/drawing/2014/main" id="{A5A36FCE-3578-4B7D-A0FE-E6DAC31E58FB}"/>
              </a:ext>
            </a:extLst>
          </p:cNvPr>
          <p:cNvSpPr txBox="1"/>
          <p:nvPr/>
        </p:nvSpPr>
        <p:spPr>
          <a:xfrm>
            <a:off x="-1" y="2641941"/>
            <a:ext cx="7400925"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(2) A supportive society that leverages the open and friendly nature of Osaka residents</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14" name="四角形: 角を丸くする 13">
            <a:extLst>
              <a:ext uri="{FF2B5EF4-FFF2-40B4-BE49-F238E27FC236}">
                <a16:creationId xmlns:a16="http://schemas.microsoft.com/office/drawing/2014/main" id="{83DA433D-E427-42DE-8CB5-0994AA02446F}"/>
              </a:ext>
            </a:extLst>
          </p:cNvPr>
          <p:cNvSpPr/>
          <p:nvPr/>
        </p:nvSpPr>
        <p:spPr>
          <a:xfrm>
            <a:off x="298852" y="3027072"/>
            <a:ext cx="9190478" cy="522233"/>
          </a:xfrm>
          <a:prstGeom prst="roundRect">
            <a:avLst>
              <a:gd name="adj" fmla="val 0"/>
            </a:avLst>
          </a:prstGeom>
          <a:solidFill>
            <a:schemeClr val="accent6">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r>
              <a:rPr kumimoji="0" lang="en-US" altLang="ja-JP" sz="900" b="0" i="0" u="none" strike="noStrike" kern="1200" cap="none" spc="0" normalizeH="0" baseline="0" noProof="0" dirty="0">
                <a:ln>
                  <a:noFill/>
                </a:ln>
                <a:solidFill>
                  <a:prstClr val="black"/>
                </a:solidFill>
                <a:effectLst/>
                <a:uLnTx/>
                <a:uFillTx/>
                <a:latin typeface="Calibri" panose="020F0502020204030204"/>
                <a:ea typeface="游ゴシック"/>
                <a:cs typeface="+mn-cs"/>
              </a:rPr>
              <a:t>○</a:t>
            </a:r>
            <a:r>
              <a:rPr lang="en-US" sz="900" noProof="0" dirty="0"/>
              <a:t> </a:t>
            </a:r>
            <a:r>
              <a:rPr lang="en-US" sz="900" noProof="0" dirty="0">
                <a:solidFill>
                  <a:schemeClr val="tx1"/>
                </a:solidFill>
              </a:rPr>
              <a:t>We aim to build a society that supports people facing isolation and anxiety by valuing </a:t>
            </a:r>
            <a:r>
              <a:rPr lang="en-US" sz="900" b="1" noProof="0" dirty="0">
                <a:solidFill>
                  <a:schemeClr val="tx1"/>
                </a:solidFill>
              </a:rPr>
              <a:t>human connections </a:t>
            </a:r>
            <a:r>
              <a:rPr lang="en-US" sz="900" noProof="0" dirty="0">
                <a:solidFill>
                  <a:schemeClr val="tx1"/>
                </a:solidFill>
              </a:rPr>
              <a:t>and fostering a </a:t>
            </a:r>
            <a:r>
              <a:rPr lang="en-US" sz="900" b="1" noProof="0" dirty="0">
                <a:solidFill>
                  <a:schemeClr val="tx1"/>
                </a:solidFill>
              </a:rPr>
              <a:t>culture of mutual support</a:t>
            </a:r>
            <a:endParaRPr kumimoji="1" lang="en-US" sz="900" b="1" noProof="0" dirty="0">
              <a:solidFill>
                <a:schemeClr val="tx1"/>
              </a:solidFill>
            </a:endParaRPr>
          </a:p>
          <a:p>
            <a:pPr marL="120650" indent="-120650" rtl="0"/>
            <a:r>
              <a:rPr lang="en-US" sz="900" noProof="0" dirty="0">
                <a:solidFill>
                  <a:schemeClr val="tx1"/>
                </a:solidFill>
                <a:ea typeface="游ゴシック"/>
              </a:rPr>
              <a:t>○ By implementing tourism and community volunteering, we will establish systems in which everyone can participate comfortably while creating safe spaces where children and the elderly can gather within the community.</a:t>
            </a:r>
            <a:endParaRPr lang="en-US" sz="900" noProof="0" dirty="0">
              <a:solidFill>
                <a:schemeClr val="tx1"/>
              </a:solidFill>
              <a:ea typeface="游ゴシック"/>
              <a:cs typeface="Calibri"/>
            </a:endParaRPr>
          </a:p>
        </p:txBody>
      </p:sp>
      <p:sp>
        <p:nvSpPr>
          <p:cNvPr id="8" name="正方形/長方形 7">
            <a:extLst>
              <a:ext uri="{FF2B5EF4-FFF2-40B4-BE49-F238E27FC236}">
                <a16:creationId xmlns:a16="http://schemas.microsoft.com/office/drawing/2014/main" id="{A2439830-8F97-4855-8070-964C58A752BB}"/>
              </a:ext>
            </a:extLst>
          </p:cNvPr>
          <p:cNvSpPr/>
          <p:nvPr/>
        </p:nvSpPr>
        <p:spPr>
          <a:xfrm>
            <a:off x="197710" y="5206161"/>
            <a:ext cx="9495274" cy="896123"/>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2) Creating spaces for children and the elderly by harnessing the power of the community</a:t>
            </a:r>
            <a:endParaRPr kumimoji="1" lang="en-US" sz="1100" b="1" noProof="0" dirty="0">
              <a:solidFill>
                <a:schemeClr val="tx1"/>
              </a:solidFill>
            </a:endParaRPr>
          </a:p>
          <a:p>
            <a:pPr rtl="0">
              <a:spcBef>
                <a:spcPts val="600"/>
              </a:spcBef>
            </a:pPr>
            <a:r>
              <a:rPr lang="en-US" sz="1100" b="1" noProof="0" dirty="0">
                <a:solidFill>
                  <a:schemeClr val="tx1"/>
                </a:solidFill>
              </a:rPr>
              <a:t>　・Expanding the availability of places where children and the elderly can thrive</a:t>
            </a:r>
            <a:endParaRPr kumimoji="1" lang="en-US" sz="1100" b="1" noProof="0" dirty="0">
              <a:solidFill>
                <a:schemeClr val="tx1"/>
              </a:solidFill>
            </a:endParaRPr>
          </a:p>
          <a:p>
            <a:pPr marL="460375" indent="-460375" rtl="0"/>
            <a:r>
              <a:rPr lang="en-US" sz="900" noProof="0" dirty="0">
                <a:solidFill>
                  <a:schemeClr val="tx1"/>
                </a:solidFill>
                <a:ea typeface="游ゴシック"/>
              </a:rPr>
              <a:t>　　　⇒ Through initiatives such as the Children’s cafeteria and the Osaka </a:t>
            </a:r>
            <a:r>
              <a:rPr lang="en-US" sz="900" noProof="0" dirty="0" err="1">
                <a:solidFill>
                  <a:schemeClr val="tx1"/>
                </a:solidFill>
                <a:ea typeface="游ゴシック"/>
              </a:rPr>
              <a:t>Eemachi</a:t>
            </a:r>
            <a:r>
              <a:rPr lang="en-US" sz="900" noProof="0" dirty="0">
                <a:solidFill>
                  <a:schemeClr val="tx1"/>
                </a:solidFill>
                <a:ea typeface="游ゴシック"/>
              </a:rPr>
              <a:t> Project, showcased at the Expo as public-private partnerships, we will support the creation of community spaces where children and the elderly can easily gather.</a:t>
            </a:r>
            <a:endParaRPr kumimoji="1" lang="en-US" sz="900" noProof="0" dirty="0">
              <a:solidFill>
                <a:schemeClr val="tx1"/>
              </a:solidFill>
              <a:ea typeface="游ゴシック"/>
            </a:endParaRPr>
          </a:p>
          <a:p>
            <a:pPr rtl="0"/>
            <a:r>
              <a:rPr lang="en-US" sz="1000" noProof="0" dirty="0">
                <a:solidFill>
                  <a:schemeClr val="tx1"/>
                </a:solidFill>
                <a:ea typeface="游ゴシック"/>
              </a:rPr>
              <a:t>　　　　　</a:t>
            </a:r>
            <a:endParaRPr lang="en-US" sz="1000" noProof="0" dirty="0">
              <a:solidFill>
                <a:schemeClr val="tx1"/>
              </a:solidFill>
              <a:ea typeface="游ゴシック"/>
              <a:cs typeface="Calibri"/>
            </a:endParaRPr>
          </a:p>
        </p:txBody>
      </p:sp>
      <p:sp>
        <p:nvSpPr>
          <p:cNvPr id="7" name="正方形/長方形 6">
            <a:extLst>
              <a:ext uri="{FF2B5EF4-FFF2-40B4-BE49-F238E27FC236}">
                <a16:creationId xmlns:a16="http://schemas.microsoft.com/office/drawing/2014/main" id="{E333DD2B-53AD-43E6-954A-019467EF6B4C}"/>
              </a:ext>
            </a:extLst>
          </p:cNvPr>
          <p:cNvSpPr/>
          <p:nvPr/>
        </p:nvSpPr>
        <p:spPr>
          <a:xfrm>
            <a:off x="197710" y="251857"/>
            <a:ext cx="9495274" cy="2280523"/>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3) Promoting understanding of diversity</a:t>
            </a:r>
            <a:endParaRPr kumimoji="1" lang="en-US" sz="1100" b="1" noProof="0" dirty="0">
              <a:solidFill>
                <a:schemeClr val="tx1"/>
              </a:solidFill>
              <a:ea typeface="游ゴシック"/>
            </a:endParaRPr>
          </a:p>
          <a:p>
            <a:pPr marL="0" marR="0" lvl="0" indent="0" algn="l" defTabSz="457200" rtl="0" eaLnBrk="1" fontAlgn="auto" latinLnBrk="0" hangingPunct="1">
              <a:lnSpc>
                <a:spcPct val="100000"/>
              </a:lnSpc>
              <a:spcBef>
                <a:spcPts val="600"/>
              </a:spcBef>
              <a:spcAft>
                <a:spcPts val="0"/>
              </a:spcAft>
              <a:buClrTx/>
              <a:buSzTx/>
              <a:buFontTx/>
              <a:buNone/>
              <a:tabLst/>
              <a:defRPr/>
            </a:pPr>
            <a:r>
              <a:rPr lang="en-US" sz="1100" b="1" noProof="0" dirty="0">
                <a:solidFill>
                  <a:schemeClr val="tx1"/>
                </a:solidFill>
              </a:rPr>
              <a:t>　</a:t>
            </a:r>
            <a:r>
              <a:rPr lang="en-US" sz="1100" b="1" i="0" u="none" strike="noStrike" kern="1200" cap="none" spc="0" normalizeH="0" noProof="0" dirty="0">
                <a:ln>
                  <a:noFill/>
                </a:ln>
                <a:solidFill>
                  <a:schemeClr val="tx1"/>
                </a:solidFill>
                <a:effectLst/>
                <a:uLnTx/>
                <a:uFillTx/>
                <a:ea typeface="游ゴシック" panose="020B0400000000000000" pitchFamily="50" charset="-128"/>
                <a:cs typeface="+mn-cs"/>
              </a:rPr>
              <a:t>・Creating a society where everyone can live as their true selves through human rights initiatives</a:t>
            </a:r>
            <a:endParaRPr kumimoji="1" lang="en-US" sz="1100" b="1" i="0" u="none" strike="noStrike" kern="1200" cap="none" spc="0" normalizeH="0" baseline="0" noProof="0" dirty="0">
              <a:ln>
                <a:noFill/>
              </a:ln>
              <a:solidFill>
                <a:schemeClr val="tx1"/>
              </a:solidFill>
              <a:effectLst/>
              <a:uLnTx/>
              <a:uFillTx/>
              <a:ea typeface="游ゴシック" panose="020B0400000000000000" pitchFamily="50" charset="-128"/>
              <a:cs typeface="+mn-cs"/>
            </a:endParaRPr>
          </a:p>
          <a:p>
            <a:pPr marL="477838" indent="-477838" rtl="0">
              <a:defRPr/>
            </a:pPr>
            <a:r>
              <a:rPr lang="en-US" sz="900" noProof="0" dirty="0">
                <a:solidFill>
                  <a:schemeClr val="tx1"/>
                </a:solidFill>
                <a:ea typeface="游ゴシック"/>
              </a:rPr>
              <a:t>　　　⇒ To realize a society where human rights are respected, we aim to create a society where each individual is an irreplaceable being, where people recognize their individuality and respect each other, and where differences are valued, by promoting policies to raise awareness of human rights and protect human rights.</a:t>
            </a:r>
            <a:endParaRPr kumimoji="1" lang="en-US" sz="1000" noProof="0" dirty="0">
              <a:solidFill>
                <a:schemeClr val="tx1"/>
              </a:solidFill>
              <a:ea typeface="Meiryo UI"/>
            </a:endParaRPr>
          </a:p>
          <a:p>
            <a:pPr rtl="0">
              <a:spcBef>
                <a:spcPts val="600"/>
              </a:spcBef>
            </a:pPr>
            <a:r>
              <a:rPr lang="en-US" sz="1100" b="1" noProof="0" dirty="0">
                <a:solidFill>
                  <a:schemeClr val="tx1"/>
                </a:solidFill>
                <a:ea typeface="游ゴシック"/>
              </a:rPr>
              <a:t>　・Promoting a society based on gender equality</a:t>
            </a:r>
            <a:endParaRPr lang="en-US" sz="1100" b="1" noProof="0" dirty="0">
              <a:solidFill>
                <a:schemeClr val="tx1"/>
              </a:solidFill>
              <a:ea typeface="游ゴシック"/>
              <a:cs typeface="Calibri"/>
            </a:endParaRPr>
          </a:p>
          <a:p>
            <a:pPr marL="473075" indent="-473075" rtl="0"/>
            <a:r>
              <a:rPr lang="en-US" sz="900" noProof="0" dirty="0">
                <a:solidFill>
                  <a:schemeClr val="tx1"/>
                </a:solidFill>
                <a:ea typeface="游ゴシック"/>
              </a:rPr>
              <a:t>　　　⇒ In collaboration with the OSAKA Women's Active Promotion Conference, which comprises representatives from industry, academia and government, we aim to implement initiatives across a wide range of fields by connecting young people with various relevant institutions, thereby creating Osaka where women can thrive.</a:t>
            </a:r>
            <a:r>
              <a:rPr lang="en-US" sz="1000" noProof="0" dirty="0">
                <a:solidFill>
                  <a:schemeClr val="tx1"/>
                </a:solidFill>
                <a:ea typeface="游ゴシック"/>
              </a:rPr>
              <a:t>　　　　　</a:t>
            </a:r>
          </a:p>
          <a:p>
            <a:pPr rtl="0">
              <a:spcBef>
                <a:spcPts val="600"/>
              </a:spcBef>
            </a:pPr>
            <a:r>
              <a:rPr lang="en-US" sz="1100" b="1" noProof="0" dirty="0">
                <a:solidFill>
                  <a:schemeClr val="tx1"/>
                </a:solidFill>
                <a:ea typeface="游ゴシック"/>
              </a:rPr>
              <a:t>　・Encouraging social participation of the elderly and people with disabilities　</a:t>
            </a:r>
            <a:endParaRPr lang="en-US" sz="1100" b="1" noProof="0" dirty="0">
              <a:solidFill>
                <a:schemeClr val="tx1"/>
              </a:solidFill>
              <a:ea typeface="游ゴシック"/>
              <a:cs typeface="Calibri"/>
            </a:endParaRPr>
          </a:p>
          <a:p>
            <a:pPr rtl="0"/>
            <a:r>
              <a:rPr lang="en-US" sz="900" noProof="0" dirty="0">
                <a:solidFill>
                  <a:schemeClr val="tx1"/>
                </a:solidFill>
                <a:ea typeface="游ゴシック"/>
              </a:rPr>
              <a:t>　　　⇒ We will implement initiatives to enhance welfare services and encourage social participation to allow the elderly and people with disabilities to lead active lives</a:t>
            </a:r>
            <a:endParaRPr lang="en-US" sz="900" noProof="0" dirty="0">
              <a:solidFill>
                <a:schemeClr val="tx1"/>
              </a:solidFill>
              <a:ea typeface="游ゴシック"/>
              <a:cs typeface="Calibri"/>
            </a:endParaRPr>
          </a:p>
          <a:p>
            <a:pPr>
              <a:spcBef>
                <a:spcPts val="600"/>
              </a:spcBef>
            </a:pPr>
            <a:r>
              <a:rPr lang="en-US" sz="1100" b="1" noProof="0" dirty="0">
                <a:solidFill>
                  <a:schemeClr val="tx1"/>
                </a:solidFill>
                <a:ea typeface="游ゴシック"/>
              </a:rPr>
              <a:t>　・Promoting understanding of LGBTQ+ diversity</a:t>
            </a:r>
            <a:endParaRPr lang="en-US" sz="1100" noProof="0" dirty="0">
              <a:solidFill>
                <a:schemeClr val="tx1"/>
              </a:solidFill>
              <a:ea typeface="游ゴシック"/>
            </a:endParaRPr>
          </a:p>
          <a:p>
            <a:pPr marL="460375" indent="-460375"/>
            <a:r>
              <a:rPr lang="en-US" sz="900" noProof="0" dirty="0">
                <a:solidFill>
                  <a:schemeClr val="tx1"/>
                </a:solidFill>
                <a:ea typeface="游ゴシック"/>
              </a:rPr>
              <a:t>　　    ⇒ To eliminate misunderstandings and prejudice against LGBTQ+ groups and to build a society where everyone can live authentically, we will implement measures to enhance understanding of LGBTQ+ diversity and address challenges faced by individuals, including through the partnership oath system.</a:t>
            </a:r>
          </a:p>
          <a:p>
            <a:pPr rtl="0">
              <a:tabLst>
                <a:tab pos="452438" algn="l"/>
                <a:tab pos="627063" algn="l"/>
              </a:tabLst>
            </a:pPr>
            <a:r>
              <a:rPr lang="en-US" sz="1000" noProof="0" dirty="0">
                <a:solidFill>
                  <a:schemeClr val="tx1"/>
                </a:solidFill>
                <a:ea typeface="游ゴシック"/>
              </a:rPr>
              <a:t>　　　　　</a:t>
            </a:r>
          </a:p>
        </p:txBody>
      </p:sp>
      <p:sp>
        <p:nvSpPr>
          <p:cNvPr id="4" name="スライド番号プレースホルダー 1">
            <a:extLst>
              <a:ext uri="{FF2B5EF4-FFF2-40B4-BE49-F238E27FC236}">
                <a16:creationId xmlns:a16="http://schemas.microsoft.com/office/drawing/2014/main" id="{7148E8D9-35CD-6FB9-DA0F-D89546158183}"/>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50</a:t>
            </a:fld>
            <a:endParaRPr kumimoji="1" lang="en-US" noProof="0" dirty="0">
              <a:latin typeface="+mn-lt"/>
            </a:endParaRPr>
          </a:p>
        </p:txBody>
      </p:sp>
    </p:spTree>
    <p:extLst>
      <p:ext uri="{BB962C8B-B14F-4D97-AF65-F5344CB8AC3E}">
        <p14:creationId xmlns:p14="http://schemas.microsoft.com/office/powerpoint/2010/main" val="3831757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88DA6158-0BB4-44E6-B9D4-78B5C2B6129B}"/>
              </a:ext>
            </a:extLst>
          </p:cNvPr>
          <p:cNvSpPr/>
          <p:nvPr/>
        </p:nvSpPr>
        <p:spPr>
          <a:xfrm>
            <a:off x="0" y="94251"/>
            <a:ext cx="9906000" cy="369332"/>
          </a:xfrm>
          <a:prstGeom prst="rect">
            <a:avLst/>
          </a:prstGeom>
          <a:noFill/>
        </p:spPr>
        <p:txBody>
          <a:bodyPr wrap="square" lIns="91440" tIns="45720" rIns="91440" bIns="45720" rtlCol="0" anchor="t">
            <a:spAutoFit/>
          </a:bodyPr>
          <a:lstStyle/>
          <a:p>
            <a:pPr defTabSz="742950">
              <a:defRPr/>
            </a:pPr>
            <a:r>
              <a:rPr lang="en-US" b="1" i="0" u="none" strike="noStrike" kern="1200" cap="none" spc="0" normalizeH="0" noProof="0" dirty="0">
                <a:ln>
                  <a:noFill/>
                </a:ln>
                <a:solidFill>
                  <a:prstClr val="white"/>
                </a:solidFill>
                <a:effectLst/>
                <a:uLnTx/>
                <a:uFillTx/>
                <a:ea typeface="HGS創英角ｺﾞｼｯｸUB"/>
              </a:rPr>
              <a:t>4. </a:t>
            </a:r>
            <a:r>
              <a:rPr lang="en-US" b="1" noProof="0" dirty="0">
                <a:solidFill>
                  <a:prstClr val="white"/>
                </a:solidFill>
                <a:ea typeface="HGS創英角ｺﾞｼｯｸUB"/>
              </a:rPr>
              <a:t>A Friendly City that Embodies the Spirit of “Can’t Leave It Alone” and “Give It a Try”</a:t>
            </a:r>
            <a:endParaRPr lang="en-US" b="1" noProof="0" dirty="0">
              <a:solidFill>
                <a:prstClr val="white"/>
              </a:solidFill>
              <a:ea typeface="HGSSoeiKakugothicUB"/>
              <a:cs typeface="+mn-lt"/>
            </a:endParaRPr>
          </a:p>
        </p:txBody>
      </p:sp>
      <p:sp>
        <p:nvSpPr>
          <p:cNvPr id="14" name="テキスト ボックス 13">
            <a:extLst>
              <a:ext uri="{FF2B5EF4-FFF2-40B4-BE49-F238E27FC236}">
                <a16:creationId xmlns:a16="http://schemas.microsoft.com/office/drawing/2014/main" id="{8084C2FF-EE6B-4926-A0FE-9389B8CE431B}"/>
              </a:ext>
            </a:extLst>
          </p:cNvPr>
          <p:cNvSpPr txBox="1"/>
          <p:nvPr/>
        </p:nvSpPr>
        <p:spPr>
          <a:xfrm>
            <a:off x="0" y="850070"/>
            <a:ext cx="5329881"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(1) Revitalizing the local economy through industrial development</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9" name="四角形: 角を丸くする 8">
            <a:extLst>
              <a:ext uri="{FF2B5EF4-FFF2-40B4-BE49-F238E27FC236}">
                <a16:creationId xmlns:a16="http://schemas.microsoft.com/office/drawing/2014/main" id="{0FFCFC7A-42D4-4EDE-B246-92E74F3FE1C2}"/>
              </a:ext>
            </a:extLst>
          </p:cNvPr>
          <p:cNvSpPr/>
          <p:nvPr/>
        </p:nvSpPr>
        <p:spPr>
          <a:xfrm>
            <a:off x="357761" y="1119540"/>
            <a:ext cx="9190478" cy="499346"/>
          </a:xfrm>
          <a:prstGeom prst="roundRect">
            <a:avLst>
              <a:gd name="adj" fmla="val 0"/>
            </a:avLst>
          </a:prstGeom>
          <a:solidFill>
            <a:schemeClr val="accent2">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t"/>
          <a:lstStyle/>
          <a:p>
            <a:r>
              <a:rPr kumimoji="0" lang="en-US" altLang="ja-JP" sz="900" b="0" i="0" u="none" strike="noStrike" kern="1200" cap="none" spc="0" normalizeH="0" baseline="0" noProof="0" dirty="0">
                <a:ln>
                  <a:noFill/>
                </a:ln>
                <a:solidFill>
                  <a:prstClr val="black"/>
                </a:solidFill>
                <a:effectLst/>
                <a:uLnTx/>
                <a:uFillTx/>
                <a:latin typeface="Calibri" panose="020F0502020204030204"/>
                <a:ea typeface="游ゴシック"/>
                <a:cs typeface="+mn-cs"/>
              </a:rPr>
              <a:t>○</a:t>
            </a:r>
            <a:r>
              <a:rPr lang="en-US" sz="900" noProof="0" dirty="0"/>
              <a:t> Revitalizing the local economy by </a:t>
            </a:r>
            <a:r>
              <a:rPr lang="en-US" sz="900" b="1" noProof="0" dirty="0"/>
              <a:t>promoting business establishment and start-ups </a:t>
            </a:r>
            <a:r>
              <a:rPr lang="en-US" sz="900" noProof="0" dirty="0"/>
              <a:t>in the region and </a:t>
            </a:r>
            <a:r>
              <a:rPr lang="en-US" sz="900" b="1" noProof="0" dirty="0"/>
              <a:t>strengthening the competitiveness of SMEs</a:t>
            </a:r>
            <a:endParaRPr kumimoji="1" lang="en-US" sz="900" b="1" noProof="0" dirty="0"/>
          </a:p>
          <a:p>
            <a:pPr marL="139700" indent="-139700"/>
            <a:r>
              <a:rPr kumimoji="0" lang="en-US" altLang="ja-JP" sz="900" b="0" i="0" u="none" strike="noStrike" kern="1200" cap="none" spc="0" normalizeH="0" baseline="0" noProof="0" dirty="0">
                <a:ln>
                  <a:noFill/>
                </a:ln>
                <a:solidFill>
                  <a:prstClr val="black"/>
                </a:solidFill>
                <a:effectLst/>
                <a:uLnTx/>
                <a:uFillTx/>
                <a:latin typeface="Calibri" panose="020F0502020204030204"/>
                <a:ea typeface="游ゴシック"/>
                <a:cs typeface="+mn-cs"/>
              </a:rPr>
              <a:t>○</a:t>
            </a:r>
            <a:r>
              <a:rPr lang="en-US" sz="900" noProof="0" dirty="0"/>
              <a:t> Encouraging the development of growth industries that make the most of local resources, for example through </a:t>
            </a:r>
            <a:r>
              <a:rPr lang="en-US" sz="900" b="1" noProof="0" dirty="0"/>
              <a:t>enhanced value of primary industries (agriculture and fisheries) </a:t>
            </a:r>
            <a:r>
              <a:rPr lang="en-US" sz="900" noProof="0" dirty="0"/>
              <a:t>that use of the latest technologies</a:t>
            </a:r>
          </a:p>
        </p:txBody>
      </p:sp>
      <p:sp>
        <p:nvSpPr>
          <p:cNvPr id="10" name="正方形/長方形 9">
            <a:extLst>
              <a:ext uri="{FF2B5EF4-FFF2-40B4-BE49-F238E27FC236}">
                <a16:creationId xmlns:a16="http://schemas.microsoft.com/office/drawing/2014/main" id="{C1B11172-8DA1-464F-B113-976DA1523159}"/>
              </a:ext>
            </a:extLst>
          </p:cNvPr>
          <p:cNvSpPr/>
          <p:nvPr/>
        </p:nvSpPr>
        <p:spPr>
          <a:xfrm>
            <a:off x="197710" y="1665992"/>
            <a:ext cx="9551090" cy="1763008"/>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1) Promoting siting and fostering businesses </a:t>
            </a:r>
            <a:endParaRPr kumimoji="1" lang="en-US" sz="1100" b="1" noProof="0" dirty="0">
              <a:solidFill>
                <a:schemeClr val="tx1"/>
              </a:solidFill>
            </a:endParaRPr>
          </a:p>
          <a:p>
            <a:pPr rtl="0">
              <a:spcBef>
                <a:spcPts val="400"/>
              </a:spcBef>
            </a:pPr>
            <a:r>
              <a:rPr lang="en-US" sz="1100" b="1" noProof="0" dirty="0">
                <a:solidFill>
                  <a:schemeClr val="tx1"/>
                </a:solidFill>
                <a:ea typeface="游ゴシック"/>
              </a:rPr>
              <a:t>　・Promoting siting of businesses</a:t>
            </a:r>
            <a:endParaRPr lang="en-US" sz="1100" b="1" noProof="0" dirty="0">
              <a:solidFill>
                <a:schemeClr val="tx1"/>
              </a:solidFill>
              <a:cs typeface="Calibri" panose="020F0502020204030204"/>
            </a:endParaRPr>
          </a:p>
          <a:p>
            <a:pPr marL="466725" indent="-466725" rtl="0"/>
            <a:r>
              <a:rPr lang="en-US" sz="900" noProof="0" dirty="0">
                <a:solidFill>
                  <a:schemeClr val="tx1"/>
                </a:solidFill>
                <a:ea typeface="游ゴシック"/>
              </a:rPr>
              <a:t>　　　⇒ We will work in partnership with local authorities’ urban development initiatives to create new industrial sites, while promoting siting of businesses through support systems such as the Prefecture’s special growth zone tax system and the tax incentives for industrial agglomeration.</a:t>
            </a:r>
            <a:r>
              <a:rPr lang="en-US" sz="1000" noProof="0" dirty="0">
                <a:solidFill>
                  <a:schemeClr val="tx1"/>
                </a:solidFill>
                <a:ea typeface="游ゴシック"/>
              </a:rPr>
              <a:t>　　　　　</a:t>
            </a:r>
            <a:endParaRPr lang="en-US" sz="1000" noProof="0" dirty="0">
              <a:solidFill>
                <a:schemeClr val="tx1"/>
              </a:solidFill>
              <a:ea typeface="游ゴシック"/>
              <a:cs typeface="Calibri" panose="020F0502020204030204"/>
            </a:endParaRPr>
          </a:p>
          <a:p>
            <a:pPr rtl="0">
              <a:spcBef>
                <a:spcPts val="400"/>
              </a:spcBef>
            </a:pPr>
            <a:r>
              <a:rPr lang="en-US" sz="1100" b="1" noProof="0" dirty="0">
                <a:solidFill>
                  <a:schemeClr val="tx1"/>
                </a:solidFill>
                <a:ea typeface="游ゴシック"/>
              </a:rPr>
              <a:t>　・Establishing innovation hubs in central areas </a:t>
            </a:r>
            <a:endParaRPr lang="en-US" sz="1100" b="1" noProof="0" dirty="0">
              <a:solidFill>
                <a:schemeClr val="tx1"/>
              </a:solidFill>
              <a:ea typeface="游ゴシック"/>
              <a:cs typeface="Calibri" panose="020F0502020204030204"/>
            </a:endParaRPr>
          </a:p>
          <a:p>
            <a:pPr marL="466725" indent="-466725" rtl="0"/>
            <a:r>
              <a:rPr lang="en-US" sz="900" noProof="0" dirty="0">
                <a:solidFill>
                  <a:schemeClr val="tx1"/>
                </a:solidFill>
                <a:ea typeface="游ゴシック"/>
              </a:rPr>
              <a:t>　　　⇒ In areas such as the vicinity of </a:t>
            </a:r>
            <a:r>
              <a:rPr lang="en-US" sz="900" noProof="0" dirty="0" err="1">
                <a:solidFill>
                  <a:schemeClr val="tx1"/>
                </a:solidFill>
                <a:ea typeface="游ゴシック"/>
              </a:rPr>
              <a:t>Nakamozu</a:t>
            </a:r>
            <a:r>
              <a:rPr lang="en-US" sz="900" noProof="0" dirty="0">
                <a:solidFill>
                  <a:schemeClr val="tx1"/>
                </a:solidFill>
                <a:ea typeface="游ゴシック"/>
              </a:rPr>
              <a:t> Station, Higashiosaka and Yao, new innovation hubs will be formed in collaboration with local businesses, universities, and industrial support organizations, leveraging the convenient location and transport accessibility.　　　　　</a:t>
            </a:r>
            <a:endParaRPr lang="en-US" sz="900" noProof="0" dirty="0">
              <a:solidFill>
                <a:schemeClr val="tx1"/>
              </a:solidFill>
              <a:ea typeface="游ゴシック"/>
              <a:cs typeface="Calibri"/>
            </a:endParaRPr>
          </a:p>
          <a:p>
            <a:r>
              <a:rPr lang="en-US" sz="1100" b="1" noProof="0" dirty="0">
                <a:solidFill>
                  <a:schemeClr val="tx1"/>
                </a:solidFill>
                <a:ea typeface="游ゴシック"/>
              </a:rPr>
              <a:t>　・Promoting establishment and fostering businesses</a:t>
            </a:r>
          </a:p>
          <a:p>
            <a:pPr marL="447675" indent="-447675"/>
            <a:r>
              <a:rPr lang="en-US" sz="1100" b="1" noProof="0" dirty="0">
                <a:solidFill>
                  <a:schemeClr val="tx1"/>
                </a:solidFill>
                <a:ea typeface="游ゴシック"/>
              </a:rPr>
              <a:t> 　     </a:t>
            </a:r>
            <a:r>
              <a:rPr lang="en-US" sz="900" noProof="0" dirty="0">
                <a:solidFill>
                  <a:schemeClr val="tx1"/>
                </a:solidFill>
                <a:ea typeface="游ゴシック"/>
              </a:rPr>
              <a:t>⇒ To support business startups in the region, we will strengthen the support capabilities of local authorities, chambers of commerce and industry, the Osaka Business Development Agency, and other support organizations. We will support and nurture the implementation of technologies for high-potential startups and SMEs, including those participating in the Reborn Challenge.</a:t>
            </a:r>
            <a:endParaRPr lang="en-US" sz="900" noProof="0" dirty="0">
              <a:solidFill>
                <a:schemeClr val="tx1"/>
              </a:solidFill>
              <a:ea typeface="游ゴシック"/>
              <a:cs typeface="Calibri"/>
            </a:endParaRPr>
          </a:p>
        </p:txBody>
      </p:sp>
      <p:sp>
        <p:nvSpPr>
          <p:cNvPr id="12" name="正方形/長方形 11">
            <a:extLst>
              <a:ext uri="{FF2B5EF4-FFF2-40B4-BE49-F238E27FC236}">
                <a16:creationId xmlns:a16="http://schemas.microsoft.com/office/drawing/2014/main" id="{D9C875C0-08C7-428D-A460-F46C0417E075}"/>
              </a:ext>
            </a:extLst>
          </p:cNvPr>
          <p:cNvSpPr/>
          <p:nvPr/>
        </p:nvSpPr>
        <p:spPr>
          <a:xfrm>
            <a:off x="197710" y="3501638"/>
            <a:ext cx="9551090" cy="1731126"/>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2) Strengthening the operational foundations of SMEs and advancing their technology</a:t>
            </a:r>
            <a:endParaRPr kumimoji="1" lang="en-US" sz="1100" b="1" noProof="0" dirty="0">
              <a:solidFill>
                <a:schemeClr val="tx1"/>
              </a:solidFill>
            </a:endParaRPr>
          </a:p>
          <a:p>
            <a:pPr rtl="0"/>
            <a:r>
              <a:rPr lang="en-US" sz="1100" b="1" noProof="0" dirty="0">
                <a:solidFill>
                  <a:schemeClr val="tx1"/>
                </a:solidFill>
                <a:ea typeface="游ゴシック"/>
              </a:rPr>
              <a:t>　・Strengthening the operational foundations through increased productivity and business expansion via the use of AI and robotics technologies</a:t>
            </a:r>
            <a:endParaRPr lang="en-US" sz="1100" noProof="0" dirty="0">
              <a:solidFill>
                <a:schemeClr val="tx1"/>
              </a:solidFill>
              <a:ea typeface="Calibri"/>
              <a:cs typeface="Calibri" panose="020F0502020204030204"/>
            </a:endParaRPr>
          </a:p>
          <a:p>
            <a:pPr marL="417513" indent="-417513" rtl="0"/>
            <a:r>
              <a:rPr lang="en-US" sz="900" noProof="0" dirty="0">
                <a:solidFill>
                  <a:schemeClr val="tx1"/>
                </a:solidFill>
                <a:ea typeface="游ゴシック"/>
              </a:rPr>
              <a:t>　　   ⇒ To strengthen the operational foundations of local SMEs, we will promote labor-saving and efficiency initiatives using advanced technologies such as AI and robots, provide financial support for capital investments, improve productivity through expert consulting, and expand sales through market development.　　　</a:t>
            </a:r>
            <a:r>
              <a:rPr lang="en-US" sz="1000" noProof="0" dirty="0">
                <a:solidFill>
                  <a:schemeClr val="tx1"/>
                </a:solidFill>
                <a:ea typeface="游ゴシック"/>
              </a:rPr>
              <a:t>　　</a:t>
            </a:r>
          </a:p>
          <a:p>
            <a:pPr rtl="0">
              <a:spcBef>
                <a:spcPts val="400"/>
              </a:spcBef>
            </a:pPr>
            <a:r>
              <a:rPr lang="en-US" sz="1100" b="1" noProof="0" dirty="0">
                <a:solidFill>
                  <a:schemeClr val="tx1"/>
                </a:solidFill>
                <a:ea typeface="游ゴシック"/>
              </a:rPr>
              <a:t>　・Advancing technologies through technical support, etc. </a:t>
            </a:r>
            <a:endParaRPr lang="en-US" sz="1100" noProof="0" dirty="0">
              <a:solidFill>
                <a:schemeClr val="tx1"/>
              </a:solidFill>
              <a:ea typeface="Calibri"/>
              <a:cs typeface="Calibri"/>
            </a:endParaRPr>
          </a:p>
          <a:p>
            <a:pPr marL="423863" indent="-423863" rtl="0"/>
            <a:r>
              <a:rPr lang="en-US" sz="900" noProof="0" dirty="0">
                <a:solidFill>
                  <a:schemeClr val="tx1"/>
                </a:solidFill>
                <a:ea typeface="游ゴシック"/>
              </a:rPr>
              <a:t>　　   ⇒ Through technical support, including technical consultations and joint research projects provided by the Osaka Research Institute of Industrial Science and Technology, we promote the advancement of technologies held by SMEs, thereby enhancing their competitiveness and productivity.　　　　　</a:t>
            </a:r>
            <a:endParaRPr lang="en-US" sz="900" noProof="0" dirty="0">
              <a:solidFill>
                <a:schemeClr val="tx1"/>
              </a:solidFill>
              <a:ea typeface="游ゴシック"/>
              <a:cs typeface="Calibri"/>
            </a:endParaRPr>
          </a:p>
          <a:p>
            <a:pPr rtl="0">
              <a:spcBef>
                <a:spcPts val="400"/>
              </a:spcBef>
            </a:pPr>
            <a:r>
              <a:rPr lang="en-US" sz="1100" b="1" noProof="0" dirty="0">
                <a:solidFill>
                  <a:schemeClr val="tx1"/>
                </a:solidFill>
                <a:ea typeface="游ゴシック"/>
              </a:rPr>
              <a:t>　・Enhancing and strengthening shopping district functions</a:t>
            </a:r>
            <a:endParaRPr lang="en-US" sz="1100" noProof="0" dirty="0">
              <a:solidFill>
                <a:schemeClr val="tx1"/>
              </a:solidFill>
              <a:ea typeface="游ゴシック"/>
            </a:endParaRPr>
          </a:p>
          <a:p>
            <a:pPr marL="433388" indent="-433388" rtl="0"/>
            <a:r>
              <a:rPr lang="en-US" sz="900" noProof="0" dirty="0">
                <a:solidFill>
                  <a:schemeClr val="tx1"/>
                </a:solidFill>
                <a:ea typeface="游ゴシック"/>
              </a:rPr>
              <a:t>            ⇒ To enhance the functionality of shopping districts across the prefecture, we will create innovative initiatives that support the development of local commerce and community functions tailored to the needs of each area, while promoting the revitalization of these areas by transforming shopping districts into tourism resources.　</a:t>
            </a:r>
            <a:endParaRPr kumimoji="1" lang="en-US" sz="900" noProof="0" dirty="0">
              <a:solidFill>
                <a:schemeClr val="tx1"/>
              </a:solidFill>
              <a:ea typeface="游ゴシック"/>
            </a:endParaRPr>
          </a:p>
          <a:p>
            <a:pPr rtl="0"/>
            <a:r>
              <a:rPr lang="en-US" sz="1000" noProof="0" dirty="0">
                <a:solidFill>
                  <a:schemeClr val="tx1"/>
                </a:solidFill>
                <a:ea typeface="游ゴシック"/>
              </a:rPr>
              <a:t>　　　　　</a:t>
            </a:r>
            <a:endParaRPr lang="en-US" noProof="0" dirty="0">
              <a:solidFill>
                <a:schemeClr val="tx1"/>
              </a:solidFill>
              <a:ea typeface="游ゴシック"/>
            </a:endParaRPr>
          </a:p>
        </p:txBody>
      </p:sp>
      <p:sp>
        <p:nvSpPr>
          <p:cNvPr id="19" name="正方形/長方形 18">
            <a:extLst>
              <a:ext uri="{FF2B5EF4-FFF2-40B4-BE49-F238E27FC236}">
                <a16:creationId xmlns:a16="http://schemas.microsoft.com/office/drawing/2014/main" id="{B83742FC-E8F9-401A-87B2-962AA4D59CE0}"/>
              </a:ext>
            </a:extLst>
          </p:cNvPr>
          <p:cNvSpPr/>
          <p:nvPr/>
        </p:nvSpPr>
        <p:spPr>
          <a:xfrm>
            <a:off x="197710" y="5305402"/>
            <a:ext cx="9551090" cy="1483747"/>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3) Transforming the primary sector (agriculture) into a growth industry</a:t>
            </a:r>
          </a:p>
          <a:p>
            <a:pPr rtl="0">
              <a:spcBef>
                <a:spcPts val="400"/>
              </a:spcBef>
            </a:pPr>
            <a:r>
              <a:rPr lang="en-US" sz="1100" b="1" noProof="0" dirty="0">
                <a:solidFill>
                  <a:schemeClr val="tx1"/>
                </a:solidFill>
                <a:ea typeface="游ゴシック"/>
              </a:rPr>
              <a:t>　・Promoting export of agricultural products from Osaka</a:t>
            </a:r>
            <a:endParaRPr lang="en-US" sz="1100" b="1" noProof="0" dirty="0">
              <a:solidFill>
                <a:schemeClr val="tx1"/>
              </a:solidFill>
              <a:ea typeface="游ゴシック"/>
              <a:cs typeface="Calibri"/>
            </a:endParaRPr>
          </a:p>
          <a:p>
            <a:pPr marL="411163" indent="-411163" rtl="0"/>
            <a:r>
              <a:rPr lang="en-US" sz="900" noProof="0" dirty="0">
                <a:solidFill>
                  <a:schemeClr val="tx1"/>
                </a:solidFill>
                <a:ea typeface="游ゴシック"/>
              </a:rPr>
              <a:t>　　   ⇒ We aim to promote the overseas expansion of agricultural products from Osaka through initiatives such as shipping samples abroad and participating in trade fairs. By capitalizing new technologies such as refrigeration and freezing, we aim to develop overseas markets for agricultural products by exporting those that were previously difficult to export, thereby expanding the range of export destinations.　　　　　</a:t>
            </a:r>
            <a:endParaRPr lang="en-US" sz="900" noProof="0" dirty="0">
              <a:solidFill>
                <a:schemeClr val="tx1"/>
              </a:solidFill>
              <a:ea typeface="游ゴシック"/>
              <a:cs typeface="Calibri"/>
            </a:endParaRPr>
          </a:p>
          <a:p>
            <a:pPr rtl="0">
              <a:spcBef>
                <a:spcPts val="400"/>
              </a:spcBef>
            </a:pPr>
            <a:r>
              <a:rPr lang="en-US" sz="1100" b="1" noProof="0" dirty="0">
                <a:solidFill>
                  <a:schemeClr val="tx1"/>
                </a:solidFill>
              </a:rPr>
              <a:t>　・Branding agricultural products and creating next-generation fruit varieties</a:t>
            </a:r>
            <a:endParaRPr kumimoji="1" lang="en-US" sz="1100" b="1" noProof="0" dirty="0">
              <a:solidFill>
                <a:schemeClr val="tx1"/>
              </a:solidFill>
            </a:endParaRPr>
          </a:p>
          <a:p>
            <a:pPr marL="423863" indent="-423863" rtl="0"/>
            <a:r>
              <a:rPr lang="en-US" sz="900" noProof="0" dirty="0">
                <a:solidFill>
                  <a:schemeClr val="tx1"/>
                </a:solidFill>
                <a:ea typeface="游ゴシック"/>
              </a:rPr>
              <a:t>　　   ⇒ With a view to the start of the IR, we will brand agricultural products from Osaka through business matchmaking events and promotional activities at mass retailers, in order to generate demand from affluent consumers, including inbound tourists. By collaborating with research institutions, we aim to explore new crop varieties such as high-value fruit trees and develop new production areas, thereby supplying unique Osaka-grown products characterized by their “freshness” and “peak ripeness.”</a:t>
            </a:r>
            <a:endParaRPr kumimoji="1" lang="en-US" sz="900" noProof="0" dirty="0">
              <a:solidFill>
                <a:schemeClr val="tx1"/>
              </a:solidFill>
              <a:ea typeface="游ゴシック"/>
            </a:endParaRPr>
          </a:p>
          <a:p>
            <a:pPr rtl="0"/>
            <a:r>
              <a:rPr lang="en-US" sz="1000" noProof="0" dirty="0">
                <a:solidFill>
                  <a:schemeClr val="tx1"/>
                </a:solidFill>
                <a:ea typeface="游ゴシック"/>
              </a:rPr>
              <a:t>　　　　　 </a:t>
            </a:r>
          </a:p>
        </p:txBody>
      </p:sp>
      <p:sp>
        <p:nvSpPr>
          <p:cNvPr id="4" name="スライド番号プレースホルダー 1">
            <a:extLst>
              <a:ext uri="{FF2B5EF4-FFF2-40B4-BE49-F238E27FC236}">
                <a16:creationId xmlns:a16="http://schemas.microsoft.com/office/drawing/2014/main" id="{95FE996D-1E87-8992-F1B2-9ACEA4D77716}"/>
              </a:ext>
            </a:extLst>
          </p:cNvPr>
          <p:cNvSpPr>
            <a:spLocks noGrp="1"/>
          </p:cNvSpPr>
          <p:nvPr>
            <p:ph type="sldNum" sz="quarter" idx="12"/>
          </p:nvPr>
        </p:nvSpPr>
        <p:spPr>
          <a:xfrm>
            <a:off x="9555892" y="6543717"/>
            <a:ext cx="416670" cy="369332"/>
          </a:xfrm>
          <a:solidFill>
            <a:schemeClr val="bg1"/>
          </a:solidFill>
          <a:effectLst/>
        </p:spPr>
        <p:txBody>
          <a:bodyPr rtlCol="0"/>
          <a:lstStyle/>
          <a:p>
            <a:pPr rtl="0"/>
            <a:fld id="{DDF82107-93BA-490C-9453-044014AF67CD}" type="slidenum">
              <a:rPr kumimoji="1" lang="en-US" noProof="0" smtClean="0">
                <a:latin typeface="+mn-lt"/>
              </a:rPr>
              <a:pPr rtl="0"/>
              <a:t>51</a:t>
            </a:fld>
            <a:endParaRPr kumimoji="1" lang="en-US" noProof="0" dirty="0">
              <a:latin typeface="+mn-lt"/>
            </a:endParaRPr>
          </a:p>
        </p:txBody>
      </p:sp>
      <p:sp>
        <p:nvSpPr>
          <p:cNvPr id="13" name="テキスト ボックス 12">
            <a:extLst>
              <a:ext uri="{FF2B5EF4-FFF2-40B4-BE49-F238E27FC236}">
                <a16:creationId xmlns:a16="http://schemas.microsoft.com/office/drawing/2014/main" id="{633F5D81-4EA9-418F-B314-F425C03B5682}"/>
              </a:ext>
            </a:extLst>
          </p:cNvPr>
          <p:cNvSpPr txBox="1"/>
          <p:nvPr/>
        </p:nvSpPr>
        <p:spPr>
          <a:xfrm>
            <a:off x="0" y="572053"/>
            <a:ext cx="9379744" cy="338554"/>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600" b="1" noProof="0" dirty="0">
                <a:solidFill>
                  <a:schemeClr val="tx1"/>
                </a:solidFill>
                <a:ea typeface="BIZ UDゴシック" panose="020B0400000000000000" pitchFamily="49" charset="-128"/>
                <a:cs typeface="HGP創英角ｺﾞｼｯｸUB" panose="020B0900000000000000" pitchFamily="50" charset="-128"/>
              </a:rPr>
              <a:t>[Policy Direction]  </a:t>
            </a:r>
            <a:r>
              <a:rPr lang="en-US" sz="1600" b="1" u="sng" noProof="0" dirty="0">
                <a:solidFill>
                  <a:schemeClr val="tx1"/>
                </a:solidFill>
                <a:ea typeface="BIZ UDゴシック" panose="020B0400000000000000" pitchFamily="49" charset="-128"/>
                <a:cs typeface="HGP創英角ｺﾞｼｯｸUB" panose="020B0900000000000000" pitchFamily="50" charset="-128"/>
              </a:rPr>
              <a:t> [3] Revitalizing local communities and enhancing fundamental local government functions</a:t>
            </a:r>
            <a:endParaRPr kumimoji="1" lang="en-US" sz="1600" b="1" u="sng" noProof="0" dirty="0">
              <a:solidFill>
                <a:schemeClr val="tx1"/>
              </a:solidFill>
              <a:ea typeface="BIZ UDゴシック" panose="020B0400000000000000" pitchFamily="49" charset="-128"/>
              <a:cs typeface="HGP創英角ｺﾞｼｯｸUB" panose="020B0900000000000000" pitchFamily="50" charset="-128"/>
            </a:endParaRPr>
          </a:p>
        </p:txBody>
      </p:sp>
    </p:spTree>
    <p:extLst>
      <p:ext uri="{BB962C8B-B14F-4D97-AF65-F5344CB8AC3E}">
        <p14:creationId xmlns:p14="http://schemas.microsoft.com/office/powerpoint/2010/main" val="10110777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a:extLst>
              <a:ext uri="{FF2B5EF4-FFF2-40B4-BE49-F238E27FC236}">
                <a16:creationId xmlns:a16="http://schemas.microsoft.com/office/drawing/2014/main" id="{224D3DEB-2567-4B15-9956-9DEBE79FB3C4}"/>
              </a:ext>
            </a:extLst>
          </p:cNvPr>
          <p:cNvSpPr/>
          <p:nvPr/>
        </p:nvSpPr>
        <p:spPr>
          <a:xfrm>
            <a:off x="206423" y="1086862"/>
            <a:ext cx="9551090" cy="1188623"/>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4) Transforming the primary sector (fisheries) into a growth industry</a:t>
            </a:r>
            <a:endParaRPr lang="en-US" sz="1100" noProof="0" dirty="0">
              <a:solidFill>
                <a:schemeClr val="tx1"/>
              </a:solidFill>
              <a:ea typeface="游ゴシック"/>
            </a:endParaRPr>
          </a:p>
          <a:p>
            <a:pPr rtl="0"/>
            <a:r>
              <a:rPr lang="en-US" sz="1100" b="1" noProof="0" dirty="0">
                <a:solidFill>
                  <a:schemeClr val="tx1"/>
                </a:solidFill>
                <a:ea typeface="游ゴシック"/>
              </a:rPr>
              <a:t>　・Expanding aquaculture business</a:t>
            </a:r>
            <a:endParaRPr lang="en-US" sz="1100" noProof="0" dirty="0">
              <a:solidFill>
                <a:schemeClr val="tx1"/>
              </a:solidFill>
              <a:ea typeface="游ゴシック"/>
            </a:endParaRPr>
          </a:p>
          <a:p>
            <a:pPr marL="454025" indent="-454025" rtl="0"/>
            <a:r>
              <a:rPr lang="en-US" sz="900" noProof="0" dirty="0">
                <a:solidFill>
                  <a:schemeClr val="tx1"/>
                </a:solidFill>
                <a:ea typeface="游ゴシック"/>
              </a:rPr>
              <a:t>　　　⇒ Through industry-academia-government collaboration, we will expand sales channels, facilitate business matching, and promote entry into the market, thereby fostering and growing the aquaculture business.</a:t>
            </a:r>
          </a:p>
          <a:p>
            <a:pPr rtl="0">
              <a:spcBef>
                <a:spcPts val="300"/>
              </a:spcBef>
            </a:pPr>
            <a:r>
              <a:rPr lang="en-US" sz="1100" b="1" noProof="0" dirty="0">
                <a:solidFill>
                  <a:schemeClr val="tx1"/>
                </a:solidFill>
                <a:ea typeface="游ゴシック"/>
              </a:rPr>
              <a:t>　・Promoting the maritime industry and revitalizing the port</a:t>
            </a:r>
            <a:endParaRPr lang="en-US" sz="1100" noProof="0" dirty="0">
              <a:solidFill>
                <a:schemeClr val="tx1"/>
              </a:solidFill>
              <a:ea typeface="游ゴシック"/>
              <a:cs typeface="Calibri"/>
            </a:endParaRPr>
          </a:p>
          <a:p>
            <a:pPr marL="460375" indent="-460375" rtl="0"/>
            <a:r>
              <a:rPr lang="en-US" sz="900" noProof="0" dirty="0">
                <a:solidFill>
                  <a:schemeClr val="tx1"/>
                </a:solidFill>
                <a:ea typeface="游ゴシック"/>
              </a:rPr>
              <a:t>　　　⇒ We aim to promote local businesses (maritime industries) by capitalizing local resources such as unused land in fishing ports, including fishing experiences, stay-and-experience tourism, and the sale of seafood and processed products.</a:t>
            </a:r>
            <a:endParaRPr lang="en-US" sz="900" noProof="0" dirty="0">
              <a:solidFill>
                <a:schemeClr val="tx1"/>
              </a:solidFill>
              <a:ea typeface="游ゴシック"/>
              <a:cs typeface="Calibri"/>
            </a:endParaRPr>
          </a:p>
        </p:txBody>
      </p:sp>
      <p:sp>
        <p:nvSpPr>
          <p:cNvPr id="16" name="正方形/長方形 15">
            <a:extLst>
              <a:ext uri="{FF2B5EF4-FFF2-40B4-BE49-F238E27FC236}">
                <a16:creationId xmlns:a16="http://schemas.microsoft.com/office/drawing/2014/main" id="{0BBB2745-DCE1-44FF-BB16-50F097A9003D}"/>
              </a:ext>
            </a:extLst>
          </p:cNvPr>
          <p:cNvSpPr/>
          <p:nvPr/>
        </p:nvSpPr>
        <p:spPr>
          <a:xfrm>
            <a:off x="197710" y="108258"/>
            <a:ext cx="9551090" cy="891865"/>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457200" rtl="0" eaLnBrk="1" fontAlgn="auto" latinLnBrk="0" hangingPunct="1">
              <a:lnSpc>
                <a:spcPct val="100000"/>
              </a:lnSpc>
              <a:spcBef>
                <a:spcPts val="400"/>
              </a:spcBef>
              <a:spcAft>
                <a:spcPts val="0"/>
              </a:spcAft>
              <a:buClrTx/>
              <a:buSzTx/>
              <a:buFontTx/>
              <a:buNone/>
              <a:tabLst/>
              <a:defRPr/>
            </a:pPr>
            <a:r>
              <a:rPr lang="en-US" sz="1100" b="1" noProof="0" dirty="0">
                <a:solidFill>
                  <a:schemeClr val="tx1"/>
                </a:solidFill>
                <a:ea typeface="游ゴシック"/>
              </a:rPr>
              <a:t>　</a:t>
            </a:r>
            <a:r>
              <a:rPr lang="en-US" sz="1100" b="1" i="0" u="none" strike="noStrike" kern="1200" cap="none" spc="0" normalizeH="0" noProof="0" dirty="0">
                <a:ln>
                  <a:noFill/>
                </a:ln>
                <a:solidFill>
                  <a:prstClr val="black"/>
                </a:solidFill>
                <a:effectLst/>
                <a:uLnTx/>
                <a:uFillTx/>
                <a:ea typeface="游ゴシック" panose="020B0400000000000000" pitchFamily="50" charset="-128"/>
                <a:cs typeface="+mn-cs"/>
              </a:rPr>
              <a:t>・Advancement and digital transformation of production technology</a:t>
            </a:r>
            <a:endParaRPr kumimoji="1" lang="en-US" sz="1100" b="1" i="0" u="none" strike="noStrike" kern="1200" cap="none" spc="0" normalizeH="0" baseline="0" noProof="0" dirty="0">
              <a:ln>
                <a:noFill/>
              </a:ln>
              <a:solidFill>
                <a:prstClr val="black"/>
              </a:solidFill>
              <a:effectLst/>
              <a:uLnTx/>
              <a:uFillTx/>
              <a:ea typeface="游ゴシック" panose="020B0400000000000000" pitchFamily="50" charset="-128"/>
              <a:cs typeface="+mn-cs"/>
            </a:endParaRPr>
          </a:p>
          <a:p>
            <a:pPr marL="460375" marR="0" lvl="0" indent="-460375"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prstClr val="black"/>
                </a:solidFill>
                <a:effectLst/>
                <a:uLnTx/>
                <a:uFillTx/>
                <a:ea typeface="游ゴシック" panose="020B0400000000000000" pitchFamily="50" charset="-128"/>
                <a:cs typeface="+mn-cs"/>
              </a:rPr>
              <a:t>　　　</a:t>
            </a:r>
            <a:r>
              <a:rPr lang="en-US" sz="900" b="0" i="0" u="none" strike="noStrike" kern="1200" cap="none" spc="0" normalizeH="0" noProof="0" dirty="0">
                <a:ln>
                  <a:noFill/>
                </a:ln>
                <a:solidFill>
                  <a:schemeClr val="tx1"/>
                </a:solidFill>
                <a:effectLst/>
                <a:highlight>
                  <a:srgbClr val="FFFFFF"/>
                </a:highlight>
                <a:uLnTx/>
                <a:uFillTx/>
                <a:ea typeface="游ゴシック" panose="020B0400000000000000" pitchFamily="50" charset="-128"/>
                <a:cs typeface="+mn-cs"/>
              </a:rPr>
              <a:t>⇒ We will introduce advanced technologies such as sophisticated environmental control and automation systems utilizing AI, to stabilize and increase yields, improve efficiency, and secure workers. We will also actively transfer technologies to new farmers through initiatives such as filming the production methods of experienced farmers.</a:t>
            </a:r>
            <a:endParaRPr kumimoji="1" lang="en-US" sz="900" b="0" i="0" u="none" strike="noStrike" kern="1200" cap="none" spc="0" normalizeH="0" baseline="0" noProof="0" dirty="0">
              <a:ln>
                <a:noFill/>
              </a:ln>
              <a:solidFill>
                <a:schemeClr val="tx1"/>
              </a:solidFill>
              <a:effectLst/>
              <a:highlight>
                <a:srgbClr val="FFFFFF"/>
              </a:highlight>
              <a:uLnTx/>
              <a:uFillTx/>
              <a:ea typeface="游ゴシック" panose="020B0400000000000000" pitchFamily="50" charset="-128"/>
              <a:cs typeface="+mn-cs"/>
            </a:endParaRPr>
          </a:p>
          <a:p>
            <a:pPr marL="0" marR="0" lvl="0" indent="0" algn="l" defTabSz="457200" rtl="0" eaLnBrk="1" fontAlgn="auto" latinLnBrk="0" hangingPunct="1">
              <a:lnSpc>
                <a:spcPct val="100000"/>
              </a:lnSpc>
              <a:spcBef>
                <a:spcPts val="400"/>
              </a:spcBef>
              <a:spcAft>
                <a:spcPts val="0"/>
              </a:spcAft>
              <a:buClrTx/>
              <a:buSzTx/>
              <a:buFontTx/>
              <a:buNone/>
              <a:tabLst/>
              <a:defRPr/>
            </a:pPr>
            <a:r>
              <a:rPr lang="en-US" sz="1100" b="1" i="0" u="none" strike="noStrike" kern="1200" cap="none" spc="0" normalizeH="0" noProof="0" dirty="0">
                <a:ln>
                  <a:noFill/>
                </a:ln>
                <a:solidFill>
                  <a:schemeClr val="tx1"/>
                </a:solidFill>
                <a:effectLst/>
                <a:uLnTx/>
                <a:uFillTx/>
                <a:ea typeface="游ゴシック" panose="020B0400000000000000" pitchFamily="50" charset="-128"/>
                <a:cs typeface="+mn-cs"/>
              </a:rPr>
              <a:t>　・Optimizing the use of agricultural land and attracting food-related businesses</a:t>
            </a:r>
            <a:endParaRPr kumimoji="1" lang="en-US" sz="1100" b="1" i="0" u="none" strike="noStrike" kern="1200" cap="none" spc="0" normalizeH="0" baseline="0" noProof="0" dirty="0">
              <a:ln>
                <a:noFill/>
              </a:ln>
              <a:solidFill>
                <a:schemeClr val="tx1"/>
              </a:solidFill>
              <a:effectLst/>
              <a:uLnTx/>
              <a:uFillTx/>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schemeClr val="tx1"/>
                </a:solidFill>
                <a:effectLst/>
                <a:uLnTx/>
                <a:uFillTx/>
                <a:ea typeface="游ゴシック" panose="020B0400000000000000" pitchFamily="50" charset="-128"/>
                <a:cs typeface="+mn-cs"/>
              </a:rPr>
              <a:t>　　　⇒ Following the relaxation of regulations such as those on land-use conversion, we aim to actively attract food and agriculture-related companies that use local agricultural products.</a:t>
            </a:r>
            <a:endParaRPr kumimoji="1" lang="en-US" sz="900" b="0" i="0" u="none" strike="noStrike" kern="1200" cap="none" spc="0" normalizeH="0" baseline="0" noProof="0" dirty="0">
              <a:ln>
                <a:noFill/>
              </a:ln>
              <a:solidFill>
                <a:schemeClr val="tx1"/>
              </a:solidFill>
              <a:effectLst/>
              <a:uLnTx/>
              <a:uFillTx/>
              <a:ea typeface="游ゴシック" panose="020B0400000000000000" pitchFamily="50" charset="-128"/>
              <a:cs typeface="+mn-cs"/>
            </a:endParaRPr>
          </a:p>
        </p:txBody>
      </p:sp>
      <p:sp>
        <p:nvSpPr>
          <p:cNvPr id="8" name="テキスト ボックス 7">
            <a:extLst>
              <a:ext uri="{FF2B5EF4-FFF2-40B4-BE49-F238E27FC236}">
                <a16:creationId xmlns:a16="http://schemas.microsoft.com/office/drawing/2014/main" id="{0149119F-7E61-4806-BE0A-D632055DC8CD}"/>
              </a:ext>
            </a:extLst>
          </p:cNvPr>
          <p:cNvSpPr txBox="1"/>
          <p:nvPr/>
        </p:nvSpPr>
        <p:spPr>
          <a:xfrm>
            <a:off x="0" y="2275485"/>
            <a:ext cx="7608094"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(2) Generating vibrancy by attracting domestic and international visitors </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9" name="正方形/長方形 8">
            <a:extLst>
              <a:ext uri="{FF2B5EF4-FFF2-40B4-BE49-F238E27FC236}">
                <a16:creationId xmlns:a16="http://schemas.microsoft.com/office/drawing/2014/main" id="{BED1D6CC-F73B-44D9-BF33-F1D271CF9D4A}"/>
              </a:ext>
            </a:extLst>
          </p:cNvPr>
          <p:cNvSpPr/>
          <p:nvPr/>
        </p:nvSpPr>
        <p:spPr>
          <a:xfrm>
            <a:off x="206423" y="4261585"/>
            <a:ext cx="9551090" cy="2488157"/>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2) Creating new attractions throughout the prefecture</a:t>
            </a:r>
          </a:p>
          <a:p>
            <a:pPr>
              <a:spcBef>
                <a:spcPts val="300"/>
              </a:spcBef>
            </a:pPr>
            <a:r>
              <a:rPr lang="en-US" sz="1100" b="1" noProof="0" dirty="0">
                <a:solidFill>
                  <a:schemeClr val="tx1"/>
                </a:solidFill>
                <a:ea typeface="游ゴシック"/>
              </a:rPr>
              <a:t>　・Attracting visitors through “Hospitality in Mountain and Village”</a:t>
            </a:r>
            <a:endParaRPr lang="en-US" sz="1100" noProof="0" dirty="0">
              <a:solidFill>
                <a:schemeClr val="tx1"/>
              </a:solidFill>
              <a:ea typeface="游ゴシック"/>
            </a:endParaRPr>
          </a:p>
          <a:p>
            <a:pPr marL="473075" indent="-473075" rtl="0"/>
            <a:r>
              <a:rPr lang="en-US" sz="900" noProof="0" dirty="0">
                <a:solidFill>
                  <a:schemeClr val="tx1"/>
                </a:solidFill>
                <a:ea typeface="游ゴシック"/>
              </a:rPr>
              <a:t>　　　⇒ We aim to enhance the appeal of the rich natural, historical and cultural resources found in various areas of the prefecture, and to attract tourists to the city center by presenting these as new tourist attractions. </a:t>
            </a:r>
            <a:r>
              <a:rPr lang="en-US" sz="900" b="0" i="0" u="none" strike="noStrike" kern="1200" cap="none" spc="0" normalizeH="0" noProof="0" dirty="0">
                <a:ln>
                  <a:noFill/>
                </a:ln>
                <a:solidFill>
                  <a:schemeClr val="tx1"/>
                </a:solidFill>
                <a:effectLst/>
                <a:highlight>
                  <a:srgbClr val="FFFFFF"/>
                </a:highlight>
                <a:uLnTx/>
                <a:uFillTx/>
                <a:ea typeface="游ゴシック" panose="020B0400000000000000" pitchFamily="50" charset="-128"/>
                <a:cs typeface="+mn-cs"/>
              </a:rPr>
              <a:t>We also aim to enhancing the appeal and accessibility of natural park </a:t>
            </a:r>
            <a:r>
              <a:rPr lang="en-US" sz="900" b="0" i="0" u="none" strike="noStrike" kern="1200" cap="none" spc="0" normalizeH="0" noProof="0" dirty="0">
                <a:ln>
                  <a:noFill/>
                </a:ln>
                <a:solidFill>
                  <a:schemeClr val="tx1"/>
                </a:solidFill>
                <a:effectLst/>
                <a:uLnTx/>
                <a:uFillTx/>
                <a:ea typeface="游ゴシック" panose="020B0400000000000000" pitchFamily="50" charset="-128"/>
                <a:cs typeface="+mn-cs"/>
              </a:rPr>
              <a:t>facilities within the Meiji no Mori Mino Quasi-National Park and the </a:t>
            </a:r>
            <a:r>
              <a:rPr lang="en-US" sz="900" b="0" i="0" u="none" strike="noStrike" kern="1200" cap="none" spc="0" normalizeH="0" noProof="0" dirty="0" err="1">
                <a:ln>
                  <a:noFill/>
                </a:ln>
                <a:solidFill>
                  <a:schemeClr val="tx1"/>
                </a:solidFill>
                <a:effectLst/>
                <a:uLnTx/>
                <a:uFillTx/>
                <a:ea typeface="游ゴシック" panose="020B0400000000000000" pitchFamily="50" charset="-128"/>
                <a:cs typeface="+mn-cs"/>
              </a:rPr>
              <a:t>Kongō</a:t>
            </a:r>
            <a:r>
              <a:rPr lang="en-US" sz="900" b="0" i="0" u="none" strike="noStrike" kern="1200" cap="none" spc="0" normalizeH="0" noProof="0" dirty="0">
                <a:ln>
                  <a:noFill/>
                </a:ln>
                <a:solidFill>
                  <a:schemeClr val="tx1"/>
                </a:solidFill>
                <a:effectLst/>
                <a:uLnTx/>
                <a:uFillTx/>
                <a:ea typeface="游ゴシック" panose="020B0400000000000000" pitchFamily="50" charset="-128"/>
                <a:cs typeface="+mn-cs"/>
              </a:rPr>
              <a:t>-</a:t>
            </a:r>
            <a:r>
              <a:rPr lang="en-US" sz="900" b="0" i="0" u="none" strike="noStrike" kern="1200" cap="none" spc="0" normalizeH="0" noProof="0" dirty="0" err="1">
                <a:ln>
                  <a:noFill/>
                </a:ln>
                <a:solidFill>
                  <a:schemeClr val="tx1"/>
                </a:solidFill>
                <a:effectLst/>
                <a:uLnTx/>
                <a:uFillTx/>
                <a:ea typeface="游ゴシック" panose="020B0400000000000000" pitchFamily="50" charset="-128"/>
                <a:cs typeface="+mn-cs"/>
              </a:rPr>
              <a:t>Ikoma</a:t>
            </a:r>
            <a:r>
              <a:rPr lang="en-US" sz="900" b="0" i="0" u="none" strike="noStrike" kern="1200" cap="none" spc="0" normalizeH="0" noProof="0" dirty="0">
                <a:ln>
                  <a:noFill/>
                </a:ln>
                <a:solidFill>
                  <a:schemeClr val="tx1"/>
                </a:solidFill>
                <a:effectLst/>
                <a:uLnTx/>
                <a:uFillTx/>
                <a:ea typeface="游ゴシック" panose="020B0400000000000000" pitchFamily="50" charset="-128"/>
                <a:cs typeface="+mn-cs"/>
              </a:rPr>
              <a:t>-Kisen Quasi-National Park (covering the three key hubs of </a:t>
            </a:r>
            <a:r>
              <a:rPr lang="en-US" sz="900" b="0" i="0" u="none" strike="noStrike" kern="1200" cap="none" spc="0" normalizeH="0" noProof="0" dirty="0" err="1">
                <a:ln>
                  <a:noFill/>
                </a:ln>
                <a:solidFill>
                  <a:schemeClr val="tx1"/>
                </a:solidFill>
                <a:effectLst/>
                <a:uLnTx/>
                <a:uFillTx/>
                <a:ea typeface="游ゴシック" panose="020B0400000000000000" pitchFamily="50" charset="-128"/>
                <a:cs typeface="+mn-cs"/>
              </a:rPr>
              <a:t>Minoh</a:t>
            </a:r>
            <a:r>
              <a:rPr lang="en-US" sz="900" b="0" i="0" u="none" strike="noStrike" kern="1200" cap="none" spc="0" normalizeH="0" noProof="0" dirty="0">
                <a:ln>
                  <a:noFill/>
                </a:ln>
                <a:solidFill>
                  <a:schemeClr val="tx1"/>
                </a:solidFill>
                <a:effectLst/>
                <a:uLnTx/>
                <a:uFillTx/>
                <a:ea typeface="游ゴシック" panose="020B0400000000000000" pitchFamily="50" charset="-128"/>
                <a:cs typeface="+mn-cs"/>
              </a:rPr>
              <a:t>, </a:t>
            </a:r>
            <a:r>
              <a:rPr lang="en-US" sz="900" b="0" i="0" u="none" strike="noStrike" kern="1200" cap="none" spc="0" normalizeH="0" noProof="0" dirty="0" err="1">
                <a:ln>
                  <a:noFill/>
                </a:ln>
                <a:solidFill>
                  <a:schemeClr val="tx1"/>
                </a:solidFill>
                <a:effectLst/>
                <a:uLnTx/>
                <a:uFillTx/>
                <a:ea typeface="游ゴシック" panose="020B0400000000000000" pitchFamily="50" charset="-128"/>
                <a:cs typeface="+mn-cs"/>
              </a:rPr>
              <a:t>Hoshida</a:t>
            </a:r>
            <a:r>
              <a:rPr lang="en-US" sz="900" b="0" i="0" u="none" strike="noStrike" kern="1200" cap="none" spc="0" normalizeH="0" noProof="0" dirty="0">
                <a:ln>
                  <a:noFill/>
                </a:ln>
                <a:solidFill>
                  <a:schemeClr val="tx1"/>
                </a:solidFill>
                <a:effectLst/>
                <a:uLnTx/>
                <a:uFillTx/>
                <a:ea typeface="游ゴシック" panose="020B0400000000000000" pitchFamily="50" charset="-128"/>
                <a:cs typeface="+mn-cs"/>
              </a:rPr>
              <a:t> and </a:t>
            </a:r>
            <a:r>
              <a:rPr lang="en-US" sz="900" b="0" i="0" u="none" strike="noStrike" kern="1200" cap="none" spc="0" normalizeH="0" noProof="0" dirty="0" err="1">
                <a:ln>
                  <a:noFill/>
                </a:ln>
                <a:solidFill>
                  <a:schemeClr val="tx1"/>
                </a:solidFill>
                <a:effectLst/>
                <a:uLnTx/>
                <a:uFillTx/>
                <a:ea typeface="游ゴシック" panose="020B0400000000000000" pitchFamily="50" charset="-128"/>
                <a:cs typeface="+mn-cs"/>
              </a:rPr>
              <a:t>Horigo</a:t>
            </a:r>
            <a:r>
              <a:rPr lang="en-US" sz="900" b="0" i="0" u="none" strike="noStrike" kern="1200" cap="none" spc="0" normalizeH="0" noProof="0" dirty="0">
                <a:ln>
                  <a:noFill/>
                </a:ln>
                <a:solidFill>
                  <a:schemeClr val="tx1"/>
                </a:solidFill>
                <a:effectLst/>
                <a:uLnTx/>
                <a:uFillTx/>
                <a:ea typeface="游ゴシック" panose="020B0400000000000000" pitchFamily="50" charset="-128"/>
                <a:cs typeface="+mn-cs"/>
              </a:rPr>
              <a:t>, as well as the Mount Kongo area and other key locations). We also aim to strengthen Osaka-</a:t>
            </a:r>
            <a:r>
              <a:rPr lang="en-US" sz="900" b="0" i="0" u="none" strike="noStrike" kern="1200" cap="none" spc="0" normalizeH="0" noProof="0" dirty="0" err="1">
                <a:ln>
                  <a:noFill/>
                </a:ln>
                <a:solidFill>
                  <a:schemeClr val="tx1"/>
                </a:solidFill>
                <a:effectLst/>
                <a:uLnTx/>
                <a:uFillTx/>
                <a:ea typeface="游ゴシック" panose="020B0400000000000000" pitchFamily="50" charset="-128"/>
                <a:cs typeface="+mn-cs"/>
              </a:rPr>
              <a:t>mon</a:t>
            </a:r>
            <a:r>
              <a:rPr lang="en-US" sz="900" b="0" i="0" u="none" strike="noStrike" kern="1200" cap="none" spc="0" normalizeH="0" noProof="0" dirty="0">
                <a:ln>
                  <a:noFill/>
                </a:ln>
                <a:solidFill>
                  <a:schemeClr val="tx1"/>
                </a:solidFill>
                <a:effectLst/>
                <a:uLnTx/>
                <a:uFillTx/>
                <a:ea typeface="游ゴシック" panose="020B0400000000000000" pitchFamily="50" charset="-128"/>
                <a:cs typeface="+mn-cs"/>
              </a:rPr>
              <a:t> (Osaka-made products) with historical and cultural narratives as tourist attractions while revitalizing agriculture and green </a:t>
            </a:r>
            <a:r>
              <a:rPr lang="en-US" sz="900" b="0" i="0" u="none" strike="noStrike" kern="1200" cap="none" spc="0" normalizeH="0" noProof="0" dirty="0">
                <a:ln>
                  <a:noFill/>
                </a:ln>
                <a:solidFill>
                  <a:schemeClr val="tx1"/>
                </a:solidFill>
                <a:effectLst/>
                <a:highlight>
                  <a:srgbClr val="FFFFFF"/>
                </a:highlight>
                <a:uLnTx/>
                <a:uFillTx/>
                <a:ea typeface="游ゴシック" panose="020B0400000000000000" pitchFamily="50" charset="-128"/>
                <a:cs typeface="+mn-cs"/>
              </a:rPr>
              <a:t>spaces in the </a:t>
            </a:r>
            <a:r>
              <a:rPr lang="en-US" sz="900" b="0" i="0" u="none" strike="noStrike" kern="1200" cap="none" spc="0" normalizeH="0" noProof="0" dirty="0" err="1">
                <a:ln>
                  <a:noFill/>
                </a:ln>
                <a:solidFill>
                  <a:schemeClr val="tx1"/>
                </a:solidFill>
                <a:effectLst/>
                <a:highlight>
                  <a:srgbClr val="FFFFFF"/>
                </a:highlight>
                <a:uLnTx/>
                <a:uFillTx/>
                <a:ea typeface="游ゴシック" panose="020B0400000000000000" pitchFamily="50" charset="-128"/>
                <a:cs typeface="+mn-cs"/>
              </a:rPr>
              <a:t>Chihaya</a:t>
            </a:r>
            <a:r>
              <a:rPr lang="en-US" sz="900" b="0" i="0" u="none" strike="noStrike" kern="1200" cap="none" spc="0" normalizeH="0" noProof="0" dirty="0">
                <a:ln>
                  <a:noFill/>
                </a:ln>
                <a:solidFill>
                  <a:schemeClr val="tx1"/>
                </a:solidFill>
                <a:effectLst/>
                <a:highlight>
                  <a:srgbClr val="FFFFFF"/>
                </a:highlight>
                <a:uLnTx/>
                <a:uFillTx/>
                <a:ea typeface="游ゴシック" panose="020B0400000000000000" pitchFamily="50" charset="-128"/>
                <a:cs typeface="+mn-cs"/>
              </a:rPr>
              <a:t> Park and the area surrounding Mount Kongo as well as promoting “stay-and-experience tourism” that makes use of local resources such as traditional houses, tourist farms and farm shops.</a:t>
            </a:r>
            <a:r>
              <a:rPr lang="en-US" sz="900" noProof="0" dirty="0">
                <a:solidFill>
                  <a:schemeClr val="tx1"/>
                </a:solidFill>
                <a:highlight>
                  <a:srgbClr val="FFFFFF"/>
                </a:highlight>
                <a:ea typeface="游ゴシック" panose="020B0400000000000000" pitchFamily="50" charset="-128"/>
              </a:rPr>
              <a:t>　　　　</a:t>
            </a:r>
            <a:r>
              <a:rPr lang="en-US" sz="1000" noProof="0" dirty="0">
                <a:solidFill>
                  <a:schemeClr val="tx1"/>
                </a:solidFill>
                <a:highlight>
                  <a:srgbClr val="FFFFFF"/>
                </a:highlight>
                <a:ea typeface="游ゴシック" panose="020B0400000000000000" pitchFamily="50" charset="-128"/>
              </a:rPr>
              <a:t>　</a:t>
            </a:r>
            <a:endParaRPr kumimoji="1" lang="en-US" sz="1000" strike="sngStrike" noProof="0" dirty="0">
              <a:solidFill>
                <a:schemeClr val="tx1"/>
              </a:solidFill>
              <a:highlight>
                <a:srgbClr val="FFFFFF"/>
              </a:highlight>
              <a:ea typeface="游ゴシック" panose="020B0400000000000000" pitchFamily="50" charset="-128"/>
            </a:endParaRPr>
          </a:p>
          <a:p>
            <a:pPr>
              <a:spcBef>
                <a:spcPts val="300"/>
              </a:spcBef>
            </a:pPr>
            <a:r>
              <a:rPr lang="en-US" sz="1100" b="1" noProof="0" dirty="0">
                <a:solidFill>
                  <a:schemeClr val="tx1"/>
                </a:solidFill>
                <a:ea typeface="游ゴシック"/>
              </a:rPr>
              <a:t>　・Attracting visitors through “Hospitality in Ocean”</a:t>
            </a:r>
          </a:p>
          <a:p>
            <a:pPr marL="460375" indent="-460375" rtl="0"/>
            <a:r>
              <a:rPr lang="en-US" sz="900" noProof="0" dirty="0">
                <a:solidFill>
                  <a:schemeClr val="tx1"/>
                </a:solidFill>
                <a:ea typeface="游ゴシック"/>
              </a:rPr>
              <a:t>　　　⇒ By establishing a hub for attracting visitors and fostering interaction highlighting the Bay Area’s unique characteristics, we aim to generate vibrancy while exploring ways to comprehensively revitalize the wider </a:t>
            </a:r>
            <a:r>
              <a:rPr lang="en-US" sz="900" noProof="0" dirty="0" err="1">
                <a:solidFill>
                  <a:schemeClr val="tx1"/>
                </a:solidFill>
                <a:ea typeface="游ゴシック"/>
              </a:rPr>
              <a:t>Tannowa</a:t>
            </a:r>
            <a:r>
              <a:rPr lang="en-US" sz="900" noProof="0" dirty="0">
                <a:solidFill>
                  <a:schemeClr val="tx1"/>
                </a:solidFill>
                <a:ea typeface="游ゴシック"/>
              </a:rPr>
              <a:t> and </a:t>
            </a:r>
            <a:r>
              <a:rPr lang="en-US" sz="900" noProof="0" dirty="0" err="1">
                <a:solidFill>
                  <a:schemeClr val="tx1"/>
                </a:solidFill>
                <a:ea typeface="游ゴシック"/>
              </a:rPr>
              <a:t>Hakotsukuri</a:t>
            </a:r>
            <a:r>
              <a:rPr lang="en-US" sz="900" noProof="0" dirty="0">
                <a:solidFill>
                  <a:schemeClr val="tx1"/>
                </a:solidFill>
                <a:ea typeface="游ゴシック"/>
              </a:rPr>
              <a:t> area including the Osaka Prefectural Youth Marine Center and </a:t>
            </a:r>
            <a:r>
              <a:rPr lang="en-US" sz="900" noProof="0" dirty="0" err="1">
                <a:solidFill>
                  <a:schemeClr val="tx1"/>
                </a:solidFill>
                <a:ea typeface="游ゴシック"/>
              </a:rPr>
              <a:t>Sen'nan</a:t>
            </a:r>
            <a:r>
              <a:rPr lang="en-US" sz="900" noProof="0" dirty="0">
                <a:solidFill>
                  <a:schemeClr val="tx1"/>
                </a:solidFill>
                <a:ea typeface="游ゴシック"/>
              </a:rPr>
              <a:t> </a:t>
            </a:r>
            <a:r>
              <a:rPr lang="en-US" sz="900" noProof="0" dirty="0" err="1">
                <a:solidFill>
                  <a:schemeClr val="tx1"/>
                </a:solidFill>
                <a:ea typeface="游ゴシック"/>
              </a:rPr>
              <a:t>Satoumi</a:t>
            </a:r>
            <a:r>
              <a:rPr lang="en-US" sz="900" noProof="0" dirty="0">
                <a:solidFill>
                  <a:schemeClr val="tx1"/>
                </a:solidFill>
                <a:ea typeface="游ゴシック"/>
              </a:rPr>
              <a:t> Park.</a:t>
            </a:r>
          </a:p>
          <a:p>
            <a:pPr rtl="0">
              <a:spcBef>
                <a:spcPts val="300"/>
              </a:spcBef>
            </a:pPr>
            <a:r>
              <a:rPr lang="en-US" sz="1100" b="1" noProof="0" dirty="0">
                <a:solidFill>
                  <a:schemeClr val="tx1"/>
                </a:solidFill>
                <a:ea typeface="游ゴシック"/>
              </a:rPr>
              <a:t>　・Improving accessibility of the area capitalizing regional resources</a:t>
            </a:r>
            <a:endParaRPr lang="en-US" sz="1100" noProof="0" dirty="0">
              <a:solidFill>
                <a:schemeClr val="tx1"/>
              </a:solidFill>
              <a:ea typeface="游ゴシック"/>
            </a:endParaRPr>
          </a:p>
          <a:p>
            <a:pPr marL="460375" indent="-460375" rtl="0"/>
            <a:r>
              <a:rPr lang="en-US" sz="900" noProof="0" dirty="0">
                <a:solidFill>
                  <a:schemeClr val="tx1"/>
                </a:solidFill>
                <a:ea typeface="游ゴシック"/>
              </a:rPr>
              <a:t>　　　⇒ While enhancing cultural, artistic and sporting events that make use of local resources, we will use monuments featuring </a:t>
            </a:r>
            <a:r>
              <a:rPr lang="en-US" sz="900" noProof="0" dirty="0" err="1">
                <a:solidFill>
                  <a:schemeClr val="tx1"/>
                </a:solidFill>
                <a:ea typeface="游ゴシック"/>
              </a:rPr>
              <a:t>Myaku</a:t>
            </a:r>
            <a:r>
              <a:rPr lang="en-US" sz="900" noProof="0" dirty="0">
                <a:solidFill>
                  <a:schemeClr val="tx1"/>
                </a:solidFill>
                <a:ea typeface="游ゴシック"/>
              </a:rPr>
              <a:t> </a:t>
            </a:r>
            <a:r>
              <a:rPr lang="en-US" sz="900" noProof="0" dirty="0" err="1">
                <a:solidFill>
                  <a:schemeClr val="tx1"/>
                </a:solidFill>
                <a:ea typeface="游ゴシック"/>
              </a:rPr>
              <a:t>Myaku</a:t>
            </a:r>
            <a:r>
              <a:rPr lang="en-US" sz="900" noProof="0" dirty="0">
                <a:solidFill>
                  <a:schemeClr val="tx1"/>
                </a:solidFill>
                <a:ea typeface="游ゴシック"/>
              </a:rPr>
              <a:t>, the official mascot that proved popular at the Expo, thereby boosting visitors by enhancing the appeal of the entire prefecture.　</a:t>
            </a:r>
            <a:r>
              <a:rPr lang="en-US" sz="1000" noProof="0" dirty="0">
                <a:solidFill>
                  <a:schemeClr val="tx1"/>
                </a:solidFill>
                <a:ea typeface="游ゴシック"/>
              </a:rPr>
              <a:t>　　　　　</a:t>
            </a:r>
          </a:p>
          <a:p>
            <a:pPr rtl="0">
              <a:spcBef>
                <a:spcPts val="300"/>
              </a:spcBef>
            </a:pPr>
            <a:r>
              <a:rPr lang="en-US" sz="1100" b="1" noProof="0" dirty="0">
                <a:solidFill>
                  <a:schemeClr val="tx1"/>
                </a:solidFill>
                <a:ea typeface="游ゴシック"/>
              </a:rPr>
              <a:t>　・Tours of multiple regions combining a wealth of resources such as cultural and historical heritage</a:t>
            </a:r>
            <a:endParaRPr lang="en-US" sz="1100" noProof="0" dirty="0">
              <a:solidFill>
                <a:schemeClr val="tx1"/>
              </a:solidFill>
              <a:ea typeface="游ゴシック"/>
            </a:endParaRPr>
          </a:p>
          <a:p>
            <a:pPr rtl="0"/>
            <a:r>
              <a:rPr lang="en-US" sz="900" noProof="0" dirty="0">
                <a:solidFill>
                  <a:schemeClr val="tx1"/>
                </a:solidFill>
                <a:ea typeface="游ゴシック"/>
              </a:rPr>
              <a:t>　　　⇒ We will promote sightseeing tours that make the most of local resources such as cultural and historical heritage sites, including the </a:t>
            </a:r>
            <a:r>
              <a:rPr lang="en-US" sz="900" noProof="0" dirty="0" err="1">
                <a:solidFill>
                  <a:schemeClr val="tx1"/>
                </a:solidFill>
                <a:ea typeface="游ゴシック"/>
              </a:rPr>
              <a:t>Mozu</a:t>
            </a:r>
            <a:r>
              <a:rPr lang="en-US" sz="900" noProof="0" dirty="0">
                <a:solidFill>
                  <a:schemeClr val="tx1"/>
                </a:solidFill>
                <a:ea typeface="游ゴシック"/>
              </a:rPr>
              <a:t>-Furuichi Kofun Group, a World Heritage Site.</a:t>
            </a:r>
          </a:p>
          <a:p>
            <a:pPr rtl="0"/>
            <a:endParaRPr lang="en-US" sz="1200" noProof="0" dirty="0">
              <a:solidFill>
                <a:schemeClr val="tx1"/>
              </a:solidFill>
              <a:ea typeface="游ゴシック"/>
              <a:cs typeface="Calibri"/>
            </a:endParaRPr>
          </a:p>
        </p:txBody>
      </p:sp>
      <p:sp>
        <p:nvSpPr>
          <p:cNvPr id="10" name="正方形/長方形 9">
            <a:extLst>
              <a:ext uri="{FF2B5EF4-FFF2-40B4-BE49-F238E27FC236}">
                <a16:creationId xmlns:a16="http://schemas.microsoft.com/office/drawing/2014/main" id="{F0E6C6AD-3977-49E2-9DAF-88B220AF6550}"/>
              </a:ext>
            </a:extLst>
          </p:cNvPr>
          <p:cNvSpPr/>
          <p:nvPr/>
        </p:nvSpPr>
        <p:spPr>
          <a:xfrm>
            <a:off x="206423" y="3054105"/>
            <a:ext cx="9551090" cy="1124280"/>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1) Support for local initiatives</a:t>
            </a:r>
          </a:p>
          <a:p>
            <a:pPr rtl="0"/>
            <a:r>
              <a:rPr lang="en-US" sz="1100" b="1" noProof="0" dirty="0">
                <a:solidFill>
                  <a:schemeClr val="tx1"/>
                </a:solidFill>
                <a:ea typeface="游ゴシック"/>
              </a:rPr>
              <a:t>　・Support for tourism initiatives in local authorities</a:t>
            </a:r>
            <a:endParaRPr lang="en-US" sz="1100" noProof="0" dirty="0">
              <a:solidFill>
                <a:schemeClr val="tx1"/>
              </a:solidFill>
              <a:ea typeface="Meiryo UI"/>
            </a:endParaRPr>
          </a:p>
          <a:p>
            <a:pPr marL="454025" indent="-454025" rtl="0"/>
            <a:r>
              <a:rPr lang="en-US" sz="900" noProof="0" dirty="0">
                <a:solidFill>
                  <a:schemeClr val="tx1"/>
                </a:solidFill>
                <a:ea typeface="游ゴシック"/>
              </a:rPr>
              <a:t>　　　⇒ We will provide ongoing support for the planning and formulation of appropriate, data-driven tourism policies that include improving the environment for welcoming tourists, enhancing the appeal of key tourist destinations, supporting businesses to attract visitors, and analyzing data on the visitors’ stay in Osaka.</a:t>
            </a:r>
            <a:r>
              <a:rPr lang="en-US" sz="1000" noProof="0" dirty="0">
                <a:solidFill>
                  <a:schemeClr val="tx1"/>
                </a:solidFill>
                <a:ea typeface="游ゴシック"/>
              </a:rPr>
              <a:t>　　　　　</a:t>
            </a:r>
            <a:endParaRPr lang="en-US" sz="1000" noProof="0" dirty="0">
              <a:solidFill>
                <a:schemeClr val="tx1"/>
              </a:solidFill>
              <a:ea typeface="Meiryo UI"/>
            </a:endParaRPr>
          </a:p>
          <a:p>
            <a:pPr rtl="0"/>
            <a:r>
              <a:rPr lang="en-US" sz="1100" b="1" noProof="0" dirty="0">
                <a:solidFill>
                  <a:schemeClr val="tx1"/>
                </a:solidFill>
                <a:ea typeface="游ゴシック"/>
              </a:rPr>
              <a:t>　・Promoting commercialization and regional revitalization of tourism-related content</a:t>
            </a:r>
          </a:p>
          <a:p>
            <a:pPr marL="466725" indent="-109538"/>
            <a:r>
              <a:rPr lang="en-US" sz="900" noProof="0" dirty="0">
                <a:solidFill>
                  <a:schemeClr val="tx1"/>
                </a:solidFill>
                <a:ea typeface="游ゴシック"/>
              </a:rPr>
              <a:t>⇒ </a:t>
            </a:r>
            <a:r>
              <a:rPr lang="en-US" sz="900" noProof="0" dirty="0">
                <a:solidFill>
                  <a:schemeClr val="tx1"/>
                </a:solidFill>
                <a:ea typeface="Meiryo UI"/>
              </a:rPr>
              <a:t>Through activities such as public relations campaigns for local authorities and tourist facilities and business matchmaking events with tourism-related companies, we will promote the regional revitalization through local sightseeing content.</a:t>
            </a:r>
          </a:p>
        </p:txBody>
      </p:sp>
      <p:sp>
        <p:nvSpPr>
          <p:cNvPr id="12" name="四角形: 角を丸くする 11">
            <a:extLst>
              <a:ext uri="{FF2B5EF4-FFF2-40B4-BE49-F238E27FC236}">
                <a16:creationId xmlns:a16="http://schemas.microsoft.com/office/drawing/2014/main" id="{225EE9CC-9C09-4725-A889-1EB1E07FB1CF}"/>
              </a:ext>
            </a:extLst>
          </p:cNvPr>
          <p:cNvSpPr/>
          <p:nvPr/>
        </p:nvSpPr>
        <p:spPr>
          <a:xfrm>
            <a:off x="365414" y="2525494"/>
            <a:ext cx="9190478" cy="473415"/>
          </a:xfrm>
          <a:prstGeom prst="roundRect">
            <a:avLst>
              <a:gd name="adj" fmla="val 0"/>
            </a:avLst>
          </a:prstGeom>
          <a:solidFill>
            <a:schemeClr val="accent2">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t"/>
          <a:lstStyle/>
          <a:p>
            <a:pPr marL="127000" indent="-127000"/>
            <a:r>
              <a:rPr kumimoji="0" lang="en-US" altLang="ja-JP" sz="900" b="0" i="0" u="none" strike="noStrike" kern="1200" cap="none" spc="0" normalizeH="0" baseline="0" noProof="0" dirty="0">
                <a:ln>
                  <a:noFill/>
                </a:ln>
                <a:solidFill>
                  <a:prstClr val="black"/>
                </a:solidFill>
                <a:effectLst/>
                <a:uLnTx/>
                <a:uFillTx/>
                <a:latin typeface="Calibri" panose="020F0502020204030204"/>
                <a:ea typeface="游ゴシック"/>
                <a:cs typeface="+mn-cs"/>
              </a:rPr>
              <a:t>○</a:t>
            </a:r>
            <a:r>
              <a:rPr lang="en-US" sz="900" noProof="0" dirty="0"/>
              <a:t> We will enhance the attractive </a:t>
            </a:r>
            <a:r>
              <a:rPr lang="en-US" sz="900" b="1" noProof="0" dirty="0"/>
              <a:t>local resources </a:t>
            </a:r>
            <a:r>
              <a:rPr lang="en-US" sz="900" noProof="0" dirty="0"/>
              <a:t>found across the prefecture, promote their value as tourism products, and promote their appeal, thereby attracting visitors from both within Japan and abroad.</a:t>
            </a:r>
          </a:p>
          <a:p>
            <a:r>
              <a:rPr kumimoji="0" lang="en-US" altLang="ja-JP" sz="900" b="0" i="0" u="none" strike="noStrike" kern="1200" cap="none" spc="0" normalizeH="0" baseline="0" noProof="0" dirty="0">
                <a:ln>
                  <a:noFill/>
                </a:ln>
                <a:solidFill>
                  <a:prstClr val="black"/>
                </a:solidFill>
                <a:effectLst/>
                <a:uLnTx/>
                <a:uFillTx/>
                <a:latin typeface="Calibri" panose="020F0502020204030204"/>
                <a:ea typeface="游ゴシック"/>
                <a:cs typeface="+mn-cs"/>
              </a:rPr>
              <a:t>○</a:t>
            </a:r>
            <a:r>
              <a:rPr lang="en-US" sz="900" noProof="0" dirty="0"/>
              <a:t> By establishing systems to link hubs across multiple regions and promoting travel there, we aim to promote vitality throughout the prefecture, thereby revitalizing the local economy.</a:t>
            </a:r>
            <a:endParaRPr kumimoji="1" lang="en-US" sz="900" noProof="0" dirty="0"/>
          </a:p>
        </p:txBody>
      </p:sp>
      <p:sp>
        <p:nvSpPr>
          <p:cNvPr id="6" name="スライド番号プレースホルダー 1">
            <a:extLst>
              <a:ext uri="{FF2B5EF4-FFF2-40B4-BE49-F238E27FC236}">
                <a16:creationId xmlns:a16="http://schemas.microsoft.com/office/drawing/2014/main" id="{6B2484D8-F645-2FBF-A5B0-15095EEF24E8}"/>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52</a:t>
            </a:fld>
            <a:endParaRPr kumimoji="1" lang="en-US" noProof="0" dirty="0">
              <a:latin typeface="+mn-lt"/>
            </a:endParaRPr>
          </a:p>
        </p:txBody>
      </p:sp>
    </p:spTree>
    <p:extLst>
      <p:ext uri="{BB962C8B-B14F-4D97-AF65-F5344CB8AC3E}">
        <p14:creationId xmlns:p14="http://schemas.microsoft.com/office/powerpoint/2010/main" val="33096074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1FE75876-7934-449D-BCCB-4878A4DB9E37}"/>
              </a:ext>
            </a:extLst>
          </p:cNvPr>
          <p:cNvSpPr/>
          <p:nvPr/>
        </p:nvSpPr>
        <p:spPr>
          <a:xfrm>
            <a:off x="197710" y="151596"/>
            <a:ext cx="9551090" cy="647251"/>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　・Developing and using cycling routes and encouraging tourism through regional cycling events</a:t>
            </a:r>
            <a:endParaRPr lang="en-US" sz="1100" b="1" noProof="0" dirty="0">
              <a:solidFill>
                <a:schemeClr val="tx1"/>
              </a:solidFill>
              <a:ea typeface="游ゴシック"/>
              <a:cs typeface="Calibri"/>
            </a:endParaRPr>
          </a:p>
          <a:p>
            <a:pPr marL="466725" indent="-466725" rtl="0"/>
            <a:r>
              <a:rPr lang="en-US" sz="900" noProof="0" dirty="0">
                <a:solidFill>
                  <a:schemeClr val="tx1"/>
                </a:solidFill>
                <a:ea typeface="游ゴシック"/>
              </a:rPr>
              <a:t>　　　⇒ We will proceed with the development of cycling routes (Yodogawa Riverside, Yamatogawa Riverside, Ishikawa River Riverside, Osaka Bayside) to enable domestic and international visitors to explore various parts of the prefecture safely and comfortably, while promoting tourism through wide-area cycling events in cooperation with neighboring municipalities and private organizations.</a:t>
            </a:r>
            <a:r>
              <a:rPr lang="en-US" sz="1000" noProof="0" dirty="0">
                <a:solidFill>
                  <a:schemeClr val="tx1"/>
                </a:solidFill>
                <a:ea typeface="游ゴシック"/>
              </a:rPr>
              <a:t>
　</a:t>
            </a:r>
            <a:endParaRPr kumimoji="1" lang="en-US" sz="1000" noProof="0" dirty="0">
              <a:solidFill>
                <a:schemeClr val="tx1"/>
              </a:solidFill>
              <a:ea typeface="游ゴシック"/>
            </a:endParaRPr>
          </a:p>
          <a:p>
            <a:pPr rtl="0"/>
            <a:r>
              <a:rPr lang="en-US" sz="1000" noProof="0" dirty="0">
                <a:solidFill>
                  <a:schemeClr val="tx1"/>
                </a:solidFill>
                <a:ea typeface="游ゴシック"/>
              </a:rPr>
              <a:t>　　　　　</a:t>
            </a:r>
            <a:endParaRPr lang="en-US" sz="1000" noProof="0" dirty="0">
              <a:solidFill>
                <a:schemeClr val="tx1"/>
              </a:solidFill>
              <a:ea typeface="Calibri"/>
              <a:cs typeface="Calibri"/>
            </a:endParaRPr>
          </a:p>
          <a:p>
            <a:pPr rtl="0"/>
            <a:endParaRPr lang="en-US" sz="1000" noProof="0" dirty="0">
              <a:solidFill>
                <a:schemeClr val="tx1"/>
              </a:solidFill>
              <a:ea typeface="游ゴシック"/>
              <a:cs typeface="Calibri"/>
            </a:endParaRPr>
          </a:p>
          <a:p>
            <a:pPr rtl="0"/>
            <a:endParaRPr lang="en-US" sz="1000" noProof="0" dirty="0">
              <a:solidFill>
                <a:schemeClr val="tx1"/>
              </a:solidFill>
              <a:ea typeface="游ゴシック"/>
              <a:cs typeface="Calibri"/>
            </a:endParaRPr>
          </a:p>
        </p:txBody>
      </p:sp>
      <p:sp>
        <p:nvSpPr>
          <p:cNvPr id="3" name="正方形/長方形 12">
            <a:extLst>
              <a:ext uri="{FF2B5EF4-FFF2-40B4-BE49-F238E27FC236}">
                <a16:creationId xmlns:a16="http://schemas.microsoft.com/office/drawing/2014/main" id="{83A61673-35D8-B4FF-DE3E-00C548D3E7A8}"/>
              </a:ext>
            </a:extLst>
          </p:cNvPr>
          <p:cNvSpPr/>
          <p:nvPr/>
        </p:nvSpPr>
        <p:spPr>
          <a:xfrm>
            <a:off x="197710" y="865955"/>
            <a:ext cx="9551090" cy="1075953"/>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3) Promoting the region’s tourism attractions</a:t>
            </a:r>
            <a:endParaRPr lang="en-US" sz="1100" b="1" noProof="0" dirty="0">
              <a:solidFill>
                <a:schemeClr val="tx1"/>
              </a:solidFill>
              <a:ea typeface="游ゴシック"/>
              <a:cs typeface="Calibri"/>
            </a:endParaRPr>
          </a:p>
          <a:p>
            <a:pPr rtl="0">
              <a:spcBef>
                <a:spcPts val="300"/>
              </a:spcBef>
            </a:pPr>
            <a:r>
              <a:rPr lang="en-US" sz="1100" b="1" noProof="0" dirty="0">
                <a:solidFill>
                  <a:schemeClr val="tx1"/>
                </a:solidFill>
                <a:ea typeface="游ゴシック"/>
              </a:rPr>
              <a:t>　・Promoting tourism by leveraging the local landscape</a:t>
            </a:r>
            <a:endParaRPr lang="en-US" sz="1100" b="1" noProof="0" dirty="0">
              <a:solidFill>
                <a:schemeClr val="tx1"/>
              </a:solidFill>
              <a:ea typeface="游ゴシック"/>
              <a:cs typeface="Calibri"/>
            </a:endParaRPr>
          </a:p>
          <a:p>
            <a:pPr marL="473075" indent="-473075" rtl="0"/>
            <a:r>
              <a:rPr lang="en-US" sz="900" noProof="0" dirty="0">
                <a:solidFill>
                  <a:schemeClr val="tx1"/>
                </a:solidFill>
                <a:ea typeface="游ゴシック"/>
              </a:rPr>
              <a:t>　　　⇒ By using and publicizing "View Spot Osaka," a list of 100 beautiful scenic spots, we will encourage visitors to explore and appreciate Osaka's attractive scenic resources, including nature, urban scenery, and historical buildings.</a:t>
            </a:r>
            <a:endParaRPr lang="en-US" sz="900" noProof="0" dirty="0">
              <a:solidFill>
                <a:schemeClr val="tx1"/>
              </a:solidFill>
              <a:ea typeface="游ゴシック"/>
              <a:cs typeface="Calibri"/>
            </a:endParaRPr>
          </a:p>
          <a:p>
            <a:pPr rtl="0">
              <a:spcBef>
                <a:spcPts val="300"/>
              </a:spcBef>
            </a:pPr>
            <a:r>
              <a:rPr lang="en-US" sz="1100" b="1" noProof="0" dirty="0">
                <a:solidFill>
                  <a:schemeClr val="tx1"/>
                </a:solidFill>
                <a:ea typeface="游ゴシック"/>
              </a:rPr>
              <a:t>　・Effective communication through digital technology</a:t>
            </a:r>
          </a:p>
          <a:p>
            <a:pPr rtl="0"/>
            <a:r>
              <a:rPr lang="en-US" sz="900" noProof="0" dirty="0">
                <a:solidFill>
                  <a:schemeClr val="tx1"/>
                </a:solidFill>
                <a:ea typeface="游ゴシック"/>
              </a:rPr>
              <a:t>　　　⇒ We aim to disseminate the most relevant information to travelers regarding the tourism resources held by local authorities, utilizing digital media such as AI.</a:t>
            </a:r>
          </a:p>
          <a:p>
            <a:pPr rtl="0"/>
            <a:endParaRPr lang="en-US" sz="1000" noProof="0" dirty="0">
              <a:solidFill>
                <a:schemeClr val="tx1"/>
              </a:solidFill>
              <a:ea typeface="游ゴシック" panose="020B0400000000000000" pitchFamily="34" charset="-128"/>
              <a:cs typeface="Calibri"/>
            </a:endParaRPr>
          </a:p>
        </p:txBody>
      </p:sp>
      <p:sp>
        <p:nvSpPr>
          <p:cNvPr id="5" name="テキスト ボックス 6">
            <a:extLst>
              <a:ext uri="{FF2B5EF4-FFF2-40B4-BE49-F238E27FC236}">
                <a16:creationId xmlns:a16="http://schemas.microsoft.com/office/drawing/2014/main" id="{CD72E647-2DE4-4575-AB62-DE8FFFCA77DE}"/>
              </a:ext>
            </a:extLst>
          </p:cNvPr>
          <p:cNvSpPr txBox="1"/>
          <p:nvPr/>
        </p:nvSpPr>
        <p:spPr>
          <a:xfrm>
            <a:off x="-52494" y="1979144"/>
            <a:ext cx="9420831" cy="307777"/>
          </a:xfrm>
          <a:prstGeom prst="rect">
            <a:avLst/>
          </a:prstGeom>
          <a:noFill/>
          <a:ln>
            <a:noFill/>
          </a:ln>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53156" rtl="0">
              <a:defRPr/>
            </a:pPr>
            <a:r>
              <a:rPr lang="en-US" sz="1400" b="1" noProof="0" dirty="0">
                <a:ea typeface="BIZ UDゴシック"/>
                <a:cs typeface="HGP創英角ｺﾞｼｯｸUB" panose="020B0900000000000000" pitchFamily="50" charset="-128"/>
              </a:rPr>
              <a:t>(3) Enhancing and strengthening fundamental local government functions</a:t>
            </a:r>
          </a:p>
        </p:txBody>
      </p:sp>
      <p:sp>
        <p:nvSpPr>
          <p:cNvPr id="11" name="正方形/長方形 9">
            <a:extLst>
              <a:ext uri="{FF2B5EF4-FFF2-40B4-BE49-F238E27FC236}">
                <a16:creationId xmlns:a16="http://schemas.microsoft.com/office/drawing/2014/main" id="{5A799916-4E2B-46A2-B897-0BB58C59559E}"/>
              </a:ext>
            </a:extLst>
          </p:cNvPr>
          <p:cNvSpPr/>
          <p:nvPr/>
        </p:nvSpPr>
        <p:spPr>
          <a:xfrm>
            <a:off x="177455" y="5348020"/>
            <a:ext cx="9551090" cy="1353582"/>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rtl="0"/>
            <a:r>
              <a:rPr lang="en-US" sz="1100" b="1" noProof="0" dirty="0">
                <a:solidFill>
                  <a:schemeClr val="tx1"/>
                </a:solidFill>
              </a:rPr>
              <a:t>2) Ensuring and maintaining local public transport</a:t>
            </a:r>
            <a:endParaRPr kumimoji="1" lang="en-US" sz="1100" b="1" noProof="0" dirty="0">
              <a:solidFill>
                <a:schemeClr val="tx1"/>
              </a:solidFill>
            </a:endParaRPr>
          </a:p>
          <a:p>
            <a:pPr rtl="0">
              <a:spcBef>
                <a:spcPts val="300"/>
              </a:spcBef>
            </a:pPr>
            <a:r>
              <a:rPr lang="en-US" sz="1100" b="1" noProof="0" dirty="0">
                <a:solidFill>
                  <a:schemeClr val="tx1"/>
                </a:solidFill>
                <a:ea typeface="游ゴシック"/>
              </a:rPr>
              <a:t>　・Introducing autonomous buses</a:t>
            </a:r>
            <a:endParaRPr lang="en-US" sz="1100" b="1" noProof="0" dirty="0">
              <a:solidFill>
                <a:schemeClr val="tx1"/>
              </a:solidFill>
              <a:ea typeface="游ゴシック"/>
              <a:cs typeface="Calibri"/>
            </a:endParaRPr>
          </a:p>
          <a:p>
            <a:pPr marL="460375" indent="-460375" rtl="0"/>
            <a:r>
              <a:rPr lang="en-US" sz="900" noProof="0" dirty="0">
                <a:solidFill>
                  <a:schemeClr val="tx1"/>
                </a:solidFill>
                <a:ea typeface="游ゴシック"/>
              </a:rPr>
              <a:t>　　　⇒ We aim to support local authorities’ efforts to ensure sustainable regional public transport, including carrying out demonstration trials in the </a:t>
            </a:r>
            <a:r>
              <a:rPr lang="en-US" sz="900" noProof="0" dirty="0" err="1">
                <a:solidFill>
                  <a:schemeClr val="tx1"/>
                </a:solidFill>
                <a:ea typeface="游ゴシック"/>
              </a:rPr>
              <a:t>Minamikawachi</a:t>
            </a:r>
            <a:r>
              <a:rPr lang="en-US" sz="900" noProof="0" dirty="0">
                <a:solidFill>
                  <a:schemeClr val="tx1"/>
                </a:solidFill>
                <a:ea typeface="游ゴシック"/>
              </a:rPr>
              <a:t> region using the autonomous buses showcased at the Expo.</a:t>
            </a:r>
            <a:endParaRPr lang="en-US" sz="900" noProof="0" dirty="0">
              <a:solidFill>
                <a:schemeClr val="tx1"/>
              </a:solidFill>
              <a:ea typeface="游ゴシック"/>
              <a:cs typeface="Calibri" panose="020F0502020204030204"/>
            </a:endParaRPr>
          </a:p>
          <a:p>
            <a:pPr rtl="0">
              <a:spcBef>
                <a:spcPts val="300"/>
              </a:spcBef>
            </a:pPr>
            <a:r>
              <a:rPr lang="en-US" sz="1100" b="1" noProof="0" dirty="0">
                <a:solidFill>
                  <a:schemeClr val="tx1"/>
                </a:solidFill>
                <a:ea typeface="游ゴシック"/>
              </a:rPr>
              <a:t>　・Efforts to maintain and secure local public transport</a:t>
            </a:r>
            <a:endParaRPr kumimoji="1" lang="en-US" sz="1100" b="1" noProof="0" dirty="0">
              <a:solidFill>
                <a:schemeClr val="tx1"/>
              </a:solidFill>
              <a:ea typeface="游ゴシック"/>
            </a:endParaRPr>
          </a:p>
          <a:p>
            <a:pPr marL="460375" indent="-460375" rtl="0"/>
            <a:r>
              <a:rPr lang="en-US" sz="900" noProof="0" dirty="0">
                <a:solidFill>
                  <a:schemeClr val="tx1"/>
                </a:solidFill>
                <a:ea typeface="游ゴシック"/>
              </a:rPr>
              <a:t>　　　⇒ Collaborating with local authorities and transport operators, we will support operators for recruiting drivers and purchasing vehicles, as well as creating and expanding collaborative business models with various stakeholders such as schools and hospitals, while implementing deregulated ride-sharing schemes, which will help attract new personnel to the sector, thereby working towards securing sustainable local public transport.</a:t>
            </a:r>
          </a:p>
          <a:p>
            <a:pPr rtl="0"/>
            <a:r>
              <a:rPr lang="en-US" sz="1000" noProof="0" dirty="0">
                <a:solidFill>
                  <a:schemeClr val="tx1"/>
                </a:solidFill>
                <a:ea typeface="游ゴシック"/>
              </a:rPr>
              <a:t>　　　　　</a:t>
            </a:r>
            <a:endParaRPr lang="en-US" sz="1000" noProof="0" dirty="0">
              <a:solidFill>
                <a:schemeClr val="tx1"/>
              </a:solidFill>
              <a:ea typeface="Calibri"/>
              <a:cs typeface="Calibri"/>
            </a:endParaRPr>
          </a:p>
        </p:txBody>
      </p:sp>
      <p:sp>
        <p:nvSpPr>
          <p:cNvPr id="12" name="四角形: 角を丸くする 10">
            <a:extLst>
              <a:ext uri="{FF2B5EF4-FFF2-40B4-BE49-F238E27FC236}">
                <a16:creationId xmlns:a16="http://schemas.microsoft.com/office/drawing/2014/main" id="{FFB161FC-E353-4AEF-BDA9-3C706F447B7F}"/>
              </a:ext>
            </a:extLst>
          </p:cNvPr>
          <p:cNvSpPr/>
          <p:nvPr/>
        </p:nvSpPr>
        <p:spPr>
          <a:xfrm>
            <a:off x="298852" y="2237139"/>
            <a:ext cx="9190478" cy="1021854"/>
          </a:xfrm>
          <a:prstGeom prst="roundRect">
            <a:avLst>
              <a:gd name="adj" fmla="val 0"/>
            </a:avLst>
          </a:prstGeom>
          <a:solidFill>
            <a:schemeClr val="accent2">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133350" indent="-133350" rtl="0"/>
            <a:r>
              <a:rPr lang="en-US" sz="900" noProof="0" dirty="0">
                <a:solidFill>
                  <a:schemeClr val="tx1"/>
                </a:solidFill>
                <a:ea typeface="游ゴシック"/>
              </a:rPr>
              <a:t>○ In order to implement measures that will enable Osaka to continue to grow and to develop, it is </a:t>
            </a:r>
            <a:r>
              <a:rPr lang="en-US" sz="900" b="1" noProof="0" dirty="0">
                <a:solidFill>
                  <a:schemeClr val="tx1"/>
                </a:solidFill>
                <a:ea typeface="游ゴシック"/>
              </a:rPr>
              <a:t>essential to enhance and strengthen the basic functions of local government</a:t>
            </a:r>
            <a:r>
              <a:rPr lang="en-US" sz="900" noProof="0" dirty="0">
                <a:solidFill>
                  <a:schemeClr val="tx1"/>
                </a:solidFill>
                <a:ea typeface="游ゴシック"/>
              </a:rPr>
              <a:t>, which provide essential public services to the community.</a:t>
            </a:r>
            <a:endParaRPr kumimoji="1" lang="en-US" sz="900" b="1" noProof="0" dirty="0">
              <a:solidFill>
                <a:schemeClr val="tx1"/>
              </a:solidFill>
              <a:ea typeface="游ゴシック"/>
            </a:endParaRPr>
          </a:p>
          <a:p>
            <a:pPr marL="133350" indent="-133350" rtl="0"/>
            <a:r>
              <a:rPr lang="en-US" sz="900" b="1" noProof="0" dirty="0">
                <a:solidFill>
                  <a:schemeClr val="tx1"/>
                </a:solidFill>
                <a:ea typeface="游ゴシック"/>
              </a:rPr>
              <a:t>○ </a:t>
            </a:r>
            <a:r>
              <a:rPr lang="en-US" sz="900" noProof="0" dirty="0">
                <a:solidFill>
                  <a:schemeClr val="tx1"/>
                </a:solidFill>
                <a:ea typeface="游ゴシック"/>
              </a:rPr>
              <a:t>Accordingly, in accordance with the </a:t>
            </a:r>
            <a:r>
              <a:rPr lang="en-US" sz="900" b="1" noProof="0" dirty="0">
                <a:solidFill>
                  <a:schemeClr val="tx1"/>
                </a:solidFill>
                <a:ea typeface="游ゴシック"/>
              </a:rPr>
              <a:t>Osaka Prefectural Ordinance on Enhancement and Strengthening of Fundamental Local Autonomy Functions</a:t>
            </a:r>
            <a:r>
              <a:rPr lang="en-US" sz="900" noProof="0" dirty="0">
                <a:solidFill>
                  <a:schemeClr val="tx1"/>
                </a:solidFill>
                <a:ea typeface="游ゴシック"/>
              </a:rPr>
              <a:t>, we will establish the </a:t>
            </a:r>
            <a:r>
              <a:rPr lang="en-US" sz="900" b="1" noProof="0" dirty="0">
                <a:solidFill>
                  <a:schemeClr val="tx1"/>
                </a:solidFill>
                <a:ea typeface="游ゴシック"/>
              </a:rPr>
              <a:t>Basic Policy </a:t>
            </a:r>
            <a:r>
              <a:rPr lang="en-US" sz="900" noProof="0" dirty="0">
                <a:solidFill>
                  <a:schemeClr val="tx1"/>
                </a:solidFill>
                <a:ea typeface="游ゴシック"/>
              </a:rPr>
              <a:t>and implement initiatives to enhance and strengthen local government functions for providing local administrative services.</a:t>
            </a:r>
            <a:endParaRPr kumimoji="1" lang="en-US" sz="900" noProof="0" dirty="0">
              <a:solidFill>
                <a:schemeClr val="tx1"/>
              </a:solidFill>
              <a:ea typeface="游ゴシック"/>
            </a:endParaRPr>
          </a:p>
          <a:p>
            <a:pPr marL="133350" indent="-133350" rtl="0"/>
            <a:r>
              <a:rPr lang="en-US" sz="900" noProof="0" dirty="0">
                <a:solidFill>
                  <a:schemeClr val="tx1"/>
                </a:solidFill>
                <a:ea typeface="游ゴシック"/>
              </a:rPr>
              <a:t>○ Furthermore, we will support local authorities in taking appropriate measures to </a:t>
            </a:r>
            <a:r>
              <a:rPr lang="en-US" sz="900" b="1" noProof="0" dirty="0">
                <a:solidFill>
                  <a:schemeClr val="tx1"/>
                </a:solidFill>
                <a:ea typeface="游ゴシック"/>
              </a:rPr>
              <a:t>ensure the provision of local public transportation </a:t>
            </a:r>
            <a:r>
              <a:rPr lang="en-US" sz="900" noProof="0" dirty="0">
                <a:solidFill>
                  <a:schemeClr val="tx1"/>
                </a:solidFill>
                <a:ea typeface="游ゴシック"/>
              </a:rPr>
              <a:t>that deal with population decline and to carry out systematic maintenance and management of aging </a:t>
            </a:r>
            <a:r>
              <a:rPr lang="en-US" sz="900" b="1" noProof="0" dirty="0">
                <a:solidFill>
                  <a:schemeClr val="tx1"/>
                </a:solidFill>
                <a:ea typeface="游ゴシック"/>
              </a:rPr>
              <a:t>infrastructure</a:t>
            </a:r>
            <a:r>
              <a:rPr lang="en-US" sz="900" noProof="0" dirty="0">
                <a:solidFill>
                  <a:schemeClr val="tx1"/>
                </a:solidFill>
                <a:ea typeface="游ゴシック"/>
              </a:rPr>
              <a:t>, while providing support for the delivery of efficient, comfortable and convenient resident services </a:t>
            </a:r>
            <a:r>
              <a:rPr lang="en-US" sz="900" b="1" noProof="0" dirty="0">
                <a:solidFill>
                  <a:schemeClr val="tx1"/>
                </a:solidFill>
                <a:ea typeface="游ゴシック"/>
              </a:rPr>
              <a:t>through digital transformation (DX)</a:t>
            </a:r>
            <a:r>
              <a:rPr lang="en-US" sz="900" noProof="0" dirty="0">
                <a:solidFill>
                  <a:schemeClr val="tx1"/>
                </a:solidFill>
                <a:ea typeface="游ゴシック"/>
              </a:rPr>
              <a:t>, thereby establishing local communities with a high QoL for residents.</a:t>
            </a:r>
          </a:p>
          <a:p>
            <a:pPr rtl="0"/>
            <a:endParaRPr lang="en-US" sz="1600" noProof="0" dirty="0">
              <a:solidFill>
                <a:schemeClr val="tx1"/>
              </a:solidFill>
              <a:ea typeface="游ゴシック"/>
              <a:cs typeface="Calibri"/>
            </a:endParaRPr>
          </a:p>
        </p:txBody>
      </p:sp>
      <p:sp>
        <p:nvSpPr>
          <p:cNvPr id="8" name="スライド番号プレースホルダー 1">
            <a:extLst>
              <a:ext uri="{FF2B5EF4-FFF2-40B4-BE49-F238E27FC236}">
                <a16:creationId xmlns:a16="http://schemas.microsoft.com/office/drawing/2014/main" id="{AC2A243B-3680-EDEA-B954-DAD2CEB0FF35}"/>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53</a:t>
            </a:fld>
            <a:endParaRPr kumimoji="1" lang="en-US" noProof="0" dirty="0">
              <a:latin typeface="+mn-lt"/>
            </a:endParaRPr>
          </a:p>
        </p:txBody>
      </p:sp>
      <p:sp>
        <p:nvSpPr>
          <p:cNvPr id="10" name="正方形/長方形 9">
            <a:extLst>
              <a:ext uri="{FF2B5EF4-FFF2-40B4-BE49-F238E27FC236}">
                <a16:creationId xmlns:a16="http://schemas.microsoft.com/office/drawing/2014/main" id="{9059626C-39F3-4E51-ACAD-DC9301E21AF3}"/>
              </a:ext>
            </a:extLst>
          </p:cNvPr>
          <p:cNvSpPr/>
          <p:nvPr/>
        </p:nvSpPr>
        <p:spPr>
          <a:xfrm>
            <a:off x="177455" y="3313494"/>
            <a:ext cx="9551090" cy="1967418"/>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rtl="0"/>
            <a:r>
              <a:rPr lang="en-US" sz="1100" b="1" noProof="0" dirty="0">
                <a:solidFill>
                  <a:schemeClr val="tx1"/>
                </a:solidFill>
              </a:rPr>
              <a:t>1) Enhancing and strengthening fundamental local government functions</a:t>
            </a:r>
            <a:endParaRPr kumimoji="1" lang="en-US" sz="1100" b="1" noProof="0" dirty="0">
              <a:solidFill>
                <a:schemeClr val="tx1"/>
              </a:solidFill>
            </a:endParaRPr>
          </a:p>
          <a:p>
            <a:pPr rtl="0">
              <a:spcBef>
                <a:spcPts val="300"/>
              </a:spcBef>
            </a:pPr>
            <a:r>
              <a:rPr lang="en-US" sz="1100" b="1" noProof="0" dirty="0">
                <a:solidFill>
                  <a:schemeClr val="tx1"/>
                </a:solidFill>
                <a:ea typeface="游ゴシック"/>
              </a:rPr>
              <a:t>　・Creating forums for discussing the future direction of local authorities</a:t>
            </a:r>
            <a:endParaRPr lang="en-US" sz="1100" b="1" noProof="0" dirty="0">
              <a:solidFill>
                <a:schemeClr val="tx1"/>
              </a:solidFill>
              <a:ea typeface="游ゴシック"/>
              <a:cs typeface="Calibri"/>
            </a:endParaRPr>
          </a:p>
          <a:p>
            <a:pPr marL="454025" indent="-454025" rtl="0"/>
            <a:r>
              <a:rPr lang="en-US" sz="900" noProof="0" dirty="0">
                <a:solidFill>
                  <a:schemeClr val="tx1"/>
                </a:solidFill>
                <a:ea typeface="游ゴシック"/>
              </a:rPr>
              <a:t>　　　⇒ We will provide information that contributes to discussions within local authorities, including assistance with medium- to long-term fiscal simulations and the development of regional future projections, as well as the dissemination of accessible information, while supporting the establishment and management of flexible forums for consultation, such as those focused on the future direction of the </a:t>
            </a:r>
            <a:r>
              <a:rPr lang="en-US" sz="900" noProof="0" dirty="0" err="1">
                <a:solidFill>
                  <a:schemeClr val="tx1"/>
                </a:solidFill>
                <a:ea typeface="游ゴシック"/>
              </a:rPr>
              <a:t>Minamikawachi</a:t>
            </a:r>
            <a:r>
              <a:rPr lang="en-US" sz="900" noProof="0" dirty="0">
                <a:solidFill>
                  <a:schemeClr val="tx1"/>
                </a:solidFill>
                <a:ea typeface="游ゴシック"/>
              </a:rPr>
              <a:t> region and the solutions to local issues.</a:t>
            </a:r>
            <a:r>
              <a:rPr lang="en-US" sz="1000" noProof="0" dirty="0">
                <a:solidFill>
                  <a:schemeClr val="tx1"/>
                </a:solidFill>
                <a:ea typeface="游ゴシック"/>
              </a:rPr>
              <a:t>　　　　　</a:t>
            </a:r>
            <a:endParaRPr lang="en-US" sz="1000" noProof="0" dirty="0">
              <a:solidFill>
                <a:schemeClr val="tx1"/>
              </a:solidFill>
              <a:ea typeface="游ゴシック"/>
              <a:cs typeface="Calibri" panose="020F0502020204030204"/>
            </a:endParaRPr>
          </a:p>
          <a:p>
            <a:pPr rtl="0">
              <a:spcBef>
                <a:spcPts val="300"/>
              </a:spcBef>
            </a:pPr>
            <a:r>
              <a:rPr lang="en-US" sz="1100" b="1" noProof="0" dirty="0">
                <a:solidFill>
                  <a:schemeClr val="tx1"/>
                </a:solidFill>
                <a:ea typeface="游ゴシック"/>
              </a:rPr>
              <a:t>　・Supporting initiatives by local authorities</a:t>
            </a:r>
            <a:endParaRPr kumimoji="1" lang="en-US" sz="1100" b="1" noProof="0" dirty="0">
              <a:solidFill>
                <a:schemeClr val="tx1"/>
              </a:solidFill>
              <a:ea typeface="游ゴシック"/>
            </a:endParaRPr>
          </a:p>
          <a:p>
            <a:pPr marL="454025" indent="-454025" rtl="0"/>
            <a:r>
              <a:rPr lang="en-US" sz="900" noProof="0" dirty="0">
                <a:solidFill>
                  <a:schemeClr val="tx1"/>
                </a:solidFill>
                <a:ea typeface="游ゴシック"/>
              </a:rPr>
              <a:t>　　　⇒ We will support the rationalization of municipal organizations and operations, including assistance with the formulation of various plans such as administrative and fiscal reforms and public facility reorganization schemes, as well as the promotion of digital transformation (DX) in municipalities, while also supporting initiatives aimed at fostering wider regional cooperation and facilitating voluntary mergers.</a:t>
            </a:r>
            <a:r>
              <a:rPr lang="en-US" sz="1000" noProof="0" dirty="0">
                <a:solidFill>
                  <a:schemeClr val="tx1"/>
                </a:solidFill>
                <a:ea typeface="游ゴシック"/>
              </a:rPr>
              <a:t>　　　　　</a:t>
            </a:r>
            <a:endParaRPr kumimoji="1" lang="en-US" sz="1000" noProof="0" dirty="0">
              <a:solidFill>
                <a:schemeClr val="tx1"/>
              </a:solidFill>
              <a:ea typeface="游ゴシック"/>
            </a:endParaRPr>
          </a:p>
          <a:p>
            <a:pPr rtl="0">
              <a:spcBef>
                <a:spcPts val="300"/>
              </a:spcBef>
            </a:pPr>
            <a:r>
              <a:rPr lang="en-US" sz="1100" b="1" noProof="0" dirty="0">
                <a:solidFill>
                  <a:schemeClr val="tx1"/>
                </a:solidFill>
                <a:ea typeface="游ゴシック"/>
              </a:rPr>
              <a:t>　・Human and financial support, etc.</a:t>
            </a:r>
            <a:endParaRPr kumimoji="1" lang="en-US" sz="1100" b="1" noProof="0" dirty="0">
              <a:solidFill>
                <a:schemeClr val="tx1"/>
              </a:solidFill>
              <a:ea typeface="游ゴシック"/>
            </a:endParaRPr>
          </a:p>
          <a:p>
            <a:pPr marL="454025" indent="-454025" rtl="0"/>
            <a:r>
              <a:rPr lang="en-US" sz="900" noProof="0" dirty="0">
                <a:solidFill>
                  <a:schemeClr val="tx1"/>
                </a:solidFill>
                <a:ea typeface="游ゴシック"/>
              </a:rPr>
              <a:t>　　　⇒ We will implement collaborative initiatives between the prefecture and local authorities on recruiting and training local government staff while implementing necessary financial measures such as subsidies for local authority development and other forms of support to proceed with policies to enhance and strengthen the functions of local government.</a:t>
            </a:r>
            <a:endParaRPr lang="en-US" sz="1000" noProof="0" dirty="0">
              <a:solidFill>
                <a:schemeClr val="tx1"/>
              </a:solidFill>
              <a:ea typeface="Calibri"/>
              <a:cs typeface="Calibri"/>
            </a:endParaRPr>
          </a:p>
        </p:txBody>
      </p:sp>
    </p:spTree>
    <p:extLst>
      <p:ext uri="{BB962C8B-B14F-4D97-AF65-F5344CB8AC3E}">
        <p14:creationId xmlns:p14="http://schemas.microsoft.com/office/powerpoint/2010/main" val="39959215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7">
            <a:extLst>
              <a:ext uri="{FF2B5EF4-FFF2-40B4-BE49-F238E27FC236}">
                <a16:creationId xmlns:a16="http://schemas.microsoft.com/office/drawing/2014/main" id="{13B67175-CE7F-4865-A699-5439896B91EE}"/>
              </a:ext>
            </a:extLst>
          </p:cNvPr>
          <p:cNvSpPr/>
          <p:nvPr/>
        </p:nvSpPr>
        <p:spPr>
          <a:xfrm>
            <a:off x="181728" y="132268"/>
            <a:ext cx="9551090" cy="970430"/>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rtl="0"/>
            <a:r>
              <a:rPr lang="en-US" sz="1100" b="1" noProof="0" dirty="0">
                <a:solidFill>
                  <a:schemeClr val="tx1"/>
                </a:solidFill>
                <a:ea typeface="+mj-ea"/>
              </a:rPr>
              <a:t>3) Responding to aging infrastructure, etc.</a:t>
            </a:r>
            <a:endParaRPr kumimoji="1" lang="en-US" sz="1100" b="1" noProof="0" dirty="0">
              <a:solidFill>
                <a:schemeClr val="tx1"/>
              </a:solidFill>
              <a:ea typeface="+mj-ea"/>
            </a:endParaRPr>
          </a:p>
          <a:p>
            <a:pPr rtl="0">
              <a:spcBef>
                <a:spcPts val="300"/>
              </a:spcBef>
            </a:pPr>
            <a:r>
              <a:rPr lang="en-US" sz="1100" b="1" noProof="0" dirty="0">
                <a:solidFill>
                  <a:schemeClr val="tx1"/>
                </a:solidFill>
                <a:ea typeface="+mj-ea"/>
              </a:rPr>
              <a:t>　・Providing technical support for the maintenance and management of municipal infrastructure within the prefecture</a:t>
            </a:r>
            <a:endParaRPr kumimoji="1" lang="en-US" sz="1100" b="1" noProof="0" dirty="0">
              <a:solidFill>
                <a:schemeClr val="tx1"/>
              </a:solidFill>
              <a:ea typeface="+mj-ea"/>
            </a:endParaRPr>
          </a:p>
          <a:p>
            <a:pPr marL="466725" indent="-466725" rtl="0"/>
            <a:r>
              <a:rPr lang="en-US" sz="900" noProof="0" dirty="0">
                <a:solidFill>
                  <a:schemeClr val="tx1"/>
                </a:solidFill>
                <a:ea typeface="+mj-ea"/>
              </a:rPr>
              <a:t>　　　⇒ We provide technical support tailored to the needs of local authorities, including technical consultations on legislation such as the Building Standards Act via the Building Administration Support Desk, human resource development through technical training on the </a:t>
            </a:r>
            <a:r>
              <a:rPr lang="en-US" sz="900" b="0" i="0" u="none" strike="noStrike" kern="1200" cap="none" spc="0" normalizeH="0" noProof="0" dirty="0">
                <a:ln>
                  <a:noFill/>
                </a:ln>
                <a:solidFill>
                  <a:prstClr val="black"/>
                </a:solidFill>
                <a:effectLst/>
                <a:uLnTx/>
                <a:uFillTx/>
                <a:ea typeface="+mj-ea"/>
                <a:cs typeface="+mn-cs"/>
              </a:rPr>
              <a:t>Regional Maintenance and Management Collaboration Platform, </a:t>
            </a:r>
            <a:r>
              <a:rPr lang="en-US" sz="900" b="0" i="0" u="none" strike="noStrike" kern="1200" cap="none" spc="0" normalizeH="0" noProof="0" dirty="0">
                <a:ln>
                  <a:noFill/>
                </a:ln>
                <a:solidFill>
                  <a:schemeClr val="tx1"/>
                </a:solidFill>
                <a:effectLst/>
                <a:uLnTx/>
                <a:uFillTx/>
                <a:ea typeface="+mj-ea"/>
                <a:cs typeface="+mn-cs"/>
              </a:rPr>
              <a:t>and the bulk procurement of services such as bridge inspections via the Osaka Prefectural Urban Development Promotion Center.</a:t>
            </a:r>
            <a:endParaRPr kumimoji="1" lang="en-US" sz="1000" noProof="0" dirty="0">
              <a:solidFill>
                <a:schemeClr val="tx1"/>
              </a:solidFill>
              <a:ea typeface="+mj-ea"/>
            </a:endParaRPr>
          </a:p>
        </p:txBody>
      </p:sp>
      <p:sp>
        <p:nvSpPr>
          <p:cNvPr id="7" name="正方形/長方形 8">
            <a:extLst>
              <a:ext uri="{FF2B5EF4-FFF2-40B4-BE49-F238E27FC236}">
                <a16:creationId xmlns:a16="http://schemas.microsoft.com/office/drawing/2014/main" id="{06B9093E-61BE-4A10-A2B9-0BDA2F3B8802}"/>
              </a:ext>
            </a:extLst>
          </p:cNvPr>
          <p:cNvSpPr/>
          <p:nvPr/>
        </p:nvSpPr>
        <p:spPr>
          <a:xfrm>
            <a:off x="181728" y="1197202"/>
            <a:ext cx="9551090" cy="1400663"/>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rtl="0"/>
            <a:r>
              <a:rPr lang="en-US" sz="1100" b="1" noProof="0" dirty="0">
                <a:solidFill>
                  <a:schemeClr val="tx1"/>
                </a:solidFill>
                <a:ea typeface="+mj-ea"/>
              </a:rPr>
              <a:t>4) Promoting DX support for local authorities</a:t>
            </a:r>
            <a:endParaRPr lang="en-US" sz="1100" noProof="0" dirty="0">
              <a:solidFill>
                <a:schemeClr val="tx1"/>
              </a:solidFill>
              <a:ea typeface="+mj-ea"/>
            </a:endParaRPr>
          </a:p>
          <a:p>
            <a:pPr marL="273050" indent="-273050" rtl="0"/>
            <a:r>
              <a:rPr lang="en-US" sz="1100" b="1" noProof="0" dirty="0">
                <a:solidFill>
                  <a:schemeClr val="tx1"/>
                </a:solidFill>
                <a:ea typeface="+mj-ea"/>
              </a:rPr>
              <a:t>　・Achieving both improved resident services and greater administrative efficiency through enhanced and strengthened digital transformation support for local authorities</a:t>
            </a:r>
            <a:endParaRPr lang="en-US" sz="1100" noProof="0" dirty="0">
              <a:solidFill>
                <a:schemeClr val="tx1"/>
              </a:solidFill>
              <a:ea typeface="+mj-ea"/>
            </a:endParaRPr>
          </a:p>
          <a:p>
            <a:pPr marL="454025" indent="-454025" rtl="0"/>
            <a:r>
              <a:rPr lang="en-US" sz="900" noProof="0" dirty="0">
                <a:solidFill>
                  <a:schemeClr val="tx1"/>
                </a:solidFill>
                <a:ea typeface="+mj-ea"/>
              </a:rPr>
              <a:t>　　　⇒ We aim to actively exchange and share information through coordination and collaboration between Osaka Prefecture and municipalities via the Osaka Municipalities Smart City Promotion Liaison Conference (</a:t>
            </a:r>
            <a:r>
              <a:rPr lang="en-US" sz="900" noProof="0" dirty="0" err="1">
                <a:solidFill>
                  <a:schemeClr val="tx1"/>
                </a:solidFill>
                <a:ea typeface="+mj-ea"/>
              </a:rPr>
              <a:t>GovTech</a:t>
            </a:r>
            <a:r>
              <a:rPr lang="en-US" sz="900" noProof="0" dirty="0">
                <a:solidFill>
                  <a:schemeClr val="tx1"/>
                </a:solidFill>
                <a:ea typeface="+mj-ea"/>
              </a:rPr>
              <a:t> Osaka)</a:t>
            </a:r>
            <a:br>
              <a:rPr lang="en-US" sz="900" noProof="0" dirty="0">
                <a:solidFill>
                  <a:schemeClr val="tx1"/>
                </a:solidFill>
                <a:ea typeface="+mj-ea"/>
              </a:rPr>
            </a:br>
            <a:r>
              <a:rPr lang="en-US" sz="900" noProof="0" dirty="0">
                <a:solidFill>
                  <a:schemeClr val="tx1"/>
                </a:solidFill>
                <a:ea typeface="+mj-ea"/>
              </a:rPr>
              <a:t>Taking the lead nationwide, we will begin pooling resources, focusing primarily on core business systems (20 systems), thereby expanding the scope of joint procurement to reduce system implementation costs and ease the administrative burden. We will also comprehensively support municipalities in advancing their DX initiatives, such as dispatching DX promotion advisers and jointly recruiting external digital talent.</a:t>
            </a:r>
            <a:endParaRPr lang="en-US" sz="1600" noProof="0" dirty="0">
              <a:solidFill>
                <a:schemeClr val="tx1"/>
              </a:solidFill>
              <a:ea typeface="+mj-ea"/>
              <a:cs typeface="Calibri"/>
            </a:endParaRPr>
          </a:p>
        </p:txBody>
      </p:sp>
      <p:sp>
        <p:nvSpPr>
          <p:cNvPr id="8" name="スライド番号プレースホルダー 1">
            <a:extLst>
              <a:ext uri="{FF2B5EF4-FFF2-40B4-BE49-F238E27FC236}">
                <a16:creationId xmlns:a16="http://schemas.microsoft.com/office/drawing/2014/main" id="{AC2A243B-3680-EDEA-B954-DAD2CEB0FF35}"/>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j-ea"/>
                <a:ea typeface="+mj-ea"/>
              </a:rPr>
              <a:pPr rtl="0"/>
              <a:t>54</a:t>
            </a:fld>
            <a:endParaRPr kumimoji="1" lang="en-US" noProof="0" dirty="0">
              <a:latin typeface="+mj-ea"/>
              <a:ea typeface="+mj-ea"/>
            </a:endParaRPr>
          </a:p>
        </p:txBody>
      </p:sp>
    </p:spTree>
    <p:extLst>
      <p:ext uri="{BB962C8B-B14F-4D97-AF65-F5344CB8AC3E}">
        <p14:creationId xmlns:p14="http://schemas.microsoft.com/office/powerpoint/2010/main" val="35024807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B82F0-D186-2A08-56EA-E6BD644EEBDD}"/>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9C4DD8D3-0A2D-1D0B-C789-8C91BBF1943F}"/>
              </a:ext>
            </a:extLst>
          </p:cNvPr>
          <p:cNvSpPr/>
          <p:nvPr/>
        </p:nvSpPr>
        <p:spPr>
          <a:xfrm>
            <a:off x="205484" y="747542"/>
            <a:ext cx="9500071" cy="307625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25" name="正方形/長方形 24">
            <a:extLst>
              <a:ext uri="{FF2B5EF4-FFF2-40B4-BE49-F238E27FC236}">
                <a16:creationId xmlns:a16="http://schemas.microsoft.com/office/drawing/2014/main" id="{1F5BE570-C2CF-1C84-82A7-ABA817EDD254}"/>
              </a:ext>
            </a:extLst>
          </p:cNvPr>
          <p:cNvSpPr/>
          <p:nvPr/>
        </p:nvSpPr>
        <p:spPr>
          <a:xfrm>
            <a:off x="202765" y="4974525"/>
            <a:ext cx="9491758" cy="145605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6" name="テキスト ボックス 5">
            <a:extLst>
              <a:ext uri="{FF2B5EF4-FFF2-40B4-BE49-F238E27FC236}">
                <a16:creationId xmlns:a16="http://schemas.microsoft.com/office/drawing/2014/main" id="{F0B7AE64-CC6E-D77B-9930-E9B270876A77}"/>
              </a:ext>
            </a:extLst>
          </p:cNvPr>
          <p:cNvSpPr txBox="1"/>
          <p:nvPr/>
        </p:nvSpPr>
        <p:spPr>
          <a:xfrm>
            <a:off x="192762" y="4801924"/>
            <a:ext cx="2147100" cy="338554"/>
          </a:xfrm>
          <a:prstGeom prst="rect">
            <a:avLst/>
          </a:prstGeom>
          <a:solidFill>
            <a:srgbClr val="0070C0"/>
          </a:solidFill>
          <a:ln>
            <a:solidFill>
              <a:srgbClr val="0070C0"/>
            </a:solidFill>
          </a:ln>
        </p:spPr>
        <p:txBody>
          <a:bodyPr wrap="square" rtlCol="0">
            <a:spAutoFit/>
          </a:bodyPr>
          <a:lstStyle/>
          <a:p>
            <a:pPr marL="128137" marR="0" lvl="0" indent="-128137" algn="ctr" defTabSz="4572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a:noFill/>
                </a:ln>
                <a:solidFill>
                  <a:prstClr val="white"/>
                </a:solidFill>
                <a:effectLst/>
                <a:uLnTx/>
                <a:uFillTx/>
                <a:ea typeface="BIZ UDPゴシック" panose="020B0400000000000000" pitchFamily="50" charset="-128"/>
                <a:cs typeface="+mn-cs"/>
              </a:rPr>
              <a:t>Pillars of Initiatives</a:t>
            </a:r>
          </a:p>
        </p:txBody>
      </p:sp>
      <p:sp>
        <p:nvSpPr>
          <p:cNvPr id="5" name="二等辺三角形 4">
            <a:extLst>
              <a:ext uri="{FF2B5EF4-FFF2-40B4-BE49-F238E27FC236}">
                <a16:creationId xmlns:a16="http://schemas.microsoft.com/office/drawing/2014/main" id="{E325A980-14EA-6A3A-91F7-25789B0B9DA7}"/>
              </a:ext>
            </a:extLst>
          </p:cNvPr>
          <p:cNvSpPr/>
          <p:nvPr/>
        </p:nvSpPr>
        <p:spPr>
          <a:xfrm rot="10800000">
            <a:off x="4326482" y="4732178"/>
            <a:ext cx="1322614" cy="317046"/>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3" name="正方形/長方形 2">
            <a:extLst>
              <a:ext uri="{FF2B5EF4-FFF2-40B4-BE49-F238E27FC236}">
                <a16:creationId xmlns:a16="http://schemas.microsoft.com/office/drawing/2014/main" id="{AD5D8907-AA30-F16B-99C7-CB81AD1CD6C5}"/>
              </a:ext>
            </a:extLst>
          </p:cNvPr>
          <p:cNvSpPr/>
          <p:nvPr/>
        </p:nvSpPr>
        <p:spPr>
          <a:xfrm>
            <a:off x="849368" y="1498735"/>
            <a:ext cx="3750497" cy="221682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schemeClr val="tx1"/>
                </a:solidFill>
                <a:effectLst/>
                <a:uLnTx/>
                <a:uFillTx/>
                <a:ea typeface="BIZ UDPゴシック" panose="020B0400000000000000" pitchFamily="50" charset="-128"/>
                <a:cs typeface="+mn-cs"/>
              </a:rPr>
              <a:t>■ Strengthening east-west and north-south urban axes</a:t>
            </a:r>
          </a:p>
          <a:p>
            <a:pPr marL="180975" marR="0" lvl="0" indent="-180975" algn="l" defTabSz="457200" rtl="0" eaLnBrk="1" fontAlgn="auto" latinLnBrk="0" hangingPunct="1">
              <a:lnSpc>
                <a:spcPts val="1100"/>
              </a:lnSpc>
              <a:spcBef>
                <a:spcPts val="0"/>
              </a:spcBef>
              <a:spcAft>
                <a:spcPts val="0"/>
              </a:spcAft>
              <a:buClrTx/>
              <a:buSzTx/>
              <a:buFontTx/>
              <a:buNone/>
              <a:tabLst/>
              <a:defRPr/>
            </a:pPr>
            <a:r>
              <a:rPr lang="en-US" sz="1000" noProof="0" dirty="0">
                <a:solidFill>
                  <a:schemeClr val="tx1"/>
                </a:solidFill>
                <a:ea typeface="BIZ UDPゴシック" panose="020B0400000000000000" pitchFamily="50" charset="-128"/>
              </a:rPr>
              <a:t>　・ Covering the areas around Yumeshima, Osaka Castle Park, eastern Osaka, Shin-Osaka Station, and the Umekita urban development project</a:t>
            </a:r>
            <a:endParaRPr lang="en-US" sz="1200" b="1" i="0" u="none" strike="noStrike" kern="1200" cap="none" spc="0" normalizeH="0" noProof="0" dirty="0">
              <a:ln>
                <a:noFill/>
              </a:ln>
              <a:solidFill>
                <a:schemeClr val="tx1"/>
              </a:solidFill>
              <a:effectLst/>
              <a:uLnTx/>
              <a:uFillTx/>
              <a:ea typeface="BIZ UDPゴシック" panose="020B0400000000000000" pitchFamily="50" charset="-128"/>
              <a:cs typeface="+mn-cs"/>
            </a:endParaRPr>
          </a:p>
          <a:p>
            <a:pPr marL="0" marR="0" lvl="0" indent="0" algn="l" defTabSz="457200" rtl="0" eaLnBrk="1" fontAlgn="auto" latinLnBrk="0" hangingPunct="1">
              <a:lnSpc>
                <a:spcPts val="1100"/>
              </a:lnSpc>
              <a:spcBef>
                <a:spcPts val="0"/>
              </a:spcBef>
              <a:spcAft>
                <a:spcPts val="0"/>
              </a:spcAft>
              <a:buClrTx/>
              <a:buSzTx/>
              <a:buFontTx/>
              <a:buNone/>
              <a:tabLst/>
              <a:defRPr/>
            </a:pPr>
            <a:endParaRPr lang="en-US" sz="1200" b="1" i="0" u="none" strike="noStrike" kern="1200" cap="none" spc="0" normalizeH="0" noProof="0" dirty="0">
              <a:ln>
                <a:noFill/>
              </a:ln>
              <a:solidFill>
                <a:schemeClr val="tx1"/>
              </a:solidFill>
              <a:effectLst/>
              <a:uLnTx/>
              <a:uFillTx/>
              <a:ea typeface="BIZ UDPゴシック" panose="020B0400000000000000" pitchFamily="50" charset="-128"/>
              <a:cs typeface="+mn-cs"/>
            </a:endParaRPr>
          </a:p>
          <a:p>
            <a:pPr marL="0" marR="0" lvl="0" indent="0" algn="l"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schemeClr val="tx1"/>
                </a:solidFill>
                <a:effectLst/>
                <a:uLnTx/>
                <a:uFillTx/>
                <a:ea typeface="BIZ UDPゴシック" panose="020B0400000000000000" pitchFamily="50" charset="-128"/>
                <a:cs typeface="+mn-cs"/>
              </a:rPr>
              <a:t>■ Revitalizing the Bay Area</a:t>
            </a:r>
          </a:p>
          <a:p>
            <a:pPr marL="180975" indent="-180975">
              <a:lnSpc>
                <a:spcPts val="1100"/>
              </a:lnSpc>
              <a:defRPr/>
            </a:pPr>
            <a:r>
              <a:rPr lang="en-US" sz="1000" noProof="0" dirty="0">
                <a:solidFill>
                  <a:schemeClr val="tx1"/>
                </a:solidFill>
                <a:ea typeface="BIZ UDPゴシック" panose="020B0400000000000000" pitchFamily="50" charset="-128"/>
              </a:rPr>
              <a:t>　・ Creating new hubs to attract visitors and promote interaction, as well as hubs for clusters of new industries and research and development</a:t>
            </a:r>
          </a:p>
          <a:p>
            <a:pPr>
              <a:lnSpc>
                <a:spcPts val="1100"/>
              </a:lnSpc>
              <a:defRPr/>
            </a:pPr>
            <a:endParaRPr lang="en-US" sz="1000" noProof="0" dirty="0">
              <a:solidFill>
                <a:schemeClr val="tx1"/>
              </a:solidFill>
              <a:ea typeface="BIZ UDPゴシック" panose="020B0400000000000000" pitchFamily="50" charset="-128"/>
            </a:endParaRPr>
          </a:p>
          <a:p>
            <a:pPr>
              <a:lnSpc>
                <a:spcPts val="1100"/>
              </a:lnSpc>
              <a:defRPr/>
            </a:pPr>
            <a:r>
              <a:rPr lang="en-US" sz="1200" b="1" noProof="0" dirty="0">
                <a:solidFill>
                  <a:schemeClr val="tx1"/>
                </a:solidFill>
                <a:ea typeface="BIZ UDPゴシック" panose="020B0400000000000000" pitchFamily="50" charset="-128"/>
              </a:rPr>
              <a:t>■ Strengthening transport infrastructure</a:t>
            </a:r>
          </a:p>
          <a:p>
            <a:pPr marL="180975" indent="-180975">
              <a:lnSpc>
                <a:spcPts val="1100"/>
              </a:lnSpc>
              <a:defRPr/>
            </a:pPr>
            <a:r>
              <a:rPr lang="en-US" sz="1000" noProof="0" dirty="0">
                <a:solidFill>
                  <a:schemeClr val="tx1"/>
                </a:solidFill>
                <a:ea typeface="BIZ UDPゴシック" panose="020B0400000000000000" pitchFamily="50" charset="-128"/>
              </a:rPr>
              <a:t>　・ Promoting the early opening of the Linear Chuo Shinkansen and the entire Hokuriku Shinkansen lines</a:t>
            </a:r>
          </a:p>
          <a:p>
            <a:pPr marL="180975" indent="-180975">
              <a:lnSpc>
                <a:spcPts val="1100"/>
              </a:lnSpc>
              <a:defRPr/>
            </a:pPr>
            <a:r>
              <a:rPr lang="en-US" sz="1000" noProof="0" dirty="0">
                <a:solidFill>
                  <a:schemeClr val="tx1"/>
                </a:solidFill>
                <a:ea typeface="BIZ UDPゴシック" panose="020B0400000000000000" pitchFamily="50" charset="-128"/>
              </a:rPr>
              <a:t>　・ Improving the rail and road networks, and enhancing airport and port functions</a:t>
            </a:r>
          </a:p>
          <a:p>
            <a:pPr>
              <a:lnSpc>
                <a:spcPts val="1100"/>
              </a:lnSpc>
              <a:defRPr/>
            </a:pPr>
            <a:endParaRPr lang="en-US" sz="1000" noProof="0" dirty="0">
              <a:solidFill>
                <a:schemeClr val="tx1"/>
              </a:solidFill>
              <a:ea typeface="BIZ UDPゴシック" panose="020B0400000000000000" pitchFamily="50" charset="-128"/>
            </a:endParaRPr>
          </a:p>
        </p:txBody>
      </p:sp>
      <p:sp>
        <p:nvSpPr>
          <p:cNvPr id="41" name="正方形/長方形 40">
            <a:extLst>
              <a:ext uri="{FF2B5EF4-FFF2-40B4-BE49-F238E27FC236}">
                <a16:creationId xmlns:a16="http://schemas.microsoft.com/office/drawing/2014/main" id="{5EF070E8-D396-593B-4354-AEED699778C6}"/>
              </a:ext>
            </a:extLst>
          </p:cNvPr>
          <p:cNvSpPr/>
          <p:nvPr/>
        </p:nvSpPr>
        <p:spPr>
          <a:xfrm>
            <a:off x="5306137" y="1494219"/>
            <a:ext cx="3750497" cy="221682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Revitalizing local hubs</a:t>
            </a:r>
          </a:p>
          <a:p>
            <a:pPr marL="139700" marR="0" lvl="0" indent="-139700" algn="l" defTabSz="457200" rtl="0" eaLnBrk="1" fontAlgn="auto" latinLnBrk="0" hangingPunct="1">
              <a:lnSpc>
                <a:spcPts val="1100"/>
              </a:lnSpc>
              <a:spcBef>
                <a:spcPts val="0"/>
              </a:spcBef>
              <a:spcAft>
                <a:spcPts val="0"/>
              </a:spcAft>
              <a:buClrTx/>
              <a:buSzTx/>
              <a:buFontTx/>
              <a:buNone/>
              <a:tabLst/>
              <a:defRPr/>
            </a:pPr>
            <a:r>
              <a:rPr lang="en-US" sz="1000" noProof="0" dirty="0">
                <a:solidFill>
                  <a:schemeClr val="tx1"/>
                </a:solidFill>
                <a:ea typeface="BIZ UDPゴシック" panose="020B0400000000000000" pitchFamily="50" charset="-128"/>
              </a:rPr>
              <a:t>　・Creating new industrial sites and establishing business hubs around major stations</a:t>
            </a:r>
          </a:p>
          <a:p>
            <a:pPr marL="0" marR="0" lvl="0" indent="0" algn="l" defTabSz="457200" rtl="0" eaLnBrk="1" fontAlgn="auto" latinLnBrk="0" hangingPunct="1">
              <a:lnSpc>
                <a:spcPts val="1100"/>
              </a:lnSpc>
              <a:spcBef>
                <a:spcPts val="0"/>
              </a:spcBef>
              <a:spcAft>
                <a:spcPts val="0"/>
              </a:spcAft>
              <a:buClrTx/>
              <a:buSzTx/>
              <a:buFontTx/>
              <a:buNone/>
              <a:tabLst/>
              <a:defRPr/>
            </a:pPr>
            <a:endPar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endParaRPr>
          </a:p>
          <a:p>
            <a:pPr marL="0" marR="0" lvl="0" indent="0" algn="l" defTabSz="457200" rtl="0" eaLnBrk="1" fontAlgn="auto" latinLnBrk="0" hangingPunct="1">
              <a:lnSpc>
                <a:spcPts val="1100"/>
              </a:lnSpc>
              <a:spcBef>
                <a:spcPts val="0"/>
              </a:spcBef>
              <a:spcAft>
                <a:spcPts val="0"/>
              </a:spcAft>
              <a:buClrTx/>
              <a:buSzTx/>
              <a:buFontTx/>
              <a:buNone/>
              <a:tabLst/>
              <a:defRPr/>
            </a:pPr>
            <a:endPar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endParaRPr>
          </a:p>
          <a:p>
            <a:pPr marL="0" marR="0" lvl="0" indent="0" algn="l"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Regenerating suburban areas</a:t>
            </a:r>
          </a:p>
          <a:p>
            <a:pPr>
              <a:lnSpc>
                <a:spcPts val="1100"/>
              </a:lnSpc>
              <a:defRPr/>
            </a:pPr>
            <a:r>
              <a:rPr lang="en-US" sz="1000" noProof="0" dirty="0">
                <a:solidFill>
                  <a:schemeClr val="tx1"/>
                </a:solidFill>
                <a:ea typeface="BIZ UDPゴシック" panose="020B0400000000000000" pitchFamily="50" charset="-128"/>
              </a:rPr>
              <a:t>　・Urban development that leverages local characteristics</a:t>
            </a:r>
          </a:p>
          <a:p>
            <a:pPr>
              <a:lnSpc>
                <a:spcPts val="1100"/>
              </a:lnSpc>
              <a:defRPr/>
            </a:pPr>
            <a:endParaRPr lang="en-US" sz="1000" noProof="0" dirty="0">
              <a:solidFill>
                <a:schemeClr val="tx1"/>
              </a:solidFill>
              <a:ea typeface="BIZ UDPゴシック" panose="020B0400000000000000" pitchFamily="50" charset="-128"/>
            </a:endParaRPr>
          </a:p>
          <a:p>
            <a:pPr marL="0" marR="0" lvl="0" indent="0" algn="l" defTabSz="457200" rtl="0" eaLnBrk="1" fontAlgn="auto" latinLnBrk="0" hangingPunct="1">
              <a:lnSpc>
                <a:spcPts val="1100"/>
              </a:lnSpc>
              <a:spcBef>
                <a:spcPts val="0"/>
              </a:spcBef>
              <a:spcAft>
                <a:spcPts val="0"/>
              </a:spcAft>
              <a:buClrTx/>
              <a:buSzTx/>
              <a:buFontTx/>
              <a:buNone/>
              <a:tabLst/>
              <a:defRPr/>
            </a:pPr>
            <a:endPar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endParaRPr>
          </a:p>
          <a:p>
            <a:pPr marL="0" marR="0" lvl="0" indent="0" algn="l" defTabSz="457200" rtl="0" eaLnBrk="1" fontAlgn="auto" latinLnBrk="0" hangingPunct="1">
              <a:lnSpc>
                <a:spcPts val="1100"/>
              </a:lnSpc>
              <a:spcBef>
                <a:spcPts val="0"/>
              </a:spcBef>
              <a:spcAft>
                <a:spcPts val="0"/>
              </a:spcAft>
              <a:buClrTx/>
              <a:buSzTx/>
              <a:buFontTx/>
              <a:buNone/>
              <a:tabLst/>
              <a:defRPr/>
            </a:pPr>
            <a:r>
              <a:rPr lang="en-US" sz="1200" b="1" i="0" u="none" strike="noStrike" kern="1200" cap="none" spc="0" normalizeH="0" noProof="0" dirty="0">
                <a:ln>
                  <a:noFill/>
                </a:ln>
                <a:solidFill>
                  <a:prstClr val="black"/>
                </a:solidFill>
                <a:effectLst/>
                <a:uLnTx/>
                <a:uFillTx/>
                <a:ea typeface="BIZ UDPゴシック" panose="020B0400000000000000" pitchFamily="50" charset="-128"/>
                <a:cs typeface="+mn-cs"/>
              </a:rPr>
              <a:t>■ Living in harmony with nature</a:t>
            </a:r>
          </a:p>
          <a:p>
            <a:pPr marR="0" lvl="0" indent="0" fontAlgn="auto">
              <a:lnSpc>
                <a:spcPts val="1100"/>
              </a:lnSpc>
              <a:spcBef>
                <a:spcPts val="0"/>
              </a:spcBef>
              <a:spcAft>
                <a:spcPts val="0"/>
              </a:spcAft>
              <a:buClrTx/>
              <a:buSzTx/>
              <a:buFontTx/>
              <a:buNone/>
              <a:tabLst/>
              <a:defRPr/>
            </a:pPr>
            <a:r>
              <a:rPr lang="en-US" sz="1000" noProof="0" dirty="0">
                <a:solidFill>
                  <a:schemeClr val="tx1"/>
                </a:solidFill>
                <a:ea typeface="BIZ UDPゴシック" panose="020B0400000000000000" pitchFamily="50" charset="-128"/>
              </a:rPr>
              <a:t>　・Creating a comfortable, green town and a beautiful, abundant sea </a:t>
            </a:r>
          </a:p>
        </p:txBody>
      </p:sp>
      <p:sp>
        <p:nvSpPr>
          <p:cNvPr id="49" name="テキスト ボックス 48">
            <a:extLst>
              <a:ext uri="{FF2B5EF4-FFF2-40B4-BE49-F238E27FC236}">
                <a16:creationId xmlns:a16="http://schemas.microsoft.com/office/drawing/2014/main" id="{D09A8FCD-58DD-3066-5229-BD1E5FCDFB4A}"/>
              </a:ext>
            </a:extLst>
          </p:cNvPr>
          <p:cNvSpPr txBox="1"/>
          <p:nvPr/>
        </p:nvSpPr>
        <p:spPr>
          <a:xfrm>
            <a:off x="621108" y="4131071"/>
            <a:ext cx="8716059" cy="536951"/>
          </a:xfrm>
          <a:prstGeom prst="rect">
            <a:avLst/>
          </a:prstGeom>
          <a:solidFill>
            <a:srgbClr val="FFFF00"/>
          </a:solidFill>
          <a:ln>
            <a:noFill/>
          </a:ln>
        </p:spPr>
        <p:txBody>
          <a:bodyPr wrap="square" lIns="104464" tIns="62679" rIns="125357" bIns="62679" rtlCol="0">
            <a:spAutoFit/>
          </a:bodyPr>
          <a:lstStyle/>
          <a:p>
            <a:pPr marL="0" marR="0" lvl="0" indent="0" algn="ctr" defTabSz="457200" rtl="0" eaLnBrk="1" fontAlgn="auto" latinLnBrk="0" hangingPunct="1">
              <a:lnSpc>
                <a:spcPts val="1600"/>
              </a:lnSpc>
              <a:spcBef>
                <a:spcPts val="0"/>
              </a:spcBef>
              <a:buClrTx/>
              <a:buSzTx/>
              <a:buFontTx/>
              <a:buNone/>
              <a:tabLst/>
              <a:defRPr/>
            </a:pPr>
            <a:r>
              <a:rPr lang="en-US" sz="1400" b="1" i="0" u="none" strike="noStrike" kern="100" cap="none" spc="0" normalizeH="0" noProof="0" dirty="0">
                <a:ln>
                  <a:noFill/>
                </a:ln>
                <a:effectLst/>
                <a:uLnTx/>
                <a:uFillTx/>
                <a:ea typeface="BIZ UDPゴシック" panose="020B0400000000000000" pitchFamily="50" charset="-128"/>
                <a:cs typeface="Times New Roman" panose="02020603050405020304" pitchFamily="18" charset="0"/>
              </a:rPr>
              <a:t>Promoting urban development and establishing transport infrastructure befitting </a:t>
            </a:r>
            <a:br>
              <a:rPr lang="en-US" sz="1400" b="1" i="0" u="none" strike="noStrike" kern="100" cap="none" spc="0" normalizeH="0" noProof="0" dirty="0">
                <a:ln>
                  <a:noFill/>
                </a:ln>
                <a:effectLst/>
                <a:uLnTx/>
                <a:uFillTx/>
                <a:ea typeface="BIZ UDPゴシック" panose="020B0400000000000000" pitchFamily="50" charset="-128"/>
                <a:cs typeface="Times New Roman" panose="02020603050405020304" pitchFamily="18" charset="0"/>
              </a:rPr>
            </a:br>
            <a:r>
              <a:rPr lang="en-US" sz="1400" b="1" i="0" u="none" strike="noStrike" kern="100" cap="none" spc="0" normalizeH="0" noProof="0" dirty="0">
                <a:ln>
                  <a:noFill/>
                </a:ln>
                <a:effectLst/>
                <a:uLnTx/>
                <a:uFillTx/>
                <a:ea typeface="BIZ UDPゴシック" panose="020B0400000000000000" pitchFamily="50" charset="-128"/>
                <a:cs typeface="Times New Roman" panose="02020603050405020304" pitchFamily="18" charset="0"/>
              </a:rPr>
              <a:t>one of the two poles of East and West Japan</a:t>
            </a:r>
          </a:p>
        </p:txBody>
      </p:sp>
      <p:sp>
        <p:nvSpPr>
          <p:cNvPr id="50" name="二等辺三角形 49">
            <a:extLst>
              <a:ext uri="{FF2B5EF4-FFF2-40B4-BE49-F238E27FC236}">
                <a16:creationId xmlns:a16="http://schemas.microsoft.com/office/drawing/2014/main" id="{FFA5D07F-291E-0E6A-9AB6-A58E2E84A6B3}"/>
              </a:ext>
            </a:extLst>
          </p:cNvPr>
          <p:cNvSpPr/>
          <p:nvPr/>
        </p:nvSpPr>
        <p:spPr>
          <a:xfrm rot="10800000">
            <a:off x="4326482" y="3844946"/>
            <a:ext cx="1322614" cy="294519"/>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962"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36" name="テキスト ボックス 35">
            <a:extLst>
              <a:ext uri="{FF2B5EF4-FFF2-40B4-BE49-F238E27FC236}">
                <a16:creationId xmlns:a16="http://schemas.microsoft.com/office/drawing/2014/main" id="{DE51F84A-D802-8519-C152-970F464E7F1E}"/>
              </a:ext>
            </a:extLst>
          </p:cNvPr>
          <p:cNvSpPr txBox="1"/>
          <p:nvPr/>
        </p:nvSpPr>
        <p:spPr>
          <a:xfrm>
            <a:off x="200445" y="747542"/>
            <a:ext cx="2879999" cy="338554"/>
          </a:xfrm>
          <a:prstGeom prst="rect">
            <a:avLst/>
          </a:prstGeom>
          <a:solidFill>
            <a:srgbClr val="0070C0"/>
          </a:solidFill>
          <a:ln>
            <a:solidFill>
              <a:srgbClr val="0070C0"/>
            </a:solidFill>
          </a:ln>
        </p:spPr>
        <p:txBody>
          <a:bodyPr wrap="square" rtlCol="0">
            <a:spAutoFit/>
          </a:bodyPr>
          <a:lstStyle/>
          <a:p>
            <a:pPr marL="128137" marR="0" lvl="0" indent="-128137" algn="ctr" defTabSz="4572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a:noFill/>
                </a:ln>
                <a:solidFill>
                  <a:prstClr val="white"/>
                </a:solidFill>
                <a:effectLst/>
                <a:uLnTx/>
                <a:uFillTx/>
                <a:ea typeface="BIZ UDPゴシック" panose="020B0400000000000000" pitchFamily="50" charset="-128"/>
                <a:cs typeface="+mn-cs"/>
              </a:rPr>
              <a:t>Fundamental Principles</a:t>
            </a:r>
          </a:p>
        </p:txBody>
      </p:sp>
      <p:sp>
        <p:nvSpPr>
          <p:cNvPr id="7" name="正方形/長方形 6">
            <a:extLst>
              <a:ext uri="{FF2B5EF4-FFF2-40B4-BE49-F238E27FC236}">
                <a16:creationId xmlns:a16="http://schemas.microsoft.com/office/drawing/2014/main" id="{FCDBFF3F-B3E8-6570-C7A8-320DEB2DF65E}"/>
              </a:ext>
            </a:extLst>
          </p:cNvPr>
          <p:cNvSpPr/>
          <p:nvPr/>
        </p:nvSpPr>
        <p:spPr>
          <a:xfrm>
            <a:off x="849368" y="1114183"/>
            <a:ext cx="3750497" cy="38063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r>
              <a:rPr lang="en-US" sz="1400" b="1" noProof="0" dirty="0">
                <a:solidFill>
                  <a:prstClr val="white"/>
                </a:solidFill>
                <a:ea typeface="BIZ UDPゴシック" panose="020B0400000000000000" pitchFamily="50" charset="-128"/>
              </a:rPr>
              <a:t>Urban functions that support growth</a:t>
            </a:r>
          </a:p>
        </p:txBody>
      </p:sp>
      <p:sp>
        <p:nvSpPr>
          <p:cNvPr id="44" name="正方形/長方形 43">
            <a:extLst>
              <a:ext uri="{FF2B5EF4-FFF2-40B4-BE49-F238E27FC236}">
                <a16:creationId xmlns:a16="http://schemas.microsoft.com/office/drawing/2014/main" id="{52D63712-2381-56F3-6EA4-B8B993155774}"/>
              </a:ext>
            </a:extLst>
          </p:cNvPr>
          <p:cNvSpPr/>
          <p:nvPr/>
        </p:nvSpPr>
        <p:spPr>
          <a:xfrm>
            <a:off x="5306137" y="1110799"/>
            <a:ext cx="3750497" cy="3834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r>
              <a:rPr lang="en-US" sz="1400" b="1" i="0" u="none" strike="noStrike" kern="1200" cap="none" spc="0" normalizeH="0" noProof="0" dirty="0">
                <a:ln>
                  <a:noFill/>
                </a:ln>
                <a:solidFill>
                  <a:prstClr val="white"/>
                </a:solidFill>
                <a:effectLst/>
                <a:uLnTx/>
                <a:uFillTx/>
                <a:ea typeface="BIZ UDPゴシック" panose="020B0400000000000000" pitchFamily="50" charset="-128"/>
                <a:cs typeface="+mn-cs"/>
              </a:rPr>
              <a:t>Urban functions that support daily life</a:t>
            </a:r>
          </a:p>
        </p:txBody>
      </p:sp>
      <p:sp>
        <p:nvSpPr>
          <p:cNvPr id="8" name="スライド番号プレースホルダー 1">
            <a:extLst>
              <a:ext uri="{FF2B5EF4-FFF2-40B4-BE49-F238E27FC236}">
                <a16:creationId xmlns:a16="http://schemas.microsoft.com/office/drawing/2014/main" id="{B7D45FAF-C164-8139-A67F-679748F0173E}"/>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55</a:t>
            </a:fld>
            <a:endParaRPr kumimoji="1" lang="en-US" noProof="0" dirty="0">
              <a:latin typeface="+mn-lt"/>
            </a:endParaRPr>
          </a:p>
        </p:txBody>
      </p:sp>
      <p:sp>
        <p:nvSpPr>
          <p:cNvPr id="9" name="正方形/長方形 8">
            <a:extLst>
              <a:ext uri="{FF2B5EF4-FFF2-40B4-BE49-F238E27FC236}">
                <a16:creationId xmlns:a16="http://schemas.microsoft.com/office/drawing/2014/main" id="{91E17E29-ED9C-B60F-5D03-E9E94E7C5AF9}"/>
              </a:ext>
            </a:extLst>
          </p:cNvPr>
          <p:cNvSpPr/>
          <p:nvPr/>
        </p:nvSpPr>
        <p:spPr>
          <a:xfrm>
            <a:off x="0" y="68851"/>
            <a:ext cx="9906000" cy="400110"/>
          </a:xfrm>
          <a:prstGeom prst="rect">
            <a:avLst/>
          </a:prstGeom>
          <a:noFill/>
        </p:spPr>
        <p:txBody>
          <a:bodyPr wrap="square" lIns="91440" tIns="45720" rIns="91440" bIns="45720" rtlCol="0" anchor="t">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2000" b="1" i="0" u="none" strike="noStrike" kern="1200" cap="none" normalizeH="0" noProof="0" dirty="0">
                <a:ln>
                  <a:noFill/>
                </a:ln>
                <a:solidFill>
                  <a:prstClr val="white"/>
                </a:solidFill>
                <a:effectLst/>
                <a:uLnTx/>
                <a:uFillTx/>
                <a:ea typeface="HGS創英角ｺﾞｼｯｸUB"/>
              </a:rPr>
              <a:t>5. A City with Advanced </a:t>
            </a:r>
            <a:r>
              <a:rPr lang="en-US" sz="2000" b="1" noProof="0" dirty="0">
                <a:solidFill>
                  <a:prstClr val="white"/>
                </a:solidFill>
                <a:ea typeface="HGS創英角ｺﾞｼｯｸUB"/>
              </a:rPr>
              <a:t>U</a:t>
            </a:r>
            <a:r>
              <a:rPr lang="en-US" sz="2000" b="1" i="0" u="none" strike="noStrike" kern="1200" cap="none" normalizeH="0" noProof="0" dirty="0">
                <a:ln>
                  <a:noFill/>
                </a:ln>
                <a:solidFill>
                  <a:prstClr val="white"/>
                </a:solidFill>
                <a:effectLst/>
                <a:uLnTx/>
                <a:uFillTx/>
                <a:ea typeface="HGS創英角ｺﾞｼｯｸUB"/>
              </a:rPr>
              <a:t>rban </a:t>
            </a:r>
            <a:r>
              <a:rPr lang="en-US" sz="2000" b="1" noProof="0" dirty="0">
                <a:solidFill>
                  <a:prstClr val="white"/>
                </a:solidFill>
                <a:ea typeface="HGS創英角ｺﾞｼｯｸUB"/>
              </a:rPr>
              <a:t>F</a:t>
            </a:r>
            <a:r>
              <a:rPr lang="en-US" sz="2000" b="1" i="0" u="none" strike="noStrike" kern="1200" cap="none" normalizeH="0" noProof="0" dirty="0">
                <a:ln>
                  <a:noFill/>
                </a:ln>
                <a:solidFill>
                  <a:prstClr val="white"/>
                </a:solidFill>
                <a:effectLst/>
                <a:uLnTx/>
                <a:uFillTx/>
                <a:ea typeface="HGS創英角ｺﾞｼｯｸUB"/>
              </a:rPr>
              <a:t>unctions that Support </a:t>
            </a:r>
            <a:r>
              <a:rPr lang="en-US" sz="2000" b="1" noProof="0" dirty="0">
                <a:solidFill>
                  <a:prstClr val="white"/>
                </a:solidFill>
                <a:ea typeface="HGS創英角ｺﾞｼｯｸUB"/>
              </a:rPr>
              <a:t>G</a:t>
            </a:r>
            <a:r>
              <a:rPr lang="en-US" sz="2000" b="1" i="0" u="none" strike="noStrike" kern="1200" cap="none" normalizeH="0" noProof="0" dirty="0">
                <a:ln>
                  <a:noFill/>
                </a:ln>
                <a:solidFill>
                  <a:prstClr val="white"/>
                </a:solidFill>
                <a:effectLst/>
                <a:uLnTx/>
                <a:uFillTx/>
                <a:ea typeface="HGS創英角ｺﾞｼｯｸUB"/>
              </a:rPr>
              <a:t>rowth</a:t>
            </a:r>
          </a:p>
        </p:txBody>
      </p:sp>
      <p:sp>
        <p:nvSpPr>
          <p:cNvPr id="4" name="円/楕円 72">
            <a:extLst>
              <a:ext uri="{FF2B5EF4-FFF2-40B4-BE49-F238E27FC236}">
                <a16:creationId xmlns:a16="http://schemas.microsoft.com/office/drawing/2014/main" id="{BB66A997-06ED-AC00-FA09-2BB0C12D17A2}"/>
              </a:ext>
            </a:extLst>
          </p:cNvPr>
          <p:cNvSpPr/>
          <p:nvPr/>
        </p:nvSpPr>
        <p:spPr>
          <a:xfrm>
            <a:off x="6597701" y="5309267"/>
            <a:ext cx="2700000" cy="900000"/>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714" b="1" noProof="0" dirty="0">
              <a:solidFill>
                <a:prstClr val="black"/>
              </a:solidFill>
              <a:ea typeface="Meiryo UI" panose="020B0604030504040204" pitchFamily="50" charset="-128"/>
            </a:endParaRPr>
          </a:p>
        </p:txBody>
      </p:sp>
      <p:sp>
        <p:nvSpPr>
          <p:cNvPr id="10" name="円/楕円 72">
            <a:extLst>
              <a:ext uri="{FF2B5EF4-FFF2-40B4-BE49-F238E27FC236}">
                <a16:creationId xmlns:a16="http://schemas.microsoft.com/office/drawing/2014/main" id="{7EF22DA2-F87C-585E-5B52-7115017D86EA}"/>
              </a:ext>
            </a:extLst>
          </p:cNvPr>
          <p:cNvSpPr/>
          <p:nvPr/>
        </p:nvSpPr>
        <p:spPr>
          <a:xfrm>
            <a:off x="692902" y="5309092"/>
            <a:ext cx="2700000" cy="900000"/>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714" b="1" i="0" u="none" strike="noStrike" kern="1200" cap="none" spc="0" normalizeH="0" baseline="0" noProof="0" dirty="0">
              <a:ln>
                <a:noFill/>
              </a:ln>
              <a:solidFill>
                <a:prstClr val="black"/>
              </a:solidFill>
              <a:effectLst/>
              <a:uLnTx/>
              <a:uFillTx/>
              <a:ea typeface="Meiryo UI" panose="020B0604030504040204" pitchFamily="50" charset="-128"/>
              <a:cs typeface="Meiryo UI" panose="020B0604030504040204" pitchFamily="50" charset="-128"/>
            </a:endParaRPr>
          </a:p>
        </p:txBody>
      </p:sp>
      <p:sp>
        <p:nvSpPr>
          <p:cNvPr id="11" name="円/楕円 72">
            <a:extLst>
              <a:ext uri="{FF2B5EF4-FFF2-40B4-BE49-F238E27FC236}">
                <a16:creationId xmlns:a16="http://schemas.microsoft.com/office/drawing/2014/main" id="{87DE9555-7285-CB97-4FAF-6DC35409E922}"/>
              </a:ext>
            </a:extLst>
          </p:cNvPr>
          <p:cNvSpPr/>
          <p:nvPr/>
        </p:nvSpPr>
        <p:spPr>
          <a:xfrm>
            <a:off x="3609754" y="5309267"/>
            <a:ext cx="2700000" cy="90000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714" b="1" noProof="0" dirty="0">
              <a:solidFill>
                <a:prstClr val="black"/>
              </a:solidFill>
              <a:ea typeface="Meiryo UI" panose="020B0604030504040204" pitchFamily="50" charset="-128"/>
            </a:endParaRPr>
          </a:p>
        </p:txBody>
      </p:sp>
      <p:sp>
        <p:nvSpPr>
          <p:cNvPr id="12" name="円/楕円 72">
            <a:extLst>
              <a:ext uri="{FF2B5EF4-FFF2-40B4-BE49-F238E27FC236}">
                <a16:creationId xmlns:a16="http://schemas.microsoft.com/office/drawing/2014/main" id="{54BC12A2-53D2-7FCD-F9E3-575F6D8C6A3D}"/>
              </a:ext>
            </a:extLst>
          </p:cNvPr>
          <p:cNvSpPr/>
          <p:nvPr/>
        </p:nvSpPr>
        <p:spPr>
          <a:xfrm>
            <a:off x="644577" y="5309092"/>
            <a:ext cx="2786237" cy="9313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800"/>
              </a:lnSpc>
              <a:spcBef>
                <a:spcPts val="0"/>
              </a:spcBef>
              <a:spcAft>
                <a:spcPts val="0"/>
              </a:spcAft>
              <a:buClrTx/>
              <a:buSzTx/>
              <a:buFontTx/>
              <a:buNone/>
              <a:tabLst/>
              <a:defRPr/>
            </a:pPr>
            <a:r>
              <a:rPr lang="en-US" b="1" i="0" u="none" strike="noStrike" kern="1200" cap="none" spc="0" normalizeH="0" noProof="0" dirty="0">
                <a:ln>
                  <a:noFill/>
                </a:ln>
                <a:solidFill>
                  <a:schemeClr val="tx1"/>
                </a:solidFill>
                <a:effectLst/>
                <a:uLnTx/>
                <a:uFillTx/>
                <a:ea typeface="BIZ UDPゴシック" panose="020B0400000000000000" pitchFamily="50" charset="-128"/>
                <a:cs typeface="Meiryo UI" panose="020B0604030504040204" pitchFamily="50" charset="-128"/>
              </a:rPr>
              <a:t>[1] Developing new industrial hubs for attracting visitors and stimulating exchange</a:t>
            </a:r>
          </a:p>
        </p:txBody>
      </p:sp>
      <p:sp>
        <p:nvSpPr>
          <p:cNvPr id="13" name="円/楕円 72">
            <a:extLst>
              <a:ext uri="{FF2B5EF4-FFF2-40B4-BE49-F238E27FC236}">
                <a16:creationId xmlns:a16="http://schemas.microsoft.com/office/drawing/2014/main" id="{E5DD1ECC-BBC4-FB59-ACDE-1E6879D8BDBC}"/>
              </a:ext>
            </a:extLst>
          </p:cNvPr>
          <p:cNvSpPr/>
          <p:nvPr/>
        </p:nvSpPr>
        <p:spPr>
          <a:xfrm>
            <a:off x="3558248" y="5420997"/>
            <a:ext cx="2862058" cy="72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ts val="1800"/>
              </a:lnSpc>
            </a:pPr>
            <a:r>
              <a:rPr lang="en-US" b="1" noProof="0" dirty="0">
                <a:solidFill>
                  <a:schemeClr val="tx1"/>
                </a:solidFill>
                <a:ea typeface="BIZ UDPゴシック" panose="020B0400000000000000" pitchFamily="50" charset="-128"/>
              </a:rPr>
              <a:t>[2] Developing transport infrastructure</a:t>
            </a:r>
          </a:p>
        </p:txBody>
      </p:sp>
      <p:sp>
        <p:nvSpPr>
          <p:cNvPr id="14" name="円/楕円 72">
            <a:extLst>
              <a:ext uri="{FF2B5EF4-FFF2-40B4-BE49-F238E27FC236}">
                <a16:creationId xmlns:a16="http://schemas.microsoft.com/office/drawing/2014/main" id="{89823AD3-3C19-6673-BBC3-07FB18F7A88A}"/>
              </a:ext>
            </a:extLst>
          </p:cNvPr>
          <p:cNvSpPr/>
          <p:nvPr/>
        </p:nvSpPr>
        <p:spPr>
          <a:xfrm>
            <a:off x="6547740" y="5419689"/>
            <a:ext cx="2786237" cy="72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ts val="1800"/>
              </a:lnSpc>
            </a:pPr>
            <a:r>
              <a:rPr lang="en-US" b="1" noProof="0" dirty="0">
                <a:solidFill>
                  <a:prstClr val="black"/>
                </a:solidFill>
                <a:ea typeface="BIZ UDPゴシック" panose="020B0400000000000000" pitchFamily="50" charset="-128"/>
              </a:rPr>
              <a:t>[3] Community development　</a:t>
            </a:r>
          </a:p>
        </p:txBody>
      </p:sp>
    </p:spTree>
    <p:extLst>
      <p:ext uri="{BB962C8B-B14F-4D97-AF65-F5344CB8AC3E}">
        <p14:creationId xmlns:p14="http://schemas.microsoft.com/office/powerpoint/2010/main" val="19756402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0">
            <a:extLst>
              <a:ext uri="{FF2B5EF4-FFF2-40B4-BE49-F238E27FC236}">
                <a16:creationId xmlns:a16="http://schemas.microsoft.com/office/drawing/2014/main" id="{A25C2451-B6FF-473A-933C-6FF43D1A4A41}"/>
              </a:ext>
            </a:extLst>
          </p:cNvPr>
          <p:cNvSpPr txBox="1"/>
          <p:nvPr/>
        </p:nvSpPr>
        <p:spPr>
          <a:xfrm>
            <a:off x="0" y="783772"/>
            <a:ext cx="4080682"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(1) East-west urban axis</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13" name="四角形: 角を丸くする 12">
            <a:extLst>
              <a:ext uri="{FF2B5EF4-FFF2-40B4-BE49-F238E27FC236}">
                <a16:creationId xmlns:a16="http://schemas.microsoft.com/office/drawing/2014/main" id="{56AF016C-8035-4982-A926-AB395FBE9669}"/>
              </a:ext>
            </a:extLst>
          </p:cNvPr>
          <p:cNvSpPr/>
          <p:nvPr/>
        </p:nvSpPr>
        <p:spPr>
          <a:xfrm>
            <a:off x="350108" y="1018380"/>
            <a:ext cx="9190478" cy="1293020"/>
          </a:xfrm>
          <a:prstGeom prst="roundRect">
            <a:avLst>
              <a:gd name="adj" fmla="val 0"/>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pPr marL="120650" indent="-120650" rtl="0"/>
            <a:r>
              <a:rPr lang="en-US" sz="900" noProof="0" dirty="0">
                <a:solidFill>
                  <a:schemeClr val="tx1"/>
                </a:solidFill>
                <a:ea typeface="游ゴシック"/>
              </a:rPr>
              <a:t>○ In addition to the </a:t>
            </a:r>
            <a:r>
              <a:rPr lang="en-US" sz="900" b="1" noProof="0" dirty="0">
                <a:solidFill>
                  <a:schemeClr val="tx1"/>
                </a:solidFill>
                <a:ea typeface="游ゴシック"/>
              </a:rPr>
              <a:t>north-south urban axis </a:t>
            </a:r>
            <a:r>
              <a:rPr lang="en-US" sz="900" noProof="0" dirty="0">
                <a:solidFill>
                  <a:schemeClr val="tx1"/>
                </a:solidFill>
                <a:ea typeface="游ゴシック"/>
              </a:rPr>
              <a:t>that has underpinned Osaka’s development to date, </a:t>
            </a:r>
            <a:r>
              <a:rPr lang="en-US" sz="900" b="1" noProof="0" dirty="0">
                <a:solidFill>
                  <a:schemeClr val="tx1"/>
                </a:solidFill>
                <a:ea typeface="游ゴシック"/>
              </a:rPr>
              <a:t>east-west urban axis </a:t>
            </a:r>
            <a:r>
              <a:rPr lang="en-US" sz="900" noProof="0" dirty="0">
                <a:solidFill>
                  <a:schemeClr val="tx1"/>
                </a:solidFill>
                <a:ea typeface="游ゴシック"/>
              </a:rPr>
              <a:t>connecting wider areas of exchange, tourism, and industry will be focused, taking advantage of the Expo.</a:t>
            </a:r>
          </a:p>
          <a:p>
            <a:pPr marL="120650" indent="-120650" rtl="0"/>
            <a:r>
              <a:rPr lang="en-US" sz="900" noProof="0" dirty="0">
                <a:solidFill>
                  <a:schemeClr val="tx1"/>
                </a:solidFill>
                <a:ea typeface="游ゴシック"/>
              </a:rPr>
              <a:t>○ As a hub for the western region, we aim to create an international tourism hub on </a:t>
            </a:r>
            <a:r>
              <a:rPr lang="en-US" sz="900" b="1" noProof="0" dirty="0">
                <a:solidFill>
                  <a:schemeClr val="tx1"/>
                </a:solidFill>
                <a:ea typeface="游ゴシック"/>
              </a:rPr>
              <a:t>Yumeshima</a:t>
            </a:r>
            <a:r>
              <a:rPr lang="en-US" sz="900" noProof="0" dirty="0">
                <a:solidFill>
                  <a:schemeClr val="tx1"/>
                </a:solidFill>
                <a:ea typeface="游ゴシック"/>
              </a:rPr>
              <a:t> using the former Expo site, while promoting public-private partnerships in areas such as </a:t>
            </a:r>
            <a:r>
              <a:rPr lang="en-US" sz="900" noProof="0" dirty="0" err="1">
                <a:solidFill>
                  <a:schemeClr val="tx1"/>
                </a:solidFill>
                <a:ea typeface="游ゴシック"/>
              </a:rPr>
              <a:t>Maishima</a:t>
            </a:r>
            <a:r>
              <a:rPr lang="en-US" sz="900" noProof="0" dirty="0">
                <a:solidFill>
                  <a:schemeClr val="tx1"/>
                </a:solidFill>
                <a:ea typeface="游ゴシック"/>
              </a:rPr>
              <a:t>, Sakishima, western Konohana, and </a:t>
            </a:r>
            <a:r>
              <a:rPr lang="en-US" sz="900" noProof="0" dirty="0" err="1">
                <a:solidFill>
                  <a:schemeClr val="tx1"/>
                </a:solidFill>
                <a:ea typeface="游ゴシック"/>
              </a:rPr>
              <a:t>Tempozan</a:t>
            </a:r>
            <a:r>
              <a:rPr lang="en-US" sz="900" noProof="0" dirty="0">
                <a:solidFill>
                  <a:schemeClr val="tx1"/>
                </a:solidFill>
                <a:ea typeface="游ゴシック"/>
              </a:rPr>
              <a:t> / Chikko, working together with the Yumeshima project, thereby enhancing the appeal of the entire bay area.</a:t>
            </a:r>
          </a:p>
          <a:p>
            <a:pPr marL="120650" indent="-120650" rtl="0"/>
            <a:r>
              <a:rPr lang="en-US" sz="900" noProof="0" dirty="0">
                <a:solidFill>
                  <a:schemeClr val="tx1"/>
                </a:solidFill>
                <a:ea typeface="游ゴシック"/>
              </a:rPr>
              <a:t>○ As a hub for the eastern region, and with the aim of establishing an international innovation hub in the </a:t>
            </a:r>
            <a:r>
              <a:rPr lang="en-US" sz="900" b="1" noProof="0" dirty="0">
                <a:solidFill>
                  <a:schemeClr val="tx1"/>
                </a:solidFill>
                <a:ea typeface="游ゴシック"/>
              </a:rPr>
              <a:t>area surrounding Osaka Castle Park</a:t>
            </a:r>
            <a:r>
              <a:rPr lang="en-US" sz="900" noProof="0" dirty="0">
                <a:solidFill>
                  <a:schemeClr val="tx1"/>
                </a:solidFill>
                <a:ea typeface="游ゴシック"/>
              </a:rPr>
              <a:t>, creating the environment for accepting international talent, and strengthening international tourism functions, we will, in accordance with the Urban Development Policy for the Area around Osaka Castle Park, promote integrated urban development across three areas—the vicinity of </a:t>
            </a:r>
            <a:r>
              <a:rPr lang="en-US" sz="900" noProof="0" dirty="0" err="1">
                <a:solidFill>
                  <a:schemeClr val="tx1"/>
                </a:solidFill>
                <a:ea typeface="游ゴシック"/>
              </a:rPr>
              <a:t>Kyobashi</a:t>
            </a:r>
            <a:r>
              <a:rPr lang="en-US" sz="900" noProof="0" dirty="0">
                <a:solidFill>
                  <a:schemeClr val="tx1"/>
                </a:solidFill>
                <a:ea typeface="游ゴシック"/>
              </a:rPr>
              <a:t> Station, Osaka Business Park Station, and the eastern Osaka Castle area (around </a:t>
            </a:r>
            <a:r>
              <a:rPr lang="en-US" sz="900" noProof="0" dirty="0" err="1">
                <a:solidFill>
                  <a:schemeClr val="tx1"/>
                </a:solidFill>
                <a:ea typeface="游ゴシック"/>
              </a:rPr>
              <a:t>Morinomiya</a:t>
            </a:r>
            <a:r>
              <a:rPr lang="en-US" sz="900" noProof="0" dirty="0">
                <a:solidFill>
                  <a:schemeClr val="tx1"/>
                </a:solidFill>
                <a:ea typeface="游ゴシック"/>
              </a:rPr>
              <a:t>). We will also make effort to enhance the area’s status as a hub across the entire region, including the surrounding areas. Also in the </a:t>
            </a:r>
            <a:r>
              <a:rPr lang="en-US" sz="900" b="1" noProof="0" dirty="0">
                <a:solidFill>
                  <a:schemeClr val="tx1"/>
                </a:solidFill>
                <a:ea typeface="游ゴシック"/>
              </a:rPr>
              <a:t>eastern Osaka</a:t>
            </a:r>
            <a:r>
              <a:rPr lang="en-US" sz="900" noProof="0" dirty="0">
                <a:solidFill>
                  <a:schemeClr val="tx1"/>
                </a:solidFill>
                <a:ea typeface="游ゴシック"/>
              </a:rPr>
              <a:t>, we will collaborate with the local council to promote urban development around Nagata and </a:t>
            </a:r>
            <a:r>
              <a:rPr lang="en-US" sz="900" noProof="0" dirty="0" err="1">
                <a:solidFill>
                  <a:schemeClr val="tx1"/>
                </a:solidFill>
                <a:ea typeface="游ゴシック"/>
              </a:rPr>
              <a:t>Aramoto</a:t>
            </a:r>
            <a:r>
              <a:rPr lang="en-US" sz="900" noProof="0" dirty="0">
                <a:solidFill>
                  <a:schemeClr val="tx1"/>
                </a:solidFill>
                <a:ea typeface="游ゴシック"/>
              </a:rPr>
              <a:t> stations.</a:t>
            </a:r>
            <a:endParaRPr kumimoji="1" lang="en-US" sz="900" noProof="0" dirty="0">
              <a:solidFill>
                <a:schemeClr val="tx1"/>
              </a:solidFill>
              <a:ea typeface="游ゴシック"/>
            </a:endParaRPr>
          </a:p>
          <a:p>
            <a:pPr rtl="0"/>
            <a:r>
              <a:rPr lang="en-US" sz="900" noProof="0" dirty="0">
                <a:solidFill>
                  <a:schemeClr val="tx1"/>
                </a:solidFill>
                <a:ea typeface="游ゴシック"/>
              </a:rPr>
              <a:t>　</a:t>
            </a:r>
            <a:endParaRPr kumimoji="1" lang="en-US" sz="900" noProof="0" dirty="0">
              <a:solidFill>
                <a:schemeClr val="tx1"/>
              </a:solidFill>
              <a:ea typeface="游ゴシック"/>
            </a:endParaRPr>
          </a:p>
        </p:txBody>
      </p:sp>
      <p:sp>
        <p:nvSpPr>
          <p:cNvPr id="16" name="正方形/長方形 15">
            <a:extLst>
              <a:ext uri="{FF2B5EF4-FFF2-40B4-BE49-F238E27FC236}">
                <a16:creationId xmlns:a16="http://schemas.microsoft.com/office/drawing/2014/main" id="{7B4CAEC8-8C61-4299-A3F1-3E2A720F24A2}"/>
              </a:ext>
            </a:extLst>
          </p:cNvPr>
          <p:cNvSpPr/>
          <p:nvPr/>
        </p:nvSpPr>
        <p:spPr>
          <a:xfrm>
            <a:off x="0" y="68851"/>
            <a:ext cx="9906000" cy="400110"/>
          </a:xfrm>
          <a:prstGeom prst="rect">
            <a:avLst/>
          </a:prstGeom>
          <a:noFill/>
        </p:spPr>
        <p:txBody>
          <a:bodyPr wrap="square" lIns="91440" tIns="45720" rIns="91440" bIns="45720" rtlCol="0" anchor="t">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2000" b="1" i="0" u="none" strike="noStrike" kern="1200" cap="none" spc="0" normalizeH="0" noProof="0" dirty="0">
                <a:ln>
                  <a:noFill/>
                </a:ln>
                <a:solidFill>
                  <a:prstClr val="white"/>
                </a:solidFill>
                <a:effectLst/>
                <a:uLnTx/>
                <a:uFillTx/>
                <a:ea typeface="HGS創英角ｺﾞｼｯｸUB"/>
              </a:rPr>
              <a:t>5. A City with Advanced </a:t>
            </a:r>
            <a:r>
              <a:rPr lang="en-US" sz="2000" b="1" noProof="0" dirty="0">
                <a:solidFill>
                  <a:prstClr val="white"/>
                </a:solidFill>
                <a:ea typeface="HGS創英角ｺﾞｼｯｸUB"/>
              </a:rPr>
              <a:t>Ur</a:t>
            </a:r>
            <a:r>
              <a:rPr lang="en-US" sz="2000" b="1" i="0" u="none" strike="noStrike" kern="1200" cap="none" spc="0" normalizeH="0" noProof="0" dirty="0">
                <a:ln>
                  <a:noFill/>
                </a:ln>
                <a:solidFill>
                  <a:prstClr val="white"/>
                </a:solidFill>
                <a:effectLst/>
                <a:uLnTx/>
                <a:uFillTx/>
                <a:ea typeface="HGS創英角ｺﾞｼｯｸUB"/>
              </a:rPr>
              <a:t>ban </a:t>
            </a:r>
            <a:r>
              <a:rPr lang="en-US" sz="2000" b="1" noProof="0" dirty="0">
                <a:solidFill>
                  <a:prstClr val="white"/>
                </a:solidFill>
                <a:ea typeface="HGS創英角ｺﾞｼｯｸUB"/>
              </a:rPr>
              <a:t>F</a:t>
            </a:r>
            <a:r>
              <a:rPr lang="en-US" sz="2000" b="1" i="0" u="none" strike="noStrike" kern="1200" cap="none" spc="0" normalizeH="0" noProof="0" dirty="0">
                <a:ln>
                  <a:noFill/>
                </a:ln>
                <a:solidFill>
                  <a:prstClr val="white"/>
                </a:solidFill>
                <a:effectLst/>
                <a:uLnTx/>
                <a:uFillTx/>
                <a:ea typeface="HGS創英角ｺﾞｼｯｸUB"/>
              </a:rPr>
              <a:t>unctions that Support </a:t>
            </a:r>
            <a:r>
              <a:rPr lang="en-US" sz="2000" b="1" noProof="0" dirty="0">
                <a:solidFill>
                  <a:prstClr val="white"/>
                </a:solidFill>
                <a:ea typeface="HGS創英角ｺﾞｼｯｸUB"/>
              </a:rPr>
              <a:t>G</a:t>
            </a:r>
            <a:r>
              <a:rPr lang="en-US" sz="2000" b="1" i="0" u="none" strike="noStrike" kern="1200" cap="none" spc="0" normalizeH="0" noProof="0" dirty="0">
                <a:ln>
                  <a:noFill/>
                </a:ln>
                <a:solidFill>
                  <a:prstClr val="white"/>
                </a:solidFill>
                <a:effectLst/>
                <a:uLnTx/>
                <a:uFillTx/>
                <a:ea typeface="HGS創英角ｺﾞｼｯｸUB"/>
              </a:rPr>
              <a:t>rowth</a:t>
            </a:r>
          </a:p>
        </p:txBody>
      </p:sp>
      <p:sp>
        <p:nvSpPr>
          <p:cNvPr id="17" name="正方形/長方形 9">
            <a:extLst>
              <a:ext uri="{FF2B5EF4-FFF2-40B4-BE49-F238E27FC236}">
                <a16:creationId xmlns:a16="http://schemas.microsoft.com/office/drawing/2014/main" id="{E445B585-9C1F-32B1-19D5-370E4E1613BD}"/>
              </a:ext>
            </a:extLst>
          </p:cNvPr>
          <p:cNvSpPr/>
          <p:nvPr/>
        </p:nvSpPr>
        <p:spPr>
          <a:xfrm>
            <a:off x="197709" y="2368550"/>
            <a:ext cx="9495274" cy="4460873"/>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rPr>
              <a:t>1) Urban development in Yumeshima</a:t>
            </a:r>
            <a:endParaRPr lang="en-US" sz="1100" b="1" noProof="0" dirty="0">
              <a:solidFill>
                <a:schemeClr val="tx1"/>
              </a:solidFill>
              <a:ea typeface="游ゴシック"/>
              <a:cs typeface="Calibri"/>
            </a:endParaRPr>
          </a:p>
          <a:p>
            <a:pPr rtl="0">
              <a:spcBef>
                <a:spcPts val="300"/>
              </a:spcBef>
            </a:pPr>
            <a:r>
              <a:rPr lang="en-US" sz="1100" b="1" noProof="0" dirty="0">
                <a:solidFill>
                  <a:schemeClr val="tx1"/>
                </a:solidFill>
                <a:ea typeface="游ゴシック"/>
              </a:rPr>
              <a:t>　・Yumeshima Phase 1 Development (Urban development centered on an Integrated Resort (IR))</a:t>
            </a:r>
            <a:endParaRPr lang="en-US" sz="1100" b="1" noProof="0" dirty="0">
              <a:solidFill>
                <a:schemeClr val="tx1"/>
              </a:solidFill>
              <a:ea typeface="游ゴシック"/>
              <a:cs typeface="Calibri"/>
            </a:endParaRPr>
          </a:p>
          <a:p>
            <a:pPr marL="508000" indent="-508000" rtl="0"/>
            <a:r>
              <a:rPr lang="en-US" sz="900" noProof="0" dirty="0">
                <a:solidFill>
                  <a:schemeClr val="tx1"/>
                </a:solidFill>
                <a:ea typeface="游ゴシック"/>
              </a:rPr>
              <a:t>　　　⇒ We aim to open a world-class, growth-oriented integrated resort comprising international conference rooms, exhibition halls, hotels, restaurants, entertainment facilities and a casino in autumn 2030.</a:t>
            </a:r>
            <a:endParaRPr lang="en-US" sz="900" noProof="0" dirty="0">
              <a:solidFill>
                <a:schemeClr val="tx1"/>
              </a:solidFill>
              <a:ea typeface="游ゴシック"/>
              <a:cs typeface="Calibri"/>
            </a:endParaRPr>
          </a:p>
          <a:p>
            <a:pPr rtl="0">
              <a:spcBef>
                <a:spcPts val="400"/>
              </a:spcBef>
            </a:pPr>
            <a:r>
              <a:rPr lang="en-US" sz="900" noProof="0" dirty="0">
                <a:solidFill>
                  <a:schemeClr val="tx1"/>
                </a:solidFill>
                <a:ea typeface="游ゴシック"/>
              </a:rPr>
              <a:t>　　　　(Main facilities)</a:t>
            </a:r>
            <a:endParaRPr lang="en-US" sz="900" noProof="0" dirty="0">
              <a:solidFill>
                <a:schemeClr val="tx1"/>
              </a:solidFill>
              <a:ea typeface="游ゴシック"/>
              <a:cs typeface="Calibri"/>
            </a:endParaRPr>
          </a:p>
          <a:p>
            <a:pPr rtl="0"/>
            <a:r>
              <a:rPr lang="en-US" sz="900" noProof="0" dirty="0">
                <a:solidFill>
                  <a:schemeClr val="tx1"/>
                </a:solidFill>
                <a:ea typeface="游ゴシック"/>
              </a:rPr>
              <a:t>　　　　　　・World-class all-in-one MICE facility　　・Facilities dedicated to creating and promoting the appeal of Osaka, the Kansai region and Japan　　　　　　</a:t>
            </a:r>
            <a:endParaRPr kumimoji="1" lang="en-US" sz="900" noProof="0" dirty="0">
              <a:solidFill>
                <a:schemeClr val="tx1"/>
              </a:solidFill>
              <a:ea typeface="游ゴシック"/>
            </a:endParaRPr>
          </a:p>
          <a:p>
            <a:pPr rtl="0"/>
            <a:r>
              <a:rPr lang="en-US" sz="900" noProof="0" dirty="0">
                <a:solidFill>
                  <a:schemeClr val="tx1"/>
                </a:solidFill>
                <a:ea typeface="游ゴシック"/>
              </a:rPr>
              <a:t>　　　　　　・Tourist information centers directing visitors to destinations across Japan         ・Unique accommodations tailored to guests’ needs</a:t>
            </a:r>
            <a:endParaRPr kumimoji="1" lang="en-US" sz="900" noProof="0" dirty="0">
              <a:solidFill>
                <a:schemeClr val="tx1"/>
              </a:solidFill>
              <a:ea typeface="游ゴシック"/>
            </a:endParaRPr>
          </a:p>
          <a:p>
            <a:pPr rtl="0"/>
            <a:r>
              <a:rPr lang="en-US" sz="900" noProof="0" dirty="0">
                <a:solidFill>
                  <a:schemeClr val="tx1"/>
                </a:solidFill>
                <a:ea typeface="游ゴシック"/>
              </a:rPr>
              <a:t>　　　　　　・Facilities contributing to visitors and guests, aiming to become an international entertainment hub          ・Fair and ethical casino facilities under world-class regulatory standards</a:t>
            </a:r>
            <a:endParaRPr lang="en-US" sz="900" noProof="0" dirty="0">
              <a:solidFill>
                <a:schemeClr val="tx1"/>
              </a:solidFill>
              <a:ea typeface="游ゴシック"/>
              <a:cs typeface="Calibri"/>
            </a:endParaRPr>
          </a:p>
          <a:p>
            <a:pPr rtl="0">
              <a:spcBef>
                <a:spcPts val="400"/>
              </a:spcBef>
            </a:pPr>
            <a:r>
              <a:rPr lang="en-US" sz="900" noProof="0" dirty="0">
                <a:solidFill>
                  <a:schemeClr val="tx1"/>
                </a:solidFill>
                <a:ea typeface="游ゴシック"/>
                <a:cs typeface="Calibri"/>
              </a:rPr>
              <a:t>　　　　(Facilities established by Osaka Prefecture and Osaka City to address concerns)</a:t>
            </a:r>
          </a:p>
          <a:p>
            <a:pPr rtl="0"/>
            <a:r>
              <a:rPr lang="en-US" sz="900" noProof="0" dirty="0">
                <a:solidFill>
                  <a:schemeClr val="tx1"/>
                </a:solidFill>
                <a:ea typeface="游ゴシック"/>
                <a:cs typeface="Calibri"/>
              </a:rPr>
              <a:t>　　　　　　・Establishing police facilities (such as police stations) and fire stations (Yumeshima)</a:t>
            </a:r>
          </a:p>
          <a:p>
            <a:pPr marL="900113" indent="-900113" rtl="0"/>
            <a:r>
              <a:rPr lang="en-US" sz="900" noProof="0" dirty="0">
                <a:solidFill>
                  <a:schemeClr val="tx1"/>
                </a:solidFill>
                <a:ea typeface="游ゴシック"/>
                <a:cs typeface="Calibri"/>
              </a:rPr>
              <a:t>　　　　　　・Establishing the Osaka Addiction Treatment Center (provisional name), a hub for addiction treatment across the prefecture (to be located in an easily accessible part of the prefecture)</a:t>
            </a:r>
          </a:p>
          <a:p>
            <a:pPr rtl="0">
              <a:spcBef>
                <a:spcPts val="300"/>
              </a:spcBef>
            </a:pPr>
            <a:r>
              <a:rPr lang="en-US" sz="1200" b="1" noProof="0" dirty="0">
                <a:solidFill>
                  <a:schemeClr val="tx1"/>
                </a:solidFill>
                <a:ea typeface="游ゴシック"/>
                <a:cs typeface="Calibri"/>
              </a:rPr>
              <a:t>　・The second phase of Yumeshima (urban development inheriting the Expo legacy)</a:t>
            </a:r>
            <a:endParaRPr lang="en-US" sz="1200" noProof="0" dirty="0">
              <a:solidFill>
                <a:schemeClr val="tx1"/>
              </a:solidFill>
              <a:ea typeface="游ゴシック"/>
              <a:cs typeface="Calibri"/>
            </a:endParaRPr>
          </a:p>
          <a:p>
            <a:pPr marL="523875" indent="-523875" rtl="0"/>
            <a:r>
              <a:rPr lang="en-US" sz="1000" noProof="0" dirty="0">
                <a:solidFill>
                  <a:schemeClr val="tx1"/>
                </a:solidFill>
                <a:ea typeface="游ゴシック"/>
                <a:cs typeface="Calibri"/>
              </a:rPr>
              <a:t>　　　⇒ Building on the Yumeshima Phase 2 Area Master Plan, and with a view to inheriting the spirit of the Expo and achieving a “future society” through the creation of an international tourism hub, we plan to solicit development proposals.　　　　</a:t>
            </a:r>
            <a:endParaRPr lang="en-US" sz="1000" noProof="0" dirty="0">
              <a:solidFill>
                <a:schemeClr val="tx1"/>
              </a:solidFill>
              <a:ea typeface="Meiryo UI"/>
              <a:cs typeface="Calibri"/>
            </a:endParaRPr>
          </a:p>
          <a:p>
            <a:pPr rtl="0">
              <a:spcBef>
                <a:spcPts val="300"/>
              </a:spcBef>
            </a:pPr>
            <a:r>
              <a:rPr lang="en-US" sz="1000" noProof="0" dirty="0">
                <a:solidFill>
                  <a:schemeClr val="tx1"/>
                </a:solidFill>
                <a:ea typeface="游ゴシック"/>
                <a:cs typeface="Calibri"/>
              </a:rPr>
              <a:t>　　　　(Major policies of the Yumeshima Phase 2 Area Master Plan)</a:t>
            </a:r>
            <a:endParaRPr lang="en-US" noProof="0" dirty="0">
              <a:solidFill>
                <a:schemeClr val="tx1"/>
              </a:solidFill>
              <a:ea typeface="游ゴシック"/>
              <a:cs typeface="Calibri"/>
            </a:endParaRPr>
          </a:p>
          <a:p>
            <a:pPr marL="2528888" indent="-2528888">
              <a:spcBef>
                <a:spcPts val="300"/>
              </a:spcBef>
            </a:pPr>
            <a:r>
              <a:rPr lang="en-US" sz="1000" noProof="0" dirty="0">
                <a:solidFill>
                  <a:schemeClr val="tx1"/>
                </a:solidFill>
                <a:ea typeface="游ゴシック"/>
                <a:cs typeface="Calibri"/>
              </a:rPr>
              <a:t>　　　　・Urban development policy:	Creating an entertainment city (creating spaces that offer an “extraordinary” experience by integrating water, greenery and vibrancy) while demonstrating, applying and integrating cutting-edge technologies, etc.　　　　　　　　　　　　　　　　　　　　</a:t>
            </a:r>
          </a:p>
          <a:p>
            <a:pPr marL="2516188" indent="-2516188" rtl="0">
              <a:spcBef>
                <a:spcPts val="300"/>
              </a:spcBef>
            </a:pPr>
            <a:r>
              <a:rPr lang="en-US" sz="1000" noProof="0" dirty="0">
                <a:solidFill>
                  <a:schemeClr val="tx1"/>
                </a:solidFill>
                <a:ea typeface="游ゴシック"/>
                <a:cs typeface="Calibri"/>
              </a:rPr>
              <a:t>　　　　・Inheriting the Expo soft legacy:	Implementing and demonstrating showcasing function of research findings and cutting-edge technologies as well as building smart city platforms</a:t>
            </a:r>
          </a:p>
          <a:p>
            <a:pPr marL="628650" indent="-628650" rtl="0">
              <a:spcBef>
                <a:spcPts val="300"/>
              </a:spcBef>
            </a:pPr>
            <a:r>
              <a:rPr lang="en-US" sz="1000" noProof="0" dirty="0">
                <a:solidFill>
                  <a:schemeClr val="tx1"/>
                </a:solidFill>
                <a:ea typeface="游ゴシック"/>
                <a:cs typeface="Calibri"/>
              </a:rPr>
              <a:t>　　　　・Inheriting the Expo hard legacy:	        Utilizing the Grand Roof Ring, the trees of the Forest of Tranquility, and the Osaka Healthcare Pavilion</a:t>
            </a:r>
          </a:p>
          <a:p>
            <a:pPr marL="3136900" indent="-3136900" rtl="0">
              <a:spcBef>
                <a:spcPts val="300"/>
              </a:spcBef>
            </a:pPr>
            <a:r>
              <a:rPr lang="en-US" sz="1000" noProof="0" dirty="0">
                <a:solidFill>
                  <a:schemeClr val="tx1"/>
                </a:solidFill>
                <a:ea typeface="游ゴシック"/>
                <a:cs typeface="Calibri"/>
              </a:rPr>
              <a:t>　　　　・Promoting DX and GX in urban development:　  Promoting urban development that drives the creation of a sustainable society by utilizing cutting-edge technologies such as IoT, AI and big data to realize safe and secure communities and improve the efficiency and optimization of urban functions, while leveraging environmental technologies and developing green infrastructure　　　　　　　　　　　　　　　　　　　　</a:t>
            </a:r>
          </a:p>
          <a:p>
            <a:pPr marL="2509838" indent="-2509838" rtl="0">
              <a:spcBef>
                <a:spcPts val="300"/>
              </a:spcBef>
              <a:tabLst>
                <a:tab pos="2600325" algn="l"/>
              </a:tabLst>
            </a:pPr>
            <a:r>
              <a:rPr lang="en-US" sz="1000" noProof="0" dirty="0">
                <a:solidFill>
                  <a:schemeClr val="tx1"/>
                </a:solidFill>
                <a:ea typeface="游ゴシック"/>
                <a:cs typeface="Calibri"/>
              </a:rPr>
              <a:t>　　　　・Implementing area management:	Establishing a framework in which developers take the lead in “nurturing” the town through “town revitalization,” “creating vibrancy” and “safety and security”</a:t>
            </a:r>
          </a:p>
          <a:p>
            <a:pPr rtl="0">
              <a:spcBef>
                <a:spcPts val="300"/>
              </a:spcBef>
            </a:pPr>
            <a:r>
              <a:rPr lang="en-US" sz="1000" noProof="0" dirty="0">
                <a:solidFill>
                  <a:schemeClr val="tx1"/>
                </a:solidFill>
                <a:ea typeface="游ゴシック"/>
                <a:cs typeface="Calibri"/>
              </a:rPr>
              <a:t>　</a:t>
            </a:r>
            <a:r>
              <a:rPr lang="en-US" sz="1200" b="1" noProof="0" dirty="0">
                <a:solidFill>
                  <a:schemeClr val="tx1"/>
                </a:solidFill>
                <a:ea typeface="游ゴシック"/>
                <a:cs typeface="Calibri"/>
              </a:rPr>
              <a:t>・Yumeshima Phase 3 Development (Long-term residential urban development utilizing the achievements of Phases 1 and 2)</a:t>
            </a:r>
            <a:endParaRPr lang="en-US" sz="1000" noProof="0" dirty="0">
              <a:solidFill>
                <a:schemeClr val="tx1"/>
              </a:solidFill>
              <a:ea typeface="游ゴシック"/>
              <a:cs typeface="Calibri"/>
            </a:endParaRPr>
          </a:p>
        </p:txBody>
      </p:sp>
      <p:sp>
        <p:nvSpPr>
          <p:cNvPr id="19" name="左大かっこ 2">
            <a:extLst>
              <a:ext uri="{FF2B5EF4-FFF2-40B4-BE49-F238E27FC236}">
                <a16:creationId xmlns:a16="http://schemas.microsoft.com/office/drawing/2014/main" id="{477A8F01-09C8-AD18-FEB6-9D95695C2F0B}"/>
              </a:ext>
            </a:extLst>
          </p:cNvPr>
          <p:cNvSpPr/>
          <p:nvPr/>
        </p:nvSpPr>
        <p:spPr>
          <a:xfrm>
            <a:off x="773726" y="4875718"/>
            <a:ext cx="45719" cy="1632238"/>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kumimoji="1" lang="en-US" noProof="0" dirty="0"/>
          </a:p>
        </p:txBody>
      </p:sp>
      <p:sp>
        <p:nvSpPr>
          <p:cNvPr id="4" name="スライド番号プレースホルダー 1">
            <a:extLst>
              <a:ext uri="{FF2B5EF4-FFF2-40B4-BE49-F238E27FC236}">
                <a16:creationId xmlns:a16="http://schemas.microsoft.com/office/drawing/2014/main" id="{5B58DE26-9AAB-9862-0F10-8394F1276484}"/>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56</a:t>
            </a:fld>
            <a:endParaRPr kumimoji="1" lang="en-US" noProof="0" dirty="0">
              <a:latin typeface="+mn-lt"/>
            </a:endParaRPr>
          </a:p>
        </p:txBody>
      </p:sp>
      <p:sp>
        <p:nvSpPr>
          <p:cNvPr id="9" name="テキスト ボックス 8">
            <a:extLst>
              <a:ext uri="{FF2B5EF4-FFF2-40B4-BE49-F238E27FC236}">
                <a16:creationId xmlns:a16="http://schemas.microsoft.com/office/drawing/2014/main" id="{D52FBDE2-AAA7-4022-AD71-FBD05D1F90EA}"/>
              </a:ext>
            </a:extLst>
          </p:cNvPr>
          <p:cNvSpPr txBox="1"/>
          <p:nvPr/>
        </p:nvSpPr>
        <p:spPr>
          <a:xfrm>
            <a:off x="-1" y="536803"/>
            <a:ext cx="9244013" cy="338554"/>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600" b="1" noProof="0" dirty="0">
                <a:solidFill>
                  <a:schemeClr val="tx1"/>
                </a:solidFill>
                <a:ea typeface="BIZ UDゴシック" panose="020B0400000000000000" pitchFamily="49" charset="-128"/>
                <a:cs typeface="HGP創英角ｺﾞｼｯｸUB" panose="020B0900000000000000" pitchFamily="50" charset="-128"/>
              </a:rPr>
              <a:t>[Policy Direction]   </a:t>
            </a:r>
            <a:r>
              <a:rPr lang="en-US" sz="1600" b="1" u="sng" noProof="0" dirty="0">
                <a:solidFill>
                  <a:schemeClr val="tx1"/>
                </a:solidFill>
                <a:ea typeface="BIZ UDゴシック" panose="020B0400000000000000" pitchFamily="49" charset="-128"/>
                <a:cs typeface="HGP創英角ｺﾞｼｯｸUB" panose="020B0900000000000000" pitchFamily="50" charset="-128"/>
              </a:rPr>
              <a:t>[1] Developing new industrial hubs for attracting visitors and stimulating exchange</a:t>
            </a:r>
            <a:endParaRPr kumimoji="1" lang="en-US" sz="1600" b="1" u="sng" noProof="0" dirty="0">
              <a:solidFill>
                <a:schemeClr val="tx1"/>
              </a:solidFill>
              <a:ea typeface="BIZ UDゴシック" panose="020B0400000000000000" pitchFamily="49" charset="-128"/>
              <a:cs typeface="HGP創英角ｺﾞｼｯｸUB" panose="020B0900000000000000" pitchFamily="50" charset="-128"/>
            </a:endParaRPr>
          </a:p>
        </p:txBody>
      </p:sp>
    </p:spTree>
    <p:extLst>
      <p:ext uri="{BB962C8B-B14F-4D97-AF65-F5344CB8AC3E}">
        <p14:creationId xmlns:p14="http://schemas.microsoft.com/office/powerpoint/2010/main" val="932539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3F366-7CC1-A4AB-14AE-29560C4D711C}"/>
            </a:ext>
          </a:extLst>
        </p:cNvPr>
        <p:cNvGrpSpPr/>
        <p:nvPr/>
      </p:nvGrpSpPr>
      <p:grpSpPr>
        <a:xfrm>
          <a:off x="0" y="0"/>
          <a:ext cx="0" cy="0"/>
          <a:chOff x="0" y="0"/>
          <a:chExt cx="0" cy="0"/>
        </a:xfrm>
      </p:grpSpPr>
      <p:sp>
        <p:nvSpPr>
          <p:cNvPr id="3" name="正方形/長方形 4">
            <a:extLst>
              <a:ext uri="{FF2B5EF4-FFF2-40B4-BE49-F238E27FC236}">
                <a16:creationId xmlns:a16="http://schemas.microsoft.com/office/drawing/2014/main" id="{4E1253E6-5D8E-4606-B162-354993E2B993}"/>
              </a:ext>
            </a:extLst>
          </p:cNvPr>
          <p:cNvSpPr/>
          <p:nvPr/>
        </p:nvSpPr>
        <p:spPr>
          <a:xfrm>
            <a:off x="198423" y="1555901"/>
            <a:ext cx="9495274" cy="2934580"/>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rtl="0"/>
            <a:r>
              <a:rPr lang="en-US" sz="1100" b="1" noProof="0" dirty="0">
                <a:solidFill>
                  <a:schemeClr val="tx1"/>
                </a:solidFill>
                <a:ea typeface="游ゴシック"/>
              </a:rPr>
              <a:t>3) Urban development in the area </a:t>
            </a:r>
            <a:r>
              <a:rPr lang="en-US" altLang="ja-JP" sz="1100" b="1" dirty="0">
                <a:solidFill>
                  <a:schemeClr val="tx1"/>
                </a:solidFill>
                <a:ea typeface="游ゴシック"/>
              </a:rPr>
              <a:t>surrounding</a:t>
            </a:r>
            <a:r>
              <a:rPr lang="en-US" sz="1100" b="1" noProof="0" dirty="0">
                <a:solidFill>
                  <a:schemeClr val="tx1"/>
                </a:solidFill>
                <a:ea typeface="游ゴシック"/>
              </a:rPr>
              <a:t> Osaka Castle Park</a:t>
            </a:r>
            <a:endParaRPr kumimoji="1" lang="en-US" sz="1100" noProof="0" dirty="0">
              <a:solidFill>
                <a:schemeClr val="tx1"/>
              </a:solidFill>
              <a:ea typeface="游ゴシック"/>
            </a:endParaRPr>
          </a:p>
          <a:p>
            <a:pPr marL="412750" marR="0" lvl="0" indent="-412750" algn="l" defTabSz="457200" rtl="0" eaLnBrk="1" fontAlgn="auto" latinLnBrk="0" hangingPunct="1">
              <a:lnSpc>
                <a:spcPct val="100000"/>
              </a:lnSpc>
              <a:spcBef>
                <a:spcPts val="600"/>
              </a:spcBef>
              <a:spcAft>
                <a:spcPts val="0"/>
              </a:spcAft>
              <a:buClrTx/>
              <a:buSzTx/>
              <a:buFontTx/>
              <a:buNone/>
              <a:tabLst/>
              <a:defRPr/>
            </a:pPr>
            <a:r>
              <a:rPr lang="en-US" sz="1100" b="1" noProof="0" dirty="0">
                <a:solidFill>
                  <a:schemeClr val="tx1"/>
                </a:solidFill>
                <a:ea typeface="游ゴシック"/>
              </a:rPr>
              <a:t>　</a:t>
            </a:r>
            <a:r>
              <a:rPr lang="en-US" sz="1100" b="1" i="0" u="none" strike="noStrike" kern="1200" cap="none" spc="0" normalizeH="0" noProof="0" dirty="0">
                <a:ln>
                  <a:noFill/>
                </a:ln>
                <a:solidFill>
                  <a:prstClr val="black"/>
                </a:solidFill>
                <a:effectLst/>
                <a:uLnTx/>
                <a:uFillTx/>
                <a:ea typeface="游ゴシック"/>
                <a:cs typeface="Calibri"/>
              </a:rPr>
              <a:t>　</a:t>
            </a:r>
            <a:r>
              <a:rPr lang="en-US" sz="1100" b="1" i="0" u="none" strike="noStrike" kern="1200" cap="none" spc="0" normalizeH="0" noProof="0" dirty="0">
                <a:ln>
                  <a:noFill/>
                </a:ln>
                <a:solidFill>
                  <a:schemeClr val="tx1"/>
                </a:solidFill>
                <a:effectLst/>
                <a:uLnTx/>
                <a:uFillTx/>
                <a:ea typeface="游ゴシック"/>
                <a:cs typeface="+mn-cs"/>
              </a:rPr>
              <a:t>・Areas around </a:t>
            </a:r>
            <a:r>
              <a:rPr lang="en-US" sz="1100" b="1" i="0" u="none" strike="noStrike" kern="1200" cap="none" spc="0" normalizeH="0" noProof="0" dirty="0" err="1">
                <a:ln>
                  <a:noFill/>
                </a:ln>
                <a:solidFill>
                  <a:schemeClr val="tx1"/>
                </a:solidFill>
                <a:effectLst/>
                <a:uLnTx/>
                <a:uFillTx/>
                <a:ea typeface="游ゴシック"/>
                <a:cs typeface="+mn-cs"/>
              </a:rPr>
              <a:t>Kyobashi</a:t>
            </a:r>
            <a:r>
              <a:rPr lang="en-US" sz="1100" b="1" i="0" u="none" strike="noStrike" kern="1200" cap="none" spc="0" normalizeH="0" noProof="0" dirty="0">
                <a:ln>
                  <a:noFill/>
                </a:ln>
                <a:solidFill>
                  <a:schemeClr val="tx1"/>
                </a:solidFill>
                <a:effectLst/>
                <a:uLnTx/>
                <a:uFillTx/>
                <a:ea typeface="游ゴシック"/>
                <a:cs typeface="+mn-cs"/>
              </a:rPr>
              <a:t> Station and Osaka Business Park Station (including complex development for visitor attraction and accommodation facilities and infrastructure improvements of the Continuous Grade Separation Project for the JR </a:t>
            </a:r>
            <a:r>
              <a:rPr lang="en-US" sz="1100" b="1" i="0" u="none" strike="noStrike" kern="1200" cap="none" spc="0" normalizeH="0" noProof="0" dirty="0" err="1">
                <a:ln>
                  <a:noFill/>
                </a:ln>
                <a:solidFill>
                  <a:schemeClr val="tx1"/>
                </a:solidFill>
                <a:effectLst/>
                <a:uLnTx/>
                <a:uFillTx/>
                <a:ea typeface="游ゴシック"/>
                <a:cs typeface="+mn-cs"/>
              </a:rPr>
              <a:t>Katamachi</a:t>
            </a:r>
            <a:r>
              <a:rPr lang="en-US" sz="1100" b="1" i="0" u="none" strike="noStrike" kern="1200" cap="none" spc="0" normalizeH="0" noProof="0" dirty="0">
                <a:ln>
                  <a:noFill/>
                </a:ln>
                <a:solidFill>
                  <a:schemeClr val="tx1"/>
                </a:solidFill>
                <a:effectLst/>
                <a:uLnTx/>
                <a:uFillTx/>
                <a:ea typeface="游ゴシック"/>
                <a:cs typeface="+mn-cs"/>
              </a:rPr>
              <a:t> and </a:t>
            </a:r>
            <a:r>
              <a:rPr lang="en-US" sz="1100" b="1" i="0" u="none" strike="noStrike" kern="1200" cap="none" spc="0" normalizeH="0" noProof="0" dirty="0" err="1">
                <a:ln>
                  <a:noFill/>
                </a:ln>
                <a:solidFill>
                  <a:schemeClr val="tx1"/>
                </a:solidFill>
                <a:effectLst/>
                <a:uLnTx/>
                <a:uFillTx/>
                <a:ea typeface="游ゴシック"/>
                <a:cs typeface="+mn-cs"/>
              </a:rPr>
              <a:t>Tozai</a:t>
            </a:r>
            <a:r>
              <a:rPr lang="en-US" sz="1100" b="1" i="0" u="none" strike="noStrike" kern="1200" cap="none" spc="0" normalizeH="0" noProof="0" dirty="0">
                <a:ln>
                  <a:noFill/>
                </a:ln>
                <a:solidFill>
                  <a:schemeClr val="tx1"/>
                </a:solidFill>
                <a:effectLst/>
                <a:uLnTx/>
                <a:uFillTx/>
                <a:ea typeface="游ゴシック"/>
                <a:cs typeface="+mn-cs"/>
              </a:rPr>
              <a:t> Lines, etc.) </a:t>
            </a:r>
            <a:endParaRPr kumimoji="0" lang="en-US" sz="1100" b="0" i="0" u="none" strike="noStrike" kern="1200" cap="none" spc="0" normalizeH="0" baseline="0" noProof="0" dirty="0">
              <a:ln>
                <a:noFill/>
              </a:ln>
              <a:solidFill>
                <a:schemeClr val="tx1"/>
              </a:solidFill>
              <a:effectLst/>
              <a:uLnTx/>
              <a:uFillTx/>
              <a:ea typeface="Calibri" panose="020F0502020204030204"/>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prstClr val="black"/>
                </a:solidFill>
                <a:effectLst/>
                <a:uLnTx/>
                <a:uFillTx/>
                <a:ea typeface="游ゴシック"/>
                <a:cs typeface="+mn-cs"/>
              </a:rPr>
              <a:t>　　    ⇒ We aim to create “international visitor attraction, accommodation and commercial spaces,” “vibrant hubs” and “start-up and venture zones.”</a:t>
            </a:r>
          </a:p>
          <a:p>
            <a:pPr marL="450850" marR="0" lvl="0"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prstClr val="black"/>
                </a:solidFill>
                <a:effectLst/>
                <a:uLnTx/>
                <a:uFillTx/>
                <a:ea typeface="游ゴシック"/>
                <a:cs typeface="+mn-cs"/>
              </a:rPr>
              <a:t>We also aim to create “pedestrian-friendly station precincts and hubs” and “new pedestrian networks” that contribute to strengthening regional transport hub functions and accessibility.</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prstClr val="black"/>
                </a:solidFill>
                <a:effectLst/>
                <a:uLnTx/>
                <a:uFillTx/>
                <a:ea typeface="游ゴシック"/>
                <a:cs typeface="+mn-cs"/>
              </a:rPr>
              <a:t>　　　　Moreover, we will improve accessibility within the area and develop people-centered spaces, taking the undergrounding of the JR </a:t>
            </a:r>
            <a:r>
              <a:rPr lang="en-US" sz="900" b="0" i="0" u="none" strike="noStrike" kern="1200" cap="none" spc="0" normalizeH="0" noProof="0" dirty="0" err="1">
                <a:ln>
                  <a:noFill/>
                </a:ln>
                <a:solidFill>
                  <a:prstClr val="black"/>
                </a:solidFill>
                <a:effectLst/>
                <a:uLnTx/>
                <a:uFillTx/>
                <a:ea typeface="游ゴシック"/>
                <a:cs typeface="+mn-cs"/>
              </a:rPr>
              <a:t>Katamachi</a:t>
            </a:r>
            <a:r>
              <a:rPr lang="en-US" sz="900" b="0" i="0" u="none" strike="noStrike" kern="1200" cap="none" spc="0" normalizeH="0" noProof="0" dirty="0">
                <a:ln>
                  <a:noFill/>
                </a:ln>
                <a:solidFill>
                  <a:prstClr val="black"/>
                </a:solidFill>
                <a:effectLst/>
                <a:uLnTx/>
                <a:uFillTx/>
                <a:ea typeface="游ゴシック"/>
                <a:cs typeface="+mn-cs"/>
              </a:rPr>
              <a:t> and </a:t>
            </a:r>
            <a:r>
              <a:rPr lang="en-US" sz="900" b="0" i="0" u="none" strike="noStrike" kern="1200" cap="none" spc="0" normalizeH="0" noProof="0" dirty="0" err="1">
                <a:ln>
                  <a:noFill/>
                </a:ln>
                <a:solidFill>
                  <a:prstClr val="black"/>
                </a:solidFill>
                <a:effectLst/>
                <a:uLnTx/>
                <a:uFillTx/>
                <a:ea typeface="游ゴシック"/>
                <a:cs typeface="+mn-cs"/>
              </a:rPr>
              <a:t>Tozai</a:t>
            </a:r>
            <a:r>
              <a:rPr lang="en-US" sz="900" b="0" i="0" u="none" strike="noStrike" kern="1200" cap="none" spc="0" normalizeH="0" noProof="0" dirty="0">
                <a:ln>
                  <a:noFill/>
                </a:ln>
                <a:solidFill>
                  <a:prstClr val="black"/>
                </a:solidFill>
                <a:effectLst/>
                <a:uLnTx/>
                <a:uFillTx/>
                <a:ea typeface="游ゴシック"/>
                <a:cs typeface="+mn-cs"/>
              </a:rPr>
              <a:t> Lines as an opportunity.</a:t>
            </a:r>
            <a:endParaRPr kumimoji="0" lang="en-US" sz="900" b="0" i="0" u="none" strike="noStrike" kern="1200" cap="none" spc="0" normalizeH="0" baseline="0" noProof="0" dirty="0">
              <a:ln>
                <a:noFill/>
              </a:ln>
              <a:solidFill>
                <a:prstClr val="black"/>
              </a:solidFill>
              <a:effectLst/>
              <a:uLnTx/>
              <a:uFillTx/>
              <a:ea typeface="游ゴシック"/>
              <a:cs typeface="Calibri"/>
            </a:endParaRPr>
          </a:p>
          <a:p>
            <a:pPr marL="412750" indent="-412750" rtl="0">
              <a:spcBef>
                <a:spcPts val="600"/>
              </a:spcBef>
            </a:pPr>
            <a:r>
              <a:rPr lang="en-US" sz="1100" b="1" noProof="0" dirty="0">
                <a:solidFill>
                  <a:schemeClr val="tx1"/>
                </a:solidFill>
                <a:ea typeface="游ゴシック"/>
              </a:rPr>
              <a:t>　　・Eastern Osaka Castle District (around </a:t>
            </a:r>
            <a:r>
              <a:rPr lang="en-US" sz="1100" b="1" noProof="0" dirty="0" err="1">
                <a:solidFill>
                  <a:schemeClr val="tx1"/>
                </a:solidFill>
                <a:ea typeface="游ゴシック"/>
              </a:rPr>
              <a:t>Morinomiya</a:t>
            </a:r>
            <a:r>
              <a:rPr lang="en-US" sz="1100" b="1" noProof="0" dirty="0">
                <a:solidFill>
                  <a:schemeClr val="tx1"/>
                </a:solidFill>
                <a:ea typeface="游ゴシック"/>
              </a:rPr>
              <a:t>) (Osaka Public University Phase 1.5 Campus, new station, station building, arena, Nakahama-Nishi Sewage Treatment Plant, etc.)</a:t>
            </a:r>
            <a:endParaRPr kumimoji="1" lang="en-US" sz="1100" noProof="0" dirty="0">
              <a:solidFill>
                <a:schemeClr val="tx1"/>
              </a:solidFill>
              <a:ea typeface="Meiryo UI"/>
            </a:endParaRPr>
          </a:p>
          <a:p>
            <a:pPr marL="425450" indent="-425450" rtl="0"/>
            <a:r>
              <a:rPr lang="en-US" sz="900" noProof="0" dirty="0">
                <a:solidFill>
                  <a:schemeClr val="tx1"/>
                </a:solidFill>
                <a:ea typeface="游ゴシック"/>
              </a:rPr>
              <a:t>　　   ⇒ To create an innovation core-zone, following the development of the Phase 1 campus of Osaka Metropolitan University, facilities for the Phase 1.5 campus will be developed as a ‘hub of knowledge.’</a:t>
            </a:r>
            <a:endParaRPr kumimoji="1" lang="en-US" sz="900" noProof="0" dirty="0">
              <a:solidFill>
                <a:schemeClr val="tx1"/>
              </a:solidFill>
              <a:ea typeface="Meiryo UI"/>
            </a:endParaRPr>
          </a:p>
          <a:p>
            <a:pPr marL="425450" rtl="0"/>
            <a:r>
              <a:rPr lang="en-US" sz="900" noProof="0" dirty="0">
                <a:solidFill>
                  <a:schemeClr val="tx1"/>
                </a:solidFill>
                <a:ea typeface="游ゴシック"/>
              </a:rPr>
              <a:t>Making use of its location in front of the station and the large site area, the area will serve as a space for attracting visitors and stimulating interaction through the complex development of an arena, a concert hall and other facilities.</a:t>
            </a:r>
            <a:endParaRPr kumimoji="1" lang="en-US" sz="900" noProof="0" dirty="0">
              <a:solidFill>
                <a:schemeClr val="tx1"/>
              </a:solidFill>
              <a:ea typeface="Meiryo UI"/>
            </a:endParaRPr>
          </a:p>
          <a:p>
            <a:pPr marL="425450" rtl="0"/>
            <a:r>
              <a:rPr lang="en-US" sz="900" noProof="0" dirty="0">
                <a:solidFill>
                  <a:schemeClr val="tx1"/>
                </a:solidFill>
                <a:ea typeface="游ゴシック"/>
              </a:rPr>
              <a:t>The new Osaka Metro station and station building, as well as a transportation plaza that will serve as a various transportation hub, including a landing and takeoff area for AAMs, will create a people-centered station front space creating a lively and relaxing atmosphere.　　　　　</a:t>
            </a:r>
            <a:endParaRPr kumimoji="1" lang="en-US" sz="900" noProof="0" dirty="0">
              <a:solidFill>
                <a:schemeClr val="tx1"/>
              </a:solidFill>
              <a:ea typeface="Calibri" panose="020F0502020204030204"/>
              <a:cs typeface="Calibri"/>
            </a:endParaRPr>
          </a:p>
          <a:p>
            <a:pPr marL="425450" rtl="0"/>
            <a:r>
              <a:rPr lang="en-US" sz="900" noProof="0" dirty="0">
                <a:solidFill>
                  <a:schemeClr val="tx1"/>
                </a:solidFill>
                <a:ea typeface="游ゴシック"/>
                <a:cs typeface="Calibri"/>
              </a:rPr>
              <a:t>A pedestrian space network will be created through the development of the Osaka Castle Park connecting deck and waterside walkways that will contribute to the establishment of a key tourist hub.</a:t>
            </a:r>
          </a:p>
          <a:p>
            <a:pPr marL="425450" rtl="0"/>
            <a:r>
              <a:rPr lang="en-US" sz="900" noProof="0" dirty="0">
                <a:solidFill>
                  <a:schemeClr val="tx1"/>
                </a:solidFill>
                <a:ea typeface="游ゴシック"/>
                <a:cs typeface="Calibri"/>
              </a:rPr>
              <a:t>As part of the redevelopment of the Nakahama-Nishi Sewage Treatment Plant, we aim to utilize the upper space in conjunction with urban development, while promoting the establishment of a hub for resource and energy recycling with the goal of achieving carbon neutrality by 2050.</a:t>
            </a:r>
            <a:endParaRPr lang="en-US" sz="900" noProof="0" dirty="0">
              <a:solidFill>
                <a:schemeClr val="tx1"/>
              </a:solidFill>
              <a:ea typeface="游ゴシック" panose="020B0400000000000000" pitchFamily="34" charset="-128"/>
              <a:cs typeface="Calibri"/>
            </a:endParaRPr>
          </a:p>
          <a:p>
            <a:pPr rtl="0"/>
            <a:r>
              <a:rPr lang="en-US" sz="900" noProof="0" dirty="0">
                <a:solidFill>
                  <a:schemeClr val="tx1"/>
                </a:solidFill>
                <a:ea typeface="游ゴシック"/>
                <a:cs typeface="Calibri"/>
              </a:rPr>
              <a:t>　　　　　</a:t>
            </a:r>
          </a:p>
        </p:txBody>
      </p:sp>
      <p:sp>
        <p:nvSpPr>
          <p:cNvPr id="4" name="正方形/長方形 13">
            <a:extLst>
              <a:ext uri="{FF2B5EF4-FFF2-40B4-BE49-F238E27FC236}">
                <a16:creationId xmlns:a16="http://schemas.microsoft.com/office/drawing/2014/main" id="{E6D24397-E766-446E-8AD3-62A214C37440}"/>
              </a:ext>
            </a:extLst>
          </p:cNvPr>
          <p:cNvSpPr/>
          <p:nvPr/>
        </p:nvSpPr>
        <p:spPr>
          <a:xfrm>
            <a:off x="197710" y="4585265"/>
            <a:ext cx="9495274" cy="1517085"/>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rtl="0"/>
            <a:r>
              <a:rPr lang="en-US" sz="1100" b="1" noProof="0" dirty="0">
                <a:solidFill>
                  <a:schemeClr val="tx1"/>
                </a:solidFill>
                <a:ea typeface="游ゴシック"/>
              </a:rPr>
              <a:t>4) Eastern Osaka</a:t>
            </a:r>
            <a:endParaRPr kumimoji="1" lang="en-US" sz="1100" b="1" noProof="0" dirty="0">
              <a:solidFill>
                <a:schemeClr val="tx1"/>
              </a:solidFill>
              <a:ea typeface="游ゴシック"/>
            </a:endParaRPr>
          </a:p>
          <a:p>
            <a:pPr rtl="0">
              <a:spcBef>
                <a:spcPts val="600"/>
              </a:spcBef>
            </a:pPr>
            <a:r>
              <a:rPr lang="en-US" sz="1100" b="1" noProof="0" dirty="0">
                <a:solidFill>
                  <a:schemeClr val="tx1"/>
                </a:solidFill>
                <a:ea typeface="游ゴシック"/>
              </a:rPr>
              <a:t>　・Urban development around Nagata and </a:t>
            </a:r>
            <a:r>
              <a:rPr lang="en-US" sz="1100" b="1" noProof="0" dirty="0" err="1">
                <a:solidFill>
                  <a:schemeClr val="tx1"/>
                </a:solidFill>
                <a:ea typeface="游ゴシック"/>
              </a:rPr>
              <a:t>Aramoto</a:t>
            </a:r>
            <a:r>
              <a:rPr lang="en-US" sz="1100" b="1" noProof="0" dirty="0">
                <a:solidFill>
                  <a:schemeClr val="tx1"/>
                </a:solidFill>
                <a:ea typeface="游ゴシック"/>
              </a:rPr>
              <a:t> stations</a:t>
            </a:r>
            <a:endParaRPr kumimoji="1" lang="en-US" sz="1100" b="1" noProof="0" dirty="0">
              <a:solidFill>
                <a:schemeClr val="tx1"/>
              </a:solidFill>
            </a:endParaRPr>
          </a:p>
          <a:p>
            <a:pPr marL="457200" indent="-457200" rtl="0"/>
            <a:r>
              <a:rPr lang="en-US" sz="900" noProof="0" dirty="0">
                <a:solidFill>
                  <a:schemeClr val="tx1"/>
                </a:solidFill>
                <a:ea typeface="游ゴシック"/>
              </a:rPr>
              <a:t>　　　⇒ As the “Eastern Osaka core area” along the east-west urban axis, we aim to provide this area with urban functions befitting a new transport hub created by the extension of the Osaka Monorail and make this area a destination that attracts people from both within and outside the region, thereby strengthening commercial and business functions, as well as enhancing visitor facilities and residential amenities (including the formulation of a future vision collaborating with the local municipality). </a:t>
            </a:r>
            <a:r>
              <a:rPr lang="en-US" sz="1000" noProof="0" dirty="0">
                <a:solidFill>
                  <a:schemeClr val="tx1"/>
                </a:solidFill>
                <a:ea typeface="游ゴシック"/>
              </a:rPr>
              <a:t>　　　　　</a:t>
            </a:r>
            <a:endParaRPr lang="en-US" sz="1000" noProof="0" dirty="0">
              <a:solidFill>
                <a:schemeClr val="tx1"/>
              </a:solidFill>
              <a:ea typeface="游ゴシック"/>
              <a:cs typeface="Calibri"/>
            </a:endParaRPr>
          </a:p>
          <a:p>
            <a:pPr rtl="0">
              <a:spcBef>
                <a:spcPts val="600"/>
              </a:spcBef>
            </a:pPr>
            <a:r>
              <a:rPr lang="en-US" sz="1100" b="1" noProof="0" dirty="0">
                <a:solidFill>
                  <a:schemeClr val="tx1"/>
                </a:solidFill>
                <a:ea typeface="游ゴシック"/>
                <a:cs typeface="Calibri"/>
              </a:rPr>
              <a:t>　・Cooperation between </a:t>
            </a:r>
            <a:r>
              <a:rPr lang="en-US" sz="1100" b="1" noProof="0" dirty="0" err="1">
                <a:solidFill>
                  <a:schemeClr val="tx1"/>
                </a:solidFill>
                <a:ea typeface="游ゴシック"/>
                <a:cs typeface="Calibri"/>
              </a:rPr>
              <a:t>Keihanna</a:t>
            </a:r>
            <a:r>
              <a:rPr lang="en-US" sz="1100" b="1" noProof="0" dirty="0">
                <a:solidFill>
                  <a:schemeClr val="tx1"/>
                </a:solidFill>
                <a:ea typeface="游ゴシック"/>
                <a:cs typeface="Calibri"/>
              </a:rPr>
              <a:t> Science City and the hubs along the east-west axis</a:t>
            </a:r>
            <a:endParaRPr lang="en-US" sz="1100" noProof="0" dirty="0">
              <a:solidFill>
                <a:schemeClr val="tx1"/>
              </a:solidFill>
              <a:ea typeface="游ゴシック"/>
              <a:cs typeface="Calibri"/>
            </a:endParaRPr>
          </a:p>
          <a:p>
            <a:pPr marL="450850" indent="-450850" rtl="0"/>
            <a:r>
              <a:rPr lang="en-US" sz="900" noProof="0" dirty="0">
                <a:solidFill>
                  <a:schemeClr val="tx1"/>
                </a:solidFill>
                <a:ea typeface="游ゴシック"/>
                <a:cs typeface="Calibri"/>
              </a:rPr>
              <a:t>　　　⇒ The national government, the business community, local authorities, universities, the Kansai Research Institute and other entities will work together to develop the city and its key hubs. We will collaborate with other hubs along the east-west axis to facilitate the social implementation of research outcomes from the </a:t>
            </a:r>
            <a:r>
              <a:rPr lang="en-US" sz="900" noProof="0" dirty="0" err="1">
                <a:solidFill>
                  <a:schemeClr val="tx1"/>
                </a:solidFill>
                <a:ea typeface="游ゴシック"/>
                <a:cs typeface="Calibri"/>
              </a:rPr>
              <a:t>Keihanna</a:t>
            </a:r>
            <a:r>
              <a:rPr lang="en-US" sz="900" noProof="0" dirty="0">
                <a:solidFill>
                  <a:schemeClr val="tx1"/>
                </a:solidFill>
                <a:ea typeface="游ゴシック"/>
                <a:cs typeface="Calibri"/>
              </a:rPr>
              <a:t> Science City.</a:t>
            </a:r>
            <a:r>
              <a:rPr lang="en-US" sz="1000" noProof="0" dirty="0">
                <a:solidFill>
                  <a:schemeClr val="tx1"/>
                </a:solidFill>
                <a:ea typeface="游ゴシック"/>
                <a:cs typeface="Calibri"/>
              </a:rPr>
              <a:t>　　　　　</a:t>
            </a:r>
            <a:endParaRPr lang="en-US" noProof="0" dirty="0">
              <a:solidFill>
                <a:schemeClr val="tx1"/>
              </a:solidFill>
              <a:ea typeface="游ゴシック"/>
              <a:cs typeface="Calibri"/>
            </a:endParaRPr>
          </a:p>
        </p:txBody>
      </p:sp>
      <p:sp>
        <p:nvSpPr>
          <p:cNvPr id="6" name="正方形/長方形 9">
            <a:extLst>
              <a:ext uri="{FF2B5EF4-FFF2-40B4-BE49-F238E27FC236}">
                <a16:creationId xmlns:a16="http://schemas.microsoft.com/office/drawing/2014/main" id="{F46E9878-A699-4EDB-B793-8DAF629FA97B}"/>
              </a:ext>
            </a:extLst>
          </p:cNvPr>
          <p:cNvSpPr/>
          <p:nvPr/>
        </p:nvSpPr>
        <p:spPr>
          <a:xfrm>
            <a:off x="197710" y="187666"/>
            <a:ext cx="9495274" cy="1254272"/>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rtl="0"/>
            <a:r>
              <a:rPr lang="en-US" sz="1100" b="1" noProof="0" dirty="0">
                <a:solidFill>
                  <a:schemeClr val="tx1"/>
                </a:solidFill>
                <a:ea typeface="游ゴシック"/>
              </a:rPr>
              <a:t>2) Urban development around Yumeshima</a:t>
            </a:r>
            <a:endParaRPr kumimoji="1" lang="en-US" sz="1100" b="1" noProof="0" dirty="0">
              <a:solidFill>
                <a:schemeClr val="tx1"/>
              </a:solidFill>
              <a:ea typeface="游ゴシック"/>
            </a:endParaRPr>
          </a:p>
          <a:p>
            <a:pPr rtl="0">
              <a:spcBef>
                <a:spcPts val="600"/>
              </a:spcBef>
            </a:pPr>
            <a:r>
              <a:rPr lang="en-US" sz="1100" noProof="0" dirty="0">
                <a:solidFill>
                  <a:schemeClr val="tx1"/>
                </a:solidFill>
                <a:ea typeface="游ゴシック"/>
              </a:rPr>
              <a:t>　</a:t>
            </a:r>
            <a:r>
              <a:rPr lang="en-US" sz="1100" b="1" noProof="0" dirty="0">
                <a:solidFill>
                  <a:schemeClr val="tx1"/>
                </a:solidFill>
                <a:ea typeface="游ゴシック"/>
              </a:rPr>
              <a:t>・Developing ferry terminals, attracting cruise ships, and improving facilities for superyachts</a:t>
            </a:r>
            <a:endParaRPr kumimoji="1" lang="en-US" sz="1100" noProof="0" dirty="0">
              <a:solidFill>
                <a:schemeClr val="tx1"/>
              </a:solidFill>
              <a:ea typeface="Meiryo UI"/>
            </a:endParaRPr>
          </a:p>
          <a:p>
            <a:pPr marL="469900" indent="-469900" rtl="0"/>
            <a:r>
              <a:rPr lang="en-US" sz="900" noProof="0" dirty="0">
                <a:solidFill>
                  <a:schemeClr val="tx1"/>
                </a:solidFill>
                <a:ea typeface="游ゴシック"/>
              </a:rPr>
              <a:t>　　　⇒ We aim to expand the facilities at existing ferry terminals to accommodate larger ferries while constructing new ferry terminals. Also, in order to establish the port as a home port for cruise ships, we will enhance reception facilities and attract cruise ships, while developing the infrastructure to accommodate superyachts, thereby creating vibrancy through expanded maritime exchange.</a:t>
            </a:r>
            <a:r>
              <a:rPr lang="en-US" sz="1000" noProof="0" dirty="0">
                <a:solidFill>
                  <a:schemeClr val="tx1"/>
                </a:solidFill>
                <a:ea typeface="游ゴシック"/>
              </a:rPr>
              <a:t>　　　　　</a:t>
            </a:r>
            <a:endParaRPr kumimoji="1" lang="en-US" sz="1200" b="1" noProof="0" dirty="0">
              <a:solidFill>
                <a:schemeClr val="tx1"/>
              </a:solidFill>
              <a:ea typeface="游ゴシック"/>
            </a:endParaRPr>
          </a:p>
          <a:p>
            <a:pPr rtl="0"/>
            <a:r>
              <a:rPr lang="en-US" sz="1100" b="1" noProof="0" dirty="0">
                <a:solidFill>
                  <a:schemeClr val="tx1"/>
                </a:solidFill>
                <a:ea typeface="游ゴシック"/>
              </a:rPr>
              <a:t>　・Redeveloping Chikko south district</a:t>
            </a:r>
            <a:endParaRPr lang="en-US" sz="1100" b="1" noProof="0" dirty="0">
              <a:solidFill>
                <a:schemeClr val="tx1"/>
              </a:solidFill>
              <a:ea typeface="游ゴシック"/>
              <a:cs typeface="Calibri"/>
            </a:endParaRPr>
          </a:p>
          <a:p>
            <a:pPr rtl="0"/>
            <a:r>
              <a:rPr lang="en-US" sz="900" noProof="0" dirty="0">
                <a:solidFill>
                  <a:schemeClr val="tx1"/>
                </a:solidFill>
                <a:ea typeface="游ゴシック"/>
              </a:rPr>
              <a:t>　　　⇒ We will explore the potential for redevelopment projects to establish a new hub, with the aim of revitalizing the area. </a:t>
            </a:r>
            <a:endParaRPr lang="en-US" sz="1200" b="1" noProof="0" dirty="0">
              <a:solidFill>
                <a:schemeClr val="tx1"/>
              </a:solidFill>
              <a:ea typeface="游ゴシック"/>
              <a:cs typeface="Calibri"/>
            </a:endParaRPr>
          </a:p>
          <a:p>
            <a:pPr rtl="0"/>
            <a:endParaRPr lang="en-US" sz="1000" noProof="0" dirty="0">
              <a:solidFill>
                <a:schemeClr val="tx1"/>
              </a:solidFill>
              <a:ea typeface="游ゴシック"/>
              <a:cs typeface="Calibri"/>
            </a:endParaRPr>
          </a:p>
        </p:txBody>
      </p:sp>
      <p:sp>
        <p:nvSpPr>
          <p:cNvPr id="7" name="スライド番号プレースホルダー 1">
            <a:extLst>
              <a:ext uri="{FF2B5EF4-FFF2-40B4-BE49-F238E27FC236}">
                <a16:creationId xmlns:a16="http://schemas.microsoft.com/office/drawing/2014/main" id="{B49B8733-8440-726F-58FD-C0590E578361}"/>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57</a:t>
            </a:fld>
            <a:endParaRPr kumimoji="1" lang="en-US" noProof="0" dirty="0">
              <a:latin typeface="+mn-lt"/>
            </a:endParaRPr>
          </a:p>
        </p:txBody>
      </p:sp>
    </p:spTree>
    <p:extLst>
      <p:ext uri="{BB962C8B-B14F-4D97-AF65-F5344CB8AC3E}">
        <p14:creationId xmlns:p14="http://schemas.microsoft.com/office/powerpoint/2010/main" val="36232553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9592B151-3641-498D-8D5A-352B81B594F7}"/>
              </a:ext>
            </a:extLst>
          </p:cNvPr>
          <p:cNvSpPr/>
          <p:nvPr/>
        </p:nvSpPr>
        <p:spPr>
          <a:xfrm>
            <a:off x="205363" y="2990598"/>
            <a:ext cx="9495274" cy="869414"/>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2) Umekita</a:t>
            </a:r>
            <a:endParaRPr kumimoji="1" lang="en-US" sz="1100" b="1" noProof="0" dirty="0">
              <a:solidFill>
                <a:schemeClr val="tx1"/>
              </a:solidFill>
            </a:endParaRPr>
          </a:p>
          <a:p>
            <a:pPr marL="0" marR="0" lvl="0" indent="0" algn="l" defTabSz="457200" rtl="0" eaLnBrk="1" fontAlgn="auto" latinLnBrk="0" hangingPunct="1">
              <a:lnSpc>
                <a:spcPct val="100000"/>
              </a:lnSpc>
              <a:spcBef>
                <a:spcPts val="300"/>
              </a:spcBef>
              <a:spcAft>
                <a:spcPts val="0"/>
              </a:spcAft>
              <a:buClrTx/>
              <a:buSzTx/>
              <a:buFontTx/>
              <a:buNone/>
              <a:tabLst/>
              <a:defRPr/>
            </a:pPr>
            <a:r>
              <a:rPr lang="en-US" sz="1100" b="1" i="0" u="none" strike="noStrike" kern="1200" cap="none" spc="0" normalizeH="0" noProof="0" dirty="0">
                <a:ln>
                  <a:noFill/>
                </a:ln>
                <a:solidFill>
                  <a:schemeClr val="tx1"/>
                </a:solidFill>
                <a:effectLst/>
                <a:uLnTx/>
                <a:uFillTx/>
                <a:ea typeface="游ゴシック" panose="020B0400000000000000" pitchFamily="50" charset="-128"/>
                <a:cs typeface="+mn-cs"/>
              </a:rPr>
              <a:t>　・Grand opening of the entire Umekita Phase 2 development</a:t>
            </a:r>
            <a:endParaRPr kumimoji="1" lang="en-US" sz="1100" b="1" i="0" u="none" strike="noStrike" kern="1200" cap="none" spc="0" normalizeH="0" baseline="0" noProof="0" dirty="0">
              <a:ln>
                <a:noFill/>
              </a:ln>
              <a:solidFill>
                <a:schemeClr val="tx1"/>
              </a:solidFill>
              <a:effectLst/>
              <a:uLnTx/>
              <a:uFillTx/>
              <a:ea typeface="游ゴシック" panose="020B0400000000000000" pitchFamily="50" charset="-128"/>
              <a:cs typeface="+mn-cs"/>
            </a:endParaRPr>
          </a:p>
          <a:p>
            <a:pPr marL="463550" indent="-463550" rtl="0">
              <a:defRPr/>
            </a:pPr>
            <a:r>
              <a:rPr lang="en-US" sz="900" b="0" i="0" u="none" strike="noStrike" kern="1200" cap="none" spc="0" normalizeH="0" noProof="0" dirty="0">
                <a:ln>
                  <a:noFill/>
                </a:ln>
                <a:solidFill>
                  <a:schemeClr val="tx1"/>
                </a:solidFill>
                <a:effectLst/>
                <a:uLnTx/>
                <a:uFillTx/>
                <a:ea typeface="游ゴシック"/>
                <a:cs typeface="+mn-cs"/>
              </a:rPr>
              <a:t>　　　</a:t>
            </a:r>
            <a:r>
              <a:rPr lang="en-US" sz="900" noProof="0" dirty="0">
                <a:solidFill>
                  <a:schemeClr val="tx1"/>
                </a:solidFill>
                <a:ea typeface="游ゴシック"/>
              </a:rPr>
              <a:t>⇒ Aiming at the full-scale opening of the area in FY 2027, we will proceed with infrastructure development for roads and parks. Further, centered on the Umekita Future Innovation Organization (U-FINO), which was established through public-private partnership, we are implementing initiatives aimed at fostering innovation to create a hub for the fusion of “greenery” and “innovation.”</a:t>
            </a:r>
          </a:p>
          <a:p>
            <a:pPr rtl="0">
              <a:defRPr/>
            </a:pPr>
            <a:r>
              <a:rPr lang="en-US" sz="1000" noProof="0" dirty="0">
                <a:solidFill>
                  <a:schemeClr val="tx1"/>
                </a:solidFill>
                <a:ea typeface="游ゴシック"/>
              </a:rPr>
              <a:t>　　　　　</a:t>
            </a:r>
            <a:endParaRPr lang="en-US" noProof="0" dirty="0">
              <a:solidFill>
                <a:schemeClr val="tx1"/>
              </a:solidFill>
              <a:ea typeface="游ゴシック"/>
            </a:endParaRPr>
          </a:p>
        </p:txBody>
      </p:sp>
      <p:sp>
        <p:nvSpPr>
          <p:cNvPr id="10" name="正方形/長方形 9">
            <a:extLst>
              <a:ext uri="{FF2B5EF4-FFF2-40B4-BE49-F238E27FC236}">
                <a16:creationId xmlns:a16="http://schemas.microsoft.com/office/drawing/2014/main" id="{5A365F7E-BBA3-4C8E-A9CA-94DED8B5493D}"/>
              </a:ext>
            </a:extLst>
          </p:cNvPr>
          <p:cNvSpPr/>
          <p:nvPr/>
        </p:nvSpPr>
        <p:spPr>
          <a:xfrm>
            <a:off x="205363" y="3947045"/>
            <a:ext cx="9495274" cy="1420563"/>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3) Midosuji Avenue, area around Osaka Station, Nakanoshima area</a:t>
            </a:r>
            <a:endParaRPr kumimoji="1" lang="en-US" sz="1100" b="1" noProof="0" dirty="0">
              <a:solidFill>
                <a:schemeClr val="tx1"/>
              </a:solidFill>
            </a:endParaRPr>
          </a:p>
          <a:p>
            <a:pPr rtl="0">
              <a:spcBef>
                <a:spcPts val="300"/>
              </a:spcBef>
            </a:pPr>
            <a:r>
              <a:rPr lang="en-US" sz="1100" b="1" noProof="0" dirty="0">
                <a:solidFill>
                  <a:schemeClr val="tx1"/>
                </a:solidFill>
              </a:rPr>
              <a:t>　・Expanding and enhancing people-centered road spaces along Midosuji Avenue</a:t>
            </a:r>
            <a:endParaRPr kumimoji="1" lang="en-US" sz="1100" b="1" noProof="0" dirty="0">
              <a:solidFill>
                <a:schemeClr val="tx1"/>
              </a:solidFill>
            </a:endParaRPr>
          </a:p>
          <a:p>
            <a:pPr rtl="0"/>
            <a:r>
              <a:rPr lang="en-US" sz="900" noProof="0" dirty="0">
                <a:solidFill>
                  <a:schemeClr val="tx1"/>
                </a:solidFill>
                <a:ea typeface="游ゴシック"/>
              </a:rPr>
              <a:t>　　　⇒ On Midosuji Avenue, which aims to the world’s most sophisticated street, we will actively create people-centered road spaces where people feel relaxed and at ease.</a:t>
            </a:r>
            <a:endParaRPr lang="en-US" sz="900" noProof="0" dirty="0">
              <a:solidFill>
                <a:schemeClr val="tx1"/>
              </a:solidFill>
              <a:ea typeface="游ゴシック"/>
              <a:cs typeface="Calibri"/>
            </a:endParaRPr>
          </a:p>
          <a:p>
            <a:pPr rtl="0">
              <a:spcBef>
                <a:spcPts val="300"/>
              </a:spcBef>
            </a:pPr>
            <a:r>
              <a:rPr lang="en-US" sz="1100" b="1" noProof="0" dirty="0">
                <a:solidFill>
                  <a:schemeClr val="tx1"/>
                </a:solidFill>
                <a:ea typeface="游ゴシック"/>
              </a:rPr>
              <a:t>　・Promoting urban development in the area around Osaka Station</a:t>
            </a:r>
            <a:endParaRPr lang="en-US" sz="1100" noProof="0" dirty="0">
              <a:solidFill>
                <a:schemeClr val="tx1"/>
              </a:solidFill>
              <a:ea typeface="游ゴシック"/>
            </a:endParaRPr>
          </a:p>
          <a:p>
            <a:pPr rtl="0"/>
            <a:r>
              <a:rPr lang="en-US" sz="900" noProof="0" dirty="0">
                <a:solidFill>
                  <a:schemeClr val="tx1"/>
                </a:solidFill>
                <a:ea typeface="游ゴシック"/>
              </a:rPr>
              <a:t>　　　⇒ By promoting private-sector development and creating people-centered urban spaces, we aim to enhance urban vitality and international competitiveness.</a:t>
            </a:r>
            <a:endParaRPr lang="en-US" sz="900" noProof="0" dirty="0">
              <a:solidFill>
                <a:schemeClr val="tx1"/>
              </a:solidFill>
              <a:ea typeface="游ゴシック"/>
              <a:cs typeface="Calibri"/>
            </a:endParaRPr>
          </a:p>
          <a:p>
            <a:pPr rtl="0">
              <a:spcBef>
                <a:spcPts val="300"/>
              </a:spcBef>
            </a:pPr>
            <a:r>
              <a:rPr lang="en-US" sz="1100" b="1" noProof="0" dirty="0">
                <a:solidFill>
                  <a:schemeClr val="tx1"/>
                </a:solidFill>
              </a:rPr>
              <a:t>　・Promoting urban development in Nakanoshima area </a:t>
            </a:r>
            <a:endParaRPr kumimoji="1" lang="en-US" sz="1100" b="1" noProof="0" dirty="0">
              <a:solidFill>
                <a:schemeClr val="tx1"/>
              </a:solidFill>
            </a:endParaRPr>
          </a:p>
          <a:p>
            <a:pPr marL="463550" indent="-463550" rtl="0"/>
            <a:r>
              <a:rPr lang="en-US" sz="900" noProof="0" dirty="0">
                <a:solidFill>
                  <a:schemeClr val="tx1"/>
                </a:solidFill>
              </a:rPr>
              <a:t>　　　⇒ With a view to the opening of the Naniwasuji Line in the Nakanoshima area, we will encourage private-sector development that contributes to stronger international competitiveness and strengthen the potential of the city center.</a:t>
            </a:r>
            <a:endParaRPr kumimoji="1" lang="en-US" sz="900" noProof="0" dirty="0">
              <a:solidFill>
                <a:schemeClr val="tx1"/>
              </a:solidFill>
            </a:endParaRPr>
          </a:p>
        </p:txBody>
      </p:sp>
      <p:sp>
        <p:nvSpPr>
          <p:cNvPr id="7" name="正方形/長方形 8">
            <a:extLst>
              <a:ext uri="{FF2B5EF4-FFF2-40B4-BE49-F238E27FC236}">
                <a16:creationId xmlns:a16="http://schemas.microsoft.com/office/drawing/2014/main" id="{FDA02A9E-3277-F6F0-E64B-EFFD6404F3D4}"/>
              </a:ext>
            </a:extLst>
          </p:cNvPr>
          <p:cNvSpPr/>
          <p:nvPr/>
        </p:nvSpPr>
        <p:spPr>
          <a:xfrm>
            <a:off x="205363" y="1404828"/>
            <a:ext cx="9495274" cy="1505356"/>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rtl="0"/>
            <a:r>
              <a:rPr lang="en-US" sz="1100" b="1" noProof="0" dirty="0">
                <a:solidFill>
                  <a:schemeClr val="tx1"/>
                </a:solidFill>
                <a:ea typeface="游ゴシック"/>
              </a:rPr>
              <a:t>1) Area around Shin-Osaka Station (Shin-Osaka, </a:t>
            </a:r>
            <a:r>
              <a:rPr lang="en-US" sz="1100" b="1" noProof="0" dirty="0" err="1">
                <a:solidFill>
                  <a:schemeClr val="tx1"/>
                </a:solidFill>
                <a:ea typeface="游ゴシック"/>
              </a:rPr>
              <a:t>Juso</a:t>
            </a:r>
            <a:r>
              <a:rPr lang="en-US" sz="1100" b="1" noProof="0" dirty="0">
                <a:solidFill>
                  <a:schemeClr val="tx1"/>
                </a:solidFill>
                <a:ea typeface="游ゴシック"/>
              </a:rPr>
              <a:t>, Awaji)</a:t>
            </a:r>
            <a:endParaRPr kumimoji="1" lang="en-US" sz="1100" noProof="0" dirty="0">
              <a:solidFill>
                <a:schemeClr val="tx1"/>
              </a:solidFill>
              <a:ea typeface="游ゴシック"/>
            </a:endParaRPr>
          </a:p>
          <a:p>
            <a:pPr rtl="0">
              <a:spcBef>
                <a:spcPts val="300"/>
              </a:spcBef>
            </a:pPr>
            <a:r>
              <a:rPr lang="en-US" sz="1100" b="1" noProof="0" dirty="0">
                <a:solidFill>
                  <a:schemeClr val="tx1"/>
                </a:solidFill>
                <a:ea typeface="游ゴシック"/>
              </a:rPr>
              <a:t>　・Implementing the early opening of the Linear Chuo Shinkansen and the entire Hokuriku Shinkansen lines and redeveloping the surrounding areas</a:t>
            </a:r>
            <a:endParaRPr kumimoji="1" lang="en-US" sz="1100" b="1" noProof="0" dirty="0">
              <a:solidFill>
                <a:schemeClr val="tx1"/>
              </a:solidFill>
              <a:ea typeface="游ゴシック"/>
            </a:endParaRPr>
          </a:p>
          <a:p>
            <a:pPr marL="463550" indent="-463550" rtl="0"/>
            <a:r>
              <a:rPr lang="en-US" sz="900" noProof="0" dirty="0">
                <a:solidFill>
                  <a:schemeClr val="tx1"/>
                </a:solidFill>
                <a:ea typeface="游ゴシック"/>
              </a:rPr>
              <a:t>　　　⇒ We aim to implement the early opening of the Linear Chuo Shinkansen and the entire Hokuriku Shinkansen lines that will contribute to Osaka’s growth as one of the nation’s two major hubs and to the development of a national infrastructure that is resilient to large-scale disasters. In the meantime, we will actively redevelop the area surrounding Shin-Osaka Station with the aim of realizing urban development centered on one of the world's leading wide-area transportation hubs where the station and town are integrated.</a:t>
            </a:r>
            <a:endParaRPr kumimoji="1" lang="en-US" sz="900" noProof="0" dirty="0">
              <a:solidFill>
                <a:schemeClr val="tx1"/>
              </a:solidFill>
              <a:ea typeface="游ゴシック"/>
            </a:endParaRPr>
          </a:p>
          <a:p>
            <a:pPr rtl="0">
              <a:spcBef>
                <a:spcPts val="300"/>
              </a:spcBef>
            </a:pPr>
            <a:r>
              <a:rPr lang="en-US" sz="1100" b="1" noProof="0" dirty="0">
                <a:solidFill>
                  <a:schemeClr val="tx1"/>
                </a:solidFill>
              </a:rPr>
              <a:t>　・Enhancing the function of the Shin-</a:t>
            </a:r>
            <a:r>
              <a:rPr lang="en-US" sz="1100" b="1" noProof="0" dirty="0" err="1">
                <a:solidFill>
                  <a:schemeClr val="tx1"/>
                </a:solidFill>
              </a:rPr>
              <a:t>Midosuji</a:t>
            </a:r>
            <a:r>
              <a:rPr lang="en-US" sz="1100" b="1" noProof="0" dirty="0">
                <a:solidFill>
                  <a:schemeClr val="tx1"/>
                </a:solidFill>
              </a:rPr>
              <a:t> Avenue as a route to Shin-Osaka</a:t>
            </a:r>
            <a:endParaRPr kumimoji="1" lang="en-US" sz="1100" b="1" noProof="0" dirty="0">
              <a:solidFill>
                <a:schemeClr val="tx1"/>
              </a:solidFill>
            </a:endParaRPr>
          </a:p>
          <a:p>
            <a:pPr marL="450850" indent="-450850" rtl="0"/>
            <a:r>
              <a:rPr lang="en-US" sz="900" noProof="0" dirty="0">
                <a:solidFill>
                  <a:schemeClr val="tx1"/>
                </a:solidFill>
                <a:ea typeface="游ゴシック"/>
              </a:rPr>
              <a:t>　　　⇒ The Shin-</a:t>
            </a:r>
            <a:r>
              <a:rPr lang="en-US" sz="900" noProof="0" dirty="0" err="1">
                <a:solidFill>
                  <a:schemeClr val="tx1"/>
                </a:solidFill>
                <a:ea typeface="游ゴシック"/>
              </a:rPr>
              <a:t>Midosuji</a:t>
            </a:r>
            <a:r>
              <a:rPr lang="en-US" sz="900" noProof="0" dirty="0">
                <a:solidFill>
                  <a:schemeClr val="tx1"/>
                </a:solidFill>
                <a:ea typeface="游ゴシック"/>
              </a:rPr>
              <a:t>, a major arterial road in northern Osaka that connects the area around Shin-Osaka Station with national land axis such as the Shin-</a:t>
            </a:r>
            <a:r>
              <a:rPr lang="en-US" sz="900" noProof="0" dirty="0" err="1">
                <a:solidFill>
                  <a:schemeClr val="tx1"/>
                </a:solidFill>
                <a:ea typeface="游ゴシック"/>
              </a:rPr>
              <a:t>Meishin</a:t>
            </a:r>
            <a:r>
              <a:rPr lang="en-US" sz="900" noProof="0" dirty="0">
                <a:solidFill>
                  <a:schemeClr val="tx1"/>
                </a:solidFill>
                <a:ea typeface="游ゴシック"/>
              </a:rPr>
              <a:t> Expressway and the central Osaka area from north to south, will undergo functional enhancements made from the perspectives of increasing traffic capacity, large-scale renovation, and creating a high-quality road network.</a:t>
            </a:r>
            <a:endParaRPr kumimoji="1" lang="en-US" sz="900" noProof="0" dirty="0">
              <a:solidFill>
                <a:schemeClr val="tx1"/>
              </a:solidFill>
              <a:ea typeface="游ゴシック"/>
            </a:endParaRPr>
          </a:p>
          <a:p>
            <a:pPr rtl="0"/>
            <a:r>
              <a:rPr lang="en-US" sz="1000" noProof="0" dirty="0">
                <a:solidFill>
                  <a:schemeClr val="tx1"/>
                </a:solidFill>
                <a:ea typeface="游ゴシック"/>
              </a:rPr>
              <a:t>　　　　　</a:t>
            </a:r>
          </a:p>
        </p:txBody>
      </p:sp>
      <p:sp>
        <p:nvSpPr>
          <p:cNvPr id="3" name="テキスト ボックス 7">
            <a:extLst>
              <a:ext uri="{FF2B5EF4-FFF2-40B4-BE49-F238E27FC236}">
                <a16:creationId xmlns:a16="http://schemas.microsoft.com/office/drawing/2014/main" id="{24E78C63-48CE-901F-8EBB-38A27E15BB9A}"/>
              </a:ext>
            </a:extLst>
          </p:cNvPr>
          <p:cNvSpPr txBox="1"/>
          <p:nvPr/>
        </p:nvSpPr>
        <p:spPr>
          <a:xfrm>
            <a:off x="0" y="206574"/>
            <a:ext cx="5914769" cy="307777"/>
          </a:xfrm>
          <a:prstGeom prst="rect">
            <a:avLst/>
          </a:prstGeom>
          <a:noFill/>
          <a:ln>
            <a:no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(2) North-south urban axis</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4" name="四角形: 角を丸くする 10">
            <a:extLst>
              <a:ext uri="{FF2B5EF4-FFF2-40B4-BE49-F238E27FC236}">
                <a16:creationId xmlns:a16="http://schemas.microsoft.com/office/drawing/2014/main" id="{1C15422C-9ED6-1ED8-8423-BC16D5DE71F0}"/>
              </a:ext>
            </a:extLst>
          </p:cNvPr>
          <p:cNvSpPr/>
          <p:nvPr/>
        </p:nvSpPr>
        <p:spPr>
          <a:xfrm>
            <a:off x="365414" y="451151"/>
            <a:ext cx="9190478" cy="799800"/>
          </a:xfrm>
          <a:prstGeom prst="roundRect">
            <a:avLst>
              <a:gd name="adj" fmla="val 0"/>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127000" indent="-127000" rtl="0"/>
            <a:r>
              <a:rPr lang="en-US" sz="900" noProof="0" dirty="0">
                <a:solidFill>
                  <a:schemeClr val="tx1"/>
                </a:solidFill>
                <a:ea typeface="游ゴシック"/>
              </a:rPr>
              <a:t>○ A </a:t>
            </a:r>
            <a:r>
              <a:rPr lang="en-US" sz="900" b="1" noProof="0" dirty="0">
                <a:solidFill>
                  <a:schemeClr val="tx1"/>
                </a:solidFill>
                <a:ea typeface="游ゴシック"/>
              </a:rPr>
              <a:t>key axis in Osaka </a:t>
            </a:r>
            <a:r>
              <a:rPr lang="en-US" sz="900" noProof="0" dirty="0">
                <a:solidFill>
                  <a:schemeClr val="tx1"/>
                </a:solidFill>
                <a:ea typeface="游ゴシック"/>
              </a:rPr>
              <a:t>that runs straight from the north to the south of the city, centered on Midosuji Avenue, where business, commercial, educational and research functions are concentrated, supporting the growth of the entire metropolitan area</a:t>
            </a:r>
            <a:endParaRPr kumimoji="1" lang="en-US" sz="900" noProof="0" dirty="0">
              <a:solidFill>
                <a:schemeClr val="tx1"/>
              </a:solidFill>
              <a:ea typeface="游ゴシック"/>
            </a:endParaRPr>
          </a:p>
          <a:p>
            <a:pPr marL="127000" indent="-127000" rtl="0"/>
            <a:r>
              <a:rPr lang="en-US" sz="900" noProof="0" dirty="0">
                <a:solidFill>
                  <a:schemeClr val="tx1"/>
                </a:solidFill>
                <a:ea typeface="游ゴシック"/>
              </a:rPr>
              <a:t>○ Preparing for the future new developments of the Linear Chuo Shinkansen and the Hokuriku Shinkansen, we will proceed with urban development that will form the foundation for Osaka’s growth as a hub for attracting visitors and fostering industrial activities, covering the </a:t>
            </a:r>
            <a:r>
              <a:rPr lang="en-US" sz="900" b="1" noProof="0" dirty="0">
                <a:solidFill>
                  <a:schemeClr val="tx1"/>
                </a:solidFill>
                <a:ea typeface="游ゴシック"/>
              </a:rPr>
              <a:t>area around Shin-Osaka Station</a:t>
            </a:r>
            <a:r>
              <a:rPr lang="en-US" sz="900" noProof="0" dirty="0">
                <a:solidFill>
                  <a:schemeClr val="tx1"/>
                </a:solidFill>
                <a:ea typeface="游ゴシック"/>
              </a:rPr>
              <a:t>, a major transport hub, as well as </a:t>
            </a:r>
            <a:r>
              <a:rPr lang="en-US" sz="900" b="1" noProof="0" dirty="0">
                <a:solidFill>
                  <a:schemeClr val="tx1"/>
                </a:solidFill>
                <a:ea typeface="游ゴシック"/>
              </a:rPr>
              <a:t>Umekita area</a:t>
            </a:r>
            <a:r>
              <a:rPr lang="en-US" sz="900" noProof="0" dirty="0">
                <a:solidFill>
                  <a:schemeClr val="tx1"/>
                </a:solidFill>
                <a:ea typeface="游ゴシック"/>
              </a:rPr>
              <a:t>, a center where “greenery” and “innovation” join together on the north side of Osaka Station.</a:t>
            </a:r>
            <a:endParaRPr kumimoji="1" lang="en-US" sz="900" noProof="0" dirty="0">
              <a:solidFill>
                <a:schemeClr val="tx1"/>
              </a:solidFill>
              <a:ea typeface="游ゴシック"/>
            </a:endParaRPr>
          </a:p>
        </p:txBody>
      </p:sp>
      <p:sp>
        <p:nvSpPr>
          <p:cNvPr id="6" name="正方形/長方形 9">
            <a:extLst>
              <a:ext uri="{FF2B5EF4-FFF2-40B4-BE49-F238E27FC236}">
                <a16:creationId xmlns:a16="http://schemas.microsoft.com/office/drawing/2014/main" id="{2B536A13-B377-910E-2FD2-E20491692680}"/>
              </a:ext>
            </a:extLst>
          </p:cNvPr>
          <p:cNvSpPr/>
          <p:nvPr/>
        </p:nvSpPr>
        <p:spPr>
          <a:xfrm>
            <a:off x="205363" y="5448022"/>
            <a:ext cx="9495274" cy="895627"/>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ea typeface="游ゴシック"/>
                <a:cs typeface="Calibri"/>
              </a:rPr>
              <a:t>4) Minami (Namba, </a:t>
            </a:r>
            <a:r>
              <a:rPr lang="en-US" sz="1100" b="1" noProof="0" dirty="0" err="1">
                <a:solidFill>
                  <a:schemeClr val="tx1"/>
                </a:solidFill>
                <a:ea typeface="游ゴシック"/>
                <a:cs typeface="Calibri"/>
              </a:rPr>
              <a:t>Minatomachi</a:t>
            </a:r>
            <a:r>
              <a:rPr lang="en-US" sz="1100" b="1" noProof="0" dirty="0">
                <a:solidFill>
                  <a:schemeClr val="tx1"/>
                </a:solidFill>
                <a:ea typeface="游ゴシック"/>
                <a:cs typeface="Calibri"/>
              </a:rPr>
              <a:t>), Tennoji, Abeno</a:t>
            </a:r>
            <a:endParaRPr lang="en-US" sz="1100" b="1" noProof="0" dirty="0">
              <a:solidFill>
                <a:schemeClr val="tx1"/>
              </a:solidFill>
              <a:ea typeface="游ゴシック" panose="020B0400000000000000" pitchFamily="34" charset="-128"/>
              <a:cs typeface="Calibri"/>
            </a:endParaRPr>
          </a:p>
          <a:p>
            <a:pPr rtl="0">
              <a:spcBef>
                <a:spcPts val="300"/>
              </a:spcBef>
            </a:pPr>
            <a:r>
              <a:rPr lang="en-US" sz="1100" b="1" noProof="0" dirty="0">
                <a:solidFill>
                  <a:schemeClr val="tx1"/>
                </a:solidFill>
                <a:ea typeface="游ゴシック"/>
              </a:rPr>
              <a:t>　・Promoting urban development as the southern gateway to Osaka</a:t>
            </a:r>
            <a:endParaRPr lang="en-US" sz="1100" b="1" noProof="0" dirty="0">
              <a:solidFill>
                <a:schemeClr val="tx1"/>
              </a:solidFill>
              <a:ea typeface="游ゴシック"/>
              <a:cs typeface="Calibri"/>
            </a:endParaRPr>
          </a:p>
          <a:p>
            <a:pPr marL="469900" indent="-469900" rtl="0"/>
            <a:r>
              <a:rPr lang="en-US" sz="900" noProof="0" dirty="0">
                <a:solidFill>
                  <a:schemeClr val="tx1"/>
                </a:solidFill>
                <a:ea typeface="游ゴシック"/>
              </a:rPr>
              <a:t>　　　⇒ Through the development of Namba Square as a tourist hub that attracts the world and the enhancement of the role as a key railway interchange ahead of the opening of the Naniwasuji Line, we will further promote urban development as a cultural and tourist hub that showcases the unique charm of Osaka, while leveraging various tourist resources such as food culture and entertainment, and promoting private development and enhancing people-centered spaces.</a:t>
            </a:r>
            <a:endParaRPr lang="en-US" sz="1000" noProof="0" dirty="0">
              <a:solidFill>
                <a:schemeClr val="tx1"/>
              </a:solidFill>
              <a:ea typeface="游ゴシック"/>
            </a:endParaRPr>
          </a:p>
        </p:txBody>
      </p:sp>
      <p:sp>
        <p:nvSpPr>
          <p:cNvPr id="9" name="スライド番号プレースホルダー 1">
            <a:extLst>
              <a:ext uri="{FF2B5EF4-FFF2-40B4-BE49-F238E27FC236}">
                <a16:creationId xmlns:a16="http://schemas.microsoft.com/office/drawing/2014/main" id="{B5FFA46D-C4B9-83A6-5BA2-3FCB42FF1CDF}"/>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58</a:t>
            </a:fld>
            <a:endParaRPr kumimoji="1" lang="en-US" noProof="0" dirty="0">
              <a:latin typeface="+mn-lt"/>
            </a:endParaRPr>
          </a:p>
        </p:txBody>
      </p:sp>
    </p:spTree>
    <p:extLst>
      <p:ext uri="{BB962C8B-B14F-4D97-AF65-F5344CB8AC3E}">
        <p14:creationId xmlns:p14="http://schemas.microsoft.com/office/powerpoint/2010/main" val="3112960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正方形/長方形 22">
            <a:extLst>
              <a:ext uri="{FF2B5EF4-FFF2-40B4-BE49-F238E27FC236}">
                <a16:creationId xmlns:a16="http://schemas.microsoft.com/office/drawing/2014/main" id="{CA4BF9E7-56BB-434C-A435-CD554F50CCDC}"/>
              </a:ext>
            </a:extLst>
          </p:cNvPr>
          <p:cNvSpPr/>
          <p:nvPr/>
        </p:nvSpPr>
        <p:spPr>
          <a:xfrm>
            <a:off x="364451" y="6736656"/>
            <a:ext cx="7488000" cy="10682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53" name="二等辺三角形 52">
            <a:extLst>
              <a:ext uri="{FF2B5EF4-FFF2-40B4-BE49-F238E27FC236}">
                <a16:creationId xmlns:a16="http://schemas.microsoft.com/office/drawing/2014/main" id="{5BA2209D-8C78-46CB-924A-FE37B171A2EC}"/>
              </a:ext>
            </a:extLst>
          </p:cNvPr>
          <p:cNvSpPr/>
          <p:nvPr/>
        </p:nvSpPr>
        <p:spPr>
          <a:xfrm rot="5400000">
            <a:off x="7489627" y="2688982"/>
            <a:ext cx="1382400" cy="180000"/>
          </a:xfrm>
          <a:prstGeom prst="triangle">
            <a:avLst/>
          </a:prstGeom>
          <a:solidFill>
            <a:schemeClr val="bg1">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54" name="二等辺三角形 53">
            <a:extLst>
              <a:ext uri="{FF2B5EF4-FFF2-40B4-BE49-F238E27FC236}">
                <a16:creationId xmlns:a16="http://schemas.microsoft.com/office/drawing/2014/main" id="{822316E0-B5BA-426F-BE4B-AE6DD069E8A4}"/>
              </a:ext>
            </a:extLst>
          </p:cNvPr>
          <p:cNvSpPr/>
          <p:nvPr/>
        </p:nvSpPr>
        <p:spPr>
          <a:xfrm rot="5400000">
            <a:off x="7439548" y="5578339"/>
            <a:ext cx="1465200" cy="180000"/>
          </a:xfrm>
          <a:prstGeom prst="triangle">
            <a:avLst/>
          </a:prstGeom>
          <a:solidFill>
            <a:schemeClr val="bg1">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55" name="二等辺三角形 54">
            <a:extLst>
              <a:ext uri="{FF2B5EF4-FFF2-40B4-BE49-F238E27FC236}">
                <a16:creationId xmlns:a16="http://schemas.microsoft.com/office/drawing/2014/main" id="{F772D6DC-65E9-4253-B179-6A4100231A6F}"/>
              </a:ext>
            </a:extLst>
          </p:cNvPr>
          <p:cNvSpPr/>
          <p:nvPr/>
        </p:nvSpPr>
        <p:spPr>
          <a:xfrm rot="5400000">
            <a:off x="7700548" y="4040995"/>
            <a:ext cx="943200" cy="179999"/>
          </a:xfrm>
          <a:prstGeom prst="triangle">
            <a:avLst/>
          </a:prstGeom>
          <a:solidFill>
            <a:schemeClr val="bg1">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37" name="楕円 36">
            <a:extLst>
              <a:ext uri="{FF2B5EF4-FFF2-40B4-BE49-F238E27FC236}">
                <a16:creationId xmlns:a16="http://schemas.microsoft.com/office/drawing/2014/main" id="{617FF37C-D926-4966-833E-E2D00EE32914}"/>
              </a:ext>
            </a:extLst>
          </p:cNvPr>
          <p:cNvSpPr/>
          <p:nvPr/>
        </p:nvSpPr>
        <p:spPr>
          <a:xfrm>
            <a:off x="8288820" y="3615204"/>
            <a:ext cx="1503770" cy="1038290"/>
          </a:xfrm>
          <a:prstGeom prst="ellipse">
            <a:avLst/>
          </a:prstGeom>
          <a:solidFill>
            <a:schemeClr val="accent4">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38" name="楕円 37">
            <a:extLst>
              <a:ext uri="{FF2B5EF4-FFF2-40B4-BE49-F238E27FC236}">
                <a16:creationId xmlns:a16="http://schemas.microsoft.com/office/drawing/2014/main" id="{0875A810-0FFF-4611-8517-CEEC2D4375F6}"/>
              </a:ext>
            </a:extLst>
          </p:cNvPr>
          <p:cNvSpPr/>
          <p:nvPr/>
        </p:nvSpPr>
        <p:spPr>
          <a:xfrm>
            <a:off x="8313517" y="4851827"/>
            <a:ext cx="1503770" cy="1324075"/>
          </a:xfrm>
          <a:prstGeom prst="ellipse">
            <a:avLst/>
          </a:prstGeom>
          <a:solidFill>
            <a:schemeClr val="accent4">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11" name="楕円 10">
            <a:extLst>
              <a:ext uri="{FF2B5EF4-FFF2-40B4-BE49-F238E27FC236}">
                <a16:creationId xmlns:a16="http://schemas.microsoft.com/office/drawing/2014/main" id="{AD9BE67D-208A-48C2-B817-7603CCD8B4B5}"/>
              </a:ext>
            </a:extLst>
          </p:cNvPr>
          <p:cNvSpPr/>
          <p:nvPr/>
        </p:nvSpPr>
        <p:spPr>
          <a:xfrm>
            <a:off x="8313517" y="2350060"/>
            <a:ext cx="1503770" cy="972000"/>
          </a:xfrm>
          <a:prstGeom prst="ellipse">
            <a:avLst/>
          </a:prstGeom>
          <a:solidFill>
            <a:schemeClr val="accent4">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10" name="正方形/長方形 9">
            <a:extLst>
              <a:ext uri="{FF2B5EF4-FFF2-40B4-BE49-F238E27FC236}">
                <a16:creationId xmlns:a16="http://schemas.microsoft.com/office/drawing/2014/main" id="{28572511-E559-43A1-AF2A-CF6F95ABD03E}"/>
              </a:ext>
            </a:extLst>
          </p:cNvPr>
          <p:cNvSpPr/>
          <p:nvPr/>
        </p:nvSpPr>
        <p:spPr>
          <a:xfrm>
            <a:off x="364451" y="6548157"/>
            <a:ext cx="9108000" cy="10682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3" name="テキスト ボックス 2">
            <a:extLst>
              <a:ext uri="{FF2B5EF4-FFF2-40B4-BE49-F238E27FC236}">
                <a16:creationId xmlns:a16="http://schemas.microsoft.com/office/drawing/2014/main" id="{35EE2DC9-B390-4798-A4AB-99B31EAE87CF}"/>
              </a:ext>
            </a:extLst>
          </p:cNvPr>
          <p:cNvSpPr txBox="1"/>
          <p:nvPr/>
        </p:nvSpPr>
        <p:spPr>
          <a:xfrm>
            <a:off x="127743" y="593692"/>
            <a:ext cx="9650704" cy="993477"/>
          </a:xfrm>
          <a:prstGeom prst="rect">
            <a:avLst/>
          </a:prstGeom>
          <a:solidFill>
            <a:schemeClr val="bg1">
              <a:lumMod val="85000"/>
            </a:schemeClr>
          </a:solidFill>
        </p:spPr>
        <p:txBody>
          <a:bodyPr wrap="square" lIns="91440" tIns="45720" rIns="91440" bIns="45720" rtlCol="0" anchor="t">
            <a:spAutoFit/>
          </a:bodyPr>
          <a:lstStyle>
            <a:defPPr>
              <a:defRPr lang="en-US"/>
            </a:defPPr>
            <a:lvl1pPr marL="285750" marR="0" lvl="0" indent="-285750" fontAlgn="auto">
              <a:lnSpc>
                <a:spcPct val="120000"/>
              </a:lnSpc>
              <a:spcBef>
                <a:spcPts val="0"/>
              </a:spcBef>
              <a:spcAft>
                <a:spcPts val="0"/>
              </a:spcAft>
              <a:buClrTx/>
              <a:buSzTx/>
              <a:buFont typeface="BIZ UDPゴシック" panose="020B0400000000000000" pitchFamily="50" charset="-128"/>
              <a:buChar char="○"/>
              <a:tabLst/>
              <a:defRPr kumimoji="1" sz="1200" b="1" i="0" u="none" strike="noStrike" cap="none" spc="0" normalizeH="0" baseline="0">
                <a:ln>
                  <a:noFill/>
                </a:ln>
                <a:solidFill>
                  <a:prstClr val="black"/>
                </a:solidFill>
                <a:effectLst/>
                <a:uLnTx/>
                <a:uFillTx/>
                <a:latin typeface="BIZ UDPゴシック" panose="020B0400000000000000" pitchFamily="50" charset="-128"/>
                <a:ea typeface="BIZ UDPゴシック" panose="020B0400000000000000" pitchFamily="50" charset="-128"/>
              </a:defRPr>
            </a:lvl1pPr>
          </a:lstStyle>
          <a:p>
            <a:pPr rtl="0">
              <a:lnSpc>
                <a:spcPts val="1000"/>
              </a:lnSpc>
            </a:pPr>
            <a:r>
              <a:rPr lang="en-US" sz="1050" noProof="0" dirty="0">
                <a:solidFill>
                  <a:schemeClr val="tx1"/>
                </a:solidFill>
                <a:latin typeface="+mn-lt"/>
                <a:ea typeface="BIZ UDPゴシック"/>
              </a:rPr>
              <a:t>Since Osaka began pursuing its bid to host the 2025 World Expo in 2015, Osaka has been undergoing significant change as a result of the integrated growth strategy pursued by the prefecture and the city, along with urban development and infrastructure improvements. The latest nominal GDP (FY2022) and inbound tourism (2024) have reached record highs, while the net migration surplus continues. The number of employees has also increased significantly.</a:t>
            </a:r>
          </a:p>
          <a:p>
            <a:pPr rtl="0">
              <a:lnSpc>
                <a:spcPts val="1000"/>
              </a:lnSpc>
            </a:pPr>
            <a:r>
              <a:rPr lang="en-US" sz="1050" noProof="0" dirty="0">
                <a:solidFill>
                  <a:schemeClr val="tx1"/>
                </a:solidFill>
                <a:latin typeface="+mn-lt"/>
                <a:ea typeface="BIZ UDPゴシック"/>
              </a:rPr>
              <a:t>In 2025, the Expo was held. New technologies and services for the future society were showcased, promoting the Osaka brand to the world, expanding business opportunities</a:t>
            </a:r>
          </a:p>
          <a:p>
            <a:pPr rtl="0">
              <a:lnSpc>
                <a:spcPts val="1000"/>
              </a:lnSpc>
            </a:pPr>
            <a:r>
              <a:rPr lang="en-US" sz="1050" noProof="0" dirty="0">
                <a:solidFill>
                  <a:schemeClr val="tx1"/>
                </a:solidFill>
                <a:latin typeface="+mn-lt"/>
                <a:ea typeface="BIZ UDPゴシック"/>
              </a:rPr>
              <a:t>While Osaka’s potential to become the second capital has grown over the past decade, this has not yet sufficiently led into a tangible sense of prosperity for all individual residents of the prefecture.</a:t>
            </a:r>
          </a:p>
        </p:txBody>
      </p:sp>
      <p:sp>
        <p:nvSpPr>
          <p:cNvPr id="4" name="テキスト ボックス 3">
            <a:extLst>
              <a:ext uri="{FF2B5EF4-FFF2-40B4-BE49-F238E27FC236}">
                <a16:creationId xmlns:a16="http://schemas.microsoft.com/office/drawing/2014/main" id="{9539E513-FC89-40F9-A391-826A3AE11E2B}"/>
              </a:ext>
            </a:extLst>
          </p:cNvPr>
          <p:cNvSpPr txBox="1"/>
          <p:nvPr/>
        </p:nvSpPr>
        <p:spPr>
          <a:xfrm>
            <a:off x="0" y="80236"/>
            <a:ext cx="9906000" cy="369332"/>
          </a:xfrm>
          <a:prstGeom prst="rect">
            <a:avLst/>
          </a:prstGeom>
          <a:noFill/>
        </p:spPr>
        <p:txBody>
          <a:bodyPr wrap="square" rtlCol="0">
            <a:spAutoFit/>
          </a:bodyPr>
          <a:lstStyle>
            <a:defPPr>
              <a:defRPr lang="en-US"/>
            </a:defPPr>
            <a:lvl1pPr defTabSz="742950">
              <a:defRPr kumimoji="1" sz="2000">
                <a:solidFill>
                  <a:prstClr val="white"/>
                </a:solidFill>
                <a:latin typeface="HGS創英角ｺﾞｼｯｸUB" panose="020B0900000000000000" pitchFamily="50" charset="-128"/>
                <a:ea typeface="HGS創英角ｺﾞｼｯｸUB" panose="020B0900000000000000" pitchFamily="50" charset="-128"/>
              </a:defRPr>
            </a:lvl1pPr>
          </a:lstStyle>
          <a:p>
            <a:pPr rtl="0"/>
            <a:r>
              <a:rPr lang="en-US" sz="1800" b="1" noProof="0" dirty="0">
                <a:latin typeface="+mn-lt"/>
              </a:rPr>
              <a:t>3. The Current Status of Osaka </a:t>
            </a:r>
            <a:r>
              <a:rPr lang="en-US" sz="1600" i="1" noProof="0" dirty="0">
                <a:latin typeface="+mn-lt"/>
              </a:rPr>
              <a:t>- A Decade of Efforts and the Expo Have Greatly Enhanced Osaka’s Potential -</a:t>
            </a:r>
            <a:endParaRPr lang="en-US" sz="1500" noProof="0" dirty="0">
              <a:latin typeface="+mn-lt"/>
            </a:endParaRPr>
          </a:p>
        </p:txBody>
      </p:sp>
      <p:graphicFrame>
        <p:nvGraphicFramePr>
          <p:cNvPr id="34" name="表 34">
            <a:extLst>
              <a:ext uri="{FF2B5EF4-FFF2-40B4-BE49-F238E27FC236}">
                <a16:creationId xmlns:a16="http://schemas.microsoft.com/office/drawing/2014/main" id="{461604A7-B0F1-49D6-B2D0-EA44FE512D65}"/>
              </a:ext>
            </a:extLst>
          </p:cNvPr>
          <p:cNvGraphicFramePr>
            <a:graphicFrameLocks noGrp="1"/>
          </p:cNvGraphicFramePr>
          <p:nvPr>
            <p:extLst>
              <p:ext uri="{D42A27DB-BD31-4B8C-83A1-F6EECF244321}">
                <p14:modId xmlns:p14="http://schemas.microsoft.com/office/powerpoint/2010/main" val="3247101639"/>
              </p:ext>
            </p:extLst>
          </p:nvPr>
        </p:nvGraphicFramePr>
        <p:xfrm>
          <a:off x="88713" y="1645564"/>
          <a:ext cx="7952147" cy="4835995"/>
        </p:xfrm>
        <a:graphic>
          <a:graphicData uri="http://schemas.openxmlformats.org/drawingml/2006/table">
            <a:tbl>
              <a:tblPr firstRow="1" bandRow="1">
                <a:effectLst>
                  <a:outerShdw blurRad="50800" dist="38100" dir="5400000" algn="t" rotWithShape="0">
                    <a:prstClr val="black">
                      <a:alpha val="40000"/>
                    </a:prstClr>
                  </a:outerShdw>
                </a:effectLst>
                <a:tableStyleId>{5940675A-B579-460E-94D1-54222C63F5DA}</a:tableStyleId>
              </a:tblPr>
              <a:tblGrid>
                <a:gridCol w="363549">
                  <a:extLst>
                    <a:ext uri="{9D8B030D-6E8A-4147-A177-3AD203B41FA5}">
                      <a16:colId xmlns:a16="http://schemas.microsoft.com/office/drawing/2014/main" val="4154326764"/>
                    </a:ext>
                  </a:extLst>
                </a:gridCol>
                <a:gridCol w="211965">
                  <a:extLst>
                    <a:ext uri="{9D8B030D-6E8A-4147-A177-3AD203B41FA5}">
                      <a16:colId xmlns:a16="http://schemas.microsoft.com/office/drawing/2014/main" val="28420734"/>
                    </a:ext>
                  </a:extLst>
                </a:gridCol>
                <a:gridCol w="3582334">
                  <a:extLst>
                    <a:ext uri="{9D8B030D-6E8A-4147-A177-3AD203B41FA5}">
                      <a16:colId xmlns:a16="http://schemas.microsoft.com/office/drawing/2014/main" val="677944540"/>
                    </a:ext>
                  </a:extLst>
                </a:gridCol>
                <a:gridCol w="211965">
                  <a:extLst>
                    <a:ext uri="{9D8B030D-6E8A-4147-A177-3AD203B41FA5}">
                      <a16:colId xmlns:a16="http://schemas.microsoft.com/office/drawing/2014/main" val="1623178615"/>
                    </a:ext>
                  </a:extLst>
                </a:gridCol>
                <a:gridCol w="3582334">
                  <a:extLst>
                    <a:ext uri="{9D8B030D-6E8A-4147-A177-3AD203B41FA5}">
                      <a16:colId xmlns:a16="http://schemas.microsoft.com/office/drawing/2014/main" val="1301172752"/>
                    </a:ext>
                  </a:extLst>
                </a:gridCol>
              </a:tblGrid>
              <a:tr h="314538">
                <a:tc>
                  <a:txBody>
                    <a:bodyPr/>
                    <a:lstStyle/>
                    <a:p>
                      <a:pPr rtl="0"/>
                      <a:endParaRPr kumimoji="1" lang="en-US" sz="12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rtl="0">
                        <a:lnSpc>
                          <a:spcPts val="0"/>
                        </a:lnSpc>
                      </a:pPr>
                      <a:endParaRPr kumimoji="1" lang="en-US" sz="1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a:r>
                        <a:rPr lang="en-US" sz="1200" b="1" noProof="0" dirty="0">
                          <a:solidFill>
                            <a:schemeClr val="bg1"/>
                          </a:solidFill>
                          <a:latin typeface="+mn-lt"/>
                          <a:ea typeface="Calibri" panose="020F0502020204030204" pitchFamily="34" charset="0"/>
                          <a:cs typeface="Calibri" panose="020F0502020204030204" pitchFamily="34" charset="0"/>
                        </a:rPr>
                        <a:t>Major initiatives over the past 10 years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50000"/>
                      </a:schemeClr>
                    </a:solidFill>
                  </a:tcPr>
                </a:tc>
                <a:tc>
                  <a:txBody>
                    <a:bodyPr/>
                    <a:lstStyle/>
                    <a:p>
                      <a:pPr algn="ctr" rtl="0"/>
                      <a:endParaRPr kumimoji="1" lang="en-US" sz="100" b="1" noProof="0" dirty="0">
                        <a:latin typeface="+mn-lt"/>
                        <a:ea typeface="HGP創英角ｺﾞｼｯｸUB" panose="020B0900000000000000" pitchFamily="50" charset="-128"/>
                        <a:cs typeface="Calibri" panose="020F050202020403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rtl="0">
                        <a:lnSpc>
                          <a:spcPts val="1700"/>
                        </a:lnSpc>
                      </a:pPr>
                      <a:r>
                        <a:rPr lang="en-US" sz="1200" b="1" noProof="0" dirty="0">
                          <a:solidFill>
                            <a:schemeClr val="bg1"/>
                          </a:solidFill>
                          <a:latin typeface="+mn-lt"/>
                          <a:ea typeface="Calibri" panose="020F0502020204030204" pitchFamily="34" charset="0"/>
                          <a:cs typeface="Calibri" panose="020F0502020204030204" pitchFamily="34" charset="0"/>
                        </a:rPr>
                        <a:t>A new leap forward, spurred by Expo 2025</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70012"/>
                    </a:solidFill>
                  </a:tcPr>
                </a:tc>
                <a:extLst>
                  <a:ext uri="{0D108BD9-81ED-4DB2-BD59-A6C34878D82A}">
                    <a16:rowId xmlns:a16="http://schemas.microsoft.com/office/drawing/2014/main" val="4106996452"/>
                  </a:ext>
                </a:extLst>
              </a:tr>
              <a:tr h="0">
                <a:tc>
                  <a:txBody>
                    <a:bodyPr/>
                    <a:lstStyle/>
                    <a:p>
                      <a:pPr rtl="0"/>
                      <a:endParaRPr kumimoji="1" lang="en-US" sz="100" noProof="0" dirty="0">
                        <a:latin typeface="+mn-lt"/>
                        <a:ea typeface="BIZ UDPゴシック" panose="020B0400000000000000" pitchFamily="50" charset="-128"/>
                      </a:endParaRPr>
                    </a:p>
                  </a:txBody>
                  <a:tcPr vert="eaVert">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rtl="0">
                        <a:lnSpc>
                          <a:spcPts val="0"/>
                        </a:lnSpc>
                      </a:pPr>
                      <a:endParaRPr kumimoji="1" lang="en-US" sz="1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rtl="0"/>
                      <a:endParaRPr kumimoji="1" lang="en-US" sz="1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rtl="0"/>
                      <a:endParaRPr kumimoji="1" lang="en-US" sz="1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rtl="0"/>
                      <a:endParaRPr kumimoji="1" lang="en-US" sz="1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52409572"/>
                  </a:ext>
                </a:extLst>
              </a:tr>
              <a:tr h="1354226">
                <a:tc>
                  <a:txBody>
                    <a:bodyPr/>
                    <a:lstStyle/>
                    <a:p>
                      <a:pPr algn="ctr" rtl="0"/>
                      <a:r>
                        <a:rPr lang="en-US" sz="1200" b="1" noProof="0" dirty="0">
                          <a:solidFill>
                            <a:schemeClr val="bg1"/>
                          </a:solidFill>
                          <a:latin typeface="+mn-lt"/>
                          <a:ea typeface="HGP創英角ｺﾞｼｯｸUB" panose="020B0900000000000000" pitchFamily="50" charset="-128"/>
                        </a:rPr>
                        <a:t>Economy</a:t>
                      </a:r>
                    </a:p>
                  </a:txBody>
                  <a:tcPr vert="eaVert">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75000"/>
                        <a:lumOff val="25000"/>
                      </a:schemeClr>
                    </a:solidFill>
                  </a:tcPr>
                </a:tc>
                <a:tc>
                  <a:txBody>
                    <a:bodyPr/>
                    <a:lstStyle/>
                    <a:p>
                      <a:pPr rtl="0">
                        <a:lnSpc>
                          <a:spcPts val="0"/>
                        </a:lnSpc>
                      </a:pPr>
                      <a:endParaRPr kumimoji="1" lang="en-US" sz="1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ts val="800"/>
                        </a:lnSpc>
                        <a:spcBef>
                          <a:spcPts val="0"/>
                        </a:spcBef>
                        <a:spcAft>
                          <a:spcPts val="0"/>
                        </a:spcAft>
                        <a:buClrTx/>
                        <a:buSzTx/>
                        <a:buFont typeface="Wingdings" panose="05000000000000000000" pitchFamily="2" charset="2"/>
                        <a:buNone/>
                        <a:tabLst/>
                        <a:defRPr/>
                      </a:pPr>
                      <a:r>
                        <a:rPr lang="en-US" sz="900"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 Formulating an ecosystem for growth</a:t>
                      </a:r>
                      <a:endParaRPr kumimoji="1" lang="en-US" sz="900" b="1"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endParaRPr>
                    </a:p>
                    <a:p>
                      <a:pPr marL="266700" marR="0" lvl="0" indent="-85725" algn="l" defTabSz="914400" rtl="0" eaLnBrk="1" fontAlgn="auto" latinLnBrk="0" hangingPunct="1">
                        <a:lnSpc>
                          <a:spcPts val="800"/>
                        </a:lnSpc>
                        <a:spcBef>
                          <a:spcPts val="0"/>
                        </a:spcBef>
                        <a:spcAft>
                          <a:spcPts val="0"/>
                        </a:spcAft>
                        <a:buClrTx/>
                        <a:buSzTx/>
                        <a:buFont typeface="Arial" panose="020B0604020202020204" pitchFamily="34" charset="0"/>
                        <a:buChar char="•"/>
                        <a:tabLst/>
                        <a:defRPr/>
                      </a:pPr>
                      <a:r>
                        <a:rPr lang="en-US" sz="800" kern="1200" spc="0" noProof="0" dirty="0">
                          <a:solidFill>
                            <a:schemeClr val="tx1"/>
                          </a:solidFill>
                          <a:latin typeface="+mn-lt"/>
                          <a:ea typeface="BIZ UDPゴシック" panose="020B0400000000000000" pitchFamily="50" charset="-128"/>
                          <a:cs typeface="+mn-cs"/>
                        </a:rPr>
                        <a:t>Establishing the Osaka Business Development Agency, attracting national research institutions, taking initiatives to be a global financial city, etc.</a:t>
                      </a:r>
                      <a:r>
                        <a:rPr lang="en-US" altLang="ja-JP" sz="800" kern="1200" spc="0" noProof="0" dirty="0">
                          <a:solidFill>
                            <a:schemeClr val="tx1"/>
                          </a:solidFill>
                          <a:latin typeface="+mn-lt"/>
                          <a:ea typeface="BIZ UDPゴシック" panose="020B0400000000000000" pitchFamily="50" charset="-128"/>
                          <a:cs typeface="+mn-cs"/>
                        </a:rPr>
                        <a:t> </a:t>
                      </a:r>
                      <a:endParaRPr kumimoji="1" lang="en-US" sz="800" kern="1200" spc="0" noProof="0" dirty="0">
                        <a:solidFill>
                          <a:schemeClr val="tx1"/>
                        </a:solidFill>
                        <a:latin typeface="+mn-lt"/>
                        <a:ea typeface="BIZ UDPゴシック" panose="020B0400000000000000" pitchFamily="50" charset="-128"/>
                        <a:cs typeface="+mn-cs"/>
                      </a:endParaRPr>
                    </a:p>
                    <a:p>
                      <a:pPr marL="0" indent="0" rtl="0">
                        <a:lnSpc>
                          <a:spcPts val="800"/>
                        </a:lnSpc>
                        <a:spcBef>
                          <a:spcPts val="300"/>
                        </a:spcBef>
                        <a:spcAft>
                          <a:spcPts val="0"/>
                        </a:spcAft>
                        <a:buFont typeface="Wingdings" panose="05000000000000000000" pitchFamily="2" charset="2"/>
                        <a:buNone/>
                      </a:pPr>
                      <a:r>
                        <a:rPr lang="en-US" sz="900" b="1" spc="0" noProof="0" dirty="0">
                          <a:latin typeface="+mn-lt"/>
                          <a:ea typeface="BIZ UDPゴシック" panose="020B0400000000000000" pitchFamily="50" charset="-128"/>
                        </a:rPr>
                        <a:t>■ Creating hubs for growth industries</a:t>
                      </a:r>
                      <a:endParaRPr kumimoji="1" lang="en-US" sz="900" b="1" spc="0" noProof="0" dirty="0">
                        <a:latin typeface="+mn-lt"/>
                        <a:ea typeface="BIZ UDPゴシック" panose="020B0400000000000000" pitchFamily="50" charset="-128"/>
                      </a:endParaRPr>
                    </a:p>
                    <a:p>
                      <a:pPr marL="266700" indent="-85725" rtl="0">
                        <a:lnSpc>
                          <a:spcPts val="800"/>
                        </a:lnSpc>
                        <a:spcBef>
                          <a:spcPts val="0"/>
                        </a:spcBef>
                        <a:spcAft>
                          <a:spcPts val="0"/>
                        </a:spcAft>
                        <a:buFont typeface="Arial" panose="020B0604020202020204" pitchFamily="34" charset="0"/>
                        <a:buChar char="•"/>
                      </a:pPr>
                      <a:r>
                        <a:rPr lang="en-US" sz="800" spc="0" noProof="0" dirty="0">
                          <a:latin typeface="+mn-lt"/>
                          <a:ea typeface="BIZ UDPゴシック" panose="020B0400000000000000" pitchFamily="50" charset="-128"/>
                        </a:rPr>
                        <a:t>Progress has been made in establishing hubs in fields of life sciences (Nakanoshima Qross, KENTO, Saito), carbon neutrality and startups</a:t>
                      </a:r>
                      <a:endParaRPr kumimoji="1" lang="en-US" sz="800" spc="0" noProof="0" dirty="0">
                        <a:latin typeface="+mn-lt"/>
                        <a:ea typeface="BIZ UDPゴシック" panose="020B0400000000000000" pitchFamily="50" charset="-128"/>
                      </a:endParaRPr>
                    </a:p>
                    <a:p>
                      <a:pPr marL="0" marR="0" lvl="0" indent="0" algn="l" defTabSz="914400" rtl="0" eaLnBrk="1" fontAlgn="auto" latinLnBrk="0" hangingPunct="1">
                        <a:lnSpc>
                          <a:spcPts val="800"/>
                        </a:lnSpc>
                        <a:spcBef>
                          <a:spcPts val="300"/>
                        </a:spcBef>
                        <a:spcAft>
                          <a:spcPts val="0"/>
                        </a:spcAft>
                        <a:buClrTx/>
                        <a:buSzTx/>
                        <a:buFont typeface="Wingdings" panose="05000000000000000000" pitchFamily="2" charset="2"/>
                        <a:buNone/>
                        <a:tabLst/>
                        <a:defRPr/>
                      </a:pPr>
                      <a:r>
                        <a:rPr lang="en-US" sz="900"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 Urban development and infrastructure development</a:t>
                      </a:r>
                      <a:endParaRPr kumimoji="1" lang="en-US" sz="900" b="1"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endParaRPr>
                    </a:p>
                    <a:p>
                      <a:pPr marL="266700" marR="0" lvl="0" indent="-85725" algn="l" defTabSz="914400" rtl="0" eaLnBrk="1" fontAlgn="auto" latinLnBrk="0" hangingPunct="1">
                        <a:lnSpc>
                          <a:spcPts val="800"/>
                        </a:lnSpc>
                        <a:spcBef>
                          <a:spcPts val="0"/>
                        </a:spcBef>
                        <a:spcAft>
                          <a:spcPts val="0"/>
                        </a:spcAft>
                        <a:buClrTx/>
                        <a:buSzTx/>
                        <a:buFont typeface="Arial" panose="020B0604020202020204" pitchFamily="34" charset="0"/>
                        <a:buChar char="•"/>
                        <a:tabLst/>
                        <a:defRPr/>
                      </a:pPr>
                      <a:r>
                        <a:rPr lang="en-US" sz="800" b="0"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Shin-Osaka, Umekita, the eastern part of Osaka Castle, Yumeshima</a:t>
                      </a:r>
                      <a:endParaRPr kumimoji="1" lang="en-US" sz="800" b="0"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endParaRPr>
                    </a:p>
                    <a:p>
                      <a:pPr marL="266700" marR="0" lvl="0" indent="-85725" algn="l" defTabSz="914400" rtl="0" eaLnBrk="1" fontAlgn="auto" latinLnBrk="0" hangingPunct="1">
                        <a:lnSpc>
                          <a:spcPts val="800"/>
                        </a:lnSpc>
                        <a:spcBef>
                          <a:spcPts val="0"/>
                        </a:spcBef>
                        <a:spcAft>
                          <a:spcPts val="0"/>
                        </a:spcAft>
                        <a:buClrTx/>
                        <a:buSzTx/>
                        <a:buFont typeface="Arial" panose="020B0604020202020204" pitchFamily="34" charset="0"/>
                        <a:buChar char="•"/>
                        <a:tabLst/>
                        <a:defRPr/>
                      </a:pPr>
                      <a:r>
                        <a:rPr lang="en-US" sz="800" b="0"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Yodogawa-Sagan Route, Naniwasuji Line, extension of the monorail line, extension of the Kita-Osaka Kyuko Line, expansion of Kansai International Airport</a:t>
                      </a:r>
                      <a:endParaRPr kumimoji="1" lang="en-US" sz="800" b="0"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rtl="0">
                        <a:lnSpc>
                          <a:spcPts val="800"/>
                        </a:lnSpc>
                        <a:spcBef>
                          <a:spcPts val="0"/>
                        </a:spcBef>
                        <a:spcAft>
                          <a:spcPts val="0"/>
                        </a:spcAft>
                      </a:pPr>
                      <a:endParaRPr kumimoji="1" lang="en-US" sz="800" noProof="0" dirty="0">
                        <a:latin typeface="+mn-lt"/>
                        <a:ea typeface="BIZ UDPゴシック" panose="020B0400000000000000" pitchFamily="50" charset="-128"/>
                      </a:endParaRPr>
                    </a:p>
                    <a:p>
                      <a:pPr rtl="0">
                        <a:lnSpc>
                          <a:spcPts val="800"/>
                        </a:lnSpc>
                        <a:spcBef>
                          <a:spcPts val="0"/>
                        </a:spcBef>
                        <a:spcAft>
                          <a:spcPts val="0"/>
                        </a:spcAft>
                      </a:pPr>
                      <a:endParaRPr kumimoji="1" lang="en-US" sz="8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25413" marR="0" lvl="0" indent="-125413"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900"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 Demonstrating cutting-edge technologies and services both inside and outside the venue</a:t>
                      </a:r>
                    </a:p>
                    <a:p>
                      <a:pPr marL="266700"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kern="1200" spc="0" noProof="0" dirty="0">
                          <a:solidFill>
                            <a:schemeClr val="tx1"/>
                          </a:solidFill>
                          <a:latin typeface="+mn-lt"/>
                          <a:ea typeface="BIZ UDPゴシック" panose="020B0400000000000000" pitchFamily="50" charset="-128"/>
                          <a:cs typeface="+mn-cs"/>
                        </a:rPr>
                        <a:t>iPS cell-derived cardiomyocyte sheet, advanced air mobility (flying car), Japan Health</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900"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 Various challenges involving both the public and private sectors</a:t>
                      </a:r>
                    </a:p>
                    <a:p>
                      <a:pPr marL="266700"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kern="1200" spc="0" noProof="0" dirty="0">
                          <a:solidFill>
                            <a:schemeClr val="tx1"/>
                          </a:solidFill>
                          <a:latin typeface="+mn-lt"/>
                          <a:ea typeface="BIZ UDPゴシック" panose="020B0400000000000000" pitchFamily="50" charset="-128"/>
                          <a:cs typeface="+mn-cs"/>
                        </a:rPr>
                        <a:t>Reborn Challenge</a:t>
                      </a:r>
                      <a:endParaRPr kumimoji="1" lang="en-US" sz="900" kern="1200" spc="0" noProof="0" dirty="0">
                        <a:solidFill>
                          <a:schemeClr val="tx1"/>
                        </a:solidFill>
                        <a:latin typeface="+mn-lt"/>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900"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 Creating business matching opportunities</a:t>
                      </a:r>
                    </a:p>
                    <a:p>
                      <a:pPr marL="273050" indent="-96838" rtl="0">
                        <a:lnSpc>
                          <a:spcPct val="100000"/>
                        </a:lnSpc>
                        <a:spcBef>
                          <a:spcPts val="0"/>
                        </a:spcBef>
                        <a:spcAft>
                          <a:spcPts val="0"/>
                        </a:spcAft>
                        <a:buFont typeface="Arial" panose="020B0604020202020204" pitchFamily="34" charset="0"/>
                        <a:buChar char="•"/>
                      </a:pPr>
                      <a:r>
                        <a:rPr lang="en-US" sz="900" kern="1200" spc="0" noProof="0" dirty="0">
                          <a:solidFill>
                            <a:schemeClr val="tx1"/>
                          </a:solidFill>
                          <a:latin typeface="+mn-lt"/>
                          <a:ea typeface="BIZ UDPゴシック" panose="020B0400000000000000" pitchFamily="50" charset="-128"/>
                          <a:cs typeface="+mn-cs"/>
                        </a:rPr>
                        <a:t>Hosting GSE-related events, accepting business missions from overseas</a:t>
                      </a:r>
                      <a:endParaRPr kumimoji="1" lang="en-US" sz="900" kern="1200" spc="0" noProof="0" dirty="0">
                        <a:solidFill>
                          <a:schemeClr val="tx1"/>
                        </a:solidFill>
                        <a:latin typeface="+mn-lt"/>
                        <a:ea typeface="BIZ UDPゴシック" panose="020B0400000000000000" pitchFamily="50" charset="-128"/>
                        <a:cs typeface="+mn-cs"/>
                      </a:endParaRPr>
                    </a:p>
                    <a:p>
                      <a:pPr marL="176212" indent="0" rtl="0">
                        <a:lnSpc>
                          <a:spcPts val="800"/>
                        </a:lnSpc>
                        <a:spcBef>
                          <a:spcPts val="0"/>
                        </a:spcBef>
                        <a:spcAft>
                          <a:spcPts val="0"/>
                        </a:spcAft>
                        <a:buFont typeface="Arial" panose="020B0604020202020204" pitchFamily="34" charset="0"/>
                        <a:buNone/>
                      </a:pPr>
                      <a:endParaRPr kumimoji="1" lang="en-US" sz="800" kern="1200" spc="0" noProof="0" dirty="0">
                        <a:solidFill>
                          <a:schemeClr val="tx1"/>
                        </a:solidFill>
                        <a:latin typeface="+mn-lt"/>
                        <a:ea typeface="BIZ UDPゴシック" panose="020B0400000000000000" pitchFamily="50" charset="-128"/>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E1E3"/>
                    </a:solidFill>
                  </a:tcPr>
                </a:tc>
                <a:extLst>
                  <a:ext uri="{0D108BD9-81ED-4DB2-BD59-A6C34878D82A}">
                    <a16:rowId xmlns:a16="http://schemas.microsoft.com/office/drawing/2014/main" val="1937271386"/>
                  </a:ext>
                </a:extLst>
              </a:tr>
              <a:tr h="189727">
                <a:tc>
                  <a:txBody>
                    <a:bodyPr/>
                    <a:lstStyle/>
                    <a:p>
                      <a:pPr algn="ctr" rtl="0"/>
                      <a:endParaRPr kumimoji="1" lang="en-US" sz="100" b="1" noProof="0" dirty="0">
                        <a:latin typeface="+mn-lt"/>
                        <a:ea typeface="HGP創英角ｺﾞｼｯｸUB" panose="020B09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rtl="0">
                        <a:lnSpc>
                          <a:spcPts val="0"/>
                        </a:lnSpc>
                      </a:pPr>
                      <a:endParaRPr kumimoji="1" lang="en-US" sz="1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rtl="0">
                        <a:lnSpc>
                          <a:spcPts val="800"/>
                        </a:lnSpc>
                        <a:spcBef>
                          <a:spcPts val="0"/>
                        </a:spcBef>
                        <a:spcAft>
                          <a:spcPts val="0"/>
                        </a:spcAft>
                      </a:pPr>
                      <a:endParaRPr kumimoji="1" lang="en-US" sz="8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rtl="0">
                        <a:lnSpc>
                          <a:spcPts val="800"/>
                        </a:lnSpc>
                        <a:spcBef>
                          <a:spcPts val="0"/>
                        </a:spcBef>
                        <a:spcAft>
                          <a:spcPts val="0"/>
                        </a:spcAft>
                      </a:pPr>
                      <a:endParaRPr kumimoji="1" lang="en-US" sz="8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rtl="0">
                        <a:lnSpc>
                          <a:spcPts val="800"/>
                        </a:lnSpc>
                        <a:spcBef>
                          <a:spcPts val="0"/>
                        </a:spcBef>
                        <a:spcAft>
                          <a:spcPts val="0"/>
                        </a:spcAft>
                      </a:pPr>
                      <a:endParaRPr kumimoji="1" lang="en-US" sz="8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1377287"/>
                  </a:ext>
                </a:extLst>
              </a:tr>
              <a:tr h="1025750">
                <a:tc>
                  <a:txBody>
                    <a:bodyPr/>
                    <a:lstStyle/>
                    <a:p>
                      <a:pPr algn="ctr" rtl="0"/>
                      <a:r>
                        <a:rPr lang="en-US" sz="1200" b="1" noProof="0" dirty="0">
                          <a:solidFill>
                            <a:schemeClr val="bg1"/>
                          </a:solidFill>
                          <a:latin typeface="+mn-lt"/>
                          <a:ea typeface="HGP創英角ｺﾞｼｯｸUB" panose="020B0900000000000000" pitchFamily="50" charset="-128"/>
                        </a:rPr>
                        <a:t>Cities</a:t>
                      </a:r>
                    </a:p>
                  </a:txBody>
                  <a:tcPr vert="eaVert">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75000"/>
                        <a:lumOff val="25000"/>
                      </a:schemeClr>
                    </a:solidFill>
                  </a:tcPr>
                </a:tc>
                <a:tc>
                  <a:txBody>
                    <a:bodyPr/>
                    <a:lstStyle/>
                    <a:p>
                      <a:pPr rtl="0">
                        <a:lnSpc>
                          <a:spcPts val="0"/>
                        </a:lnSpc>
                      </a:pPr>
                      <a:endParaRPr kumimoji="1" lang="en-US" sz="1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900"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 Enhancing the city’s appeal</a:t>
                      </a:r>
                      <a:endParaRPr kumimoji="1" lang="en-US" sz="900" b="1"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endParaRPr>
                    </a:p>
                    <a:p>
                      <a:pPr marL="266700" marR="0" lvl="0" indent="-85725" algn="l" defTabSz="914400" rtl="0" eaLnBrk="1" fontAlgn="auto" latinLnBrk="0" hangingPunct="1">
                        <a:lnSpc>
                          <a:spcPts val="1000"/>
                        </a:lnSpc>
                        <a:spcBef>
                          <a:spcPts val="0"/>
                        </a:spcBef>
                        <a:spcAft>
                          <a:spcPts val="0"/>
                        </a:spcAft>
                        <a:buClrTx/>
                        <a:buSzTx/>
                        <a:buFont typeface="Arial" panose="020B0604020202020204" pitchFamily="34" charset="0"/>
                        <a:buChar char="•"/>
                        <a:tabLst/>
                        <a:defRPr/>
                      </a:pPr>
                      <a:r>
                        <a:rPr lang="en-US" sz="900" b="0"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International conferences (G20, G7) · World Championships (X Games) · World Heritage listing (</a:t>
                      </a:r>
                      <a:r>
                        <a:rPr lang="en-US" sz="900" b="0" i="0" u="none" strike="noStrike" kern="1200" cap="none" spc="0" normalizeH="0" noProof="0" dirty="0" err="1">
                          <a:ln>
                            <a:noFill/>
                          </a:ln>
                          <a:solidFill>
                            <a:prstClr val="black"/>
                          </a:solidFill>
                          <a:effectLst/>
                          <a:uLnTx/>
                          <a:uFillTx/>
                          <a:latin typeface="+mn-lt"/>
                          <a:ea typeface="BIZ UDPゴシック" panose="020B0400000000000000" pitchFamily="50" charset="-128"/>
                          <a:cs typeface="+mn-cs"/>
                        </a:rPr>
                        <a:t>Mozu</a:t>
                      </a:r>
                      <a:r>
                        <a:rPr lang="en-US" sz="900" b="0"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-Furuichi Kofun Group) </a:t>
                      </a:r>
                      <a:endParaRPr kumimoji="1" lang="en-US" sz="900" b="0"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endParaRPr>
                    </a:p>
                    <a:p>
                      <a:pPr marL="266700" marR="0" lvl="0" indent="-85725" algn="l" defTabSz="914400" rtl="0" eaLnBrk="1" fontAlgn="auto" latinLnBrk="0" hangingPunct="1">
                        <a:lnSpc>
                          <a:spcPts val="1000"/>
                        </a:lnSpc>
                        <a:spcBef>
                          <a:spcPts val="0"/>
                        </a:spcBef>
                        <a:spcAft>
                          <a:spcPts val="0"/>
                        </a:spcAft>
                        <a:buClrTx/>
                        <a:buSzTx/>
                        <a:buFont typeface="Arial" panose="020B0604020202020204" pitchFamily="34" charset="0"/>
                        <a:buChar char="•"/>
                        <a:tabLst/>
                        <a:defRPr/>
                      </a:pPr>
                      <a:r>
                        <a:rPr lang="en-US" sz="900" b="0"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Content that captivates the world (e.g., urban greening, Nakanoshima Museum of Art, etc.)</a:t>
                      </a:r>
                      <a:endParaRPr kumimoji="1" lang="en-US" sz="900" b="0"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rtl="0">
                        <a:lnSpc>
                          <a:spcPts val="800"/>
                        </a:lnSpc>
                        <a:spcBef>
                          <a:spcPts val="0"/>
                        </a:spcBef>
                        <a:spcAft>
                          <a:spcPts val="0"/>
                        </a:spcAft>
                      </a:pPr>
                      <a:endParaRPr kumimoji="1" lang="en-US" sz="8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900"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 Hosting events that captivate the world</a:t>
                      </a:r>
                    </a:p>
                    <a:p>
                      <a:pPr marL="266700" marR="0" lvl="0" indent="-85725" algn="l" defTabSz="914400" rtl="0" eaLnBrk="1" fontAlgn="auto" latinLnBrk="0" hangingPunct="1">
                        <a:lnSpc>
                          <a:spcPts val="1000"/>
                        </a:lnSpc>
                        <a:spcBef>
                          <a:spcPts val="0"/>
                        </a:spcBef>
                        <a:spcAft>
                          <a:spcPts val="0"/>
                        </a:spcAft>
                        <a:buClrTx/>
                        <a:buSzTx/>
                        <a:buFont typeface="Arial" panose="020B0604020202020204" pitchFamily="34" charset="0"/>
                        <a:buChar char="•"/>
                        <a:tabLst/>
                        <a:defRPr/>
                      </a:pPr>
                      <a:r>
                        <a:rPr lang="en-US" sz="900" kern="1200" spc="0" noProof="0" dirty="0">
                          <a:solidFill>
                            <a:schemeClr val="tx1"/>
                          </a:solidFill>
                          <a:latin typeface="+mn-lt"/>
                          <a:ea typeface="BIZ UDPゴシック" panose="020B0400000000000000" pitchFamily="50" charset="-128"/>
                          <a:cs typeface="+mn-cs"/>
                        </a:rPr>
                        <a:t>Osaka Week (spring, summer and autumn), Night show (Drone and Fountain Show)</a:t>
                      </a:r>
                      <a:endParaRPr kumimoji="1" lang="en-US" sz="900" kern="1200" spc="0" noProof="0" dirty="0">
                        <a:solidFill>
                          <a:schemeClr val="tx1"/>
                        </a:solidFill>
                        <a:latin typeface="+mn-lt"/>
                        <a:ea typeface="BIZ UDPゴシック" panose="020B0400000000000000" pitchFamily="50" charset="-128"/>
                        <a:cs typeface="+mn-cs"/>
                      </a:endParaRPr>
                    </a:p>
                    <a:p>
                      <a:pPr marL="266700" marR="0" lvl="0" indent="-85725" algn="l" defTabSz="914400" rtl="0" eaLnBrk="1" fontAlgn="auto" latinLnBrk="0" hangingPunct="1">
                        <a:lnSpc>
                          <a:spcPts val="1000"/>
                        </a:lnSpc>
                        <a:spcBef>
                          <a:spcPts val="0"/>
                        </a:spcBef>
                        <a:spcAft>
                          <a:spcPts val="0"/>
                        </a:spcAft>
                        <a:buClrTx/>
                        <a:buSzTx/>
                        <a:buFont typeface="Arial" panose="020B0604020202020204" pitchFamily="34" charset="0"/>
                        <a:buChar char="•"/>
                        <a:tabLst/>
                        <a:defRPr/>
                      </a:pPr>
                      <a:r>
                        <a:rPr lang="en-US" sz="900" kern="1200" spc="0" noProof="0" dirty="0">
                          <a:solidFill>
                            <a:schemeClr val="tx1"/>
                          </a:solidFill>
                          <a:latin typeface="+mn-lt"/>
                          <a:ea typeface="BIZ UDPゴシック" panose="020B0400000000000000" pitchFamily="50" charset="-128"/>
                          <a:cs typeface="+mn-cs"/>
                        </a:rPr>
                        <a:t>Large-scale events both inside and outside the venue (e.g., special concerts, festivals) </a:t>
                      </a:r>
                      <a:endParaRPr kumimoji="1" lang="en-US" sz="900" kern="1200" spc="0" noProof="0" dirty="0">
                        <a:solidFill>
                          <a:schemeClr val="tx1"/>
                        </a:solidFill>
                        <a:latin typeface="+mn-lt"/>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900"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■Showcasing Osaka’s unique charm</a:t>
                      </a:r>
                      <a:endParaRPr kumimoji="1" lang="en-US" sz="900" kern="1200" spc="0" noProof="0" dirty="0">
                        <a:solidFill>
                          <a:schemeClr val="tx1"/>
                        </a:solidFill>
                        <a:latin typeface="+mn-lt"/>
                        <a:ea typeface="BIZ UDPゴシック" panose="020B0400000000000000" pitchFamily="50" charset="-128"/>
                        <a:cs typeface="+mn-cs"/>
                      </a:endParaRPr>
                    </a:p>
                    <a:p>
                      <a:pPr marL="273050" marR="0" lvl="0" indent="-968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Festival of the Lights in OSAKA, OSAKA River Fantasy, etc.</a:t>
                      </a:r>
                      <a:endParaRPr kumimoji="1" lang="en-US" sz="900" b="0"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E1E3"/>
                    </a:solidFill>
                  </a:tcPr>
                </a:tc>
                <a:extLst>
                  <a:ext uri="{0D108BD9-81ED-4DB2-BD59-A6C34878D82A}">
                    <a16:rowId xmlns:a16="http://schemas.microsoft.com/office/drawing/2014/main" val="1630285618"/>
                  </a:ext>
                </a:extLst>
              </a:tr>
              <a:tr h="189727">
                <a:tc>
                  <a:txBody>
                    <a:bodyPr/>
                    <a:lstStyle/>
                    <a:p>
                      <a:pPr algn="ctr" rtl="0"/>
                      <a:endParaRPr kumimoji="1" lang="en-US" sz="100" b="1" noProof="0" dirty="0">
                        <a:latin typeface="+mn-lt"/>
                        <a:ea typeface="HGP創英角ｺﾞｼｯｸUB" panose="020B09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rtl="0">
                        <a:lnSpc>
                          <a:spcPts val="0"/>
                        </a:lnSpc>
                      </a:pPr>
                      <a:endParaRPr kumimoji="1" lang="en-US" sz="1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rtl="0">
                        <a:lnSpc>
                          <a:spcPts val="800"/>
                        </a:lnSpc>
                        <a:spcBef>
                          <a:spcPts val="0"/>
                        </a:spcBef>
                        <a:spcAft>
                          <a:spcPts val="0"/>
                        </a:spcAft>
                      </a:pPr>
                      <a:endParaRPr kumimoji="1" lang="en-US" sz="8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rtl="0">
                        <a:lnSpc>
                          <a:spcPts val="800"/>
                        </a:lnSpc>
                        <a:spcBef>
                          <a:spcPts val="0"/>
                        </a:spcBef>
                        <a:spcAft>
                          <a:spcPts val="0"/>
                        </a:spcAft>
                      </a:pPr>
                      <a:endParaRPr kumimoji="1" lang="en-US" sz="8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rtl="0">
                        <a:lnSpc>
                          <a:spcPts val="800"/>
                        </a:lnSpc>
                        <a:spcBef>
                          <a:spcPts val="0"/>
                        </a:spcBef>
                        <a:spcAft>
                          <a:spcPts val="0"/>
                        </a:spcAft>
                      </a:pPr>
                      <a:endParaRPr kumimoji="1" lang="en-US" sz="8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45487311"/>
                  </a:ext>
                </a:extLst>
              </a:tr>
              <a:tr h="1560924">
                <a:tc>
                  <a:txBody>
                    <a:bodyPr/>
                    <a:lstStyle/>
                    <a:p>
                      <a:pPr algn="ctr" rtl="0"/>
                      <a:r>
                        <a:rPr lang="en-US" sz="1200" b="1" noProof="0" dirty="0">
                          <a:solidFill>
                            <a:schemeClr val="bg1"/>
                          </a:solidFill>
                          <a:latin typeface="+mn-lt"/>
                          <a:ea typeface="HGP創英角ｺﾞｼｯｸUB" panose="020B0900000000000000" pitchFamily="50" charset="-128"/>
                        </a:rPr>
                        <a:t>Human resources</a:t>
                      </a:r>
                    </a:p>
                  </a:txBody>
                  <a:tcPr vert="eaVert">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75000"/>
                        <a:lumOff val="25000"/>
                      </a:schemeClr>
                    </a:solidFill>
                  </a:tcPr>
                </a:tc>
                <a:tc>
                  <a:txBody>
                    <a:bodyPr/>
                    <a:lstStyle/>
                    <a:p>
                      <a:pPr rtl="0">
                        <a:lnSpc>
                          <a:spcPts val="0"/>
                        </a:lnSpc>
                      </a:pPr>
                      <a:endParaRPr kumimoji="1" lang="en-US" sz="1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900"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 Investment in the next generations</a:t>
                      </a:r>
                      <a:endParaRPr kumimoji="1" lang="en-US" sz="900" b="1"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endParaRPr>
                    </a:p>
                    <a:p>
                      <a:pPr marL="266700"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u="none" strike="noStrike" kern="1200" cap="none" spc="-50" normalizeH="0" noProof="0" dirty="0">
                          <a:ln>
                            <a:noFill/>
                          </a:ln>
                          <a:solidFill>
                            <a:prstClr val="black"/>
                          </a:solidFill>
                          <a:effectLst/>
                          <a:uLnTx/>
                          <a:uFillTx/>
                          <a:latin typeface="+mn-lt"/>
                          <a:ea typeface="BIZ UDPゴシック" panose="020B0400000000000000" pitchFamily="50" charset="-128"/>
                          <a:cs typeface="+mn-cs"/>
                        </a:rPr>
                        <a:t>Measures such as the complete abolition of tuition fees at high schools and Osaka Metropolitan University, etc.</a:t>
                      </a:r>
                      <a:endParaRPr kumimoji="1" lang="en-US" sz="900" b="1"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900"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 Contributions of domestic and international talent</a:t>
                      </a:r>
                    </a:p>
                    <a:p>
                      <a:pPr marL="266700"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u="none" strike="noStrike" kern="1200" cap="none" spc="-50" normalizeH="0" noProof="0" dirty="0">
                          <a:ln>
                            <a:noFill/>
                          </a:ln>
                          <a:solidFill>
                            <a:prstClr val="black"/>
                          </a:solidFill>
                          <a:effectLst/>
                          <a:uLnTx/>
                          <a:uFillTx/>
                          <a:latin typeface="+mn-lt"/>
                          <a:ea typeface="BIZ UDPゴシック" panose="020B0400000000000000" pitchFamily="50" charset="-128"/>
                          <a:cs typeface="+mn-cs"/>
                        </a:rPr>
                        <a:t>Promoting the recruitment of foreign workers, etc.</a:t>
                      </a:r>
                      <a:endParaRPr kumimoji="1" lang="en-US" sz="900" b="0" i="0" u="none" strike="noStrike" kern="1200" cap="none" spc="-50" normalizeH="0" baseline="0" noProof="0" dirty="0">
                        <a:ln>
                          <a:noFill/>
                        </a:ln>
                        <a:solidFill>
                          <a:prstClr val="black"/>
                        </a:solidFill>
                        <a:effectLst/>
                        <a:uLnTx/>
                        <a:uFillTx/>
                        <a:latin typeface="+mn-lt"/>
                        <a:ea typeface="BIZ UDPゴシック" panose="020B0400000000000000" pitchFamily="50" charset="-128"/>
                        <a:cs typeface="+mn-cs"/>
                      </a:endParaRPr>
                    </a:p>
                    <a:p>
                      <a:pPr marL="125413" indent="-125413" algn="l" defTabSz="914400" rtl="0" eaLnBrk="1" latinLnBrk="0" hangingPunct="1">
                        <a:lnSpc>
                          <a:spcPct val="100000"/>
                        </a:lnSpc>
                        <a:spcBef>
                          <a:spcPts val="0"/>
                        </a:spcBef>
                        <a:spcAft>
                          <a:spcPts val="0"/>
                        </a:spcAft>
                        <a:buFont typeface="Wingdings" panose="05000000000000000000" pitchFamily="2" charset="2"/>
                        <a:buNone/>
                      </a:pPr>
                      <a:r>
                        <a:rPr lang="en-US" sz="900" b="1" kern="1200" noProof="0" dirty="0">
                          <a:solidFill>
                            <a:schemeClr val="tx1"/>
                          </a:solidFill>
                          <a:latin typeface="+mn-lt"/>
                          <a:ea typeface="BIZ UDPゴシック" panose="020B0400000000000000" pitchFamily="50" charset="-128"/>
                          <a:cs typeface="+mn-cs"/>
                        </a:rPr>
                        <a:t>■ Efforts to attract talent (including the enhancement of safety and security)</a:t>
                      </a:r>
                      <a:endParaRPr kumimoji="1" lang="en-US" sz="900" b="1" kern="1200" noProof="0" dirty="0">
                        <a:solidFill>
                          <a:schemeClr val="tx1"/>
                        </a:solidFill>
                        <a:latin typeface="+mn-lt"/>
                        <a:ea typeface="BIZ UDPゴシック" panose="020B0400000000000000" pitchFamily="50" charset="-128"/>
                        <a:cs typeface="+mn-cs"/>
                      </a:endParaRPr>
                    </a:p>
                    <a:p>
                      <a:pPr marL="266700" indent="-85725" algn="l" defTabSz="914400" rtl="0" eaLnBrk="1" latinLnBrk="0" hangingPunct="1">
                        <a:lnSpc>
                          <a:spcPts val="1000"/>
                        </a:lnSpc>
                        <a:spcBef>
                          <a:spcPts val="0"/>
                        </a:spcBef>
                        <a:spcAft>
                          <a:spcPts val="0"/>
                        </a:spcAft>
                        <a:buFont typeface="Arial" panose="020B0604020202020204" pitchFamily="34" charset="0"/>
                        <a:buChar char="•"/>
                      </a:pPr>
                      <a:r>
                        <a:rPr lang="en-US" sz="900" kern="1200" noProof="0" dirty="0">
                          <a:solidFill>
                            <a:schemeClr val="tx1"/>
                          </a:solidFill>
                          <a:latin typeface="+mn-lt"/>
                          <a:ea typeface="BIZ UDPゴシック" panose="020B0400000000000000" pitchFamily="50" charset="-128"/>
                          <a:cs typeface="+mn-cs"/>
                        </a:rPr>
                        <a:t>Completion of preventive measures against liquefaction of seawalls in preparation for the Nankai Trough Megaquake</a:t>
                      </a:r>
                    </a:p>
                    <a:p>
                      <a:pPr marL="266700" indent="-85725" algn="l" defTabSz="914400" rtl="0" eaLnBrk="1" latinLnBrk="0" hangingPunct="1">
                        <a:lnSpc>
                          <a:spcPts val="1000"/>
                        </a:lnSpc>
                        <a:spcBef>
                          <a:spcPts val="0"/>
                        </a:spcBef>
                        <a:spcAft>
                          <a:spcPts val="0"/>
                        </a:spcAft>
                        <a:buFont typeface="Arial" panose="020B0604020202020204" pitchFamily="34" charset="0"/>
                        <a:buChar char="•"/>
                      </a:pPr>
                      <a:r>
                        <a:rPr lang="en-US" sz="900" kern="1200" noProof="0" dirty="0">
                          <a:solidFill>
                            <a:schemeClr val="tx1"/>
                          </a:solidFill>
                          <a:latin typeface="+mn-lt"/>
                          <a:ea typeface="BIZ UDPゴシック" panose="020B0400000000000000" pitchFamily="50" charset="-128"/>
                          <a:cs typeface="+mn-cs"/>
                        </a:rPr>
                        <a:t>Commencement of replacement work on the three aging floodgates</a:t>
                      </a:r>
                      <a:endParaRPr kumimoji="1" lang="en-US" sz="900" b="0" i="0" u="none" strike="noStrike" kern="1200" cap="none" spc="-50" normalizeH="0" baseline="0" noProof="0" dirty="0">
                        <a:ln>
                          <a:noFill/>
                        </a:ln>
                        <a:solidFill>
                          <a:prstClr val="black"/>
                        </a:solidFill>
                        <a:effectLst/>
                        <a:uLnTx/>
                        <a:uFillTx/>
                        <a:latin typeface="+mn-lt"/>
                        <a:ea typeface="BIZ UDPゴシック" panose="020B0400000000000000" pitchFamily="50" charset="-128"/>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rtl="0">
                        <a:lnSpc>
                          <a:spcPts val="800"/>
                        </a:lnSpc>
                        <a:spcBef>
                          <a:spcPts val="0"/>
                        </a:spcBef>
                        <a:spcAft>
                          <a:spcPts val="0"/>
                        </a:spcAft>
                      </a:pPr>
                      <a:endParaRPr kumimoji="1" lang="en-US" sz="800" noProof="0" dirty="0">
                        <a:latin typeface="+mn-lt"/>
                        <a:ea typeface="BIZ UDPゴシック" panose="020B0400000000000000" pitchFamily="50" charset="-12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rtl="0">
                        <a:lnSpc>
                          <a:spcPts val="800"/>
                        </a:lnSpc>
                        <a:spcBef>
                          <a:spcPts val="0"/>
                        </a:spcBef>
                        <a:spcAft>
                          <a:spcPts val="0"/>
                        </a:spcAft>
                      </a:pPr>
                      <a:r>
                        <a:rPr lang="en-US" sz="800" b="1" noProof="0" dirty="0">
                          <a:latin typeface="+mn-lt"/>
                          <a:ea typeface="BIZ UDPゴシック" panose="020B0400000000000000" pitchFamily="50" charset="-128"/>
                        </a:rPr>
                        <a:t>■ International exchange</a:t>
                      </a:r>
                      <a:endParaRPr kumimoji="1" lang="en-US" sz="800" b="1" noProof="0" dirty="0">
                        <a:latin typeface="+mn-lt"/>
                        <a:ea typeface="BIZ UDPゴシック" panose="020B0400000000000000" pitchFamily="50" charset="-128"/>
                      </a:endParaRPr>
                    </a:p>
                    <a:p>
                      <a:pPr marL="269875" indent="-84138" rtl="0">
                        <a:lnSpc>
                          <a:spcPts val="800"/>
                        </a:lnSpc>
                        <a:spcBef>
                          <a:spcPts val="0"/>
                        </a:spcBef>
                        <a:spcAft>
                          <a:spcPts val="0"/>
                        </a:spcAft>
                        <a:buFont typeface="Arial" panose="020B0604020202020204" pitchFamily="34" charset="0"/>
                        <a:buChar char="•"/>
                      </a:pPr>
                      <a:r>
                        <a:rPr kumimoji="1" lang="en-US" sz="800" b="0"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Theme</a:t>
                      </a:r>
                      <a:r>
                        <a:rPr lang="en-US" sz="800" b="0"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 weeks, exchanges between prefectural local authorities and foreign countries, etc.</a:t>
                      </a:r>
                    </a:p>
                    <a:p>
                      <a:pPr marL="0" marR="0" lvl="0" indent="0" algn="l" defTabSz="914400" rtl="0" eaLnBrk="1" fontAlgn="auto" latinLnBrk="0" hangingPunct="1">
                        <a:lnSpc>
                          <a:spcPts val="800"/>
                        </a:lnSpc>
                        <a:spcBef>
                          <a:spcPts val="0"/>
                        </a:spcBef>
                        <a:spcAft>
                          <a:spcPts val="0"/>
                        </a:spcAft>
                        <a:buClrTx/>
                        <a:buSzTx/>
                        <a:buFontTx/>
                        <a:buNone/>
                        <a:tabLst/>
                        <a:defRPr/>
                      </a:pPr>
                      <a:r>
                        <a:rPr lang="en-US" sz="800"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 Fostering friendly personality</a:t>
                      </a:r>
                      <a:endParaRPr kumimoji="1" lang="en-US" sz="800" noProof="0" dirty="0">
                        <a:latin typeface="+mn-lt"/>
                        <a:ea typeface="BIZ UDPゴシック" panose="020B0400000000000000" pitchFamily="50" charset="-128"/>
                      </a:endParaRPr>
                    </a:p>
                    <a:p>
                      <a:pPr marL="266700" marR="0" lvl="0" indent="-85725" algn="l" defTabSz="914400" rtl="0" eaLnBrk="1" fontAlgn="auto" latinLnBrk="0" hangingPunct="1">
                        <a:lnSpc>
                          <a:spcPts val="800"/>
                        </a:lnSpc>
                        <a:spcBef>
                          <a:spcPts val="0"/>
                        </a:spcBef>
                        <a:spcAft>
                          <a:spcPts val="0"/>
                        </a:spcAft>
                        <a:buClrTx/>
                        <a:buSzTx/>
                        <a:buFont typeface="Arial" panose="020B0604020202020204" pitchFamily="34" charset="0"/>
                        <a:buChar char="•"/>
                        <a:tabLst/>
                        <a:defRPr/>
                      </a:pPr>
                      <a:r>
                        <a:rPr lang="en-US" sz="800" b="0"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A total of 30,000 volunteers registered for the Expo (14,000 at the venue, 16,000 in Osaka city)</a:t>
                      </a:r>
                    </a:p>
                    <a:p>
                      <a:pPr marL="0" marR="0" lvl="0" indent="0" algn="l" defTabSz="914400" rtl="0" eaLnBrk="1" fontAlgn="auto" latinLnBrk="0" hangingPunct="1">
                        <a:lnSpc>
                          <a:spcPts val="800"/>
                        </a:lnSpc>
                        <a:spcBef>
                          <a:spcPts val="0"/>
                        </a:spcBef>
                        <a:spcAft>
                          <a:spcPts val="0"/>
                        </a:spcAft>
                        <a:buClrTx/>
                        <a:buSzTx/>
                        <a:buFont typeface="Wingdings" panose="05000000000000000000" pitchFamily="2" charset="2"/>
                        <a:buNone/>
                        <a:tabLst/>
                        <a:defRPr/>
                      </a:pPr>
                      <a:r>
                        <a:rPr lang="en-US" sz="800"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 Creating the expertise to organize global-scale events</a:t>
                      </a:r>
                      <a:endParaRPr kumimoji="1" lang="en-US" sz="800" b="1"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endParaRPr>
                    </a:p>
                    <a:p>
                      <a:pPr marL="266700" marR="0" lvl="0" indent="-85725" algn="l" defTabSz="914400" rtl="0" eaLnBrk="1" fontAlgn="auto" latinLnBrk="0" hangingPunct="1">
                        <a:lnSpc>
                          <a:spcPts val="800"/>
                        </a:lnSpc>
                        <a:spcBef>
                          <a:spcPts val="0"/>
                        </a:spcBef>
                        <a:spcAft>
                          <a:spcPts val="0"/>
                        </a:spcAft>
                        <a:buClrTx/>
                        <a:buSzTx/>
                        <a:buFont typeface="Arial" panose="020B0604020202020204" pitchFamily="34" charset="0"/>
                        <a:buChar char="•"/>
                        <a:tabLst/>
                        <a:defRPr/>
                      </a:pPr>
                      <a:r>
                        <a:rPr lang="en-US" sz="800" kern="1200" spc="0" noProof="0" dirty="0">
                          <a:solidFill>
                            <a:schemeClr val="tx1"/>
                          </a:solidFill>
                          <a:latin typeface="+mn-lt"/>
                          <a:ea typeface="BIZ UDPゴシック" panose="020B0400000000000000" pitchFamily="50" charset="-128"/>
                          <a:cs typeface="+mn-cs"/>
                        </a:rPr>
                        <a:t>Measures to ensure security against terrorism and to protect VIPs (including regulations on drone flights) </a:t>
                      </a:r>
                      <a:endParaRPr kumimoji="1" lang="en-US" sz="800" kern="1200" spc="0" noProof="0" dirty="0">
                        <a:solidFill>
                          <a:schemeClr val="tx1"/>
                        </a:solidFill>
                        <a:latin typeface="+mn-lt"/>
                        <a:ea typeface="BIZ UDPゴシック" panose="020B0400000000000000" pitchFamily="50" charset="-128"/>
                        <a:cs typeface="+mn-cs"/>
                      </a:endParaRPr>
                    </a:p>
                    <a:p>
                      <a:pPr marL="266700" marR="0" lvl="0" indent="-85725" algn="l" defTabSz="914400" rtl="0" eaLnBrk="1" fontAlgn="auto" latinLnBrk="0" hangingPunct="1">
                        <a:lnSpc>
                          <a:spcPts val="800"/>
                        </a:lnSpc>
                        <a:spcBef>
                          <a:spcPts val="0"/>
                        </a:spcBef>
                        <a:spcAft>
                          <a:spcPts val="0"/>
                        </a:spcAft>
                        <a:buClrTx/>
                        <a:buSzTx/>
                        <a:buFont typeface="Arial" panose="020B0604020202020204" pitchFamily="34" charset="0"/>
                        <a:buChar char="•"/>
                        <a:tabLst/>
                        <a:defRPr/>
                      </a:pPr>
                      <a:r>
                        <a:rPr lang="en-US" sz="800" b="0"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Measures to prepare for disasters and the establishment of information-sharing mechanisms</a:t>
                      </a:r>
                      <a:br>
                        <a:rPr kumimoji="1" lang="en-US" sz="800" b="0"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rPr>
                      </a:br>
                      <a:r>
                        <a:rPr lang="en-US" sz="800" kern="1200" spc="0" noProof="0" dirty="0">
                          <a:solidFill>
                            <a:schemeClr val="tx1"/>
                          </a:solidFill>
                          <a:latin typeface="+mn-lt"/>
                          <a:ea typeface="BIZ UDPゴシック" panose="020B0400000000000000" pitchFamily="50" charset="-128"/>
                          <a:cs typeface="+mn-cs"/>
                        </a:rPr>
                        <a:t>(Establishing cooperation systems among associations, prefectural and municipal authorities, emergency services and public transport operators, etc.)</a:t>
                      </a:r>
                      <a:endParaRPr kumimoji="1" lang="en-US" sz="800" b="0"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E1E3"/>
                    </a:solidFill>
                  </a:tcPr>
                </a:tc>
                <a:extLst>
                  <a:ext uri="{0D108BD9-81ED-4DB2-BD59-A6C34878D82A}">
                    <a16:rowId xmlns:a16="http://schemas.microsoft.com/office/drawing/2014/main" val="2418480525"/>
                  </a:ext>
                </a:extLst>
              </a:tr>
            </a:tbl>
          </a:graphicData>
        </a:graphic>
      </p:graphicFrame>
      <p:pic>
        <p:nvPicPr>
          <p:cNvPr id="35" name="図 34">
            <a:extLst>
              <a:ext uri="{FF2B5EF4-FFF2-40B4-BE49-F238E27FC236}">
                <a16:creationId xmlns:a16="http://schemas.microsoft.com/office/drawing/2014/main" id="{E3EBA6F2-7F9C-4345-93E5-4CE6CA422DB2}"/>
              </a:ext>
            </a:extLst>
          </p:cNvPr>
          <p:cNvPicPr>
            <a:picLocks noChangeAspect="1"/>
          </p:cNvPicPr>
          <p:nvPr/>
        </p:nvPicPr>
        <p:blipFill>
          <a:blip r:embed="rId3"/>
          <a:stretch>
            <a:fillRect/>
          </a:stretch>
        </p:blipFill>
        <p:spPr>
          <a:xfrm>
            <a:off x="7599113" y="1706500"/>
            <a:ext cx="360000" cy="225611"/>
          </a:xfrm>
          <a:prstGeom prst="rect">
            <a:avLst/>
          </a:prstGeom>
          <a:solidFill>
            <a:schemeClr val="bg1"/>
          </a:solidFill>
        </p:spPr>
      </p:pic>
      <p:sp>
        <p:nvSpPr>
          <p:cNvPr id="13" name="加算記号 12">
            <a:extLst>
              <a:ext uri="{FF2B5EF4-FFF2-40B4-BE49-F238E27FC236}">
                <a16:creationId xmlns:a16="http://schemas.microsoft.com/office/drawing/2014/main" id="{1F58E4AE-5A54-4F15-A6E3-F8FCDB806658}"/>
              </a:ext>
            </a:extLst>
          </p:cNvPr>
          <p:cNvSpPr/>
          <p:nvPr/>
        </p:nvSpPr>
        <p:spPr>
          <a:xfrm>
            <a:off x="4233552" y="2604382"/>
            <a:ext cx="252000" cy="252000"/>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sz="1286" noProof="0" dirty="0">
              <a:ea typeface="BIZ UDPゴシック" panose="020B0400000000000000" pitchFamily="50" charset="-128"/>
            </a:endParaRPr>
          </a:p>
        </p:txBody>
      </p:sp>
      <p:sp>
        <p:nvSpPr>
          <p:cNvPr id="14" name="加算記号 13">
            <a:extLst>
              <a:ext uri="{FF2B5EF4-FFF2-40B4-BE49-F238E27FC236}">
                <a16:creationId xmlns:a16="http://schemas.microsoft.com/office/drawing/2014/main" id="{37C90D6E-EEE9-498B-BD4C-43CE3782BB7E}"/>
              </a:ext>
            </a:extLst>
          </p:cNvPr>
          <p:cNvSpPr/>
          <p:nvPr/>
        </p:nvSpPr>
        <p:spPr>
          <a:xfrm>
            <a:off x="4233552" y="4088209"/>
            <a:ext cx="252000" cy="252000"/>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sz="1286" noProof="0" dirty="0">
              <a:ea typeface="BIZ UDPゴシック" panose="020B0400000000000000" pitchFamily="50" charset="-128"/>
            </a:endParaRPr>
          </a:p>
        </p:txBody>
      </p:sp>
      <p:sp>
        <p:nvSpPr>
          <p:cNvPr id="15" name="加算記号 14">
            <a:extLst>
              <a:ext uri="{FF2B5EF4-FFF2-40B4-BE49-F238E27FC236}">
                <a16:creationId xmlns:a16="http://schemas.microsoft.com/office/drawing/2014/main" id="{E7BD9D13-5A47-4103-8F53-CB66305D14C7}"/>
              </a:ext>
            </a:extLst>
          </p:cNvPr>
          <p:cNvSpPr/>
          <p:nvPr/>
        </p:nvSpPr>
        <p:spPr>
          <a:xfrm>
            <a:off x="4229319" y="5610346"/>
            <a:ext cx="252000" cy="252000"/>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sz="1286" noProof="0" dirty="0">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C8652715-6D4E-4256-8B46-0F5A71E02E3A}"/>
              </a:ext>
            </a:extLst>
          </p:cNvPr>
          <p:cNvSpPr txBox="1"/>
          <p:nvPr/>
        </p:nvSpPr>
        <p:spPr>
          <a:xfrm>
            <a:off x="8273833" y="2488450"/>
            <a:ext cx="1824952" cy="786434"/>
          </a:xfrm>
          <a:prstGeom prst="rect">
            <a:avLst/>
          </a:prstGeom>
          <a:noFill/>
        </p:spPr>
        <p:txBody>
          <a:bodyPr wrap="square" rtlCol="0">
            <a:spAutoFit/>
          </a:bodyPr>
          <a:lstStyle>
            <a:defPPr>
              <a:defRPr lang="en-US"/>
            </a:defPPr>
            <a:lvl1pPr>
              <a:lnSpc>
                <a:spcPct val="150000"/>
              </a:lnSpc>
              <a:defRPr sz="1200" b="1" spc="-50">
                <a:latin typeface="BIZ UDPゴシック" panose="020B0400000000000000" pitchFamily="50" charset="-128"/>
                <a:ea typeface="BIZ UDPゴシック" panose="020B0400000000000000" pitchFamily="50" charset="-128"/>
              </a:defRPr>
            </a:lvl1pPr>
          </a:lstStyle>
          <a:p>
            <a:pPr marL="171450" indent="-171450" rtl="0">
              <a:lnSpc>
                <a:spcPts val="900"/>
              </a:lnSpc>
              <a:buFont typeface="Wingdings" panose="05000000000000000000" pitchFamily="2" charset="2"/>
              <a:buChar char="ü"/>
            </a:pPr>
            <a:r>
              <a:rPr lang="en-US" sz="900" noProof="0" dirty="0">
                <a:solidFill>
                  <a:srgbClr val="FF0000"/>
                </a:solidFill>
                <a:latin typeface="+mn-lt"/>
              </a:rPr>
              <a:t>Record-high nominal GDP </a:t>
            </a:r>
          </a:p>
          <a:p>
            <a:pPr rtl="0">
              <a:lnSpc>
                <a:spcPts val="900"/>
              </a:lnSpc>
            </a:pPr>
            <a:r>
              <a:rPr lang="en-US" sz="900" b="0" noProof="0" dirty="0">
                <a:solidFill>
                  <a:srgbClr val="FF0000"/>
                </a:solidFill>
                <a:latin typeface="+mn-lt"/>
              </a:rPr>
              <a:t>         </a:t>
            </a:r>
            <a:r>
              <a:rPr lang="en-US" sz="900" b="0" noProof="0" dirty="0">
                <a:latin typeface="+mn-lt"/>
              </a:rPr>
              <a:t>(FY2022: 43.1 trillion yen) </a:t>
            </a:r>
          </a:p>
          <a:p>
            <a:pPr marL="171450" indent="-171450" rtl="0">
              <a:lnSpc>
                <a:spcPts val="900"/>
              </a:lnSpc>
              <a:buFont typeface="Wingdings" panose="05000000000000000000" pitchFamily="2" charset="2"/>
              <a:buChar char="ü"/>
            </a:pPr>
            <a:r>
              <a:rPr lang="en-US" sz="900" i="0" strike="noStrike" kern="1200" cap="none" spc="0" normalizeH="0" noProof="0" dirty="0">
                <a:ln>
                  <a:noFill/>
                </a:ln>
                <a:solidFill>
                  <a:srgbClr val="FF0000"/>
                </a:solidFill>
                <a:effectLst/>
                <a:uLnTx/>
                <a:uFillTx/>
                <a:latin typeface="+mn-lt"/>
                <a:ea typeface="BIZ UDPゴシック" panose="020B0400000000000000" pitchFamily="50" charset="-128"/>
                <a:cs typeface="+mn-cs"/>
              </a:rPr>
              <a:t>Business opportunities for implementing new technologies and services have expanded</a:t>
            </a:r>
            <a:endParaRPr kumimoji="1" lang="en-US" sz="900" i="0" strike="noStrike" kern="1200" cap="none" spc="0" normalizeH="0" baseline="0" noProof="0" dirty="0">
              <a:ln>
                <a:noFill/>
              </a:ln>
              <a:solidFill>
                <a:srgbClr val="FF0000"/>
              </a:solidFill>
              <a:effectLst/>
              <a:uLnTx/>
              <a:uFillTx/>
              <a:latin typeface="+mn-lt"/>
              <a:ea typeface="BIZ UDPゴシック" panose="020B0400000000000000" pitchFamily="50" charset="-128"/>
              <a:cs typeface="+mn-cs"/>
            </a:endParaRPr>
          </a:p>
        </p:txBody>
      </p:sp>
      <p:sp>
        <p:nvSpPr>
          <p:cNvPr id="26" name="テキスト ボックス 25">
            <a:extLst>
              <a:ext uri="{FF2B5EF4-FFF2-40B4-BE49-F238E27FC236}">
                <a16:creationId xmlns:a16="http://schemas.microsoft.com/office/drawing/2014/main" id="{BBA4A367-741E-4FCA-90F6-E9289048FF45}"/>
              </a:ext>
            </a:extLst>
          </p:cNvPr>
          <p:cNvSpPr txBox="1"/>
          <p:nvPr/>
        </p:nvSpPr>
        <p:spPr>
          <a:xfrm>
            <a:off x="8234803" y="3837522"/>
            <a:ext cx="1737397" cy="646331"/>
          </a:xfrm>
          <a:prstGeom prst="rect">
            <a:avLst/>
          </a:prstGeom>
          <a:noFill/>
        </p:spPr>
        <p:txBody>
          <a:bodyPr wrap="square" rtlCol="0">
            <a:spAutoFit/>
          </a:bodyPr>
          <a:lstStyle>
            <a:defPPr>
              <a:defRPr lang="en-US"/>
            </a:defPPr>
            <a:lvl1pPr marL="171450" indent="-171450">
              <a:lnSpc>
                <a:spcPct val="100000"/>
              </a:lnSpc>
              <a:buFont typeface="Arial" panose="020B0604020202020204" pitchFamily="34" charset="0"/>
              <a:buChar char="•"/>
              <a:defRPr sz="1050" b="1" spc="-50">
                <a:solidFill>
                  <a:srgbClr val="FF0000"/>
                </a:solidFill>
                <a:latin typeface="BIZ UDPゴシック" panose="020B0400000000000000" pitchFamily="50" charset="-128"/>
                <a:ea typeface="BIZ UDPゴシック" panose="020B0400000000000000" pitchFamily="50" charset="-128"/>
              </a:defRPr>
            </a:lvl1pPr>
          </a:lstStyle>
          <a:p>
            <a:pPr rtl="0">
              <a:buFont typeface="Wingdings" panose="05000000000000000000" pitchFamily="2" charset="2"/>
              <a:buChar char="ü"/>
            </a:pPr>
            <a:r>
              <a:rPr lang="en-US" sz="900" noProof="0" dirty="0">
                <a:latin typeface="+mn-lt"/>
              </a:rPr>
              <a:t>Record-high inbound tourists</a:t>
            </a:r>
            <a:br>
              <a:rPr lang="en-US" sz="900" noProof="0" dirty="0">
                <a:solidFill>
                  <a:schemeClr val="tx1"/>
                </a:solidFill>
                <a:latin typeface="+mn-lt"/>
              </a:rPr>
            </a:br>
            <a:r>
              <a:rPr lang="en-US" sz="900" b="0" noProof="0" dirty="0">
                <a:solidFill>
                  <a:schemeClr val="tx1"/>
                </a:solidFill>
                <a:latin typeface="+mn-lt"/>
              </a:rPr>
              <a:t>(2024: 14.09 million visitors)</a:t>
            </a:r>
            <a:endParaRPr lang="en-US" sz="900" noProof="0" dirty="0">
              <a:latin typeface="+mn-lt"/>
            </a:endParaRPr>
          </a:p>
          <a:p>
            <a:pPr rtl="0">
              <a:buFont typeface="Wingdings" panose="05000000000000000000" pitchFamily="2" charset="2"/>
              <a:buChar char="ü"/>
            </a:pPr>
            <a:r>
              <a:rPr lang="en-US" sz="900" noProof="0" dirty="0">
                <a:latin typeface="+mn-lt"/>
              </a:rPr>
              <a:t>Osaka’s global recognition has enhanced significantly</a:t>
            </a:r>
          </a:p>
        </p:txBody>
      </p:sp>
      <p:sp>
        <p:nvSpPr>
          <p:cNvPr id="28" name="テキスト ボックス 27">
            <a:extLst>
              <a:ext uri="{FF2B5EF4-FFF2-40B4-BE49-F238E27FC236}">
                <a16:creationId xmlns:a16="http://schemas.microsoft.com/office/drawing/2014/main" id="{44CE0A26-7823-443E-8DB4-BACFCC6697AB}"/>
              </a:ext>
            </a:extLst>
          </p:cNvPr>
          <p:cNvSpPr txBox="1"/>
          <p:nvPr/>
        </p:nvSpPr>
        <p:spPr>
          <a:xfrm>
            <a:off x="8169820" y="4939207"/>
            <a:ext cx="1827076" cy="1363515"/>
          </a:xfrm>
          <a:prstGeom prst="rect">
            <a:avLst/>
          </a:prstGeom>
          <a:noFill/>
        </p:spPr>
        <p:txBody>
          <a:bodyPr wrap="square" rtlCol="0">
            <a:spAutoFit/>
          </a:bodyPr>
          <a:lstStyle>
            <a:defPPr>
              <a:defRPr lang="en-US"/>
            </a:defPPr>
            <a:lvl1pPr marL="171450" indent="-171450">
              <a:lnSpc>
                <a:spcPct val="100000"/>
              </a:lnSpc>
              <a:buFont typeface="Wingdings" panose="05000000000000000000" pitchFamily="2" charset="2"/>
              <a:buChar char="ü"/>
              <a:defRPr sz="1050" b="1" spc="-50">
                <a:solidFill>
                  <a:srgbClr val="FF0000"/>
                </a:solidFill>
                <a:latin typeface="BIZ UDPゴシック" panose="020B0400000000000000" pitchFamily="50" charset="-128"/>
                <a:ea typeface="BIZ UDPゴシック" panose="020B0400000000000000" pitchFamily="50" charset="-128"/>
              </a:defRPr>
            </a:lvl1pPr>
          </a:lstStyle>
          <a:p>
            <a:pPr rtl="0">
              <a:lnSpc>
                <a:spcPts val="900"/>
              </a:lnSpc>
            </a:pPr>
            <a:r>
              <a:rPr lang="en-US" sz="900" noProof="0" dirty="0">
                <a:latin typeface="+mn-lt"/>
              </a:rPr>
              <a:t>A net migration surplus since 2011 </a:t>
            </a:r>
            <a:r>
              <a:rPr lang="en-US" sz="900" b="0" noProof="0" dirty="0">
                <a:solidFill>
                  <a:schemeClr val="tx1"/>
                </a:solidFill>
                <a:latin typeface="+mn-lt"/>
              </a:rPr>
              <a:t>(2024: +19,000 people) </a:t>
            </a:r>
          </a:p>
          <a:p>
            <a:pPr rtl="0">
              <a:lnSpc>
                <a:spcPts val="900"/>
              </a:lnSpc>
            </a:pPr>
            <a:r>
              <a:rPr lang="en-US" sz="900" noProof="0" dirty="0">
                <a:latin typeface="+mn-lt"/>
              </a:rPr>
              <a:t>Increased number of employees</a:t>
            </a:r>
          </a:p>
          <a:p>
            <a:pPr marL="180975" indent="-180975" rtl="0">
              <a:lnSpc>
                <a:spcPts val="900"/>
              </a:lnSpc>
              <a:buNone/>
            </a:pPr>
            <a:r>
              <a:rPr lang="en-US" sz="900" b="0" noProof="0" dirty="0">
                <a:solidFill>
                  <a:schemeClr val="tx1"/>
                </a:solidFill>
                <a:latin typeface="+mn-lt"/>
              </a:rPr>
              <a:t>　　  (FY2011-2022: +424,000 employees)</a:t>
            </a:r>
            <a:endParaRPr lang="en-US" sz="900" noProof="0" dirty="0">
              <a:latin typeface="+mn-lt"/>
            </a:endParaRPr>
          </a:p>
          <a:p>
            <a:pPr rtl="0">
              <a:lnSpc>
                <a:spcPts val="900"/>
              </a:lnSpc>
            </a:pPr>
            <a:r>
              <a:rPr lang="en-US" sz="900" spc="-70" noProof="0" dirty="0">
                <a:latin typeface="+mn-lt"/>
              </a:rPr>
              <a:t>Slight increase in per capita prefectural income</a:t>
            </a:r>
          </a:p>
          <a:p>
            <a:pPr marL="0" indent="0" rtl="0">
              <a:lnSpc>
                <a:spcPts val="900"/>
              </a:lnSpc>
              <a:buNone/>
            </a:pPr>
            <a:r>
              <a:rPr lang="en-US" sz="900" b="0" noProof="0" dirty="0">
                <a:solidFill>
                  <a:schemeClr val="tx1"/>
                </a:solidFill>
                <a:latin typeface="+mn-lt"/>
              </a:rPr>
              <a:t>　　  (FY2011-2022: +430,000 yen)</a:t>
            </a:r>
          </a:p>
          <a:p>
            <a:pPr rtl="0">
              <a:lnSpc>
                <a:spcPts val="900"/>
              </a:lnSpc>
            </a:pPr>
            <a:r>
              <a:rPr lang="en-US" sz="900" noProof="0" dirty="0">
                <a:latin typeface="+mn-lt"/>
              </a:rPr>
              <a:t>Building urban infrastructure capable of hosting world-class events</a:t>
            </a:r>
          </a:p>
        </p:txBody>
      </p:sp>
      <p:sp>
        <p:nvSpPr>
          <p:cNvPr id="32" name="テキスト ボックス 31">
            <a:extLst>
              <a:ext uri="{FF2B5EF4-FFF2-40B4-BE49-F238E27FC236}">
                <a16:creationId xmlns:a16="http://schemas.microsoft.com/office/drawing/2014/main" id="{BDFBEF81-E9AB-4EF0-8AF7-0F90959C6A2A}"/>
              </a:ext>
            </a:extLst>
          </p:cNvPr>
          <p:cNvSpPr txBox="1"/>
          <p:nvPr/>
        </p:nvSpPr>
        <p:spPr>
          <a:xfrm>
            <a:off x="324803" y="6427042"/>
            <a:ext cx="10456267" cy="276999"/>
          </a:xfrm>
          <a:prstGeom prst="rect">
            <a:avLst/>
          </a:prstGeom>
          <a:noFill/>
        </p:spPr>
        <p:txBody>
          <a:bodyPr wrap="square" rtlCol="0">
            <a:spAutoFit/>
          </a:bodyPr>
          <a:lstStyle/>
          <a:p>
            <a:pPr rtl="0"/>
            <a:r>
              <a:rPr lang="en-US" sz="1200" b="1" i="0" u="none" strike="noStrike" kern="1200" cap="none" normalizeH="0" noProof="0" dirty="0">
                <a:ln>
                  <a:noFill/>
                </a:ln>
                <a:solidFill>
                  <a:srgbClr val="FF0000"/>
                </a:solidFill>
                <a:effectLst/>
                <a:uLnTx/>
                <a:uFillTx/>
                <a:ea typeface="HGS創英角ｺﾞｼｯｸUB" panose="020B0900000000000000" pitchFamily="50" charset="-128"/>
              </a:rPr>
              <a:t>Expo 2025 has served as a catalyst for enhancing Osaka’s centrality and hub status, greatly boosting its potential as the “second capital.”</a:t>
            </a:r>
            <a:endParaRPr lang="en-US" sz="1200" b="1" noProof="0" dirty="0">
              <a:solidFill>
                <a:srgbClr val="FF0000"/>
              </a:solidFill>
              <a:ea typeface="HGS創英角ｺﾞｼｯｸUB" panose="020B0900000000000000" pitchFamily="50" charset="-128"/>
            </a:endParaRPr>
          </a:p>
        </p:txBody>
      </p:sp>
      <p:sp>
        <p:nvSpPr>
          <p:cNvPr id="21" name="テキスト ボックス 20">
            <a:extLst>
              <a:ext uri="{FF2B5EF4-FFF2-40B4-BE49-F238E27FC236}">
                <a16:creationId xmlns:a16="http://schemas.microsoft.com/office/drawing/2014/main" id="{04526AC6-A0A6-49F2-9AB5-DFDB7E6165E7}"/>
              </a:ext>
            </a:extLst>
          </p:cNvPr>
          <p:cNvSpPr txBox="1"/>
          <p:nvPr/>
        </p:nvSpPr>
        <p:spPr>
          <a:xfrm>
            <a:off x="324803" y="6627847"/>
            <a:ext cx="10223308" cy="276999"/>
          </a:xfrm>
          <a:prstGeom prst="rect">
            <a:avLst/>
          </a:prstGeom>
          <a:noFill/>
        </p:spPr>
        <p:txBody>
          <a:bodyPr wrap="square" rtlCol="0">
            <a:spAutoFit/>
          </a:bodyPr>
          <a:lstStyle/>
          <a:p>
            <a:pPr rtl="0"/>
            <a:r>
              <a:rPr lang="en-US" sz="1200" b="1" noProof="0" dirty="0">
                <a:solidFill>
                  <a:srgbClr val="FF0000"/>
                </a:solidFill>
                <a:ea typeface="HGS創英角ｺﾞｼｯｸUB" panose="020B0900000000000000" pitchFamily="50" charset="-128"/>
                <a:cs typeface="+mn-cs"/>
              </a:rPr>
              <a:t>These efforts will continue to improve the lives of the prefecture’s residents (in terms of wages, quality of life, etc.)</a:t>
            </a:r>
            <a:endParaRPr kumimoji="0" lang="en-US" sz="1200" b="1" i="0" u="none" strike="noStrike" kern="1200" cap="none" normalizeH="0" noProof="0" dirty="0">
              <a:ln>
                <a:noFill/>
              </a:ln>
              <a:solidFill>
                <a:srgbClr val="FF0000"/>
              </a:solidFill>
              <a:effectLst/>
              <a:uLnTx/>
              <a:uFillTx/>
              <a:ea typeface="HGS創英角ｺﾞｼｯｸUB" panose="020B0900000000000000" pitchFamily="50" charset="-128"/>
            </a:endParaRPr>
          </a:p>
        </p:txBody>
      </p:sp>
      <p:sp>
        <p:nvSpPr>
          <p:cNvPr id="5" name="二等辺三角形 4">
            <a:extLst>
              <a:ext uri="{FF2B5EF4-FFF2-40B4-BE49-F238E27FC236}">
                <a16:creationId xmlns:a16="http://schemas.microsoft.com/office/drawing/2014/main" id="{9383D76B-37D3-467E-908A-9521C278B734}"/>
              </a:ext>
            </a:extLst>
          </p:cNvPr>
          <p:cNvSpPr/>
          <p:nvPr/>
        </p:nvSpPr>
        <p:spPr>
          <a:xfrm rot="5400000">
            <a:off x="803" y="6611738"/>
            <a:ext cx="504000" cy="144000"/>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24" name="スライド番号プレースホルダー 3">
            <a:extLst>
              <a:ext uri="{FF2B5EF4-FFF2-40B4-BE49-F238E27FC236}">
                <a16:creationId xmlns:a16="http://schemas.microsoft.com/office/drawing/2014/main" id="{D2725872-5A3F-41FF-B456-E60B0B64A5BA}"/>
              </a:ext>
            </a:extLst>
          </p:cNvPr>
          <p:cNvSpPr>
            <a:spLocks noGrp="1"/>
          </p:cNvSpPr>
          <p:nvPr>
            <p:ph type="sldNum" sz="quarter" idx="12"/>
          </p:nvPr>
        </p:nvSpPr>
        <p:spPr>
          <a:xfrm>
            <a:off x="7677150" y="6471718"/>
            <a:ext cx="2228850" cy="365125"/>
          </a:xfrm>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en-US" sz="1200" b="0" i="0" u="none" strike="noStrike" kern="1200" cap="none" spc="0" normalizeH="0" baseline="0" noProof="0" smtClean="0">
                <a:ln>
                  <a:noFill/>
                </a:ln>
                <a:solidFill>
                  <a:prstClr val="black">
                    <a:tint val="75000"/>
                  </a:prstClr>
                </a:solidFill>
                <a:effectLst/>
                <a:uLnTx/>
                <a:uFillTx/>
                <a:latin typeface="+mn-lt"/>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1" lang="en-US" sz="1200" b="0" i="0" u="none" strike="noStrike" kern="1200" cap="none" spc="0" normalizeH="0" baseline="0" noProof="0" dirty="0">
              <a:ln>
                <a:noFill/>
              </a:ln>
              <a:solidFill>
                <a:prstClr val="black">
                  <a:tint val="75000"/>
                </a:prstClr>
              </a:solidFill>
              <a:effectLst/>
              <a:uLnTx/>
              <a:uFillTx/>
              <a:latin typeface="+mn-lt"/>
              <a:ea typeface="BIZ UDPゴシック" panose="020B0400000000000000" pitchFamily="50" charset="-128"/>
              <a:cs typeface="+mn-cs"/>
            </a:endParaRPr>
          </a:p>
        </p:txBody>
      </p:sp>
    </p:spTree>
    <p:extLst>
      <p:ext uri="{BB962C8B-B14F-4D97-AF65-F5344CB8AC3E}">
        <p14:creationId xmlns:p14="http://schemas.microsoft.com/office/powerpoint/2010/main" val="40624482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40FEF322-0335-46E5-9142-FB05D5B609DB}"/>
              </a:ext>
            </a:extLst>
          </p:cNvPr>
          <p:cNvSpPr txBox="1"/>
          <p:nvPr/>
        </p:nvSpPr>
        <p:spPr>
          <a:xfrm>
            <a:off x="23191" y="1312428"/>
            <a:ext cx="5914769"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(3) Bay area</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9" name="正方形/長方形 8">
            <a:extLst>
              <a:ext uri="{FF2B5EF4-FFF2-40B4-BE49-F238E27FC236}">
                <a16:creationId xmlns:a16="http://schemas.microsoft.com/office/drawing/2014/main" id="{5FB0BCF4-AE5A-404E-852A-79E85AAEF814}"/>
              </a:ext>
            </a:extLst>
          </p:cNvPr>
          <p:cNvSpPr/>
          <p:nvPr/>
        </p:nvSpPr>
        <p:spPr>
          <a:xfrm>
            <a:off x="208920" y="2692747"/>
            <a:ext cx="9495274" cy="2000693"/>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noProof="0" dirty="0">
                <a:solidFill>
                  <a:schemeClr val="tx1"/>
                </a:solidFill>
              </a:rPr>
              <a:t>1) A new hub for attracting visitors and stimulating interaction</a:t>
            </a:r>
            <a:endParaRPr kumimoji="1" lang="en-US" sz="1100" b="1" noProof="0" dirty="0">
              <a:solidFill>
                <a:schemeClr val="tx1"/>
              </a:solidFill>
            </a:endParaRPr>
          </a:p>
          <a:p>
            <a:pPr>
              <a:spcBef>
                <a:spcPts val="300"/>
              </a:spcBef>
            </a:pPr>
            <a:r>
              <a:rPr lang="en-US" sz="1100" b="1" noProof="0" dirty="0">
                <a:solidFill>
                  <a:schemeClr val="tx1"/>
                </a:solidFill>
                <a:ea typeface="游ゴシック"/>
              </a:rPr>
              <a:t>　・Urban development around Yumeshima</a:t>
            </a:r>
            <a:endParaRPr lang="en-US" sz="1100" b="1" noProof="0" dirty="0">
              <a:solidFill>
                <a:schemeClr val="tx1"/>
              </a:solidFill>
              <a:ea typeface="游ゴシック"/>
              <a:cs typeface="Calibri"/>
            </a:endParaRPr>
          </a:p>
          <a:p>
            <a:pPr marL="444500" indent="-444500"/>
            <a:r>
              <a:rPr lang="en-US" sz="900" noProof="0" dirty="0">
                <a:solidFill>
                  <a:schemeClr val="tx1"/>
                </a:solidFill>
                <a:ea typeface="游ゴシック"/>
              </a:rPr>
              <a:t>　　    ⇒ In Yumeshima, we aim to create an international tourism hub utilizing the former Expo site, while promoting public-private partnerships in areas such as </a:t>
            </a:r>
            <a:r>
              <a:rPr lang="en-US" sz="900" noProof="0" dirty="0" err="1">
                <a:solidFill>
                  <a:schemeClr val="tx1"/>
                </a:solidFill>
                <a:ea typeface="游ゴシック"/>
              </a:rPr>
              <a:t>Maishima</a:t>
            </a:r>
            <a:r>
              <a:rPr lang="en-US" sz="900" noProof="0" dirty="0">
                <a:solidFill>
                  <a:schemeClr val="tx1"/>
                </a:solidFill>
                <a:ea typeface="游ゴシック"/>
              </a:rPr>
              <a:t>, Sakishima, western Konohana, and </a:t>
            </a:r>
            <a:r>
              <a:rPr lang="en-US" sz="900" noProof="0" dirty="0" err="1">
                <a:solidFill>
                  <a:schemeClr val="tx1"/>
                </a:solidFill>
                <a:ea typeface="游ゴシック"/>
              </a:rPr>
              <a:t>Tempozan</a:t>
            </a:r>
            <a:r>
              <a:rPr lang="en-US" sz="900" noProof="0" dirty="0">
                <a:solidFill>
                  <a:schemeClr val="tx1"/>
                </a:solidFill>
                <a:ea typeface="游ゴシック"/>
              </a:rPr>
              <a:t> / Chikko, working together with the Yumeshima project, thereby enhancing the appeal of the entire area.　</a:t>
            </a:r>
            <a:r>
              <a:rPr lang="en-US" sz="1000" noProof="0" dirty="0">
                <a:solidFill>
                  <a:schemeClr val="tx1"/>
                </a:solidFill>
                <a:ea typeface="游ゴシック"/>
              </a:rPr>
              <a:t>　　　　　</a:t>
            </a:r>
          </a:p>
          <a:p>
            <a:pPr rtl="0">
              <a:spcBef>
                <a:spcPts val="300"/>
              </a:spcBef>
            </a:pPr>
            <a:r>
              <a:rPr lang="en-US" sz="1100" b="1" noProof="0" dirty="0">
                <a:solidFill>
                  <a:schemeClr val="tx1"/>
                </a:solidFill>
                <a:ea typeface="游ゴシック"/>
              </a:rPr>
              <a:t>　・Urban development that makes use of water transport through the expanded waterway network</a:t>
            </a:r>
            <a:endParaRPr lang="en-US" sz="1100" b="1" noProof="0" dirty="0">
              <a:solidFill>
                <a:schemeClr val="tx1"/>
              </a:solidFill>
              <a:ea typeface="游ゴシック"/>
              <a:cs typeface="Calibri"/>
            </a:endParaRPr>
          </a:p>
          <a:p>
            <a:pPr marL="444500" indent="-444500" rtl="0"/>
            <a:r>
              <a:rPr lang="en-US" sz="900" noProof="0" dirty="0">
                <a:solidFill>
                  <a:schemeClr val="tx1"/>
                </a:solidFill>
                <a:ea typeface="游ゴシック"/>
              </a:rPr>
              <a:t>　　    ⇒ We aim to enhance networks linking Osaka Bay with the Seto Inland Sea and Western Japan as well as networks linked to Water City Osaka (the Water Corridor) and the Yodogawa waterway transport. </a:t>
            </a:r>
            <a:endParaRPr kumimoji="1" lang="en-US" sz="900" noProof="0" dirty="0">
              <a:solidFill>
                <a:schemeClr val="tx1"/>
              </a:solidFill>
            </a:endParaRPr>
          </a:p>
          <a:p>
            <a:pPr>
              <a:spcBef>
                <a:spcPts val="300"/>
              </a:spcBef>
            </a:pPr>
            <a:r>
              <a:rPr lang="en-US" sz="1100" b="1" noProof="0" dirty="0">
                <a:solidFill>
                  <a:schemeClr val="tx1"/>
                </a:solidFill>
                <a:ea typeface="游ゴシック"/>
              </a:rPr>
              <a:t>　・Attracting visitors through “Hospitality in Ocean”</a:t>
            </a:r>
            <a:endParaRPr lang="en-US" sz="1100" b="1" noProof="0" dirty="0">
              <a:solidFill>
                <a:schemeClr val="tx1"/>
              </a:solidFill>
              <a:ea typeface="游ゴシック"/>
              <a:cs typeface="Calibri"/>
            </a:endParaRPr>
          </a:p>
          <a:p>
            <a:pPr marL="457200" indent="-457200" rtl="0"/>
            <a:r>
              <a:rPr lang="en-US" sz="900" noProof="0" dirty="0">
                <a:solidFill>
                  <a:schemeClr val="tx1"/>
                </a:solidFill>
                <a:ea typeface="游ゴシック"/>
                <a:cs typeface="Calibri"/>
              </a:rPr>
              <a:t>　　　⇒ The Prefecture and relevant municipalities will collaborate to revitalize the Bay Area by establishing hubs that attract visitors for interaction and exchange, creating a vibrant atmosphere, and building networks between these hubs. These efforts include the utilization of the sites of the former Civic Hall and Library in the </a:t>
            </a:r>
            <a:r>
              <a:rPr lang="en-US" sz="900" noProof="0" dirty="0" err="1">
                <a:solidFill>
                  <a:schemeClr val="tx1"/>
                </a:solidFill>
                <a:ea typeface="游ゴシック"/>
                <a:cs typeface="Calibri"/>
              </a:rPr>
              <a:t>Hamadera</a:t>
            </a:r>
            <a:r>
              <a:rPr lang="en-US" sz="900" noProof="0" dirty="0">
                <a:solidFill>
                  <a:schemeClr val="tx1"/>
                </a:solidFill>
                <a:ea typeface="游ゴシック"/>
                <a:cs typeface="Calibri"/>
              </a:rPr>
              <a:t> Waterway area and connecting key locations in the coastal zone, including the Rinku Town area, to improve accessibility (this includes the exploration of new mobility options).</a:t>
            </a:r>
            <a:r>
              <a:rPr lang="en-US" sz="1000" noProof="0" dirty="0">
                <a:solidFill>
                  <a:schemeClr val="tx1"/>
                </a:solidFill>
                <a:ea typeface="游ゴシック"/>
                <a:cs typeface="Calibri"/>
              </a:rPr>
              <a:t>　　　　　</a:t>
            </a:r>
            <a:endParaRPr lang="en-US" sz="1000" noProof="0" dirty="0">
              <a:solidFill>
                <a:schemeClr val="tx1"/>
              </a:solidFill>
              <a:ea typeface="Meiryo UI"/>
              <a:cs typeface="Calibri"/>
            </a:endParaRPr>
          </a:p>
          <a:p>
            <a:pPr rtl="0"/>
            <a:r>
              <a:rPr lang="en-US" sz="900" noProof="0" dirty="0">
                <a:solidFill>
                  <a:schemeClr val="tx1"/>
                </a:solidFill>
                <a:ea typeface="游ゴシック"/>
                <a:cs typeface="Calibri"/>
              </a:rPr>
              <a:t>　　　　We will study the integrated revitalization of the </a:t>
            </a:r>
            <a:r>
              <a:rPr lang="en-US" sz="900" noProof="0" dirty="0" err="1">
                <a:solidFill>
                  <a:schemeClr val="tx1"/>
                </a:solidFill>
                <a:ea typeface="游ゴシック"/>
                <a:cs typeface="Calibri"/>
              </a:rPr>
              <a:t>Tannowa</a:t>
            </a:r>
            <a:r>
              <a:rPr lang="en-US" sz="900" noProof="0" dirty="0">
                <a:solidFill>
                  <a:schemeClr val="tx1"/>
                </a:solidFill>
                <a:ea typeface="游ゴシック"/>
                <a:cs typeface="Calibri"/>
              </a:rPr>
              <a:t> and </a:t>
            </a:r>
            <a:r>
              <a:rPr lang="en-US" sz="900" noProof="0" dirty="0" err="1">
                <a:solidFill>
                  <a:schemeClr val="tx1"/>
                </a:solidFill>
                <a:ea typeface="游ゴシック"/>
                <a:cs typeface="Calibri"/>
              </a:rPr>
              <a:t>Hakotsukuri</a:t>
            </a:r>
            <a:r>
              <a:rPr lang="en-US" sz="900" noProof="0" dirty="0">
                <a:solidFill>
                  <a:schemeClr val="tx1"/>
                </a:solidFill>
                <a:ea typeface="游ゴシック"/>
                <a:cs typeface="Calibri"/>
              </a:rPr>
              <a:t> areas, including the Osaka Prefectural Youth Marine Center and the </a:t>
            </a:r>
            <a:r>
              <a:rPr lang="en-US" sz="900" noProof="0" dirty="0" err="1">
                <a:solidFill>
                  <a:schemeClr val="tx1"/>
                </a:solidFill>
                <a:ea typeface="游ゴシック"/>
                <a:cs typeface="Calibri"/>
              </a:rPr>
              <a:t>Sen'nan</a:t>
            </a:r>
            <a:r>
              <a:rPr lang="en-US" sz="900" noProof="0" dirty="0">
                <a:solidFill>
                  <a:schemeClr val="tx1"/>
                </a:solidFill>
                <a:ea typeface="游ゴシック"/>
                <a:cs typeface="Calibri"/>
              </a:rPr>
              <a:t> </a:t>
            </a:r>
            <a:r>
              <a:rPr lang="en-US" sz="900" noProof="0" dirty="0" err="1">
                <a:solidFill>
                  <a:schemeClr val="tx1"/>
                </a:solidFill>
                <a:ea typeface="游ゴシック"/>
                <a:cs typeface="Calibri"/>
              </a:rPr>
              <a:t>Satoumi</a:t>
            </a:r>
            <a:r>
              <a:rPr lang="en-US" sz="900" noProof="0" dirty="0">
                <a:solidFill>
                  <a:schemeClr val="tx1"/>
                </a:solidFill>
                <a:ea typeface="游ゴシック"/>
                <a:cs typeface="Calibri"/>
              </a:rPr>
              <a:t> Park.</a:t>
            </a:r>
          </a:p>
          <a:p>
            <a:pPr rtl="0"/>
            <a:endParaRPr lang="en-US" sz="1000" noProof="0" dirty="0">
              <a:solidFill>
                <a:schemeClr val="tx1"/>
              </a:solidFill>
              <a:ea typeface="游ゴシック"/>
              <a:cs typeface="Calibri"/>
            </a:endParaRPr>
          </a:p>
        </p:txBody>
      </p:sp>
      <p:sp>
        <p:nvSpPr>
          <p:cNvPr id="3" name="正方形/長方形 12">
            <a:extLst>
              <a:ext uri="{FF2B5EF4-FFF2-40B4-BE49-F238E27FC236}">
                <a16:creationId xmlns:a16="http://schemas.microsoft.com/office/drawing/2014/main" id="{A3DA3B70-423E-4D9C-A099-AA81FA65D4F3}"/>
              </a:ext>
            </a:extLst>
          </p:cNvPr>
          <p:cNvSpPr/>
          <p:nvPr/>
        </p:nvSpPr>
        <p:spPr>
          <a:xfrm>
            <a:off x="197710" y="158804"/>
            <a:ext cx="9495274" cy="1096474"/>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rtl="0"/>
            <a:r>
              <a:rPr lang="en-US" sz="1100" b="1" noProof="0" dirty="0">
                <a:solidFill>
                  <a:schemeClr val="tx1"/>
                </a:solidFill>
                <a:ea typeface="游ゴシック"/>
              </a:rPr>
              <a:t>5) Senri-Chuo area and </a:t>
            </a:r>
            <a:r>
              <a:rPr lang="en-US" sz="1100" b="1" noProof="0" dirty="0" err="1">
                <a:solidFill>
                  <a:schemeClr val="tx1"/>
                </a:solidFill>
                <a:ea typeface="游ゴシック"/>
              </a:rPr>
              <a:t>Nakamozu</a:t>
            </a:r>
            <a:r>
              <a:rPr lang="en-US" sz="1100" b="1" noProof="0" dirty="0">
                <a:solidFill>
                  <a:schemeClr val="tx1"/>
                </a:solidFill>
                <a:ea typeface="游ゴシック"/>
              </a:rPr>
              <a:t> Station area</a:t>
            </a:r>
            <a:endParaRPr kumimoji="1" lang="en-US" sz="1100" b="1" noProof="0" dirty="0">
              <a:solidFill>
                <a:schemeClr val="tx1"/>
              </a:solidFill>
              <a:ea typeface="游ゴシック"/>
            </a:endParaRPr>
          </a:p>
          <a:p>
            <a:pPr rtl="0">
              <a:spcBef>
                <a:spcPts val="300"/>
              </a:spcBef>
            </a:pPr>
            <a:r>
              <a:rPr lang="en-US" sz="1100" b="1" noProof="0" dirty="0">
                <a:solidFill>
                  <a:schemeClr val="tx1"/>
                </a:solidFill>
              </a:rPr>
              <a:t>　・Senri-Chuo area</a:t>
            </a:r>
            <a:endParaRPr kumimoji="1" lang="en-US" sz="1100" b="1" noProof="0" dirty="0">
              <a:solidFill>
                <a:schemeClr val="tx1"/>
              </a:solidFill>
            </a:endParaRPr>
          </a:p>
          <a:p>
            <a:pPr marL="450850" indent="-450850" rtl="0"/>
            <a:r>
              <a:rPr lang="en-US" sz="900" noProof="0" dirty="0">
                <a:solidFill>
                  <a:schemeClr val="tx1"/>
                </a:solidFill>
                <a:ea typeface="游ゴシック"/>
              </a:rPr>
              <a:t>　　　⇒ As a key urban hub in Northern Osaka, the area aims to have a major, competitive commercial core, rich in diverse attractions in conjunction with the surrounding parks, and to have enhanced district center functions of the Senri New Town.</a:t>
            </a:r>
            <a:endParaRPr lang="en-US" sz="1000" noProof="0" dirty="0">
              <a:solidFill>
                <a:schemeClr val="tx1"/>
              </a:solidFill>
              <a:ea typeface="游ゴシック"/>
              <a:cs typeface="Calibri"/>
            </a:endParaRPr>
          </a:p>
          <a:p>
            <a:pPr rtl="0">
              <a:spcBef>
                <a:spcPts val="300"/>
              </a:spcBef>
            </a:pPr>
            <a:r>
              <a:rPr lang="en-US" sz="1100" b="1" noProof="0" dirty="0">
                <a:solidFill>
                  <a:schemeClr val="tx1"/>
                </a:solidFill>
              </a:rPr>
              <a:t>　・Area around </a:t>
            </a:r>
            <a:r>
              <a:rPr lang="en-US" sz="1100" b="1" noProof="0" dirty="0" err="1">
                <a:solidFill>
                  <a:schemeClr val="tx1"/>
                </a:solidFill>
              </a:rPr>
              <a:t>Nakamozu</a:t>
            </a:r>
            <a:r>
              <a:rPr lang="en-US" sz="1100" b="1" noProof="0" dirty="0">
                <a:solidFill>
                  <a:schemeClr val="tx1"/>
                </a:solidFill>
              </a:rPr>
              <a:t> Station</a:t>
            </a:r>
            <a:endParaRPr kumimoji="1" lang="en-US" sz="1100" b="1" noProof="0" dirty="0">
              <a:solidFill>
                <a:schemeClr val="tx1"/>
              </a:solidFill>
            </a:endParaRPr>
          </a:p>
          <a:p>
            <a:pPr marL="450850" indent="-450850" rtl="0"/>
            <a:r>
              <a:rPr lang="en-US" sz="900" noProof="0" dirty="0">
                <a:solidFill>
                  <a:schemeClr val="tx1"/>
                </a:solidFill>
              </a:rPr>
              <a:t>　　　⇒ The aim is to revitalize the area around </a:t>
            </a:r>
            <a:r>
              <a:rPr lang="en-US" sz="900" noProof="0" dirty="0" err="1">
                <a:solidFill>
                  <a:schemeClr val="tx1"/>
                </a:solidFill>
              </a:rPr>
              <a:t>Nakamozu</a:t>
            </a:r>
            <a:r>
              <a:rPr lang="en-US" sz="900" noProof="0" dirty="0">
                <a:solidFill>
                  <a:schemeClr val="tx1"/>
                </a:solidFill>
              </a:rPr>
              <a:t> Station based on the concept of “creating a people-centered area that generates interaction and activities.”</a:t>
            </a:r>
            <a:endParaRPr kumimoji="1" lang="en-US" sz="900" noProof="0" dirty="0">
              <a:solidFill>
                <a:schemeClr val="tx1"/>
              </a:solidFill>
            </a:endParaRPr>
          </a:p>
        </p:txBody>
      </p:sp>
      <p:sp>
        <p:nvSpPr>
          <p:cNvPr id="14" name="正方形/長方形 4">
            <a:extLst>
              <a:ext uri="{FF2B5EF4-FFF2-40B4-BE49-F238E27FC236}">
                <a16:creationId xmlns:a16="http://schemas.microsoft.com/office/drawing/2014/main" id="{F6C5ADEA-48F3-E0C6-3ECB-CE9FF8950A2B}"/>
              </a:ext>
            </a:extLst>
          </p:cNvPr>
          <p:cNvSpPr/>
          <p:nvPr/>
        </p:nvSpPr>
        <p:spPr>
          <a:xfrm>
            <a:off x="197710" y="4759603"/>
            <a:ext cx="9495274" cy="2000693"/>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rtl="0"/>
            <a:r>
              <a:rPr lang="en-US" sz="1100" b="1" noProof="0" dirty="0">
                <a:solidFill>
                  <a:schemeClr val="tx1"/>
                </a:solidFill>
              </a:rPr>
              <a:t>2) A hub for the clustering of new industries and research and development</a:t>
            </a:r>
            <a:endParaRPr kumimoji="1" lang="en-US" sz="1100" b="1" noProof="0" dirty="0">
              <a:solidFill>
                <a:schemeClr val="tx1"/>
              </a:solidFill>
            </a:endParaRPr>
          </a:p>
          <a:p>
            <a:pPr marL="273050" indent="-273050" rtl="0">
              <a:spcBef>
                <a:spcPts val="300"/>
              </a:spcBef>
            </a:pPr>
            <a:r>
              <a:rPr lang="en-US" sz="1100" b="1" noProof="0" dirty="0">
                <a:solidFill>
                  <a:schemeClr val="tx1"/>
                </a:solidFill>
                <a:ea typeface="游ゴシック"/>
              </a:rPr>
              <a:t>　</a:t>
            </a:r>
            <a:r>
              <a:rPr lang="en-US" sz="1100" b="1" noProof="0" dirty="0">
                <a:solidFill>
                  <a:schemeClr val="tx1"/>
                </a:solidFill>
                <a:ea typeface="游ゴシック"/>
                <a:cs typeface="Calibri"/>
              </a:rPr>
              <a:t>・Establishing a next-generation energy hub (carbon-neutral port) through collaboration between the three ports, namely, Port of Osaka, Port of Sakai-</a:t>
            </a:r>
            <a:r>
              <a:rPr lang="en-US" sz="1100" b="1" noProof="0" dirty="0" err="1">
                <a:solidFill>
                  <a:schemeClr val="tx1"/>
                </a:solidFill>
                <a:ea typeface="游ゴシック"/>
                <a:cs typeface="Calibri"/>
              </a:rPr>
              <a:t>Semboku</a:t>
            </a:r>
            <a:r>
              <a:rPr lang="en-US" sz="1100" b="1" noProof="0" dirty="0">
                <a:solidFill>
                  <a:schemeClr val="tx1"/>
                </a:solidFill>
                <a:ea typeface="游ゴシック"/>
                <a:cs typeface="Calibri"/>
              </a:rPr>
              <a:t> and Port of Hannan</a:t>
            </a:r>
          </a:p>
          <a:p>
            <a:pPr marL="482600" indent="-482600" rtl="0"/>
            <a:r>
              <a:rPr lang="en-US" sz="900" noProof="0" dirty="0">
                <a:solidFill>
                  <a:schemeClr val="tx1"/>
                </a:solidFill>
                <a:ea typeface="游ゴシック"/>
              </a:rPr>
              <a:t>　　　⇒ The three ports in the Osaka “Minato” area (Port of Osaka, Port of Sakai-</a:t>
            </a:r>
            <a:r>
              <a:rPr lang="en-US" sz="900" noProof="0" dirty="0" err="1">
                <a:solidFill>
                  <a:schemeClr val="tx1"/>
                </a:solidFill>
                <a:ea typeface="游ゴシック"/>
              </a:rPr>
              <a:t>Semboku</a:t>
            </a:r>
            <a:r>
              <a:rPr lang="en-US" sz="900" noProof="0" dirty="0">
                <a:solidFill>
                  <a:schemeClr val="tx1"/>
                </a:solidFill>
                <a:ea typeface="游ゴシック"/>
              </a:rPr>
              <a:t> and Port of Hannan) will collaborate to establish a Carbon Neutral Port (CNP), by developing infrastructure to enable the large-scale, stable and cost-effective import and storage of hydrogen and other substances, as well as sophisticating port functions focusing on decarbonization.　　</a:t>
            </a:r>
            <a:r>
              <a:rPr lang="en-US" sz="1000" noProof="0" dirty="0">
                <a:solidFill>
                  <a:schemeClr val="tx1"/>
                </a:solidFill>
                <a:ea typeface="游ゴシック"/>
              </a:rPr>
              <a:t>　　　</a:t>
            </a:r>
          </a:p>
          <a:p>
            <a:pPr rtl="0">
              <a:spcBef>
                <a:spcPts val="300"/>
              </a:spcBef>
            </a:pPr>
            <a:r>
              <a:rPr lang="en-US" sz="1100" b="1" noProof="0" dirty="0">
                <a:solidFill>
                  <a:schemeClr val="tx1"/>
                </a:solidFill>
                <a:ea typeface="游ゴシック"/>
              </a:rPr>
              <a:t>　・Creating hydrogen supply hubs and perovskite production facilities, and promoting data center siting</a:t>
            </a:r>
            <a:endParaRPr lang="en-US" sz="1100" b="1" noProof="0" dirty="0">
              <a:solidFill>
                <a:schemeClr val="tx1"/>
              </a:solidFill>
              <a:ea typeface="游ゴシック"/>
              <a:cs typeface="Calibri"/>
            </a:endParaRPr>
          </a:p>
          <a:p>
            <a:pPr marL="463550" indent="-463550" rtl="0"/>
            <a:r>
              <a:rPr lang="en-US" sz="900" noProof="0" dirty="0">
                <a:solidFill>
                  <a:schemeClr val="tx1"/>
                </a:solidFill>
                <a:ea typeface="游ゴシック"/>
              </a:rPr>
              <a:t>　　　⇒ Business operators are studying establishing a production hub for next-generation energy sources, such as hydrogen, in Port of Osaka and the waterfront area. By acquiring the land and buildings of the former Sharp Sakai Plant, the public and private sectors are collaborating to establish a production base for the construction of an AI data center and the mass production of perovskite solar cells.</a:t>
            </a:r>
            <a:r>
              <a:rPr lang="en-US" sz="1000" noProof="0" dirty="0">
                <a:solidFill>
                  <a:schemeClr val="tx1"/>
                </a:solidFill>
                <a:ea typeface="游ゴシック"/>
              </a:rPr>
              <a:t>　　　　　</a:t>
            </a:r>
            <a:endParaRPr lang="en-US" sz="1000" noProof="0" dirty="0">
              <a:solidFill>
                <a:schemeClr val="tx1"/>
              </a:solidFill>
              <a:ea typeface="游ゴシック"/>
              <a:cs typeface="Calibri"/>
            </a:endParaRPr>
          </a:p>
          <a:p>
            <a:pPr rtl="0">
              <a:spcBef>
                <a:spcPts val="300"/>
              </a:spcBef>
            </a:pPr>
            <a:r>
              <a:rPr lang="en-US" sz="1100" b="1" noProof="0" dirty="0">
                <a:solidFill>
                  <a:schemeClr val="tx1"/>
                </a:solidFill>
                <a:ea typeface="游ゴシック"/>
              </a:rPr>
              <a:t>　・Securing new industrial sites, such as Port of Hannan, Hannan District 2</a:t>
            </a:r>
            <a:endParaRPr kumimoji="1" lang="en-US" sz="1100" b="1" noProof="0" dirty="0">
              <a:solidFill>
                <a:schemeClr val="tx1"/>
              </a:solidFill>
              <a:ea typeface="游ゴシック"/>
            </a:endParaRPr>
          </a:p>
          <a:p>
            <a:pPr marL="463550" indent="-463550" rtl="0"/>
            <a:r>
              <a:rPr lang="en-US" sz="900" noProof="0" dirty="0">
                <a:solidFill>
                  <a:schemeClr val="tx1"/>
                </a:solidFill>
                <a:ea typeface="游ゴシック"/>
              </a:rPr>
              <a:t>　　　⇒ Industrial sites are being acquired through land reclamation projects such as </a:t>
            </a:r>
            <a:r>
              <a:rPr lang="en-US" sz="900" noProof="0" dirty="0" err="1">
                <a:solidFill>
                  <a:schemeClr val="tx1"/>
                </a:solidFill>
                <a:ea typeface="游ゴシック"/>
              </a:rPr>
              <a:t>Chikiri</a:t>
            </a:r>
            <a:r>
              <a:rPr lang="en-US" sz="900" noProof="0" dirty="0">
                <a:solidFill>
                  <a:schemeClr val="tx1"/>
                </a:solidFill>
                <a:ea typeface="游ゴシック"/>
              </a:rPr>
              <a:t> Island (Port of Hannan Port, Hannan District 2) and </a:t>
            </a:r>
            <a:r>
              <a:rPr lang="en-US" sz="900" noProof="0" dirty="0" err="1">
                <a:solidFill>
                  <a:schemeClr val="tx1"/>
                </a:solidFill>
                <a:ea typeface="游ゴシック"/>
              </a:rPr>
              <a:t>Izumiotsu</a:t>
            </a:r>
            <a:r>
              <a:rPr lang="en-US" sz="900" noProof="0" dirty="0">
                <a:solidFill>
                  <a:schemeClr val="tx1"/>
                </a:solidFill>
                <a:ea typeface="游ゴシック"/>
              </a:rPr>
              <a:t> Phoenix (Port of Sakai </a:t>
            </a:r>
            <a:r>
              <a:rPr lang="en-US" sz="900" noProof="0" dirty="0" err="1">
                <a:solidFill>
                  <a:schemeClr val="tx1"/>
                </a:solidFill>
                <a:ea typeface="游ゴシック"/>
              </a:rPr>
              <a:t>Semboku</a:t>
            </a:r>
            <a:r>
              <a:rPr lang="en-US" sz="900" noProof="0" dirty="0">
                <a:solidFill>
                  <a:schemeClr val="tx1"/>
                </a:solidFill>
                <a:ea typeface="游ゴシック"/>
              </a:rPr>
              <a:t>, </a:t>
            </a:r>
            <a:br>
              <a:rPr lang="en-US" sz="900" noProof="0" dirty="0">
                <a:solidFill>
                  <a:schemeClr val="tx1"/>
                </a:solidFill>
                <a:ea typeface="游ゴシック"/>
              </a:rPr>
            </a:br>
            <a:r>
              <a:rPr lang="en-US" sz="900" noProof="0" dirty="0">
                <a:solidFill>
                  <a:schemeClr val="tx1"/>
                </a:solidFill>
                <a:ea typeface="游ゴシック"/>
              </a:rPr>
              <a:t>Shiomi-</a:t>
            </a:r>
            <a:r>
              <a:rPr lang="en-US" sz="900" noProof="0" dirty="0" err="1">
                <a:solidFill>
                  <a:schemeClr val="tx1"/>
                </a:solidFill>
                <a:ea typeface="游ゴシック"/>
              </a:rPr>
              <a:t>oki</a:t>
            </a:r>
            <a:r>
              <a:rPr lang="en-US" sz="900" noProof="0" dirty="0">
                <a:solidFill>
                  <a:schemeClr val="tx1"/>
                </a:solidFill>
                <a:ea typeface="游ゴシック"/>
              </a:rPr>
              <a:t> area) </a:t>
            </a:r>
          </a:p>
        </p:txBody>
      </p:sp>
      <p:sp>
        <p:nvSpPr>
          <p:cNvPr id="6" name="スライド番号プレースホルダー 1">
            <a:extLst>
              <a:ext uri="{FF2B5EF4-FFF2-40B4-BE49-F238E27FC236}">
                <a16:creationId xmlns:a16="http://schemas.microsoft.com/office/drawing/2014/main" id="{073926CB-CE37-32B4-3BF2-95929B7700E5}"/>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59</a:t>
            </a:fld>
            <a:endParaRPr kumimoji="1" lang="en-US" noProof="0" dirty="0">
              <a:latin typeface="+mn-lt"/>
            </a:endParaRPr>
          </a:p>
        </p:txBody>
      </p:sp>
      <p:sp>
        <p:nvSpPr>
          <p:cNvPr id="7" name="四角形: 角を丸くする 10">
            <a:extLst>
              <a:ext uri="{FF2B5EF4-FFF2-40B4-BE49-F238E27FC236}">
                <a16:creationId xmlns:a16="http://schemas.microsoft.com/office/drawing/2014/main" id="{1D8256CE-1481-3847-B205-85AC34E45FE4}"/>
              </a:ext>
            </a:extLst>
          </p:cNvPr>
          <p:cNvSpPr/>
          <p:nvPr/>
        </p:nvSpPr>
        <p:spPr>
          <a:xfrm>
            <a:off x="365414" y="1632402"/>
            <a:ext cx="9212738" cy="1005423"/>
          </a:xfrm>
          <a:prstGeom prst="roundRect">
            <a:avLst>
              <a:gd name="adj" fmla="val 0"/>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133350" indent="-133350"/>
            <a:r>
              <a:rPr lang="en-US" sz="900" noProof="0" dirty="0">
                <a:solidFill>
                  <a:schemeClr val="tx1"/>
                </a:solidFill>
                <a:ea typeface="游ゴシック"/>
                <a:cs typeface="Calibri"/>
              </a:rPr>
              <a:t>○ To revitalize the bay area, stretching from the Yumeshima vicinity and Sakai Old Port, through the </a:t>
            </a:r>
            <a:r>
              <a:rPr lang="en-US" sz="900" noProof="0" dirty="0" err="1">
                <a:solidFill>
                  <a:schemeClr val="tx1"/>
                </a:solidFill>
                <a:ea typeface="游ゴシック"/>
                <a:cs typeface="Calibri"/>
              </a:rPr>
              <a:t>Hamadera</a:t>
            </a:r>
            <a:r>
              <a:rPr lang="en-US" sz="900" noProof="0" dirty="0">
                <a:solidFill>
                  <a:schemeClr val="tx1"/>
                </a:solidFill>
                <a:ea typeface="游ゴシック"/>
                <a:cs typeface="Calibri"/>
              </a:rPr>
              <a:t> Park area, Port of Hannan and Rinku Town, to the </a:t>
            </a:r>
            <a:r>
              <a:rPr lang="en-US" altLang="ja-JP" sz="900" dirty="0" err="1">
                <a:solidFill>
                  <a:schemeClr val="tx1"/>
                </a:solidFill>
                <a:ea typeface="游ゴシック"/>
                <a:cs typeface="Calibri"/>
              </a:rPr>
              <a:t>Sen'nan</a:t>
            </a:r>
            <a:r>
              <a:rPr lang="en-US" sz="900" noProof="0" dirty="0">
                <a:solidFill>
                  <a:schemeClr val="tx1"/>
                </a:solidFill>
                <a:ea typeface="游ゴシック"/>
                <a:cs typeface="Calibri"/>
              </a:rPr>
              <a:t> </a:t>
            </a:r>
            <a:r>
              <a:rPr lang="en-US" sz="900" noProof="0" dirty="0" err="1">
                <a:solidFill>
                  <a:schemeClr val="tx1"/>
                </a:solidFill>
                <a:ea typeface="游ゴシック"/>
                <a:cs typeface="Calibri"/>
              </a:rPr>
              <a:t>Satoumi</a:t>
            </a:r>
            <a:r>
              <a:rPr lang="en-US" sz="900" noProof="0" dirty="0">
                <a:solidFill>
                  <a:schemeClr val="tx1"/>
                </a:solidFill>
                <a:ea typeface="游ゴシック"/>
                <a:cs typeface="Calibri"/>
              </a:rPr>
              <a:t> and Misaki area, effort will be made to promote urban development of this area under a consultative framework comprising the relevant municipalities.　</a:t>
            </a:r>
          </a:p>
          <a:p>
            <a:pPr marL="133350" indent="-133350" rtl="0"/>
            <a:r>
              <a:rPr lang="en-US" sz="900" noProof="0" dirty="0">
                <a:solidFill>
                  <a:schemeClr val="tx1"/>
                </a:solidFill>
                <a:ea typeface="游ゴシック"/>
                <a:cs typeface="Calibri"/>
              </a:rPr>
              <a:t>○ Also, against the backdrop of the impact of the Expo and the increase in international visitors to Japan, effort will be made to create </a:t>
            </a:r>
            <a:r>
              <a:rPr lang="en-US" sz="900" b="1" noProof="0" dirty="0">
                <a:solidFill>
                  <a:schemeClr val="tx1"/>
                </a:solidFill>
                <a:ea typeface="游ゴシック"/>
                <a:cs typeface="Calibri"/>
              </a:rPr>
              <a:t>hubs for attracting visitors and fostering interaction</a:t>
            </a:r>
            <a:r>
              <a:rPr lang="en-US" sz="900" noProof="0" dirty="0">
                <a:solidFill>
                  <a:schemeClr val="tx1"/>
                </a:solidFill>
                <a:ea typeface="游ゴシック"/>
                <a:cs typeface="Calibri"/>
              </a:rPr>
              <a:t>. This involves utilizing various regional resources such as public facilities, historical, cultural and natural assets, and urban landscapes along the coast of the </a:t>
            </a:r>
            <a:r>
              <a:rPr lang="en-US" sz="900" noProof="0" dirty="0" err="1">
                <a:solidFill>
                  <a:schemeClr val="tx1"/>
                </a:solidFill>
                <a:ea typeface="游ゴシック"/>
                <a:cs typeface="Calibri"/>
              </a:rPr>
              <a:t>Senshu</a:t>
            </a:r>
            <a:r>
              <a:rPr lang="en-US" sz="900" noProof="0" dirty="0">
                <a:solidFill>
                  <a:schemeClr val="tx1"/>
                </a:solidFill>
                <a:ea typeface="游ゴシック"/>
                <a:cs typeface="Calibri"/>
              </a:rPr>
              <a:t> region, improving accessibility through the use of new forms of mobility and examining the development of wide-area transport networks connecting each district.　</a:t>
            </a:r>
          </a:p>
          <a:p>
            <a:pPr marL="133350" indent="-133350" rtl="0"/>
            <a:r>
              <a:rPr lang="en-US" sz="900" noProof="0" dirty="0">
                <a:solidFill>
                  <a:schemeClr val="tx1"/>
                </a:solidFill>
                <a:ea typeface="游ゴシック"/>
                <a:cs typeface="Calibri"/>
              </a:rPr>
              <a:t>○ We will also promote the clustering of facilities that serve as the foundation for cutting-edge technologies and the new energy industry, which is a growth sector, while creating</a:t>
            </a:r>
            <a:r>
              <a:rPr lang="en-US" sz="900" b="1" noProof="0" dirty="0">
                <a:solidFill>
                  <a:schemeClr val="tx1"/>
                </a:solidFill>
                <a:ea typeface="游ゴシック"/>
                <a:cs typeface="Calibri"/>
              </a:rPr>
              <a:t> new industrial hubs</a:t>
            </a:r>
            <a:r>
              <a:rPr lang="en-US" sz="900" noProof="0" dirty="0">
                <a:solidFill>
                  <a:schemeClr val="tx1"/>
                </a:solidFill>
                <a:ea typeface="游ゴシック"/>
                <a:cs typeface="Calibri"/>
              </a:rPr>
              <a:t> to spearhead Osaka’s growth.</a:t>
            </a:r>
            <a:endParaRPr lang="en-US" sz="900" noProof="0" dirty="0">
              <a:solidFill>
                <a:schemeClr val="tx1"/>
              </a:solidFill>
            </a:endParaRPr>
          </a:p>
        </p:txBody>
      </p:sp>
    </p:spTree>
    <p:extLst>
      <p:ext uri="{BB962C8B-B14F-4D97-AF65-F5344CB8AC3E}">
        <p14:creationId xmlns:p14="http://schemas.microsoft.com/office/powerpoint/2010/main" val="3503129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9592B151-3641-498D-8D5A-352B81B594F7}"/>
              </a:ext>
            </a:extLst>
          </p:cNvPr>
          <p:cNvSpPr/>
          <p:nvPr/>
        </p:nvSpPr>
        <p:spPr>
          <a:xfrm>
            <a:off x="194636" y="2555553"/>
            <a:ext cx="9495274" cy="1687036"/>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spcBef>
                <a:spcPts val="300"/>
              </a:spcBef>
            </a:pPr>
            <a:r>
              <a:rPr lang="en-US" sz="1200" b="1" noProof="0" dirty="0">
                <a:solidFill>
                  <a:schemeClr val="tx1"/>
                </a:solidFill>
              </a:rPr>
              <a:t>2) Creating hubs around major stations</a:t>
            </a:r>
            <a:endParaRPr kumimoji="1" lang="en-US" sz="1200" b="1" noProof="0" dirty="0">
              <a:solidFill>
                <a:schemeClr val="tx1"/>
              </a:solidFill>
            </a:endParaRPr>
          </a:p>
          <a:p>
            <a:pPr rtl="0">
              <a:spcBef>
                <a:spcPts val="300"/>
              </a:spcBef>
            </a:pPr>
            <a:r>
              <a:rPr lang="en-US" sz="1200" b="1" noProof="0" dirty="0">
                <a:solidFill>
                  <a:schemeClr val="tx1"/>
                </a:solidFill>
                <a:ea typeface="游ゴシック"/>
              </a:rPr>
              <a:t>　・Redeveloping areas around major stations, etc.</a:t>
            </a:r>
            <a:endParaRPr kumimoji="1" lang="en-US" sz="1200" b="1" noProof="0" dirty="0">
              <a:solidFill>
                <a:schemeClr val="tx1"/>
              </a:solidFill>
            </a:endParaRPr>
          </a:p>
          <a:p>
            <a:pPr marL="520700" indent="-520700" rtl="0">
              <a:spcBef>
                <a:spcPts val="300"/>
              </a:spcBef>
            </a:pPr>
            <a:r>
              <a:rPr lang="en-US" sz="900" noProof="0" dirty="0">
                <a:solidFill>
                  <a:schemeClr val="tx1"/>
                </a:solidFill>
                <a:ea typeface="游ゴシック"/>
              </a:rPr>
              <a:t>　　　</a:t>
            </a:r>
            <a:r>
              <a:rPr lang="en-US" sz="900" noProof="0" dirty="0">
                <a:solidFill>
                  <a:schemeClr val="tx1"/>
                </a:solidFill>
                <a:ea typeface="游ゴシック"/>
                <a:cs typeface="Calibri"/>
              </a:rPr>
              <a:t>⇒ Promoting regional revitalization by proceeding with redevelopment projects to enhance urban amenities in areas around aging stations and in local centers within new towns </a:t>
            </a:r>
            <a:endParaRPr kumimoji="1" lang="en-US" sz="900" noProof="0" dirty="0">
              <a:solidFill>
                <a:schemeClr val="tx1"/>
              </a:solidFill>
              <a:ea typeface="游ゴシック"/>
              <a:cs typeface="Calibri"/>
            </a:endParaRPr>
          </a:p>
          <a:p>
            <a:pPr marL="460375" rtl="0"/>
            <a:r>
              <a:rPr lang="en-US" sz="900" noProof="0" dirty="0">
                <a:solidFill>
                  <a:schemeClr val="tx1"/>
                </a:solidFill>
                <a:ea typeface="游ゴシック"/>
                <a:cs typeface="Calibri"/>
              </a:rPr>
              <a:t>(South of JR Takatsuki Station, area around Hirakata-</a:t>
            </a:r>
            <a:r>
              <a:rPr lang="en-US" sz="900" noProof="0" dirty="0" err="1">
                <a:solidFill>
                  <a:schemeClr val="tx1"/>
                </a:solidFill>
                <a:ea typeface="游ゴシック"/>
                <a:cs typeface="Calibri"/>
              </a:rPr>
              <a:t>shi</a:t>
            </a:r>
            <a:r>
              <a:rPr lang="en-US" sz="900" noProof="0" dirty="0">
                <a:solidFill>
                  <a:schemeClr val="tx1"/>
                </a:solidFill>
                <a:ea typeface="游ゴシック"/>
                <a:cs typeface="Calibri"/>
              </a:rPr>
              <a:t> Station, west exit of JR Ibaraki-</a:t>
            </a:r>
            <a:r>
              <a:rPr lang="en-US" sz="900" noProof="0" dirty="0" err="1">
                <a:solidFill>
                  <a:schemeClr val="tx1"/>
                </a:solidFill>
                <a:ea typeface="游ゴシック"/>
                <a:cs typeface="Calibri"/>
              </a:rPr>
              <a:t>shi</a:t>
            </a:r>
            <a:r>
              <a:rPr lang="en-US" sz="900" noProof="0" dirty="0">
                <a:solidFill>
                  <a:schemeClr val="tx1"/>
                </a:solidFill>
                <a:ea typeface="游ゴシック"/>
                <a:cs typeface="Calibri"/>
              </a:rPr>
              <a:t> Station, Senri-Chuo area, in front of Kita-Senri Station, the </a:t>
            </a:r>
            <a:r>
              <a:rPr lang="en-US" sz="900" noProof="0" dirty="0" err="1">
                <a:solidFill>
                  <a:schemeClr val="tx1"/>
                </a:solidFill>
                <a:ea typeface="游ゴシック"/>
                <a:cs typeface="Calibri"/>
              </a:rPr>
              <a:t>Takemidai</a:t>
            </a:r>
            <a:r>
              <a:rPr lang="en-US" sz="900" noProof="0" dirty="0">
                <a:solidFill>
                  <a:schemeClr val="tx1"/>
                </a:solidFill>
                <a:ea typeface="游ゴシック"/>
                <a:cs typeface="Calibri"/>
              </a:rPr>
              <a:t> / </a:t>
            </a:r>
            <a:r>
              <a:rPr lang="en-US" sz="900" noProof="0" dirty="0" err="1">
                <a:solidFill>
                  <a:schemeClr val="tx1"/>
                </a:solidFill>
                <a:ea typeface="游ゴシック"/>
                <a:cs typeface="Calibri"/>
              </a:rPr>
              <a:t>Momoyamadai</a:t>
            </a:r>
            <a:r>
              <a:rPr lang="en-US" sz="900" noProof="0" dirty="0">
                <a:solidFill>
                  <a:schemeClr val="tx1"/>
                </a:solidFill>
                <a:ea typeface="游ゴシック"/>
                <a:cs typeface="Calibri"/>
              </a:rPr>
              <a:t> Neighborhood Center, in front of Kadoma-</a:t>
            </a:r>
            <a:r>
              <a:rPr lang="en-US" sz="900" noProof="0" dirty="0" err="1">
                <a:solidFill>
                  <a:schemeClr val="tx1"/>
                </a:solidFill>
                <a:ea typeface="游ゴシック"/>
                <a:cs typeface="Calibri"/>
              </a:rPr>
              <a:t>shi</a:t>
            </a:r>
            <a:r>
              <a:rPr lang="en-US" sz="900" noProof="0" dirty="0">
                <a:solidFill>
                  <a:schemeClr val="tx1"/>
                </a:solidFill>
                <a:ea typeface="游ゴシック"/>
                <a:cs typeface="Calibri"/>
              </a:rPr>
              <a:t> Station, around Moriguchi-</a:t>
            </a:r>
            <a:r>
              <a:rPr lang="en-US" sz="900" noProof="0" dirty="0" err="1">
                <a:solidFill>
                  <a:schemeClr val="tx1"/>
                </a:solidFill>
                <a:ea typeface="游ゴシック"/>
                <a:cs typeface="Calibri"/>
              </a:rPr>
              <a:t>shi</a:t>
            </a:r>
            <a:r>
              <a:rPr lang="en-US" sz="900" noProof="0" dirty="0">
                <a:solidFill>
                  <a:schemeClr val="tx1"/>
                </a:solidFill>
                <a:ea typeface="游ゴシック"/>
                <a:cs typeface="Calibri"/>
              </a:rPr>
              <a:t> Station, former site west of Yao Airport, around </a:t>
            </a:r>
            <a:r>
              <a:rPr lang="en-US" sz="900" noProof="0" dirty="0" err="1">
                <a:solidFill>
                  <a:schemeClr val="tx1"/>
                </a:solidFill>
                <a:ea typeface="游ゴシック"/>
                <a:cs typeface="Calibri"/>
              </a:rPr>
              <a:t>Izumigaoka</a:t>
            </a:r>
            <a:r>
              <a:rPr lang="en-US" sz="900" noProof="0" dirty="0">
                <a:solidFill>
                  <a:schemeClr val="tx1"/>
                </a:solidFill>
                <a:ea typeface="游ゴシック"/>
                <a:cs typeface="Calibri"/>
              </a:rPr>
              <a:t> Station, around Kongo Station, etc.)　</a:t>
            </a:r>
            <a:r>
              <a:rPr lang="en-US" sz="1000" noProof="0" dirty="0">
                <a:solidFill>
                  <a:schemeClr val="tx1"/>
                </a:solidFill>
                <a:ea typeface="游ゴシック"/>
                <a:cs typeface="Calibri"/>
              </a:rPr>
              <a:t>　　　　　</a:t>
            </a:r>
          </a:p>
          <a:p>
            <a:pPr rtl="0">
              <a:spcBef>
                <a:spcPts val="300"/>
              </a:spcBef>
            </a:pPr>
            <a:r>
              <a:rPr lang="en-US" sz="1200" b="1" noProof="0" dirty="0">
                <a:solidFill>
                  <a:schemeClr val="tx1"/>
                </a:solidFill>
              </a:rPr>
              <a:t>　・Urban regeneration to encourage private investment (e.g. Moriguchi, Kadoma)</a:t>
            </a:r>
            <a:endParaRPr kumimoji="1" lang="en-US" sz="1200" b="1" noProof="0" dirty="0">
              <a:solidFill>
                <a:schemeClr val="tx1"/>
              </a:solidFill>
            </a:endParaRPr>
          </a:p>
          <a:p>
            <a:pPr marL="471488" indent="-471488" rtl="0">
              <a:spcBef>
                <a:spcPts val="300"/>
              </a:spcBef>
            </a:pPr>
            <a:r>
              <a:rPr lang="en-US" sz="900" noProof="0" dirty="0">
                <a:solidFill>
                  <a:schemeClr val="tx1"/>
                </a:solidFill>
                <a:ea typeface="游ゴシック"/>
              </a:rPr>
              <a:t>　　　⇒ By collaborating with local authorities, effort will be made to promote urban renovations around major stations and to implement city promotion initiatives using three-dimensional digital maps, thereby stimulating demand for private investment.</a:t>
            </a:r>
            <a:br>
              <a:rPr kumimoji="1" lang="en-US" sz="900" noProof="0" dirty="0">
                <a:solidFill>
                  <a:schemeClr val="tx1"/>
                </a:solidFill>
                <a:ea typeface="游ゴシック"/>
              </a:rPr>
            </a:br>
            <a:r>
              <a:rPr lang="en-US" sz="900" noProof="0" dirty="0">
                <a:solidFill>
                  <a:schemeClr val="tx1"/>
                </a:solidFill>
                <a:ea typeface="游ゴシック"/>
              </a:rPr>
              <a:t>The scheme will be piloted at Moriguchi-</a:t>
            </a:r>
            <a:r>
              <a:rPr lang="en-US" sz="900" noProof="0" dirty="0" err="1">
                <a:solidFill>
                  <a:schemeClr val="tx1"/>
                </a:solidFill>
                <a:ea typeface="游ゴシック"/>
              </a:rPr>
              <a:t>shi</a:t>
            </a:r>
            <a:r>
              <a:rPr lang="en-US" sz="900" noProof="0" dirty="0">
                <a:solidFill>
                  <a:schemeClr val="tx1"/>
                </a:solidFill>
                <a:ea typeface="游ゴシック"/>
              </a:rPr>
              <a:t> Station and Kadoma-</a:t>
            </a:r>
            <a:r>
              <a:rPr lang="en-US" sz="900" noProof="0" dirty="0" err="1">
                <a:solidFill>
                  <a:schemeClr val="tx1"/>
                </a:solidFill>
                <a:ea typeface="游ゴシック"/>
              </a:rPr>
              <a:t>shi</a:t>
            </a:r>
            <a:r>
              <a:rPr lang="en-US" sz="900" noProof="0" dirty="0">
                <a:solidFill>
                  <a:schemeClr val="tx1"/>
                </a:solidFill>
                <a:ea typeface="游ゴシック"/>
              </a:rPr>
              <a:t> Stations, followed by other municipalities utilizing the know-how gained.</a:t>
            </a:r>
          </a:p>
          <a:p>
            <a:pPr rtl="0">
              <a:spcBef>
                <a:spcPts val="300"/>
              </a:spcBef>
            </a:pPr>
            <a:endParaRPr lang="en-US" sz="1000" noProof="0" dirty="0">
              <a:solidFill>
                <a:schemeClr val="tx1"/>
              </a:solidFill>
              <a:ea typeface="游ゴシック"/>
              <a:cs typeface="Calibri"/>
            </a:endParaRPr>
          </a:p>
        </p:txBody>
      </p:sp>
      <p:sp>
        <p:nvSpPr>
          <p:cNvPr id="8" name="テキスト ボックス 7">
            <a:extLst>
              <a:ext uri="{FF2B5EF4-FFF2-40B4-BE49-F238E27FC236}">
                <a16:creationId xmlns:a16="http://schemas.microsoft.com/office/drawing/2014/main" id="{40FEF322-0335-46E5-9142-FB05D5B609DB}"/>
              </a:ext>
            </a:extLst>
          </p:cNvPr>
          <p:cNvSpPr txBox="1"/>
          <p:nvPr/>
        </p:nvSpPr>
        <p:spPr>
          <a:xfrm>
            <a:off x="-1" y="99136"/>
            <a:ext cx="5914769"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noProof="0" dirty="0">
                <a:solidFill>
                  <a:schemeClr val="tx1"/>
                </a:solidFill>
                <a:ea typeface="BIZ UDゴシック" panose="020B0400000000000000" pitchFamily="49" charset="-128"/>
                <a:cs typeface="HGP創英角ｺﾞｼｯｸUB" panose="020B0900000000000000" pitchFamily="50" charset="-128"/>
              </a:rPr>
              <a:t>(4) Regional hubs</a:t>
            </a:r>
            <a:endParaRPr kumimoji="1" lang="en-US" sz="1400" b="1" noProof="0" dirty="0">
              <a:solidFill>
                <a:schemeClr val="tx1"/>
              </a:solidFill>
              <a:ea typeface="BIZ UDゴシック" panose="020B0400000000000000" pitchFamily="49" charset="-128"/>
              <a:cs typeface="HGP創英角ｺﾞｼｯｸUB" panose="020B0900000000000000" pitchFamily="50" charset="-128"/>
            </a:endParaRPr>
          </a:p>
        </p:txBody>
      </p:sp>
      <p:sp>
        <p:nvSpPr>
          <p:cNvPr id="9" name="正方形/長方形 8">
            <a:extLst>
              <a:ext uri="{FF2B5EF4-FFF2-40B4-BE49-F238E27FC236}">
                <a16:creationId xmlns:a16="http://schemas.microsoft.com/office/drawing/2014/main" id="{5FB0BCF4-AE5A-404E-852A-79E85AAEF814}"/>
              </a:ext>
            </a:extLst>
          </p:cNvPr>
          <p:cNvSpPr/>
          <p:nvPr/>
        </p:nvSpPr>
        <p:spPr>
          <a:xfrm>
            <a:off x="197710" y="1202884"/>
            <a:ext cx="9498348" cy="1216584"/>
          </a:xfrm>
          <a:prstGeom prst="rect">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200" b="1" noProof="0" dirty="0">
                <a:solidFill>
                  <a:schemeClr val="tx1"/>
                </a:solidFill>
                <a:ea typeface="游ゴシック"/>
              </a:rPr>
              <a:t>1) Creating new industrial sites</a:t>
            </a:r>
            <a:endParaRPr kumimoji="1" lang="en-US" sz="1200" b="1" noProof="0" dirty="0">
              <a:solidFill>
                <a:schemeClr val="tx1"/>
              </a:solidFill>
            </a:endParaRPr>
          </a:p>
          <a:p>
            <a:pPr rtl="0">
              <a:spcBef>
                <a:spcPts val="300"/>
              </a:spcBef>
            </a:pPr>
            <a:r>
              <a:rPr lang="en-US" sz="1200" b="1" noProof="0" dirty="0">
                <a:solidFill>
                  <a:schemeClr val="tx1"/>
                </a:solidFill>
              </a:rPr>
              <a:t>　・Eastern district of Saito</a:t>
            </a:r>
            <a:endParaRPr kumimoji="1" lang="en-US" sz="1200" b="1" noProof="0" dirty="0">
              <a:solidFill>
                <a:schemeClr val="tx1"/>
              </a:solidFill>
            </a:endParaRPr>
          </a:p>
          <a:p>
            <a:pPr marL="520700" indent="-520700" rtl="0"/>
            <a:r>
              <a:rPr lang="en-US" sz="900" noProof="0" dirty="0">
                <a:solidFill>
                  <a:schemeClr val="tx1"/>
                </a:solidFill>
              </a:rPr>
              <a:t>　　　⇒ Making use of its convenient location adjacent to the Ibaraki-</a:t>
            </a:r>
            <a:r>
              <a:rPr lang="en-US" sz="900" noProof="0" dirty="0" err="1">
                <a:solidFill>
                  <a:schemeClr val="tx1"/>
                </a:solidFill>
              </a:rPr>
              <a:t>Sendaiji</a:t>
            </a:r>
            <a:r>
              <a:rPr lang="en-US" sz="900" noProof="0" dirty="0">
                <a:solidFill>
                  <a:schemeClr val="tx1"/>
                </a:solidFill>
              </a:rPr>
              <a:t> Interchange on the Shin-</a:t>
            </a:r>
            <a:r>
              <a:rPr lang="en-US" sz="900" noProof="0" dirty="0" err="1">
                <a:solidFill>
                  <a:schemeClr val="tx1"/>
                </a:solidFill>
              </a:rPr>
              <a:t>Meishin</a:t>
            </a:r>
            <a:r>
              <a:rPr lang="en-US" sz="900" noProof="0" dirty="0">
                <a:solidFill>
                  <a:schemeClr val="tx1"/>
                </a:solidFill>
              </a:rPr>
              <a:t> Expressway, we will promote land use primarily for industrial and commercial facilities.</a:t>
            </a:r>
            <a:endParaRPr kumimoji="1" lang="en-US" sz="900" noProof="0" dirty="0">
              <a:solidFill>
                <a:schemeClr val="tx1"/>
              </a:solidFill>
            </a:endParaRPr>
          </a:p>
          <a:p>
            <a:pPr rtl="0">
              <a:spcBef>
                <a:spcPts val="300"/>
              </a:spcBef>
            </a:pPr>
            <a:r>
              <a:rPr lang="en-US" sz="1200" b="1" noProof="0" dirty="0">
                <a:solidFill>
                  <a:schemeClr val="tx1"/>
                </a:solidFill>
              </a:rPr>
              <a:t>　・Along major roads (</a:t>
            </a:r>
            <a:r>
              <a:rPr lang="en-US" sz="1200" b="1" noProof="0" dirty="0" err="1">
                <a:solidFill>
                  <a:schemeClr val="tx1"/>
                </a:solidFill>
              </a:rPr>
              <a:t>Daini-Keihan</a:t>
            </a:r>
            <a:r>
              <a:rPr lang="en-US" sz="1200" b="1" noProof="0" dirty="0">
                <a:solidFill>
                  <a:schemeClr val="tx1"/>
                </a:solidFill>
              </a:rPr>
              <a:t> Road, Osaka Outer Loop Line, etc.)</a:t>
            </a:r>
            <a:endParaRPr kumimoji="1" lang="en-US" sz="1200" b="1" noProof="0" dirty="0">
              <a:solidFill>
                <a:schemeClr val="tx1"/>
              </a:solidFill>
            </a:endParaRPr>
          </a:p>
          <a:p>
            <a:pPr rtl="0"/>
            <a:r>
              <a:rPr lang="en-US" sz="900" noProof="0" dirty="0">
                <a:solidFill>
                  <a:schemeClr val="tx1"/>
                </a:solidFill>
                <a:ea typeface="游ゴシック"/>
              </a:rPr>
              <a:t>　　　⇒ Creating new industrial sites along the </a:t>
            </a:r>
            <a:r>
              <a:rPr lang="en-US" sz="900" noProof="0" dirty="0" err="1">
                <a:solidFill>
                  <a:schemeClr val="tx1"/>
                </a:solidFill>
                <a:ea typeface="游ゴシック"/>
              </a:rPr>
              <a:t>Daini-Keihan</a:t>
            </a:r>
            <a:r>
              <a:rPr lang="en-US" sz="900" noProof="0" dirty="0">
                <a:solidFill>
                  <a:schemeClr val="tx1"/>
                </a:solidFill>
                <a:ea typeface="游ゴシック"/>
              </a:rPr>
              <a:t> Expressway, the Outer Loop Line and other major routes </a:t>
            </a:r>
          </a:p>
          <a:p>
            <a:pPr rtl="0"/>
            <a:r>
              <a:rPr lang="en-US" sz="900" noProof="0" dirty="0">
                <a:solidFill>
                  <a:schemeClr val="tx1"/>
                </a:solidFill>
                <a:ea typeface="游ゴシック"/>
                <a:cs typeface="Calibri"/>
              </a:rPr>
              <a:t>　　　　(Area around Nagao Station, Tera and </a:t>
            </a:r>
            <a:r>
              <a:rPr lang="en-US" sz="900" noProof="0" dirty="0" err="1">
                <a:solidFill>
                  <a:schemeClr val="tx1"/>
                </a:solidFill>
                <a:ea typeface="游ゴシック"/>
                <a:cs typeface="Calibri"/>
              </a:rPr>
              <a:t>Mukaiida</a:t>
            </a:r>
            <a:r>
              <a:rPr lang="en-US" sz="900" noProof="0" dirty="0">
                <a:solidFill>
                  <a:schemeClr val="tx1"/>
                </a:solidFill>
                <a:ea typeface="游ゴシック"/>
                <a:cs typeface="Calibri"/>
              </a:rPr>
              <a:t> areas, Neya 2-chome and Neyagawa Park, </a:t>
            </a:r>
            <a:r>
              <a:rPr lang="en-US" sz="900" noProof="0" dirty="0" err="1">
                <a:solidFill>
                  <a:schemeClr val="tx1"/>
                </a:solidFill>
                <a:ea typeface="游ゴシック"/>
                <a:cs typeface="Calibri"/>
              </a:rPr>
              <a:t>Tsudo</a:t>
            </a:r>
            <a:r>
              <a:rPr lang="en-US" sz="900" noProof="0" dirty="0">
                <a:solidFill>
                  <a:schemeClr val="tx1"/>
                </a:solidFill>
                <a:ea typeface="游ゴシック"/>
                <a:cs typeface="Calibri"/>
              </a:rPr>
              <a:t> and Koyama, </a:t>
            </a:r>
            <a:r>
              <a:rPr lang="en-US" sz="900" noProof="0" dirty="0" err="1">
                <a:solidFill>
                  <a:schemeClr val="tx1"/>
                </a:solidFill>
                <a:ea typeface="游ゴシック"/>
                <a:cs typeface="Calibri"/>
              </a:rPr>
              <a:t>Tannan</a:t>
            </a:r>
            <a:r>
              <a:rPr lang="en-US" sz="900" noProof="0" dirty="0">
                <a:solidFill>
                  <a:schemeClr val="tx1"/>
                </a:solidFill>
                <a:ea typeface="游ゴシック"/>
                <a:cs typeface="Calibri"/>
              </a:rPr>
              <a:t>, Oyamada Nishi, </a:t>
            </a:r>
            <a:r>
              <a:rPr lang="en-US" sz="900" noProof="0" dirty="0" err="1">
                <a:solidFill>
                  <a:schemeClr val="tx1"/>
                </a:solidFill>
                <a:ea typeface="游ゴシック"/>
                <a:cs typeface="Calibri"/>
              </a:rPr>
              <a:t>Yamadai</a:t>
            </a:r>
            <a:r>
              <a:rPr lang="en-US" sz="900" noProof="0" dirty="0">
                <a:solidFill>
                  <a:schemeClr val="tx1"/>
                </a:solidFill>
                <a:ea typeface="游ゴシック"/>
                <a:cs typeface="Calibri"/>
              </a:rPr>
              <a:t> Higashi, etc.)</a:t>
            </a:r>
          </a:p>
        </p:txBody>
      </p:sp>
      <p:sp>
        <p:nvSpPr>
          <p:cNvPr id="11" name="四角形: 角を丸くする 10">
            <a:extLst>
              <a:ext uri="{FF2B5EF4-FFF2-40B4-BE49-F238E27FC236}">
                <a16:creationId xmlns:a16="http://schemas.microsoft.com/office/drawing/2014/main" id="{1A7FADBF-39DC-4B23-B581-E99BA4B9DDC7}"/>
              </a:ext>
            </a:extLst>
          </p:cNvPr>
          <p:cNvSpPr/>
          <p:nvPr/>
        </p:nvSpPr>
        <p:spPr>
          <a:xfrm>
            <a:off x="365414" y="426876"/>
            <a:ext cx="9190478" cy="639924"/>
          </a:xfrm>
          <a:prstGeom prst="roundRect">
            <a:avLst>
              <a:gd name="adj" fmla="val 0"/>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pPr marL="139700" indent="-139700" rtl="0"/>
            <a:r>
              <a:rPr lang="en-US" sz="900" noProof="0" dirty="0">
                <a:ea typeface="游ゴシック"/>
              </a:rPr>
              <a:t>○ Creating new industrial sites and developing hubs around major stations to </a:t>
            </a:r>
            <a:r>
              <a:rPr lang="en-US" sz="900" b="1" noProof="0" dirty="0">
                <a:ea typeface="游ゴシック"/>
              </a:rPr>
              <a:t>establish regional hubs</a:t>
            </a:r>
            <a:endParaRPr kumimoji="1" lang="en-US" sz="900" b="1" noProof="0" dirty="0">
              <a:ea typeface="游ゴシック"/>
            </a:endParaRPr>
          </a:p>
          <a:p>
            <a:pPr marL="139700" indent="-139700" rtl="0"/>
            <a:r>
              <a:rPr lang="en-US" sz="900" noProof="0" dirty="0">
                <a:ea typeface="游ゴシック"/>
              </a:rPr>
              <a:t>○ Creating sites for industrial clusters in the </a:t>
            </a:r>
            <a:r>
              <a:rPr lang="en-US" sz="900" b="1" noProof="0" dirty="0">
                <a:ea typeface="游ゴシック"/>
              </a:rPr>
              <a:t>eastern part of Saito and along major roads</a:t>
            </a:r>
            <a:r>
              <a:rPr lang="en-US" sz="900" noProof="0" dirty="0">
                <a:ea typeface="游ゴシック"/>
              </a:rPr>
              <a:t>, thereby establishing regional industrial hubs</a:t>
            </a:r>
            <a:endParaRPr kumimoji="1" lang="en-US" sz="900" noProof="0" dirty="0">
              <a:ea typeface="游ゴシック"/>
            </a:endParaRPr>
          </a:p>
          <a:p>
            <a:pPr marL="139700" indent="-139700"/>
            <a:r>
              <a:rPr lang="en-US" sz="900" noProof="0" dirty="0">
                <a:ea typeface="游ゴシック"/>
              </a:rPr>
              <a:t>○ </a:t>
            </a:r>
            <a:r>
              <a:rPr lang="en-US" sz="900" noProof="0" dirty="0"/>
              <a:t>By working in partnership with local authorities and the private sector in the </a:t>
            </a:r>
            <a:r>
              <a:rPr lang="en-US" sz="900" b="1" noProof="0" dirty="0"/>
              <a:t>areas surrounding major stations</a:t>
            </a:r>
            <a:r>
              <a:rPr lang="en-US" sz="900" noProof="0" dirty="0"/>
              <a:t>, efforts are being made for urban development that offers a high quality of life according to diverse lifestyles, through the concentration of urban functions and the reorganization of public facilities.</a:t>
            </a:r>
            <a:r>
              <a:rPr lang="en-US" sz="900" noProof="0" dirty="0">
                <a:ea typeface="游ゴシック"/>
              </a:rPr>
              <a:t>　</a:t>
            </a:r>
            <a:endParaRPr kumimoji="1" lang="en-US" sz="900" noProof="0" dirty="0">
              <a:ea typeface="游ゴシック"/>
            </a:endParaRPr>
          </a:p>
        </p:txBody>
      </p:sp>
      <p:sp>
        <p:nvSpPr>
          <p:cNvPr id="4" name="スライド番号プレースホルダー 1">
            <a:extLst>
              <a:ext uri="{FF2B5EF4-FFF2-40B4-BE49-F238E27FC236}">
                <a16:creationId xmlns:a16="http://schemas.microsoft.com/office/drawing/2014/main" id="{95B0C15A-A465-3B8F-5FFF-09D531B41701}"/>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en-US" noProof="0" smtClean="0">
                <a:latin typeface="+mn-lt"/>
              </a:rPr>
              <a:pPr rtl="0"/>
              <a:t>60</a:t>
            </a:fld>
            <a:endParaRPr kumimoji="1" lang="en-US" noProof="0" dirty="0">
              <a:latin typeface="+mn-lt"/>
            </a:endParaRPr>
          </a:p>
        </p:txBody>
      </p:sp>
    </p:spTree>
    <p:extLst>
      <p:ext uri="{BB962C8B-B14F-4D97-AF65-F5344CB8AC3E}">
        <p14:creationId xmlns:p14="http://schemas.microsoft.com/office/powerpoint/2010/main" val="22145793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735E6-F2D9-72BE-8950-60F18BF8B6FC}"/>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9CF20514-E903-DDEE-AB75-09051E015485}"/>
              </a:ext>
            </a:extLst>
          </p:cNvPr>
          <p:cNvSpPr/>
          <p:nvPr/>
        </p:nvSpPr>
        <p:spPr>
          <a:xfrm>
            <a:off x="0" y="68851"/>
            <a:ext cx="9906000" cy="400110"/>
          </a:xfrm>
          <a:prstGeom prst="rect">
            <a:avLst/>
          </a:prstGeom>
          <a:noFill/>
        </p:spPr>
        <p:txBody>
          <a:bodyPr wrap="square" lIns="91440" tIns="45720" rIns="91440" bIns="45720" rtlCol="0" anchor="t">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2000" b="1" i="0" u="none" strike="noStrike" kern="1200" cap="none" spc="0" normalizeH="0" noProof="0" dirty="0">
                <a:ln>
                  <a:noFill/>
                </a:ln>
                <a:solidFill>
                  <a:prstClr val="white"/>
                </a:solidFill>
                <a:effectLst/>
                <a:uLnTx/>
                <a:uFillTx/>
                <a:ea typeface="HGS創英角ｺﾞｼｯｸUB"/>
              </a:rPr>
              <a:t>5. A City with </a:t>
            </a:r>
            <a:r>
              <a:rPr lang="en-US" sz="2000" b="1" i="0" u="none" strike="noStrike" kern="1200" cap="none" spc="0" normalizeH="0" noProof="0" dirty="0">
                <a:ln>
                  <a:noFill/>
                </a:ln>
                <a:solidFill>
                  <a:prstClr val="white"/>
                </a:solidFill>
                <a:effectLst/>
                <a:uLnTx/>
                <a:uFillTx/>
                <a:ea typeface="HGS創英角ｺﾞｼｯｸUB"/>
              </a:rPr>
              <a:t>A</a:t>
            </a:r>
            <a:r>
              <a:rPr lang="en-us" sz="2000" b="1" i="0" u="none" strike="noStrike" kern="1200" cap="none" spc="0" normalizeH="0" noProof="0" dirty="0">
                <a:ln>
                  <a:noFill/>
                </a:ln>
                <a:solidFill>
                  <a:prstClr val="white"/>
                </a:solidFill>
                <a:effectLst/>
                <a:uLnTx/>
                <a:uFillTx/>
                <a:ea typeface="HGS創英角ｺﾞｼｯｸUB"/>
              </a:rPr>
              <a:t>dvanced </a:t>
            </a:r>
            <a:r>
              <a:rPr lang="en-US" sz="2000" b="1" dirty="0">
                <a:solidFill>
                  <a:prstClr val="white"/>
                </a:solidFill>
                <a:ea typeface="HGS創英角ｺﾞｼｯｸUB"/>
              </a:rPr>
              <a:t>U</a:t>
            </a:r>
            <a:r>
              <a:rPr lang="en-us" sz="2000" b="1" i="0" u="none" strike="noStrike" kern="1200" cap="none" spc="0" normalizeH="0" noProof="0" dirty="0">
                <a:ln>
                  <a:noFill/>
                </a:ln>
                <a:solidFill>
                  <a:prstClr val="white"/>
                </a:solidFill>
                <a:effectLst/>
                <a:uLnTx/>
                <a:uFillTx/>
                <a:ea typeface="HGS創英角ｺﾞｼｯｸUB"/>
              </a:rPr>
              <a:t>rban </a:t>
            </a:r>
            <a:r>
              <a:rPr lang="en-US" sz="2000" b="1" dirty="0">
                <a:solidFill>
                  <a:prstClr val="white"/>
                </a:solidFill>
                <a:ea typeface="HGS創英角ｺﾞｼｯｸUB"/>
              </a:rPr>
              <a:t>F</a:t>
            </a:r>
            <a:r>
              <a:rPr lang="en-us" sz="2000" b="1" i="0" u="none" strike="noStrike" kern="1200" cap="none" spc="0" normalizeH="0" noProof="0" dirty="0">
                <a:ln>
                  <a:noFill/>
                </a:ln>
                <a:solidFill>
                  <a:prstClr val="white"/>
                </a:solidFill>
                <a:effectLst/>
                <a:uLnTx/>
                <a:uFillTx/>
                <a:ea typeface="HGS創英角ｺﾞｼｯｸUB"/>
              </a:rPr>
              <a:t>unctions that </a:t>
            </a:r>
            <a:r>
              <a:rPr lang="en-US" sz="2000" b="1" i="0" u="none" strike="noStrike" kern="1200" cap="none" spc="0" normalizeH="0" noProof="0" dirty="0">
                <a:ln>
                  <a:noFill/>
                </a:ln>
                <a:solidFill>
                  <a:prstClr val="white"/>
                </a:solidFill>
                <a:effectLst/>
                <a:uLnTx/>
                <a:uFillTx/>
                <a:ea typeface="HGS創英角ｺﾞｼｯｸUB"/>
              </a:rPr>
              <a:t>S</a:t>
            </a:r>
            <a:r>
              <a:rPr lang="en-us" sz="2000" b="1" i="0" u="none" strike="noStrike" kern="1200" cap="none" spc="0" normalizeH="0" noProof="0" dirty="0">
                <a:ln>
                  <a:noFill/>
                </a:ln>
                <a:solidFill>
                  <a:prstClr val="white"/>
                </a:solidFill>
                <a:effectLst/>
                <a:uLnTx/>
                <a:uFillTx/>
                <a:ea typeface="HGS創英角ｺﾞｼｯｸUB"/>
              </a:rPr>
              <a:t>upport </a:t>
            </a:r>
            <a:r>
              <a:rPr lang="en-US" sz="2000" b="1" dirty="0">
                <a:solidFill>
                  <a:prstClr val="white"/>
                </a:solidFill>
                <a:ea typeface="HGS創英角ｺﾞｼｯｸUB"/>
              </a:rPr>
              <a:t>G</a:t>
            </a:r>
            <a:r>
              <a:rPr lang="en-us" sz="2000" b="1" i="0" u="none" strike="noStrike" kern="1200" cap="none" spc="0" normalizeH="0" noProof="0" dirty="0">
                <a:ln>
                  <a:noFill/>
                </a:ln>
                <a:solidFill>
                  <a:prstClr val="white"/>
                </a:solidFill>
                <a:effectLst/>
                <a:uLnTx/>
                <a:uFillTx/>
                <a:ea typeface="HGS創英角ｺﾞｼｯｸUB"/>
              </a:rPr>
              <a:t>rowth</a:t>
            </a:r>
          </a:p>
        </p:txBody>
      </p:sp>
      <p:sp>
        <p:nvSpPr>
          <p:cNvPr id="7" name="四角形: 角を丸くする 15">
            <a:extLst>
              <a:ext uri="{FF2B5EF4-FFF2-40B4-BE49-F238E27FC236}">
                <a16:creationId xmlns:a16="http://schemas.microsoft.com/office/drawing/2014/main" id="{E1CED3C5-34C3-F1FC-CA63-6A7A99086AF8}"/>
              </a:ext>
            </a:extLst>
          </p:cNvPr>
          <p:cNvSpPr/>
          <p:nvPr/>
        </p:nvSpPr>
        <p:spPr>
          <a:xfrm>
            <a:off x="365414" y="1161556"/>
            <a:ext cx="9190478" cy="842019"/>
          </a:xfrm>
          <a:prstGeom prst="roundRect">
            <a:avLst>
              <a:gd name="adj" fmla="val 0"/>
            </a:avLst>
          </a:prstGeom>
          <a:solidFill>
            <a:schemeClr val="accent6">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pPr marL="147638" marR="0" lvl="0" indent="-147638" algn="l" defTabSz="457200" rtl="0" eaLnBrk="1" fontAlgn="auto" latinLnBrk="0" hangingPunct="1">
              <a:lnSpc>
                <a:spcPct val="100000"/>
              </a:lnSpc>
              <a:spcBef>
                <a:spcPts val="0"/>
              </a:spcBef>
              <a:spcAft>
                <a:spcPts val="0"/>
              </a:spcAft>
              <a:buClrTx/>
              <a:buSzTx/>
              <a:buFontTx/>
              <a:buNone/>
              <a:tabLst/>
              <a:defRPr/>
            </a:pPr>
            <a:r>
              <a:rPr lang="en-us" sz="1000" b="0" i="0" u="none" strike="noStrike" kern="1200" cap="none" spc="0" normalizeH="0" noProof="0" dirty="0">
                <a:ln>
                  <a:noFill/>
                </a:ln>
                <a:solidFill>
                  <a:prstClr val="black"/>
                </a:solidFill>
                <a:effectLst/>
                <a:uLnTx/>
                <a:uFillTx/>
                <a:ea typeface="游ゴシック" panose="020B0400000000000000" pitchFamily="50" charset="-128"/>
                <a:cs typeface="+mn-cs"/>
              </a:rPr>
              <a:t>○ While implementing the early opening of the </a:t>
            </a:r>
            <a:r>
              <a:rPr lang="en-us" sz="1000" b="1" i="0" u="none" strike="noStrike" kern="1200" cap="none" spc="0" normalizeH="0" noProof="0" dirty="0">
                <a:ln>
                  <a:noFill/>
                </a:ln>
                <a:solidFill>
                  <a:prstClr val="black"/>
                </a:solidFill>
                <a:effectLst/>
                <a:uLnTx/>
                <a:uFillTx/>
                <a:ea typeface="游ゴシック" panose="020B0400000000000000" pitchFamily="50" charset="-128"/>
                <a:cs typeface="+mn-cs"/>
              </a:rPr>
              <a:t>Linear Chuo Shinkansen </a:t>
            </a:r>
            <a:r>
              <a:rPr lang="en-us" sz="1000" b="0" i="0" u="none" strike="noStrike" kern="1200" cap="none" spc="0" normalizeH="0" noProof="0" dirty="0">
                <a:ln>
                  <a:noFill/>
                </a:ln>
                <a:solidFill>
                  <a:prstClr val="black"/>
                </a:solidFill>
                <a:effectLst/>
                <a:uLnTx/>
                <a:uFillTx/>
                <a:ea typeface="游ゴシック" panose="020B0400000000000000" pitchFamily="50" charset="-128"/>
                <a:cs typeface="+mn-cs"/>
              </a:rPr>
              <a:t>and the </a:t>
            </a:r>
            <a:r>
              <a:rPr lang="en-us" sz="1000" i="0" u="none" strike="noStrike" kern="1200" cap="none" spc="0" normalizeH="0" noProof="0" dirty="0">
                <a:ln>
                  <a:noFill/>
                </a:ln>
                <a:solidFill>
                  <a:prstClr val="black"/>
                </a:solidFill>
                <a:effectLst/>
                <a:uLnTx/>
                <a:uFillTx/>
                <a:ea typeface="游ゴシック" panose="020B0400000000000000" pitchFamily="50" charset="-128"/>
                <a:cs typeface="+mn-cs"/>
              </a:rPr>
              <a:t>entire </a:t>
            </a:r>
            <a:r>
              <a:rPr lang="en-us" sz="1000" b="1" i="0" u="none" strike="noStrike" kern="1200" cap="none" spc="0" normalizeH="0" noProof="0" dirty="0">
                <a:ln>
                  <a:noFill/>
                </a:ln>
                <a:solidFill>
                  <a:prstClr val="black"/>
                </a:solidFill>
                <a:effectLst/>
                <a:uLnTx/>
                <a:uFillTx/>
                <a:ea typeface="游ゴシック" panose="020B0400000000000000" pitchFamily="50" charset="-128"/>
                <a:cs typeface="+mn-cs"/>
              </a:rPr>
              <a:t>Hokuriku Shinkansen</a:t>
            </a:r>
            <a:r>
              <a:rPr lang="en-us" sz="1000" b="0" i="0" u="none" strike="noStrike" kern="1200" cap="none" spc="0" normalizeH="0" noProof="0" dirty="0">
                <a:ln>
                  <a:noFill/>
                </a:ln>
                <a:solidFill>
                  <a:prstClr val="black"/>
                </a:solidFill>
                <a:effectLst/>
                <a:uLnTx/>
                <a:uFillTx/>
                <a:ea typeface="游ゴシック" panose="020B0400000000000000" pitchFamily="50" charset="-128"/>
                <a:cs typeface="+mn-cs"/>
              </a:rPr>
              <a:t>, effort</a:t>
            </a:r>
            <a:r>
              <a:rPr lang="en-US" sz="1000" b="0" i="0" u="none" strike="noStrike" kern="1200" cap="none" spc="0" normalizeH="0" noProof="0" dirty="0">
                <a:ln>
                  <a:noFill/>
                </a:ln>
                <a:solidFill>
                  <a:prstClr val="black"/>
                </a:solidFill>
                <a:effectLst/>
                <a:uLnTx/>
                <a:uFillTx/>
                <a:ea typeface="游ゴシック" panose="020B0400000000000000" pitchFamily="50" charset="-128"/>
                <a:cs typeface="+mn-cs"/>
              </a:rPr>
              <a:t>s</a:t>
            </a:r>
            <a:r>
              <a:rPr lang="en-us" sz="1000" b="0" i="0" u="none" strike="noStrike" kern="1200" cap="none" spc="0" normalizeH="0" noProof="0" dirty="0">
                <a:ln>
                  <a:noFill/>
                </a:ln>
                <a:solidFill>
                  <a:prstClr val="black"/>
                </a:solidFill>
                <a:effectLst/>
                <a:uLnTx/>
                <a:uFillTx/>
                <a:ea typeface="游ゴシック" panose="020B0400000000000000" pitchFamily="50" charset="-128"/>
                <a:cs typeface="+mn-cs"/>
              </a:rPr>
              <a:t> will be made to enhance the </a:t>
            </a:r>
            <a:r>
              <a:rPr lang="en-us" sz="1000" b="1" i="0" u="none" strike="noStrike" kern="1200" cap="none" spc="0" normalizeH="0" noProof="0" dirty="0">
                <a:ln>
                  <a:noFill/>
                </a:ln>
                <a:solidFill>
                  <a:prstClr val="black"/>
                </a:solidFill>
                <a:effectLst/>
                <a:uLnTx/>
                <a:uFillTx/>
                <a:ea typeface="游ゴシック" panose="020B0400000000000000" pitchFamily="50" charset="-128"/>
                <a:cs typeface="+mn-cs"/>
              </a:rPr>
              <a:t>railway network </a:t>
            </a:r>
            <a:r>
              <a:rPr lang="en-us" sz="1000" b="0" i="0" u="none" strike="noStrike" kern="1200" cap="none" spc="0" normalizeH="0" noProof="0" dirty="0">
                <a:ln>
                  <a:noFill/>
                </a:ln>
                <a:solidFill>
                  <a:prstClr val="black"/>
                </a:solidFill>
                <a:effectLst/>
                <a:uLnTx/>
                <a:uFillTx/>
                <a:ea typeface="游ゴシック" panose="020B0400000000000000" pitchFamily="50" charset="-128"/>
                <a:cs typeface="+mn-cs"/>
              </a:rPr>
              <a:t>that contribute</a:t>
            </a:r>
            <a:r>
              <a:rPr lang="en-US" sz="1000" b="0" i="0" u="none" strike="noStrike" kern="1200" cap="none" spc="0" normalizeH="0" noProof="0" dirty="0">
                <a:ln>
                  <a:noFill/>
                </a:ln>
                <a:solidFill>
                  <a:prstClr val="black"/>
                </a:solidFill>
                <a:effectLst/>
                <a:uLnTx/>
                <a:uFillTx/>
                <a:ea typeface="游ゴシック" panose="020B0400000000000000" pitchFamily="50" charset="-128"/>
                <a:cs typeface="+mn-cs"/>
              </a:rPr>
              <a:t>s</a:t>
            </a:r>
            <a:r>
              <a:rPr lang="en-us" sz="1000" b="0" i="0" u="none" strike="noStrike" kern="1200" cap="none" spc="0" normalizeH="0" noProof="0" dirty="0">
                <a:ln>
                  <a:noFill/>
                </a:ln>
                <a:solidFill>
                  <a:prstClr val="black"/>
                </a:solidFill>
                <a:effectLst/>
                <a:uLnTx/>
                <a:uFillTx/>
                <a:ea typeface="游ゴシック" panose="020B0400000000000000" pitchFamily="50" charset="-128"/>
                <a:cs typeface="+mn-cs"/>
              </a:rPr>
              <a:t> to the improvement of access to the national axis and wide-range hubs, diversification of transport links, and strengthening of links between cities.</a:t>
            </a:r>
            <a:endParaRPr kumimoji="1" lang="en-US" altLang="ja-JP" sz="1000" b="0" i="0" u="none" strike="noStrike" kern="1200" cap="none" spc="0" normalizeH="0" baseline="0" noProof="0" dirty="0">
              <a:ln>
                <a:noFill/>
              </a:ln>
              <a:solidFill>
                <a:prstClr val="black"/>
              </a:solidFill>
              <a:effectLst/>
              <a:uLnTx/>
              <a:uFillTx/>
              <a:ea typeface="游ゴシック" panose="020B0400000000000000" pitchFamily="50" charset="-128"/>
              <a:cs typeface="+mn-cs"/>
            </a:endParaRPr>
          </a:p>
          <a:p>
            <a:pPr marL="147638" marR="0" lvl="0" indent="-147638" algn="l" defTabSz="457200" rtl="0" eaLnBrk="1" fontAlgn="auto" latinLnBrk="0" hangingPunct="1">
              <a:lnSpc>
                <a:spcPct val="100000"/>
              </a:lnSpc>
              <a:spcBef>
                <a:spcPts val="0"/>
              </a:spcBef>
              <a:spcAft>
                <a:spcPts val="0"/>
              </a:spcAft>
              <a:buClrTx/>
              <a:buSzTx/>
              <a:buFontTx/>
              <a:buNone/>
              <a:tabLst/>
              <a:defRPr/>
            </a:pPr>
            <a:r>
              <a:rPr lang="en-us" sz="1000" b="0" i="0" u="none" strike="noStrike" kern="1200" cap="none" spc="0" normalizeH="0" noProof="0" dirty="0">
                <a:ln>
                  <a:noFill/>
                </a:ln>
                <a:solidFill>
                  <a:prstClr val="black"/>
                </a:solidFill>
                <a:effectLst/>
                <a:uLnTx/>
                <a:uFillTx/>
                <a:ea typeface="游ゴシック"/>
                <a:cs typeface="+mn-cs"/>
              </a:rPr>
              <a:t>○ Further effort will be made to enhance and strengthen </a:t>
            </a:r>
            <a:r>
              <a:rPr lang="en-us" sz="1000" b="1" i="0" u="none" strike="noStrike" kern="1200" cap="none" spc="0" normalizeH="0" noProof="0" dirty="0">
                <a:ln>
                  <a:noFill/>
                </a:ln>
                <a:solidFill>
                  <a:prstClr val="black"/>
                </a:solidFill>
                <a:effectLst/>
                <a:uLnTx/>
                <a:uFillTx/>
                <a:ea typeface="游ゴシック"/>
                <a:cs typeface="+mn-cs"/>
              </a:rPr>
              <a:t>road networks </a:t>
            </a:r>
            <a:r>
              <a:rPr lang="en-us" sz="1000" b="0" i="0" u="none" strike="noStrike" kern="1200" cap="none" spc="0" normalizeH="0" noProof="0" dirty="0">
                <a:ln>
                  <a:noFill/>
                </a:ln>
                <a:solidFill>
                  <a:prstClr val="black"/>
                </a:solidFill>
                <a:effectLst/>
                <a:uLnTx/>
                <a:uFillTx/>
                <a:ea typeface="游ゴシック"/>
                <a:cs typeface="+mn-cs"/>
              </a:rPr>
              <a:t>such as access routes to national axis, the Bay Area and Kansai International Airport, as well as inter-prefectural roads, while improving logistics efficiency and alleviating chronic traffic congestion.</a:t>
            </a:r>
            <a:endParaRPr kumimoji="1" lang="en-US" altLang="ja-JP" sz="1000" b="0" i="0" u="none" strike="noStrike" kern="1200" cap="none" spc="0" normalizeH="0" baseline="0" noProof="0" dirty="0">
              <a:ln>
                <a:noFill/>
              </a:ln>
              <a:solidFill>
                <a:prstClr val="black"/>
              </a:solidFill>
              <a:effectLst/>
              <a:uLnTx/>
              <a:uFillTx/>
              <a:ea typeface="游ゴシック"/>
              <a:cs typeface="+mn-cs"/>
            </a:endParaRPr>
          </a:p>
          <a:p>
            <a:pPr marL="147638" indent="-147638" rtl="0"/>
            <a:r>
              <a:rPr lang="en-us" sz="1000" dirty="0">
                <a:ea typeface="游ゴシック"/>
              </a:rPr>
              <a:t>○ Moreover, functions of </a:t>
            </a:r>
            <a:r>
              <a:rPr lang="en-us" sz="1000" b="1" dirty="0">
                <a:ea typeface="游ゴシック"/>
              </a:rPr>
              <a:t>airports</a:t>
            </a:r>
            <a:r>
              <a:rPr lang="en-us" sz="1000" dirty="0">
                <a:ea typeface="游ゴシック"/>
              </a:rPr>
              <a:t> and </a:t>
            </a:r>
            <a:r>
              <a:rPr lang="en-us" sz="1000" b="1" dirty="0">
                <a:ea typeface="游ゴシック"/>
              </a:rPr>
              <a:t>ports </a:t>
            </a:r>
            <a:r>
              <a:rPr lang="en-us" sz="1000" dirty="0">
                <a:ea typeface="游ゴシック"/>
              </a:rPr>
              <a:t>will be strengthened to further enhance international competitiveness.</a:t>
            </a:r>
            <a:endParaRPr kumimoji="1" lang="en-US" altLang="ja-JP" sz="1000" dirty="0">
              <a:ea typeface="游ゴシック"/>
            </a:endParaRPr>
          </a:p>
        </p:txBody>
      </p:sp>
      <p:sp>
        <p:nvSpPr>
          <p:cNvPr id="10" name="正方形/長方形 8">
            <a:extLst>
              <a:ext uri="{FF2B5EF4-FFF2-40B4-BE49-F238E27FC236}">
                <a16:creationId xmlns:a16="http://schemas.microsoft.com/office/drawing/2014/main" id="{1830DF18-4FAD-0DFC-B8C0-5D7D12652FB4}"/>
              </a:ext>
            </a:extLst>
          </p:cNvPr>
          <p:cNvSpPr/>
          <p:nvPr/>
        </p:nvSpPr>
        <p:spPr>
          <a:xfrm>
            <a:off x="197710" y="2078407"/>
            <a:ext cx="9495274" cy="842019"/>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spcBef>
                <a:spcPts val="600"/>
              </a:spcBef>
            </a:pPr>
            <a:r>
              <a:rPr lang="en-us" sz="1100" b="1" dirty="0">
                <a:solidFill>
                  <a:schemeClr val="tx1"/>
                </a:solidFill>
              </a:rPr>
              <a:t>1) Linear Chuo Shinkansen and Hokuriku Shinkansen</a:t>
            </a:r>
            <a:endParaRPr kumimoji="1" lang="en-US" altLang="ja-JP" sz="1100" b="1" dirty="0">
              <a:solidFill>
                <a:schemeClr val="tx1"/>
              </a:solidFill>
            </a:endParaRPr>
          </a:p>
          <a:p>
            <a:pPr rtl="0">
              <a:spcBef>
                <a:spcPts val="300"/>
              </a:spcBef>
            </a:pPr>
            <a:r>
              <a:rPr lang="en-us" sz="1100" b="1" dirty="0">
                <a:solidFill>
                  <a:schemeClr val="tx1"/>
                </a:solidFill>
              </a:rPr>
              <a:t>　・Promoting</a:t>
            </a:r>
            <a:r>
              <a:rPr lang="en-US" sz="1100" b="1" dirty="0">
                <a:solidFill>
                  <a:schemeClr val="tx1"/>
                </a:solidFill>
              </a:rPr>
              <a:t> the</a:t>
            </a:r>
            <a:r>
              <a:rPr lang="en-us" sz="1100" b="1" dirty="0">
                <a:solidFill>
                  <a:schemeClr val="tx1"/>
                </a:solidFill>
              </a:rPr>
              <a:t> early opening of the </a:t>
            </a:r>
            <a:r>
              <a:rPr lang="en-US" sz="1100" b="1" dirty="0">
                <a:solidFill>
                  <a:schemeClr val="tx1"/>
                </a:solidFill>
              </a:rPr>
              <a:t>full</a:t>
            </a:r>
            <a:r>
              <a:rPr lang="en-us" sz="1100" b="1" dirty="0">
                <a:solidFill>
                  <a:schemeClr val="tx1"/>
                </a:solidFill>
              </a:rPr>
              <a:t> lines</a:t>
            </a:r>
            <a:endParaRPr kumimoji="1" lang="en-US" altLang="ja-JP" sz="1100" b="1" dirty="0">
              <a:solidFill>
                <a:schemeClr val="tx1"/>
              </a:solidFill>
            </a:endParaRPr>
          </a:p>
          <a:p>
            <a:pPr marL="457200" indent="-457200" rtl="0"/>
            <a:r>
              <a:rPr lang="en-us" sz="900" dirty="0">
                <a:solidFill>
                  <a:schemeClr val="tx1"/>
                </a:solidFill>
                <a:ea typeface="游ゴシック"/>
              </a:rPr>
              <a:t>　　　⇒ We will engage in lobbying activities with the national government regarding the Linear Chuo Shinkansen and the Hokuriku Shinkansen, which will contribute to Osaka’s growth as one of the two major hubs in the country and to the development of a disaster-resilient national infrastructure, with the purpose of achieving the early opening of the full lines.</a:t>
            </a:r>
            <a:r>
              <a:rPr lang="en-us" sz="900" dirty="0">
                <a:solidFill>
                  <a:schemeClr val="tx1"/>
                </a:solidFill>
              </a:rPr>
              <a:t>　　</a:t>
            </a:r>
            <a:r>
              <a:rPr lang="en-us" sz="1000" dirty="0">
                <a:solidFill>
                  <a:schemeClr val="tx1"/>
                </a:solidFill>
              </a:rPr>
              <a:t>　　　</a:t>
            </a:r>
            <a:endParaRPr kumimoji="1" lang="en-US" altLang="ja-JP" sz="1000" dirty="0">
              <a:solidFill>
                <a:schemeClr val="tx1"/>
              </a:solidFill>
            </a:endParaRPr>
          </a:p>
        </p:txBody>
      </p:sp>
      <p:sp>
        <p:nvSpPr>
          <p:cNvPr id="12" name="正方形/長方形 11">
            <a:extLst>
              <a:ext uri="{FF2B5EF4-FFF2-40B4-BE49-F238E27FC236}">
                <a16:creationId xmlns:a16="http://schemas.microsoft.com/office/drawing/2014/main" id="{292403AF-067D-B80C-4744-328F5E259303}"/>
              </a:ext>
            </a:extLst>
          </p:cNvPr>
          <p:cNvSpPr/>
          <p:nvPr/>
        </p:nvSpPr>
        <p:spPr>
          <a:xfrm>
            <a:off x="197710" y="3057684"/>
            <a:ext cx="9495274" cy="842019"/>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spcBef>
                <a:spcPts val="600"/>
              </a:spcBef>
            </a:pPr>
            <a:r>
              <a:rPr lang="en-us" sz="1100" b="1" dirty="0">
                <a:solidFill>
                  <a:schemeClr val="tx1"/>
                </a:solidFill>
              </a:rPr>
              <a:t>2) Enhancing </a:t>
            </a:r>
            <a:r>
              <a:rPr lang="en-US" sz="1100" b="1" dirty="0">
                <a:solidFill>
                  <a:schemeClr val="tx1"/>
                </a:solidFill>
              </a:rPr>
              <a:t>the </a:t>
            </a:r>
            <a:r>
              <a:rPr lang="en-us" sz="1100" b="1" dirty="0">
                <a:solidFill>
                  <a:schemeClr val="tx1"/>
                </a:solidFill>
              </a:rPr>
              <a:t>railway network</a:t>
            </a:r>
            <a:endParaRPr kumimoji="1" lang="en-US" altLang="ja-JP" sz="1100" b="1" dirty="0">
              <a:solidFill>
                <a:schemeClr val="tx1"/>
              </a:solidFill>
            </a:endParaRPr>
          </a:p>
          <a:p>
            <a:pPr rtl="0">
              <a:spcBef>
                <a:spcPts val="300"/>
              </a:spcBef>
            </a:pPr>
            <a:r>
              <a:rPr lang="en-us" sz="1100" b="1" dirty="0">
                <a:solidFill>
                  <a:schemeClr val="tx1"/>
                </a:solidFill>
              </a:rPr>
              <a:t>　・Enhancing the railway network by the improvement of access to central Osaka</a:t>
            </a:r>
            <a:endParaRPr kumimoji="1" lang="en-US" altLang="ja-JP" sz="1100" b="1" dirty="0">
              <a:solidFill>
                <a:schemeClr val="tx1"/>
              </a:solidFill>
            </a:endParaRPr>
          </a:p>
          <a:p>
            <a:pPr rtl="0"/>
            <a:r>
              <a:rPr lang="en-us" sz="900" dirty="0">
                <a:solidFill>
                  <a:schemeClr val="tx1"/>
                </a:solidFill>
                <a:ea typeface="游ゴシック"/>
              </a:rPr>
              <a:t>　　   ⇒ Routes currently under construction: Naniwasuji Line and extended Osaka Monorail </a:t>
            </a:r>
            <a:endParaRPr lang="en-US" altLang="ja-JP" sz="900" dirty="0">
              <a:solidFill>
                <a:schemeClr val="tx1"/>
              </a:solidFill>
              <a:ea typeface="游ゴシック"/>
              <a:cs typeface="Calibri"/>
            </a:endParaRPr>
          </a:p>
          <a:p>
            <a:pPr rtl="0"/>
            <a:r>
              <a:rPr lang="en-us" sz="900" dirty="0">
                <a:solidFill>
                  <a:schemeClr val="tx1"/>
                </a:solidFill>
                <a:ea typeface="游ゴシック"/>
              </a:rPr>
              <a:t>                 Routes under consideration: Naniwasuji Connecting Line and Shin-Osaka Connecting Line; extension of JR Sakurajima Line; extension of Keihan Nakanoshima Line</a:t>
            </a:r>
            <a:endParaRPr kumimoji="1" lang="en-US" altLang="ja-JP" sz="900" dirty="0">
              <a:solidFill>
                <a:schemeClr val="tx1"/>
              </a:solidFill>
              <a:ea typeface="游ゴシック"/>
            </a:endParaRPr>
          </a:p>
        </p:txBody>
      </p:sp>
      <p:sp>
        <p:nvSpPr>
          <p:cNvPr id="17" name="正方形/長方形 13">
            <a:extLst>
              <a:ext uri="{FF2B5EF4-FFF2-40B4-BE49-F238E27FC236}">
                <a16:creationId xmlns:a16="http://schemas.microsoft.com/office/drawing/2014/main" id="{6E3E984E-112B-1C51-00DF-536072E7C4DD}"/>
              </a:ext>
            </a:extLst>
          </p:cNvPr>
          <p:cNvSpPr/>
          <p:nvPr/>
        </p:nvSpPr>
        <p:spPr>
          <a:xfrm>
            <a:off x="197710" y="4039210"/>
            <a:ext cx="9495274" cy="1208651"/>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spcBef>
                <a:spcPts val="600"/>
              </a:spcBef>
            </a:pPr>
            <a:r>
              <a:rPr lang="en-us" altLang="ja-JP" sz="1100" b="1" dirty="0">
                <a:solidFill>
                  <a:schemeClr val="tx1"/>
                </a:solidFill>
              </a:rPr>
              <a:t>3) </a:t>
            </a:r>
            <a:r>
              <a:rPr lang="en-us" sz="1100" b="1" dirty="0">
                <a:solidFill>
                  <a:schemeClr val="tx1"/>
                </a:solidFill>
              </a:rPr>
              <a:t>Enhancing </a:t>
            </a:r>
            <a:r>
              <a:rPr lang="en-US" sz="1100" b="1" dirty="0">
                <a:solidFill>
                  <a:schemeClr val="tx1"/>
                </a:solidFill>
              </a:rPr>
              <a:t>the </a:t>
            </a:r>
            <a:r>
              <a:rPr lang="en-us" sz="1100" b="1" dirty="0">
                <a:solidFill>
                  <a:schemeClr val="tx1"/>
                </a:solidFill>
              </a:rPr>
              <a:t>road network</a:t>
            </a:r>
            <a:endParaRPr kumimoji="1" lang="en-US" altLang="ja-JP" sz="1100" b="1" dirty="0">
              <a:solidFill>
                <a:schemeClr val="tx1"/>
              </a:solidFill>
            </a:endParaRPr>
          </a:p>
          <a:p>
            <a:pPr rtl="0">
              <a:spcBef>
                <a:spcPts val="300"/>
              </a:spcBef>
            </a:pPr>
            <a:r>
              <a:rPr lang="en-us" sz="1100" b="1" dirty="0">
                <a:solidFill>
                  <a:schemeClr val="tx1"/>
                </a:solidFill>
                <a:ea typeface="游ゴシック"/>
              </a:rPr>
              <a:t>　・Enhancing and strengthening the road network that forms the backbone of the city, including the development of seven radial axes and three ring roads</a:t>
            </a:r>
            <a:endParaRPr kumimoji="1" lang="ja-JP" sz="1100" dirty="0">
              <a:solidFill>
                <a:schemeClr val="tx1"/>
              </a:solidFill>
              <a:ea typeface="游ゴシック"/>
            </a:endParaRPr>
          </a:p>
          <a:p>
            <a:pPr marL="436563" indent="-436563" rtl="0"/>
            <a:r>
              <a:rPr lang="en-us" sz="900" dirty="0">
                <a:solidFill>
                  <a:schemeClr val="tx1"/>
                </a:solidFill>
                <a:ea typeface="游ゴシック"/>
              </a:rPr>
              <a:t>　　   ⇒ These include Shin-Meishin Expressway, Yodogawa-Sagan Route (Phase 2) and extension, Shin-</a:t>
            </a:r>
            <a:r>
              <a:rPr lang="en-us" sz="900" dirty="0" err="1">
                <a:solidFill>
                  <a:schemeClr val="tx1"/>
                </a:solidFill>
                <a:ea typeface="游ゴシック"/>
              </a:rPr>
              <a:t>Midosuji</a:t>
            </a:r>
            <a:r>
              <a:rPr lang="en-us" sz="900" dirty="0">
                <a:solidFill>
                  <a:schemeClr val="tx1"/>
                </a:solidFill>
                <a:ea typeface="游ゴシック"/>
              </a:rPr>
              <a:t> Expressway capacity enhancement, Osaka-Kashiwara Line, Yao-</a:t>
            </a:r>
            <a:r>
              <a:rPr lang="en-us" sz="900" dirty="0" err="1">
                <a:solidFill>
                  <a:schemeClr val="tx1"/>
                </a:solidFill>
                <a:ea typeface="游ゴシック"/>
              </a:rPr>
              <a:t>Tondabayashi</a:t>
            </a:r>
            <a:r>
              <a:rPr lang="en-us" sz="900" dirty="0">
                <a:solidFill>
                  <a:schemeClr val="tx1"/>
                </a:solidFill>
                <a:ea typeface="游ゴシック"/>
              </a:rPr>
              <a:t> Line, Senshu-Yamate Line.</a:t>
            </a:r>
            <a:endParaRPr kumimoji="1" lang="en-US" altLang="ja-JP" sz="900" dirty="0">
              <a:solidFill>
                <a:schemeClr val="tx1"/>
              </a:solidFill>
              <a:ea typeface="游ゴシック"/>
            </a:endParaRPr>
          </a:p>
          <a:p>
            <a:pPr rtl="0">
              <a:spcBef>
                <a:spcPts val="600"/>
              </a:spcBef>
            </a:pPr>
            <a:r>
              <a:rPr lang="en-us" sz="1100" b="1" dirty="0">
                <a:solidFill>
                  <a:schemeClr val="tx1"/>
                </a:solidFill>
              </a:rPr>
              <a:t>　・Implementing measures against traffic congestion through the construction of grade-separated junctions and the use of big data</a:t>
            </a:r>
            <a:endParaRPr kumimoji="1" lang="en-US" altLang="ja-JP" sz="1100" b="1" dirty="0">
              <a:solidFill>
                <a:schemeClr val="tx1"/>
              </a:solidFill>
            </a:endParaRPr>
          </a:p>
          <a:p>
            <a:pPr rtl="0"/>
            <a:r>
              <a:rPr lang="en-us" sz="900" dirty="0">
                <a:solidFill>
                  <a:schemeClr val="tx1"/>
                </a:solidFill>
                <a:ea typeface="游ゴシック"/>
              </a:rPr>
              <a:t>            ⇒ While constructing grade-separated junctions, we will discuss and implement congestion countermeasures by analyzing traffic flow based on vehicle location data (big data).</a:t>
            </a:r>
            <a:endParaRPr lang="ja-JP" sz="900" dirty="0">
              <a:solidFill>
                <a:schemeClr val="tx1"/>
              </a:solidFill>
              <a:ea typeface="游ゴシック"/>
            </a:endParaRPr>
          </a:p>
        </p:txBody>
      </p:sp>
      <p:sp>
        <p:nvSpPr>
          <p:cNvPr id="20" name="正方形/長方形 20">
            <a:extLst>
              <a:ext uri="{FF2B5EF4-FFF2-40B4-BE49-F238E27FC236}">
                <a16:creationId xmlns:a16="http://schemas.microsoft.com/office/drawing/2014/main" id="{63E1E198-BB8D-E6C7-5E66-0F06FDB3DC4C}"/>
              </a:ext>
            </a:extLst>
          </p:cNvPr>
          <p:cNvSpPr/>
          <p:nvPr/>
        </p:nvSpPr>
        <p:spPr>
          <a:xfrm>
            <a:off x="197710" y="5384936"/>
            <a:ext cx="9495274" cy="942030"/>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spcBef>
                <a:spcPts val="600"/>
              </a:spcBef>
            </a:pPr>
            <a:r>
              <a:rPr lang="en-us" sz="1100" b="1" dirty="0">
                <a:solidFill>
                  <a:schemeClr val="tx1"/>
                </a:solidFill>
              </a:rPr>
              <a:t>4) Enhancing airport functions</a:t>
            </a:r>
            <a:endParaRPr kumimoji="1" lang="en-US" altLang="ja-JP" sz="1100" b="1" dirty="0">
              <a:solidFill>
                <a:schemeClr val="tx1"/>
              </a:solidFill>
            </a:endParaRPr>
          </a:p>
          <a:p>
            <a:pPr rtl="0">
              <a:spcBef>
                <a:spcPts val="300"/>
              </a:spcBef>
            </a:pPr>
            <a:r>
              <a:rPr lang="en-us" sz="1100" b="1" dirty="0">
                <a:solidFill>
                  <a:schemeClr val="tx1"/>
                </a:solidFill>
              </a:rPr>
              <a:t>　・Expanding international and domestic routes to support business and tourism</a:t>
            </a:r>
            <a:endParaRPr kumimoji="1" lang="en-US" altLang="ja-JP" sz="1100" b="1" dirty="0">
              <a:solidFill>
                <a:schemeClr val="tx1"/>
              </a:solidFill>
            </a:endParaRPr>
          </a:p>
          <a:p>
            <a:pPr marL="457200" indent="-457200" rtl="0"/>
            <a:r>
              <a:rPr lang="en-us" sz="900" dirty="0">
                <a:solidFill>
                  <a:schemeClr val="tx1"/>
                </a:solidFill>
                <a:ea typeface="游ゴシック"/>
              </a:rPr>
              <a:t>　　　⇒ With Kansai International Airport</a:t>
            </a:r>
            <a:r>
              <a:rPr lang="en-US" sz="900" dirty="0">
                <a:solidFill>
                  <a:schemeClr val="tx1"/>
                </a:solidFill>
                <a:ea typeface="游ゴシック"/>
              </a:rPr>
              <a:t>,</a:t>
            </a:r>
            <a:r>
              <a:rPr lang="en-us" sz="900" dirty="0">
                <a:solidFill>
                  <a:schemeClr val="tx1"/>
                </a:solidFill>
                <a:ea typeface="游ゴシック"/>
              </a:rPr>
              <a:t> </a:t>
            </a:r>
            <a:r>
              <a:rPr lang="en-US" sz="900" dirty="0">
                <a:solidFill>
                  <a:schemeClr val="tx1"/>
                </a:solidFill>
                <a:ea typeface="游ゴシック"/>
              </a:rPr>
              <a:t>which </a:t>
            </a:r>
            <a:r>
              <a:rPr lang="en-us" sz="900" dirty="0">
                <a:solidFill>
                  <a:schemeClr val="tx1"/>
                </a:solidFill>
                <a:ea typeface="游ゴシック"/>
              </a:rPr>
              <a:t>has expanded its capacity to 300,000 takeoffs and landings per year, at its core, we aim to complete the renovation of Kansai Airport Terminal 1 to make optimal use of the airport functions that support the Osaka and Kansai economies. We will also proceed with the expansion of the international air network and the strengthening of the international cargo operations while maintaining and securing the domestic air network.</a:t>
            </a:r>
            <a:endParaRPr kumimoji="1" lang="en-US" altLang="ja-JP" sz="900" dirty="0">
              <a:solidFill>
                <a:schemeClr val="tx1"/>
              </a:solidFill>
              <a:ea typeface="游ゴシック"/>
            </a:endParaRPr>
          </a:p>
          <a:p>
            <a:pPr rtl="0"/>
            <a:r>
              <a:rPr lang="en-us" sz="1000" dirty="0">
                <a:solidFill>
                  <a:schemeClr val="tx1"/>
                </a:solidFill>
                <a:ea typeface="游ゴシック"/>
              </a:rPr>
              <a:t>　　　　　</a:t>
            </a:r>
            <a:endParaRPr lang="ja-JP" altLang="en-US" sz="1000" dirty="0">
              <a:solidFill>
                <a:schemeClr val="tx1"/>
              </a:solidFill>
              <a:ea typeface="游ゴシック"/>
              <a:cs typeface="Calibri" panose="020F0502020204030204"/>
            </a:endParaRPr>
          </a:p>
        </p:txBody>
      </p:sp>
      <p:sp>
        <p:nvSpPr>
          <p:cNvPr id="22" name="テキスト ボックス 15">
            <a:extLst>
              <a:ext uri="{FF2B5EF4-FFF2-40B4-BE49-F238E27FC236}">
                <a16:creationId xmlns:a16="http://schemas.microsoft.com/office/drawing/2014/main" id="{633BE391-BD63-B5EC-021B-99D98FA79E69}"/>
              </a:ext>
            </a:extLst>
          </p:cNvPr>
          <p:cNvSpPr txBox="1"/>
          <p:nvPr/>
        </p:nvSpPr>
        <p:spPr>
          <a:xfrm>
            <a:off x="-40" y="878323"/>
            <a:ext cx="8435245" cy="307777"/>
          </a:xfrm>
          <a:prstGeom prst="rect">
            <a:avLst/>
          </a:prstGeom>
          <a:noFill/>
          <a:ln>
            <a:noFill/>
          </a:ln>
        </p:spPr>
        <p:txBody>
          <a:bodyPr wrap="square" lIns="91440" tIns="45720" rIns="91440" bIns="45720" rtlCol="0" anchor="t">
            <a:spAutoFit/>
          </a:bodyPr>
          <a:lstStyle/>
          <a:p>
            <a:pPr marL="0" marR="0" lvl="0" indent="0" algn="l" defTabSz="653156" rtl="0" eaLnBrk="1" fontAlgn="auto" latinLnBrk="0" hangingPunct="1">
              <a:spcBef>
                <a:spcPts val="0"/>
              </a:spcBef>
              <a:spcAft>
                <a:spcPts val="0"/>
              </a:spcAft>
              <a:buClrTx/>
              <a:buSzTx/>
              <a:buFontTx/>
              <a:buNone/>
              <a:tabLst/>
              <a:defRPr/>
            </a:pPr>
            <a:r>
              <a:rPr lang="en-us" sz="1400" b="1" dirty="0">
                <a:ea typeface="BIZ UDゴシック"/>
                <a:cs typeface="HGP創英角ｺﾞｼｯｸUB" panose="020B0900000000000000" pitchFamily="50" charset="-128"/>
              </a:rPr>
              <a:t>(1) Developing transport infrastructure to support growth and local life</a:t>
            </a:r>
            <a:endParaRPr lang="ja-JP" altLang="en-US" sz="1400" b="1" dirty="0">
              <a:ea typeface="BIZ UDゴシック"/>
              <a:cs typeface="HGP創英角ｺﾞｼｯｸUB" panose="020B0900000000000000" pitchFamily="50" charset="-128"/>
            </a:endParaRPr>
          </a:p>
        </p:txBody>
      </p:sp>
      <p:sp>
        <p:nvSpPr>
          <p:cNvPr id="4" name="スライド番号プレースホルダー 1">
            <a:extLst>
              <a:ext uri="{FF2B5EF4-FFF2-40B4-BE49-F238E27FC236}">
                <a16:creationId xmlns:a16="http://schemas.microsoft.com/office/drawing/2014/main" id="{AD4FDA32-C597-16F1-BE9C-4F23344786B4}"/>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ja-JP" altLang="en-US" smtClean="0">
                <a:latin typeface="+mn-lt"/>
              </a:rPr>
              <a:pPr rtl="0"/>
              <a:t>61</a:t>
            </a:fld>
            <a:endParaRPr kumimoji="1" lang="ja-JP" altLang="en-US">
              <a:latin typeface="+mn-lt"/>
            </a:endParaRPr>
          </a:p>
        </p:txBody>
      </p:sp>
      <p:sp>
        <p:nvSpPr>
          <p:cNvPr id="11" name="テキスト ボックス 10">
            <a:extLst>
              <a:ext uri="{FF2B5EF4-FFF2-40B4-BE49-F238E27FC236}">
                <a16:creationId xmlns:a16="http://schemas.microsoft.com/office/drawing/2014/main" id="{E3DDA9B0-A8B2-41FB-AF73-B2A269CC634F}"/>
              </a:ext>
            </a:extLst>
          </p:cNvPr>
          <p:cNvSpPr txBox="1"/>
          <p:nvPr/>
        </p:nvSpPr>
        <p:spPr>
          <a:xfrm>
            <a:off x="0" y="572053"/>
            <a:ext cx="6098400" cy="338554"/>
          </a:xfrm>
          <a:prstGeom prst="rect">
            <a:avLst/>
          </a:prstGeom>
          <a:noFill/>
          <a:ln>
            <a:noFill/>
          </a:ln>
        </p:spPr>
        <p:txBody>
          <a:bodyPr wrap="square" lIns="91440" tIns="45720" rIns="91440" bIns="45720" rtlCol="0" anchor="t">
            <a:spAutoFit/>
          </a:bodyPr>
          <a:lstStyle/>
          <a:p>
            <a:pPr marL="0" marR="0" lvl="0" indent="0" algn="l" defTabSz="653156" rtl="0" eaLnBrk="1" fontAlgn="auto" latinLnBrk="0" hangingPunct="1">
              <a:spcBef>
                <a:spcPts val="0"/>
              </a:spcBef>
              <a:spcAft>
                <a:spcPts val="0"/>
              </a:spcAft>
              <a:buClrTx/>
              <a:buSzTx/>
              <a:buFontTx/>
              <a:buNone/>
              <a:tabLst/>
              <a:defRPr/>
            </a:pPr>
            <a:r>
              <a:rPr lang="en-us" sz="1600" b="1" dirty="0">
                <a:ea typeface="BIZ UDゴシック"/>
                <a:cs typeface="HGP創英角ｺﾞｼｯｸUB" panose="020B0900000000000000" pitchFamily="50" charset="-128"/>
              </a:rPr>
              <a:t>[Policy Directions] </a:t>
            </a:r>
            <a:r>
              <a:rPr lang="en-us" sz="1600" b="1" u="sng" dirty="0">
                <a:ea typeface="BIZ UDゴシック"/>
                <a:cs typeface="HGP創英角ｺﾞｼｯｸUB" panose="020B0900000000000000" pitchFamily="50" charset="-128"/>
              </a:rPr>
              <a:t> [2] Developing transport infrastructure</a:t>
            </a:r>
            <a:endParaRPr kumimoji="1" lang="en-US" altLang="ja-JP" sz="1600" b="1" u="sng" dirty="0">
              <a:ea typeface="BIZ UDゴシック"/>
              <a:cs typeface="HGP創英角ｺﾞｼｯｸUB" panose="020B0900000000000000" pitchFamily="50" charset="-128"/>
            </a:endParaRPr>
          </a:p>
        </p:txBody>
      </p:sp>
    </p:spTree>
    <p:extLst>
      <p:ext uri="{BB962C8B-B14F-4D97-AF65-F5344CB8AC3E}">
        <p14:creationId xmlns:p14="http://schemas.microsoft.com/office/powerpoint/2010/main" val="6277025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A2FA99E9-A9D1-4BE0-98D4-23CDE0552590}"/>
              </a:ext>
            </a:extLst>
          </p:cNvPr>
          <p:cNvSpPr/>
          <p:nvPr/>
        </p:nvSpPr>
        <p:spPr>
          <a:xfrm>
            <a:off x="197710" y="257510"/>
            <a:ext cx="9495274" cy="1946138"/>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spcBef>
                <a:spcPts val="600"/>
              </a:spcBef>
            </a:pPr>
            <a:r>
              <a:rPr lang="en-us" sz="1100" b="1" dirty="0">
                <a:solidFill>
                  <a:schemeClr val="tx1"/>
                </a:solidFill>
              </a:rPr>
              <a:t>5) Strengthening the international competitiveness of ports</a:t>
            </a:r>
            <a:endParaRPr kumimoji="1" lang="en-US" altLang="ja-JP" sz="1100" b="1" dirty="0">
              <a:solidFill>
                <a:schemeClr val="tx1"/>
              </a:solidFill>
            </a:endParaRPr>
          </a:p>
          <a:p>
            <a:pPr rtl="0">
              <a:spcBef>
                <a:spcPts val="300"/>
              </a:spcBef>
            </a:pPr>
            <a:r>
              <a:rPr lang="en-us" sz="1100" b="1" dirty="0">
                <a:solidFill>
                  <a:schemeClr val="tx1"/>
                </a:solidFill>
              </a:rPr>
              <a:t>　・Strengthening the functions of Port of Osaka as a strategic international container port</a:t>
            </a:r>
            <a:endParaRPr kumimoji="1" lang="en-US" altLang="ja-JP" sz="1100" b="1" dirty="0">
              <a:solidFill>
                <a:schemeClr val="tx1"/>
              </a:solidFill>
            </a:endParaRPr>
          </a:p>
          <a:p>
            <a:pPr marL="465138" indent="-465138" rtl="0"/>
            <a:r>
              <a:rPr lang="en-us" sz="900" dirty="0">
                <a:solidFill>
                  <a:schemeClr val="tx1"/>
                </a:solidFill>
              </a:rPr>
              <a:t>　　　⇒ Effort</a:t>
            </a:r>
            <a:r>
              <a:rPr lang="en-US" sz="900" dirty="0">
                <a:solidFill>
                  <a:schemeClr val="tx1"/>
                </a:solidFill>
              </a:rPr>
              <a:t>s</a:t>
            </a:r>
            <a:r>
              <a:rPr lang="en-us" sz="900" dirty="0">
                <a:solidFill>
                  <a:schemeClr val="tx1"/>
                </a:solidFill>
              </a:rPr>
              <a:t> will be made to strengthen the</a:t>
            </a:r>
            <a:r>
              <a:rPr lang="en-US" sz="900" dirty="0">
                <a:solidFill>
                  <a:schemeClr val="tx1"/>
                </a:solidFill>
              </a:rPr>
              <a:t> port’s</a:t>
            </a:r>
            <a:r>
              <a:rPr lang="en-us" sz="900" dirty="0">
                <a:solidFill>
                  <a:schemeClr val="tx1"/>
                </a:solidFill>
              </a:rPr>
              <a:t> functions as a strategic international container port, including</a:t>
            </a:r>
            <a:r>
              <a:rPr lang="en-US" sz="900" dirty="0">
                <a:solidFill>
                  <a:schemeClr val="tx1"/>
                </a:solidFill>
              </a:rPr>
              <a:t> the accommodation of</a:t>
            </a:r>
            <a:r>
              <a:rPr lang="en-us" sz="900" dirty="0">
                <a:solidFill>
                  <a:schemeClr val="tx1"/>
                </a:solidFill>
              </a:rPr>
              <a:t> larger vessels and improved efficiency of container terminals (such as AI-enabled terminals) and to enhance its capabilities as a logistics hub.　　　</a:t>
            </a:r>
            <a:r>
              <a:rPr lang="en-us" sz="1000" dirty="0">
                <a:solidFill>
                  <a:schemeClr val="tx1"/>
                </a:solidFill>
              </a:rPr>
              <a:t>　　</a:t>
            </a:r>
            <a:endParaRPr kumimoji="1" lang="en-US" altLang="ja-JP" sz="1000" dirty="0">
              <a:solidFill>
                <a:schemeClr val="tx1"/>
              </a:solidFill>
            </a:endParaRPr>
          </a:p>
          <a:p>
            <a:pPr rtl="0">
              <a:spcBef>
                <a:spcPts val="300"/>
              </a:spcBef>
            </a:pPr>
            <a:r>
              <a:rPr lang="en-us" sz="1100" b="1" dirty="0">
                <a:solidFill>
                  <a:schemeClr val="tx1"/>
                </a:solidFill>
                <a:ea typeface="游ゴシック"/>
              </a:rPr>
              <a:t>　・Establishing a carbon-neutral port</a:t>
            </a:r>
            <a:endParaRPr lang="ja-JP" sz="1100" dirty="0">
              <a:solidFill>
                <a:schemeClr val="tx1"/>
              </a:solidFill>
              <a:ea typeface="Meiryo UI"/>
              <a:cs typeface="Calibri"/>
            </a:endParaRPr>
          </a:p>
          <a:p>
            <a:pPr marL="481013" indent="-481013" rtl="0"/>
            <a:r>
              <a:rPr lang="en-us" sz="900" dirty="0">
                <a:solidFill>
                  <a:schemeClr val="tx1"/>
                </a:solidFill>
                <a:ea typeface="游ゴシック"/>
              </a:rPr>
              <a:t>　　　 ⇒ As companies worldwide work to decarbonize their entire supply chains, the public and private sectors are collaborating to promote the decarbonization of ports, by decarbonizing port functions (such as the electrification of cargo-handling equipment) and by establishing frameworks to encourage the investment necessary for private-sector decarbonization, in order to remain a ‘port of choice’ for shippers and shipping companies.</a:t>
            </a:r>
            <a:endParaRPr kumimoji="1" lang="en-US" altLang="ja-JP" sz="900" dirty="0">
              <a:solidFill>
                <a:schemeClr val="tx1"/>
              </a:solidFill>
              <a:ea typeface="游ゴシック"/>
            </a:endParaRPr>
          </a:p>
          <a:p>
            <a:pPr rtl="0">
              <a:spcBef>
                <a:spcPts val="300"/>
              </a:spcBef>
            </a:pPr>
            <a:r>
              <a:rPr lang="en-us" sz="1000" dirty="0">
                <a:solidFill>
                  <a:schemeClr val="tx1"/>
                </a:solidFill>
                <a:ea typeface="游ゴシック"/>
              </a:rPr>
              <a:t>　</a:t>
            </a:r>
            <a:r>
              <a:rPr lang="en-us" sz="1100" b="1" dirty="0">
                <a:solidFill>
                  <a:schemeClr val="tx1"/>
                </a:solidFill>
                <a:ea typeface="游ゴシック"/>
              </a:rPr>
              <a:t>・Reorganizing the quays in the Shiomi-oki and Sukematsu areas of Port of Sakai-Semboku</a:t>
            </a:r>
            <a:endParaRPr lang="en-US" sz="1100" dirty="0">
              <a:solidFill>
                <a:schemeClr val="tx1"/>
              </a:solidFill>
              <a:ea typeface="Meiryo UI"/>
            </a:endParaRPr>
          </a:p>
          <a:p>
            <a:pPr marL="476250" indent="-476250" rtl="0"/>
            <a:r>
              <a:rPr lang="en-us" sz="900" dirty="0">
                <a:solidFill>
                  <a:schemeClr val="tx1"/>
                </a:solidFill>
                <a:ea typeface="游ゴシック"/>
              </a:rPr>
              <a:t>　　　 ⇒ Effort will be made to strengthen used car export capabilities through the relocation and consolidation of used car storage yards to the Shiomi-oki area of Port of Sakai-</a:t>
            </a:r>
            <a:r>
              <a:rPr lang="en-us" sz="900" dirty="0" err="1">
                <a:solidFill>
                  <a:schemeClr val="tx1"/>
                </a:solidFill>
                <a:ea typeface="游ゴシック"/>
              </a:rPr>
              <a:t>Semboku</a:t>
            </a:r>
            <a:r>
              <a:rPr lang="en-us" sz="900" dirty="0">
                <a:solidFill>
                  <a:schemeClr val="tx1"/>
                </a:solidFill>
                <a:ea typeface="游ゴシック"/>
              </a:rPr>
              <a:t> and to enhance logistics functions through the expansion of container and RORO yards in the Sukematsu area.</a:t>
            </a:r>
            <a:endParaRPr lang="ja-JP" altLang="en-US" sz="900" dirty="0">
              <a:solidFill>
                <a:schemeClr val="tx1"/>
              </a:solidFill>
              <a:ea typeface="游ゴシック"/>
              <a:cs typeface="Calibri"/>
            </a:endParaRPr>
          </a:p>
          <a:p>
            <a:pPr rtl="0"/>
            <a:endParaRPr lang="ja-JP" sz="1000" dirty="0">
              <a:solidFill>
                <a:schemeClr val="tx1"/>
              </a:solidFill>
              <a:ea typeface="游ゴシック"/>
            </a:endParaRPr>
          </a:p>
        </p:txBody>
      </p:sp>
      <p:sp>
        <p:nvSpPr>
          <p:cNvPr id="19" name="正方形/長方形 18">
            <a:extLst>
              <a:ext uri="{FF2B5EF4-FFF2-40B4-BE49-F238E27FC236}">
                <a16:creationId xmlns:a16="http://schemas.microsoft.com/office/drawing/2014/main" id="{F125FF8C-B8A9-44C5-AF69-5AE6805F9C0E}"/>
              </a:ext>
            </a:extLst>
          </p:cNvPr>
          <p:cNvSpPr/>
          <p:nvPr/>
        </p:nvSpPr>
        <p:spPr>
          <a:xfrm>
            <a:off x="197710" y="2376495"/>
            <a:ext cx="9495274" cy="2587392"/>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spcBef>
                <a:spcPts val="600"/>
              </a:spcBef>
            </a:pPr>
            <a:r>
              <a:rPr lang="en-us" sz="1100" b="1" dirty="0">
                <a:solidFill>
                  <a:schemeClr val="tx1"/>
                </a:solidFill>
                <a:ea typeface="游ゴシック"/>
              </a:rPr>
              <a:t>6) Other public transport policies</a:t>
            </a:r>
            <a:endParaRPr lang="en-US" altLang="ja-JP" sz="1100" b="1" dirty="0">
              <a:solidFill>
                <a:schemeClr val="tx1"/>
              </a:solidFill>
              <a:ea typeface="游ゴシック"/>
              <a:cs typeface="Calibri"/>
            </a:endParaRPr>
          </a:p>
          <a:p>
            <a:pPr>
              <a:spcBef>
                <a:spcPts val="300"/>
              </a:spcBef>
              <a:defRPr/>
            </a:pPr>
            <a:r>
              <a:rPr lang="en-us" altLang="ja-JP" sz="1100" b="1" dirty="0">
                <a:solidFill>
                  <a:schemeClr val="tx1"/>
                </a:solidFill>
                <a:ea typeface="游ゴシック"/>
              </a:rPr>
              <a:t>　・</a:t>
            </a:r>
            <a:r>
              <a:rPr lang="en-us" sz="1100" b="1" dirty="0">
                <a:solidFill>
                  <a:schemeClr val="tx1"/>
                </a:solidFill>
                <a:ea typeface="游ゴシック"/>
              </a:rPr>
              <a:t>Ensuring and maintaining local public transport</a:t>
            </a:r>
            <a:endParaRPr lang="en-US" altLang="ja-JP" sz="1100" dirty="0">
              <a:solidFill>
                <a:schemeClr val="tx1"/>
              </a:solidFill>
              <a:ea typeface="Meiryo UI"/>
              <a:cs typeface="Calibri"/>
            </a:endParaRPr>
          </a:p>
          <a:p>
            <a:pPr marL="460375" indent="-460375" rtl="0"/>
            <a:r>
              <a:rPr lang="en-us" sz="900" dirty="0">
                <a:solidFill>
                  <a:schemeClr val="tx1"/>
                </a:solidFill>
                <a:ea typeface="游ゴシック"/>
              </a:rPr>
              <a:t>　　　⇒ Working jointly with local authorities and transport operators, we will support operators in securing drivers and purchasing vehicles and create and expand collaboration models with various stakeholders, such as schools and hospitals, while implementing new mobility solutions utilizing new technologies such as autonomous buses.</a:t>
            </a:r>
            <a:endParaRPr kumimoji="1" lang="en-US" altLang="ja-JP" sz="900" dirty="0">
              <a:solidFill>
                <a:schemeClr val="tx1"/>
              </a:solidFill>
              <a:ea typeface="游ゴシック"/>
            </a:endParaRPr>
          </a:p>
          <a:p>
            <a:pPr rtl="0">
              <a:spcBef>
                <a:spcPts val="300"/>
              </a:spcBef>
            </a:pPr>
            <a:r>
              <a:rPr lang="en-us" sz="1100" b="1" dirty="0">
                <a:solidFill>
                  <a:schemeClr val="tx1"/>
                </a:solidFill>
                <a:ea typeface="游ゴシック"/>
              </a:rPr>
              <a:t>　・Fully implementing ride-sharing</a:t>
            </a:r>
            <a:endParaRPr lang="en-US" altLang="ja-JP" sz="1100" b="1" dirty="0">
              <a:solidFill>
                <a:schemeClr val="tx1"/>
              </a:solidFill>
              <a:ea typeface="游ゴシック"/>
            </a:endParaRPr>
          </a:p>
          <a:p>
            <a:pPr rtl="0"/>
            <a:r>
              <a:rPr lang="en-us" sz="900" dirty="0">
                <a:solidFill>
                  <a:schemeClr val="tx1"/>
                </a:solidFill>
                <a:ea typeface="游ゴシック"/>
              </a:rPr>
              <a:t>　　　⇒ We aim to achieve </a:t>
            </a:r>
            <a:r>
              <a:rPr lang="en-US" sz="900" dirty="0">
                <a:solidFill>
                  <a:schemeClr val="tx1"/>
                </a:solidFill>
                <a:ea typeface="游ゴシック"/>
              </a:rPr>
              <a:t>a </a:t>
            </a:r>
            <a:r>
              <a:rPr lang="en-us" sz="900" dirty="0">
                <a:solidFill>
                  <a:schemeClr val="tx1"/>
                </a:solidFill>
                <a:ea typeface="游ゴシック"/>
              </a:rPr>
              <a:t>fully</a:t>
            </a:r>
            <a:r>
              <a:rPr lang="en-US" sz="900" dirty="0">
                <a:solidFill>
                  <a:schemeClr val="tx1"/>
                </a:solidFill>
                <a:ea typeface="游ゴシック"/>
              </a:rPr>
              <a:t> operational</a:t>
            </a:r>
            <a:r>
              <a:rPr lang="en-us" sz="900" dirty="0">
                <a:solidFill>
                  <a:schemeClr val="tx1"/>
                </a:solidFill>
                <a:ea typeface="游ゴシック"/>
              </a:rPr>
              <a:t> ride-sharing service free from various restrictions through introducing flexible operating areas and hours as well as dynamic pricing.</a:t>
            </a:r>
            <a:endParaRPr lang="ja-JP" altLang="en-US" sz="900" dirty="0">
              <a:solidFill>
                <a:schemeClr val="tx1"/>
              </a:solidFill>
              <a:ea typeface="游ゴシック"/>
            </a:endParaRPr>
          </a:p>
          <a:p>
            <a:pPr rtl="0">
              <a:spcBef>
                <a:spcPts val="300"/>
              </a:spcBef>
              <a:defRPr/>
            </a:pPr>
            <a:r>
              <a:rPr lang="en-us" sz="1100" b="1" i="0" u="none" strike="noStrike" kern="1200" cap="none" spc="0" normalizeH="0" noProof="0" dirty="0">
                <a:ln>
                  <a:noFill/>
                </a:ln>
                <a:solidFill>
                  <a:schemeClr val="tx1"/>
                </a:solidFill>
                <a:effectLst/>
                <a:uLnTx/>
                <a:uFillTx/>
                <a:ea typeface="游ゴシック"/>
                <a:cs typeface="+mn-cs"/>
              </a:rPr>
              <a:t>　・Expanding AI on-demand transportation</a:t>
            </a:r>
            <a:endParaRPr lang="en-US" altLang="ja-JP" sz="1100" dirty="0">
              <a:solidFill>
                <a:schemeClr val="tx1"/>
              </a:solidFill>
              <a:ea typeface="Meiryo UI"/>
              <a:cs typeface="Calibri"/>
            </a:endParaRPr>
          </a:p>
          <a:p>
            <a:pPr marL="460375" marR="0" lvl="0" indent="-460375" algn="l" defTabSz="457200" rtl="0">
              <a:lnSpc>
                <a:spcPct val="100000"/>
              </a:lnSpc>
              <a:spcAft>
                <a:spcPts val="0"/>
              </a:spcAft>
              <a:buClrTx/>
              <a:buSzTx/>
              <a:buFontTx/>
              <a:buNone/>
              <a:tabLst/>
              <a:defRPr/>
            </a:pPr>
            <a:r>
              <a:rPr lang="en-us" sz="900" b="0" i="0" u="none" strike="noStrike" kern="1200" cap="none" spc="0" normalizeH="0" noProof="0" dirty="0">
                <a:ln>
                  <a:noFill/>
                </a:ln>
                <a:solidFill>
                  <a:schemeClr val="tx1"/>
                </a:solidFill>
                <a:effectLst/>
                <a:uLnTx/>
                <a:uFillTx/>
                <a:ea typeface="游ゴシック"/>
                <a:cs typeface="+mn-cs"/>
              </a:rPr>
              <a:t>　　　</a:t>
            </a:r>
            <a:r>
              <a:rPr lang="en-us" sz="900" dirty="0">
                <a:solidFill>
                  <a:schemeClr val="tx1"/>
                </a:solidFill>
                <a:ea typeface="游ゴシック"/>
              </a:rPr>
              <a:t>⇒ We aim to introduce AI-powered on-demand transport utilizing new technologies to deal with future environmental changes in the regional transport resulting from declining population and the aging society.</a:t>
            </a:r>
            <a:endParaRPr lang="en-US" sz="900" dirty="0">
              <a:solidFill>
                <a:schemeClr val="tx1"/>
              </a:solidFill>
              <a:ea typeface="游ゴシック"/>
              <a:cs typeface="Calibri"/>
            </a:endParaRPr>
          </a:p>
          <a:p>
            <a:pPr rtl="0">
              <a:spcBef>
                <a:spcPts val="300"/>
              </a:spcBef>
              <a:defRPr/>
            </a:pPr>
            <a:r>
              <a:rPr lang="en-us" sz="1100" b="1" dirty="0">
                <a:solidFill>
                  <a:schemeClr val="tx1"/>
                </a:solidFill>
                <a:ea typeface="游ゴシック"/>
              </a:rPr>
              <a:t>　・Urban development </a:t>
            </a:r>
            <a:r>
              <a:rPr lang="en-US" sz="1100" b="1" dirty="0">
                <a:solidFill>
                  <a:schemeClr val="tx1"/>
                </a:solidFill>
                <a:ea typeface="游ゴシック"/>
              </a:rPr>
              <a:t>utilizing </a:t>
            </a:r>
            <a:r>
              <a:rPr lang="en-us" sz="1100" b="1" dirty="0">
                <a:solidFill>
                  <a:schemeClr val="tx1"/>
                </a:solidFill>
                <a:ea typeface="游ゴシック"/>
              </a:rPr>
              <a:t>AAMs</a:t>
            </a:r>
            <a:endParaRPr lang="en-US" altLang="ja-JP" sz="1100" dirty="0">
              <a:solidFill>
                <a:schemeClr val="tx1"/>
              </a:solidFill>
              <a:ea typeface="Meiryo UI"/>
            </a:endParaRPr>
          </a:p>
          <a:p>
            <a:pPr marL="465138" indent="-465138" rtl="0">
              <a:defRPr/>
            </a:pPr>
            <a:r>
              <a:rPr lang="en-us" sz="900" dirty="0">
                <a:solidFill>
                  <a:schemeClr val="tx1"/>
                </a:solidFill>
                <a:ea typeface="游ゴシック"/>
              </a:rPr>
              <a:t>　　　⇒ We aim to promote urban development that realizes new forms of air travel, with a view to a society where AAMs are a common sight, for example, at transport hubs, major stations with high tourist demand, rooftops of buildings, parking lots at commercial facilities, and waterfront.</a:t>
            </a:r>
          </a:p>
          <a:p>
            <a:pPr marL="0" marR="0" lvl="0" indent="0" algn="l" defTabSz="457200" rtl="0" eaLnBrk="1" fontAlgn="auto" latinLnBrk="0" hangingPunct="1">
              <a:lnSpc>
                <a:spcPct val="100000"/>
              </a:lnSpc>
              <a:spcBef>
                <a:spcPts val="300"/>
              </a:spcBef>
              <a:spcAft>
                <a:spcPts val="0"/>
              </a:spcAft>
              <a:buClrTx/>
              <a:buSzTx/>
              <a:buFontTx/>
              <a:buNone/>
              <a:tabLst/>
              <a:defRPr/>
            </a:pPr>
            <a:r>
              <a:rPr lang="en-us" sz="1100" b="1" i="0" u="none" strike="noStrike" kern="1200" cap="none" spc="0" normalizeH="0" noProof="0" dirty="0">
                <a:ln>
                  <a:noFill/>
                </a:ln>
                <a:solidFill>
                  <a:schemeClr val="tx1"/>
                </a:solidFill>
                <a:effectLst/>
                <a:uLnTx/>
                <a:uFillTx/>
                <a:ea typeface="游ゴシック"/>
                <a:cs typeface="+mn-cs"/>
              </a:rPr>
              <a:t>　・Alleviating traffic congestion through the transportation demand management (TDM) implemented during the Expo</a:t>
            </a:r>
            <a:endParaRPr lang="en-US" altLang="ja-JP" sz="1100" b="1" i="0" u="none" strike="noStrike" kern="1200" cap="none" spc="0" normalizeH="0" baseline="0" noProof="0" dirty="0">
              <a:ln>
                <a:noFill/>
              </a:ln>
              <a:solidFill>
                <a:schemeClr val="tx1"/>
              </a:solidFill>
              <a:effectLst/>
              <a:uLnTx/>
              <a:uFillTx/>
              <a:ea typeface="游ゴシック"/>
              <a:cs typeface="Calibri"/>
            </a:endParaRPr>
          </a:p>
          <a:p>
            <a:pPr marL="465138" marR="0" lvl="0" indent="-465138"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schemeClr val="tx1"/>
                </a:solidFill>
                <a:effectLst/>
                <a:uLnTx/>
                <a:uFillTx/>
                <a:ea typeface="游ゴシック"/>
                <a:cs typeface="+mn-cs"/>
              </a:rPr>
              <a:t>　　　⇒ In the case of future large-scale event, we will consider soliciting cooperation and disseminating information using the similar TDM measures, which were implemented to ensure the smooth transport of visitors while maintaining urban activities during the Expo.</a:t>
            </a:r>
            <a:endParaRPr lang="en-US" altLang="ja-JP" sz="900" b="0" i="0" u="none" strike="noStrike" kern="1200" cap="none" spc="0" normalizeH="0" baseline="0" noProof="0" dirty="0">
              <a:ln>
                <a:noFill/>
              </a:ln>
              <a:solidFill>
                <a:schemeClr val="tx1"/>
              </a:solidFill>
              <a:effectLst/>
              <a:uLnTx/>
              <a:uFillTx/>
              <a:ea typeface="游ゴシック"/>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000" b="0" i="0" u="none" strike="noStrike" kern="1200" cap="none" spc="0" normalizeH="0" noProof="0" dirty="0">
                <a:ln>
                  <a:noFill/>
                </a:ln>
                <a:solidFill>
                  <a:schemeClr val="tx1"/>
                </a:solidFill>
                <a:effectLst/>
                <a:uLnTx/>
                <a:uFillTx/>
                <a:ea typeface="游ゴシック"/>
                <a:cs typeface="+mn-cs"/>
              </a:rPr>
              <a:t>　　　　　</a:t>
            </a:r>
            <a:endParaRPr kumimoji="1" lang="en-US" altLang="ja-JP" sz="1000" b="0" i="0" u="none" strike="noStrike" kern="1200" cap="none" spc="0" normalizeH="0" baseline="0" noProof="0" dirty="0">
              <a:ln>
                <a:noFill/>
              </a:ln>
              <a:solidFill>
                <a:schemeClr val="tx1"/>
              </a:solidFill>
              <a:effectLst/>
              <a:uLnTx/>
              <a:uFillTx/>
              <a:ea typeface="游ゴシック"/>
              <a:cs typeface="+mn-cs"/>
            </a:endParaRPr>
          </a:p>
        </p:txBody>
      </p:sp>
      <p:sp>
        <p:nvSpPr>
          <p:cNvPr id="4" name="スライド番号プレースホルダー 1">
            <a:extLst>
              <a:ext uri="{FF2B5EF4-FFF2-40B4-BE49-F238E27FC236}">
                <a16:creationId xmlns:a16="http://schemas.microsoft.com/office/drawing/2014/main" id="{4BE5B730-B907-6958-5ECB-33455C394D27}"/>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ja-JP" altLang="en-US" smtClean="0">
                <a:latin typeface="+mn-lt"/>
              </a:rPr>
              <a:pPr rtl="0"/>
              <a:t>62</a:t>
            </a:fld>
            <a:endParaRPr kumimoji="1" lang="ja-JP" altLang="en-US">
              <a:latin typeface="+mn-lt"/>
            </a:endParaRPr>
          </a:p>
        </p:txBody>
      </p:sp>
    </p:spTree>
    <p:extLst>
      <p:ext uri="{BB962C8B-B14F-4D97-AF65-F5344CB8AC3E}">
        <p14:creationId xmlns:p14="http://schemas.microsoft.com/office/powerpoint/2010/main" val="39710623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107CFA34-7ADE-487E-8D68-81330E927D88}"/>
              </a:ext>
            </a:extLst>
          </p:cNvPr>
          <p:cNvSpPr/>
          <p:nvPr/>
        </p:nvSpPr>
        <p:spPr>
          <a:xfrm>
            <a:off x="197710" y="1995126"/>
            <a:ext cx="9495274" cy="4195531"/>
          </a:xfrm>
          <a:prstGeom prst="rect">
            <a:avLst/>
          </a:prstGeom>
          <a:solidFill>
            <a:schemeClr val="bg1"/>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spcBef>
                <a:spcPts val="300"/>
              </a:spcBef>
            </a:pPr>
            <a:r>
              <a:rPr lang="en-us" sz="1100" b="1" dirty="0">
                <a:solidFill>
                  <a:schemeClr val="tx1"/>
                </a:solidFill>
              </a:rPr>
              <a:t>1) Urban development making use of local characteristics</a:t>
            </a:r>
            <a:endParaRPr kumimoji="1" lang="en-US" altLang="ja-JP" sz="1100" b="1" dirty="0">
              <a:solidFill>
                <a:schemeClr val="tx1"/>
              </a:solidFill>
            </a:endParaRPr>
          </a:p>
          <a:p>
            <a:pPr rtl="0">
              <a:spcBef>
                <a:spcPts val="300"/>
              </a:spcBef>
            </a:pPr>
            <a:r>
              <a:rPr lang="en-us" sz="1100" b="1" dirty="0">
                <a:solidFill>
                  <a:schemeClr val="tx1"/>
                </a:solidFill>
                <a:ea typeface="游ゴシック"/>
              </a:rPr>
              <a:t>　・Community development involving various stakeholders, such as the Minamikawachi Community Development Study Group</a:t>
            </a:r>
            <a:endParaRPr lang="en-US" altLang="ja-JP" sz="1100" dirty="0">
              <a:solidFill>
                <a:schemeClr val="tx1"/>
              </a:solidFill>
              <a:ea typeface="Meiryo UI"/>
              <a:cs typeface="Calibri"/>
            </a:endParaRPr>
          </a:p>
          <a:p>
            <a:pPr marL="471488" indent="-471488" rtl="0"/>
            <a:r>
              <a:rPr lang="en-us" sz="900" dirty="0">
                <a:solidFill>
                  <a:schemeClr val="tx1"/>
                </a:solidFill>
                <a:ea typeface="游ゴシック"/>
              </a:rPr>
              <a:t>　　　⇒ Efforts are being made to establish a forum where local authorities and the prefectural government will work together to exchange information and discuss specific measures, thereby promoting </a:t>
            </a:r>
            <a:r>
              <a:rPr lang="en-US" sz="900" dirty="0">
                <a:solidFill>
                  <a:schemeClr val="tx1"/>
                </a:solidFill>
                <a:ea typeface="游ゴシック"/>
              </a:rPr>
              <a:t>distinctive </a:t>
            </a:r>
            <a:r>
              <a:rPr lang="en-us" sz="900" dirty="0">
                <a:solidFill>
                  <a:schemeClr val="tx1"/>
                </a:solidFill>
                <a:ea typeface="游ゴシック"/>
              </a:rPr>
              <a:t>urban development.</a:t>
            </a:r>
            <a:endParaRPr kumimoji="1" lang="en-US" altLang="ja-JP" sz="900" dirty="0">
              <a:solidFill>
                <a:schemeClr val="tx1"/>
              </a:solidFill>
              <a:ea typeface="Meiryo UI"/>
            </a:endParaRPr>
          </a:p>
          <a:p>
            <a:pPr marL="471488" marR="0" lvl="0" indent="-471488" algn="l" defTabSz="457200" rtl="0" eaLnBrk="1" fontAlgn="auto" latinLnBrk="0" hangingPunct="1">
              <a:lnSpc>
                <a:spcPct val="100000"/>
              </a:lnSpc>
              <a:spcBef>
                <a:spcPts val="0"/>
              </a:spcBef>
              <a:spcAft>
                <a:spcPts val="0"/>
              </a:spcAft>
              <a:buClrTx/>
              <a:buSzTx/>
              <a:buFontTx/>
              <a:buNone/>
              <a:tabLst/>
              <a:defRPr/>
            </a:pPr>
            <a:r>
              <a:rPr lang="en-us" sz="900" dirty="0">
                <a:solidFill>
                  <a:schemeClr val="tx1"/>
                </a:solidFill>
                <a:ea typeface="游ゴシック"/>
                <a:cs typeface="Calibri"/>
              </a:rPr>
              <a:t>　　　　</a:t>
            </a:r>
            <a:r>
              <a:rPr lang="en-us" sz="900" b="0" i="0" u="none" strike="noStrike" kern="1200" cap="none" spc="0" normalizeH="0" noProof="0" dirty="0">
                <a:ln>
                  <a:noFill/>
                </a:ln>
                <a:solidFill>
                  <a:prstClr val="black"/>
                </a:solidFill>
                <a:effectLst/>
                <a:uLnTx/>
                <a:uFillTx/>
                <a:ea typeface="游ゴシック"/>
                <a:cs typeface="Calibri"/>
              </a:rPr>
              <a:t>The prefecture and municipalities will work together to develop a vision that incorporates future urban development policies and specific initiatives tailored to local circumstances (including the formulation of the Minamikawachi Urban Development Vision in collaboration with the initiatives of the </a:t>
            </a:r>
            <a:r>
              <a:rPr lang="en-us" sz="900" b="0" i="0" u="none" strike="noStrike" kern="1200" cap="none" spc="0" normalizeH="0" noProof="0" dirty="0">
                <a:ln>
                  <a:noFill/>
                </a:ln>
                <a:solidFill>
                  <a:schemeClr val="tx1"/>
                </a:solidFill>
                <a:effectLst/>
                <a:uLnTx/>
                <a:uFillTx/>
                <a:ea typeface="游ゴシック"/>
                <a:cs typeface="Calibri"/>
              </a:rPr>
              <a:t>Minamikawachi Council for the Enhancement of Basic Local Government Functions).</a:t>
            </a:r>
            <a:endParaRPr kumimoji="0" lang="en-US" altLang="ja-JP" sz="900" b="0" i="0" u="none" strike="noStrike" kern="1200" cap="none" spc="0" normalizeH="0" baseline="0" noProof="0" dirty="0">
              <a:ln>
                <a:noFill/>
              </a:ln>
              <a:solidFill>
                <a:schemeClr val="tx1"/>
              </a:solidFill>
              <a:effectLst/>
              <a:uLnTx/>
              <a:uFillTx/>
              <a:ea typeface="游ゴシック"/>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000" b="0" i="0" u="none" strike="noStrike" kern="1200" cap="none" spc="0" normalizeH="0" noProof="0" dirty="0">
                <a:ln>
                  <a:noFill/>
                </a:ln>
                <a:solidFill>
                  <a:schemeClr val="tx1"/>
                </a:solidFill>
                <a:effectLst/>
                <a:uLnTx/>
                <a:uFillTx/>
                <a:ea typeface="游ゴシック"/>
                <a:cs typeface="Calibri"/>
              </a:rPr>
              <a:t>　　　　　</a:t>
            </a:r>
            <a:endParaRPr lang="ja-JP" altLang="en-US" sz="1000" dirty="0">
              <a:solidFill>
                <a:schemeClr val="tx1"/>
              </a:solidFill>
              <a:ea typeface="游ゴシック"/>
              <a:cs typeface="Calibri"/>
            </a:endParaRPr>
          </a:p>
          <a:p>
            <a:pPr rtl="0">
              <a:spcBef>
                <a:spcPts val="300"/>
              </a:spcBef>
            </a:pPr>
            <a:r>
              <a:rPr lang="en-us" sz="1100" b="1" dirty="0">
                <a:solidFill>
                  <a:schemeClr val="tx1"/>
                </a:solidFill>
                <a:ea typeface="游ゴシック"/>
              </a:rPr>
              <a:t>　・Revitalizing residential areas through the refurbishment of community centers in new towns and public housing estates</a:t>
            </a:r>
            <a:endParaRPr lang="ja-JP" sz="1100" dirty="0">
              <a:solidFill>
                <a:schemeClr val="tx1"/>
              </a:solidFill>
              <a:ea typeface="游ゴシック"/>
              <a:cs typeface="Calibri"/>
            </a:endParaRPr>
          </a:p>
          <a:p>
            <a:pPr marL="460375" indent="-460375" rtl="0"/>
            <a:r>
              <a:rPr lang="en-us" sz="900" dirty="0">
                <a:solidFill>
                  <a:schemeClr val="tx1"/>
                </a:solidFill>
                <a:ea typeface="游ゴシック"/>
              </a:rPr>
              <a:t>　　　⇒ In collaboration with local authorities, we aim to address challenges such as aging population in new towns, deteriorated buildings and infrastructure, and </a:t>
            </a:r>
            <a:r>
              <a:rPr lang="en-US" sz="900" dirty="0">
                <a:solidFill>
                  <a:schemeClr val="tx1"/>
                </a:solidFill>
                <a:ea typeface="游ゴシック"/>
              </a:rPr>
              <a:t>declining</a:t>
            </a:r>
            <a:r>
              <a:rPr lang="en-us" sz="900" dirty="0">
                <a:solidFill>
                  <a:schemeClr val="tx1"/>
                </a:solidFill>
                <a:ea typeface="游ゴシック"/>
              </a:rPr>
              <a:t> community centers, to effectively use the land released through the redevelopment and consolidation of prefectural housing, and to create communal spaces that generate commercial, educational and medical functions, thereby improving residents’ quality of life and revitalize the region.</a:t>
            </a:r>
            <a:endParaRPr kumimoji="1" lang="en-US" altLang="ja-JP" sz="900" dirty="0">
              <a:solidFill>
                <a:schemeClr val="tx1"/>
              </a:solidFill>
              <a:ea typeface="游ゴシック"/>
            </a:endParaRPr>
          </a:p>
          <a:p>
            <a:pPr rtl="0"/>
            <a:r>
              <a:rPr lang="en-us" sz="1000" dirty="0">
                <a:solidFill>
                  <a:schemeClr val="tx1"/>
                </a:solidFill>
              </a:rPr>
              <a:t>　　　　　</a:t>
            </a:r>
            <a:endParaRPr kumimoji="1" lang="en-US" altLang="ja-JP" sz="1000" dirty="0">
              <a:solidFill>
                <a:schemeClr val="tx1"/>
              </a:solidFill>
            </a:endParaRPr>
          </a:p>
          <a:p>
            <a:pPr rtl="0">
              <a:spcBef>
                <a:spcPts val="300"/>
              </a:spcBef>
            </a:pPr>
            <a:r>
              <a:rPr lang="en-us" sz="1100" b="1" dirty="0">
                <a:solidFill>
                  <a:schemeClr val="tx1"/>
                </a:solidFill>
                <a:ea typeface="游ゴシック"/>
              </a:rPr>
              <a:t>　・Promoting area management activities in central Osaka</a:t>
            </a:r>
            <a:endParaRPr kumimoji="1" lang="en-US" altLang="ja-JP" sz="1100" dirty="0">
              <a:solidFill>
                <a:schemeClr val="tx1"/>
              </a:solidFill>
              <a:ea typeface="Meiryo UI"/>
            </a:endParaRPr>
          </a:p>
          <a:p>
            <a:pPr marL="460375" indent="-460375" rtl="0"/>
            <a:r>
              <a:rPr lang="en-us" sz="900" dirty="0">
                <a:solidFill>
                  <a:schemeClr val="tx1"/>
                </a:solidFill>
                <a:ea typeface="游ゴシック"/>
              </a:rPr>
              <a:t>　　　⇒ Effort</a:t>
            </a:r>
            <a:r>
              <a:rPr lang="en-US" sz="900" dirty="0">
                <a:solidFill>
                  <a:schemeClr val="tx1"/>
                </a:solidFill>
                <a:ea typeface="游ゴシック"/>
              </a:rPr>
              <a:t>s</a:t>
            </a:r>
            <a:r>
              <a:rPr lang="en-us" sz="900" dirty="0">
                <a:solidFill>
                  <a:schemeClr val="tx1"/>
                </a:solidFill>
                <a:ea typeface="游ゴシック"/>
              </a:rPr>
              <a:t> will be made to maintain and manage public facilities such as roads and improve the appeal of the city, through proactive initiatives by local residents and businesses (targeting Umeda, Nakanoshima, Midosuji, Namba, Tennoji, Abeno, Osaka Business Park, etc.).</a:t>
            </a:r>
            <a:endParaRPr kumimoji="1" lang="ja-JP" altLang="en-US" sz="900" strike="sngStrike" dirty="0">
              <a:solidFill>
                <a:schemeClr val="tx1"/>
              </a:solidFill>
              <a:ea typeface="游ゴシック"/>
            </a:endParaRPr>
          </a:p>
          <a:p>
            <a:pPr rtl="0"/>
            <a:r>
              <a:rPr lang="en-us" sz="1000" dirty="0">
                <a:solidFill>
                  <a:schemeClr val="tx1"/>
                </a:solidFill>
                <a:ea typeface="游ゴシック"/>
              </a:rPr>
              <a:t>　　　　　</a:t>
            </a:r>
            <a:endParaRPr lang="ja-JP" sz="1000" dirty="0">
              <a:solidFill>
                <a:schemeClr val="tx1"/>
              </a:solidFill>
              <a:ea typeface="游ゴシック"/>
              <a:cs typeface="Calibri"/>
            </a:endParaRPr>
          </a:p>
          <a:p>
            <a:pPr rtl="0">
              <a:spcBef>
                <a:spcPts val="300"/>
              </a:spcBef>
            </a:pPr>
            <a:r>
              <a:rPr lang="en-us" sz="1100" b="1" dirty="0">
                <a:solidFill>
                  <a:schemeClr val="tx1"/>
                </a:solidFill>
                <a:ea typeface="游ゴシック"/>
              </a:rPr>
              <a:t>　・Expanding the cycle network and using it to promote tourism and urban development</a:t>
            </a:r>
            <a:endParaRPr lang="en-US" altLang="ja-JP" sz="1100" b="1" dirty="0">
              <a:solidFill>
                <a:schemeClr val="tx1"/>
              </a:solidFill>
              <a:ea typeface="游ゴシック"/>
              <a:cs typeface="Calibri"/>
            </a:endParaRPr>
          </a:p>
          <a:p>
            <a:pPr marL="460375" indent="-460375" rtl="0"/>
            <a:r>
              <a:rPr lang="en-us" sz="900" dirty="0">
                <a:solidFill>
                  <a:schemeClr val="tx1"/>
                </a:solidFill>
              </a:rPr>
              <a:t>　　　⇒ In partnership with local authorities and the private sector, we will proceed with the development of cycle routes, while developing facilities for cyclists, such as cycle racks and rest areas, and enhancing the appeal of areas along the routes, thereby promoting tourism and revitalizing local communities through </a:t>
            </a:r>
            <a:r>
              <a:rPr lang="en-US" sz="900" dirty="0">
                <a:solidFill>
                  <a:schemeClr val="tx1"/>
                </a:solidFill>
              </a:rPr>
              <a:t>cycling</a:t>
            </a:r>
            <a:r>
              <a:rPr lang="en-us" sz="900" dirty="0">
                <a:solidFill>
                  <a:schemeClr val="tx1"/>
                </a:solidFill>
              </a:rPr>
              <a:t>.</a:t>
            </a:r>
            <a:endParaRPr kumimoji="1" lang="en-US" altLang="ja-JP" sz="900" dirty="0">
              <a:solidFill>
                <a:schemeClr val="tx1"/>
              </a:solidFill>
            </a:endParaRPr>
          </a:p>
          <a:p>
            <a:pPr rtl="0"/>
            <a:r>
              <a:rPr lang="en-us" sz="1000" dirty="0">
                <a:solidFill>
                  <a:schemeClr val="tx1"/>
                </a:solidFill>
              </a:rPr>
              <a:t>　　　　　</a:t>
            </a:r>
            <a:endParaRPr kumimoji="1" lang="en-US" altLang="ja-JP" sz="1000" dirty="0">
              <a:solidFill>
                <a:schemeClr val="tx1"/>
              </a:solidFill>
            </a:endParaRPr>
          </a:p>
          <a:p>
            <a:pPr rtl="0">
              <a:spcBef>
                <a:spcPts val="300"/>
              </a:spcBef>
            </a:pPr>
            <a:r>
              <a:rPr lang="en-us" sz="1100" b="1" dirty="0">
                <a:solidFill>
                  <a:schemeClr val="tx1"/>
                </a:solidFill>
              </a:rPr>
              <a:t>　・Revitalizing the Yodogawa waterway transport and developing the local area by utilizing resources along the river</a:t>
            </a:r>
            <a:endParaRPr kumimoji="1" lang="en-US" altLang="ja-JP" sz="1100" b="1" dirty="0">
              <a:solidFill>
                <a:schemeClr val="tx1"/>
              </a:solidFill>
            </a:endParaRPr>
          </a:p>
          <a:p>
            <a:pPr marL="460375" indent="-460375" rtl="0"/>
            <a:r>
              <a:rPr lang="en-us" sz="900" dirty="0">
                <a:solidFill>
                  <a:schemeClr val="tx1"/>
                </a:solidFill>
              </a:rPr>
              <a:t>　　　⇒ The national government, Osaka Prefecture and local authorities will work together </a:t>
            </a:r>
            <a:r>
              <a:rPr lang="en-US" sz="900" dirty="0">
                <a:solidFill>
                  <a:schemeClr val="tx1"/>
                </a:solidFill>
              </a:rPr>
              <a:t>to develop</a:t>
            </a:r>
            <a:r>
              <a:rPr lang="en-us" sz="900" dirty="0">
                <a:solidFill>
                  <a:schemeClr val="tx1"/>
                </a:solidFill>
              </a:rPr>
              <a:t> the waterway from Osaka Bay to Kyoto, made possible by the refurbishment of the Yodo River Weir Locks. These efforts include revitalizing Yodogawa waterway transport </a:t>
            </a:r>
            <a:r>
              <a:rPr lang="en-US" sz="900" dirty="0">
                <a:solidFill>
                  <a:schemeClr val="tx1"/>
                </a:solidFill>
              </a:rPr>
              <a:t>by promoting the </a:t>
            </a:r>
            <a:r>
              <a:rPr lang="en-us" sz="900" dirty="0">
                <a:solidFill>
                  <a:schemeClr val="tx1"/>
                </a:solidFill>
              </a:rPr>
              <a:t>appeal of river transport, developing transshipment ports and fostering private-sector-led creation of vibrancy, while utilizing local resources such as the Yodogawa waterway transport, the Yodogawa Riverside Cycle Line, the Kyo-kaido Road and other historic routes, and cultural resources, thereby promoting the development of riverside communities.</a:t>
            </a:r>
            <a:r>
              <a:rPr lang="en-us" sz="1000" dirty="0">
                <a:solidFill>
                  <a:schemeClr val="tx1"/>
                </a:solidFill>
                <a:ea typeface="游ゴシック"/>
              </a:rPr>
              <a:t>　　　　　</a:t>
            </a:r>
            <a:endParaRPr kumimoji="1" lang="en-US" sz="1000" dirty="0">
              <a:solidFill>
                <a:schemeClr val="tx1"/>
              </a:solidFill>
              <a:ea typeface="游ゴシック"/>
            </a:endParaRPr>
          </a:p>
          <a:p>
            <a:pPr rtl="0"/>
            <a:r>
              <a:rPr lang="en-us" sz="1000" dirty="0">
                <a:solidFill>
                  <a:schemeClr val="tx1"/>
                </a:solidFill>
                <a:ea typeface="游ゴシック"/>
              </a:rPr>
              <a:t>　　　　　</a:t>
            </a:r>
            <a:endParaRPr kumimoji="1" lang="en-US" sz="1000" dirty="0">
              <a:solidFill>
                <a:schemeClr val="tx1"/>
              </a:solidFill>
              <a:ea typeface="游ゴシック"/>
            </a:endParaRPr>
          </a:p>
          <a:p>
            <a:pPr rtl="0">
              <a:spcBef>
                <a:spcPts val="600"/>
              </a:spcBef>
            </a:pPr>
            <a:r>
              <a:rPr lang="en-us" sz="1200" b="1" dirty="0">
                <a:solidFill>
                  <a:schemeClr val="tx1"/>
                </a:solidFill>
                <a:ea typeface="游ゴシック"/>
                <a:cs typeface="Calibri"/>
              </a:rPr>
              <a:t>　</a:t>
            </a:r>
            <a:endParaRPr lang="en-US" altLang="ja-JP" sz="1200" dirty="0">
              <a:solidFill>
                <a:schemeClr val="tx1"/>
              </a:solidFill>
              <a:ea typeface="Meiryo UI"/>
              <a:cs typeface="Calibri"/>
            </a:endParaRPr>
          </a:p>
          <a:p>
            <a:pPr rtl="0">
              <a:spcBef>
                <a:spcPts val="600"/>
              </a:spcBef>
            </a:pPr>
            <a:r>
              <a:rPr lang="en-us" sz="1200" b="1" dirty="0">
                <a:solidFill>
                  <a:schemeClr val="tx1"/>
                </a:solidFill>
                <a:ea typeface="游ゴシック"/>
              </a:rPr>
              <a:t>　</a:t>
            </a:r>
            <a:endParaRPr lang="en-US" altLang="ja-JP" sz="1200" b="1" dirty="0">
              <a:solidFill>
                <a:schemeClr val="tx1"/>
              </a:solidFill>
              <a:ea typeface="游ゴシック"/>
              <a:cs typeface="Calibri"/>
            </a:endParaRPr>
          </a:p>
        </p:txBody>
      </p:sp>
      <p:sp>
        <p:nvSpPr>
          <p:cNvPr id="16" name="テキスト ボックス 15">
            <a:extLst>
              <a:ext uri="{FF2B5EF4-FFF2-40B4-BE49-F238E27FC236}">
                <a16:creationId xmlns:a16="http://schemas.microsoft.com/office/drawing/2014/main" id="{725AD9E5-A57E-499B-85F3-DF5DF7BAF073}"/>
              </a:ext>
            </a:extLst>
          </p:cNvPr>
          <p:cNvSpPr txBox="1"/>
          <p:nvPr/>
        </p:nvSpPr>
        <p:spPr>
          <a:xfrm>
            <a:off x="0" y="919713"/>
            <a:ext cx="8775940" cy="307777"/>
          </a:xfrm>
          <a:prstGeom prst="rect">
            <a:avLst/>
          </a:prstGeom>
          <a:noFill/>
          <a:ln>
            <a:noFill/>
          </a:ln>
        </p:spPr>
        <p:txBody>
          <a:bodyPr wrap="square" lIns="91440" tIns="45720" rIns="91440" bIns="45720" rtlCol="0" anchor="t">
            <a:spAutoFit/>
          </a:bodyPr>
          <a:lstStyle/>
          <a:p>
            <a:pPr marL="0" marR="0" lvl="0" indent="0" algn="l" defTabSz="653156" rtl="0" eaLnBrk="1" fontAlgn="auto" latinLnBrk="0" hangingPunct="1">
              <a:spcBef>
                <a:spcPts val="0"/>
              </a:spcBef>
              <a:spcAft>
                <a:spcPts val="0"/>
              </a:spcAft>
              <a:buClrTx/>
              <a:buSzTx/>
              <a:buFontTx/>
              <a:buNone/>
              <a:tabLst/>
              <a:defRPr/>
            </a:pPr>
            <a:r>
              <a:rPr lang="en-us" sz="1400" b="1" dirty="0">
                <a:ea typeface="BIZ UDゴシック"/>
                <a:cs typeface="HGP創英角ｺﾞｼｯｸUB" panose="020B0900000000000000" pitchFamily="50" charset="-128"/>
              </a:rPr>
              <a:t>(1) Urban development making use of regional unique characteristics, greenery, and abundant marine resources</a:t>
            </a:r>
            <a:endParaRPr lang="ja-JP" altLang="en-US" sz="1400" b="1" dirty="0">
              <a:ea typeface="BIZ UDゴシック"/>
              <a:cs typeface="HGP創英角ｺﾞｼｯｸUB" panose="020B0900000000000000" pitchFamily="50" charset="-128"/>
            </a:endParaRPr>
          </a:p>
        </p:txBody>
      </p:sp>
      <p:sp>
        <p:nvSpPr>
          <p:cNvPr id="18" name="四角形: 角を丸くする 17">
            <a:extLst>
              <a:ext uri="{FF2B5EF4-FFF2-40B4-BE49-F238E27FC236}">
                <a16:creationId xmlns:a16="http://schemas.microsoft.com/office/drawing/2014/main" id="{4A4D5EBD-307A-4B4F-BF77-5E98AF561688}"/>
              </a:ext>
            </a:extLst>
          </p:cNvPr>
          <p:cNvSpPr/>
          <p:nvPr/>
        </p:nvSpPr>
        <p:spPr>
          <a:xfrm>
            <a:off x="365414" y="1236597"/>
            <a:ext cx="9190478" cy="666965"/>
          </a:xfrm>
          <a:prstGeom prst="roundRect">
            <a:avLst>
              <a:gd name="adj" fmla="val 0"/>
            </a:avLst>
          </a:prstGeom>
          <a:solidFill>
            <a:schemeClr val="accent2">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p>
            <a:pPr marL="136525" indent="-136525" rtl="0"/>
            <a:r>
              <a:rPr lang="en-us" sz="900" dirty="0">
                <a:solidFill>
                  <a:schemeClr val="tx1"/>
                </a:solidFill>
                <a:ea typeface="游ゴシック"/>
              </a:rPr>
              <a:t>○ Capitalizing on the region’s unique characteristics, effort</a:t>
            </a:r>
            <a:r>
              <a:rPr lang="en-US" sz="900" dirty="0">
                <a:solidFill>
                  <a:schemeClr val="tx1"/>
                </a:solidFill>
                <a:ea typeface="游ゴシック"/>
              </a:rPr>
              <a:t>s</a:t>
            </a:r>
            <a:r>
              <a:rPr lang="en-us" sz="900" dirty="0">
                <a:solidFill>
                  <a:schemeClr val="tx1"/>
                </a:solidFill>
                <a:ea typeface="游ゴシック"/>
              </a:rPr>
              <a:t> will be made to build communities that bring together a variety of stakeholders in areas such as the Minamikawachi region as well as communities that </a:t>
            </a:r>
            <a:r>
              <a:rPr lang="en-US" sz="900" b="1" dirty="0">
                <a:solidFill>
                  <a:schemeClr val="tx1"/>
                </a:solidFill>
                <a:ea typeface="游ゴシック"/>
              </a:rPr>
              <a:t>revitalize</a:t>
            </a:r>
            <a:r>
              <a:rPr lang="en-us" sz="900" b="1" dirty="0">
                <a:solidFill>
                  <a:schemeClr val="tx1"/>
                </a:solidFill>
                <a:ea typeface="游ゴシック"/>
              </a:rPr>
              <a:t> residential areas</a:t>
            </a:r>
            <a:r>
              <a:rPr lang="en-us" sz="900" dirty="0">
                <a:solidFill>
                  <a:schemeClr val="tx1"/>
                </a:solidFill>
                <a:ea typeface="游ゴシック"/>
              </a:rPr>
              <a:t> through new town revitalization and also utilize </a:t>
            </a:r>
            <a:r>
              <a:rPr lang="en-us" sz="900" b="1" dirty="0">
                <a:solidFill>
                  <a:schemeClr val="tx1"/>
                </a:solidFill>
                <a:ea typeface="游ゴシック"/>
              </a:rPr>
              <a:t>bicycle networks </a:t>
            </a:r>
            <a:r>
              <a:rPr lang="en-us" sz="900" dirty="0">
                <a:solidFill>
                  <a:schemeClr val="tx1"/>
                </a:solidFill>
                <a:ea typeface="游ゴシック"/>
              </a:rPr>
              <a:t>and the </a:t>
            </a:r>
            <a:r>
              <a:rPr lang="en-us" sz="900" b="1" dirty="0">
                <a:solidFill>
                  <a:schemeClr val="tx1"/>
                </a:solidFill>
                <a:ea typeface="游ゴシック"/>
              </a:rPr>
              <a:t>Yodogawa waterway transport</a:t>
            </a:r>
            <a:r>
              <a:rPr lang="en-us" sz="900" dirty="0">
                <a:solidFill>
                  <a:schemeClr val="tx1"/>
                </a:solidFill>
                <a:ea typeface="游ゴシック"/>
              </a:rPr>
              <a:t>.</a:t>
            </a:r>
            <a:r>
              <a:rPr lang="en-us" sz="900" b="1" dirty="0">
                <a:solidFill>
                  <a:schemeClr val="tx1"/>
                </a:solidFill>
                <a:ea typeface="游ゴシック"/>
              </a:rPr>
              <a:t>　</a:t>
            </a:r>
            <a:endParaRPr lang="en-US" sz="900" dirty="0">
              <a:solidFill>
                <a:schemeClr val="tx1"/>
              </a:solidFill>
              <a:ea typeface="游ゴシック"/>
              <a:cs typeface="Calibri"/>
            </a:endParaRPr>
          </a:p>
          <a:p>
            <a:pPr marL="136525" indent="-136525" rtl="0"/>
            <a:r>
              <a:rPr lang="en-us" sz="900" dirty="0">
                <a:solidFill>
                  <a:schemeClr val="tx1"/>
                </a:solidFill>
                <a:ea typeface="游ゴシック"/>
              </a:rPr>
              <a:t>○ Effort will be made to </a:t>
            </a:r>
            <a:r>
              <a:rPr lang="en-us" sz="900" b="1" dirty="0">
                <a:solidFill>
                  <a:schemeClr val="tx1"/>
                </a:solidFill>
                <a:ea typeface="游ゴシック"/>
              </a:rPr>
              <a:t>create pleasant, green urban environments </a:t>
            </a:r>
            <a:r>
              <a:rPr lang="en-us" sz="900" dirty="0">
                <a:solidFill>
                  <a:schemeClr val="tx1"/>
                </a:solidFill>
                <a:ea typeface="游ゴシック"/>
              </a:rPr>
              <a:t>in areas such as Umekita, Yumeshima and Midosuji.</a:t>
            </a:r>
            <a:endParaRPr lang="en-US" sz="900" dirty="0">
              <a:solidFill>
                <a:schemeClr val="tx1"/>
              </a:solidFill>
              <a:ea typeface="游ゴシック"/>
            </a:endParaRPr>
          </a:p>
          <a:p>
            <a:pPr marL="136525" indent="-136525" rtl="0"/>
            <a:r>
              <a:rPr lang="en-us" sz="900" dirty="0">
                <a:solidFill>
                  <a:schemeClr val="tx1"/>
                </a:solidFill>
                <a:ea typeface="游ゴシック"/>
              </a:rPr>
              <a:t>○ In Osaka Bay, initiatives to restore the environment including the regeneration of seaweed beds are being implemented </a:t>
            </a:r>
            <a:r>
              <a:rPr lang="en-us" sz="900" b="1" dirty="0">
                <a:solidFill>
                  <a:schemeClr val="tx1"/>
                </a:solidFill>
                <a:ea typeface="游ゴシック"/>
              </a:rPr>
              <a:t>while actively revitalizing fishing ports</a:t>
            </a:r>
            <a:r>
              <a:rPr lang="en-us" sz="900" dirty="0">
                <a:solidFill>
                  <a:schemeClr val="tx1"/>
                </a:solidFill>
                <a:ea typeface="游ゴシック"/>
              </a:rPr>
              <a:t>.</a:t>
            </a:r>
            <a:endParaRPr kumimoji="1" lang="en-US" altLang="ja-JP" sz="900" dirty="0">
              <a:solidFill>
                <a:schemeClr val="tx1"/>
              </a:solidFill>
              <a:ea typeface="游ゴシック"/>
            </a:endParaRPr>
          </a:p>
        </p:txBody>
      </p:sp>
      <p:sp>
        <p:nvSpPr>
          <p:cNvPr id="8" name="正方形/長方形 7">
            <a:extLst>
              <a:ext uri="{FF2B5EF4-FFF2-40B4-BE49-F238E27FC236}">
                <a16:creationId xmlns:a16="http://schemas.microsoft.com/office/drawing/2014/main" id="{C0B3DFDE-78C4-436F-A742-C2440537A06A}"/>
              </a:ext>
            </a:extLst>
          </p:cNvPr>
          <p:cNvSpPr/>
          <p:nvPr/>
        </p:nvSpPr>
        <p:spPr>
          <a:xfrm>
            <a:off x="0" y="68851"/>
            <a:ext cx="9906000" cy="400110"/>
          </a:xfrm>
          <a:prstGeom prst="rect">
            <a:avLst/>
          </a:prstGeom>
          <a:noFill/>
        </p:spPr>
        <p:txBody>
          <a:bodyPr wrap="square" lIns="91440" tIns="45720" rIns="91440" bIns="45720" rtlCol="0" anchor="t">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2000" b="1" i="0" u="none" strike="noStrike" kern="1200" cap="none" spc="0" normalizeH="0" noProof="0" dirty="0">
                <a:ln>
                  <a:noFill/>
                </a:ln>
                <a:solidFill>
                  <a:prstClr val="white"/>
                </a:solidFill>
                <a:effectLst/>
                <a:uLnTx/>
                <a:uFillTx/>
                <a:ea typeface="HGS創英角ｺﾞｼｯｸUB"/>
              </a:rPr>
              <a:t>5. A City with </a:t>
            </a:r>
            <a:r>
              <a:rPr lang="en-US" sz="2000" b="1" i="0" u="none" strike="noStrike" kern="1200" cap="none" spc="0" normalizeH="0" noProof="0" dirty="0">
                <a:ln>
                  <a:noFill/>
                </a:ln>
                <a:solidFill>
                  <a:prstClr val="white"/>
                </a:solidFill>
                <a:effectLst/>
                <a:uLnTx/>
                <a:uFillTx/>
                <a:ea typeface="HGS創英角ｺﾞｼｯｸUB"/>
              </a:rPr>
              <a:t>A</a:t>
            </a:r>
            <a:r>
              <a:rPr lang="en-us" sz="2000" b="1" i="0" u="none" strike="noStrike" kern="1200" cap="none" spc="0" normalizeH="0" noProof="0" dirty="0">
                <a:ln>
                  <a:noFill/>
                </a:ln>
                <a:solidFill>
                  <a:prstClr val="white"/>
                </a:solidFill>
                <a:effectLst/>
                <a:uLnTx/>
                <a:uFillTx/>
                <a:ea typeface="HGS創英角ｺﾞｼｯｸUB"/>
              </a:rPr>
              <a:t>dvanced </a:t>
            </a:r>
            <a:r>
              <a:rPr lang="en-US" sz="2000" b="1" dirty="0">
                <a:solidFill>
                  <a:prstClr val="white"/>
                </a:solidFill>
                <a:ea typeface="HGS創英角ｺﾞｼｯｸUB"/>
              </a:rPr>
              <a:t>U</a:t>
            </a:r>
            <a:r>
              <a:rPr lang="en-us" sz="2000" b="1" i="0" u="none" strike="noStrike" kern="1200" cap="none" spc="0" normalizeH="0" noProof="0" dirty="0">
                <a:ln>
                  <a:noFill/>
                </a:ln>
                <a:solidFill>
                  <a:prstClr val="white"/>
                </a:solidFill>
                <a:effectLst/>
                <a:uLnTx/>
                <a:uFillTx/>
                <a:ea typeface="HGS創英角ｺﾞｼｯｸUB"/>
              </a:rPr>
              <a:t>rban </a:t>
            </a:r>
            <a:r>
              <a:rPr lang="en-US" sz="2000" b="1" dirty="0">
                <a:solidFill>
                  <a:prstClr val="white"/>
                </a:solidFill>
                <a:ea typeface="HGS創英角ｺﾞｼｯｸUB"/>
              </a:rPr>
              <a:t>F</a:t>
            </a:r>
            <a:r>
              <a:rPr lang="en-us" sz="2000" b="1" i="0" u="none" strike="noStrike" kern="1200" cap="none" spc="0" normalizeH="0" noProof="0" dirty="0">
                <a:ln>
                  <a:noFill/>
                </a:ln>
                <a:solidFill>
                  <a:prstClr val="white"/>
                </a:solidFill>
                <a:effectLst/>
                <a:uLnTx/>
                <a:uFillTx/>
                <a:ea typeface="HGS創英角ｺﾞｼｯｸUB"/>
              </a:rPr>
              <a:t>unctions that </a:t>
            </a:r>
            <a:r>
              <a:rPr lang="en-US" sz="2000" b="1" i="0" u="none" strike="noStrike" kern="1200" cap="none" spc="0" normalizeH="0" noProof="0" dirty="0">
                <a:ln>
                  <a:noFill/>
                </a:ln>
                <a:solidFill>
                  <a:prstClr val="white"/>
                </a:solidFill>
                <a:effectLst/>
                <a:uLnTx/>
                <a:uFillTx/>
                <a:ea typeface="HGS創英角ｺﾞｼｯｸUB"/>
              </a:rPr>
              <a:t>S</a:t>
            </a:r>
            <a:r>
              <a:rPr lang="en-us" sz="2000" b="1" i="0" u="none" strike="noStrike" kern="1200" cap="none" spc="0" normalizeH="0" noProof="0" dirty="0">
                <a:ln>
                  <a:noFill/>
                </a:ln>
                <a:solidFill>
                  <a:prstClr val="white"/>
                </a:solidFill>
                <a:effectLst/>
                <a:uLnTx/>
                <a:uFillTx/>
                <a:ea typeface="HGS創英角ｺﾞｼｯｸUB"/>
              </a:rPr>
              <a:t>upport </a:t>
            </a:r>
            <a:r>
              <a:rPr lang="en-US" sz="2000" b="1" dirty="0">
                <a:solidFill>
                  <a:prstClr val="white"/>
                </a:solidFill>
                <a:ea typeface="HGS創英角ｺﾞｼｯｸUB"/>
              </a:rPr>
              <a:t>G</a:t>
            </a:r>
            <a:r>
              <a:rPr lang="en-us" sz="2000" b="1" i="0" u="none" strike="noStrike" kern="1200" cap="none" spc="0" normalizeH="0" noProof="0" dirty="0">
                <a:ln>
                  <a:noFill/>
                </a:ln>
                <a:solidFill>
                  <a:prstClr val="white"/>
                </a:solidFill>
                <a:effectLst/>
                <a:uLnTx/>
                <a:uFillTx/>
                <a:ea typeface="HGS創英角ｺﾞｼｯｸUB"/>
              </a:rPr>
              <a:t>rowth</a:t>
            </a:r>
          </a:p>
        </p:txBody>
      </p:sp>
      <p:sp>
        <p:nvSpPr>
          <p:cNvPr id="5" name="スライド番号プレースホルダー 1">
            <a:extLst>
              <a:ext uri="{FF2B5EF4-FFF2-40B4-BE49-F238E27FC236}">
                <a16:creationId xmlns:a16="http://schemas.microsoft.com/office/drawing/2014/main" id="{B299F208-EEC0-4654-582F-8A3CE31310EF}"/>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ja-JP" altLang="en-US" smtClean="0">
                <a:latin typeface="+mn-lt"/>
              </a:rPr>
              <a:pPr rtl="0"/>
              <a:t>63</a:t>
            </a:fld>
            <a:endParaRPr kumimoji="1" lang="ja-JP" altLang="en-US">
              <a:latin typeface="+mn-lt"/>
            </a:endParaRPr>
          </a:p>
        </p:txBody>
      </p:sp>
      <p:sp>
        <p:nvSpPr>
          <p:cNvPr id="9" name="テキスト ボックス 8">
            <a:extLst>
              <a:ext uri="{FF2B5EF4-FFF2-40B4-BE49-F238E27FC236}">
                <a16:creationId xmlns:a16="http://schemas.microsoft.com/office/drawing/2014/main" id="{9CB8F914-003C-435D-914C-C2ECE5824CDD}"/>
              </a:ext>
            </a:extLst>
          </p:cNvPr>
          <p:cNvSpPr txBox="1"/>
          <p:nvPr/>
        </p:nvSpPr>
        <p:spPr>
          <a:xfrm>
            <a:off x="0" y="572053"/>
            <a:ext cx="6098400" cy="338554"/>
          </a:xfrm>
          <a:prstGeom prst="rect">
            <a:avLst/>
          </a:prstGeom>
          <a:noFill/>
          <a:ln>
            <a:noFill/>
          </a:ln>
        </p:spPr>
        <p:txBody>
          <a:bodyPr wrap="square" lIns="91440" tIns="45720" rIns="91440" bIns="45720" rtlCol="0" anchor="t">
            <a:spAutoFit/>
          </a:bodyPr>
          <a:lstStyle/>
          <a:p>
            <a:pPr marL="0" marR="0" lvl="0" indent="0" algn="l" defTabSz="653156" rtl="0" eaLnBrk="1" fontAlgn="auto" latinLnBrk="0" hangingPunct="1">
              <a:spcBef>
                <a:spcPts val="0"/>
              </a:spcBef>
              <a:spcAft>
                <a:spcPts val="0"/>
              </a:spcAft>
              <a:buClrTx/>
              <a:buSzTx/>
              <a:buFontTx/>
              <a:buNone/>
              <a:tabLst/>
              <a:defRPr/>
            </a:pPr>
            <a:r>
              <a:rPr lang="en-us" sz="1600" b="1" dirty="0">
                <a:ea typeface="BIZ UDゴシック"/>
                <a:cs typeface="HGP創英角ｺﾞｼｯｸUB" panose="020B0900000000000000" pitchFamily="50" charset="-128"/>
              </a:rPr>
              <a:t>[Policy Direction]  </a:t>
            </a:r>
            <a:r>
              <a:rPr lang="en-us" sz="1600" b="1" u="sng" dirty="0">
                <a:ea typeface="BIZ UDゴシック"/>
                <a:cs typeface="HGP創英角ｺﾞｼｯｸUB" panose="020B0900000000000000" pitchFamily="50" charset="-128"/>
              </a:rPr>
              <a:t>[3] Community development</a:t>
            </a:r>
            <a:endParaRPr kumimoji="1" lang="en-US" altLang="ja-JP" sz="1600" b="1" u="sng" dirty="0">
              <a:ea typeface="BIZ UDゴシック"/>
              <a:cs typeface="HGP創英角ｺﾞｼｯｸUB" panose="020B0900000000000000" pitchFamily="50" charset="-128"/>
            </a:endParaRPr>
          </a:p>
        </p:txBody>
      </p:sp>
    </p:spTree>
    <p:extLst>
      <p:ext uri="{BB962C8B-B14F-4D97-AF65-F5344CB8AC3E}">
        <p14:creationId xmlns:p14="http://schemas.microsoft.com/office/powerpoint/2010/main" val="26535620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BCD15A6B-9844-47CF-851E-3868A5A07F0C}"/>
              </a:ext>
            </a:extLst>
          </p:cNvPr>
          <p:cNvSpPr/>
          <p:nvPr/>
        </p:nvSpPr>
        <p:spPr>
          <a:xfrm>
            <a:off x="202391" y="3500954"/>
            <a:ext cx="9495274" cy="1565163"/>
          </a:xfrm>
          <a:prstGeom prst="rect">
            <a:avLst/>
          </a:prstGeom>
          <a:solidFill>
            <a:schemeClr val="bg1"/>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spcBef>
                <a:spcPts val="300"/>
              </a:spcBef>
            </a:pPr>
            <a:r>
              <a:rPr lang="en-us" sz="1100" b="1" dirty="0">
                <a:solidFill>
                  <a:schemeClr val="tx1"/>
                </a:solidFill>
              </a:rPr>
              <a:t>3) Creating beautiful and abundant oceans</a:t>
            </a:r>
            <a:endParaRPr kumimoji="1" lang="en-US" altLang="ja-JP" sz="1100" b="1" dirty="0">
              <a:solidFill>
                <a:schemeClr val="tx1"/>
              </a:solidFill>
            </a:endParaRPr>
          </a:p>
          <a:p>
            <a:pPr rtl="0">
              <a:spcBef>
                <a:spcPts val="300"/>
              </a:spcBef>
              <a:defRPr/>
            </a:pPr>
            <a:r>
              <a:rPr lang="en-us" sz="1100" b="1" dirty="0">
                <a:solidFill>
                  <a:schemeClr val="tx1"/>
                </a:solidFill>
                <a:ea typeface="游ゴシック"/>
              </a:rPr>
              <a:t>　・Implementing environmental improvement, including the creation and restoration of blue carbon ecosystems in Osaka Bay</a:t>
            </a:r>
            <a:endParaRPr lang="ja-JP" sz="1100" dirty="0">
              <a:solidFill>
                <a:schemeClr val="tx1"/>
              </a:solidFill>
              <a:ea typeface="游ゴシック"/>
            </a:endParaRPr>
          </a:p>
          <a:p>
            <a:pPr marL="454025" indent="-454025" rtl="0">
              <a:defRPr/>
            </a:pPr>
            <a:r>
              <a:rPr lang="en-us" sz="900" b="0" i="0" u="none" strike="noStrike" kern="1200" cap="none" spc="0" normalizeH="0" noProof="0" dirty="0">
                <a:ln>
                  <a:noFill/>
                </a:ln>
                <a:solidFill>
                  <a:schemeClr val="tx1"/>
                </a:solidFill>
                <a:effectLst/>
                <a:uLnTx/>
                <a:uFillTx/>
                <a:ea typeface="游ゴシック"/>
                <a:cs typeface="+mn-cs"/>
              </a:rPr>
              <a:t>　　　⇒ To realize the “Osaka Bay MOBA Link Initiative,” which aims to encircle the Osaka Bay coastline with seaweed beds, we will promote </a:t>
            </a:r>
            <a:r>
              <a:rPr lang="en-US" sz="900" dirty="0">
                <a:solidFill>
                  <a:schemeClr val="tx1"/>
                </a:solidFill>
                <a:ea typeface="游ゴシック"/>
              </a:rPr>
              <a:t>efforts to create </a:t>
            </a:r>
            <a:r>
              <a:rPr lang="en-us" sz="900" b="0" i="0" u="none" strike="noStrike" kern="1200" cap="none" spc="0" normalizeH="0" noProof="0" dirty="0">
                <a:ln>
                  <a:noFill/>
                </a:ln>
                <a:solidFill>
                  <a:schemeClr val="tx1"/>
                </a:solidFill>
                <a:effectLst/>
                <a:uLnTx/>
                <a:uFillTx/>
                <a:ea typeface="游ゴシック"/>
                <a:cs typeface="+mn-cs"/>
              </a:rPr>
              <a:t>seaweed bed</a:t>
            </a:r>
            <a:r>
              <a:rPr lang="en-US" sz="900" b="0" i="0" u="none" strike="noStrike" kern="1200" cap="none" spc="0" normalizeH="0" noProof="0" dirty="0">
                <a:ln>
                  <a:noFill/>
                </a:ln>
                <a:solidFill>
                  <a:schemeClr val="tx1"/>
                </a:solidFill>
                <a:effectLst/>
                <a:uLnTx/>
                <a:uFillTx/>
                <a:ea typeface="游ゴシック"/>
                <a:cs typeface="+mn-cs"/>
              </a:rPr>
              <a:t>s</a:t>
            </a:r>
            <a:r>
              <a:rPr lang="en-us" sz="900" b="0" i="0" u="none" strike="noStrike" kern="1200" cap="none" spc="0" normalizeH="0" noProof="0" dirty="0">
                <a:ln>
                  <a:noFill/>
                </a:ln>
                <a:solidFill>
                  <a:schemeClr val="tx1"/>
                </a:solidFill>
                <a:effectLst/>
                <a:uLnTx/>
                <a:uFillTx/>
                <a:ea typeface="游ゴシック"/>
                <a:cs typeface="+mn-cs"/>
              </a:rPr>
              <a:t> by companies, including members of the Osaka Bay Blue Carbon Ecosystem Alliance (MOBA), through </a:t>
            </a:r>
            <a:r>
              <a:rPr lang="en-US" sz="900" b="0" i="0" u="none" strike="noStrike" kern="1200" cap="none" spc="0" normalizeH="0" noProof="0" dirty="0">
                <a:ln>
                  <a:noFill/>
                </a:ln>
                <a:solidFill>
                  <a:schemeClr val="tx1"/>
                </a:solidFill>
                <a:effectLst/>
                <a:uLnTx/>
                <a:uFillTx/>
                <a:ea typeface="游ゴシック"/>
                <a:cs typeface="+mn-cs"/>
              </a:rPr>
              <a:t>the use of</a:t>
            </a:r>
            <a:r>
              <a:rPr lang="en-us" sz="900" b="0" i="0" u="none" strike="noStrike" kern="1200" cap="none" spc="0" normalizeH="0" noProof="0" dirty="0">
                <a:ln>
                  <a:noFill/>
                </a:ln>
                <a:solidFill>
                  <a:schemeClr val="tx1"/>
                </a:solidFill>
                <a:effectLst/>
                <a:uLnTx/>
                <a:uFillTx/>
                <a:ea typeface="游ゴシック"/>
                <a:cs typeface="+mn-cs"/>
              </a:rPr>
              <a:t> the J-Blue Credit system to generate economic value from marine conservation and providing effective methods for creating seaweed beds. </a:t>
            </a:r>
            <a:r>
              <a:rPr lang="en-us" sz="900" dirty="0">
                <a:solidFill>
                  <a:schemeClr val="tx1"/>
                </a:solidFill>
                <a:ea typeface="游ゴシック"/>
              </a:rPr>
              <a:t>　</a:t>
            </a:r>
            <a:r>
              <a:rPr lang="en-us" sz="1000" dirty="0">
                <a:solidFill>
                  <a:schemeClr val="tx1"/>
                </a:solidFill>
                <a:ea typeface="游ゴシック"/>
              </a:rPr>
              <a:t>　　　　</a:t>
            </a:r>
            <a:endParaRPr lang="en-US" altLang="ja-JP" sz="1000" b="0" i="0" u="none" strike="noStrike" kern="1200" cap="none" spc="0" normalizeH="0" baseline="0" noProof="0" dirty="0">
              <a:ln>
                <a:noFill/>
              </a:ln>
              <a:solidFill>
                <a:schemeClr val="tx1"/>
              </a:solidFill>
              <a:effectLst/>
              <a:uLnTx/>
              <a:uFillTx/>
              <a:ea typeface="游ゴシック"/>
              <a:cs typeface="Calibri"/>
            </a:endParaRPr>
          </a:p>
          <a:p>
            <a:pPr rtl="0">
              <a:spcBef>
                <a:spcPts val="300"/>
              </a:spcBef>
              <a:defRPr/>
            </a:pPr>
            <a:r>
              <a:rPr lang="en-us" sz="1100" b="1" i="0" u="none" strike="noStrike" kern="1200" cap="none" spc="0" normalizeH="0" noProof="0" dirty="0">
                <a:ln>
                  <a:noFill/>
                </a:ln>
                <a:solidFill>
                  <a:schemeClr val="tx1"/>
                </a:solidFill>
                <a:effectLst/>
                <a:uLnTx/>
                <a:uFillTx/>
                <a:ea typeface="游ゴシック"/>
              </a:rPr>
              <a:t>　・Enhancing the appeal and functionality of fishing ports, spurred by the National Convention for the Development of an Abundantly Productive Sea</a:t>
            </a:r>
            <a:endParaRPr lang="ja-JP" sz="1100" dirty="0">
              <a:solidFill>
                <a:schemeClr val="tx1"/>
              </a:solidFill>
              <a:ea typeface="游ゴシック"/>
            </a:endParaRPr>
          </a:p>
          <a:p>
            <a:pPr marL="442913" marR="0" lvl="0" indent="-442913"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schemeClr val="tx1"/>
                </a:solidFill>
                <a:effectLst/>
                <a:uLnTx/>
                <a:uFillTx/>
                <a:ea typeface="游ゴシック"/>
                <a:cs typeface="+mn-cs"/>
              </a:rPr>
              <a:t>　　　⇒ Taking the National Convention for the Development of an Abundantly Productive Sea, to be held in Osaka in 2026 for the first time, as an opportunity, we will promote marine industries by providing fishing experiences to know the attractiveness of fishing ports, open-air markets, and aquaculture, while strengthen the functions of fishing ports by streamlining fishing operations and distribution through the use of IT and other technologies.　　</a:t>
            </a:r>
            <a:endParaRPr kumimoji="1" lang="en-US" altLang="ja-JP" sz="900" b="0" i="0" u="none" strike="noStrike" kern="1200" cap="none" spc="0" normalizeH="0" baseline="0" noProof="0" dirty="0">
              <a:ln>
                <a:noFill/>
              </a:ln>
              <a:solidFill>
                <a:schemeClr val="tx1"/>
              </a:solidFill>
              <a:effectLst/>
              <a:uLnTx/>
              <a:uFillTx/>
              <a:ea typeface="游ゴシック"/>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schemeClr val="tx1"/>
                </a:solidFill>
                <a:effectLst/>
                <a:uLnTx/>
                <a:uFillTx/>
                <a:ea typeface="游ゴシック" panose="020B0400000000000000" pitchFamily="50" charset="-128"/>
                <a:cs typeface="+mn-cs"/>
              </a:rPr>
              <a:t>　　　　　</a:t>
            </a:r>
          </a:p>
        </p:txBody>
      </p:sp>
      <p:sp>
        <p:nvSpPr>
          <p:cNvPr id="4" name="正方形/長方形 3">
            <a:extLst>
              <a:ext uri="{FF2B5EF4-FFF2-40B4-BE49-F238E27FC236}">
                <a16:creationId xmlns:a16="http://schemas.microsoft.com/office/drawing/2014/main" id="{B34B5A97-02A6-49B7-B7FF-460289A0FD1B}"/>
              </a:ext>
            </a:extLst>
          </p:cNvPr>
          <p:cNvSpPr/>
          <p:nvPr/>
        </p:nvSpPr>
        <p:spPr>
          <a:xfrm>
            <a:off x="205363" y="232943"/>
            <a:ext cx="9495274" cy="3131360"/>
          </a:xfrm>
          <a:prstGeom prst="rect">
            <a:avLst/>
          </a:prstGeom>
          <a:solidFill>
            <a:schemeClr val="bg1"/>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spcBef>
                <a:spcPts val="300"/>
              </a:spcBef>
            </a:pPr>
            <a:r>
              <a:rPr lang="en-us" sz="1100" b="1" dirty="0">
                <a:solidFill>
                  <a:schemeClr val="tx1"/>
                </a:solidFill>
                <a:ea typeface="游ゴシック"/>
              </a:rPr>
              <a:t>2) Promoting the creation of a pleasant, green town</a:t>
            </a:r>
            <a:endParaRPr lang="en-US" sz="1100" dirty="0">
              <a:solidFill>
                <a:schemeClr val="tx1"/>
              </a:solidFill>
              <a:ea typeface="Calibri"/>
              <a:cs typeface="Calibri"/>
            </a:endParaRPr>
          </a:p>
          <a:p>
            <a:pPr rtl="0">
              <a:spcBef>
                <a:spcPts val="300"/>
              </a:spcBef>
            </a:pPr>
            <a:r>
              <a:rPr lang="en-us" sz="1100" b="1" dirty="0">
                <a:solidFill>
                  <a:schemeClr val="tx1"/>
                </a:solidFill>
                <a:ea typeface="游ゴシック"/>
              </a:rPr>
              <a:t>　・Promoting the Umekita Phase 2 development, centered on “greenery” that envelops the entire town</a:t>
            </a:r>
            <a:endParaRPr lang="en-US" sz="1100" dirty="0">
              <a:solidFill>
                <a:schemeClr val="tx1"/>
              </a:solidFill>
              <a:ea typeface="游ゴシック"/>
            </a:endParaRPr>
          </a:p>
          <a:p>
            <a:pPr rtl="0"/>
            <a:r>
              <a:rPr lang="en-us" sz="900" dirty="0">
                <a:solidFill>
                  <a:schemeClr val="tx1"/>
                </a:solidFill>
                <a:ea typeface="游ゴシック"/>
              </a:rPr>
              <a:t>　　　⇒ Building new relationships between cities, people, nature, and the environment and creating new urban spaces that embody a unique charm and play an integral part of the city’s culture</a:t>
            </a:r>
            <a:endParaRPr lang="en-US" altLang="ja-JP" sz="900" dirty="0">
              <a:solidFill>
                <a:schemeClr val="tx1"/>
              </a:solidFill>
              <a:ea typeface="游ゴシック"/>
              <a:cs typeface="Calibri"/>
            </a:endParaRPr>
          </a:p>
          <a:p>
            <a:pPr rtl="0">
              <a:spcBef>
                <a:spcPts val="300"/>
              </a:spcBef>
            </a:pPr>
            <a:r>
              <a:rPr lang="en-us" sz="1100" b="1" dirty="0">
                <a:solidFill>
                  <a:schemeClr val="tx1"/>
                </a:solidFill>
                <a:ea typeface="游ゴシック"/>
              </a:rPr>
              <a:t>　・Preserving features such as the “Forest of Tranquility” in the development of the former Expo site</a:t>
            </a:r>
            <a:endParaRPr lang="en-US" altLang="ja-JP" sz="1100" b="1" dirty="0">
              <a:solidFill>
                <a:schemeClr val="tx1"/>
              </a:solidFill>
              <a:ea typeface="游ゴシック"/>
              <a:cs typeface="Calibri"/>
            </a:endParaRPr>
          </a:p>
          <a:p>
            <a:pPr marL="460375" indent="-460375" rtl="0"/>
            <a:r>
              <a:rPr lang="en-us" sz="900" dirty="0">
                <a:solidFill>
                  <a:schemeClr val="tx1"/>
                </a:solidFill>
                <a:ea typeface="游ゴシック"/>
              </a:rPr>
              <a:t>　　　⇒ Based on the concept of the “Forest of Tranquility,” which embodies the Expo’s theme by welcoming the “life” of trees, plants, and flowers, we will develop green spaces utilizing trees as part of entire urban planning efforts.</a:t>
            </a:r>
            <a:endParaRPr lang="en-US" altLang="ja-JP" sz="900" dirty="0">
              <a:solidFill>
                <a:schemeClr val="tx1"/>
              </a:solidFill>
              <a:ea typeface="游ゴシック"/>
              <a:cs typeface="Calibri"/>
            </a:endParaRPr>
          </a:p>
          <a:p>
            <a:pPr rtl="0">
              <a:spcBef>
                <a:spcPts val="300"/>
              </a:spcBef>
            </a:pPr>
            <a:r>
              <a:rPr lang="en-us" sz="1100" b="1" dirty="0">
                <a:solidFill>
                  <a:schemeClr val="tx1"/>
                </a:solidFill>
                <a:ea typeface="游ゴシック"/>
              </a:rPr>
              <a:t>　・Developing green, relaxing, and spacious pedestrian area</a:t>
            </a:r>
            <a:r>
              <a:rPr lang="en-US" sz="1100" b="1" dirty="0">
                <a:solidFill>
                  <a:schemeClr val="tx1"/>
                </a:solidFill>
                <a:ea typeface="游ゴシック"/>
              </a:rPr>
              <a:t>s</a:t>
            </a:r>
            <a:r>
              <a:rPr lang="en-us" sz="1100" b="1" dirty="0">
                <a:solidFill>
                  <a:schemeClr val="tx1"/>
                </a:solidFill>
                <a:ea typeface="游ゴシック"/>
              </a:rPr>
              <a:t> along Midosuji</a:t>
            </a:r>
            <a:endParaRPr lang="en-US" altLang="ja-JP" sz="1100" b="1" dirty="0">
              <a:solidFill>
                <a:schemeClr val="tx1"/>
              </a:solidFill>
              <a:ea typeface="游ゴシック"/>
              <a:cs typeface="Calibri"/>
            </a:endParaRPr>
          </a:p>
          <a:p>
            <a:pPr marL="460375" indent="-460375" rtl="0"/>
            <a:r>
              <a:rPr lang="en-us" sz="900" dirty="0">
                <a:solidFill>
                  <a:schemeClr val="tx1"/>
                </a:solidFill>
                <a:ea typeface="游ゴシック"/>
              </a:rPr>
              <a:t>　　　⇒ Through collaboration between the public and private sectors, effort</a:t>
            </a:r>
            <a:r>
              <a:rPr lang="en-US" sz="900" dirty="0">
                <a:solidFill>
                  <a:schemeClr val="tx1"/>
                </a:solidFill>
                <a:ea typeface="游ゴシック"/>
              </a:rPr>
              <a:t>s</a:t>
            </a:r>
            <a:r>
              <a:rPr lang="en-us" sz="900" dirty="0">
                <a:solidFill>
                  <a:schemeClr val="tx1"/>
                </a:solidFill>
                <a:ea typeface="游ゴシック"/>
              </a:rPr>
              <a:t> will be made to redevelop green, spacious, and well-</a:t>
            </a:r>
            <a:r>
              <a:rPr lang="en-US" sz="900" dirty="0">
                <a:solidFill>
                  <a:schemeClr val="tx1"/>
                </a:solidFill>
                <a:ea typeface="游ゴシック"/>
              </a:rPr>
              <a:t>designed</a:t>
            </a:r>
            <a:r>
              <a:rPr lang="en-us" sz="900" dirty="0">
                <a:solidFill>
                  <a:schemeClr val="tx1"/>
                </a:solidFill>
                <a:ea typeface="游ゴシック"/>
              </a:rPr>
              <a:t> urban spaces, thereby creating vibrant and attractive communities.</a:t>
            </a:r>
            <a:endParaRPr lang="en-US" altLang="ja-JP" sz="900" dirty="0">
              <a:solidFill>
                <a:schemeClr val="tx1"/>
              </a:solidFill>
              <a:ea typeface="游ゴシック"/>
              <a:cs typeface="Calibri"/>
            </a:endParaRPr>
          </a:p>
          <a:p>
            <a:pPr marL="0" marR="0" lvl="0" indent="0" algn="l" defTabSz="457200" rtl="0" eaLnBrk="1" fontAlgn="auto" latinLnBrk="0" hangingPunct="1">
              <a:lnSpc>
                <a:spcPct val="100000"/>
              </a:lnSpc>
              <a:spcBef>
                <a:spcPts val="300"/>
              </a:spcBef>
              <a:spcAft>
                <a:spcPts val="0"/>
              </a:spcAft>
              <a:buClrTx/>
              <a:buSzTx/>
              <a:buFontTx/>
              <a:buNone/>
              <a:tabLst/>
              <a:defRPr/>
            </a:pPr>
            <a:r>
              <a:rPr lang="en-us" sz="1100" b="1" i="0" u="none" strike="noStrike" kern="1200" cap="none" spc="0" normalizeH="0" noProof="0" dirty="0">
                <a:ln>
                  <a:noFill/>
                </a:ln>
                <a:solidFill>
                  <a:prstClr val="black"/>
                </a:solidFill>
                <a:effectLst/>
                <a:uLnTx/>
                <a:uFillTx/>
                <a:ea typeface="游ゴシック"/>
                <a:cs typeface="Calibri"/>
              </a:rPr>
              <a:t>　</a:t>
            </a:r>
            <a:r>
              <a:rPr lang="en-us" sz="1100" b="1" i="0" u="none" strike="noStrike" kern="1200" cap="none" spc="0" normalizeH="0" noProof="0" dirty="0">
                <a:ln>
                  <a:noFill/>
                </a:ln>
                <a:solidFill>
                  <a:schemeClr val="tx1"/>
                </a:solidFill>
                <a:effectLst/>
                <a:uLnTx/>
                <a:uFillTx/>
                <a:ea typeface="游ゴシック"/>
                <a:cs typeface="Calibri"/>
              </a:rPr>
              <a:t>・Creating green urban spaces, fostering rich natural environments, and promoting a lifestyle surrounded by trees</a:t>
            </a:r>
            <a:endParaRPr kumimoji="1" lang="en-US" altLang="ja-JP" sz="1100" dirty="0">
              <a:solidFill>
                <a:schemeClr val="tx1"/>
              </a:solidFill>
              <a:ea typeface="游ゴシック"/>
              <a:cs typeface="Calibri"/>
            </a:endParaRPr>
          </a:p>
          <a:p>
            <a:pPr marL="465138" indent="-465138" rtl="0">
              <a:defRPr/>
            </a:pPr>
            <a:r>
              <a:rPr lang="en-us" sz="900" dirty="0">
                <a:solidFill>
                  <a:schemeClr val="tx1"/>
                </a:solidFill>
                <a:ea typeface="游ゴシック"/>
              </a:rPr>
              <a:t>　　　⇒ We will implement measures to combat extreme heat in urban areas through urban greening, while advancing nature-positive initiatives through the certification of nature-harmonious sites and the development of the coexistence forest. To establish a green network utilizing green infrastructure, we will develop green spaces equipped with stormwater retention and infiltration facilities in parks and along roads, while promoting watershed flood control measures and improving urban livability, including on adjacent private land.</a:t>
            </a:r>
            <a:endParaRPr kumimoji="1" lang="en-US" altLang="ja-JP" sz="900" dirty="0">
              <a:solidFill>
                <a:schemeClr val="tx1"/>
              </a:solidFill>
              <a:ea typeface="游ゴシック"/>
            </a:endParaRPr>
          </a:p>
          <a:p>
            <a:pPr marL="465138" indent="-465138" rtl="0">
              <a:defRPr/>
            </a:pPr>
            <a:r>
              <a:rPr lang="en-us" sz="900" dirty="0">
                <a:solidFill>
                  <a:schemeClr val="tx1"/>
                </a:solidFill>
                <a:ea typeface="游ゴシック"/>
              </a:rPr>
              <a:t>　　　　We aim to create a people-centered, green, and vibrant community by fostering and preserving lush green spaces, introducing attractive park facilities, and encouraging diverse entities to make use of green spaces.</a:t>
            </a:r>
          </a:p>
          <a:p>
            <a:pPr marL="622300" indent="-622300" rtl="0">
              <a:defRPr/>
            </a:pPr>
            <a:r>
              <a:rPr lang="en-us" sz="900" dirty="0">
                <a:solidFill>
                  <a:schemeClr val="tx1"/>
                </a:solidFill>
                <a:ea typeface="游ゴシック"/>
              </a:rPr>
              <a:t>　　　　We will also strengthen the supply system for timber raised in the prefecture to realize a lifestyle surrounded by wood.</a:t>
            </a:r>
            <a:endParaRPr lang="ja-JP" sz="900" dirty="0">
              <a:solidFill>
                <a:schemeClr val="tx1"/>
              </a:solidFill>
              <a:ea typeface="游ゴシック"/>
              <a:cs typeface="Calibri"/>
            </a:endParaRPr>
          </a:p>
          <a:p>
            <a:pPr rtl="0">
              <a:spcBef>
                <a:spcPts val="300"/>
              </a:spcBef>
              <a:defRPr/>
            </a:pPr>
            <a:r>
              <a:rPr lang="en-us" sz="1100" b="1" dirty="0">
                <a:solidFill>
                  <a:schemeClr val="tx1"/>
                </a:solidFill>
                <a:ea typeface="游ゴシック"/>
                <a:cs typeface="Calibri"/>
              </a:rPr>
              <a:t>　・Developing and managing parks that enhance the town’s appeal</a:t>
            </a:r>
            <a:endParaRPr lang="en-US" sz="1100" i="0" u="none" strike="noStrike" kern="1200" cap="none" spc="0" normalizeH="0" baseline="0" noProof="0" dirty="0">
              <a:ln>
                <a:noFill/>
              </a:ln>
              <a:solidFill>
                <a:schemeClr val="tx1"/>
              </a:solidFill>
              <a:effectLst/>
              <a:uLnTx/>
              <a:uFillTx/>
              <a:ea typeface="+mn-lt"/>
              <a:cs typeface="Calibri"/>
            </a:endParaRPr>
          </a:p>
          <a:p>
            <a:pPr marL="477838" indent="-477838" rtl="0">
              <a:defRPr/>
            </a:pPr>
            <a:r>
              <a:rPr lang="en-us" sz="900" b="0" i="0" u="none" strike="noStrike" kern="1200" cap="none" spc="0" normalizeH="0" noProof="0" dirty="0">
                <a:ln>
                  <a:noFill/>
                </a:ln>
                <a:solidFill>
                  <a:schemeClr val="tx1"/>
                </a:solidFill>
                <a:effectLst/>
                <a:uLnTx/>
                <a:uFillTx/>
                <a:ea typeface="游ゴシック"/>
                <a:cs typeface="Calibri"/>
              </a:rPr>
              <a:t>　　　 ⇒ To ensure safe, secure, and comfortable use of parks, we will collaborate with the private sector to develop new constructions, renovate aging facilities, make effective use of existing infrastructure, create rest areas, and foster the installation of facilities and events through private sector initiatives, thereby creating a comfortable and </a:t>
            </a:r>
            <a:r>
              <a:rPr lang="en-US" sz="900" b="0" i="0" u="none" strike="noStrike" kern="1200" cap="none" spc="0" normalizeH="0" noProof="0" dirty="0">
                <a:ln>
                  <a:noFill/>
                </a:ln>
                <a:solidFill>
                  <a:schemeClr val="tx1"/>
                </a:solidFill>
                <a:effectLst/>
                <a:uLnTx/>
                <a:uFillTx/>
                <a:ea typeface="游ゴシック"/>
                <a:cs typeface="Calibri"/>
              </a:rPr>
              <a:t>vibrant</a:t>
            </a:r>
            <a:r>
              <a:rPr lang="en-us" sz="900" b="0" i="0" u="none" strike="noStrike" kern="1200" cap="none" spc="0" normalizeH="0" noProof="0" dirty="0">
                <a:ln>
                  <a:noFill/>
                </a:ln>
                <a:solidFill>
                  <a:schemeClr val="tx1"/>
                </a:solidFill>
                <a:effectLst/>
                <a:uLnTx/>
                <a:uFillTx/>
                <a:ea typeface="游ゴシック"/>
                <a:cs typeface="Calibri"/>
              </a:rPr>
              <a:t> third place</a:t>
            </a:r>
            <a:r>
              <a:rPr lang="en-US" sz="900" b="0" i="0" u="none" strike="noStrike" kern="1200" cap="none" spc="0" normalizeH="0" noProof="0" dirty="0">
                <a:ln>
                  <a:noFill/>
                </a:ln>
                <a:solidFill>
                  <a:schemeClr val="tx1"/>
                </a:solidFill>
                <a:effectLst/>
                <a:uLnTx/>
                <a:uFillTx/>
                <a:ea typeface="游ゴシック"/>
                <a:cs typeface="Calibri"/>
              </a:rPr>
              <a:t>s</a:t>
            </a:r>
            <a:r>
              <a:rPr lang="en-us" sz="900" b="0" i="0" u="none" strike="noStrike" kern="1200" cap="none" spc="0" normalizeH="0" noProof="0" dirty="0">
                <a:ln>
                  <a:noFill/>
                </a:ln>
                <a:solidFill>
                  <a:schemeClr val="tx1"/>
                </a:solidFill>
                <a:effectLst/>
                <a:uLnTx/>
                <a:uFillTx/>
                <a:ea typeface="游ゴシック"/>
                <a:cs typeface="Calibri"/>
              </a:rPr>
              <a:t> for relaxation.</a:t>
            </a:r>
            <a:endParaRPr lang="en-US" sz="900" dirty="0">
              <a:solidFill>
                <a:schemeClr val="tx1"/>
              </a:solidFill>
              <a:ea typeface="游ゴシック"/>
            </a:endParaRPr>
          </a:p>
        </p:txBody>
      </p:sp>
      <p:sp>
        <p:nvSpPr>
          <p:cNvPr id="5" name="スライド番号プレースホルダー 1">
            <a:extLst>
              <a:ext uri="{FF2B5EF4-FFF2-40B4-BE49-F238E27FC236}">
                <a16:creationId xmlns:a16="http://schemas.microsoft.com/office/drawing/2014/main" id="{58C6B62A-5BFB-8DDB-085C-143EB7867C65}"/>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ja-JP" altLang="en-US" smtClean="0">
                <a:latin typeface="+mn-lt"/>
              </a:rPr>
              <a:pPr rtl="0"/>
              <a:t>64</a:t>
            </a:fld>
            <a:endParaRPr kumimoji="1" lang="ja-JP" altLang="en-US">
              <a:latin typeface="+mn-lt"/>
            </a:endParaRPr>
          </a:p>
        </p:txBody>
      </p:sp>
    </p:spTree>
    <p:extLst>
      <p:ext uri="{BB962C8B-B14F-4D97-AF65-F5344CB8AC3E}">
        <p14:creationId xmlns:p14="http://schemas.microsoft.com/office/powerpoint/2010/main" val="24772450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4B545-D67A-1B2F-E400-E8AB51B261A7}"/>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64A3D9B0-8500-1110-11CE-9B0E8B09971D}"/>
              </a:ext>
            </a:extLst>
          </p:cNvPr>
          <p:cNvSpPr/>
          <p:nvPr/>
        </p:nvSpPr>
        <p:spPr>
          <a:xfrm>
            <a:off x="205483" y="920918"/>
            <a:ext cx="9500071" cy="3216113"/>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962"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5" name="正方形/長方形 24">
            <a:extLst>
              <a:ext uri="{FF2B5EF4-FFF2-40B4-BE49-F238E27FC236}">
                <a16:creationId xmlns:a16="http://schemas.microsoft.com/office/drawing/2014/main" id="{15A1712C-CC2F-7207-050B-BDC3E3BEB036}"/>
              </a:ext>
            </a:extLst>
          </p:cNvPr>
          <p:cNvSpPr/>
          <p:nvPr/>
        </p:nvSpPr>
        <p:spPr>
          <a:xfrm>
            <a:off x="202765" y="5349551"/>
            <a:ext cx="9491758" cy="1323682"/>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962"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6" name="テキスト ボックス 5">
            <a:extLst>
              <a:ext uri="{FF2B5EF4-FFF2-40B4-BE49-F238E27FC236}">
                <a16:creationId xmlns:a16="http://schemas.microsoft.com/office/drawing/2014/main" id="{747F73AC-8630-A176-FF95-CEA5135AEB00}"/>
              </a:ext>
            </a:extLst>
          </p:cNvPr>
          <p:cNvSpPr txBox="1"/>
          <p:nvPr/>
        </p:nvSpPr>
        <p:spPr>
          <a:xfrm>
            <a:off x="192762" y="5195167"/>
            <a:ext cx="2147100" cy="307776"/>
          </a:xfrm>
          <a:prstGeom prst="rect">
            <a:avLst/>
          </a:prstGeom>
          <a:solidFill>
            <a:srgbClr val="0070C0"/>
          </a:solidFill>
          <a:ln>
            <a:solidFill>
              <a:srgbClr val="0070C0"/>
            </a:solidFill>
          </a:ln>
        </p:spPr>
        <p:txBody>
          <a:bodyPr wrap="square" rtlCol="0">
            <a:spAutoFit/>
          </a:bodyPr>
          <a:lstStyle/>
          <a:p>
            <a:pPr marL="128137" marR="0" lvl="0" indent="-128137"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mn-cs"/>
              </a:rPr>
              <a:t>Pillars of Initiatives</a:t>
            </a:r>
          </a:p>
        </p:txBody>
      </p:sp>
      <p:sp>
        <p:nvSpPr>
          <p:cNvPr id="28" name="円/楕円 72">
            <a:extLst>
              <a:ext uri="{FF2B5EF4-FFF2-40B4-BE49-F238E27FC236}">
                <a16:creationId xmlns:a16="http://schemas.microsoft.com/office/drawing/2014/main" id="{AFB4DD0E-B55B-05FB-7A79-68B6CAFC0AAB}"/>
              </a:ext>
            </a:extLst>
          </p:cNvPr>
          <p:cNvSpPr/>
          <p:nvPr/>
        </p:nvSpPr>
        <p:spPr>
          <a:xfrm>
            <a:off x="629758" y="5692836"/>
            <a:ext cx="3463232" cy="818182"/>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714" b="1" i="0" u="none" strike="noStrike" kern="1200" cap="none" spc="0" normalizeH="0" baseline="0" noProof="0">
              <a:ln>
                <a:noFill/>
              </a:ln>
              <a:solidFill>
                <a:prstClr val="black"/>
              </a:solidFill>
              <a:effectLst/>
              <a:uLnTx/>
              <a:uFillTx/>
              <a:latin typeface="Calibri" panose="020F0502020204030204"/>
              <a:ea typeface="Meiryo UI" panose="020B0604030504040204" pitchFamily="50" charset="-128"/>
              <a:cs typeface="Meiryo UI" panose="020B0604030504040204" pitchFamily="50" charset="-128"/>
            </a:endParaRPr>
          </a:p>
        </p:txBody>
      </p:sp>
      <p:sp>
        <p:nvSpPr>
          <p:cNvPr id="33" name="円/楕円 72">
            <a:extLst>
              <a:ext uri="{FF2B5EF4-FFF2-40B4-BE49-F238E27FC236}">
                <a16:creationId xmlns:a16="http://schemas.microsoft.com/office/drawing/2014/main" id="{5B20C460-78A8-18E9-7C4E-A3E5244595C5}"/>
              </a:ext>
            </a:extLst>
          </p:cNvPr>
          <p:cNvSpPr/>
          <p:nvPr/>
        </p:nvSpPr>
        <p:spPr>
          <a:xfrm>
            <a:off x="6174770" y="5691210"/>
            <a:ext cx="3381213" cy="818182"/>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714" b="1" i="0" u="none" strike="noStrike" kern="1200" cap="none" spc="0" normalizeH="0" baseline="0" noProof="0">
              <a:ln>
                <a:noFill/>
              </a:ln>
              <a:solidFill>
                <a:prstClr val="black"/>
              </a:solidFill>
              <a:effectLst/>
              <a:uLnTx/>
              <a:uFillTx/>
              <a:latin typeface="Calibri" panose="020F0502020204030204"/>
              <a:ea typeface="Meiryo UI" panose="020B0604030504040204" pitchFamily="50" charset="-128"/>
              <a:cs typeface="+mn-cs"/>
            </a:endParaRPr>
          </a:p>
        </p:txBody>
      </p:sp>
      <p:sp>
        <p:nvSpPr>
          <p:cNvPr id="5" name="二等辺三角形 4">
            <a:extLst>
              <a:ext uri="{FF2B5EF4-FFF2-40B4-BE49-F238E27FC236}">
                <a16:creationId xmlns:a16="http://schemas.microsoft.com/office/drawing/2014/main" id="{DFB78C1B-786A-8022-1DE4-2B2D63A72AF1}"/>
              </a:ext>
            </a:extLst>
          </p:cNvPr>
          <p:cNvSpPr/>
          <p:nvPr/>
        </p:nvSpPr>
        <p:spPr>
          <a:xfrm rot="10800000">
            <a:off x="4326482" y="5137657"/>
            <a:ext cx="1322614" cy="288224"/>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962"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 name="正方形/長方形 2">
            <a:extLst>
              <a:ext uri="{FF2B5EF4-FFF2-40B4-BE49-F238E27FC236}">
                <a16:creationId xmlns:a16="http://schemas.microsoft.com/office/drawing/2014/main" id="{E406B3DD-78CB-D5CA-5A5B-A110892040D5}"/>
              </a:ext>
            </a:extLst>
          </p:cNvPr>
          <p:cNvSpPr/>
          <p:nvPr/>
        </p:nvSpPr>
        <p:spPr>
          <a:xfrm>
            <a:off x="350016" y="1526551"/>
            <a:ext cx="2880000" cy="251662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120650" marR="0" lvl="0" indent="-120650" algn="l" defTabSz="457200" rtl="0" eaLnBrk="1" fontAlgn="auto" latinLnBrk="0" hangingPunct="1">
              <a:lnSpc>
                <a:spcPts val="1100"/>
              </a:lnSpc>
              <a:spcBef>
                <a:spcPts val="60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BIZ UDPゴシック"/>
                <a:cs typeface="+mn-cs"/>
              </a:rPr>
              <a:t>■ Economic scale</a:t>
            </a:r>
          </a:p>
          <a:p>
            <a:pPr marL="177800" lvl="0" indent="-127000">
              <a:lnSpc>
                <a:spcPts val="1000"/>
              </a:lnSpc>
              <a:spcBef>
                <a:spcPts val="300"/>
              </a:spcBef>
              <a:defRPr/>
            </a:pPr>
            <a:r>
              <a:rPr lang="en-US" altLang="ja-JP" sz="1000" dirty="0">
                <a:solidFill>
                  <a:prstClr val="black"/>
                </a:solidFill>
                <a:ea typeface="BIZ UDPゴシック"/>
              </a:rPr>
              <a:t> ・ </a:t>
            </a:r>
            <a:r>
              <a:rPr lang="en-US" sz="1000" dirty="0">
                <a:solidFill>
                  <a:prstClr val="black"/>
                </a:solidFill>
                <a:latin typeface="Calibri" panose="020F0502020204030204"/>
                <a:ea typeface="BIZ UDPゴシック" panose="020B0400000000000000" pitchFamily="50" charset="-128"/>
              </a:rPr>
              <a:t>Nominal GDP (FY2022): 2nd in the nation (43.1 trillion yen) </a:t>
            </a:r>
          </a:p>
          <a:p>
            <a:pPr marL="184150" lvl="0" indent="-184150">
              <a:lnSpc>
                <a:spcPts val="1100"/>
              </a:lnSpc>
              <a:spcBef>
                <a:spcPts val="600"/>
              </a:spcBef>
              <a:defRPr/>
            </a:pPr>
            <a:r>
              <a:rPr lang="en-US" altLang="ja-JP" sz="1200" b="1" dirty="0">
                <a:solidFill>
                  <a:prstClr val="black"/>
                </a:solidFill>
                <a:ea typeface="BIZ UDPゴシック"/>
              </a:rPr>
              <a:t>■ </a:t>
            </a:r>
            <a:r>
              <a:rPr lang="en-US" sz="1200" b="1" dirty="0">
                <a:solidFill>
                  <a:prstClr val="black"/>
                </a:solidFill>
                <a:latin typeface="Calibri" panose="020F0502020204030204"/>
                <a:ea typeface="BIZ UDPゴシック"/>
              </a:rPr>
              <a:t>Concentration of transport infrastructure</a:t>
            </a:r>
          </a:p>
          <a:p>
            <a:pPr marL="149225" marR="0" lvl="0" indent="-92075" algn="l" defTabSz="457200" rtl="0" eaLnBrk="1" fontAlgn="auto" latinLnBrk="0" hangingPunct="1">
              <a:lnSpc>
                <a:spcPts val="1000"/>
              </a:lnSpc>
              <a:spcBef>
                <a:spcPts val="3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BIZ UDPゴシック"/>
                <a:cs typeface="+mn-cs"/>
              </a:rPr>
              <a:t>・ Kansai International Airport: Number of arrivals by airport (2024): 2nd in the nation</a:t>
            </a:r>
          </a:p>
          <a:p>
            <a:pPr marL="155575" marR="0" lvl="0" indent="-98425" algn="l" defTabSz="457200" rtl="0" eaLnBrk="1" fontAlgn="auto" latinLnBrk="0" hangingPunct="1">
              <a:lnSpc>
                <a:spcPts val="1000"/>
              </a:lnSpc>
              <a:spcBef>
                <a:spcPts val="3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BIZ UDPゴシック"/>
                <a:cs typeface="+mn-cs"/>
              </a:rPr>
              <a:t>・ Hanshin Port: Container handling volume: 2nd in the nation</a:t>
            </a:r>
          </a:p>
          <a:p>
            <a:pPr marL="184150" marR="0" lvl="0" indent="-184150" algn="l" defTabSz="457200" rtl="0" eaLnBrk="1" fontAlgn="auto" latinLnBrk="0" hangingPunct="1">
              <a:lnSpc>
                <a:spcPts val="1100"/>
              </a:lnSpc>
              <a:spcBef>
                <a:spcPts val="60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BIZ UDPゴシック"/>
                <a:cs typeface="+mn-cs"/>
              </a:rPr>
              <a:t>■ Concentrating businesses and information functions</a:t>
            </a:r>
          </a:p>
          <a:p>
            <a:pPr marL="149225" marR="0" lvl="0" indent="-149225" algn="l" defTabSz="457200" rtl="0" eaLnBrk="1" fontAlgn="auto" latinLnBrk="0" hangingPunct="1">
              <a:lnSpc>
                <a:spcPts val="1000"/>
              </a:lnSpc>
              <a:spcBef>
                <a:spcPts val="3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BIZ UDPゴシック"/>
                <a:cs typeface="+mn-cs"/>
              </a:rPr>
              <a:t>  ・ Number of TSE-listed companies headquartered in the prefecture (2025): 2nd in the nation (11.2%)</a:t>
            </a:r>
          </a:p>
          <a:p>
            <a:pPr marL="138113" marR="0" lvl="0" indent="-138113" algn="l" defTabSz="457200" rtl="0" eaLnBrk="1" fontAlgn="auto" latinLnBrk="0" hangingPunct="1">
              <a:lnSpc>
                <a:spcPts val="1000"/>
              </a:lnSpc>
              <a:spcBef>
                <a:spcPts val="30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BIZ UDPゴシック"/>
                <a:cs typeface="+mn-cs"/>
              </a:rPr>
              <a:t>  ・ Data Centers: 18.9% share of total server floor area nationwide</a:t>
            </a:r>
          </a:p>
          <a:p>
            <a:pPr marL="120650" marR="0" lvl="0" indent="-120650" algn="l" defTabSz="457200" rtl="0" eaLnBrk="1" fontAlgn="auto" latinLnBrk="0" hangingPunct="1">
              <a:lnSpc>
                <a:spcPts val="1100"/>
              </a:lnSpc>
              <a:spcBef>
                <a:spcPts val="60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libri" panose="020F0502020204030204"/>
              <a:ea typeface="BIZ UDPゴシック"/>
              <a:cs typeface="+mn-cs"/>
            </a:endParaRPr>
          </a:p>
          <a:p>
            <a:pPr marL="120650" marR="0" lvl="0" indent="-120650" algn="l" defTabSz="457200" rtl="0" eaLnBrk="1" fontAlgn="auto" latinLnBrk="0" hangingPunct="1">
              <a:lnSpc>
                <a:spcPts val="1100"/>
              </a:lnSpc>
              <a:spcBef>
                <a:spcPts val="60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libri" panose="020F0502020204030204"/>
              <a:ea typeface="BIZ UDPゴシック"/>
              <a:cs typeface="+mn-cs"/>
            </a:endParaRPr>
          </a:p>
        </p:txBody>
      </p:sp>
      <p:sp>
        <p:nvSpPr>
          <p:cNvPr id="40" name="正方形/長方形 39">
            <a:extLst>
              <a:ext uri="{FF2B5EF4-FFF2-40B4-BE49-F238E27FC236}">
                <a16:creationId xmlns:a16="http://schemas.microsoft.com/office/drawing/2014/main" id="{B48949A7-8449-47D6-5B15-2D7FF090D3F3}"/>
              </a:ext>
            </a:extLst>
          </p:cNvPr>
          <p:cNvSpPr/>
          <p:nvPr/>
        </p:nvSpPr>
        <p:spPr>
          <a:xfrm>
            <a:off x="3452013" y="1522634"/>
            <a:ext cx="3010686" cy="252096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184150" marR="0" lvl="0" indent="-184150" algn="l" defTabSz="326578" rtl="0" eaLnBrk="1" fontAlgn="auto" latinLnBrk="0" hangingPunct="1">
              <a:lnSpc>
                <a:spcPts val="1100"/>
              </a:lnSpc>
              <a:spcBef>
                <a:spcPts val="600"/>
              </a:spcBef>
              <a:spcAft>
                <a:spcPts val="0"/>
              </a:spcAft>
              <a:buClrTx/>
              <a:buSzTx/>
              <a:buFontTx/>
              <a:buNone/>
              <a:tabLst/>
              <a:defRPr/>
            </a:pPr>
            <a:r>
              <a:rPr kumimoji="0" lang="en-US" sz="1200" b="1" i="0" u="none" strike="noStrike" kern="100" cap="none" spc="0" normalizeH="0" baseline="0" noProof="0" dirty="0">
                <a:ln>
                  <a:noFill/>
                </a:ln>
                <a:solidFill>
                  <a:prstClr val="black"/>
                </a:solidFill>
                <a:effectLst/>
                <a:uLnTx/>
                <a:uFillTx/>
                <a:latin typeface="Calibri" panose="020F0502020204030204"/>
                <a:ea typeface="BIZ UDPゴシック"/>
                <a:cs typeface="Times New Roman"/>
              </a:rPr>
              <a:t>■ Establishing dual critical infrastructure systems in Tokyo and Osaka</a:t>
            </a:r>
          </a:p>
          <a:p>
            <a:pPr marL="114300" marR="0" lvl="0" indent="-114300" algn="l" defTabSz="326578" rtl="0" eaLnBrk="1" fontAlgn="auto" latinLnBrk="0" hangingPunct="1">
              <a:lnSpc>
                <a:spcPts val="1000"/>
              </a:lnSpc>
              <a:spcBef>
                <a:spcPts val="300"/>
              </a:spcBef>
              <a:spcAft>
                <a:spcPts val="0"/>
              </a:spcAft>
              <a:buClrTx/>
              <a:buSzTx/>
              <a:buFontTx/>
              <a:buNone/>
              <a:tabLst/>
              <a:defRPr/>
            </a:pPr>
            <a:r>
              <a:rPr kumimoji="0" lang="en-US" sz="1000" b="0" i="0" u="none" strike="noStrike" kern="100" cap="none" spc="0" normalizeH="0" baseline="0" noProof="0" dirty="0">
                <a:ln>
                  <a:noFill/>
                </a:ln>
                <a:solidFill>
                  <a:prstClr val="black"/>
                </a:solidFill>
                <a:effectLst/>
                <a:uLnTx/>
                <a:uFillTx/>
                <a:latin typeface="Calibri" panose="020F0502020204030204"/>
                <a:ea typeface="BIZ UDPゴシック"/>
                <a:cs typeface="Times New Roman"/>
              </a:rPr>
              <a:t> ・ Railways: General control centers of Shinkansen </a:t>
            </a:r>
          </a:p>
          <a:p>
            <a:pPr marL="114300" marR="0" lvl="0" indent="-114300" algn="l" defTabSz="326578" rtl="0" eaLnBrk="1" fontAlgn="auto" latinLnBrk="0" hangingPunct="1">
              <a:lnSpc>
                <a:spcPts val="1000"/>
              </a:lnSpc>
              <a:spcBef>
                <a:spcPts val="300"/>
              </a:spcBef>
              <a:spcAft>
                <a:spcPts val="0"/>
              </a:spcAft>
              <a:buClrTx/>
              <a:buSzTx/>
              <a:buFontTx/>
              <a:buNone/>
              <a:tabLst/>
              <a:defRPr/>
            </a:pPr>
            <a:r>
              <a:rPr kumimoji="0" lang="en-US" sz="1000" b="0" i="0" u="none" strike="noStrike" kern="100" cap="none" spc="0" normalizeH="0" baseline="0" noProof="0" dirty="0">
                <a:ln>
                  <a:noFill/>
                </a:ln>
                <a:solidFill>
                  <a:prstClr val="black"/>
                </a:solidFill>
                <a:effectLst/>
                <a:uLnTx/>
                <a:uFillTx/>
                <a:latin typeface="Calibri" panose="020F0502020204030204"/>
                <a:ea typeface="BIZ UDPゴシック"/>
                <a:cs typeface="Times New Roman"/>
              </a:rPr>
              <a:t> ・ Broadcasting: NHK’s nationwide broadcasting service </a:t>
            </a:r>
          </a:p>
          <a:p>
            <a:pPr marL="114300" marR="0" lvl="0" indent="-114300" algn="l" defTabSz="326578" rtl="0" eaLnBrk="1" fontAlgn="auto" latinLnBrk="0" hangingPunct="1">
              <a:lnSpc>
                <a:spcPts val="1000"/>
              </a:lnSpc>
              <a:spcBef>
                <a:spcPts val="300"/>
              </a:spcBef>
              <a:spcAft>
                <a:spcPts val="0"/>
              </a:spcAft>
              <a:buClrTx/>
              <a:buSzTx/>
              <a:buFontTx/>
              <a:buNone/>
              <a:tabLst/>
              <a:defRPr/>
            </a:pPr>
            <a:r>
              <a:rPr kumimoji="0" lang="en-US" sz="1000" b="0" i="0" u="none" strike="noStrike" kern="100" cap="none" spc="0" normalizeH="0" baseline="0" noProof="0" dirty="0">
                <a:ln>
                  <a:noFill/>
                </a:ln>
                <a:solidFill>
                  <a:prstClr val="black"/>
                </a:solidFill>
                <a:effectLst/>
                <a:uLnTx/>
                <a:uFillTx/>
                <a:latin typeface="Calibri" panose="020F0502020204030204"/>
                <a:ea typeface="BIZ UDPゴシック"/>
                <a:cs typeface="Times New Roman"/>
              </a:rPr>
              <a:t> ・ Finance: Japan Exchange Group, Inc</a:t>
            </a:r>
          </a:p>
          <a:p>
            <a:pPr marL="114300" marR="0" lvl="0" indent="-114300" algn="l" defTabSz="326578" rtl="0" eaLnBrk="1" fontAlgn="auto" latinLnBrk="0" hangingPunct="1">
              <a:lnSpc>
                <a:spcPts val="1000"/>
              </a:lnSpc>
              <a:spcBef>
                <a:spcPts val="300"/>
              </a:spcBef>
              <a:spcAft>
                <a:spcPts val="0"/>
              </a:spcAft>
              <a:buClrTx/>
              <a:buSzTx/>
              <a:buFontTx/>
              <a:buNone/>
              <a:tabLst/>
              <a:defRPr/>
            </a:pPr>
            <a:r>
              <a:rPr kumimoji="0" lang="en-US" sz="1000" b="0" i="0" u="none" strike="noStrike" kern="100" cap="none" spc="0" normalizeH="0" baseline="0" noProof="0" dirty="0">
                <a:ln>
                  <a:noFill/>
                </a:ln>
                <a:solidFill>
                  <a:prstClr val="black"/>
                </a:solidFill>
                <a:effectLst/>
                <a:uLnTx/>
                <a:uFillTx/>
                <a:latin typeface="Calibri" panose="020F0502020204030204"/>
                <a:ea typeface="BIZ UDPゴシック"/>
                <a:cs typeface="Times New Roman"/>
              </a:rPr>
              <a:t> ・ Telecommunication: Internet eXchange (IX), data centers</a:t>
            </a:r>
          </a:p>
          <a:p>
            <a:pPr marL="184150" marR="0" lvl="0" indent="-184150" algn="l" defTabSz="326578" rtl="0" eaLnBrk="1" fontAlgn="auto" latinLnBrk="0" hangingPunct="1">
              <a:lnSpc>
                <a:spcPts val="1100"/>
              </a:lnSpc>
              <a:spcBef>
                <a:spcPts val="600"/>
              </a:spcBef>
              <a:spcAft>
                <a:spcPts val="0"/>
              </a:spcAft>
              <a:buClrTx/>
              <a:buSzTx/>
              <a:buFontTx/>
              <a:buNone/>
              <a:tabLst/>
              <a:defRPr/>
            </a:pPr>
            <a:r>
              <a:rPr kumimoji="0" lang="en-US" sz="1200" b="1" i="0" u="none" strike="noStrike" kern="100" cap="none" spc="0" normalizeH="0" baseline="0" noProof="0" dirty="0">
                <a:ln>
                  <a:noFill/>
                </a:ln>
                <a:solidFill>
                  <a:prstClr val="black"/>
                </a:solidFill>
                <a:effectLst/>
                <a:uLnTx/>
                <a:uFillTx/>
                <a:latin typeface="Calibri" panose="020F0502020204030204"/>
                <a:ea typeface="BIZ UDPゴシック"/>
                <a:cs typeface="Times New Roman"/>
              </a:rPr>
              <a:t>■ Backup base for companies headquartered in Tokyo</a:t>
            </a:r>
          </a:p>
          <a:p>
            <a:pPr marL="114300" marR="0" lvl="0" indent="-114300" algn="l" defTabSz="326578" rtl="0" eaLnBrk="1" fontAlgn="auto" latinLnBrk="0" hangingPunct="1">
              <a:lnSpc>
                <a:spcPts val="1000"/>
              </a:lnSpc>
              <a:spcBef>
                <a:spcPts val="300"/>
              </a:spcBef>
              <a:spcAft>
                <a:spcPts val="0"/>
              </a:spcAft>
              <a:buClrTx/>
              <a:buSzTx/>
              <a:buFontTx/>
              <a:buNone/>
              <a:tabLst/>
              <a:defRPr/>
            </a:pPr>
            <a:r>
              <a:rPr kumimoji="0" lang="en-US" sz="1000" b="0" i="0" u="none" strike="noStrike" kern="100" cap="none" spc="0" normalizeH="0" baseline="0" noProof="0" dirty="0">
                <a:ln>
                  <a:noFill/>
                </a:ln>
                <a:solidFill>
                  <a:prstClr val="black"/>
                </a:solidFill>
                <a:effectLst/>
                <a:uLnTx/>
                <a:uFillTx/>
                <a:latin typeface="Calibri" panose="020F0502020204030204"/>
                <a:ea typeface="BIZ UDPゴシック"/>
                <a:cs typeface="Times New Roman"/>
              </a:rPr>
              <a:t> ・ Approximately 40% of companies headquartered in Tokyo use Osaka as a backup base</a:t>
            </a:r>
          </a:p>
          <a:p>
            <a:pPr marL="114300" marR="0" lvl="0" indent="-114300" algn="l" defTabSz="326578" rtl="0" eaLnBrk="1" fontAlgn="auto" latinLnBrk="0" hangingPunct="1">
              <a:lnSpc>
                <a:spcPts val="1100"/>
              </a:lnSpc>
              <a:spcBef>
                <a:spcPts val="600"/>
              </a:spcBef>
              <a:spcAft>
                <a:spcPts val="0"/>
              </a:spcAft>
              <a:buClrTx/>
              <a:buSzTx/>
              <a:buFontTx/>
              <a:buNone/>
              <a:tabLst/>
              <a:defRPr/>
            </a:pPr>
            <a:r>
              <a:rPr kumimoji="0" lang="en-US" sz="1000" b="0" i="0" u="none" strike="noStrike" kern="100" cap="none" spc="0" normalizeH="0" baseline="0" noProof="0" dirty="0">
                <a:ln>
                  <a:noFill/>
                </a:ln>
                <a:solidFill>
                  <a:prstClr val="black"/>
                </a:solidFill>
                <a:effectLst/>
                <a:uLnTx/>
                <a:uFillTx/>
                <a:latin typeface="Calibri" panose="020F0502020204030204"/>
                <a:ea typeface="BIZ UDPゴシック"/>
                <a:cs typeface="Times New Roman"/>
              </a:rPr>
              <a:t> </a:t>
            </a:r>
          </a:p>
        </p:txBody>
      </p:sp>
      <p:sp>
        <p:nvSpPr>
          <p:cNvPr id="41" name="正方形/長方形 40">
            <a:extLst>
              <a:ext uri="{FF2B5EF4-FFF2-40B4-BE49-F238E27FC236}">
                <a16:creationId xmlns:a16="http://schemas.microsoft.com/office/drawing/2014/main" id="{F8FE106D-C56B-9D31-14B8-E5255A3EBF73}"/>
              </a:ext>
            </a:extLst>
          </p:cNvPr>
          <p:cNvSpPr/>
          <p:nvPr/>
        </p:nvSpPr>
        <p:spPr>
          <a:xfrm>
            <a:off x="6675984" y="1528847"/>
            <a:ext cx="2880000" cy="251437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69863" marR="0" lvl="0" indent="-169863" algn="l" defTabSz="457200" rtl="0" eaLnBrk="1" fontAlgn="auto" latinLnBrk="0" hangingPunct="1">
              <a:lnSpc>
                <a:spcPts val="1100"/>
              </a:lnSpc>
              <a:spcBef>
                <a:spcPts val="300"/>
              </a:spcBef>
              <a:spcAft>
                <a:spcPts val="0"/>
              </a:spcAft>
              <a:buClrTx/>
              <a:buSzTx/>
              <a:buFontTx/>
              <a:buNone/>
              <a:tabLst/>
              <a:defRPr/>
            </a:pPr>
            <a:r>
              <a:rPr kumimoji="0" lang="en-US" sz="1200" b="1" i="0" u="none" strike="noStrike" kern="100" cap="none" spc="0" normalizeH="0" baseline="0" noProof="0" dirty="0">
                <a:ln>
                  <a:noFill/>
                </a:ln>
                <a:solidFill>
                  <a:prstClr val="black"/>
                </a:solidFill>
                <a:effectLst/>
                <a:uLnTx/>
                <a:uFillTx/>
                <a:latin typeface="Calibri" panose="020F0502020204030204"/>
                <a:ea typeface="BIZ UDPゴシック"/>
                <a:cs typeface="Times New Roman"/>
              </a:rPr>
              <a:t>■ Estimated damage from an earthquake directly beneath the capital</a:t>
            </a:r>
          </a:p>
          <a:p>
            <a:pPr marL="169863" marR="0" lvl="0" indent="-169863" algn="l" defTabSz="457200" rtl="0" eaLnBrk="1" fontAlgn="auto" latinLnBrk="0" hangingPunct="1">
              <a:lnSpc>
                <a:spcPts val="1000"/>
              </a:lnSpc>
              <a:spcBef>
                <a:spcPts val="300"/>
              </a:spcBef>
              <a:spcAft>
                <a:spcPts val="0"/>
              </a:spcAft>
              <a:buClrTx/>
              <a:buSzTx/>
              <a:buFontTx/>
              <a:buNone/>
              <a:tabLst/>
              <a:defRPr/>
            </a:pPr>
            <a:r>
              <a:rPr kumimoji="0" lang="en-US" sz="1000" b="0" i="0" u="none" strike="noStrike" kern="100" cap="none" spc="0" normalizeH="0" baseline="0" noProof="0" dirty="0">
                <a:ln>
                  <a:noFill/>
                </a:ln>
                <a:solidFill>
                  <a:prstClr val="black"/>
                </a:solidFill>
                <a:effectLst/>
                <a:uLnTx/>
                <a:uFillTx/>
                <a:latin typeface="Calibri" panose="020F0502020204030204"/>
                <a:ea typeface="BIZ UDPゴシック"/>
                <a:cs typeface="Times New Roman"/>
              </a:rPr>
              <a:t> ・ Economic losses: Approximately 83 trillion yen</a:t>
            </a:r>
          </a:p>
          <a:p>
            <a:pPr marL="269875" marR="0" lvl="0" algn="l" defTabSz="457200" rtl="0" eaLnBrk="1" fontAlgn="auto" latinLnBrk="0" hangingPunct="1">
              <a:lnSpc>
                <a:spcPts val="1000"/>
              </a:lnSpc>
              <a:spcBef>
                <a:spcPts val="300"/>
              </a:spcBef>
              <a:spcAft>
                <a:spcPts val="0"/>
              </a:spcAft>
              <a:buClrTx/>
              <a:buSzTx/>
              <a:buFontTx/>
              <a:buNone/>
              <a:tabLst/>
              <a:defRPr/>
            </a:pPr>
            <a:r>
              <a:rPr kumimoji="0" lang="en-US" sz="1000" b="0" i="0" u="none" strike="noStrike" kern="100" cap="none" spc="0" normalizeH="0" baseline="0" noProof="0" dirty="0">
                <a:ln>
                  <a:noFill/>
                </a:ln>
                <a:solidFill>
                  <a:prstClr val="black"/>
                </a:solidFill>
                <a:effectLst/>
                <a:uLnTx/>
                <a:uFillTx/>
                <a:latin typeface="Calibri" panose="020F0502020204030204"/>
                <a:ea typeface="BIZ UDPゴシック"/>
                <a:cs typeface="Times New Roman"/>
              </a:rPr>
              <a:t>Damage to assets [affected areas]: Approximately 45 trillion yen</a:t>
            </a:r>
          </a:p>
          <a:p>
            <a:pPr marL="269875" marR="0" lvl="0" algn="l" defTabSz="457200" rtl="0" eaLnBrk="1" fontAlgn="auto" latinLnBrk="0" hangingPunct="1">
              <a:lnSpc>
                <a:spcPts val="1000"/>
              </a:lnSpc>
              <a:spcBef>
                <a:spcPts val="300"/>
              </a:spcBef>
              <a:spcAft>
                <a:spcPts val="0"/>
              </a:spcAft>
              <a:buClrTx/>
              <a:buSzTx/>
              <a:buFontTx/>
              <a:buNone/>
              <a:tabLst/>
              <a:defRPr/>
            </a:pPr>
            <a:r>
              <a:rPr kumimoji="0" lang="en-US" sz="1000" b="0" i="0" u="none" strike="noStrike" kern="100" cap="none" spc="0" normalizeH="0" baseline="0" noProof="0" dirty="0">
                <a:ln>
                  <a:noFill/>
                </a:ln>
                <a:solidFill>
                  <a:prstClr val="black"/>
                </a:solidFill>
                <a:effectLst/>
                <a:uLnTx/>
                <a:uFillTx/>
                <a:latin typeface="Calibri" panose="020F0502020204030204"/>
                <a:ea typeface="BIZ UDPゴシック"/>
                <a:cs typeface="Times New Roman"/>
              </a:rPr>
              <a:t>Impact on economic activity [nationwide]: Approximately 38 trillion yen</a:t>
            </a:r>
          </a:p>
          <a:p>
            <a:pPr marL="169863" marR="0" lvl="0" indent="-169863" algn="l" defTabSz="457200" rtl="0" eaLnBrk="1" fontAlgn="auto" latinLnBrk="0" hangingPunct="1">
              <a:lnSpc>
                <a:spcPts val="1100"/>
              </a:lnSpc>
              <a:spcBef>
                <a:spcPts val="600"/>
              </a:spcBef>
              <a:spcAft>
                <a:spcPts val="0"/>
              </a:spcAft>
              <a:buClrTx/>
              <a:buSzTx/>
              <a:buFontTx/>
              <a:buNone/>
              <a:tabLst/>
              <a:defRPr/>
            </a:pPr>
            <a:r>
              <a:rPr kumimoji="0" lang="en-US" sz="1200" b="1" i="0" u="none" strike="noStrike" kern="100" cap="none" spc="0" normalizeH="0" baseline="0" noProof="0" dirty="0">
                <a:ln>
                  <a:noFill/>
                </a:ln>
                <a:solidFill>
                  <a:prstClr val="black"/>
                </a:solidFill>
                <a:effectLst/>
                <a:uLnTx/>
                <a:uFillTx/>
                <a:latin typeface="Calibri" panose="020F0502020204030204"/>
                <a:ea typeface="BIZ UDPゴシック"/>
                <a:cs typeface="Times New Roman"/>
              </a:rPr>
              <a:t>■ Impact on key economic functions</a:t>
            </a:r>
          </a:p>
          <a:p>
            <a:pPr marL="169863" marR="0" lvl="0" indent="-169863" algn="l" defTabSz="457200" rtl="0" eaLnBrk="1" fontAlgn="auto" latinLnBrk="0" hangingPunct="1">
              <a:lnSpc>
                <a:spcPts val="1000"/>
              </a:lnSpc>
              <a:spcBef>
                <a:spcPts val="300"/>
              </a:spcBef>
              <a:spcAft>
                <a:spcPts val="0"/>
              </a:spcAft>
              <a:buClrTx/>
              <a:buSzTx/>
              <a:buFontTx/>
              <a:buNone/>
              <a:tabLst/>
              <a:defRPr/>
            </a:pPr>
            <a:r>
              <a:rPr kumimoji="0" lang="en-US" sz="1000" b="0" i="0" u="none" strike="noStrike" kern="100" cap="none" spc="0" normalizeH="0" baseline="0" noProof="0" dirty="0">
                <a:ln>
                  <a:noFill/>
                </a:ln>
                <a:solidFill>
                  <a:prstClr val="black"/>
                </a:solidFill>
                <a:effectLst/>
                <a:uLnTx/>
                <a:uFillTx/>
                <a:latin typeface="Calibri" panose="020F0502020204030204"/>
                <a:ea typeface="BIZ UDPゴシック"/>
                <a:cs typeface="Times New Roman"/>
              </a:rPr>
              <a:t> ・ Financial settlement functions</a:t>
            </a:r>
          </a:p>
          <a:p>
            <a:pPr marL="169863" marR="0" lvl="0" indent="-169863" algn="l" defTabSz="457200" rtl="0" eaLnBrk="1" fontAlgn="auto" latinLnBrk="0" hangingPunct="1">
              <a:lnSpc>
                <a:spcPts val="1000"/>
              </a:lnSpc>
              <a:spcBef>
                <a:spcPts val="300"/>
              </a:spcBef>
              <a:spcAft>
                <a:spcPts val="0"/>
              </a:spcAft>
              <a:buClrTx/>
              <a:buSzTx/>
              <a:buFontTx/>
              <a:buNone/>
              <a:tabLst/>
              <a:defRPr/>
            </a:pPr>
            <a:r>
              <a:rPr kumimoji="0" lang="en-US" sz="1000" b="0" i="0" u="none" strike="noStrike" kern="100" cap="none" spc="0" normalizeH="0" baseline="0" noProof="0" dirty="0">
                <a:ln>
                  <a:noFill/>
                </a:ln>
                <a:solidFill>
                  <a:prstClr val="black"/>
                </a:solidFill>
                <a:effectLst/>
                <a:uLnTx/>
                <a:uFillTx/>
                <a:latin typeface="Calibri" panose="020F0502020204030204"/>
                <a:ea typeface="BIZ UDPゴシック"/>
                <a:cs typeface="Times New Roman"/>
              </a:rPr>
              <a:t> ・ Corporate headquarters functions </a:t>
            </a:r>
          </a:p>
          <a:p>
            <a:pPr marL="169863" marR="0" lvl="0" indent="-169863" algn="l" defTabSz="457200" rtl="0" eaLnBrk="1" fontAlgn="auto" latinLnBrk="0" hangingPunct="1">
              <a:lnSpc>
                <a:spcPts val="1000"/>
              </a:lnSpc>
              <a:spcBef>
                <a:spcPts val="300"/>
              </a:spcBef>
              <a:spcAft>
                <a:spcPts val="0"/>
              </a:spcAft>
              <a:buClrTx/>
              <a:buSzTx/>
              <a:buFontTx/>
              <a:buNone/>
              <a:tabLst/>
              <a:defRPr/>
            </a:pPr>
            <a:r>
              <a:rPr kumimoji="0" lang="en-US" sz="1000" b="0" i="0" u="none" strike="noStrike" kern="100" cap="none" spc="0" normalizeH="0" baseline="0" noProof="0" dirty="0">
                <a:ln>
                  <a:noFill/>
                </a:ln>
                <a:solidFill>
                  <a:prstClr val="black"/>
                </a:solidFill>
                <a:effectLst/>
                <a:uLnTx/>
                <a:uFillTx/>
                <a:latin typeface="Calibri" panose="020F0502020204030204"/>
                <a:ea typeface="BIZ UDPゴシック"/>
                <a:cs typeface="Times New Roman"/>
              </a:rPr>
              <a:t>　  (Critical infrastructure, particularly telecommunications and power, may be affected with stagnating or degrading functions; for large corporations, this includes headquarters-related functions) </a:t>
            </a:r>
          </a:p>
          <a:p>
            <a:pPr marL="169863" marR="0" lvl="0" indent="-169863" algn="l" defTabSz="457200" rtl="0" eaLnBrk="1" fontAlgn="auto" latinLnBrk="0" hangingPunct="1">
              <a:lnSpc>
                <a:spcPts val="1100"/>
              </a:lnSpc>
              <a:spcBef>
                <a:spcPts val="0"/>
              </a:spcBef>
              <a:spcAft>
                <a:spcPts val="0"/>
              </a:spcAft>
              <a:buClrTx/>
              <a:buSzTx/>
              <a:buFontTx/>
              <a:buNone/>
              <a:tabLst/>
              <a:defRPr/>
            </a:pPr>
            <a:endParaRPr kumimoji="0" lang="en-US" sz="1000" b="0" i="0" u="none" strike="noStrike" kern="100" cap="none" spc="0" normalizeH="0" baseline="0" noProof="0" dirty="0">
              <a:ln>
                <a:noFill/>
              </a:ln>
              <a:solidFill>
                <a:prstClr val="black"/>
              </a:solidFill>
              <a:effectLst/>
              <a:uLnTx/>
              <a:uFillTx/>
              <a:latin typeface="Calibri" panose="020F0502020204030204"/>
              <a:ea typeface="BIZ UDPゴシック"/>
              <a:cs typeface="Times New Roman"/>
            </a:endParaRPr>
          </a:p>
          <a:p>
            <a:pPr marL="169863" marR="0" lvl="0" indent="-169863" algn="l" defTabSz="457200" rtl="0" eaLnBrk="1" fontAlgn="auto" latinLnBrk="0" hangingPunct="1">
              <a:lnSpc>
                <a:spcPts val="1100"/>
              </a:lnSpc>
              <a:spcBef>
                <a:spcPts val="0"/>
              </a:spcBef>
              <a:spcAft>
                <a:spcPts val="0"/>
              </a:spcAft>
              <a:buClrTx/>
              <a:buSzTx/>
              <a:buFontTx/>
              <a:buNone/>
              <a:tabLst/>
              <a:defRPr/>
            </a:pPr>
            <a:endParaRPr kumimoji="0" lang="en-US" sz="1000" b="0" i="0" u="none" strike="noStrike" kern="100" cap="none" spc="0" normalizeH="0" baseline="0" noProof="0" dirty="0">
              <a:ln>
                <a:noFill/>
              </a:ln>
              <a:solidFill>
                <a:prstClr val="black"/>
              </a:solidFill>
              <a:effectLst/>
              <a:uLnTx/>
              <a:uFillTx/>
              <a:latin typeface="Calibri" panose="020F0502020204030204"/>
              <a:ea typeface="BIZ UDPゴシック"/>
              <a:cs typeface="Times New Roman"/>
            </a:endParaRPr>
          </a:p>
          <a:p>
            <a:pPr marL="169863" marR="0" lvl="0" indent="-169863" algn="l" defTabSz="457200" rtl="0" eaLnBrk="1" fontAlgn="auto" latinLnBrk="0" hangingPunct="1">
              <a:lnSpc>
                <a:spcPts val="1100"/>
              </a:lnSpc>
              <a:spcBef>
                <a:spcPts val="0"/>
              </a:spcBef>
              <a:spcAft>
                <a:spcPts val="0"/>
              </a:spcAft>
              <a:buClrTx/>
              <a:buSzTx/>
              <a:buFontTx/>
              <a:buNone/>
              <a:tabLst/>
              <a:defRPr/>
            </a:pPr>
            <a:endParaRPr kumimoji="0" lang="en-US" sz="1000" b="0" i="0" u="none" strike="noStrike" kern="100" cap="none" spc="0" normalizeH="0" baseline="0" noProof="0" dirty="0">
              <a:ln>
                <a:noFill/>
              </a:ln>
              <a:solidFill>
                <a:prstClr val="black"/>
              </a:solidFill>
              <a:effectLst/>
              <a:uLnTx/>
              <a:uFillTx/>
              <a:latin typeface="Calibri" panose="020F0502020204030204"/>
              <a:ea typeface="BIZ UDPゴシック"/>
              <a:cs typeface="Times New Roman"/>
            </a:endParaRPr>
          </a:p>
          <a:p>
            <a:pPr marL="0" marR="0" lvl="0" indent="0" algn="l" defTabSz="457200" rtl="0" eaLnBrk="1" fontAlgn="auto" latinLnBrk="0" hangingPunct="1">
              <a:lnSpc>
                <a:spcPts val="11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endParaRPr>
          </a:p>
        </p:txBody>
      </p:sp>
      <p:sp>
        <p:nvSpPr>
          <p:cNvPr id="49" name="テキスト ボックス 48">
            <a:extLst>
              <a:ext uri="{FF2B5EF4-FFF2-40B4-BE49-F238E27FC236}">
                <a16:creationId xmlns:a16="http://schemas.microsoft.com/office/drawing/2014/main" id="{8837662F-EDC1-A84F-6851-67CC2DB0EDED}"/>
              </a:ext>
            </a:extLst>
          </p:cNvPr>
          <p:cNvSpPr txBox="1"/>
          <p:nvPr/>
        </p:nvSpPr>
        <p:spPr>
          <a:xfrm>
            <a:off x="629758" y="4349507"/>
            <a:ext cx="8716059" cy="703663"/>
          </a:xfrm>
          <a:prstGeom prst="rect">
            <a:avLst/>
          </a:prstGeom>
          <a:solidFill>
            <a:srgbClr val="FFFF00"/>
          </a:solidFill>
          <a:ln>
            <a:noFill/>
          </a:ln>
        </p:spPr>
        <p:txBody>
          <a:bodyPr wrap="square" lIns="104464" tIns="62679" rIns="125357" bIns="62679" rtlCol="0">
            <a:spAutoFit/>
          </a:bodyPr>
          <a:lstStyle/>
          <a:p>
            <a:pPr marL="0" marR="0" lvl="0" indent="0" algn="ctr" defTabSz="457200" rtl="0" eaLnBrk="1" fontAlgn="auto" latinLnBrk="0" hangingPunct="1">
              <a:lnSpc>
                <a:spcPts val="1500"/>
              </a:lnSpc>
              <a:spcBef>
                <a:spcPts val="0"/>
              </a:spcBef>
              <a:spcAft>
                <a:spcPts val="0"/>
              </a:spcAft>
              <a:buClrTx/>
              <a:buSzTx/>
              <a:buFontTx/>
              <a:buNone/>
              <a:tabLst/>
              <a:defRPr/>
            </a:pPr>
            <a:r>
              <a:rPr kumimoji="0" lang="en-US" sz="14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With its high economic potential to drive Japan’s growth, Osaka aims to become </a:t>
            </a:r>
            <a:r>
              <a:rPr lang="en-US" sz="1400" b="1" kern="100" dirty="0">
                <a:solidFill>
                  <a:prstClr val="black"/>
                </a:solidFill>
                <a:latin typeface="Calibri" panose="020F0502020204030204"/>
                <a:ea typeface="BIZ UDPゴシック" panose="020B0400000000000000" pitchFamily="50" charset="-128"/>
                <a:cs typeface="Times New Roman" panose="02020603050405020304" pitchFamily="18" charset="0"/>
              </a:rPr>
              <a:t>the </a:t>
            </a:r>
            <a:r>
              <a:rPr kumimoji="0" lang="en-US" sz="14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second capital capable of supporting economic activity in place of the capital in the event of an emergency, such as a disaster in the Tokyo metropolitan area.</a:t>
            </a:r>
          </a:p>
        </p:txBody>
      </p:sp>
      <p:sp>
        <p:nvSpPr>
          <p:cNvPr id="50" name="二等辺三角形 49">
            <a:extLst>
              <a:ext uri="{FF2B5EF4-FFF2-40B4-BE49-F238E27FC236}">
                <a16:creationId xmlns:a16="http://schemas.microsoft.com/office/drawing/2014/main" id="{DD860A83-EC34-3221-3E43-DD87C1716E74}"/>
              </a:ext>
            </a:extLst>
          </p:cNvPr>
          <p:cNvSpPr/>
          <p:nvPr/>
        </p:nvSpPr>
        <p:spPr>
          <a:xfrm rot="10800000">
            <a:off x="4326482" y="4071120"/>
            <a:ext cx="1322614" cy="267745"/>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962"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6" name="テキスト ボックス 35">
            <a:extLst>
              <a:ext uri="{FF2B5EF4-FFF2-40B4-BE49-F238E27FC236}">
                <a16:creationId xmlns:a16="http://schemas.microsoft.com/office/drawing/2014/main" id="{B5B4FAAE-201A-98AF-C668-90AD0B4AC5A4}"/>
              </a:ext>
            </a:extLst>
          </p:cNvPr>
          <p:cNvSpPr txBox="1"/>
          <p:nvPr/>
        </p:nvSpPr>
        <p:spPr>
          <a:xfrm>
            <a:off x="200445" y="747542"/>
            <a:ext cx="2879999" cy="338554"/>
          </a:xfrm>
          <a:prstGeom prst="rect">
            <a:avLst/>
          </a:prstGeom>
          <a:solidFill>
            <a:srgbClr val="0070C0"/>
          </a:solidFill>
          <a:ln>
            <a:solidFill>
              <a:srgbClr val="0070C0"/>
            </a:solidFill>
          </a:ln>
        </p:spPr>
        <p:txBody>
          <a:bodyPr wrap="square" rtlCol="0">
            <a:spAutoFit/>
          </a:bodyPr>
          <a:lstStyle/>
          <a:p>
            <a:pPr marL="128137" marR="0" lvl="0" indent="-128137"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mn-cs"/>
              </a:rPr>
              <a:t>Fundamental Principles</a:t>
            </a:r>
          </a:p>
        </p:txBody>
      </p:sp>
      <p:sp>
        <p:nvSpPr>
          <p:cNvPr id="7" name="正方形/長方形 6">
            <a:extLst>
              <a:ext uri="{FF2B5EF4-FFF2-40B4-BE49-F238E27FC236}">
                <a16:creationId xmlns:a16="http://schemas.microsoft.com/office/drawing/2014/main" id="{B1D0CE19-BF62-44CF-3C76-123F0937A2FF}"/>
              </a:ext>
            </a:extLst>
          </p:cNvPr>
          <p:cNvSpPr/>
          <p:nvPr/>
        </p:nvSpPr>
        <p:spPr>
          <a:xfrm>
            <a:off x="350016" y="1153502"/>
            <a:ext cx="2880000" cy="36913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mn-cs"/>
              </a:rPr>
              <a:t>Economic potential</a:t>
            </a:r>
          </a:p>
        </p:txBody>
      </p:sp>
      <p:sp>
        <p:nvSpPr>
          <p:cNvPr id="43" name="正方形/長方形 42">
            <a:extLst>
              <a:ext uri="{FF2B5EF4-FFF2-40B4-BE49-F238E27FC236}">
                <a16:creationId xmlns:a16="http://schemas.microsoft.com/office/drawing/2014/main" id="{E0BA5E44-3ECD-4E43-146B-667F707B3267}"/>
              </a:ext>
            </a:extLst>
          </p:cNvPr>
          <p:cNvSpPr/>
          <p:nvPr/>
        </p:nvSpPr>
        <p:spPr>
          <a:xfrm>
            <a:off x="3452013" y="1159713"/>
            <a:ext cx="2993261" cy="36913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mn-cs"/>
              </a:rPr>
              <a:t>Concentration of critical infrastructure</a:t>
            </a:r>
          </a:p>
        </p:txBody>
      </p:sp>
      <p:sp>
        <p:nvSpPr>
          <p:cNvPr id="44" name="正方形/長方形 43">
            <a:extLst>
              <a:ext uri="{FF2B5EF4-FFF2-40B4-BE49-F238E27FC236}">
                <a16:creationId xmlns:a16="http://schemas.microsoft.com/office/drawing/2014/main" id="{6ECFAC25-84BF-B549-E5C9-D3121E71014C}"/>
              </a:ext>
            </a:extLst>
          </p:cNvPr>
          <p:cNvSpPr/>
          <p:nvPr/>
        </p:nvSpPr>
        <p:spPr>
          <a:xfrm>
            <a:off x="6675984" y="1156930"/>
            <a:ext cx="2880000" cy="37183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mn-cs"/>
              </a:rPr>
              <a:t>Impact of a disaster in the Tokyo metropolitan area</a:t>
            </a:r>
          </a:p>
        </p:txBody>
      </p:sp>
      <p:sp>
        <p:nvSpPr>
          <p:cNvPr id="8" name="スライド番号プレースホルダー 1">
            <a:extLst>
              <a:ext uri="{FF2B5EF4-FFF2-40B4-BE49-F238E27FC236}">
                <a16:creationId xmlns:a16="http://schemas.microsoft.com/office/drawing/2014/main" id="{F08D5C9E-76F1-FF29-00CF-94F16ACF1039}"/>
              </a:ext>
            </a:extLst>
          </p:cNvPr>
          <p:cNvSpPr>
            <a:spLocks noGrp="1"/>
          </p:cNvSpPr>
          <p:nvPr>
            <p:ph type="sldNum" sz="quarter" idx="12"/>
          </p:nvPr>
        </p:nvSpPr>
        <p:spPr>
          <a:xfrm>
            <a:off x="9489330" y="6445576"/>
            <a:ext cx="416670" cy="408695"/>
          </a:xfrm>
          <a:solidFill>
            <a:schemeClr val="bg1"/>
          </a:solidFill>
          <a:effectLst/>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BIZ UDPゴシック" panose="020B0400000000000000" pitchFamily="50" charset="-128"/>
              <a:cs typeface="+mn-cs"/>
            </a:endParaRPr>
          </a:p>
        </p:txBody>
      </p:sp>
      <p:sp>
        <p:nvSpPr>
          <p:cNvPr id="23" name="円/楕円 72">
            <a:extLst>
              <a:ext uri="{FF2B5EF4-FFF2-40B4-BE49-F238E27FC236}">
                <a16:creationId xmlns:a16="http://schemas.microsoft.com/office/drawing/2014/main" id="{7ADF49B6-FFC0-F65B-43B4-8F5BF1DBC63A}"/>
              </a:ext>
            </a:extLst>
          </p:cNvPr>
          <p:cNvSpPr/>
          <p:nvPr/>
        </p:nvSpPr>
        <p:spPr>
          <a:xfrm>
            <a:off x="807202" y="5791031"/>
            <a:ext cx="3189963" cy="6545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8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eiryo UI" panose="020B0604030504040204" pitchFamily="50" charset="-128"/>
              </a:rPr>
              <a:t>[1] Strengthening the functions to drive Japan's growth </a:t>
            </a:r>
          </a:p>
          <a:p>
            <a:pPr marL="0" marR="0" lvl="0" indent="0" algn="ctr" defTabSz="457200" rtl="0" eaLnBrk="1" fontAlgn="auto" latinLnBrk="0" hangingPunct="1">
              <a:lnSpc>
                <a:spcPts val="1800"/>
              </a:lnSpc>
              <a:spcBef>
                <a:spcPts val="0"/>
              </a:spcBef>
              <a:spcAft>
                <a:spcPts val="0"/>
              </a:spcAft>
              <a:buClrTx/>
              <a:buSzTx/>
              <a:buFontTx/>
              <a:buNone/>
              <a:tabLst/>
              <a:defRPr/>
            </a:pPr>
            <a:r>
              <a:rPr kumimoji="0" lang="en-US" sz="180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eiryo UI" panose="020B0604030504040204" pitchFamily="50" charset="-128"/>
              </a:rPr>
              <a:t>d</a:t>
            </a:r>
            <a:r>
              <a:rPr lang="en-US" altLang="ja-JP" dirty="0">
                <a:solidFill>
                  <a:prstClr val="black"/>
                </a:solidFill>
                <a:ea typeface="BIZ UDPゴシック" panose="020B0400000000000000" pitchFamily="50" charset="-128"/>
                <a:cs typeface="Meiryo UI" panose="020B0604030504040204" pitchFamily="50" charset="-128"/>
              </a:rPr>
              <a:t>uring peacetime</a:t>
            </a:r>
            <a:r>
              <a:rPr kumimoji="0" lang="en-US" sz="18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eiryo UI" panose="020B0604030504040204" pitchFamily="50" charset="-128"/>
              </a:rPr>
              <a:t>　</a:t>
            </a:r>
          </a:p>
        </p:txBody>
      </p:sp>
      <p:sp>
        <p:nvSpPr>
          <p:cNvPr id="26" name="円/楕円 72">
            <a:extLst>
              <a:ext uri="{FF2B5EF4-FFF2-40B4-BE49-F238E27FC236}">
                <a16:creationId xmlns:a16="http://schemas.microsoft.com/office/drawing/2014/main" id="{EF090D04-B776-2B26-14CF-83E9C33CF138}"/>
              </a:ext>
            </a:extLst>
          </p:cNvPr>
          <p:cNvSpPr/>
          <p:nvPr/>
        </p:nvSpPr>
        <p:spPr>
          <a:xfrm>
            <a:off x="5813012" y="5773336"/>
            <a:ext cx="3974707" cy="6545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kumimoji="0" lang="en-US" sz="18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[2] Strengthening mechanisms to prevent the Japanese economy from stagnating </a:t>
            </a:r>
          </a:p>
          <a:p>
            <a:pPr algn="ctr">
              <a:lnSpc>
                <a:spcPts val="1800"/>
              </a:lnSpc>
            </a:pPr>
            <a:r>
              <a:rPr kumimoji="0" lang="en-US" sz="180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d</a:t>
            </a:r>
            <a:r>
              <a:rPr lang="en-US" altLang="ja-JP" dirty="0">
                <a:solidFill>
                  <a:prstClr val="black"/>
                </a:solidFill>
                <a:ea typeface="BIZ UDPゴシック" panose="020B0400000000000000" pitchFamily="50" charset="-128"/>
              </a:rPr>
              <a:t>uring emergencies</a:t>
            </a:r>
            <a:endParaRPr kumimoji="0" lang="en-US" sz="18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endParaRPr>
          </a:p>
        </p:txBody>
      </p:sp>
      <p:sp>
        <p:nvSpPr>
          <p:cNvPr id="9" name="正方形/長方形 8">
            <a:extLst>
              <a:ext uri="{FF2B5EF4-FFF2-40B4-BE49-F238E27FC236}">
                <a16:creationId xmlns:a16="http://schemas.microsoft.com/office/drawing/2014/main" id="{D3BD6F09-C452-4889-F91C-F77E59426A62}"/>
              </a:ext>
            </a:extLst>
          </p:cNvPr>
          <p:cNvSpPr/>
          <p:nvPr/>
        </p:nvSpPr>
        <p:spPr>
          <a:xfrm>
            <a:off x="2518" y="86072"/>
            <a:ext cx="9906000" cy="369332"/>
          </a:xfrm>
          <a:prstGeom prst="rect">
            <a:avLst/>
          </a:prstGeom>
          <a:noFill/>
        </p:spPr>
        <p:txBody>
          <a:bodyPr wrap="square" lIns="91440" tIns="45720" rIns="91440" bIns="45720" rtlCol="0" anchor="t">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white"/>
                </a:solidFill>
                <a:effectLst/>
                <a:uLnTx/>
                <a:uFillTx/>
                <a:latin typeface="Calibri" panose="020F0502020204030204"/>
                <a:ea typeface="HGS創英角ｺﾞｼｯｸUB"/>
                <a:cs typeface="+mn-cs"/>
              </a:rPr>
              <a:t>6. A City that Serves as an </a:t>
            </a:r>
            <a:r>
              <a:rPr lang="en-US" b="1" dirty="0">
                <a:solidFill>
                  <a:prstClr val="white"/>
                </a:solidFill>
                <a:latin typeface="Calibri" panose="020F0502020204030204"/>
                <a:ea typeface="HGS創英角ｺﾞｼｯｸUB"/>
              </a:rPr>
              <a:t>E</a:t>
            </a:r>
            <a:r>
              <a:rPr kumimoji="0" lang="en-US" b="1" i="0" u="none" strike="noStrike" kern="1200" cap="none" spc="0" normalizeH="0" baseline="0" noProof="0" dirty="0">
                <a:ln>
                  <a:noFill/>
                </a:ln>
                <a:solidFill>
                  <a:prstClr val="white"/>
                </a:solidFill>
                <a:effectLst/>
                <a:uLnTx/>
                <a:uFillTx/>
                <a:latin typeface="Calibri" panose="020F0502020204030204"/>
                <a:ea typeface="HGS創英角ｺﾞｼｯｸUB"/>
                <a:cs typeface="+mn-cs"/>
              </a:rPr>
              <a:t>ngine for Growth in Normal </a:t>
            </a:r>
            <a:r>
              <a:rPr lang="en-US" b="1" dirty="0">
                <a:solidFill>
                  <a:prstClr val="white"/>
                </a:solidFill>
                <a:latin typeface="Calibri" panose="020F0502020204030204"/>
                <a:ea typeface="HGS創英角ｺﾞｼｯｸUB"/>
              </a:rPr>
              <a:t>T</a:t>
            </a:r>
            <a:r>
              <a:rPr kumimoji="0" lang="en-US" b="1" i="0" u="none" strike="noStrike" kern="1200" cap="none" spc="0" normalizeH="0" baseline="0" noProof="0" dirty="0">
                <a:ln>
                  <a:noFill/>
                </a:ln>
                <a:solidFill>
                  <a:prstClr val="white"/>
                </a:solidFill>
                <a:effectLst/>
                <a:uLnTx/>
                <a:uFillTx/>
                <a:latin typeface="Calibri" panose="020F0502020204030204"/>
                <a:ea typeface="HGS創英角ｺﾞｼｯｸUB"/>
                <a:cs typeface="+mn-cs"/>
              </a:rPr>
              <a:t>imes and a Backup in Emergencies</a:t>
            </a:r>
          </a:p>
        </p:txBody>
      </p:sp>
    </p:spTree>
    <p:extLst>
      <p:ext uri="{BB962C8B-B14F-4D97-AF65-F5344CB8AC3E}">
        <p14:creationId xmlns:p14="http://schemas.microsoft.com/office/powerpoint/2010/main" val="27995445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99B3F5C-43E1-4A80-BDE9-B52CF9072B16}"/>
              </a:ext>
            </a:extLst>
          </p:cNvPr>
          <p:cNvSpPr txBox="1"/>
          <p:nvPr/>
        </p:nvSpPr>
        <p:spPr>
          <a:xfrm>
            <a:off x="-1" y="823385"/>
            <a:ext cx="8143337"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dirty="0">
                <a:solidFill>
                  <a:schemeClr val="tx1"/>
                </a:solidFill>
                <a:ea typeface="BIZ UDゴシック" panose="020B0400000000000000" pitchFamily="49" charset="-128"/>
                <a:cs typeface="HGP創英角ｺﾞｼｯｸUB" panose="020B0900000000000000" pitchFamily="50" charset="-128"/>
              </a:rPr>
              <a:t>(1) Developing social infrastructure and promoting urban development befitting </a:t>
            </a:r>
            <a:r>
              <a:rPr lang="en-US" sz="1400" b="1" dirty="0">
                <a:ea typeface="BIZ UDゴシック" panose="020B0400000000000000" pitchFamily="49" charset="-128"/>
                <a:cs typeface="HGP創英角ｺﾞｼｯｸUB" panose="020B0900000000000000" pitchFamily="50" charset="-128"/>
              </a:rPr>
              <a:t>the </a:t>
            </a:r>
            <a:r>
              <a:rPr lang="en-US" sz="1400" b="1" dirty="0">
                <a:solidFill>
                  <a:schemeClr val="tx1"/>
                </a:solidFill>
                <a:ea typeface="BIZ UDゴシック" panose="020B0400000000000000" pitchFamily="49" charset="-128"/>
                <a:cs typeface="HGP創英角ｺﾞｼｯｸUB" panose="020B0900000000000000" pitchFamily="50" charset="-128"/>
              </a:rPr>
              <a:t>second</a:t>
            </a:r>
            <a:r>
              <a:rPr lang="en-us" sz="1400" b="1" dirty="0">
                <a:solidFill>
                  <a:schemeClr val="tx1"/>
                </a:solidFill>
                <a:ea typeface="BIZ UDゴシック" panose="020B0400000000000000" pitchFamily="49" charset="-128"/>
                <a:cs typeface="HGP創英角ｺﾞｼｯｸUB" panose="020B0900000000000000" pitchFamily="50" charset="-128"/>
              </a:rPr>
              <a:t> capital</a:t>
            </a:r>
            <a:endParaRPr kumimoji="1" lang="en-US" altLang="ja-JP" sz="1400" b="1" dirty="0">
              <a:solidFill>
                <a:schemeClr val="tx1"/>
              </a:solidFill>
              <a:ea typeface="BIZ UDゴシック" panose="020B0400000000000000" pitchFamily="49" charset="-128"/>
              <a:cs typeface="HGP創英角ｺﾞｼｯｸUB" panose="020B0900000000000000" pitchFamily="50" charset="-128"/>
            </a:endParaRPr>
          </a:p>
        </p:txBody>
      </p:sp>
      <p:sp>
        <p:nvSpPr>
          <p:cNvPr id="6" name="正方形/長方形 5">
            <a:extLst>
              <a:ext uri="{FF2B5EF4-FFF2-40B4-BE49-F238E27FC236}">
                <a16:creationId xmlns:a16="http://schemas.microsoft.com/office/drawing/2014/main" id="{CC9545E9-8725-465D-BB31-729F3F0B1B86}"/>
              </a:ext>
            </a:extLst>
          </p:cNvPr>
          <p:cNvSpPr/>
          <p:nvPr/>
        </p:nvSpPr>
        <p:spPr>
          <a:xfrm>
            <a:off x="197710" y="1131162"/>
            <a:ext cx="9495274" cy="1681049"/>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spcBef>
                <a:spcPts val="300"/>
              </a:spcBef>
            </a:pPr>
            <a:r>
              <a:rPr lang="en-us" sz="1100" b="1" dirty="0">
                <a:solidFill>
                  <a:schemeClr val="tx1"/>
                </a:solidFill>
                <a:ea typeface="游ゴシック"/>
              </a:rPr>
              <a:t>1) Strengthening Japan’s national axes</a:t>
            </a:r>
            <a:endParaRPr kumimoji="1" lang="en-US" altLang="ja-JP" sz="1100" b="1" dirty="0">
              <a:solidFill>
                <a:schemeClr val="tx1"/>
              </a:solidFill>
              <a:ea typeface="游ゴシック"/>
            </a:endParaRPr>
          </a:p>
          <a:p>
            <a:pPr rtl="0">
              <a:spcBef>
                <a:spcPts val="300"/>
              </a:spcBef>
            </a:pPr>
            <a:r>
              <a:rPr lang="en-us" sz="1100" b="1" dirty="0">
                <a:solidFill>
                  <a:schemeClr val="tx1"/>
                </a:solidFill>
                <a:ea typeface="游ゴシック"/>
              </a:rPr>
              <a:t>　・Promoting the early opening of the Linear Chuo Shinkansen and the entire Hokuriku Shinkansen lines</a:t>
            </a:r>
            <a:endParaRPr lang="en-US" altLang="ja-JP" sz="1100" b="1" dirty="0">
              <a:solidFill>
                <a:schemeClr val="tx1"/>
              </a:solidFill>
              <a:ea typeface="游ゴシック"/>
              <a:cs typeface="Calibri"/>
            </a:endParaRPr>
          </a:p>
          <a:p>
            <a:pPr rtl="0"/>
            <a:r>
              <a:rPr lang="en-us" sz="900" dirty="0">
                <a:solidFill>
                  <a:schemeClr val="tx1"/>
                </a:solidFill>
                <a:ea typeface="游ゴシック"/>
              </a:rPr>
              <a:t>　　　⇒ Effort</a:t>
            </a:r>
            <a:r>
              <a:rPr lang="en-US" sz="900" dirty="0">
                <a:solidFill>
                  <a:schemeClr val="tx1"/>
                </a:solidFill>
                <a:ea typeface="游ゴシック"/>
              </a:rPr>
              <a:t>s</a:t>
            </a:r>
            <a:r>
              <a:rPr lang="en-us" sz="900" dirty="0">
                <a:solidFill>
                  <a:schemeClr val="tx1"/>
                </a:solidFill>
                <a:ea typeface="游ゴシック"/>
              </a:rPr>
              <a:t> will be made for the early full opening of the Linear Chuo Shinkansen in terms of strengthening the national axis, and the Hokuriku Shinkansen from </a:t>
            </a:r>
            <a:r>
              <a:rPr lang="en-US" sz="900" dirty="0">
                <a:solidFill>
                  <a:schemeClr val="tx1"/>
                </a:solidFill>
                <a:ea typeface="游ゴシック"/>
              </a:rPr>
              <a:t>the</a:t>
            </a:r>
            <a:r>
              <a:rPr lang="en-us" sz="900" dirty="0">
                <a:solidFill>
                  <a:schemeClr val="tx1"/>
                </a:solidFill>
                <a:ea typeface="游ゴシック"/>
              </a:rPr>
              <a:t> perspective of redundancy.</a:t>
            </a:r>
            <a:endParaRPr lang="en-US" sz="900" dirty="0">
              <a:solidFill>
                <a:schemeClr val="tx1"/>
              </a:solidFill>
              <a:ea typeface="游ゴシック"/>
              <a:cs typeface="Calibri"/>
            </a:endParaRPr>
          </a:p>
          <a:p>
            <a:pPr rtl="0">
              <a:spcBef>
                <a:spcPts val="300"/>
              </a:spcBef>
            </a:pPr>
            <a:r>
              <a:rPr lang="en-us" sz="1100" b="1" dirty="0">
                <a:solidFill>
                  <a:schemeClr val="tx1"/>
                </a:solidFill>
                <a:ea typeface="游ゴシック"/>
              </a:rPr>
              <a:t>　・Enhancing the functions of Kansai International Airport</a:t>
            </a:r>
            <a:endParaRPr lang="en-US" sz="1100" dirty="0">
              <a:solidFill>
                <a:schemeClr val="tx1"/>
              </a:solidFill>
              <a:ea typeface="游ゴシック"/>
            </a:endParaRPr>
          </a:p>
          <a:p>
            <a:pPr rtl="0"/>
            <a:r>
              <a:rPr lang="en-us" sz="900" dirty="0">
                <a:solidFill>
                  <a:schemeClr val="tx1"/>
                </a:solidFill>
                <a:ea typeface="游ゴシック"/>
              </a:rPr>
              <a:t>　　     ⇒ Effort</a:t>
            </a:r>
            <a:r>
              <a:rPr lang="en-US" sz="900" dirty="0">
                <a:solidFill>
                  <a:schemeClr val="tx1"/>
                </a:solidFill>
                <a:ea typeface="游ゴシック"/>
              </a:rPr>
              <a:t>s</a:t>
            </a:r>
            <a:r>
              <a:rPr lang="en-us" sz="900" dirty="0">
                <a:solidFill>
                  <a:schemeClr val="tx1"/>
                </a:solidFill>
                <a:ea typeface="游ゴシック"/>
              </a:rPr>
              <a:t> will be made to strengthen Kansai International Airport’s international flight network and to expand rail transport capacity</a:t>
            </a:r>
            <a:endParaRPr lang="ja-JP" sz="900" dirty="0">
              <a:solidFill>
                <a:schemeClr val="tx1"/>
              </a:solidFill>
              <a:ea typeface="游ゴシック"/>
            </a:endParaRPr>
          </a:p>
          <a:p>
            <a:pPr rtl="0">
              <a:spcBef>
                <a:spcPts val="300"/>
              </a:spcBef>
            </a:pPr>
            <a:r>
              <a:rPr lang="en-us" sz="1100" b="1" dirty="0">
                <a:solidFill>
                  <a:schemeClr val="tx1"/>
                </a:solidFill>
                <a:ea typeface="游ゴシック"/>
              </a:rPr>
              <a:t>　・Enhancing the functions of Hanshin Port</a:t>
            </a:r>
            <a:endParaRPr lang="en-US" altLang="ja-JP" sz="1100" dirty="0">
              <a:solidFill>
                <a:schemeClr val="tx1"/>
              </a:solidFill>
              <a:ea typeface="Meiryo UI"/>
            </a:endParaRPr>
          </a:p>
          <a:p>
            <a:pPr rtl="0"/>
            <a:r>
              <a:rPr lang="en-us" sz="900" dirty="0">
                <a:solidFill>
                  <a:schemeClr val="tx1"/>
                </a:solidFill>
                <a:ea typeface="游ゴシック"/>
              </a:rPr>
              <a:t>　　　⇒ Effort</a:t>
            </a:r>
            <a:r>
              <a:rPr lang="en-US" sz="900" dirty="0">
                <a:solidFill>
                  <a:schemeClr val="tx1"/>
                </a:solidFill>
                <a:ea typeface="游ゴシック"/>
              </a:rPr>
              <a:t>s</a:t>
            </a:r>
            <a:r>
              <a:rPr lang="en-us" sz="900" dirty="0">
                <a:solidFill>
                  <a:schemeClr val="tx1"/>
                </a:solidFill>
                <a:ea typeface="游ゴシック"/>
              </a:rPr>
              <a:t> will be made to enhance the functions of Port of Osaka and Port of Sakai-Semboku to achieve carbon neutrality and accommodate cruise ships.</a:t>
            </a:r>
          </a:p>
          <a:p>
            <a:pPr rtl="0">
              <a:spcBef>
                <a:spcPts val="300"/>
              </a:spcBef>
            </a:pPr>
            <a:r>
              <a:rPr lang="en-us" sz="1100" b="1" dirty="0">
                <a:solidFill>
                  <a:schemeClr val="tx1"/>
                </a:solidFill>
                <a:ea typeface="游ゴシック"/>
              </a:rPr>
              <a:t>　・Developing wide-area road and rail networks</a:t>
            </a:r>
            <a:endParaRPr lang="en-US" altLang="ja-JP" sz="1100" b="1" dirty="0">
              <a:solidFill>
                <a:schemeClr val="tx1"/>
              </a:solidFill>
              <a:ea typeface="游ゴシック"/>
              <a:cs typeface="Calibri"/>
            </a:endParaRPr>
          </a:p>
          <a:p>
            <a:pPr rtl="0"/>
            <a:r>
              <a:rPr lang="en-us" sz="900" dirty="0">
                <a:solidFill>
                  <a:schemeClr val="tx1"/>
                </a:solidFill>
              </a:rPr>
              <a:t>　　　⇒ Effort</a:t>
            </a:r>
            <a:r>
              <a:rPr lang="en-US" sz="900" dirty="0">
                <a:solidFill>
                  <a:schemeClr val="tx1"/>
                </a:solidFill>
              </a:rPr>
              <a:t>s</a:t>
            </a:r>
            <a:r>
              <a:rPr lang="en-us" sz="900" dirty="0">
                <a:solidFill>
                  <a:schemeClr val="tx1"/>
                </a:solidFill>
              </a:rPr>
              <a:t> will be made to </a:t>
            </a:r>
            <a:r>
              <a:rPr lang="en-US" sz="900" dirty="0">
                <a:solidFill>
                  <a:schemeClr val="tx1"/>
                </a:solidFill>
              </a:rPr>
              <a:t>i</a:t>
            </a:r>
            <a:r>
              <a:rPr lang="en-us" sz="900" dirty="0">
                <a:solidFill>
                  <a:schemeClr val="tx1"/>
                </a:solidFill>
              </a:rPr>
              <a:t>mprove access to national transportation corridors by expanding the regional road and rail networks</a:t>
            </a:r>
            <a:endParaRPr kumimoji="1" lang="en-US" altLang="ja-JP" sz="900" dirty="0">
              <a:solidFill>
                <a:schemeClr val="tx1"/>
              </a:solidFill>
            </a:endParaRPr>
          </a:p>
        </p:txBody>
      </p:sp>
      <p:sp>
        <p:nvSpPr>
          <p:cNvPr id="14" name="正方形/長方形 13">
            <a:extLst>
              <a:ext uri="{FF2B5EF4-FFF2-40B4-BE49-F238E27FC236}">
                <a16:creationId xmlns:a16="http://schemas.microsoft.com/office/drawing/2014/main" id="{6102382E-3D10-4B7F-ABDC-034C495761FB}"/>
              </a:ext>
            </a:extLst>
          </p:cNvPr>
          <p:cNvSpPr/>
          <p:nvPr/>
        </p:nvSpPr>
        <p:spPr>
          <a:xfrm>
            <a:off x="197710" y="2912987"/>
            <a:ext cx="9495274" cy="1051611"/>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spcBef>
                <a:spcPts val="300"/>
              </a:spcBef>
            </a:pPr>
            <a:r>
              <a:rPr lang="en-us" sz="1100" b="1" dirty="0">
                <a:solidFill>
                  <a:schemeClr val="tx1"/>
                </a:solidFill>
                <a:ea typeface="游ゴシック"/>
              </a:rPr>
              <a:t>2) Promoting diverse urban development initiatives, such as establishing hubs that make a global impact</a:t>
            </a:r>
            <a:endParaRPr lang="en-US" altLang="ja-JP" sz="1100" b="1" dirty="0">
              <a:solidFill>
                <a:schemeClr val="tx1"/>
              </a:solidFill>
              <a:ea typeface="游ゴシック"/>
              <a:cs typeface="Calibri"/>
            </a:endParaRPr>
          </a:p>
          <a:p>
            <a:pPr rtl="0">
              <a:spcBef>
                <a:spcPts val="300"/>
              </a:spcBef>
            </a:pPr>
            <a:r>
              <a:rPr lang="en-us" sz="1100" b="1" dirty="0">
                <a:solidFill>
                  <a:schemeClr val="tx1"/>
                </a:solidFill>
                <a:ea typeface="游ゴシック"/>
              </a:rPr>
              <a:t>　・Creating diverse hubs, including east-west and north-south urban axes</a:t>
            </a:r>
            <a:endParaRPr lang="en-US" sz="1100" dirty="0">
              <a:solidFill>
                <a:schemeClr val="tx1"/>
              </a:solidFill>
              <a:ea typeface="游ゴシック"/>
              <a:cs typeface="Calibri"/>
            </a:endParaRPr>
          </a:p>
          <a:p>
            <a:pPr marL="1697038" indent="-1697038" rtl="0"/>
            <a:r>
              <a:rPr lang="en-us" sz="900" dirty="0">
                <a:solidFill>
                  <a:schemeClr val="tx1"/>
                </a:solidFill>
                <a:ea typeface="游ゴシック"/>
              </a:rPr>
              <a:t>　　　⇒ (North-South Urban Axis): Areas around Osaka Station, including the Umekita Phase 2 project, which aims to create a hub integrating “greenery” and “innovation”; areas around Shin-Osaka Station, which aims to develop into one of the world’s leading wide-area transportation hubs; and areas such as Minami (Namba and Minatomachi), Tennoji, and Abeno</a:t>
            </a:r>
          </a:p>
          <a:p>
            <a:pPr rtl="0"/>
            <a:r>
              <a:rPr lang="en-US" sz="900" dirty="0">
                <a:solidFill>
                  <a:schemeClr val="tx1"/>
                </a:solidFill>
                <a:ea typeface="游ゴシック"/>
              </a:rPr>
              <a:t>                  </a:t>
            </a:r>
            <a:r>
              <a:rPr lang="en-us" sz="900" dirty="0">
                <a:solidFill>
                  <a:schemeClr val="tx1"/>
                </a:solidFill>
                <a:ea typeface="游ゴシック"/>
              </a:rPr>
              <a:t>(East-West Urban Axis): Areas such as Yumeshima and the vicinity of Osaka Castle Park, which aim to become international tourism hubs</a:t>
            </a:r>
            <a:endParaRPr lang="ja-JP" altLang="en-US" sz="900" dirty="0">
              <a:solidFill>
                <a:schemeClr val="tx1"/>
              </a:solidFill>
              <a:ea typeface="游ゴシック"/>
              <a:cs typeface="Calibri"/>
            </a:endParaRPr>
          </a:p>
        </p:txBody>
      </p:sp>
      <p:sp>
        <p:nvSpPr>
          <p:cNvPr id="15" name="テキスト ボックス 14">
            <a:extLst>
              <a:ext uri="{FF2B5EF4-FFF2-40B4-BE49-F238E27FC236}">
                <a16:creationId xmlns:a16="http://schemas.microsoft.com/office/drawing/2014/main" id="{B934D78C-43BC-412C-8B90-82541DDCA867}"/>
              </a:ext>
            </a:extLst>
          </p:cNvPr>
          <p:cNvSpPr txBox="1"/>
          <p:nvPr/>
        </p:nvSpPr>
        <p:spPr>
          <a:xfrm>
            <a:off x="0" y="4028571"/>
            <a:ext cx="6682596"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dirty="0">
                <a:solidFill>
                  <a:schemeClr val="tx1"/>
                </a:solidFill>
                <a:ea typeface="BIZ UDゴシック" panose="020B0400000000000000" pitchFamily="49" charset="-128"/>
                <a:cs typeface="HGP創英角ｺﾞｼｯｸUB" panose="020B0900000000000000" pitchFamily="50" charset="-128"/>
              </a:rPr>
              <a:t>(2) Strengthening economic functions as one of the two poles of East and West </a:t>
            </a:r>
            <a:endParaRPr kumimoji="1" lang="en-US" altLang="ja-JP" sz="1400" b="1" dirty="0">
              <a:solidFill>
                <a:schemeClr val="tx1"/>
              </a:solidFill>
              <a:ea typeface="BIZ UDゴシック" panose="020B0400000000000000" pitchFamily="49" charset="-128"/>
              <a:cs typeface="HGP創英角ｺﾞｼｯｸUB" panose="020B0900000000000000" pitchFamily="50" charset="-128"/>
            </a:endParaRPr>
          </a:p>
        </p:txBody>
      </p:sp>
      <p:sp>
        <p:nvSpPr>
          <p:cNvPr id="18" name="正方形/長方形 17">
            <a:extLst>
              <a:ext uri="{FF2B5EF4-FFF2-40B4-BE49-F238E27FC236}">
                <a16:creationId xmlns:a16="http://schemas.microsoft.com/office/drawing/2014/main" id="{F94FF459-0FEE-45CE-9218-6933525BB267}"/>
              </a:ext>
            </a:extLst>
          </p:cNvPr>
          <p:cNvSpPr/>
          <p:nvPr/>
        </p:nvSpPr>
        <p:spPr>
          <a:xfrm>
            <a:off x="0" y="80462"/>
            <a:ext cx="9906000" cy="369332"/>
          </a:xfrm>
          <a:prstGeom prst="rect">
            <a:avLst/>
          </a:prstGeom>
          <a:noFill/>
        </p:spPr>
        <p:txBody>
          <a:bodyPr wrap="square" lIns="91440" tIns="45720" rIns="91440" bIns="45720" rtlCol="0" anchor="t">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b="1" i="0" u="none" strike="noStrike" kern="1200" cap="none" spc="0" normalizeH="0" noProof="0" dirty="0">
                <a:ln>
                  <a:noFill/>
                </a:ln>
                <a:solidFill>
                  <a:prstClr val="white"/>
                </a:solidFill>
                <a:effectLst/>
                <a:uLnTx/>
                <a:uFillTx/>
                <a:ea typeface="HGS創英角ｺﾞｼｯｸUB"/>
              </a:rPr>
              <a:t>6. A </a:t>
            </a:r>
            <a:r>
              <a:rPr lang="en-US" b="1" i="0" u="none" strike="noStrike" kern="1200" cap="none" spc="0" normalizeH="0" noProof="0" dirty="0">
                <a:ln>
                  <a:noFill/>
                </a:ln>
                <a:solidFill>
                  <a:prstClr val="white"/>
                </a:solidFill>
                <a:effectLst/>
                <a:uLnTx/>
                <a:uFillTx/>
                <a:ea typeface="HGS創英角ｺﾞｼｯｸUB"/>
              </a:rPr>
              <a:t>C</a:t>
            </a:r>
            <a:r>
              <a:rPr lang="en-us" b="1" i="0" u="none" strike="noStrike" kern="1200" cap="none" spc="0" normalizeH="0" noProof="0" dirty="0">
                <a:ln>
                  <a:noFill/>
                </a:ln>
                <a:solidFill>
                  <a:prstClr val="white"/>
                </a:solidFill>
                <a:effectLst/>
                <a:uLnTx/>
                <a:uFillTx/>
                <a:ea typeface="HGS創英角ｺﾞｼｯｸUB"/>
              </a:rPr>
              <a:t>ity </a:t>
            </a:r>
            <a:r>
              <a:rPr lang="en-US" b="1" i="0" u="none" strike="noStrike" kern="1200" cap="none" spc="0" normalizeH="0" noProof="0" dirty="0">
                <a:ln>
                  <a:noFill/>
                </a:ln>
                <a:solidFill>
                  <a:prstClr val="white"/>
                </a:solidFill>
                <a:effectLst/>
                <a:uLnTx/>
                <a:uFillTx/>
                <a:ea typeface="HGS創英角ｺﾞｼｯｸUB"/>
              </a:rPr>
              <a:t>that Serves</a:t>
            </a:r>
            <a:r>
              <a:rPr lang="en-us" b="1" i="0" u="none" strike="noStrike" kern="1200" cap="none" spc="0" normalizeH="0" noProof="0" dirty="0">
                <a:ln>
                  <a:noFill/>
                </a:ln>
                <a:solidFill>
                  <a:prstClr val="white"/>
                </a:solidFill>
                <a:effectLst/>
                <a:uLnTx/>
                <a:uFillTx/>
                <a:ea typeface="HGS創英角ｺﾞｼｯｸUB"/>
              </a:rPr>
              <a:t> as </a:t>
            </a:r>
            <a:r>
              <a:rPr lang="en-US" b="1" i="0" u="none" strike="noStrike" kern="1200" cap="none" spc="0" normalizeH="0" noProof="0" dirty="0">
                <a:ln>
                  <a:noFill/>
                </a:ln>
                <a:solidFill>
                  <a:prstClr val="white"/>
                </a:solidFill>
                <a:effectLst/>
                <a:uLnTx/>
                <a:uFillTx/>
                <a:ea typeface="HGS創英角ｺﾞｼｯｸUB"/>
              </a:rPr>
              <a:t>an</a:t>
            </a:r>
            <a:r>
              <a:rPr lang="en-us" b="1" i="0" u="none" strike="noStrike" kern="1200" cap="none" spc="0" normalizeH="0" noProof="0" dirty="0">
                <a:ln>
                  <a:noFill/>
                </a:ln>
                <a:solidFill>
                  <a:prstClr val="white"/>
                </a:solidFill>
                <a:effectLst/>
                <a:uLnTx/>
                <a:uFillTx/>
                <a:ea typeface="HGS創英角ｺﾞｼｯｸUB"/>
              </a:rPr>
              <a:t> </a:t>
            </a:r>
            <a:r>
              <a:rPr lang="en-US" b="1" dirty="0">
                <a:solidFill>
                  <a:prstClr val="white"/>
                </a:solidFill>
                <a:ea typeface="HGS創英角ｺﾞｼｯｸUB"/>
              </a:rPr>
              <a:t>E</a:t>
            </a:r>
            <a:r>
              <a:rPr lang="en-us" b="1" i="0" u="none" strike="noStrike" kern="1200" cap="none" spc="0" normalizeH="0" noProof="0" dirty="0">
                <a:ln>
                  <a:noFill/>
                </a:ln>
                <a:solidFill>
                  <a:prstClr val="white"/>
                </a:solidFill>
                <a:effectLst/>
                <a:uLnTx/>
                <a:uFillTx/>
                <a:ea typeface="HGS創英角ｺﾞｼｯｸUB"/>
              </a:rPr>
              <a:t>ngine for </a:t>
            </a:r>
            <a:r>
              <a:rPr lang="en-US" b="1" i="0" u="none" strike="noStrike" kern="1200" cap="none" spc="0" normalizeH="0" noProof="0" dirty="0">
                <a:ln>
                  <a:noFill/>
                </a:ln>
                <a:solidFill>
                  <a:prstClr val="white"/>
                </a:solidFill>
                <a:effectLst/>
                <a:uLnTx/>
                <a:uFillTx/>
                <a:ea typeface="HGS創英角ｺﾞｼｯｸUB"/>
              </a:rPr>
              <a:t>G</a:t>
            </a:r>
            <a:r>
              <a:rPr lang="en-us" b="1" i="0" u="none" strike="noStrike" kern="1200" cap="none" spc="0" normalizeH="0" noProof="0" dirty="0">
                <a:ln>
                  <a:noFill/>
                </a:ln>
                <a:solidFill>
                  <a:prstClr val="white"/>
                </a:solidFill>
                <a:effectLst/>
                <a:uLnTx/>
                <a:uFillTx/>
                <a:ea typeface="HGS創英角ｺﾞｼｯｸUB"/>
              </a:rPr>
              <a:t>rowth in </a:t>
            </a:r>
            <a:r>
              <a:rPr lang="en-US" b="1" i="0" u="none" strike="noStrike" kern="1200" cap="none" spc="0" normalizeH="0" noProof="0" dirty="0">
                <a:ln>
                  <a:noFill/>
                </a:ln>
                <a:solidFill>
                  <a:prstClr val="white"/>
                </a:solidFill>
                <a:effectLst/>
                <a:uLnTx/>
                <a:uFillTx/>
                <a:ea typeface="HGS創英角ｺﾞｼｯｸUB"/>
              </a:rPr>
              <a:t>N</a:t>
            </a:r>
            <a:r>
              <a:rPr lang="en-us" b="1" i="0" u="none" strike="noStrike" kern="1200" cap="none" spc="0" normalizeH="0" noProof="0" dirty="0">
                <a:ln>
                  <a:noFill/>
                </a:ln>
                <a:solidFill>
                  <a:prstClr val="white"/>
                </a:solidFill>
                <a:effectLst/>
                <a:uLnTx/>
                <a:uFillTx/>
                <a:ea typeface="HGS創英角ｺﾞｼｯｸUB"/>
              </a:rPr>
              <a:t>ormal </a:t>
            </a:r>
            <a:r>
              <a:rPr lang="en-US" b="1" dirty="0">
                <a:solidFill>
                  <a:prstClr val="white"/>
                </a:solidFill>
                <a:ea typeface="HGS創英角ｺﾞｼｯｸUB"/>
              </a:rPr>
              <a:t>T</a:t>
            </a:r>
            <a:r>
              <a:rPr lang="en-us" b="1" i="0" u="none" strike="noStrike" kern="1200" cap="none" spc="0" normalizeH="0" noProof="0" dirty="0">
                <a:ln>
                  <a:noFill/>
                </a:ln>
                <a:solidFill>
                  <a:prstClr val="white"/>
                </a:solidFill>
                <a:effectLst/>
                <a:uLnTx/>
                <a:uFillTx/>
                <a:ea typeface="HGS創英角ｺﾞｼｯｸUB"/>
              </a:rPr>
              <a:t>imes and a </a:t>
            </a:r>
            <a:r>
              <a:rPr lang="en-US" b="1" i="0" u="none" strike="noStrike" kern="1200" cap="none" spc="0" normalizeH="0" noProof="0" dirty="0">
                <a:ln>
                  <a:noFill/>
                </a:ln>
                <a:solidFill>
                  <a:prstClr val="white"/>
                </a:solidFill>
                <a:effectLst/>
                <a:uLnTx/>
                <a:uFillTx/>
                <a:ea typeface="HGS創英角ｺﾞｼｯｸUB"/>
              </a:rPr>
              <a:t>B</a:t>
            </a:r>
            <a:r>
              <a:rPr lang="en-us" b="1" i="0" u="none" strike="noStrike" kern="1200" cap="none" spc="0" normalizeH="0" noProof="0" dirty="0">
                <a:ln>
                  <a:noFill/>
                </a:ln>
                <a:solidFill>
                  <a:prstClr val="white"/>
                </a:solidFill>
                <a:effectLst/>
                <a:uLnTx/>
                <a:uFillTx/>
                <a:ea typeface="HGS創英角ｺﾞｼｯｸUB"/>
              </a:rPr>
              <a:t>ackup in </a:t>
            </a:r>
            <a:r>
              <a:rPr lang="en-US" b="1" i="0" u="none" strike="noStrike" kern="1200" cap="none" spc="0" normalizeH="0" noProof="0" dirty="0">
                <a:ln>
                  <a:noFill/>
                </a:ln>
                <a:solidFill>
                  <a:prstClr val="white"/>
                </a:solidFill>
                <a:effectLst/>
                <a:uLnTx/>
                <a:uFillTx/>
                <a:ea typeface="HGS創英角ｺﾞｼｯｸUB"/>
              </a:rPr>
              <a:t>E</a:t>
            </a:r>
            <a:r>
              <a:rPr lang="en-us" b="1" i="0" u="none" strike="noStrike" kern="1200" cap="none" spc="0" normalizeH="0" noProof="0" dirty="0">
                <a:ln>
                  <a:noFill/>
                </a:ln>
                <a:solidFill>
                  <a:prstClr val="white"/>
                </a:solidFill>
                <a:effectLst/>
                <a:uLnTx/>
                <a:uFillTx/>
                <a:ea typeface="HGS創英角ｺﾞｼｯｸUB"/>
              </a:rPr>
              <a:t>mergenc</a:t>
            </a:r>
            <a:r>
              <a:rPr lang="en-US" b="1" i="0" u="none" strike="noStrike" kern="1200" cap="none" spc="0" normalizeH="0" noProof="0" dirty="0">
                <a:ln>
                  <a:noFill/>
                </a:ln>
                <a:solidFill>
                  <a:prstClr val="white"/>
                </a:solidFill>
                <a:effectLst/>
                <a:uLnTx/>
                <a:uFillTx/>
                <a:ea typeface="HGS創英角ｺﾞｼｯｸUB"/>
              </a:rPr>
              <a:t>ies</a:t>
            </a:r>
            <a:endParaRPr lang="en-us" b="1" i="0" u="none" strike="noStrike" kern="1200" cap="none" spc="0" normalizeH="0" noProof="0" dirty="0">
              <a:ln>
                <a:noFill/>
              </a:ln>
              <a:solidFill>
                <a:prstClr val="white"/>
              </a:solidFill>
              <a:effectLst/>
              <a:uLnTx/>
              <a:uFillTx/>
              <a:ea typeface="HGS創英角ｺﾞｼｯｸUB"/>
            </a:endParaRPr>
          </a:p>
        </p:txBody>
      </p:sp>
      <p:sp>
        <p:nvSpPr>
          <p:cNvPr id="9" name="正方形/長方形 8">
            <a:extLst>
              <a:ext uri="{FF2B5EF4-FFF2-40B4-BE49-F238E27FC236}">
                <a16:creationId xmlns:a16="http://schemas.microsoft.com/office/drawing/2014/main" id="{17453869-1312-46AA-858E-54B9A04D7580}"/>
              </a:ext>
            </a:extLst>
          </p:cNvPr>
          <p:cNvSpPr/>
          <p:nvPr/>
        </p:nvSpPr>
        <p:spPr>
          <a:xfrm>
            <a:off x="197710" y="5182750"/>
            <a:ext cx="9495274" cy="1594788"/>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spcBef>
                <a:spcPts val="300"/>
              </a:spcBef>
            </a:pPr>
            <a:r>
              <a:rPr lang="en-us" sz="1100" b="1" dirty="0">
                <a:solidFill>
                  <a:schemeClr val="tx1"/>
                </a:solidFill>
                <a:ea typeface="游ゴシック"/>
              </a:rPr>
              <a:t>2) Establishing startup and innovation hubs</a:t>
            </a:r>
            <a:endParaRPr kumimoji="1" lang="en-US" altLang="ja-JP" sz="1100" b="1" dirty="0">
              <a:solidFill>
                <a:schemeClr val="tx1"/>
              </a:solidFill>
            </a:endParaRPr>
          </a:p>
          <a:p>
            <a:pPr rtl="0">
              <a:spcBef>
                <a:spcPts val="300"/>
              </a:spcBef>
            </a:pPr>
            <a:r>
              <a:rPr lang="en-us" sz="1100" b="1" dirty="0">
                <a:solidFill>
                  <a:schemeClr val="tx1"/>
                </a:solidFill>
                <a:ea typeface="游ゴシック"/>
              </a:rPr>
              <a:t>　・Establishment of two regional hubs, east and west, for government agencies in growth sectors</a:t>
            </a:r>
            <a:endParaRPr lang="ja-JP" altLang="en-US" sz="1100" b="1" dirty="0">
              <a:solidFill>
                <a:schemeClr val="tx1"/>
              </a:solidFill>
              <a:ea typeface="游ゴシック"/>
              <a:cs typeface="Calibri"/>
            </a:endParaRPr>
          </a:p>
          <a:p>
            <a:pPr rtl="0"/>
            <a:r>
              <a:rPr lang="en-us" sz="900" dirty="0">
                <a:solidFill>
                  <a:schemeClr val="tx1"/>
                </a:solidFill>
                <a:ea typeface="游ゴシック"/>
              </a:rPr>
              <a:t>　　　⇒ Effort</a:t>
            </a:r>
            <a:r>
              <a:rPr lang="en-US" sz="900" dirty="0">
                <a:solidFill>
                  <a:schemeClr val="tx1"/>
                </a:solidFill>
                <a:ea typeface="游ゴシック"/>
              </a:rPr>
              <a:t>s</a:t>
            </a:r>
            <a:r>
              <a:rPr lang="en-us" sz="900" dirty="0">
                <a:solidFill>
                  <a:schemeClr val="tx1"/>
                </a:solidFill>
                <a:ea typeface="游ゴシック"/>
              </a:rPr>
              <a:t> will be made to strengthen the functions of government agencies to foster innovation and to establish two headquarters, east and west.</a:t>
            </a:r>
            <a:endParaRPr lang="ja-JP" altLang="en-US" sz="900" dirty="0">
              <a:solidFill>
                <a:schemeClr val="tx1"/>
              </a:solidFill>
              <a:ea typeface="游ゴシック"/>
              <a:cs typeface="Calibri"/>
            </a:endParaRPr>
          </a:p>
          <a:p>
            <a:pPr rtl="0">
              <a:tabLst>
                <a:tab pos="4664075" algn="l"/>
              </a:tabLst>
            </a:pPr>
            <a:r>
              <a:rPr lang="en-us" sz="900" dirty="0">
                <a:solidFill>
                  <a:schemeClr val="tx1"/>
                </a:solidFill>
                <a:ea typeface="游ゴシック"/>
              </a:rPr>
              <a:t>　　　　　(Examples) PMDA (Pharmaceuticals and Medical Devices Agency) Kansai Branch 	Granting approval review functions in the regenerative medicine field</a:t>
            </a:r>
            <a:endParaRPr lang="en-US" altLang="ja-JP" sz="900" dirty="0">
              <a:solidFill>
                <a:schemeClr val="tx1"/>
              </a:solidFill>
              <a:ea typeface="游ゴシック"/>
              <a:cs typeface="Calibri"/>
            </a:endParaRPr>
          </a:p>
          <a:p>
            <a:pPr>
              <a:tabLst>
                <a:tab pos="4664075" algn="l"/>
              </a:tabLst>
            </a:pPr>
            <a:r>
              <a:rPr lang="en-us" sz="900" dirty="0">
                <a:solidFill>
                  <a:schemeClr val="tx1"/>
                </a:solidFill>
                <a:ea typeface="游ゴシック"/>
              </a:rPr>
              <a:t>　　　　　   　　　　AMED (Japan Agency for Medical Research and Development) </a:t>
            </a:r>
            <a:r>
              <a:rPr lang="en-us" altLang="ja-JP" sz="900" dirty="0">
                <a:solidFill>
                  <a:schemeClr val="tx1"/>
                </a:solidFill>
                <a:ea typeface="游ゴシック"/>
              </a:rPr>
              <a:t>	</a:t>
            </a:r>
            <a:r>
              <a:rPr lang="en-us" sz="900" dirty="0">
                <a:solidFill>
                  <a:schemeClr val="tx1"/>
                </a:solidFill>
                <a:ea typeface="游ゴシック"/>
              </a:rPr>
              <a:t>Research and development and project support functions in the medical field</a:t>
            </a:r>
            <a:endParaRPr kumimoji="1" lang="en-US" altLang="ja-JP" sz="900" dirty="0">
              <a:solidFill>
                <a:schemeClr val="tx1"/>
              </a:solidFill>
              <a:ea typeface="游ゴシック"/>
            </a:endParaRPr>
          </a:p>
          <a:p>
            <a:pPr marL="4675188" indent="-4675188">
              <a:tabLst>
                <a:tab pos="4664075" algn="l"/>
              </a:tabLst>
            </a:pPr>
            <a:r>
              <a:rPr lang="en-us" sz="900" dirty="0">
                <a:solidFill>
                  <a:schemeClr val="tx1"/>
                </a:solidFill>
                <a:ea typeface="游ゴシック"/>
              </a:rPr>
              <a:t>　　　　　　   　　　JST (Japan Science and Technology Agency)</a:t>
            </a:r>
            <a:r>
              <a:rPr lang="en-us" altLang="ja-JP" sz="900" dirty="0">
                <a:solidFill>
                  <a:schemeClr val="tx1"/>
                </a:solidFill>
                <a:ea typeface="游ゴシック"/>
              </a:rPr>
              <a:t>	</a:t>
            </a:r>
            <a:r>
              <a:rPr lang="en-us" sz="900" dirty="0">
                <a:solidFill>
                  <a:schemeClr val="tx1"/>
                </a:solidFill>
                <a:ea typeface="游ゴシック"/>
              </a:rPr>
              <a:t>Research and development and project support functions in the science technology and innovation fields</a:t>
            </a:r>
            <a:endParaRPr kumimoji="1" lang="en-US" altLang="ja-JP" sz="900" dirty="0">
              <a:solidFill>
                <a:schemeClr val="tx1"/>
              </a:solidFill>
              <a:ea typeface="游ゴシック"/>
            </a:endParaRPr>
          </a:p>
          <a:p>
            <a:pPr>
              <a:tabLst>
                <a:tab pos="4664075" algn="l"/>
              </a:tabLst>
            </a:pPr>
            <a:r>
              <a:rPr lang="en-us" sz="900" dirty="0">
                <a:solidFill>
                  <a:schemeClr val="tx1"/>
                </a:solidFill>
                <a:ea typeface="游ゴシック"/>
              </a:rPr>
              <a:t>　　　　　　　　　   NEDO (New Energy and Industrial Technology Development Organization)</a:t>
            </a:r>
            <a:r>
              <a:rPr lang="en-us" altLang="ja-JP" sz="900" dirty="0">
                <a:solidFill>
                  <a:schemeClr val="tx1"/>
                </a:solidFill>
                <a:ea typeface="游ゴシック"/>
              </a:rPr>
              <a:t> 	</a:t>
            </a:r>
            <a:r>
              <a:rPr lang="en-us" sz="900" dirty="0">
                <a:solidFill>
                  <a:schemeClr val="tx1"/>
                </a:solidFill>
                <a:ea typeface="游ゴシック"/>
              </a:rPr>
              <a:t>Industrial technology development support functions in the energy and environmental fields</a:t>
            </a:r>
            <a:endParaRPr kumimoji="1" lang="en-US" altLang="ja-JP" sz="900" dirty="0">
              <a:solidFill>
                <a:schemeClr val="tx1"/>
              </a:solidFill>
              <a:ea typeface="游ゴシック"/>
            </a:endParaRPr>
          </a:p>
          <a:p>
            <a:pPr>
              <a:tabLst>
                <a:tab pos="4664075" algn="l"/>
              </a:tabLst>
            </a:pPr>
            <a:r>
              <a:rPr lang="en-us" sz="900" dirty="0">
                <a:solidFill>
                  <a:schemeClr val="tx1"/>
                </a:solidFill>
                <a:ea typeface="游ゴシック"/>
              </a:rPr>
              <a:t>　　　　　　　　　   NICT (National Institute of Information and Communications Technology)</a:t>
            </a:r>
            <a:r>
              <a:rPr lang="en-us" altLang="ja-JP" sz="900" dirty="0">
                <a:solidFill>
                  <a:schemeClr val="tx1"/>
                </a:solidFill>
                <a:ea typeface="游ゴシック"/>
              </a:rPr>
              <a:t> 	</a:t>
            </a:r>
            <a:r>
              <a:rPr lang="en-us" sz="900" dirty="0">
                <a:solidFill>
                  <a:schemeClr val="tx1"/>
                </a:solidFill>
                <a:ea typeface="游ゴシック"/>
              </a:rPr>
              <a:t>Grant functions for ICT (Information and Communication Technology) development</a:t>
            </a:r>
            <a:endParaRPr kumimoji="1" lang="en-US" altLang="ja-JP" sz="900" dirty="0">
              <a:solidFill>
                <a:schemeClr val="tx1"/>
              </a:solidFill>
              <a:ea typeface="游ゴシック"/>
            </a:endParaRPr>
          </a:p>
          <a:p>
            <a:pPr>
              <a:tabLst>
                <a:tab pos="4664075" algn="l"/>
              </a:tabLst>
            </a:pPr>
            <a:r>
              <a:rPr lang="en-us" sz="900" dirty="0">
                <a:solidFill>
                  <a:schemeClr val="tx1"/>
                </a:solidFill>
                <a:ea typeface="游ゴシック"/>
              </a:rPr>
              <a:t>　　　　　　　　　   NIMS (National Institute for Materials Science)</a:t>
            </a:r>
            <a:r>
              <a:rPr lang="en-us" altLang="ja-JP" sz="900" dirty="0">
                <a:solidFill>
                  <a:schemeClr val="tx1"/>
                </a:solidFill>
                <a:ea typeface="游ゴシック"/>
              </a:rPr>
              <a:t> 	</a:t>
            </a:r>
            <a:r>
              <a:rPr lang="en-us" sz="900" dirty="0">
                <a:solidFill>
                  <a:schemeClr val="tx1"/>
                </a:solidFill>
                <a:ea typeface="游ゴシック"/>
              </a:rPr>
              <a:t>Joint research with companies in the materials science field</a:t>
            </a:r>
            <a:endParaRPr kumimoji="1" lang="en-US" altLang="ja-JP" sz="900" dirty="0">
              <a:solidFill>
                <a:schemeClr val="tx1"/>
              </a:solidFill>
              <a:ea typeface="游ゴシック"/>
            </a:endParaRPr>
          </a:p>
          <a:p>
            <a:pPr rtl="0"/>
            <a:endParaRPr kumimoji="1" lang="ja-JP" altLang="en-US" sz="1000" dirty="0">
              <a:solidFill>
                <a:schemeClr val="tx1"/>
              </a:solidFill>
            </a:endParaRPr>
          </a:p>
        </p:txBody>
      </p:sp>
      <p:sp>
        <p:nvSpPr>
          <p:cNvPr id="11" name="正方形/長方形 10">
            <a:extLst>
              <a:ext uri="{FF2B5EF4-FFF2-40B4-BE49-F238E27FC236}">
                <a16:creationId xmlns:a16="http://schemas.microsoft.com/office/drawing/2014/main" id="{E25564BC-1E66-48B3-89A6-86E528846245}"/>
              </a:ext>
            </a:extLst>
          </p:cNvPr>
          <p:cNvSpPr/>
          <p:nvPr/>
        </p:nvSpPr>
        <p:spPr>
          <a:xfrm>
            <a:off x="197710" y="4335872"/>
            <a:ext cx="9495274" cy="782905"/>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spcBef>
                <a:spcPts val="300"/>
              </a:spcBef>
            </a:pPr>
            <a:r>
              <a:rPr lang="en-us" sz="1100" b="1" dirty="0">
                <a:solidFill>
                  <a:schemeClr val="tx1"/>
                </a:solidFill>
                <a:ea typeface="游ゴシック"/>
              </a:rPr>
              <a:t>1) Developing digital infrastructure</a:t>
            </a:r>
            <a:endParaRPr kumimoji="1" lang="en-US" altLang="ja-JP" sz="1100" b="1" dirty="0">
              <a:solidFill>
                <a:schemeClr val="tx1"/>
              </a:solidFill>
              <a:ea typeface="游ゴシック"/>
            </a:endParaRPr>
          </a:p>
          <a:p>
            <a:pPr rtl="0">
              <a:spcBef>
                <a:spcPts val="300"/>
              </a:spcBef>
            </a:pPr>
            <a:r>
              <a:rPr lang="en-us" sz="1100" b="1" dirty="0">
                <a:solidFill>
                  <a:schemeClr val="tx1"/>
                </a:solidFill>
                <a:ea typeface="游ゴシック"/>
              </a:rPr>
              <a:t>　・Expanding and enhancing telecommunications, data centers, power infrastructure, etc.</a:t>
            </a:r>
            <a:endParaRPr lang="en-US" altLang="ja-JP" sz="1100" b="1" dirty="0">
              <a:solidFill>
                <a:schemeClr val="tx1"/>
              </a:solidFill>
              <a:ea typeface="游ゴシック"/>
              <a:cs typeface="Calibri"/>
            </a:endParaRPr>
          </a:p>
          <a:p>
            <a:pPr marL="460375" indent="-460375" rtl="0"/>
            <a:r>
              <a:rPr lang="en-us" sz="900" dirty="0">
                <a:solidFill>
                  <a:schemeClr val="tx1"/>
                </a:solidFill>
              </a:rPr>
              <a:t>　　　⇒ Leveraging the advantages of the infrastructure, such as surplus power capacity and internet exchanges, public-private collaboration effort</a:t>
            </a:r>
            <a:r>
              <a:rPr lang="en-US" sz="900" dirty="0">
                <a:solidFill>
                  <a:schemeClr val="tx1"/>
                </a:solidFill>
              </a:rPr>
              <a:t>s</a:t>
            </a:r>
            <a:r>
              <a:rPr lang="en-us" sz="900" dirty="0">
                <a:solidFill>
                  <a:schemeClr val="tx1"/>
                </a:solidFill>
              </a:rPr>
              <a:t> will be made to enhance and strengthen the “digital infrastructure” comprising communications networks, data centers, and power systems, which form the foundation of next-generation smart cities.</a:t>
            </a:r>
            <a:endParaRPr kumimoji="1" lang="en-US" altLang="ja-JP" sz="900" dirty="0">
              <a:solidFill>
                <a:schemeClr val="tx1"/>
              </a:solidFill>
            </a:endParaRPr>
          </a:p>
          <a:p>
            <a:pPr rtl="0"/>
            <a:r>
              <a:rPr lang="en-us" sz="1000" dirty="0">
                <a:solidFill>
                  <a:schemeClr val="tx1"/>
                </a:solidFill>
              </a:rPr>
              <a:t>　　　　　</a:t>
            </a:r>
          </a:p>
        </p:txBody>
      </p:sp>
      <p:sp>
        <p:nvSpPr>
          <p:cNvPr id="7" name="スライド番号プレースホルダー 1">
            <a:extLst>
              <a:ext uri="{FF2B5EF4-FFF2-40B4-BE49-F238E27FC236}">
                <a16:creationId xmlns:a16="http://schemas.microsoft.com/office/drawing/2014/main" id="{A05D1392-05A9-D6F5-4299-901A86E25539}"/>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ja-JP" altLang="en-US" smtClean="0">
                <a:latin typeface="+mn-lt"/>
              </a:rPr>
              <a:pPr rtl="0"/>
              <a:t>66</a:t>
            </a:fld>
            <a:endParaRPr kumimoji="1" lang="ja-JP" altLang="en-US">
              <a:latin typeface="+mn-lt"/>
            </a:endParaRPr>
          </a:p>
        </p:txBody>
      </p:sp>
      <p:sp>
        <p:nvSpPr>
          <p:cNvPr id="12" name="テキスト ボックス 11">
            <a:extLst>
              <a:ext uri="{FF2B5EF4-FFF2-40B4-BE49-F238E27FC236}">
                <a16:creationId xmlns:a16="http://schemas.microsoft.com/office/drawing/2014/main" id="{1FC9EA47-BCFB-4F9D-9BD2-A4549191F80D}"/>
              </a:ext>
            </a:extLst>
          </p:cNvPr>
          <p:cNvSpPr txBox="1"/>
          <p:nvPr/>
        </p:nvSpPr>
        <p:spPr>
          <a:xfrm>
            <a:off x="-1" y="554545"/>
            <a:ext cx="8844951" cy="338554"/>
          </a:xfrm>
          <a:prstGeom prst="rect">
            <a:avLst/>
          </a:prstGeom>
          <a:noFill/>
          <a:ln>
            <a:noFill/>
          </a:ln>
        </p:spPr>
        <p:txBody>
          <a:bodyPr wrap="square" lIns="91440" tIns="45720" rIns="91440" bIns="45720" rtlCol="0" anchor="t">
            <a:spAutoFit/>
          </a:bodyPr>
          <a:lstStyle/>
          <a:p>
            <a:pPr marL="0" marR="0" lvl="0" indent="0" algn="l" defTabSz="653156" rtl="0" eaLnBrk="1" fontAlgn="auto" latinLnBrk="0" hangingPunct="1">
              <a:spcBef>
                <a:spcPts val="0"/>
              </a:spcBef>
              <a:spcAft>
                <a:spcPts val="0"/>
              </a:spcAft>
              <a:buClrTx/>
              <a:buSzTx/>
              <a:buFontTx/>
              <a:buNone/>
              <a:tabLst/>
              <a:defRPr/>
            </a:pPr>
            <a:r>
              <a:rPr lang="en-us" sz="1600" b="1" dirty="0">
                <a:ea typeface="BIZ UDゴシック"/>
                <a:cs typeface="HGP創英角ｺﾞｼｯｸUB" panose="020B0900000000000000" pitchFamily="50" charset="-128"/>
              </a:rPr>
              <a:t>[Policy Direction]  </a:t>
            </a:r>
            <a:r>
              <a:rPr lang="en-us" sz="1600" b="1" u="sng" dirty="0">
                <a:ea typeface="BIZ UDゴシック"/>
                <a:cs typeface="HGP創英角ｺﾞｼｯｸUB" panose="020B0900000000000000" pitchFamily="50" charset="-128"/>
              </a:rPr>
              <a:t>[1] Strengthening the functions to drive Japan’s growth during peacetime</a:t>
            </a:r>
            <a:endParaRPr kumimoji="1" lang="en-US" altLang="ja-JP" sz="1600" b="1" u="sng" dirty="0">
              <a:ea typeface="BIZ UDゴシック"/>
              <a:cs typeface="HGP創英角ｺﾞｼｯｸUB" panose="020B0900000000000000" pitchFamily="50" charset="-128"/>
            </a:endParaRPr>
          </a:p>
        </p:txBody>
      </p:sp>
    </p:spTree>
    <p:extLst>
      <p:ext uri="{BB962C8B-B14F-4D97-AF65-F5344CB8AC3E}">
        <p14:creationId xmlns:p14="http://schemas.microsoft.com/office/powerpoint/2010/main" val="1088750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8A664-688F-073D-35C9-EFE1419D3EE1}"/>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31885FB0-33B7-6E7C-6B20-9816DBC19CD1}"/>
              </a:ext>
            </a:extLst>
          </p:cNvPr>
          <p:cNvSpPr/>
          <p:nvPr/>
        </p:nvSpPr>
        <p:spPr>
          <a:xfrm>
            <a:off x="197517" y="1518033"/>
            <a:ext cx="9495274" cy="1871209"/>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dirty="0">
                <a:solidFill>
                  <a:schemeClr val="tx1"/>
                </a:solidFill>
              </a:rPr>
              <a:t>4) Establishing an international </a:t>
            </a:r>
            <a:r>
              <a:rPr lang="en-US" sz="1100" b="1" dirty="0">
                <a:solidFill>
                  <a:schemeClr val="tx1"/>
                </a:solidFill>
              </a:rPr>
              <a:t>hub for exchange</a:t>
            </a:r>
            <a:endParaRPr kumimoji="1" lang="en-US" altLang="ja-JP" sz="1100" b="1" dirty="0">
              <a:solidFill>
                <a:schemeClr val="tx1"/>
              </a:solidFill>
            </a:endParaRPr>
          </a:p>
          <a:p>
            <a:pPr rtl="0">
              <a:spcBef>
                <a:spcPts val="600"/>
              </a:spcBef>
            </a:pPr>
            <a:r>
              <a:rPr lang="en-us" sz="1100" b="1" dirty="0">
                <a:solidFill>
                  <a:schemeClr val="tx1"/>
                </a:solidFill>
                <a:ea typeface="游ゴシック"/>
              </a:rPr>
              <a:t>　</a:t>
            </a:r>
            <a:r>
              <a:rPr lang="en-us" sz="1100" b="1" dirty="0">
                <a:solidFill>
                  <a:schemeClr val="tx1"/>
                </a:solidFill>
                <a:ea typeface="游ゴシック"/>
                <a:cs typeface="Calibri"/>
              </a:rPr>
              <a:t>・Promoting the attraction of MICE facilities</a:t>
            </a:r>
            <a:endParaRPr lang="en-US" altLang="ja-JP" sz="1100" b="1" dirty="0">
              <a:solidFill>
                <a:schemeClr val="tx1"/>
              </a:solidFill>
              <a:ea typeface="游ゴシック"/>
              <a:cs typeface="Calibri" panose="020F0502020204030204"/>
            </a:endParaRPr>
          </a:p>
          <a:p>
            <a:pPr marL="454025" indent="-454025" rtl="0"/>
            <a:r>
              <a:rPr lang="en-us" sz="900" dirty="0">
                <a:solidFill>
                  <a:schemeClr val="tx1"/>
                </a:solidFill>
                <a:ea typeface="游ゴシック"/>
                <a:cs typeface="Calibri"/>
              </a:rPr>
              <a:t>　　　⇒ We will work to develop and enhance the capabilities of core MICE facilities, such as Intex Osaka and the Osaka International Convention Center, in order to attract international conferences and exhibitions.</a:t>
            </a:r>
            <a:endParaRPr lang="ja-JP" altLang="en-US" sz="900" dirty="0">
              <a:solidFill>
                <a:schemeClr val="tx1"/>
              </a:solidFill>
              <a:ea typeface="游ゴシック"/>
              <a:cs typeface="Calibri"/>
            </a:endParaRPr>
          </a:p>
          <a:p>
            <a:pPr rtl="0">
              <a:spcBef>
                <a:spcPts val="600"/>
              </a:spcBef>
            </a:pPr>
            <a:r>
              <a:rPr lang="en-us" sz="1100" b="1" dirty="0">
                <a:solidFill>
                  <a:schemeClr val="tx1"/>
                </a:solidFill>
              </a:rPr>
              <a:t>　・Enhancing the appeal of arenas</a:t>
            </a:r>
            <a:endParaRPr kumimoji="1" lang="en-US" altLang="ja-JP" sz="1100" b="1" dirty="0">
              <a:solidFill>
                <a:schemeClr val="tx1"/>
              </a:solidFill>
            </a:endParaRPr>
          </a:p>
          <a:p>
            <a:pPr marL="454025" indent="-454025" rtl="0"/>
            <a:r>
              <a:rPr lang="en-us" sz="900" dirty="0">
                <a:solidFill>
                  <a:schemeClr val="tx1"/>
                </a:solidFill>
              </a:rPr>
              <a:t>　　　⇒ We aim to enhance the functions of arenas and stadiums to create an environment for hosting large-scale events that attract people from around the world, such as international sports competitions.</a:t>
            </a:r>
            <a:endParaRPr kumimoji="1" lang="en-US" altLang="ja-JP" sz="900" dirty="0">
              <a:solidFill>
                <a:schemeClr val="tx1"/>
              </a:solidFill>
            </a:endParaRPr>
          </a:p>
          <a:p>
            <a:pPr marL="0" marR="0" lvl="0" indent="0" algn="l" defTabSz="457200" rtl="0" eaLnBrk="1" fontAlgn="auto" latinLnBrk="0" hangingPunct="1">
              <a:lnSpc>
                <a:spcPct val="100000"/>
              </a:lnSpc>
              <a:spcBef>
                <a:spcPts val="600"/>
              </a:spcBef>
              <a:spcAft>
                <a:spcPts val="0"/>
              </a:spcAft>
              <a:buClrTx/>
              <a:buSzTx/>
              <a:buFontTx/>
              <a:buNone/>
              <a:tabLst/>
              <a:defRPr/>
            </a:pPr>
            <a:r>
              <a:rPr lang="en-us" sz="1100" b="1" i="0" u="none" strike="noStrike" kern="1200" cap="none" spc="0" normalizeH="0" noProof="0" dirty="0">
                <a:ln>
                  <a:noFill/>
                </a:ln>
                <a:solidFill>
                  <a:prstClr val="black"/>
                </a:solidFill>
                <a:effectLst/>
                <a:uLnTx/>
                <a:uFillTx/>
                <a:ea typeface="游ゴシック" panose="020B0400000000000000" pitchFamily="50" charset="-128"/>
                <a:cs typeface="+mn-cs"/>
              </a:rPr>
              <a:t>　・Realizing IR (Integrated Resort)</a:t>
            </a:r>
            <a:endParaRPr kumimoji="1" lang="en-US" altLang="ja-JP" sz="1100" b="1" i="0" u="none" strike="noStrike" kern="1200" cap="none" spc="0" normalizeH="0" baseline="0" noProof="0" dirty="0">
              <a:ln>
                <a:noFill/>
              </a:ln>
              <a:solidFill>
                <a:prstClr val="black"/>
              </a:solidFill>
              <a:effectLst/>
              <a:uLnTx/>
              <a:uFillTx/>
              <a:ea typeface="游ゴシック" panose="020B0400000000000000" pitchFamily="50" charset="-128"/>
              <a:cs typeface="+mn-cs"/>
            </a:endParaRPr>
          </a:p>
          <a:p>
            <a:pPr marL="465138" marR="0" lvl="0" indent="-465138" algn="l" defTabSz="457200" rtl="0" eaLnBrk="1" fontAlgn="auto" latinLnBrk="0" hangingPunct="1">
              <a:lnSpc>
                <a:spcPct val="100000"/>
              </a:lnSpc>
              <a:spcBef>
                <a:spcPts val="0"/>
              </a:spcBef>
              <a:spcAft>
                <a:spcPts val="0"/>
              </a:spcAft>
              <a:buClrTx/>
              <a:buSzTx/>
              <a:buFontTx/>
              <a:buNone/>
              <a:tabLst/>
              <a:defRPr/>
            </a:pPr>
            <a:r>
              <a:rPr lang="en-us" sz="900" b="0" i="0" u="none" strike="noStrike" kern="1200" cap="none" spc="0" normalizeH="0" noProof="0" dirty="0">
                <a:ln>
                  <a:noFill/>
                </a:ln>
                <a:solidFill>
                  <a:prstClr val="black"/>
                </a:solidFill>
                <a:effectLst/>
                <a:uLnTx/>
                <a:uFillTx/>
                <a:ea typeface="游ゴシック"/>
                <a:cs typeface="+mn-cs"/>
              </a:rPr>
              <a:t>　　　</a:t>
            </a:r>
            <a:r>
              <a:rPr lang="en-us" sz="900" b="0" i="0" u="none" strike="noStrike" kern="1200" cap="none" spc="0" normalizeH="0" noProof="0" dirty="0">
                <a:ln>
                  <a:noFill/>
                </a:ln>
                <a:solidFill>
                  <a:schemeClr val="tx1"/>
                </a:solidFill>
                <a:effectLst/>
                <a:uLnTx/>
                <a:uFillTx/>
                <a:ea typeface="游ゴシック"/>
                <a:cs typeface="+mn-cs"/>
              </a:rPr>
              <a:t>⇒ By serving as an exchange hub connecting the world and various regions of Japan, we will create a highly</a:t>
            </a:r>
            <a:r>
              <a:rPr lang="en-US" sz="900" b="0" i="0" u="none" strike="noStrike" kern="1200" cap="none" spc="0" normalizeH="0" noProof="0" dirty="0">
                <a:ln>
                  <a:noFill/>
                </a:ln>
                <a:solidFill>
                  <a:schemeClr val="tx1"/>
                </a:solidFill>
                <a:effectLst/>
                <a:uLnTx/>
                <a:uFillTx/>
                <a:ea typeface="游ゴシック"/>
                <a:cs typeface="+mn-cs"/>
              </a:rPr>
              <a:t> </a:t>
            </a:r>
            <a:r>
              <a:rPr lang="en-us" sz="900" b="0" i="0" u="none" strike="noStrike" kern="1200" cap="none" spc="0" normalizeH="0" noProof="0" dirty="0">
                <a:ln>
                  <a:noFill/>
                </a:ln>
                <a:solidFill>
                  <a:schemeClr val="tx1"/>
                </a:solidFill>
                <a:effectLst/>
                <a:uLnTx/>
                <a:uFillTx/>
                <a:ea typeface="游ゴシック"/>
                <a:cs typeface="+mn-cs"/>
              </a:rPr>
              <a:t>competitive, attractive world-class, growth-oriented IR facilities in Yumeshima, Osaka. </a:t>
            </a:r>
            <a:endParaRPr kumimoji="1" lang="en-US" altLang="ja-JP" sz="900" b="0" i="0" u="none" strike="noStrike" kern="1200" cap="none" spc="0" normalizeH="0" baseline="0" noProof="0" dirty="0">
              <a:ln>
                <a:noFill/>
              </a:ln>
              <a:solidFill>
                <a:schemeClr val="tx1"/>
              </a:solidFill>
              <a:effectLst/>
              <a:uLnTx/>
              <a:uFillTx/>
              <a:ea typeface="游ゴシック"/>
              <a:cs typeface="+mn-cs"/>
            </a:endParaRPr>
          </a:p>
          <a:p>
            <a:pPr rtl="0"/>
            <a:endParaRPr kumimoji="1" lang="en-US" altLang="ja-JP" sz="1000" dirty="0">
              <a:solidFill>
                <a:schemeClr val="tx1"/>
              </a:solidFill>
              <a:ea typeface="游ゴシック"/>
            </a:endParaRPr>
          </a:p>
        </p:txBody>
      </p:sp>
      <p:sp>
        <p:nvSpPr>
          <p:cNvPr id="18" name="正方形/長方形 17">
            <a:extLst>
              <a:ext uri="{FF2B5EF4-FFF2-40B4-BE49-F238E27FC236}">
                <a16:creationId xmlns:a16="http://schemas.microsoft.com/office/drawing/2014/main" id="{F807B42D-307D-B7DD-21DB-43CA06B6023B}"/>
              </a:ext>
            </a:extLst>
          </p:cNvPr>
          <p:cNvSpPr/>
          <p:nvPr/>
        </p:nvSpPr>
        <p:spPr>
          <a:xfrm>
            <a:off x="197710" y="158443"/>
            <a:ext cx="9495274" cy="1244394"/>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r>
              <a:rPr lang="en-us" sz="1100" b="1" dirty="0">
                <a:solidFill>
                  <a:schemeClr val="tx1"/>
                </a:solidFill>
                <a:ea typeface="游ゴシック"/>
              </a:rPr>
              <a:t>3) Realizing a global financial city</a:t>
            </a:r>
            <a:endParaRPr kumimoji="1" lang="en-US" altLang="ja-JP" sz="1100" b="1" dirty="0">
              <a:solidFill>
                <a:schemeClr val="tx1"/>
              </a:solidFill>
              <a:ea typeface="游ゴシック"/>
            </a:endParaRPr>
          </a:p>
          <a:p>
            <a:pPr>
              <a:spcBef>
                <a:spcPts val="600"/>
              </a:spcBef>
            </a:pPr>
            <a:r>
              <a:rPr lang="en-us" sz="1100" b="1" dirty="0">
                <a:solidFill>
                  <a:schemeClr val="tx1"/>
                </a:solidFill>
                <a:ea typeface="游ゴシック"/>
              </a:rPr>
              <a:t>　・Attracting the West Japan branch of Government Pension Investment Fund</a:t>
            </a:r>
            <a:r>
              <a:rPr lang="en-us" altLang="ja-JP" sz="1100" b="1" dirty="0">
                <a:solidFill>
                  <a:schemeClr val="tx1"/>
                </a:solidFill>
                <a:ea typeface="游ゴシック"/>
              </a:rPr>
              <a:t> (GPIF</a:t>
            </a:r>
            <a:r>
              <a:rPr lang="en-us" sz="1100" b="1" dirty="0">
                <a:solidFill>
                  <a:schemeClr val="tx1"/>
                </a:solidFill>
                <a:ea typeface="游ゴシック"/>
              </a:rPr>
              <a:t>) and the Bank for International Settlements</a:t>
            </a:r>
            <a:r>
              <a:rPr lang="en-us" altLang="ja-JP" sz="1100" b="1" dirty="0">
                <a:solidFill>
                  <a:schemeClr val="tx1"/>
                </a:solidFill>
                <a:ea typeface="游ゴシック"/>
              </a:rPr>
              <a:t> (BIS</a:t>
            </a:r>
            <a:r>
              <a:rPr lang="en-us" sz="1100" b="1" dirty="0">
                <a:solidFill>
                  <a:schemeClr val="tx1"/>
                </a:solidFill>
                <a:ea typeface="游ゴシック"/>
              </a:rPr>
              <a:t>) Innovation Hub</a:t>
            </a:r>
            <a:endParaRPr lang="en-US" altLang="ja-JP" sz="1100" b="1" dirty="0">
              <a:solidFill>
                <a:schemeClr val="tx1"/>
              </a:solidFill>
              <a:ea typeface="游ゴシック"/>
              <a:cs typeface="Calibri"/>
            </a:endParaRPr>
          </a:p>
          <a:p>
            <a:pPr marL="477838" indent="-477838" rtl="0"/>
            <a:r>
              <a:rPr lang="en-us" sz="900" dirty="0">
                <a:solidFill>
                  <a:schemeClr val="tx1"/>
                </a:solidFill>
                <a:ea typeface="游ゴシック"/>
              </a:rPr>
              <a:t>　　　⇒ Effort will be made to strengthen the foundation of a global financial city by attracting global asset management firms and innovation hubs, thereby concentrating financial firms and talent. </a:t>
            </a:r>
            <a:endParaRPr lang="ja-JP" sz="900" dirty="0">
              <a:solidFill>
                <a:schemeClr val="tx1"/>
              </a:solidFill>
              <a:ea typeface="游ゴシック"/>
            </a:endParaRPr>
          </a:p>
          <a:p>
            <a:pPr rtl="0">
              <a:spcBef>
                <a:spcPts val="600"/>
              </a:spcBef>
            </a:pPr>
            <a:r>
              <a:rPr lang="en-us" sz="1100" b="1" dirty="0">
                <a:solidFill>
                  <a:schemeClr val="tx1"/>
                </a:solidFill>
                <a:ea typeface="游ゴシック"/>
              </a:rPr>
              <a:t>　・Improving the environment for foreign financial institutions entering the market</a:t>
            </a:r>
            <a:endParaRPr lang="ja-JP" sz="1100" dirty="0">
              <a:solidFill>
                <a:schemeClr val="tx1"/>
              </a:solidFill>
              <a:ea typeface="游ゴシック"/>
            </a:endParaRPr>
          </a:p>
          <a:p>
            <a:pPr marL="454025" indent="-454025" rtl="0"/>
            <a:r>
              <a:rPr lang="en-us" sz="900" dirty="0">
                <a:solidFill>
                  <a:schemeClr val="tx1"/>
                </a:solidFill>
                <a:ea typeface="游ゴシック"/>
              </a:rPr>
              <a:t>　　　⇒ We aim to create an environment for foreign financial firms easy to enter through deregulation and fiscal and tax measures utilizing the scheme of the special financial and asset management zones.</a:t>
            </a:r>
            <a:endParaRPr kumimoji="1" lang="en-US" altLang="ja-JP" sz="900" dirty="0">
              <a:solidFill>
                <a:schemeClr val="tx1"/>
              </a:solidFill>
              <a:ea typeface="游ゴシック"/>
            </a:endParaRPr>
          </a:p>
        </p:txBody>
      </p:sp>
      <p:sp>
        <p:nvSpPr>
          <p:cNvPr id="4" name="スライド番号プレースホルダー 1">
            <a:extLst>
              <a:ext uri="{FF2B5EF4-FFF2-40B4-BE49-F238E27FC236}">
                <a16:creationId xmlns:a16="http://schemas.microsoft.com/office/drawing/2014/main" id="{76DE32C8-39C4-BD16-2FAA-2457B8C5F18C}"/>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ja-JP" altLang="en-US" smtClean="0"/>
              <a:pPr rtl="0"/>
              <a:t>67</a:t>
            </a:fld>
            <a:endParaRPr kumimoji="1" lang="ja-JP" altLang="en-US"/>
          </a:p>
        </p:txBody>
      </p:sp>
    </p:spTree>
    <p:extLst>
      <p:ext uri="{BB962C8B-B14F-4D97-AF65-F5344CB8AC3E}">
        <p14:creationId xmlns:p14="http://schemas.microsoft.com/office/powerpoint/2010/main" val="392461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793E1BB-C52F-4201-985E-56B30374855B}"/>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ja-JP" altLang="en-US" smtClean="0">
                <a:latin typeface="+mn-lt"/>
              </a:rPr>
              <a:pPr rtl="0"/>
              <a:t>68</a:t>
            </a:fld>
            <a:endParaRPr kumimoji="1" lang="ja-JP" altLang="en-US">
              <a:latin typeface="+mn-lt"/>
            </a:endParaRPr>
          </a:p>
        </p:txBody>
      </p:sp>
      <p:sp>
        <p:nvSpPr>
          <p:cNvPr id="15" name="正方形/長方形 14">
            <a:extLst>
              <a:ext uri="{FF2B5EF4-FFF2-40B4-BE49-F238E27FC236}">
                <a16:creationId xmlns:a16="http://schemas.microsoft.com/office/drawing/2014/main" id="{4C7961AF-FCCE-42E2-9136-17A863942C86}"/>
              </a:ext>
            </a:extLst>
          </p:cNvPr>
          <p:cNvSpPr/>
          <p:nvPr/>
        </p:nvSpPr>
        <p:spPr>
          <a:xfrm>
            <a:off x="209189" y="3567780"/>
            <a:ext cx="9486562" cy="1078054"/>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spcBef>
                <a:spcPts val="300"/>
              </a:spcBef>
            </a:pPr>
            <a:r>
              <a:rPr lang="en-us" sz="1100" b="1" dirty="0">
                <a:solidFill>
                  <a:schemeClr val="tx1"/>
                </a:solidFill>
              </a:rPr>
              <a:t>1) Developing national and local emergency response centers</a:t>
            </a:r>
            <a:endParaRPr kumimoji="1" lang="en-US" altLang="ja-JP" sz="1100" b="1" dirty="0">
              <a:solidFill>
                <a:schemeClr val="tx1"/>
              </a:solidFill>
            </a:endParaRPr>
          </a:p>
          <a:p>
            <a:pPr rtl="0">
              <a:spcBef>
                <a:spcPts val="300"/>
              </a:spcBef>
            </a:pPr>
            <a:r>
              <a:rPr lang="en-us" sz="1100" b="1" dirty="0">
                <a:solidFill>
                  <a:schemeClr val="tx1"/>
                </a:solidFill>
              </a:rPr>
              <a:t>　・Establishing back-up bases</a:t>
            </a:r>
            <a:endParaRPr kumimoji="1" lang="en-US" altLang="ja-JP" sz="1100" b="1" dirty="0">
              <a:solidFill>
                <a:schemeClr val="tx1"/>
              </a:solidFill>
            </a:endParaRPr>
          </a:p>
          <a:p>
            <a:pPr marL="482600" indent="-482600" rtl="0"/>
            <a:r>
              <a:rPr lang="en-us" sz="900" dirty="0">
                <a:solidFill>
                  <a:schemeClr val="tx1"/>
                </a:solidFill>
                <a:ea typeface="游ゴシック"/>
              </a:rPr>
              <a:t>　　　 ⇒ To enable the city to serve as an alternative to the Tokyo metropolitan area during emergencies and to facilitate cooperation among disaster prevention agencies during peacetime, a joint government office building for the national and prefectural governments will be constructed.</a:t>
            </a:r>
            <a:endParaRPr lang="en-US" sz="900" dirty="0">
              <a:solidFill>
                <a:schemeClr val="tx1"/>
              </a:solidFill>
              <a:ea typeface="游ゴシック"/>
            </a:endParaRPr>
          </a:p>
          <a:p>
            <a:pPr marL="482600" indent="-482600" rtl="0"/>
            <a:r>
              <a:rPr lang="en-us" sz="900" dirty="0">
                <a:solidFill>
                  <a:schemeClr val="tx1"/>
                </a:solidFill>
                <a:ea typeface="游ゴシック"/>
              </a:rPr>
              <a:t>　　　 ⇒ To ensure that social and economic activities continue uninterrupted even during emergencies, we will attract regional offices of national agencies and strengthen the functions of existing regional branch offices.</a:t>
            </a:r>
            <a:endParaRPr kumimoji="1" lang="ja-JP" altLang="en-US" sz="900" dirty="0">
              <a:solidFill>
                <a:schemeClr val="tx1"/>
              </a:solidFill>
            </a:endParaRPr>
          </a:p>
        </p:txBody>
      </p:sp>
      <p:sp>
        <p:nvSpPr>
          <p:cNvPr id="16" name="テキスト ボックス 15">
            <a:extLst>
              <a:ext uri="{FF2B5EF4-FFF2-40B4-BE49-F238E27FC236}">
                <a16:creationId xmlns:a16="http://schemas.microsoft.com/office/drawing/2014/main" id="{17B6B8A3-40FB-4B4D-AEB4-F38AF3790693}"/>
              </a:ext>
            </a:extLst>
          </p:cNvPr>
          <p:cNvSpPr txBox="1"/>
          <p:nvPr/>
        </p:nvSpPr>
        <p:spPr>
          <a:xfrm>
            <a:off x="11478" y="3003334"/>
            <a:ext cx="9437321" cy="523220"/>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dirty="0">
                <a:solidFill>
                  <a:schemeClr val="tx1"/>
                </a:solidFill>
                <a:ea typeface="BIZ UDゴシック" panose="020B0400000000000000" pitchFamily="49" charset="-128"/>
                <a:cs typeface="HGP創英角ｺﾞｼｯｸUB" panose="020B0900000000000000" pitchFamily="50" charset="-128"/>
              </a:rPr>
              <a:t>(2) Enhancing functional concentration through the development of national and local hubs to back up the capital’s functions during emergencies</a:t>
            </a:r>
            <a:endParaRPr kumimoji="1" lang="en-US" altLang="ja-JP" sz="1400" b="1" dirty="0">
              <a:solidFill>
                <a:schemeClr val="tx1"/>
              </a:solidFill>
              <a:ea typeface="BIZ UDゴシック" panose="020B0400000000000000" pitchFamily="49" charset="-128"/>
              <a:cs typeface="HGP創英角ｺﾞｼｯｸUB" panose="020B0900000000000000" pitchFamily="50" charset="-128"/>
            </a:endParaRPr>
          </a:p>
        </p:txBody>
      </p:sp>
      <p:sp>
        <p:nvSpPr>
          <p:cNvPr id="13" name="テキスト ボックス 12">
            <a:extLst>
              <a:ext uri="{FF2B5EF4-FFF2-40B4-BE49-F238E27FC236}">
                <a16:creationId xmlns:a16="http://schemas.microsoft.com/office/drawing/2014/main" id="{6260B933-CD71-43CA-BA44-BAEE5DEAB516}"/>
              </a:ext>
            </a:extLst>
          </p:cNvPr>
          <p:cNvSpPr txBox="1"/>
          <p:nvPr/>
        </p:nvSpPr>
        <p:spPr>
          <a:xfrm>
            <a:off x="11478" y="998526"/>
            <a:ext cx="8879479" cy="307777"/>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400" b="1" dirty="0">
                <a:solidFill>
                  <a:schemeClr val="tx1"/>
                </a:solidFill>
                <a:ea typeface="BIZ UDゴシック" panose="020B0400000000000000" pitchFamily="49" charset="-128"/>
                <a:cs typeface="HGP創英角ｺﾞｼｯｸUB" panose="020B0900000000000000" pitchFamily="50" charset="-128"/>
              </a:rPr>
              <a:t>(1) Developing urban functions and infrastructure capable of serving as alternatives to the capital’s functions</a:t>
            </a:r>
            <a:endParaRPr kumimoji="1" lang="en-US" altLang="ja-JP" sz="1400" b="1" dirty="0">
              <a:solidFill>
                <a:schemeClr val="tx1"/>
              </a:solidFill>
              <a:ea typeface="BIZ UDゴシック" panose="020B0400000000000000" pitchFamily="49" charset="-128"/>
              <a:cs typeface="HGP創英角ｺﾞｼｯｸUB" panose="020B0900000000000000" pitchFamily="50" charset="-128"/>
            </a:endParaRPr>
          </a:p>
        </p:txBody>
      </p:sp>
      <p:sp>
        <p:nvSpPr>
          <p:cNvPr id="14" name="正方形/長方形 13">
            <a:extLst>
              <a:ext uri="{FF2B5EF4-FFF2-40B4-BE49-F238E27FC236}">
                <a16:creationId xmlns:a16="http://schemas.microsoft.com/office/drawing/2014/main" id="{A189BFA4-4604-4B83-A637-8059325E004E}"/>
              </a:ext>
            </a:extLst>
          </p:cNvPr>
          <p:cNvSpPr/>
          <p:nvPr/>
        </p:nvSpPr>
        <p:spPr>
          <a:xfrm>
            <a:off x="209189" y="1333227"/>
            <a:ext cx="9486562" cy="1560883"/>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spcBef>
                <a:spcPts val="300"/>
              </a:spcBef>
            </a:pPr>
            <a:r>
              <a:rPr lang="en-us" sz="1100" b="1" dirty="0">
                <a:solidFill>
                  <a:schemeClr val="tx1"/>
                </a:solidFill>
              </a:rPr>
              <a:t>1) Developing the infrastructure capable of maintaining social and economic activities during emergencies</a:t>
            </a:r>
            <a:endParaRPr kumimoji="1" lang="en-US" altLang="ja-JP" sz="1100" b="1" dirty="0">
              <a:solidFill>
                <a:schemeClr val="tx1"/>
              </a:solidFill>
            </a:endParaRPr>
          </a:p>
          <a:p>
            <a:pPr rtl="0">
              <a:spcBef>
                <a:spcPts val="300"/>
              </a:spcBef>
            </a:pPr>
            <a:r>
              <a:rPr lang="en-us" sz="1100" b="1" dirty="0">
                <a:solidFill>
                  <a:schemeClr val="tx1"/>
                </a:solidFill>
                <a:ea typeface="游ゴシック"/>
              </a:rPr>
              <a:t>　・Ensuring business operations during emergencies</a:t>
            </a:r>
            <a:endParaRPr kumimoji="1" lang="en-US" altLang="ja-JP" sz="1100" b="1" dirty="0">
              <a:solidFill>
                <a:schemeClr val="tx1"/>
              </a:solidFill>
              <a:ea typeface="游ゴシック"/>
            </a:endParaRPr>
          </a:p>
          <a:p>
            <a:pPr marL="465138" indent="-465138" rtl="0"/>
            <a:r>
              <a:rPr lang="en-us" sz="900" dirty="0">
                <a:solidFill>
                  <a:schemeClr val="tx1"/>
                </a:solidFill>
                <a:ea typeface="游ゴシック"/>
              </a:rPr>
              <a:t>　　　⇒ We aim to establish companies’ secondary headquarters and main office functions to diversify the risks associated with excessive concentration in the Tokyo metropolitan area and minimize the economic impact on the area even in the event of a large-scale disaster.</a:t>
            </a:r>
            <a:endParaRPr lang="ja-JP" altLang="en-US" sz="900" dirty="0">
              <a:solidFill>
                <a:schemeClr val="tx1"/>
              </a:solidFill>
              <a:ea typeface="游ゴシック"/>
              <a:cs typeface="Calibri"/>
            </a:endParaRPr>
          </a:p>
          <a:p>
            <a:pPr rtl="0">
              <a:spcBef>
                <a:spcPts val="300"/>
              </a:spcBef>
            </a:pPr>
            <a:r>
              <a:rPr lang="en-us" sz="1100" b="1" dirty="0">
                <a:solidFill>
                  <a:schemeClr val="tx1"/>
                </a:solidFill>
                <a:ea typeface="游ゴシック"/>
              </a:rPr>
              <a:t>　・Strengthening Osaka’s own safety and crisis management functions</a:t>
            </a:r>
            <a:endParaRPr lang="en-US" altLang="ja-JP" sz="1100" b="1" dirty="0">
              <a:solidFill>
                <a:schemeClr val="tx1"/>
              </a:solidFill>
              <a:ea typeface="游ゴシック"/>
              <a:cs typeface="Calibri"/>
            </a:endParaRPr>
          </a:p>
          <a:p>
            <a:pPr rtl="0"/>
            <a:r>
              <a:rPr lang="en-us" sz="900" dirty="0">
                <a:solidFill>
                  <a:schemeClr val="tx1"/>
                </a:solidFill>
                <a:ea typeface="游ゴシック"/>
              </a:rPr>
              <a:t>　　　⇒ Providing seismic retrofitting of roads, bridges, railways, rivers, ports, tidal barriers, water and sewage systems, medical facilities, public health centers, parks, buildings, etc. </a:t>
            </a:r>
            <a:endParaRPr lang="ja-JP" sz="900" dirty="0">
              <a:solidFill>
                <a:schemeClr val="tx1"/>
              </a:solidFill>
              <a:ea typeface="游ゴシック"/>
              <a:cs typeface="Calibri"/>
            </a:endParaRPr>
          </a:p>
          <a:p>
            <a:pPr marL="460375" indent="-460375" rtl="0"/>
            <a:r>
              <a:rPr lang="en-us" sz="900" dirty="0">
                <a:solidFill>
                  <a:schemeClr val="tx1"/>
                </a:solidFill>
                <a:ea typeface="游ゴシック"/>
              </a:rPr>
              <a:t>　　　⇒ Enhancing and strengthening digital infrastructure, including telecommunications, data centers, and power supply, to ensure continued social and economic activities even if the Tokyo metropolitan area is affected by a disaster </a:t>
            </a:r>
            <a:endParaRPr lang="ja-JP" sz="900" dirty="0">
              <a:solidFill>
                <a:schemeClr val="tx1"/>
              </a:solidFill>
              <a:ea typeface="游ゴシック"/>
            </a:endParaRPr>
          </a:p>
          <a:p>
            <a:pPr rtl="0"/>
            <a:r>
              <a:rPr lang="en-us" sz="900" dirty="0">
                <a:solidFill>
                  <a:schemeClr val="tx1"/>
                </a:solidFill>
                <a:ea typeface="游ゴシック"/>
                <a:cs typeface="Calibri"/>
              </a:rPr>
              <a:t>　　　⇒ Strengthening disaster response capabilities and measures to help people unable to return home</a:t>
            </a:r>
            <a:endParaRPr lang="ja-JP" altLang="en-US" sz="900" dirty="0">
              <a:solidFill>
                <a:schemeClr val="tx1"/>
              </a:solidFill>
              <a:ea typeface="游ゴシック"/>
              <a:cs typeface="Calibri"/>
            </a:endParaRPr>
          </a:p>
        </p:txBody>
      </p:sp>
      <p:sp>
        <p:nvSpPr>
          <p:cNvPr id="19" name="正方形/長方形 18">
            <a:extLst>
              <a:ext uri="{FF2B5EF4-FFF2-40B4-BE49-F238E27FC236}">
                <a16:creationId xmlns:a16="http://schemas.microsoft.com/office/drawing/2014/main" id="{60981774-96B4-4032-9263-23353BDD4D94}"/>
              </a:ext>
            </a:extLst>
          </p:cNvPr>
          <p:cNvSpPr/>
          <p:nvPr/>
        </p:nvSpPr>
        <p:spPr>
          <a:xfrm>
            <a:off x="209189" y="4780101"/>
            <a:ext cx="9489541" cy="984592"/>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rtl="0">
              <a:spcBef>
                <a:spcPts val="300"/>
              </a:spcBef>
            </a:pPr>
            <a:r>
              <a:rPr lang="en-us" sz="1100" b="1" dirty="0">
                <a:solidFill>
                  <a:schemeClr val="tx1"/>
                </a:solidFill>
                <a:ea typeface="BIZ UDゴシック"/>
                <a:cs typeface="HGP創英角ｺﾞｼｯｸUB" panose="020B0900000000000000" pitchFamily="50" charset="-128"/>
              </a:rPr>
              <a:t>2) Strengthening local government functions necessary for the city to serve as the </a:t>
            </a:r>
            <a:r>
              <a:rPr lang="en-US" sz="1100" b="1" dirty="0">
                <a:solidFill>
                  <a:schemeClr val="tx1"/>
                </a:solidFill>
                <a:ea typeface="BIZ UDゴシック"/>
                <a:cs typeface="HGP創英角ｺﾞｼｯｸUB" panose="020B0900000000000000" pitchFamily="50" charset="-128"/>
              </a:rPr>
              <a:t>second</a:t>
            </a:r>
            <a:r>
              <a:rPr lang="en-us" sz="1100" b="1" dirty="0">
                <a:solidFill>
                  <a:schemeClr val="tx1"/>
                </a:solidFill>
                <a:ea typeface="BIZ UDゴシック"/>
                <a:cs typeface="HGP創英角ｺﾞｼｯｸUB" panose="020B0900000000000000" pitchFamily="50" charset="-128"/>
              </a:rPr>
              <a:t> capital</a:t>
            </a:r>
            <a:endParaRPr lang="en-US" sz="1100" b="1" dirty="0">
              <a:solidFill>
                <a:schemeClr val="tx1"/>
              </a:solidFill>
              <a:ea typeface="BIZ UDゴシック"/>
              <a:cs typeface="Calibri"/>
            </a:endParaRPr>
          </a:p>
          <a:p>
            <a:pPr rtl="0">
              <a:spcBef>
                <a:spcPts val="300"/>
              </a:spcBef>
            </a:pPr>
            <a:r>
              <a:rPr lang="en-us" sz="1100" b="1" dirty="0">
                <a:solidFill>
                  <a:schemeClr val="tx1"/>
                </a:solidFill>
                <a:ea typeface="游ゴシック"/>
              </a:rPr>
              <a:t>　・ Enhancing and strengthening wide-area and fundamental local government functions</a:t>
            </a:r>
            <a:endParaRPr lang="en-US" altLang="ja-JP" sz="1100" b="1" dirty="0">
              <a:solidFill>
                <a:schemeClr val="tx1"/>
              </a:solidFill>
              <a:ea typeface="游ゴシック"/>
              <a:cs typeface="Calibri"/>
            </a:endParaRPr>
          </a:p>
          <a:p>
            <a:pPr marL="465138" indent="-465138" rtl="0"/>
            <a:r>
              <a:rPr lang="en-us" sz="900" dirty="0">
                <a:solidFill>
                  <a:schemeClr val="tx1"/>
                </a:solidFill>
                <a:ea typeface="游ゴシック"/>
              </a:rPr>
              <a:t>　　　⇒ We aim to establish the administrative systems and facilities necessary for the functions of the </a:t>
            </a:r>
            <a:r>
              <a:rPr lang="en-US" sz="900" dirty="0">
                <a:solidFill>
                  <a:schemeClr val="tx1"/>
                </a:solidFill>
                <a:ea typeface="游ゴシック"/>
              </a:rPr>
              <a:t>second</a:t>
            </a:r>
            <a:r>
              <a:rPr lang="en-us" sz="900" dirty="0">
                <a:solidFill>
                  <a:schemeClr val="tx1"/>
                </a:solidFill>
                <a:ea typeface="游ゴシック"/>
              </a:rPr>
              <a:t> capital, including the transfer and enhancement of functions of fire services, water supply, and sewerage.</a:t>
            </a:r>
            <a:endParaRPr lang="ja-JP" altLang="en-US" sz="900">
              <a:solidFill>
                <a:schemeClr val="tx1"/>
              </a:solidFill>
              <a:ea typeface="游ゴシック"/>
              <a:cs typeface="Calibri"/>
            </a:endParaRPr>
          </a:p>
          <a:p>
            <a:pPr marL="465138" indent="-465138" rtl="0"/>
            <a:r>
              <a:rPr lang="en-us" sz="900" dirty="0">
                <a:solidFill>
                  <a:schemeClr val="tx1"/>
                </a:solidFill>
                <a:ea typeface="游ゴシック"/>
              </a:rPr>
              <a:t>　　　⇒ We will enhance and strengthen basic local government functions to ensure the stable provision of services to residents even in the future.</a:t>
            </a:r>
            <a:endParaRPr lang="en-US" sz="900" dirty="0">
              <a:solidFill>
                <a:schemeClr val="tx1"/>
              </a:solidFill>
              <a:ea typeface="游ゴシック"/>
              <a:cs typeface="Calibri"/>
            </a:endParaRPr>
          </a:p>
        </p:txBody>
      </p:sp>
      <p:sp>
        <p:nvSpPr>
          <p:cNvPr id="9" name="正方形/長方形 8">
            <a:extLst>
              <a:ext uri="{FF2B5EF4-FFF2-40B4-BE49-F238E27FC236}">
                <a16:creationId xmlns:a16="http://schemas.microsoft.com/office/drawing/2014/main" id="{250F6D3F-55B6-443D-8244-26F24F3F7363}"/>
              </a:ext>
            </a:extLst>
          </p:cNvPr>
          <p:cNvSpPr/>
          <p:nvPr/>
        </p:nvSpPr>
        <p:spPr>
          <a:xfrm>
            <a:off x="0" y="93903"/>
            <a:ext cx="9906000" cy="369332"/>
          </a:xfrm>
          <a:prstGeom prst="rect">
            <a:avLst/>
          </a:prstGeom>
          <a:noFill/>
        </p:spPr>
        <p:txBody>
          <a:bodyPr wrap="square" lIns="91440" tIns="45720" rIns="91440" bIns="45720" rtlCol="0" anchor="t">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b="1" i="0" u="none" strike="noStrike" kern="1200" cap="none" spc="0" normalizeH="0" noProof="0" dirty="0">
                <a:ln>
                  <a:noFill/>
                </a:ln>
                <a:solidFill>
                  <a:prstClr val="white"/>
                </a:solidFill>
                <a:effectLst/>
                <a:uLnTx/>
                <a:uFillTx/>
                <a:ea typeface="HGS創英角ｺﾞｼｯｸUB"/>
              </a:rPr>
              <a:t>6. A </a:t>
            </a:r>
            <a:r>
              <a:rPr lang="en-US" b="1" i="0" u="none" strike="noStrike" kern="1200" cap="none" spc="0" normalizeH="0" noProof="0" dirty="0">
                <a:ln>
                  <a:noFill/>
                </a:ln>
                <a:solidFill>
                  <a:prstClr val="white"/>
                </a:solidFill>
                <a:effectLst/>
                <a:uLnTx/>
                <a:uFillTx/>
                <a:ea typeface="HGS創英角ｺﾞｼｯｸUB"/>
              </a:rPr>
              <a:t>C</a:t>
            </a:r>
            <a:r>
              <a:rPr lang="en-us" b="1" i="0" u="none" strike="noStrike" kern="1200" cap="none" spc="0" normalizeH="0" noProof="0" dirty="0">
                <a:ln>
                  <a:noFill/>
                </a:ln>
                <a:solidFill>
                  <a:prstClr val="white"/>
                </a:solidFill>
                <a:effectLst/>
                <a:uLnTx/>
                <a:uFillTx/>
                <a:ea typeface="HGS創英角ｺﾞｼｯｸUB"/>
              </a:rPr>
              <a:t>ity </a:t>
            </a:r>
            <a:r>
              <a:rPr lang="en-US" b="1" i="0" u="none" strike="noStrike" kern="1200" cap="none" spc="0" normalizeH="0" noProof="0" dirty="0">
                <a:ln>
                  <a:noFill/>
                </a:ln>
                <a:solidFill>
                  <a:prstClr val="white"/>
                </a:solidFill>
                <a:effectLst/>
                <a:uLnTx/>
                <a:uFillTx/>
                <a:ea typeface="HGS創英角ｺﾞｼｯｸUB"/>
              </a:rPr>
              <a:t>that Serves</a:t>
            </a:r>
            <a:r>
              <a:rPr lang="en-us" b="1" i="0" u="none" strike="noStrike" kern="1200" cap="none" spc="0" normalizeH="0" noProof="0" dirty="0">
                <a:ln>
                  <a:noFill/>
                </a:ln>
                <a:solidFill>
                  <a:prstClr val="white"/>
                </a:solidFill>
                <a:effectLst/>
                <a:uLnTx/>
                <a:uFillTx/>
                <a:ea typeface="HGS創英角ｺﾞｼｯｸUB"/>
              </a:rPr>
              <a:t> as</a:t>
            </a:r>
            <a:r>
              <a:rPr lang="en-US" b="1" i="0" u="none" strike="noStrike" kern="1200" cap="none" spc="0" normalizeH="0" noProof="0" dirty="0">
                <a:ln>
                  <a:noFill/>
                </a:ln>
                <a:solidFill>
                  <a:prstClr val="white"/>
                </a:solidFill>
                <a:effectLst/>
                <a:uLnTx/>
                <a:uFillTx/>
                <a:ea typeface="HGS創英角ｺﾞｼｯｸUB"/>
              </a:rPr>
              <a:t> an E</a:t>
            </a:r>
            <a:r>
              <a:rPr lang="en-us" b="1" i="0" u="none" strike="noStrike" kern="1200" cap="none" spc="0" normalizeH="0" noProof="0" dirty="0">
                <a:ln>
                  <a:noFill/>
                </a:ln>
                <a:solidFill>
                  <a:prstClr val="white"/>
                </a:solidFill>
                <a:effectLst/>
                <a:uLnTx/>
                <a:uFillTx/>
                <a:ea typeface="HGS創英角ｺﾞｼｯｸUB"/>
              </a:rPr>
              <a:t>ngine for </a:t>
            </a:r>
            <a:r>
              <a:rPr lang="en-US" b="1" i="0" u="none" strike="noStrike" kern="1200" cap="none" spc="0" normalizeH="0" noProof="0" dirty="0">
                <a:ln>
                  <a:noFill/>
                </a:ln>
                <a:solidFill>
                  <a:prstClr val="white"/>
                </a:solidFill>
                <a:effectLst/>
                <a:uLnTx/>
                <a:uFillTx/>
                <a:ea typeface="HGS創英角ｺﾞｼｯｸUB"/>
              </a:rPr>
              <a:t>G</a:t>
            </a:r>
            <a:r>
              <a:rPr lang="en-us" b="1" i="0" u="none" strike="noStrike" kern="1200" cap="none" spc="0" normalizeH="0" noProof="0" dirty="0">
                <a:ln>
                  <a:noFill/>
                </a:ln>
                <a:solidFill>
                  <a:prstClr val="white"/>
                </a:solidFill>
                <a:effectLst/>
                <a:uLnTx/>
                <a:uFillTx/>
                <a:ea typeface="HGS創英角ｺﾞｼｯｸUB"/>
              </a:rPr>
              <a:t>rowth in </a:t>
            </a:r>
            <a:r>
              <a:rPr lang="en-US" b="1" i="0" u="none" strike="noStrike" kern="1200" cap="none" spc="0" normalizeH="0" noProof="0" dirty="0">
                <a:ln>
                  <a:noFill/>
                </a:ln>
                <a:solidFill>
                  <a:prstClr val="white"/>
                </a:solidFill>
                <a:effectLst/>
                <a:uLnTx/>
                <a:uFillTx/>
                <a:ea typeface="HGS創英角ｺﾞｼｯｸUB"/>
              </a:rPr>
              <a:t>N</a:t>
            </a:r>
            <a:r>
              <a:rPr lang="en-us" b="1" i="0" u="none" strike="noStrike" kern="1200" cap="none" spc="0" normalizeH="0" noProof="0" dirty="0">
                <a:ln>
                  <a:noFill/>
                </a:ln>
                <a:solidFill>
                  <a:prstClr val="white"/>
                </a:solidFill>
                <a:effectLst/>
                <a:uLnTx/>
                <a:uFillTx/>
                <a:ea typeface="HGS創英角ｺﾞｼｯｸUB"/>
              </a:rPr>
              <a:t>ormal </a:t>
            </a:r>
            <a:r>
              <a:rPr lang="en-US" b="1" dirty="0">
                <a:solidFill>
                  <a:prstClr val="white"/>
                </a:solidFill>
                <a:ea typeface="HGS創英角ｺﾞｼｯｸUB"/>
              </a:rPr>
              <a:t>T</a:t>
            </a:r>
            <a:r>
              <a:rPr lang="en-us" b="1" i="0" u="none" strike="noStrike" kern="1200" cap="none" spc="0" normalizeH="0" noProof="0" dirty="0">
                <a:ln>
                  <a:noFill/>
                </a:ln>
                <a:solidFill>
                  <a:prstClr val="white"/>
                </a:solidFill>
                <a:effectLst/>
                <a:uLnTx/>
                <a:uFillTx/>
                <a:ea typeface="HGS創英角ｺﾞｼｯｸUB"/>
              </a:rPr>
              <a:t>imes and a </a:t>
            </a:r>
            <a:r>
              <a:rPr lang="en-US" b="1" i="0" u="none" strike="noStrike" kern="1200" cap="none" spc="0" normalizeH="0" noProof="0" dirty="0">
                <a:ln>
                  <a:noFill/>
                </a:ln>
                <a:solidFill>
                  <a:prstClr val="white"/>
                </a:solidFill>
                <a:effectLst/>
                <a:uLnTx/>
                <a:uFillTx/>
                <a:ea typeface="HGS創英角ｺﾞｼｯｸUB"/>
              </a:rPr>
              <a:t>B</a:t>
            </a:r>
            <a:r>
              <a:rPr lang="en-us" b="1" i="0" u="none" strike="noStrike" kern="1200" cap="none" spc="0" normalizeH="0" noProof="0" dirty="0">
                <a:ln>
                  <a:noFill/>
                </a:ln>
                <a:solidFill>
                  <a:prstClr val="white"/>
                </a:solidFill>
                <a:effectLst/>
                <a:uLnTx/>
                <a:uFillTx/>
                <a:ea typeface="HGS創英角ｺﾞｼｯｸUB"/>
              </a:rPr>
              <a:t>ackup in </a:t>
            </a:r>
            <a:r>
              <a:rPr lang="en-US" b="1" i="0" u="none" strike="noStrike" kern="1200" cap="none" spc="0" normalizeH="0" noProof="0" dirty="0">
                <a:ln>
                  <a:noFill/>
                </a:ln>
                <a:solidFill>
                  <a:prstClr val="white"/>
                </a:solidFill>
                <a:effectLst/>
                <a:uLnTx/>
                <a:uFillTx/>
                <a:ea typeface="HGS創英角ｺﾞｼｯｸUB"/>
              </a:rPr>
              <a:t>E</a:t>
            </a:r>
            <a:r>
              <a:rPr lang="en-us" b="1" i="0" u="none" strike="noStrike" kern="1200" cap="none" spc="0" normalizeH="0" noProof="0" dirty="0">
                <a:ln>
                  <a:noFill/>
                </a:ln>
                <a:solidFill>
                  <a:prstClr val="white"/>
                </a:solidFill>
                <a:effectLst/>
                <a:uLnTx/>
                <a:uFillTx/>
                <a:ea typeface="HGS創英角ｺﾞｼｯｸUB"/>
              </a:rPr>
              <a:t>mergenc</a:t>
            </a:r>
            <a:r>
              <a:rPr lang="en-US" b="1" i="0" u="none" strike="noStrike" kern="1200" cap="none" spc="0" normalizeH="0" noProof="0" dirty="0">
                <a:ln>
                  <a:noFill/>
                </a:ln>
                <a:solidFill>
                  <a:prstClr val="white"/>
                </a:solidFill>
                <a:effectLst/>
                <a:uLnTx/>
                <a:uFillTx/>
                <a:ea typeface="HGS創英角ｺﾞｼｯｸUB"/>
              </a:rPr>
              <a:t>ies</a:t>
            </a:r>
            <a:endParaRPr lang="en-us" b="1" i="0" u="none" strike="noStrike" kern="1200" cap="none" spc="0" normalizeH="0" noProof="0" dirty="0">
              <a:ln>
                <a:noFill/>
              </a:ln>
              <a:solidFill>
                <a:prstClr val="white"/>
              </a:solidFill>
              <a:effectLst/>
              <a:uLnTx/>
              <a:uFillTx/>
              <a:ea typeface="HGS創英角ｺﾞｼｯｸUB"/>
            </a:endParaRPr>
          </a:p>
        </p:txBody>
      </p:sp>
      <p:sp>
        <p:nvSpPr>
          <p:cNvPr id="10" name="テキスト ボックス 9">
            <a:extLst>
              <a:ext uri="{FF2B5EF4-FFF2-40B4-BE49-F238E27FC236}">
                <a16:creationId xmlns:a16="http://schemas.microsoft.com/office/drawing/2014/main" id="{47C86D60-F412-4857-B2FF-37C4CE01FF72}"/>
              </a:ext>
            </a:extLst>
          </p:cNvPr>
          <p:cNvSpPr txBox="1"/>
          <p:nvPr/>
        </p:nvSpPr>
        <p:spPr>
          <a:xfrm>
            <a:off x="-1" y="590442"/>
            <a:ext cx="9379790" cy="338554"/>
          </a:xfrm>
          <a:prstGeom prst="rect">
            <a:avLst/>
          </a:prstGeom>
          <a:noFill/>
          <a:ln>
            <a:noFill/>
          </a:ln>
        </p:spPr>
        <p:txBody>
          <a:bodyPr wrap="square" rtlCol="0">
            <a:spAutoFit/>
          </a:bodyPr>
          <a:lstStyle/>
          <a:p>
            <a:pPr marL="0" marR="0" lvl="0" indent="0" algn="l" defTabSz="653156" rtl="0" eaLnBrk="1" fontAlgn="auto" latinLnBrk="0" hangingPunct="1">
              <a:spcBef>
                <a:spcPts val="0"/>
              </a:spcBef>
              <a:spcAft>
                <a:spcPts val="0"/>
              </a:spcAft>
              <a:buClrTx/>
              <a:buSzTx/>
              <a:buFontTx/>
              <a:buNone/>
              <a:tabLst/>
              <a:defRPr/>
            </a:pPr>
            <a:r>
              <a:rPr lang="en-us" sz="1600" b="1" dirty="0">
                <a:solidFill>
                  <a:schemeClr val="tx1"/>
                </a:solidFill>
                <a:ea typeface="BIZ UDゴシック" panose="020B0400000000000000" pitchFamily="49" charset="-128"/>
                <a:cs typeface="HGP創英角ｺﾞｼｯｸUB" panose="020B0900000000000000" pitchFamily="50" charset="-128"/>
              </a:rPr>
              <a:t>[Policy direction] </a:t>
            </a:r>
            <a:r>
              <a:rPr lang="en-us" sz="1600" b="1" u="sng" dirty="0">
                <a:solidFill>
                  <a:schemeClr val="tx1"/>
                </a:solidFill>
                <a:ea typeface="BIZ UDゴシック" panose="020B0400000000000000" pitchFamily="49" charset="-128"/>
                <a:cs typeface="HGP創英角ｺﾞｼｯｸUB" panose="020B0900000000000000" pitchFamily="50" charset="-128"/>
              </a:rPr>
              <a:t> [2] Strengthening functions to prevent Japan’s economy from stalling during emergencies</a:t>
            </a:r>
          </a:p>
        </p:txBody>
      </p:sp>
    </p:spTree>
    <p:extLst>
      <p:ext uri="{BB962C8B-B14F-4D97-AF65-F5344CB8AC3E}">
        <p14:creationId xmlns:p14="http://schemas.microsoft.com/office/powerpoint/2010/main" val="3319848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四角形: 角を丸くする 23">
            <a:extLst>
              <a:ext uri="{FF2B5EF4-FFF2-40B4-BE49-F238E27FC236}">
                <a16:creationId xmlns:a16="http://schemas.microsoft.com/office/drawing/2014/main" id="{29B4B8A7-4984-478B-9528-E99B60706B2D}"/>
              </a:ext>
            </a:extLst>
          </p:cNvPr>
          <p:cNvSpPr/>
          <p:nvPr/>
        </p:nvSpPr>
        <p:spPr>
          <a:xfrm>
            <a:off x="167924" y="3929981"/>
            <a:ext cx="9570153" cy="2736741"/>
          </a:xfrm>
          <a:prstGeom prst="roundRect">
            <a:avLst>
              <a:gd name="adj" fmla="val 0"/>
            </a:avLst>
          </a:prstGeom>
          <a:solidFill>
            <a:schemeClr val="accent1">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6" name="四角形: 角を丸くする 5">
            <a:extLst>
              <a:ext uri="{FF2B5EF4-FFF2-40B4-BE49-F238E27FC236}">
                <a16:creationId xmlns:a16="http://schemas.microsoft.com/office/drawing/2014/main" id="{7B48A450-1920-4CF3-B259-DEC06496B0FC}"/>
              </a:ext>
            </a:extLst>
          </p:cNvPr>
          <p:cNvSpPr/>
          <p:nvPr/>
        </p:nvSpPr>
        <p:spPr>
          <a:xfrm>
            <a:off x="167924" y="1551099"/>
            <a:ext cx="9570153" cy="2304777"/>
          </a:xfrm>
          <a:prstGeom prst="roundRect">
            <a:avLst>
              <a:gd name="adj" fmla="val 0"/>
            </a:avLst>
          </a:prstGeom>
          <a:solidFill>
            <a:schemeClr val="accent1">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2" name="スライド番号プレースホルダー 1">
            <a:extLst>
              <a:ext uri="{FF2B5EF4-FFF2-40B4-BE49-F238E27FC236}">
                <a16:creationId xmlns:a16="http://schemas.microsoft.com/office/drawing/2014/main" id="{A0CF37C0-7A5B-4ADB-80E3-09B5D7511B4D}"/>
              </a:ext>
            </a:extLst>
          </p:cNvPr>
          <p:cNvSpPr>
            <a:spLocks noGrp="1"/>
          </p:cNvSpPr>
          <p:nvPr>
            <p:ph type="sldNum" sz="quarter" idx="12"/>
          </p:nvPr>
        </p:nvSpPr>
        <p:spPr/>
        <p:txBody>
          <a:bodyPr rtlCol="0"/>
          <a:lstStyle/>
          <a:p>
            <a:pPr rtl="0"/>
            <a:fld id="{DDF82107-93BA-490C-9453-044014AF67CD}" type="slidenum">
              <a:rPr kumimoji="1" lang="en-US" noProof="0" smtClean="0">
                <a:latin typeface="+mn-lt"/>
              </a:rPr>
              <a:pPr/>
              <a:t>6</a:t>
            </a:fld>
            <a:endParaRPr kumimoji="1" lang="en-US" noProof="0" dirty="0">
              <a:latin typeface="+mn-lt"/>
            </a:endParaRPr>
          </a:p>
        </p:txBody>
      </p:sp>
      <p:sp>
        <p:nvSpPr>
          <p:cNvPr id="4" name="テキスト ボックス 3">
            <a:extLst>
              <a:ext uri="{FF2B5EF4-FFF2-40B4-BE49-F238E27FC236}">
                <a16:creationId xmlns:a16="http://schemas.microsoft.com/office/drawing/2014/main" id="{939DCAAA-B81F-4E98-8363-644B91131119}"/>
              </a:ext>
            </a:extLst>
          </p:cNvPr>
          <p:cNvSpPr txBox="1"/>
          <p:nvPr/>
        </p:nvSpPr>
        <p:spPr>
          <a:xfrm>
            <a:off x="153464" y="682998"/>
            <a:ext cx="9570153" cy="577081"/>
          </a:xfrm>
          <a:prstGeom prst="rect">
            <a:avLst/>
          </a:prstGeom>
          <a:solidFill>
            <a:schemeClr val="bg1">
              <a:lumMod val="85000"/>
            </a:schemeClr>
          </a:solidFill>
        </p:spPr>
        <p:txBody>
          <a:bodyPr wrap="square" rtlCol="0">
            <a:spAutoFit/>
          </a:bodyPr>
          <a:lstStyle>
            <a:defPPr>
              <a:defRPr lang="en-US"/>
            </a:defPPr>
            <a:lvl1pPr marL="285750" marR="0" lvl="0" indent="-285750" fontAlgn="auto">
              <a:lnSpc>
                <a:spcPct val="120000"/>
              </a:lnSpc>
              <a:spcBef>
                <a:spcPts val="0"/>
              </a:spcBef>
              <a:spcAft>
                <a:spcPts val="0"/>
              </a:spcAft>
              <a:buClrTx/>
              <a:buSzTx/>
              <a:buFont typeface="BIZ UDPゴシック" panose="020B0400000000000000" pitchFamily="50" charset="-128"/>
              <a:buChar char="○"/>
              <a:tabLst/>
              <a:defRPr kumimoji="1" sz="1200" b="1" i="0" u="none" strike="noStrike" cap="none" spc="0" normalizeH="0" baseline="0">
                <a:ln>
                  <a:noFill/>
                </a:ln>
                <a:solidFill>
                  <a:prstClr val="black"/>
                </a:solidFill>
                <a:effectLst/>
                <a:uLnTx/>
                <a:uFillTx/>
                <a:latin typeface="BIZ UDPゴシック" panose="020B0400000000000000" pitchFamily="50" charset="-128"/>
                <a:ea typeface="BIZ UDPゴシック" panose="020B0400000000000000" pitchFamily="50" charset="-128"/>
              </a:defRPr>
            </a:lvl1pPr>
          </a:lstStyle>
          <a:p>
            <a:pPr rtl="0">
              <a:lnSpc>
                <a:spcPct val="100000"/>
              </a:lnSpc>
            </a:pPr>
            <a:r>
              <a:rPr lang="en-US" sz="1050" noProof="0" dirty="0">
                <a:latin typeface="+mn-lt"/>
              </a:rPr>
              <a:t>To date, the prefecture and city have worked together to establish mechanisms that will drive Osaka’s growth and development　　</a:t>
            </a:r>
          </a:p>
          <a:p>
            <a:pPr rtl="0">
              <a:lnSpc>
                <a:spcPct val="100000"/>
              </a:lnSpc>
            </a:pPr>
            <a:r>
              <a:rPr lang="en-US" sz="1050" noProof="0" dirty="0">
                <a:latin typeface="+mn-lt"/>
              </a:rPr>
              <a:t>In addition, efforts have been made to create and develop next-generation growth industries, to enhance the appeal of cities, and to strengthen human resources development. Coupled with the bid for and award of Expo 2025, private investment in Osaka’s industrial agglomeration and urban development has also picked up.</a:t>
            </a:r>
          </a:p>
        </p:txBody>
      </p:sp>
      <p:sp>
        <p:nvSpPr>
          <p:cNvPr id="22" name="正方形/長方形 21">
            <a:extLst>
              <a:ext uri="{FF2B5EF4-FFF2-40B4-BE49-F238E27FC236}">
                <a16:creationId xmlns:a16="http://schemas.microsoft.com/office/drawing/2014/main" id="{D5D074D6-618C-4FC4-8195-3FB6F5787F0B}"/>
              </a:ext>
            </a:extLst>
          </p:cNvPr>
          <p:cNvSpPr/>
          <p:nvPr/>
        </p:nvSpPr>
        <p:spPr>
          <a:xfrm>
            <a:off x="595986" y="4202113"/>
            <a:ext cx="2952000" cy="2412000"/>
          </a:xfrm>
          <a:prstGeom prst="rect">
            <a:avLst/>
          </a:prstGeom>
          <a:solidFill>
            <a:schemeClr val="bg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rtl="0">
              <a:lnSpc>
                <a:spcPts val="900"/>
              </a:lnSpc>
            </a:pPr>
            <a:r>
              <a:rPr lang="en-US" sz="1050" b="1" noProof="0" dirty="0">
                <a:solidFill>
                  <a:schemeClr val="tx1"/>
                </a:solidFill>
                <a:ea typeface="BIZ UDPゴシック" panose="020B0400000000000000" pitchFamily="50" charset="-128"/>
              </a:rPr>
              <a:t>■ Creating hubs for growth industries</a:t>
            </a:r>
            <a:endParaRPr kumimoji="1" lang="en-US" sz="1050" b="1" noProof="0" dirty="0">
              <a:solidFill>
                <a:schemeClr val="tx1"/>
              </a:solidFill>
              <a:ea typeface="BIZ UDPゴシック" panose="020B0400000000000000" pitchFamily="50" charset="-128"/>
            </a:endParaRPr>
          </a:p>
          <a:p>
            <a:pPr rtl="0">
              <a:lnSpc>
                <a:spcPts val="800"/>
              </a:lnSpc>
            </a:pPr>
            <a:r>
              <a:rPr lang="en-US" sz="800" b="1" noProof="0" dirty="0">
                <a:solidFill>
                  <a:schemeClr val="tx1"/>
                </a:solidFill>
                <a:ea typeface="BIZ UDPゴシック" panose="020B0400000000000000" pitchFamily="50" charset="-128"/>
              </a:rPr>
              <a:t>　〈Pubic〉</a:t>
            </a:r>
          </a:p>
          <a:p>
            <a:pPr marL="177800" indent="-46038" rtl="0">
              <a:lnSpc>
                <a:spcPts val="800"/>
              </a:lnSpc>
            </a:pPr>
            <a:r>
              <a:rPr lang="en-US" sz="800" noProof="0" dirty="0">
                <a:solidFill>
                  <a:schemeClr val="tx1"/>
                </a:solidFill>
                <a:ea typeface="BIZ UDPゴシック" panose="020B0400000000000000" pitchFamily="50" charset="-128"/>
              </a:rPr>
              <a:t>・Industrial hubs: Creating clusters of Nakanoshima Qross, KENTO, and Saito　</a:t>
            </a:r>
            <a:endParaRPr kumimoji="1" lang="en-US" sz="800" noProof="0" dirty="0">
              <a:solidFill>
                <a:schemeClr val="tx1"/>
              </a:solidFill>
              <a:ea typeface="BIZ UDPゴシック" panose="020B0400000000000000" pitchFamily="50" charset="-128"/>
            </a:endParaRPr>
          </a:p>
          <a:p>
            <a:pPr marL="177800" indent="-46038" rtl="0">
              <a:lnSpc>
                <a:spcPts val="800"/>
              </a:lnSpc>
            </a:pPr>
            <a:r>
              <a:rPr lang="en-US" sz="800" noProof="0" dirty="0">
                <a:solidFill>
                  <a:schemeClr val="tx1"/>
                </a:solidFill>
                <a:ea typeface="BIZ UDPゴシック" panose="020B0400000000000000" pitchFamily="50" charset="-128"/>
              </a:rPr>
              <a:t>・Carbon neutral: Establishing Battery Strategy Promotion Center</a:t>
            </a:r>
            <a:endParaRPr kumimoji="1" lang="en-US" sz="800" noProof="0" dirty="0">
              <a:solidFill>
                <a:schemeClr val="tx1"/>
              </a:solidFill>
              <a:ea typeface="BIZ UDPゴシック" panose="020B0400000000000000" pitchFamily="50" charset="-128"/>
            </a:endParaRPr>
          </a:p>
          <a:p>
            <a:pPr marL="177800" indent="-46038" rtl="0">
              <a:lnSpc>
                <a:spcPts val="800"/>
              </a:lnSpc>
            </a:pPr>
            <a:r>
              <a:rPr lang="en-US" sz="800" noProof="0" dirty="0">
                <a:solidFill>
                  <a:schemeClr val="tx1"/>
                </a:solidFill>
                <a:ea typeface="BIZ UDPゴシック" panose="020B0400000000000000" pitchFamily="50" charset="-128"/>
              </a:rPr>
              <a:t>・Startup: Global hub city</a:t>
            </a:r>
            <a:endParaRPr kumimoji="1" lang="en-US" sz="800" noProof="0" dirty="0">
              <a:solidFill>
                <a:schemeClr val="tx1"/>
              </a:solidFill>
              <a:ea typeface="BIZ UDPゴシック" panose="020B0400000000000000" pitchFamily="50" charset="-128"/>
            </a:endParaRPr>
          </a:p>
          <a:p>
            <a:pPr rtl="0">
              <a:lnSpc>
                <a:spcPts val="800"/>
              </a:lnSpc>
            </a:pPr>
            <a:r>
              <a:rPr lang="en-US" sz="800" b="1" noProof="0" dirty="0">
                <a:solidFill>
                  <a:schemeClr val="tx1"/>
                </a:solidFill>
                <a:ea typeface="BIZ UDPゴシック" panose="020B0400000000000000" pitchFamily="50" charset="-128"/>
              </a:rPr>
              <a:t>　〈Private〉</a:t>
            </a:r>
          </a:p>
          <a:p>
            <a:pPr marL="85725" rtl="0">
              <a:lnSpc>
                <a:spcPts val="800"/>
              </a:lnSpc>
            </a:pPr>
            <a:r>
              <a:rPr lang="en-US" sz="800" noProof="0" dirty="0">
                <a:solidFill>
                  <a:schemeClr val="tx1"/>
                </a:solidFill>
                <a:ea typeface="BIZ UDPゴシック" panose="020B0400000000000000" pitchFamily="50" charset="-128"/>
              </a:rPr>
              <a:t>  ・Energy hub at the bay area    ・Creating innovation hubs</a:t>
            </a:r>
            <a:endParaRPr kumimoji="1" lang="en-US" sz="800" noProof="0" dirty="0">
              <a:solidFill>
                <a:schemeClr val="tx1"/>
              </a:solidFill>
              <a:ea typeface="BIZ UDPゴシック" panose="020B0400000000000000" pitchFamily="50" charset="-128"/>
            </a:endParaRPr>
          </a:p>
          <a:p>
            <a:pPr marL="0" marR="0" lvl="0" indent="0" algn="l" defTabSz="457200" rtl="0" eaLnBrk="1" fontAlgn="auto" latinLnBrk="0" hangingPunct="1">
              <a:lnSpc>
                <a:spcPts val="900"/>
              </a:lnSpc>
              <a:spcBef>
                <a:spcPts val="600"/>
              </a:spcBef>
              <a:buClrTx/>
              <a:buSzTx/>
              <a:buFontTx/>
              <a:buNone/>
              <a:tabLst/>
              <a:defRPr/>
            </a:pPr>
            <a:r>
              <a:rPr lang="en-US" sz="1050" b="1" i="0" u="none" strike="noStrike" kern="1200" cap="none" spc="0" normalizeH="0" noProof="0" dirty="0">
                <a:ln>
                  <a:noFill/>
                </a:ln>
                <a:solidFill>
                  <a:schemeClr val="tx1"/>
                </a:solidFill>
                <a:effectLst/>
                <a:uLnTx/>
                <a:uFillTx/>
                <a:ea typeface="BIZ UDPゴシック" panose="020B0400000000000000" pitchFamily="50" charset="-128"/>
                <a:cs typeface="+mn-cs"/>
              </a:rPr>
              <a:t>■ Developing AI data centers</a:t>
            </a:r>
            <a:endParaRPr kumimoji="1" lang="en-US" sz="1050" b="1" i="0" u="none" strike="noStrike" kern="1200" cap="none" spc="0" normalizeH="0" baseline="0" noProof="0" dirty="0">
              <a:ln>
                <a:noFill/>
              </a:ln>
              <a:solidFill>
                <a:schemeClr val="tx1"/>
              </a:solidFill>
              <a:effectLst/>
              <a:uLnTx/>
              <a:uFillTx/>
              <a:ea typeface="BIZ UDPゴシック" panose="020B0400000000000000" pitchFamily="50" charset="-128"/>
              <a:cs typeface="+mn-cs"/>
            </a:endParaRPr>
          </a:p>
          <a:p>
            <a:pPr rtl="0">
              <a:lnSpc>
                <a:spcPts val="900"/>
              </a:lnSpc>
            </a:pPr>
            <a:r>
              <a:rPr lang="en-US" sz="800" noProof="0" dirty="0">
                <a:solidFill>
                  <a:schemeClr val="tx1"/>
                </a:solidFill>
                <a:ea typeface="BIZ UDPゴシック" panose="020B0400000000000000" pitchFamily="50" charset="-128"/>
              </a:rPr>
              <a:t>　</a:t>
            </a:r>
            <a:r>
              <a:rPr lang="en-US" sz="800" b="1" noProof="0" dirty="0">
                <a:solidFill>
                  <a:schemeClr val="tx1"/>
                </a:solidFill>
                <a:ea typeface="BIZ UDPゴシック" panose="020B0400000000000000" pitchFamily="50" charset="-128"/>
              </a:rPr>
              <a:t>〈Private〉 </a:t>
            </a:r>
            <a:r>
              <a:rPr lang="en-US" sz="800" noProof="0" dirty="0">
                <a:solidFill>
                  <a:schemeClr val="tx1"/>
                </a:solidFill>
                <a:ea typeface="BIZ UDPゴシック" panose="020B0400000000000000" pitchFamily="50" charset="-128"/>
              </a:rPr>
              <a:t>・Saito, the former Sharp site in Sakai, etc.</a:t>
            </a:r>
            <a:endParaRPr kumimoji="1" lang="en-US" sz="800" noProof="0" dirty="0">
              <a:solidFill>
                <a:schemeClr val="tx1"/>
              </a:solidFill>
              <a:ea typeface="BIZ UDPゴシック" panose="020B0400000000000000" pitchFamily="50" charset="-128"/>
            </a:endParaRPr>
          </a:p>
          <a:p>
            <a:pPr marL="177800" indent="-177800" rtl="0">
              <a:lnSpc>
                <a:spcPts val="900"/>
              </a:lnSpc>
              <a:spcBef>
                <a:spcPts val="600"/>
              </a:spcBef>
            </a:pPr>
            <a:r>
              <a:rPr lang="en-US" sz="1050" b="1" noProof="0" dirty="0">
                <a:solidFill>
                  <a:schemeClr val="tx1"/>
                </a:solidFill>
                <a:ea typeface="BIZ UDPゴシック" panose="020B0400000000000000" pitchFamily="50" charset="-128"/>
              </a:rPr>
              <a:t>■ Urban development and infrastructure development</a:t>
            </a:r>
            <a:endParaRPr kumimoji="1" lang="en-US" sz="1050" b="1" noProof="0" dirty="0">
              <a:solidFill>
                <a:schemeClr val="tx1"/>
              </a:solidFill>
              <a:ea typeface="BIZ UDPゴシック" panose="020B0400000000000000" pitchFamily="50" charset="-128"/>
            </a:endParaRPr>
          </a:p>
          <a:p>
            <a:pPr rtl="0">
              <a:lnSpc>
                <a:spcPts val="800"/>
              </a:lnSpc>
            </a:pPr>
            <a:r>
              <a:rPr lang="en-US" sz="800" b="1" noProof="0" dirty="0">
                <a:solidFill>
                  <a:schemeClr val="tx1"/>
                </a:solidFill>
                <a:ea typeface="BIZ UDPゴシック" panose="020B0400000000000000" pitchFamily="50" charset="-128"/>
              </a:rPr>
              <a:t>　〈Pubic〉　</a:t>
            </a:r>
            <a:endParaRPr kumimoji="1" lang="en-US" sz="800" b="1" noProof="0" dirty="0">
              <a:solidFill>
                <a:schemeClr val="tx1"/>
              </a:solidFill>
              <a:ea typeface="BIZ UDPゴシック" panose="020B0400000000000000" pitchFamily="50" charset="-128"/>
            </a:endParaRPr>
          </a:p>
          <a:p>
            <a:pPr marL="177800" indent="-50800" rtl="0">
              <a:lnSpc>
                <a:spcPts val="800"/>
              </a:lnSpc>
            </a:pPr>
            <a:r>
              <a:rPr lang="en-US" sz="800" noProof="0" dirty="0">
                <a:solidFill>
                  <a:schemeClr val="tx1"/>
                </a:solidFill>
                <a:ea typeface="BIZ UDPゴシック" panose="020B0400000000000000" pitchFamily="50" charset="-128"/>
              </a:rPr>
              <a:t>・The eastern part of Osaka Castle, Yumeshima  ・Naniwasuji Line, Yodogawa-Sagan Route, extension of the monorail </a:t>
            </a:r>
            <a:endParaRPr kumimoji="1" lang="en-US" sz="800" noProof="0" dirty="0">
              <a:solidFill>
                <a:schemeClr val="tx1"/>
              </a:solidFill>
              <a:ea typeface="BIZ UDPゴシック" panose="020B0400000000000000" pitchFamily="50" charset="-128"/>
            </a:endParaRPr>
          </a:p>
          <a:p>
            <a:pPr marL="177800" indent="-50800" rtl="0">
              <a:lnSpc>
                <a:spcPts val="800"/>
              </a:lnSpc>
            </a:pPr>
            <a:r>
              <a:rPr lang="en-US" sz="800" noProof="0" dirty="0">
                <a:solidFill>
                  <a:schemeClr val="tx1"/>
                </a:solidFill>
                <a:ea typeface="BIZ UDPゴシック" panose="020B0400000000000000" pitchFamily="50" charset="-128"/>
              </a:rPr>
              <a:t>・Extension of Kita-Osaka Kyuko Line  ・Concession for Kansai International Airport and Itami Airport</a:t>
            </a:r>
            <a:endParaRPr kumimoji="1" lang="en-US" sz="800" noProof="0" dirty="0">
              <a:solidFill>
                <a:schemeClr val="tx1"/>
              </a:solidFill>
              <a:ea typeface="BIZ UDPゴシック" panose="020B0400000000000000" pitchFamily="50" charset="-128"/>
            </a:endParaRPr>
          </a:p>
          <a:p>
            <a:pPr marL="50800" indent="-50800" rtl="0">
              <a:lnSpc>
                <a:spcPts val="800"/>
              </a:lnSpc>
            </a:pPr>
            <a:r>
              <a:rPr lang="en-US" sz="800" b="1" noProof="0" dirty="0">
                <a:solidFill>
                  <a:schemeClr val="tx1"/>
                </a:solidFill>
                <a:ea typeface="BIZ UDPゴシック" panose="020B0400000000000000" pitchFamily="50" charset="-128"/>
              </a:rPr>
              <a:t>　〈Private〉</a:t>
            </a:r>
            <a:endParaRPr kumimoji="1" lang="en-US" sz="800" b="1" noProof="0" dirty="0">
              <a:solidFill>
                <a:schemeClr val="tx1"/>
              </a:solidFill>
              <a:ea typeface="BIZ UDPゴシック" panose="020B0400000000000000" pitchFamily="50" charset="-128"/>
            </a:endParaRPr>
          </a:p>
          <a:p>
            <a:pPr marL="177800" indent="-50800" rtl="0">
              <a:lnSpc>
                <a:spcPts val="800"/>
              </a:lnSpc>
            </a:pPr>
            <a:r>
              <a:rPr lang="en-US" sz="800" noProof="0" dirty="0">
                <a:solidFill>
                  <a:schemeClr val="tx1"/>
                </a:solidFill>
                <a:ea typeface="BIZ UDPゴシック" panose="020B0400000000000000" pitchFamily="50" charset="-128"/>
              </a:rPr>
              <a:t>・Kita (Umekita Phase 2), Minami, </a:t>
            </a:r>
            <a:r>
              <a:rPr lang="en-US" sz="800" noProof="0" dirty="0" err="1">
                <a:solidFill>
                  <a:schemeClr val="tx1"/>
                </a:solidFill>
                <a:ea typeface="BIZ UDPゴシック" panose="020B0400000000000000" pitchFamily="50" charset="-128"/>
              </a:rPr>
              <a:t>Minoh</a:t>
            </a:r>
            <a:r>
              <a:rPr lang="en-US" sz="800" noProof="0" dirty="0">
                <a:solidFill>
                  <a:schemeClr val="tx1"/>
                </a:solidFill>
                <a:ea typeface="BIZ UDPゴシック" panose="020B0400000000000000" pitchFamily="50" charset="-128"/>
              </a:rPr>
              <a:t> Semba, in front of Hirakata Station</a:t>
            </a:r>
            <a:endParaRPr kumimoji="1" lang="en-US" sz="800" noProof="0" dirty="0">
              <a:solidFill>
                <a:schemeClr val="tx1"/>
              </a:solidFill>
              <a:ea typeface="BIZ UDPゴシック" panose="020B0400000000000000" pitchFamily="50" charset="-128"/>
            </a:endParaRPr>
          </a:p>
          <a:p>
            <a:pPr rtl="0">
              <a:lnSpc>
                <a:spcPts val="900"/>
              </a:lnSpc>
            </a:pPr>
            <a:r>
              <a:rPr lang="en-US" sz="900" noProof="0" dirty="0">
                <a:solidFill>
                  <a:schemeClr val="tx1"/>
                </a:solidFill>
                <a:ea typeface="BIZ UDPゴシック" panose="020B0400000000000000" pitchFamily="50" charset="-128"/>
              </a:rPr>
              <a:t>　　</a:t>
            </a:r>
          </a:p>
        </p:txBody>
      </p:sp>
      <p:sp>
        <p:nvSpPr>
          <p:cNvPr id="23" name="正方形/長方形 22">
            <a:extLst>
              <a:ext uri="{FF2B5EF4-FFF2-40B4-BE49-F238E27FC236}">
                <a16:creationId xmlns:a16="http://schemas.microsoft.com/office/drawing/2014/main" id="{BCD2E070-022A-4768-8041-B7F478F86DB7}"/>
              </a:ext>
            </a:extLst>
          </p:cNvPr>
          <p:cNvSpPr/>
          <p:nvPr/>
        </p:nvSpPr>
        <p:spPr>
          <a:xfrm>
            <a:off x="595985" y="3896529"/>
            <a:ext cx="2934005"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200" b="1" noProof="0" dirty="0">
                <a:solidFill>
                  <a:schemeClr val="tx1"/>
                </a:solidFill>
                <a:ea typeface="BIZ UDPゴシック" panose="020B0400000000000000" pitchFamily="50" charset="-128"/>
              </a:rPr>
              <a:t>Economic growth</a:t>
            </a:r>
            <a:endParaRPr kumimoji="1" lang="en-US" sz="1200" noProof="0" dirty="0">
              <a:solidFill>
                <a:schemeClr val="tx1"/>
              </a:solidFill>
              <a:ea typeface="BIZ UDPゴシック" panose="020B0400000000000000" pitchFamily="50" charset="-128"/>
            </a:endParaRPr>
          </a:p>
        </p:txBody>
      </p:sp>
      <p:sp>
        <p:nvSpPr>
          <p:cNvPr id="25" name="正方形/長方形 24">
            <a:extLst>
              <a:ext uri="{FF2B5EF4-FFF2-40B4-BE49-F238E27FC236}">
                <a16:creationId xmlns:a16="http://schemas.microsoft.com/office/drawing/2014/main" id="{6759CA86-F234-489C-8DF2-FE6DA3665CE2}"/>
              </a:ext>
            </a:extLst>
          </p:cNvPr>
          <p:cNvSpPr/>
          <p:nvPr/>
        </p:nvSpPr>
        <p:spPr>
          <a:xfrm>
            <a:off x="3668821" y="3896529"/>
            <a:ext cx="2934005"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200" b="1" noProof="0" dirty="0">
                <a:solidFill>
                  <a:schemeClr val="tx1"/>
                </a:solidFill>
                <a:ea typeface="BIZ UDPゴシック" panose="020B0400000000000000" pitchFamily="50" charset="-128"/>
              </a:rPr>
              <a:t>Improving urban appeal</a:t>
            </a:r>
            <a:endParaRPr kumimoji="1" lang="en-US" sz="1200" noProof="0" dirty="0">
              <a:solidFill>
                <a:schemeClr val="tx1"/>
              </a:solidFill>
              <a:ea typeface="BIZ UDPゴシック" panose="020B0400000000000000" pitchFamily="50" charset="-128"/>
            </a:endParaRPr>
          </a:p>
        </p:txBody>
      </p:sp>
      <p:sp>
        <p:nvSpPr>
          <p:cNvPr id="26" name="正方形/長方形 25">
            <a:extLst>
              <a:ext uri="{FF2B5EF4-FFF2-40B4-BE49-F238E27FC236}">
                <a16:creationId xmlns:a16="http://schemas.microsoft.com/office/drawing/2014/main" id="{EB2E889B-5833-49D4-993E-786A5167B6E6}"/>
              </a:ext>
            </a:extLst>
          </p:cNvPr>
          <p:cNvSpPr/>
          <p:nvPr/>
        </p:nvSpPr>
        <p:spPr>
          <a:xfrm>
            <a:off x="3665492" y="4202113"/>
            <a:ext cx="2952000" cy="2412000"/>
          </a:xfrm>
          <a:prstGeom prst="rect">
            <a:avLst/>
          </a:prstGeom>
          <a:solidFill>
            <a:schemeClr val="bg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80975" indent="-180975" rtl="0">
              <a:lnSpc>
                <a:spcPts val="900"/>
              </a:lnSpc>
            </a:pPr>
            <a:r>
              <a:rPr lang="en-US" sz="1050" b="1" noProof="0" dirty="0">
                <a:solidFill>
                  <a:schemeClr val="tx1"/>
                </a:solidFill>
                <a:ea typeface="BIZ UDPゴシック" panose="020B0400000000000000" pitchFamily="50" charset="-128"/>
              </a:rPr>
              <a:t>■ International conferences, events, heritage sites, etc. in the world</a:t>
            </a:r>
            <a:endParaRPr kumimoji="1" lang="en-US" sz="1000" noProof="0" dirty="0">
              <a:solidFill>
                <a:schemeClr val="tx1"/>
              </a:solidFill>
              <a:ea typeface="BIZ UDPゴシック" panose="020B0400000000000000" pitchFamily="50" charset="-128"/>
            </a:endParaRPr>
          </a:p>
          <a:p>
            <a:pPr rtl="0">
              <a:lnSpc>
                <a:spcPts val="900"/>
              </a:lnSpc>
            </a:pPr>
            <a:r>
              <a:rPr lang="en-US" sz="800" noProof="0" dirty="0">
                <a:solidFill>
                  <a:schemeClr val="tx1"/>
                </a:solidFill>
                <a:ea typeface="BIZ UDPゴシック" panose="020B0400000000000000" pitchFamily="50" charset="-128"/>
              </a:rPr>
              <a:t>　　・International conferences (G20, G7 Trade Ministers Meeting)</a:t>
            </a:r>
            <a:endParaRPr kumimoji="1" lang="en-US" sz="800" noProof="0" dirty="0">
              <a:solidFill>
                <a:schemeClr val="tx1"/>
              </a:solidFill>
              <a:ea typeface="BIZ UDPゴシック" panose="020B0400000000000000" pitchFamily="50" charset="-128"/>
            </a:endParaRPr>
          </a:p>
          <a:p>
            <a:pPr rtl="0">
              <a:lnSpc>
                <a:spcPts val="900"/>
              </a:lnSpc>
            </a:pPr>
            <a:r>
              <a:rPr lang="en-US" sz="800" noProof="0" dirty="0">
                <a:solidFill>
                  <a:schemeClr val="tx1"/>
                </a:solidFill>
                <a:ea typeface="BIZ UDPゴシック" panose="020B0400000000000000" pitchFamily="50" charset="-128"/>
              </a:rPr>
              <a:t>　　・World Championships (X Games)</a:t>
            </a:r>
            <a:endParaRPr kumimoji="1" lang="en-US" sz="800" noProof="0" dirty="0">
              <a:solidFill>
                <a:schemeClr val="tx1"/>
              </a:solidFill>
              <a:ea typeface="BIZ UDPゴシック" panose="020B0400000000000000" pitchFamily="50" charset="-128"/>
            </a:endParaRPr>
          </a:p>
          <a:p>
            <a:pPr rtl="0">
              <a:lnSpc>
                <a:spcPts val="900"/>
              </a:lnSpc>
            </a:pPr>
            <a:r>
              <a:rPr lang="en-US" sz="800" noProof="0" dirty="0">
                <a:solidFill>
                  <a:schemeClr val="tx1"/>
                </a:solidFill>
                <a:ea typeface="BIZ UDPゴシック" panose="020B0400000000000000" pitchFamily="50" charset="-128"/>
              </a:rPr>
              <a:t>　　・World Heritage Site (</a:t>
            </a:r>
            <a:r>
              <a:rPr lang="en-US" sz="800" noProof="0" dirty="0" err="1">
                <a:solidFill>
                  <a:schemeClr val="tx1"/>
                </a:solidFill>
                <a:ea typeface="BIZ UDPゴシック" panose="020B0400000000000000" pitchFamily="50" charset="-128"/>
              </a:rPr>
              <a:t>Mozu</a:t>
            </a:r>
            <a:r>
              <a:rPr lang="en-US" sz="800" noProof="0" dirty="0">
                <a:solidFill>
                  <a:schemeClr val="tx1"/>
                </a:solidFill>
                <a:ea typeface="BIZ UDPゴシック" panose="020B0400000000000000" pitchFamily="50" charset="-128"/>
              </a:rPr>
              <a:t>-Furuichi Kofun Group)</a:t>
            </a:r>
            <a:endParaRPr kumimoji="1" lang="en-US" sz="800" noProof="0" dirty="0">
              <a:solidFill>
                <a:schemeClr val="tx1"/>
              </a:solidFill>
              <a:ea typeface="BIZ UDPゴシック" panose="020B0400000000000000" pitchFamily="50" charset="-128"/>
            </a:endParaRPr>
          </a:p>
          <a:p>
            <a:pPr rtl="0">
              <a:lnSpc>
                <a:spcPts val="900"/>
              </a:lnSpc>
              <a:spcBef>
                <a:spcPts val="600"/>
              </a:spcBef>
            </a:pPr>
            <a:r>
              <a:rPr lang="en-US" sz="1050" b="1" noProof="0" dirty="0">
                <a:solidFill>
                  <a:schemeClr val="tx1"/>
                </a:solidFill>
                <a:ea typeface="BIZ UDPゴシック" panose="020B0400000000000000" pitchFamily="50" charset="-128"/>
              </a:rPr>
              <a:t>■ Osaka's Attractions</a:t>
            </a:r>
            <a:endParaRPr kumimoji="1" lang="en-US" sz="1000" noProof="0" dirty="0">
              <a:solidFill>
                <a:schemeClr val="tx1"/>
              </a:solidFill>
              <a:ea typeface="BIZ UDPゴシック" panose="020B0400000000000000" pitchFamily="50" charset="-128"/>
            </a:endParaRPr>
          </a:p>
          <a:p>
            <a:pPr rtl="0">
              <a:lnSpc>
                <a:spcPts val="900"/>
              </a:lnSpc>
            </a:pPr>
            <a:r>
              <a:rPr lang="en-US" sz="800" b="1" noProof="0" dirty="0">
                <a:solidFill>
                  <a:schemeClr val="tx1"/>
                </a:solidFill>
                <a:ea typeface="BIZ UDPゴシック" panose="020B0400000000000000" pitchFamily="50" charset="-128"/>
              </a:rPr>
              <a:t>　〈Pubic〉</a:t>
            </a:r>
          </a:p>
          <a:p>
            <a:pPr marL="177800" indent="-50800" rtl="0">
              <a:lnSpc>
                <a:spcPts val="900"/>
              </a:lnSpc>
            </a:pPr>
            <a:r>
              <a:rPr lang="en-US" sz="800" noProof="0" dirty="0">
                <a:solidFill>
                  <a:schemeClr val="tx1"/>
                </a:solidFill>
                <a:ea typeface="BIZ UDPゴシック" panose="020B0400000000000000" pitchFamily="50" charset="-128"/>
              </a:rPr>
              <a:t>・Festival of the Lights in OSAKA</a:t>
            </a:r>
          </a:p>
          <a:p>
            <a:pPr marL="177800" indent="-50800" rtl="0">
              <a:lnSpc>
                <a:spcPts val="900"/>
              </a:lnSpc>
            </a:pPr>
            <a:r>
              <a:rPr lang="en-US" sz="800" noProof="0" dirty="0">
                <a:solidFill>
                  <a:schemeClr val="tx1"/>
                </a:solidFill>
                <a:ea typeface="BIZ UDPゴシック" panose="020B0400000000000000" pitchFamily="50" charset="-128"/>
              </a:rPr>
              <a:t>・Opening of Nakanoshima Museum of Art, Osaka</a:t>
            </a:r>
            <a:endParaRPr kumimoji="1" lang="en-US" sz="800" noProof="0" dirty="0">
              <a:solidFill>
                <a:schemeClr val="tx1"/>
              </a:solidFill>
              <a:ea typeface="BIZ UDPゴシック" panose="020B0400000000000000" pitchFamily="50" charset="-128"/>
            </a:endParaRPr>
          </a:p>
          <a:p>
            <a:pPr marL="177800" indent="-50800" rtl="0">
              <a:lnSpc>
                <a:spcPts val="900"/>
              </a:lnSpc>
            </a:pPr>
            <a:r>
              <a:rPr lang="en-US" sz="800" noProof="0" dirty="0">
                <a:solidFill>
                  <a:schemeClr val="tx1"/>
                </a:solidFill>
                <a:ea typeface="BIZ UDPゴシック" panose="020B0400000000000000" pitchFamily="50" charset="-128"/>
              </a:rPr>
              <a:t>・Enhancing the appeal of water transport in Osaka, the Water City</a:t>
            </a:r>
            <a:endParaRPr kumimoji="1" lang="en-US" sz="800" noProof="0" dirty="0">
              <a:solidFill>
                <a:schemeClr val="tx1"/>
              </a:solidFill>
              <a:ea typeface="BIZ UDPゴシック" panose="020B0400000000000000" pitchFamily="50" charset="-128"/>
            </a:endParaRPr>
          </a:p>
          <a:p>
            <a:pPr marL="177800" indent="-50800" rtl="0">
              <a:lnSpc>
                <a:spcPts val="900"/>
              </a:lnSpc>
            </a:pPr>
            <a:r>
              <a:rPr lang="en-US" sz="800" noProof="0" dirty="0">
                <a:solidFill>
                  <a:schemeClr val="tx1"/>
                </a:solidFill>
                <a:ea typeface="BIZ UDPゴシック" panose="020B0400000000000000" pitchFamily="50" charset="-128"/>
              </a:rPr>
              <a:t>・Creating attractive urban centers through PMO, PPP and PFI</a:t>
            </a:r>
          </a:p>
          <a:p>
            <a:pPr marL="50800" indent="-50800" rtl="0">
              <a:lnSpc>
                <a:spcPts val="900"/>
              </a:lnSpc>
            </a:pPr>
            <a:r>
              <a:rPr lang="en-US" sz="800" noProof="0" dirty="0">
                <a:solidFill>
                  <a:schemeClr val="tx1"/>
                </a:solidFill>
                <a:ea typeface="BIZ UDPゴシック" panose="020B0400000000000000" pitchFamily="50" charset="-128"/>
              </a:rPr>
              <a:t>　</a:t>
            </a:r>
            <a:r>
              <a:rPr lang="en-US" sz="800" b="1" noProof="0" dirty="0">
                <a:solidFill>
                  <a:schemeClr val="tx1"/>
                </a:solidFill>
                <a:ea typeface="BIZ UDPゴシック" panose="020B0400000000000000" pitchFamily="50" charset="-128"/>
              </a:rPr>
              <a:t>〈Private〉</a:t>
            </a:r>
          </a:p>
          <a:p>
            <a:pPr rtl="0">
              <a:lnSpc>
                <a:spcPts val="900"/>
              </a:lnSpc>
            </a:pPr>
            <a:r>
              <a:rPr lang="en-US" sz="800" noProof="0" dirty="0">
                <a:solidFill>
                  <a:schemeClr val="tx1"/>
                </a:solidFill>
                <a:ea typeface="BIZ UDPゴシック" panose="020B0400000000000000" pitchFamily="50" charset="-128"/>
              </a:rPr>
              <a:t>　　・Integrated resort (IR)  ・GRAND GREEN OSAKA</a:t>
            </a:r>
            <a:endParaRPr kumimoji="1" lang="en-US" sz="800" noProof="0" dirty="0">
              <a:solidFill>
                <a:schemeClr val="tx1"/>
              </a:solidFill>
              <a:ea typeface="BIZ UDPゴシック" panose="020B0400000000000000" pitchFamily="50" charset="-128"/>
            </a:endParaRPr>
          </a:p>
          <a:p>
            <a:pPr rtl="0">
              <a:lnSpc>
                <a:spcPts val="900"/>
              </a:lnSpc>
            </a:pPr>
            <a:r>
              <a:rPr lang="en-US" sz="800" noProof="0" dirty="0">
                <a:solidFill>
                  <a:schemeClr val="tx1"/>
                </a:solidFill>
                <a:ea typeface="BIZ UDPゴシック" panose="020B0400000000000000" pitchFamily="50" charset="-128"/>
              </a:rPr>
              <a:t>　　・Commercial development: EXPO CITY, </a:t>
            </a:r>
            <a:r>
              <a:rPr lang="en-US" sz="800" noProof="0" dirty="0" err="1">
                <a:solidFill>
                  <a:schemeClr val="tx1"/>
                </a:solidFill>
                <a:ea typeface="BIZ UDPゴシック" panose="020B0400000000000000" pitchFamily="50" charset="-128"/>
              </a:rPr>
              <a:t>LaLaport</a:t>
            </a:r>
            <a:endParaRPr kumimoji="1" lang="en-US" sz="800" noProof="0" dirty="0">
              <a:solidFill>
                <a:schemeClr val="tx1"/>
              </a:solidFill>
              <a:ea typeface="BIZ UDPゴシック" panose="020B0400000000000000" pitchFamily="50" charset="-128"/>
            </a:endParaRPr>
          </a:p>
          <a:p>
            <a:pPr rtl="0">
              <a:lnSpc>
                <a:spcPts val="900"/>
              </a:lnSpc>
            </a:pPr>
            <a:r>
              <a:rPr lang="en-US" sz="800" noProof="0" dirty="0">
                <a:solidFill>
                  <a:schemeClr val="tx1"/>
                </a:solidFill>
                <a:ea typeface="BIZ UDPゴシック" panose="020B0400000000000000" pitchFamily="50" charset="-128"/>
              </a:rPr>
              <a:t>　　・Hotel construction: Opening of luxury hotels, etc.</a:t>
            </a:r>
            <a:endParaRPr kumimoji="1" lang="en-US" sz="800" noProof="0" dirty="0">
              <a:solidFill>
                <a:schemeClr val="tx1"/>
              </a:solidFill>
              <a:ea typeface="BIZ UDPゴシック" panose="020B0400000000000000" pitchFamily="50" charset="-128"/>
            </a:endParaRPr>
          </a:p>
        </p:txBody>
      </p:sp>
      <p:sp>
        <p:nvSpPr>
          <p:cNvPr id="32" name="正方形/長方形 31">
            <a:extLst>
              <a:ext uri="{FF2B5EF4-FFF2-40B4-BE49-F238E27FC236}">
                <a16:creationId xmlns:a16="http://schemas.microsoft.com/office/drawing/2014/main" id="{A63EE4DF-0FCA-427C-B71B-40666C219BBB}"/>
              </a:ext>
            </a:extLst>
          </p:cNvPr>
          <p:cNvSpPr/>
          <p:nvPr/>
        </p:nvSpPr>
        <p:spPr>
          <a:xfrm>
            <a:off x="6741657" y="3871129"/>
            <a:ext cx="2945341"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ts val="1200"/>
              </a:lnSpc>
            </a:pPr>
            <a:r>
              <a:rPr lang="en-US" sz="1200" b="1" noProof="0" dirty="0">
                <a:solidFill>
                  <a:schemeClr val="tx1"/>
                </a:solidFill>
                <a:ea typeface="BIZ UDPゴシック" panose="020B0400000000000000" pitchFamily="50" charset="-128"/>
              </a:rPr>
              <a:t>Human resource development and accumulation</a:t>
            </a:r>
            <a:endParaRPr kumimoji="1" lang="en-US" sz="1200" noProof="0" dirty="0">
              <a:solidFill>
                <a:schemeClr val="tx1"/>
              </a:solidFill>
              <a:ea typeface="BIZ UDPゴシック" panose="020B0400000000000000" pitchFamily="50" charset="-128"/>
            </a:endParaRPr>
          </a:p>
        </p:txBody>
      </p:sp>
      <p:sp>
        <p:nvSpPr>
          <p:cNvPr id="34" name="正方形/長方形 33">
            <a:extLst>
              <a:ext uri="{FF2B5EF4-FFF2-40B4-BE49-F238E27FC236}">
                <a16:creationId xmlns:a16="http://schemas.microsoft.com/office/drawing/2014/main" id="{36E7786F-D554-4C12-B364-E230CD56EA1B}"/>
              </a:ext>
            </a:extLst>
          </p:cNvPr>
          <p:cNvSpPr/>
          <p:nvPr/>
        </p:nvSpPr>
        <p:spPr>
          <a:xfrm>
            <a:off x="6734998" y="4202113"/>
            <a:ext cx="2952000" cy="2412000"/>
          </a:xfrm>
          <a:prstGeom prst="rect">
            <a:avLst/>
          </a:prstGeom>
          <a:solidFill>
            <a:schemeClr val="bg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rtl="0">
              <a:lnSpc>
                <a:spcPts val="900"/>
              </a:lnSpc>
            </a:pPr>
            <a:r>
              <a:rPr lang="en-US" sz="1050" b="1" noProof="0" dirty="0">
                <a:solidFill>
                  <a:schemeClr val="tx1"/>
                </a:solidFill>
                <a:ea typeface="BIZ UDPゴシック" panose="020B0400000000000000" pitchFamily="50" charset="-128"/>
              </a:rPr>
              <a:t>■ Fostering global talent</a:t>
            </a:r>
            <a:endParaRPr kumimoji="1" lang="en-US" sz="1050" b="1" noProof="0" dirty="0">
              <a:solidFill>
                <a:schemeClr val="tx1"/>
              </a:solidFill>
              <a:ea typeface="BIZ UDPゴシック" panose="020B0400000000000000" pitchFamily="50" charset="-128"/>
            </a:endParaRPr>
          </a:p>
          <a:p>
            <a:pPr marL="228600" indent="-50800" rtl="0">
              <a:lnSpc>
                <a:spcPts val="800"/>
              </a:lnSpc>
            </a:pPr>
            <a:r>
              <a:rPr lang="en-US" sz="800" noProof="0" dirty="0">
                <a:solidFill>
                  <a:schemeClr val="tx1"/>
                </a:solidFill>
                <a:ea typeface="BIZ UDPゴシック" panose="020B0400000000000000" pitchFamily="50" charset="-128"/>
              </a:rPr>
              <a:t>・Establishment of Osaka Metropolitan University and development of its </a:t>
            </a:r>
            <a:r>
              <a:rPr lang="en-US" sz="800" noProof="0" dirty="0" err="1">
                <a:solidFill>
                  <a:schemeClr val="tx1"/>
                </a:solidFill>
                <a:ea typeface="BIZ UDPゴシック" panose="020B0400000000000000" pitchFamily="50" charset="-128"/>
              </a:rPr>
              <a:t>Morinomiya</a:t>
            </a:r>
            <a:r>
              <a:rPr lang="en-US" sz="800" noProof="0" dirty="0">
                <a:solidFill>
                  <a:schemeClr val="tx1"/>
                </a:solidFill>
                <a:ea typeface="BIZ UDPゴシック" panose="020B0400000000000000" pitchFamily="50" charset="-128"/>
              </a:rPr>
              <a:t> Campus</a:t>
            </a:r>
            <a:endParaRPr kumimoji="1" lang="en-US" sz="800" noProof="0" dirty="0">
              <a:solidFill>
                <a:schemeClr val="tx1"/>
              </a:solidFill>
              <a:ea typeface="BIZ UDPゴシック" panose="020B0400000000000000" pitchFamily="50" charset="-128"/>
            </a:endParaRPr>
          </a:p>
          <a:p>
            <a:pPr marL="228600" indent="-50800" rtl="0">
              <a:lnSpc>
                <a:spcPts val="800"/>
              </a:lnSpc>
            </a:pPr>
            <a:r>
              <a:rPr lang="en-US" sz="800" noProof="0" dirty="0">
                <a:solidFill>
                  <a:schemeClr val="tx1"/>
                </a:solidFill>
                <a:ea typeface="BIZ UDPゴシック" panose="020B0400000000000000" pitchFamily="50" charset="-128"/>
              </a:rPr>
              <a:t>・Initiatives on Global Leaders High School</a:t>
            </a:r>
            <a:endParaRPr kumimoji="1" lang="en-US" sz="800" noProof="0" dirty="0">
              <a:solidFill>
                <a:schemeClr val="tx1"/>
              </a:solidFill>
              <a:ea typeface="BIZ UDPゴシック" panose="020B0400000000000000" pitchFamily="50" charset="-128"/>
            </a:endParaRPr>
          </a:p>
          <a:p>
            <a:pPr marL="228600" indent="-50800" rtl="0">
              <a:lnSpc>
                <a:spcPts val="800"/>
              </a:lnSpc>
            </a:pPr>
            <a:r>
              <a:rPr lang="en-US" sz="800" noProof="0" dirty="0">
                <a:solidFill>
                  <a:schemeClr val="tx1"/>
                </a:solidFill>
                <a:ea typeface="BIZ UDPゴシック" panose="020B0400000000000000" pitchFamily="50" charset="-128"/>
              </a:rPr>
              <a:t>・Establishment of </a:t>
            </a:r>
            <a:r>
              <a:rPr lang="en-US" sz="800" noProof="0" dirty="0" err="1">
                <a:solidFill>
                  <a:schemeClr val="tx1"/>
                </a:solidFill>
                <a:ea typeface="BIZ UDPゴシック" panose="020B0400000000000000" pitchFamily="50" charset="-128"/>
              </a:rPr>
              <a:t>Suito</a:t>
            </a:r>
            <a:r>
              <a:rPr lang="en-US" sz="800" noProof="0" dirty="0">
                <a:solidFill>
                  <a:schemeClr val="tx1"/>
                </a:solidFill>
                <a:ea typeface="BIZ UDPゴシック" panose="020B0400000000000000" pitchFamily="50" charset="-128"/>
              </a:rPr>
              <a:t> Kokusai Junior &amp; Senior High School</a:t>
            </a:r>
            <a:endParaRPr kumimoji="1" lang="en-US" sz="800" noProof="0" dirty="0">
              <a:solidFill>
                <a:schemeClr val="tx1"/>
              </a:solidFill>
              <a:ea typeface="BIZ UDPゴシック" panose="020B0400000000000000" pitchFamily="50" charset="-128"/>
            </a:endParaRPr>
          </a:p>
          <a:p>
            <a:pPr marL="180975" indent="-180975" rtl="0">
              <a:lnSpc>
                <a:spcPts val="900"/>
              </a:lnSpc>
              <a:spcBef>
                <a:spcPts val="600"/>
              </a:spcBef>
            </a:pPr>
            <a:r>
              <a:rPr lang="en-US" sz="300" noProof="0" dirty="0">
                <a:solidFill>
                  <a:schemeClr val="tx1"/>
                </a:solidFill>
                <a:ea typeface="BIZ UDPゴシック" panose="020B0400000000000000" pitchFamily="50" charset="-128"/>
              </a:rPr>
              <a:t>　</a:t>
            </a:r>
            <a:r>
              <a:rPr lang="en-US" sz="1050" b="1" noProof="0" dirty="0">
                <a:solidFill>
                  <a:schemeClr val="tx1"/>
                </a:solidFill>
                <a:ea typeface="BIZ UDPゴシック" panose="020B0400000000000000" pitchFamily="50" charset="-128"/>
              </a:rPr>
              <a:t>■ The contributions of domestic and international talent</a:t>
            </a:r>
            <a:endParaRPr kumimoji="1" lang="en-US" sz="1050" b="1" noProof="0" dirty="0">
              <a:solidFill>
                <a:schemeClr val="tx1"/>
              </a:solidFill>
              <a:ea typeface="BIZ UDPゴシック" panose="020B0400000000000000" pitchFamily="50" charset="-128"/>
            </a:endParaRPr>
          </a:p>
          <a:p>
            <a:pPr marL="177800" rtl="0">
              <a:lnSpc>
                <a:spcPts val="800"/>
              </a:lnSpc>
            </a:pPr>
            <a:r>
              <a:rPr lang="en-US" sz="800" noProof="0" dirty="0">
                <a:solidFill>
                  <a:schemeClr val="tx1"/>
                </a:solidFill>
                <a:ea typeface="BIZ UDPゴシック" panose="020B0400000000000000" pitchFamily="50" charset="-128"/>
              </a:rPr>
              <a:t>・Acceptance of foreign workers</a:t>
            </a:r>
          </a:p>
          <a:p>
            <a:pPr marL="177800" rtl="0">
              <a:lnSpc>
                <a:spcPts val="800"/>
              </a:lnSpc>
            </a:pPr>
            <a:r>
              <a:rPr lang="en-US" sz="800" noProof="0" dirty="0">
                <a:solidFill>
                  <a:schemeClr val="tx1"/>
                </a:solidFill>
                <a:ea typeface="BIZ UDPゴシック" panose="020B0400000000000000" pitchFamily="50" charset="-128"/>
              </a:rPr>
              <a:t>・Operation of the OSAKA </a:t>
            </a:r>
            <a:r>
              <a:rPr lang="en-US" sz="800" noProof="0" dirty="0" err="1">
                <a:solidFill>
                  <a:schemeClr val="tx1"/>
                </a:solidFill>
                <a:ea typeface="BIZ UDPゴシック" panose="020B0400000000000000" pitchFamily="50" charset="-128"/>
              </a:rPr>
              <a:t>Shigoto</a:t>
            </a:r>
            <a:r>
              <a:rPr lang="en-US" sz="800" noProof="0" dirty="0">
                <a:solidFill>
                  <a:schemeClr val="tx1"/>
                </a:solidFill>
                <a:ea typeface="BIZ UDPゴシック" panose="020B0400000000000000" pitchFamily="50" charset="-128"/>
              </a:rPr>
              <a:t> Field</a:t>
            </a:r>
            <a:endParaRPr kumimoji="1" lang="en-US" sz="800" noProof="0" dirty="0">
              <a:solidFill>
                <a:schemeClr val="tx1"/>
              </a:solidFill>
              <a:ea typeface="BIZ UDPゴシック" panose="020B0400000000000000" pitchFamily="50" charset="-128"/>
            </a:endParaRPr>
          </a:p>
          <a:p>
            <a:pPr rtl="0">
              <a:lnSpc>
                <a:spcPts val="900"/>
              </a:lnSpc>
              <a:spcBef>
                <a:spcPts val="600"/>
              </a:spcBef>
            </a:pPr>
            <a:r>
              <a:rPr lang="en-US" sz="1050" b="1" noProof="0" dirty="0">
                <a:solidFill>
                  <a:schemeClr val="tx1"/>
                </a:solidFill>
                <a:ea typeface="BIZ UDPゴシック" panose="020B0400000000000000" pitchFamily="50" charset="-128"/>
              </a:rPr>
              <a:t>■ Initiatives to accumulate talent</a:t>
            </a:r>
            <a:endParaRPr kumimoji="1" lang="en-US" sz="1050" b="1" noProof="0" dirty="0">
              <a:solidFill>
                <a:schemeClr val="tx1"/>
              </a:solidFill>
              <a:ea typeface="BIZ UDPゴシック" panose="020B0400000000000000" pitchFamily="50" charset="-128"/>
            </a:endParaRPr>
          </a:p>
          <a:p>
            <a:pPr rtl="0">
              <a:lnSpc>
                <a:spcPts val="900"/>
              </a:lnSpc>
            </a:pPr>
            <a:r>
              <a:rPr lang="en-US" sz="800" b="1" noProof="0" dirty="0">
                <a:solidFill>
                  <a:schemeClr val="tx1"/>
                </a:solidFill>
                <a:ea typeface="BIZ UDPゴシック" panose="020B0400000000000000" pitchFamily="50" charset="-128"/>
              </a:rPr>
              <a:t>　〈Pubic〉</a:t>
            </a:r>
          </a:p>
          <a:p>
            <a:pPr marL="92075" rtl="0">
              <a:lnSpc>
                <a:spcPts val="800"/>
              </a:lnSpc>
            </a:pPr>
            <a:r>
              <a:rPr lang="en-US" sz="700" noProof="0" dirty="0">
                <a:solidFill>
                  <a:schemeClr val="tx1"/>
                </a:solidFill>
                <a:ea typeface="BIZ UDPゴシック" panose="020B0400000000000000" pitchFamily="50" charset="-128"/>
              </a:rPr>
              <a:t>○ </a:t>
            </a:r>
            <a:r>
              <a:rPr lang="en-US" sz="800" noProof="0" dirty="0">
                <a:solidFill>
                  <a:schemeClr val="tx1"/>
                </a:solidFill>
                <a:ea typeface="BIZ UDPゴシック" panose="020B0400000000000000" pitchFamily="50" charset="-128"/>
              </a:rPr>
              <a:t>Enhancing safety and security measures</a:t>
            </a:r>
            <a:endParaRPr kumimoji="1" lang="en-US" sz="800" noProof="0" dirty="0">
              <a:solidFill>
                <a:schemeClr val="tx1"/>
              </a:solidFill>
              <a:ea typeface="BIZ UDPゴシック" panose="020B0400000000000000" pitchFamily="50" charset="-128"/>
            </a:endParaRPr>
          </a:p>
          <a:p>
            <a:pPr marL="258763" indent="-55563" rtl="0">
              <a:lnSpc>
                <a:spcPts val="800"/>
              </a:lnSpc>
            </a:pPr>
            <a:r>
              <a:rPr lang="en-US" sz="800" noProof="0" dirty="0">
                <a:solidFill>
                  <a:schemeClr val="tx1"/>
                </a:solidFill>
                <a:ea typeface="BIZ UDPゴシック" panose="020B0400000000000000" pitchFamily="50" charset="-128"/>
              </a:rPr>
              <a:t>・Preventive measures against liquefaction of seawalls, refurbishment of the three major floodgates</a:t>
            </a:r>
            <a:endParaRPr kumimoji="1" lang="en-US" sz="800" noProof="0" dirty="0">
              <a:solidFill>
                <a:schemeClr val="tx1"/>
              </a:solidFill>
              <a:ea typeface="BIZ UDPゴシック" panose="020B0400000000000000" pitchFamily="50" charset="-128"/>
            </a:endParaRPr>
          </a:p>
          <a:p>
            <a:pPr marL="258763" indent="-55563" rtl="0">
              <a:lnSpc>
                <a:spcPts val="800"/>
              </a:lnSpc>
            </a:pPr>
            <a:r>
              <a:rPr lang="en-US" sz="800" noProof="0" dirty="0">
                <a:solidFill>
                  <a:schemeClr val="tx1"/>
                </a:solidFill>
                <a:ea typeface="BIZ UDPゴシック" panose="020B0400000000000000" pitchFamily="50" charset="-128"/>
              </a:rPr>
              <a:t>・Improving public safety (measures against sophisticated fraud, etc.)</a:t>
            </a:r>
            <a:endParaRPr kumimoji="1" lang="en-US" sz="800" noProof="0" dirty="0">
              <a:solidFill>
                <a:schemeClr val="tx1"/>
              </a:solidFill>
              <a:ea typeface="BIZ UDPゴシック" panose="020B0400000000000000" pitchFamily="50" charset="-128"/>
            </a:endParaRPr>
          </a:p>
          <a:p>
            <a:pPr marL="193675" indent="-101600" rtl="0">
              <a:lnSpc>
                <a:spcPts val="800"/>
              </a:lnSpc>
            </a:pPr>
            <a:r>
              <a:rPr lang="en-US" sz="700" noProof="0" dirty="0">
                <a:solidFill>
                  <a:schemeClr val="tx1"/>
                </a:solidFill>
                <a:ea typeface="BIZ UDPゴシック" panose="020B0400000000000000" pitchFamily="50" charset="-128"/>
              </a:rPr>
              <a:t>○ </a:t>
            </a:r>
            <a:r>
              <a:rPr lang="en-US" sz="800" noProof="0" dirty="0">
                <a:solidFill>
                  <a:schemeClr val="tx1"/>
                </a:solidFill>
                <a:ea typeface="BIZ UDPゴシック" panose="020B0400000000000000" pitchFamily="50" charset="-128"/>
              </a:rPr>
              <a:t>Enhancing the medical system: Osaka International Cancer Center, Osaka Heavy Ion Center</a:t>
            </a:r>
          </a:p>
          <a:p>
            <a:pPr rtl="0">
              <a:lnSpc>
                <a:spcPts val="900"/>
              </a:lnSpc>
            </a:pPr>
            <a:r>
              <a:rPr lang="en-US" sz="800" b="1" noProof="0" dirty="0">
                <a:solidFill>
                  <a:schemeClr val="tx1"/>
                </a:solidFill>
                <a:ea typeface="BIZ UDPゴシック" panose="020B0400000000000000" pitchFamily="50" charset="-128"/>
              </a:rPr>
              <a:t>    〈Private〉　</a:t>
            </a:r>
            <a:endParaRPr kumimoji="1" lang="en-US" sz="800" b="1" noProof="0" dirty="0">
              <a:solidFill>
                <a:schemeClr val="tx1"/>
              </a:solidFill>
              <a:ea typeface="BIZ UDPゴシック" panose="020B0400000000000000" pitchFamily="50" charset="-128"/>
            </a:endParaRPr>
          </a:p>
          <a:p>
            <a:pPr marL="198438" indent="-106363" rtl="0">
              <a:lnSpc>
                <a:spcPts val="800"/>
              </a:lnSpc>
            </a:pPr>
            <a:r>
              <a:rPr lang="en-US" sz="700" noProof="0" dirty="0">
                <a:solidFill>
                  <a:schemeClr val="tx1"/>
                </a:solidFill>
                <a:ea typeface="BIZ UDPゴシック" panose="020B0400000000000000" pitchFamily="50" charset="-128"/>
              </a:rPr>
              <a:t>○ </a:t>
            </a:r>
            <a:r>
              <a:rPr lang="en-US" sz="800" noProof="0" dirty="0">
                <a:solidFill>
                  <a:schemeClr val="tx1"/>
                </a:solidFill>
                <a:ea typeface="BIZ UDPゴシック" panose="020B0400000000000000" pitchFamily="50" charset="-128"/>
              </a:rPr>
              <a:t>Educational institutions: </a:t>
            </a:r>
            <a:r>
              <a:rPr lang="en-US" sz="800" noProof="0" dirty="0" err="1">
                <a:solidFill>
                  <a:schemeClr val="tx1"/>
                </a:solidFill>
                <a:ea typeface="BIZ UDPゴシック" panose="020B0400000000000000" pitchFamily="50" charset="-128"/>
              </a:rPr>
              <a:t>Ritsumeikan</a:t>
            </a:r>
            <a:r>
              <a:rPr lang="en-US" sz="800" noProof="0" dirty="0">
                <a:solidFill>
                  <a:schemeClr val="tx1"/>
                </a:solidFill>
                <a:ea typeface="BIZ UDPゴシック" panose="020B0400000000000000" pitchFamily="50" charset="-128"/>
              </a:rPr>
              <a:t> University, </a:t>
            </a:r>
            <a:br>
              <a:rPr lang="en-US" sz="800" noProof="0" dirty="0">
                <a:solidFill>
                  <a:schemeClr val="tx1"/>
                </a:solidFill>
                <a:ea typeface="BIZ UDPゴシック" panose="020B0400000000000000" pitchFamily="50" charset="-128"/>
              </a:rPr>
            </a:br>
            <a:r>
              <a:rPr lang="en-US" sz="800" noProof="0" dirty="0" err="1">
                <a:solidFill>
                  <a:schemeClr val="tx1"/>
                </a:solidFill>
                <a:ea typeface="BIZ UDPゴシック" panose="020B0400000000000000" pitchFamily="50" charset="-128"/>
              </a:rPr>
              <a:t>Kindai</a:t>
            </a:r>
            <a:r>
              <a:rPr lang="en-US" sz="800" noProof="0" dirty="0">
                <a:solidFill>
                  <a:schemeClr val="tx1"/>
                </a:solidFill>
                <a:ea typeface="BIZ UDPゴシック" panose="020B0400000000000000" pitchFamily="50" charset="-128"/>
              </a:rPr>
              <a:t> University, Osaka University of Commerce</a:t>
            </a:r>
          </a:p>
        </p:txBody>
      </p:sp>
      <p:sp>
        <p:nvSpPr>
          <p:cNvPr id="12" name="正方形/長方形 11">
            <a:extLst>
              <a:ext uri="{FF2B5EF4-FFF2-40B4-BE49-F238E27FC236}">
                <a16:creationId xmlns:a16="http://schemas.microsoft.com/office/drawing/2014/main" id="{D353E1FF-B1A6-4E93-AD85-149D78469CFB}"/>
              </a:ext>
            </a:extLst>
          </p:cNvPr>
          <p:cNvSpPr/>
          <p:nvPr/>
        </p:nvSpPr>
        <p:spPr>
          <a:xfrm>
            <a:off x="595986" y="1882825"/>
            <a:ext cx="2952000" cy="1872000"/>
          </a:xfrm>
          <a:prstGeom prst="rect">
            <a:avLst/>
          </a:prstGeom>
          <a:solidFill>
            <a:schemeClr val="bg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rtl="0">
              <a:lnSpc>
                <a:spcPts val="900"/>
              </a:lnSpc>
            </a:pPr>
            <a:r>
              <a:rPr lang="en-US" sz="1050" b="1" noProof="0" dirty="0">
                <a:solidFill>
                  <a:schemeClr val="tx1"/>
                </a:solidFill>
                <a:ea typeface="BIZ UDPゴシック" panose="020B0400000000000000" pitchFamily="50" charset="-128"/>
              </a:rPr>
              <a:t>■ Unification of strategies</a:t>
            </a:r>
            <a:endParaRPr kumimoji="1" lang="en-US" sz="1050" b="1" i="1" noProof="0" dirty="0">
              <a:solidFill>
                <a:schemeClr val="tx1"/>
              </a:solidFill>
              <a:ea typeface="BIZ UDPゴシック" panose="020B0400000000000000" pitchFamily="50" charset="-128"/>
            </a:endParaRPr>
          </a:p>
          <a:p>
            <a:pPr rtl="0">
              <a:lnSpc>
                <a:spcPts val="800"/>
              </a:lnSpc>
            </a:pPr>
            <a:r>
              <a:rPr lang="en-US" sz="800" noProof="0" dirty="0">
                <a:solidFill>
                  <a:schemeClr val="tx1"/>
                </a:solidFill>
                <a:ea typeface="BIZ UDPゴシック" panose="020B0400000000000000" pitchFamily="50" charset="-128"/>
              </a:rPr>
              <a:t>　　・Integrated prefectural and municipal regulations</a:t>
            </a:r>
          </a:p>
          <a:p>
            <a:pPr rtl="0">
              <a:lnSpc>
                <a:spcPts val="800"/>
              </a:lnSpc>
            </a:pPr>
            <a:r>
              <a:rPr lang="en-US" sz="800" noProof="0" dirty="0">
                <a:solidFill>
                  <a:schemeClr val="tx1"/>
                </a:solidFill>
                <a:ea typeface="BIZ UDPゴシック" panose="020B0400000000000000" pitchFamily="50" charset="-128"/>
              </a:rPr>
              <a:t>      ・Urban Attraction Development Strategy</a:t>
            </a:r>
            <a:endParaRPr kumimoji="1" lang="en-US" sz="800" noProof="0" dirty="0">
              <a:solidFill>
                <a:schemeClr val="tx1"/>
              </a:solidFill>
              <a:ea typeface="BIZ UDPゴシック" panose="020B0400000000000000" pitchFamily="50" charset="-128"/>
            </a:endParaRPr>
          </a:p>
          <a:p>
            <a:pPr rtl="0">
              <a:lnSpc>
                <a:spcPts val="800"/>
              </a:lnSpc>
            </a:pPr>
            <a:r>
              <a:rPr lang="en-US" sz="800" noProof="0" dirty="0">
                <a:solidFill>
                  <a:schemeClr val="tx1"/>
                </a:solidFill>
                <a:ea typeface="BIZ UDPゴシック" panose="020B0400000000000000" pitchFamily="50" charset="-128"/>
              </a:rPr>
              <a:t>　　・Global Financial City</a:t>
            </a:r>
            <a:endParaRPr kumimoji="1" lang="en-US" sz="800" noProof="0" dirty="0">
              <a:solidFill>
                <a:schemeClr val="tx1"/>
              </a:solidFill>
              <a:ea typeface="BIZ UDPゴシック" panose="020B0400000000000000" pitchFamily="50" charset="-128"/>
            </a:endParaRPr>
          </a:p>
          <a:p>
            <a:pPr rtl="0">
              <a:lnSpc>
                <a:spcPts val="900"/>
              </a:lnSpc>
            </a:pPr>
            <a:r>
              <a:rPr lang="en-US" sz="1050" b="1" noProof="0" dirty="0">
                <a:solidFill>
                  <a:schemeClr val="tx1"/>
                </a:solidFill>
                <a:ea typeface="BIZ UDPゴシック" panose="020B0400000000000000" pitchFamily="50" charset="-128"/>
              </a:rPr>
              <a:t>■ Joint establishment of internal bodies</a:t>
            </a:r>
            <a:endParaRPr kumimoji="1" lang="en-US" sz="1050" b="1" noProof="0" dirty="0">
              <a:solidFill>
                <a:schemeClr val="tx1"/>
              </a:solidFill>
              <a:ea typeface="BIZ UDPゴシック" panose="020B0400000000000000" pitchFamily="50" charset="-128"/>
            </a:endParaRPr>
          </a:p>
          <a:p>
            <a:pPr rtl="0">
              <a:lnSpc>
                <a:spcPts val="800"/>
              </a:lnSpc>
            </a:pPr>
            <a:r>
              <a:rPr lang="en-US" sz="800" noProof="0" dirty="0">
                <a:solidFill>
                  <a:schemeClr val="tx1"/>
                </a:solidFill>
                <a:ea typeface="BIZ UDPゴシック" panose="020B0400000000000000" pitchFamily="50" charset="-128"/>
              </a:rPr>
              <a:t>　　・Second Capital Promotion Bureau　　</a:t>
            </a:r>
            <a:br>
              <a:rPr lang="en-US" sz="800" noProof="0" dirty="0">
                <a:solidFill>
                  <a:schemeClr val="tx1"/>
                </a:solidFill>
                <a:ea typeface="BIZ UDPゴシック" panose="020B0400000000000000" pitchFamily="50" charset="-128"/>
              </a:rPr>
            </a:br>
            <a:r>
              <a:rPr lang="en-US" sz="800" noProof="0" dirty="0">
                <a:solidFill>
                  <a:schemeClr val="tx1"/>
                </a:solidFill>
                <a:ea typeface="BIZ UDPゴシック" panose="020B0400000000000000" pitchFamily="50" charset="-128"/>
              </a:rPr>
              <a:t>      ・Expo 2025 Promotion Bureau　・IR Promotion Bureau</a:t>
            </a:r>
            <a:br>
              <a:rPr kumimoji="1" lang="en-US" sz="800" noProof="0" dirty="0">
                <a:solidFill>
                  <a:schemeClr val="tx1"/>
                </a:solidFill>
                <a:ea typeface="BIZ UDPゴシック" panose="020B0400000000000000" pitchFamily="50" charset="-128"/>
              </a:rPr>
            </a:br>
            <a:r>
              <a:rPr lang="en-US" sz="800" noProof="0" dirty="0">
                <a:solidFill>
                  <a:schemeClr val="tx1"/>
                </a:solidFill>
                <a:ea typeface="BIZ UDPゴシック" panose="020B0400000000000000" pitchFamily="50" charset="-128"/>
              </a:rPr>
              <a:t>　   ・Osaka Ports and Harbors Bureau　</a:t>
            </a:r>
            <a:br>
              <a:rPr lang="en-US" sz="800" noProof="0" dirty="0">
                <a:solidFill>
                  <a:schemeClr val="tx1"/>
                </a:solidFill>
                <a:ea typeface="BIZ UDPゴシック" panose="020B0400000000000000" pitchFamily="50" charset="-128"/>
              </a:rPr>
            </a:br>
            <a:r>
              <a:rPr lang="en-US" sz="800" noProof="0" dirty="0">
                <a:solidFill>
                  <a:schemeClr val="tx1"/>
                </a:solidFill>
                <a:ea typeface="BIZ UDPゴシック" panose="020B0400000000000000" pitchFamily="50" charset="-128"/>
              </a:rPr>
              <a:t>      ・Osaka Urban Planning Bureau</a:t>
            </a:r>
            <a:endParaRPr kumimoji="1" lang="en-US" sz="800" noProof="0" dirty="0">
              <a:solidFill>
                <a:schemeClr val="tx1"/>
              </a:solidFill>
              <a:ea typeface="BIZ UDPゴシック" panose="020B0400000000000000" pitchFamily="50" charset="-128"/>
            </a:endParaRPr>
          </a:p>
          <a:p>
            <a:pPr marL="161925" indent="-161925" rtl="0">
              <a:lnSpc>
                <a:spcPts val="900"/>
              </a:lnSpc>
            </a:pPr>
            <a:r>
              <a:rPr lang="en-US" sz="1050" b="1" noProof="0" dirty="0">
                <a:solidFill>
                  <a:schemeClr val="tx1"/>
                </a:solidFill>
                <a:ea typeface="BIZ UDPゴシック" panose="020B0400000000000000" pitchFamily="50" charset="-128"/>
              </a:rPr>
              <a:t>■ Integration and privatization of prefectural and municipal bodies; and establishment of local independent agencies</a:t>
            </a:r>
            <a:endParaRPr kumimoji="1" lang="en-US" sz="1050" b="1" spc="-100" noProof="0" dirty="0">
              <a:solidFill>
                <a:schemeClr val="tx1"/>
              </a:solidFill>
              <a:ea typeface="BIZ UDPゴシック" panose="020B0400000000000000" pitchFamily="50" charset="-128"/>
            </a:endParaRPr>
          </a:p>
          <a:p>
            <a:pPr marL="177800" indent="-50800" rtl="0">
              <a:lnSpc>
                <a:spcPts val="800"/>
              </a:lnSpc>
            </a:pPr>
            <a:r>
              <a:rPr lang="en-US" sz="800" noProof="0" dirty="0">
                <a:solidFill>
                  <a:schemeClr val="tx1"/>
                </a:solidFill>
                <a:ea typeface="BIZ UDPゴシック" panose="020B0400000000000000" pitchFamily="50" charset="-128"/>
              </a:rPr>
              <a:t>・Integration: Osaka Business Development Agency, Osaka Research Institute of Industrial Science and Technology, Osaka Institute of Public Health, etc.</a:t>
            </a:r>
            <a:endParaRPr kumimoji="1" lang="en-US" sz="800" noProof="0" dirty="0">
              <a:solidFill>
                <a:schemeClr val="tx1"/>
              </a:solidFill>
              <a:ea typeface="BIZ UDPゴシック" panose="020B0400000000000000" pitchFamily="50" charset="-128"/>
            </a:endParaRPr>
          </a:p>
          <a:p>
            <a:pPr rtl="0">
              <a:lnSpc>
                <a:spcPts val="800"/>
              </a:lnSpc>
            </a:pPr>
            <a:r>
              <a:rPr lang="en-US" sz="800" noProof="0" dirty="0">
                <a:solidFill>
                  <a:schemeClr val="tx1"/>
                </a:solidFill>
                <a:ea typeface="BIZ UDPゴシック" panose="020B0400000000000000" pitchFamily="50" charset="-128"/>
              </a:rPr>
              <a:t>　　・Privatization (subway, bus)</a:t>
            </a:r>
          </a:p>
          <a:p>
            <a:pPr rtl="0">
              <a:lnSpc>
                <a:spcPts val="800"/>
              </a:lnSpc>
            </a:pPr>
            <a:r>
              <a:rPr lang="en-US" sz="800" noProof="0" dirty="0">
                <a:solidFill>
                  <a:schemeClr val="tx1"/>
                </a:solidFill>
                <a:ea typeface="BIZ UDPゴシック" panose="020B0400000000000000" pitchFamily="50" charset="-128"/>
              </a:rPr>
              <a:t>      ・Establishing local independent agencies (museum, zoo)　　</a:t>
            </a:r>
          </a:p>
        </p:txBody>
      </p:sp>
      <p:sp>
        <p:nvSpPr>
          <p:cNvPr id="16" name="正方形/長方形 15">
            <a:extLst>
              <a:ext uri="{FF2B5EF4-FFF2-40B4-BE49-F238E27FC236}">
                <a16:creationId xmlns:a16="http://schemas.microsoft.com/office/drawing/2014/main" id="{5CDFD910-33A3-43DB-9D19-198071682525}"/>
              </a:ext>
            </a:extLst>
          </p:cNvPr>
          <p:cNvSpPr/>
          <p:nvPr/>
        </p:nvSpPr>
        <p:spPr>
          <a:xfrm>
            <a:off x="3662872" y="1882825"/>
            <a:ext cx="2952000" cy="1872000"/>
          </a:xfrm>
          <a:prstGeom prst="rect">
            <a:avLst/>
          </a:prstGeom>
          <a:solidFill>
            <a:schemeClr val="bg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rtl="0">
              <a:lnSpc>
                <a:spcPts val="900"/>
              </a:lnSpc>
            </a:pPr>
            <a:r>
              <a:rPr lang="en-US" sz="1050" b="1" noProof="0" dirty="0">
                <a:solidFill>
                  <a:schemeClr val="tx1"/>
                </a:solidFill>
                <a:ea typeface="BIZ UDPゴシック" panose="020B0400000000000000" pitchFamily="50" charset="-128"/>
              </a:rPr>
              <a:t>■ Attracting government agencies</a:t>
            </a:r>
            <a:endParaRPr kumimoji="1" lang="en-US" sz="1050" b="1" noProof="0" dirty="0">
              <a:solidFill>
                <a:schemeClr val="tx1"/>
              </a:solidFill>
              <a:ea typeface="BIZ UDPゴシック" panose="020B0400000000000000" pitchFamily="50" charset="-128"/>
            </a:endParaRPr>
          </a:p>
          <a:p>
            <a:pPr rtl="0">
              <a:lnSpc>
                <a:spcPts val="800"/>
              </a:lnSpc>
            </a:pPr>
            <a:r>
              <a:rPr lang="en-US" sz="800" noProof="0" dirty="0">
                <a:solidFill>
                  <a:schemeClr val="tx1"/>
                </a:solidFill>
                <a:ea typeface="BIZ UDPゴシック" panose="020B0400000000000000" pitchFamily="50" charset="-128"/>
              </a:rPr>
              <a:t>　　・PMDA Kansai Branch  ・AMED　・INPIT　・NITE（NLAB）</a:t>
            </a:r>
            <a:endParaRPr kumimoji="1" lang="en-US" sz="800" noProof="0" dirty="0">
              <a:solidFill>
                <a:schemeClr val="tx1"/>
              </a:solidFill>
              <a:ea typeface="BIZ UDPゴシック" panose="020B0400000000000000" pitchFamily="50" charset="-128"/>
            </a:endParaRPr>
          </a:p>
          <a:p>
            <a:pPr marL="177800" indent="-177800" rtl="0">
              <a:lnSpc>
                <a:spcPts val="800"/>
              </a:lnSpc>
            </a:pPr>
            <a:r>
              <a:rPr lang="en-US" sz="800" noProof="0" dirty="0">
                <a:solidFill>
                  <a:schemeClr val="tx1"/>
                </a:solidFill>
                <a:ea typeface="BIZ UDPゴシック" panose="020B0400000000000000" pitchFamily="50" charset="-128"/>
              </a:rPr>
              <a:t>　　・National Institutes of Biomedical Innovation, Health and Nutrition, etc.</a:t>
            </a:r>
            <a:endParaRPr kumimoji="1" lang="en-US" sz="800" noProof="0" dirty="0">
              <a:solidFill>
                <a:schemeClr val="tx1"/>
              </a:solidFill>
              <a:ea typeface="BIZ UDPゴシック" panose="020B0400000000000000" pitchFamily="50" charset="-128"/>
            </a:endParaRPr>
          </a:p>
          <a:p>
            <a:pPr rtl="0">
              <a:lnSpc>
                <a:spcPts val="900"/>
              </a:lnSpc>
            </a:pPr>
            <a:r>
              <a:rPr lang="en-US" sz="1050" b="1" noProof="0" dirty="0">
                <a:solidFill>
                  <a:schemeClr val="tx1"/>
                </a:solidFill>
                <a:ea typeface="BIZ UDPゴシック" panose="020B0400000000000000" pitchFamily="50" charset="-128"/>
              </a:rPr>
              <a:t>■ Tax system to promote growth</a:t>
            </a:r>
            <a:endParaRPr kumimoji="1" lang="en-US" sz="1050" b="1" noProof="0" dirty="0">
              <a:solidFill>
                <a:schemeClr val="tx1"/>
              </a:solidFill>
              <a:ea typeface="BIZ UDPゴシック" panose="020B0400000000000000" pitchFamily="50" charset="-128"/>
            </a:endParaRPr>
          </a:p>
          <a:p>
            <a:pPr marL="177800" indent="-177800" rtl="0">
              <a:lnSpc>
                <a:spcPts val="800"/>
              </a:lnSpc>
            </a:pPr>
            <a:r>
              <a:rPr lang="en-US" sz="800" noProof="0" dirty="0">
                <a:solidFill>
                  <a:schemeClr val="tx1"/>
                </a:solidFill>
                <a:ea typeface="BIZ UDPゴシック" panose="020B0400000000000000" pitchFamily="50" charset="-128"/>
              </a:rPr>
              <a:t>　　・Special provisions on local taxes for foreign financial institutions</a:t>
            </a:r>
          </a:p>
          <a:p>
            <a:pPr rtl="0">
              <a:lnSpc>
                <a:spcPts val="800"/>
              </a:lnSpc>
            </a:pPr>
            <a:r>
              <a:rPr lang="en-US" sz="800" noProof="0" dirty="0">
                <a:solidFill>
                  <a:schemeClr val="tx1"/>
                </a:solidFill>
                <a:ea typeface="BIZ UDPゴシック" panose="020B0400000000000000" pitchFamily="50" charset="-128"/>
              </a:rPr>
              <a:t>　　・Accommodation tax    ・Forest environment tax </a:t>
            </a:r>
          </a:p>
          <a:p>
            <a:pPr rtl="0">
              <a:lnSpc>
                <a:spcPts val="800"/>
              </a:lnSpc>
            </a:pPr>
            <a:r>
              <a:rPr lang="en-US" sz="800" noProof="0" dirty="0">
                <a:solidFill>
                  <a:schemeClr val="tx1"/>
                </a:solidFill>
                <a:ea typeface="BIZ UDPゴシック" panose="020B0400000000000000" pitchFamily="50" charset="-128"/>
              </a:rPr>
              <a:t>      ・Growth special zone tax system</a:t>
            </a:r>
          </a:p>
          <a:p>
            <a:pPr rtl="0">
              <a:lnSpc>
                <a:spcPts val="800"/>
              </a:lnSpc>
            </a:pPr>
            <a:r>
              <a:rPr lang="en-US" sz="800" noProof="0" dirty="0">
                <a:solidFill>
                  <a:schemeClr val="tx1"/>
                </a:solidFill>
                <a:ea typeface="BIZ UDPゴシック" panose="020B0400000000000000" pitchFamily="50" charset="-128"/>
              </a:rPr>
              <a:t>      ・Industrial agglomeration and promotion tax system</a:t>
            </a:r>
          </a:p>
          <a:p>
            <a:pPr marL="168275" indent="-168275" rtl="0">
              <a:lnSpc>
                <a:spcPts val="900"/>
              </a:lnSpc>
            </a:pPr>
            <a:r>
              <a:rPr lang="en-US" sz="1050" b="1" noProof="0" dirty="0">
                <a:solidFill>
                  <a:schemeClr val="tx1"/>
                </a:solidFill>
                <a:ea typeface="BIZ UDPゴシック" panose="020B0400000000000000" pitchFamily="50" charset="-128"/>
              </a:rPr>
              <a:t>■ Special zone system to encourage private sector initiatives</a:t>
            </a:r>
          </a:p>
          <a:p>
            <a:pPr marL="185738" indent="-185738" rtl="0">
              <a:lnSpc>
                <a:spcPts val="900"/>
              </a:lnSpc>
            </a:pPr>
            <a:r>
              <a:rPr lang="en-US" sz="800" noProof="0" dirty="0">
                <a:solidFill>
                  <a:schemeClr val="tx1"/>
                </a:solidFill>
                <a:ea typeface="BIZ UDPゴシック" panose="020B0400000000000000" pitchFamily="50" charset="-128"/>
              </a:rPr>
              <a:t>      ・Kansai Innovation International Strategic Comprehensive Special Zone</a:t>
            </a:r>
          </a:p>
          <a:p>
            <a:pPr rtl="0">
              <a:lnSpc>
                <a:spcPts val="800"/>
              </a:lnSpc>
            </a:pPr>
            <a:r>
              <a:rPr lang="en-US" sz="800" noProof="0" dirty="0">
                <a:solidFill>
                  <a:schemeClr val="tx1"/>
                </a:solidFill>
                <a:ea typeface="BIZ UDPゴシック" panose="020B0400000000000000" pitchFamily="50" charset="-128"/>
              </a:rPr>
              <a:t>　　・Kansai Sphere National Strategic Special Zone</a:t>
            </a:r>
          </a:p>
          <a:p>
            <a:pPr rtl="0">
              <a:lnSpc>
                <a:spcPts val="800"/>
              </a:lnSpc>
            </a:pPr>
            <a:r>
              <a:rPr lang="en-US" sz="800" noProof="0" dirty="0">
                <a:solidFill>
                  <a:schemeClr val="tx1"/>
                </a:solidFill>
                <a:ea typeface="BIZ UDPゴシック" panose="020B0400000000000000" pitchFamily="50" charset="-128"/>
              </a:rPr>
              <a:t>      ・Super City-type National Strategic Special Zone</a:t>
            </a:r>
            <a:endParaRPr kumimoji="1" lang="en-US" sz="800" noProof="0" dirty="0">
              <a:solidFill>
                <a:schemeClr val="tx1"/>
              </a:solidFill>
              <a:ea typeface="BIZ UDPゴシック" panose="020B0400000000000000" pitchFamily="50" charset="-128"/>
            </a:endParaRPr>
          </a:p>
          <a:p>
            <a:pPr rtl="0">
              <a:lnSpc>
                <a:spcPts val="800"/>
              </a:lnSpc>
            </a:pPr>
            <a:r>
              <a:rPr lang="en-US" sz="800" noProof="0" dirty="0">
                <a:solidFill>
                  <a:schemeClr val="tx1"/>
                </a:solidFill>
                <a:ea typeface="BIZ UDPゴシック" panose="020B0400000000000000" pitchFamily="50" charset="-128"/>
              </a:rPr>
              <a:t>　　・Financial and Asset Management Special Zone</a:t>
            </a:r>
          </a:p>
        </p:txBody>
      </p:sp>
      <p:sp>
        <p:nvSpPr>
          <p:cNvPr id="13" name="正方形/長方形 12">
            <a:extLst>
              <a:ext uri="{FF2B5EF4-FFF2-40B4-BE49-F238E27FC236}">
                <a16:creationId xmlns:a16="http://schemas.microsoft.com/office/drawing/2014/main" id="{2BF263EE-F821-49B5-837F-EDA3502AD14E}"/>
              </a:ext>
            </a:extLst>
          </p:cNvPr>
          <p:cNvSpPr/>
          <p:nvPr/>
        </p:nvSpPr>
        <p:spPr>
          <a:xfrm>
            <a:off x="595986" y="1519488"/>
            <a:ext cx="2952000"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ts val="1200"/>
              </a:lnSpc>
            </a:pPr>
            <a:r>
              <a:rPr lang="en-US" sz="1200" b="1" noProof="0" dirty="0">
                <a:solidFill>
                  <a:schemeClr val="tx1"/>
                </a:solidFill>
                <a:ea typeface="BIZ UDPゴシック" panose="020B0400000000000000" pitchFamily="50" charset="-128"/>
              </a:rPr>
              <a:t>Integrated prefectural and municipal initiatives</a:t>
            </a:r>
            <a:endParaRPr kumimoji="1" lang="en-US" sz="1200" b="1" noProof="0" dirty="0">
              <a:solidFill>
                <a:schemeClr val="tx1"/>
              </a:solidFill>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5CE4FAC6-5F6F-413A-8D49-B4182AEA1345}"/>
              </a:ext>
            </a:extLst>
          </p:cNvPr>
          <p:cNvSpPr/>
          <p:nvPr/>
        </p:nvSpPr>
        <p:spPr>
          <a:xfrm>
            <a:off x="3662872" y="1527847"/>
            <a:ext cx="2952000"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ts val="1200"/>
              </a:lnSpc>
            </a:pPr>
            <a:r>
              <a:rPr lang="en-US" sz="1200" b="1" noProof="0" dirty="0">
                <a:solidFill>
                  <a:schemeClr val="tx1"/>
                </a:solidFill>
                <a:ea typeface="BIZ UDPゴシック" panose="020B0400000000000000" pitchFamily="50" charset="-128"/>
              </a:rPr>
              <a:t>Strengthening the functions of regional administration</a:t>
            </a:r>
            <a:endParaRPr kumimoji="1" lang="en-US" sz="1200" b="1" noProof="0" dirty="0">
              <a:solidFill>
                <a:schemeClr val="tx1"/>
              </a:solidFill>
              <a:ea typeface="BIZ UDPゴシック" panose="020B0400000000000000" pitchFamily="50" charset="-128"/>
            </a:endParaRPr>
          </a:p>
        </p:txBody>
      </p:sp>
      <p:sp>
        <p:nvSpPr>
          <p:cNvPr id="18" name="正方形/長方形 17">
            <a:extLst>
              <a:ext uri="{FF2B5EF4-FFF2-40B4-BE49-F238E27FC236}">
                <a16:creationId xmlns:a16="http://schemas.microsoft.com/office/drawing/2014/main" id="{7435C8DB-6D9D-47F7-9457-17CD83AA4B09}"/>
              </a:ext>
            </a:extLst>
          </p:cNvPr>
          <p:cNvSpPr/>
          <p:nvPr/>
        </p:nvSpPr>
        <p:spPr>
          <a:xfrm>
            <a:off x="6729757" y="1882825"/>
            <a:ext cx="2952000" cy="1872000"/>
          </a:xfrm>
          <a:prstGeom prst="rect">
            <a:avLst/>
          </a:prstGeom>
          <a:solidFill>
            <a:schemeClr val="bg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rtl="0">
              <a:lnSpc>
                <a:spcPts val="900"/>
              </a:lnSpc>
            </a:pPr>
            <a:r>
              <a:rPr lang="en-US" sz="1050" b="1" noProof="0" dirty="0">
                <a:solidFill>
                  <a:schemeClr val="tx1"/>
                </a:solidFill>
                <a:ea typeface="BIZ UDPゴシック" panose="020B0400000000000000" pitchFamily="50" charset="-128"/>
              </a:rPr>
              <a:t>■ Investment in the next generations</a:t>
            </a:r>
            <a:endParaRPr kumimoji="1" lang="en-US" sz="1050" b="1" noProof="0" dirty="0">
              <a:solidFill>
                <a:schemeClr val="tx1"/>
              </a:solidFill>
              <a:ea typeface="BIZ UDPゴシック" panose="020B0400000000000000" pitchFamily="50" charset="-128"/>
            </a:endParaRPr>
          </a:p>
          <a:p>
            <a:pPr marL="182563" indent="-182563" rtl="0">
              <a:lnSpc>
                <a:spcPts val="900"/>
              </a:lnSpc>
            </a:pPr>
            <a:r>
              <a:rPr lang="en-US" sz="800" noProof="0" dirty="0">
                <a:solidFill>
                  <a:schemeClr val="tx1"/>
                </a:solidFill>
                <a:ea typeface="BIZ UDPゴシック" panose="020B0400000000000000" pitchFamily="50" charset="-128"/>
              </a:rPr>
              <a:t>　　・Complete abolition of tuition fees at high schools, etc.</a:t>
            </a:r>
          </a:p>
          <a:p>
            <a:pPr marL="182563" indent="-182563" rtl="0">
              <a:lnSpc>
                <a:spcPts val="900"/>
              </a:lnSpc>
            </a:pPr>
            <a:r>
              <a:rPr lang="en-US" sz="800" noProof="0" dirty="0">
                <a:solidFill>
                  <a:schemeClr val="tx1"/>
                </a:solidFill>
                <a:ea typeface="BIZ UDPゴシック" panose="020B0400000000000000" pitchFamily="50" charset="-128"/>
              </a:rPr>
              <a:t>　　・Establishment of Osaka Metropolitan University and development of its </a:t>
            </a:r>
            <a:r>
              <a:rPr lang="en-US" sz="800" noProof="0" dirty="0" err="1">
                <a:solidFill>
                  <a:schemeClr val="tx1"/>
                </a:solidFill>
                <a:ea typeface="BIZ UDPゴシック" panose="020B0400000000000000" pitchFamily="50" charset="-128"/>
              </a:rPr>
              <a:t>Morinomiya</a:t>
            </a:r>
            <a:r>
              <a:rPr lang="en-US" sz="800" noProof="0" dirty="0">
                <a:solidFill>
                  <a:schemeClr val="tx1"/>
                </a:solidFill>
                <a:ea typeface="BIZ UDPゴシック" panose="020B0400000000000000" pitchFamily="50" charset="-128"/>
              </a:rPr>
              <a:t> Campus</a:t>
            </a:r>
            <a:endParaRPr kumimoji="1" lang="en-US" sz="800" noProof="0" dirty="0">
              <a:solidFill>
                <a:schemeClr val="tx1"/>
              </a:solidFill>
              <a:ea typeface="BIZ UDPゴシック" panose="020B0400000000000000" pitchFamily="50" charset="-128"/>
            </a:endParaRPr>
          </a:p>
          <a:p>
            <a:pPr marL="182563" marR="0" lvl="0" indent="-182563" rtl="0" fontAlgn="auto">
              <a:lnSpc>
                <a:spcPts val="900"/>
              </a:lnSpc>
              <a:buClrTx/>
              <a:buSzTx/>
              <a:buFontTx/>
              <a:buNone/>
              <a:tabLst/>
              <a:defRPr/>
            </a:pPr>
            <a:r>
              <a:rPr lang="en-US" sz="800" noProof="0" dirty="0">
                <a:solidFill>
                  <a:schemeClr val="tx1"/>
                </a:solidFill>
                <a:ea typeface="BIZ UDPゴシック" panose="020B0400000000000000" pitchFamily="50" charset="-128"/>
              </a:rPr>
              <a:t>　　・Accreditation of Global Leaders High Schools, International Relations Departments and the International Baccalaureate Accredited Schools (</a:t>
            </a:r>
            <a:r>
              <a:rPr lang="en-US" sz="800" noProof="0" dirty="0" err="1">
                <a:solidFill>
                  <a:schemeClr val="tx1"/>
                </a:solidFill>
                <a:ea typeface="BIZ UDPゴシック" panose="020B0400000000000000" pitchFamily="50" charset="-128"/>
              </a:rPr>
              <a:t>Suito</a:t>
            </a:r>
            <a:r>
              <a:rPr lang="en-US" sz="800" noProof="0" dirty="0">
                <a:solidFill>
                  <a:schemeClr val="tx1"/>
                </a:solidFill>
                <a:ea typeface="BIZ UDPゴシック" panose="020B0400000000000000" pitchFamily="50" charset="-128"/>
              </a:rPr>
              <a:t> International High School) in prefectural high schools.</a:t>
            </a:r>
            <a:endParaRPr kumimoji="1" lang="en-US" sz="800" noProof="0" dirty="0">
              <a:solidFill>
                <a:schemeClr val="tx1"/>
              </a:solidFill>
              <a:ea typeface="BIZ UDPゴシック" panose="020B0400000000000000" pitchFamily="50" charset="-128"/>
            </a:endParaRPr>
          </a:p>
          <a:p>
            <a:pPr marR="0" lvl="0" indent="0" rtl="0" fontAlgn="auto">
              <a:lnSpc>
                <a:spcPts val="900"/>
              </a:lnSpc>
              <a:buClrTx/>
              <a:buSzTx/>
              <a:buFontTx/>
              <a:buNone/>
              <a:tabLst/>
              <a:defRPr/>
            </a:pPr>
            <a:r>
              <a:rPr lang="en-US" sz="800" noProof="0" dirty="0">
                <a:solidFill>
                  <a:schemeClr val="tx1"/>
                </a:solidFill>
                <a:ea typeface="BIZ UDPゴシック" panose="020B0400000000000000" pitchFamily="50" charset="-128"/>
              </a:rPr>
              <a:t>　　　</a:t>
            </a:r>
            <a:endParaRPr kumimoji="1" lang="en-US" sz="800" noProof="0" dirty="0">
              <a:solidFill>
                <a:schemeClr val="tx1"/>
              </a:solidFill>
              <a:ea typeface="BIZ UDPゴシック" panose="020B0400000000000000" pitchFamily="50" charset="-128"/>
            </a:endParaRPr>
          </a:p>
          <a:p>
            <a:pPr rtl="0">
              <a:lnSpc>
                <a:spcPts val="900"/>
              </a:lnSpc>
            </a:pPr>
            <a:endParaRPr kumimoji="1" lang="en-US" sz="600" b="1" noProof="0" dirty="0">
              <a:solidFill>
                <a:schemeClr val="tx1"/>
              </a:solidFill>
              <a:ea typeface="BIZ UDPゴシック" panose="020B0400000000000000" pitchFamily="50" charset="-128"/>
            </a:endParaRPr>
          </a:p>
          <a:p>
            <a:pPr rtl="0">
              <a:lnSpc>
                <a:spcPts val="900"/>
              </a:lnSpc>
            </a:pPr>
            <a:r>
              <a:rPr lang="en-US" sz="1000" b="1" noProof="0" dirty="0">
                <a:solidFill>
                  <a:schemeClr val="tx1"/>
                </a:solidFill>
                <a:ea typeface="BIZ UDPゴシック" panose="020B0400000000000000" pitchFamily="50" charset="-128"/>
              </a:rPr>
              <a:t>【Reference: Initiatives of Osaka City】</a:t>
            </a:r>
            <a:r>
              <a:rPr lang="en-US" sz="1000" noProof="0" dirty="0">
                <a:solidFill>
                  <a:schemeClr val="tx1"/>
                </a:solidFill>
                <a:ea typeface="BIZ UDPゴシック" panose="020B0400000000000000" pitchFamily="50" charset="-128"/>
              </a:rPr>
              <a:t> </a:t>
            </a:r>
          </a:p>
          <a:p>
            <a:pPr marL="85725" marR="0" lvl="0" rtl="0" fontAlgn="auto">
              <a:lnSpc>
                <a:spcPts val="900"/>
              </a:lnSpc>
              <a:buClrTx/>
              <a:buSzTx/>
              <a:buFontTx/>
              <a:buNone/>
              <a:tabLst/>
              <a:defRPr/>
            </a:pPr>
            <a:r>
              <a:rPr lang="en-US" sz="800" noProof="0" dirty="0">
                <a:solidFill>
                  <a:schemeClr val="tx1"/>
                </a:solidFill>
                <a:ea typeface="BIZ UDPゴシック" panose="020B0400000000000000" pitchFamily="50" charset="-128"/>
              </a:rPr>
              <a:t>・Free early childhood education　　・Free school meals　　</a:t>
            </a:r>
          </a:p>
          <a:p>
            <a:pPr marL="85725" marR="0" lvl="0" rtl="0" fontAlgn="auto">
              <a:lnSpc>
                <a:spcPts val="900"/>
              </a:lnSpc>
              <a:buClrTx/>
              <a:buSzTx/>
              <a:buFontTx/>
              <a:buNone/>
              <a:tabLst/>
              <a:defRPr/>
            </a:pPr>
            <a:r>
              <a:rPr lang="en-US" sz="800" noProof="0" dirty="0">
                <a:solidFill>
                  <a:schemeClr val="tx1"/>
                </a:solidFill>
                <a:ea typeface="BIZ UDPゴシック" panose="020B0400000000000000" pitchFamily="50" charset="-128"/>
              </a:rPr>
              <a:t>・Subsidies for cram school fees</a:t>
            </a:r>
          </a:p>
          <a:p>
            <a:pPr rtl="0">
              <a:lnSpc>
                <a:spcPts val="900"/>
              </a:lnSpc>
            </a:pPr>
            <a:endParaRPr kumimoji="1" lang="en-US" sz="1000" noProof="0" dirty="0">
              <a:solidFill>
                <a:schemeClr val="tx1"/>
              </a:solidFill>
              <a:ea typeface="BIZ UDPゴシック" panose="020B0400000000000000" pitchFamily="50" charset="-128"/>
            </a:endParaRPr>
          </a:p>
        </p:txBody>
      </p:sp>
      <p:sp>
        <p:nvSpPr>
          <p:cNvPr id="17" name="正方形/長方形 16">
            <a:extLst>
              <a:ext uri="{FF2B5EF4-FFF2-40B4-BE49-F238E27FC236}">
                <a16:creationId xmlns:a16="http://schemas.microsoft.com/office/drawing/2014/main" id="{B4795E8F-A647-4272-9E07-A3CA4FECDF2C}"/>
              </a:ext>
            </a:extLst>
          </p:cNvPr>
          <p:cNvSpPr/>
          <p:nvPr/>
        </p:nvSpPr>
        <p:spPr>
          <a:xfrm>
            <a:off x="6729757" y="1524799"/>
            <a:ext cx="2972497"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ts val="1200"/>
              </a:lnSpc>
            </a:pPr>
            <a:r>
              <a:rPr lang="en-US" sz="1200" b="1" noProof="0" dirty="0">
                <a:solidFill>
                  <a:schemeClr val="tx1"/>
                </a:solidFill>
                <a:ea typeface="BIZ UDPゴシック" panose="020B0400000000000000" pitchFamily="50" charset="-128"/>
              </a:rPr>
              <a:t>Developing human resources to support the future</a:t>
            </a:r>
            <a:endParaRPr kumimoji="1" lang="en-US" sz="1200" b="1" noProof="0" dirty="0">
              <a:solidFill>
                <a:schemeClr val="tx1"/>
              </a:solidFill>
              <a:ea typeface="BIZ UDPゴシック" panose="020B0400000000000000" pitchFamily="50" charset="-128"/>
            </a:endParaRPr>
          </a:p>
        </p:txBody>
      </p:sp>
      <p:grpSp>
        <p:nvGrpSpPr>
          <p:cNvPr id="8" name="グループ化 7">
            <a:extLst>
              <a:ext uri="{FF2B5EF4-FFF2-40B4-BE49-F238E27FC236}">
                <a16:creationId xmlns:a16="http://schemas.microsoft.com/office/drawing/2014/main" id="{8A8AADC0-DF1B-4BD8-9920-03F28190793C}"/>
              </a:ext>
            </a:extLst>
          </p:cNvPr>
          <p:cNvGrpSpPr/>
          <p:nvPr/>
        </p:nvGrpSpPr>
        <p:grpSpPr>
          <a:xfrm>
            <a:off x="73950" y="1508959"/>
            <a:ext cx="778558" cy="2324507"/>
            <a:chOff x="-33061" y="1724847"/>
            <a:chExt cx="778558" cy="2173951"/>
          </a:xfrm>
        </p:grpSpPr>
        <p:sp>
          <p:nvSpPr>
            <p:cNvPr id="27" name="テキスト ボックス 26">
              <a:extLst>
                <a:ext uri="{FF2B5EF4-FFF2-40B4-BE49-F238E27FC236}">
                  <a16:creationId xmlns:a16="http://schemas.microsoft.com/office/drawing/2014/main" id="{59C51E82-5299-49AA-AC6A-9777A9BEB4DF}"/>
                </a:ext>
              </a:extLst>
            </p:cNvPr>
            <p:cNvSpPr txBox="1"/>
            <p:nvPr/>
          </p:nvSpPr>
          <p:spPr>
            <a:xfrm>
              <a:off x="-33061" y="1724847"/>
              <a:ext cx="777136" cy="2173951"/>
            </a:xfrm>
            <a:prstGeom prst="rect">
              <a:avLst/>
            </a:prstGeom>
            <a:noFill/>
          </p:spPr>
          <p:txBody>
            <a:bodyPr vert="eaVert" wrap="square" rtlCol="0">
              <a:spAutoFit/>
            </a:bodyPr>
            <a:lstStyle/>
            <a:p>
              <a:pPr algn="ctr" rtl="0"/>
              <a:endParaRPr lang="en-US" sz="1050" b="0" i="0" u="none" strike="noStrike" baseline="0" noProof="0" dirty="0">
                <a:solidFill>
                  <a:srgbClr val="000000"/>
                </a:solidFill>
                <a:ea typeface="HGP創英角ｺﾞｼｯｸUB" panose="020B0900000000000000" pitchFamily="50" charset="-128"/>
              </a:endParaRPr>
            </a:p>
            <a:p>
              <a:pPr algn="ctr" rtl="0"/>
              <a:r>
                <a:rPr lang="en-US" sz="1400" b="0" i="0" u="none" strike="noStrike" noProof="0" dirty="0">
                  <a:ln w="38100">
                    <a:solidFill>
                      <a:schemeClr val="bg1"/>
                    </a:solidFill>
                  </a:ln>
                  <a:solidFill>
                    <a:schemeClr val="bg1">
                      <a:lumMod val="95000"/>
                    </a:schemeClr>
                  </a:solidFill>
                  <a:ea typeface="HGP創英角ｺﾞｼｯｸUB" panose="020B0900000000000000" pitchFamily="50" charset="-128"/>
                </a:rPr>
                <a:t>Ecosystem aiming at the growth</a:t>
              </a:r>
              <a:endParaRPr lang="en-US" sz="1400" noProof="0" dirty="0">
                <a:ln w="38100">
                  <a:solidFill>
                    <a:schemeClr val="bg1"/>
                  </a:solidFill>
                </a:ln>
                <a:solidFill>
                  <a:schemeClr val="bg1">
                    <a:lumMod val="95000"/>
                  </a:schemeClr>
                </a:solidFill>
              </a:endParaRPr>
            </a:p>
          </p:txBody>
        </p:sp>
        <p:sp>
          <p:nvSpPr>
            <p:cNvPr id="28" name="テキスト ボックス 27">
              <a:extLst>
                <a:ext uri="{FF2B5EF4-FFF2-40B4-BE49-F238E27FC236}">
                  <a16:creationId xmlns:a16="http://schemas.microsoft.com/office/drawing/2014/main" id="{D631E6D6-EACB-4DBC-9C2B-5719FFD483AB}"/>
                </a:ext>
              </a:extLst>
            </p:cNvPr>
            <p:cNvSpPr txBox="1"/>
            <p:nvPr/>
          </p:nvSpPr>
          <p:spPr>
            <a:xfrm>
              <a:off x="-31638" y="1724847"/>
              <a:ext cx="777135" cy="2173951"/>
            </a:xfrm>
            <a:prstGeom prst="rect">
              <a:avLst/>
            </a:prstGeom>
            <a:noFill/>
          </p:spPr>
          <p:txBody>
            <a:bodyPr vert="eaVert" wrap="square" rtlCol="0">
              <a:spAutoFit/>
            </a:bodyPr>
            <a:lstStyle/>
            <a:p>
              <a:pPr algn="ctr" rtl="0"/>
              <a:endParaRPr lang="en-US" sz="1050" b="0" i="0" u="none" strike="noStrike" baseline="0" noProof="0" dirty="0">
                <a:solidFill>
                  <a:srgbClr val="000000"/>
                </a:solidFill>
                <a:ea typeface="HGP創英角ｺﾞｼｯｸUB" panose="020B0900000000000000" pitchFamily="50" charset="-128"/>
              </a:endParaRPr>
            </a:p>
            <a:p>
              <a:pPr algn="ctr" rtl="0"/>
              <a:r>
                <a:rPr lang="en-US" sz="1400" b="1" i="0" u="none" strike="noStrike" noProof="0" dirty="0">
                  <a:ea typeface="HGP創英角ｺﾞｼｯｸUB" panose="020B0900000000000000" pitchFamily="50" charset="-128"/>
                </a:rPr>
                <a:t>Ecosystem aiming at the growth</a:t>
              </a:r>
              <a:endParaRPr lang="en-US" sz="1400" b="1" noProof="0" dirty="0"/>
            </a:p>
          </p:txBody>
        </p:sp>
      </p:grpSp>
      <p:grpSp>
        <p:nvGrpSpPr>
          <p:cNvPr id="29" name="グループ化 28">
            <a:extLst>
              <a:ext uri="{FF2B5EF4-FFF2-40B4-BE49-F238E27FC236}">
                <a16:creationId xmlns:a16="http://schemas.microsoft.com/office/drawing/2014/main" id="{B913A334-95A6-4381-A6FD-C5623845C6EF}"/>
              </a:ext>
            </a:extLst>
          </p:cNvPr>
          <p:cNvGrpSpPr/>
          <p:nvPr/>
        </p:nvGrpSpPr>
        <p:grpSpPr>
          <a:xfrm>
            <a:off x="182383" y="4139050"/>
            <a:ext cx="561692" cy="2412000"/>
            <a:chOff x="101108" y="1603653"/>
            <a:chExt cx="561692" cy="2491386"/>
          </a:xfrm>
        </p:grpSpPr>
        <p:sp>
          <p:nvSpPr>
            <p:cNvPr id="30" name="テキスト ボックス 29">
              <a:extLst>
                <a:ext uri="{FF2B5EF4-FFF2-40B4-BE49-F238E27FC236}">
                  <a16:creationId xmlns:a16="http://schemas.microsoft.com/office/drawing/2014/main" id="{581A44BD-F270-456F-9BAE-A4EB729A062B}"/>
                </a:ext>
              </a:extLst>
            </p:cNvPr>
            <p:cNvSpPr txBox="1"/>
            <p:nvPr/>
          </p:nvSpPr>
          <p:spPr>
            <a:xfrm>
              <a:off x="104853" y="1603653"/>
              <a:ext cx="400110" cy="2431435"/>
            </a:xfrm>
            <a:prstGeom prst="rect">
              <a:avLst/>
            </a:prstGeom>
            <a:noFill/>
          </p:spPr>
          <p:txBody>
            <a:bodyPr vert="eaVert" wrap="square" rtlCol="0">
              <a:spAutoFit/>
            </a:bodyPr>
            <a:lstStyle/>
            <a:p>
              <a:pPr algn="ctr" rtl="0"/>
              <a:r>
                <a:rPr lang="en-US" sz="1400" b="0" i="0" u="none" strike="noStrike" noProof="0" dirty="0">
                  <a:ln w="38100">
                    <a:solidFill>
                      <a:schemeClr val="bg1"/>
                    </a:solidFill>
                  </a:ln>
                  <a:solidFill>
                    <a:schemeClr val="bg1">
                      <a:lumMod val="95000"/>
                    </a:schemeClr>
                  </a:solidFill>
                  <a:ea typeface="HGP創英角ｺﾞｼｯｸUB" panose="020B0900000000000000" pitchFamily="50" charset="-128"/>
                </a:rPr>
                <a:t>Specific measures for growth</a:t>
              </a:r>
              <a:endParaRPr lang="en-US" sz="1400" noProof="0" dirty="0">
                <a:ln w="38100">
                  <a:solidFill>
                    <a:schemeClr val="bg1"/>
                  </a:solidFill>
                </a:ln>
                <a:solidFill>
                  <a:schemeClr val="bg1">
                    <a:lumMod val="95000"/>
                  </a:schemeClr>
                </a:solidFill>
              </a:endParaRPr>
            </a:p>
          </p:txBody>
        </p:sp>
        <p:sp>
          <p:nvSpPr>
            <p:cNvPr id="31" name="テキスト ボックス 30">
              <a:extLst>
                <a:ext uri="{FF2B5EF4-FFF2-40B4-BE49-F238E27FC236}">
                  <a16:creationId xmlns:a16="http://schemas.microsoft.com/office/drawing/2014/main" id="{86821128-3BA0-46DB-A471-D8A34D6F4DEB}"/>
                </a:ext>
              </a:extLst>
            </p:cNvPr>
            <p:cNvSpPr txBox="1"/>
            <p:nvPr/>
          </p:nvSpPr>
          <p:spPr>
            <a:xfrm>
              <a:off x="101108" y="1603653"/>
              <a:ext cx="561692" cy="2491386"/>
            </a:xfrm>
            <a:prstGeom prst="rect">
              <a:avLst/>
            </a:prstGeom>
            <a:noFill/>
          </p:spPr>
          <p:txBody>
            <a:bodyPr vert="eaVert" wrap="square" rtlCol="0">
              <a:spAutoFit/>
            </a:bodyPr>
            <a:lstStyle/>
            <a:p>
              <a:pPr algn="ctr" rtl="0"/>
              <a:endParaRPr lang="en-US" sz="1050" b="0" i="0" u="none" strike="noStrike" baseline="0" noProof="0" dirty="0">
                <a:solidFill>
                  <a:srgbClr val="000000"/>
                </a:solidFill>
                <a:ea typeface="HGP創英角ｺﾞｼｯｸUB" panose="020B0900000000000000" pitchFamily="50" charset="-128"/>
              </a:endParaRPr>
            </a:p>
            <a:p>
              <a:pPr algn="ctr" rtl="0"/>
              <a:r>
                <a:rPr lang="en-US" sz="1400" b="1" i="0" u="none" strike="noStrike" noProof="0" dirty="0">
                  <a:ea typeface="HGP創英角ｺﾞｼｯｸUB" panose="020B0900000000000000" pitchFamily="50" charset="-128"/>
                </a:rPr>
                <a:t>Specific measures for growth</a:t>
              </a:r>
              <a:endParaRPr lang="en-US" sz="1400" b="1" noProof="0" dirty="0"/>
            </a:p>
          </p:txBody>
        </p:sp>
      </p:grpSp>
      <p:sp>
        <p:nvSpPr>
          <p:cNvPr id="35" name="テキスト ボックス 34">
            <a:extLst>
              <a:ext uri="{FF2B5EF4-FFF2-40B4-BE49-F238E27FC236}">
                <a16:creationId xmlns:a16="http://schemas.microsoft.com/office/drawing/2014/main" id="{77256CB8-87DF-41C1-A563-5C7D746A234D}"/>
              </a:ext>
            </a:extLst>
          </p:cNvPr>
          <p:cNvSpPr txBox="1"/>
          <p:nvPr/>
        </p:nvSpPr>
        <p:spPr>
          <a:xfrm>
            <a:off x="0" y="61186"/>
            <a:ext cx="9906000" cy="461665"/>
          </a:xfrm>
          <a:prstGeom prst="rect">
            <a:avLst/>
          </a:prstGeom>
          <a:noFill/>
        </p:spPr>
        <p:txBody>
          <a:bodyPr wrap="square" rtlCol="0">
            <a:spAutoFit/>
          </a:bodyPr>
          <a:lstStyle>
            <a:defPPr>
              <a:defRPr lang="en-US"/>
            </a:defPPr>
            <a:lvl1pPr defTabSz="742950">
              <a:defRPr kumimoji="1" sz="2000">
                <a:solidFill>
                  <a:prstClr val="white"/>
                </a:solidFill>
                <a:latin typeface="HGS創英角ｺﾞｼｯｸUB" panose="020B0900000000000000" pitchFamily="50" charset="-128"/>
                <a:ea typeface="HGS創英角ｺﾞｼｯｸUB" panose="020B0900000000000000" pitchFamily="50" charset="-128"/>
              </a:defRPr>
            </a:lvl1pPr>
          </a:lstStyle>
          <a:p>
            <a:pPr rtl="0"/>
            <a:r>
              <a:rPr lang="en-US" sz="2400" b="1" noProof="0" dirty="0">
                <a:latin typeface="+mn-lt"/>
              </a:rPr>
              <a:t>3. (1) Key Initiatives in Osaka over the Last 10 years (2015–2024)　</a:t>
            </a:r>
          </a:p>
        </p:txBody>
      </p:sp>
    </p:spTree>
    <p:extLst>
      <p:ext uri="{BB962C8B-B14F-4D97-AF65-F5344CB8AC3E}">
        <p14:creationId xmlns:p14="http://schemas.microsoft.com/office/powerpoint/2010/main" val="12732065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12D6058A-A57E-4D16-AFED-2EFAA861E8EB}"/>
              </a:ext>
            </a:extLst>
          </p:cNvPr>
          <p:cNvSpPr>
            <a:spLocks noGrp="1"/>
          </p:cNvSpPr>
          <p:nvPr>
            <p:ph type="ctrTitle"/>
          </p:nvPr>
        </p:nvSpPr>
        <p:spPr/>
        <p:txBody>
          <a:bodyPr rtlCol="0"/>
          <a:lstStyle/>
          <a:p>
            <a:pPr rtl="0"/>
            <a:endParaRPr lang="ja-JP" altLang="en-US"/>
          </a:p>
        </p:txBody>
      </p:sp>
      <p:sp>
        <p:nvSpPr>
          <p:cNvPr id="4" name="字幕 3">
            <a:extLst>
              <a:ext uri="{FF2B5EF4-FFF2-40B4-BE49-F238E27FC236}">
                <a16:creationId xmlns:a16="http://schemas.microsoft.com/office/drawing/2014/main" id="{EA0C9FC5-233B-42EF-9FEE-0837881C4A7F}"/>
              </a:ext>
            </a:extLst>
          </p:cNvPr>
          <p:cNvSpPr>
            <a:spLocks noGrp="1"/>
          </p:cNvSpPr>
          <p:nvPr>
            <p:ph type="subTitle" idx="1"/>
          </p:nvPr>
        </p:nvSpPr>
        <p:spPr/>
        <p:txBody>
          <a:bodyPr rtlCol="0"/>
          <a:lstStyle/>
          <a:p>
            <a:pPr rtl="0"/>
            <a:endParaRPr lang="ja-JP" altLang="en-US"/>
          </a:p>
        </p:txBody>
      </p:sp>
      <p:sp>
        <p:nvSpPr>
          <p:cNvPr id="6" name="スライド番号プレースホルダー 1">
            <a:extLst>
              <a:ext uri="{FF2B5EF4-FFF2-40B4-BE49-F238E27FC236}">
                <a16:creationId xmlns:a16="http://schemas.microsoft.com/office/drawing/2014/main" id="{F4D4CEEF-D4EE-104C-1B3D-6CB91922201D}"/>
              </a:ext>
            </a:extLst>
          </p:cNvPr>
          <p:cNvSpPr>
            <a:spLocks noGrp="1"/>
          </p:cNvSpPr>
          <p:nvPr>
            <p:ph type="sldNum" sz="quarter" idx="12"/>
          </p:nvPr>
        </p:nvSpPr>
        <p:spPr>
          <a:xfrm>
            <a:off x="9489330" y="6445576"/>
            <a:ext cx="416670" cy="408695"/>
          </a:xfrm>
          <a:solidFill>
            <a:schemeClr val="bg1"/>
          </a:solidFill>
          <a:effectLst/>
        </p:spPr>
        <p:txBody>
          <a:bodyPr rtlCol="0"/>
          <a:lstStyle/>
          <a:p>
            <a:pPr rtl="0"/>
            <a:fld id="{DDF82107-93BA-490C-9453-044014AF67CD}" type="slidenum">
              <a:rPr kumimoji="1" lang="ja-JP" altLang="en-US" smtClean="0"/>
              <a:pPr rtl="0"/>
              <a:t>69</a:t>
            </a:fld>
            <a:endParaRPr kumimoji="1" lang="ja-JP" altLang="en-US"/>
          </a:p>
        </p:txBody>
      </p:sp>
    </p:spTree>
    <p:extLst>
      <p:ext uri="{BB962C8B-B14F-4D97-AF65-F5344CB8AC3E}">
        <p14:creationId xmlns:p14="http://schemas.microsoft.com/office/powerpoint/2010/main" val="21760102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66ADC405-C517-4E0F-A766-4B2E8AB93C42}"/>
              </a:ext>
            </a:extLst>
          </p:cNvPr>
          <p:cNvSpPr>
            <a:spLocks noGrp="1"/>
          </p:cNvSpPr>
          <p:nvPr>
            <p:ph type="sldNum" sz="quarter" idx="12"/>
          </p:nvPr>
        </p:nvSpPr>
        <p:spPr>
          <a:xfrm>
            <a:off x="7656602" y="6452170"/>
            <a:ext cx="222885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en-US" sz="1200" b="0" i="0" u="none" strike="noStrike" kern="1200" cap="none" spc="0" normalizeH="0" baseline="0" noProof="0" smtClean="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1" lang="en-US" sz="1200" b="0" i="0" u="none" strike="noStrike" kern="1200" cap="none" spc="0" normalizeH="0" baseline="0" noProof="0" dirty="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endParaRPr>
          </a:p>
        </p:txBody>
      </p:sp>
      <p:sp>
        <p:nvSpPr>
          <p:cNvPr id="6" name="テキスト ボックス 5">
            <a:extLst>
              <a:ext uri="{FF2B5EF4-FFF2-40B4-BE49-F238E27FC236}">
                <a16:creationId xmlns:a16="http://schemas.microsoft.com/office/drawing/2014/main" id="{FE3D376F-2F52-46D1-8702-566104208403}"/>
              </a:ext>
            </a:extLst>
          </p:cNvPr>
          <p:cNvSpPr txBox="1"/>
          <p:nvPr/>
        </p:nvSpPr>
        <p:spPr>
          <a:xfrm>
            <a:off x="0" y="2674911"/>
            <a:ext cx="9906000" cy="1373902"/>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1" sz="3200" i="0" u="none" strike="noStrike" cap="none" normalizeH="0">
                <a:ln>
                  <a:noFill/>
                </a:ln>
                <a:solidFill>
                  <a:prstClr val="black"/>
                </a:solidFill>
                <a:effectLst/>
                <a:uLnTx/>
                <a:uFillTx/>
                <a:latin typeface="HGP創英角ｺﾞｼｯｸUB" panose="020B0900000000000000" pitchFamily="50" charset="-128"/>
                <a:ea typeface="HGP創英角ｺﾞｼｯｸUB" panose="020B0900000000000000" pitchFamily="50" charset="-128"/>
              </a:defRPr>
            </a:lvl1p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1" lang="en-US" sz="3400" b="1" i="0" u="none" strike="noStrike" kern="1200" cap="none" spc="0" normalizeH="0" baseline="0" noProof="0" dirty="0">
                <a:ln>
                  <a:noFill/>
                </a:ln>
                <a:solidFill>
                  <a:prstClr val="black"/>
                </a:solidFill>
                <a:effectLst/>
                <a:uLnTx/>
                <a:uFillTx/>
                <a:latin typeface="Calibri" panose="020F0502020204030204"/>
                <a:ea typeface="HGP創英角ｺﾞｼｯｸUB" panose="020B0900000000000000" pitchFamily="50" charset="-128"/>
                <a:cs typeface="+mn-cs"/>
              </a:rPr>
              <a:t>IV. Realizing a Prosperous Osaka Through Growth</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1" lang="en-US" sz="2400" b="1" i="0" u="none" strike="noStrike" kern="1200" cap="none" spc="0" normalizeH="0" baseline="0" noProof="0" dirty="0">
                <a:ln>
                  <a:noFill/>
                </a:ln>
                <a:solidFill>
                  <a:prstClr val="black"/>
                </a:solidFill>
                <a:effectLst/>
                <a:uLnTx/>
                <a:uFillTx/>
                <a:latin typeface="Calibri" panose="020F0502020204030204"/>
                <a:ea typeface="HGP創英角ｺﾞｼｯｸUB" panose="020B0900000000000000" pitchFamily="50" charset="-128"/>
                <a:cs typeface="+mn-cs"/>
              </a:rPr>
              <a:t>— Toward a Leading City in Well-being—</a:t>
            </a:r>
          </a:p>
        </p:txBody>
      </p:sp>
    </p:spTree>
    <p:extLst>
      <p:ext uri="{BB962C8B-B14F-4D97-AF65-F5344CB8AC3E}">
        <p14:creationId xmlns:p14="http://schemas.microsoft.com/office/powerpoint/2010/main" val="12289186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a:extLst>
              <a:ext uri="{FF2B5EF4-FFF2-40B4-BE49-F238E27FC236}">
                <a16:creationId xmlns:a16="http://schemas.microsoft.com/office/drawing/2014/main" id="{091EF527-A389-4C19-8038-25ED26717E6B}"/>
              </a:ext>
            </a:extLst>
          </p:cNvPr>
          <p:cNvSpPr/>
          <p:nvPr/>
        </p:nvSpPr>
        <p:spPr>
          <a:xfrm>
            <a:off x="-101161" y="85452"/>
            <a:ext cx="9906000" cy="400110"/>
          </a:xfrm>
          <a:prstGeom prst="rect">
            <a:avLst/>
          </a:prstGeom>
          <a:noFill/>
        </p:spPr>
        <p:txBody>
          <a:bodyPr wrap="square">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sz="2000" b="1" i="0" u="none" strike="noStrike" kern="1200" cap="none" spc="0" normalizeH="0" baseline="0" noProof="0" dirty="0">
                <a:ln>
                  <a:noFill/>
                </a:ln>
                <a:solidFill>
                  <a:prstClr val="white"/>
                </a:solidFill>
                <a:effectLst/>
                <a:uLnTx/>
                <a:uFillTx/>
                <a:latin typeface="Calibri" panose="020F0502020204030204"/>
                <a:ea typeface="HGS創英角ｺﾞｼｯｸUB" panose="020B0900000000000000" pitchFamily="50" charset="-128"/>
                <a:cs typeface="+mn-cs"/>
              </a:rPr>
              <a:t>　1. The Future of Osaka</a:t>
            </a:r>
            <a:endParaRPr kumimoji="1" lang="en-US" sz="1600" b="1" i="0" u="none" strike="noStrike" kern="1200" cap="none" spc="0" normalizeH="0" baseline="0" noProof="0" dirty="0">
              <a:ln>
                <a:noFill/>
              </a:ln>
              <a:solidFill>
                <a:prstClr val="white"/>
              </a:solidFill>
              <a:effectLst/>
              <a:uLnTx/>
              <a:uFillTx/>
              <a:latin typeface="Calibri" panose="020F0502020204030204"/>
              <a:ea typeface="HGS創英角ｺﾞｼｯｸUB" panose="020B0900000000000000" pitchFamily="50" charset="-128"/>
              <a:cs typeface="+mn-cs"/>
            </a:endParaRPr>
          </a:p>
        </p:txBody>
      </p:sp>
      <p:sp>
        <p:nvSpPr>
          <p:cNvPr id="8" name="テキスト ボックス 7">
            <a:extLst>
              <a:ext uri="{FF2B5EF4-FFF2-40B4-BE49-F238E27FC236}">
                <a16:creationId xmlns:a16="http://schemas.microsoft.com/office/drawing/2014/main" id="{F130D4AF-2223-4031-9F22-7D4E834DD11B}"/>
              </a:ext>
            </a:extLst>
          </p:cNvPr>
          <p:cNvSpPr txBox="1"/>
          <p:nvPr/>
        </p:nvSpPr>
        <p:spPr>
          <a:xfrm>
            <a:off x="115649" y="642923"/>
            <a:ext cx="9674701" cy="5860617"/>
          </a:xfrm>
          <a:prstGeom prst="rect">
            <a:avLst/>
          </a:prstGeom>
          <a:solidFill>
            <a:srgbClr val="E4F5DB">
              <a:alpha val="50196"/>
            </a:srgbClr>
          </a:solidFill>
        </p:spPr>
        <p:txBody>
          <a:bodyPr wrap="square" tIns="0" bIns="0" rtlCol="0" anchor="ctr" anchorCtr="0">
            <a:normAutofit lnSpcReduction="10000"/>
          </a:bodyPr>
          <a:lstStyle/>
          <a:p>
            <a:pPr marL="285750" marR="0" lvl="0" indent="-285750" algn="l" defTabSz="457200" rtl="0" eaLnBrk="1" fontAlgn="auto" latinLnBrk="0" hangingPunct="1">
              <a:lnSpc>
                <a:spcPct val="100000"/>
              </a:lnSpc>
              <a:spcBef>
                <a:spcPts val="0"/>
              </a:spcBef>
              <a:spcAft>
                <a:spcPts val="0"/>
              </a:spcAft>
              <a:buClrTx/>
              <a:buSzTx/>
              <a:buFont typeface="BIZ UDPゴシック" panose="020B0400000000000000" pitchFamily="50" charset="-128"/>
              <a:buChar char="○"/>
              <a:tabLst/>
              <a:defRPr/>
            </a:pP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The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Osaka-Kansai Expo</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 has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accelerated innovation </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in a wide range of fields, including life sciences, healthcare, and carbon neutrality. It has also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forged new ties</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 with other countries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in culture, business, and diplomacy</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 For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the children who will lead the next generation</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 the Expo brought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many valuable experiences </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 engaging with diverse cultures and getting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a firsthand sense of the “future society” and the wider “world.”</a:t>
            </a:r>
            <a:endParaRPr kumimoji="1"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285750" marR="0" lvl="0" indent="-285750" algn="l" defTabSz="457200" rtl="0" eaLnBrk="1" fontAlgn="auto" latinLnBrk="0" hangingPunct="1">
              <a:lnSpc>
                <a:spcPct val="100000"/>
              </a:lnSpc>
              <a:spcBef>
                <a:spcPts val="600"/>
              </a:spcBef>
              <a:spcAft>
                <a:spcPts val="0"/>
              </a:spcAft>
              <a:buClrTx/>
              <a:buSzTx/>
              <a:buFont typeface="BIZ UDPゴシック" panose="020B0400000000000000" pitchFamily="50" charset="-128"/>
              <a:buChar char="○"/>
              <a:tabLst/>
              <a:defRPr/>
            </a:pPr>
            <a:r>
              <a:rPr kumimoji="1"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Building on these achievements</a:t>
            </a:r>
            <a:r>
              <a:rPr kumimoji="1"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 Beyond EXPO 2025 </a:t>
            </a:r>
            <a:r>
              <a:rPr kumimoji="1"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will firmly carry the Expo’s legacy forward and embed it in Osaka </a:t>
            </a:r>
            <a:r>
              <a:rPr kumimoji="1"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through the social implementation and industrialization of cutting-edge technologies that emerged from the Expo, as well as the continued hosting of international exhibitions and conferences.</a:t>
            </a:r>
          </a:p>
          <a:p>
            <a:pPr marL="285750" marR="0" lvl="0" indent="-285750" algn="l" defTabSz="457200" rtl="0" eaLnBrk="1" fontAlgn="auto" latinLnBrk="0" hangingPunct="1">
              <a:lnSpc>
                <a:spcPct val="100000"/>
              </a:lnSpc>
              <a:spcBef>
                <a:spcPts val="600"/>
              </a:spcBef>
              <a:spcAft>
                <a:spcPts val="0"/>
              </a:spcAft>
              <a:buClrTx/>
              <a:buSzTx/>
              <a:buFont typeface="BIZ UDPゴシック" panose="020B0400000000000000" pitchFamily="50" charset="-128"/>
              <a:buChar char="○"/>
              <a:tabLst/>
              <a:defRPr/>
            </a:pP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Furthermore, by clustering growth industries, advancing urban development centered on Yumeshima, and improving road and rail networks, Osaka will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establish and accelerate a virtuous cycle </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in which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“economic growth,” “enhanced urban strength,”</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 and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“population growth”</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 reinforce one another. This will drive further leaps forward and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bring about “Osaka as </a:t>
            </a:r>
            <a:r>
              <a:rPr kumimoji="1" lang="en-US" sz="1600" b="1" dirty="0">
                <a:solidFill>
                  <a:prstClr val="black"/>
                </a:solidFill>
                <a:latin typeface="Calibri" panose="020F0502020204030204"/>
                <a:ea typeface="BIZ UDPゴシック" panose="020B0400000000000000" pitchFamily="50" charset="-128"/>
                <a:cs typeface="Calibri" panose="020F0502020204030204" pitchFamily="34" charset="0"/>
              </a:rPr>
              <a:t>the second capital</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 </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a city with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“world-class economic and urban strength and a one-of-a-kind appeal,” at an early stage</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a:t>
            </a:r>
            <a:endParaRPr kumimoji="1"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285750" marR="0" lvl="0" indent="-285750" algn="l" defTabSz="457200" rtl="0" eaLnBrk="1" fontAlgn="auto" latinLnBrk="0" hangingPunct="1">
              <a:lnSpc>
                <a:spcPct val="100000"/>
              </a:lnSpc>
              <a:spcBef>
                <a:spcPts val="600"/>
              </a:spcBef>
              <a:spcAft>
                <a:spcPts val="0"/>
              </a:spcAft>
              <a:buClrTx/>
              <a:buSzTx/>
              <a:buFont typeface="BIZ UDPゴシック" panose="020B0400000000000000" pitchFamily="50" charset="-128"/>
              <a:buChar char="○"/>
              <a:tabLst/>
              <a:defRPr/>
            </a:pP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Through these efforts, Osaka will further strengthen the foundations of daily life for Osaka residents — including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higher incomes and job creation </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 and build a future society in which every resident can truly feel a sense of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prosperity</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a:t>
            </a:r>
            <a:endParaRPr kumimoji="1"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285750" marR="0" lvl="0" indent="-285750" algn="l" defTabSz="457200" rtl="0" eaLnBrk="1" fontAlgn="auto" latinLnBrk="0" hangingPunct="1">
              <a:lnSpc>
                <a:spcPct val="100000"/>
              </a:lnSpc>
              <a:spcBef>
                <a:spcPts val="600"/>
              </a:spcBef>
              <a:spcAft>
                <a:spcPts val="0"/>
              </a:spcAft>
              <a:buClrTx/>
              <a:buSzTx/>
              <a:buFont typeface="BIZ UDPゴシック" panose="020B0400000000000000" pitchFamily="50" charset="-128"/>
              <a:buChar char="○"/>
              <a:tabLst/>
              <a:defRPr/>
            </a:pP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Specifically: </a:t>
            </a:r>
          </a:p>
          <a:p>
            <a:pPr marL="500063" marR="0" lvl="0" indent="-500063" algn="l" defTabSz="457200" rtl="0" eaLnBrk="1" fontAlgn="auto" latinLnBrk="0" hangingPunct="1">
              <a:lnSpc>
                <a:spcPct val="100000"/>
              </a:lnSpc>
              <a:spcBef>
                <a:spcPts val="0"/>
              </a:spcBef>
              <a:spcAft>
                <a:spcPts val="0"/>
              </a:spcAft>
              <a:buClrTx/>
              <a:buSzTx/>
              <a:buFontTx/>
              <a:buNone/>
              <a:tabLst/>
              <a:defRPr/>
            </a:pP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         · A city where new ventures take root and diverse people can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“challenge”</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 themselves to reach their full potential</a:t>
            </a:r>
            <a:endParaRPr kumimoji="1" lang="en-US" sz="1600" dirty="0">
              <a:solidFill>
                <a:prstClr val="black"/>
              </a:solidFill>
              <a:latin typeface="Calibri" panose="020F0502020204030204"/>
              <a:ea typeface="Calibri" panose="020F0502020204030204" pitchFamily="34" charset="0"/>
              <a:cs typeface="Calibri" panose="020F0502020204030204" pitchFamily="34" charset="0"/>
            </a:endParaRPr>
          </a:p>
          <a:p>
            <a:pPr marL="500063" marR="0" lvl="0" indent="-500063" algn="l" defTabSz="457200" rtl="0" eaLnBrk="1" fontAlgn="auto" latinLnBrk="0" hangingPunct="1">
              <a:lnSpc>
                <a:spcPct val="100000"/>
              </a:lnSpc>
              <a:spcBef>
                <a:spcPts val="0"/>
              </a:spcBef>
              <a:spcAft>
                <a:spcPts val="0"/>
              </a:spcAft>
              <a:buClrTx/>
              <a:buSzTx/>
              <a:buFontTx/>
              <a:buNone/>
              <a:tabLst/>
              <a:defRPr/>
            </a:pPr>
            <a:r>
              <a:rPr kumimoji="1"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         </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 A city of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“excitement” </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powered by world-class entertainment, rich history, and abundant nature</a:t>
            </a:r>
            <a:endParaRPr kumimoji="1"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　　　· A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“friendly” </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city filled with compassion across the prefecture, where everyone can live as their authentic self</a:t>
            </a:r>
            <a:endParaRPr kumimoji="1"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514350" marR="0" lvl="0" indent="-514350" algn="l" defTabSz="457200" rtl="0" eaLnBrk="1" fontAlgn="auto" latinLnBrk="0" hangingPunct="1">
              <a:lnSpc>
                <a:spcPct val="100000"/>
              </a:lnSpc>
              <a:spcBef>
                <a:spcPts val="0"/>
              </a:spcBef>
              <a:spcAft>
                <a:spcPts val="0"/>
              </a:spcAft>
              <a:buClrTx/>
              <a:buSzTx/>
              <a:buFontTx/>
              <a:buNone/>
              <a:tabLst/>
              <a:defRPr/>
            </a:pP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　　　· A city where, through the implementation of cutting-edge technology, people can lead healthy and comfortable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“lives”</a:t>
            </a:r>
            <a:endParaRPr kumimoji="1"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268288" marR="0" lvl="0" indent="0" algn="l" defTabSz="457200" rtl="0" eaLnBrk="1" fontAlgn="auto" latinLnBrk="0" hangingPunct="1">
              <a:lnSpc>
                <a:spcPct val="100000"/>
              </a:lnSpc>
              <a:spcBef>
                <a:spcPts val="0"/>
              </a:spcBef>
              <a:spcAft>
                <a:spcPts val="0"/>
              </a:spcAft>
              <a:buClrTx/>
              <a:buSzTx/>
              <a:buFontTx/>
              <a:buNone/>
              <a:tabLst/>
              <a:defRPr/>
            </a:pP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By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building this “future society,” </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we will realize Osaka</a:t>
            </a:r>
            <a:r>
              <a:rPr kumimoji="1"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s sustainable growth and development as well as richer lives for residents, and </a:t>
            </a:r>
            <a:r>
              <a:rPr kumimoji="1" lang="en-US" sz="16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further enhance residents’ well-being</a:t>
            </a:r>
            <a:r>
              <a:rPr kumimoji="1" lang="en-US" sz="16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Calibri" panose="020F0502020204030204" pitchFamily="34" charset="0"/>
              </a:rPr>
              <a:t>.</a:t>
            </a:r>
          </a:p>
        </p:txBody>
      </p:sp>
      <p:sp>
        <p:nvSpPr>
          <p:cNvPr id="5" name="スライド番号プレースホルダー 3">
            <a:extLst>
              <a:ext uri="{FF2B5EF4-FFF2-40B4-BE49-F238E27FC236}">
                <a16:creationId xmlns:a16="http://schemas.microsoft.com/office/drawing/2014/main" id="{95C6A6BE-4D11-4D9A-9509-BA86D8BAE41A}"/>
              </a:ext>
            </a:extLst>
          </p:cNvPr>
          <p:cNvSpPr>
            <a:spLocks noGrp="1"/>
          </p:cNvSpPr>
          <p:nvPr>
            <p:ph type="sldNum" sz="quarter" idx="12"/>
          </p:nvPr>
        </p:nvSpPr>
        <p:spPr>
          <a:xfrm>
            <a:off x="7759342" y="6503540"/>
            <a:ext cx="222885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en-US" sz="1200" b="0" i="0" u="none" strike="noStrike" kern="1200" cap="none" spc="0" normalizeH="0" baseline="0" noProof="0" smtClean="0">
                <a:ln>
                  <a:noFill/>
                </a:ln>
                <a:solidFill>
                  <a:prstClr val="black">
                    <a:tint val="75000"/>
                  </a:prstClr>
                </a:solidFill>
                <a:effectLst/>
                <a:uLnTx/>
                <a:uFillTx/>
                <a:latin typeface="Calibri" panose="020F0502020204030204"/>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1" lang="en-US" sz="1200" b="0" i="0" u="none" strike="noStrike" kern="1200" cap="none" spc="0" normalizeH="0" baseline="0" noProof="0" dirty="0">
              <a:ln>
                <a:noFill/>
              </a:ln>
              <a:solidFill>
                <a:prstClr val="black">
                  <a:tint val="75000"/>
                </a:prstClr>
              </a:solidFill>
              <a:effectLst/>
              <a:uLnTx/>
              <a:uFillTx/>
              <a:latin typeface="Calibri" panose="020F0502020204030204"/>
              <a:ea typeface="BIZ UDPゴシック" panose="020B0400000000000000" pitchFamily="50" charset="-128"/>
              <a:cs typeface="+mn-cs"/>
            </a:endParaRPr>
          </a:p>
        </p:txBody>
      </p:sp>
    </p:spTree>
    <p:extLst>
      <p:ext uri="{BB962C8B-B14F-4D97-AF65-F5344CB8AC3E}">
        <p14:creationId xmlns:p14="http://schemas.microsoft.com/office/powerpoint/2010/main" val="173635791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二等辺三角形 22">
            <a:extLst>
              <a:ext uri="{FF2B5EF4-FFF2-40B4-BE49-F238E27FC236}">
                <a16:creationId xmlns:a16="http://schemas.microsoft.com/office/drawing/2014/main" id="{2DA2F141-F34F-4A9F-BDF9-01773E5F723D}"/>
              </a:ext>
            </a:extLst>
          </p:cNvPr>
          <p:cNvSpPr/>
          <p:nvPr/>
        </p:nvSpPr>
        <p:spPr>
          <a:xfrm>
            <a:off x="628085" y="529986"/>
            <a:ext cx="9100193" cy="4462789"/>
          </a:xfrm>
          <a:prstGeom prst="triangle">
            <a:avLst/>
          </a:prstGeom>
          <a:solidFill>
            <a:srgbClr val="DAF0EA"/>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3" name="正方形/長方形 162">
            <a:extLst>
              <a:ext uri="{FF2B5EF4-FFF2-40B4-BE49-F238E27FC236}">
                <a16:creationId xmlns:a16="http://schemas.microsoft.com/office/drawing/2014/main" id="{6A1555A3-6E43-49FD-9DBE-1CE6EC28D31F}"/>
              </a:ext>
            </a:extLst>
          </p:cNvPr>
          <p:cNvSpPr/>
          <p:nvPr/>
        </p:nvSpPr>
        <p:spPr>
          <a:xfrm>
            <a:off x="428340" y="4192470"/>
            <a:ext cx="9443864" cy="2679650"/>
          </a:xfrm>
          <a:prstGeom prst="rect">
            <a:avLst/>
          </a:prstGeom>
          <a:solidFill>
            <a:schemeClr val="accent5">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400" b="0" i="0" u="none" strike="noStrike" kern="12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mn-cs"/>
            </a:endParaRPr>
          </a:p>
        </p:txBody>
      </p:sp>
      <p:sp>
        <p:nvSpPr>
          <p:cNvPr id="162" name="正方形/長方形 161">
            <a:extLst>
              <a:ext uri="{FF2B5EF4-FFF2-40B4-BE49-F238E27FC236}">
                <a16:creationId xmlns:a16="http://schemas.microsoft.com/office/drawing/2014/main" id="{58DA03A1-BF2F-4502-835D-EF8C48F1B48A}"/>
              </a:ext>
            </a:extLst>
          </p:cNvPr>
          <p:cNvSpPr/>
          <p:nvPr/>
        </p:nvSpPr>
        <p:spPr>
          <a:xfrm>
            <a:off x="432796" y="570766"/>
            <a:ext cx="9443864" cy="3626882"/>
          </a:xfrm>
          <a:prstGeom prst="rect">
            <a:avLst/>
          </a:prstGeom>
          <a:solidFill>
            <a:schemeClr val="accent6">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400" b="0" i="0" u="none" strike="noStrike" kern="12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mn-cs"/>
            </a:endParaRPr>
          </a:p>
        </p:txBody>
      </p:sp>
      <p:sp>
        <p:nvSpPr>
          <p:cNvPr id="58" name="正方形/長方形 57">
            <a:extLst>
              <a:ext uri="{FF2B5EF4-FFF2-40B4-BE49-F238E27FC236}">
                <a16:creationId xmlns:a16="http://schemas.microsoft.com/office/drawing/2014/main" id="{A68A7317-B2C6-4CF9-A1B5-78BE416475B5}"/>
              </a:ext>
            </a:extLst>
          </p:cNvPr>
          <p:cNvSpPr/>
          <p:nvPr/>
        </p:nvSpPr>
        <p:spPr>
          <a:xfrm>
            <a:off x="0" y="879"/>
            <a:ext cx="9906000" cy="575262"/>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2" name="正方形/長方形 61">
            <a:extLst>
              <a:ext uri="{FF2B5EF4-FFF2-40B4-BE49-F238E27FC236}">
                <a16:creationId xmlns:a16="http://schemas.microsoft.com/office/drawing/2014/main" id="{F2F50AB6-273E-4A78-83F9-C1CAA9AEEBE2}"/>
              </a:ext>
            </a:extLst>
          </p:cNvPr>
          <p:cNvSpPr/>
          <p:nvPr/>
        </p:nvSpPr>
        <p:spPr>
          <a:xfrm>
            <a:off x="-101161" y="85452"/>
            <a:ext cx="9906000" cy="400110"/>
          </a:xfrm>
          <a:prstGeom prst="rect">
            <a:avLst/>
          </a:prstGeom>
          <a:noFill/>
        </p:spPr>
        <p:txBody>
          <a:bodyPr wrap="square">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sz="2000" b="1" i="0" u="none" strike="noStrike" kern="1200" cap="none" spc="0" normalizeH="0" baseline="0" noProof="0" dirty="0">
                <a:ln>
                  <a:noFill/>
                </a:ln>
                <a:solidFill>
                  <a:prstClr val="white"/>
                </a:solidFill>
                <a:effectLst/>
                <a:uLnTx/>
                <a:uFillTx/>
                <a:latin typeface="Calibri" panose="020F0502020204030204"/>
                <a:ea typeface="HGS創英角ｺﾞｼｯｸUB" panose="020B0900000000000000" pitchFamily="50" charset="-128"/>
                <a:cs typeface="+mn-cs"/>
              </a:rPr>
              <a:t>　1. The Future of Osaka (Concept Image)</a:t>
            </a:r>
            <a:endParaRPr kumimoji="1" lang="en-US" sz="1600" b="1" i="0" u="none" strike="noStrike" kern="1200" cap="none" spc="0" normalizeH="0" baseline="0" noProof="0" dirty="0">
              <a:ln>
                <a:noFill/>
              </a:ln>
              <a:solidFill>
                <a:prstClr val="white"/>
              </a:solidFill>
              <a:effectLst/>
              <a:uLnTx/>
              <a:uFillTx/>
              <a:latin typeface="Calibri" panose="020F0502020204030204"/>
              <a:ea typeface="HGS創英角ｺﾞｼｯｸUB" panose="020B0900000000000000" pitchFamily="50" charset="-128"/>
              <a:cs typeface="+mn-cs"/>
            </a:endParaRPr>
          </a:p>
        </p:txBody>
      </p:sp>
      <p:sp>
        <p:nvSpPr>
          <p:cNvPr id="68" name="正方形/長方形 67">
            <a:extLst>
              <a:ext uri="{FF2B5EF4-FFF2-40B4-BE49-F238E27FC236}">
                <a16:creationId xmlns:a16="http://schemas.microsoft.com/office/drawing/2014/main" id="{77445D42-F4D8-48E6-A64B-E6B8DC1182F5}"/>
              </a:ext>
            </a:extLst>
          </p:cNvPr>
          <p:cNvSpPr/>
          <p:nvPr/>
        </p:nvSpPr>
        <p:spPr>
          <a:xfrm>
            <a:off x="623098" y="5009179"/>
            <a:ext cx="9144000" cy="1746672"/>
          </a:xfrm>
          <a:prstGeom prst="rect">
            <a:avLst/>
          </a:prstGeom>
          <a:solidFill>
            <a:schemeClr val="accent1">
              <a:lumMod val="20000"/>
              <a:lumOff val="80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69" name="グループ化 68">
            <a:extLst>
              <a:ext uri="{FF2B5EF4-FFF2-40B4-BE49-F238E27FC236}">
                <a16:creationId xmlns:a16="http://schemas.microsoft.com/office/drawing/2014/main" id="{D9CFF3FF-ED0C-4B9F-AD25-21C55CFFE37C}"/>
              </a:ext>
            </a:extLst>
          </p:cNvPr>
          <p:cNvGrpSpPr/>
          <p:nvPr/>
        </p:nvGrpSpPr>
        <p:grpSpPr>
          <a:xfrm>
            <a:off x="2742184" y="638339"/>
            <a:ext cx="4807675" cy="3424621"/>
            <a:chOff x="735475" y="1051308"/>
            <a:chExt cx="5329191" cy="5358624"/>
          </a:xfrm>
        </p:grpSpPr>
        <p:sp>
          <p:nvSpPr>
            <p:cNvPr id="70" name="フローチャート: 結合子 69">
              <a:extLst>
                <a:ext uri="{FF2B5EF4-FFF2-40B4-BE49-F238E27FC236}">
                  <a16:creationId xmlns:a16="http://schemas.microsoft.com/office/drawing/2014/main" id="{3DF1D661-9DDB-46BB-8AE9-1965FA96E3E9}"/>
                </a:ext>
              </a:extLst>
            </p:cNvPr>
            <p:cNvSpPr/>
            <p:nvPr/>
          </p:nvSpPr>
          <p:spPr>
            <a:xfrm>
              <a:off x="735475" y="3170333"/>
              <a:ext cx="3240395" cy="3239599"/>
            </a:xfrm>
            <a:prstGeom prst="flowChartConnector">
              <a:avLst/>
            </a:prstGeom>
            <a:solidFill>
              <a:srgbClr val="F2F8E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686374" rIns="686374"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1" name="フローチャート: 結合子 70">
              <a:extLst>
                <a:ext uri="{FF2B5EF4-FFF2-40B4-BE49-F238E27FC236}">
                  <a16:creationId xmlns:a16="http://schemas.microsoft.com/office/drawing/2014/main" id="{55CD019C-09BC-4ED5-934B-2045199EC15B}"/>
                </a:ext>
              </a:extLst>
            </p:cNvPr>
            <p:cNvSpPr/>
            <p:nvPr/>
          </p:nvSpPr>
          <p:spPr>
            <a:xfrm>
              <a:off x="798158" y="1051308"/>
              <a:ext cx="3240395" cy="3239599"/>
            </a:xfrm>
            <a:prstGeom prst="flowChartConnector">
              <a:avLst/>
            </a:prstGeom>
            <a:solidFill>
              <a:srgbClr val="FFF9E7"/>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686374" rIns="686374"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2" name="フローチャート: 結合子 71">
              <a:extLst>
                <a:ext uri="{FF2B5EF4-FFF2-40B4-BE49-F238E27FC236}">
                  <a16:creationId xmlns:a16="http://schemas.microsoft.com/office/drawing/2014/main" id="{B8B714D7-BAAF-4E4B-86B3-C05DA1F40FC8}"/>
                </a:ext>
              </a:extLst>
            </p:cNvPr>
            <p:cNvSpPr/>
            <p:nvPr/>
          </p:nvSpPr>
          <p:spPr>
            <a:xfrm>
              <a:off x="2758207" y="1079395"/>
              <a:ext cx="3240001" cy="3240001"/>
            </a:xfrm>
            <a:prstGeom prst="flowChartConnector">
              <a:avLst/>
            </a:prstGeom>
            <a:solidFill>
              <a:srgbClr val="FDF0E7"/>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686374" rIns="686374"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3" name="フローチャート: 結合子 72">
              <a:extLst>
                <a:ext uri="{FF2B5EF4-FFF2-40B4-BE49-F238E27FC236}">
                  <a16:creationId xmlns:a16="http://schemas.microsoft.com/office/drawing/2014/main" id="{0F52503E-F217-4419-898C-383B2EBD6677}"/>
                </a:ext>
              </a:extLst>
            </p:cNvPr>
            <p:cNvSpPr/>
            <p:nvPr/>
          </p:nvSpPr>
          <p:spPr>
            <a:xfrm>
              <a:off x="2824665" y="3091684"/>
              <a:ext cx="3240001" cy="3240000"/>
            </a:xfrm>
            <a:prstGeom prst="flowChartConnector">
              <a:avLst/>
            </a:prstGeom>
            <a:solidFill>
              <a:srgbClr val="EFF5FB"/>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686374" rIns="686374"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4" name="フローチャート: 結合子 73">
              <a:extLst>
                <a:ext uri="{FF2B5EF4-FFF2-40B4-BE49-F238E27FC236}">
                  <a16:creationId xmlns:a16="http://schemas.microsoft.com/office/drawing/2014/main" id="{09DCA8AB-70C7-48CC-B8C1-E094AC8CFD57}"/>
                </a:ext>
              </a:extLst>
            </p:cNvPr>
            <p:cNvSpPr/>
            <p:nvPr/>
          </p:nvSpPr>
          <p:spPr>
            <a:xfrm>
              <a:off x="968771" y="1269001"/>
              <a:ext cx="2880002" cy="2880000"/>
            </a:xfrm>
            <a:prstGeom prst="flowChartConnector">
              <a:avLst/>
            </a:prstGeom>
            <a:solidFill>
              <a:schemeClr val="accent4">
                <a:lumMod val="20000"/>
                <a:lumOff val="8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686374" rIns="686374"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5" name="フローチャート: 結合子 74">
              <a:extLst>
                <a:ext uri="{FF2B5EF4-FFF2-40B4-BE49-F238E27FC236}">
                  <a16:creationId xmlns:a16="http://schemas.microsoft.com/office/drawing/2014/main" id="{0C39257E-5FDA-49D8-8531-D5166B4BEF50}"/>
                </a:ext>
              </a:extLst>
            </p:cNvPr>
            <p:cNvSpPr/>
            <p:nvPr/>
          </p:nvSpPr>
          <p:spPr>
            <a:xfrm>
              <a:off x="905811" y="3310540"/>
              <a:ext cx="2880001" cy="2880001"/>
            </a:xfrm>
            <a:prstGeom prst="flowChartConnector">
              <a:avLst/>
            </a:prstGeom>
            <a:solidFill>
              <a:schemeClr val="accent6">
                <a:lumMod val="20000"/>
                <a:lumOff val="8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686374" rIns="686374"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6" name="フローチャート: 結合子 75">
              <a:extLst>
                <a:ext uri="{FF2B5EF4-FFF2-40B4-BE49-F238E27FC236}">
                  <a16:creationId xmlns:a16="http://schemas.microsoft.com/office/drawing/2014/main" id="{7151227B-5941-4BE4-BB04-987010BA107C}"/>
                </a:ext>
              </a:extLst>
            </p:cNvPr>
            <p:cNvSpPr/>
            <p:nvPr/>
          </p:nvSpPr>
          <p:spPr>
            <a:xfrm>
              <a:off x="3004665" y="3271685"/>
              <a:ext cx="2880000" cy="2880001"/>
            </a:xfrm>
            <a:prstGeom prst="flowChartConnector">
              <a:avLst/>
            </a:prstGeom>
            <a:solidFill>
              <a:schemeClr val="accent5">
                <a:lumMod val="20000"/>
                <a:lumOff val="8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686374" rIns="686374"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7" name="フローチャート: 結合子 76">
              <a:extLst>
                <a:ext uri="{FF2B5EF4-FFF2-40B4-BE49-F238E27FC236}">
                  <a16:creationId xmlns:a16="http://schemas.microsoft.com/office/drawing/2014/main" id="{07D8E5F5-8A33-4CF8-8AA3-E391623B8970}"/>
                </a:ext>
              </a:extLst>
            </p:cNvPr>
            <p:cNvSpPr/>
            <p:nvPr/>
          </p:nvSpPr>
          <p:spPr>
            <a:xfrm>
              <a:off x="2938207" y="1259395"/>
              <a:ext cx="2880001" cy="2880001"/>
            </a:xfrm>
            <a:prstGeom prst="flowChartConnector">
              <a:avLst/>
            </a:prstGeom>
            <a:solidFill>
              <a:schemeClr val="accent2">
                <a:lumMod val="20000"/>
                <a:lumOff val="8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686374" rIns="686374"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2" name="フローチャート: 結合子 81">
              <a:extLst>
                <a:ext uri="{FF2B5EF4-FFF2-40B4-BE49-F238E27FC236}">
                  <a16:creationId xmlns:a16="http://schemas.microsoft.com/office/drawing/2014/main" id="{2AE148B3-A081-4E90-894F-D02EAF0C39A6}"/>
                </a:ext>
              </a:extLst>
            </p:cNvPr>
            <p:cNvSpPr/>
            <p:nvPr/>
          </p:nvSpPr>
          <p:spPr>
            <a:xfrm>
              <a:off x="3184664" y="3451684"/>
              <a:ext cx="2520000" cy="2520000"/>
            </a:xfrm>
            <a:prstGeom prst="flowChartConnector">
              <a:avLst/>
            </a:prstGeom>
            <a:solidFill>
              <a:schemeClr val="accent5">
                <a:lumMod val="40000"/>
                <a:lumOff val="6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128017" rIns="686374" bIns="686374"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4" name="フローチャート: 結合子 83">
              <a:extLst>
                <a:ext uri="{FF2B5EF4-FFF2-40B4-BE49-F238E27FC236}">
                  <a16:creationId xmlns:a16="http://schemas.microsoft.com/office/drawing/2014/main" id="{44822108-75B4-43C7-914C-EDF1642E2419}"/>
                </a:ext>
              </a:extLst>
            </p:cNvPr>
            <p:cNvSpPr/>
            <p:nvPr/>
          </p:nvSpPr>
          <p:spPr>
            <a:xfrm>
              <a:off x="1085811" y="3477916"/>
              <a:ext cx="2520000" cy="2520000"/>
            </a:xfrm>
            <a:prstGeom prst="flowChartConnector">
              <a:avLst/>
            </a:prstGeom>
            <a:solidFill>
              <a:schemeClr val="accent6">
                <a:lumMod val="40000"/>
                <a:lumOff val="6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6374" tIns="128016" rIns="128016" bIns="686374"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5" name="フローチャート: 結合子 84">
              <a:extLst>
                <a:ext uri="{FF2B5EF4-FFF2-40B4-BE49-F238E27FC236}">
                  <a16:creationId xmlns:a16="http://schemas.microsoft.com/office/drawing/2014/main" id="{5960AAC0-C76C-4C67-ABBB-254E743D3786}"/>
                </a:ext>
              </a:extLst>
            </p:cNvPr>
            <p:cNvSpPr/>
            <p:nvPr/>
          </p:nvSpPr>
          <p:spPr>
            <a:xfrm>
              <a:off x="3118207" y="1439395"/>
              <a:ext cx="2520000" cy="2520000"/>
            </a:xfrm>
            <a:prstGeom prst="flowChartConnector">
              <a:avLst/>
            </a:prstGeom>
            <a:solidFill>
              <a:schemeClr val="accent2">
                <a:lumMod val="40000"/>
                <a:lumOff val="6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686374" rIns="686374"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6" name="フローチャート: 結合子 85">
              <a:extLst>
                <a:ext uri="{FF2B5EF4-FFF2-40B4-BE49-F238E27FC236}">
                  <a16:creationId xmlns:a16="http://schemas.microsoft.com/office/drawing/2014/main" id="{E5CC64F2-0E74-4CBC-8AB1-C5724B5549AC}"/>
                </a:ext>
              </a:extLst>
            </p:cNvPr>
            <p:cNvSpPr/>
            <p:nvPr/>
          </p:nvSpPr>
          <p:spPr>
            <a:xfrm>
              <a:off x="1148771" y="1449002"/>
              <a:ext cx="2520000" cy="2520000"/>
            </a:xfrm>
            <a:prstGeom prst="flowChartConnector">
              <a:avLst/>
            </a:prstGeom>
            <a:solidFill>
              <a:schemeClr val="accent4">
                <a:lumMod val="40000"/>
                <a:lumOff val="6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6374" tIns="686374" rIns="128016"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88" name="グループ化 87">
            <a:extLst>
              <a:ext uri="{FF2B5EF4-FFF2-40B4-BE49-F238E27FC236}">
                <a16:creationId xmlns:a16="http://schemas.microsoft.com/office/drawing/2014/main" id="{71EC4767-0C42-4B59-B5E3-89F7F7D84ACA}"/>
              </a:ext>
            </a:extLst>
          </p:cNvPr>
          <p:cNvGrpSpPr/>
          <p:nvPr/>
        </p:nvGrpSpPr>
        <p:grpSpPr>
          <a:xfrm>
            <a:off x="2524220" y="5520718"/>
            <a:ext cx="5320636" cy="1147179"/>
            <a:chOff x="6436977" y="3364584"/>
            <a:chExt cx="2936534" cy="1969747"/>
          </a:xfrm>
        </p:grpSpPr>
        <p:sp>
          <p:nvSpPr>
            <p:cNvPr id="89" name="テキスト ボックス 88">
              <a:extLst>
                <a:ext uri="{FF2B5EF4-FFF2-40B4-BE49-F238E27FC236}">
                  <a16:creationId xmlns:a16="http://schemas.microsoft.com/office/drawing/2014/main" id="{E7D64285-BAFB-4F94-B7D7-EC5230FB317A}"/>
                </a:ext>
              </a:extLst>
            </p:cNvPr>
            <p:cNvSpPr txBox="1"/>
            <p:nvPr/>
          </p:nvSpPr>
          <p:spPr>
            <a:xfrm>
              <a:off x="7644584" y="3689658"/>
              <a:ext cx="475148" cy="89838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1400" b="1" i="0" u="none" strike="noStrike" kern="1200" cap="none" spc="0" normalizeH="0" baseline="0" noProof="0" dirty="0">
                  <a:ln>
                    <a:noFill/>
                  </a:ln>
                  <a:solidFill>
                    <a:srgbClr val="4472C4">
                      <a:lumMod val="50000"/>
                    </a:srgbClr>
                  </a:solidFill>
                  <a:effectLst>
                    <a:outerShdw blurRad="38100" dist="38100" dir="2700000" algn="tl">
                      <a:srgbClr val="000000">
                        <a:alpha val="43137"/>
                      </a:srgbClr>
                    </a:outerShdw>
                  </a:effectLst>
                  <a:uLnTx/>
                  <a:uFillTx/>
                  <a:latin typeface="Calibri" panose="020F0502020204030204"/>
                  <a:ea typeface="BIZ UDPゴシック" panose="020B0400000000000000" pitchFamily="50" charset="-128"/>
                  <a:cs typeface="+mn-cs"/>
                </a:rPr>
                <a:t>Virtuous Cycle</a:t>
              </a:r>
              <a:endParaRPr kumimoji="1" lang="en-US" sz="1000" b="1" i="0" u="none" strike="noStrike" kern="1200" cap="none" spc="0" normalizeH="0" baseline="0" noProof="0" dirty="0">
                <a:ln>
                  <a:noFill/>
                </a:ln>
                <a:solidFill>
                  <a:srgbClr val="4472C4">
                    <a:lumMod val="50000"/>
                  </a:srgbClr>
                </a:solidFill>
                <a:effectLst>
                  <a:outerShdw blurRad="38100" dist="38100" dir="2700000" algn="tl">
                    <a:srgbClr val="000000">
                      <a:alpha val="43137"/>
                    </a:srgbClr>
                  </a:outerShdw>
                </a:effectLst>
                <a:uLnTx/>
                <a:uFillTx/>
                <a:latin typeface="Calibri" panose="020F0502020204030204"/>
                <a:ea typeface="BIZ UDPゴシック" panose="020B0400000000000000" pitchFamily="50" charset="-128"/>
                <a:cs typeface="+mn-cs"/>
              </a:endParaRPr>
            </a:p>
          </p:txBody>
        </p:sp>
        <p:sp>
          <p:nvSpPr>
            <p:cNvPr id="90" name="楕円 89">
              <a:extLst>
                <a:ext uri="{FF2B5EF4-FFF2-40B4-BE49-F238E27FC236}">
                  <a16:creationId xmlns:a16="http://schemas.microsoft.com/office/drawing/2014/main" id="{12FC3BBE-702F-4427-B20F-6BE3ECA80A16}"/>
                </a:ext>
              </a:extLst>
            </p:cNvPr>
            <p:cNvSpPr/>
            <p:nvPr/>
          </p:nvSpPr>
          <p:spPr>
            <a:xfrm>
              <a:off x="7113568" y="3456521"/>
              <a:ext cx="1620000" cy="1620000"/>
            </a:xfrm>
            <a:prstGeom prst="ellipse">
              <a:avLst/>
            </a:prstGeom>
            <a:noFill/>
            <a:ln w="57150">
              <a:solidFill>
                <a:schemeClr val="accent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286" b="0" i="0" u="none" strike="noStrike" kern="12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mn-cs"/>
              </a:endParaRPr>
            </a:p>
          </p:txBody>
        </p:sp>
        <p:sp>
          <p:nvSpPr>
            <p:cNvPr id="91" name="正方形/長方形 90">
              <a:extLst>
                <a:ext uri="{FF2B5EF4-FFF2-40B4-BE49-F238E27FC236}">
                  <a16:creationId xmlns:a16="http://schemas.microsoft.com/office/drawing/2014/main" id="{A2509A1E-1C83-4214-A33D-539700B5F7B1}"/>
                </a:ext>
              </a:extLst>
            </p:cNvPr>
            <p:cNvSpPr/>
            <p:nvPr/>
          </p:nvSpPr>
          <p:spPr>
            <a:xfrm>
              <a:off x="7329079" y="4707398"/>
              <a:ext cx="1072921" cy="626933"/>
            </a:xfrm>
            <a:prstGeom prst="rect">
              <a:avLst/>
            </a:prstGeom>
            <a:solidFill>
              <a:schemeClr val="accent5">
                <a:lumMod val="75000"/>
              </a:schemeClr>
            </a:solidFill>
            <a:ln>
              <a:solidFill>
                <a:schemeClr val="tx1">
                  <a:lumMod val="50000"/>
                  <a:lumOff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r>
                <a:rPr kumimoji="1" lang="en-US" sz="1400" b="1" i="0" u="none" strike="noStrike" kern="12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mn-cs"/>
                </a:rPr>
                <a:t>Economic Growth</a:t>
              </a:r>
            </a:p>
          </p:txBody>
        </p:sp>
        <p:sp>
          <p:nvSpPr>
            <p:cNvPr id="92" name="正方形/長方形 91">
              <a:extLst>
                <a:ext uri="{FF2B5EF4-FFF2-40B4-BE49-F238E27FC236}">
                  <a16:creationId xmlns:a16="http://schemas.microsoft.com/office/drawing/2014/main" id="{DC324366-3F46-492D-8469-0D1BF2CED914}"/>
                </a:ext>
              </a:extLst>
            </p:cNvPr>
            <p:cNvSpPr/>
            <p:nvPr/>
          </p:nvSpPr>
          <p:spPr>
            <a:xfrm>
              <a:off x="6436977" y="3545357"/>
              <a:ext cx="1072921" cy="619975"/>
            </a:xfrm>
            <a:prstGeom prst="rect">
              <a:avLst/>
            </a:prstGeom>
            <a:solidFill>
              <a:schemeClr val="accent5">
                <a:lumMod val="75000"/>
              </a:schemeClr>
            </a:solidFill>
            <a:ln>
              <a:solidFill>
                <a:schemeClr val="tx1">
                  <a:lumMod val="50000"/>
                  <a:lumOff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r>
                <a:rPr kumimoji="1" lang="en-US" sz="1400" b="1" i="0" u="none" strike="noStrike" kern="12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mn-cs"/>
                </a:rPr>
                <a:t>Enhanced Urban Strength</a:t>
              </a:r>
            </a:p>
          </p:txBody>
        </p:sp>
        <p:sp>
          <p:nvSpPr>
            <p:cNvPr id="95" name="正方形/長方形 94">
              <a:extLst>
                <a:ext uri="{FF2B5EF4-FFF2-40B4-BE49-F238E27FC236}">
                  <a16:creationId xmlns:a16="http://schemas.microsoft.com/office/drawing/2014/main" id="{DEDD32D7-EA51-45BE-AED1-8BF54AFC31FE}"/>
                </a:ext>
              </a:extLst>
            </p:cNvPr>
            <p:cNvSpPr/>
            <p:nvPr/>
          </p:nvSpPr>
          <p:spPr>
            <a:xfrm>
              <a:off x="8300590" y="3627134"/>
              <a:ext cx="1072921" cy="618133"/>
            </a:xfrm>
            <a:prstGeom prst="rect">
              <a:avLst/>
            </a:prstGeom>
            <a:solidFill>
              <a:schemeClr val="accent5">
                <a:lumMod val="75000"/>
              </a:schemeClr>
            </a:solidFill>
            <a:ln>
              <a:solidFill>
                <a:schemeClr val="tx1">
                  <a:lumMod val="50000"/>
                  <a:lumOff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r>
                <a:rPr kumimoji="1" lang="en-US" sz="1400" b="1" i="0" u="none" strike="noStrike" kern="12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mn-cs"/>
                </a:rPr>
                <a:t>Population Growth</a:t>
              </a:r>
            </a:p>
          </p:txBody>
        </p:sp>
        <p:sp>
          <p:nvSpPr>
            <p:cNvPr id="96" name="二等辺三角形 95">
              <a:extLst>
                <a:ext uri="{FF2B5EF4-FFF2-40B4-BE49-F238E27FC236}">
                  <a16:creationId xmlns:a16="http://schemas.microsoft.com/office/drawing/2014/main" id="{47660AFB-D44D-4224-94BA-01C457E85459}"/>
                </a:ext>
              </a:extLst>
            </p:cNvPr>
            <p:cNvSpPr/>
            <p:nvPr/>
          </p:nvSpPr>
          <p:spPr>
            <a:xfrm rot="5400000">
              <a:off x="7878519" y="3360339"/>
              <a:ext cx="218054" cy="226544"/>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286" b="0" i="0" u="none" strike="noStrike" kern="12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mn-cs"/>
              </a:endParaRPr>
            </a:p>
          </p:txBody>
        </p:sp>
        <p:sp>
          <p:nvSpPr>
            <p:cNvPr id="97" name="二等辺三角形 96">
              <a:extLst>
                <a:ext uri="{FF2B5EF4-FFF2-40B4-BE49-F238E27FC236}">
                  <a16:creationId xmlns:a16="http://schemas.microsoft.com/office/drawing/2014/main" id="{189104BE-0928-451E-BC79-2073B27AFF26}"/>
                </a:ext>
              </a:extLst>
            </p:cNvPr>
            <p:cNvSpPr/>
            <p:nvPr/>
          </p:nvSpPr>
          <p:spPr>
            <a:xfrm rot="20317125">
              <a:off x="7076355" y="4506831"/>
              <a:ext cx="238327" cy="20727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286" b="0" i="0" u="none" strike="noStrike" kern="12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mn-cs"/>
              </a:endParaRPr>
            </a:p>
          </p:txBody>
        </p:sp>
        <p:sp>
          <p:nvSpPr>
            <p:cNvPr id="98" name="二等辺三角形 97">
              <a:extLst>
                <a:ext uri="{FF2B5EF4-FFF2-40B4-BE49-F238E27FC236}">
                  <a16:creationId xmlns:a16="http://schemas.microsoft.com/office/drawing/2014/main" id="{64E0A698-B705-40CC-AFB1-4D4390A76BB6}"/>
                </a:ext>
              </a:extLst>
            </p:cNvPr>
            <p:cNvSpPr/>
            <p:nvPr/>
          </p:nvSpPr>
          <p:spPr>
            <a:xfrm rot="12398906">
              <a:off x="8551000" y="4507389"/>
              <a:ext cx="218054" cy="226544"/>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286" b="0" i="0" u="none" strike="noStrike" kern="12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mn-cs"/>
              </a:endParaRPr>
            </a:p>
          </p:txBody>
        </p:sp>
      </p:grpSp>
      <p:sp>
        <p:nvSpPr>
          <p:cNvPr id="102" name="楕円 101">
            <a:extLst>
              <a:ext uri="{FF2B5EF4-FFF2-40B4-BE49-F238E27FC236}">
                <a16:creationId xmlns:a16="http://schemas.microsoft.com/office/drawing/2014/main" id="{D8AE92B0-FF81-4BFE-8DC6-996178A47758}"/>
              </a:ext>
            </a:extLst>
          </p:cNvPr>
          <p:cNvSpPr/>
          <p:nvPr/>
        </p:nvSpPr>
        <p:spPr>
          <a:xfrm>
            <a:off x="4430300" y="2016596"/>
            <a:ext cx="1431443" cy="980199"/>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3" name="グラフィックス 102" descr="手のひらと植物 単色塗りつぶし">
            <a:extLst>
              <a:ext uri="{FF2B5EF4-FFF2-40B4-BE49-F238E27FC236}">
                <a16:creationId xmlns:a16="http://schemas.microsoft.com/office/drawing/2014/main" id="{F9D2004F-FD5E-4684-B52C-B42ABE2114B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68785" y="2124563"/>
            <a:ext cx="554473" cy="575361"/>
          </a:xfrm>
          <a:prstGeom prst="rect">
            <a:avLst/>
          </a:prstGeom>
        </p:spPr>
      </p:pic>
      <p:sp>
        <p:nvSpPr>
          <p:cNvPr id="104" name="テキスト ボックス 103">
            <a:extLst>
              <a:ext uri="{FF2B5EF4-FFF2-40B4-BE49-F238E27FC236}">
                <a16:creationId xmlns:a16="http://schemas.microsoft.com/office/drawing/2014/main" id="{FDC07362-1F74-47DE-9A0F-C83F3826DE64}"/>
              </a:ext>
            </a:extLst>
          </p:cNvPr>
          <p:cNvSpPr txBox="1"/>
          <p:nvPr/>
        </p:nvSpPr>
        <p:spPr>
          <a:xfrm>
            <a:off x="5628727" y="1463495"/>
            <a:ext cx="1202949"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HGPｺﾞｼｯｸE" panose="020B0900000000000000" pitchFamily="50" charset="-128"/>
                <a:cs typeface="+mn-cs"/>
              </a:rPr>
              <a:t>Excitement</a:t>
            </a:r>
          </a:p>
        </p:txBody>
      </p:sp>
      <p:sp>
        <p:nvSpPr>
          <p:cNvPr id="108" name="テキスト ボックス 107">
            <a:extLst>
              <a:ext uri="{FF2B5EF4-FFF2-40B4-BE49-F238E27FC236}">
                <a16:creationId xmlns:a16="http://schemas.microsoft.com/office/drawing/2014/main" id="{CCF07DDD-2614-4C15-A0C0-466552DA536C}"/>
              </a:ext>
            </a:extLst>
          </p:cNvPr>
          <p:cNvSpPr txBox="1"/>
          <p:nvPr/>
        </p:nvSpPr>
        <p:spPr>
          <a:xfrm>
            <a:off x="5841003" y="3108132"/>
            <a:ext cx="1002251"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HGPｺﾞｼｯｸE" panose="020B0900000000000000" pitchFamily="50" charset="-128"/>
                <a:cs typeface="+mn-cs"/>
              </a:rPr>
              <a:t>Life</a:t>
            </a:r>
          </a:p>
        </p:txBody>
      </p:sp>
      <p:sp>
        <p:nvSpPr>
          <p:cNvPr id="109" name="テキスト ボックス 108">
            <a:extLst>
              <a:ext uri="{FF2B5EF4-FFF2-40B4-BE49-F238E27FC236}">
                <a16:creationId xmlns:a16="http://schemas.microsoft.com/office/drawing/2014/main" id="{27C7F304-9815-4481-A283-A46607853A81}"/>
              </a:ext>
            </a:extLst>
          </p:cNvPr>
          <p:cNvSpPr txBox="1"/>
          <p:nvPr/>
        </p:nvSpPr>
        <p:spPr>
          <a:xfrm>
            <a:off x="3399317" y="3128466"/>
            <a:ext cx="1436440"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HGPｺﾞｼｯｸE" panose="020B0900000000000000" pitchFamily="50" charset="-128"/>
                <a:cs typeface="+mn-cs"/>
              </a:rPr>
              <a:t>Friendly</a:t>
            </a:r>
          </a:p>
        </p:txBody>
      </p:sp>
      <p:sp>
        <p:nvSpPr>
          <p:cNvPr id="110" name="テキスト ボックス 109">
            <a:extLst>
              <a:ext uri="{FF2B5EF4-FFF2-40B4-BE49-F238E27FC236}">
                <a16:creationId xmlns:a16="http://schemas.microsoft.com/office/drawing/2014/main" id="{DDDB5E60-C18C-4712-A8C0-40374420E027}"/>
              </a:ext>
            </a:extLst>
          </p:cNvPr>
          <p:cNvSpPr txBox="1"/>
          <p:nvPr/>
        </p:nvSpPr>
        <p:spPr>
          <a:xfrm>
            <a:off x="3477783" y="1463495"/>
            <a:ext cx="1436440"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HGPｺﾞｼｯｸE" panose="020B0900000000000000" pitchFamily="50" charset="-128"/>
                <a:cs typeface="+mn-cs"/>
              </a:rPr>
              <a:t>Challenge</a:t>
            </a:r>
          </a:p>
        </p:txBody>
      </p:sp>
      <p:sp>
        <p:nvSpPr>
          <p:cNvPr id="112" name="テキスト ボックス 111">
            <a:extLst>
              <a:ext uri="{FF2B5EF4-FFF2-40B4-BE49-F238E27FC236}">
                <a16:creationId xmlns:a16="http://schemas.microsoft.com/office/drawing/2014/main" id="{19F596AE-4D05-4E07-BE78-3A620ADC5A05}"/>
              </a:ext>
            </a:extLst>
          </p:cNvPr>
          <p:cNvSpPr txBox="1"/>
          <p:nvPr/>
        </p:nvSpPr>
        <p:spPr>
          <a:xfrm>
            <a:off x="595533" y="2189150"/>
            <a:ext cx="2162216" cy="1210588"/>
          </a:xfrm>
          <a:prstGeom prst="rect">
            <a:avLst/>
          </a:prstGeom>
          <a:solidFill>
            <a:srgbClr val="DBECD0"/>
          </a:solidFill>
          <a:effectLst>
            <a:outerShdw blurRad="50800" dist="38100" dir="8100000" algn="tr" rotWithShape="0">
              <a:prstClr val="black">
                <a:alpha val="40000"/>
              </a:prstClr>
            </a:outerShdw>
          </a:effectLst>
        </p:spPr>
        <p:txBody>
          <a:bodyPr wrap="square">
            <a:spAutoFit/>
          </a:bodyPr>
          <a:lstStyle/>
          <a:p>
            <a:pPr marL="0" marR="0" lvl="0" indent="0" algn="l" defTabSz="653156" rtl="0" eaLnBrk="1" fontAlgn="auto" latinLnBrk="0" hangingPunct="1">
              <a:lnSpc>
                <a:spcPts val="1100"/>
              </a:lnSpc>
              <a:spcBef>
                <a:spcPts val="0"/>
              </a:spcBef>
              <a:spcAft>
                <a:spcPts val="0"/>
              </a:spcAft>
              <a:buClrTx/>
              <a:buSzTx/>
              <a:buFontTx/>
              <a:buNone/>
              <a:tabLst/>
              <a:defRPr/>
            </a:pPr>
            <a:r>
              <a:rPr kumimoji="1" lang="en-US" sz="11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A “friendly” city filled with compassion across the prefecture, where everyone can live as their authentic self</a:t>
            </a:r>
          </a:p>
          <a:p>
            <a:pPr marL="0" marR="0" lvl="0" indent="0" algn="ctr" defTabSz="653156"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endParaRPr>
          </a:p>
          <a:p>
            <a:pPr marL="0" marR="0" lvl="0" indent="0" algn="ctr" defTabSz="653156"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endParaRPr>
          </a:p>
          <a:p>
            <a:pPr marL="0" marR="0" lvl="0" indent="0" algn="ctr" defTabSz="653156"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endParaRPr>
          </a:p>
        </p:txBody>
      </p:sp>
      <p:sp>
        <p:nvSpPr>
          <p:cNvPr id="114" name="テキスト ボックス 113">
            <a:extLst>
              <a:ext uri="{FF2B5EF4-FFF2-40B4-BE49-F238E27FC236}">
                <a16:creationId xmlns:a16="http://schemas.microsoft.com/office/drawing/2014/main" id="{BB586B2A-FEF2-44B4-BE7A-423A1740BF76}"/>
              </a:ext>
            </a:extLst>
          </p:cNvPr>
          <p:cNvSpPr txBox="1"/>
          <p:nvPr/>
        </p:nvSpPr>
        <p:spPr>
          <a:xfrm>
            <a:off x="588298" y="718831"/>
            <a:ext cx="2097940" cy="1119987"/>
          </a:xfrm>
          <a:prstGeom prst="rect">
            <a:avLst/>
          </a:prstGeom>
          <a:solidFill>
            <a:srgbClr val="FFF4D5"/>
          </a:solidFill>
          <a:effectLst>
            <a:outerShdw blurRad="50800" dist="38100" dir="8100000" algn="tr" rotWithShape="0">
              <a:prstClr val="black">
                <a:alpha val="40000"/>
              </a:prstClr>
            </a:outerShdw>
          </a:effectLst>
        </p:spPr>
        <p:txBody>
          <a:bodyPr wrap="square">
            <a:normAutofit/>
          </a:bodyPr>
          <a:lstStyle/>
          <a:p>
            <a:pPr marL="0" marR="0" lvl="0" indent="0" algn="l" defTabSz="457200" rtl="0" eaLnBrk="1" fontAlgn="auto" latinLnBrk="0" hangingPunct="1">
              <a:lnSpc>
                <a:spcPts val="1100"/>
              </a:lnSpc>
              <a:spcBef>
                <a:spcPts val="0"/>
              </a:spcBef>
              <a:spcAft>
                <a:spcPts val="0"/>
              </a:spcAft>
              <a:buClrTx/>
              <a:buSzTx/>
              <a:buFontTx/>
              <a:buNone/>
              <a:tabLst/>
              <a:defRPr/>
            </a:pPr>
            <a:r>
              <a:rPr kumimoji="1" lang="en-US" sz="1100" b="0" i="0" u="none" strike="noStrike" kern="1200" cap="none" spc="0" normalizeH="0" baseline="0" noProof="0" dirty="0">
                <a:ln>
                  <a:noFill/>
                </a:ln>
                <a:solidFill>
                  <a:srgbClr val="000000"/>
                </a:solidFill>
                <a:effectLst/>
                <a:uLnTx/>
                <a:uFillTx/>
                <a:latin typeface="Calibri" panose="020F0502020204030204"/>
                <a:ea typeface="BIZ UDPゴシック" panose="020B0400000000000000" pitchFamily="50" charset="-128"/>
                <a:cs typeface="HGP創英角ｺﾞｼｯｸUB" panose="020B0900000000000000" pitchFamily="50" charset="-128"/>
              </a:rPr>
              <a:t>A city where new ventures take root, and diverse people can “pursue” their full potential</a:t>
            </a:r>
          </a:p>
          <a:p>
            <a:pPr marL="0" marR="0" lvl="0" indent="0" algn="r" defTabSz="457200" rtl="0" eaLnBrk="1" fontAlgn="auto" latinLnBrk="0" hangingPunct="1">
              <a:lnSpc>
                <a:spcPct val="100000"/>
              </a:lnSpc>
              <a:spcBef>
                <a:spcPts val="0"/>
              </a:spcBef>
              <a:spcAft>
                <a:spcPts val="0"/>
              </a:spcAft>
              <a:buClrTx/>
              <a:buSzTx/>
              <a:buFontTx/>
              <a:buNone/>
              <a:tabLst/>
              <a:defRPr/>
            </a:pPr>
            <a:endParaRPr kumimoji="1" lang="en-US" sz="1100" b="0" i="0" u="none" strike="noStrike" kern="1200" cap="none" spc="0" normalizeH="0" baseline="0" noProof="0" dirty="0">
              <a:ln>
                <a:noFill/>
              </a:ln>
              <a:solidFill>
                <a:srgbClr val="000000"/>
              </a:solidFill>
              <a:effectLst/>
              <a:uLnTx/>
              <a:uFillTx/>
              <a:latin typeface="Calibri" panose="020F0502020204030204"/>
              <a:ea typeface="BIZ UDPゴシック" panose="020B0400000000000000" pitchFamily="50" charset="-128"/>
              <a:cs typeface="HGP創英角ｺﾞｼｯｸUB" panose="020B0900000000000000" pitchFamily="50" charset="-128"/>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1" lang="en-US" sz="1100" b="0" i="0" u="none" strike="noStrike" kern="1200" cap="none" spc="0" normalizeH="0" baseline="0" noProof="0" dirty="0">
              <a:ln>
                <a:noFill/>
              </a:ln>
              <a:solidFill>
                <a:srgbClr val="000000"/>
              </a:solidFill>
              <a:effectLst/>
              <a:uLnTx/>
              <a:uFillTx/>
              <a:latin typeface="Calibri" panose="020F0502020204030204"/>
              <a:ea typeface="BIZ UDPゴシック" panose="020B0400000000000000" pitchFamily="50" charset="-128"/>
              <a:cs typeface="HGP創英角ｺﾞｼｯｸUB" panose="020B0900000000000000" pitchFamily="50" charset="-128"/>
            </a:endParaRPr>
          </a:p>
        </p:txBody>
      </p:sp>
      <p:sp>
        <p:nvSpPr>
          <p:cNvPr id="115" name="吹き出し: 折線 (強調線付き) 114">
            <a:extLst>
              <a:ext uri="{FF2B5EF4-FFF2-40B4-BE49-F238E27FC236}">
                <a16:creationId xmlns:a16="http://schemas.microsoft.com/office/drawing/2014/main" id="{C75124D4-D48B-4955-8762-7BF4DA744581}"/>
              </a:ext>
            </a:extLst>
          </p:cNvPr>
          <p:cNvSpPr/>
          <p:nvPr/>
        </p:nvSpPr>
        <p:spPr>
          <a:xfrm rot="10800000">
            <a:off x="671443" y="2189145"/>
            <a:ext cx="1814508" cy="1233942"/>
          </a:xfrm>
          <a:prstGeom prst="accentCallout2">
            <a:avLst>
              <a:gd name="adj1" fmla="val 64447"/>
              <a:gd name="adj2" fmla="val -14229"/>
              <a:gd name="adj3" fmla="val 64883"/>
              <a:gd name="adj4" fmla="val -35174"/>
              <a:gd name="adj5" fmla="val 36418"/>
              <a:gd name="adj6" fmla="val -65986"/>
            </a:avLst>
          </a:prstGeom>
          <a:noFill/>
          <a:ln>
            <a:solidFill>
              <a:schemeClr val="accent6">
                <a:lumMod val="75000"/>
              </a:schemeClr>
            </a:solidFill>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6" name="吹き出し: 折線 (強調線付き) 115">
            <a:extLst>
              <a:ext uri="{FF2B5EF4-FFF2-40B4-BE49-F238E27FC236}">
                <a16:creationId xmlns:a16="http://schemas.microsoft.com/office/drawing/2014/main" id="{093E963D-0176-44ED-AAB7-A7FB4A6ACA0A}"/>
              </a:ext>
            </a:extLst>
          </p:cNvPr>
          <p:cNvSpPr/>
          <p:nvPr/>
        </p:nvSpPr>
        <p:spPr>
          <a:xfrm>
            <a:off x="7725471" y="2168819"/>
            <a:ext cx="2107233" cy="1108070"/>
          </a:xfrm>
          <a:prstGeom prst="accentCallout2">
            <a:avLst>
              <a:gd name="adj1" fmla="val 23480"/>
              <a:gd name="adj2" fmla="val -1220"/>
              <a:gd name="adj3" fmla="val 24915"/>
              <a:gd name="adj4" fmla="val -16075"/>
              <a:gd name="adj5" fmla="val 63370"/>
              <a:gd name="adj6" fmla="val -43079"/>
            </a:avLst>
          </a:prstGeom>
          <a:solidFill>
            <a:srgbClr val="EAF2FA"/>
          </a:solidFill>
          <a:ln>
            <a:solidFill>
              <a:schemeClr val="accent5">
                <a:lumMod val="75000"/>
              </a:schemeClr>
            </a:solidFill>
            <a:tailEnd type="oval" w="lg" len="lg"/>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ts val="1100"/>
              </a:lnSpc>
              <a:spcBef>
                <a:spcPts val="0"/>
              </a:spcBef>
              <a:spcAft>
                <a:spcPts val="0"/>
              </a:spcAft>
              <a:buClrTx/>
              <a:buSzTx/>
              <a:buFontTx/>
              <a:buNone/>
              <a:tabLst/>
              <a:defRPr/>
            </a:pPr>
            <a:r>
              <a:rPr kumimoji="1" lang="en-US" sz="1100" b="0" i="0" u="none" strike="noStrike" kern="1200" cap="none" spc="0" normalizeH="0" baseline="0" noProof="0" dirty="0">
                <a:ln>
                  <a:noFill/>
                </a:ln>
                <a:solidFill>
                  <a:srgbClr val="000000"/>
                </a:solidFill>
                <a:effectLst/>
                <a:uLnTx/>
                <a:uFillTx/>
                <a:latin typeface="Calibri" panose="020F0502020204030204"/>
                <a:ea typeface="BIZ UDPゴシック" panose="020B0400000000000000" pitchFamily="50" charset="-128"/>
                <a:cs typeface="HGP創英角ｺﾞｼｯｸUB" panose="020B0900000000000000" pitchFamily="50" charset="-128"/>
              </a:rPr>
              <a:t>A city where, through the implementation of cutting-edge technology, people can lead healthy and comfortable “lives”</a:t>
            </a:r>
          </a:p>
        </p:txBody>
      </p:sp>
      <p:sp>
        <p:nvSpPr>
          <p:cNvPr id="117" name="吹き出し: 折線 (強調線付き) 116">
            <a:extLst>
              <a:ext uri="{FF2B5EF4-FFF2-40B4-BE49-F238E27FC236}">
                <a16:creationId xmlns:a16="http://schemas.microsoft.com/office/drawing/2014/main" id="{DCFD0E11-1AAD-4C61-B5C8-62C8760F4759}"/>
              </a:ext>
            </a:extLst>
          </p:cNvPr>
          <p:cNvSpPr/>
          <p:nvPr/>
        </p:nvSpPr>
        <p:spPr>
          <a:xfrm>
            <a:off x="7724176" y="679839"/>
            <a:ext cx="2114969" cy="1119987"/>
          </a:xfrm>
          <a:prstGeom prst="accentCallout2">
            <a:avLst>
              <a:gd name="adj1" fmla="val 21767"/>
              <a:gd name="adj2" fmla="val -215"/>
              <a:gd name="adj3" fmla="val 22636"/>
              <a:gd name="adj4" fmla="val -11623"/>
              <a:gd name="adj5" fmla="val 61936"/>
              <a:gd name="adj6" fmla="val -46519"/>
            </a:avLst>
          </a:prstGeom>
          <a:solidFill>
            <a:srgbClr val="FDF0E7"/>
          </a:solidFill>
          <a:ln>
            <a:solidFill>
              <a:schemeClr val="accent2">
                <a:lumMod val="75000"/>
              </a:schemeClr>
            </a:solidFill>
            <a:tailEnd type="oval" w="lg" len="lg"/>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ts val="1100"/>
              </a:lnSpc>
              <a:spcBef>
                <a:spcPts val="0"/>
              </a:spcBef>
              <a:spcAft>
                <a:spcPts val="0"/>
              </a:spcAft>
              <a:buClrTx/>
              <a:buSzTx/>
              <a:buFontTx/>
              <a:buNone/>
              <a:tabLst/>
              <a:defRPr/>
            </a:pPr>
            <a:r>
              <a:rPr kumimoji="1" lang="en-US" sz="1100" b="0" i="0" u="none" strike="noStrike" kern="1200" cap="none" spc="0" normalizeH="0" baseline="0" noProof="0" dirty="0">
                <a:ln>
                  <a:noFill/>
                </a:ln>
                <a:solidFill>
                  <a:srgbClr val="44546A">
                    <a:lumMod val="50000"/>
                  </a:srgbClr>
                </a:solidFill>
                <a:effectLst/>
                <a:uLnTx/>
                <a:uFillTx/>
                <a:latin typeface="Calibri" panose="020F0502020204030204"/>
                <a:ea typeface="BIZ UDPゴシック" panose="020B0400000000000000" pitchFamily="50" charset="-128"/>
                <a:cs typeface="+mn-cs"/>
              </a:rPr>
              <a:t>A city of “excitement” powered by world-class entertainment, history, and abundant nature</a:t>
            </a:r>
          </a:p>
        </p:txBody>
      </p:sp>
      <p:sp>
        <p:nvSpPr>
          <p:cNvPr id="118" name="吹き出し: 折線 (強調線付き) 117">
            <a:extLst>
              <a:ext uri="{FF2B5EF4-FFF2-40B4-BE49-F238E27FC236}">
                <a16:creationId xmlns:a16="http://schemas.microsoft.com/office/drawing/2014/main" id="{99F192F6-3CD4-421A-95B2-CABBCCB2E56B}"/>
              </a:ext>
            </a:extLst>
          </p:cNvPr>
          <p:cNvSpPr/>
          <p:nvPr/>
        </p:nvSpPr>
        <p:spPr>
          <a:xfrm rot="10800000">
            <a:off x="445545" y="717337"/>
            <a:ext cx="1975387" cy="1140368"/>
          </a:xfrm>
          <a:prstGeom prst="accentCallout2">
            <a:avLst>
              <a:gd name="adj1" fmla="val 65708"/>
              <a:gd name="adj2" fmla="val -14263"/>
              <a:gd name="adj3" fmla="val 66076"/>
              <a:gd name="adj4" fmla="val -27194"/>
              <a:gd name="adj5" fmla="val 31047"/>
              <a:gd name="adj6" fmla="val -56229"/>
            </a:avLst>
          </a:prstGeom>
          <a:noFill/>
          <a:ln>
            <a:solidFill>
              <a:schemeClr val="accent4">
                <a:lumMod val="75000"/>
              </a:schemeClr>
            </a:solidFill>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9" name="円: 塗りつぶしなし 118">
            <a:extLst>
              <a:ext uri="{FF2B5EF4-FFF2-40B4-BE49-F238E27FC236}">
                <a16:creationId xmlns:a16="http://schemas.microsoft.com/office/drawing/2014/main" id="{8246F4FE-B306-4E22-920C-AD39D784B56C}"/>
              </a:ext>
            </a:extLst>
          </p:cNvPr>
          <p:cNvSpPr/>
          <p:nvPr/>
        </p:nvSpPr>
        <p:spPr>
          <a:xfrm>
            <a:off x="4206799" y="1857705"/>
            <a:ext cx="1878444" cy="1279227"/>
          </a:xfrm>
          <a:prstGeom prst="donut">
            <a:avLst>
              <a:gd name="adj" fmla="val 776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1" name="テキスト ボックス 120">
            <a:extLst>
              <a:ext uri="{FF2B5EF4-FFF2-40B4-BE49-F238E27FC236}">
                <a16:creationId xmlns:a16="http://schemas.microsoft.com/office/drawing/2014/main" id="{EEFB3903-3532-4B11-880B-77846E30DDC5}"/>
              </a:ext>
            </a:extLst>
          </p:cNvPr>
          <p:cNvSpPr txBox="1"/>
          <p:nvPr/>
        </p:nvSpPr>
        <p:spPr>
          <a:xfrm>
            <a:off x="3436565" y="2538557"/>
            <a:ext cx="3412289"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18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BIZ UDPゴシック" panose="020B0400000000000000" pitchFamily="50" charset="-128"/>
                <a:cs typeface="+mn-cs"/>
              </a:rPr>
              <a:t>Enhancing </a:t>
            </a:r>
            <a:r>
              <a:rPr kumimoji="1" lang="en-US" sz="1800" b="1" i="1" u="none" strike="noStrike" kern="1200" cap="none" spc="0" normalizeH="0" baseline="0" noProof="0" dirty="0">
                <a:ln>
                  <a:noFill/>
                </a:ln>
                <a:solidFill>
                  <a:srgbClr val="70AD47">
                    <a:lumMod val="50000"/>
                  </a:srgbClr>
                </a:solidFill>
                <a:effectLst>
                  <a:outerShdw blurRad="38100" dist="38100" dir="2700000" algn="tl">
                    <a:srgbClr val="000000">
                      <a:alpha val="43137"/>
                    </a:srgbClr>
                  </a:outerShdw>
                </a:effectLst>
                <a:uLnTx/>
                <a:uFillTx/>
                <a:latin typeface="Calibri" panose="020F0502020204030204"/>
                <a:ea typeface="BIZ UDPゴシック" panose="020B0400000000000000" pitchFamily="50" charset="-128"/>
                <a:cs typeface="+mn-cs"/>
              </a:rPr>
              <a:t>Well-Being</a:t>
            </a:r>
            <a:endParaRPr kumimoji="1" lang="en-US" sz="18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BIZ UDP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1400" b="0"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BIZ UDPゴシック" panose="020B0400000000000000" pitchFamily="50" charset="-128"/>
                <a:cs typeface="+mn-cs"/>
              </a:rPr>
              <a:t>(Toward a Leading Well-Being City)</a:t>
            </a:r>
          </a:p>
        </p:txBody>
      </p:sp>
      <p:sp>
        <p:nvSpPr>
          <p:cNvPr id="2" name="四角形: 角を丸くする 1">
            <a:extLst>
              <a:ext uri="{FF2B5EF4-FFF2-40B4-BE49-F238E27FC236}">
                <a16:creationId xmlns:a16="http://schemas.microsoft.com/office/drawing/2014/main" id="{A8DDBC52-F37C-4A53-80E4-1E781578AA97}"/>
              </a:ext>
            </a:extLst>
          </p:cNvPr>
          <p:cNvSpPr/>
          <p:nvPr/>
        </p:nvSpPr>
        <p:spPr>
          <a:xfrm>
            <a:off x="30245" y="886360"/>
            <a:ext cx="360453" cy="2889377"/>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1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BIZ UDPゴシック" panose="020B0400000000000000" pitchFamily="50" charset="-128"/>
                <a:cs typeface="+mn-cs"/>
              </a:rPr>
              <a:t>Richness of Daily Life</a:t>
            </a:r>
          </a:p>
        </p:txBody>
      </p:sp>
      <p:sp>
        <p:nvSpPr>
          <p:cNvPr id="53" name="四角形: 角を丸くする 52">
            <a:extLst>
              <a:ext uri="{FF2B5EF4-FFF2-40B4-BE49-F238E27FC236}">
                <a16:creationId xmlns:a16="http://schemas.microsoft.com/office/drawing/2014/main" id="{2B025A19-D27A-4330-8611-55CD88F71F3C}"/>
              </a:ext>
            </a:extLst>
          </p:cNvPr>
          <p:cNvSpPr/>
          <p:nvPr/>
        </p:nvSpPr>
        <p:spPr>
          <a:xfrm>
            <a:off x="27159" y="4153741"/>
            <a:ext cx="360000" cy="2679650"/>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1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BIZ UDPゴシック" panose="020B0400000000000000" pitchFamily="50" charset="-128"/>
                <a:cs typeface="+mn-cs"/>
              </a:rPr>
              <a:t>Economic Prosperity</a:t>
            </a:r>
          </a:p>
        </p:txBody>
      </p:sp>
      <p:grpSp>
        <p:nvGrpSpPr>
          <p:cNvPr id="16" name="グループ化 15">
            <a:extLst>
              <a:ext uri="{FF2B5EF4-FFF2-40B4-BE49-F238E27FC236}">
                <a16:creationId xmlns:a16="http://schemas.microsoft.com/office/drawing/2014/main" id="{C4E5C577-58DD-4937-A3C0-32D9EF547D9F}"/>
              </a:ext>
            </a:extLst>
          </p:cNvPr>
          <p:cNvGrpSpPr/>
          <p:nvPr/>
        </p:nvGrpSpPr>
        <p:grpSpPr>
          <a:xfrm>
            <a:off x="8150741" y="1239291"/>
            <a:ext cx="782231" cy="468000"/>
            <a:chOff x="1183540" y="1670621"/>
            <a:chExt cx="782231" cy="468000"/>
          </a:xfrm>
        </p:grpSpPr>
        <p:sp>
          <p:nvSpPr>
            <p:cNvPr id="144" name="フローチャート: 結合子 143">
              <a:extLst>
                <a:ext uri="{FF2B5EF4-FFF2-40B4-BE49-F238E27FC236}">
                  <a16:creationId xmlns:a16="http://schemas.microsoft.com/office/drawing/2014/main" id="{03DDE147-1A50-42EB-97F5-EA076848C05F}"/>
                </a:ext>
              </a:extLst>
            </p:cNvPr>
            <p:cNvSpPr/>
            <p:nvPr/>
          </p:nvSpPr>
          <p:spPr>
            <a:xfrm>
              <a:off x="1340655" y="1670621"/>
              <a:ext cx="468000" cy="468000"/>
            </a:xfrm>
            <a:prstGeom prst="flowChartConnector">
              <a:avLst/>
            </a:prstGeom>
            <a:solidFill>
              <a:schemeClr val="accent2">
                <a:lumMod val="40000"/>
                <a:lumOff val="60000"/>
              </a:schemeClr>
            </a:solidFill>
            <a:ln w="19050">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6374" tIns="128016" rIns="128016" bIns="686374"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7" name="テキスト ボックス 136">
              <a:extLst>
                <a:ext uri="{FF2B5EF4-FFF2-40B4-BE49-F238E27FC236}">
                  <a16:creationId xmlns:a16="http://schemas.microsoft.com/office/drawing/2014/main" id="{B1A0B900-B470-4854-951E-A55741D99431}"/>
                </a:ext>
              </a:extLst>
            </p:cNvPr>
            <p:cNvSpPr txBox="1"/>
            <p:nvPr/>
          </p:nvSpPr>
          <p:spPr>
            <a:xfrm>
              <a:off x="1183540" y="1730727"/>
              <a:ext cx="782231" cy="3477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30" b="0" i="0" u="none" strike="noStrike" kern="1200" cap="none" spc="0" normalizeH="0" baseline="0" noProof="0" dirty="0">
                  <a:ln>
                    <a:noFill/>
                  </a:ln>
                  <a:solidFill>
                    <a:srgbClr val="000000"/>
                  </a:solidFill>
                  <a:effectLst/>
                  <a:uLnTx/>
                  <a:uFillTx/>
                  <a:latin typeface="Calibri" panose="020F0502020204030204"/>
                  <a:ea typeface="BIZ UDPゴシック" panose="020B0400000000000000" pitchFamily="50" charset="-128"/>
                  <a:cs typeface="+mn-cs"/>
                </a:rPr>
                <a:t>Culture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30" b="0" i="0" u="none" strike="noStrike" kern="1200" cap="none" spc="0" normalizeH="0" baseline="0" noProof="0" dirty="0">
                  <a:ln>
                    <a:noFill/>
                  </a:ln>
                  <a:solidFill>
                    <a:srgbClr val="000000"/>
                  </a:solidFill>
                  <a:effectLst/>
                  <a:uLnTx/>
                  <a:uFillTx/>
                  <a:latin typeface="Calibri" panose="020F0502020204030204"/>
                  <a:ea typeface="BIZ UDPゴシック" panose="020B0400000000000000" pitchFamily="50" charset="-128"/>
                  <a:cs typeface="+mn-cs"/>
                </a:rPr>
                <a:t>Arts</a:t>
              </a:r>
              <a:endParaRPr kumimoji="0"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endParaRPr>
            </a:p>
          </p:txBody>
        </p:sp>
      </p:grpSp>
      <p:grpSp>
        <p:nvGrpSpPr>
          <p:cNvPr id="13" name="グループ化 12">
            <a:extLst>
              <a:ext uri="{FF2B5EF4-FFF2-40B4-BE49-F238E27FC236}">
                <a16:creationId xmlns:a16="http://schemas.microsoft.com/office/drawing/2014/main" id="{2961D515-EC79-4F82-90C7-EBE2E191E6A7}"/>
              </a:ext>
            </a:extLst>
          </p:cNvPr>
          <p:cNvGrpSpPr/>
          <p:nvPr/>
        </p:nvGrpSpPr>
        <p:grpSpPr>
          <a:xfrm>
            <a:off x="7546180" y="1239291"/>
            <a:ext cx="965303" cy="468000"/>
            <a:chOff x="12447606" y="-776106"/>
            <a:chExt cx="965303" cy="468000"/>
          </a:xfrm>
        </p:grpSpPr>
        <p:sp>
          <p:nvSpPr>
            <p:cNvPr id="141" name="フローチャート: 結合子 140">
              <a:extLst>
                <a:ext uri="{FF2B5EF4-FFF2-40B4-BE49-F238E27FC236}">
                  <a16:creationId xmlns:a16="http://schemas.microsoft.com/office/drawing/2014/main" id="{083E56CF-CD41-4D99-8B0F-B2FC157852D0}"/>
                </a:ext>
              </a:extLst>
            </p:cNvPr>
            <p:cNvSpPr/>
            <p:nvPr/>
          </p:nvSpPr>
          <p:spPr>
            <a:xfrm>
              <a:off x="12706246" y="-776106"/>
              <a:ext cx="468000" cy="468000"/>
            </a:xfrm>
            <a:prstGeom prst="flowChartConnector">
              <a:avLst/>
            </a:prstGeom>
            <a:solidFill>
              <a:schemeClr val="accent2">
                <a:lumMod val="40000"/>
                <a:lumOff val="60000"/>
              </a:schemeClr>
            </a:solidFill>
            <a:ln w="19050">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6374" tIns="686374" rIns="128016"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9" name="テキスト ボックス 138">
              <a:extLst>
                <a:ext uri="{FF2B5EF4-FFF2-40B4-BE49-F238E27FC236}">
                  <a16:creationId xmlns:a16="http://schemas.microsoft.com/office/drawing/2014/main" id="{D268FE28-0BBD-49F9-9A6A-CE2329677519}"/>
                </a:ext>
              </a:extLst>
            </p:cNvPr>
            <p:cNvSpPr txBox="1"/>
            <p:nvPr/>
          </p:nvSpPr>
          <p:spPr>
            <a:xfrm>
              <a:off x="12447606" y="-722135"/>
              <a:ext cx="965303" cy="3477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Tourism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Entertainment</a:t>
              </a:r>
            </a:p>
          </p:txBody>
        </p:sp>
      </p:grpSp>
      <p:grpSp>
        <p:nvGrpSpPr>
          <p:cNvPr id="11" name="グループ化 10">
            <a:extLst>
              <a:ext uri="{FF2B5EF4-FFF2-40B4-BE49-F238E27FC236}">
                <a16:creationId xmlns:a16="http://schemas.microsoft.com/office/drawing/2014/main" id="{42558A88-2AAC-4C00-AAAD-422FB63114DF}"/>
              </a:ext>
            </a:extLst>
          </p:cNvPr>
          <p:cNvGrpSpPr/>
          <p:nvPr/>
        </p:nvGrpSpPr>
        <p:grpSpPr>
          <a:xfrm>
            <a:off x="1623932" y="1221427"/>
            <a:ext cx="530032" cy="468000"/>
            <a:chOff x="8901785" y="1701462"/>
            <a:chExt cx="530032" cy="468000"/>
          </a:xfrm>
        </p:grpSpPr>
        <p:sp>
          <p:nvSpPr>
            <p:cNvPr id="143" name="フローチャート: 結合子 142">
              <a:extLst>
                <a:ext uri="{FF2B5EF4-FFF2-40B4-BE49-F238E27FC236}">
                  <a16:creationId xmlns:a16="http://schemas.microsoft.com/office/drawing/2014/main" id="{AF93C845-1173-4672-9A69-7A19149E0CC4}"/>
                </a:ext>
              </a:extLst>
            </p:cNvPr>
            <p:cNvSpPr/>
            <p:nvPr/>
          </p:nvSpPr>
          <p:spPr>
            <a:xfrm>
              <a:off x="8932801" y="1701462"/>
              <a:ext cx="468000" cy="468000"/>
            </a:xfrm>
            <a:prstGeom prst="flowChartConnector">
              <a:avLst/>
            </a:prstGeom>
            <a:solidFill>
              <a:schemeClr val="accent4">
                <a:lumMod val="40000"/>
                <a:lumOff val="60000"/>
              </a:schemeClr>
            </a:solidFill>
            <a:ln w="19050">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128017" rIns="686374" bIns="686374"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200" b="0" i="0" u="none" strike="noStrike" kern="1200" cap="none" spc="0" normalizeH="0" baseline="0" noProof="0" dirty="0">
                <a:ln>
                  <a:noFill/>
                </a:ln>
                <a:solidFill>
                  <a:srgbClr val="E7E6E6">
                    <a:lumMod val="25000"/>
                  </a:srgbClr>
                </a:solidFill>
                <a:effectLst/>
                <a:uLnTx/>
                <a:uFillTx/>
                <a:latin typeface="Calibri" panose="020F0502020204030204"/>
                <a:ea typeface="HGPｺﾞｼｯｸE" panose="020B0900000000000000" pitchFamily="50" charset="-128"/>
                <a:cs typeface="+mn-cs"/>
              </a:endParaRPr>
            </a:p>
          </p:txBody>
        </p:sp>
        <p:sp>
          <p:nvSpPr>
            <p:cNvPr id="132" name="テキスト ボックス 131">
              <a:extLst>
                <a:ext uri="{FF2B5EF4-FFF2-40B4-BE49-F238E27FC236}">
                  <a16:creationId xmlns:a16="http://schemas.microsoft.com/office/drawing/2014/main" id="{4CB0AB9B-0703-4C07-B211-7C637C086F42}"/>
                </a:ext>
              </a:extLst>
            </p:cNvPr>
            <p:cNvSpPr txBox="1"/>
            <p:nvPr/>
          </p:nvSpPr>
          <p:spPr>
            <a:xfrm>
              <a:off x="8901785" y="1818718"/>
              <a:ext cx="530032" cy="220060"/>
            </a:xfrm>
            <a:prstGeom prst="rect">
              <a:avLst/>
            </a:prstGeom>
            <a:no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Global</a:t>
              </a:r>
            </a:p>
          </p:txBody>
        </p:sp>
      </p:grpSp>
      <p:grpSp>
        <p:nvGrpSpPr>
          <p:cNvPr id="12" name="グループ化 11">
            <a:extLst>
              <a:ext uri="{FF2B5EF4-FFF2-40B4-BE49-F238E27FC236}">
                <a16:creationId xmlns:a16="http://schemas.microsoft.com/office/drawing/2014/main" id="{976CEEED-2599-4C10-825A-F867AA84A897}"/>
              </a:ext>
            </a:extLst>
          </p:cNvPr>
          <p:cNvGrpSpPr/>
          <p:nvPr/>
        </p:nvGrpSpPr>
        <p:grpSpPr>
          <a:xfrm>
            <a:off x="2009978" y="1221427"/>
            <a:ext cx="782231" cy="468000"/>
            <a:chOff x="9473395" y="1839041"/>
            <a:chExt cx="782231" cy="468000"/>
          </a:xfrm>
        </p:grpSpPr>
        <p:sp>
          <p:nvSpPr>
            <p:cNvPr id="145" name="フローチャート: 結合子 144">
              <a:extLst>
                <a:ext uri="{FF2B5EF4-FFF2-40B4-BE49-F238E27FC236}">
                  <a16:creationId xmlns:a16="http://schemas.microsoft.com/office/drawing/2014/main" id="{0B85D67E-7EC9-4027-9B6B-F36E6B73F1E7}"/>
                </a:ext>
              </a:extLst>
            </p:cNvPr>
            <p:cNvSpPr/>
            <p:nvPr/>
          </p:nvSpPr>
          <p:spPr>
            <a:xfrm>
              <a:off x="9630510" y="1839041"/>
              <a:ext cx="468000" cy="468000"/>
            </a:xfrm>
            <a:prstGeom prst="flowChartConnector">
              <a:avLst/>
            </a:prstGeom>
            <a:solidFill>
              <a:schemeClr val="accent4">
                <a:lumMod val="40000"/>
                <a:lumOff val="60000"/>
              </a:schemeClr>
            </a:solidFill>
            <a:ln w="19050">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128017" rIns="686374" bIns="686374"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200" b="0" i="0" u="none" strike="noStrike" kern="1200" cap="none" spc="0" normalizeH="0" baseline="0" noProof="0" dirty="0">
                <a:ln>
                  <a:noFill/>
                </a:ln>
                <a:solidFill>
                  <a:srgbClr val="E7E6E6">
                    <a:lumMod val="25000"/>
                  </a:srgbClr>
                </a:solidFill>
                <a:effectLst/>
                <a:uLnTx/>
                <a:uFillTx/>
                <a:latin typeface="Calibri" panose="020F0502020204030204"/>
                <a:ea typeface="HGPｺﾞｼｯｸE" panose="020B0900000000000000" pitchFamily="50" charset="-128"/>
                <a:cs typeface="+mn-cs"/>
              </a:endParaRPr>
            </a:p>
          </p:txBody>
        </p:sp>
        <p:sp>
          <p:nvSpPr>
            <p:cNvPr id="131" name="テキスト ボックス 130">
              <a:extLst>
                <a:ext uri="{FF2B5EF4-FFF2-40B4-BE49-F238E27FC236}">
                  <a16:creationId xmlns:a16="http://schemas.microsoft.com/office/drawing/2014/main" id="{9AC864F1-F9F4-4F78-8995-27D00AC9BAFF}"/>
                </a:ext>
              </a:extLst>
            </p:cNvPr>
            <p:cNvSpPr txBox="1"/>
            <p:nvPr/>
          </p:nvSpPr>
          <p:spPr>
            <a:xfrm>
              <a:off x="9473395" y="1946269"/>
              <a:ext cx="782231" cy="220060"/>
            </a:xfrm>
            <a:prstGeom prst="rect">
              <a:avLst/>
            </a:prstGeom>
            <a:no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Learning</a:t>
              </a:r>
            </a:p>
          </p:txBody>
        </p:sp>
      </p:grpSp>
      <p:grpSp>
        <p:nvGrpSpPr>
          <p:cNvPr id="6" name="グループ化 5">
            <a:extLst>
              <a:ext uri="{FF2B5EF4-FFF2-40B4-BE49-F238E27FC236}">
                <a16:creationId xmlns:a16="http://schemas.microsoft.com/office/drawing/2014/main" id="{E7B08D61-00FC-45CE-8EAF-72982AF28E8A}"/>
              </a:ext>
            </a:extLst>
          </p:cNvPr>
          <p:cNvGrpSpPr/>
          <p:nvPr/>
        </p:nvGrpSpPr>
        <p:grpSpPr>
          <a:xfrm>
            <a:off x="8658392" y="2786541"/>
            <a:ext cx="782231" cy="468000"/>
            <a:chOff x="11245554" y="5819912"/>
            <a:chExt cx="782231" cy="468000"/>
          </a:xfrm>
        </p:grpSpPr>
        <p:sp>
          <p:nvSpPr>
            <p:cNvPr id="147" name="フローチャート: 結合子 146">
              <a:extLst>
                <a:ext uri="{FF2B5EF4-FFF2-40B4-BE49-F238E27FC236}">
                  <a16:creationId xmlns:a16="http://schemas.microsoft.com/office/drawing/2014/main" id="{FDD4DF67-A380-4DEA-8F44-02BC3EB595D3}"/>
                </a:ext>
              </a:extLst>
            </p:cNvPr>
            <p:cNvSpPr/>
            <p:nvPr/>
          </p:nvSpPr>
          <p:spPr>
            <a:xfrm>
              <a:off x="11402669" y="5819912"/>
              <a:ext cx="468000" cy="468000"/>
            </a:xfrm>
            <a:prstGeom prst="flowChartConnector">
              <a:avLst/>
            </a:prstGeom>
            <a:solidFill>
              <a:schemeClr val="accent5">
                <a:lumMod val="40000"/>
                <a:lumOff val="60000"/>
              </a:schemeClr>
            </a:solidFill>
            <a:ln w="19050">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6374" tIns="128016" rIns="128016" bIns="686374"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4" name="テキスト ボックス 133">
              <a:extLst>
                <a:ext uri="{FF2B5EF4-FFF2-40B4-BE49-F238E27FC236}">
                  <a16:creationId xmlns:a16="http://schemas.microsoft.com/office/drawing/2014/main" id="{10C1950E-54E9-44EF-96B5-19BBC184FD80}"/>
                </a:ext>
              </a:extLst>
            </p:cNvPr>
            <p:cNvSpPr txBox="1"/>
            <p:nvPr/>
          </p:nvSpPr>
          <p:spPr>
            <a:xfrm>
              <a:off x="11245554" y="5943882"/>
              <a:ext cx="782231" cy="2200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Digital</a:t>
              </a:r>
            </a:p>
          </p:txBody>
        </p:sp>
      </p:grpSp>
      <p:grpSp>
        <p:nvGrpSpPr>
          <p:cNvPr id="15" name="グループ化 14">
            <a:extLst>
              <a:ext uri="{FF2B5EF4-FFF2-40B4-BE49-F238E27FC236}">
                <a16:creationId xmlns:a16="http://schemas.microsoft.com/office/drawing/2014/main" id="{6883D20C-091F-4B9F-AF68-2516F772AD2C}"/>
              </a:ext>
            </a:extLst>
          </p:cNvPr>
          <p:cNvGrpSpPr/>
          <p:nvPr/>
        </p:nvGrpSpPr>
        <p:grpSpPr>
          <a:xfrm>
            <a:off x="8653777" y="1239291"/>
            <a:ext cx="782231" cy="468000"/>
            <a:chOff x="1742147" y="1697163"/>
            <a:chExt cx="782231" cy="468000"/>
          </a:xfrm>
        </p:grpSpPr>
        <p:sp>
          <p:nvSpPr>
            <p:cNvPr id="149" name="フローチャート: 結合子 148">
              <a:extLst>
                <a:ext uri="{FF2B5EF4-FFF2-40B4-BE49-F238E27FC236}">
                  <a16:creationId xmlns:a16="http://schemas.microsoft.com/office/drawing/2014/main" id="{FA44BB29-E3D8-465C-98B5-A76F7A69EC9E}"/>
                </a:ext>
              </a:extLst>
            </p:cNvPr>
            <p:cNvSpPr/>
            <p:nvPr/>
          </p:nvSpPr>
          <p:spPr>
            <a:xfrm>
              <a:off x="1899262" y="1697163"/>
              <a:ext cx="468000" cy="468000"/>
            </a:xfrm>
            <a:prstGeom prst="flowChartConnector">
              <a:avLst/>
            </a:prstGeom>
            <a:solidFill>
              <a:schemeClr val="accent2">
                <a:lumMod val="40000"/>
                <a:lumOff val="60000"/>
              </a:schemeClr>
            </a:solidFill>
            <a:ln w="19050">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6374" tIns="686374" rIns="128016"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8" name="テキスト ボックス 137">
              <a:extLst>
                <a:ext uri="{FF2B5EF4-FFF2-40B4-BE49-F238E27FC236}">
                  <a16:creationId xmlns:a16="http://schemas.microsoft.com/office/drawing/2014/main" id="{0FC2E8FB-C0EA-45CD-8F97-2CE688B167F8}"/>
                </a:ext>
              </a:extLst>
            </p:cNvPr>
            <p:cNvSpPr txBox="1"/>
            <p:nvPr/>
          </p:nvSpPr>
          <p:spPr>
            <a:xfrm>
              <a:off x="1742147" y="1821133"/>
              <a:ext cx="782231" cy="2200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Food</a:t>
              </a:r>
            </a:p>
          </p:txBody>
        </p:sp>
      </p:grpSp>
      <p:grpSp>
        <p:nvGrpSpPr>
          <p:cNvPr id="9" name="グループ化 8">
            <a:extLst>
              <a:ext uri="{FF2B5EF4-FFF2-40B4-BE49-F238E27FC236}">
                <a16:creationId xmlns:a16="http://schemas.microsoft.com/office/drawing/2014/main" id="{918C8046-76F6-4C3C-8DD9-091F48A33ECF}"/>
              </a:ext>
            </a:extLst>
          </p:cNvPr>
          <p:cNvGrpSpPr/>
          <p:nvPr/>
        </p:nvGrpSpPr>
        <p:grpSpPr>
          <a:xfrm>
            <a:off x="583486" y="1221427"/>
            <a:ext cx="574761" cy="468000"/>
            <a:chOff x="7797969" y="1657490"/>
            <a:chExt cx="574761" cy="468000"/>
          </a:xfrm>
        </p:grpSpPr>
        <p:sp>
          <p:nvSpPr>
            <p:cNvPr id="152" name="フローチャート: 結合子 151">
              <a:extLst>
                <a:ext uri="{FF2B5EF4-FFF2-40B4-BE49-F238E27FC236}">
                  <a16:creationId xmlns:a16="http://schemas.microsoft.com/office/drawing/2014/main" id="{48DE1271-A809-4072-9A25-8B3F492C9DE9}"/>
                </a:ext>
              </a:extLst>
            </p:cNvPr>
            <p:cNvSpPr/>
            <p:nvPr/>
          </p:nvSpPr>
          <p:spPr>
            <a:xfrm>
              <a:off x="7851349" y="1657490"/>
              <a:ext cx="468000" cy="468000"/>
            </a:xfrm>
            <a:prstGeom prst="flowChartConnector">
              <a:avLst/>
            </a:prstGeom>
            <a:solidFill>
              <a:schemeClr val="accent4">
                <a:lumMod val="40000"/>
                <a:lumOff val="60000"/>
              </a:schemeClr>
            </a:solidFill>
            <a:ln w="19050">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686374" rIns="686374"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0" name="テキスト ボックス 129">
              <a:extLst>
                <a:ext uri="{FF2B5EF4-FFF2-40B4-BE49-F238E27FC236}">
                  <a16:creationId xmlns:a16="http://schemas.microsoft.com/office/drawing/2014/main" id="{03988780-6C29-48F4-A7A7-2C357859408D}"/>
                </a:ext>
              </a:extLst>
            </p:cNvPr>
            <p:cNvSpPr txBox="1"/>
            <p:nvPr/>
          </p:nvSpPr>
          <p:spPr>
            <a:xfrm>
              <a:off x="7797969" y="1766760"/>
              <a:ext cx="574761" cy="220060"/>
            </a:xfrm>
            <a:prstGeom prst="rect">
              <a:avLst/>
            </a:prstGeom>
            <a:no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Creative</a:t>
              </a:r>
            </a:p>
          </p:txBody>
        </p:sp>
      </p:grpSp>
      <p:grpSp>
        <p:nvGrpSpPr>
          <p:cNvPr id="10" name="グループ化 9">
            <a:extLst>
              <a:ext uri="{FF2B5EF4-FFF2-40B4-BE49-F238E27FC236}">
                <a16:creationId xmlns:a16="http://schemas.microsoft.com/office/drawing/2014/main" id="{864AF425-3FC0-437C-AC87-D25F27FDA91C}"/>
              </a:ext>
            </a:extLst>
          </p:cNvPr>
          <p:cNvGrpSpPr/>
          <p:nvPr/>
        </p:nvGrpSpPr>
        <p:grpSpPr>
          <a:xfrm>
            <a:off x="998233" y="1221427"/>
            <a:ext cx="782232" cy="468000"/>
            <a:chOff x="8218343" y="1645914"/>
            <a:chExt cx="782232" cy="468000"/>
          </a:xfrm>
        </p:grpSpPr>
        <p:sp>
          <p:nvSpPr>
            <p:cNvPr id="142" name="フローチャート: 結合子 141">
              <a:extLst>
                <a:ext uri="{FF2B5EF4-FFF2-40B4-BE49-F238E27FC236}">
                  <a16:creationId xmlns:a16="http://schemas.microsoft.com/office/drawing/2014/main" id="{039E4F4D-DF0A-4964-A637-6B46B7F80354}"/>
                </a:ext>
              </a:extLst>
            </p:cNvPr>
            <p:cNvSpPr/>
            <p:nvPr/>
          </p:nvSpPr>
          <p:spPr>
            <a:xfrm>
              <a:off x="8372437" y="1645914"/>
              <a:ext cx="468000" cy="468000"/>
            </a:xfrm>
            <a:prstGeom prst="flowChartConnector">
              <a:avLst/>
            </a:prstGeom>
            <a:solidFill>
              <a:schemeClr val="accent4">
                <a:lumMod val="40000"/>
                <a:lumOff val="60000"/>
              </a:schemeClr>
            </a:solidFill>
            <a:ln w="19050">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686374" rIns="686374"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1" name="テキスト ボックス 150">
              <a:extLst>
                <a:ext uri="{FF2B5EF4-FFF2-40B4-BE49-F238E27FC236}">
                  <a16:creationId xmlns:a16="http://schemas.microsoft.com/office/drawing/2014/main" id="{20050A2D-5C12-469E-A024-B6A362A9F944}"/>
                </a:ext>
              </a:extLst>
            </p:cNvPr>
            <p:cNvSpPr txBox="1"/>
            <p:nvPr/>
          </p:nvSpPr>
          <p:spPr>
            <a:xfrm>
              <a:off x="8218343" y="1718294"/>
              <a:ext cx="782232" cy="347788"/>
            </a:xfrm>
            <a:prstGeom prst="rect">
              <a:avLst/>
            </a:prstGeom>
            <a:no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Entrepreneurship</a:t>
              </a:r>
            </a:p>
          </p:txBody>
        </p:sp>
      </p:grpSp>
      <p:grpSp>
        <p:nvGrpSpPr>
          <p:cNvPr id="7" name="グループ化 6">
            <a:extLst>
              <a:ext uri="{FF2B5EF4-FFF2-40B4-BE49-F238E27FC236}">
                <a16:creationId xmlns:a16="http://schemas.microsoft.com/office/drawing/2014/main" id="{9EED3FBA-7E5B-4974-91A4-2E5BD7921BEC}"/>
              </a:ext>
            </a:extLst>
          </p:cNvPr>
          <p:cNvGrpSpPr/>
          <p:nvPr/>
        </p:nvGrpSpPr>
        <p:grpSpPr>
          <a:xfrm>
            <a:off x="8228043" y="2786541"/>
            <a:ext cx="591742" cy="468000"/>
            <a:chOff x="10823569" y="5819912"/>
            <a:chExt cx="591742" cy="468000"/>
          </a:xfrm>
        </p:grpSpPr>
        <p:sp>
          <p:nvSpPr>
            <p:cNvPr id="146" name="フローチャート: 結合子 145">
              <a:extLst>
                <a:ext uri="{FF2B5EF4-FFF2-40B4-BE49-F238E27FC236}">
                  <a16:creationId xmlns:a16="http://schemas.microsoft.com/office/drawing/2014/main" id="{56523928-648E-47FE-9086-3CF2B23F1FA8}"/>
                </a:ext>
              </a:extLst>
            </p:cNvPr>
            <p:cNvSpPr/>
            <p:nvPr/>
          </p:nvSpPr>
          <p:spPr>
            <a:xfrm>
              <a:off x="10885440" y="5819912"/>
              <a:ext cx="468000" cy="468000"/>
            </a:xfrm>
            <a:prstGeom prst="flowChartConnector">
              <a:avLst/>
            </a:prstGeom>
            <a:solidFill>
              <a:schemeClr val="accent5">
                <a:lumMod val="40000"/>
                <a:lumOff val="60000"/>
              </a:schemeClr>
            </a:solidFill>
            <a:ln w="19050">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6374" tIns="686374" rIns="128016"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3" name="テキスト ボックス 152">
              <a:extLst>
                <a:ext uri="{FF2B5EF4-FFF2-40B4-BE49-F238E27FC236}">
                  <a16:creationId xmlns:a16="http://schemas.microsoft.com/office/drawing/2014/main" id="{02F35B4A-8C28-4F7F-814C-2E3C83C70E0A}"/>
                </a:ext>
              </a:extLst>
            </p:cNvPr>
            <p:cNvSpPr txBox="1"/>
            <p:nvPr/>
          </p:nvSpPr>
          <p:spPr>
            <a:xfrm>
              <a:off x="10823569" y="5943882"/>
              <a:ext cx="591742" cy="2200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Health</a:t>
              </a:r>
            </a:p>
          </p:txBody>
        </p:sp>
      </p:grpSp>
      <p:grpSp>
        <p:nvGrpSpPr>
          <p:cNvPr id="8" name="グループ化 7">
            <a:extLst>
              <a:ext uri="{FF2B5EF4-FFF2-40B4-BE49-F238E27FC236}">
                <a16:creationId xmlns:a16="http://schemas.microsoft.com/office/drawing/2014/main" id="{DF880944-E01C-4E65-AD31-8F06140BEDBB}"/>
              </a:ext>
            </a:extLst>
          </p:cNvPr>
          <p:cNvGrpSpPr/>
          <p:nvPr/>
        </p:nvGrpSpPr>
        <p:grpSpPr>
          <a:xfrm>
            <a:off x="7627538" y="2786541"/>
            <a:ext cx="769418" cy="468000"/>
            <a:chOff x="10214975" y="5819912"/>
            <a:chExt cx="769418" cy="468000"/>
          </a:xfrm>
        </p:grpSpPr>
        <p:sp>
          <p:nvSpPr>
            <p:cNvPr id="154" name="フローチャート: 結合子 153">
              <a:extLst>
                <a:ext uri="{FF2B5EF4-FFF2-40B4-BE49-F238E27FC236}">
                  <a16:creationId xmlns:a16="http://schemas.microsoft.com/office/drawing/2014/main" id="{81A796B3-37EA-4BEC-BD73-CCA508177ADD}"/>
                </a:ext>
              </a:extLst>
            </p:cNvPr>
            <p:cNvSpPr/>
            <p:nvPr/>
          </p:nvSpPr>
          <p:spPr>
            <a:xfrm>
              <a:off x="10361277" y="5819912"/>
              <a:ext cx="468000" cy="468000"/>
            </a:xfrm>
            <a:prstGeom prst="flowChartConnector">
              <a:avLst/>
            </a:prstGeom>
            <a:solidFill>
              <a:schemeClr val="accent5">
                <a:lumMod val="40000"/>
                <a:lumOff val="60000"/>
              </a:schemeClr>
            </a:solidFill>
            <a:ln w="19050">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6374" tIns="128016" rIns="128016" bIns="686374"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5" name="テキスト ボックス 154">
              <a:extLst>
                <a:ext uri="{FF2B5EF4-FFF2-40B4-BE49-F238E27FC236}">
                  <a16:creationId xmlns:a16="http://schemas.microsoft.com/office/drawing/2014/main" id="{DEA8EDE2-2A27-4519-BD66-CD8AF2A3A533}"/>
                </a:ext>
              </a:extLst>
            </p:cNvPr>
            <p:cNvSpPr txBox="1"/>
            <p:nvPr/>
          </p:nvSpPr>
          <p:spPr>
            <a:xfrm>
              <a:off x="10214975" y="5936667"/>
              <a:ext cx="769418" cy="2200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Healthcare</a:t>
              </a:r>
            </a:p>
          </p:txBody>
        </p:sp>
      </p:grpSp>
      <p:grpSp>
        <p:nvGrpSpPr>
          <p:cNvPr id="5" name="グループ化 4">
            <a:extLst>
              <a:ext uri="{FF2B5EF4-FFF2-40B4-BE49-F238E27FC236}">
                <a16:creationId xmlns:a16="http://schemas.microsoft.com/office/drawing/2014/main" id="{56A12561-60AE-4D6A-A8BB-1E077D88791E}"/>
              </a:ext>
            </a:extLst>
          </p:cNvPr>
          <p:cNvGrpSpPr/>
          <p:nvPr/>
        </p:nvGrpSpPr>
        <p:grpSpPr>
          <a:xfrm>
            <a:off x="9278173" y="2786541"/>
            <a:ext cx="591742" cy="480587"/>
            <a:chOff x="11824425" y="5822945"/>
            <a:chExt cx="591742" cy="480587"/>
          </a:xfrm>
        </p:grpSpPr>
        <p:sp>
          <p:nvSpPr>
            <p:cNvPr id="156" name="フローチャート: 結合子 155">
              <a:extLst>
                <a:ext uri="{FF2B5EF4-FFF2-40B4-BE49-F238E27FC236}">
                  <a16:creationId xmlns:a16="http://schemas.microsoft.com/office/drawing/2014/main" id="{EFBF5CBB-BC8E-496C-ACC2-CE12DF0635EA}"/>
                </a:ext>
              </a:extLst>
            </p:cNvPr>
            <p:cNvSpPr/>
            <p:nvPr/>
          </p:nvSpPr>
          <p:spPr>
            <a:xfrm>
              <a:off x="11877829" y="5822945"/>
              <a:ext cx="468000" cy="468000"/>
            </a:xfrm>
            <a:prstGeom prst="flowChartConnector">
              <a:avLst/>
            </a:prstGeom>
            <a:solidFill>
              <a:schemeClr val="accent5">
                <a:lumMod val="40000"/>
                <a:lumOff val="60000"/>
              </a:schemeClr>
            </a:solidFill>
            <a:ln w="19050">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6374" tIns="128016" rIns="128016" bIns="686374"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3" name="テキスト ボックス 132">
              <a:extLst>
                <a:ext uri="{FF2B5EF4-FFF2-40B4-BE49-F238E27FC236}">
                  <a16:creationId xmlns:a16="http://schemas.microsoft.com/office/drawing/2014/main" id="{1DF79721-832D-493A-9767-F1F2B5C3EF4E}"/>
                </a:ext>
              </a:extLst>
            </p:cNvPr>
            <p:cNvSpPr txBox="1"/>
            <p:nvPr/>
          </p:nvSpPr>
          <p:spPr>
            <a:xfrm>
              <a:off x="11824425" y="5828017"/>
              <a:ext cx="591742" cy="47551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Mobility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Transportation</a:t>
              </a:r>
              <a:endParaRPr kumimoji="1"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endParaRPr>
            </a:p>
          </p:txBody>
        </p:sp>
      </p:grpSp>
      <p:grpSp>
        <p:nvGrpSpPr>
          <p:cNvPr id="20" name="グループ化 19">
            <a:extLst>
              <a:ext uri="{FF2B5EF4-FFF2-40B4-BE49-F238E27FC236}">
                <a16:creationId xmlns:a16="http://schemas.microsoft.com/office/drawing/2014/main" id="{7AC27F19-BE01-474F-8E6E-E3CA85A192A4}"/>
              </a:ext>
            </a:extLst>
          </p:cNvPr>
          <p:cNvGrpSpPr/>
          <p:nvPr/>
        </p:nvGrpSpPr>
        <p:grpSpPr>
          <a:xfrm>
            <a:off x="2050629" y="2838518"/>
            <a:ext cx="782231" cy="468000"/>
            <a:chOff x="3056748" y="3927335"/>
            <a:chExt cx="782231" cy="468000"/>
          </a:xfrm>
        </p:grpSpPr>
        <p:sp>
          <p:nvSpPr>
            <p:cNvPr id="158" name="フローチャート: 結合子 157">
              <a:extLst>
                <a:ext uri="{FF2B5EF4-FFF2-40B4-BE49-F238E27FC236}">
                  <a16:creationId xmlns:a16="http://schemas.microsoft.com/office/drawing/2014/main" id="{3FF65549-3921-4AAB-BDD0-52D9EE6B3BF9}"/>
                </a:ext>
              </a:extLst>
            </p:cNvPr>
            <p:cNvSpPr/>
            <p:nvPr/>
          </p:nvSpPr>
          <p:spPr>
            <a:xfrm>
              <a:off x="3202565" y="3927335"/>
              <a:ext cx="468000" cy="468000"/>
            </a:xfrm>
            <a:prstGeom prst="flowChartConnector">
              <a:avLst/>
            </a:prstGeom>
            <a:solidFill>
              <a:schemeClr val="accent6">
                <a:lumMod val="40000"/>
                <a:lumOff val="60000"/>
              </a:schemeClr>
            </a:solidFill>
            <a:ln w="19050">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6374" tIns="686374" rIns="128016"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7" name="テキスト ボックス 156">
              <a:extLst>
                <a:ext uri="{FF2B5EF4-FFF2-40B4-BE49-F238E27FC236}">
                  <a16:creationId xmlns:a16="http://schemas.microsoft.com/office/drawing/2014/main" id="{B561035C-C81A-4FD1-8A2B-97E73D0E5789}"/>
                </a:ext>
              </a:extLst>
            </p:cNvPr>
            <p:cNvSpPr txBox="1"/>
            <p:nvPr/>
          </p:nvSpPr>
          <p:spPr>
            <a:xfrm>
              <a:off x="3056748" y="3995931"/>
              <a:ext cx="782231" cy="3477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Mutual Support</a:t>
              </a:r>
            </a:p>
          </p:txBody>
        </p:sp>
      </p:grpSp>
      <p:grpSp>
        <p:nvGrpSpPr>
          <p:cNvPr id="17" name="グループ化 16">
            <a:extLst>
              <a:ext uri="{FF2B5EF4-FFF2-40B4-BE49-F238E27FC236}">
                <a16:creationId xmlns:a16="http://schemas.microsoft.com/office/drawing/2014/main" id="{70E7C8F5-7556-4E1B-B341-5A75E74EA153}"/>
              </a:ext>
            </a:extLst>
          </p:cNvPr>
          <p:cNvGrpSpPr/>
          <p:nvPr/>
        </p:nvGrpSpPr>
        <p:grpSpPr>
          <a:xfrm>
            <a:off x="1025880" y="2838518"/>
            <a:ext cx="782231" cy="468000"/>
            <a:chOff x="1049140" y="3083042"/>
            <a:chExt cx="782231" cy="468000"/>
          </a:xfrm>
        </p:grpSpPr>
        <p:sp>
          <p:nvSpPr>
            <p:cNvPr id="160" name="フローチャート: 結合子 159">
              <a:extLst>
                <a:ext uri="{FF2B5EF4-FFF2-40B4-BE49-F238E27FC236}">
                  <a16:creationId xmlns:a16="http://schemas.microsoft.com/office/drawing/2014/main" id="{A8E63C14-E34B-4A2A-B6D8-B5EB997C2785}"/>
                </a:ext>
              </a:extLst>
            </p:cNvPr>
            <p:cNvSpPr/>
            <p:nvPr/>
          </p:nvSpPr>
          <p:spPr>
            <a:xfrm>
              <a:off x="1206255" y="3083042"/>
              <a:ext cx="468000" cy="468000"/>
            </a:xfrm>
            <a:prstGeom prst="flowChartConnector">
              <a:avLst/>
            </a:prstGeom>
            <a:solidFill>
              <a:schemeClr val="accent6">
                <a:lumMod val="40000"/>
                <a:lumOff val="60000"/>
              </a:schemeClr>
            </a:solidFill>
            <a:ln w="19050">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6374" tIns="686374" rIns="128016"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9" name="テキスト ボックス 158">
              <a:extLst>
                <a:ext uri="{FF2B5EF4-FFF2-40B4-BE49-F238E27FC236}">
                  <a16:creationId xmlns:a16="http://schemas.microsoft.com/office/drawing/2014/main" id="{1CC1D609-9FB0-4D2D-8987-22DBBAFA2E3C}"/>
                </a:ext>
              </a:extLst>
            </p:cNvPr>
            <p:cNvSpPr txBox="1"/>
            <p:nvPr/>
          </p:nvSpPr>
          <p:spPr>
            <a:xfrm>
              <a:off x="1049140" y="3207012"/>
              <a:ext cx="782231" cy="2200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Public</a:t>
              </a:r>
            </a:p>
          </p:txBody>
        </p:sp>
      </p:grpSp>
      <p:grpSp>
        <p:nvGrpSpPr>
          <p:cNvPr id="4" name="グループ化 3">
            <a:extLst>
              <a:ext uri="{FF2B5EF4-FFF2-40B4-BE49-F238E27FC236}">
                <a16:creationId xmlns:a16="http://schemas.microsoft.com/office/drawing/2014/main" id="{A46A3677-3870-4475-8E02-025FFFCD3B71}"/>
              </a:ext>
            </a:extLst>
          </p:cNvPr>
          <p:cNvGrpSpPr/>
          <p:nvPr/>
        </p:nvGrpSpPr>
        <p:grpSpPr>
          <a:xfrm>
            <a:off x="2198804" y="4987177"/>
            <a:ext cx="6047001" cy="405857"/>
            <a:chOff x="1986734" y="5137478"/>
            <a:chExt cx="5932532" cy="365880"/>
          </a:xfrm>
        </p:grpSpPr>
        <p:sp>
          <p:nvSpPr>
            <p:cNvPr id="45" name="正方形/長方形 44">
              <a:extLst>
                <a:ext uri="{FF2B5EF4-FFF2-40B4-BE49-F238E27FC236}">
                  <a16:creationId xmlns:a16="http://schemas.microsoft.com/office/drawing/2014/main" id="{182527F0-71DD-435C-A6DA-893E24B78213}"/>
                </a:ext>
              </a:extLst>
            </p:cNvPr>
            <p:cNvSpPr/>
            <p:nvPr/>
          </p:nvSpPr>
          <p:spPr>
            <a:xfrm>
              <a:off x="1986734" y="5137478"/>
              <a:ext cx="5932532" cy="3658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US" sz="1400" b="1" i="0" u="none" strike="noStrike" kern="100" cap="none" spc="0" normalizeH="0" baseline="0" noProof="0" dirty="0">
                  <a:ln>
                    <a:noFill/>
                  </a:ln>
                  <a:solidFill>
                    <a:srgbClr val="44546A">
                      <a:lumMod val="50000"/>
                    </a:srgbClr>
                  </a:solidFill>
                  <a:effectLst/>
                  <a:uLnTx/>
                  <a:uFillTx/>
                  <a:latin typeface="Calibri" panose="020F0502020204030204"/>
                  <a:ea typeface="BIZ UDPゴシック" panose="020B0400000000000000" pitchFamily="50" charset="-128"/>
                  <a:cs typeface="Times New Roman" panose="02020603050405020304" pitchFamily="18" charset="0"/>
                </a:rPr>
                <a:t>“Osaka as </a:t>
              </a:r>
              <a:r>
                <a:rPr lang="en-US" sz="1400" b="1" kern="100" dirty="0">
                  <a:solidFill>
                    <a:srgbClr val="44546A">
                      <a:lumMod val="50000"/>
                    </a:srgbClr>
                  </a:solidFill>
                  <a:latin typeface="Calibri" panose="020F0502020204030204"/>
                  <a:ea typeface="BIZ UDPゴシック" panose="020B0400000000000000" pitchFamily="50" charset="-128"/>
                  <a:cs typeface="Times New Roman" panose="02020603050405020304" pitchFamily="18" charset="0"/>
                </a:rPr>
                <a:t>the Second</a:t>
              </a:r>
              <a:r>
                <a:rPr kumimoji="0" lang="en-US" sz="1400" b="1" i="0" u="none" strike="noStrike" kern="100" cap="none" spc="0" normalizeH="0" baseline="0" noProof="0" dirty="0">
                  <a:ln>
                    <a:noFill/>
                  </a:ln>
                  <a:solidFill>
                    <a:srgbClr val="44546A">
                      <a:lumMod val="50000"/>
                    </a:srgbClr>
                  </a:solidFill>
                  <a:effectLst/>
                  <a:uLnTx/>
                  <a:uFillTx/>
                  <a:latin typeface="Calibri" panose="020F0502020204030204"/>
                  <a:ea typeface="BIZ UDPゴシック" panose="020B0400000000000000" pitchFamily="50" charset="-128"/>
                  <a:cs typeface="Times New Roman" panose="02020603050405020304" pitchFamily="18" charset="0"/>
                </a:rPr>
                <a:t> Capital” — with world-class economic and urban strength and a one-of-a-kind appeal</a:t>
              </a:r>
            </a:p>
          </p:txBody>
        </p:sp>
        <p:sp>
          <p:nvSpPr>
            <p:cNvPr id="3" name="正方形/長方形 2">
              <a:extLst>
                <a:ext uri="{FF2B5EF4-FFF2-40B4-BE49-F238E27FC236}">
                  <a16:creationId xmlns:a16="http://schemas.microsoft.com/office/drawing/2014/main" id="{81A6CD24-0CC6-4913-BCE2-589DAF25311A}"/>
                </a:ext>
              </a:extLst>
            </p:cNvPr>
            <p:cNvSpPr/>
            <p:nvPr/>
          </p:nvSpPr>
          <p:spPr>
            <a:xfrm flipV="1">
              <a:off x="2052477" y="5238405"/>
              <a:ext cx="5756919" cy="124229"/>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4" name="グループ化 13">
            <a:extLst>
              <a:ext uri="{FF2B5EF4-FFF2-40B4-BE49-F238E27FC236}">
                <a16:creationId xmlns:a16="http://schemas.microsoft.com/office/drawing/2014/main" id="{C44AFE0C-1B0F-4965-B0C6-4D66CC579E24}"/>
              </a:ext>
            </a:extLst>
          </p:cNvPr>
          <p:cNvGrpSpPr/>
          <p:nvPr/>
        </p:nvGrpSpPr>
        <p:grpSpPr>
          <a:xfrm>
            <a:off x="9166337" y="1239291"/>
            <a:ext cx="782231" cy="468000"/>
            <a:chOff x="2247193" y="1705984"/>
            <a:chExt cx="782231" cy="468000"/>
          </a:xfrm>
        </p:grpSpPr>
        <p:sp>
          <p:nvSpPr>
            <p:cNvPr id="150" name="フローチャート: 結合子 149">
              <a:extLst>
                <a:ext uri="{FF2B5EF4-FFF2-40B4-BE49-F238E27FC236}">
                  <a16:creationId xmlns:a16="http://schemas.microsoft.com/office/drawing/2014/main" id="{03ED488F-533C-42F9-91A0-A42871E03614}"/>
                </a:ext>
              </a:extLst>
            </p:cNvPr>
            <p:cNvSpPr/>
            <p:nvPr/>
          </p:nvSpPr>
          <p:spPr>
            <a:xfrm>
              <a:off x="2404308" y="1705984"/>
              <a:ext cx="468000" cy="468000"/>
            </a:xfrm>
            <a:prstGeom prst="flowChartConnector">
              <a:avLst/>
            </a:prstGeom>
            <a:solidFill>
              <a:schemeClr val="accent2">
                <a:lumMod val="40000"/>
                <a:lumOff val="60000"/>
              </a:schemeClr>
            </a:solidFill>
            <a:ln w="19050">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6374" tIns="686374" rIns="128016"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0" name="テキスト ボックス 139">
              <a:extLst>
                <a:ext uri="{FF2B5EF4-FFF2-40B4-BE49-F238E27FC236}">
                  <a16:creationId xmlns:a16="http://schemas.microsoft.com/office/drawing/2014/main" id="{A5045A92-D65A-4B77-98FD-D48FF9C9BF83}"/>
                </a:ext>
              </a:extLst>
            </p:cNvPr>
            <p:cNvSpPr txBox="1"/>
            <p:nvPr/>
          </p:nvSpPr>
          <p:spPr>
            <a:xfrm>
              <a:off x="2247193" y="1829954"/>
              <a:ext cx="782231" cy="2200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Nature</a:t>
              </a:r>
            </a:p>
          </p:txBody>
        </p:sp>
      </p:grpSp>
      <p:grpSp>
        <p:nvGrpSpPr>
          <p:cNvPr id="18" name="グループ化 17">
            <a:extLst>
              <a:ext uri="{FF2B5EF4-FFF2-40B4-BE49-F238E27FC236}">
                <a16:creationId xmlns:a16="http://schemas.microsoft.com/office/drawing/2014/main" id="{57D5A77D-73A0-4773-89E0-C2CB9CDC67D0}"/>
              </a:ext>
            </a:extLst>
          </p:cNvPr>
          <p:cNvGrpSpPr/>
          <p:nvPr/>
        </p:nvGrpSpPr>
        <p:grpSpPr>
          <a:xfrm>
            <a:off x="478502" y="2838518"/>
            <a:ext cx="782231" cy="468000"/>
            <a:chOff x="465314" y="3044823"/>
            <a:chExt cx="782231" cy="468000"/>
          </a:xfrm>
        </p:grpSpPr>
        <p:sp>
          <p:nvSpPr>
            <p:cNvPr id="148" name="フローチャート: 結合子 147">
              <a:extLst>
                <a:ext uri="{FF2B5EF4-FFF2-40B4-BE49-F238E27FC236}">
                  <a16:creationId xmlns:a16="http://schemas.microsoft.com/office/drawing/2014/main" id="{60FA5299-C093-4F79-9ED4-5C0B9ABFB81D}"/>
                </a:ext>
              </a:extLst>
            </p:cNvPr>
            <p:cNvSpPr/>
            <p:nvPr/>
          </p:nvSpPr>
          <p:spPr>
            <a:xfrm>
              <a:off x="622429" y="3044823"/>
              <a:ext cx="468000" cy="468000"/>
            </a:xfrm>
            <a:prstGeom prst="flowChartConnector">
              <a:avLst/>
            </a:prstGeom>
            <a:solidFill>
              <a:schemeClr val="accent6">
                <a:lumMod val="40000"/>
                <a:lumOff val="60000"/>
              </a:schemeClr>
            </a:solidFill>
            <a:ln w="19050">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6374" tIns="128016" rIns="128016" bIns="686374"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5" name="テキスト ボックス 134">
              <a:extLst>
                <a:ext uri="{FF2B5EF4-FFF2-40B4-BE49-F238E27FC236}">
                  <a16:creationId xmlns:a16="http://schemas.microsoft.com/office/drawing/2014/main" id="{C2361383-8B68-4845-8866-E35AA605B2D4}"/>
                </a:ext>
              </a:extLst>
            </p:cNvPr>
            <p:cNvSpPr txBox="1"/>
            <p:nvPr/>
          </p:nvSpPr>
          <p:spPr>
            <a:xfrm>
              <a:off x="465314" y="3104929"/>
              <a:ext cx="782231" cy="3477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Diversity and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Tolerance</a:t>
              </a:r>
            </a:p>
          </p:txBody>
        </p:sp>
      </p:grpSp>
      <p:grpSp>
        <p:nvGrpSpPr>
          <p:cNvPr id="19" name="グループ化 18">
            <a:extLst>
              <a:ext uri="{FF2B5EF4-FFF2-40B4-BE49-F238E27FC236}">
                <a16:creationId xmlns:a16="http://schemas.microsoft.com/office/drawing/2014/main" id="{0EB4FF99-797D-44E4-8F06-F3239CF831E6}"/>
              </a:ext>
            </a:extLst>
          </p:cNvPr>
          <p:cNvGrpSpPr/>
          <p:nvPr/>
        </p:nvGrpSpPr>
        <p:grpSpPr>
          <a:xfrm>
            <a:off x="1573258" y="2859492"/>
            <a:ext cx="730246" cy="426052"/>
            <a:chOff x="1628112" y="3112865"/>
            <a:chExt cx="730246" cy="426052"/>
          </a:xfrm>
        </p:grpSpPr>
        <p:sp>
          <p:nvSpPr>
            <p:cNvPr id="161" name="フローチャート: 結合子 160">
              <a:extLst>
                <a:ext uri="{FF2B5EF4-FFF2-40B4-BE49-F238E27FC236}">
                  <a16:creationId xmlns:a16="http://schemas.microsoft.com/office/drawing/2014/main" id="{990EAED3-F9EA-4A4D-B963-1BC8EBE2721F}"/>
                </a:ext>
              </a:extLst>
            </p:cNvPr>
            <p:cNvSpPr/>
            <p:nvPr/>
          </p:nvSpPr>
          <p:spPr>
            <a:xfrm>
              <a:off x="1774786" y="3112865"/>
              <a:ext cx="436898" cy="426052"/>
            </a:xfrm>
            <a:prstGeom prst="flowChartConnector">
              <a:avLst/>
            </a:prstGeom>
            <a:solidFill>
              <a:schemeClr val="accent6">
                <a:lumMod val="40000"/>
                <a:lumOff val="60000"/>
              </a:schemeClr>
            </a:solidFill>
            <a:ln w="19050">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6374" tIns="686374" rIns="128016"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6" name="テキスト ボックス 135">
              <a:extLst>
                <a:ext uri="{FF2B5EF4-FFF2-40B4-BE49-F238E27FC236}">
                  <a16:creationId xmlns:a16="http://schemas.microsoft.com/office/drawing/2014/main" id="{1D7745C5-12B1-4C9E-B8D1-2E84819E5BDE}"/>
                </a:ext>
              </a:extLst>
            </p:cNvPr>
            <p:cNvSpPr txBox="1"/>
            <p:nvPr/>
          </p:nvSpPr>
          <p:spPr>
            <a:xfrm>
              <a:off x="1628112" y="3151997"/>
              <a:ext cx="730246" cy="3477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Community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3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Connections</a:t>
              </a:r>
            </a:p>
          </p:txBody>
        </p:sp>
      </p:grpSp>
      <p:sp>
        <p:nvSpPr>
          <p:cNvPr id="21" name="台形 20">
            <a:extLst>
              <a:ext uri="{FF2B5EF4-FFF2-40B4-BE49-F238E27FC236}">
                <a16:creationId xmlns:a16="http://schemas.microsoft.com/office/drawing/2014/main" id="{C031746A-0AF2-4C9A-9A12-1D4367B79FF7}"/>
              </a:ext>
            </a:extLst>
          </p:cNvPr>
          <p:cNvSpPr/>
          <p:nvPr/>
        </p:nvSpPr>
        <p:spPr>
          <a:xfrm>
            <a:off x="619447" y="4205892"/>
            <a:ext cx="9144000" cy="769215"/>
          </a:xfrm>
          <a:prstGeom prst="trapezoid">
            <a:avLst>
              <a:gd name="adj" fmla="val 104910"/>
            </a:avLst>
          </a:prstGeom>
          <a:solidFill>
            <a:srgbClr val="DAE3F3"/>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2" name="正方形/長方形 121">
            <a:extLst>
              <a:ext uri="{FF2B5EF4-FFF2-40B4-BE49-F238E27FC236}">
                <a16:creationId xmlns:a16="http://schemas.microsoft.com/office/drawing/2014/main" id="{284CE4DC-8062-4F35-A4E3-8172FF1805F2}"/>
              </a:ext>
            </a:extLst>
          </p:cNvPr>
          <p:cNvSpPr/>
          <p:nvPr/>
        </p:nvSpPr>
        <p:spPr>
          <a:xfrm>
            <a:off x="1597614" y="4329917"/>
            <a:ext cx="2448000" cy="396000"/>
          </a:xfrm>
          <a:prstGeom prst="rect">
            <a:avLst/>
          </a:prstGeom>
          <a:solidFill>
            <a:srgbClr val="4B5D73"/>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3" name="正方形/長方形 122">
            <a:extLst>
              <a:ext uri="{FF2B5EF4-FFF2-40B4-BE49-F238E27FC236}">
                <a16:creationId xmlns:a16="http://schemas.microsoft.com/office/drawing/2014/main" id="{53B315B5-6285-4BEB-9F89-0E31C8A302C2}"/>
              </a:ext>
            </a:extLst>
          </p:cNvPr>
          <p:cNvSpPr/>
          <p:nvPr/>
        </p:nvSpPr>
        <p:spPr>
          <a:xfrm>
            <a:off x="6327677" y="4329917"/>
            <a:ext cx="2448000" cy="396000"/>
          </a:xfrm>
          <a:prstGeom prst="rect">
            <a:avLst/>
          </a:prstGeom>
          <a:solidFill>
            <a:srgbClr val="4B5D73"/>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4" name="テキスト ボックス 123">
            <a:extLst>
              <a:ext uri="{FF2B5EF4-FFF2-40B4-BE49-F238E27FC236}">
                <a16:creationId xmlns:a16="http://schemas.microsoft.com/office/drawing/2014/main" id="{6C35A4D8-AEE2-4D28-9D1C-D1B9BBDD1830}"/>
              </a:ext>
            </a:extLst>
          </p:cNvPr>
          <p:cNvSpPr txBox="1"/>
          <p:nvPr/>
        </p:nvSpPr>
        <p:spPr>
          <a:xfrm>
            <a:off x="2101614" y="4374029"/>
            <a:ext cx="1440000" cy="307777"/>
          </a:xfrm>
          <a:prstGeom prst="rect">
            <a:avLst/>
          </a:prstGeom>
          <a:noFill/>
          <a:effectLst>
            <a:outerShdw blurRad="50800" dist="38100" algn="l" rotWithShape="0">
              <a:prstClr val="black">
                <a:alpha val="40000"/>
              </a:prstClr>
            </a:outerShdw>
          </a:effectLst>
          <a:scene3d>
            <a:camera prst="orthographicFront"/>
            <a:lightRig rig="threePt" dir="t"/>
          </a:scene3d>
          <a:sp3d>
            <a:bevelT prst="convex"/>
          </a:sp3d>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1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BIZ UDPゴシック" panose="020B0400000000000000" pitchFamily="50" charset="-128"/>
                <a:cs typeface="+mn-cs"/>
              </a:rPr>
              <a:t>Higher Incomes</a:t>
            </a:r>
          </a:p>
        </p:txBody>
      </p:sp>
      <p:sp>
        <p:nvSpPr>
          <p:cNvPr id="125" name="テキスト ボックス 124">
            <a:extLst>
              <a:ext uri="{FF2B5EF4-FFF2-40B4-BE49-F238E27FC236}">
                <a16:creationId xmlns:a16="http://schemas.microsoft.com/office/drawing/2014/main" id="{3969DB4C-C426-4343-A111-095D0152E7B5}"/>
              </a:ext>
            </a:extLst>
          </p:cNvPr>
          <p:cNvSpPr txBox="1"/>
          <p:nvPr/>
        </p:nvSpPr>
        <p:spPr>
          <a:xfrm>
            <a:off x="6831677" y="4374029"/>
            <a:ext cx="1440000" cy="307777"/>
          </a:xfrm>
          <a:prstGeom prst="rect">
            <a:avLst/>
          </a:prstGeom>
          <a:noFill/>
          <a:effectLst>
            <a:outerShdw blurRad="50800" dist="38100" algn="l" rotWithShape="0">
              <a:prstClr val="black">
                <a:alpha val="40000"/>
              </a:prstClr>
            </a:outerShdw>
          </a:effectLst>
          <a:scene3d>
            <a:camera prst="orthographicFront"/>
            <a:lightRig rig="threePt" dir="t"/>
          </a:scene3d>
          <a:sp3d>
            <a:bevelT prst="convex"/>
          </a:sp3d>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1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BIZ UDPゴシック" panose="020B0400000000000000" pitchFamily="50" charset="-128"/>
                <a:cs typeface="+mn-cs"/>
              </a:rPr>
              <a:t>Job Creation</a:t>
            </a:r>
          </a:p>
        </p:txBody>
      </p:sp>
      <p:sp>
        <p:nvSpPr>
          <p:cNvPr id="126" name="フローチャート: 抜出し 125">
            <a:extLst>
              <a:ext uri="{FF2B5EF4-FFF2-40B4-BE49-F238E27FC236}">
                <a16:creationId xmlns:a16="http://schemas.microsoft.com/office/drawing/2014/main" id="{C21D6D9E-7DDD-4BDA-A67B-6787DCDB7134}"/>
              </a:ext>
            </a:extLst>
          </p:cNvPr>
          <p:cNvSpPr/>
          <p:nvPr/>
        </p:nvSpPr>
        <p:spPr>
          <a:xfrm>
            <a:off x="3325596" y="4746619"/>
            <a:ext cx="3678950" cy="237972"/>
          </a:xfrm>
          <a:prstGeom prst="flowChartExtra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5" name="スライド番号プレースホルダー 3">
            <a:extLst>
              <a:ext uri="{FF2B5EF4-FFF2-40B4-BE49-F238E27FC236}">
                <a16:creationId xmlns:a16="http://schemas.microsoft.com/office/drawing/2014/main" id="{0932C363-7AEB-4B45-8CFA-D582005ABEB4}"/>
              </a:ext>
            </a:extLst>
          </p:cNvPr>
          <p:cNvSpPr>
            <a:spLocks noGrp="1"/>
          </p:cNvSpPr>
          <p:nvPr>
            <p:ph type="sldNum" sz="quarter" idx="12"/>
          </p:nvPr>
        </p:nvSpPr>
        <p:spPr>
          <a:xfrm>
            <a:off x="7656602" y="6452170"/>
            <a:ext cx="222885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en-US" sz="1200" b="0" i="0" u="none" strike="noStrike" kern="1200" cap="none" spc="0" normalizeH="0" baseline="0" noProof="0" smtClean="0">
                <a:ln>
                  <a:noFill/>
                </a:ln>
                <a:solidFill>
                  <a:prstClr val="black">
                    <a:tint val="75000"/>
                  </a:prstClr>
                </a:solidFill>
                <a:effectLst/>
                <a:uLnTx/>
                <a:uFillTx/>
                <a:latin typeface="Calibri" panose="020F0502020204030204"/>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1" lang="en-US" sz="1200" b="0" i="0" u="none" strike="noStrike" kern="1200" cap="none" spc="0" normalizeH="0" baseline="0" noProof="0" dirty="0">
              <a:ln>
                <a:noFill/>
              </a:ln>
              <a:solidFill>
                <a:prstClr val="black">
                  <a:tint val="75000"/>
                </a:prstClr>
              </a:solidFill>
              <a:effectLst/>
              <a:uLnTx/>
              <a:uFillTx/>
              <a:latin typeface="Calibri" panose="020F0502020204030204"/>
              <a:ea typeface="BIZ UDPゴシック" panose="020B0400000000000000" pitchFamily="50" charset="-128"/>
              <a:cs typeface="+mn-cs"/>
            </a:endParaRPr>
          </a:p>
        </p:txBody>
      </p:sp>
      <p:sp>
        <p:nvSpPr>
          <p:cNvPr id="22" name="正方形/長方形 21">
            <a:extLst>
              <a:ext uri="{FF2B5EF4-FFF2-40B4-BE49-F238E27FC236}">
                <a16:creationId xmlns:a16="http://schemas.microsoft.com/office/drawing/2014/main" id="{7C6794DC-D041-A5A2-4CC1-88A964B96473}"/>
              </a:ext>
            </a:extLst>
          </p:cNvPr>
          <p:cNvSpPr/>
          <p:nvPr/>
        </p:nvSpPr>
        <p:spPr>
          <a:xfrm flipV="1">
            <a:off x="4190648" y="5320851"/>
            <a:ext cx="2052000" cy="137803"/>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ts val="14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04521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B0C7D6E7-8945-4468-949C-F2AA4E7EEE16}"/>
              </a:ext>
            </a:extLst>
          </p:cNvPr>
          <p:cNvSpPr/>
          <p:nvPr/>
        </p:nvSpPr>
        <p:spPr>
          <a:xfrm>
            <a:off x="947271" y="1073842"/>
            <a:ext cx="3924000" cy="45719"/>
          </a:xfrm>
          <a:prstGeom prst="roundRect">
            <a:avLst/>
          </a:prstGeom>
          <a:solidFill>
            <a:schemeClr val="accent4">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正方形/長方形 26">
            <a:extLst>
              <a:ext uri="{FF2B5EF4-FFF2-40B4-BE49-F238E27FC236}">
                <a16:creationId xmlns:a16="http://schemas.microsoft.com/office/drawing/2014/main" id="{091EF527-A389-4C19-8038-25ED26717E6B}"/>
              </a:ext>
            </a:extLst>
          </p:cNvPr>
          <p:cNvSpPr/>
          <p:nvPr/>
        </p:nvSpPr>
        <p:spPr>
          <a:xfrm>
            <a:off x="-101161" y="85452"/>
            <a:ext cx="9906000" cy="400110"/>
          </a:xfrm>
          <a:prstGeom prst="rect">
            <a:avLst/>
          </a:prstGeom>
          <a:noFill/>
        </p:spPr>
        <p:txBody>
          <a:bodyPr wrap="square">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sz="2000" b="1" i="0" u="none" strike="noStrike" kern="1200" cap="none" spc="0" normalizeH="0" baseline="0" noProof="0" dirty="0">
                <a:ln>
                  <a:noFill/>
                </a:ln>
                <a:solidFill>
                  <a:prstClr val="white"/>
                </a:solidFill>
                <a:effectLst/>
                <a:uLnTx/>
                <a:uFillTx/>
                <a:latin typeface="Calibri" panose="020F0502020204030204"/>
                <a:ea typeface="HGS創英角ｺﾞｼｯｸUB" panose="020B0900000000000000" pitchFamily="50" charset="-128"/>
                <a:cs typeface="+mn-cs"/>
              </a:rPr>
              <a:t>　 2(1). Establishing Indicators for Beyond EXPO 2025 (Objective Indicators)</a:t>
            </a:r>
            <a:endParaRPr kumimoji="1" lang="en-US" sz="1600" b="1" i="0" u="none" strike="noStrike" kern="1200" cap="none" spc="0" normalizeH="0" baseline="0" noProof="0" dirty="0">
              <a:ln>
                <a:noFill/>
              </a:ln>
              <a:solidFill>
                <a:prstClr val="white"/>
              </a:solidFill>
              <a:effectLst/>
              <a:uLnTx/>
              <a:uFillTx/>
              <a:latin typeface="Calibri" panose="020F0502020204030204"/>
              <a:ea typeface="HGS創英角ｺﾞｼｯｸUB" panose="020B0900000000000000" pitchFamily="50" charset="-128"/>
              <a:cs typeface="+mn-cs"/>
            </a:endParaRPr>
          </a:p>
        </p:txBody>
      </p:sp>
      <p:sp>
        <p:nvSpPr>
          <p:cNvPr id="30" name="テキスト ボックス 29">
            <a:extLst>
              <a:ext uri="{FF2B5EF4-FFF2-40B4-BE49-F238E27FC236}">
                <a16:creationId xmlns:a16="http://schemas.microsoft.com/office/drawing/2014/main" id="{9F3B78AF-C6D3-48F3-9313-E18DDD6E8355}"/>
              </a:ext>
            </a:extLst>
          </p:cNvPr>
          <p:cNvSpPr txBox="1"/>
          <p:nvPr/>
        </p:nvSpPr>
        <p:spPr>
          <a:xfrm>
            <a:off x="92197" y="546163"/>
            <a:ext cx="9720000" cy="384721"/>
          </a:xfrm>
          <a:prstGeom prst="rect">
            <a:avLst/>
          </a:prstGeom>
          <a:solidFill>
            <a:schemeClr val="bg1">
              <a:lumMod val="85000"/>
            </a:schemeClr>
          </a:solidFill>
        </p:spPr>
        <p:txBody>
          <a:bodyPr wrap="square" tIns="0" bIns="0" rtlCol="0" anchor="ctr" anchorCtr="0">
            <a:spAutoFit/>
          </a:bodyPr>
          <a:lstStyle>
            <a:defPPr>
              <a:defRPr lang="en-US"/>
            </a:defPPr>
            <a:lvl1pPr marL="285750" marR="0" lvl="0" indent="-285750" fontAlgn="auto">
              <a:lnSpc>
                <a:spcPct val="120000"/>
              </a:lnSpc>
              <a:spcBef>
                <a:spcPts val="0"/>
              </a:spcBef>
              <a:spcAft>
                <a:spcPts val="0"/>
              </a:spcAft>
              <a:buClrTx/>
              <a:buSzTx/>
              <a:buFont typeface="BIZ UDPゴシック" panose="020B0400000000000000" pitchFamily="50" charset="-128"/>
              <a:buChar char="○"/>
              <a:tabLst/>
              <a:defRPr kumimoji="1" sz="1200" b="1" i="0" u="none" strike="noStrike" cap="none" spc="0" normalizeH="0" baseline="0">
                <a:ln>
                  <a:noFill/>
                </a:ln>
                <a:solidFill>
                  <a:prstClr val="black"/>
                </a:solidFill>
                <a:effectLst/>
                <a:uLnTx/>
                <a:uFillTx/>
                <a:latin typeface="BIZ UDPゴシック" panose="020B0400000000000000" pitchFamily="50" charset="-128"/>
                <a:ea typeface="BIZ UDPゴシック" panose="020B0400000000000000" pitchFamily="50" charset="-128"/>
              </a:defRPr>
            </a:lvl1pPr>
          </a:lstStyle>
          <a:p>
            <a:pPr marL="285750" marR="0" lvl="0" indent="-285750" algn="l" defTabSz="457200" rtl="0" eaLnBrk="1" fontAlgn="auto" latinLnBrk="0" hangingPunct="1">
              <a:lnSpc>
                <a:spcPts val="1000"/>
              </a:lnSpc>
              <a:spcBef>
                <a:spcPts val="0"/>
              </a:spcBef>
              <a:spcAft>
                <a:spcPts val="0"/>
              </a:spcAft>
              <a:buClrTx/>
              <a:buSzTx/>
              <a:buFont typeface="BIZ UDPゴシック" panose="020B0400000000000000" pitchFamily="50" charset="-128"/>
              <a:buChar char="○"/>
              <a:tabLst/>
              <a:defRPr/>
            </a:pPr>
            <a:r>
              <a:rPr kumimoji="1" lang="en-US" sz="9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To establish and accelerate a virtuous cycle in which “economic growth,” “enhanced urban </a:t>
            </a:r>
            <a:r>
              <a:rPr lang="en-US" sz="900" dirty="0">
                <a:latin typeface="Calibri" panose="020F0502020204030204"/>
              </a:rPr>
              <a:t>functions</a:t>
            </a:r>
            <a:r>
              <a:rPr kumimoji="1" lang="en-US" sz="9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 and “population growth” reinforce one another and to drive Osaka to new heights, it is essential to steadily implement the initiatives outlined in “III. The Direction of Beyond EXPO 2025 Policies.”</a:t>
            </a:r>
          </a:p>
          <a:p>
            <a:pPr marL="285750" marR="0" lvl="0" indent="-285750" algn="l" defTabSz="457200" rtl="0" eaLnBrk="1" fontAlgn="auto" latinLnBrk="0" hangingPunct="1">
              <a:lnSpc>
                <a:spcPts val="1000"/>
              </a:lnSpc>
              <a:spcBef>
                <a:spcPts val="0"/>
              </a:spcBef>
              <a:spcAft>
                <a:spcPts val="0"/>
              </a:spcAft>
              <a:buClrTx/>
              <a:buSzTx/>
              <a:buFont typeface="BIZ UDPゴシック" panose="020B0400000000000000" pitchFamily="50" charset="-128"/>
              <a:buChar char="○"/>
              <a:tabLst/>
              <a:defRPr/>
            </a:pPr>
            <a:r>
              <a:rPr kumimoji="1" lang="en-US" sz="9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To this end, objective indicators will be set, and progress will be managed while assessing and verifying the effects of policies.</a:t>
            </a:r>
          </a:p>
        </p:txBody>
      </p:sp>
      <p:sp>
        <p:nvSpPr>
          <p:cNvPr id="11" name="正方形/長方形 10">
            <a:extLst>
              <a:ext uri="{FF2B5EF4-FFF2-40B4-BE49-F238E27FC236}">
                <a16:creationId xmlns:a16="http://schemas.microsoft.com/office/drawing/2014/main" id="{153B6657-5310-44E8-9414-C96D36C23FD0}"/>
              </a:ext>
            </a:extLst>
          </p:cNvPr>
          <p:cNvSpPr/>
          <p:nvPr/>
        </p:nvSpPr>
        <p:spPr>
          <a:xfrm>
            <a:off x="44450" y="879603"/>
            <a:ext cx="9672878" cy="2933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marL="0" marR="0" lvl="0" indent="217719" algn="l" defTabSz="326578" rtl="0" eaLnBrk="1" fontAlgn="auto" latinLnBrk="0" hangingPunct="1">
              <a:lnSpc>
                <a:spcPct val="100000"/>
              </a:lnSpc>
              <a:spcBef>
                <a:spcPts val="0"/>
              </a:spcBef>
              <a:spcAft>
                <a:spcPts val="0"/>
              </a:spcAft>
              <a:buClrTx/>
              <a:buSzTx/>
              <a:buFontTx/>
              <a:buNone/>
              <a:tabLst/>
              <a:defRPr/>
            </a:pPr>
            <a:r>
              <a:rPr kumimoji="0" lang="en-US" sz="1400" b="1" i="0" u="none" strike="noStrike" kern="100" cap="none" spc="0" normalizeH="0" baseline="0" noProof="0" dirty="0">
                <a:ln>
                  <a:noFill/>
                </a:ln>
                <a:solidFill>
                  <a:prstClr val="black"/>
                </a:solidFill>
                <a:effectLst/>
                <a:uLnTx/>
                <a:uFillTx/>
                <a:latin typeface="Calibri" panose="020F0502020204030204"/>
                <a:ea typeface="HGS創英角ｺﾞｼｯｸUB" panose="020B0900000000000000" pitchFamily="50" charset="-128"/>
                <a:cs typeface="Times New Roman" panose="02020603050405020304" pitchFamily="18" charset="0"/>
              </a:rPr>
              <a:t>&lt;Goal&gt;　Achieve a nominal GDP of 80 trillion yen in the 2040s</a:t>
            </a:r>
          </a:p>
        </p:txBody>
      </p:sp>
      <p:graphicFrame>
        <p:nvGraphicFramePr>
          <p:cNvPr id="9" name="表 8">
            <a:extLst>
              <a:ext uri="{FF2B5EF4-FFF2-40B4-BE49-F238E27FC236}">
                <a16:creationId xmlns:a16="http://schemas.microsoft.com/office/drawing/2014/main" id="{5924CC2A-CC92-48DA-AEAE-0A9A3091CD2A}"/>
              </a:ext>
            </a:extLst>
          </p:cNvPr>
          <p:cNvGraphicFramePr>
            <a:graphicFrameLocks noGrp="1"/>
          </p:cNvGraphicFramePr>
          <p:nvPr/>
        </p:nvGraphicFramePr>
        <p:xfrm>
          <a:off x="51730" y="1490553"/>
          <a:ext cx="9585929" cy="667456"/>
        </p:xfrm>
        <a:graphic>
          <a:graphicData uri="http://schemas.openxmlformats.org/drawingml/2006/table">
            <a:tbl>
              <a:tblPr firstRow="1" bandRow="1">
                <a:tableStyleId>{5940675A-B579-460E-94D1-54222C63F5DA}</a:tableStyleId>
              </a:tblPr>
              <a:tblGrid>
                <a:gridCol w="1592634">
                  <a:extLst>
                    <a:ext uri="{9D8B030D-6E8A-4147-A177-3AD203B41FA5}">
                      <a16:colId xmlns:a16="http://schemas.microsoft.com/office/drawing/2014/main" val="2423699809"/>
                    </a:ext>
                  </a:extLst>
                </a:gridCol>
                <a:gridCol w="4588161">
                  <a:extLst>
                    <a:ext uri="{9D8B030D-6E8A-4147-A177-3AD203B41FA5}">
                      <a16:colId xmlns:a16="http://schemas.microsoft.com/office/drawing/2014/main" val="1211475844"/>
                    </a:ext>
                  </a:extLst>
                </a:gridCol>
                <a:gridCol w="3405134">
                  <a:extLst>
                    <a:ext uri="{9D8B030D-6E8A-4147-A177-3AD203B41FA5}">
                      <a16:colId xmlns:a16="http://schemas.microsoft.com/office/drawing/2014/main" val="4045514958"/>
                    </a:ext>
                  </a:extLst>
                </a:gridCol>
              </a:tblGrid>
              <a:tr h="166864">
                <a:tc rowSpan="4">
                  <a:txBody>
                    <a:bodyPr/>
                    <a:lstStyle/>
                    <a:p>
                      <a:pPr algn="ctr">
                        <a:lnSpc>
                          <a:spcPts val="1500"/>
                        </a:lnSpc>
                      </a:pPr>
                      <a:r>
                        <a:rPr kumimoji="1" lang="en-US" sz="1400" b="1" noProof="0" dirty="0">
                          <a:solidFill>
                            <a:schemeClr val="tx1"/>
                          </a:solidFill>
                          <a:effectLst>
                            <a:outerShdw blurRad="38100" dist="38100" dir="2700000" algn="tl">
                              <a:srgbClr val="000000">
                                <a:alpha val="43137"/>
                              </a:srgbClr>
                            </a:outerShdw>
                          </a:effectLst>
                          <a:latin typeface="+mn-lt"/>
                          <a:ea typeface="BIZ UDPゴシック" panose="020B0400000000000000" pitchFamily="50" charset="-128"/>
                        </a:rPr>
                        <a:t>Overall</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auto">
                        <a:lnSpc>
                          <a:spcPts val="900"/>
                        </a:lnSpc>
                      </a:pPr>
                      <a:r>
                        <a:rPr lang="en-US" sz="1000" b="0" i="0" u="none" strike="noStrike" noProof="0" dirty="0">
                          <a:solidFill>
                            <a:srgbClr val="000000"/>
                          </a:solidFill>
                          <a:effectLst/>
                          <a:latin typeface="+mn-lt"/>
                          <a:ea typeface="BIZ UDPゴシック" panose="020B0400000000000000" pitchFamily="50" charset="-128"/>
                        </a:rPr>
                        <a:t>Real Growth Rate</a:t>
                      </a:r>
                    </a:p>
                  </a:txBody>
                  <a:tcPr marL="4891" marR="4891" marT="489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lnSpc>
                          <a:spcPts val="900"/>
                        </a:lnSpc>
                      </a:pPr>
                      <a:r>
                        <a:rPr lang="en-US" sz="1000" b="0" i="0" u="none" strike="noStrike" noProof="0" dirty="0">
                          <a:solidFill>
                            <a:srgbClr val="000000"/>
                          </a:solidFill>
                          <a:effectLst/>
                          <a:latin typeface="+mn-lt"/>
                          <a:ea typeface="BIZ UDPゴシック" panose="020B0400000000000000" pitchFamily="50" charset="-128"/>
                        </a:rPr>
                        <a:t>FY2023: 1.2%</a:t>
                      </a:r>
                    </a:p>
                  </a:txBody>
                  <a:tcPr marL="4891" marR="4891" marT="489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48403479"/>
                  </a:ext>
                </a:extLst>
              </a:tr>
              <a:tr h="166864">
                <a:tc vMerge="1">
                  <a:txBody>
                    <a:bodyPr/>
                    <a:lstStyle/>
                    <a:p>
                      <a:pPr algn="ctr">
                        <a:lnSpc>
                          <a:spcPts val="1500"/>
                        </a:lnSpc>
                      </a:pPr>
                      <a:endParaRPr kumimoji="1" lang="en-US" altLang="ja-JP" sz="1200" b="1" dirty="0">
                        <a:solidFill>
                          <a:schemeClr val="tx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a:txBody>
                    <a:bodyPr/>
                    <a:lstStyle/>
                    <a:p>
                      <a:pPr algn="l" fontAlgn="auto">
                        <a:lnSpc>
                          <a:spcPts val="900"/>
                        </a:lnSpc>
                      </a:pPr>
                      <a:r>
                        <a:rPr lang="en-US" sz="1000" b="0" u="none" strike="noStrike" noProof="0" dirty="0">
                          <a:effectLst/>
                          <a:latin typeface="+mn-lt"/>
                          <a:ea typeface="BIZ UDPゴシック" panose="020B0400000000000000" pitchFamily="50" charset="-128"/>
                        </a:rPr>
                        <a:t>Employee Compensation per Capita</a:t>
                      </a:r>
                    </a:p>
                  </a:txBody>
                  <a:tcPr marL="4891" marR="4891" marT="489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ctr" latinLnBrk="0" hangingPunct="1">
                        <a:lnSpc>
                          <a:spcPts val="900"/>
                        </a:lnSpc>
                        <a:spcBef>
                          <a:spcPts val="0"/>
                        </a:spcBef>
                        <a:spcAft>
                          <a:spcPts val="0"/>
                        </a:spcAft>
                        <a:buClrTx/>
                        <a:buSzTx/>
                        <a:buFontTx/>
                        <a:buNone/>
                        <a:tabLst/>
                        <a:defRPr/>
                      </a:pPr>
                      <a:r>
                        <a:rPr lang="en-US" sz="1000" b="0" i="0" u="none" strike="noStrike" noProof="0" dirty="0">
                          <a:solidFill>
                            <a:schemeClr val="tx1"/>
                          </a:solidFill>
                          <a:effectLst/>
                          <a:latin typeface="+mn-lt"/>
                          <a:ea typeface="BIZ UDPゴシック" panose="020B0400000000000000" pitchFamily="50" charset="-128"/>
                        </a:rPr>
                        <a:t>FY2023: ¥5.14 million</a:t>
                      </a:r>
                    </a:p>
                  </a:txBody>
                  <a:tcPr marL="4891" marR="4891" marT="489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3330184"/>
                  </a:ext>
                </a:extLst>
              </a:tr>
              <a:tr h="166864">
                <a:tc vMerge="1">
                  <a:txBody>
                    <a:bodyPr/>
                    <a:lstStyle/>
                    <a:p>
                      <a:endParaRPr kumimoji="1" lang="ja-JP" altLang="en-US"/>
                    </a:p>
                  </a:txBody>
                  <a:tcPr/>
                </a:tc>
                <a:tc>
                  <a:txBody>
                    <a:bodyPr/>
                    <a:lstStyle/>
                    <a:p>
                      <a:pPr algn="l" fontAlgn="auto">
                        <a:lnSpc>
                          <a:spcPts val="900"/>
                        </a:lnSpc>
                      </a:pPr>
                      <a:r>
                        <a:rPr lang="en-US" sz="1000" b="0" u="none" strike="noStrike" noProof="0" dirty="0">
                          <a:effectLst/>
                          <a:latin typeface="+mn-lt"/>
                          <a:ea typeface="BIZ UDPゴシック" panose="020B0400000000000000" pitchFamily="50" charset="-128"/>
                        </a:rPr>
                        <a:t>Unemployment Rate</a:t>
                      </a:r>
                    </a:p>
                  </a:txBody>
                  <a:tcPr marL="4891" marR="4891" marT="489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ctr" latinLnBrk="0" hangingPunct="1">
                        <a:lnSpc>
                          <a:spcPts val="900"/>
                        </a:lnSpc>
                        <a:spcBef>
                          <a:spcPts val="0"/>
                        </a:spcBef>
                        <a:spcAft>
                          <a:spcPts val="0"/>
                        </a:spcAft>
                        <a:buClrTx/>
                        <a:buSzTx/>
                        <a:buFontTx/>
                        <a:buNone/>
                        <a:tabLst/>
                        <a:defRPr/>
                      </a:pPr>
                      <a:r>
                        <a:rPr lang="en-US" sz="1000" b="0" i="0" u="none" strike="noStrike" noProof="0" dirty="0">
                          <a:solidFill>
                            <a:schemeClr val="tx1"/>
                          </a:solidFill>
                          <a:effectLst/>
                          <a:latin typeface="+mn-lt"/>
                          <a:ea typeface="BIZ UDPゴシック" panose="020B0400000000000000" pitchFamily="50" charset="-128"/>
                        </a:rPr>
                        <a:t>2024: 3.1%</a:t>
                      </a:r>
                    </a:p>
                  </a:txBody>
                  <a:tcPr marL="4891" marR="4891" marT="489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96879476"/>
                  </a:ext>
                </a:extLst>
              </a:tr>
              <a:tr h="166864">
                <a:tc vMerge="1">
                  <a:txBody>
                    <a:bodyPr/>
                    <a:lstStyle/>
                    <a:p>
                      <a:endParaRPr kumimoji="1" lang="ja-JP" altLang="en-US"/>
                    </a:p>
                  </a:txBody>
                  <a:tcPr/>
                </a:tc>
                <a:tc>
                  <a:txBody>
                    <a:bodyPr/>
                    <a:lstStyle/>
                    <a:p>
                      <a:pPr algn="l" fontAlgn="auto">
                        <a:lnSpc>
                          <a:spcPts val="900"/>
                        </a:lnSpc>
                      </a:pPr>
                      <a:r>
                        <a:rPr lang="en-US" sz="1000" b="0" u="none" strike="noStrike" noProof="0" dirty="0">
                          <a:effectLst/>
                          <a:latin typeface="+mn-lt"/>
                          <a:ea typeface="BIZ UDPゴシック" panose="020B0400000000000000" pitchFamily="50" charset="-128"/>
                        </a:rPr>
                        <a:t>Global Power City Index &lt;Overall&gt; (Mori Memorial Foundation)</a:t>
                      </a:r>
                    </a:p>
                  </a:txBody>
                  <a:tcPr marL="4891" marR="4891" marT="489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lnSpc>
                          <a:spcPts val="900"/>
                        </a:lnSpc>
                      </a:pPr>
                      <a:r>
                        <a:rPr lang="en-US" sz="1000" b="0" i="0" u="none" strike="noStrike" noProof="0" dirty="0">
                          <a:solidFill>
                            <a:schemeClr val="tx1"/>
                          </a:solidFill>
                          <a:effectLst/>
                          <a:latin typeface="+mn-lt"/>
                          <a:ea typeface="BIZ UDPゴシック" panose="020B0400000000000000" pitchFamily="50" charset="-128"/>
                        </a:rPr>
                        <a:t>2025: 18th</a:t>
                      </a:r>
                    </a:p>
                  </a:txBody>
                  <a:tcPr marL="4891" marR="4891" marT="489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26491264"/>
                  </a:ext>
                </a:extLst>
              </a:tr>
            </a:tbl>
          </a:graphicData>
        </a:graphic>
      </p:graphicFrame>
      <p:graphicFrame>
        <p:nvGraphicFramePr>
          <p:cNvPr id="10" name="表 9">
            <a:extLst>
              <a:ext uri="{FF2B5EF4-FFF2-40B4-BE49-F238E27FC236}">
                <a16:creationId xmlns:a16="http://schemas.microsoft.com/office/drawing/2014/main" id="{7B30C61E-FFC4-4857-A629-B36D42CD5A48}"/>
              </a:ext>
            </a:extLst>
          </p:cNvPr>
          <p:cNvGraphicFramePr>
            <a:graphicFrameLocks noGrp="1"/>
          </p:cNvGraphicFramePr>
          <p:nvPr/>
        </p:nvGraphicFramePr>
        <p:xfrm>
          <a:off x="51730" y="2160970"/>
          <a:ext cx="9582503" cy="1083690"/>
        </p:xfrm>
        <a:graphic>
          <a:graphicData uri="http://schemas.openxmlformats.org/drawingml/2006/table">
            <a:tbl>
              <a:tblPr firstRow="1" bandRow="1">
                <a:tableStyleId>{5940675A-B579-460E-94D1-54222C63F5DA}</a:tableStyleId>
              </a:tblPr>
              <a:tblGrid>
                <a:gridCol w="1589207">
                  <a:extLst>
                    <a:ext uri="{9D8B030D-6E8A-4147-A177-3AD203B41FA5}">
                      <a16:colId xmlns:a16="http://schemas.microsoft.com/office/drawing/2014/main" val="3330049952"/>
                    </a:ext>
                  </a:extLst>
                </a:gridCol>
                <a:gridCol w="4601113">
                  <a:extLst>
                    <a:ext uri="{9D8B030D-6E8A-4147-A177-3AD203B41FA5}">
                      <a16:colId xmlns:a16="http://schemas.microsoft.com/office/drawing/2014/main" val="769411471"/>
                    </a:ext>
                  </a:extLst>
                </a:gridCol>
                <a:gridCol w="3392183">
                  <a:extLst>
                    <a:ext uri="{9D8B030D-6E8A-4147-A177-3AD203B41FA5}">
                      <a16:colId xmlns:a16="http://schemas.microsoft.com/office/drawing/2014/main" val="1747520488"/>
                    </a:ext>
                  </a:extLst>
                </a:gridCol>
              </a:tblGrid>
              <a:tr h="162763">
                <a:tc rowSpan="6">
                  <a:txBody>
                    <a:bodyPr/>
                    <a:lstStyle/>
                    <a:p>
                      <a:pPr algn="ctr"/>
                      <a:r>
                        <a:rPr kumimoji="1" lang="en-US" sz="1400" b="1" noProof="0" dirty="0">
                          <a:effectLst>
                            <a:outerShdw blurRad="38100" dist="38100" dir="2700000" algn="tl">
                              <a:srgbClr val="000000">
                                <a:alpha val="43137"/>
                              </a:srgbClr>
                            </a:outerShdw>
                          </a:effectLst>
                          <a:latin typeface="+mn-lt"/>
                          <a:ea typeface="BIZ UDPゴシック" panose="020B0400000000000000" pitchFamily="50" charset="-128"/>
                        </a:rPr>
                        <a:t>Economic Strength</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en-US" sz="1000" b="0" i="0" u="none" strike="noStrike" noProof="0" dirty="0">
                          <a:solidFill>
                            <a:srgbClr val="000000"/>
                          </a:solidFill>
                          <a:effectLst/>
                          <a:latin typeface="+mn-lt"/>
                          <a:ea typeface="BIZ UDPゴシック" panose="020B0400000000000000" pitchFamily="50" charset="-128"/>
                        </a:rPr>
                        <a:t>Number of Startups Created</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en-US" sz="1000" b="0" i="0" u="none" strike="noStrike" noProof="0" dirty="0">
                          <a:solidFill>
                            <a:srgbClr val="000000"/>
                          </a:solidFill>
                          <a:effectLst/>
                          <a:latin typeface="+mn-lt"/>
                          <a:ea typeface="BIZ UDPゴシック" panose="020B0400000000000000" pitchFamily="50" charset="-128"/>
                        </a:rPr>
                        <a:t>FY2024: 188 companies</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028711"/>
                  </a:ext>
                </a:extLst>
              </a:tr>
              <a:tr h="162763">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2CC"/>
                    </a:solidFill>
                  </a:tcPr>
                </a:tc>
                <a:tc>
                  <a:txBody>
                    <a:bodyPr/>
                    <a:lstStyle/>
                    <a:p>
                      <a:pPr algn="l" fontAlgn="ctr"/>
                      <a:r>
                        <a:rPr lang="en-US" sz="1000" b="0" i="0" u="none" strike="noStrike" noProof="0" dirty="0">
                          <a:solidFill>
                            <a:schemeClr val="tx1"/>
                          </a:solidFill>
                          <a:effectLst/>
                          <a:latin typeface="+mn-lt"/>
                          <a:ea typeface="BIZ UDPゴシック" panose="020B0400000000000000" pitchFamily="50" charset="-128"/>
                        </a:rPr>
                        <a:t>Overseas Fundraising Deals by Startups</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en-US" sz="1000" b="0" i="0" u="none" strike="noStrike" noProof="0" dirty="0">
                          <a:solidFill>
                            <a:schemeClr val="tx1"/>
                          </a:solidFill>
                          <a:effectLst/>
                          <a:latin typeface="+mn-lt"/>
                          <a:ea typeface="BIZ UDPゴシック" panose="020B0400000000000000" pitchFamily="50" charset="-128"/>
                        </a:rPr>
                        <a:t>FY2020–FY2024: 3 companies</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5549447"/>
                  </a:ext>
                </a:extLst>
              </a:tr>
              <a:tr h="162763">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2CC"/>
                    </a:solidFill>
                  </a:tcPr>
                </a:tc>
                <a:tc>
                  <a:txBody>
                    <a:bodyPr/>
                    <a:lstStyle/>
                    <a:p>
                      <a:pPr algn="l" fontAlgn="ctr"/>
                      <a:r>
                        <a:rPr lang="en-US" sz="1000" b="0" i="0" u="none" strike="noStrike" noProof="0" dirty="0">
                          <a:solidFill>
                            <a:schemeClr val="tx1"/>
                          </a:solidFill>
                          <a:effectLst/>
                          <a:latin typeface="+mn-lt"/>
                          <a:ea typeface="BIZ UDPゴシック" panose="020B0400000000000000" pitchFamily="50" charset="-128"/>
                        </a:rPr>
                        <a:t>Value Added per Company</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lnSpc>
                          <a:spcPts val="1000"/>
                        </a:lnSpc>
                      </a:pPr>
                      <a:r>
                        <a:rPr lang="en-US" sz="1000" b="0" i="0" u="none" strike="noStrike" noProof="0" dirty="0">
                          <a:solidFill>
                            <a:schemeClr val="tx1"/>
                          </a:solidFill>
                          <a:effectLst/>
                          <a:latin typeface="+mn-lt"/>
                          <a:ea typeface="BIZ UDPゴシック" panose="020B0400000000000000" pitchFamily="50" charset="-128"/>
                        </a:rPr>
                        <a:t>2020: ¥11,734 million; net value added ¥10,407 million (all industries excluding public services)</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5572972"/>
                  </a:ext>
                </a:extLst>
              </a:tr>
              <a:tr h="162763">
                <a:tc vMerge="1">
                  <a:txBody>
                    <a:bodyPr/>
                    <a:lstStyle/>
                    <a:p>
                      <a:endParaRPr kumimoji="1" lang="ja-JP" altLang="en-US"/>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000" b="0" i="0" u="none" strike="noStrike" noProof="0" dirty="0">
                          <a:solidFill>
                            <a:schemeClr val="tx1"/>
                          </a:solidFill>
                          <a:effectLst/>
                          <a:latin typeface="+mn-lt"/>
                          <a:ea typeface="BIZ UDPゴシック" panose="020B0400000000000000" pitchFamily="50" charset="-128"/>
                        </a:rPr>
                        <a:t>Number of TSE-Listed Company Headquarters (Prime, Standard, Growth)</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000" b="0" i="0" u="none" strike="noStrike" noProof="0" dirty="0">
                          <a:solidFill>
                            <a:schemeClr val="tx1"/>
                          </a:solidFill>
                          <a:effectLst/>
                          <a:latin typeface="+mn-lt"/>
                          <a:ea typeface="BIZ UDPゴシック" panose="020B0400000000000000" pitchFamily="50" charset="-128"/>
                        </a:rPr>
                        <a:t>2025: 424 companies (as of January 29, 2026 search)</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8710332"/>
                  </a:ext>
                </a:extLst>
              </a:tr>
              <a:tr h="162763">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2CC"/>
                    </a:solidFill>
                  </a:tcPr>
                </a:tc>
                <a:tc>
                  <a:txBody>
                    <a:bodyPr/>
                    <a:lstStyle/>
                    <a:p>
                      <a:pPr algn="l" fontAlgn="ctr"/>
                      <a:r>
                        <a:rPr lang="en-US" sz="1000" b="0" i="0" u="none" strike="noStrike" noProof="0" dirty="0">
                          <a:solidFill>
                            <a:schemeClr val="tx1"/>
                          </a:solidFill>
                          <a:effectLst/>
                          <a:latin typeface="+mn-lt"/>
                          <a:ea typeface="BIZ UDPゴシック" panose="020B0400000000000000" pitchFamily="50" charset="-128"/>
                        </a:rPr>
                        <a:t>Global Power City Index &lt;Economy&gt; &lt;R&amp;D&gt; (Mori Memorial Foundation)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en-US" sz="1000" b="0" i="0" u="none" strike="noStrike" noProof="0" dirty="0">
                          <a:solidFill>
                            <a:srgbClr val="000000"/>
                          </a:solidFill>
                          <a:effectLst/>
                          <a:latin typeface="+mn-lt"/>
                          <a:ea typeface="BIZ UDPゴシック" panose="020B0400000000000000" pitchFamily="50" charset="-128"/>
                        </a:rPr>
                        <a:t>2025: Economy — 33rd; R&amp;D — 18th</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3637815"/>
                  </a:ext>
                </a:extLst>
              </a:tr>
              <a:tr h="162763">
                <a:tc vMerge="1">
                  <a:txBody>
                    <a:bodyPr/>
                    <a:lstStyle/>
                    <a:p>
                      <a:endParaRPr kumimoji="1" lang="ja-JP" altLang="en-US"/>
                    </a:p>
                  </a:txBody>
                  <a:tcPr/>
                </a:tc>
                <a:tc>
                  <a:txBody>
                    <a:bodyPr/>
                    <a:lstStyle/>
                    <a:p>
                      <a:pPr algn="l" fontAlgn="ctr"/>
                      <a:r>
                        <a:rPr lang="en-US" sz="1000" b="0" i="0" u="none" strike="noStrike" noProof="0" dirty="0">
                          <a:solidFill>
                            <a:schemeClr val="tx1"/>
                          </a:solidFill>
                          <a:effectLst/>
                          <a:latin typeface="+mn-lt"/>
                          <a:ea typeface="BIZ UDPゴシック" panose="020B0400000000000000" pitchFamily="50" charset="-128"/>
                        </a:rPr>
                        <a:t>Number of Corporate (Headquarter) Relocations into Osaka</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en-US" sz="1000" b="0" i="0" u="none" strike="noStrike" noProof="0" dirty="0">
                          <a:solidFill>
                            <a:srgbClr val="000000"/>
                          </a:solidFill>
                          <a:effectLst/>
                          <a:latin typeface="+mn-lt"/>
                          <a:ea typeface="BIZ UDPゴシック" panose="020B0400000000000000" pitchFamily="50" charset="-128"/>
                        </a:rPr>
                        <a:t>2024: 174 companies</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5615507"/>
                  </a:ext>
                </a:extLst>
              </a:tr>
            </a:tbl>
          </a:graphicData>
        </a:graphic>
      </p:graphicFrame>
      <p:graphicFrame>
        <p:nvGraphicFramePr>
          <p:cNvPr id="13" name="表 12">
            <a:extLst>
              <a:ext uri="{FF2B5EF4-FFF2-40B4-BE49-F238E27FC236}">
                <a16:creationId xmlns:a16="http://schemas.microsoft.com/office/drawing/2014/main" id="{B2F14880-6345-4289-8457-51E5715D4E77}"/>
              </a:ext>
            </a:extLst>
          </p:cNvPr>
          <p:cNvGraphicFramePr>
            <a:graphicFrameLocks noGrp="1"/>
          </p:cNvGraphicFramePr>
          <p:nvPr/>
        </p:nvGraphicFramePr>
        <p:xfrm>
          <a:off x="51730" y="3248412"/>
          <a:ext cx="9582502" cy="1184065"/>
        </p:xfrm>
        <a:graphic>
          <a:graphicData uri="http://schemas.openxmlformats.org/drawingml/2006/table">
            <a:tbl>
              <a:tblPr firstRow="1" bandRow="1">
                <a:tableStyleId>{5940675A-B579-460E-94D1-54222C63F5DA}</a:tableStyleId>
              </a:tblPr>
              <a:tblGrid>
                <a:gridCol w="1587504">
                  <a:extLst>
                    <a:ext uri="{9D8B030D-6E8A-4147-A177-3AD203B41FA5}">
                      <a16:colId xmlns:a16="http://schemas.microsoft.com/office/drawing/2014/main" val="707862345"/>
                    </a:ext>
                  </a:extLst>
                </a:gridCol>
                <a:gridCol w="4586672">
                  <a:extLst>
                    <a:ext uri="{9D8B030D-6E8A-4147-A177-3AD203B41FA5}">
                      <a16:colId xmlns:a16="http://schemas.microsoft.com/office/drawing/2014/main" val="3621660921"/>
                    </a:ext>
                  </a:extLst>
                </a:gridCol>
                <a:gridCol w="3408326">
                  <a:extLst>
                    <a:ext uri="{9D8B030D-6E8A-4147-A177-3AD203B41FA5}">
                      <a16:colId xmlns:a16="http://schemas.microsoft.com/office/drawing/2014/main" val="1150036004"/>
                    </a:ext>
                  </a:extLst>
                </a:gridCol>
              </a:tblGrid>
              <a:tr h="182838">
                <a:tc rowSpan="6">
                  <a:txBody>
                    <a:bodyPr/>
                    <a:lstStyle/>
                    <a:p>
                      <a:pPr algn="ctr"/>
                      <a:r>
                        <a:rPr kumimoji="1" lang="en-US" sz="1400" b="1" noProof="0" dirty="0">
                          <a:effectLst>
                            <a:outerShdw blurRad="38100" dist="38100" dir="2700000" algn="tl">
                              <a:srgbClr val="000000">
                                <a:alpha val="43137"/>
                              </a:srgbClr>
                            </a:outerShdw>
                          </a:effectLst>
                          <a:latin typeface="+mn-lt"/>
                          <a:ea typeface="BIZ UDPゴシック" panose="020B0400000000000000" pitchFamily="50" charset="-128"/>
                        </a:rPr>
                        <a:t>Urban Strength</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en-US" sz="1000" b="0" i="0" u="none" strike="noStrike" noProof="0" dirty="0">
                          <a:solidFill>
                            <a:srgbClr val="000000"/>
                          </a:solidFill>
                          <a:effectLst/>
                          <a:latin typeface="+mn-lt"/>
                          <a:ea typeface="BIZ UDPゴシック" panose="020B0400000000000000" pitchFamily="50" charset="-128"/>
                        </a:rPr>
                        <a:t>Visitors to Osaka (Japanese, Foreign)</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fontAlgn="ctr"/>
                      <a:r>
                        <a:rPr lang="en-US" sz="1000" b="0" i="0" u="none" strike="noStrike" noProof="0" dirty="0">
                          <a:solidFill>
                            <a:srgbClr val="000000"/>
                          </a:solidFill>
                          <a:effectLst/>
                          <a:latin typeface="+mn-lt"/>
                          <a:ea typeface="BIZ UDPゴシック" panose="020B0400000000000000" pitchFamily="50" charset="-128"/>
                        </a:rPr>
                        <a:t>2024: Japanese — 32.32 million; Foreign — 14.09 million*</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7248149"/>
                  </a:ext>
                </a:extLst>
              </a:tr>
              <a:tr h="182838">
                <a:tc vMerge="1">
                  <a:txBody>
                    <a:bodyPr/>
                    <a:lstStyle/>
                    <a:p>
                      <a:endParaRPr kumimoji="1" lang="ja-JP" altLang="en-US" sz="900" b="1" dirty="0">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fontAlgn="ctr">
                        <a:lnSpc>
                          <a:spcPts val="1000"/>
                        </a:lnSpc>
                      </a:pPr>
                      <a:r>
                        <a:rPr lang="en-US" sz="1000" b="0" i="0" u="none" strike="noStrike" noProof="0" dirty="0">
                          <a:solidFill>
                            <a:srgbClr val="000000"/>
                          </a:solidFill>
                          <a:effectLst/>
                          <a:latin typeface="+mn-lt"/>
                          <a:ea typeface="BIZ UDPゴシック" panose="020B0400000000000000" pitchFamily="50" charset="-128"/>
                        </a:rPr>
                        <a:t>Total Overnight Visitors (Japanese, Foreign)</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fontAlgn="ctr">
                        <a:lnSpc>
                          <a:spcPts val="1000"/>
                        </a:lnSpc>
                      </a:pPr>
                      <a:r>
                        <a:rPr lang="en-US" sz="1000" b="0" i="0" u="none" strike="noStrike" noProof="0" dirty="0">
                          <a:solidFill>
                            <a:srgbClr val="000000"/>
                          </a:solidFill>
                          <a:effectLst/>
                          <a:latin typeface="+mn-lt"/>
                          <a:ea typeface="BIZ UDPゴシック" panose="020B0400000000000000" pitchFamily="50" charset="-128"/>
                        </a:rPr>
                        <a:t>2024: Japanese — 32.04 million person-nights; Foreign — 25.39 million person-nights*</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4657992"/>
                  </a:ext>
                </a:extLst>
              </a:tr>
              <a:tr h="182838">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5D6"/>
                    </a:solidFill>
                  </a:tcPr>
                </a:tc>
                <a:tc>
                  <a:txBody>
                    <a:bodyPr/>
                    <a:lstStyle/>
                    <a:p>
                      <a:pPr algn="l" fontAlgn="ctr"/>
                      <a:r>
                        <a:rPr lang="en-US" sz="1000" b="0" i="0" u="none" strike="noStrike" noProof="0" dirty="0">
                          <a:solidFill>
                            <a:schemeClr val="tx1"/>
                          </a:solidFill>
                          <a:effectLst/>
                          <a:latin typeface="+mn-lt"/>
                          <a:ea typeface="BIZ UDPゴシック" panose="020B0400000000000000" pitchFamily="50" charset="-128"/>
                        </a:rPr>
                        <a:t>Average Travel Spending (Japanese, Foreign)</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fontAlgn="ctr"/>
                      <a:r>
                        <a:rPr lang="en-US" sz="1000" b="0" i="0" u="none" strike="noStrike" noProof="0" dirty="0">
                          <a:solidFill>
                            <a:srgbClr val="000000"/>
                          </a:solidFill>
                          <a:effectLst/>
                          <a:latin typeface="+mn-lt"/>
                          <a:ea typeface="BIZ UDPゴシック" panose="020B0400000000000000" pitchFamily="50" charset="-128"/>
                        </a:rPr>
                        <a:t>2024: Japanese — ¥30,000; Foreign — ¥92,000*</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56930037"/>
                  </a:ext>
                </a:extLst>
              </a:tr>
              <a:tr h="182838">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5D6"/>
                    </a:solidFill>
                  </a:tcPr>
                </a:tc>
                <a:tc>
                  <a:txBody>
                    <a:bodyPr/>
                    <a:lstStyle/>
                    <a:p>
                      <a:pPr algn="l" fontAlgn="ctr"/>
                      <a:r>
                        <a:rPr lang="en-US" sz="1000" b="0" i="0" u="none" strike="noStrike" noProof="0" dirty="0">
                          <a:solidFill>
                            <a:schemeClr val="tx1"/>
                          </a:solidFill>
                          <a:effectLst/>
                          <a:latin typeface="+mn-lt"/>
                          <a:ea typeface="BIZ UDPゴシック" panose="020B0400000000000000" pitchFamily="50" charset="-128"/>
                        </a:rPr>
                        <a:t>Global Power City Index &lt;Cultural Interaction&gt; (Mori Memorial Foundation)</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fontAlgn="ctr"/>
                      <a:r>
                        <a:rPr lang="en-US" sz="1000" b="0" i="0" u="none" strike="noStrike" noProof="0" dirty="0">
                          <a:solidFill>
                            <a:schemeClr val="tx1"/>
                          </a:solidFill>
                          <a:effectLst/>
                          <a:latin typeface="+mn-lt"/>
                          <a:ea typeface="BIZ UDPゴシック" panose="020B0400000000000000" pitchFamily="50" charset="-128"/>
                        </a:rPr>
                        <a:t>2025: 13th</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3519043"/>
                  </a:ext>
                </a:extLst>
              </a:tr>
              <a:tr h="182838">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5D6"/>
                    </a:solidFill>
                  </a:tcPr>
                </a:tc>
                <a:tc>
                  <a:txBody>
                    <a:bodyPr/>
                    <a:lstStyle/>
                    <a:p>
                      <a:pPr algn="l" fontAlgn="ctr"/>
                      <a:r>
                        <a:rPr lang="en-US" sz="1000" b="0" i="0" u="none" strike="noStrike" noProof="0" dirty="0">
                          <a:solidFill>
                            <a:schemeClr val="tx1"/>
                          </a:solidFill>
                          <a:effectLst/>
                          <a:latin typeface="+mn-lt"/>
                          <a:ea typeface="BIZ UDPゴシック" panose="020B0400000000000000" pitchFamily="50" charset="-128"/>
                        </a:rPr>
                        <a:t>Top City Destinations Ranking (Euromonitor International)</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fontAlgn="ctr"/>
                      <a:r>
                        <a:rPr lang="en-US" sz="1000" b="0" i="0" u="none" strike="noStrike" noProof="0" dirty="0">
                          <a:solidFill>
                            <a:schemeClr val="tx1"/>
                          </a:solidFill>
                          <a:effectLst/>
                          <a:latin typeface="+mn-lt"/>
                          <a:ea typeface="BIZ UDPゴシック" panose="020B0400000000000000" pitchFamily="50" charset="-128"/>
                        </a:rPr>
                        <a:t>2024: 16th*</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1695384"/>
                  </a:ext>
                </a:extLst>
              </a:tr>
              <a:tr h="182838">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5D6"/>
                    </a:solidFill>
                  </a:tcPr>
                </a:tc>
                <a:tc>
                  <a:txBody>
                    <a:bodyPr/>
                    <a:lstStyle/>
                    <a:p>
                      <a:pPr algn="l" fontAlgn="ctr"/>
                      <a:r>
                        <a:rPr lang="en-US" sz="1000" b="0" i="0" u="none" strike="noStrike" noProof="0" dirty="0">
                          <a:solidFill>
                            <a:schemeClr val="tx1"/>
                          </a:solidFill>
                          <a:effectLst/>
                          <a:latin typeface="+mn-lt"/>
                          <a:ea typeface="BIZ UDPゴシック" panose="020B0400000000000000" pitchFamily="50" charset="-128"/>
                        </a:rPr>
                        <a:t>Number of International Conferences Held</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fontAlgn="ctr"/>
                      <a:r>
                        <a:rPr lang="en-US" sz="1000" b="0" i="0" u="none" strike="noStrike" noProof="0" dirty="0">
                          <a:solidFill>
                            <a:schemeClr val="tx1"/>
                          </a:solidFill>
                          <a:effectLst/>
                          <a:latin typeface="+mn-lt"/>
                          <a:ea typeface="BIZ UDPゴシック" panose="020B0400000000000000" pitchFamily="50" charset="-128"/>
                        </a:rPr>
                        <a:t>2024: 31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4693890"/>
                  </a:ext>
                </a:extLst>
              </a:tr>
            </a:tbl>
          </a:graphicData>
        </a:graphic>
      </p:graphicFrame>
      <p:graphicFrame>
        <p:nvGraphicFramePr>
          <p:cNvPr id="14" name="表 13">
            <a:extLst>
              <a:ext uri="{FF2B5EF4-FFF2-40B4-BE49-F238E27FC236}">
                <a16:creationId xmlns:a16="http://schemas.microsoft.com/office/drawing/2014/main" id="{0B9E596E-F636-409E-A52C-EF48058330B2}"/>
              </a:ext>
            </a:extLst>
          </p:cNvPr>
          <p:cNvGraphicFramePr>
            <a:graphicFrameLocks noGrp="1"/>
          </p:cNvGraphicFramePr>
          <p:nvPr/>
        </p:nvGraphicFramePr>
        <p:xfrm>
          <a:off x="61506" y="1247169"/>
          <a:ext cx="9611003" cy="259080"/>
        </p:xfrm>
        <a:graphic>
          <a:graphicData uri="http://schemas.openxmlformats.org/drawingml/2006/table">
            <a:tbl>
              <a:tblPr firstRow="1" bandRow="1">
                <a:tableStyleId>{F2DE63D5-997A-4646-A377-4702673A728D}</a:tableStyleId>
              </a:tblPr>
              <a:tblGrid>
                <a:gridCol w="1582359">
                  <a:extLst>
                    <a:ext uri="{9D8B030D-6E8A-4147-A177-3AD203B41FA5}">
                      <a16:colId xmlns:a16="http://schemas.microsoft.com/office/drawing/2014/main" val="2905765339"/>
                    </a:ext>
                  </a:extLst>
                </a:gridCol>
                <a:gridCol w="4585485">
                  <a:extLst>
                    <a:ext uri="{9D8B030D-6E8A-4147-A177-3AD203B41FA5}">
                      <a16:colId xmlns:a16="http://schemas.microsoft.com/office/drawing/2014/main" val="143428334"/>
                    </a:ext>
                  </a:extLst>
                </a:gridCol>
                <a:gridCol w="3443159">
                  <a:extLst>
                    <a:ext uri="{9D8B030D-6E8A-4147-A177-3AD203B41FA5}">
                      <a16:colId xmlns:a16="http://schemas.microsoft.com/office/drawing/2014/main" val="2647369050"/>
                    </a:ext>
                  </a:extLst>
                </a:gridCol>
              </a:tblGrid>
              <a:tr h="237886">
                <a:tc>
                  <a:txBody>
                    <a:bodyPr/>
                    <a:lstStyle/>
                    <a:p>
                      <a:pPr algn="ctr"/>
                      <a:r>
                        <a:rPr kumimoji="1" lang="en-US" sz="1100" b="1" noProof="0" dirty="0">
                          <a:latin typeface="+mn-lt"/>
                          <a:ea typeface="BIZ UDPゴシック" panose="020B0400000000000000" pitchFamily="50" charset="-128"/>
                        </a:rPr>
                        <a:t>Pillars of Beyond EXPO</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2060">
                        <a:alpha val="70000"/>
                      </a:srgbClr>
                    </a:solidFill>
                  </a:tcPr>
                </a:tc>
                <a:tc>
                  <a:txBody>
                    <a:bodyPr/>
                    <a:lstStyle/>
                    <a:p>
                      <a:pPr algn="ctr"/>
                      <a:r>
                        <a:rPr kumimoji="1" lang="en-US" sz="1100" b="1" noProof="0" dirty="0">
                          <a:latin typeface="+mn-lt"/>
                          <a:ea typeface="BIZ UDPゴシック" panose="020B0400000000000000" pitchFamily="50" charset="-128"/>
                        </a:rPr>
                        <a:t>Indicator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2060">
                        <a:alpha val="70000"/>
                      </a:srgbClr>
                    </a:solidFill>
                  </a:tcPr>
                </a:tc>
                <a:tc>
                  <a:txBody>
                    <a:bodyPr/>
                    <a:lstStyle/>
                    <a:p>
                      <a:pPr algn="ctr"/>
                      <a:r>
                        <a:rPr kumimoji="1" lang="en-US" sz="1100" b="1" noProof="0" dirty="0">
                          <a:latin typeface="+mn-lt"/>
                          <a:ea typeface="BIZ UDPゴシック" panose="020B0400000000000000" pitchFamily="50" charset="-128"/>
                        </a:rPr>
                        <a:t>Latest Data</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2060">
                        <a:alpha val="70000"/>
                      </a:srgbClr>
                    </a:solidFill>
                  </a:tcPr>
                </a:tc>
                <a:extLst>
                  <a:ext uri="{0D108BD9-81ED-4DB2-BD59-A6C34878D82A}">
                    <a16:rowId xmlns:a16="http://schemas.microsoft.com/office/drawing/2014/main" val="103115788"/>
                  </a:ext>
                </a:extLst>
              </a:tr>
            </a:tbl>
          </a:graphicData>
        </a:graphic>
      </p:graphicFrame>
      <p:sp>
        <p:nvSpPr>
          <p:cNvPr id="15" name="正方形/長方形 14">
            <a:extLst>
              <a:ext uri="{FF2B5EF4-FFF2-40B4-BE49-F238E27FC236}">
                <a16:creationId xmlns:a16="http://schemas.microsoft.com/office/drawing/2014/main" id="{337B318C-2833-4860-BAFF-AEA81F709186}"/>
              </a:ext>
            </a:extLst>
          </p:cNvPr>
          <p:cNvSpPr/>
          <p:nvPr/>
        </p:nvSpPr>
        <p:spPr>
          <a:xfrm>
            <a:off x="-138828" y="1026273"/>
            <a:ext cx="1314672" cy="287261"/>
          </a:xfrm>
          <a:prstGeom prst="rect">
            <a:avLst/>
          </a:prstGeom>
          <a:noFill/>
          <a:ln w="127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3975" tIns="53975" rIns="53975" bIns="53975"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sz="14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&lt;KPI&gt;</a:t>
            </a:r>
          </a:p>
        </p:txBody>
      </p:sp>
      <p:graphicFrame>
        <p:nvGraphicFramePr>
          <p:cNvPr id="16" name="表 15">
            <a:extLst>
              <a:ext uri="{FF2B5EF4-FFF2-40B4-BE49-F238E27FC236}">
                <a16:creationId xmlns:a16="http://schemas.microsoft.com/office/drawing/2014/main" id="{2328DED5-F072-4118-B48C-072297093ED5}"/>
              </a:ext>
            </a:extLst>
          </p:cNvPr>
          <p:cNvGraphicFramePr>
            <a:graphicFrameLocks noGrp="1"/>
          </p:cNvGraphicFramePr>
          <p:nvPr>
            <p:extLst>
              <p:ext uri="{D42A27DB-BD31-4B8C-83A1-F6EECF244321}">
                <p14:modId xmlns:p14="http://schemas.microsoft.com/office/powerpoint/2010/main" val="1559270126"/>
              </p:ext>
            </p:extLst>
          </p:nvPr>
        </p:nvGraphicFramePr>
        <p:xfrm>
          <a:off x="51730" y="4576532"/>
          <a:ext cx="9607574" cy="1501915"/>
        </p:xfrm>
        <a:graphic>
          <a:graphicData uri="http://schemas.openxmlformats.org/drawingml/2006/table">
            <a:tbl>
              <a:tblPr firstRow="1" bandRow="1">
                <a:tableStyleId>{5940675A-B579-460E-94D1-54222C63F5DA}</a:tableStyleId>
              </a:tblPr>
              <a:tblGrid>
                <a:gridCol w="1589207">
                  <a:extLst>
                    <a:ext uri="{9D8B030D-6E8A-4147-A177-3AD203B41FA5}">
                      <a16:colId xmlns:a16="http://schemas.microsoft.com/office/drawing/2014/main" val="707862345"/>
                    </a:ext>
                  </a:extLst>
                </a:gridCol>
                <a:gridCol w="4582063">
                  <a:extLst>
                    <a:ext uri="{9D8B030D-6E8A-4147-A177-3AD203B41FA5}">
                      <a16:colId xmlns:a16="http://schemas.microsoft.com/office/drawing/2014/main" val="3621660921"/>
                    </a:ext>
                  </a:extLst>
                </a:gridCol>
                <a:gridCol w="3436304">
                  <a:extLst>
                    <a:ext uri="{9D8B030D-6E8A-4147-A177-3AD203B41FA5}">
                      <a16:colId xmlns:a16="http://schemas.microsoft.com/office/drawing/2014/main" val="1150036004"/>
                    </a:ext>
                  </a:extLst>
                </a:gridCol>
              </a:tblGrid>
              <a:tr h="151158">
                <a:tc rowSpan="7">
                  <a:txBody>
                    <a:bodyPr/>
                    <a:lstStyle/>
                    <a:p>
                      <a:pPr algn="ctr"/>
                      <a:r>
                        <a:rPr kumimoji="1" lang="en-US" sz="1400" b="1" noProof="0" dirty="0">
                          <a:effectLst>
                            <a:outerShdw blurRad="38100" dist="38100" dir="2700000" algn="tl">
                              <a:srgbClr val="000000">
                                <a:alpha val="43137"/>
                              </a:srgbClr>
                            </a:outerShdw>
                          </a:effectLst>
                          <a:latin typeface="+mn-lt"/>
                          <a:ea typeface="BIZ UDPゴシック" panose="020B0400000000000000" pitchFamily="50" charset="-128"/>
                        </a:rPr>
                        <a:t>Talent Strength</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lnSpc>
                          <a:spcPts val="1000"/>
                        </a:lnSpc>
                      </a:pPr>
                      <a:r>
                        <a:rPr lang="en-US" sz="1000" b="0" i="0" u="none" strike="noStrike" noProof="0" dirty="0">
                          <a:solidFill>
                            <a:schemeClr val="tx1"/>
                          </a:solidFill>
                          <a:effectLst/>
                          <a:latin typeface="+mn-lt"/>
                          <a:ea typeface="BIZ UDPゴシック" panose="020B0400000000000000" pitchFamily="50" charset="-128"/>
                        </a:rPr>
                        <a:t>Female Employment Rate</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fontAlgn="ctr">
                        <a:lnSpc>
                          <a:spcPts val="1000"/>
                        </a:lnSpc>
                      </a:pPr>
                      <a:r>
                        <a:rPr lang="en-US" sz="1000" b="0" i="0" u="none" strike="noStrike" noProof="0" dirty="0">
                          <a:solidFill>
                            <a:schemeClr val="tx1"/>
                          </a:solidFill>
                          <a:effectLst/>
                          <a:latin typeface="+mn-lt"/>
                          <a:ea typeface="BIZ UDPゴシック" panose="020B0400000000000000" pitchFamily="50" charset="-128"/>
                        </a:rPr>
                        <a:t>2024: 53.5%</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7248149"/>
                  </a:ext>
                </a:extLst>
              </a:tr>
              <a:tr h="151158">
                <a:tc vMerge="1">
                  <a:txBody>
                    <a:bodyPr/>
                    <a:lstStyle/>
                    <a:p>
                      <a:endParaRPr kumimoji="1" lang="ja-JP" altLang="en-US" sz="900" b="1" dirty="0">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fontAlgn="ctr">
                        <a:lnSpc>
                          <a:spcPts val="1000"/>
                        </a:lnSpc>
                      </a:pPr>
                      <a:r>
                        <a:rPr lang="en-US" sz="1000" b="0" i="0" u="none" strike="noStrike" noProof="0" dirty="0">
                          <a:solidFill>
                            <a:schemeClr val="tx1"/>
                          </a:solidFill>
                          <a:effectLst/>
                          <a:latin typeface="+mn-lt"/>
                          <a:ea typeface="BIZ UDPゴシック" panose="020B0400000000000000" pitchFamily="50" charset="-128"/>
                        </a:rPr>
                        <a:t>Number of Highly Skilled Foreign Professionals Residing in the Prefecture</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fontAlgn="ctr">
                        <a:lnSpc>
                          <a:spcPts val="1000"/>
                        </a:lnSpc>
                      </a:pPr>
                      <a:r>
                        <a:rPr lang="en-US" sz="1000" b="0" i="0" u="none" strike="noStrike" noProof="0" dirty="0">
                          <a:solidFill>
                            <a:schemeClr val="tx1"/>
                          </a:solidFill>
                          <a:effectLst/>
                          <a:latin typeface="+mn-lt"/>
                          <a:ea typeface="BIZ UDPゴシック" panose="020B0400000000000000" pitchFamily="50" charset="-128"/>
                        </a:rPr>
                        <a:t>2024: 50,705 people; of whom 2,101 are Highly Skilled Professionals</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4657992"/>
                  </a:ext>
                </a:extLst>
              </a:tr>
              <a:tr h="151158">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5D6"/>
                    </a:solidFill>
                  </a:tcPr>
                </a:tc>
                <a:tc>
                  <a:txBody>
                    <a:bodyPr/>
                    <a:lstStyle/>
                    <a:p>
                      <a:pPr algn="l" fontAlgn="ctr">
                        <a:lnSpc>
                          <a:spcPts val="1000"/>
                        </a:lnSpc>
                      </a:pPr>
                      <a:r>
                        <a:rPr lang="en-US" sz="1000" b="0" i="0" u="none" strike="noStrike" noProof="0" dirty="0">
                          <a:solidFill>
                            <a:schemeClr val="tx1"/>
                          </a:solidFill>
                          <a:effectLst/>
                          <a:latin typeface="+mn-lt"/>
                          <a:ea typeface="BIZ UDPゴシック" panose="020B0400000000000000" pitchFamily="50" charset="-128"/>
                        </a:rPr>
                        <a:t>Number of Researchers (Global Power City Index &lt;R&amp;D&gt;)</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fontAlgn="ctr">
                        <a:lnSpc>
                          <a:spcPts val="1000"/>
                        </a:lnSpc>
                      </a:pPr>
                      <a:r>
                        <a:rPr lang="en-US" sz="1000" b="0" i="0" u="none" strike="noStrike" noProof="0" dirty="0">
                          <a:solidFill>
                            <a:schemeClr val="tx1"/>
                          </a:solidFill>
                          <a:effectLst/>
                          <a:latin typeface="+mn-lt"/>
                          <a:ea typeface="BIZ UDPゴシック" panose="020B0400000000000000" pitchFamily="50" charset="-128"/>
                        </a:rPr>
                        <a:t>2025: 17th</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56930037"/>
                  </a:ext>
                </a:extLst>
              </a:tr>
              <a:tr h="151158">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5D6"/>
                    </a:solidFill>
                  </a:tcPr>
                </a:tc>
                <a:tc>
                  <a:txBody>
                    <a:bodyPr/>
                    <a:lstStyle/>
                    <a:p>
                      <a:pPr algn="l" fontAlgn="ctr">
                        <a:lnSpc>
                          <a:spcPts val="1000"/>
                        </a:lnSpc>
                      </a:pPr>
                      <a:r>
                        <a:rPr lang="en-US" sz="1000" b="0" i="0" u="none" strike="noStrike" noProof="0" dirty="0">
                          <a:solidFill>
                            <a:schemeClr val="tx1"/>
                          </a:solidFill>
                          <a:effectLst/>
                          <a:latin typeface="+mn-lt"/>
                          <a:ea typeface="BIZ UDPゴシック" panose="020B0400000000000000" pitchFamily="50" charset="-128"/>
                        </a:rPr>
                        <a:t>Number of International Schools (as tracked by Osaka Prefecture and City)</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fontAlgn="ctr">
                        <a:lnSpc>
                          <a:spcPts val="1000"/>
                        </a:lnSpc>
                      </a:pPr>
                      <a:r>
                        <a:rPr lang="en-US" sz="1000" b="0" i="0" u="none" strike="noStrike" noProof="0" dirty="0">
                          <a:solidFill>
                            <a:schemeClr val="tx1"/>
                          </a:solidFill>
                          <a:effectLst/>
                          <a:latin typeface="+mn-lt"/>
                          <a:ea typeface="BIZ UDPゴシック" panose="020B0400000000000000" pitchFamily="50" charset="-128"/>
                        </a:rPr>
                        <a:t>2025: 6 schools</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3519043"/>
                  </a:ext>
                </a:extLst>
              </a:tr>
              <a:tr h="293424">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5D6"/>
                    </a:solidFill>
                  </a:tcPr>
                </a:tc>
                <a:tc>
                  <a:txBody>
                    <a:bodyPr/>
                    <a:lstStyle/>
                    <a:p>
                      <a:pPr algn="l" fontAlgn="ctr">
                        <a:lnSpc>
                          <a:spcPts val="900"/>
                        </a:lnSpc>
                      </a:pPr>
                      <a:r>
                        <a:rPr lang="en-US" sz="1000" b="0" i="0" u="none" strike="noStrike" noProof="0" dirty="0">
                          <a:solidFill>
                            <a:schemeClr val="tx1"/>
                          </a:solidFill>
                          <a:effectLst/>
                          <a:latin typeface="+mn-lt"/>
                          <a:ea typeface="BIZ UDPゴシック" panose="020B0400000000000000" pitchFamily="50" charset="-128"/>
                        </a:rPr>
                        <a:t>Percentage of Students with English Proficiency</a:t>
                      </a:r>
                    </a:p>
                    <a:p>
                      <a:pPr algn="l" fontAlgn="ctr">
                        <a:lnSpc>
                          <a:spcPts val="900"/>
                        </a:lnSpc>
                      </a:pPr>
                      <a:r>
                        <a:rPr lang="en-US" sz="1000" b="0" i="0" u="none" strike="noStrike" noProof="0" dirty="0">
                          <a:solidFill>
                            <a:schemeClr val="tx1"/>
                          </a:solidFill>
                          <a:effectLst/>
                          <a:latin typeface="+mn-lt"/>
                          <a:ea typeface="BIZ UDPゴシック" panose="020B0400000000000000" pitchFamily="50" charset="-128"/>
                        </a:rPr>
                        <a:t>(9th graders: CEFR A1 or higher / equivalent to Eiken Grade 3; 12th graders: CEFR A2 or higher / equivalent to Eiken Grade Pre-2)</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323850" indent="-323850" algn="l" fontAlgn="ctr">
                        <a:lnSpc>
                          <a:spcPts val="900"/>
                        </a:lnSpc>
                      </a:pPr>
                      <a:r>
                        <a:rPr lang="en-US" sz="1000" b="0" i="0" u="none" strike="noStrike" noProof="0" dirty="0">
                          <a:solidFill>
                            <a:schemeClr val="tx1"/>
                          </a:solidFill>
                          <a:effectLst/>
                          <a:latin typeface="+mn-lt"/>
                          <a:ea typeface="BIZ UDPゴシック" panose="020B0400000000000000" pitchFamily="50" charset="-128"/>
                        </a:rPr>
                        <a:t>2024: 54.1% of junior high school students with English proficiency equivalent to A1 or higher</a:t>
                      </a:r>
                    </a:p>
                    <a:p>
                      <a:pPr marL="330200" indent="-330200" algn="l" fontAlgn="ctr">
                        <a:lnSpc>
                          <a:spcPts val="900"/>
                        </a:lnSpc>
                      </a:pPr>
                      <a:r>
                        <a:rPr lang="en-US" sz="1000" b="0" i="0" u="none" strike="noStrike" noProof="0" dirty="0">
                          <a:solidFill>
                            <a:schemeClr val="tx1"/>
                          </a:solidFill>
                          <a:effectLst/>
                          <a:latin typeface="+mn-lt"/>
                          <a:ea typeface="BIZ UDPゴシック" panose="020B0400000000000000" pitchFamily="50" charset="-128"/>
                        </a:rPr>
                        <a:t>　　　   57.8% of high school students with English proficiency equivalent to A2 or higher</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1695384"/>
                  </a:ext>
                </a:extLst>
              </a:tr>
              <a:tr h="151158">
                <a:tc vMerge="1">
                  <a:txBody>
                    <a:bodyPr/>
                    <a:lstStyle/>
                    <a:p>
                      <a:endParaRPr kumimoji="1" lang="ja-JP" altLang="en-US"/>
                    </a:p>
                  </a:txBody>
                  <a:tcPr/>
                </a:tc>
                <a:tc>
                  <a:txBody>
                    <a:bodyPr/>
                    <a:lstStyle/>
                    <a:p>
                      <a:pPr marL="0" marR="0" lvl="0" indent="0" algn="l" defTabSz="914400" rtl="0" eaLnBrk="1" fontAlgn="ctr" latinLnBrk="0" hangingPunct="1">
                        <a:lnSpc>
                          <a:spcPts val="1000"/>
                        </a:lnSpc>
                        <a:spcBef>
                          <a:spcPts val="0"/>
                        </a:spcBef>
                        <a:spcAft>
                          <a:spcPts val="0"/>
                        </a:spcAft>
                        <a:buClrTx/>
                        <a:buSzTx/>
                        <a:buFontTx/>
                        <a:buNone/>
                        <a:tabLst/>
                        <a:defRPr/>
                      </a:pPr>
                      <a:r>
                        <a:rPr lang="en-US" sz="1000" b="0" i="0" u="none" strike="noStrike" noProof="0" dirty="0">
                          <a:solidFill>
                            <a:srgbClr val="000000"/>
                          </a:solidFill>
                          <a:effectLst/>
                          <a:latin typeface="+mn-lt"/>
                          <a:ea typeface="BIZ UDPゴシック" panose="020B0400000000000000" pitchFamily="50" charset="-128"/>
                        </a:rPr>
                        <a:t>Number of High School Students Studying Abroad</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fontAlgn="ctr">
                        <a:lnSpc>
                          <a:spcPts val="1000"/>
                        </a:lnSpc>
                      </a:pPr>
                      <a:r>
                        <a:rPr lang="en-US" sz="1000" b="0" i="0" u="none" strike="noStrike" noProof="0" dirty="0">
                          <a:solidFill>
                            <a:srgbClr val="000000"/>
                          </a:solidFill>
                          <a:effectLst/>
                          <a:latin typeface="+mn-lt"/>
                          <a:ea typeface="BIZ UDPゴシック" panose="020B0400000000000000" pitchFamily="50" charset="-128"/>
                        </a:rPr>
                        <a:t>2023: 311 students</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4419010"/>
                  </a:ext>
                </a:extLst>
              </a:tr>
              <a:tr h="151158">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5D6"/>
                    </a:solidFill>
                  </a:tcPr>
                </a:tc>
                <a:tc>
                  <a:txBody>
                    <a:bodyPr/>
                    <a:lstStyle/>
                    <a:p>
                      <a:pPr marL="0" marR="0" lvl="0" indent="0" algn="l" defTabSz="914400" rtl="0" eaLnBrk="1" fontAlgn="ctr" latinLnBrk="0" hangingPunct="1">
                        <a:lnSpc>
                          <a:spcPts val="1000"/>
                        </a:lnSpc>
                        <a:spcBef>
                          <a:spcPts val="0"/>
                        </a:spcBef>
                        <a:spcAft>
                          <a:spcPts val="0"/>
                        </a:spcAft>
                        <a:buClrTx/>
                        <a:buSzTx/>
                        <a:buFontTx/>
                        <a:buNone/>
                        <a:tabLst/>
                        <a:defRPr/>
                      </a:pPr>
                      <a:r>
                        <a:rPr lang="en-US" sz="1000" b="0" i="0" u="none" strike="noStrike" noProof="0" dirty="0">
                          <a:solidFill>
                            <a:srgbClr val="000000"/>
                          </a:solidFill>
                          <a:effectLst/>
                          <a:latin typeface="+mn-lt"/>
                          <a:ea typeface="BIZ UDPゴシック" panose="020B0400000000000000" pitchFamily="50" charset="-128"/>
                        </a:rPr>
                        <a:t>Number of International Students Studying in Osaka</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fontAlgn="ctr">
                        <a:lnSpc>
                          <a:spcPts val="1000"/>
                        </a:lnSpc>
                      </a:pPr>
                      <a:r>
                        <a:rPr lang="en-US" sz="1000" b="0" i="0" u="none" strike="noStrike" noProof="0" dirty="0">
                          <a:solidFill>
                            <a:srgbClr val="000000"/>
                          </a:solidFill>
                          <a:effectLst/>
                          <a:latin typeface="+mn-lt"/>
                          <a:ea typeface="BIZ UDPゴシック" panose="020B0400000000000000" pitchFamily="50" charset="-128"/>
                        </a:rPr>
                        <a:t>2024: 32,451 students</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4693890"/>
                  </a:ext>
                </a:extLst>
              </a:tr>
            </a:tbl>
          </a:graphicData>
        </a:graphic>
      </p:graphicFrame>
      <p:graphicFrame>
        <p:nvGraphicFramePr>
          <p:cNvPr id="17" name="表 16">
            <a:extLst>
              <a:ext uri="{FF2B5EF4-FFF2-40B4-BE49-F238E27FC236}">
                <a16:creationId xmlns:a16="http://schemas.microsoft.com/office/drawing/2014/main" id="{24F69DB5-4840-42C6-AAED-5F5AF1196A50}"/>
              </a:ext>
            </a:extLst>
          </p:cNvPr>
          <p:cNvGraphicFramePr>
            <a:graphicFrameLocks noGrp="1"/>
          </p:cNvGraphicFramePr>
          <p:nvPr>
            <p:extLst>
              <p:ext uri="{D42A27DB-BD31-4B8C-83A1-F6EECF244321}">
                <p14:modId xmlns:p14="http://schemas.microsoft.com/office/powerpoint/2010/main" val="2587410958"/>
              </p:ext>
            </p:extLst>
          </p:nvPr>
        </p:nvGraphicFramePr>
        <p:xfrm>
          <a:off x="51730" y="6081622"/>
          <a:ext cx="9606476" cy="757492"/>
        </p:xfrm>
        <a:graphic>
          <a:graphicData uri="http://schemas.openxmlformats.org/drawingml/2006/table">
            <a:tbl>
              <a:tblPr firstRow="1" bandRow="1">
                <a:tableStyleId>{5940675A-B579-460E-94D1-54222C63F5DA}</a:tableStyleId>
              </a:tblPr>
              <a:tblGrid>
                <a:gridCol w="1592633">
                  <a:extLst>
                    <a:ext uri="{9D8B030D-6E8A-4147-A177-3AD203B41FA5}">
                      <a16:colId xmlns:a16="http://schemas.microsoft.com/office/drawing/2014/main" val="3330049952"/>
                    </a:ext>
                  </a:extLst>
                </a:gridCol>
                <a:gridCol w="4578637">
                  <a:extLst>
                    <a:ext uri="{9D8B030D-6E8A-4147-A177-3AD203B41FA5}">
                      <a16:colId xmlns:a16="http://schemas.microsoft.com/office/drawing/2014/main" val="769411471"/>
                    </a:ext>
                  </a:extLst>
                </a:gridCol>
                <a:gridCol w="3435206">
                  <a:extLst>
                    <a:ext uri="{9D8B030D-6E8A-4147-A177-3AD203B41FA5}">
                      <a16:colId xmlns:a16="http://schemas.microsoft.com/office/drawing/2014/main" val="1747520488"/>
                    </a:ext>
                  </a:extLst>
                </a:gridCol>
              </a:tblGrid>
              <a:tr h="173049">
                <a:tc rowSpan="4">
                  <a:txBody>
                    <a:bodyPr/>
                    <a:lstStyle/>
                    <a:p>
                      <a:pPr algn="ctr">
                        <a:lnSpc>
                          <a:spcPts val="1300"/>
                        </a:lnSpc>
                      </a:pPr>
                      <a:r>
                        <a:rPr kumimoji="1" lang="en-US" sz="1400" b="1" noProof="0" dirty="0">
                          <a:effectLst>
                            <a:outerShdw blurRad="38100" dist="38100" dir="2700000" algn="tl">
                              <a:srgbClr val="000000">
                                <a:alpha val="43137"/>
                              </a:srgbClr>
                            </a:outerShdw>
                          </a:effectLst>
                          <a:latin typeface="+mn-lt"/>
                          <a:ea typeface="BIZ UDPゴシック" panose="020B0400000000000000" pitchFamily="50" charset="-128"/>
                        </a:rPr>
                        <a:t>Community Development and Urban Infrastructure</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lnSpc>
                          <a:spcPts val="1000"/>
                        </a:lnSpc>
                      </a:pPr>
                      <a:r>
                        <a:rPr lang="en-US" sz="1000" b="0" i="0" u="none" strike="noStrike" noProof="0" dirty="0">
                          <a:solidFill>
                            <a:srgbClr val="000000"/>
                          </a:solidFill>
                          <a:effectLst/>
                          <a:latin typeface="+mn-lt"/>
                          <a:ea typeface="BIZ UDPゴシック" panose="020B0400000000000000" pitchFamily="50" charset="-128"/>
                        </a:rPr>
                        <a:t>Net In-Migration Rate (vs. National)</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lnSpc>
                          <a:spcPts val="1000"/>
                        </a:lnSpc>
                      </a:pPr>
                      <a:r>
                        <a:rPr lang="en-US" sz="1000" b="0" i="0" u="none" strike="noStrike" noProof="0" dirty="0">
                          <a:solidFill>
                            <a:srgbClr val="000000"/>
                          </a:solidFill>
                          <a:effectLst/>
                          <a:latin typeface="+mn-lt"/>
                          <a:ea typeface="BIZ UDPゴシック" panose="020B0400000000000000" pitchFamily="50" charset="-128"/>
                        </a:rPr>
                        <a:t>2024: 0.19%</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028711"/>
                  </a:ext>
                </a:extLst>
              </a:tr>
              <a:tr h="173049">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2CC"/>
                    </a:solidFill>
                  </a:tcPr>
                </a:tc>
                <a:tc>
                  <a:txBody>
                    <a:bodyPr/>
                    <a:lstStyle/>
                    <a:p>
                      <a:pPr algn="l" fontAlgn="ctr">
                        <a:lnSpc>
                          <a:spcPts val="1000"/>
                        </a:lnSpc>
                      </a:pPr>
                      <a:r>
                        <a:rPr lang="en-US" sz="1000" b="0" i="0" u="none" strike="noStrike" noProof="0" dirty="0">
                          <a:solidFill>
                            <a:srgbClr val="000000"/>
                          </a:solidFill>
                          <a:effectLst/>
                          <a:latin typeface="+mn-lt"/>
                          <a:ea typeface="BIZ UDPゴシック" panose="020B0400000000000000" pitchFamily="50" charset="-128"/>
                        </a:rPr>
                        <a:t>Healthy Life Expectancy of Residents</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lnSpc>
                          <a:spcPts val="1000"/>
                        </a:lnSpc>
                      </a:pPr>
                      <a:r>
                        <a:rPr lang="en-US" sz="1000" b="0" i="0" u="none" strike="noStrike" noProof="0" dirty="0">
                          <a:solidFill>
                            <a:schemeClr val="tx1"/>
                          </a:solidFill>
                          <a:effectLst/>
                          <a:latin typeface="+mn-lt"/>
                          <a:ea typeface="BIZ UDPゴシック" panose="020B0400000000000000" pitchFamily="50" charset="-128"/>
                        </a:rPr>
                        <a:t>2022: Men — 71.77 years; Women — 74.95 years</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5549447"/>
                  </a:ext>
                </a:extLst>
              </a:tr>
              <a:tr h="173049">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2CC"/>
                    </a:solidFill>
                  </a:tcPr>
                </a:tc>
                <a:tc>
                  <a:txBody>
                    <a:bodyPr/>
                    <a:lstStyle/>
                    <a:p>
                      <a:pPr algn="l" fontAlgn="ctr">
                        <a:lnSpc>
                          <a:spcPts val="1000"/>
                        </a:lnSpc>
                      </a:pPr>
                      <a:r>
                        <a:rPr lang="en-US" sz="1000" b="0" i="0" u="none" strike="noStrike" noProof="0" dirty="0">
                          <a:solidFill>
                            <a:srgbClr val="000000"/>
                          </a:solidFill>
                          <a:effectLst/>
                          <a:latin typeface="+mn-lt"/>
                          <a:ea typeface="BIZ UDPゴシック" panose="020B0400000000000000" pitchFamily="50" charset="-128"/>
                        </a:rPr>
                        <a:t>Annual Takeoffs and Landings at Kansai International Airport</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lnSpc>
                          <a:spcPts val="1000"/>
                        </a:lnSpc>
                      </a:pPr>
                      <a:r>
                        <a:rPr lang="en-US" sz="1000" b="0" i="0" u="none" strike="noStrike" noProof="0" dirty="0">
                          <a:solidFill>
                            <a:schemeClr val="tx1"/>
                          </a:solidFill>
                          <a:effectLst/>
                          <a:latin typeface="+mn-lt"/>
                          <a:ea typeface="BIZ UDPゴシック" panose="020B0400000000000000" pitchFamily="50" charset="-128"/>
                        </a:rPr>
                        <a:t>FY2024: 199,000</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3637815"/>
                  </a:ext>
                </a:extLst>
              </a:tr>
              <a:tr h="0">
                <a:tc vMerge="1">
                  <a:txBody>
                    <a:bodyPr/>
                    <a:lstStyle/>
                    <a:p>
                      <a:endParaRPr kumimoji="1" lang="ja-JP" altLang="en-US"/>
                    </a:p>
                  </a:txBody>
                  <a:tcPr/>
                </a:tc>
                <a:tc>
                  <a:txBody>
                    <a:bodyPr/>
                    <a:lstStyle/>
                    <a:p>
                      <a:pPr algn="l" fontAlgn="ctr">
                        <a:lnSpc>
                          <a:spcPts val="1000"/>
                        </a:lnSpc>
                      </a:pPr>
                      <a:r>
                        <a:rPr lang="en-US" sz="1000" b="0" i="0" u="none" strike="noStrike" noProof="0" dirty="0">
                          <a:solidFill>
                            <a:srgbClr val="000000"/>
                          </a:solidFill>
                          <a:effectLst/>
                          <a:latin typeface="+mn-lt"/>
                          <a:ea typeface="BIZ UDPゴシック" panose="020B0400000000000000" pitchFamily="50" charset="-128"/>
                        </a:rPr>
                        <a:t>Number of Foreign Trade Containers Handled at Ports</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lnSpc>
                          <a:spcPts val="1000"/>
                        </a:lnSpc>
                      </a:pPr>
                      <a:r>
                        <a:rPr lang="en-US" sz="1000" b="0" i="0" u="none" strike="noStrike" noProof="0" dirty="0">
                          <a:solidFill>
                            <a:srgbClr val="000000"/>
                          </a:solidFill>
                          <a:effectLst/>
                          <a:latin typeface="+mn-lt"/>
                          <a:ea typeface="BIZ UDPゴシック" panose="020B0400000000000000" pitchFamily="50" charset="-128"/>
                        </a:rPr>
                        <a:t>2024: 2,038,318 TEU</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5615507"/>
                  </a:ext>
                </a:extLst>
              </a:tr>
            </a:tbl>
          </a:graphicData>
        </a:graphic>
      </p:graphicFrame>
      <p:sp>
        <p:nvSpPr>
          <p:cNvPr id="18" name="正方形/長方形 17">
            <a:extLst>
              <a:ext uri="{FF2B5EF4-FFF2-40B4-BE49-F238E27FC236}">
                <a16:creationId xmlns:a16="http://schemas.microsoft.com/office/drawing/2014/main" id="{07EDC2F3-167A-4AA0-A5F8-D816C3223552}"/>
              </a:ext>
            </a:extLst>
          </p:cNvPr>
          <p:cNvSpPr/>
          <p:nvPr/>
        </p:nvSpPr>
        <p:spPr>
          <a:xfrm>
            <a:off x="6593306" y="4430762"/>
            <a:ext cx="3089609" cy="149391"/>
          </a:xfrm>
          <a:prstGeom prst="rect">
            <a:avLst/>
          </a:prstGeom>
          <a:noFill/>
          <a:ln w="127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3975" tIns="53975" rIns="53975" bIns="53975" numCol="1" spcCol="0" rtlCol="0" fromWordArt="0" anchor="ctr" anchorCtr="0" forceAA="0" compatLnSpc="1">
            <a:prstTxWarp prst="textNoShape">
              <a:avLst/>
            </a:prstTxWarp>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sz="7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*Figures from the Osaka Urban Attraction Development Strategy 2030 (Draft)</a:t>
            </a:r>
          </a:p>
        </p:txBody>
      </p:sp>
      <p:sp>
        <p:nvSpPr>
          <p:cNvPr id="19" name="スライド番号プレースホルダー 3">
            <a:extLst>
              <a:ext uri="{FF2B5EF4-FFF2-40B4-BE49-F238E27FC236}">
                <a16:creationId xmlns:a16="http://schemas.microsoft.com/office/drawing/2014/main" id="{5E97DA86-C4C3-4FEC-9697-E2632F7E5BB0}"/>
              </a:ext>
            </a:extLst>
          </p:cNvPr>
          <p:cNvSpPr>
            <a:spLocks noGrp="1"/>
          </p:cNvSpPr>
          <p:nvPr>
            <p:ph type="sldNum" sz="quarter" idx="12"/>
          </p:nvPr>
        </p:nvSpPr>
        <p:spPr>
          <a:xfrm>
            <a:off x="7759342" y="6503540"/>
            <a:ext cx="222885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en-US" sz="1050" b="0" i="0" u="none" strike="noStrike" kern="1200" cap="none" spc="0" normalizeH="0" baseline="0" noProof="0" smtClean="0">
                <a:ln>
                  <a:noFill/>
                </a:ln>
                <a:solidFill>
                  <a:prstClr val="black">
                    <a:tint val="75000"/>
                  </a:prstClr>
                </a:solidFill>
                <a:effectLst/>
                <a:uLnTx/>
                <a:uFillTx/>
                <a:latin typeface="Calibri" panose="020F0502020204030204"/>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1" lang="en-US" sz="1050" b="0" i="0" u="none" strike="noStrike" kern="1200" cap="none" spc="0" normalizeH="0" baseline="0" noProof="0" dirty="0">
              <a:ln>
                <a:noFill/>
              </a:ln>
              <a:solidFill>
                <a:prstClr val="black">
                  <a:tint val="75000"/>
                </a:prstClr>
              </a:solidFill>
              <a:effectLst/>
              <a:uLnTx/>
              <a:uFillTx/>
              <a:latin typeface="Calibri" panose="020F0502020204030204"/>
              <a:ea typeface="BIZ UDPゴシック" panose="020B0400000000000000" pitchFamily="50" charset="-128"/>
              <a:cs typeface="+mn-cs"/>
            </a:endParaRPr>
          </a:p>
        </p:txBody>
      </p:sp>
    </p:spTree>
    <p:extLst>
      <p:ext uri="{BB962C8B-B14F-4D97-AF65-F5344CB8AC3E}">
        <p14:creationId xmlns:p14="http://schemas.microsoft.com/office/powerpoint/2010/main" val="17652158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正方形/長方形 61">
            <a:extLst>
              <a:ext uri="{FF2B5EF4-FFF2-40B4-BE49-F238E27FC236}">
                <a16:creationId xmlns:a16="http://schemas.microsoft.com/office/drawing/2014/main" id="{8FD89108-21B3-4D86-B172-2DFD5FAEF0A4}"/>
              </a:ext>
            </a:extLst>
          </p:cNvPr>
          <p:cNvSpPr/>
          <p:nvPr/>
        </p:nvSpPr>
        <p:spPr>
          <a:xfrm>
            <a:off x="81895" y="5375353"/>
            <a:ext cx="9720002" cy="826021"/>
          </a:xfrm>
          <a:prstGeom prst="rect">
            <a:avLst/>
          </a:prstGeom>
          <a:solidFill>
            <a:schemeClr val="accent6">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ct val="130000"/>
              </a:lnSpc>
              <a:spcBef>
                <a:spcPts val="0"/>
              </a:spcBef>
              <a:spcAft>
                <a:spcPts val="0"/>
              </a:spcAft>
              <a:buClrTx/>
              <a:buSzTx/>
              <a:buFontTx/>
              <a:buNone/>
              <a:tabLst/>
              <a:defRPr/>
            </a:pPr>
            <a:endParaRPr kumimoji="0" lang="en-US" sz="1400" b="1" i="0" u="none" strike="noStrike" kern="1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Times New Roman" panose="02020603050405020304" pitchFamily="18" charset="0"/>
            </a:endParaRPr>
          </a:p>
        </p:txBody>
      </p:sp>
      <p:sp>
        <p:nvSpPr>
          <p:cNvPr id="72" name="正方形/長方形 2">
            <a:extLst>
              <a:ext uri="{FF2B5EF4-FFF2-40B4-BE49-F238E27FC236}">
                <a16:creationId xmlns:a16="http://schemas.microsoft.com/office/drawing/2014/main" id="{942DE080-3099-420D-9CFA-A5357D7FF2FA}"/>
              </a:ext>
            </a:extLst>
          </p:cNvPr>
          <p:cNvSpPr/>
          <p:nvPr/>
        </p:nvSpPr>
        <p:spPr>
          <a:xfrm>
            <a:off x="81897" y="1294281"/>
            <a:ext cx="9724836" cy="2778036"/>
          </a:xfrm>
          <a:prstGeom prst="rect">
            <a:avLst/>
          </a:prstGeom>
          <a:solidFill>
            <a:schemeClr val="accent4">
              <a:lumMod val="20000"/>
              <a:lumOff val="80000"/>
            </a:schemeClr>
          </a:solidFill>
          <a:ln w="28575" cmpd="sng">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1"/>
          <a:lstStyle/>
          <a:p>
            <a:pPr marL="0" marR="0" lvl="0" indent="0" algn="l" defTabSz="653156" rtl="0" eaLnBrk="1" fontAlgn="auto" latinLnBrk="0" hangingPunct="1">
              <a:lnSpc>
                <a:spcPts val="1100"/>
              </a:lnSpc>
              <a:spcBef>
                <a:spcPts val="0"/>
              </a:spcBef>
              <a:spcAft>
                <a:spcPts val="0"/>
              </a:spcAft>
              <a:buClrTx/>
              <a:buSzTx/>
              <a:buFontTx/>
              <a:buNone/>
              <a:tabLst/>
              <a:defRPr/>
            </a:pPr>
            <a:r>
              <a:rPr kumimoji="1" lang="en-US" sz="10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　</a:t>
            </a:r>
          </a:p>
        </p:txBody>
      </p:sp>
      <p:sp>
        <p:nvSpPr>
          <p:cNvPr id="67" name="正方形/長方形 2">
            <a:extLst>
              <a:ext uri="{FF2B5EF4-FFF2-40B4-BE49-F238E27FC236}">
                <a16:creationId xmlns:a16="http://schemas.microsoft.com/office/drawing/2014/main" id="{F6B0D308-D5CB-4EC4-B6F7-2C771DAD37C4}"/>
              </a:ext>
            </a:extLst>
          </p:cNvPr>
          <p:cNvSpPr/>
          <p:nvPr/>
        </p:nvSpPr>
        <p:spPr>
          <a:xfrm>
            <a:off x="5056391" y="3099103"/>
            <a:ext cx="4608000" cy="900000"/>
          </a:xfrm>
          <a:prstGeom prst="rect">
            <a:avLst/>
          </a:prstGeom>
          <a:solidFill>
            <a:schemeClr val="bg1"/>
          </a:solidFill>
          <a:ln w="28575" cmpd="sng">
            <a:solidFill>
              <a:schemeClr val="accent5">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1"/>
          <a:lstStyle/>
          <a:p>
            <a:pPr marL="0" marR="0" lvl="0" indent="0" algn="l" defTabSz="653156" rtl="0" eaLnBrk="1" fontAlgn="auto" latinLnBrk="0" hangingPunct="1">
              <a:lnSpc>
                <a:spcPts val="1100"/>
              </a:lnSpc>
              <a:spcBef>
                <a:spcPts val="0"/>
              </a:spcBef>
              <a:spcAft>
                <a:spcPts val="0"/>
              </a:spcAft>
              <a:buClrTx/>
              <a:buSzTx/>
              <a:buFontTx/>
              <a:buNone/>
              <a:tabLst/>
              <a:defRPr/>
            </a:pPr>
            <a:endParaRPr kumimoji="1" lang="en-US" sz="105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endParaRPr>
          </a:p>
        </p:txBody>
      </p:sp>
      <p:sp>
        <p:nvSpPr>
          <p:cNvPr id="77" name="正方形/長方形 76">
            <a:extLst>
              <a:ext uri="{FF2B5EF4-FFF2-40B4-BE49-F238E27FC236}">
                <a16:creationId xmlns:a16="http://schemas.microsoft.com/office/drawing/2014/main" id="{09934567-92D9-45F6-B475-19E37C59B1F2}"/>
              </a:ext>
            </a:extLst>
          </p:cNvPr>
          <p:cNvSpPr/>
          <p:nvPr/>
        </p:nvSpPr>
        <p:spPr>
          <a:xfrm>
            <a:off x="5096093" y="3114441"/>
            <a:ext cx="4522951" cy="910660"/>
          </a:xfrm>
          <a:prstGeom prst="rect">
            <a:avLst/>
          </a:prstGeom>
          <a:noFill/>
          <a:ln w="127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3975" tIns="53975" rIns="0" bIns="53975" numCol="1" spcCol="0" rtlCol="0" fromWordArt="0" anchor="ctr" anchorCtr="0" forceAA="0" compatLnSpc="1">
            <a:prstTxWarp prst="textNoShape">
              <a:avLst/>
            </a:prstTxWarp>
            <a:noAutofit/>
          </a:bodyPr>
          <a:lstStyle/>
          <a:p>
            <a:pPr marL="0" marR="0" lvl="0" indent="0" algn="ctr" defTabSz="653156" rtl="0" eaLnBrk="1" fontAlgn="auto" latinLnBrk="0" hangingPunct="1">
              <a:lnSpc>
                <a:spcPts val="900"/>
              </a:lnSpc>
              <a:spcBef>
                <a:spcPts val="0"/>
              </a:spcBef>
              <a:spcAft>
                <a:spcPts val="0"/>
              </a:spcAft>
              <a:buClrTx/>
              <a:buSzTx/>
              <a:buFontTx/>
              <a:buNone/>
              <a:tabLst/>
              <a:defRPr/>
            </a:pPr>
            <a:r>
              <a:rPr kumimoji="1" lang="en-US" sz="9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A city where, through the implementation of cutting-edge technology, </a:t>
            </a:r>
            <a:br>
              <a:rPr kumimoji="1" lang="en-US" sz="9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br>
            <a:r>
              <a:rPr kumimoji="1" lang="en-US" sz="9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people can lead healthy and comfortable “lives”</a:t>
            </a:r>
          </a:p>
          <a:p>
            <a:pPr marL="171450" marR="0" lvl="0" indent="-171450" algn="l" defTabSz="653156" rtl="0" eaLnBrk="1" fontAlgn="auto" latinLnBrk="0" hangingPunct="1">
              <a:lnSpc>
                <a:spcPts val="900"/>
              </a:lnSpc>
              <a:spcBef>
                <a:spcPts val="400"/>
              </a:spcBef>
              <a:spcAft>
                <a:spcPts val="0"/>
              </a:spcAft>
              <a:buClrTx/>
              <a:buSzTx/>
              <a:buFont typeface="Wingdings" panose="05000000000000000000" pitchFamily="2" charset="2"/>
              <a:buChar char="Ø"/>
              <a:tabLst/>
              <a:defRPr/>
            </a:pPr>
            <a:r>
              <a:rPr kumimoji="1" lang="en-US" sz="9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Everyone can live active and fulfilling lives thanks to cutting-edge medical and care technologies</a:t>
            </a:r>
          </a:p>
          <a:p>
            <a:pPr marL="171450" marR="0" lvl="0" indent="-171450" algn="l" defTabSz="653156" rtl="0" eaLnBrk="1" fontAlgn="auto" latinLnBrk="0" hangingPunct="1">
              <a:lnSpc>
                <a:spcPts val="900"/>
              </a:lnSpc>
              <a:spcBef>
                <a:spcPts val="0"/>
              </a:spcBef>
              <a:spcAft>
                <a:spcPts val="0"/>
              </a:spcAft>
              <a:buClrTx/>
              <a:buSzTx/>
              <a:buFont typeface="Wingdings" panose="05000000000000000000" pitchFamily="2" charset="2"/>
              <a:buChar char="Ø"/>
              <a:tabLst/>
              <a:defRPr/>
            </a:pPr>
            <a:r>
              <a:rPr kumimoji="1" lang="en-US" sz="9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Autonomous vehicles and AAMs make convenient travel possible for anyone, anywhere</a:t>
            </a:r>
          </a:p>
          <a:p>
            <a:pPr marL="171450" marR="0" lvl="0" indent="-171450" algn="l" defTabSz="653156" rtl="0" eaLnBrk="1" fontAlgn="auto" latinLnBrk="0" hangingPunct="1">
              <a:lnSpc>
                <a:spcPts val="900"/>
              </a:lnSpc>
              <a:spcBef>
                <a:spcPts val="0"/>
              </a:spcBef>
              <a:spcAft>
                <a:spcPts val="0"/>
              </a:spcAft>
              <a:buClrTx/>
              <a:buSzTx/>
              <a:buFont typeface="Wingdings" panose="05000000000000000000" pitchFamily="2" charset="2"/>
              <a:buChar char="Ø"/>
              <a:tabLst/>
              <a:defRPr/>
            </a:pPr>
            <a:r>
              <a:rPr kumimoji="1" lang="en-US" sz="9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Next-generation digital services are introduced, making administrative procedures more convenient</a:t>
            </a:r>
          </a:p>
        </p:txBody>
      </p:sp>
      <p:sp>
        <p:nvSpPr>
          <p:cNvPr id="49" name="正方形/長方形 48">
            <a:extLst>
              <a:ext uri="{FF2B5EF4-FFF2-40B4-BE49-F238E27FC236}">
                <a16:creationId xmlns:a16="http://schemas.microsoft.com/office/drawing/2014/main" id="{AADC2A23-D826-497F-876F-8EC4839E391F}"/>
              </a:ext>
            </a:extLst>
          </p:cNvPr>
          <p:cNvSpPr/>
          <p:nvPr/>
        </p:nvSpPr>
        <p:spPr>
          <a:xfrm>
            <a:off x="-101161" y="85452"/>
            <a:ext cx="9906000" cy="400110"/>
          </a:xfrm>
          <a:prstGeom prst="rect">
            <a:avLst/>
          </a:prstGeom>
          <a:noFill/>
        </p:spPr>
        <p:txBody>
          <a:bodyPr wrap="square">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sz="2000" b="1" i="0" u="none" strike="noStrike" kern="1200" cap="none" spc="0" normalizeH="0" baseline="0" noProof="0" dirty="0">
                <a:ln>
                  <a:noFill/>
                </a:ln>
                <a:solidFill>
                  <a:prstClr val="white"/>
                </a:solidFill>
                <a:effectLst/>
                <a:uLnTx/>
                <a:uFillTx/>
                <a:latin typeface="Calibri" panose="020F0502020204030204"/>
                <a:ea typeface="HGS創英角ｺﾞｼｯｸUB" panose="020B0900000000000000" pitchFamily="50" charset="-128"/>
                <a:cs typeface="+mn-cs"/>
              </a:rPr>
              <a:t>　 2(2). Establishing Indicators for Beyond EXPO 2025 (Subjective Indicators / Well-Being)</a:t>
            </a:r>
            <a:endParaRPr kumimoji="1" lang="en-US" sz="1600" b="1" i="0" u="none" strike="noStrike" kern="1200" cap="none" spc="0" normalizeH="0" baseline="0" noProof="0" dirty="0">
              <a:ln>
                <a:noFill/>
              </a:ln>
              <a:solidFill>
                <a:prstClr val="white"/>
              </a:solidFill>
              <a:effectLst/>
              <a:uLnTx/>
              <a:uFillTx/>
              <a:latin typeface="Calibri" panose="020F0502020204030204"/>
              <a:ea typeface="HGS創英角ｺﾞｼｯｸUB" panose="020B0900000000000000" pitchFamily="50" charset="-128"/>
              <a:cs typeface="+mn-cs"/>
            </a:endParaRPr>
          </a:p>
        </p:txBody>
      </p:sp>
      <p:sp>
        <p:nvSpPr>
          <p:cNvPr id="65" name="正方形/長方形 2">
            <a:extLst>
              <a:ext uri="{FF2B5EF4-FFF2-40B4-BE49-F238E27FC236}">
                <a16:creationId xmlns:a16="http://schemas.microsoft.com/office/drawing/2014/main" id="{713E14DB-1F84-4D44-9C29-6CA884DC5A57}"/>
              </a:ext>
            </a:extLst>
          </p:cNvPr>
          <p:cNvSpPr/>
          <p:nvPr/>
        </p:nvSpPr>
        <p:spPr>
          <a:xfrm>
            <a:off x="5039990" y="2021797"/>
            <a:ext cx="4606870" cy="900000"/>
          </a:xfrm>
          <a:prstGeom prst="rect">
            <a:avLst/>
          </a:prstGeom>
          <a:solidFill>
            <a:schemeClr val="bg1"/>
          </a:solidFill>
          <a:ln w="28575" cmpd="sng">
            <a:solidFill>
              <a:schemeClr val="accent2">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1"/>
          <a:lstStyle/>
          <a:p>
            <a:pPr marL="0" marR="0" lvl="0" indent="0" algn="l" defTabSz="653156" rtl="0" eaLnBrk="1" fontAlgn="auto" latinLnBrk="0" hangingPunct="1">
              <a:lnSpc>
                <a:spcPts val="1100"/>
              </a:lnSpc>
              <a:spcBef>
                <a:spcPts val="0"/>
              </a:spcBef>
              <a:spcAft>
                <a:spcPts val="0"/>
              </a:spcAft>
              <a:buClrTx/>
              <a:buSzTx/>
              <a:buFontTx/>
              <a:buNone/>
              <a:tabLst/>
              <a:defRPr/>
            </a:pPr>
            <a:r>
              <a:rPr kumimoji="1" lang="en-US" sz="105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　</a:t>
            </a:r>
          </a:p>
        </p:txBody>
      </p:sp>
      <p:sp>
        <p:nvSpPr>
          <p:cNvPr id="66" name="正方形/長方形 2">
            <a:extLst>
              <a:ext uri="{FF2B5EF4-FFF2-40B4-BE49-F238E27FC236}">
                <a16:creationId xmlns:a16="http://schemas.microsoft.com/office/drawing/2014/main" id="{E0437F19-0539-41A7-BB07-4522E39B72B6}"/>
              </a:ext>
            </a:extLst>
          </p:cNvPr>
          <p:cNvSpPr/>
          <p:nvPr/>
        </p:nvSpPr>
        <p:spPr>
          <a:xfrm>
            <a:off x="5042440" y="1898897"/>
            <a:ext cx="4601971" cy="108000"/>
          </a:xfrm>
          <a:prstGeom prst="rect">
            <a:avLst/>
          </a:prstGeom>
          <a:solidFill>
            <a:schemeClr val="accent2">
              <a:lumMod val="60000"/>
              <a:lumOff val="40000"/>
            </a:schemeClr>
          </a:solidFill>
          <a:ln w="28575" cmpd="sng">
            <a:solidFill>
              <a:schemeClr val="accent2">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marL="0" marR="0" lvl="0" indent="0" algn="ctr" defTabSz="653156" rtl="0" eaLnBrk="1" fontAlgn="auto" latinLnBrk="0" hangingPunct="1">
              <a:lnSpc>
                <a:spcPct val="100000"/>
              </a:lnSpc>
              <a:spcBef>
                <a:spcPts val="0"/>
              </a:spcBef>
              <a:spcAft>
                <a:spcPts val="0"/>
              </a:spcAft>
              <a:buClrTx/>
              <a:buSzTx/>
              <a:buFontTx/>
              <a:buNone/>
              <a:tabLst/>
              <a:defRPr/>
            </a:pPr>
            <a:r>
              <a:rPr kumimoji="1" lang="en-US" sz="1100" b="1" i="0" u="none" strike="noStrike" kern="12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HGP創英角ｺﾞｼｯｸUB" panose="020B0900000000000000" pitchFamily="50" charset="-128"/>
              </a:rPr>
              <a:t>Excitement</a:t>
            </a:r>
          </a:p>
        </p:txBody>
      </p:sp>
      <p:sp>
        <p:nvSpPr>
          <p:cNvPr id="68" name="正方形/長方形 2">
            <a:extLst>
              <a:ext uri="{FF2B5EF4-FFF2-40B4-BE49-F238E27FC236}">
                <a16:creationId xmlns:a16="http://schemas.microsoft.com/office/drawing/2014/main" id="{755C013A-D0A1-43F1-804B-A7902A83D907}"/>
              </a:ext>
            </a:extLst>
          </p:cNvPr>
          <p:cNvSpPr/>
          <p:nvPr/>
        </p:nvSpPr>
        <p:spPr>
          <a:xfrm>
            <a:off x="5053056" y="2969211"/>
            <a:ext cx="4601971" cy="108000"/>
          </a:xfrm>
          <a:prstGeom prst="rect">
            <a:avLst/>
          </a:prstGeom>
          <a:solidFill>
            <a:schemeClr val="accent5">
              <a:lumMod val="60000"/>
              <a:lumOff val="40000"/>
            </a:schemeClr>
          </a:solidFill>
          <a:ln w="28575" cmpd="sng">
            <a:solidFill>
              <a:schemeClr val="accent5">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marL="0" marR="0" lvl="0" indent="0" algn="ctr" defTabSz="653156" rtl="0" eaLnBrk="1" fontAlgn="auto" latinLnBrk="0" hangingPunct="1">
              <a:lnSpc>
                <a:spcPct val="100000"/>
              </a:lnSpc>
              <a:spcBef>
                <a:spcPts val="0"/>
              </a:spcBef>
              <a:spcAft>
                <a:spcPts val="0"/>
              </a:spcAft>
              <a:buClrTx/>
              <a:buSzTx/>
              <a:buFontTx/>
              <a:buNone/>
              <a:tabLst/>
              <a:defRPr/>
            </a:pPr>
            <a:r>
              <a:rPr kumimoji="1" lang="en-US" sz="1100" b="1" i="0" u="none" strike="noStrike" kern="12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HGP創英角ｺﾞｼｯｸUB" panose="020B0900000000000000" pitchFamily="50" charset="-128"/>
              </a:rPr>
              <a:t>Life</a:t>
            </a:r>
          </a:p>
        </p:txBody>
      </p:sp>
      <p:sp>
        <p:nvSpPr>
          <p:cNvPr id="69" name="正方形/長方形 2">
            <a:extLst>
              <a:ext uri="{FF2B5EF4-FFF2-40B4-BE49-F238E27FC236}">
                <a16:creationId xmlns:a16="http://schemas.microsoft.com/office/drawing/2014/main" id="{289F1A80-7590-4652-BBC0-E3FC74F73EC0}"/>
              </a:ext>
            </a:extLst>
          </p:cNvPr>
          <p:cNvSpPr/>
          <p:nvPr/>
        </p:nvSpPr>
        <p:spPr>
          <a:xfrm>
            <a:off x="248770" y="3072856"/>
            <a:ext cx="4608000" cy="900000"/>
          </a:xfrm>
          <a:prstGeom prst="rect">
            <a:avLst/>
          </a:prstGeom>
          <a:solidFill>
            <a:schemeClr val="bg1"/>
          </a:solidFill>
          <a:ln w="28575" cmpd="sng">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1"/>
          <a:lstStyle/>
          <a:p>
            <a:pPr marL="0" marR="0" lvl="0" indent="0" algn="l" defTabSz="653156" rtl="0" eaLnBrk="1" fontAlgn="auto" latinLnBrk="0" hangingPunct="1">
              <a:lnSpc>
                <a:spcPts val="1100"/>
              </a:lnSpc>
              <a:spcBef>
                <a:spcPts val="0"/>
              </a:spcBef>
              <a:spcAft>
                <a:spcPts val="0"/>
              </a:spcAft>
              <a:buClrTx/>
              <a:buSzTx/>
              <a:buFontTx/>
              <a:buNone/>
              <a:tabLst/>
              <a:defRPr/>
            </a:pPr>
            <a:endParaRPr kumimoji="1" lang="en-US" sz="105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endParaRPr>
          </a:p>
        </p:txBody>
      </p:sp>
      <p:sp>
        <p:nvSpPr>
          <p:cNvPr id="70" name="正方形/長方形 2">
            <a:extLst>
              <a:ext uri="{FF2B5EF4-FFF2-40B4-BE49-F238E27FC236}">
                <a16:creationId xmlns:a16="http://schemas.microsoft.com/office/drawing/2014/main" id="{D490D417-52B1-4DB4-B8F1-B2C182F71385}"/>
              </a:ext>
            </a:extLst>
          </p:cNvPr>
          <p:cNvSpPr/>
          <p:nvPr/>
        </p:nvSpPr>
        <p:spPr>
          <a:xfrm>
            <a:off x="258135" y="2959941"/>
            <a:ext cx="4601971" cy="108000"/>
          </a:xfrm>
          <a:prstGeom prst="rect">
            <a:avLst/>
          </a:prstGeom>
          <a:solidFill>
            <a:schemeClr val="accent6">
              <a:lumMod val="60000"/>
              <a:lumOff val="40000"/>
            </a:schemeClr>
          </a:solidFill>
          <a:ln w="28575" cmpd="sng">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marL="0" marR="0" lvl="0" indent="0" algn="ctr" defTabSz="653156" rtl="0" eaLnBrk="1" fontAlgn="auto" latinLnBrk="0" hangingPunct="1">
              <a:lnSpc>
                <a:spcPct val="100000"/>
              </a:lnSpc>
              <a:spcBef>
                <a:spcPts val="0"/>
              </a:spcBef>
              <a:spcAft>
                <a:spcPts val="0"/>
              </a:spcAft>
              <a:buClrTx/>
              <a:buSzTx/>
              <a:buFontTx/>
              <a:buNone/>
              <a:tabLst/>
              <a:defRPr/>
            </a:pPr>
            <a:r>
              <a:rPr kumimoji="1" lang="en-US" sz="1100" b="1" i="0" u="none" strike="noStrike" kern="12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HGP創英角ｺﾞｼｯｸUB" panose="020B0900000000000000" pitchFamily="50" charset="-128"/>
              </a:rPr>
              <a:t>Friendly</a:t>
            </a:r>
          </a:p>
        </p:txBody>
      </p:sp>
      <p:sp>
        <p:nvSpPr>
          <p:cNvPr id="73" name="正方形/長方形 2">
            <a:extLst>
              <a:ext uri="{FF2B5EF4-FFF2-40B4-BE49-F238E27FC236}">
                <a16:creationId xmlns:a16="http://schemas.microsoft.com/office/drawing/2014/main" id="{DFBF68EA-E289-4796-9233-98A97B95407C}"/>
              </a:ext>
            </a:extLst>
          </p:cNvPr>
          <p:cNvSpPr/>
          <p:nvPr/>
        </p:nvSpPr>
        <p:spPr>
          <a:xfrm>
            <a:off x="99267" y="1309791"/>
            <a:ext cx="9680595" cy="209107"/>
          </a:xfrm>
          <a:prstGeom prst="rect">
            <a:avLst/>
          </a:prstGeom>
          <a:solidFill>
            <a:srgbClr val="FFC000"/>
          </a:solidFill>
          <a:ln w="28575" cmpd="sng">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marL="0" marR="0" lvl="0" indent="0" algn="ctr" defTabSz="653156" rtl="0" eaLnBrk="1" fontAlgn="auto" latinLnBrk="0" hangingPunct="1">
              <a:lnSpc>
                <a:spcPct val="100000"/>
              </a:lnSpc>
              <a:spcBef>
                <a:spcPts val="0"/>
              </a:spcBef>
              <a:spcAft>
                <a:spcPts val="0"/>
              </a:spcAft>
              <a:buClrTx/>
              <a:buSzTx/>
              <a:buFontTx/>
              <a:buNone/>
              <a:tabLst/>
              <a:defRPr/>
            </a:pPr>
            <a:r>
              <a:rPr kumimoji="1" lang="en-US" sz="1400" b="1" i="0" u="none" strike="noStrike" kern="12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HGP創英角ｺﾞｼｯｸUB" panose="020B0900000000000000" pitchFamily="50" charset="-128"/>
              </a:rPr>
              <a:t>Enhancing Well-Being (Toward a Leading Well-Being City)</a:t>
            </a:r>
          </a:p>
        </p:txBody>
      </p:sp>
      <p:sp>
        <p:nvSpPr>
          <p:cNvPr id="76" name="正方形/長方形 75">
            <a:extLst>
              <a:ext uri="{FF2B5EF4-FFF2-40B4-BE49-F238E27FC236}">
                <a16:creationId xmlns:a16="http://schemas.microsoft.com/office/drawing/2014/main" id="{5C083F61-F56B-4F9C-BFFB-CD637F9DCDB2}"/>
              </a:ext>
            </a:extLst>
          </p:cNvPr>
          <p:cNvSpPr/>
          <p:nvPr/>
        </p:nvSpPr>
        <p:spPr>
          <a:xfrm>
            <a:off x="5079239" y="2107275"/>
            <a:ext cx="4601971" cy="745176"/>
          </a:xfrm>
          <a:prstGeom prst="rect">
            <a:avLst/>
          </a:prstGeom>
          <a:noFill/>
          <a:ln w="127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3975" tIns="53975" rIns="53975" bIns="53975" numCol="1" spcCol="0" rtlCol="0" fromWordArt="0" anchor="ctr" anchorCtr="0" forceAA="0" compatLnSpc="1">
            <a:prstTxWarp prst="textNoShape">
              <a:avLst/>
            </a:prstTxWarp>
            <a:noAutofit/>
          </a:bodyPr>
          <a:lstStyle/>
          <a:p>
            <a:pPr marL="0" marR="0" lvl="0" indent="0" algn="ctr" defTabSz="653156" rtl="0" eaLnBrk="1" fontAlgn="auto" latinLnBrk="0" hangingPunct="1">
              <a:lnSpc>
                <a:spcPts val="1100"/>
              </a:lnSpc>
              <a:spcBef>
                <a:spcPts val="0"/>
              </a:spcBef>
              <a:spcAft>
                <a:spcPts val="0"/>
              </a:spcAft>
              <a:buClrTx/>
              <a:buSzTx/>
              <a:buFontTx/>
              <a:buNone/>
              <a:tabLst/>
              <a:defRPr/>
            </a:pPr>
            <a:r>
              <a:rPr kumimoji="1" lang="en-US" sz="9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A city of “excitement” powered by world-class entertainment, history, and abundant nature</a:t>
            </a:r>
          </a:p>
          <a:p>
            <a:pPr marL="171450" marR="0" lvl="0" indent="-171450" algn="l" defTabSz="653156" rtl="0" eaLnBrk="1" fontAlgn="auto" latinLnBrk="0" hangingPunct="1">
              <a:lnSpc>
                <a:spcPts val="1100"/>
              </a:lnSpc>
              <a:spcBef>
                <a:spcPts val="600"/>
              </a:spcBef>
              <a:spcAft>
                <a:spcPts val="0"/>
              </a:spcAft>
              <a:buClrTx/>
              <a:buSzTx/>
              <a:buFont typeface="Wingdings" panose="05000000000000000000" pitchFamily="2" charset="2"/>
              <a:buChar char="Ø"/>
              <a:tabLst/>
              <a:defRPr/>
            </a:pPr>
            <a:r>
              <a:rPr kumimoji="1" lang="en-US" sz="9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People can enjoy world-class entertainment and content as part of everyday life</a:t>
            </a:r>
          </a:p>
          <a:p>
            <a:pPr marL="171450" marR="0" lvl="0" indent="-171450" algn="l" defTabSz="653156" rtl="0" eaLnBrk="1" fontAlgn="auto" latinLnBrk="0" hangingPunct="1">
              <a:lnSpc>
                <a:spcPts val="1100"/>
              </a:lnSpc>
              <a:spcBef>
                <a:spcPts val="0"/>
              </a:spcBef>
              <a:spcAft>
                <a:spcPts val="0"/>
              </a:spcAft>
              <a:buClrTx/>
              <a:buSzTx/>
              <a:buFont typeface="Wingdings" panose="05000000000000000000" pitchFamily="2" charset="2"/>
              <a:buChar char="Ø"/>
              <a:tabLst/>
              <a:defRPr/>
            </a:pPr>
            <a:r>
              <a:rPr kumimoji="1" lang="en-US" sz="9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Both domestic and international visitors can enjoy the prefecture’s rich culture and historical heritage, cuisine, and the nature of all four seasons</a:t>
            </a:r>
          </a:p>
        </p:txBody>
      </p:sp>
      <p:sp>
        <p:nvSpPr>
          <p:cNvPr id="78" name="正方形/長方形 77">
            <a:extLst>
              <a:ext uri="{FF2B5EF4-FFF2-40B4-BE49-F238E27FC236}">
                <a16:creationId xmlns:a16="http://schemas.microsoft.com/office/drawing/2014/main" id="{E8CAC2DD-6501-4B60-958B-E3D4556D5BEE}"/>
              </a:ext>
            </a:extLst>
          </p:cNvPr>
          <p:cNvSpPr/>
          <p:nvPr/>
        </p:nvSpPr>
        <p:spPr>
          <a:xfrm>
            <a:off x="252106" y="3077212"/>
            <a:ext cx="4610449" cy="921892"/>
          </a:xfrm>
          <a:prstGeom prst="rect">
            <a:avLst/>
          </a:prstGeom>
          <a:noFill/>
          <a:ln w="127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3975" tIns="53975" rIns="53975" bIns="53975" numCol="1" spcCol="0" rtlCol="0" fromWordArt="0" anchor="ctr" anchorCtr="0" forceAA="0" compatLnSpc="1">
            <a:prstTxWarp prst="textNoShape">
              <a:avLst/>
            </a:prstTxWarp>
            <a:noAutofit/>
          </a:bodyPr>
          <a:lstStyle/>
          <a:p>
            <a:pPr marL="0" marR="0" lvl="0" indent="0" algn="ctr" defTabSz="653156" rtl="0" eaLnBrk="1" fontAlgn="auto" latinLnBrk="0" hangingPunct="1">
              <a:lnSpc>
                <a:spcPts val="900"/>
              </a:lnSpc>
              <a:spcBef>
                <a:spcPts val="0"/>
              </a:spcBef>
              <a:spcAft>
                <a:spcPts val="600"/>
              </a:spcAft>
              <a:buClrTx/>
              <a:buSzTx/>
              <a:buFontTx/>
              <a:buNone/>
              <a:tabLst/>
              <a:defRPr/>
            </a:pPr>
            <a:r>
              <a:rPr kumimoji="1" lang="en-US" sz="9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A “friendly” city filled with compassion across the prefecture, </a:t>
            </a:r>
            <a:br>
              <a:rPr kumimoji="1" lang="en-US" sz="9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br>
            <a:r>
              <a:rPr kumimoji="1" lang="en-US" sz="9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where everyone can live as their authentic self</a:t>
            </a:r>
            <a:endParaRPr kumimoji="1" lang="en-US" sz="10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endParaRPr>
          </a:p>
          <a:p>
            <a:pPr marL="171450" marR="0" lvl="0" indent="-171450" algn="l" defTabSz="653156" rtl="0" eaLnBrk="1" fontAlgn="auto" latinLnBrk="0" hangingPunct="1">
              <a:lnSpc>
                <a:spcPts val="1100"/>
              </a:lnSpc>
              <a:spcBef>
                <a:spcPts val="0"/>
              </a:spcBef>
              <a:spcAft>
                <a:spcPts val="0"/>
              </a:spcAft>
              <a:buClrTx/>
              <a:buSzTx/>
              <a:buFont typeface="Wingdings" panose="05000000000000000000" pitchFamily="2" charset="2"/>
              <a:buChar char="Ø"/>
              <a:tabLst/>
              <a:defRPr/>
            </a:pPr>
            <a:r>
              <a:rPr kumimoji="1" lang="en-US" sz="9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Every individual is respected and can live with peace of mind, regardless of gender, age, nationality, or disability</a:t>
            </a:r>
          </a:p>
          <a:p>
            <a:pPr marL="171450" marR="0" lvl="0" indent="-171450" algn="l" defTabSz="653156" rtl="0" eaLnBrk="1" fontAlgn="auto" latinLnBrk="0" hangingPunct="1">
              <a:lnSpc>
                <a:spcPts val="1100"/>
              </a:lnSpc>
              <a:spcBef>
                <a:spcPts val="0"/>
              </a:spcBef>
              <a:spcAft>
                <a:spcPts val="0"/>
              </a:spcAft>
              <a:buClrTx/>
              <a:buSzTx/>
              <a:buFont typeface="Wingdings" panose="05000000000000000000" pitchFamily="2" charset="2"/>
              <a:buChar char="Ø"/>
              <a:tabLst/>
              <a:defRPr/>
            </a:pPr>
            <a:r>
              <a:rPr kumimoji="1" lang="en-US" sz="9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A culture of mutual support and human connection is widespread</a:t>
            </a:r>
          </a:p>
        </p:txBody>
      </p:sp>
      <p:sp>
        <p:nvSpPr>
          <p:cNvPr id="79" name="正方形/長方形 78">
            <a:extLst>
              <a:ext uri="{FF2B5EF4-FFF2-40B4-BE49-F238E27FC236}">
                <a16:creationId xmlns:a16="http://schemas.microsoft.com/office/drawing/2014/main" id="{FDFD301D-794C-41CA-8C8A-56FDD2E579ED}"/>
              </a:ext>
            </a:extLst>
          </p:cNvPr>
          <p:cNvSpPr/>
          <p:nvPr/>
        </p:nvSpPr>
        <p:spPr>
          <a:xfrm>
            <a:off x="2479287" y="1583341"/>
            <a:ext cx="5929933" cy="240297"/>
          </a:xfrm>
          <a:prstGeom prst="rect">
            <a:avLst/>
          </a:prstGeom>
          <a:noFill/>
          <a:ln w="127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3975" tIns="53975" rIns="53975" bIns="53975" numCol="1" spcCol="0" rtlCol="0" fromWordArt="0" anchor="ctr" anchorCtr="0" forceAA="0" compatLnSpc="1">
            <a:prstTxWarp prst="textNoShape">
              <a:avLst/>
            </a:prstTxWarp>
            <a:noAutofit/>
          </a:bodyPr>
          <a:lstStyle/>
          <a:p>
            <a:pPr marL="171450" marR="0" lvl="0" indent="-171450" algn="l" defTabSz="653156" rtl="0" eaLnBrk="1" fontAlgn="auto" latinLnBrk="0" hangingPunct="1">
              <a:lnSpc>
                <a:spcPts val="1200"/>
              </a:lnSpc>
              <a:spcBef>
                <a:spcPts val="0"/>
              </a:spcBef>
              <a:spcAft>
                <a:spcPts val="0"/>
              </a:spcAft>
              <a:buClrTx/>
              <a:buSzTx/>
              <a:buFont typeface="Wingdings" panose="05000000000000000000" pitchFamily="2" charset="2"/>
              <a:buChar char="Ø"/>
              <a:tabLst/>
              <a:defRPr/>
            </a:pPr>
            <a:r>
              <a:rPr kumimoji="1" lang="en-US" sz="10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Through Beyond EXPO 2025, Osaka achieves sustainable growth and development</a:t>
            </a:r>
          </a:p>
          <a:p>
            <a:pPr marL="0" marR="0" lvl="0" indent="0" algn="l" defTabSz="653156" rtl="0" eaLnBrk="1" fontAlgn="auto" latinLnBrk="0" hangingPunct="1">
              <a:lnSpc>
                <a:spcPts val="1200"/>
              </a:lnSpc>
              <a:spcBef>
                <a:spcPts val="0"/>
              </a:spcBef>
              <a:spcAft>
                <a:spcPts val="0"/>
              </a:spcAft>
              <a:buClrTx/>
              <a:buSzTx/>
              <a:buFontTx/>
              <a:buNone/>
              <a:tabLst/>
              <a:defRPr/>
            </a:pPr>
            <a:r>
              <a:rPr kumimoji="1" lang="en-US" sz="10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　　and residents enjoy richer lives — a future in which residents’ well-being is enhanced</a:t>
            </a:r>
          </a:p>
        </p:txBody>
      </p:sp>
      <p:sp>
        <p:nvSpPr>
          <p:cNvPr id="28" name="テキスト ボックス 27">
            <a:extLst>
              <a:ext uri="{FF2B5EF4-FFF2-40B4-BE49-F238E27FC236}">
                <a16:creationId xmlns:a16="http://schemas.microsoft.com/office/drawing/2014/main" id="{2B260BA4-3BC8-4E1A-B321-E2FA4CEC0929}"/>
              </a:ext>
            </a:extLst>
          </p:cNvPr>
          <p:cNvSpPr txBox="1"/>
          <p:nvPr/>
        </p:nvSpPr>
        <p:spPr>
          <a:xfrm>
            <a:off x="81896" y="594049"/>
            <a:ext cx="9720000" cy="371429"/>
          </a:xfrm>
          <a:prstGeom prst="rect">
            <a:avLst/>
          </a:prstGeom>
          <a:solidFill>
            <a:schemeClr val="bg1">
              <a:lumMod val="85000"/>
            </a:schemeClr>
          </a:solidFill>
        </p:spPr>
        <p:txBody>
          <a:bodyPr wrap="square" rtlCol="0" anchor="ctr" anchorCtr="0">
            <a:noAutofit/>
          </a:bodyPr>
          <a:lstStyle>
            <a:defPPr>
              <a:defRPr lang="en-US"/>
            </a:defPPr>
            <a:lvl1pPr marL="285750" marR="0" lvl="0" indent="-285750" fontAlgn="auto">
              <a:lnSpc>
                <a:spcPct val="120000"/>
              </a:lnSpc>
              <a:spcBef>
                <a:spcPts val="0"/>
              </a:spcBef>
              <a:spcAft>
                <a:spcPts val="0"/>
              </a:spcAft>
              <a:buClrTx/>
              <a:buSzTx/>
              <a:buFont typeface="BIZ UDPゴシック" panose="020B0400000000000000" pitchFamily="50" charset="-128"/>
              <a:buChar char="○"/>
              <a:tabLst/>
              <a:defRPr kumimoji="1" sz="1200" b="1" i="0" u="none" strike="noStrike" cap="none" spc="0" normalizeH="0" baseline="0">
                <a:ln>
                  <a:noFill/>
                </a:ln>
                <a:solidFill>
                  <a:prstClr val="black"/>
                </a:solidFill>
                <a:effectLst/>
                <a:uLnTx/>
                <a:uFillTx/>
                <a:latin typeface="BIZ UDPゴシック" panose="020B0400000000000000" pitchFamily="50" charset="-128"/>
                <a:ea typeface="BIZ UDPゴシック" panose="020B0400000000000000" pitchFamily="50" charset="-128"/>
              </a:defRPr>
            </a:lvl1pPr>
          </a:lstStyle>
          <a:p>
            <a:pPr marL="177800" marR="0" lvl="0" indent="-177800" algn="l" defTabSz="457200" rtl="0" eaLnBrk="1" fontAlgn="auto" latinLnBrk="0" hangingPunct="1">
              <a:lnSpc>
                <a:spcPts val="1000"/>
              </a:lnSpc>
              <a:spcBef>
                <a:spcPts val="0"/>
              </a:spcBef>
              <a:spcAft>
                <a:spcPts val="0"/>
              </a:spcAft>
              <a:buClrTx/>
              <a:buSzTx/>
              <a:buFont typeface="BIZ UDPゴシック" panose="020B0400000000000000" pitchFamily="50" charset="-128"/>
              <a:buChar char="○"/>
              <a:tabLst/>
              <a:defRPr/>
            </a:pPr>
            <a:r>
              <a:rPr kumimoji="1" lang="en-US" sz="9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By continually tracking how Osaka’s city and lifestyle are transformed by sustainable growth and improved daily life, and how those changes affect residents’ lived experience, we will work to enhance residents’ happiness (Well-Being).</a:t>
            </a:r>
          </a:p>
        </p:txBody>
      </p:sp>
      <p:sp>
        <p:nvSpPr>
          <p:cNvPr id="63" name="正方形/長方形 2">
            <a:extLst>
              <a:ext uri="{FF2B5EF4-FFF2-40B4-BE49-F238E27FC236}">
                <a16:creationId xmlns:a16="http://schemas.microsoft.com/office/drawing/2014/main" id="{21EF1C1F-4992-4F5E-AA4E-C416EC268044}"/>
              </a:ext>
            </a:extLst>
          </p:cNvPr>
          <p:cNvSpPr/>
          <p:nvPr/>
        </p:nvSpPr>
        <p:spPr>
          <a:xfrm>
            <a:off x="242741" y="2015836"/>
            <a:ext cx="4608000" cy="900000"/>
          </a:xfrm>
          <a:prstGeom prst="rect">
            <a:avLst/>
          </a:prstGeom>
          <a:solidFill>
            <a:schemeClr val="bg1"/>
          </a:solidFill>
          <a:ln w="28575" cmpd="sng">
            <a:solidFill>
              <a:schemeClr val="accent4">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1"/>
          <a:lstStyle/>
          <a:p>
            <a:pPr marL="0" marR="0" lvl="0" indent="0" algn="l" defTabSz="653156" rtl="0" eaLnBrk="1" fontAlgn="auto" latinLnBrk="0" hangingPunct="1">
              <a:lnSpc>
                <a:spcPts val="1100"/>
              </a:lnSpc>
              <a:spcBef>
                <a:spcPts val="0"/>
              </a:spcBef>
              <a:spcAft>
                <a:spcPts val="0"/>
              </a:spcAft>
              <a:buClrTx/>
              <a:buSzTx/>
              <a:buFontTx/>
              <a:buNone/>
              <a:tabLst/>
              <a:defRPr/>
            </a:pPr>
            <a:r>
              <a:rPr kumimoji="1" lang="en-US" sz="105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　</a:t>
            </a:r>
          </a:p>
        </p:txBody>
      </p:sp>
      <p:sp>
        <p:nvSpPr>
          <p:cNvPr id="75" name="正方形/長方形 74">
            <a:extLst>
              <a:ext uri="{FF2B5EF4-FFF2-40B4-BE49-F238E27FC236}">
                <a16:creationId xmlns:a16="http://schemas.microsoft.com/office/drawing/2014/main" id="{8CBE231E-E792-4671-9D9B-91ED58C54AE0}"/>
              </a:ext>
            </a:extLst>
          </p:cNvPr>
          <p:cNvSpPr/>
          <p:nvPr/>
        </p:nvSpPr>
        <p:spPr>
          <a:xfrm>
            <a:off x="288905" y="2125991"/>
            <a:ext cx="4625563" cy="714992"/>
          </a:xfrm>
          <a:prstGeom prst="rect">
            <a:avLst/>
          </a:prstGeom>
          <a:noFill/>
          <a:ln w="127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3975" tIns="53975" rIns="53975" bIns="53975" numCol="1" spcCol="0" rtlCol="0" fromWordArt="0" anchor="ctr" anchorCtr="0" forceAA="0" compatLnSpc="1">
            <a:prstTxWarp prst="textNoShape">
              <a:avLst/>
            </a:prstTxWarp>
            <a:noAutofit/>
          </a:bodyPr>
          <a:lstStyle/>
          <a:p>
            <a:pPr marL="0" marR="0" lvl="0" indent="0" algn="ctr" defTabSz="653156" rtl="0" eaLnBrk="1" fontAlgn="auto" latinLnBrk="0" hangingPunct="1">
              <a:lnSpc>
                <a:spcPts val="1100"/>
              </a:lnSpc>
              <a:spcBef>
                <a:spcPts val="0"/>
              </a:spcBef>
              <a:spcAft>
                <a:spcPts val="0"/>
              </a:spcAft>
              <a:buClrTx/>
              <a:buSzTx/>
              <a:buFontTx/>
              <a:buNone/>
              <a:tabLst/>
              <a:defRPr/>
            </a:pPr>
            <a:r>
              <a:rPr kumimoji="1" lang="en-US" sz="9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A city where new ventures take root and diverse people can “pursue” their full potential</a:t>
            </a:r>
          </a:p>
          <a:p>
            <a:pPr marL="171450" marR="0" lvl="0" indent="-171450" algn="l" defTabSz="653156" rtl="0" eaLnBrk="1" fontAlgn="auto" latinLnBrk="0" hangingPunct="1">
              <a:lnSpc>
                <a:spcPts val="1100"/>
              </a:lnSpc>
              <a:spcBef>
                <a:spcPts val="600"/>
              </a:spcBef>
              <a:spcAft>
                <a:spcPts val="0"/>
              </a:spcAft>
              <a:buClrTx/>
              <a:buSzTx/>
              <a:buFont typeface="Wingdings" panose="05000000000000000000" pitchFamily="2" charset="2"/>
              <a:buChar char="Ø"/>
              <a:tabLst/>
              <a:defRPr/>
            </a:pPr>
            <a:r>
              <a:rPr kumimoji="1" lang="en-US" sz="9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An environment that encourages new challenges — from entrepreneurship to creative endeavors — where anyone can take a first step</a:t>
            </a:r>
          </a:p>
          <a:p>
            <a:pPr marL="171450" marR="0" lvl="0" indent="-171450" algn="l" defTabSz="653156" rtl="0" eaLnBrk="1" fontAlgn="auto" latinLnBrk="0" hangingPunct="1">
              <a:lnSpc>
                <a:spcPts val="1100"/>
              </a:lnSpc>
              <a:spcBef>
                <a:spcPts val="0"/>
              </a:spcBef>
              <a:spcAft>
                <a:spcPts val="0"/>
              </a:spcAft>
              <a:buClrTx/>
              <a:buSzTx/>
              <a:buFont typeface="Wingdings" panose="05000000000000000000" pitchFamily="2" charset="2"/>
              <a:buChar char="Ø"/>
              <a:tabLst/>
              <a:defRPr/>
            </a:pPr>
            <a:r>
              <a:rPr kumimoji="1" lang="en-US" sz="9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An educational environment that lets students choose the path they want to pursue</a:t>
            </a:r>
            <a:endParaRPr kumimoji="1" lang="en-US" sz="9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endParaRPr>
          </a:p>
        </p:txBody>
      </p:sp>
      <p:sp>
        <p:nvSpPr>
          <p:cNvPr id="2" name="四角形: 角を丸くする 1">
            <a:extLst>
              <a:ext uri="{FF2B5EF4-FFF2-40B4-BE49-F238E27FC236}">
                <a16:creationId xmlns:a16="http://schemas.microsoft.com/office/drawing/2014/main" id="{18A0D7ED-C17C-4CF4-BAF2-05A297B5B121}"/>
              </a:ext>
            </a:extLst>
          </p:cNvPr>
          <p:cNvSpPr/>
          <p:nvPr/>
        </p:nvSpPr>
        <p:spPr>
          <a:xfrm>
            <a:off x="514147" y="2268001"/>
            <a:ext cx="4212000" cy="45719"/>
          </a:xfrm>
          <a:prstGeom prst="roundRect">
            <a:avLst/>
          </a:prstGeom>
          <a:solidFill>
            <a:schemeClr val="accent4">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4" name="正方形/長方形 2">
            <a:extLst>
              <a:ext uri="{FF2B5EF4-FFF2-40B4-BE49-F238E27FC236}">
                <a16:creationId xmlns:a16="http://schemas.microsoft.com/office/drawing/2014/main" id="{224226B1-0B6E-4F73-9E3E-7FA3E4E42106}"/>
              </a:ext>
            </a:extLst>
          </p:cNvPr>
          <p:cNvSpPr/>
          <p:nvPr/>
        </p:nvSpPr>
        <p:spPr>
          <a:xfrm>
            <a:off x="252106" y="1901307"/>
            <a:ext cx="4601971" cy="108000"/>
          </a:xfrm>
          <a:prstGeom prst="rect">
            <a:avLst/>
          </a:prstGeom>
          <a:solidFill>
            <a:schemeClr val="accent4">
              <a:lumMod val="60000"/>
              <a:lumOff val="40000"/>
            </a:schemeClr>
          </a:solidFill>
          <a:ln w="28575" cmpd="sng">
            <a:solidFill>
              <a:schemeClr val="accent4">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marL="0" marR="0" lvl="0" indent="0" algn="ctr" defTabSz="653156" rtl="0" eaLnBrk="1" fontAlgn="auto" latinLnBrk="0" hangingPunct="1">
              <a:lnSpc>
                <a:spcPct val="100000"/>
              </a:lnSpc>
              <a:spcBef>
                <a:spcPts val="0"/>
              </a:spcBef>
              <a:spcAft>
                <a:spcPts val="0"/>
              </a:spcAft>
              <a:buClrTx/>
              <a:buSzTx/>
              <a:buFontTx/>
              <a:buNone/>
              <a:tabLst/>
              <a:defRPr/>
            </a:pPr>
            <a:r>
              <a:rPr kumimoji="1" lang="en-US" sz="1100" b="1" i="0" u="none" strike="noStrike" kern="12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HGP創英角ｺﾞｼｯｸUB" panose="020B0900000000000000" pitchFamily="50" charset="-128"/>
              </a:rPr>
              <a:t>Challenge</a:t>
            </a:r>
          </a:p>
        </p:txBody>
      </p:sp>
      <p:sp>
        <p:nvSpPr>
          <p:cNvPr id="30" name="四角形: 角を丸くする 29">
            <a:extLst>
              <a:ext uri="{FF2B5EF4-FFF2-40B4-BE49-F238E27FC236}">
                <a16:creationId xmlns:a16="http://schemas.microsoft.com/office/drawing/2014/main" id="{3BE7B5B9-2B18-4BD8-868E-015B90AFC79D}"/>
              </a:ext>
            </a:extLst>
          </p:cNvPr>
          <p:cNvSpPr/>
          <p:nvPr/>
        </p:nvSpPr>
        <p:spPr>
          <a:xfrm>
            <a:off x="5191674" y="2253235"/>
            <a:ext cx="4392000" cy="45719"/>
          </a:xfrm>
          <a:prstGeom prst="roundRect">
            <a:avLst/>
          </a:prstGeom>
          <a:solidFill>
            <a:schemeClr val="accent2">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四角形: 角を丸くする 28">
            <a:extLst>
              <a:ext uri="{FF2B5EF4-FFF2-40B4-BE49-F238E27FC236}">
                <a16:creationId xmlns:a16="http://schemas.microsoft.com/office/drawing/2014/main" id="{61F00E48-A44F-4DAE-968B-0295E21B4DD5}"/>
              </a:ext>
            </a:extLst>
          </p:cNvPr>
          <p:cNvSpPr/>
          <p:nvPr/>
        </p:nvSpPr>
        <p:spPr>
          <a:xfrm>
            <a:off x="6214628" y="3321565"/>
            <a:ext cx="2340000" cy="45719"/>
          </a:xfrm>
          <a:prstGeom prst="roundRect">
            <a:avLst/>
          </a:prstGeom>
          <a:solidFill>
            <a:schemeClr val="accent5">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四角形: 角を丸くする 30">
            <a:extLst>
              <a:ext uri="{FF2B5EF4-FFF2-40B4-BE49-F238E27FC236}">
                <a16:creationId xmlns:a16="http://schemas.microsoft.com/office/drawing/2014/main" id="{4BD9F8F1-1970-490B-9DA5-3F0279B47213}"/>
              </a:ext>
            </a:extLst>
          </p:cNvPr>
          <p:cNvSpPr/>
          <p:nvPr/>
        </p:nvSpPr>
        <p:spPr>
          <a:xfrm>
            <a:off x="1105815" y="3253042"/>
            <a:ext cx="2916000" cy="45719"/>
          </a:xfrm>
          <a:prstGeom prst="roundRect">
            <a:avLst/>
          </a:prstGeom>
          <a:solidFill>
            <a:schemeClr val="accent6">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正方形/長方形 26">
            <a:extLst>
              <a:ext uri="{FF2B5EF4-FFF2-40B4-BE49-F238E27FC236}">
                <a16:creationId xmlns:a16="http://schemas.microsoft.com/office/drawing/2014/main" id="{F98533F0-DEB7-4C84-B133-481783CFF588}"/>
              </a:ext>
            </a:extLst>
          </p:cNvPr>
          <p:cNvSpPr/>
          <p:nvPr/>
        </p:nvSpPr>
        <p:spPr>
          <a:xfrm>
            <a:off x="81896" y="1005050"/>
            <a:ext cx="2006935" cy="25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spcBef>
                <a:spcPts val="0"/>
              </a:spcBef>
              <a:spcAft>
                <a:spcPts val="0"/>
              </a:spcAft>
              <a:buClrTx/>
              <a:buSzTx/>
              <a:buFontTx/>
              <a:buNone/>
              <a:tabLst/>
              <a:defRPr/>
            </a:pPr>
            <a:r>
              <a:rPr kumimoji="0" lang="en-US" sz="1400" b="1" i="0" u="none" strike="noStrike" kern="1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Times New Roman" panose="02020603050405020304" pitchFamily="18" charset="0"/>
              </a:rPr>
              <a:t>Future Vision</a:t>
            </a:r>
          </a:p>
        </p:txBody>
      </p:sp>
      <p:sp>
        <p:nvSpPr>
          <p:cNvPr id="32" name="正方形/長方形 31">
            <a:extLst>
              <a:ext uri="{FF2B5EF4-FFF2-40B4-BE49-F238E27FC236}">
                <a16:creationId xmlns:a16="http://schemas.microsoft.com/office/drawing/2014/main" id="{05CFB9D7-359D-4B9C-AE36-ECF6CA0BDA2E}"/>
              </a:ext>
            </a:extLst>
          </p:cNvPr>
          <p:cNvSpPr/>
          <p:nvPr/>
        </p:nvSpPr>
        <p:spPr>
          <a:xfrm>
            <a:off x="81895" y="4188687"/>
            <a:ext cx="2006935" cy="25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spcBef>
                <a:spcPts val="0"/>
              </a:spcBef>
              <a:spcAft>
                <a:spcPts val="0"/>
              </a:spcAft>
              <a:buClrTx/>
              <a:buSzTx/>
              <a:buFontTx/>
              <a:buNone/>
              <a:tabLst/>
              <a:defRPr/>
            </a:pPr>
            <a:r>
              <a:rPr kumimoji="0" lang="en-US" sz="1400" b="1" i="0" u="none" strike="noStrike" kern="100" cap="none" spc="0" normalizeH="0" baseline="0" noProof="0" dirty="0">
                <a:ln>
                  <a:noFill/>
                </a:ln>
                <a:solidFill>
                  <a:prstClr val="white"/>
                </a:solidFill>
                <a:effectLst/>
                <a:uLnTx/>
                <a:uFillTx/>
                <a:latin typeface="Calibri" panose="020F0502020204030204"/>
                <a:ea typeface="BIZ UDPゴシック" panose="020B0400000000000000" pitchFamily="50" charset="-128"/>
                <a:cs typeface="Times New Roman" panose="02020603050405020304" pitchFamily="18" charset="0"/>
              </a:rPr>
              <a:t>Setting Indicators</a:t>
            </a:r>
          </a:p>
        </p:txBody>
      </p:sp>
      <p:sp>
        <p:nvSpPr>
          <p:cNvPr id="34" name="正方形/長方形 33">
            <a:extLst>
              <a:ext uri="{FF2B5EF4-FFF2-40B4-BE49-F238E27FC236}">
                <a16:creationId xmlns:a16="http://schemas.microsoft.com/office/drawing/2014/main" id="{272BA30A-76AD-40F8-8159-BDB58560B8E2}"/>
              </a:ext>
            </a:extLst>
          </p:cNvPr>
          <p:cNvSpPr/>
          <p:nvPr/>
        </p:nvSpPr>
        <p:spPr>
          <a:xfrm>
            <a:off x="272672" y="4436407"/>
            <a:ext cx="8943248" cy="662791"/>
          </a:xfrm>
          <a:prstGeom prst="rect">
            <a:avLst/>
          </a:prstGeom>
          <a:noFill/>
          <a:ln w="127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3975" tIns="53975" rIns="53975" bIns="53975" numCol="1" spcCol="0" rtlCol="0" fromWordArt="0" anchor="ctr" anchorCtr="0" forceAA="0" compatLnSpc="1">
            <a:prstTxWarp prst="textNoShape">
              <a:avLst/>
            </a:prstTxWarp>
            <a:noAutofit/>
          </a:bodyPr>
          <a:lstStyle/>
          <a:p>
            <a:pPr marL="171450" marR="0" lvl="0" indent="-171450" algn="l" defTabSz="653156" rtl="0" eaLnBrk="1" fontAlgn="auto" latinLnBrk="0" hangingPunct="1">
              <a:lnSpc>
                <a:spcPts val="1300"/>
              </a:lnSpc>
              <a:spcBef>
                <a:spcPts val="0"/>
              </a:spcBef>
              <a:spcAft>
                <a:spcPts val="0"/>
              </a:spcAft>
              <a:buClrTx/>
              <a:buSzTx/>
              <a:buFont typeface="Wingdings" panose="05000000000000000000" pitchFamily="2" charset="2"/>
              <a:buChar char="Ø"/>
              <a:tabLst/>
              <a:defRPr/>
            </a:pPr>
            <a:r>
              <a:rPr kumimoji="1" lang="en-US" sz="11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To measure each resident’s sense of prosperity, we will use the </a:t>
            </a:r>
            <a:r>
              <a:rPr kumimoji="1" lang="en-US" sz="1100" b="1" i="0" u="sng"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Digital Agency’s “</a:t>
            </a:r>
            <a:r>
              <a:rPr kumimoji="1" lang="en-US" sz="1100" b="1" i="0" u="sng" strike="noStrike" kern="1200" cap="none" spc="0" normalizeH="0" baseline="0" noProof="0" dirty="0" err="1">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Liveable</a:t>
            </a:r>
            <a:r>
              <a:rPr kumimoji="1" lang="en-US" sz="1100" b="1" i="0" u="sng"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 Well-Being City Indicator”</a:t>
            </a:r>
            <a:r>
              <a:rPr kumimoji="1" lang="en-US" sz="1100" b="1" i="0"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 </a:t>
            </a:r>
            <a:r>
              <a:rPr kumimoji="1" lang="en-US" sz="11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and continually capture subjective evaluations through survey research.</a:t>
            </a:r>
          </a:p>
          <a:p>
            <a:pPr marL="171450" marR="0" lvl="0" indent="-171450" algn="l" defTabSz="653156" rtl="0" eaLnBrk="1" fontAlgn="auto" latinLnBrk="0" hangingPunct="1">
              <a:lnSpc>
                <a:spcPts val="1300"/>
              </a:lnSpc>
              <a:spcBef>
                <a:spcPts val="0"/>
              </a:spcBef>
              <a:spcAft>
                <a:spcPts val="0"/>
              </a:spcAft>
              <a:buClrTx/>
              <a:buSzTx/>
              <a:buFont typeface="Wingdings" panose="05000000000000000000" pitchFamily="2" charset="2"/>
              <a:buChar char="Ø"/>
              <a:tabLst/>
              <a:defRPr/>
            </a:pPr>
            <a:r>
              <a:rPr kumimoji="1" lang="en-US" sz="11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In addition, we will set Osaka Prefecture’s own indicators to track subjective trends across Osaka as a whole.</a:t>
            </a:r>
          </a:p>
        </p:txBody>
      </p:sp>
      <p:sp>
        <p:nvSpPr>
          <p:cNvPr id="33" name="正方形/長方形 32">
            <a:extLst>
              <a:ext uri="{FF2B5EF4-FFF2-40B4-BE49-F238E27FC236}">
                <a16:creationId xmlns:a16="http://schemas.microsoft.com/office/drawing/2014/main" id="{9D2C03A2-2B97-43AF-BDCF-7D23FA98B399}"/>
              </a:ext>
            </a:extLst>
          </p:cNvPr>
          <p:cNvSpPr/>
          <p:nvPr/>
        </p:nvSpPr>
        <p:spPr>
          <a:xfrm>
            <a:off x="83396" y="5049681"/>
            <a:ext cx="4660900" cy="353760"/>
          </a:xfrm>
          <a:prstGeom prst="rect">
            <a:avLst/>
          </a:prstGeom>
          <a:noFill/>
          <a:ln w="127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3975" tIns="53975" rIns="53975" bIns="53975" numCol="1" spcCol="0" rtlCol="0" fromWordArt="0" anchor="ctr" anchorCtr="0" forceAA="0" compatLnSpc="1">
            <a:prstTxWarp prst="textNoShape">
              <a:avLst/>
            </a:prstTxWarp>
            <a:noAutofit/>
          </a:bodyPr>
          <a:lstStyle/>
          <a:p>
            <a:pPr marL="0" marR="0" lvl="0" indent="0" algn="l" defTabSz="653156" rtl="0" eaLnBrk="1" fontAlgn="auto" latinLnBrk="0" hangingPunct="1">
              <a:lnSpc>
                <a:spcPts val="1800"/>
              </a:lnSpc>
              <a:spcBef>
                <a:spcPts val="0"/>
              </a:spcBef>
              <a:spcAft>
                <a:spcPts val="0"/>
              </a:spcAft>
              <a:buClrTx/>
              <a:buSzTx/>
              <a:buFontTx/>
              <a:buNone/>
              <a:tabLst/>
              <a:defRPr/>
            </a:pPr>
            <a:r>
              <a:rPr kumimoji="1" lang="en-US" sz="11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&lt;Digital Agency “</a:t>
            </a:r>
            <a:r>
              <a:rPr kumimoji="1" lang="en-US" sz="1100" b="1" i="0" u="none" strike="noStrike" kern="1200" cap="none" spc="0" normalizeH="0" baseline="0" noProof="0" dirty="0" err="1">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Liveable</a:t>
            </a:r>
            <a:r>
              <a:rPr kumimoji="1" lang="en-US" sz="11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 Well-Being City Indicator” (Subjective Indicators)&gt;</a:t>
            </a:r>
          </a:p>
        </p:txBody>
      </p:sp>
      <p:sp>
        <p:nvSpPr>
          <p:cNvPr id="36" name="正方形/長方形 35">
            <a:extLst>
              <a:ext uri="{FF2B5EF4-FFF2-40B4-BE49-F238E27FC236}">
                <a16:creationId xmlns:a16="http://schemas.microsoft.com/office/drawing/2014/main" id="{26425178-E180-4C89-8DF1-95EE5EA64F29}"/>
              </a:ext>
            </a:extLst>
          </p:cNvPr>
          <p:cNvSpPr/>
          <p:nvPr/>
        </p:nvSpPr>
        <p:spPr>
          <a:xfrm>
            <a:off x="149366" y="5426698"/>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Healthcare &amp; Welfare</a:t>
            </a:r>
          </a:p>
        </p:txBody>
      </p:sp>
      <p:sp>
        <p:nvSpPr>
          <p:cNvPr id="37" name="正方形/長方形 36">
            <a:extLst>
              <a:ext uri="{FF2B5EF4-FFF2-40B4-BE49-F238E27FC236}">
                <a16:creationId xmlns:a16="http://schemas.microsoft.com/office/drawing/2014/main" id="{59CCDAFB-D295-42E2-8BE9-110C7093014E}"/>
              </a:ext>
            </a:extLst>
          </p:cNvPr>
          <p:cNvSpPr/>
          <p:nvPr/>
        </p:nvSpPr>
        <p:spPr>
          <a:xfrm>
            <a:off x="942786" y="5426698"/>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Shopping &amp; Dining</a:t>
            </a:r>
          </a:p>
        </p:txBody>
      </p:sp>
      <p:sp>
        <p:nvSpPr>
          <p:cNvPr id="38" name="正方形/長方形 37">
            <a:extLst>
              <a:ext uri="{FF2B5EF4-FFF2-40B4-BE49-F238E27FC236}">
                <a16:creationId xmlns:a16="http://schemas.microsoft.com/office/drawing/2014/main" id="{90E252BA-341D-4152-92E4-5212E7279B12}"/>
              </a:ext>
            </a:extLst>
          </p:cNvPr>
          <p:cNvSpPr/>
          <p:nvPr/>
        </p:nvSpPr>
        <p:spPr>
          <a:xfrm>
            <a:off x="1740083" y="5426698"/>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Housing Environment</a:t>
            </a:r>
          </a:p>
        </p:txBody>
      </p:sp>
      <p:sp>
        <p:nvSpPr>
          <p:cNvPr id="39" name="正方形/長方形 38">
            <a:extLst>
              <a:ext uri="{FF2B5EF4-FFF2-40B4-BE49-F238E27FC236}">
                <a16:creationId xmlns:a16="http://schemas.microsoft.com/office/drawing/2014/main" id="{D78BEDE1-3363-4B6D-849C-4891B253BFC8}"/>
              </a:ext>
            </a:extLst>
          </p:cNvPr>
          <p:cNvSpPr/>
          <p:nvPr/>
        </p:nvSpPr>
        <p:spPr>
          <a:xfrm>
            <a:off x="2540715" y="5426698"/>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Mobility &amp; Transportation</a:t>
            </a:r>
          </a:p>
        </p:txBody>
      </p:sp>
      <p:sp>
        <p:nvSpPr>
          <p:cNvPr id="40" name="正方形/長方形 39">
            <a:extLst>
              <a:ext uri="{FF2B5EF4-FFF2-40B4-BE49-F238E27FC236}">
                <a16:creationId xmlns:a16="http://schemas.microsoft.com/office/drawing/2014/main" id="{E767A5DF-E556-41AD-80F4-DD5F41AF7521}"/>
              </a:ext>
            </a:extLst>
          </p:cNvPr>
          <p:cNvSpPr/>
          <p:nvPr/>
        </p:nvSpPr>
        <p:spPr>
          <a:xfrm>
            <a:off x="3340304" y="5426698"/>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Leisure &amp; Recreation</a:t>
            </a:r>
          </a:p>
        </p:txBody>
      </p:sp>
      <p:sp>
        <p:nvSpPr>
          <p:cNvPr id="42" name="正方形/長方形 41">
            <a:extLst>
              <a:ext uri="{FF2B5EF4-FFF2-40B4-BE49-F238E27FC236}">
                <a16:creationId xmlns:a16="http://schemas.microsoft.com/office/drawing/2014/main" id="{BF755678-6820-4708-A64D-E51457EBC45B}"/>
              </a:ext>
            </a:extLst>
          </p:cNvPr>
          <p:cNvSpPr/>
          <p:nvPr/>
        </p:nvSpPr>
        <p:spPr>
          <a:xfrm>
            <a:off x="4136235" y="5426698"/>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Childcare</a:t>
            </a:r>
          </a:p>
        </p:txBody>
      </p:sp>
      <p:sp>
        <p:nvSpPr>
          <p:cNvPr id="43" name="正方形/長方形 42">
            <a:extLst>
              <a:ext uri="{FF2B5EF4-FFF2-40B4-BE49-F238E27FC236}">
                <a16:creationId xmlns:a16="http://schemas.microsoft.com/office/drawing/2014/main" id="{E805462E-E0E6-4D5B-AFA9-99825BF6FC28}"/>
              </a:ext>
            </a:extLst>
          </p:cNvPr>
          <p:cNvSpPr/>
          <p:nvPr/>
        </p:nvSpPr>
        <p:spPr>
          <a:xfrm>
            <a:off x="4932166" y="5426698"/>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nchorCtr="0"/>
          <a:lstStyle/>
          <a:p>
            <a:pPr marL="0" marR="0" lvl="0" indent="0" algn="ctr" defTabSz="326578" rtl="0" eaLnBrk="1" fontAlgn="auto" latinLnBrk="0" hangingPunct="1">
              <a:lnSpc>
                <a:spcPts val="700"/>
              </a:lnSpc>
              <a:spcBef>
                <a:spcPts val="0"/>
              </a:spcBef>
              <a:spcAft>
                <a:spcPts val="0"/>
              </a:spcAft>
              <a:buClrTx/>
              <a:buSzTx/>
              <a:buFontTx/>
              <a:buNone/>
              <a:tabLst/>
              <a:defRPr/>
            </a:pPr>
            <a:r>
              <a:rPr kumimoji="0" lang="en-US" sz="7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Primary &amp;</a:t>
            </a:r>
          </a:p>
          <a:p>
            <a:pPr marL="0" marR="0" lvl="0" indent="0" algn="ctr" defTabSz="326578" rtl="0" eaLnBrk="1" fontAlgn="auto" latinLnBrk="0" hangingPunct="1">
              <a:lnSpc>
                <a:spcPts val="700"/>
              </a:lnSpc>
              <a:spcBef>
                <a:spcPts val="0"/>
              </a:spcBef>
              <a:spcAft>
                <a:spcPts val="0"/>
              </a:spcAft>
              <a:buClrTx/>
              <a:buSzTx/>
              <a:buFontTx/>
              <a:buNone/>
              <a:tabLst/>
              <a:defRPr/>
            </a:pPr>
            <a:r>
              <a:rPr kumimoji="0" lang="en-US" sz="7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Secondary Education</a:t>
            </a:r>
          </a:p>
        </p:txBody>
      </p:sp>
      <p:sp>
        <p:nvSpPr>
          <p:cNvPr id="44" name="正方形/長方形 43">
            <a:extLst>
              <a:ext uri="{FF2B5EF4-FFF2-40B4-BE49-F238E27FC236}">
                <a16:creationId xmlns:a16="http://schemas.microsoft.com/office/drawing/2014/main" id="{51D2D36B-DAFE-4827-86A5-78F49A272327}"/>
              </a:ext>
            </a:extLst>
          </p:cNvPr>
          <p:cNvSpPr/>
          <p:nvPr/>
        </p:nvSpPr>
        <p:spPr>
          <a:xfrm>
            <a:off x="5737241" y="5426698"/>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Local Government</a:t>
            </a:r>
          </a:p>
        </p:txBody>
      </p:sp>
      <p:sp>
        <p:nvSpPr>
          <p:cNvPr id="45" name="正方形/長方形 44">
            <a:extLst>
              <a:ext uri="{FF2B5EF4-FFF2-40B4-BE49-F238E27FC236}">
                <a16:creationId xmlns:a16="http://schemas.microsoft.com/office/drawing/2014/main" id="{C1476958-B633-4E24-B4DB-0BF935AE8412}"/>
              </a:ext>
            </a:extLst>
          </p:cNvPr>
          <p:cNvSpPr/>
          <p:nvPr/>
        </p:nvSpPr>
        <p:spPr>
          <a:xfrm>
            <a:off x="6546887" y="5426698"/>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Digital</a:t>
            </a:r>
          </a:p>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Life</a:t>
            </a:r>
          </a:p>
        </p:txBody>
      </p:sp>
      <p:sp>
        <p:nvSpPr>
          <p:cNvPr id="46" name="正方形/長方形 45">
            <a:extLst>
              <a:ext uri="{FF2B5EF4-FFF2-40B4-BE49-F238E27FC236}">
                <a16:creationId xmlns:a16="http://schemas.microsoft.com/office/drawing/2014/main" id="{CE315DD5-4400-4063-9310-085AA1E7BEEA}"/>
              </a:ext>
            </a:extLst>
          </p:cNvPr>
          <p:cNvSpPr/>
          <p:nvPr/>
        </p:nvSpPr>
        <p:spPr>
          <a:xfrm>
            <a:off x="7358547" y="5426698"/>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Public Spaces</a:t>
            </a:r>
          </a:p>
        </p:txBody>
      </p:sp>
      <p:sp>
        <p:nvSpPr>
          <p:cNvPr id="47" name="正方形/長方形 46">
            <a:extLst>
              <a:ext uri="{FF2B5EF4-FFF2-40B4-BE49-F238E27FC236}">
                <a16:creationId xmlns:a16="http://schemas.microsoft.com/office/drawing/2014/main" id="{95861C02-BA91-4BFD-99E0-CDBA4BDB78D6}"/>
              </a:ext>
            </a:extLst>
          </p:cNvPr>
          <p:cNvSpPr/>
          <p:nvPr/>
        </p:nvSpPr>
        <p:spPr>
          <a:xfrm>
            <a:off x="8170207" y="5426698"/>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Cityscape</a:t>
            </a:r>
          </a:p>
        </p:txBody>
      </p:sp>
      <p:sp>
        <p:nvSpPr>
          <p:cNvPr id="48" name="正方形/長方形 47">
            <a:extLst>
              <a:ext uri="{FF2B5EF4-FFF2-40B4-BE49-F238E27FC236}">
                <a16:creationId xmlns:a16="http://schemas.microsoft.com/office/drawing/2014/main" id="{48709BAB-6566-4030-A908-CAF787F4BA69}"/>
              </a:ext>
            </a:extLst>
          </p:cNvPr>
          <p:cNvSpPr/>
          <p:nvPr/>
        </p:nvSpPr>
        <p:spPr>
          <a:xfrm>
            <a:off x="8981867" y="5434318"/>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Natural Landscape</a:t>
            </a:r>
          </a:p>
        </p:txBody>
      </p:sp>
      <p:sp>
        <p:nvSpPr>
          <p:cNvPr id="50" name="正方形/長方形 49">
            <a:extLst>
              <a:ext uri="{FF2B5EF4-FFF2-40B4-BE49-F238E27FC236}">
                <a16:creationId xmlns:a16="http://schemas.microsoft.com/office/drawing/2014/main" id="{76A39AB4-7B75-40FE-8454-96E6EDCE587A}"/>
              </a:ext>
            </a:extLst>
          </p:cNvPr>
          <p:cNvSpPr/>
          <p:nvPr/>
        </p:nvSpPr>
        <p:spPr>
          <a:xfrm>
            <a:off x="149366" y="5813746"/>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Gifts of Nature</a:t>
            </a:r>
          </a:p>
        </p:txBody>
      </p:sp>
      <p:sp>
        <p:nvSpPr>
          <p:cNvPr id="51" name="正方形/長方形 50">
            <a:extLst>
              <a:ext uri="{FF2B5EF4-FFF2-40B4-BE49-F238E27FC236}">
                <a16:creationId xmlns:a16="http://schemas.microsoft.com/office/drawing/2014/main" id="{A3A5912C-FF82-4B97-8F79-A328AACF3322}"/>
              </a:ext>
            </a:extLst>
          </p:cNvPr>
          <p:cNvSpPr/>
          <p:nvPr/>
        </p:nvSpPr>
        <p:spPr>
          <a:xfrm>
            <a:off x="942786" y="5813746"/>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Environmental Coexistence</a:t>
            </a:r>
          </a:p>
        </p:txBody>
      </p:sp>
      <p:sp>
        <p:nvSpPr>
          <p:cNvPr id="52" name="正方形/長方形 51">
            <a:extLst>
              <a:ext uri="{FF2B5EF4-FFF2-40B4-BE49-F238E27FC236}">
                <a16:creationId xmlns:a16="http://schemas.microsoft.com/office/drawing/2014/main" id="{BB63568E-9D04-46F1-AD72-6013B1CE3B5D}"/>
              </a:ext>
            </a:extLst>
          </p:cNvPr>
          <p:cNvSpPr/>
          <p:nvPr/>
        </p:nvSpPr>
        <p:spPr>
          <a:xfrm>
            <a:off x="1740083" y="5813746"/>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Natural Disasters</a:t>
            </a:r>
          </a:p>
        </p:txBody>
      </p:sp>
      <p:sp>
        <p:nvSpPr>
          <p:cNvPr id="53" name="正方形/長方形 52">
            <a:extLst>
              <a:ext uri="{FF2B5EF4-FFF2-40B4-BE49-F238E27FC236}">
                <a16:creationId xmlns:a16="http://schemas.microsoft.com/office/drawing/2014/main" id="{7E6B8046-3C1F-49DA-A0D5-AB0F6B119A67}"/>
              </a:ext>
            </a:extLst>
          </p:cNvPr>
          <p:cNvSpPr/>
          <p:nvPr/>
        </p:nvSpPr>
        <p:spPr>
          <a:xfrm>
            <a:off x="2540715" y="5813746"/>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Accidents &amp; Crime</a:t>
            </a:r>
          </a:p>
        </p:txBody>
      </p:sp>
      <p:sp>
        <p:nvSpPr>
          <p:cNvPr id="54" name="正方形/長方形 53">
            <a:extLst>
              <a:ext uri="{FF2B5EF4-FFF2-40B4-BE49-F238E27FC236}">
                <a16:creationId xmlns:a16="http://schemas.microsoft.com/office/drawing/2014/main" id="{D6E4F3D5-ED72-45EB-841C-87D152733828}"/>
              </a:ext>
            </a:extLst>
          </p:cNvPr>
          <p:cNvSpPr/>
          <p:nvPr/>
        </p:nvSpPr>
        <p:spPr>
          <a:xfrm>
            <a:off x="3340304" y="5813746"/>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Community</a:t>
            </a:r>
          </a:p>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Connections</a:t>
            </a:r>
          </a:p>
        </p:txBody>
      </p:sp>
      <p:sp>
        <p:nvSpPr>
          <p:cNvPr id="55" name="正方形/長方形 54">
            <a:extLst>
              <a:ext uri="{FF2B5EF4-FFF2-40B4-BE49-F238E27FC236}">
                <a16:creationId xmlns:a16="http://schemas.microsoft.com/office/drawing/2014/main" id="{43D6B4B1-6FAC-4EE9-B416-767F86D625FF}"/>
              </a:ext>
            </a:extLst>
          </p:cNvPr>
          <p:cNvSpPr/>
          <p:nvPr/>
        </p:nvSpPr>
        <p:spPr>
          <a:xfrm>
            <a:off x="4136235" y="5813746"/>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Diversity and</a:t>
            </a:r>
          </a:p>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Tolerance</a:t>
            </a:r>
          </a:p>
        </p:txBody>
      </p:sp>
      <p:sp>
        <p:nvSpPr>
          <p:cNvPr id="56" name="正方形/長方形 55">
            <a:extLst>
              <a:ext uri="{FF2B5EF4-FFF2-40B4-BE49-F238E27FC236}">
                <a16:creationId xmlns:a16="http://schemas.microsoft.com/office/drawing/2014/main" id="{8BCC9861-3AB0-4D90-B923-4DE1565E1EA4}"/>
              </a:ext>
            </a:extLst>
          </p:cNvPr>
          <p:cNvSpPr/>
          <p:nvPr/>
        </p:nvSpPr>
        <p:spPr>
          <a:xfrm>
            <a:off x="4932166" y="5813746"/>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Self-Efficacy</a:t>
            </a:r>
          </a:p>
        </p:txBody>
      </p:sp>
      <p:sp>
        <p:nvSpPr>
          <p:cNvPr id="57" name="正方形/長方形 56">
            <a:extLst>
              <a:ext uri="{FF2B5EF4-FFF2-40B4-BE49-F238E27FC236}">
                <a16:creationId xmlns:a16="http://schemas.microsoft.com/office/drawing/2014/main" id="{3CD69268-C9FE-49D6-AA09-8FE967A461A8}"/>
              </a:ext>
            </a:extLst>
          </p:cNvPr>
          <p:cNvSpPr/>
          <p:nvPr/>
        </p:nvSpPr>
        <p:spPr>
          <a:xfrm>
            <a:off x="5737241" y="5813746"/>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Health</a:t>
            </a:r>
          </a:p>
        </p:txBody>
      </p:sp>
      <p:sp>
        <p:nvSpPr>
          <p:cNvPr id="58" name="正方形/長方形 57">
            <a:extLst>
              <a:ext uri="{FF2B5EF4-FFF2-40B4-BE49-F238E27FC236}">
                <a16:creationId xmlns:a16="http://schemas.microsoft.com/office/drawing/2014/main" id="{1376A7B8-6C77-4589-840D-B33980315439}"/>
              </a:ext>
            </a:extLst>
          </p:cNvPr>
          <p:cNvSpPr/>
          <p:nvPr/>
        </p:nvSpPr>
        <p:spPr>
          <a:xfrm>
            <a:off x="6546887" y="5813746"/>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Culture &amp; Arts</a:t>
            </a:r>
          </a:p>
        </p:txBody>
      </p:sp>
      <p:sp>
        <p:nvSpPr>
          <p:cNvPr id="59" name="正方形/長方形 58">
            <a:extLst>
              <a:ext uri="{FF2B5EF4-FFF2-40B4-BE49-F238E27FC236}">
                <a16:creationId xmlns:a16="http://schemas.microsoft.com/office/drawing/2014/main" id="{AFAA83A1-E721-4967-99E4-3C5393EC2C62}"/>
              </a:ext>
            </a:extLst>
          </p:cNvPr>
          <p:cNvSpPr/>
          <p:nvPr/>
        </p:nvSpPr>
        <p:spPr>
          <a:xfrm>
            <a:off x="7358547" y="5813746"/>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700"/>
              </a:lnSpc>
              <a:spcBef>
                <a:spcPts val="0"/>
              </a:spcBef>
              <a:spcAft>
                <a:spcPts val="0"/>
              </a:spcAft>
              <a:buClrTx/>
              <a:buSzTx/>
              <a:buFontTx/>
              <a:buNone/>
              <a:tabLst/>
              <a:defRPr/>
            </a:pPr>
            <a:r>
              <a:rPr kumimoji="0" lang="en-US" sz="7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Richness of Educational Opportunities</a:t>
            </a:r>
          </a:p>
        </p:txBody>
      </p:sp>
      <p:sp>
        <p:nvSpPr>
          <p:cNvPr id="60" name="正方形/長方形 59">
            <a:extLst>
              <a:ext uri="{FF2B5EF4-FFF2-40B4-BE49-F238E27FC236}">
                <a16:creationId xmlns:a16="http://schemas.microsoft.com/office/drawing/2014/main" id="{0503C6D2-2162-46A0-ADC5-C35E9CA2C625}"/>
              </a:ext>
            </a:extLst>
          </p:cNvPr>
          <p:cNvSpPr/>
          <p:nvPr/>
        </p:nvSpPr>
        <p:spPr>
          <a:xfrm>
            <a:off x="8170207" y="5813746"/>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Employment &amp; Income</a:t>
            </a:r>
          </a:p>
        </p:txBody>
      </p:sp>
      <p:sp>
        <p:nvSpPr>
          <p:cNvPr id="61" name="正方形/長方形 60">
            <a:extLst>
              <a:ext uri="{FF2B5EF4-FFF2-40B4-BE49-F238E27FC236}">
                <a16:creationId xmlns:a16="http://schemas.microsoft.com/office/drawing/2014/main" id="{CD160A9F-E47F-4FC9-B5B3-88346A3E5CB2}"/>
              </a:ext>
            </a:extLst>
          </p:cNvPr>
          <p:cNvSpPr/>
          <p:nvPr/>
        </p:nvSpPr>
        <p:spPr>
          <a:xfrm>
            <a:off x="8981867" y="5813746"/>
            <a:ext cx="756000" cy="32400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326578" rtl="0" eaLnBrk="1" fontAlgn="auto" latinLnBrk="0" hangingPunct="1">
              <a:lnSpc>
                <a:spcPts val="800"/>
              </a:lnSpc>
              <a:spcBef>
                <a:spcPts val="0"/>
              </a:spcBef>
              <a:spcAft>
                <a:spcPts val="0"/>
              </a:spcAft>
              <a:buClrTx/>
              <a:buSzTx/>
              <a:buFontTx/>
              <a:buNone/>
              <a:tabLst/>
              <a:defRPr/>
            </a:pPr>
            <a:r>
              <a:rPr kumimoji="0" lang="en-US" sz="8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Business Creation</a:t>
            </a:r>
          </a:p>
        </p:txBody>
      </p:sp>
      <p:sp>
        <p:nvSpPr>
          <p:cNvPr id="71" name="正方形/長方形 70">
            <a:extLst>
              <a:ext uri="{FF2B5EF4-FFF2-40B4-BE49-F238E27FC236}">
                <a16:creationId xmlns:a16="http://schemas.microsoft.com/office/drawing/2014/main" id="{CE46AD7F-0BCE-4461-85BC-5C0CE0A26435}"/>
              </a:ext>
            </a:extLst>
          </p:cNvPr>
          <p:cNvSpPr/>
          <p:nvPr/>
        </p:nvSpPr>
        <p:spPr>
          <a:xfrm>
            <a:off x="432190" y="6416906"/>
            <a:ext cx="9067864" cy="327436"/>
          </a:xfrm>
          <a:prstGeom prst="rect">
            <a:avLst/>
          </a:prstGeom>
          <a:noFill/>
          <a:ln w="127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3975" tIns="53975" rIns="53975" bIns="53975" numCol="1" spcCol="0" rtlCol="0" fromWordArt="0" anchor="ctr" anchorCtr="0" forceAA="0" compatLnSpc="1">
            <a:prstTxWarp prst="textNoShape">
              <a:avLst/>
            </a:prstTxWarp>
            <a:noAutofit/>
          </a:bodyPr>
          <a:lstStyle/>
          <a:p>
            <a:pPr marL="0" marR="0" lvl="0" indent="0" algn="ctr" defTabSz="653156" rtl="0" eaLnBrk="1" fontAlgn="auto" latinLnBrk="0" hangingPunct="1">
              <a:lnSpc>
                <a:spcPts val="1800"/>
              </a:lnSpc>
              <a:spcBef>
                <a:spcPts val="0"/>
              </a:spcBef>
              <a:spcAft>
                <a:spcPts val="0"/>
              </a:spcAft>
              <a:buClrTx/>
              <a:buSzTx/>
              <a:buFontTx/>
              <a:buNone/>
              <a:tabLst/>
              <a:defRPr/>
            </a:pPr>
            <a:r>
              <a:rPr kumimoji="1" lang="en-US" sz="11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The </a:t>
            </a:r>
            <a:r>
              <a:rPr kumimoji="1" lang="en-US" sz="1100" b="1" dirty="0" err="1">
                <a:solidFill>
                  <a:prstClr val="black"/>
                </a:solidFill>
                <a:latin typeface="Calibri" panose="020F0502020204030204"/>
                <a:ea typeface="BIZ UDPゴシック" panose="020B0400000000000000" pitchFamily="50" charset="-128"/>
                <a:cs typeface="HGP創英角ｺﾞｼｯｸUB" panose="020B0900000000000000" pitchFamily="50" charset="-128"/>
              </a:rPr>
              <a:t>Liveable</a:t>
            </a:r>
            <a:r>
              <a:rPr kumimoji="1" lang="en-US" sz="11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 Well-Being City Indicator is </a:t>
            </a:r>
            <a:r>
              <a:rPr kumimoji="1" lang="en-US" sz="1100" b="1" dirty="0">
                <a:solidFill>
                  <a:prstClr val="black"/>
                </a:solidFill>
                <a:latin typeface="Calibri" panose="020F0502020204030204"/>
                <a:ea typeface="BIZ UDPゴシック" panose="020B0400000000000000" pitchFamily="50" charset="-128"/>
                <a:cs typeface="HGP創英角ｺﾞｼｯｸUB" panose="020B0900000000000000" pitchFamily="50" charset="-128"/>
              </a:rPr>
              <a:t>classified</a:t>
            </a:r>
            <a:r>
              <a:rPr kumimoji="1" lang="en-US" sz="11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HGP創英角ｺﾞｼｯｸUB" panose="020B0900000000000000" pitchFamily="50" charset="-128"/>
              </a:rPr>
              <a:t> into four categories from the perspectives of “Challenge,” “Excitement,” “Friendly,” and “Life.”</a:t>
            </a:r>
          </a:p>
        </p:txBody>
      </p:sp>
      <p:sp>
        <p:nvSpPr>
          <p:cNvPr id="4" name="二等辺三角形 3">
            <a:extLst>
              <a:ext uri="{FF2B5EF4-FFF2-40B4-BE49-F238E27FC236}">
                <a16:creationId xmlns:a16="http://schemas.microsoft.com/office/drawing/2014/main" id="{366C30A2-B171-4BBC-89DF-5E29E5CAB10A}"/>
              </a:ext>
            </a:extLst>
          </p:cNvPr>
          <p:cNvSpPr/>
          <p:nvPr/>
        </p:nvSpPr>
        <p:spPr>
          <a:xfrm flipV="1">
            <a:off x="3224236" y="6277510"/>
            <a:ext cx="3430655" cy="191234"/>
          </a:xfrm>
          <a:prstGeom prst="triangl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4" name="スライド番号プレースホルダー 3">
            <a:extLst>
              <a:ext uri="{FF2B5EF4-FFF2-40B4-BE49-F238E27FC236}">
                <a16:creationId xmlns:a16="http://schemas.microsoft.com/office/drawing/2014/main" id="{05C92CDC-7D6D-4F95-9B6E-5BCF9C6423A0}"/>
              </a:ext>
            </a:extLst>
          </p:cNvPr>
          <p:cNvSpPr>
            <a:spLocks noGrp="1"/>
          </p:cNvSpPr>
          <p:nvPr>
            <p:ph type="sldNum" sz="quarter" idx="12"/>
          </p:nvPr>
        </p:nvSpPr>
        <p:spPr>
          <a:xfrm>
            <a:off x="7759342" y="6503540"/>
            <a:ext cx="222885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en-US" sz="1200" b="0" i="0" u="none" strike="noStrike" kern="1200" cap="none" spc="0" normalizeH="0" baseline="0" noProof="0" smtClean="0">
                <a:ln>
                  <a:noFill/>
                </a:ln>
                <a:solidFill>
                  <a:prstClr val="black">
                    <a:tint val="75000"/>
                  </a:prstClr>
                </a:solidFill>
                <a:effectLst/>
                <a:uLnTx/>
                <a:uFillTx/>
                <a:latin typeface="Calibri" panose="020F0502020204030204"/>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1" lang="en-US" sz="1200" b="0" i="0" u="none" strike="noStrike" kern="1200" cap="none" spc="0" normalizeH="0" baseline="0" noProof="0" dirty="0">
              <a:ln>
                <a:noFill/>
              </a:ln>
              <a:solidFill>
                <a:prstClr val="black">
                  <a:tint val="75000"/>
                </a:prstClr>
              </a:solidFill>
              <a:effectLst/>
              <a:uLnTx/>
              <a:uFillTx/>
              <a:latin typeface="Calibri" panose="020F0502020204030204"/>
              <a:ea typeface="BIZ UDPゴシック" panose="020B0400000000000000" pitchFamily="50" charset="-128"/>
              <a:cs typeface="+mn-cs"/>
            </a:endParaRPr>
          </a:p>
        </p:txBody>
      </p:sp>
      <p:sp>
        <p:nvSpPr>
          <p:cNvPr id="3" name="四角形: 角を丸くする 2">
            <a:extLst>
              <a:ext uri="{FF2B5EF4-FFF2-40B4-BE49-F238E27FC236}">
                <a16:creationId xmlns:a16="http://schemas.microsoft.com/office/drawing/2014/main" id="{7FE25A17-F483-2803-4446-0CFCFE3F8056}"/>
              </a:ext>
            </a:extLst>
          </p:cNvPr>
          <p:cNvSpPr/>
          <p:nvPr/>
        </p:nvSpPr>
        <p:spPr>
          <a:xfrm>
            <a:off x="1460715" y="3366368"/>
            <a:ext cx="2232000" cy="45719"/>
          </a:xfrm>
          <a:prstGeom prst="roundRect">
            <a:avLst/>
          </a:prstGeom>
          <a:solidFill>
            <a:schemeClr val="accent6">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四角形: 角を丸くする 4">
            <a:extLst>
              <a:ext uri="{FF2B5EF4-FFF2-40B4-BE49-F238E27FC236}">
                <a16:creationId xmlns:a16="http://schemas.microsoft.com/office/drawing/2014/main" id="{3D8081D6-E835-BF50-F09E-E4A2B021D849}"/>
              </a:ext>
            </a:extLst>
          </p:cNvPr>
          <p:cNvSpPr/>
          <p:nvPr/>
        </p:nvSpPr>
        <p:spPr>
          <a:xfrm>
            <a:off x="5704221" y="3211446"/>
            <a:ext cx="3352006" cy="45719"/>
          </a:xfrm>
          <a:prstGeom prst="roundRect">
            <a:avLst/>
          </a:prstGeom>
          <a:solidFill>
            <a:schemeClr val="accent5">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641608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D5E1E32D-415D-465E-B9D9-F05364B12B2D}"/>
              </a:ext>
            </a:extLst>
          </p:cNvPr>
          <p:cNvSpPr/>
          <p:nvPr/>
        </p:nvSpPr>
        <p:spPr>
          <a:xfrm>
            <a:off x="88670" y="582179"/>
            <a:ext cx="9716169" cy="52964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正方形/長方形 26">
            <a:extLst>
              <a:ext uri="{FF2B5EF4-FFF2-40B4-BE49-F238E27FC236}">
                <a16:creationId xmlns:a16="http://schemas.microsoft.com/office/drawing/2014/main" id="{091EF527-A389-4C19-8038-25ED26717E6B}"/>
              </a:ext>
            </a:extLst>
          </p:cNvPr>
          <p:cNvSpPr/>
          <p:nvPr/>
        </p:nvSpPr>
        <p:spPr>
          <a:xfrm>
            <a:off x="-101161" y="85452"/>
            <a:ext cx="9906000" cy="400110"/>
          </a:xfrm>
          <a:prstGeom prst="rect">
            <a:avLst/>
          </a:prstGeom>
          <a:noFill/>
        </p:spPr>
        <p:txBody>
          <a:bodyPr wrap="square">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sz="2000" b="1" i="0" u="none" strike="noStrike" kern="1200" cap="none" spc="0" normalizeH="0" baseline="0" noProof="0" dirty="0">
                <a:ln>
                  <a:noFill/>
                </a:ln>
                <a:solidFill>
                  <a:prstClr val="white"/>
                </a:solidFill>
                <a:effectLst/>
                <a:uLnTx/>
                <a:uFillTx/>
                <a:latin typeface="Calibri" panose="020F0502020204030204"/>
                <a:ea typeface="HGS創英角ｺﾞｼｯｸUB" panose="020B0900000000000000" pitchFamily="50" charset="-128"/>
                <a:cs typeface="+mn-cs"/>
              </a:rPr>
              <a:t>　 2(2). Establishing Indicators for Beyond EXPO 2025 (Subjective Indicators / Well-Being)</a:t>
            </a:r>
            <a:endParaRPr kumimoji="1" lang="en-US" sz="1600" b="1" i="0" u="none" strike="noStrike" kern="1200" cap="none" spc="0" normalizeH="0" baseline="0" noProof="0" dirty="0">
              <a:ln>
                <a:noFill/>
              </a:ln>
              <a:solidFill>
                <a:prstClr val="white"/>
              </a:solidFill>
              <a:effectLst/>
              <a:uLnTx/>
              <a:uFillTx/>
              <a:latin typeface="Calibri" panose="020F0502020204030204"/>
              <a:ea typeface="HGS創英角ｺﾞｼｯｸUB" panose="020B0900000000000000" pitchFamily="50" charset="-128"/>
              <a:cs typeface="+mn-cs"/>
            </a:endParaRPr>
          </a:p>
        </p:txBody>
      </p:sp>
      <p:graphicFrame>
        <p:nvGraphicFramePr>
          <p:cNvPr id="4" name="表 3">
            <a:extLst>
              <a:ext uri="{FF2B5EF4-FFF2-40B4-BE49-F238E27FC236}">
                <a16:creationId xmlns:a16="http://schemas.microsoft.com/office/drawing/2014/main" id="{4EA90D09-D896-47BA-872F-086695736806}"/>
              </a:ext>
            </a:extLst>
          </p:cNvPr>
          <p:cNvGraphicFramePr>
            <a:graphicFrameLocks noGrp="1"/>
          </p:cNvGraphicFramePr>
          <p:nvPr/>
        </p:nvGraphicFramePr>
        <p:xfrm>
          <a:off x="95113" y="1469764"/>
          <a:ext cx="9720000" cy="1648086"/>
        </p:xfrm>
        <a:graphic>
          <a:graphicData uri="http://schemas.openxmlformats.org/drawingml/2006/table">
            <a:tbl>
              <a:tblPr firstRow="1" bandRow="1">
                <a:tableStyleId>{5940675A-B579-460E-94D1-54222C63F5DA}</a:tableStyleId>
              </a:tblPr>
              <a:tblGrid>
                <a:gridCol w="1196456">
                  <a:extLst>
                    <a:ext uri="{9D8B030D-6E8A-4147-A177-3AD203B41FA5}">
                      <a16:colId xmlns:a16="http://schemas.microsoft.com/office/drawing/2014/main" val="2423699809"/>
                    </a:ext>
                  </a:extLst>
                </a:gridCol>
                <a:gridCol w="1521069">
                  <a:extLst>
                    <a:ext uri="{9D8B030D-6E8A-4147-A177-3AD203B41FA5}">
                      <a16:colId xmlns:a16="http://schemas.microsoft.com/office/drawing/2014/main" val="4143379516"/>
                    </a:ext>
                  </a:extLst>
                </a:gridCol>
                <a:gridCol w="4299439">
                  <a:extLst>
                    <a:ext uri="{9D8B030D-6E8A-4147-A177-3AD203B41FA5}">
                      <a16:colId xmlns:a16="http://schemas.microsoft.com/office/drawing/2014/main" val="1211475844"/>
                    </a:ext>
                  </a:extLst>
                </a:gridCol>
                <a:gridCol w="707781">
                  <a:extLst>
                    <a:ext uri="{9D8B030D-6E8A-4147-A177-3AD203B41FA5}">
                      <a16:colId xmlns:a16="http://schemas.microsoft.com/office/drawing/2014/main" val="2252481255"/>
                    </a:ext>
                  </a:extLst>
                </a:gridCol>
                <a:gridCol w="707693">
                  <a:extLst>
                    <a:ext uri="{9D8B030D-6E8A-4147-A177-3AD203B41FA5}">
                      <a16:colId xmlns:a16="http://schemas.microsoft.com/office/drawing/2014/main" val="4275724596"/>
                    </a:ext>
                  </a:extLst>
                </a:gridCol>
                <a:gridCol w="1287562">
                  <a:extLst>
                    <a:ext uri="{9D8B030D-6E8A-4147-A177-3AD203B41FA5}">
                      <a16:colId xmlns:a16="http://schemas.microsoft.com/office/drawing/2014/main" val="4045514958"/>
                    </a:ext>
                  </a:extLst>
                </a:gridCol>
              </a:tblGrid>
              <a:tr h="274681">
                <a:tc rowSpan="6">
                  <a:txBody>
                    <a:bodyPr/>
                    <a:lstStyle/>
                    <a:p>
                      <a:pPr algn="ctr">
                        <a:lnSpc>
                          <a:spcPts val="1500"/>
                        </a:lnSpc>
                      </a:pPr>
                      <a:r>
                        <a:rPr kumimoji="1" lang="en-US" sz="1200" b="1" noProof="0" dirty="0">
                          <a:solidFill>
                            <a:schemeClr val="tx1"/>
                          </a:solidFill>
                          <a:effectLst>
                            <a:outerShdw blurRad="38100" dist="38100" dir="2700000" algn="tl">
                              <a:srgbClr val="000000">
                                <a:alpha val="43137"/>
                              </a:srgbClr>
                            </a:outerShdw>
                          </a:effectLst>
                          <a:latin typeface="+mn-lt"/>
                          <a:ea typeface="BIZ UDPゴシック" panose="020B0400000000000000" pitchFamily="50" charset="-128"/>
                        </a:rPr>
                        <a:t>Overall Indicators</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rowSpan="5">
                  <a:txBody>
                    <a:bodyPr/>
                    <a:lstStyle/>
                    <a:p>
                      <a:pPr marL="36000" algn="ctr" fontAlgn="auto">
                        <a:lnSpc>
                          <a:spcPct val="100000"/>
                        </a:lnSpc>
                      </a:pPr>
                      <a:r>
                        <a:rPr lang="en-US" sz="800" b="0" i="0" u="none" strike="noStrike" noProof="0" dirty="0">
                          <a:solidFill>
                            <a:srgbClr val="000000"/>
                          </a:solidFill>
                          <a:effectLst/>
                          <a:latin typeface="+mn-lt"/>
                          <a:ea typeface="BIZ UDPゴシック" panose="020B0400000000000000" pitchFamily="50" charset="-128"/>
                        </a:rPr>
                        <a:t>Osaka Prefecture’s Own Indicator</a:t>
                      </a: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auto">
                        <a:lnSpc>
                          <a:spcPct val="100000"/>
                        </a:lnSpc>
                      </a:pPr>
                      <a:r>
                        <a:rPr lang="en-US" sz="800" u="none" strike="noStrike" noProof="0" dirty="0">
                          <a:solidFill>
                            <a:schemeClr val="tx1"/>
                          </a:solidFill>
                          <a:effectLst/>
                          <a:latin typeface="+mn-lt"/>
                          <a:ea typeface="BIZ UDPゴシック" panose="020B0400000000000000" pitchFamily="50" charset="-128"/>
                        </a:rPr>
                        <a:t>Percentage of people who feel that Osaka’s economy is vibrant &lt;Osaka Prefecture’s Own Indicator&gt;　</a:t>
                      </a:r>
                      <a:endParaRPr lang="en-US" sz="800" b="0" i="0" u="none" strike="noStrike" noProof="0" dirty="0">
                        <a:solidFill>
                          <a:schemeClr val="tx1"/>
                        </a:solidFill>
                        <a:effectLst/>
                        <a:latin typeface="+mn-lt"/>
                        <a:ea typeface="BIZ UDPゴシック" panose="020B0400000000000000" pitchFamily="50" charset="-128"/>
                      </a:endParaRP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ct val="100000"/>
                        </a:lnSpc>
                      </a:pPr>
                      <a:r>
                        <a:rPr lang="en-US" sz="800" u="none" strike="noStrike" noProof="0" dirty="0">
                          <a:effectLst/>
                          <a:latin typeface="+mn-lt"/>
                          <a:ea typeface="BIZ UDPゴシック" panose="020B0400000000000000" pitchFamily="50" charset="-128"/>
                        </a:rPr>
                        <a:t>—</a:t>
                      </a:r>
                      <a:endParaRPr lang="en-US" sz="800" b="0" i="0" u="none" strike="noStrike" noProof="0" dirty="0">
                        <a:solidFill>
                          <a:srgbClr val="000000"/>
                        </a:solidFill>
                        <a:effectLst/>
                        <a:latin typeface="+mn-lt"/>
                        <a:ea typeface="BIZ UDPゴシック" panose="020B0400000000000000" pitchFamily="50" charset="-128"/>
                      </a:endParaRP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ct val="100000"/>
                        </a:lnSpc>
                      </a:pPr>
                      <a:r>
                        <a:rPr lang="en-US" sz="800" u="none" strike="noStrike" noProof="0" dirty="0">
                          <a:effectLst/>
                          <a:latin typeface="+mn-lt"/>
                          <a:ea typeface="BIZ UDPゴシック" panose="020B0400000000000000" pitchFamily="50" charset="-128"/>
                        </a:rPr>
                        <a:t>—　</a:t>
                      </a:r>
                      <a:endParaRPr lang="en-US" sz="800" b="0" i="0" u="none" strike="noStrike" noProof="0" dirty="0">
                        <a:solidFill>
                          <a:srgbClr val="000000"/>
                        </a:solidFill>
                        <a:effectLst/>
                        <a:latin typeface="+mn-lt"/>
                        <a:ea typeface="BIZ UDPゴシック" panose="020B0400000000000000" pitchFamily="50" charset="-128"/>
                      </a:endParaRP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ct val="100000"/>
                        </a:lnSpc>
                      </a:pPr>
                      <a:r>
                        <a:rPr lang="en-US" sz="800" u="none" strike="noStrike" noProof="0" dirty="0">
                          <a:effectLst/>
                          <a:latin typeface="+mn-lt"/>
                          <a:ea typeface="BIZ UDPゴシック" panose="020B0400000000000000" pitchFamily="50" charset="-128"/>
                        </a:rPr>
                        <a:t>Survey is scheduled to begin next fiscal year</a:t>
                      </a:r>
                      <a:endParaRPr lang="en-US" sz="800" b="0" i="0" u="none" strike="noStrike" noProof="0" dirty="0">
                        <a:solidFill>
                          <a:srgbClr val="000000"/>
                        </a:solidFill>
                        <a:effectLst/>
                        <a:latin typeface="+mn-lt"/>
                        <a:ea typeface="BIZ UDPゴシック" panose="020B0400000000000000" pitchFamily="50" charset="-128"/>
                      </a:endParaRP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8403479"/>
                  </a:ext>
                </a:extLst>
              </a:tr>
              <a:tr h="274681">
                <a:tc vMerge="1">
                  <a:txBody>
                    <a:bodyPr/>
                    <a:lstStyle/>
                    <a:p>
                      <a:pPr algn="ctr">
                        <a:lnSpc>
                          <a:spcPts val="1500"/>
                        </a:lnSpc>
                      </a:pPr>
                      <a:endParaRPr kumimoji="1" lang="en-US" altLang="ja-JP" sz="1200" b="1" dirty="0">
                        <a:solidFill>
                          <a:schemeClr val="tx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solidFill>
                  </a:tcPr>
                </a:tc>
                <a:tc vMerge="1">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Osaka Prefecture’s Own Indicator</a:t>
                      </a:r>
                      <a:endParaRPr lang="en-US" altLang="ja-JP" sz="800" u="none" strike="noStrike" dirty="0">
                        <a:effectLst/>
                        <a:latin typeface="BIZ UDPゴシック" panose="020B0400000000000000" pitchFamily="50" charset="-128"/>
                        <a:ea typeface="BIZ UDPゴシック" panose="020B0400000000000000" pitchFamily="50" charset="-128"/>
                      </a:endParaRP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auto">
                        <a:lnSpc>
                          <a:spcPct val="100000"/>
                        </a:lnSpc>
                      </a:pPr>
                      <a:r>
                        <a:rPr lang="en-US" sz="800" u="none" strike="noStrike" noProof="0" dirty="0">
                          <a:solidFill>
                            <a:schemeClr val="tx1"/>
                          </a:solidFill>
                          <a:effectLst/>
                          <a:latin typeface="+mn-lt"/>
                          <a:ea typeface="BIZ UDPゴシック" panose="020B0400000000000000" pitchFamily="50" charset="-128"/>
                        </a:rPr>
                        <a:t>Percentage of people who feel that Osaka has a strong global presence &lt;Osaka Prefecture’s Own Indicator&gt;　</a:t>
                      </a: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ct val="100000"/>
                        </a:lnSpc>
                      </a:pPr>
                      <a:r>
                        <a:rPr lang="en-US" sz="800" b="0" i="0" u="none" strike="noStrike" noProof="0" dirty="0">
                          <a:solidFill>
                            <a:srgbClr val="000000"/>
                          </a:solidFill>
                          <a:effectLst/>
                          <a:latin typeface="+mn-lt"/>
                          <a:ea typeface="BIZ UDPゴシック" panose="020B0400000000000000" pitchFamily="50" charset="-128"/>
                        </a:rPr>
                        <a:t>—</a:t>
                      </a: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ct val="100000"/>
                        </a:lnSpc>
                      </a:pPr>
                      <a:r>
                        <a:rPr lang="en-US" sz="800" b="0" i="0" u="none" strike="noStrike" noProof="0" dirty="0">
                          <a:solidFill>
                            <a:srgbClr val="000000"/>
                          </a:solidFill>
                          <a:effectLst/>
                          <a:latin typeface="+mn-lt"/>
                          <a:ea typeface="BIZ UDPゴシック" panose="020B0400000000000000" pitchFamily="50" charset="-128"/>
                        </a:rPr>
                        <a:t>—</a:t>
                      </a: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Survey is scheduled to begin next fiscal year</a:t>
                      </a:r>
                      <a:endParaRPr kumimoji="1" lang="en-US" altLang="ja-JP" sz="800" b="0" i="0" u="none" strike="noStrike" kern="1200" cap="none" spc="0" normalizeH="0" baseline="0" noProof="0" dirty="0">
                        <a:ln>
                          <a:noFill/>
                        </a:ln>
                        <a:solidFill>
                          <a:srgbClr val="000000"/>
                        </a:solidFill>
                        <a:effectLst/>
                        <a:uLnTx/>
                        <a:uFillTx/>
                        <a:latin typeface="Calibri" panose="020F0502020204030204"/>
                        <a:ea typeface="BIZ UDPゴシック" panose="020B0400000000000000" pitchFamily="50" charset="-128"/>
                        <a:cs typeface="+mn-cs"/>
                      </a:endParaRP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43330184"/>
                  </a:ext>
                </a:extLst>
              </a:tr>
              <a:tr h="274681">
                <a:tc vMerge="1">
                  <a:txBody>
                    <a:bodyPr/>
                    <a:lstStyle/>
                    <a:p>
                      <a:endParaRPr kumimoji="1" lang="ja-JP" altLang="en-US"/>
                    </a:p>
                  </a:txBody>
                  <a:tcPr/>
                </a:tc>
                <a:tc vMerge="1">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Osaka Prefecture’s Own Indicator</a:t>
                      </a:r>
                      <a:endParaRPr lang="en-US" altLang="ja-JP" sz="800" u="none" strike="noStrike" dirty="0">
                        <a:effectLst/>
                        <a:latin typeface="BIZ UDPゴシック" panose="020B0400000000000000" pitchFamily="50" charset="-128"/>
                        <a:ea typeface="BIZ UDPゴシック" panose="020B0400000000000000" pitchFamily="50" charset="-128"/>
                      </a:endParaRP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auto">
                        <a:lnSpc>
                          <a:spcPct val="100000"/>
                        </a:lnSpc>
                      </a:pPr>
                      <a:r>
                        <a:rPr lang="en-US" sz="800" u="none" strike="noStrike" noProof="0" dirty="0">
                          <a:solidFill>
                            <a:schemeClr val="tx1"/>
                          </a:solidFill>
                          <a:effectLst/>
                          <a:latin typeface="+mn-lt"/>
                          <a:ea typeface="BIZ UDPゴシック" panose="020B0400000000000000" pitchFamily="50" charset="-128"/>
                        </a:rPr>
                        <a:t>Percentage of people who feel that Osaka has appeal that attracts people &lt;Osaka Prefecture’s Own Indicator&gt;　</a:t>
                      </a: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ct val="100000"/>
                        </a:lnSpc>
                      </a:pPr>
                      <a:r>
                        <a:rPr lang="en-US" sz="800" b="0" i="0" u="none" strike="noStrike" noProof="0" dirty="0">
                          <a:solidFill>
                            <a:srgbClr val="000000"/>
                          </a:solidFill>
                          <a:effectLst/>
                          <a:latin typeface="+mn-lt"/>
                          <a:ea typeface="BIZ UDPゴシック" panose="020B0400000000000000" pitchFamily="50" charset="-128"/>
                        </a:rPr>
                        <a:t>—</a:t>
                      </a: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ct val="100000"/>
                        </a:lnSpc>
                      </a:pPr>
                      <a:r>
                        <a:rPr lang="en-US" sz="800" b="0" i="0" u="none" strike="noStrike" noProof="0" dirty="0">
                          <a:solidFill>
                            <a:srgbClr val="000000"/>
                          </a:solidFill>
                          <a:effectLst/>
                          <a:latin typeface="+mn-lt"/>
                          <a:ea typeface="BIZ UDPゴシック" panose="020B0400000000000000" pitchFamily="50" charset="-128"/>
                        </a:rPr>
                        <a:t>—</a:t>
                      </a: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Survey is scheduled to begin next fiscal year</a:t>
                      </a:r>
                      <a:endParaRPr kumimoji="1" lang="en-US" altLang="ja-JP" sz="800" b="0" i="0" u="none" strike="noStrike" kern="1200" cap="none" spc="0" normalizeH="0" baseline="0" noProof="0" dirty="0">
                        <a:ln>
                          <a:noFill/>
                        </a:ln>
                        <a:solidFill>
                          <a:srgbClr val="000000"/>
                        </a:solidFill>
                        <a:effectLst/>
                        <a:uLnTx/>
                        <a:uFillTx/>
                        <a:latin typeface="Calibri" panose="020F0502020204030204"/>
                        <a:ea typeface="BIZ UDPゴシック" panose="020B0400000000000000" pitchFamily="50" charset="-128"/>
                        <a:cs typeface="+mn-cs"/>
                      </a:endParaRP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6879476"/>
                  </a:ext>
                </a:extLst>
              </a:tr>
              <a:tr h="274681">
                <a:tc vMerge="1">
                  <a:txBody>
                    <a:bodyPr/>
                    <a:lstStyle/>
                    <a:p>
                      <a:endParaRPr kumimoji="1" lang="ja-JP" altLang="en-US"/>
                    </a:p>
                  </a:txBody>
                  <a:tcPr/>
                </a:tc>
                <a:tc vMerge="1">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Osaka Prefecture’s Own Indicator</a:t>
                      </a:r>
                      <a:endParaRPr lang="en-US" altLang="ja-JP" sz="800" u="none" strike="noStrike" dirty="0">
                        <a:effectLst/>
                        <a:latin typeface="BIZ UDPゴシック" panose="020B0400000000000000" pitchFamily="50" charset="-128"/>
                        <a:ea typeface="BIZ UDPゴシック" panose="020B0400000000000000" pitchFamily="50" charset="-128"/>
                      </a:endParaRP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auto">
                        <a:lnSpc>
                          <a:spcPct val="100000"/>
                        </a:lnSpc>
                      </a:pPr>
                      <a:r>
                        <a:rPr lang="en-US" sz="800" u="none" strike="noStrike" noProof="0" dirty="0">
                          <a:solidFill>
                            <a:schemeClr val="tx1"/>
                          </a:solidFill>
                          <a:effectLst/>
                          <a:latin typeface="+mn-lt"/>
                          <a:ea typeface="BIZ UDPゴシック" panose="020B0400000000000000" pitchFamily="50" charset="-128"/>
                        </a:rPr>
                        <a:t>Percentage of people who feel pride in their community &lt;Osaka Prefecture’s Own Indicator&gt;　</a:t>
                      </a: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ct val="100000"/>
                        </a:lnSpc>
                      </a:pPr>
                      <a:r>
                        <a:rPr lang="en-US" sz="800" u="none" strike="noStrike" noProof="0" dirty="0">
                          <a:effectLst/>
                          <a:latin typeface="+mn-lt"/>
                          <a:ea typeface="BIZ UDPゴシック" panose="020B0400000000000000" pitchFamily="50" charset="-128"/>
                        </a:rPr>
                        <a:t>—</a:t>
                      </a:r>
                      <a:endParaRPr lang="en-US" sz="800" b="0" i="0" u="none" strike="noStrike" noProof="0" dirty="0">
                        <a:solidFill>
                          <a:srgbClr val="000000"/>
                        </a:solidFill>
                        <a:effectLst/>
                        <a:latin typeface="+mn-lt"/>
                        <a:ea typeface="BIZ UDPゴシック" panose="020B0400000000000000" pitchFamily="50" charset="-128"/>
                      </a:endParaRP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ct val="100000"/>
                        </a:lnSpc>
                      </a:pPr>
                      <a:r>
                        <a:rPr lang="en-US" sz="800" b="0" i="0" u="none" strike="noStrike" noProof="0" dirty="0">
                          <a:solidFill>
                            <a:srgbClr val="000000"/>
                          </a:solidFill>
                          <a:effectLst/>
                          <a:latin typeface="+mn-lt"/>
                          <a:ea typeface="BIZ UDPゴシック" panose="020B0400000000000000" pitchFamily="50" charset="-128"/>
                        </a:rPr>
                        <a:t>—</a:t>
                      </a: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Survey is scheduled to begin next fiscal year</a:t>
                      </a:r>
                      <a:endParaRPr kumimoji="1" lang="en-US" altLang="ja-JP" sz="800" b="0" i="0" u="none" strike="noStrike" kern="1200" cap="none" spc="0" normalizeH="0" baseline="0" noProof="0" dirty="0">
                        <a:ln>
                          <a:noFill/>
                        </a:ln>
                        <a:solidFill>
                          <a:srgbClr val="000000"/>
                        </a:solidFill>
                        <a:effectLst/>
                        <a:uLnTx/>
                        <a:uFillTx/>
                        <a:latin typeface="Calibri" panose="020F0502020204030204"/>
                        <a:ea typeface="BIZ UDPゴシック" panose="020B0400000000000000" pitchFamily="50" charset="-128"/>
                        <a:cs typeface="+mn-cs"/>
                      </a:endParaRP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26491264"/>
                  </a:ext>
                </a:extLst>
              </a:tr>
              <a:tr h="274681">
                <a:tc vMerge="1">
                  <a:txBody>
                    <a:bodyPr/>
                    <a:lstStyle/>
                    <a:p>
                      <a:endParaRPr kumimoji="1" lang="ja-JP" altLang="en-US"/>
                    </a:p>
                  </a:txBody>
                  <a:tcPr/>
                </a:tc>
                <a:tc vMerge="1">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Osaka Prefecture’s Own Indicator</a:t>
                      </a:r>
                      <a:endParaRPr lang="en-US" altLang="ja-JP" sz="800" u="none" strike="noStrike" dirty="0">
                        <a:effectLst/>
                        <a:latin typeface="BIZ UDPゴシック" panose="020B0400000000000000" pitchFamily="50" charset="-128"/>
                        <a:ea typeface="BIZ UDPゴシック" panose="020B0400000000000000" pitchFamily="50" charset="-128"/>
                      </a:endParaRP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auto">
                        <a:lnSpc>
                          <a:spcPct val="100000"/>
                        </a:lnSpc>
                      </a:pPr>
                      <a:r>
                        <a:rPr kumimoji="1" lang="en-US" sz="800" b="0" i="0" u="none" strike="noStrike" kern="1200" cap="none" spc="0" normalizeH="0" baseline="0" noProof="0" dirty="0">
                          <a:ln>
                            <a:noFill/>
                          </a:ln>
                          <a:solidFill>
                            <a:schemeClr val="tx1"/>
                          </a:solidFill>
                          <a:effectLst/>
                          <a:uLnTx/>
                          <a:uFillTx/>
                          <a:latin typeface="+mn-lt"/>
                          <a:ea typeface="BIZ UDPゴシック" panose="020B0400000000000000" pitchFamily="50" charset="-128"/>
                          <a:cs typeface="+mn-cs"/>
                        </a:rPr>
                        <a:t>Percentage of people who feel that daily life has become more convenient and comfortable &lt;Osaka Prefecture’s Own Indicator&gt;　　</a:t>
                      </a:r>
                      <a:endParaRPr lang="en-US" sz="800" u="none" strike="noStrike" noProof="0" dirty="0">
                        <a:solidFill>
                          <a:schemeClr val="tx1"/>
                        </a:solidFill>
                        <a:effectLst/>
                        <a:latin typeface="+mn-lt"/>
                        <a:ea typeface="BIZ UDPゴシック" panose="020B0400000000000000" pitchFamily="50" charset="-128"/>
                      </a:endParaRP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ct val="100000"/>
                        </a:lnSpc>
                      </a:pPr>
                      <a:r>
                        <a:rPr lang="en-US" sz="800" b="0" i="0" u="none" strike="noStrike" noProof="0" dirty="0">
                          <a:solidFill>
                            <a:srgbClr val="000000"/>
                          </a:solidFill>
                          <a:effectLst/>
                          <a:latin typeface="+mn-lt"/>
                          <a:ea typeface="BIZ UDPゴシック" panose="020B0400000000000000" pitchFamily="50" charset="-128"/>
                        </a:rPr>
                        <a:t>—</a:t>
                      </a: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ct val="100000"/>
                        </a:lnSpc>
                      </a:pPr>
                      <a:r>
                        <a:rPr lang="en-US" sz="800" b="0" i="0" u="none" strike="noStrike" noProof="0" dirty="0">
                          <a:solidFill>
                            <a:srgbClr val="000000"/>
                          </a:solidFill>
                          <a:effectLst/>
                          <a:latin typeface="+mn-lt"/>
                          <a:ea typeface="BIZ UDPゴシック" panose="020B0400000000000000" pitchFamily="50" charset="-128"/>
                        </a:rPr>
                        <a:t>—</a:t>
                      </a: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Survey is scheduled to begin next fiscal year</a:t>
                      </a:r>
                      <a:endParaRPr kumimoji="1" lang="en-US" altLang="ja-JP" sz="800" b="0" i="0" u="none" strike="noStrike" kern="1200" cap="none" spc="0" normalizeH="0" baseline="0" noProof="0" dirty="0">
                        <a:ln>
                          <a:noFill/>
                        </a:ln>
                        <a:solidFill>
                          <a:srgbClr val="000000"/>
                        </a:solidFill>
                        <a:effectLst/>
                        <a:uLnTx/>
                        <a:uFillTx/>
                        <a:latin typeface="Calibri" panose="020F0502020204030204"/>
                        <a:ea typeface="BIZ UDPゴシック" panose="020B0400000000000000" pitchFamily="50" charset="-128"/>
                        <a:cs typeface="+mn-cs"/>
                      </a:endParaRP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39956803"/>
                  </a:ext>
                </a:extLst>
              </a:tr>
              <a:tr h="274681">
                <a:tc vMerge="1">
                  <a:txBody>
                    <a:bodyPr/>
                    <a:lstStyle/>
                    <a:p>
                      <a:endParaRPr kumimoji="1" lang="ja-JP" altLang="en-US"/>
                    </a:p>
                  </a:txBody>
                  <a:tcPr/>
                </a:tc>
                <a:tc>
                  <a:txBody>
                    <a:bodyPr/>
                    <a:lstStyle/>
                    <a:p>
                      <a:pPr marL="36000" algn="ctr" fontAlgn="auto">
                        <a:lnSpc>
                          <a:spcPct val="100000"/>
                        </a:lnSpc>
                      </a:pPr>
                      <a:r>
                        <a:rPr lang="en-US" sz="800" u="none" strike="noStrike" noProof="0" dirty="0">
                          <a:effectLst/>
                          <a:latin typeface="+mn-lt"/>
                          <a:ea typeface="BIZ UDPゴシック" panose="020B0400000000000000" pitchFamily="50" charset="-128"/>
                        </a:rPr>
                        <a:t>Happiness / Satisfaction</a:t>
                      </a: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auto">
                        <a:lnSpc>
                          <a:spcPct val="100000"/>
                        </a:lnSpc>
                      </a:pPr>
                      <a:r>
                        <a:rPr lang="en-US" sz="800" u="none" strike="noStrike" noProof="0" dirty="0">
                          <a:effectLst/>
                          <a:latin typeface="+mn-lt"/>
                          <a:ea typeface="BIZ UDPゴシック" panose="020B0400000000000000" pitchFamily="50" charset="-128"/>
                        </a:rPr>
                        <a:t>How happy are you at present? [Happiness]　</a:t>
                      </a: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ct val="100000"/>
                        </a:lnSpc>
                      </a:pPr>
                      <a:r>
                        <a:rPr lang="en-US" sz="800" u="none" strike="noStrike" noProof="0" dirty="0">
                          <a:effectLst/>
                          <a:latin typeface="+mn-lt"/>
                          <a:ea typeface="BIZ UDPゴシック" panose="020B0400000000000000" pitchFamily="50" charset="-128"/>
                        </a:rPr>
                        <a:t>6.0 ★</a:t>
                      </a:r>
                      <a:endParaRPr lang="en-US" sz="800" b="0" i="0" u="none" strike="noStrike" noProof="0" dirty="0">
                        <a:solidFill>
                          <a:srgbClr val="000000"/>
                        </a:solidFill>
                        <a:effectLst/>
                        <a:latin typeface="+mn-lt"/>
                        <a:ea typeface="BIZ UDPゴシック" panose="020B0400000000000000" pitchFamily="50" charset="-128"/>
                      </a:endParaRP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ct val="100000"/>
                        </a:lnSpc>
                      </a:pPr>
                      <a:r>
                        <a:rPr lang="en-US" sz="800" u="none" strike="noStrike" noProof="0" dirty="0">
                          <a:effectLst/>
                          <a:latin typeface="+mn-lt"/>
                          <a:ea typeface="BIZ UDPゴシック" panose="020B0400000000000000" pitchFamily="50" charset="-128"/>
                        </a:rPr>
                        <a:t>6.6</a:t>
                      </a:r>
                      <a:endParaRPr lang="en-US" sz="800" b="0" i="0" u="none" strike="noStrike" noProof="0" dirty="0">
                        <a:solidFill>
                          <a:srgbClr val="000000"/>
                        </a:solidFill>
                        <a:effectLst/>
                        <a:latin typeface="+mn-lt"/>
                        <a:ea typeface="BIZ UDPゴシック" panose="020B0400000000000000" pitchFamily="50" charset="-128"/>
                      </a:endParaRP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ct val="100000"/>
                        </a:lnSpc>
                      </a:pPr>
                      <a:r>
                        <a:rPr lang="en-US" sz="800" u="none" strike="noStrike" noProof="0" dirty="0">
                          <a:solidFill>
                            <a:schemeClr val="accent1">
                              <a:lumMod val="75000"/>
                            </a:schemeClr>
                          </a:solidFill>
                          <a:effectLst/>
                          <a:latin typeface="+mn-lt"/>
                          <a:ea typeface="BIZ UDPゴシック" panose="020B0400000000000000" pitchFamily="50" charset="-128"/>
                        </a:rPr>
                        <a:t>-0.6</a:t>
                      </a:r>
                      <a:endParaRPr lang="en-US" sz="800" b="0" i="0" u="none" strike="noStrike" noProof="0" dirty="0">
                        <a:solidFill>
                          <a:schemeClr val="accent1">
                            <a:lumMod val="75000"/>
                          </a:schemeClr>
                        </a:solidFill>
                        <a:effectLst/>
                        <a:latin typeface="+mn-lt"/>
                        <a:ea typeface="BIZ UDPゴシック" panose="020B0400000000000000" pitchFamily="50" charset="-128"/>
                      </a:endParaRPr>
                    </a:p>
                  </a:txBody>
                  <a:tcPr marL="4891" marR="4891" marT="489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5782247"/>
                  </a:ext>
                </a:extLst>
              </a:tr>
            </a:tbl>
          </a:graphicData>
        </a:graphic>
      </p:graphicFrame>
      <p:graphicFrame>
        <p:nvGraphicFramePr>
          <p:cNvPr id="5" name="表 4">
            <a:extLst>
              <a:ext uri="{FF2B5EF4-FFF2-40B4-BE49-F238E27FC236}">
                <a16:creationId xmlns:a16="http://schemas.microsoft.com/office/drawing/2014/main" id="{5B054C1D-C482-401D-8D64-1D58103AE0E5}"/>
              </a:ext>
            </a:extLst>
          </p:cNvPr>
          <p:cNvGraphicFramePr>
            <a:graphicFrameLocks noGrp="1"/>
          </p:cNvGraphicFramePr>
          <p:nvPr/>
        </p:nvGraphicFramePr>
        <p:xfrm>
          <a:off x="96013" y="3164333"/>
          <a:ext cx="9719999" cy="1879944"/>
        </p:xfrm>
        <a:graphic>
          <a:graphicData uri="http://schemas.openxmlformats.org/drawingml/2006/table">
            <a:tbl>
              <a:tblPr firstRow="1" bandRow="1">
                <a:tableStyleId>{5940675A-B579-460E-94D1-54222C63F5DA}</a:tableStyleId>
              </a:tblPr>
              <a:tblGrid>
                <a:gridCol w="1198531">
                  <a:extLst>
                    <a:ext uri="{9D8B030D-6E8A-4147-A177-3AD203B41FA5}">
                      <a16:colId xmlns:a16="http://schemas.microsoft.com/office/drawing/2014/main" val="3330049952"/>
                    </a:ext>
                  </a:extLst>
                </a:gridCol>
                <a:gridCol w="1520575">
                  <a:extLst>
                    <a:ext uri="{9D8B030D-6E8A-4147-A177-3AD203B41FA5}">
                      <a16:colId xmlns:a16="http://schemas.microsoft.com/office/drawing/2014/main" val="1215122385"/>
                    </a:ext>
                  </a:extLst>
                </a:gridCol>
                <a:gridCol w="4294598">
                  <a:extLst>
                    <a:ext uri="{9D8B030D-6E8A-4147-A177-3AD203B41FA5}">
                      <a16:colId xmlns:a16="http://schemas.microsoft.com/office/drawing/2014/main" val="769411471"/>
                    </a:ext>
                  </a:extLst>
                </a:gridCol>
                <a:gridCol w="711041">
                  <a:extLst>
                    <a:ext uri="{9D8B030D-6E8A-4147-A177-3AD203B41FA5}">
                      <a16:colId xmlns:a16="http://schemas.microsoft.com/office/drawing/2014/main" val="3982282787"/>
                    </a:ext>
                  </a:extLst>
                </a:gridCol>
                <a:gridCol w="716573">
                  <a:extLst>
                    <a:ext uri="{9D8B030D-6E8A-4147-A177-3AD203B41FA5}">
                      <a16:colId xmlns:a16="http://schemas.microsoft.com/office/drawing/2014/main" val="3972093855"/>
                    </a:ext>
                  </a:extLst>
                </a:gridCol>
                <a:gridCol w="1278681">
                  <a:extLst>
                    <a:ext uri="{9D8B030D-6E8A-4147-A177-3AD203B41FA5}">
                      <a16:colId xmlns:a16="http://schemas.microsoft.com/office/drawing/2014/main" val="1747520488"/>
                    </a:ext>
                  </a:extLst>
                </a:gridCol>
              </a:tblGrid>
              <a:tr h="228869">
                <a:tc rowSpan="8">
                  <a:txBody>
                    <a:bodyPr/>
                    <a:lstStyle/>
                    <a:p>
                      <a:pPr algn="ctr"/>
                      <a:r>
                        <a:rPr kumimoji="1" lang="en-US" sz="1200" b="1" noProof="0" dirty="0">
                          <a:effectLst>
                            <a:outerShdw blurRad="38100" dist="38100" dir="2700000" algn="tl">
                              <a:srgbClr val="000000">
                                <a:alpha val="43137"/>
                              </a:srgbClr>
                            </a:outerShdw>
                          </a:effectLst>
                          <a:latin typeface="+mn-lt"/>
                          <a:ea typeface="BIZ UDPゴシック" panose="020B0400000000000000" pitchFamily="50" charset="-128"/>
                        </a:rPr>
                        <a:t>Challenge</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2CC"/>
                    </a:solidFill>
                  </a:tcPr>
                </a:tc>
                <a:tc>
                  <a:txBody>
                    <a:bodyPr/>
                    <a:lstStyle/>
                    <a:p>
                      <a:pPr marL="36000" algn="ctr" fontAlgn="ctr"/>
                      <a:r>
                        <a:rPr lang="en-US" sz="800" b="0" i="0" u="none" strike="noStrike" noProof="0" dirty="0">
                          <a:solidFill>
                            <a:srgbClr val="000000"/>
                          </a:solidFill>
                          <a:effectLst/>
                          <a:latin typeface="+mn-lt"/>
                          <a:ea typeface="BIZ UDPゴシック" panose="020B0400000000000000" pitchFamily="50" charset="-128"/>
                        </a:rPr>
                        <a:t>Childcare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children can lead vibrant lives</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3.3</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3.4</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chemeClr val="accent1">
                              <a:lumMod val="75000"/>
                            </a:schemeClr>
                          </a:solidFill>
                          <a:effectLst/>
                          <a:latin typeface="+mn-lt"/>
                          <a:ea typeface="BIZ UDPゴシック" panose="020B0400000000000000" pitchFamily="50" charset="-128"/>
                        </a:rPr>
                        <a:t>-0.1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028711"/>
                  </a:ext>
                </a:extLst>
              </a:tr>
              <a:tr h="245828">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2CC"/>
                    </a:solidFill>
                  </a:tcPr>
                </a:tc>
                <a:tc rowSpan="2">
                  <a:txBody>
                    <a:bodyPr/>
                    <a:lstStyle/>
                    <a:p>
                      <a:pPr marL="36000" algn="ctr" fontAlgn="ctr"/>
                      <a:r>
                        <a:rPr lang="en-US" sz="800" b="0" i="0" u="none" strike="noStrike" noProof="0" dirty="0">
                          <a:solidFill>
                            <a:srgbClr val="000000"/>
                          </a:solidFill>
                          <a:effectLst/>
                          <a:latin typeface="+mn-lt"/>
                          <a:ea typeface="BIZ UDPゴシック" panose="020B0400000000000000" pitchFamily="50" charset="-128"/>
                        </a:rPr>
                        <a:t>Primary &amp; Secondary Education</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the educational environment (elementary, middle, and high schools) is well established</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3.5</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3.5</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5549447"/>
                  </a:ext>
                </a:extLst>
              </a:tr>
              <a:tr h="228869">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2CC"/>
                    </a:solidFill>
                  </a:tcPr>
                </a:tc>
                <a:tc vMerge="1">
                  <a:txBody>
                    <a:bodyPr/>
                    <a:lstStyle/>
                    <a:p>
                      <a:pPr marL="36000" marR="0" lvl="0" indent="0" algn="l"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Primary &amp; Secondary Education</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schools are conveniently located for commuting</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3.6</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3.6</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65572972"/>
                  </a:ext>
                </a:extLst>
              </a:tr>
              <a:tr h="228869">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2CC"/>
                    </a:solidFill>
                  </a:tcPr>
                </a:tc>
                <a:tc>
                  <a:txBody>
                    <a:bodyPr/>
                    <a:lstStyle/>
                    <a:p>
                      <a:pPr marL="36000" algn="ctr" fontAlgn="ctr"/>
                      <a:r>
                        <a:rPr lang="en-US" sz="800" b="0" i="0" u="none" strike="noStrike" noProof="0" dirty="0">
                          <a:solidFill>
                            <a:srgbClr val="000000"/>
                          </a:solidFill>
                          <a:effectLst/>
                          <a:latin typeface="+mn-lt"/>
                          <a:ea typeface="BIZ UDPゴシック" panose="020B0400000000000000" pitchFamily="50" charset="-128"/>
                        </a:rPr>
                        <a:t>Self-Efficacy</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 feel positively about myself</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3.2</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chemeClr val="accent1">
                              <a:lumMod val="75000"/>
                            </a:schemeClr>
                          </a:solidFill>
                          <a:effectLst/>
                          <a:latin typeface="+mn-lt"/>
                          <a:ea typeface="BIZ UDPゴシック" panose="020B0400000000000000" pitchFamily="50" charset="-128"/>
                        </a:rPr>
                        <a:t>-0.1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3637815"/>
                  </a:ext>
                </a:extLst>
              </a:tr>
              <a:tr h="245828">
                <a:tc vMerge="1">
                  <a:txBody>
                    <a:bodyPr/>
                    <a:lstStyle/>
                    <a:p>
                      <a:endParaRPr kumimoji="1" lang="ja-JP" altLang="en-US"/>
                    </a:p>
                  </a:txBody>
                  <a:tcPr/>
                </a:tc>
                <a:tc>
                  <a:txBody>
                    <a:bodyPr/>
                    <a:lstStyle/>
                    <a:p>
                      <a:pPr marL="36000" algn="ctr" fontAlgn="ctr"/>
                      <a:r>
                        <a:rPr lang="en-US" sz="800" b="0" i="0" u="none" strike="noStrike" noProof="0" dirty="0">
                          <a:solidFill>
                            <a:srgbClr val="000000"/>
                          </a:solidFill>
                          <a:effectLst/>
                          <a:latin typeface="+mn-lt"/>
                          <a:ea typeface="BIZ UDPゴシック" panose="020B0400000000000000" pitchFamily="50" charset="-128"/>
                        </a:rPr>
                        <a:t>Richness of Educational Opportunities</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there are opportunities to learn what I want to learn</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3.2</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3.2</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15615507"/>
                  </a:ext>
                </a:extLst>
              </a:tr>
              <a:tr h="228869">
                <a:tc vMerge="1">
                  <a:txBody>
                    <a:bodyPr/>
                    <a:lstStyle/>
                    <a:p>
                      <a:endParaRPr kumimoji="1" lang="ja-JP" altLang="en-US"/>
                    </a:p>
                  </a:txBody>
                  <a:tcPr/>
                </a:tc>
                <a:tc rowSpan="2">
                  <a:txBody>
                    <a:bodyPr/>
                    <a:lstStyle/>
                    <a:p>
                      <a:pPr marL="36000" algn="ctr" fontAlgn="ctr"/>
                      <a:r>
                        <a:rPr lang="en-US" sz="800" b="0" i="0" u="none" strike="noStrike" noProof="0" dirty="0">
                          <a:solidFill>
                            <a:srgbClr val="000000"/>
                          </a:solidFill>
                          <a:effectLst/>
                          <a:latin typeface="+mn-lt"/>
                          <a:ea typeface="BIZ UDPゴシック" panose="020B0400000000000000" pitchFamily="50" charset="-128"/>
                        </a:rPr>
                        <a:t>Employment &amp; Income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it is easy to find the kind of work I want to do</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2.9</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2.9</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6298005"/>
                  </a:ext>
                </a:extLst>
              </a:tr>
              <a:tr h="228869">
                <a:tc vMerge="1">
                  <a:txBody>
                    <a:bodyPr/>
                    <a:lstStyle/>
                    <a:p>
                      <a:endParaRPr kumimoji="1" lang="ja-JP" altLang="en-US"/>
                    </a:p>
                  </a:txBody>
                  <a:tcPr/>
                </a:tc>
                <a:tc vMerge="1">
                  <a:txBody>
                    <a:bodyPr/>
                    <a:lstStyle/>
                    <a:p>
                      <a:pPr marL="36000"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Employment &amp; Income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there are opportunities to earn an appropriate income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2298920"/>
                  </a:ext>
                </a:extLst>
              </a:tr>
              <a:tr h="228869">
                <a:tc vMerge="1">
                  <a:txBody>
                    <a:bodyPr/>
                    <a:lstStyle/>
                    <a:p>
                      <a:endParaRPr kumimoji="1" lang="ja-JP" altLang="en-US"/>
                    </a:p>
                  </a:txBody>
                  <a:tcPr/>
                </a:tc>
                <a:tc>
                  <a:txBody>
                    <a:bodyPr/>
                    <a:lstStyle/>
                    <a:p>
                      <a:pPr marL="36000" algn="ctr" fontAlgn="ctr"/>
                      <a:r>
                        <a:rPr lang="en-US" sz="800" b="0" i="0" u="none" strike="noStrike" noProof="0" dirty="0">
                          <a:solidFill>
                            <a:srgbClr val="000000"/>
                          </a:solidFill>
                          <a:effectLst/>
                          <a:latin typeface="+mn-lt"/>
                          <a:ea typeface="BIZ UDPゴシック" panose="020B0400000000000000" pitchFamily="50" charset="-128"/>
                        </a:rPr>
                        <a:t>Business Creation</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there are opportunities to take on new challenges and grow</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94241016"/>
                  </a:ext>
                </a:extLst>
              </a:tr>
            </a:tbl>
          </a:graphicData>
        </a:graphic>
      </p:graphicFrame>
      <p:graphicFrame>
        <p:nvGraphicFramePr>
          <p:cNvPr id="6" name="表 5">
            <a:extLst>
              <a:ext uri="{FF2B5EF4-FFF2-40B4-BE49-F238E27FC236}">
                <a16:creationId xmlns:a16="http://schemas.microsoft.com/office/drawing/2014/main" id="{99DA02DB-931E-4588-A5C4-429878AF0E81}"/>
              </a:ext>
            </a:extLst>
          </p:cNvPr>
          <p:cNvGraphicFramePr>
            <a:graphicFrameLocks noGrp="1"/>
          </p:cNvGraphicFramePr>
          <p:nvPr/>
        </p:nvGraphicFramePr>
        <p:xfrm>
          <a:off x="96013" y="5082648"/>
          <a:ext cx="9720000" cy="1698795"/>
        </p:xfrm>
        <a:graphic>
          <a:graphicData uri="http://schemas.openxmlformats.org/drawingml/2006/table">
            <a:tbl>
              <a:tblPr firstRow="1" bandRow="1">
                <a:tableStyleId>{5940675A-B579-460E-94D1-54222C63F5DA}</a:tableStyleId>
              </a:tblPr>
              <a:tblGrid>
                <a:gridCol w="1205249">
                  <a:extLst>
                    <a:ext uri="{9D8B030D-6E8A-4147-A177-3AD203B41FA5}">
                      <a16:colId xmlns:a16="http://schemas.microsoft.com/office/drawing/2014/main" val="707862345"/>
                    </a:ext>
                  </a:extLst>
                </a:gridCol>
                <a:gridCol w="1518138">
                  <a:extLst>
                    <a:ext uri="{9D8B030D-6E8A-4147-A177-3AD203B41FA5}">
                      <a16:colId xmlns:a16="http://schemas.microsoft.com/office/drawing/2014/main" val="172123154"/>
                    </a:ext>
                  </a:extLst>
                </a:gridCol>
                <a:gridCol w="4293577">
                  <a:extLst>
                    <a:ext uri="{9D8B030D-6E8A-4147-A177-3AD203B41FA5}">
                      <a16:colId xmlns:a16="http://schemas.microsoft.com/office/drawing/2014/main" val="3621660921"/>
                    </a:ext>
                  </a:extLst>
                </a:gridCol>
                <a:gridCol w="707781">
                  <a:extLst>
                    <a:ext uri="{9D8B030D-6E8A-4147-A177-3AD203B41FA5}">
                      <a16:colId xmlns:a16="http://schemas.microsoft.com/office/drawing/2014/main" val="2631706356"/>
                    </a:ext>
                  </a:extLst>
                </a:gridCol>
                <a:gridCol w="717067">
                  <a:extLst>
                    <a:ext uri="{9D8B030D-6E8A-4147-A177-3AD203B41FA5}">
                      <a16:colId xmlns:a16="http://schemas.microsoft.com/office/drawing/2014/main" val="393045356"/>
                    </a:ext>
                  </a:extLst>
                </a:gridCol>
                <a:gridCol w="1278188">
                  <a:extLst>
                    <a:ext uri="{9D8B030D-6E8A-4147-A177-3AD203B41FA5}">
                      <a16:colId xmlns:a16="http://schemas.microsoft.com/office/drawing/2014/main" val="1150036004"/>
                    </a:ext>
                  </a:extLst>
                </a:gridCol>
              </a:tblGrid>
              <a:tr h="242685">
                <a:tc rowSpan="7">
                  <a:txBody>
                    <a:bodyPr/>
                    <a:lstStyle/>
                    <a:p>
                      <a:pPr algn="ctr"/>
                      <a:r>
                        <a:rPr kumimoji="1" lang="en-US" sz="1200" b="1" noProof="0" dirty="0">
                          <a:effectLst>
                            <a:outerShdw blurRad="38100" dist="38100" dir="2700000" algn="tl">
                              <a:srgbClr val="000000">
                                <a:alpha val="43137"/>
                              </a:srgbClr>
                            </a:outerShdw>
                          </a:effectLst>
                          <a:latin typeface="+mn-lt"/>
                          <a:ea typeface="BIZ UDPゴシック" panose="020B0400000000000000" pitchFamily="50" charset="-128"/>
                        </a:rPr>
                        <a:t>Excitement</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BE5D6"/>
                    </a:solidFill>
                  </a:tcPr>
                </a:tc>
                <a:tc>
                  <a:txBody>
                    <a:bodyPr/>
                    <a:lstStyle/>
                    <a:p>
                      <a:pPr marL="3600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noProof="0" dirty="0">
                          <a:solidFill>
                            <a:srgbClr val="000000"/>
                          </a:solidFill>
                          <a:effectLst/>
                          <a:latin typeface="+mn-lt"/>
                          <a:ea typeface="BIZ UDPゴシック" panose="020B0400000000000000" pitchFamily="50" charset="-128"/>
                        </a:rPr>
                        <a:t>Shopping &amp; Dining</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there are plenty of places to enjoy food and drink</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3.5</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3.4</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chemeClr val="accent2">
                              <a:lumMod val="75000"/>
                            </a:schemeClr>
                          </a:solidFill>
                          <a:effectLst/>
                          <a:latin typeface="+mn-lt"/>
                          <a:ea typeface="BIZ UDPゴシック" panose="020B0400000000000000" pitchFamily="50" charset="-128"/>
                        </a:rPr>
                        <a:t>0.1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7248149"/>
                  </a:ext>
                </a:extLst>
              </a:tr>
              <a:tr h="242685">
                <a:tc vMerge="1">
                  <a:txBody>
                    <a:bodyPr/>
                    <a:lstStyle/>
                    <a:p>
                      <a:endParaRPr kumimoji="1" lang="ja-JP" altLang="en-US" sz="900" b="1" dirty="0">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36000" algn="ctr" fontAlgn="ctr"/>
                      <a:r>
                        <a:rPr lang="en-US" sz="800" b="0" i="0" u="none" strike="noStrike" noProof="0" dirty="0">
                          <a:solidFill>
                            <a:srgbClr val="000000"/>
                          </a:solidFill>
                          <a:effectLst/>
                          <a:latin typeface="+mn-lt"/>
                          <a:ea typeface="BIZ UDPゴシック" panose="020B0400000000000000" pitchFamily="50" charset="-128"/>
                        </a:rPr>
                        <a:t>Mobility &amp; Transportation</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there are entertainment venues where I can have a good time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chemeClr val="accent2">
                              <a:lumMod val="75000"/>
                            </a:schemeClr>
                          </a:solidFill>
                          <a:effectLst/>
                          <a:latin typeface="+mn-lt"/>
                          <a:ea typeface="BIZ UDPゴシック" panose="020B0400000000000000" pitchFamily="50" charset="-128"/>
                        </a:rPr>
                        <a:t>0.1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4657992"/>
                  </a:ext>
                </a:extLst>
              </a:tr>
              <a:tr h="242685">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5D6"/>
                    </a:solidFill>
                  </a:tcPr>
                </a:tc>
                <a:tc>
                  <a:txBody>
                    <a:bodyPr/>
                    <a:lstStyle/>
                    <a:p>
                      <a:pPr marL="36000" algn="ctr" fontAlgn="ctr"/>
                      <a:r>
                        <a:rPr lang="en-US" sz="800" b="0" i="0" u="none" strike="noStrike" noProof="0" dirty="0">
                          <a:solidFill>
                            <a:srgbClr val="000000"/>
                          </a:solidFill>
                          <a:effectLst/>
                          <a:latin typeface="+mn-lt"/>
                          <a:ea typeface="BIZ UDPゴシック" panose="020B0400000000000000" pitchFamily="50" charset="-128"/>
                        </a:rPr>
                        <a:t>Cityscape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there is a cityscape I can be proud of</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56930037"/>
                  </a:ext>
                </a:extLst>
              </a:tr>
              <a:tr h="242685">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5D6"/>
                    </a:solidFill>
                  </a:tcPr>
                </a:tc>
                <a:tc>
                  <a:txBody>
                    <a:bodyPr/>
                    <a:lstStyle/>
                    <a:p>
                      <a:pPr marL="3600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noProof="0" dirty="0">
                          <a:solidFill>
                            <a:srgbClr val="000000"/>
                          </a:solidFill>
                          <a:effectLst/>
                          <a:latin typeface="+mn-lt"/>
                          <a:ea typeface="BIZ UDPゴシック" panose="020B0400000000000000" pitchFamily="50" charset="-128"/>
                        </a:rPr>
                        <a:t>Natural Landscape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there is a natural landscape I can be proud of</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3519043"/>
                  </a:ext>
                </a:extLst>
              </a:tr>
              <a:tr h="242685">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5D6"/>
                    </a:solidFill>
                  </a:tcPr>
                </a:tc>
                <a:tc>
                  <a:txBody>
                    <a:bodyPr/>
                    <a:lstStyle/>
                    <a:p>
                      <a:pPr marL="36000" algn="ctr" fontAlgn="ctr"/>
                      <a:r>
                        <a:rPr lang="en-US" sz="800" b="0" i="0" u="none" strike="noStrike" noProof="0" dirty="0">
                          <a:solidFill>
                            <a:srgbClr val="000000"/>
                          </a:solidFill>
                          <a:effectLst/>
                          <a:latin typeface="+mn-lt"/>
                          <a:ea typeface="BIZ UDPゴシック" panose="020B0400000000000000" pitchFamily="50" charset="-128"/>
                        </a:rPr>
                        <a:t>Gifts of Nature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I can feel nature close at hand</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1695384"/>
                  </a:ext>
                </a:extLst>
              </a:tr>
              <a:tr h="242685">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5D6"/>
                    </a:solidFill>
                  </a:tcPr>
                </a:tc>
                <a:tc rowSpan="2">
                  <a:txBody>
                    <a:bodyPr/>
                    <a:lstStyle/>
                    <a:p>
                      <a:pPr marL="36000" algn="ctr" fontAlgn="ctr"/>
                      <a:r>
                        <a:rPr lang="en-US" sz="800" b="0" i="0" u="none" strike="noStrike" noProof="0" dirty="0">
                          <a:solidFill>
                            <a:srgbClr val="000000"/>
                          </a:solidFill>
                          <a:effectLst/>
                          <a:latin typeface="+mn-lt"/>
                          <a:ea typeface="BIZ UDPゴシック" panose="020B0400000000000000" pitchFamily="50" charset="-128"/>
                        </a:rPr>
                        <a:t>Culture &amp; Arts</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The community where I live has a thriving culture, arts, and performing arts scene that I take pride in</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2.9</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2.9</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4693890"/>
                  </a:ext>
                </a:extLst>
              </a:tr>
              <a:tr h="242685">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5D6"/>
                    </a:solidFill>
                  </a:tcPr>
                </a:tc>
                <a:tc vMerge="1">
                  <a:txBody>
                    <a:bodyPr/>
                    <a:lstStyle/>
                    <a:p>
                      <a:pPr marL="36000"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Culture &amp; Arts</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 want to preserve a good environment and culture for future generations</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3.5</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3.5</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9802448"/>
                  </a:ext>
                </a:extLst>
              </a:tr>
            </a:tbl>
          </a:graphicData>
        </a:graphic>
      </p:graphicFrame>
      <p:graphicFrame>
        <p:nvGraphicFramePr>
          <p:cNvPr id="10" name="表 9">
            <a:extLst>
              <a:ext uri="{FF2B5EF4-FFF2-40B4-BE49-F238E27FC236}">
                <a16:creationId xmlns:a16="http://schemas.microsoft.com/office/drawing/2014/main" id="{63ECD6EE-435C-49E2-9710-85C9D115D2B0}"/>
              </a:ext>
            </a:extLst>
          </p:cNvPr>
          <p:cNvGraphicFramePr>
            <a:graphicFrameLocks noGrp="1"/>
          </p:cNvGraphicFramePr>
          <p:nvPr>
            <p:extLst>
              <p:ext uri="{D42A27DB-BD31-4B8C-83A1-F6EECF244321}">
                <p14:modId xmlns:p14="http://schemas.microsoft.com/office/powerpoint/2010/main" val="3436312942"/>
              </p:ext>
            </p:extLst>
          </p:nvPr>
        </p:nvGraphicFramePr>
        <p:xfrm>
          <a:off x="78013" y="1049733"/>
          <a:ext cx="9755998" cy="457200"/>
        </p:xfrm>
        <a:graphic>
          <a:graphicData uri="http://schemas.openxmlformats.org/drawingml/2006/table">
            <a:tbl>
              <a:tblPr firstRow="1" bandRow="1">
                <a:tableStyleId>{F2DE63D5-997A-4646-A377-4702673A728D}</a:tableStyleId>
              </a:tblPr>
              <a:tblGrid>
                <a:gridCol w="1196872">
                  <a:extLst>
                    <a:ext uri="{9D8B030D-6E8A-4147-A177-3AD203B41FA5}">
                      <a16:colId xmlns:a16="http://schemas.microsoft.com/office/drawing/2014/main" val="1291843402"/>
                    </a:ext>
                  </a:extLst>
                </a:gridCol>
                <a:gridCol w="1538653">
                  <a:extLst>
                    <a:ext uri="{9D8B030D-6E8A-4147-A177-3AD203B41FA5}">
                      <a16:colId xmlns:a16="http://schemas.microsoft.com/office/drawing/2014/main" val="2228100857"/>
                    </a:ext>
                  </a:extLst>
                </a:gridCol>
                <a:gridCol w="4299439">
                  <a:extLst>
                    <a:ext uri="{9D8B030D-6E8A-4147-A177-3AD203B41FA5}">
                      <a16:colId xmlns:a16="http://schemas.microsoft.com/office/drawing/2014/main" val="2905765339"/>
                    </a:ext>
                  </a:extLst>
                </a:gridCol>
                <a:gridCol w="716573">
                  <a:extLst>
                    <a:ext uri="{9D8B030D-6E8A-4147-A177-3AD203B41FA5}">
                      <a16:colId xmlns:a16="http://schemas.microsoft.com/office/drawing/2014/main" val="888244556"/>
                    </a:ext>
                  </a:extLst>
                </a:gridCol>
                <a:gridCol w="716573">
                  <a:extLst>
                    <a:ext uri="{9D8B030D-6E8A-4147-A177-3AD203B41FA5}">
                      <a16:colId xmlns:a16="http://schemas.microsoft.com/office/drawing/2014/main" val="3610355256"/>
                    </a:ext>
                  </a:extLst>
                </a:gridCol>
                <a:gridCol w="1287888">
                  <a:extLst>
                    <a:ext uri="{9D8B030D-6E8A-4147-A177-3AD203B41FA5}">
                      <a16:colId xmlns:a16="http://schemas.microsoft.com/office/drawing/2014/main" val="2647369050"/>
                    </a:ext>
                  </a:extLst>
                </a:gridCol>
              </a:tblGrid>
              <a:tr h="25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sz="800" b="1" noProof="0" dirty="0">
                          <a:latin typeface="+mn-lt"/>
                          <a:ea typeface="BIZ UDPゴシック" panose="020B0400000000000000" pitchFamily="50" charset="-128"/>
                        </a:rPr>
                        <a:t>Well-Being Category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2060">
                        <a:alpha val="70000"/>
                      </a:srgbClr>
                    </a:solidFill>
                  </a:tcPr>
                </a:tc>
                <a:tc>
                  <a:txBody>
                    <a:bodyPr/>
                    <a:lstStyle/>
                    <a:p>
                      <a:pPr algn="ctr"/>
                      <a:r>
                        <a:rPr kumimoji="1" lang="en-US" sz="800" b="1" noProof="0" dirty="0">
                          <a:solidFill>
                            <a:schemeClr val="bg1"/>
                          </a:solidFill>
                          <a:latin typeface="+mn-lt"/>
                          <a:ea typeface="BIZ UDPゴシック" panose="020B0400000000000000" pitchFamily="50" charset="-128"/>
                          <a:cs typeface="HGP創英角ｺﾞｼｯｸUB" panose="020B0900000000000000" pitchFamily="50" charset="-128"/>
                        </a:rPr>
                        <a:t>Classification in the Digital Agency’s “</a:t>
                      </a:r>
                      <a:r>
                        <a:rPr kumimoji="1" lang="en-US" sz="800" b="1" noProof="0" dirty="0" err="1">
                          <a:solidFill>
                            <a:schemeClr val="bg1"/>
                          </a:solidFill>
                          <a:latin typeface="+mn-lt"/>
                          <a:ea typeface="BIZ UDPゴシック" panose="020B0400000000000000" pitchFamily="50" charset="-128"/>
                          <a:cs typeface="HGP創英角ｺﾞｼｯｸUB" panose="020B0900000000000000" pitchFamily="50" charset="-128"/>
                        </a:rPr>
                        <a:t>Liveable</a:t>
                      </a:r>
                      <a:r>
                        <a:rPr kumimoji="1" lang="en-US" sz="800" b="1" noProof="0" dirty="0">
                          <a:solidFill>
                            <a:schemeClr val="bg1"/>
                          </a:solidFill>
                          <a:latin typeface="+mn-lt"/>
                          <a:ea typeface="BIZ UDPゴシック" panose="020B0400000000000000" pitchFamily="50" charset="-128"/>
                          <a:cs typeface="HGP創英角ｺﾞｼｯｸUB" panose="020B0900000000000000" pitchFamily="50" charset="-128"/>
                        </a:rPr>
                        <a:t> Well-Being City Indicator”</a:t>
                      </a:r>
                      <a:endParaRPr kumimoji="1" lang="en-US" sz="800" b="1" noProof="0" dirty="0">
                        <a:solidFill>
                          <a:schemeClr val="bg1"/>
                        </a:solidFill>
                        <a:latin typeface="+mn-lt"/>
                        <a:ea typeface="BIZ UDPゴシック" panose="020B0400000000000000"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2060">
                        <a:alpha val="70000"/>
                      </a:srgbClr>
                    </a:solidFill>
                  </a:tcPr>
                </a:tc>
                <a:tc>
                  <a:txBody>
                    <a:bodyPr/>
                    <a:lstStyle/>
                    <a:p>
                      <a:pPr algn="ctr"/>
                      <a:r>
                        <a:rPr kumimoji="1" lang="en-US" sz="1000" b="1" noProof="0" dirty="0">
                          <a:latin typeface="+mn-lt"/>
                          <a:ea typeface="BIZ UDPゴシック" panose="020B0400000000000000" pitchFamily="50" charset="-128"/>
                        </a:rPr>
                        <a:t>Indicator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2060">
                        <a:alpha val="70000"/>
                      </a:srgbClr>
                    </a:solidFill>
                  </a:tcPr>
                </a:tc>
                <a:tc>
                  <a:txBody>
                    <a:bodyPr/>
                    <a:lstStyle/>
                    <a:p>
                      <a:pPr algn="ctr"/>
                      <a:r>
                        <a:rPr kumimoji="1" lang="en-US" sz="1000" b="1" noProof="0" dirty="0">
                          <a:solidFill>
                            <a:schemeClr val="bg1"/>
                          </a:solidFill>
                          <a:latin typeface="+mn-lt"/>
                          <a:ea typeface="BIZ UDPゴシック" panose="020B0400000000000000" pitchFamily="50" charset="-128"/>
                        </a:rPr>
                        <a:t>2024</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2060">
                        <a:alpha val="70000"/>
                      </a:srgbClr>
                    </a:solidFill>
                  </a:tcPr>
                </a:tc>
                <a:tc>
                  <a:txBody>
                    <a:bodyPr/>
                    <a:lstStyle/>
                    <a:p>
                      <a:pPr algn="ctr"/>
                      <a:r>
                        <a:rPr kumimoji="1" lang="en-US" sz="1000" b="1" noProof="0" dirty="0">
                          <a:solidFill>
                            <a:schemeClr val="bg1"/>
                          </a:solidFill>
                          <a:latin typeface="+mn-lt"/>
                          <a:ea typeface="BIZ UDPゴシック" panose="020B0400000000000000" pitchFamily="50" charset="-128"/>
                        </a:rPr>
                        <a:t>2023</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2060">
                        <a:alpha val="70000"/>
                      </a:srgbClr>
                    </a:solidFill>
                  </a:tcPr>
                </a:tc>
                <a:tc>
                  <a:txBody>
                    <a:bodyPr/>
                    <a:lstStyle/>
                    <a:p>
                      <a:pPr algn="ctr"/>
                      <a:r>
                        <a:rPr kumimoji="1" lang="en-US" sz="1000" b="1" noProof="0" dirty="0">
                          <a:latin typeface="+mn-lt"/>
                          <a:ea typeface="BIZ UDPゴシック" panose="020B0400000000000000" pitchFamily="50" charset="-128"/>
                        </a:rPr>
                        <a:t>Difference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2060">
                        <a:alpha val="70000"/>
                      </a:srgbClr>
                    </a:solidFill>
                  </a:tcPr>
                </a:tc>
                <a:extLst>
                  <a:ext uri="{0D108BD9-81ED-4DB2-BD59-A6C34878D82A}">
                    <a16:rowId xmlns:a16="http://schemas.microsoft.com/office/drawing/2014/main" val="103115788"/>
                  </a:ext>
                </a:extLst>
              </a:tr>
            </a:tbl>
          </a:graphicData>
        </a:graphic>
      </p:graphicFrame>
      <p:sp>
        <p:nvSpPr>
          <p:cNvPr id="8" name="テキスト ボックス 7">
            <a:extLst>
              <a:ext uri="{FF2B5EF4-FFF2-40B4-BE49-F238E27FC236}">
                <a16:creationId xmlns:a16="http://schemas.microsoft.com/office/drawing/2014/main" id="{E62690BE-8880-4DB1-8A1C-C1309CACBCA1}"/>
              </a:ext>
            </a:extLst>
          </p:cNvPr>
          <p:cNvSpPr txBox="1"/>
          <p:nvPr/>
        </p:nvSpPr>
        <p:spPr>
          <a:xfrm>
            <a:off x="116116" y="566897"/>
            <a:ext cx="960890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sz="900" b="0" i="0" u="none" strike="noStrike" kern="1200" cap="none" spc="0" normalizeH="0" baseline="0" noProof="0" dirty="0">
                <a:ln>
                  <a:noFill/>
                </a:ln>
                <a:solidFill>
                  <a:prstClr val="black"/>
                </a:solidFill>
                <a:effectLst/>
                <a:uLnTx/>
                <a:uFillTx/>
                <a:latin typeface="Calibri" panose="020F0502020204030204"/>
                <a:ea typeface="Meiryo UI" panose="020B0604030504040204" pitchFamily="50" charset="-128"/>
                <a:cs typeface="+mn-cs"/>
              </a:rPr>
              <a:t>*Response format: For indicators marked with ★, respondents choose one number on an 11-point scale, where 10 means “Strongly agree / Very happy / Very satisfied” and 0 means “Strongly disagree / Very unhappy / Very dissatisfied.” For other items, a 5-point scale is used: “Strongly agree” = 5, “Somewhat agree” = 4, “Neither agree nor disagree” = 3, “Somewhat disagree” = 2, “Strongly disagree” = 1.</a:t>
            </a:r>
          </a:p>
        </p:txBody>
      </p:sp>
      <p:sp>
        <p:nvSpPr>
          <p:cNvPr id="9" name="テキスト ボックス 8">
            <a:extLst>
              <a:ext uri="{FF2B5EF4-FFF2-40B4-BE49-F238E27FC236}">
                <a16:creationId xmlns:a16="http://schemas.microsoft.com/office/drawing/2014/main" id="{8CB4279B-62C4-462B-9AC9-772D5ACFCCD7}"/>
              </a:ext>
            </a:extLst>
          </p:cNvPr>
          <p:cNvSpPr txBox="1"/>
          <p:nvPr/>
        </p:nvSpPr>
        <p:spPr>
          <a:xfrm>
            <a:off x="116116" y="840326"/>
            <a:ext cx="9608909"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sz="900" b="0" i="0" u="none" strike="noStrike" kern="1200" cap="none" spc="0" normalizeH="0" baseline="0" noProof="0" dirty="0">
                <a:ln>
                  <a:noFill/>
                </a:ln>
                <a:solidFill>
                  <a:prstClr val="black"/>
                </a:solidFill>
                <a:effectLst/>
                <a:uLnTx/>
                <a:uFillTx/>
                <a:latin typeface="Calibri" panose="020F0502020204030204"/>
                <a:ea typeface="Meiryo UI" panose="020B0604030504040204" pitchFamily="50" charset="-128"/>
                <a:cs typeface="+mn-cs"/>
              </a:rPr>
              <a:t>*[Reversed]: Response scores are reversed. “Strongly agree” = 1, “Somewhat agree” = 2, “Neither agree nor disagree” = 3, “Somewhat disagree” = 4, “Strongly disagree” = 5.</a:t>
            </a:r>
          </a:p>
        </p:txBody>
      </p:sp>
      <p:sp>
        <p:nvSpPr>
          <p:cNvPr id="11" name="スライド番号プレースホルダー 3">
            <a:extLst>
              <a:ext uri="{FF2B5EF4-FFF2-40B4-BE49-F238E27FC236}">
                <a16:creationId xmlns:a16="http://schemas.microsoft.com/office/drawing/2014/main" id="{59D27B38-C45F-44DF-BEA1-F14629E488D2}"/>
              </a:ext>
            </a:extLst>
          </p:cNvPr>
          <p:cNvSpPr>
            <a:spLocks noGrp="1"/>
          </p:cNvSpPr>
          <p:nvPr>
            <p:ph type="sldNum" sz="quarter" idx="12"/>
          </p:nvPr>
        </p:nvSpPr>
        <p:spPr>
          <a:xfrm>
            <a:off x="7759342" y="6503540"/>
            <a:ext cx="222885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en-US" sz="1200" b="0" i="0" u="none" strike="noStrike" kern="1200" cap="none" spc="0" normalizeH="0" baseline="0" noProof="0" smtClean="0">
                <a:ln>
                  <a:noFill/>
                </a:ln>
                <a:solidFill>
                  <a:prstClr val="black">
                    <a:tint val="75000"/>
                  </a:prstClr>
                </a:solidFill>
                <a:effectLst/>
                <a:uLnTx/>
                <a:uFillTx/>
                <a:latin typeface="Calibri" panose="020F0502020204030204"/>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1" lang="en-US" sz="1200" b="0" i="0" u="none" strike="noStrike" kern="1200" cap="none" spc="0" normalizeH="0" baseline="0" noProof="0" dirty="0">
              <a:ln>
                <a:noFill/>
              </a:ln>
              <a:solidFill>
                <a:prstClr val="black">
                  <a:tint val="75000"/>
                </a:prstClr>
              </a:solidFill>
              <a:effectLst/>
              <a:uLnTx/>
              <a:uFillTx/>
              <a:latin typeface="Calibri" panose="020F0502020204030204"/>
              <a:ea typeface="BIZ UDPゴシック" panose="020B0400000000000000" pitchFamily="50" charset="-128"/>
              <a:cs typeface="+mn-cs"/>
            </a:endParaRPr>
          </a:p>
        </p:txBody>
      </p:sp>
    </p:spTree>
    <p:extLst>
      <p:ext uri="{BB962C8B-B14F-4D97-AF65-F5344CB8AC3E}">
        <p14:creationId xmlns:p14="http://schemas.microsoft.com/office/powerpoint/2010/main" val="169648449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a:extLst>
              <a:ext uri="{FF2B5EF4-FFF2-40B4-BE49-F238E27FC236}">
                <a16:creationId xmlns:a16="http://schemas.microsoft.com/office/drawing/2014/main" id="{091EF527-A389-4C19-8038-25ED26717E6B}"/>
              </a:ext>
            </a:extLst>
          </p:cNvPr>
          <p:cNvSpPr/>
          <p:nvPr/>
        </p:nvSpPr>
        <p:spPr>
          <a:xfrm>
            <a:off x="-101161" y="85452"/>
            <a:ext cx="9906000" cy="400110"/>
          </a:xfrm>
          <a:prstGeom prst="rect">
            <a:avLst/>
          </a:prstGeom>
          <a:noFill/>
        </p:spPr>
        <p:txBody>
          <a:bodyPr wrap="square">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sz="2000" b="1" i="0" u="none" strike="noStrike" kern="1200" cap="none" spc="0" normalizeH="0" baseline="0" noProof="0" dirty="0">
                <a:ln>
                  <a:noFill/>
                </a:ln>
                <a:solidFill>
                  <a:prstClr val="white"/>
                </a:solidFill>
                <a:effectLst/>
                <a:uLnTx/>
                <a:uFillTx/>
                <a:latin typeface="Calibri" panose="020F0502020204030204"/>
                <a:ea typeface="HGS創英角ｺﾞｼｯｸUB" panose="020B0900000000000000" pitchFamily="50" charset="-128"/>
                <a:cs typeface="+mn-cs"/>
              </a:rPr>
              <a:t>　 2(2). Establishing Indicators for Beyond EXPO 2025 (Subjective Indicators / Well-Being)</a:t>
            </a:r>
            <a:endParaRPr kumimoji="1" lang="en-US" sz="1600" b="1" i="0" u="none" strike="noStrike" kern="1200" cap="none" spc="0" normalizeH="0" baseline="0" noProof="0" dirty="0">
              <a:ln>
                <a:noFill/>
              </a:ln>
              <a:solidFill>
                <a:prstClr val="white"/>
              </a:solidFill>
              <a:effectLst/>
              <a:uLnTx/>
              <a:uFillTx/>
              <a:latin typeface="Calibri" panose="020F0502020204030204"/>
              <a:ea typeface="HGS創英角ｺﾞｼｯｸUB" panose="020B0900000000000000" pitchFamily="50" charset="-128"/>
              <a:cs typeface="+mn-cs"/>
            </a:endParaRPr>
          </a:p>
        </p:txBody>
      </p:sp>
      <p:graphicFrame>
        <p:nvGraphicFramePr>
          <p:cNvPr id="7" name="表 6">
            <a:extLst>
              <a:ext uri="{FF2B5EF4-FFF2-40B4-BE49-F238E27FC236}">
                <a16:creationId xmlns:a16="http://schemas.microsoft.com/office/drawing/2014/main" id="{F24E6F41-185D-4A09-BACE-2B09CC9216A2}"/>
              </a:ext>
            </a:extLst>
          </p:cNvPr>
          <p:cNvGraphicFramePr>
            <a:graphicFrameLocks noGrp="1"/>
          </p:cNvGraphicFramePr>
          <p:nvPr>
            <p:extLst>
              <p:ext uri="{D42A27DB-BD31-4B8C-83A1-F6EECF244321}">
                <p14:modId xmlns:p14="http://schemas.microsoft.com/office/powerpoint/2010/main" val="4182953028"/>
              </p:ext>
            </p:extLst>
          </p:nvPr>
        </p:nvGraphicFramePr>
        <p:xfrm>
          <a:off x="96016" y="978709"/>
          <a:ext cx="9719999" cy="3988537"/>
        </p:xfrm>
        <a:graphic>
          <a:graphicData uri="http://schemas.openxmlformats.org/drawingml/2006/table">
            <a:tbl>
              <a:tblPr firstRow="1" bandRow="1">
                <a:tableStyleId>{5940675A-B579-460E-94D1-54222C63F5DA}</a:tableStyleId>
              </a:tblPr>
              <a:tblGrid>
                <a:gridCol w="993997">
                  <a:extLst>
                    <a:ext uri="{9D8B030D-6E8A-4147-A177-3AD203B41FA5}">
                      <a16:colId xmlns:a16="http://schemas.microsoft.com/office/drawing/2014/main" val="4017537263"/>
                    </a:ext>
                  </a:extLst>
                </a:gridCol>
                <a:gridCol w="1797025">
                  <a:extLst>
                    <a:ext uri="{9D8B030D-6E8A-4147-A177-3AD203B41FA5}">
                      <a16:colId xmlns:a16="http://schemas.microsoft.com/office/drawing/2014/main" val="2047345521"/>
                    </a:ext>
                  </a:extLst>
                </a:gridCol>
                <a:gridCol w="4741788">
                  <a:extLst>
                    <a:ext uri="{9D8B030D-6E8A-4147-A177-3AD203B41FA5}">
                      <a16:colId xmlns:a16="http://schemas.microsoft.com/office/drawing/2014/main" val="728815678"/>
                    </a:ext>
                  </a:extLst>
                </a:gridCol>
                <a:gridCol w="729063">
                  <a:extLst>
                    <a:ext uri="{9D8B030D-6E8A-4147-A177-3AD203B41FA5}">
                      <a16:colId xmlns:a16="http://schemas.microsoft.com/office/drawing/2014/main" val="1256978601"/>
                    </a:ext>
                  </a:extLst>
                </a:gridCol>
                <a:gridCol w="729063">
                  <a:extLst>
                    <a:ext uri="{9D8B030D-6E8A-4147-A177-3AD203B41FA5}">
                      <a16:colId xmlns:a16="http://schemas.microsoft.com/office/drawing/2014/main" val="3696865934"/>
                    </a:ext>
                  </a:extLst>
                </a:gridCol>
                <a:gridCol w="729063">
                  <a:extLst>
                    <a:ext uri="{9D8B030D-6E8A-4147-A177-3AD203B41FA5}">
                      <a16:colId xmlns:a16="http://schemas.microsoft.com/office/drawing/2014/main" val="3134356691"/>
                    </a:ext>
                  </a:extLst>
                </a:gridCol>
              </a:tblGrid>
              <a:tr h="169187">
                <a:tc rowSpan="23">
                  <a:txBody>
                    <a:bodyPr/>
                    <a:lstStyle/>
                    <a:p>
                      <a:pPr algn="ctr">
                        <a:lnSpc>
                          <a:spcPts val="800"/>
                        </a:lnSpc>
                      </a:pPr>
                      <a:r>
                        <a:rPr kumimoji="1" lang="en-US" sz="1200" b="1" noProof="0" dirty="0">
                          <a:effectLst>
                            <a:outerShdw blurRad="38100" dist="38100" dir="2700000" algn="tl">
                              <a:srgbClr val="000000">
                                <a:alpha val="43137"/>
                              </a:srgbClr>
                            </a:outerShdw>
                          </a:effectLst>
                          <a:latin typeface="+mn-lt"/>
                          <a:ea typeface="BIZ UDPゴシック" panose="020B0400000000000000" pitchFamily="50" charset="-128"/>
                        </a:rPr>
                        <a:t>Friendly</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E2F0D9"/>
                    </a:solidFill>
                  </a:tcPr>
                </a:tc>
                <a:tc>
                  <a:txBody>
                    <a:bodyPr/>
                    <a:lstStyle/>
                    <a:p>
                      <a:pPr marL="36000" marR="0" lvl="0" indent="0" algn="ctr" defTabSz="914400" rtl="0" eaLnBrk="1" fontAlgn="ctr" latinLnBrk="0" hangingPunct="1">
                        <a:lnSpc>
                          <a:spcPts val="800"/>
                        </a:lnSpc>
                        <a:spcBef>
                          <a:spcPts val="0"/>
                        </a:spcBef>
                        <a:spcAft>
                          <a:spcPts val="0"/>
                        </a:spcAft>
                        <a:buClrTx/>
                        <a:buSzTx/>
                        <a:buFontTx/>
                        <a:buNone/>
                        <a:tabLst/>
                        <a:defRPr/>
                      </a:pPr>
                      <a:r>
                        <a:rPr kumimoji="0" lang="en-US" sz="800" b="0" i="0" strike="noStrike" kern="100" cap="none" spc="0" normalizeH="0" baseline="0" noProof="0" dirty="0">
                          <a:ln>
                            <a:noFill/>
                          </a:ln>
                          <a:solidFill>
                            <a:schemeClr val="tx1"/>
                          </a:solidFill>
                          <a:uLnTx/>
                          <a:uFillTx/>
                          <a:latin typeface="+mn-lt"/>
                          <a:ea typeface="BIZ UDPゴシック" panose="020B0400000000000000" pitchFamily="50" charset="-128"/>
                          <a:cs typeface="Times New Roman" panose="02020603050405020304" pitchFamily="18" charset="0"/>
                        </a:rPr>
                        <a:t>Housing Environment</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I have a comfortable place to relax at home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3.6</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3.6</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9468561"/>
                  </a:ext>
                </a:extLst>
              </a:tr>
              <a:tr h="169187">
                <a:tc vMerge="1">
                  <a:txBody>
                    <a:bodyPr/>
                    <a:lstStyle/>
                    <a:p>
                      <a:endParaRPr kumimoji="1" lang="ja-JP" altLang="en-US"/>
                    </a:p>
                  </a:txBody>
                  <a:tcPr/>
                </a:tc>
                <a:tc>
                  <a:txBody>
                    <a:bodyPr/>
                    <a:lstStyle/>
                    <a:p>
                      <a:pPr marL="36000" marR="0" lvl="0" indent="0" algn="ctr" defTabSz="914400" rtl="0" eaLnBrk="1" fontAlgn="ctr" latinLnBrk="0" hangingPunct="1">
                        <a:lnSpc>
                          <a:spcPts val="800"/>
                        </a:lnSpc>
                        <a:spcBef>
                          <a:spcPts val="0"/>
                        </a:spcBef>
                        <a:spcAft>
                          <a:spcPts val="0"/>
                        </a:spcAft>
                        <a:buClrTx/>
                        <a:buSzTx/>
                        <a:buFontTx/>
                        <a:buNone/>
                        <a:tabLst/>
                        <a:defRPr/>
                      </a:pPr>
                      <a:r>
                        <a:rPr kumimoji="0" lang="en-US" sz="800" b="0" i="0" strike="noStrike" kern="100" cap="none" spc="0" normalizeH="0" baseline="0" noProof="0" dirty="0">
                          <a:ln>
                            <a:noFill/>
                          </a:ln>
                          <a:solidFill>
                            <a:schemeClr val="tx1"/>
                          </a:solidFill>
                          <a:uLnTx/>
                          <a:uFillTx/>
                          <a:latin typeface="+mn-lt"/>
                          <a:ea typeface="BIZ UDPゴシック" panose="020B0400000000000000" pitchFamily="50" charset="-128"/>
                          <a:cs typeface="Times New Roman" panose="02020603050405020304" pitchFamily="18" charset="0"/>
                        </a:rPr>
                        <a:t>Childcare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In the community where I live, there is generous childcare support and assistance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3.2</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3.2</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19306716"/>
                  </a:ext>
                </a:extLst>
              </a:tr>
              <a:tr h="169187">
                <a:tc vMerge="1">
                  <a:txBody>
                    <a:bodyPr/>
                    <a:lstStyle/>
                    <a:p>
                      <a:endParaRPr kumimoji="1" lang="ja-JP" altLang="en-US"/>
                    </a:p>
                  </a:txBody>
                  <a:tcPr/>
                </a:tc>
                <a:tc rowSpan="2">
                  <a:txBody>
                    <a:bodyPr/>
                    <a:lstStyle/>
                    <a:p>
                      <a:pPr marL="36000"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Local Government</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I feel the local government where I live genuinely cares about the community</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3.2</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3.2</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1072053"/>
                  </a:ext>
                </a:extLst>
              </a:tr>
              <a:tr h="169187">
                <a:tc vMerge="1">
                  <a:txBody>
                    <a:bodyPr/>
                    <a:lstStyle/>
                    <a:p>
                      <a:endParaRPr kumimoji="1" lang="ja-JP" altLang="en-US"/>
                    </a:p>
                  </a:txBody>
                  <a:tcPr/>
                </a:tc>
                <a:tc vMerge="1">
                  <a:txBody>
                    <a:bodyPr/>
                    <a:lstStyle/>
                    <a:p>
                      <a:pPr marL="36000"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Local Government</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The public facilities in the community where I live are user-friendly and convenient</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3.3</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3.3</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9427710"/>
                  </a:ext>
                </a:extLst>
              </a:tr>
              <a:tr h="169187">
                <a:tc vMerge="1">
                  <a:txBody>
                    <a:bodyPr/>
                    <a:lstStyle/>
                    <a:p>
                      <a:endParaRPr kumimoji="1" lang="ja-JP" altLang="en-US"/>
                    </a:p>
                  </a:txBody>
                  <a:tcPr/>
                </a:tc>
                <a:tc rowSpan="2">
                  <a:txBody>
                    <a:bodyPr/>
                    <a:lstStyle/>
                    <a:p>
                      <a:pPr marL="36000"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Public Spaces</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The atmosphere of the community where I live feels comfortable to me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3.4</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3.4</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5712488"/>
                  </a:ext>
                </a:extLst>
              </a:tr>
              <a:tr h="169187">
                <a:tc vMerge="1">
                  <a:txBody>
                    <a:bodyPr/>
                    <a:lstStyle/>
                    <a:p>
                      <a:endParaRPr kumimoji="1" lang="ja-JP" altLang="en-US"/>
                    </a:p>
                  </a:txBody>
                  <a:tcPr/>
                </a:tc>
                <a:tc vMerge="1">
                  <a:txBody>
                    <a:bodyPr/>
                    <a:lstStyle/>
                    <a:p>
                      <a:pPr marL="36000"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Public Spaces</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In the community where I live, there are pleasant places to walk — in town, in parks, along rivers, and elsewhere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3.5</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3.4</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chemeClr val="accent2">
                              <a:lumMod val="75000"/>
                            </a:schemeClr>
                          </a:solidFill>
                          <a:effectLst/>
                          <a:latin typeface="+mn-lt"/>
                          <a:ea typeface="BIZ UDPゴシック" panose="020B0400000000000000" pitchFamily="50" charset="-128"/>
                        </a:rPr>
                        <a:t>0.1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5075039"/>
                  </a:ext>
                </a:extLst>
              </a:tr>
              <a:tr h="169187">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F0D9"/>
                    </a:solidFill>
                  </a:tcPr>
                </a:tc>
                <a:tc>
                  <a:txBody>
                    <a:bodyPr/>
                    <a:lstStyle/>
                    <a:p>
                      <a:pPr marL="36000" marR="0" lvl="0" indent="0" algn="ctr" defTabSz="914400" rtl="0" eaLnBrk="1" fontAlgn="ctr" latinLnBrk="0" hangingPunct="1">
                        <a:lnSpc>
                          <a:spcPts val="800"/>
                        </a:lnSpc>
                        <a:spcBef>
                          <a:spcPts val="0"/>
                        </a:spcBef>
                        <a:spcAft>
                          <a:spcPts val="0"/>
                        </a:spcAft>
                        <a:buClrTx/>
                        <a:buSzTx/>
                        <a:buFontTx/>
                        <a:buNone/>
                        <a:tabLst/>
                        <a:defRPr/>
                      </a:pPr>
                      <a:r>
                        <a:rPr lang="en-US" sz="800" b="0" i="0" u="none" strike="noStrike" noProof="0" dirty="0">
                          <a:solidFill>
                            <a:srgbClr val="000000"/>
                          </a:solidFill>
                          <a:effectLst/>
                          <a:latin typeface="+mn-lt"/>
                          <a:ea typeface="BIZ UDPゴシック" panose="020B0400000000000000" pitchFamily="50" charset="-128"/>
                        </a:rPr>
                        <a:t>Gifts of Nature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I feel that the air and water in the community where I live are clean and pure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9344687"/>
                  </a:ext>
                </a:extLst>
              </a:tr>
              <a:tr h="169187">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F0D9"/>
                    </a:solidFill>
                  </a:tcPr>
                </a:tc>
                <a:tc>
                  <a:txBody>
                    <a:bodyPr/>
                    <a:lstStyle/>
                    <a:p>
                      <a:pPr marL="36000"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Natural Disasters</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In the community where I live, disaster preparedness measures are well in place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8909052"/>
                  </a:ext>
                </a:extLst>
              </a:tr>
              <a:tr h="213857">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F0D9"/>
                    </a:solidFill>
                  </a:tcPr>
                </a:tc>
                <a:tc rowSpan="2">
                  <a:txBody>
                    <a:bodyPr/>
                    <a:lstStyle/>
                    <a:p>
                      <a:pPr marL="36000"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Accidents &amp; Crime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The community where I live has good crime prevention measures (police boxes, streetlights, security cameras, neighborhood watch, etc.) and is safe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3.2</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3.2</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1515321"/>
                  </a:ext>
                </a:extLst>
              </a:tr>
              <a:tr h="169187">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F0D9"/>
                    </a:solidFill>
                  </a:tcPr>
                </a:tc>
                <a:tc vMerge="1">
                  <a:txBody>
                    <a:bodyPr/>
                    <a:lstStyle/>
                    <a:p>
                      <a:pPr marL="36000"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Accidents &amp; Crime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In the community where I live, sidewalks and traffic signals are well maintained, giving me peace of mind</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3.5</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3.5</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5549369"/>
                  </a:ext>
                </a:extLst>
              </a:tr>
              <a:tr h="169187">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F0D9"/>
                    </a:solidFill>
                  </a:tcPr>
                </a:tc>
                <a:tc rowSpan="5">
                  <a:txBody>
                    <a:bodyPr/>
                    <a:lstStyle/>
                    <a:p>
                      <a:pPr marL="36000"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Community Connections</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I trust the people living in my neighborhood (community)</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0826331"/>
                  </a:ext>
                </a:extLst>
              </a:tr>
              <a:tr h="213857">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F0D9"/>
                    </a:solidFill>
                  </a:tcPr>
                </a:tc>
                <a:tc vMerge="1">
                  <a:txBody>
                    <a:bodyPr/>
                    <a:lstStyle/>
                    <a:p>
                      <a:pPr marL="36000" marR="0" lvl="0" indent="0" algn="l"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Community Connections</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In the community where I live, citizen participation in community activities (neighborhood associations, local events, disaster preparedness, etc.) is active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5118968"/>
                  </a:ext>
                </a:extLst>
              </a:tr>
              <a:tr h="169187">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F0D9"/>
                    </a:solidFill>
                  </a:tcPr>
                </a:tc>
                <a:tc vMerge="1">
                  <a:txBody>
                    <a:bodyPr/>
                    <a:lstStyle/>
                    <a:p>
                      <a:pPr marL="36000" marR="0" lvl="0" indent="0" algn="l"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Community Connections</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There are people close by in the community where I live who I can turn to when I have a problem</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2.8</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2.8</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139227"/>
                  </a:ext>
                </a:extLst>
              </a:tr>
              <a:tr h="169187">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F0D9"/>
                    </a:solidFill>
                  </a:tcPr>
                </a:tc>
                <a:tc vMerge="1">
                  <a:txBody>
                    <a:bodyPr/>
                    <a:lstStyle/>
                    <a:p>
                      <a:pPr marL="36000" marR="0" lvl="0" indent="0" algn="l"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Community Connections</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I help out my neighbors (community members) when they are in need</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390365"/>
                  </a:ext>
                </a:extLst>
              </a:tr>
              <a:tr h="169187">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F0D9"/>
                    </a:solidFill>
                  </a:tcPr>
                </a:tc>
                <a:tc vMerge="1">
                  <a:txBody>
                    <a:bodyPr/>
                    <a:lstStyle/>
                    <a:p>
                      <a:pPr marL="36000" marR="0" lvl="0" indent="0" algn="l"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Community Connections</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I feel attached to my neighborhood (community)</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3.2</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3.2</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8793314"/>
                  </a:ext>
                </a:extLst>
              </a:tr>
              <a:tr h="169187">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F0D9"/>
                    </a:solidFill>
                  </a:tcPr>
                </a:tc>
                <a:tc rowSpan="5">
                  <a:txBody>
                    <a:bodyPr/>
                    <a:lstStyle/>
                    <a:p>
                      <a:pPr marL="36000"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Diversity &amp; Tolerance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My neighborhood (community) has an atmosphere that welcomes opinions from people of all kinds</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4370343"/>
                  </a:ext>
                </a:extLst>
              </a:tr>
              <a:tr h="169187">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F0D9"/>
                    </a:solidFill>
                  </a:tcPr>
                </a:tc>
                <a:tc vMerge="1">
                  <a:txBody>
                    <a:bodyPr/>
                    <a:lstStyle/>
                    <a:p>
                      <a:pPr marL="36000"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Diversity &amp; Tolerance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I trust people even if they are strangers</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2.7</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2.8</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chemeClr val="accent1">
                              <a:lumMod val="75000"/>
                            </a:schemeClr>
                          </a:solidFill>
                          <a:effectLst/>
                          <a:latin typeface="+mn-lt"/>
                          <a:ea typeface="BIZ UDPゴシック" panose="020B0400000000000000" pitchFamily="50" charset="-128"/>
                        </a:rPr>
                        <a:t>-0.1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6114314"/>
                  </a:ext>
                </a:extLst>
              </a:tr>
              <a:tr h="169187">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F0D9"/>
                    </a:solidFill>
                  </a:tcPr>
                </a:tc>
                <a:tc vMerge="1">
                  <a:txBody>
                    <a:bodyPr/>
                    <a:lstStyle/>
                    <a:p>
                      <a:pPr marL="36000"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Diversity &amp; Tolerance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I am concerned about what people in my neighborhood (community) think of me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2.6</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2.7</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chemeClr val="accent1">
                              <a:lumMod val="75000"/>
                            </a:schemeClr>
                          </a:solidFill>
                          <a:effectLst/>
                          <a:latin typeface="+mn-lt"/>
                          <a:ea typeface="BIZ UDPゴシック" panose="020B0400000000000000" pitchFamily="50" charset="-128"/>
                        </a:rPr>
                        <a:t>-0.1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97965489"/>
                  </a:ext>
                </a:extLst>
              </a:tr>
              <a:tr h="169187">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F0D9"/>
                    </a:solidFill>
                  </a:tcPr>
                </a:tc>
                <a:tc vMerge="1">
                  <a:txBody>
                    <a:bodyPr/>
                    <a:lstStyle/>
                    <a:p>
                      <a:pPr marL="36000"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Diversity &amp; Tolerance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In the community where I live, there is an atmosphere in which women can thrive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2.9</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chemeClr val="accent1">
                              <a:lumMod val="75000"/>
                            </a:schemeClr>
                          </a:solidFill>
                          <a:effectLst/>
                          <a:latin typeface="+mn-lt"/>
                          <a:ea typeface="BIZ UDPゴシック" panose="020B0400000000000000" pitchFamily="50" charset="-128"/>
                        </a:rPr>
                        <a:t>-0.1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601698"/>
                  </a:ext>
                </a:extLst>
              </a:tr>
              <a:tr h="169187">
                <a:tc vMerge="1">
                  <a:txBody>
                    <a:bodyPr/>
                    <a:lstStyle/>
                    <a:p>
                      <a:endParaRPr kumimoji="1" lang="ja-JP" altLang="en-US"/>
                    </a:p>
                  </a:txBody>
                  <a:tcPr/>
                </a:tc>
                <a:tc vMerge="1">
                  <a:txBody>
                    <a:bodyPr/>
                    <a:lstStyle/>
                    <a:p>
                      <a:pPr marL="36000"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Diversity &amp; Tolerance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In the community where I live, there is an atmosphere in which young people can thrive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1456088"/>
                  </a:ext>
                </a:extLst>
              </a:tr>
              <a:tr h="169187">
                <a:tc vMerge="1">
                  <a:txBody>
                    <a:bodyPr/>
                    <a:lstStyle/>
                    <a:p>
                      <a:endParaRPr kumimoji="1" lang="ja-JP" altLang="en-US"/>
                    </a:p>
                  </a:txBody>
                  <a:tcPr/>
                </a:tc>
                <a:tc rowSpan="3">
                  <a:txBody>
                    <a:bodyPr/>
                    <a:lstStyle/>
                    <a:p>
                      <a:pPr marL="36000" marR="0" lvl="0" indent="0" algn="ctr" defTabSz="914400" rtl="0" eaLnBrk="1" fontAlgn="ctr" latinLnBrk="0" hangingPunct="1">
                        <a:lnSpc>
                          <a:spcPts val="800"/>
                        </a:lnSpc>
                        <a:spcBef>
                          <a:spcPts val="0"/>
                        </a:spcBef>
                        <a:spcAft>
                          <a:spcPts val="0"/>
                        </a:spcAft>
                        <a:buClrTx/>
                        <a:buSzTx/>
                        <a:buFontTx/>
                        <a:buNone/>
                        <a:tabLst/>
                        <a:defRPr/>
                      </a:pPr>
                      <a:r>
                        <a:rPr lang="en-US" sz="800" u="none" strike="noStrike" noProof="0" dirty="0">
                          <a:effectLst/>
                          <a:latin typeface="+mn-lt"/>
                          <a:ea typeface="BIZ UDPゴシック" panose="020B0400000000000000" pitchFamily="50" charset="-128"/>
                        </a:rPr>
                        <a:t>Happiness / Satisfaction</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Overall, how happy do you think the people in your neighborhood (community) are at present?　</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6.2 ★</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6.3</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chemeClr val="accent1">
                              <a:lumMod val="75000"/>
                            </a:schemeClr>
                          </a:solidFill>
                          <a:effectLst/>
                          <a:latin typeface="+mn-lt"/>
                          <a:ea typeface="BIZ UDPゴシック" panose="020B0400000000000000" pitchFamily="50" charset="-128"/>
                        </a:rPr>
                        <a:t>-0.1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0213297"/>
                  </a:ext>
                </a:extLst>
              </a:tr>
              <a:tr h="169187">
                <a:tc vMerge="1">
                  <a:txBody>
                    <a:bodyPr/>
                    <a:lstStyle/>
                    <a:p>
                      <a:endParaRPr kumimoji="1" lang="ja-JP" altLang="en-US"/>
                    </a:p>
                  </a:txBody>
                  <a:tcPr/>
                </a:tc>
                <a:tc vMerge="1">
                  <a:txBody>
                    <a:bodyPr/>
                    <a:lstStyle/>
                    <a:p>
                      <a:pPr marL="36000" marR="0" lvl="0" indent="0" algn="l" defTabSz="914400" rtl="0" eaLnBrk="1" fontAlgn="ctr" latinLnBrk="0" hangingPunct="1">
                        <a:lnSpc>
                          <a:spcPct val="100000"/>
                        </a:lnSpc>
                        <a:spcBef>
                          <a:spcPts val="0"/>
                        </a:spcBef>
                        <a:spcAft>
                          <a:spcPts val="0"/>
                        </a:spcAft>
                        <a:buClrTx/>
                        <a:buSzTx/>
                        <a:buFontTx/>
                        <a:buNone/>
                        <a:tabLst/>
                        <a:defRPr/>
                      </a:pPr>
                      <a:r>
                        <a:rPr lang="ja-JP" altLang="en-US" sz="800" u="none" strike="noStrike" dirty="0">
                          <a:effectLst/>
                          <a:latin typeface="BIZ UDPゴシック" panose="020B0400000000000000" pitchFamily="50" charset="-128"/>
                          <a:ea typeface="BIZ UDPゴシック" panose="020B0400000000000000" pitchFamily="50" charset="-128"/>
                        </a:rPr>
                        <a:t>Happiness / Satisfaction</a:t>
                      </a:r>
                      <a:endParaRPr lang="en-US" altLang="ja-JP" sz="800" u="none" strike="noStrike" dirty="0">
                        <a:effectLst/>
                        <a:latin typeface="BIZ UDPゴシック" panose="020B0400000000000000" pitchFamily="50" charset="-128"/>
                        <a:ea typeface="BIZ UDPゴシック" panose="020B0400000000000000" pitchFamily="50" charset="-128"/>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How satisfied are you with life in the community where you currently live?　</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6.0 ★</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5.1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chemeClr val="accent2">
                              <a:lumMod val="75000"/>
                            </a:schemeClr>
                          </a:solidFill>
                          <a:effectLst/>
                          <a:latin typeface="+mn-lt"/>
                          <a:ea typeface="BIZ UDPゴシック" panose="020B0400000000000000" pitchFamily="50" charset="-128"/>
                        </a:rPr>
                        <a:t>0.9</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51555611"/>
                  </a:ext>
                </a:extLst>
              </a:tr>
              <a:tr h="169187">
                <a:tc vMerge="1">
                  <a:txBody>
                    <a:bodyPr/>
                    <a:lstStyle/>
                    <a:p>
                      <a:endParaRPr kumimoji="1" lang="ja-JP" altLang="en-US"/>
                    </a:p>
                  </a:txBody>
                  <a:tcPr/>
                </a:tc>
                <a:tc vMerge="1">
                  <a:txBody>
                    <a:bodyPr/>
                    <a:lstStyle/>
                    <a:p>
                      <a:pPr marL="36000" marR="0" lvl="0" indent="0" algn="l" defTabSz="914400" rtl="0" eaLnBrk="1" fontAlgn="ctr" latinLnBrk="0" hangingPunct="1">
                        <a:lnSpc>
                          <a:spcPct val="100000"/>
                        </a:lnSpc>
                        <a:spcBef>
                          <a:spcPts val="0"/>
                        </a:spcBef>
                        <a:spcAft>
                          <a:spcPts val="0"/>
                        </a:spcAft>
                        <a:buClrTx/>
                        <a:buSzTx/>
                        <a:buFontTx/>
                        <a:buNone/>
                        <a:tabLst/>
                        <a:defRPr/>
                      </a:pPr>
                      <a:r>
                        <a:rPr lang="ja-JP" altLang="en-US" sz="800" u="none" strike="noStrike" dirty="0">
                          <a:effectLst/>
                          <a:latin typeface="BIZ UDPゴシック" panose="020B0400000000000000" pitchFamily="50" charset="-128"/>
                          <a:ea typeface="BIZ UDPゴシック" panose="020B0400000000000000" pitchFamily="50" charset="-128"/>
                        </a:rPr>
                        <a:t>Happiness / Satisfaction</a:t>
                      </a:r>
                      <a:endParaRPr lang="en-US" altLang="ja-JP" sz="800" u="none" strike="noStrike" dirty="0">
                        <a:effectLst/>
                        <a:latin typeface="BIZ UDPゴシック" panose="020B0400000000000000" pitchFamily="50" charset="-128"/>
                        <a:ea typeface="BIZ UDPゴシック" panose="020B0400000000000000" pitchFamily="50" charset="-128"/>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lnSpc>
                          <a:spcPts val="800"/>
                        </a:lnSpc>
                      </a:pPr>
                      <a:r>
                        <a:rPr lang="en-US" sz="800" b="0" i="0" u="none" strike="noStrike" noProof="0" dirty="0">
                          <a:solidFill>
                            <a:srgbClr val="000000"/>
                          </a:solidFill>
                          <a:effectLst/>
                          <a:latin typeface="+mn-lt"/>
                          <a:ea typeface="BIZ UDPゴシック" panose="020B0400000000000000" pitchFamily="50" charset="-128"/>
                        </a:rPr>
                        <a:t>Not just myself, but the people close to me also seem to feel happy</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3.3</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rgbClr val="000000"/>
                          </a:solidFill>
                          <a:effectLst/>
                          <a:latin typeface="+mn-lt"/>
                          <a:ea typeface="BIZ UDPゴシック" panose="020B0400000000000000" pitchFamily="50" charset="-128"/>
                        </a:rPr>
                        <a:t>3.6</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lnSpc>
                          <a:spcPts val="800"/>
                        </a:lnSpc>
                      </a:pPr>
                      <a:r>
                        <a:rPr lang="en-US" sz="800" b="0" i="0" u="none" strike="noStrike" noProof="0" dirty="0">
                          <a:solidFill>
                            <a:schemeClr val="accent1">
                              <a:lumMod val="75000"/>
                            </a:schemeClr>
                          </a:solidFill>
                          <a:effectLst/>
                          <a:latin typeface="+mn-lt"/>
                          <a:ea typeface="BIZ UDPゴシック" panose="020B0400000000000000" pitchFamily="50" charset="-128"/>
                        </a:rPr>
                        <a:t>-0.3</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3928617"/>
                  </a:ext>
                </a:extLst>
              </a:tr>
            </a:tbl>
          </a:graphicData>
        </a:graphic>
      </p:graphicFrame>
      <p:graphicFrame>
        <p:nvGraphicFramePr>
          <p:cNvPr id="8" name="表 7">
            <a:extLst>
              <a:ext uri="{FF2B5EF4-FFF2-40B4-BE49-F238E27FC236}">
                <a16:creationId xmlns:a16="http://schemas.microsoft.com/office/drawing/2014/main" id="{CE01EE77-D0DA-4351-B337-C088B1E90B62}"/>
              </a:ext>
            </a:extLst>
          </p:cNvPr>
          <p:cNvGraphicFramePr>
            <a:graphicFrameLocks noGrp="1"/>
          </p:cNvGraphicFramePr>
          <p:nvPr>
            <p:extLst>
              <p:ext uri="{D42A27DB-BD31-4B8C-83A1-F6EECF244321}">
                <p14:modId xmlns:p14="http://schemas.microsoft.com/office/powerpoint/2010/main" val="2926681966"/>
              </p:ext>
            </p:extLst>
          </p:nvPr>
        </p:nvGraphicFramePr>
        <p:xfrm>
          <a:off x="96016" y="5035692"/>
          <a:ext cx="9720000" cy="1769713"/>
        </p:xfrm>
        <a:graphic>
          <a:graphicData uri="http://schemas.openxmlformats.org/drawingml/2006/table">
            <a:tbl>
              <a:tblPr firstRow="1" bandRow="1">
                <a:tableStyleId>{5940675A-B579-460E-94D1-54222C63F5DA}</a:tableStyleId>
              </a:tblPr>
              <a:tblGrid>
                <a:gridCol w="987942">
                  <a:extLst>
                    <a:ext uri="{9D8B030D-6E8A-4147-A177-3AD203B41FA5}">
                      <a16:colId xmlns:a16="http://schemas.microsoft.com/office/drawing/2014/main" val="3429834436"/>
                    </a:ext>
                  </a:extLst>
                </a:gridCol>
                <a:gridCol w="1799919">
                  <a:extLst>
                    <a:ext uri="{9D8B030D-6E8A-4147-A177-3AD203B41FA5}">
                      <a16:colId xmlns:a16="http://schemas.microsoft.com/office/drawing/2014/main" val="2371849152"/>
                    </a:ext>
                  </a:extLst>
                </a:gridCol>
                <a:gridCol w="4744722">
                  <a:extLst>
                    <a:ext uri="{9D8B030D-6E8A-4147-A177-3AD203B41FA5}">
                      <a16:colId xmlns:a16="http://schemas.microsoft.com/office/drawing/2014/main" val="3605731329"/>
                    </a:ext>
                  </a:extLst>
                </a:gridCol>
                <a:gridCol w="729139">
                  <a:extLst>
                    <a:ext uri="{9D8B030D-6E8A-4147-A177-3AD203B41FA5}">
                      <a16:colId xmlns:a16="http://schemas.microsoft.com/office/drawing/2014/main" val="3274794222"/>
                    </a:ext>
                  </a:extLst>
                </a:gridCol>
                <a:gridCol w="729139">
                  <a:extLst>
                    <a:ext uri="{9D8B030D-6E8A-4147-A177-3AD203B41FA5}">
                      <a16:colId xmlns:a16="http://schemas.microsoft.com/office/drawing/2014/main" val="101808882"/>
                    </a:ext>
                  </a:extLst>
                </a:gridCol>
                <a:gridCol w="729139">
                  <a:extLst>
                    <a:ext uri="{9D8B030D-6E8A-4147-A177-3AD203B41FA5}">
                      <a16:colId xmlns:a16="http://schemas.microsoft.com/office/drawing/2014/main" val="3254263673"/>
                    </a:ext>
                  </a:extLst>
                </a:gridCol>
              </a:tblGrid>
              <a:tr h="160883">
                <a:tc rowSpan="11">
                  <a:txBody>
                    <a:bodyPr/>
                    <a:lstStyle/>
                    <a:p>
                      <a:pPr algn="ctr"/>
                      <a:r>
                        <a:rPr kumimoji="1" lang="en-US" sz="1200" b="1" noProof="0" dirty="0">
                          <a:effectLst>
                            <a:outerShdw blurRad="38100" dist="38100" dir="2700000" algn="tl">
                              <a:srgbClr val="000000">
                                <a:alpha val="43137"/>
                              </a:srgbClr>
                            </a:outerShdw>
                          </a:effectLst>
                          <a:latin typeface="+mn-lt"/>
                          <a:ea typeface="BIZ UDPゴシック" panose="020B0400000000000000" pitchFamily="50" charset="-128"/>
                        </a:rPr>
                        <a:t>Life</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EEBF7"/>
                    </a:solidFill>
                  </a:tcPr>
                </a:tc>
                <a:tc rowSpan="2">
                  <a:txBody>
                    <a:bodyPr/>
                    <a:lstStyle/>
                    <a:p>
                      <a:pPr marL="36000" algn="ctr" fontAlgn="ctr"/>
                      <a:r>
                        <a:rPr lang="en-US" sz="800" b="0" i="0" u="none" strike="noStrike" noProof="0" dirty="0">
                          <a:solidFill>
                            <a:srgbClr val="000000"/>
                          </a:solidFill>
                          <a:effectLst/>
                          <a:latin typeface="+mn-lt"/>
                          <a:ea typeface="BIZ UDPゴシック" panose="020B0400000000000000" pitchFamily="50" charset="-128"/>
                        </a:rPr>
                        <a:t>Healthcare &amp; Welfare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medical institutions are well established</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3.6</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3.5</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chemeClr val="accent2">
                              <a:lumMod val="75000"/>
                            </a:schemeClr>
                          </a:solidFill>
                          <a:effectLst/>
                          <a:latin typeface="+mn-lt"/>
                          <a:ea typeface="BIZ UDPゴシック" panose="020B0400000000000000" pitchFamily="50" charset="-128"/>
                        </a:rPr>
                        <a:t>0.1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3377830"/>
                  </a:ext>
                </a:extLst>
              </a:tr>
              <a:tr h="160883">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EEBF7"/>
                    </a:solidFill>
                  </a:tcPr>
                </a:tc>
                <a:tc vMerge="1">
                  <a:txBody>
                    <a:bodyPr/>
                    <a:lstStyle/>
                    <a:p>
                      <a:pPr marL="36000" marR="0" lvl="0" indent="0" algn="l"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Healthcare &amp; Welfare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it is easy to access nursing care and welfare services</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3.4</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3.4</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21500038"/>
                  </a:ext>
                </a:extLst>
              </a:tr>
              <a:tr h="160883">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EEBF7"/>
                    </a:solidFill>
                  </a:tcPr>
                </a:tc>
                <a:tc>
                  <a:txBody>
                    <a:bodyPr/>
                    <a:lstStyle/>
                    <a:p>
                      <a:pPr marL="36000" algn="ctr" fontAlgn="ctr"/>
                      <a:r>
                        <a:rPr lang="en-US" sz="800" b="0" i="0" u="none" strike="noStrike" noProof="0" dirty="0">
                          <a:solidFill>
                            <a:srgbClr val="000000"/>
                          </a:solidFill>
                          <a:effectLst/>
                          <a:latin typeface="+mn-lt"/>
                          <a:ea typeface="BIZ UDPゴシック" panose="020B0400000000000000" pitchFamily="50" charset="-128"/>
                        </a:rPr>
                        <a:t>Shopping &amp; Dining</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daily shopping is completely hassle-free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3.8</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3.8</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4414137"/>
                  </a:ext>
                </a:extLst>
              </a:tr>
              <a:tr h="160883">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EEBF7"/>
                    </a:solidFill>
                  </a:tcPr>
                </a:tc>
                <a:tc rowSpan="2">
                  <a:txBody>
                    <a:bodyPr/>
                    <a:lstStyle/>
                    <a:p>
                      <a:pPr marL="36000" algn="ctr" fontAlgn="ctr"/>
                      <a:r>
                        <a:rPr lang="en-US" sz="800" b="0" i="0" u="none" strike="noStrike" noProof="0" dirty="0">
                          <a:solidFill>
                            <a:srgbClr val="000000"/>
                          </a:solidFill>
                          <a:effectLst/>
                          <a:latin typeface="+mn-lt"/>
                          <a:ea typeface="BIZ UDPゴシック" panose="020B0400000000000000" pitchFamily="50" charset="-128"/>
                        </a:rPr>
                        <a:t>Housing Environment</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[Reversed] I am bothered by noise near my home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3.4</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3.4</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5089611"/>
                  </a:ext>
                </a:extLst>
              </a:tr>
              <a:tr h="160883">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EEBF7"/>
                    </a:solidFill>
                  </a:tcPr>
                </a:tc>
                <a:tc vMerge="1">
                  <a:txBody>
                    <a:bodyPr/>
                    <a:lstStyle/>
                    <a:p>
                      <a:pPr marL="36000" marR="0" lvl="0" indent="0" algn="l"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Housing Environment</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I can secure housing at a reasonable cost</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3.3</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3.3</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78658142"/>
                  </a:ext>
                </a:extLst>
              </a:tr>
              <a:tr h="160883">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EEBF7"/>
                    </a:solidFill>
                  </a:tcPr>
                </a:tc>
                <a:tc>
                  <a:txBody>
                    <a:bodyPr/>
                    <a:lstStyle/>
                    <a:p>
                      <a:pPr marL="36000" algn="ctr" fontAlgn="ctr"/>
                      <a:r>
                        <a:rPr lang="en-US" sz="800" b="0" i="0" u="none" strike="noStrike" noProof="0" dirty="0">
                          <a:solidFill>
                            <a:srgbClr val="000000"/>
                          </a:solidFill>
                          <a:effectLst/>
                          <a:latin typeface="+mn-lt"/>
                          <a:ea typeface="BIZ UDPゴシック" panose="020B0400000000000000" pitchFamily="50" charset="-128"/>
                        </a:rPr>
                        <a:t>Mobility &amp; Transportation</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public transportation lets me travel where I want, when I want</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3.8</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3.8</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7439098"/>
                  </a:ext>
                </a:extLst>
              </a:tr>
              <a:tr h="160883">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EEBF7"/>
                    </a:solidFill>
                  </a:tcPr>
                </a:tc>
                <a:tc rowSpan="2">
                  <a:txBody>
                    <a:bodyPr/>
                    <a:lstStyle/>
                    <a:p>
                      <a:pPr marL="36000" algn="ctr" fontAlgn="ctr"/>
                      <a:r>
                        <a:rPr lang="en-US" sz="800" b="0" i="0" u="none" strike="noStrike" noProof="0" dirty="0">
                          <a:solidFill>
                            <a:srgbClr val="000000"/>
                          </a:solidFill>
                          <a:effectLst/>
                          <a:latin typeface="+mn-lt"/>
                          <a:ea typeface="BIZ UDPゴシック" panose="020B0400000000000000" pitchFamily="50" charset="-128"/>
                        </a:rPr>
                        <a:t>Digital Life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the digitalization of administrative services is making good progress</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2840582"/>
                  </a:ext>
                </a:extLst>
              </a:tr>
              <a:tr h="160883">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EEBF7"/>
                    </a:solidFill>
                  </a:tcPr>
                </a:tc>
                <a:tc vMerge="1">
                  <a:txBody>
                    <a:bodyPr/>
                    <a:lstStyle/>
                    <a:p>
                      <a:pPr marL="36000"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Digital Life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digital services are easy to use at work and in daily life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3.2</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chemeClr val="accent2">
                              <a:lumMod val="75000"/>
                            </a:schemeClr>
                          </a:solidFill>
                          <a:effectLst/>
                          <a:latin typeface="+mn-lt"/>
                          <a:ea typeface="BIZ UDPゴシック" panose="020B0400000000000000" pitchFamily="50" charset="-128"/>
                        </a:rPr>
                        <a:t>0.1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02936302"/>
                  </a:ext>
                </a:extLst>
              </a:tr>
              <a:tr h="160883">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EEBF7"/>
                    </a:solidFill>
                  </a:tcPr>
                </a:tc>
                <a:tc>
                  <a:txBody>
                    <a:bodyPr/>
                    <a:lstStyle/>
                    <a:p>
                      <a:pPr marL="36000" algn="ctr" fontAlgn="ctr"/>
                      <a:r>
                        <a:rPr lang="en-US" sz="800" b="0" i="0" u="none" strike="noStrike" noProof="0" dirty="0">
                          <a:solidFill>
                            <a:srgbClr val="000000"/>
                          </a:solidFill>
                          <a:effectLst/>
                          <a:latin typeface="+mn-lt"/>
                          <a:ea typeface="BIZ UDPゴシック" panose="020B0400000000000000" pitchFamily="50" charset="-128"/>
                        </a:rPr>
                        <a:t>Environmental Coexistence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In the community where I live, environmental initiatives such as recycling and renewable energy use are active</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2648442"/>
                  </a:ext>
                </a:extLst>
              </a:tr>
              <a:tr h="160883">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EEBF7"/>
                    </a:solidFill>
                  </a:tcPr>
                </a:tc>
                <a:tc rowSpan="2">
                  <a:txBody>
                    <a:bodyPr/>
                    <a:lstStyle/>
                    <a:p>
                      <a:pPr marL="36000" algn="ctr" fontAlgn="ctr"/>
                      <a:r>
                        <a:rPr lang="en-US" sz="800" b="0" i="0" u="none" strike="noStrike" noProof="0" dirty="0">
                          <a:solidFill>
                            <a:srgbClr val="000000"/>
                          </a:solidFill>
                          <a:effectLst/>
                          <a:latin typeface="+mn-lt"/>
                          <a:ea typeface="BIZ UDPゴシック" panose="020B0400000000000000" pitchFamily="50" charset="-128"/>
                        </a:rPr>
                        <a:t>Health</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 am mentally healthy</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3.3</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3.4</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chemeClr val="accent1">
                              <a:lumMod val="75000"/>
                            </a:schemeClr>
                          </a:solidFill>
                          <a:effectLst/>
                          <a:latin typeface="+mn-lt"/>
                          <a:ea typeface="BIZ UDPゴシック" panose="020B0400000000000000" pitchFamily="50" charset="-128"/>
                        </a:rPr>
                        <a:t>-0.1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26678257"/>
                  </a:ext>
                </a:extLst>
              </a:tr>
              <a:tr h="160883">
                <a:tc vMerge="1">
                  <a:txBody>
                    <a:bodyPr/>
                    <a:lstStyle/>
                    <a:p>
                      <a:pPr algn="ctr"/>
                      <a:endPar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EEBF7"/>
                    </a:solidFill>
                  </a:tcPr>
                </a:tc>
                <a:tc vMerge="1">
                  <a:txBody>
                    <a:bodyPr/>
                    <a:lstStyle/>
                    <a:p>
                      <a:pPr marL="36000"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Health</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36000" algn="l" fontAlgn="ctr"/>
                      <a:r>
                        <a:rPr lang="en-US" sz="800" b="0" i="0" u="none" strike="noStrike" noProof="0" dirty="0">
                          <a:solidFill>
                            <a:srgbClr val="000000"/>
                          </a:solidFill>
                          <a:effectLst/>
                          <a:latin typeface="+mn-lt"/>
                          <a:ea typeface="BIZ UDPゴシック" panose="020B0400000000000000" pitchFamily="50" charset="-128"/>
                        </a:rPr>
                        <a:t>I am physically healthy</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3.4</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rgbClr val="000000"/>
                          </a:solidFill>
                          <a:effectLst/>
                          <a:latin typeface="+mn-lt"/>
                          <a:ea typeface="BIZ UDPゴシック" panose="020B0400000000000000" pitchFamily="50" charset="-128"/>
                        </a:rPr>
                        <a:t>3.5</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800" b="0" i="0" u="none" strike="noStrike" noProof="0" dirty="0">
                          <a:solidFill>
                            <a:schemeClr val="accent1">
                              <a:lumMod val="75000"/>
                            </a:schemeClr>
                          </a:solidFill>
                          <a:effectLst/>
                          <a:latin typeface="+mn-lt"/>
                          <a:ea typeface="BIZ UDPゴシック" panose="020B0400000000000000" pitchFamily="50" charset="-128"/>
                        </a:rPr>
                        <a:t>-0.1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9720773"/>
                  </a:ext>
                </a:extLst>
              </a:tr>
            </a:tbl>
          </a:graphicData>
        </a:graphic>
      </p:graphicFrame>
      <p:graphicFrame>
        <p:nvGraphicFramePr>
          <p:cNvPr id="9" name="表 8">
            <a:extLst>
              <a:ext uri="{FF2B5EF4-FFF2-40B4-BE49-F238E27FC236}">
                <a16:creationId xmlns:a16="http://schemas.microsoft.com/office/drawing/2014/main" id="{470131E7-CC97-419C-8890-D116737BB78B}"/>
              </a:ext>
            </a:extLst>
          </p:cNvPr>
          <p:cNvGraphicFramePr>
            <a:graphicFrameLocks noGrp="1"/>
          </p:cNvGraphicFramePr>
          <p:nvPr>
            <p:extLst>
              <p:ext uri="{D42A27DB-BD31-4B8C-83A1-F6EECF244321}">
                <p14:modId xmlns:p14="http://schemas.microsoft.com/office/powerpoint/2010/main" val="787275206"/>
              </p:ext>
            </p:extLst>
          </p:nvPr>
        </p:nvGraphicFramePr>
        <p:xfrm>
          <a:off x="78017" y="607171"/>
          <a:ext cx="9755999" cy="335280"/>
        </p:xfrm>
        <a:graphic>
          <a:graphicData uri="http://schemas.openxmlformats.org/drawingml/2006/table">
            <a:tbl>
              <a:tblPr firstRow="1" bandRow="1">
                <a:tableStyleId>{F2DE63D5-997A-4646-A377-4702673A728D}</a:tableStyleId>
              </a:tblPr>
              <a:tblGrid>
                <a:gridCol w="1018052">
                  <a:extLst>
                    <a:ext uri="{9D8B030D-6E8A-4147-A177-3AD203B41FA5}">
                      <a16:colId xmlns:a16="http://schemas.microsoft.com/office/drawing/2014/main" val="1291843402"/>
                    </a:ext>
                  </a:extLst>
                </a:gridCol>
                <a:gridCol w="1787808">
                  <a:extLst>
                    <a:ext uri="{9D8B030D-6E8A-4147-A177-3AD203B41FA5}">
                      <a16:colId xmlns:a16="http://schemas.microsoft.com/office/drawing/2014/main" val="330497825"/>
                    </a:ext>
                  </a:extLst>
                </a:gridCol>
                <a:gridCol w="4734442">
                  <a:extLst>
                    <a:ext uri="{9D8B030D-6E8A-4147-A177-3AD203B41FA5}">
                      <a16:colId xmlns:a16="http://schemas.microsoft.com/office/drawing/2014/main" val="2905765339"/>
                    </a:ext>
                  </a:extLst>
                </a:gridCol>
                <a:gridCol w="735852">
                  <a:extLst>
                    <a:ext uri="{9D8B030D-6E8A-4147-A177-3AD203B41FA5}">
                      <a16:colId xmlns:a16="http://schemas.microsoft.com/office/drawing/2014/main" val="888244556"/>
                    </a:ext>
                  </a:extLst>
                </a:gridCol>
                <a:gridCol w="735852">
                  <a:extLst>
                    <a:ext uri="{9D8B030D-6E8A-4147-A177-3AD203B41FA5}">
                      <a16:colId xmlns:a16="http://schemas.microsoft.com/office/drawing/2014/main" val="3610355256"/>
                    </a:ext>
                  </a:extLst>
                </a:gridCol>
                <a:gridCol w="743993">
                  <a:extLst>
                    <a:ext uri="{9D8B030D-6E8A-4147-A177-3AD203B41FA5}">
                      <a16:colId xmlns:a16="http://schemas.microsoft.com/office/drawing/2014/main" val="2647369050"/>
                    </a:ext>
                  </a:extLst>
                </a:gridCol>
              </a:tblGrid>
              <a:tr h="252000">
                <a:tc>
                  <a:txBody>
                    <a:bodyPr/>
                    <a:lstStyle/>
                    <a:p>
                      <a:pPr algn="ctr"/>
                      <a:r>
                        <a:rPr kumimoji="1" lang="en-US" sz="800" b="1" noProof="0" dirty="0">
                          <a:latin typeface="+mn-lt"/>
                          <a:ea typeface="BIZ UDPゴシック" panose="020B0400000000000000" pitchFamily="50" charset="-128"/>
                        </a:rPr>
                        <a:t>Well-Being Category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2060">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sz="800" b="1" noProof="0" dirty="0">
                          <a:solidFill>
                            <a:schemeClr val="bg1"/>
                          </a:solidFill>
                          <a:latin typeface="+mn-lt"/>
                          <a:ea typeface="BIZ UDPゴシック" panose="020B0400000000000000" pitchFamily="50" charset="-128"/>
                          <a:cs typeface="HGP創英角ｺﾞｼｯｸUB" panose="020B0900000000000000" pitchFamily="50" charset="-128"/>
                        </a:rPr>
                        <a:t>Classification in the Digital Agency’s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sz="800" b="1" noProof="0" dirty="0">
                          <a:solidFill>
                            <a:schemeClr val="bg1"/>
                          </a:solidFill>
                          <a:latin typeface="+mn-lt"/>
                          <a:ea typeface="BIZ UDPゴシック" panose="020B0400000000000000" pitchFamily="50" charset="-128"/>
                          <a:cs typeface="HGP創英角ｺﾞｼｯｸUB" panose="020B0900000000000000" pitchFamily="50" charset="-128"/>
                        </a:rPr>
                        <a:t>“</a:t>
                      </a:r>
                      <a:r>
                        <a:rPr kumimoji="1" lang="en-US" sz="800" b="1" noProof="0" dirty="0" err="1">
                          <a:solidFill>
                            <a:schemeClr val="bg1"/>
                          </a:solidFill>
                          <a:latin typeface="+mn-lt"/>
                          <a:ea typeface="BIZ UDPゴシック" panose="020B0400000000000000" pitchFamily="50" charset="-128"/>
                          <a:cs typeface="HGP創英角ｺﾞｼｯｸUB" panose="020B0900000000000000" pitchFamily="50" charset="-128"/>
                        </a:rPr>
                        <a:t>Liveable</a:t>
                      </a:r>
                      <a:r>
                        <a:rPr kumimoji="1" lang="en-US" sz="800" b="1" noProof="0" dirty="0">
                          <a:solidFill>
                            <a:schemeClr val="bg1"/>
                          </a:solidFill>
                          <a:latin typeface="+mn-lt"/>
                          <a:ea typeface="BIZ UDPゴシック" panose="020B0400000000000000" pitchFamily="50" charset="-128"/>
                          <a:cs typeface="HGP創英角ｺﾞｼｯｸUB" panose="020B0900000000000000" pitchFamily="50" charset="-128"/>
                        </a:rPr>
                        <a:t> Well-Being City Indicator”</a:t>
                      </a:r>
                      <a:endParaRPr kumimoji="1" lang="en-US" sz="800" b="1" noProof="0" dirty="0">
                        <a:solidFill>
                          <a:schemeClr val="bg1"/>
                        </a:solidFill>
                        <a:latin typeface="+mn-lt"/>
                        <a:ea typeface="BIZ UDPゴシック" panose="020B0400000000000000"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2060">
                        <a:alpha val="70000"/>
                      </a:srgbClr>
                    </a:solidFill>
                  </a:tcPr>
                </a:tc>
                <a:tc>
                  <a:txBody>
                    <a:bodyPr/>
                    <a:lstStyle/>
                    <a:p>
                      <a:pPr algn="ctr"/>
                      <a:r>
                        <a:rPr kumimoji="1" lang="en-US" sz="1000" b="1" noProof="0" dirty="0">
                          <a:latin typeface="+mn-lt"/>
                          <a:ea typeface="BIZ UDPゴシック" panose="020B0400000000000000" pitchFamily="50" charset="-128"/>
                        </a:rPr>
                        <a:t>Indicator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2060">
                        <a:alpha val="70000"/>
                      </a:srgbClr>
                    </a:solidFill>
                  </a:tcPr>
                </a:tc>
                <a:tc>
                  <a:txBody>
                    <a:bodyPr/>
                    <a:lstStyle/>
                    <a:p>
                      <a:pPr algn="ctr"/>
                      <a:r>
                        <a:rPr kumimoji="1" lang="en-US" sz="1000" b="1" noProof="0" dirty="0">
                          <a:solidFill>
                            <a:schemeClr val="bg1"/>
                          </a:solidFill>
                          <a:latin typeface="+mn-lt"/>
                          <a:ea typeface="BIZ UDPゴシック" panose="020B0400000000000000" pitchFamily="50" charset="-128"/>
                        </a:rPr>
                        <a:t>2024</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2060">
                        <a:alpha val="70000"/>
                      </a:srgbClr>
                    </a:solidFill>
                  </a:tcPr>
                </a:tc>
                <a:tc>
                  <a:txBody>
                    <a:bodyPr/>
                    <a:lstStyle/>
                    <a:p>
                      <a:pPr algn="ctr"/>
                      <a:r>
                        <a:rPr kumimoji="1" lang="en-US" sz="1000" b="1" noProof="0" dirty="0">
                          <a:solidFill>
                            <a:schemeClr val="bg1"/>
                          </a:solidFill>
                          <a:latin typeface="+mn-lt"/>
                          <a:ea typeface="BIZ UDPゴシック" panose="020B0400000000000000" pitchFamily="50" charset="-128"/>
                        </a:rPr>
                        <a:t>2023</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2060">
                        <a:alpha val="70000"/>
                      </a:srgbClr>
                    </a:solidFill>
                  </a:tcPr>
                </a:tc>
                <a:tc>
                  <a:txBody>
                    <a:bodyPr/>
                    <a:lstStyle/>
                    <a:p>
                      <a:pPr algn="ctr"/>
                      <a:r>
                        <a:rPr kumimoji="1" lang="en-US" sz="1000" b="1" noProof="0" dirty="0">
                          <a:latin typeface="+mn-lt"/>
                          <a:ea typeface="BIZ UDPゴシック" panose="020B0400000000000000" pitchFamily="50" charset="-128"/>
                        </a:rPr>
                        <a:t>Difference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2060">
                        <a:alpha val="70000"/>
                      </a:srgbClr>
                    </a:solidFill>
                  </a:tcPr>
                </a:tc>
                <a:extLst>
                  <a:ext uri="{0D108BD9-81ED-4DB2-BD59-A6C34878D82A}">
                    <a16:rowId xmlns:a16="http://schemas.microsoft.com/office/drawing/2014/main" val="103115788"/>
                  </a:ext>
                </a:extLst>
              </a:tr>
            </a:tbl>
          </a:graphicData>
        </a:graphic>
      </p:graphicFrame>
      <p:sp>
        <p:nvSpPr>
          <p:cNvPr id="10" name="スライド番号プレースホルダー 3">
            <a:extLst>
              <a:ext uri="{FF2B5EF4-FFF2-40B4-BE49-F238E27FC236}">
                <a16:creationId xmlns:a16="http://schemas.microsoft.com/office/drawing/2014/main" id="{53326E7C-9FB2-45AC-8397-314D49A7A9F6}"/>
              </a:ext>
            </a:extLst>
          </p:cNvPr>
          <p:cNvSpPr>
            <a:spLocks noGrp="1"/>
          </p:cNvSpPr>
          <p:nvPr>
            <p:ph type="sldNum" sz="quarter" idx="12"/>
          </p:nvPr>
        </p:nvSpPr>
        <p:spPr>
          <a:xfrm>
            <a:off x="7779890" y="6585732"/>
            <a:ext cx="222885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en-US" sz="1200" b="0" i="0" u="none" strike="noStrike" kern="1200" cap="none" spc="0" normalizeH="0" baseline="0" noProof="0" smtClean="0">
                <a:ln>
                  <a:noFill/>
                </a:ln>
                <a:solidFill>
                  <a:prstClr val="black">
                    <a:tint val="75000"/>
                  </a:prstClr>
                </a:solidFill>
                <a:effectLst/>
                <a:uLnTx/>
                <a:uFillTx/>
                <a:latin typeface="Calibri" panose="020F0502020204030204"/>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1" lang="en-US" sz="1200" b="0" i="0" u="none" strike="noStrike" kern="1200" cap="none" spc="0" normalizeH="0" baseline="0" noProof="0" dirty="0">
              <a:ln>
                <a:noFill/>
              </a:ln>
              <a:solidFill>
                <a:prstClr val="black">
                  <a:tint val="75000"/>
                </a:prstClr>
              </a:solidFill>
              <a:effectLst/>
              <a:uLnTx/>
              <a:uFillTx/>
              <a:latin typeface="Calibri" panose="020F0502020204030204"/>
              <a:ea typeface="BIZ UDPゴシック" panose="020B0400000000000000" pitchFamily="50" charset="-128"/>
              <a:cs typeface="+mn-cs"/>
            </a:endParaRPr>
          </a:p>
        </p:txBody>
      </p:sp>
    </p:spTree>
    <p:extLst>
      <p:ext uri="{BB962C8B-B14F-4D97-AF65-F5344CB8AC3E}">
        <p14:creationId xmlns:p14="http://schemas.microsoft.com/office/powerpoint/2010/main" val="28273566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D173F5B-FD2F-4B3E-B54D-CD1B02505E39}"/>
              </a:ext>
            </a:extLst>
          </p:cNvPr>
          <p:cNvSpPr txBox="1"/>
          <p:nvPr/>
        </p:nvSpPr>
        <p:spPr>
          <a:xfrm>
            <a:off x="0" y="2674911"/>
            <a:ext cx="9906000" cy="793487"/>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1" sz="3200" i="0" u="none" strike="noStrike" cap="none" normalizeH="0">
                <a:ln>
                  <a:noFill/>
                </a:ln>
                <a:solidFill>
                  <a:prstClr val="black"/>
                </a:solidFill>
                <a:effectLst/>
                <a:uLnTx/>
                <a:uFillTx/>
                <a:latin typeface="HGP創英角ｺﾞｼｯｸUB" panose="020B0900000000000000" pitchFamily="50" charset="-128"/>
                <a:ea typeface="HGP創英角ｺﾞｼｯｸUB" panose="020B0900000000000000" pitchFamily="50" charset="-128"/>
              </a:defRPr>
            </a:lvl1p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1" lang="en-US" sz="3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 Future Steps</a:t>
            </a:r>
          </a:p>
        </p:txBody>
      </p:sp>
      <p:sp>
        <p:nvSpPr>
          <p:cNvPr id="6" name="スライド番号プレースホルダー 3">
            <a:extLst>
              <a:ext uri="{FF2B5EF4-FFF2-40B4-BE49-F238E27FC236}">
                <a16:creationId xmlns:a16="http://schemas.microsoft.com/office/drawing/2014/main" id="{952FD176-DF5C-42C7-AE86-9C904C599C5A}"/>
              </a:ext>
            </a:extLst>
          </p:cNvPr>
          <p:cNvSpPr txBox="1">
            <a:spLocks/>
          </p:cNvSpPr>
          <p:nvPr/>
        </p:nvSpPr>
        <p:spPr>
          <a:xfrm>
            <a:off x="7677150" y="6492266"/>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BIZ UDPゴシック" panose="020B0400000000000000" pitchFamily="50" charset="-128"/>
                <a:ea typeface="BIZ UDPゴシック" panose="020B0400000000000000" pitchFamily="50"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en-US" sz="1200" b="0" i="0" u="none" strike="noStrike" kern="1200" cap="none" spc="0" normalizeH="0" baseline="0" noProof="0" smtClean="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1" lang="en-US" sz="1200" b="0" i="0" u="none" strike="noStrike" kern="1200" cap="none" spc="0" normalizeH="0" baseline="0" noProof="0" dirty="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endParaRPr>
          </a:p>
        </p:txBody>
      </p:sp>
    </p:spTree>
    <p:extLst>
      <p:ext uri="{BB962C8B-B14F-4D97-AF65-F5344CB8AC3E}">
        <p14:creationId xmlns:p14="http://schemas.microsoft.com/office/powerpoint/2010/main" val="311657162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1816FF15-8F66-43EC-9326-870A684C6EE1}"/>
              </a:ext>
            </a:extLst>
          </p:cNvPr>
          <p:cNvSpPr/>
          <p:nvPr/>
        </p:nvSpPr>
        <p:spPr>
          <a:xfrm>
            <a:off x="273000" y="1179635"/>
            <a:ext cx="9360000" cy="4498730"/>
          </a:xfrm>
          <a:prstGeom prst="rect">
            <a:avLst/>
          </a:prstGeom>
          <a:solidFill>
            <a:schemeClr val="bg1">
              <a:lumMod val="85000"/>
            </a:schemeClr>
          </a:solidFill>
          <a:ln>
            <a:noFill/>
          </a:ln>
        </p:spPr>
        <p:style>
          <a:lnRef idx="2">
            <a:schemeClr val="accent2"/>
          </a:lnRef>
          <a:fillRef idx="1">
            <a:schemeClr val="lt1"/>
          </a:fillRef>
          <a:effectRef idx="0">
            <a:schemeClr val="accent2"/>
          </a:effectRef>
          <a:fontRef idx="minor">
            <a:schemeClr val="dk1"/>
          </a:fontRef>
        </p:style>
        <p:txBody>
          <a:bodyPr lIns="108000" tIns="72000" rIns="108000" bIns="72000" anchor="t" anchorCtr="0"/>
          <a:lstStyle>
            <a:lvl1pPr indent="-285750">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marL="0" marR="0" lvl="0" indent="0" algn="l" defTabSz="457200" rtl="0" eaLnBrk="1" fontAlgn="auto" latinLnBrk="0" hangingPunct="1">
              <a:lnSpc>
                <a:spcPts val="3300"/>
              </a:lnSpc>
              <a:spcBef>
                <a:spcPts val="0"/>
              </a:spcBef>
              <a:spcAft>
                <a:spcPts val="1200"/>
              </a:spcAft>
              <a:buClrTx/>
              <a:buSzTx/>
              <a:buFontTx/>
              <a:buNone/>
              <a:tabLst/>
              <a:defRPr/>
            </a:pPr>
            <a:endParaRPr kumimoji="1" lang="en-US" sz="1800" b="1"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eiryo UI" pitchFamily="50" charset="-128"/>
            </a:endParaRPr>
          </a:p>
        </p:txBody>
      </p:sp>
      <p:sp>
        <p:nvSpPr>
          <p:cNvPr id="2" name="スライド番号プレースホルダー 1">
            <a:extLst>
              <a:ext uri="{FF2B5EF4-FFF2-40B4-BE49-F238E27FC236}">
                <a16:creationId xmlns:a16="http://schemas.microsoft.com/office/drawing/2014/main" id="{0D3C139F-2A42-480C-8CEA-0C34F1333CA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en-US" sz="1200" b="0" i="0" u="none" strike="noStrike" kern="1200" cap="none" spc="0" normalizeH="0" baseline="0" noProof="0" smtClean="0">
                <a:ln>
                  <a:noFill/>
                </a:ln>
                <a:solidFill>
                  <a:prstClr val="black">
                    <a:tint val="75000"/>
                  </a:prstClr>
                </a:solidFill>
                <a:effectLst/>
                <a:uLnTx/>
                <a:uFillTx/>
                <a:latin typeface="Calibri" panose="020F0502020204030204"/>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1" lang="en-US" sz="1200" b="0" i="0" u="none" strike="noStrike" kern="1200" cap="none" spc="0" normalizeH="0" baseline="0" noProof="0" dirty="0">
              <a:ln>
                <a:noFill/>
              </a:ln>
              <a:solidFill>
                <a:prstClr val="black">
                  <a:tint val="75000"/>
                </a:prstClr>
              </a:solidFill>
              <a:effectLst/>
              <a:uLnTx/>
              <a:uFillTx/>
              <a:latin typeface="Calibri" panose="020F0502020204030204"/>
              <a:ea typeface="BIZ UDPゴシック" panose="020B0400000000000000" pitchFamily="50" charset="-128"/>
              <a:cs typeface="+mn-cs"/>
            </a:endParaRPr>
          </a:p>
        </p:txBody>
      </p:sp>
      <p:sp>
        <p:nvSpPr>
          <p:cNvPr id="7" name="テキスト ボックス 6">
            <a:extLst>
              <a:ext uri="{FF2B5EF4-FFF2-40B4-BE49-F238E27FC236}">
                <a16:creationId xmlns:a16="http://schemas.microsoft.com/office/drawing/2014/main" id="{3A0660E3-7000-449A-92C9-2A29DCBA5EC6}"/>
              </a:ext>
            </a:extLst>
          </p:cNvPr>
          <p:cNvSpPr txBox="1"/>
          <p:nvPr/>
        </p:nvSpPr>
        <p:spPr>
          <a:xfrm>
            <a:off x="0" y="61186"/>
            <a:ext cx="9906000" cy="400110"/>
          </a:xfrm>
          <a:prstGeom prst="rect">
            <a:avLst/>
          </a:prstGeom>
          <a:noFill/>
        </p:spPr>
        <p:txBody>
          <a:bodyPr wrap="square">
            <a:spAutoFit/>
          </a:bodyPr>
          <a:lstStyle>
            <a:defPPr>
              <a:defRPr lang="en-US"/>
            </a:defPPr>
            <a:lvl1pPr defTabSz="742950">
              <a:defRPr kumimoji="1" sz="2000">
                <a:solidFill>
                  <a:prstClr val="white"/>
                </a:solidFill>
                <a:latin typeface="HGS創英角ｺﾞｼｯｸUB" panose="020B0900000000000000" pitchFamily="50" charset="-128"/>
                <a:ea typeface="HGS創英角ｺﾞｼｯｸUB" panose="020B0900000000000000" pitchFamily="50" charset="-128"/>
              </a:defRPr>
            </a:lvl1p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sz="2000" b="1" i="0" u="none" strike="noStrike" kern="1200" cap="none" spc="0" normalizeH="0" baseline="0" noProof="0" dirty="0">
                <a:ln>
                  <a:noFill/>
                </a:ln>
                <a:solidFill>
                  <a:prstClr val="white"/>
                </a:solidFill>
                <a:effectLst/>
                <a:uLnTx/>
                <a:uFillTx/>
                <a:latin typeface="Calibri" panose="020F0502020204030204"/>
                <a:ea typeface="HGS創英角ｺﾞｼｯｸUB" panose="020B0900000000000000" pitchFamily="50" charset="-128"/>
                <a:cs typeface="+mn-cs"/>
              </a:rPr>
              <a:t>V. Future Steps</a:t>
            </a:r>
          </a:p>
        </p:txBody>
      </p:sp>
      <p:sp>
        <p:nvSpPr>
          <p:cNvPr id="11" name="正方形/長方形 10">
            <a:extLst>
              <a:ext uri="{FF2B5EF4-FFF2-40B4-BE49-F238E27FC236}">
                <a16:creationId xmlns:a16="http://schemas.microsoft.com/office/drawing/2014/main" id="{2E906DE0-525E-4898-9DD0-A97B7B2FDF40}"/>
              </a:ext>
            </a:extLst>
          </p:cNvPr>
          <p:cNvSpPr/>
          <p:nvPr/>
        </p:nvSpPr>
        <p:spPr>
          <a:xfrm>
            <a:off x="582460" y="1359075"/>
            <a:ext cx="8651975" cy="41400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marR="0" lvl="0" indent="-285750" algn="l" defTabSz="690349" rtl="0" eaLnBrk="1" fontAlgn="auto" latinLnBrk="0" hangingPunct="1">
              <a:lnSpc>
                <a:spcPct val="120000"/>
              </a:lnSpc>
              <a:spcBef>
                <a:spcPts val="0"/>
              </a:spcBef>
              <a:spcAft>
                <a:spcPts val="0"/>
              </a:spcAft>
              <a:buClrTx/>
              <a:buSzTx/>
              <a:buFont typeface="Wingdings" panose="05000000000000000000" pitchFamily="2" charset="2"/>
              <a:buChar char="u"/>
              <a:tabLst/>
              <a:defRPr/>
            </a:pPr>
            <a:r>
              <a:rPr kumimoji="0" lang="en-US" sz="20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FY2025　　　</a:t>
            </a:r>
          </a:p>
          <a:p>
            <a:pPr marL="0" marR="0" lvl="0" indent="0" algn="l" defTabSz="690349" rtl="0" eaLnBrk="1" fontAlgn="auto" latinLnBrk="0" hangingPunct="1">
              <a:lnSpc>
                <a:spcPct val="120000"/>
              </a:lnSpc>
              <a:spcBef>
                <a:spcPts val="0"/>
              </a:spcBef>
              <a:spcAft>
                <a:spcPts val="0"/>
              </a:spcAft>
              <a:buClrTx/>
              <a:buSzTx/>
              <a:buFontTx/>
              <a:buNone/>
              <a:tabLst/>
              <a:defRPr/>
            </a:pPr>
            <a:r>
              <a:rPr kumimoji="0" lang="en-US" sz="20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         Formulation of Beyond EXPO 2025</a:t>
            </a:r>
          </a:p>
          <a:p>
            <a:pPr marL="285750" marR="0" lvl="0" indent="-285750" algn="l" defTabSz="690349" rtl="0" eaLnBrk="1" fontAlgn="auto" latinLnBrk="0" hangingPunct="1">
              <a:lnSpc>
                <a:spcPct val="120000"/>
              </a:lnSpc>
              <a:spcBef>
                <a:spcPts val="0"/>
              </a:spcBef>
              <a:spcAft>
                <a:spcPts val="0"/>
              </a:spcAft>
              <a:buClrTx/>
              <a:buSzTx/>
              <a:buFont typeface="Wingdings" panose="05000000000000000000" pitchFamily="2" charset="2"/>
              <a:buChar char="u"/>
              <a:tabLst/>
              <a:defRPr/>
            </a:pPr>
            <a:r>
              <a:rPr kumimoji="0" lang="en-US" sz="20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FY2026 and beyond　 </a:t>
            </a:r>
          </a:p>
          <a:p>
            <a:pPr marL="538163" marR="0" lvl="0" indent="-95250" algn="l" defTabSz="690349" rtl="0" eaLnBrk="1" fontAlgn="auto" latinLnBrk="0" hangingPunct="1">
              <a:lnSpc>
                <a:spcPct val="120000"/>
              </a:lnSpc>
              <a:spcBef>
                <a:spcPts val="300"/>
              </a:spcBef>
              <a:spcAft>
                <a:spcPts val="0"/>
              </a:spcAft>
              <a:buClrTx/>
              <a:buSzTx/>
              <a:buFontTx/>
              <a:buNone/>
              <a:tabLst/>
              <a:defRPr/>
            </a:pPr>
            <a:r>
              <a:rPr kumimoji="0" lang="en-US" sz="16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 The prefecture, city, and other parties will work with relevant stakeholders to advance related projects.</a:t>
            </a:r>
          </a:p>
          <a:p>
            <a:pPr marL="538163" marR="0" lvl="0" indent="-95250" algn="l" defTabSz="690349" rtl="0" eaLnBrk="1" fontAlgn="auto" latinLnBrk="0" hangingPunct="1">
              <a:lnSpc>
                <a:spcPct val="120000"/>
              </a:lnSpc>
              <a:spcBef>
                <a:spcPts val="300"/>
              </a:spcBef>
              <a:spcAft>
                <a:spcPts val="0"/>
              </a:spcAft>
              <a:buClrTx/>
              <a:buSzTx/>
              <a:buFontTx/>
              <a:buNone/>
              <a:tabLst/>
              <a:defRPr/>
            </a:pPr>
            <a:r>
              <a:rPr kumimoji="0" lang="en-US" sz="16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 For matters requiring national government action, we will engage with the national government and other relevant bodies.</a:t>
            </a:r>
          </a:p>
          <a:p>
            <a:pPr marL="538163" marR="0" lvl="0" indent="-95250" algn="l" defTabSz="690349" rtl="0" eaLnBrk="1" fontAlgn="auto" latinLnBrk="0" hangingPunct="1">
              <a:lnSpc>
                <a:spcPct val="120000"/>
              </a:lnSpc>
              <a:spcBef>
                <a:spcPts val="300"/>
              </a:spcBef>
              <a:spcAft>
                <a:spcPts val="0"/>
              </a:spcAft>
              <a:buClrTx/>
              <a:buSzTx/>
              <a:buFontTx/>
              <a:buNone/>
              <a:tabLst/>
              <a:defRPr/>
            </a:pPr>
            <a:r>
              <a:rPr kumimoji="0" lang="en-US" sz="16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 To ensure the strategy is steadily implemented, the prefecture will monitor progress (strategic goals, objective indicators, and subjective indicators).</a:t>
            </a:r>
          </a:p>
          <a:p>
            <a:pPr marL="0" marR="0" lvl="0" indent="0" algn="l" defTabSz="690349" rtl="0" eaLnBrk="1" fontAlgn="auto" latinLnBrk="0" hangingPunct="1">
              <a:lnSpc>
                <a:spcPct val="120000"/>
              </a:lnSpc>
              <a:spcBef>
                <a:spcPts val="0"/>
              </a:spcBef>
              <a:spcAft>
                <a:spcPts val="0"/>
              </a:spcAft>
              <a:buClrTx/>
              <a:buSzTx/>
              <a:buFontTx/>
              <a:buNone/>
              <a:tabLst/>
              <a:defRPr/>
            </a:pPr>
            <a:r>
              <a:rPr kumimoji="0" lang="en-US" sz="12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　　　　</a:t>
            </a:r>
          </a:p>
          <a:p>
            <a:pPr marL="361950" marR="0" lvl="0" indent="-361950" algn="l" defTabSz="690349" rtl="0" eaLnBrk="1" fontAlgn="auto" latinLnBrk="0" hangingPunct="1">
              <a:lnSpc>
                <a:spcPct val="120000"/>
              </a:lnSpc>
              <a:spcBef>
                <a:spcPts val="300"/>
              </a:spcBef>
              <a:spcAft>
                <a:spcPts val="0"/>
              </a:spcAft>
              <a:buClrTx/>
              <a:buSzTx/>
              <a:buFontTx/>
              <a:buNone/>
              <a:tabLst/>
              <a:defRPr/>
            </a:pPr>
            <a:r>
              <a:rPr kumimoji="0" lang="en-US" sz="1200" b="1"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        </a:t>
            </a:r>
            <a:r>
              <a:rPr kumimoji="0" lang="en-US" sz="1200" b="0"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*The “Fundamental Principles (including basic policies, vision for the city, objectives)” of this strategy will be reviewed every five years following its formation.</a:t>
            </a:r>
          </a:p>
          <a:p>
            <a:pPr marL="361950" lvl="0" indent="-361950" defTabSz="690349">
              <a:lnSpc>
                <a:spcPct val="120000"/>
              </a:lnSpc>
              <a:spcBef>
                <a:spcPts val="300"/>
              </a:spcBef>
              <a:defRPr/>
            </a:pPr>
            <a:r>
              <a:rPr kumimoji="0" lang="en-US" sz="1200" b="0"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　　  *The “</a:t>
            </a:r>
            <a:r>
              <a:rPr lang="en-US" sz="1200" kern="100" dirty="0">
                <a:solidFill>
                  <a:prstClr val="black"/>
                </a:solidFill>
                <a:latin typeface="Calibri" panose="020F0502020204030204"/>
                <a:ea typeface="BIZ UDPゴシック" panose="020B0400000000000000" pitchFamily="50" charset="-128"/>
                <a:cs typeface="Times New Roman" panose="02020603050405020304" pitchFamily="18" charset="0"/>
              </a:rPr>
              <a:t>Policy</a:t>
            </a:r>
            <a:r>
              <a:rPr kumimoji="0" lang="en-US" sz="1200" b="0"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 Directions” will be </a:t>
            </a:r>
            <a:r>
              <a:rPr lang="en-US" sz="1200" kern="100" dirty="0">
                <a:solidFill>
                  <a:prstClr val="black"/>
                </a:solidFill>
                <a:ea typeface="BIZ UDPゴシック" panose="020B0400000000000000" pitchFamily="50" charset="-128"/>
                <a:cs typeface="Times New Roman" panose="02020603050405020304" pitchFamily="18" charset="0"/>
              </a:rPr>
              <a:t>reviewed flexibly </a:t>
            </a:r>
            <a:r>
              <a:rPr kumimoji="0" lang="en-US" sz="1200" b="0" i="0" u="none" strike="noStrike" kern="1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Times New Roman" panose="02020603050405020304" pitchFamily="18" charset="0"/>
              </a:rPr>
              <a:t>each year based on the results of initiatives and changes in the environment.</a:t>
            </a:r>
          </a:p>
        </p:txBody>
      </p:sp>
    </p:spTree>
    <p:extLst>
      <p:ext uri="{BB962C8B-B14F-4D97-AF65-F5344CB8AC3E}">
        <p14:creationId xmlns:p14="http://schemas.microsoft.com/office/powerpoint/2010/main" val="3975324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正方形/長方形 57">
            <a:extLst>
              <a:ext uri="{FF2B5EF4-FFF2-40B4-BE49-F238E27FC236}">
                <a16:creationId xmlns:a16="http://schemas.microsoft.com/office/drawing/2014/main" id="{778C15AF-678D-40DC-815E-2421AB2CA9DD}"/>
              </a:ext>
            </a:extLst>
          </p:cNvPr>
          <p:cNvSpPr/>
          <p:nvPr/>
        </p:nvSpPr>
        <p:spPr>
          <a:xfrm>
            <a:off x="131232" y="1714501"/>
            <a:ext cx="3168000" cy="5082314"/>
          </a:xfrm>
          <a:prstGeom prst="rect">
            <a:avLst/>
          </a:prstGeom>
          <a:no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p>
            <a:pPr marL="180975" marR="0" lvl="0" indent="0" algn="l" defTabSz="457200" rtl="0" eaLnBrk="1" fontAlgn="auto" latinLnBrk="0" hangingPunct="1">
              <a:lnSpc>
                <a:spcPct val="12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highlight>
                <a:srgbClr val="FFFF00"/>
              </a:highlight>
              <a:uLnTx/>
              <a:uFillTx/>
              <a:ea typeface="BIZ UDPゴシック" panose="020B0400000000000000" pitchFamily="50" charset="-128"/>
              <a:cs typeface="+mn-cs"/>
            </a:endParaRPr>
          </a:p>
        </p:txBody>
      </p:sp>
      <p:sp>
        <p:nvSpPr>
          <p:cNvPr id="59" name="テキスト ボックス 58">
            <a:extLst>
              <a:ext uri="{FF2B5EF4-FFF2-40B4-BE49-F238E27FC236}">
                <a16:creationId xmlns:a16="http://schemas.microsoft.com/office/drawing/2014/main" id="{F6BCF053-FA59-409B-B7F2-0FB98C4FBBBD}"/>
              </a:ext>
            </a:extLst>
          </p:cNvPr>
          <p:cNvSpPr txBox="1"/>
          <p:nvPr/>
        </p:nvSpPr>
        <p:spPr>
          <a:xfrm>
            <a:off x="534506" y="1557458"/>
            <a:ext cx="2279359" cy="351375"/>
          </a:xfrm>
          <a:prstGeom prst="rect">
            <a:avLst/>
          </a:prstGeom>
          <a:solidFill>
            <a:schemeClr val="accent1">
              <a:lumMod val="50000"/>
            </a:schemeClr>
          </a:solidFill>
          <a:ln>
            <a:noFill/>
          </a:ln>
          <a:effectLst/>
        </p:spPr>
        <p:style>
          <a:lnRef idx="3">
            <a:schemeClr val="lt1"/>
          </a:lnRef>
          <a:fillRef idx="1">
            <a:schemeClr val="accent1"/>
          </a:fillRef>
          <a:effectRef idx="1">
            <a:schemeClr val="accent1"/>
          </a:effectRef>
          <a:fontRef idx="minor">
            <a:schemeClr val="lt1"/>
          </a:fontRef>
        </p:style>
        <p:txBody>
          <a:bodyPr wrap="square" lIns="36000" rIns="36000" rtlCol="0" anchor="ctr" anchorCtr="0">
            <a:noAutofit/>
          </a:bodyPr>
          <a:lstStyle>
            <a:defPPr>
              <a:defRPr lang="en-US"/>
            </a:defPPr>
            <a:lvl1pPr algn="ctr">
              <a:defRPr kumimoji="1" sz="1300">
                <a:ln w="0"/>
                <a:solidFill>
                  <a:schemeClr val="bg1"/>
                </a:solidFill>
                <a:effectLst>
                  <a:outerShdw blurRad="38100" dist="25400" dir="5400000" algn="ctr" rotWithShape="0">
                    <a:srgbClr val="6E747A">
                      <a:alpha val="43000"/>
                    </a:srgbClr>
                  </a:outerShdw>
                </a:effectLst>
                <a:latin typeface="BIZ UDPゴシック" panose="020B0400000000000000" pitchFamily="50" charset="-128"/>
                <a:ea typeface="BIZ UDPゴシック" panose="020B0400000000000000" pitchFamily="50" charset="-128"/>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w="0"/>
                <a:solidFill>
                  <a:prstClr val="white"/>
                </a:solidFill>
                <a:effectLst/>
                <a:uLnTx/>
                <a:uFillTx/>
                <a:latin typeface="+mn-lt"/>
                <a:ea typeface="HGS創英角ｺﾞｼｯｸUB" panose="020B0900000000000000" pitchFamily="50" charset="-128"/>
                <a:cs typeface="+mn-cs"/>
              </a:rPr>
              <a:t>Economy</a:t>
            </a:r>
            <a:endParaRPr kumimoji="1" lang="en-US" sz="1600" b="1" i="0" u="none" strike="noStrike" kern="1200" cap="none" spc="0" normalizeH="0" baseline="0" noProof="0" dirty="0">
              <a:ln w="0"/>
              <a:solidFill>
                <a:prstClr val="white"/>
              </a:solidFill>
              <a:effectLst/>
              <a:uLnTx/>
              <a:uFillTx/>
              <a:latin typeface="+mn-lt"/>
              <a:ea typeface="HGS創英角ｺﾞｼｯｸUB" panose="020B0900000000000000" pitchFamily="50" charset="-128"/>
              <a:cs typeface="+mn-cs"/>
            </a:endParaRPr>
          </a:p>
        </p:txBody>
      </p:sp>
      <p:sp>
        <p:nvSpPr>
          <p:cNvPr id="60" name="正方形/長方形 59">
            <a:extLst>
              <a:ext uri="{FF2B5EF4-FFF2-40B4-BE49-F238E27FC236}">
                <a16:creationId xmlns:a16="http://schemas.microsoft.com/office/drawing/2014/main" id="{AFE8D455-F836-4B03-8E19-994912F1B4A9}"/>
              </a:ext>
            </a:extLst>
          </p:cNvPr>
          <p:cNvSpPr/>
          <p:nvPr/>
        </p:nvSpPr>
        <p:spPr>
          <a:xfrm>
            <a:off x="3369000" y="1714501"/>
            <a:ext cx="3168000" cy="5082314"/>
          </a:xfrm>
          <a:prstGeom prst="rect">
            <a:avLst/>
          </a:prstGeom>
          <a:no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p>
            <a:pPr marL="0" marR="0" lvl="0" indent="0" algn="l" defTabSz="457200" rtl="0" eaLnBrk="1" fontAlgn="auto" latinLnBrk="0" hangingPunct="1">
              <a:lnSpc>
                <a:spcPct val="120000"/>
              </a:lnSpc>
              <a:spcBef>
                <a:spcPts val="0"/>
              </a:spcBef>
              <a:spcAft>
                <a:spcPts val="0"/>
              </a:spcAft>
              <a:buClrTx/>
              <a:buSzTx/>
              <a:buFontTx/>
              <a:buNone/>
              <a:tabLst/>
              <a:defRPr/>
            </a:pPr>
            <a:endParaRPr kumimoji="0" lang="en-US" sz="1200" b="1" i="0" u="sng" strike="noStrike" kern="1200" cap="none" spc="0" normalizeH="0" baseline="0" noProof="0" dirty="0">
              <a:ln>
                <a:noFill/>
              </a:ln>
              <a:solidFill>
                <a:prstClr val="black"/>
              </a:solidFill>
              <a:effectLst/>
              <a:highlight>
                <a:srgbClr val="FFFF00"/>
              </a:highlight>
              <a:uLnTx/>
              <a:uFillTx/>
              <a:ea typeface="BIZ UDPゴシック" panose="020B0400000000000000" pitchFamily="50" charset="-128"/>
              <a:cs typeface="+mn-cs"/>
            </a:endParaRPr>
          </a:p>
        </p:txBody>
      </p:sp>
      <p:sp>
        <p:nvSpPr>
          <p:cNvPr id="62" name="テキスト ボックス 61">
            <a:extLst>
              <a:ext uri="{FF2B5EF4-FFF2-40B4-BE49-F238E27FC236}">
                <a16:creationId xmlns:a16="http://schemas.microsoft.com/office/drawing/2014/main" id="{C1E5CCC5-5E5C-4AA3-835A-C6D033D6F430}"/>
              </a:ext>
            </a:extLst>
          </p:cNvPr>
          <p:cNvSpPr txBox="1"/>
          <p:nvPr/>
        </p:nvSpPr>
        <p:spPr>
          <a:xfrm>
            <a:off x="3809354" y="1557458"/>
            <a:ext cx="2279359" cy="351375"/>
          </a:xfrm>
          <a:prstGeom prst="rect">
            <a:avLst/>
          </a:prstGeom>
          <a:solidFill>
            <a:schemeClr val="accent1">
              <a:lumMod val="50000"/>
            </a:schemeClr>
          </a:solidFill>
          <a:ln>
            <a:noFill/>
          </a:ln>
          <a:effectLst/>
        </p:spPr>
        <p:style>
          <a:lnRef idx="3">
            <a:schemeClr val="lt1"/>
          </a:lnRef>
          <a:fillRef idx="1">
            <a:schemeClr val="accent1"/>
          </a:fillRef>
          <a:effectRef idx="1">
            <a:schemeClr val="accent1"/>
          </a:effectRef>
          <a:fontRef idx="minor">
            <a:schemeClr val="lt1"/>
          </a:fontRef>
        </p:style>
        <p:txBody>
          <a:bodyPr wrap="square" lIns="36000" rIns="36000" rtlCol="0" anchor="ctr" anchorCtr="0">
            <a:noAutofit/>
          </a:bodyPr>
          <a:lstStyle>
            <a:defPPr>
              <a:defRPr lang="en-US"/>
            </a:defPPr>
            <a:lvl1pPr algn="ctr">
              <a:defRPr kumimoji="1" sz="1300">
                <a:ln w="0"/>
                <a:solidFill>
                  <a:schemeClr val="bg1"/>
                </a:solidFill>
                <a:effectLst>
                  <a:outerShdw blurRad="38100" dist="25400" dir="5400000" algn="ctr" rotWithShape="0">
                    <a:srgbClr val="6E747A">
                      <a:alpha val="43000"/>
                    </a:srgbClr>
                  </a:outerShdw>
                </a:effectLst>
                <a:latin typeface="BIZ UDPゴシック" panose="020B0400000000000000" pitchFamily="50" charset="-128"/>
                <a:ea typeface="BIZ UDPゴシック" panose="020B0400000000000000" pitchFamily="50" charset="-128"/>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w="0"/>
                <a:solidFill>
                  <a:prstClr val="white"/>
                </a:solidFill>
                <a:effectLst/>
                <a:uLnTx/>
                <a:uFillTx/>
                <a:latin typeface="+mn-lt"/>
                <a:ea typeface="HGS創英角ｺﾞｼｯｸUB" panose="020B0900000000000000" pitchFamily="50" charset="-128"/>
                <a:cs typeface="+mn-cs"/>
              </a:rPr>
              <a:t>Cities</a:t>
            </a:r>
            <a:endParaRPr kumimoji="1" lang="en-US" sz="1600" b="1" i="0" u="none" strike="noStrike" kern="1200" cap="none" spc="0" normalizeH="0" baseline="0" noProof="0" dirty="0">
              <a:ln w="0"/>
              <a:solidFill>
                <a:prstClr val="white"/>
              </a:solidFill>
              <a:effectLst/>
              <a:uLnTx/>
              <a:uFillTx/>
              <a:latin typeface="+mn-lt"/>
              <a:ea typeface="HGS創英角ｺﾞｼｯｸUB" panose="020B0900000000000000" pitchFamily="50" charset="-128"/>
              <a:cs typeface="+mn-cs"/>
            </a:endParaRPr>
          </a:p>
        </p:txBody>
      </p:sp>
      <p:sp>
        <p:nvSpPr>
          <p:cNvPr id="63" name="正方形/長方形 62">
            <a:extLst>
              <a:ext uri="{FF2B5EF4-FFF2-40B4-BE49-F238E27FC236}">
                <a16:creationId xmlns:a16="http://schemas.microsoft.com/office/drawing/2014/main" id="{2CE102B5-0FC6-4F32-BB15-DAACC6E44019}"/>
              </a:ext>
            </a:extLst>
          </p:cNvPr>
          <p:cNvSpPr/>
          <p:nvPr/>
        </p:nvSpPr>
        <p:spPr>
          <a:xfrm>
            <a:off x="6610447" y="1714501"/>
            <a:ext cx="3168000" cy="5082314"/>
          </a:xfrm>
          <a:prstGeom prst="rect">
            <a:avLst/>
          </a:prstGeom>
          <a:no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p>
            <a:pPr marL="180975" marR="0" lvl="0" indent="0" algn="l" defTabSz="457200" rtl="0" eaLnBrk="1" fontAlgn="auto" latinLnBrk="0" hangingPunct="1">
              <a:lnSpc>
                <a:spcPct val="120000"/>
              </a:lnSpc>
              <a:spcBef>
                <a:spcPts val="0"/>
              </a:spcBef>
              <a:spcAft>
                <a:spcPts val="0"/>
              </a:spcAft>
              <a:buClrTx/>
              <a:buSzTx/>
              <a:buFontTx/>
              <a:buNone/>
              <a:tabLst/>
              <a:defRPr/>
            </a:pPr>
            <a:endParaRPr kumimoji="1" lang="en-US" sz="10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p:txBody>
      </p:sp>
      <p:sp>
        <p:nvSpPr>
          <p:cNvPr id="64" name="テキスト ボックス 63">
            <a:extLst>
              <a:ext uri="{FF2B5EF4-FFF2-40B4-BE49-F238E27FC236}">
                <a16:creationId xmlns:a16="http://schemas.microsoft.com/office/drawing/2014/main" id="{3DA53AF8-7768-4CB9-B60C-C13223BEA902}"/>
              </a:ext>
            </a:extLst>
          </p:cNvPr>
          <p:cNvSpPr txBox="1"/>
          <p:nvPr/>
        </p:nvSpPr>
        <p:spPr>
          <a:xfrm>
            <a:off x="7112645" y="1557458"/>
            <a:ext cx="2279359" cy="351375"/>
          </a:xfrm>
          <a:prstGeom prst="rect">
            <a:avLst/>
          </a:prstGeom>
          <a:solidFill>
            <a:schemeClr val="accent1">
              <a:lumMod val="50000"/>
            </a:schemeClr>
          </a:solidFill>
          <a:ln>
            <a:noFill/>
          </a:ln>
          <a:effectLst/>
        </p:spPr>
        <p:style>
          <a:lnRef idx="3">
            <a:schemeClr val="lt1"/>
          </a:lnRef>
          <a:fillRef idx="1">
            <a:schemeClr val="accent1"/>
          </a:fillRef>
          <a:effectRef idx="1">
            <a:schemeClr val="accent1"/>
          </a:effectRef>
          <a:fontRef idx="minor">
            <a:schemeClr val="lt1"/>
          </a:fontRef>
        </p:style>
        <p:txBody>
          <a:bodyPr wrap="square" lIns="36000" rIns="36000" rtlCol="0" anchor="ctr" anchorCtr="0">
            <a:noAutofit/>
          </a:bodyPr>
          <a:lstStyle>
            <a:defPPr>
              <a:defRPr lang="en-US"/>
            </a:defPPr>
            <a:lvl1pPr algn="ctr">
              <a:defRPr kumimoji="1" sz="1300">
                <a:ln w="0"/>
                <a:solidFill>
                  <a:schemeClr val="bg1"/>
                </a:solidFill>
                <a:effectLst>
                  <a:outerShdw blurRad="38100" dist="25400" dir="5400000" algn="ctr" rotWithShape="0">
                    <a:srgbClr val="6E747A">
                      <a:alpha val="43000"/>
                    </a:srgbClr>
                  </a:outerShdw>
                </a:effectLst>
                <a:latin typeface="BIZ UDPゴシック" panose="020B0400000000000000" pitchFamily="50" charset="-128"/>
                <a:ea typeface="BIZ UDPゴシック" panose="020B0400000000000000" pitchFamily="50" charset="-128"/>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w="0"/>
                <a:solidFill>
                  <a:prstClr val="white"/>
                </a:solidFill>
                <a:effectLst/>
                <a:uLnTx/>
                <a:uFillTx/>
                <a:latin typeface="+mn-lt"/>
                <a:ea typeface="HGS創英角ｺﾞｼｯｸUB" panose="020B0900000000000000" pitchFamily="50" charset="-128"/>
                <a:cs typeface="+mn-cs"/>
              </a:rPr>
              <a:t>Human resources</a:t>
            </a:r>
            <a:endParaRPr kumimoji="1" lang="en-US" sz="1600" b="1" i="0" u="none" strike="noStrike" kern="1200" cap="none" spc="0" normalizeH="0" baseline="0" noProof="0" dirty="0">
              <a:ln w="0"/>
              <a:solidFill>
                <a:prstClr val="white"/>
              </a:solidFill>
              <a:effectLst/>
              <a:uLnTx/>
              <a:uFillTx/>
              <a:latin typeface="+mn-lt"/>
              <a:ea typeface="HGS創英角ｺﾞｼｯｸUB" panose="020B0900000000000000" pitchFamily="50" charset="-128"/>
              <a:cs typeface="+mn-cs"/>
            </a:endParaRPr>
          </a:p>
        </p:txBody>
      </p:sp>
      <p:sp>
        <p:nvSpPr>
          <p:cNvPr id="67" name="テキスト ボックス 66">
            <a:extLst>
              <a:ext uri="{FF2B5EF4-FFF2-40B4-BE49-F238E27FC236}">
                <a16:creationId xmlns:a16="http://schemas.microsoft.com/office/drawing/2014/main" id="{DEB7B383-3549-4F9F-87B9-A1C34A9E112C}"/>
              </a:ext>
            </a:extLst>
          </p:cNvPr>
          <p:cNvSpPr txBox="1"/>
          <p:nvPr/>
        </p:nvSpPr>
        <p:spPr>
          <a:xfrm>
            <a:off x="133982" y="627970"/>
            <a:ext cx="9650704" cy="900246"/>
          </a:xfrm>
          <a:prstGeom prst="rect">
            <a:avLst/>
          </a:prstGeom>
          <a:solidFill>
            <a:schemeClr val="bg1">
              <a:lumMod val="85000"/>
            </a:schemeClr>
          </a:solidFill>
        </p:spPr>
        <p:txBody>
          <a:bodyPr wrap="square" rtlCol="0">
            <a:spAutoFit/>
          </a:bodyPr>
          <a:lstStyle>
            <a:defPPr>
              <a:defRPr lang="en-US"/>
            </a:defPPr>
            <a:lvl1pPr marL="285750" marR="0" lvl="0" indent="-285750" fontAlgn="auto">
              <a:lnSpc>
                <a:spcPct val="120000"/>
              </a:lnSpc>
              <a:spcBef>
                <a:spcPts val="0"/>
              </a:spcBef>
              <a:spcAft>
                <a:spcPts val="0"/>
              </a:spcAft>
              <a:buClrTx/>
              <a:buSzTx/>
              <a:buFont typeface="BIZ UDPゴシック" panose="020B0400000000000000" pitchFamily="50" charset="-128"/>
              <a:buChar char="○"/>
              <a:tabLst/>
              <a:defRPr kumimoji="1" sz="1200" b="1" i="0" u="none" strike="noStrike" cap="none" spc="0" normalizeH="0" baseline="0">
                <a:ln>
                  <a:noFill/>
                </a:ln>
                <a:solidFill>
                  <a:prstClr val="black"/>
                </a:solidFill>
                <a:effectLst/>
                <a:uLnTx/>
                <a:uFillTx/>
                <a:latin typeface="BIZ UDPゴシック" panose="020B0400000000000000" pitchFamily="50" charset="-128"/>
                <a:ea typeface="BIZ UDPゴシック" panose="020B0400000000000000" pitchFamily="50" charset="-128"/>
              </a:defRPr>
            </a:lvl1pPr>
          </a:lstStyle>
          <a:p>
            <a:pPr marL="285750" marR="0" lvl="0" indent="-285750" algn="l" defTabSz="457200" rtl="0" eaLnBrk="1" fontAlgn="auto" latinLnBrk="0" hangingPunct="1">
              <a:lnSpc>
                <a:spcPct val="100000"/>
              </a:lnSpc>
              <a:spcBef>
                <a:spcPts val="0"/>
              </a:spcBef>
              <a:spcAft>
                <a:spcPts val="0"/>
              </a:spcAft>
              <a:buClrTx/>
              <a:buSzTx/>
              <a:buFont typeface="BIZ UDPゴシック" panose="020B0400000000000000" pitchFamily="50" charset="-128"/>
              <a:buChar char="○"/>
              <a:tabLst/>
              <a:defRPr/>
            </a:pPr>
            <a:r>
              <a:rPr lang="en-US" sz="1050" b="1" i="0" u="none" strike="noStrike" kern="1200" cap="none" spc="0" normalizeH="0" noProof="0" dirty="0">
                <a:ln>
                  <a:noFill/>
                </a:ln>
                <a:solidFill>
                  <a:schemeClr val="tx1"/>
                </a:solidFill>
                <a:effectLst/>
                <a:uLnTx/>
                <a:uFillTx/>
                <a:latin typeface="+mn-lt"/>
                <a:ea typeface="BIZ UDPゴシック" panose="020B0400000000000000" pitchFamily="50" charset="-128"/>
                <a:cs typeface="+mn-cs"/>
              </a:rPr>
              <a:t>Economic strength: Nominal GDP reached a record high of 43.1 trillion yen in FY2022. In particular, private</a:t>
            </a:r>
            <a:r>
              <a:rPr lang="en-US" sz="1050" noProof="0" dirty="0">
                <a:solidFill>
                  <a:schemeClr val="tx1"/>
                </a:solidFill>
                <a:latin typeface="+mn-lt"/>
              </a:rPr>
              <a:t>-</a:t>
            </a:r>
            <a:r>
              <a:rPr lang="en-US" sz="1050" b="1" i="0" u="none" strike="noStrike" kern="1200" cap="none" spc="0" normalizeH="0" noProof="0" dirty="0">
                <a:ln>
                  <a:noFill/>
                </a:ln>
                <a:solidFill>
                  <a:schemeClr val="tx1"/>
                </a:solidFill>
                <a:effectLst/>
                <a:uLnTx/>
                <a:uFillTx/>
                <a:latin typeface="+mn-lt"/>
                <a:ea typeface="BIZ UDPゴシック" panose="020B0400000000000000" pitchFamily="50" charset="-128"/>
                <a:cs typeface="+mn-cs"/>
              </a:rPr>
              <a:t>sector investment increased due to Expo 2025 and inbound tourism.　</a:t>
            </a:r>
            <a:endParaRPr kumimoji="1" lang="en-US" sz="1050" b="1" i="0" u="none" strike="noStrike" kern="1200" cap="none" spc="0" normalizeH="0" baseline="0" noProof="0" dirty="0">
              <a:ln>
                <a:noFill/>
              </a:ln>
              <a:solidFill>
                <a:schemeClr val="tx1"/>
              </a:solidFill>
              <a:effectLst/>
              <a:uLnTx/>
              <a:uFillTx/>
              <a:latin typeface="+mn-lt"/>
              <a:ea typeface="BIZ UDPゴシック" panose="020B0400000000000000" pitchFamily="50" charset="-128"/>
              <a:cs typeface="+mn-cs"/>
            </a:endParaRPr>
          </a:p>
          <a:p>
            <a:pPr marL="285750" marR="0" lvl="0" indent="-285750" algn="l" defTabSz="457200" rtl="0" eaLnBrk="1" fontAlgn="auto" latinLnBrk="0" hangingPunct="1">
              <a:lnSpc>
                <a:spcPct val="100000"/>
              </a:lnSpc>
              <a:spcBef>
                <a:spcPts val="0"/>
              </a:spcBef>
              <a:spcAft>
                <a:spcPts val="0"/>
              </a:spcAft>
              <a:buClrTx/>
              <a:buSzTx/>
              <a:buFont typeface="BIZ UDPゴシック" panose="020B0400000000000000" pitchFamily="50" charset="-128"/>
              <a:buChar char="○"/>
              <a:tabLst/>
              <a:defRPr/>
            </a:pPr>
            <a:r>
              <a:rPr lang="en-US" sz="1050" b="1" i="0" u="none" strike="noStrike" kern="1200" cap="none" spc="0" normalizeH="0" noProof="0" dirty="0">
                <a:ln>
                  <a:noFill/>
                </a:ln>
                <a:solidFill>
                  <a:schemeClr val="tx1"/>
                </a:solidFill>
                <a:effectLst/>
                <a:uLnTx/>
                <a:uFillTx/>
                <a:latin typeface="+mn-lt"/>
                <a:ea typeface="BIZ UDPゴシック" panose="020B0400000000000000" pitchFamily="50" charset="-128"/>
                <a:cs typeface="+mn-cs"/>
              </a:rPr>
              <a:t>Urban strength: The number of inbound visitors reached a record high (14.09 million) in 2024, indicating Osaka’s growing appeal compared with other cities.</a:t>
            </a:r>
            <a:endParaRPr kumimoji="1" lang="en-US" sz="1050" b="1" i="0" u="none" strike="noStrike" kern="1200" cap="none" spc="0" normalizeH="0" baseline="0" noProof="0" dirty="0">
              <a:ln>
                <a:noFill/>
              </a:ln>
              <a:solidFill>
                <a:schemeClr val="tx1"/>
              </a:solidFill>
              <a:effectLst/>
              <a:uLnTx/>
              <a:uFillTx/>
              <a:latin typeface="+mn-lt"/>
              <a:ea typeface="BIZ UDPゴシック" panose="020B0400000000000000" pitchFamily="50" charset="-128"/>
              <a:cs typeface="+mn-cs"/>
            </a:endParaRPr>
          </a:p>
          <a:p>
            <a:pPr marL="285750" marR="0" lvl="0" indent="-285750" algn="l" defTabSz="457200" rtl="0" eaLnBrk="1" fontAlgn="auto" latinLnBrk="0" hangingPunct="1">
              <a:lnSpc>
                <a:spcPct val="100000"/>
              </a:lnSpc>
              <a:spcBef>
                <a:spcPts val="0"/>
              </a:spcBef>
              <a:spcAft>
                <a:spcPts val="0"/>
              </a:spcAft>
              <a:buClrTx/>
              <a:buSzTx/>
              <a:buFont typeface="BIZ UDPゴシック" panose="020B0400000000000000" pitchFamily="50" charset="-128"/>
              <a:buChar char="○"/>
              <a:tabLst/>
              <a:defRPr/>
            </a:pPr>
            <a:r>
              <a:rPr lang="en-US" sz="1050" b="1" i="0" u="none" strike="noStrike" kern="1200" cap="none" spc="0" normalizeH="0" noProof="0" dirty="0">
                <a:ln>
                  <a:noFill/>
                </a:ln>
                <a:solidFill>
                  <a:schemeClr val="tx1"/>
                </a:solidFill>
                <a:effectLst/>
                <a:uLnTx/>
                <a:uFillTx/>
                <a:latin typeface="+mn-lt"/>
                <a:ea typeface="BIZ UDPゴシック" panose="020B0400000000000000" pitchFamily="50" charset="-128"/>
                <a:cs typeface="+mn-cs"/>
              </a:rPr>
              <a:t>Talent strength: The net migration surplus in 2024 reached 19,000, the highest since 1972. While employee compensation has risen only slightly, the number of employees rose steadily.</a:t>
            </a:r>
            <a:endParaRPr kumimoji="1" lang="en-US" sz="1050" b="1" i="0" u="none" strike="noStrike" kern="1200" cap="none" spc="0" normalizeH="0" baseline="0" noProof="0" dirty="0">
              <a:ln>
                <a:noFill/>
              </a:ln>
              <a:solidFill>
                <a:schemeClr val="tx1"/>
              </a:solidFill>
              <a:effectLst/>
              <a:uLnTx/>
              <a:uFillTx/>
              <a:latin typeface="+mn-lt"/>
              <a:ea typeface="BIZ UDPゴシック" panose="020B0400000000000000" pitchFamily="50" charset="-128"/>
              <a:cs typeface="+mn-cs"/>
            </a:endParaRPr>
          </a:p>
        </p:txBody>
      </p:sp>
      <p:sp>
        <p:nvSpPr>
          <p:cNvPr id="68" name="テキスト プレースホルダー 70">
            <a:extLst>
              <a:ext uri="{FF2B5EF4-FFF2-40B4-BE49-F238E27FC236}">
                <a16:creationId xmlns:a16="http://schemas.microsoft.com/office/drawing/2014/main" id="{C06EEBDB-0336-4562-BB07-54618FC0278F}"/>
              </a:ext>
            </a:extLst>
          </p:cNvPr>
          <p:cNvSpPr txBox="1">
            <a:spLocks/>
          </p:cNvSpPr>
          <p:nvPr/>
        </p:nvSpPr>
        <p:spPr>
          <a:xfrm>
            <a:off x="176506" y="2414296"/>
            <a:ext cx="3064941" cy="252693"/>
          </a:xfrm>
          <a:prstGeom prst="rect">
            <a:avLst/>
          </a:prstGeom>
          <a:solidFill>
            <a:schemeClr val="accent1">
              <a:lumMod val="20000"/>
              <a:lumOff val="80000"/>
            </a:schemeClr>
          </a:solidFill>
          <a:ln w="19050">
            <a:noFill/>
          </a:ln>
        </p:spPr>
        <p:txBody>
          <a:bodyPr vert="horz" wrap="square" lIns="91440" tIns="45720" rIns="91440" bIns="45720" rtlCol="0" anchor="ctr">
            <a:noAutofit/>
          </a:bodyPr>
          <a:lstStyle>
            <a:defPPr>
              <a:defRPr lang="en-US"/>
            </a:defPPr>
            <a:lvl1pPr marR="0" lvl="0" indent="0" algn="ctr" defTabSz="914400" fontAlgn="auto">
              <a:lnSpc>
                <a:spcPct val="90000"/>
              </a:lnSpc>
              <a:spcBef>
                <a:spcPts val="1000"/>
              </a:spcBef>
              <a:spcAft>
                <a:spcPts val="0"/>
              </a:spcAft>
              <a:buClrTx/>
              <a:buSzTx/>
              <a:buFont typeface="Arial" panose="020B0604020202020204" pitchFamily="34" charset="0"/>
              <a:buNone/>
              <a:tabLst/>
              <a:defRPr kumimoji="1" sz="1100" b="1" i="0" u="none" strike="noStrike" cap="none" spc="0" normalizeH="0" baseline="0">
                <a:ln>
                  <a:noFill/>
                </a:ln>
                <a:solidFill>
                  <a:sysClr val="windowText" lastClr="000000"/>
                </a:solidFill>
                <a:effectLst/>
                <a:uLnTx/>
                <a:uFillTx/>
                <a:latin typeface="BIZ UDPゴシック" panose="020B0400000000000000" pitchFamily="50" charset="-128"/>
                <a:ea typeface="BIZ UDPゴシック" panose="020B0400000000000000" pitchFamily="50" charset="-128"/>
              </a:defRPr>
            </a:lvl1pPr>
            <a:lvl2pPr marL="685800" indent="-228600" defTabSz="914400">
              <a:lnSpc>
                <a:spcPct val="90000"/>
              </a:lnSpc>
              <a:spcBef>
                <a:spcPts val="500"/>
              </a:spcBef>
              <a:buFont typeface="Arial" panose="020B0604020202020204" pitchFamily="34" charset="0"/>
              <a:buChar char="•"/>
              <a:defRPr kumimoji="1"/>
            </a:lvl2pPr>
            <a:lvl3pPr marL="1143000" indent="-228600" defTabSz="914400">
              <a:lnSpc>
                <a:spcPct val="90000"/>
              </a:lnSpc>
              <a:spcBef>
                <a:spcPts val="500"/>
              </a:spcBef>
              <a:buFont typeface="Arial" panose="020B0604020202020204" pitchFamily="34" charset="0"/>
              <a:buChar char="•"/>
              <a:defRPr kumimoji="1"/>
            </a:lvl3pPr>
            <a:lvl4pPr marL="1600200" indent="-228600" defTabSz="914400">
              <a:lnSpc>
                <a:spcPct val="90000"/>
              </a:lnSpc>
              <a:spcBef>
                <a:spcPts val="500"/>
              </a:spcBef>
              <a:buFont typeface="Arial" panose="020B0604020202020204" pitchFamily="34" charset="0"/>
              <a:buChar char="•"/>
              <a:defRPr kumimoji="1"/>
            </a:lvl4pPr>
            <a:lvl5pPr marL="2057400" indent="-228600" defTabSz="914400">
              <a:lnSpc>
                <a:spcPct val="90000"/>
              </a:lnSpc>
              <a:spcBef>
                <a:spcPts val="500"/>
              </a:spcBef>
              <a:buFont typeface="Arial" panose="020B0604020202020204" pitchFamily="34" charset="0"/>
              <a:buChar char="•"/>
              <a:defRPr kumimoji="1"/>
            </a:lvl5pPr>
            <a:lvl6pPr marL="2514600" indent="-228600" defTabSz="914400">
              <a:lnSpc>
                <a:spcPct val="90000"/>
              </a:lnSpc>
              <a:spcBef>
                <a:spcPts val="500"/>
              </a:spcBef>
              <a:buFont typeface="Arial" panose="020B0604020202020204" pitchFamily="34" charset="0"/>
              <a:buChar char="•"/>
              <a:defRPr kumimoji="1"/>
            </a:lvl6pPr>
            <a:lvl7pPr marL="2971800" indent="-228600" defTabSz="914400">
              <a:lnSpc>
                <a:spcPct val="90000"/>
              </a:lnSpc>
              <a:spcBef>
                <a:spcPts val="500"/>
              </a:spcBef>
              <a:buFont typeface="Arial" panose="020B0604020202020204" pitchFamily="34" charset="0"/>
              <a:buChar char="•"/>
              <a:defRPr kumimoji="1"/>
            </a:lvl7pPr>
            <a:lvl8pPr marL="3429000" indent="-228600" defTabSz="914400">
              <a:lnSpc>
                <a:spcPct val="90000"/>
              </a:lnSpc>
              <a:spcBef>
                <a:spcPts val="500"/>
              </a:spcBef>
              <a:buFont typeface="Arial" panose="020B0604020202020204" pitchFamily="34" charset="0"/>
              <a:buChar char="•"/>
              <a:defRPr kumimoji="1"/>
            </a:lvl8pPr>
            <a:lvl9pPr marL="3886200" indent="-228600" defTabSz="914400">
              <a:lnSpc>
                <a:spcPct val="90000"/>
              </a:lnSpc>
              <a:spcBef>
                <a:spcPts val="500"/>
              </a:spcBef>
              <a:buFont typeface="Arial" panose="020B0604020202020204" pitchFamily="34" charset="0"/>
              <a:buChar char="•"/>
              <a:defRPr kumimoji="1"/>
            </a:lvl9pPr>
          </a:lstStyle>
          <a:p>
            <a:pPr marL="0" marR="0" lvl="0" indent="0" algn="ctr" defTabSz="914400" rtl="0" eaLnBrk="1" fontAlgn="auto" latinLnBrk="0" hangingPunct="1">
              <a:lnSpc>
                <a:spcPts val="1100"/>
              </a:lnSpc>
              <a:spcBef>
                <a:spcPts val="0"/>
              </a:spcBef>
              <a:spcAft>
                <a:spcPts val="0"/>
              </a:spcAft>
              <a:buClrTx/>
              <a:buSzTx/>
              <a:buFont typeface="Arial" panose="020B0604020202020204" pitchFamily="34" charset="0"/>
              <a:buNone/>
              <a:tabLst/>
              <a:defRPr/>
            </a:pPr>
            <a:r>
              <a:rPr lang="en-US"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Gross Prefectural Product / Growth rate </a:t>
            </a:r>
          </a:p>
          <a:p>
            <a:pPr marL="0" marR="0" lvl="0" indent="0" algn="ctr" defTabSz="914400" rtl="0" eaLnBrk="1" fontAlgn="auto" latinLnBrk="0" hangingPunct="1">
              <a:lnSpc>
                <a:spcPts val="1100"/>
              </a:lnSpc>
              <a:spcBef>
                <a:spcPts val="0"/>
              </a:spcBef>
              <a:spcAft>
                <a:spcPts val="0"/>
              </a:spcAft>
              <a:buClrTx/>
              <a:buSzTx/>
              <a:buFont typeface="Arial" panose="020B0604020202020204" pitchFamily="34" charset="0"/>
              <a:buNone/>
              <a:tabLst/>
              <a:defRPr/>
            </a:pPr>
            <a:r>
              <a:rPr lang="en-US" sz="1050" b="0"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(nominal and net)</a:t>
            </a:r>
            <a:endParaRPr kumimoji="0" lang="en-US" sz="900" b="0"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endParaRPr>
          </a:p>
        </p:txBody>
      </p:sp>
      <p:sp>
        <p:nvSpPr>
          <p:cNvPr id="69" name="テキスト プレースホルダー 70">
            <a:extLst>
              <a:ext uri="{FF2B5EF4-FFF2-40B4-BE49-F238E27FC236}">
                <a16:creationId xmlns:a16="http://schemas.microsoft.com/office/drawing/2014/main" id="{D7BC03E4-634F-42B3-9F35-13D18F9E7DE4}"/>
              </a:ext>
            </a:extLst>
          </p:cNvPr>
          <p:cNvSpPr txBox="1">
            <a:spLocks/>
          </p:cNvSpPr>
          <p:nvPr/>
        </p:nvSpPr>
        <p:spPr>
          <a:xfrm>
            <a:off x="176506" y="4694607"/>
            <a:ext cx="3064942" cy="264399"/>
          </a:xfrm>
          <a:prstGeom prst="rect">
            <a:avLst/>
          </a:prstGeom>
          <a:solidFill>
            <a:schemeClr val="accent1">
              <a:lumMod val="20000"/>
              <a:lumOff val="80000"/>
            </a:schemeClr>
          </a:solidFill>
          <a:ln w="19050">
            <a:noFill/>
          </a:ln>
        </p:spPr>
        <p:txBody>
          <a:bodyPr vert="horz" wrap="square"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kumimoji="1" lang="ja-JP" altLang="en-US" sz="1600" b="1" kern="120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lang="ja-JP" altLang="en-US" sz="1800" kern="120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lang="ja-JP" altLang="en-US" sz="1800" kern="120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lang="ja-JP" altLang="en-US" sz="1800" kern="120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lang="ja-JP" alt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ctr" defTabSz="914400" rtl="0" eaLnBrk="1" fontAlgn="auto" latinLnBrk="0" hangingPunct="1">
              <a:lnSpc>
                <a:spcPts val="1100"/>
              </a:lnSpc>
              <a:spcBef>
                <a:spcPts val="0"/>
              </a:spcBef>
              <a:spcAft>
                <a:spcPts val="0"/>
              </a:spcAft>
              <a:buClrTx/>
              <a:buSzTx/>
              <a:buFont typeface="Arial" panose="020B0604020202020204" pitchFamily="34" charset="0"/>
              <a:buNone/>
              <a:tabLst/>
              <a:defRPr/>
            </a:pPr>
            <a:r>
              <a:rPr lang="en-US" sz="1050" i="0" u="none" strike="noStrike" kern="1200" cap="none" spc="0" normalizeH="0" noProof="0" dirty="0">
                <a:ln>
                  <a:noFill/>
                </a:ln>
                <a:solidFill>
                  <a:prstClr val="black"/>
                </a:solidFill>
                <a:effectLst/>
                <a:uLnTx/>
                <a:uFillTx/>
                <a:ea typeface="BIZ UDPゴシック" panose="020B0400000000000000" pitchFamily="50" charset="-128"/>
                <a:cs typeface="+mn-cs"/>
              </a:rPr>
              <a:t>Gross Regional Product by Major Industry </a:t>
            </a:r>
          </a:p>
          <a:p>
            <a:pPr marL="0" marR="0" lvl="0" indent="0" algn="ctr" defTabSz="914400" rtl="0" eaLnBrk="1" fontAlgn="auto" latinLnBrk="0" hangingPunct="1">
              <a:lnSpc>
                <a:spcPts val="1100"/>
              </a:lnSpc>
              <a:spcBef>
                <a:spcPts val="0"/>
              </a:spcBef>
              <a:spcAft>
                <a:spcPts val="0"/>
              </a:spcAft>
              <a:buClrTx/>
              <a:buSzTx/>
              <a:buFont typeface="Arial" panose="020B0604020202020204" pitchFamily="34" charset="0"/>
              <a:buNone/>
              <a:tabLst/>
              <a:defRPr/>
            </a:pPr>
            <a:r>
              <a:rPr lang="en-US" sz="1050" b="0" i="0" u="none" strike="noStrike" kern="1200" cap="none" spc="0" normalizeH="0" noProof="0" dirty="0">
                <a:ln>
                  <a:noFill/>
                </a:ln>
                <a:solidFill>
                  <a:prstClr val="black"/>
                </a:solidFill>
                <a:effectLst/>
                <a:uLnTx/>
                <a:uFillTx/>
                <a:ea typeface="BIZ UDPゴシック" panose="020B0400000000000000" pitchFamily="50" charset="-128"/>
                <a:cs typeface="+mn-cs"/>
              </a:rPr>
              <a:t>(FY2015 = 100)</a:t>
            </a:r>
            <a:endParaRPr kumimoji="0" lang="en-US" sz="10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p:txBody>
      </p:sp>
      <p:graphicFrame>
        <p:nvGraphicFramePr>
          <p:cNvPr id="72" name="グラフ 71">
            <a:extLst>
              <a:ext uri="{FF2B5EF4-FFF2-40B4-BE49-F238E27FC236}">
                <a16:creationId xmlns:a16="http://schemas.microsoft.com/office/drawing/2014/main" id="{ED88453E-7E81-4400-9048-16E6FD346C54}"/>
              </a:ext>
            </a:extLst>
          </p:cNvPr>
          <p:cNvGraphicFramePr>
            <a:graphicFrameLocks/>
          </p:cNvGraphicFramePr>
          <p:nvPr>
            <p:extLst>
              <p:ext uri="{D42A27DB-BD31-4B8C-83A1-F6EECF244321}">
                <p14:modId xmlns:p14="http://schemas.microsoft.com/office/powerpoint/2010/main" val="628700264"/>
              </p:ext>
            </p:extLst>
          </p:nvPr>
        </p:nvGraphicFramePr>
        <p:xfrm>
          <a:off x="176506" y="5016891"/>
          <a:ext cx="2762226" cy="1660763"/>
        </p:xfrm>
        <a:graphic>
          <a:graphicData uri="http://schemas.openxmlformats.org/drawingml/2006/chart">
            <c:chart xmlns:c="http://schemas.openxmlformats.org/drawingml/2006/chart" xmlns:r="http://schemas.openxmlformats.org/officeDocument/2006/relationships" r:id="rId2"/>
          </a:graphicData>
        </a:graphic>
      </p:graphicFrame>
      <p:cxnSp>
        <p:nvCxnSpPr>
          <p:cNvPr id="73" name="直線コネクタ 72">
            <a:extLst>
              <a:ext uri="{FF2B5EF4-FFF2-40B4-BE49-F238E27FC236}">
                <a16:creationId xmlns:a16="http://schemas.microsoft.com/office/drawing/2014/main" id="{EFC3DDF4-1FFE-4D1D-A802-CB1CEE5155A0}"/>
              </a:ext>
            </a:extLst>
          </p:cNvPr>
          <p:cNvCxnSpPr>
            <a:cxnSpLocks/>
          </p:cNvCxnSpPr>
          <p:nvPr/>
        </p:nvCxnSpPr>
        <p:spPr>
          <a:xfrm>
            <a:off x="1399956" y="5264816"/>
            <a:ext cx="0" cy="1116000"/>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4" name="テキスト ボックス 73">
            <a:extLst>
              <a:ext uri="{FF2B5EF4-FFF2-40B4-BE49-F238E27FC236}">
                <a16:creationId xmlns:a16="http://schemas.microsoft.com/office/drawing/2014/main" id="{AF02A0E1-1D74-4662-A512-3265CD0A9F52}"/>
              </a:ext>
            </a:extLst>
          </p:cNvPr>
          <p:cNvSpPr txBox="1"/>
          <p:nvPr/>
        </p:nvSpPr>
        <p:spPr>
          <a:xfrm>
            <a:off x="1610981" y="6653862"/>
            <a:ext cx="1695453" cy="169277"/>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500" b="0" i="0" u="none" strike="noStrike" kern="1200" cap="none" spc="0" normalizeH="0" noProof="0" dirty="0">
                <a:ln>
                  <a:noFill/>
                </a:ln>
                <a:solidFill>
                  <a:prstClr val="black"/>
                </a:solidFill>
                <a:effectLst/>
                <a:uLnTx/>
                <a:uFillTx/>
                <a:ea typeface="BIZ UDPゴシック" panose="020B0400000000000000" pitchFamily="50" charset="-128"/>
                <a:cs typeface="+mn-cs"/>
              </a:rPr>
              <a:t>Source: “System of Prefectural Accounts” by Osaka Pref.</a:t>
            </a:r>
            <a:endParaRPr kumimoji="0" lang="en-US" sz="5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p:txBody>
      </p:sp>
      <p:sp>
        <p:nvSpPr>
          <p:cNvPr id="75" name="テキスト ボックス 42">
            <a:extLst>
              <a:ext uri="{FF2B5EF4-FFF2-40B4-BE49-F238E27FC236}">
                <a16:creationId xmlns:a16="http://schemas.microsoft.com/office/drawing/2014/main" id="{EE76DFCA-7C65-4596-AAEA-877661B2BAF4}"/>
              </a:ext>
            </a:extLst>
          </p:cNvPr>
          <p:cNvSpPr txBox="1"/>
          <p:nvPr/>
        </p:nvSpPr>
        <p:spPr>
          <a:xfrm>
            <a:off x="2732496" y="5018095"/>
            <a:ext cx="534644" cy="221018"/>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36000" tIns="18000" rIns="36000" bIns="18000" rtlCol="0">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sz="1050" b="0" i="0" u="none" strike="noStrike" kern="1200" spc="0" baseline="0">
                <a:solidFill>
                  <a:sysClr val="windowText" lastClr="000000">
                    <a:lumMod val="65000"/>
                    <a:lumOff val="35000"/>
                  </a:sysClr>
                </a:solidFill>
                <a:latin typeface="+mn-lt"/>
                <a:ea typeface="+mn-ea"/>
                <a:cs typeface="+mn-cs"/>
              </a:defRPr>
            </a:pPr>
            <a:r>
              <a:rPr lang="en-US" sz="600" b="1" i="0" u="none" strike="noStrike" kern="1200" cap="none" spc="0" normalizeH="0" noProof="0" dirty="0">
                <a:ln>
                  <a:noFill/>
                </a:ln>
                <a:solidFill>
                  <a:srgbClr val="FFC000">
                    <a:lumMod val="75000"/>
                  </a:srgbClr>
                </a:solidFill>
                <a:effectLst/>
                <a:uLnTx/>
                <a:uFillTx/>
                <a:ea typeface="Meiryo UI" pitchFamily="50" charset="-128"/>
                <a:cs typeface="+mn-cs"/>
              </a:rPr>
              <a:t>Finance and insurance</a:t>
            </a:r>
            <a:endParaRPr kumimoji="0" lang="en-US" sz="600" b="1" i="0" u="none" strike="noStrike" kern="1200" cap="none" spc="0" normalizeH="0" baseline="0" noProof="0" dirty="0">
              <a:ln>
                <a:noFill/>
              </a:ln>
              <a:solidFill>
                <a:srgbClr val="FFC000">
                  <a:lumMod val="75000"/>
                </a:srgbClr>
              </a:solidFill>
              <a:effectLst/>
              <a:uLnTx/>
              <a:uFillTx/>
              <a:ea typeface="Meiryo UI" pitchFamily="50" charset="-128"/>
              <a:cs typeface="+mn-cs"/>
            </a:endParaRPr>
          </a:p>
        </p:txBody>
      </p:sp>
      <p:sp>
        <p:nvSpPr>
          <p:cNvPr id="76" name="テキスト ボックス 42">
            <a:extLst>
              <a:ext uri="{FF2B5EF4-FFF2-40B4-BE49-F238E27FC236}">
                <a16:creationId xmlns:a16="http://schemas.microsoft.com/office/drawing/2014/main" id="{A12F183C-7569-4F3E-ACA4-FB55C03F6D9D}"/>
              </a:ext>
            </a:extLst>
          </p:cNvPr>
          <p:cNvSpPr txBox="1"/>
          <p:nvPr/>
        </p:nvSpPr>
        <p:spPr>
          <a:xfrm>
            <a:off x="2732496" y="5213546"/>
            <a:ext cx="508951" cy="92333"/>
          </a:xfrm>
          <a:prstGeom prst="rect">
            <a:avLst/>
          </a:prstGeom>
          <a:noFill/>
          <a:ln>
            <a:noFill/>
          </a:ln>
        </p:spPr>
        <p:txBody>
          <a:bodyPr wrap="square" lIns="3600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sz="1050" b="0" i="0" u="none" strike="noStrike" kern="1200" spc="0" baseline="0">
                <a:solidFill>
                  <a:sysClr val="windowText" lastClr="000000">
                    <a:lumMod val="65000"/>
                    <a:lumOff val="35000"/>
                  </a:sysClr>
                </a:solidFill>
                <a:latin typeface="+mn-lt"/>
                <a:ea typeface="+mn-ea"/>
                <a:cs typeface="+mn-cs"/>
              </a:defRPr>
            </a:pPr>
            <a:r>
              <a:rPr lang="en-US" sz="600" b="1" i="0" u="none" strike="noStrike" kern="1200" cap="none" spc="0" normalizeH="0" noProof="0" dirty="0">
                <a:ln>
                  <a:noFill/>
                </a:ln>
                <a:solidFill>
                  <a:srgbClr val="FFC000"/>
                </a:solidFill>
                <a:effectLst/>
                <a:uLnTx/>
                <a:uFillTx/>
                <a:ea typeface="Meiryo UI" pitchFamily="50" charset="-128"/>
                <a:cs typeface="+mn-cs"/>
              </a:rPr>
              <a:t>Construction</a:t>
            </a:r>
            <a:endParaRPr kumimoji="0" lang="en-US" sz="600" b="1" i="0" u="none" strike="noStrike" kern="1200" cap="none" spc="0" normalizeH="0" baseline="0" noProof="0" dirty="0">
              <a:ln>
                <a:noFill/>
              </a:ln>
              <a:solidFill>
                <a:srgbClr val="FFC000"/>
              </a:solidFill>
              <a:effectLst/>
              <a:uLnTx/>
              <a:uFillTx/>
              <a:ea typeface="Meiryo UI" pitchFamily="50" charset="-128"/>
              <a:cs typeface="+mn-cs"/>
            </a:endParaRPr>
          </a:p>
        </p:txBody>
      </p:sp>
      <p:sp>
        <p:nvSpPr>
          <p:cNvPr id="77" name="テキスト ボックス 42">
            <a:extLst>
              <a:ext uri="{FF2B5EF4-FFF2-40B4-BE49-F238E27FC236}">
                <a16:creationId xmlns:a16="http://schemas.microsoft.com/office/drawing/2014/main" id="{A4AF20C1-B58A-4CBD-BF84-518A6561BA99}"/>
              </a:ext>
            </a:extLst>
          </p:cNvPr>
          <p:cNvSpPr txBox="1"/>
          <p:nvPr/>
        </p:nvSpPr>
        <p:spPr>
          <a:xfrm>
            <a:off x="2732495" y="5305953"/>
            <a:ext cx="595229" cy="92333"/>
          </a:xfrm>
          <a:prstGeom prst="rect">
            <a:avLst/>
          </a:prstGeom>
          <a:noFill/>
          <a:ln>
            <a:noFill/>
          </a:ln>
        </p:spPr>
        <p:txBody>
          <a:bodyPr wrap="square" lIns="3600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sz="1050" b="0" i="0" u="none" strike="noStrike" kern="1200" spc="0" baseline="0">
                <a:solidFill>
                  <a:sysClr val="windowText" lastClr="000000">
                    <a:lumMod val="65000"/>
                    <a:lumOff val="35000"/>
                  </a:sysClr>
                </a:solidFill>
                <a:latin typeface="+mn-lt"/>
                <a:ea typeface="+mn-ea"/>
                <a:cs typeface="+mn-cs"/>
              </a:defRPr>
            </a:pPr>
            <a:r>
              <a:rPr lang="en-US" sz="600" b="1" i="0" u="none" strike="noStrike" kern="1200" cap="none" spc="0" normalizeH="0" noProof="0" dirty="0">
                <a:ln>
                  <a:noFill/>
                </a:ln>
                <a:solidFill>
                  <a:srgbClr val="ED7D31"/>
                </a:solidFill>
                <a:effectLst/>
                <a:uLnTx/>
                <a:uFillTx/>
                <a:ea typeface="Meiryo UI" pitchFamily="50" charset="-128"/>
                <a:cs typeface="+mn-cs"/>
              </a:rPr>
              <a:t>Manufacture</a:t>
            </a:r>
            <a:endParaRPr kumimoji="0" lang="en-US" sz="600" b="1" i="0" u="none" strike="noStrike" kern="1200" cap="none" spc="0" normalizeH="0" baseline="0" noProof="0" dirty="0">
              <a:ln>
                <a:noFill/>
              </a:ln>
              <a:solidFill>
                <a:srgbClr val="ED7D31"/>
              </a:solidFill>
              <a:effectLst/>
              <a:uLnTx/>
              <a:uFillTx/>
              <a:ea typeface="Meiryo UI" pitchFamily="50" charset="-128"/>
              <a:cs typeface="+mn-cs"/>
            </a:endParaRPr>
          </a:p>
        </p:txBody>
      </p:sp>
      <p:sp>
        <p:nvSpPr>
          <p:cNvPr id="78" name="テキスト ボックス 42">
            <a:extLst>
              <a:ext uri="{FF2B5EF4-FFF2-40B4-BE49-F238E27FC236}">
                <a16:creationId xmlns:a16="http://schemas.microsoft.com/office/drawing/2014/main" id="{3D725AFA-8C88-4D22-9161-265FFC8E2BB8}"/>
              </a:ext>
            </a:extLst>
          </p:cNvPr>
          <p:cNvSpPr txBox="1"/>
          <p:nvPr/>
        </p:nvSpPr>
        <p:spPr>
          <a:xfrm>
            <a:off x="2730931" y="5594750"/>
            <a:ext cx="452207" cy="92333"/>
          </a:xfrm>
          <a:prstGeom prst="rect">
            <a:avLst/>
          </a:prstGeom>
          <a:noFill/>
          <a:ln>
            <a:noFill/>
          </a:ln>
        </p:spPr>
        <p:txBody>
          <a:bodyPr wrap="square" lIns="3600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sz="1050" b="0" i="0" u="none" strike="noStrike" kern="1200" spc="0" baseline="0">
                <a:solidFill>
                  <a:sysClr val="windowText" lastClr="000000">
                    <a:lumMod val="65000"/>
                    <a:lumOff val="35000"/>
                  </a:sysClr>
                </a:solidFill>
                <a:latin typeface="+mn-lt"/>
                <a:ea typeface="+mn-ea"/>
                <a:cs typeface="+mn-cs"/>
              </a:defRPr>
            </a:pPr>
            <a:r>
              <a:rPr lang="en-US" sz="600" b="1" i="0" u="none" strike="noStrike" kern="1200" cap="none" spc="0" normalizeH="0" noProof="0" dirty="0">
                <a:ln>
                  <a:noFill/>
                </a:ln>
                <a:solidFill>
                  <a:srgbClr val="997300"/>
                </a:solidFill>
                <a:effectLst/>
                <a:uLnTx/>
                <a:uFillTx/>
                <a:ea typeface="Meiryo UI" pitchFamily="50" charset="-128"/>
                <a:cs typeface="+mn-cs"/>
              </a:rPr>
              <a:t>Real estate</a:t>
            </a:r>
            <a:endParaRPr kumimoji="0" lang="en-US" sz="600" b="1" i="0" u="none" strike="noStrike" kern="1200" cap="none" spc="0" normalizeH="0" baseline="0" noProof="0" dirty="0">
              <a:ln>
                <a:noFill/>
              </a:ln>
              <a:solidFill>
                <a:srgbClr val="997300"/>
              </a:solidFill>
              <a:effectLst/>
              <a:uLnTx/>
              <a:uFillTx/>
              <a:ea typeface="Meiryo UI" pitchFamily="50" charset="-128"/>
              <a:cs typeface="+mn-cs"/>
            </a:endParaRPr>
          </a:p>
        </p:txBody>
      </p:sp>
      <p:sp>
        <p:nvSpPr>
          <p:cNvPr id="79" name="テキスト ボックス 42">
            <a:extLst>
              <a:ext uri="{FF2B5EF4-FFF2-40B4-BE49-F238E27FC236}">
                <a16:creationId xmlns:a16="http://schemas.microsoft.com/office/drawing/2014/main" id="{3E69142A-E8E4-4451-87C6-FAE740C6751E}"/>
              </a:ext>
            </a:extLst>
          </p:cNvPr>
          <p:cNvSpPr txBox="1"/>
          <p:nvPr/>
        </p:nvSpPr>
        <p:spPr>
          <a:xfrm>
            <a:off x="2732496" y="5682970"/>
            <a:ext cx="534644" cy="191330"/>
          </a:xfrm>
          <a:prstGeom prst="rect">
            <a:avLst/>
          </a:prstGeom>
          <a:noFill/>
          <a:ln w="12700">
            <a:noFill/>
          </a:ln>
        </p:spPr>
        <p:txBody>
          <a:bodyPr wrap="square" lIns="36000" tIns="18000" rIns="36000" bIns="1800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ts val="600"/>
              </a:lnSpc>
              <a:spcBef>
                <a:spcPts val="0"/>
              </a:spcBef>
              <a:spcAft>
                <a:spcPts val="0"/>
              </a:spcAft>
              <a:buClrTx/>
              <a:buSzTx/>
              <a:buFontTx/>
              <a:buNone/>
              <a:tabLst/>
              <a:defRPr sz="1050" b="0" i="0" u="none" strike="noStrike" kern="1200" spc="0" baseline="0">
                <a:solidFill>
                  <a:sysClr val="windowText" lastClr="000000">
                    <a:lumMod val="65000"/>
                    <a:lumOff val="35000"/>
                  </a:sysClr>
                </a:solidFill>
                <a:latin typeface="+mn-lt"/>
                <a:ea typeface="+mn-ea"/>
                <a:cs typeface="+mn-cs"/>
              </a:defRPr>
            </a:pPr>
            <a:r>
              <a:rPr lang="en-US" sz="600" b="1" i="0" u="none" strike="noStrike" kern="1200" cap="none" spc="0" normalizeH="0" noProof="0" dirty="0">
                <a:ln>
                  <a:noFill/>
                </a:ln>
                <a:solidFill>
                  <a:srgbClr val="5B9BD5"/>
                </a:solidFill>
                <a:effectLst/>
                <a:uLnTx/>
                <a:uFillTx/>
                <a:ea typeface="Meiryo UI" pitchFamily="50" charset="-128"/>
                <a:cs typeface="+mn-cs"/>
              </a:rPr>
              <a:t>Wholesale and retail</a:t>
            </a:r>
            <a:endParaRPr kumimoji="0" lang="en-US" sz="600" b="1" i="0" u="none" strike="noStrike" kern="1200" cap="none" spc="0" normalizeH="0" baseline="0" noProof="0" dirty="0">
              <a:ln>
                <a:noFill/>
              </a:ln>
              <a:solidFill>
                <a:srgbClr val="5B9BD5"/>
              </a:solidFill>
              <a:effectLst/>
              <a:uLnTx/>
              <a:uFillTx/>
              <a:ea typeface="Meiryo UI" pitchFamily="50" charset="-128"/>
              <a:cs typeface="+mn-cs"/>
            </a:endParaRPr>
          </a:p>
        </p:txBody>
      </p:sp>
      <p:sp>
        <p:nvSpPr>
          <p:cNvPr id="80" name="テキスト ボックス 42">
            <a:extLst>
              <a:ext uri="{FF2B5EF4-FFF2-40B4-BE49-F238E27FC236}">
                <a16:creationId xmlns:a16="http://schemas.microsoft.com/office/drawing/2014/main" id="{2909FD19-FD63-43A5-8B9A-9B508FCDFABA}"/>
              </a:ext>
            </a:extLst>
          </p:cNvPr>
          <p:cNvSpPr txBox="1"/>
          <p:nvPr/>
        </p:nvSpPr>
        <p:spPr>
          <a:xfrm>
            <a:off x="2734061" y="5836520"/>
            <a:ext cx="534644" cy="191330"/>
          </a:xfrm>
          <a:prstGeom prst="rect">
            <a:avLst/>
          </a:prstGeom>
          <a:noFill/>
          <a:ln w="12700">
            <a:noFill/>
          </a:ln>
        </p:spPr>
        <p:txBody>
          <a:bodyPr wrap="square" lIns="36000" tIns="18000" rIns="36000" bIns="1800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ts val="600"/>
              </a:lnSpc>
              <a:spcBef>
                <a:spcPts val="0"/>
              </a:spcBef>
              <a:spcAft>
                <a:spcPts val="0"/>
              </a:spcAft>
              <a:buClrTx/>
              <a:buSzTx/>
              <a:buFontTx/>
              <a:buNone/>
              <a:tabLst/>
              <a:defRPr sz="1050" b="0" i="0" u="none" strike="noStrike" kern="1200" spc="0" baseline="0">
                <a:solidFill>
                  <a:sysClr val="windowText" lastClr="000000">
                    <a:lumMod val="65000"/>
                    <a:lumOff val="35000"/>
                  </a:sysClr>
                </a:solidFill>
                <a:latin typeface="+mn-lt"/>
                <a:ea typeface="+mn-ea"/>
                <a:cs typeface="+mn-cs"/>
              </a:defRPr>
            </a:pPr>
            <a:r>
              <a:rPr lang="en-US" sz="600" b="1" i="0" u="none" strike="noStrike" kern="1200" cap="none" spc="0" normalizeH="0" noProof="0" dirty="0">
                <a:ln>
                  <a:noFill/>
                </a:ln>
                <a:solidFill>
                  <a:srgbClr val="70AD47"/>
                </a:solidFill>
                <a:effectLst/>
                <a:uLnTx/>
                <a:uFillTx/>
                <a:ea typeface="Meiryo UI" pitchFamily="50" charset="-128"/>
                <a:cs typeface="+mn-cs"/>
              </a:rPr>
              <a:t>Transport and postal</a:t>
            </a:r>
            <a:endParaRPr kumimoji="0" lang="en-US" sz="600" b="1" i="0" u="none" strike="noStrike" kern="1200" cap="none" spc="0" normalizeH="0" baseline="0" noProof="0" dirty="0">
              <a:ln>
                <a:noFill/>
              </a:ln>
              <a:solidFill>
                <a:srgbClr val="70AD47"/>
              </a:solidFill>
              <a:effectLst/>
              <a:uLnTx/>
              <a:uFillTx/>
              <a:ea typeface="Meiryo UI" pitchFamily="50" charset="-128"/>
              <a:cs typeface="+mn-cs"/>
            </a:endParaRPr>
          </a:p>
        </p:txBody>
      </p:sp>
      <p:sp>
        <p:nvSpPr>
          <p:cNvPr id="81" name="テキスト ボックス 42">
            <a:extLst>
              <a:ext uri="{FF2B5EF4-FFF2-40B4-BE49-F238E27FC236}">
                <a16:creationId xmlns:a16="http://schemas.microsoft.com/office/drawing/2014/main" id="{C282F8FE-CB93-427B-94E5-E329C93D661D}"/>
              </a:ext>
            </a:extLst>
          </p:cNvPr>
          <p:cNvSpPr txBox="1"/>
          <p:nvPr/>
        </p:nvSpPr>
        <p:spPr>
          <a:xfrm>
            <a:off x="2724905" y="5995270"/>
            <a:ext cx="608011" cy="191330"/>
          </a:xfrm>
          <a:prstGeom prst="rect">
            <a:avLst/>
          </a:prstGeom>
          <a:noFill/>
          <a:ln w="12700">
            <a:noFill/>
          </a:ln>
        </p:spPr>
        <p:txBody>
          <a:bodyPr wrap="square" lIns="36000" tIns="18000" rIns="36000" bIns="1800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ts val="600"/>
              </a:lnSpc>
              <a:spcBef>
                <a:spcPts val="0"/>
              </a:spcBef>
              <a:spcAft>
                <a:spcPts val="0"/>
              </a:spcAft>
              <a:buClrTx/>
              <a:buSzTx/>
              <a:buFontTx/>
              <a:buNone/>
              <a:tabLst/>
              <a:defRPr sz="1050" b="0" i="0" u="none" strike="noStrike" kern="1200" spc="0" baseline="0">
                <a:solidFill>
                  <a:sysClr val="windowText" lastClr="000000">
                    <a:lumMod val="65000"/>
                    <a:lumOff val="35000"/>
                  </a:sysClr>
                </a:solidFill>
                <a:latin typeface="+mn-lt"/>
                <a:ea typeface="+mn-ea"/>
                <a:cs typeface="+mn-cs"/>
              </a:defRPr>
            </a:pPr>
            <a:r>
              <a:rPr lang="en-US" sz="600" b="1" i="0" u="none" strike="noStrike" kern="1200" cap="none" normalizeH="0" noProof="0" dirty="0">
                <a:ln>
                  <a:noFill/>
                </a:ln>
                <a:solidFill>
                  <a:srgbClr val="264478"/>
                </a:solidFill>
                <a:effectLst/>
                <a:uLnTx/>
                <a:uFillTx/>
                <a:ea typeface="Meiryo UI" pitchFamily="50" charset="-128"/>
                <a:cs typeface="+mn-cs"/>
              </a:rPr>
              <a:t>Accommodation and catering </a:t>
            </a:r>
            <a:endParaRPr kumimoji="0" lang="en-US" sz="600" b="1" i="0" u="none" strike="noStrike" kern="1200" cap="none" normalizeH="0" baseline="0" noProof="0" dirty="0">
              <a:ln>
                <a:noFill/>
              </a:ln>
              <a:solidFill>
                <a:srgbClr val="264478"/>
              </a:solidFill>
              <a:effectLst/>
              <a:uLnTx/>
              <a:uFillTx/>
              <a:ea typeface="Meiryo UI" pitchFamily="50" charset="-128"/>
              <a:cs typeface="+mn-cs"/>
            </a:endParaRPr>
          </a:p>
        </p:txBody>
      </p:sp>
      <p:sp>
        <p:nvSpPr>
          <p:cNvPr id="82" name="テキスト ボックス 42">
            <a:extLst>
              <a:ext uri="{FF2B5EF4-FFF2-40B4-BE49-F238E27FC236}">
                <a16:creationId xmlns:a16="http://schemas.microsoft.com/office/drawing/2014/main" id="{68FB1C9F-3AFC-45D1-B565-3D4C9D8E07DD}"/>
              </a:ext>
            </a:extLst>
          </p:cNvPr>
          <p:cNvSpPr txBox="1"/>
          <p:nvPr/>
        </p:nvSpPr>
        <p:spPr>
          <a:xfrm>
            <a:off x="2730065" y="5406754"/>
            <a:ext cx="636504" cy="231923"/>
          </a:xfrm>
          <a:prstGeom prst="rect">
            <a:avLst/>
          </a:prstGeom>
          <a:noFill/>
          <a:ln w="12700">
            <a:noFill/>
          </a:ln>
        </p:spPr>
        <p:txBody>
          <a:bodyPr wrap="square" lIns="3600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ts val="600"/>
              </a:lnSpc>
              <a:spcBef>
                <a:spcPts val="0"/>
              </a:spcBef>
              <a:spcAft>
                <a:spcPts val="0"/>
              </a:spcAft>
              <a:buClrTx/>
              <a:buSzTx/>
              <a:buFontTx/>
              <a:buNone/>
              <a:tabLst/>
              <a:defRPr sz="1050" b="0" i="0" u="none" strike="noStrike" kern="1200" spc="0" baseline="0">
                <a:solidFill>
                  <a:sysClr val="windowText" lastClr="000000">
                    <a:lumMod val="65000"/>
                    <a:lumOff val="35000"/>
                  </a:sysClr>
                </a:solidFill>
                <a:latin typeface="+mn-lt"/>
                <a:ea typeface="+mn-ea"/>
                <a:cs typeface="+mn-cs"/>
              </a:defRPr>
            </a:pPr>
            <a:r>
              <a:rPr lang="en-US" sz="600" b="1" i="0" u="none" strike="noStrike" kern="1200" cap="none" normalizeH="0" noProof="0" dirty="0">
                <a:ln>
                  <a:noFill/>
                </a:ln>
                <a:solidFill>
                  <a:srgbClr val="8FAADC"/>
                </a:solidFill>
                <a:effectLst/>
                <a:uLnTx/>
                <a:uFillTx/>
                <a:ea typeface="Meiryo UI" pitchFamily="50" charset="-128"/>
                <a:cs typeface="+mn-cs"/>
              </a:rPr>
              <a:t>Specialized business support, etc.</a:t>
            </a:r>
            <a:endParaRPr kumimoji="0" lang="en-US" sz="600" b="1" i="0" u="none" strike="noStrike" kern="1200" cap="none" normalizeH="0" baseline="0" noProof="0" dirty="0">
              <a:ln>
                <a:noFill/>
              </a:ln>
              <a:solidFill>
                <a:srgbClr val="8FAADC"/>
              </a:solidFill>
              <a:effectLst/>
              <a:uLnTx/>
              <a:uFillTx/>
              <a:ea typeface="Meiryo UI" pitchFamily="50" charset="-128"/>
              <a:cs typeface="+mn-cs"/>
            </a:endParaRPr>
          </a:p>
        </p:txBody>
      </p:sp>
      <p:sp>
        <p:nvSpPr>
          <p:cNvPr id="83" name="テキスト プレースホルダー 70">
            <a:extLst>
              <a:ext uri="{FF2B5EF4-FFF2-40B4-BE49-F238E27FC236}">
                <a16:creationId xmlns:a16="http://schemas.microsoft.com/office/drawing/2014/main" id="{3687DF25-E9C6-466A-8D50-A7B79B2E4A0F}"/>
              </a:ext>
            </a:extLst>
          </p:cNvPr>
          <p:cNvSpPr txBox="1">
            <a:spLocks/>
          </p:cNvSpPr>
          <p:nvPr/>
        </p:nvSpPr>
        <p:spPr>
          <a:xfrm>
            <a:off x="3421200" y="2414296"/>
            <a:ext cx="3063600" cy="252000"/>
          </a:xfrm>
          <a:prstGeom prst="rect">
            <a:avLst/>
          </a:prstGeom>
          <a:solidFill>
            <a:schemeClr val="accent1">
              <a:lumMod val="20000"/>
              <a:lumOff val="80000"/>
            </a:schemeClr>
          </a:solidFill>
          <a:ln w="19050">
            <a:noFill/>
          </a:ln>
        </p:spPr>
        <p:txBody>
          <a:bodyPr vert="horz" wrap="square" lIns="91440" tIns="45720" rIns="91440" bIns="45720" rtlCol="0" anchor="ctr">
            <a:noAutofit/>
          </a:bodyPr>
          <a:lstStyle>
            <a:defPPr>
              <a:defRPr lang="en-US"/>
            </a:defPPr>
            <a:lvl1pPr marR="0" lvl="0" indent="0" algn="ctr" defTabSz="914400" fontAlgn="auto">
              <a:lnSpc>
                <a:spcPct val="90000"/>
              </a:lnSpc>
              <a:spcBef>
                <a:spcPts val="1000"/>
              </a:spcBef>
              <a:spcAft>
                <a:spcPts val="0"/>
              </a:spcAft>
              <a:buClrTx/>
              <a:buSzTx/>
              <a:buFont typeface="Arial" panose="020B0604020202020204" pitchFamily="34" charset="0"/>
              <a:buNone/>
              <a:tabLst/>
              <a:defRPr kumimoji="1" sz="1100" b="1" i="0" u="none" strike="noStrike" cap="none" spc="0" normalizeH="0" baseline="0">
                <a:ln>
                  <a:noFill/>
                </a:ln>
                <a:solidFill>
                  <a:sysClr val="windowText" lastClr="000000"/>
                </a:solidFill>
                <a:effectLst/>
                <a:uLnTx/>
                <a:uFillTx/>
                <a:latin typeface="BIZ UDPゴシック" panose="020B0400000000000000" pitchFamily="50" charset="-128"/>
                <a:ea typeface="BIZ UDPゴシック" panose="020B0400000000000000" pitchFamily="50" charset="-128"/>
              </a:defRPr>
            </a:lvl1pPr>
            <a:lvl2pPr marL="685800" indent="-228600" defTabSz="914400">
              <a:lnSpc>
                <a:spcPct val="90000"/>
              </a:lnSpc>
              <a:spcBef>
                <a:spcPts val="500"/>
              </a:spcBef>
              <a:buFont typeface="Arial" panose="020B0604020202020204" pitchFamily="34" charset="0"/>
              <a:buChar char="•"/>
              <a:defRPr kumimoji="1"/>
            </a:lvl2pPr>
            <a:lvl3pPr marL="1143000" indent="-228600" defTabSz="914400">
              <a:lnSpc>
                <a:spcPct val="90000"/>
              </a:lnSpc>
              <a:spcBef>
                <a:spcPts val="500"/>
              </a:spcBef>
              <a:buFont typeface="Arial" panose="020B0604020202020204" pitchFamily="34" charset="0"/>
              <a:buChar char="•"/>
              <a:defRPr kumimoji="1"/>
            </a:lvl3pPr>
            <a:lvl4pPr marL="1600200" indent="-228600" defTabSz="914400">
              <a:lnSpc>
                <a:spcPct val="90000"/>
              </a:lnSpc>
              <a:spcBef>
                <a:spcPts val="500"/>
              </a:spcBef>
              <a:buFont typeface="Arial" panose="020B0604020202020204" pitchFamily="34" charset="0"/>
              <a:buChar char="•"/>
              <a:defRPr kumimoji="1"/>
            </a:lvl4pPr>
            <a:lvl5pPr marL="2057400" indent="-228600" defTabSz="914400">
              <a:lnSpc>
                <a:spcPct val="90000"/>
              </a:lnSpc>
              <a:spcBef>
                <a:spcPts val="500"/>
              </a:spcBef>
              <a:buFont typeface="Arial" panose="020B0604020202020204" pitchFamily="34" charset="0"/>
              <a:buChar char="•"/>
              <a:defRPr kumimoji="1"/>
            </a:lvl5pPr>
            <a:lvl6pPr marL="2514600" indent="-228600" defTabSz="914400">
              <a:lnSpc>
                <a:spcPct val="90000"/>
              </a:lnSpc>
              <a:spcBef>
                <a:spcPts val="500"/>
              </a:spcBef>
              <a:buFont typeface="Arial" panose="020B0604020202020204" pitchFamily="34" charset="0"/>
              <a:buChar char="•"/>
              <a:defRPr kumimoji="1"/>
            </a:lvl6pPr>
            <a:lvl7pPr marL="2971800" indent="-228600" defTabSz="914400">
              <a:lnSpc>
                <a:spcPct val="90000"/>
              </a:lnSpc>
              <a:spcBef>
                <a:spcPts val="500"/>
              </a:spcBef>
              <a:buFont typeface="Arial" panose="020B0604020202020204" pitchFamily="34" charset="0"/>
              <a:buChar char="•"/>
              <a:defRPr kumimoji="1"/>
            </a:lvl7pPr>
            <a:lvl8pPr marL="3429000" indent="-228600" defTabSz="914400">
              <a:lnSpc>
                <a:spcPct val="90000"/>
              </a:lnSpc>
              <a:spcBef>
                <a:spcPts val="500"/>
              </a:spcBef>
              <a:buFont typeface="Arial" panose="020B0604020202020204" pitchFamily="34" charset="0"/>
              <a:buChar char="•"/>
              <a:defRPr kumimoji="1"/>
            </a:lvl8pPr>
            <a:lvl9pPr marL="3886200" indent="-228600" defTabSz="914400">
              <a:lnSpc>
                <a:spcPct val="90000"/>
              </a:lnSpc>
              <a:spcBef>
                <a:spcPts val="500"/>
              </a:spcBef>
              <a:buFont typeface="Arial" panose="020B0604020202020204" pitchFamily="34" charset="0"/>
              <a:buChar char="•"/>
              <a:defRPr kumimoji="1"/>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Number of foreign visitors to Osaka</a:t>
            </a:r>
          </a:p>
        </p:txBody>
      </p:sp>
      <p:sp>
        <p:nvSpPr>
          <p:cNvPr id="84" name="テキスト プレースホルダー 70">
            <a:extLst>
              <a:ext uri="{FF2B5EF4-FFF2-40B4-BE49-F238E27FC236}">
                <a16:creationId xmlns:a16="http://schemas.microsoft.com/office/drawing/2014/main" id="{E49F5C7E-6717-4B19-9B6D-BEB7138C7BCA}"/>
              </a:ext>
            </a:extLst>
          </p:cNvPr>
          <p:cNvSpPr txBox="1">
            <a:spLocks/>
          </p:cNvSpPr>
          <p:nvPr/>
        </p:nvSpPr>
        <p:spPr>
          <a:xfrm>
            <a:off x="3421200" y="4690540"/>
            <a:ext cx="3063600" cy="252000"/>
          </a:xfrm>
          <a:prstGeom prst="rect">
            <a:avLst/>
          </a:prstGeom>
          <a:solidFill>
            <a:schemeClr val="accent1">
              <a:lumMod val="20000"/>
              <a:lumOff val="80000"/>
            </a:schemeClr>
          </a:solidFill>
          <a:ln w="19050">
            <a:noFill/>
          </a:ln>
        </p:spPr>
        <p:txBody>
          <a:bodyPr vert="horz" wrap="square" lIns="91440" tIns="45720" rIns="91440" bIns="45720" rtlCol="0" anchor="ctr">
            <a:noAutofit/>
          </a:bodyPr>
          <a:lstStyle>
            <a:defPPr>
              <a:defRPr lang="en-US"/>
            </a:defPPr>
            <a:lvl1pPr marR="0" lvl="0" indent="0" algn="ctr" defTabSz="914400" fontAlgn="auto">
              <a:lnSpc>
                <a:spcPct val="90000"/>
              </a:lnSpc>
              <a:spcBef>
                <a:spcPts val="1000"/>
              </a:spcBef>
              <a:spcAft>
                <a:spcPts val="0"/>
              </a:spcAft>
              <a:buClrTx/>
              <a:buSzTx/>
              <a:buFont typeface="Arial" panose="020B0604020202020204" pitchFamily="34" charset="0"/>
              <a:buNone/>
              <a:tabLst/>
              <a:defRPr kumimoji="1" sz="1100" b="1" i="0" u="none" strike="noStrike" cap="none" spc="0" normalizeH="0" baseline="0">
                <a:ln>
                  <a:noFill/>
                </a:ln>
                <a:solidFill>
                  <a:sysClr val="windowText" lastClr="000000"/>
                </a:solidFill>
                <a:effectLst/>
                <a:uLnTx/>
                <a:uFillTx/>
                <a:latin typeface="BIZ UDPゴシック" panose="020B0400000000000000" pitchFamily="50" charset="-128"/>
                <a:ea typeface="BIZ UDPゴシック" panose="020B0400000000000000" pitchFamily="50" charset="-128"/>
              </a:defRPr>
            </a:lvl1pPr>
            <a:lvl2pPr marL="685800" indent="-228600" defTabSz="914400">
              <a:lnSpc>
                <a:spcPct val="90000"/>
              </a:lnSpc>
              <a:spcBef>
                <a:spcPts val="500"/>
              </a:spcBef>
              <a:buFont typeface="Arial" panose="020B0604020202020204" pitchFamily="34" charset="0"/>
              <a:buChar char="•"/>
              <a:defRPr kumimoji="1"/>
            </a:lvl2pPr>
            <a:lvl3pPr marL="1143000" indent="-228600" defTabSz="914400">
              <a:lnSpc>
                <a:spcPct val="90000"/>
              </a:lnSpc>
              <a:spcBef>
                <a:spcPts val="500"/>
              </a:spcBef>
              <a:buFont typeface="Arial" panose="020B0604020202020204" pitchFamily="34" charset="0"/>
              <a:buChar char="•"/>
              <a:defRPr kumimoji="1"/>
            </a:lvl3pPr>
            <a:lvl4pPr marL="1600200" indent="-228600" defTabSz="914400">
              <a:lnSpc>
                <a:spcPct val="90000"/>
              </a:lnSpc>
              <a:spcBef>
                <a:spcPts val="500"/>
              </a:spcBef>
              <a:buFont typeface="Arial" panose="020B0604020202020204" pitchFamily="34" charset="0"/>
              <a:buChar char="•"/>
              <a:defRPr kumimoji="1"/>
            </a:lvl4pPr>
            <a:lvl5pPr marL="2057400" indent="-228600" defTabSz="914400">
              <a:lnSpc>
                <a:spcPct val="90000"/>
              </a:lnSpc>
              <a:spcBef>
                <a:spcPts val="500"/>
              </a:spcBef>
              <a:buFont typeface="Arial" panose="020B0604020202020204" pitchFamily="34" charset="0"/>
              <a:buChar char="•"/>
              <a:defRPr kumimoji="1"/>
            </a:lvl5pPr>
            <a:lvl6pPr marL="2514600" indent="-228600" defTabSz="914400">
              <a:lnSpc>
                <a:spcPct val="90000"/>
              </a:lnSpc>
              <a:spcBef>
                <a:spcPts val="500"/>
              </a:spcBef>
              <a:buFont typeface="Arial" panose="020B0604020202020204" pitchFamily="34" charset="0"/>
              <a:buChar char="•"/>
              <a:defRPr kumimoji="1"/>
            </a:lvl6pPr>
            <a:lvl7pPr marL="2971800" indent="-228600" defTabSz="914400">
              <a:lnSpc>
                <a:spcPct val="90000"/>
              </a:lnSpc>
              <a:spcBef>
                <a:spcPts val="500"/>
              </a:spcBef>
              <a:buFont typeface="Arial" panose="020B0604020202020204" pitchFamily="34" charset="0"/>
              <a:buChar char="•"/>
              <a:defRPr kumimoji="1"/>
            </a:lvl7pPr>
            <a:lvl8pPr marL="3429000" indent="-228600" defTabSz="914400">
              <a:lnSpc>
                <a:spcPct val="90000"/>
              </a:lnSpc>
              <a:spcBef>
                <a:spcPts val="500"/>
              </a:spcBef>
              <a:buFont typeface="Arial" panose="020B0604020202020204" pitchFamily="34" charset="0"/>
              <a:buChar char="•"/>
              <a:defRPr kumimoji="1"/>
            </a:lvl8pPr>
            <a:lvl9pPr marL="3886200" indent="-228600" defTabSz="914400">
              <a:lnSpc>
                <a:spcPct val="90000"/>
              </a:lnSpc>
              <a:spcBef>
                <a:spcPts val="500"/>
              </a:spcBef>
              <a:buFont typeface="Arial" panose="020B0604020202020204" pitchFamily="34" charset="0"/>
              <a:buChar char="•"/>
              <a:defRPr kumimoji="1"/>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City Rankings (Osaka City)</a:t>
            </a:r>
            <a:endParaRPr kumimoji="1" lang="en-US" sz="1200" b="1"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endParaRPr>
          </a:p>
        </p:txBody>
      </p:sp>
      <p:graphicFrame>
        <p:nvGraphicFramePr>
          <p:cNvPr id="86" name="グラフ 85">
            <a:extLst>
              <a:ext uri="{FF2B5EF4-FFF2-40B4-BE49-F238E27FC236}">
                <a16:creationId xmlns:a16="http://schemas.microsoft.com/office/drawing/2014/main" id="{3CFCE0C5-56D6-4988-AC75-D621B4B8B66C}"/>
              </a:ext>
            </a:extLst>
          </p:cNvPr>
          <p:cNvGraphicFramePr>
            <a:graphicFrameLocks/>
          </p:cNvGraphicFramePr>
          <p:nvPr>
            <p:extLst>
              <p:ext uri="{D42A27DB-BD31-4B8C-83A1-F6EECF244321}">
                <p14:modId xmlns:p14="http://schemas.microsoft.com/office/powerpoint/2010/main" val="3666495807"/>
              </p:ext>
            </p:extLst>
          </p:nvPr>
        </p:nvGraphicFramePr>
        <p:xfrm>
          <a:off x="3412086" y="2666963"/>
          <a:ext cx="3114000" cy="1892684"/>
        </p:xfrm>
        <a:graphic>
          <a:graphicData uri="http://schemas.openxmlformats.org/drawingml/2006/chart">
            <c:chart xmlns:c="http://schemas.openxmlformats.org/drawingml/2006/chart" xmlns:r="http://schemas.openxmlformats.org/officeDocument/2006/relationships" r:id="rId3"/>
          </a:graphicData>
        </a:graphic>
      </p:graphicFrame>
      <p:sp>
        <p:nvSpPr>
          <p:cNvPr id="87" name="正方形/長方形 86">
            <a:extLst>
              <a:ext uri="{FF2B5EF4-FFF2-40B4-BE49-F238E27FC236}">
                <a16:creationId xmlns:a16="http://schemas.microsoft.com/office/drawing/2014/main" id="{91DCCB66-731F-4919-8583-E3DE9842E6AF}"/>
              </a:ext>
            </a:extLst>
          </p:cNvPr>
          <p:cNvSpPr/>
          <p:nvPr/>
        </p:nvSpPr>
        <p:spPr>
          <a:xfrm>
            <a:off x="4699782" y="2977320"/>
            <a:ext cx="808843" cy="1371636"/>
          </a:xfrm>
          <a:prstGeom prst="rect">
            <a:avLst/>
          </a:prstGeom>
          <a:solidFill>
            <a:srgbClr val="AFABAB">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dirty="0">
              <a:ln>
                <a:noFill/>
              </a:ln>
              <a:solidFill>
                <a:prstClr val="white"/>
              </a:solidFill>
              <a:effectLst/>
              <a:uLnTx/>
              <a:uFillTx/>
              <a:ea typeface="游ゴシック" panose="020B0400000000000000" pitchFamily="50" charset="-128"/>
              <a:cs typeface="+mn-cs"/>
            </a:endParaRPr>
          </a:p>
        </p:txBody>
      </p:sp>
      <p:sp>
        <p:nvSpPr>
          <p:cNvPr id="88" name="正方形/長方形 87">
            <a:extLst>
              <a:ext uri="{FF2B5EF4-FFF2-40B4-BE49-F238E27FC236}">
                <a16:creationId xmlns:a16="http://schemas.microsoft.com/office/drawing/2014/main" id="{5F3F884B-B9B1-413C-8732-4D5AC30A5D08}"/>
              </a:ext>
            </a:extLst>
          </p:cNvPr>
          <p:cNvSpPr/>
          <p:nvPr/>
        </p:nvSpPr>
        <p:spPr>
          <a:xfrm>
            <a:off x="4500455" y="3193882"/>
            <a:ext cx="1207408" cy="396000"/>
          </a:xfrm>
          <a:prstGeom prst="rect">
            <a:avLst/>
          </a:prstGeom>
          <a:no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600" b="0" i="0" u="none" strike="noStrike" kern="1200" cap="none" spc="0" normalizeH="0" noProof="0" dirty="0">
                <a:ln>
                  <a:noFill/>
                </a:ln>
                <a:solidFill>
                  <a:prstClr val="black"/>
                </a:solidFill>
                <a:effectLst/>
                <a:uLnTx/>
                <a:uFillTx/>
                <a:ea typeface="BIZ UDPゴシック" panose="020B0400000000000000" pitchFamily="50" charset="-128"/>
                <a:cs typeface="+mn-cs"/>
              </a:rPr>
              <a:t>(2020-2022)</a:t>
            </a:r>
            <a:endParaRPr kumimoji="0" lang="en-US" sz="6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sz="600" b="0" i="0" u="none" strike="noStrike" kern="1200" cap="none" spc="0" normalizeH="0" noProof="0" dirty="0">
                <a:ln>
                  <a:noFill/>
                </a:ln>
                <a:solidFill>
                  <a:prstClr val="black"/>
                </a:solidFill>
                <a:effectLst/>
                <a:uLnTx/>
                <a:uFillTx/>
                <a:ea typeface="BIZ UDPゴシック" panose="020B0400000000000000" pitchFamily="50" charset="-128"/>
                <a:cs typeface="+mn-cs"/>
              </a:rPr>
              <a:t>Survey suspended due to the impact of COVID-19</a:t>
            </a:r>
          </a:p>
        </p:txBody>
      </p:sp>
      <p:sp>
        <p:nvSpPr>
          <p:cNvPr id="89" name="テキスト ボックス 88">
            <a:extLst>
              <a:ext uri="{FF2B5EF4-FFF2-40B4-BE49-F238E27FC236}">
                <a16:creationId xmlns:a16="http://schemas.microsoft.com/office/drawing/2014/main" id="{7D43EAFF-F795-47CC-97B6-8C0C651AD340}"/>
              </a:ext>
            </a:extLst>
          </p:cNvPr>
          <p:cNvSpPr txBox="1"/>
          <p:nvPr/>
        </p:nvSpPr>
        <p:spPr>
          <a:xfrm>
            <a:off x="5091608" y="4516098"/>
            <a:ext cx="1544487" cy="221471"/>
          </a:xfrm>
          <a:prstGeom prst="rect">
            <a:avLst/>
          </a:prstGeom>
          <a:noFill/>
        </p:spPr>
        <p:txBody>
          <a:bodyPr wrap="square" rtlCol="0">
            <a:spAutoFit/>
          </a:bodyPr>
          <a:lstStyle/>
          <a:p>
            <a:pPr marL="0" marR="0" lvl="0" indent="0" algn="l" defTabSz="914400" rtl="0" eaLnBrk="1" fontAlgn="auto" latinLnBrk="0" hangingPunct="1">
              <a:lnSpc>
                <a:spcPts val="500"/>
              </a:lnSpc>
              <a:spcBef>
                <a:spcPts val="0"/>
              </a:spcBef>
              <a:spcAft>
                <a:spcPts val="0"/>
              </a:spcAft>
              <a:buClrTx/>
              <a:buSzTx/>
              <a:buFontTx/>
              <a:buNone/>
              <a:tabLst/>
              <a:defRPr/>
            </a:pPr>
            <a:r>
              <a:rPr lang="en-US" sz="500" b="0" i="0" u="none" strike="noStrike" kern="1200" cap="none" spc="0" normalizeH="0" noProof="0" dirty="0">
                <a:ln>
                  <a:noFill/>
                </a:ln>
                <a:solidFill>
                  <a:prstClr val="black"/>
                </a:solidFill>
                <a:effectLst/>
                <a:uLnTx/>
                <a:uFillTx/>
                <a:ea typeface="BIZ UDPゴシック" panose="020B0400000000000000" pitchFamily="50" charset="-128"/>
                <a:cs typeface="+mn-cs"/>
              </a:rPr>
              <a:t>Source: “Inbound Tourism Consumption Survey” by Japan Tourism Agency</a:t>
            </a:r>
            <a:endParaRPr kumimoji="1" lang="en-US" sz="5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p:txBody>
      </p:sp>
      <p:sp>
        <p:nvSpPr>
          <p:cNvPr id="90" name="テキスト プレースホルダー 70">
            <a:extLst>
              <a:ext uri="{FF2B5EF4-FFF2-40B4-BE49-F238E27FC236}">
                <a16:creationId xmlns:a16="http://schemas.microsoft.com/office/drawing/2014/main" id="{93A026A1-5CD1-4B0A-9928-227BF8DA91CC}"/>
              </a:ext>
            </a:extLst>
          </p:cNvPr>
          <p:cNvSpPr txBox="1">
            <a:spLocks/>
          </p:cNvSpPr>
          <p:nvPr/>
        </p:nvSpPr>
        <p:spPr>
          <a:xfrm>
            <a:off x="6662215" y="2414296"/>
            <a:ext cx="3063600" cy="252000"/>
          </a:xfrm>
          <a:prstGeom prst="rect">
            <a:avLst/>
          </a:prstGeom>
          <a:solidFill>
            <a:schemeClr val="accent1">
              <a:lumMod val="20000"/>
              <a:lumOff val="80000"/>
            </a:schemeClr>
          </a:solidFill>
          <a:ln w="19050">
            <a:noFill/>
          </a:ln>
        </p:spPr>
        <p:txBody>
          <a:bodyPr vert="horz" wrap="square" lIns="91440" tIns="45720" rIns="91440" bIns="45720" rtlCol="0" anchor="ctr">
            <a:noAutofit/>
          </a:bodyPr>
          <a:lstStyle>
            <a:defPPr>
              <a:defRPr lang="en-US"/>
            </a:defPPr>
            <a:lvl1pPr marR="0" lvl="0" indent="0" algn="ctr" defTabSz="914400" fontAlgn="auto">
              <a:lnSpc>
                <a:spcPct val="90000"/>
              </a:lnSpc>
              <a:spcBef>
                <a:spcPts val="1000"/>
              </a:spcBef>
              <a:spcAft>
                <a:spcPts val="0"/>
              </a:spcAft>
              <a:buClrTx/>
              <a:buSzTx/>
              <a:buFont typeface="Arial" panose="020B0604020202020204" pitchFamily="34" charset="0"/>
              <a:buNone/>
              <a:tabLst/>
              <a:defRPr kumimoji="1" sz="1100" b="1" i="0" u="none" strike="noStrike" cap="none" spc="0" normalizeH="0" baseline="0">
                <a:ln>
                  <a:noFill/>
                </a:ln>
                <a:solidFill>
                  <a:sysClr val="windowText" lastClr="000000"/>
                </a:solidFill>
                <a:effectLst/>
                <a:uLnTx/>
                <a:uFillTx/>
                <a:latin typeface="BIZ UDPゴシック" panose="020B0400000000000000" pitchFamily="50" charset="-128"/>
                <a:ea typeface="BIZ UDPゴシック" panose="020B0400000000000000" pitchFamily="50" charset="-128"/>
              </a:defRPr>
            </a:lvl1pPr>
            <a:lvl2pPr marL="685800" indent="-228600" defTabSz="914400">
              <a:lnSpc>
                <a:spcPct val="90000"/>
              </a:lnSpc>
              <a:spcBef>
                <a:spcPts val="500"/>
              </a:spcBef>
              <a:buFont typeface="Arial" panose="020B0604020202020204" pitchFamily="34" charset="0"/>
              <a:buChar char="•"/>
              <a:defRPr kumimoji="1"/>
            </a:lvl2pPr>
            <a:lvl3pPr marL="1143000" indent="-228600" defTabSz="914400">
              <a:lnSpc>
                <a:spcPct val="90000"/>
              </a:lnSpc>
              <a:spcBef>
                <a:spcPts val="500"/>
              </a:spcBef>
              <a:buFont typeface="Arial" panose="020B0604020202020204" pitchFamily="34" charset="0"/>
              <a:buChar char="•"/>
              <a:defRPr kumimoji="1"/>
            </a:lvl3pPr>
            <a:lvl4pPr marL="1600200" indent="-228600" defTabSz="914400">
              <a:lnSpc>
                <a:spcPct val="90000"/>
              </a:lnSpc>
              <a:spcBef>
                <a:spcPts val="500"/>
              </a:spcBef>
              <a:buFont typeface="Arial" panose="020B0604020202020204" pitchFamily="34" charset="0"/>
              <a:buChar char="•"/>
              <a:defRPr kumimoji="1"/>
            </a:lvl4pPr>
            <a:lvl5pPr marL="2057400" indent="-228600" defTabSz="914400">
              <a:lnSpc>
                <a:spcPct val="90000"/>
              </a:lnSpc>
              <a:spcBef>
                <a:spcPts val="500"/>
              </a:spcBef>
              <a:buFont typeface="Arial" panose="020B0604020202020204" pitchFamily="34" charset="0"/>
              <a:buChar char="•"/>
              <a:defRPr kumimoji="1"/>
            </a:lvl5pPr>
            <a:lvl6pPr marL="2514600" indent="-228600" defTabSz="914400">
              <a:lnSpc>
                <a:spcPct val="90000"/>
              </a:lnSpc>
              <a:spcBef>
                <a:spcPts val="500"/>
              </a:spcBef>
              <a:buFont typeface="Arial" panose="020B0604020202020204" pitchFamily="34" charset="0"/>
              <a:buChar char="•"/>
              <a:defRPr kumimoji="1"/>
            </a:lvl6pPr>
            <a:lvl7pPr marL="2971800" indent="-228600" defTabSz="914400">
              <a:lnSpc>
                <a:spcPct val="90000"/>
              </a:lnSpc>
              <a:spcBef>
                <a:spcPts val="500"/>
              </a:spcBef>
              <a:buFont typeface="Arial" panose="020B0604020202020204" pitchFamily="34" charset="0"/>
              <a:buChar char="•"/>
              <a:defRPr kumimoji="1"/>
            </a:lvl7pPr>
            <a:lvl8pPr marL="3429000" indent="-228600" defTabSz="914400">
              <a:lnSpc>
                <a:spcPct val="90000"/>
              </a:lnSpc>
              <a:spcBef>
                <a:spcPts val="500"/>
              </a:spcBef>
              <a:buFont typeface="Arial" panose="020B0604020202020204" pitchFamily="34" charset="0"/>
              <a:buChar char="•"/>
              <a:defRPr kumimoji="1"/>
            </a:lvl8pPr>
            <a:lvl9pPr marL="3886200" indent="-228600" defTabSz="914400">
              <a:lnSpc>
                <a:spcPct val="90000"/>
              </a:lnSpc>
              <a:spcBef>
                <a:spcPts val="500"/>
              </a:spcBef>
              <a:buFont typeface="Arial" panose="020B0604020202020204" pitchFamily="34" charset="0"/>
              <a:buChar char="•"/>
              <a:defRPr kumimoji="1"/>
            </a:lvl9pPr>
          </a:lstStyle>
          <a:p>
            <a:pPr marL="0" marR="0" lvl="0" indent="0" algn="ctr" defTabSz="914400" rtl="0" eaLnBrk="1" fontAlgn="auto" latinLnBrk="0" hangingPunct="1">
              <a:lnSpc>
                <a:spcPts val="1100"/>
              </a:lnSpc>
              <a:spcBef>
                <a:spcPts val="0"/>
              </a:spcBef>
              <a:spcAft>
                <a:spcPts val="0"/>
              </a:spcAft>
              <a:buClrTx/>
              <a:buSzTx/>
              <a:buFont typeface="Arial" panose="020B0604020202020204" pitchFamily="34" charset="0"/>
              <a:buNone/>
              <a:tabLst/>
              <a:defRPr/>
            </a:pPr>
            <a:r>
              <a:rPr lang="en-US"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Change in net migration (migration surplus) </a:t>
            </a:r>
            <a:r>
              <a:rPr lang="en-US" sz="1050" b="0"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(Japanese nationals)</a:t>
            </a:r>
            <a:endParaRPr kumimoji="0" lang="en-US" sz="1050" b="0"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endParaRPr>
          </a:p>
        </p:txBody>
      </p:sp>
      <p:sp>
        <p:nvSpPr>
          <p:cNvPr id="91" name="テキスト ボックス 30">
            <a:extLst>
              <a:ext uri="{FF2B5EF4-FFF2-40B4-BE49-F238E27FC236}">
                <a16:creationId xmlns:a16="http://schemas.microsoft.com/office/drawing/2014/main" id="{87C5B747-137C-4152-A037-DFE8DF49F989}"/>
              </a:ext>
            </a:extLst>
          </p:cNvPr>
          <p:cNvSpPr txBox="1"/>
          <p:nvPr/>
        </p:nvSpPr>
        <p:spPr>
          <a:xfrm>
            <a:off x="6662214" y="2663511"/>
            <a:ext cx="538685" cy="20005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u="none" strike="noStrike" kern="1200" cap="none" spc="0" normalizeH="0" noProof="0" dirty="0">
                <a:ln>
                  <a:noFill/>
                </a:ln>
                <a:solidFill>
                  <a:schemeClr val="tx1">
                    <a:lumMod val="75000"/>
                    <a:lumOff val="25000"/>
                  </a:schemeClr>
                </a:solidFill>
                <a:effectLst/>
                <a:uLnTx/>
                <a:uFillTx/>
                <a:ea typeface="Meiryo UI" panose="020B0604030504040204" pitchFamily="50" charset="-128"/>
                <a:cs typeface="+mn-cs"/>
              </a:rPr>
              <a:t>(people)</a:t>
            </a:r>
            <a:endParaRPr kumimoji="1" lang="en-US" sz="700" b="0" i="0" u="none" strike="noStrike" kern="1200" cap="none" spc="0" normalizeH="0" baseline="0" noProof="0" dirty="0">
              <a:ln>
                <a:noFill/>
              </a:ln>
              <a:solidFill>
                <a:schemeClr val="tx1">
                  <a:lumMod val="75000"/>
                  <a:lumOff val="25000"/>
                </a:schemeClr>
              </a:solidFill>
              <a:effectLst/>
              <a:uLnTx/>
              <a:uFillTx/>
              <a:ea typeface="Meiryo UI" panose="020B0604030504040204" pitchFamily="50" charset="-128"/>
              <a:cs typeface="+mn-cs"/>
            </a:endParaRPr>
          </a:p>
        </p:txBody>
      </p:sp>
      <p:sp>
        <p:nvSpPr>
          <p:cNvPr id="92" name="テキスト ボックス 91">
            <a:extLst>
              <a:ext uri="{FF2B5EF4-FFF2-40B4-BE49-F238E27FC236}">
                <a16:creationId xmlns:a16="http://schemas.microsoft.com/office/drawing/2014/main" id="{1DBF8A96-66D6-4771-88F0-FF48541E6A1C}"/>
              </a:ext>
            </a:extLst>
          </p:cNvPr>
          <p:cNvSpPr txBox="1"/>
          <p:nvPr/>
        </p:nvSpPr>
        <p:spPr>
          <a:xfrm>
            <a:off x="87162" y="1948407"/>
            <a:ext cx="3286248" cy="440185"/>
          </a:xfrm>
          <a:prstGeom prst="rect">
            <a:avLst/>
          </a:prstGeom>
          <a:noFill/>
        </p:spPr>
        <p:txBody>
          <a:bodyPr wrap="square" rtlCol="0">
            <a:spAutoFit/>
          </a:bodyPr>
          <a:lstStyle/>
          <a:p>
            <a:pPr marL="85725" marR="0" lvl="0" indent="-85725" algn="l" defTabSz="457200" rtl="0" eaLnBrk="1" fontAlgn="auto" latinLnBrk="0" hangingPunct="1">
              <a:lnSpc>
                <a:spcPts val="900"/>
              </a:lnSpc>
              <a:spcBef>
                <a:spcPts val="0"/>
              </a:spcBef>
              <a:spcAft>
                <a:spcPts val="0"/>
              </a:spcAft>
              <a:buClrTx/>
              <a:buSzTx/>
              <a:buFont typeface="Arial" panose="020B0604020202020204" pitchFamily="34" charset="0"/>
              <a:buChar char="•"/>
              <a:tabLst/>
              <a:defRPr/>
            </a:pPr>
            <a:r>
              <a:rPr lang="en-US" sz="900" b="1" i="0" u="none" strike="noStrike" kern="1200" cap="none" spc="0" normalizeH="0" noProof="0" dirty="0">
                <a:ln>
                  <a:noFill/>
                </a:ln>
                <a:solidFill>
                  <a:prstClr val="black"/>
                </a:solidFill>
                <a:effectLst/>
                <a:uLnTx/>
                <a:uFillTx/>
                <a:ea typeface="BIZ UDPゴシック" panose="020B0400000000000000" pitchFamily="50" charset="-128"/>
                <a:cs typeface="+mn-cs"/>
              </a:rPr>
              <a:t>Real growth was 3.2%, exceeding the national average of 1.3%.</a:t>
            </a:r>
            <a:endParaRPr kumimoji="1" lang="en-US" sz="9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85725" marR="0" lvl="0" indent="-85725" algn="l" defTabSz="457200" rtl="0" eaLnBrk="1" fontAlgn="auto" latinLnBrk="0" hangingPunct="1">
              <a:lnSpc>
                <a:spcPts val="900"/>
              </a:lnSpc>
              <a:spcBef>
                <a:spcPts val="0"/>
              </a:spcBef>
              <a:spcAft>
                <a:spcPts val="0"/>
              </a:spcAft>
              <a:buClrTx/>
              <a:buSzTx/>
              <a:buFont typeface="Arial" panose="020B0604020202020204" pitchFamily="34" charset="0"/>
              <a:buChar char="•"/>
              <a:tabLst/>
              <a:defRPr/>
            </a:pPr>
            <a:r>
              <a:rPr lang="en-US" sz="900" b="1" i="0" u="none" strike="noStrike" kern="1200" cap="none" spc="0" normalizeH="0" noProof="0" dirty="0">
                <a:ln>
                  <a:noFill/>
                </a:ln>
                <a:solidFill>
                  <a:prstClr val="black"/>
                </a:solidFill>
                <a:effectLst/>
                <a:uLnTx/>
                <a:uFillTx/>
                <a:ea typeface="BIZ UDPゴシック" panose="020B0400000000000000" pitchFamily="50" charset="-128"/>
                <a:cs typeface="+mn-cs"/>
              </a:rPr>
              <a:t>Various industries are becoming more active, fueled by Expo-related and other demand.</a:t>
            </a:r>
            <a:endParaRPr kumimoji="1" lang="en-US" sz="9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p:txBody>
      </p:sp>
      <p:sp>
        <p:nvSpPr>
          <p:cNvPr id="93" name="テキスト ボックス 92">
            <a:extLst>
              <a:ext uri="{FF2B5EF4-FFF2-40B4-BE49-F238E27FC236}">
                <a16:creationId xmlns:a16="http://schemas.microsoft.com/office/drawing/2014/main" id="{6CE5D741-351F-4EDF-81CB-677EF578D8E9}"/>
              </a:ext>
            </a:extLst>
          </p:cNvPr>
          <p:cNvSpPr txBox="1"/>
          <p:nvPr/>
        </p:nvSpPr>
        <p:spPr>
          <a:xfrm>
            <a:off x="3441910" y="1928994"/>
            <a:ext cx="3060292" cy="555601"/>
          </a:xfrm>
          <a:prstGeom prst="rect">
            <a:avLst/>
          </a:prstGeom>
          <a:noFill/>
        </p:spPr>
        <p:txBody>
          <a:bodyPr wrap="square" rtlCol="0">
            <a:spAutoFit/>
          </a:bodyPr>
          <a:lstStyle/>
          <a:p>
            <a:pPr marL="85725" marR="0" lvl="0" indent="-85725" algn="l" defTabSz="457200" rtl="0" eaLnBrk="1" fontAlgn="auto" latinLnBrk="0" hangingPunct="1">
              <a:lnSpc>
                <a:spcPts val="900"/>
              </a:lnSpc>
              <a:spcBef>
                <a:spcPts val="0"/>
              </a:spcBef>
              <a:spcAft>
                <a:spcPts val="0"/>
              </a:spcAft>
              <a:buClrTx/>
              <a:buSzTx/>
              <a:buFont typeface="Arial" panose="020B0604020202020204" pitchFamily="34" charset="0"/>
              <a:buChar char="•"/>
              <a:tabLst/>
              <a:defRPr/>
            </a:pPr>
            <a:r>
              <a:rPr lang="en-US" sz="900" b="1" noProof="0" dirty="0">
                <a:solidFill>
                  <a:prstClr val="black"/>
                </a:solidFill>
                <a:ea typeface="BIZ UDPゴシック" panose="020B0400000000000000" pitchFamily="50" charset="-128"/>
              </a:rPr>
              <a:t>The number of inbound visitors hit a record high (14.09 million) in 2024. </a:t>
            </a:r>
          </a:p>
          <a:p>
            <a:pPr marL="85725" marR="0" lvl="0" indent="-85725" algn="l" defTabSz="457200" rtl="0" eaLnBrk="1" fontAlgn="auto" latinLnBrk="0" hangingPunct="1">
              <a:lnSpc>
                <a:spcPts val="900"/>
              </a:lnSpc>
              <a:spcBef>
                <a:spcPts val="0"/>
              </a:spcBef>
              <a:spcAft>
                <a:spcPts val="0"/>
              </a:spcAft>
              <a:buClrTx/>
              <a:buSzTx/>
              <a:buFont typeface="Arial" panose="020B0604020202020204" pitchFamily="34" charset="0"/>
              <a:buChar char="•"/>
              <a:tabLst/>
              <a:defRPr/>
            </a:pPr>
            <a:r>
              <a:rPr lang="en-US" sz="900" b="1" noProof="0" dirty="0">
                <a:solidFill>
                  <a:prstClr val="black"/>
                </a:solidFill>
                <a:ea typeface="BIZ UDPゴシック" panose="020B0400000000000000" pitchFamily="50" charset="-128"/>
              </a:rPr>
              <a:t>Improvements in the city’s appeal are also reflected in city rankings.</a:t>
            </a:r>
          </a:p>
        </p:txBody>
      </p:sp>
      <p:sp>
        <p:nvSpPr>
          <p:cNvPr id="94" name="テキスト ボックス 93">
            <a:extLst>
              <a:ext uri="{FF2B5EF4-FFF2-40B4-BE49-F238E27FC236}">
                <a16:creationId xmlns:a16="http://schemas.microsoft.com/office/drawing/2014/main" id="{9B2D0B9A-1257-4F99-96B1-9F6869D4D5DC}"/>
              </a:ext>
            </a:extLst>
          </p:cNvPr>
          <p:cNvSpPr txBox="1"/>
          <p:nvPr/>
        </p:nvSpPr>
        <p:spPr>
          <a:xfrm>
            <a:off x="6664553" y="2209117"/>
            <a:ext cx="3060292" cy="247440"/>
          </a:xfrm>
          <a:prstGeom prst="rect">
            <a:avLst/>
          </a:prstGeom>
          <a:noFill/>
        </p:spPr>
        <p:txBody>
          <a:bodyPr wrap="square" rtlCol="0">
            <a:spAutoFit/>
          </a:bodyPr>
          <a:lstStyle/>
          <a:p>
            <a:pPr marL="85725" marR="0" lvl="0" indent="-85725"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1" lang="en-US" sz="9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p:txBody>
      </p:sp>
      <p:sp>
        <p:nvSpPr>
          <p:cNvPr id="95" name="テキスト ボックス 94">
            <a:extLst>
              <a:ext uri="{FF2B5EF4-FFF2-40B4-BE49-F238E27FC236}">
                <a16:creationId xmlns:a16="http://schemas.microsoft.com/office/drawing/2014/main" id="{8469FF41-B82B-4008-BE2B-84F93F0737DB}"/>
              </a:ext>
            </a:extLst>
          </p:cNvPr>
          <p:cNvSpPr txBox="1"/>
          <p:nvPr/>
        </p:nvSpPr>
        <p:spPr>
          <a:xfrm>
            <a:off x="6605500" y="1891966"/>
            <a:ext cx="3251340" cy="555601"/>
          </a:xfrm>
          <a:prstGeom prst="rect">
            <a:avLst/>
          </a:prstGeom>
          <a:noFill/>
        </p:spPr>
        <p:txBody>
          <a:bodyPr wrap="square" rtlCol="0">
            <a:spAutoFit/>
          </a:bodyPr>
          <a:lstStyle/>
          <a:p>
            <a:pPr marL="85725" marR="0" lvl="0" indent="-85725" algn="l" defTabSz="457200" rtl="0" eaLnBrk="1" fontAlgn="auto" latinLnBrk="0" hangingPunct="1">
              <a:lnSpc>
                <a:spcPts val="900"/>
              </a:lnSpc>
              <a:spcBef>
                <a:spcPts val="0"/>
              </a:spcBef>
              <a:spcAft>
                <a:spcPts val="0"/>
              </a:spcAft>
              <a:buClrTx/>
              <a:buSzTx/>
              <a:buFont typeface="Arial" panose="020B0604020202020204" pitchFamily="34" charset="0"/>
              <a:buChar char="•"/>
              <a:tabLst/>
              <a:defRPr/>
            </a:pPr>
            <a:r>
              <a:rPr lang="en-US" sz="900" b="1" i="0" u="none" strike="noStrike" kern="1200" cap="none" spc="0" normalizeH="0" noProof="0" dirty="0">
                <a:ln>
                  <a:noFill/>
                </a:ln>
                <a:solidFill>
                  <a:prstClr val="black"/>
                </a:solidFill>
                <a:effectLst/>
                <a:uLnTx/>
                <a:uFillTx/>
                <a:ea typeface="BIZ UDPゴシック" panose="020B0400000000000000" pitchFamily="50" charset="-128"/>
                <a:cs typeface="+mn-cs"/>
              </a:rPr>
              <a:t>A net migration surplus has been seen for 10 consecutive years since 2015 (2024: +19,000 people).</a:t>
            </a:r>
            <a:endParaRPr kumimoji="1" lang="en-US" sz="90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a:p>
            <a:pPr marL="85725" marR="0" lvl="0" indent="-85725" algn="l" defTabSz="457200" rtl="0" eaLnBrk="1" fontAlgn="auto" latinLnBrk="0" hangingPunct="1">
              <a:lnSpc>
                <a:spcPts val="900"/>
              </a:lnSpc>
              <a:spcBef>
                <a:spcPts val="0"/>
              </a:spcBef>
              <a:spcAft>
                <a:spcPts val="0"/>
              </a:spcAft>
              <a:buClrTx/>
              <a:buSzTx/>
              <a:buFont typeface="Arial" panose="020B0604020202020204" pitchFamily="34" charset="0"/>
              <a:buChar char="•"/>
              <a:tabLst/>
              <a:defRPr/>
            </a:pPr>
            <a:r>
              <a:rPr lang="en-US" sz="900" b="1" i="0" u="none" strike="noStrike" kern="1200" cap="none" spc="0" normalizeH="0" noProof="0" dirty="0">
                <a:ln>
                  <a:noFill/>
                </a:ln>
                <a:solidFill>
                  <a:prstClr val="black"/>
                </a:solidFill>
                <a:effectLst/>
                <a:uLnTx/>
                <a:uFillTx/>
                <a:ea typeface="BIZ UDPゴシック" panose="020B0400000000000000" pitchFamily="50" charset="-128"/>
                <a:cs typeface="+mn-cs"/>
              </a:rPr>
              <a:t>While employee compensation has risen slightly, the number of employees has increased.</a:t>
            </a:r>
            <a:endParaRPr kumimoji="1" lang="en-US" sz="900" b="1"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p:txBody>
      </p:sp>
      <p:sp>
        <p:nvSpPr>
          <p:cNvPr id="96" name="テキスト プレースホルダー 70">
            <a:extLst>
              <a:ext uri="{FF2B5EF4-FFF2-40B4-BE49-F238E27FC236}">
                <a16:creationId xmlns:a16="http://schemas.microsoft.com/office/drawing/2014/main" id="{D8406E73-FDAC-4FD5-9175-8A317282B319}"/>
              </a:ext>
            </a:extLst>
          </p:cNvPr>
          <p:cNvSpPr txBox="1">
            <a:spLocks/>
          </p:cNvSpPr>
          <p:nvPr/>
        </p:nvSpPr>
        <p:spPr>
          <a:xfrm>
            <a:off x="6662215" y="4688167"/>
            <a:ext cx="3063600" cy="252000"/>
          </a:xfrm>
          <a:prstGeom prst="rect">
            <a:avLst/>
          </a:prstGeom>
          <a:solidFill>
            <a:schemeClr val="accent1">
              <a:lumMod val="20000"/>
              <a:lumOff val="80000"/>
            </a:schemeClr>
          </a:solidFill>
          <a:ln w="19050">
            <a:noFill/>
          </a:ln>
        </p:spPr>
        <p:txBody>
          <a:bodyPr vert="horz" wrap="square" lIns="91440" tIns="45720" rIns="91440" bIns="45720" rtlCol="0" anchor="ctr">
            <a:noAutofit/>
          </a:bodyPr>
          <a:lstStyle>
            <a:defPPr>
              <a:defRPr lang="en-US"/>
            </a:defPPr>
            <a:lvl1pPr marR="0" lvl="0" indent="0" algn="ctr" defTabSz="914400" fontAlgn="auto">
              <a:lnSpc>
                <a:spcPct val="90000"/>
              </a:lnSpc>
              <a:spcBef>
                <a:spcPts val="1000"/>
              </a:spcBef>
              <a:spcAft>
                <a:spcPts val="0"/>
              </a:spcAft>
              <a:buClrTx/>
              <a:buSzTx/>
              <a:buFont typeface="Arial" panose="020B0604020202020204" pitchFamily="34" charset="0"/>
              <a:buNone/>
              <a:tabLst/>
              <a:defRPr kumimoji="1" sz="1100" b="1" i="0" u="none" strike="noStrike" cap="none" spc="0" normalizeH="0" baseline="0">
                <a:ln>
                  <a:noFill/>
                </a:ln>
                <a:solidFill>
                  <a:sysClr val="windowText" lastClr="000000"/>
                </a:solidFill>
                <a:effectLst/>
                <a:uLnTx/>
                <a:uFillTx/>
                <a:latin typeface="BIZ UDPゴシック" panose="020B0400000000000000" pitchFamily="50" charset="-128"/>
                <a:ea typeface="BIZ UDPゴシック" panose="020B0400000000000000" pitchFamily="50" charset="-128"/>
              </a:defRPr>
            </a:lvl1pPr>
            <a:lvl2pPr marL="685800" indent="-228600" defTabSz="914400">
              <a:lnSpc>
                <a:spcPct val="90000"/>
              </a:lnSpc>
              <a:spcBef>
                <a:spcPts val="500"/>
              </a:spcBef>
              <a:buFont typeface="Arial" panose="020B0604020202020204" pitchFamily="34" charset="0"/>
              <a:buChar char="•"/>
              <a:defRPr kumimoji="1"/>
            </a:lvl2pPr>
            <a:lvl3pPr marL="1143000" indent="-228600" defTabSz="914400">
              <a:lnSpc>
                <a:spcPct val="90000"/>
              </a:lnSpc>
              <a:spcBef>
                <a:spcPts val="500"/>
              </a:spcBef>
              <a:buFont typeface="Arial" panose="020B0604020202020204" pitchFamily="34" charset="0"/>
              <a:buChar char="•"/>
              <a:defRPr kumimoji="1"/>
            </a:lvl3pPr>
            <a:lvl4pPr marL="1600200" indent="-228600" defTabSz="914400">
              <a:lnSpc>
                <a:spcPct val="90000"/>
              </a:lnSpc>
              <a:spcBef>
                <a:spcPts val="500"/>
              </a:spcBef>
              <a:buFont typeface="Arial" panose="020B0604020202020204" pitchFamily="34" charset="0"/>
              <a:buChar char="•"/>
              <a:defRPr kumimoji="1"/>
            </a:lvl4pPr>
            <a:lvl5pPr marL="2057400" indent="-228600" defTabSz="914400">
              <a:lnSpc>
                <a:spcPct val="90000"/>
              </a:lnSpc>
              <a:spcBef>
                <a:spcPts val="500"/>
              </a:spcBef>
              <a:buFont typeface="Arial" panose="020B0604020202020204" pitchFamily="34" charset="0"/>
              <a:buChar char="•"/>
              <a:defRPr kumimoji="1"/>
            </a:lvl5pPr>
            <a:lvl6pPr marL="2514600" indent="-228600" defTabSz="914400">
              <a:lnSpc>
                <a:spcPct val="90000"/>
              </a:lnSpc>
              <a:spcBef>
                <a:spcPts val="500"/>
              </a:spcBef>
              <a:buFont typeface="Arial" panose="020B0604020202020204" pitchFamily="34" charset="0"/>
              <a:buChar char="•"/>
              <a:defRPr kumimoji="1"/>
            </a:lvl6pPr>
            <a:lvl7pPr marL="2971800" indent="-228600" defTabSz="914400">
              <a:lnSpc>
                <a:spcPct val="90000"/>
              </a:lnSpc>
              <a:spcBef>
                <a:spcPts val="500"/>
              </a:spcBef>
              <a:buFont typeface="Arial" panose="020B0604020202020204" pitchFamily="34" charset="0"/>
              <a:buChar char="•"/>
              <a:defRPr kumimoji="1"/>
            </a:lvl7pPr>
            <a:lvl8pPr marL="3429000" indent="-228600" defTabSz="914400">
              <a:lnSpc>
                <a:spcPct val="90000"/>
              </a:lnSpc>
              <a:spcBef>
                <a:spcPts val="500"/>
              </a:spcBef>
              <a:buFont typeface="Arial" panose="020B0604020202020204" pitchFamily="34" charset="0"/>
              <a:buChar char="•"/>
              <a:defRPr kumimoji="1"/>
            </a:lvl8pPr>
            <a:lvl9pPr marL="3886200" indent="-228600" defTabSz="914400">
              <a:lnSpc>
                <a:spcPct val="90000"/>
              </a:lnSpc>
              <a:spcBef>
                <a:spcPts val="500"/>
              </a:spcBef>
              <a:buFont typeface="Arial" panose="020B0604020202020204" pitchFamily="34" charset="0"/>
              <a:buChar char="•"/>
              <a:defRPr kumimoji="1"/>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b="1"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Compensation per employee</a:t>
            </a:r>
          </a:p>
        </p:txBody>
      </p:sp>
      <p:sp>
        <p:nvSpPr>
          <p:cNvPr id="97" name="テキスト ボックス 96">
            <a:extLst>
              <a:ext uri="{FF2B5EF4-FFF2-40B4-BE49-F238E27FC236}">
                <a16:creationId xmlns:a16="http://schemas.microsoft.com/office/drawing/2014/main" id="{F434E32F-86A5-4BDB-980F-CCAA1EA3AC91}"/>
              </a:ext>
            </a:extLst>
          </p:cNvPr>
          <p:cNvSpPr txBox="1"/>
          <p:nvPr/>
        </p:nvSpPr>
        <p:spPr>
          <a:xfrm>
            <a:off x="8137193" y="6653862"/>
            <a:ext cx="1767276" cy="1692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500" b="0" i="0" u="none" strike="noStrike" kern="1200" cap="none" spc="0" normalizeH="0" noProof="0" dirty="0">
                <a:ln>
                  <a:noFill/>
                </a:ln>
                <a:solidFill>
                  <a:prstClr val="black"/>
                </a:solidFill>
                <a:effectLst/>
                <a:uLnTx/>
                <a:uFillTx/>
                <a:ea typeface="BIZ UDPゴシック" panose="020B0400000000000000" pitchFamily="50" charset="-128"/>
                <a:cs typeface="+mn-cs"/>
              </a:rPr>
              <a:t>Source: “Prefectural Economic Accounts” by Cabinet Office</a:t>
            </a:r>
            <a:endParaRPr kumimoji="0" lang="en-US" sz="5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p:txBody>
      </p:sp>
      <p:graphicFrame>
        <p:nvGraphicFramePr>
          <p:cNvPr id="99" name="表 98">
            <a:extLst>
              <a:ext uri="{FF2B5EF4-FFF2-40B4-BE49-F238E27FC236}">
                <a16:creationId xmlns:a16="http://schemas.microsoft.com/office/drawing/2014/main" id="{37927820-F501-48F1-85D2-06A9980ED69E}"/>
              </a:ext>
            </a:extLst>
          </p:cNvPr>
          <p:cNvGraphicFramePr>
            <a:graphicFrameLocks noGrp="1"/>
          </p:cNvGraphicFramePr>
          <p:nvPr>
            <p:extLst>
              <p:ext uri="{D42A27DB-BD31-4B8C-83A1-F6EECF244321}">
                <p14:modId xmlns:p14="http://schemas.microsoft.com/office/powerpoint/2010/main" val="2985722672"/>
              </p:ext>
            </p:extLst>
          </p:nvPr>
        </p:nvGraphicFramePr>
        <p:xfrm>
          <a:off x="3431676" y="5031698"/>
          <a:ext cx="3117855" cy="1685204"/>
        </p:xfrm>
        <a:graphic>
          <a:graphicData uri="http://schemas.openxmlformats.org/drawingml/2006/table">
            <a:tbl>
              <a:tblPr firstRow="1" bandRow="1">
                <a:tableStyleId>{5940675A-B579-460E-94D1-54222C63F5DA}</a:tableStyleId>
              </a:tblPr>
              <a:tblGrid>
                <a:gridCol w="1806680">
                  <a:extLst>
                    <a:ext uri="{9D8B030D-6E8A-4147-A177-3AD203B41FA5}">
                      <a16:colId xmlns:a16="http://schemas.microsoft.com/office/drawing/2014/main" val="4053636955"/>
                    </a:ext>
                  </a:extLst>
                </a:gridCol>
                <a:gridCol w="1311175">
                  <a:extLst>
                    <a:ext uri="{9D8B030D-6E8A-4147-A177-3AD203B41FA5}">
                      <a16:colId xmlns:a16="http://schemas.microsoft.com/office/drawing/2014/main" val="1783013477"/>
                    </a:ext>
                  </a:extLst>
                </a:gridCol>
              </a:tblGrid>
              <a:tr h="4071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strike="noStrike" kern="1200" cap="none" spc="0" normalizeH="0" noProof="0" dirty="0">
                          <a:ln>
                            <a:noFill/>
                          </a:ln>
                          <a:solidFill>
                            <a:schemeClr val="tx1"/>
                          </a:solidFill>
                          <a:effectLst/>
                          <a:uLnTx/>
                          <a:uFill>
                            <a:solidFill>
                              <a:schemeClr val="accent1"/>
                            </a:solidFill>
                          </a:uFill>
                          <a:latin typeface="BIZ UDPゴシック" panose="020B0400000000000000" pitchFamily="50" charset="-128"/>
                          <a:ea typeface="BIZ UDPゴシック" panose="020B0400000000000000" pitchFamily="50" charset="-128"/>
                        </a:rPr>
                        <a:t>Evaluation of Urban Characteristics in Japan</a:t>
                      </a:r>
                      <a:endParaRPr kumimoji="1" lang="en-US" sz="900" b="1" strike="noStrike" kern="1200" cap="none" spc="0" normalizeH="0" baseline="0" noProof="0" dirty="0">
                        <a:ln>
                          <a:noFill/>
                        </a:ln>
                        <a:solidFill>
                          <a:schemeClr val="tx1"/>
                        </a:solidFill>
                        <a:effectLst/>
                        <a:uLnTx/>
                        <a:uFill>
                          <a:solidFill>
                            <a:schemeClr val="accent1"/>
                          </a:solidFill>
                        </a:u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700" b="0" strike="noStrike" kern="1200" cap="none" spc="0" normalizeH="0" noProof="0" dirty="0">
                          <a:ln>
                            <a:noFill/>
                          </a:ln>
                          <a:solidFill>
                            <a:schemeClr val="tx1"/>
                          </a:solidFill>
                          <a:effectLst/>
                          <a:uLnTx/>
                          <a:uFill>
                            <a:solidFill>
                              <a:schemeClr val="accent1"/>
                            </a:solidFill>
                          </a:uFill>
                          <a:latin typeface="BIZ UDPゴシック" panose="020B0400000000000000" pitchFamily="50" charset="-128"/>
                          <a:ea typeface="BIZ UDPゴシック" panose="020B0400000000000000" pitchFamily="50" charset="-128"/>
                        </a:rPr>
                        <a:t>(The Mori Memorial Foundation)</a:t>
                      </a:r>
                      <a:endParaRPr kumimoji="1" lang="en-US" sz="900" b="0" noProof="0" dirty="0">
                        <a:solidFill>
                          <a:schemeClr val="tx1"/>
                        </a:solidFill>
                        <a:latin typeface="BIZ UDPゴシック" panose="020B0400000000000000" pitchFamily="50" charset="-128"/>
                        <a:ea typeface="BIZ UDPゴシック" panose="020B0400000000000000" pitchFamily="50" charset="-128"/>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r>
                        <a:rPr lang="en-US" sz="700" b="0" u="none" noProof="0" dirty="0">
                          <a:solidFill>
                            <a:schemeClr val="tx1"/>
                          </a:solidFill>
                          <a:latin typeface="BIZ UDPゴシック" panose="020B0400000000000000" pitchFamily="50" charset="-128"/>
                          <a:ea typeface="BIZ UDPゴシック" panose="020B0400000000000000" pitchFamily="50" charset="-128"/>
                        </a:rPr>
                        <a:t>: </a:t>
                      </a:r>
                      <a:r>
                        <a:rPr lang="en-US" sz="900" b="1" u="none" noProof="0" dirty="0">
                          <a:solidFill>
                            <a:srgbClr val="FF0000"/>
                          </a:solidFill>
                          <a:latin typeface="BIZ UDPゴシック" panose="020B0400000000000000" pitchFamily="50" charset="-128"/>
                          <a:ea typeface="BIZ UDPゴシック" panose="020B0400000000000000" pitchFamily="50" charset="-128"/>
                        </a:rPr>
                        <a:t>1st place </a:t>
                      </a:r>
                      <a:r>
                        <a:rPr lang="en-US" sz="700" b="0" u="none" noProof="0" dirty="0">
                          <a:solidFill>
                            <a:schemeClr val="tx1"/>
                          </a:solidFill>
                          <a:latin typeface="BIZ UDPゴシック" panose="020B0400000000000000" pitchFamily="50" charset="-128"/>
                          <a:ea typeface="BIZ UDPゴシック" panose="020B0400000000000000" pitchFamily="50" charset="-128"/>
                        </a:rPr>
                        <a:t>(2025)</a:t>
                      </a:r>
                      <a:endParaRPr kumimoji="1" lang="en-US" sz="700" b="0" u="none" noProof="0" dirty="0">
                        <a:solidFill>
                          <a:schemeClr val="tx1"/>
                        </a:solidFill>
                        <a:latin typeface="BIZ UDPゴシック" panose="020B0400000000000000" pitchFamily="50" charset="-128"/>
                        <a:ea typeface="BIZ UDPゴシック" panose="020B0400000000000000" pitchFamily="50" charset="-128"/>
                      </a:endParaRPr>
                    </a:p>
                    <a:p>
                      <a:pPr algn="l" rtl="0"/>
                      <a:endParaRPr kumimoji="1" lang="en-US" sz="700" b="0" u="sng" noProof="0" dirty="0">
                        <a:solidFill>
                          <a:schemeClr val="tx1"/>
                        </a:solidFill>
                        <a:latin typeface="BIZ UDPゴシック" panose="020B0400000000000000" pitchFamily="50" charset="-128"/>
                        <a:ea typeface="BIZ UDPゴシック" panose="020B0400000000000000" pitchFamily="50" charset="-128"/>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7127768"/>
                  </a:ext>
                </a:extLst>
              </a:tr>
              <a:tr h="1339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sz="100" b="0" noProof="0" dirty="0">
                        <a:solidFill>
                          <a:schemeClr val="tx1"/>
                        </a:solidFill>
                        <a:latin typeface="BIZ UDPゴシック" panose="020B0400000000000000" pitchFamily="50" charset="-128"/>
                        <a:ea typeface="BIZ UDPゴシック" panose="020B0400000000000000" pitchFamily="50" charset="-128"/>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endParaRPr kumimoji="1" lang="en-US" sz="100" b="0" noProof="0" dirty="0">
                        <a:solidFill>
                          <a:schemeClr val="tx1"/>
                        </a:solidFill>
                        <a:latin typeface="BIZ UDPゴシック" panose="020B0400000000000000" pitchFamily="50" charset="-128"/>
                        <a:ea typeface="BIZ UDPゴシック" panose="020B0400000000000000" pitchFamily="50" charset="-128"/>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7311038"/>
                  </a:ext>
                </a:extLst>
              </a:tr>
              <a:tr h="454237">
                <a:tc>
                  <a:txBody>
                    <a:bodyPr/>
                    <a:lstStyle/>
                    <a:p>
                      <a:pPr algn="l" rtl="0"/>
                      <a:r>
                        <a:rPr lang="en-US" sz="900" b="1" noProof="0" dirty="0">
                          <a:solidFill>
                            <a:schemeClr val="tx1"/>
                          </a:solidFill>
                          <a:latin typeface="BIZ UDPゴシック" panose="020B0400000000000000" pitchFamily="50" charset="-128"/>
                          <a:ea typeface="BIZ UDPゴシック" panose="020B0400000000000000" pitchFamily="50" charset="-128"/>
                        </a:rPr>
                        <a:t>Ranking of the most attractive prefectures</a:t>
                      </a:r>
                      <a:endParaRPr kumimoji="1" lang="en-US" sz="900" b="1" noProof="0" dirty="0">
                        <a:solidFill>
                          <a:schemeClr val="tx1"/>
                        </a:solidFill>
                        <a:latin typeface="BIZ UDPゴシック" panose="020B0400000000000000" pitchFamily="50" charset="-128"/>
                        <a:ea typeface="BIZ UDPゴシック" panose="020B0400000000000000" pitchFamily="50" charset="-128"/>
                      </a:endParaRPr>
                    </a:p>
                    <a:p>
                      <a:pPr algn="l" rtl="0"/>
                      <a:r>
                        <a:rPr lang="en-US" sz="700" b="0" noProof="0" dirty="0">
                          <a:solidFill>
                            <a:schemeClr val="tx1"/>
                          </a:solidFill>
                          <a:latin typeface="BIZ UDPゴシック" panose="020B0400000000000000" pitchFamily="50" charset="-128"/>
                          <a:ea typeface="BIZ UDPゴシック" panose="020B0400000000000000" pitchFamily="50" charset="-128"/>
                        </a:rPr>
                        <a:t> (Brand Research Institute, Inc.)</a:t>
                      </a:r>
                      <a:endParaRPr kumimoji="1" lang="en-US" sz="900" b="0" noProof="0" dirty="0">
                        <a:solidFill>
                          <a:schemeClr val="tx1"/>
                        </a:solidFill>
                        <a:latin typeface="BIZ UDPゴシック" panose="020B0400000000000000" pitchFamily="50" charset="-128"/>
                        <a:ea typeface="BIZ UDPゴシック" panose="020B0400000000000000" pitchFamily="50" charset="-128"/>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b="0" i="0" u="none" strike="noStrike" kern="1200" cap="none" spc="0" normalizeH="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a:t>
                      </a:r>
                      <a:r>
                        <a:rPr lang="en-US" sz="900" b="1" i="0" u="none" strike="noStrike" kern="1200" cap="none" spc="0" normalizeH="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rPr>
                        <a:t>7th place </a:t>
                      </a:r>
                      <a:r>
                        <a:rPr lang="en-US" sz="700" b="0" i="0" u="none" strike="noStrike" kern="1200" cap="none" spc="0" normalizeH="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(2024)</a:t>
                      </a:r>
                      <a:endParaRPr kumimoji="1" lang="en-US" sz="7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sz="1000" b="0"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2250117"/>
                  </a:ext>
                </a:extLst>
              </a:tr>
              <a:tr h="133942">
                <a:tc>
                  <a:txBody>
                    <a:bodyPr/>
                    <a:lstStyle/>
                    <a:p>
                      <a:pPr algn="l" rtl="0"/>
                      <a:endParaRPr kumimoji="1" lang="en-US" sz="100" b="0" noProof="0" dirty="0">
                        <a:solidFill>
                          <a:schemeClr val="tx1"/>
                        </a:solidFill>
                        <a:latin typeface="BIZ UDPゴシック" panose="020B0400000000000000" pitchFamily="50" charset="-128"/>
                        <a:ea typeface="BIZ UDPゴシック" panose="020B0400000000000000" pitchFamily="50" charset="-128"/>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sz="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5826370"/>
                  </a:ext>
                </a:extLst>
              </a:tr>
              <a:tr h="441912">
                <a:tc>
                  <a:txBody>
                    <a:bodyPr/>
                    <a:lstStyle/>
                    <a:p>
                      <a:pPr algn="l" rtl="0"/>
                      <a:r>
                        <a:rPr lang="en-US" sz="900" b="1" strike="noStrike" kern="1200" cap="none" spc="0" normalizeH="0" noProof="0" dirty="0">
                          <a:ln>
                            <a:noFill/>
                          </a:ln>
                          <a:solidFill>
                            <a:schemeClr val="tx1"/>
                          </a:solidFill>
                          <a:effectLst/>
                          <a:uLnTx/>
                          <a:uFill>
                            <a:solidFill>
                              <a:schemeClr val="accent1"/>
                            </a:solidFill>
                          </a:uFill>
                          <a:latin typeface="BIZ UDPゴシック" panose="020B0400000000000000" pitchFamily="50" charset="-128"/>
                          <a:ea typeface="BIZ UDPゴシック" panose="020B0400000000000000" pitchFamily="50" charset="-128"/>
                        </a:rPr>
                        <a:t>Ranking of the world’s most livable cities</a:t>
                      </a:r>
                      <a:endParaRPr kumimoji="1" lang="en-US" sz="900" b="1" strike="noStrike" kern="1200" cap="none" spc="0" normalizeH="0" baseline="0" noProof="0" dirty="0">
                        <a:ln>
                          <a:noFill/>
                        </a:ln>
                        <a:solidFill>
                          <a:schemeClr val="tx1"/>
                        </a:solidFill>
                        <a:effectLst/>
                        <a:uLnTx/>
                        <a:uFill>
                          <a:solidFill>
                            <a:schemeClr val="accent1"/>
                          </a:solidFill>
                        </a:uFill>
                        <a:latin typeface="BIZ UDPゴシック" panose="020B0400000000000000" pitchFamily="50" charset="-128"/>
                        <a:ea typeface="BIZ UDPゴシック" panose="020B0400000000000000" pitchFamily="50" charset="-128"/>
                      </a:endParaRPr>
                    </a:p>
                    <a:p>
                      <a:pPr algn="l" rtl="0"/>
                      <a:r>
                        <a:rPr lang="en-US" sz="700" b="0" strike="noStrike" kern="1200" cap="none" spc="0" normalizeH="0" noProof="0" dirty="0">
                          <a:ln>
                            <a:noFill/>
                          </a:ln>
                          <a:solidFill>
                            <a:schemeClr val="tx1"/>
                          </a:solidFill>
                          <a:effectLst/>
                          <a:uLnTx/>
                          <a:uFill>
                            <a:solidFill>
                              <a:schemeClr val="accent1"/>
                            </a:solidFill>
                          </a:uFill>
                          <a:latin typeface="BIZ UDPゴシック" panose="020B0400000000000000" pitchFamily="50" charset="-128"/>
                          <a:ea typeface="BIZ UDPゴシック" panose="020B0400000000000000" pitchFamily="50" charset="-128"/>
                        </a:rPr>
                        <a:t> (The Economist (British))</a:t>
                      </a:r>
                      <a:endParaRPr kumimoji="1" lang="en-US" sz="800" b="0" noProof="0" dirty="0">
                        <a:solidFill>
                          <a:schemeClr val="tx1"/>
                        </a:solidFill>
                        <a:latin typeface="BIZ UDPゴシック" panose="020B0400000000000000" pitchFamily="50" charset="-128"/>
                        <a:ea typeface="BIZ UDPゴシック" panose="020B0400000000000000" pitchFamily="50" charset="-128"/>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r>
                        <a:rPr lang="en-US" sz="700" b="0" u="none" noProof="0" dirty="0">
                          <a:solidFill>
                            <a:schemeClr val="tx1"/>
                          </a:solidFill>
                          <a:latin typeface="BIZ UDPゴシック" panose="020B0400000000000000" pitchFamily="50" charset="-128"/>
                          <a:ea typeface="BIZ UDPゴシック" panose="020B0400000000000000" pitchFamily="50" charset="-128"/>
                        </a:rPr>
                        <a:t>: </a:t>
                      </a:r>
                      <a:r>
                        <a:rPr lang="en-US" sz="900" b="1" u="none" noProof="0" dirty="0">
                          <a:solidFill>
                            <a:srgbClr val="FF0000"/>
                          </a:solidFill>
                          <a:latin typeface="BIZ UDPゴシック" panose="020B0400000000000000" pitchFamily="50" charset="-128"/>
                          <a:ea typeface="BIZ UDPゴシック" panose="020B0400000000000000" pitchFamily="50" charset="-128"/>
                        </a:rPr>
                        <a:t>7th place </a:t>
                      </a:r>
                      <a:r>
                        <a:rPr lang="en-US" sz="700" b="0" u="none" noProof="0" dirty="0">
                          <a:solidFill>
                            <a:schemeClr val="tx1"/>
                          </a:solidFill>
                          <a:latin typeface="BIZ UDPゴシック" panose="020B0400000000000000" pitchFamily="50" charset="-128"/>
                          <a:ea typeface="BIZ UDPゴシック" panose="020B0400000000000000" pitchFamily="50" charset="-128"/>
                        </a:rPr>
                        <a:t>(2025)</a:t>
                      </a:r>
                      <a:endParaRPr kumimoji="1" lang="en-US" sz="700" b="0" u="none" noProof="0" dirty="0">
                        <a:solidFill>
                          <a:schemeClr val="tx1"/>
                        </a:solidFill>
                        <a:latin typeface="BIZ UDPゴシック" panose="020B0400000000000000" pitchFamily="50" charset="-128"/>
                        <a:ea typeface="BIZ UDPゴシック" panose="020B0400000000000000" pitchFamily="50" charset="-128"/>
                      </a:endParaRPr>
                    </a:p>
                    <a:p>
                      <a:pPr algn="l" rtl="0"/>
                      <a:endParaRPr kumimoji="1" lang="en-US" sz="900" b="0" u="sng" noProof="0" dirty="0">
                        <a:solidFill>
                          <a:schemeClr val="tx1"/>
                        </a:solidFill>
                        <a:latin typeface="BIZ UDPゴシック" panose="020B0400000000000000" pitchFamily="50" charset="-128"/>
                        <a:ea typeface="BIZ UDPゴシック" panose="020B0400000000000000" pitchFamily="50" charset="-128"/>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2744383"/>
                  </a:ext>
                </a:extLst>
              </a:tr>
            </a:tbl>
          </a:graphicData>
        </a:graphic>
      </p:graphicFrame>
      <p:pic>
        <p:nvPicPr>
          <p:cNvPr id="100" name="グラフィックス 99" descr="都市 単色塗りつぶし">
            <a:extLst>
              <a:ext uri="{FF2B5EF4-FFF2-40B4-BE49-F238E27FC236}">
                <a16:creationId xmlns:a16="http://schemas.microsoft.com/office/drawing/2014/main" id="{C0C9C408-76EB-496E-BD1A-593A23B7DE2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82625" y="1609387"/>
            <a:ext cx="252000" cy="252000"/>
          </a:xfrm>
          <a:prstGeom prst="rect">
            <a:avLst/>
          </a:prstGeom>
        </p:spPr>
      </p:pic>
      <p:pic>
        <p:nvPicPr>
          <p:cNvPr id="101" name="グラフィックス 100" descr="工場 単色塗りつぶし">
            <a:extLst>
              <a:ext uri="{FF2B5EF4-FFF2-40B4-BE49-F238E27FC236}">
                <a16:creationId xmlns:a16="http://schemas.microsoft.com/office/drawing/2014/main" id="{7F28C384-2090-4C41-94E1-5AE4BF49DD3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219068" y="1604252"/>
            <a:ext cx="252000" cy="252000"/>
          </a:xfrm>
          <a:prstGeom prst="rect">
            <a:avLst/>
          </a:prstGeom>
        </p:spPr>
      </p:pic>
      <p:pic>
        <p:nvPicPr>
          <p:cNvPr id="102" name="グラフィックス 101" descr="子供 単色塗りつぶし">
            <a:extLst>
              <a:ext uri="{FF2B5EF4-FFF2-40B4-BE49-F238E27FC236}">
                <a16:creationId xmlns:a16="http://schemas.microsoft.com/office/drawing/2014/main" id="{A5E618B3-B138-4447-9F9A-AC0B3B492AC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044881" y="1625586"/>
            <a:ext cx="252000" cy="252000"/>
          </a:xfrm>
          <a:prstGeom prst="rect">
            <a:avLst/>
          </a:prstGeom>
        </p:spPr>
      </p:pic>
      <p:sp>
        <p:nvSpPr>
          <p:cNvPr id="103" name="テキスト ボックス 121">
            <a:extLst>
              <a:ext uri="{FF2B5EF4-FFF2-40B4-BE49-F238E27FC236}">
                <a16:creationId xmlns:a16="http://schemas.microsoft.com/office/drawing/2014/main" id="{41825C68-8C58-4221-AA50-31F635E59C35}"/>
              </a:ext>
            </a:extLst>
          </p:cNvPr>
          <p:cNvSpPr txBox="1"/>
          <p:nvPr/>
        </p:nvSpPr>
        <p:spPr>
          <a:xfrm>
            <a:off x="2707905" y="6404726"/>
            <a:ext cx="436736" cy="1692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500" b="0" i="0" u="none" strike="noStrike" kern="1200" cap="none" spc="0" normalizeH="0" noProof="0" dirty="0">
                <a:ln>
                  <a:noFill/>
                </a:ln>
                <a:solidFill>
                  <a:prstClr val="black"/>
                </a:solidFill>
                <a:effectLst/>
                <a:uLnTx/>
                <a:uFillTx/>
                <a:ea typeface="Meiryo UI" panose="020B0604030504040204" pitchFamily="50" charset="-128"/>
                <a:cs typeface="+mn-cs"/>
              </a:rPr>
              <a:t>(FY)</a:t>
            </a:r>
            <a:endParaRPr kumimoji="0" lang="en-US" sz="500" b="0" i="0" u="none" strike="noStrike" kern="1200" cap="none" spc="0" normalizeH="0" baseline="0" noProof="0" dirty="0">
              <a:ln>
                <a:noFill/>
              </a:ln>
              <a:solidFill>
                <a:prstClr val="black"/>
              </a:solidFill>
              <a:effectLst/>
              <a:uLnTx/>
              <a:uFillTx/>
              <a:ea typeface="Meiryo UI" panose="020B0604030504040204" pitchFamily="50" charset="-128"/>
              <a:cs typeface="+mn-cs"/>
            </a:endParaRPr>
          </a:p>
        </p:txBody>
      </p:sp>
      <p:sp>
        <p:nvSpPr>
          <p:cNvPr id="47" name="テキスト ボックス 46">
            <a:extLst>
              <a:ext uri="{FF2B5EF4-FFF2-40B4-BE49-F238E27FC236}">
                <a16:creationId xmlns:a16="http://schemas.microsoft.com/office/drawing/2014/main" id="{9B41B30B-D775-498D-B13E-BD4B1C64C97A}"/>
              </a:ext>
            </a:extLst>
          </p:cNvPr>
          <p:cNvSpPr txBox="1"/>
          <p:nvPr/>
        </p:nvSpPr>
        <p:spPr>
          <a:xfrm>
            <a:off x="77796" y="53594"/>
            <a:ext cx="9906000" cy="461665"/>
          </a:xfrm>
          <a:prstGeom prst="rect">
            <a:avLst/>
          </a:prstGeom>
          <a:noFill/>
        </p:spPr>
        <p:txBody>
          <a:bodyPr wrap="square" rtlCol="0">
            <a:spAutoFit/>
          </a:bodyPr>
          <a:lstStyle>
            <a:defPPr>
              <a:defRPr lang="en-US"/>
            </a:defPPr>
            <a:lvl1pPr defTabSz="742950">
              <a:defRPr kumimoji="1" sz="2000">
                <a:solidFill>
                  <a:prstClr val="white"/>
                </a:solidFill>
                <a:latin typeface="HGS創英角ｺﾞｼｯｸUB" panose="020B0900000000000000" pitchFamily="50" charset="-128"/>
                <a:ea typeface="HGS創英角ｺﾞｼｯｸUB" panose="020B0900000000000000" pitchFamily="50" charset="-128"/>
              </a:defRPr>
            </a:lvl1pPr>
          </a:lstStyle>
          <a:p>
            <a:pPr rtl="0"/>
            <a:r>
              <a:rPr lang="en-US" sz="2400" b="1" noProof="0" dirty="0">
                <a:latin typeface="+mn-lt"/>
              </a:rPr>
              <a:t>3. (2) Current Status Based on Our Initiatives (Key Points)</a:t>
            </a:r>
          </a:p>
        </p:txBody>
      </p:sp>
      <p:graphicFrame>
        <p:nvGraphicFramePr>
          <p:cNvPr id="48" name="グラフ 47">
            <a:extLst>
              <a:ext uri="{FF2B5EF4-FFF2-40B4-BE49-F238E27FC236}">
                <a16:creationId xmlns:a16="http://schemas.microsoft.com/office/drawing/2014/main" id="{3D13E5B8-47EB-49FE-A221-1C10B438DE0B}"/>
              </a:ext>
            </a:extLst>
          </p:cNvPr>
          <p:cNvGraphicFramePr>
            <a:graphicFrameLocks/>
          </p:cNvGraphicFramePr>
          <p:nvPr>
            <p:extLst>
              <p:ext uri="{D42A27DB-BD31-4B8C-83A1-F6EECF244321}">
                <p14:modId xmlns:p14="http://schemas.microsoft.com/office/powerpoint/2010/main" val="4175671894"/>
              </p:ext>
            </p:extLst>
          </p:nvPr>
        </p:nvGraphicFramePr>
        <p:xfrm>
          <a:off x="6693603" y="4959005"/>
          <a:ext cx="3031242" cy="1811015"/>
        </p:xfrm>
        <a:graphic>
          <a:graphicData uri="http://schemas.openxmlformats.org/drawingml/2006/chart">
            <c:chart xmlns:c="http://schemas.openxmlformats.org/drawingml/2006/chart" xmlns:r="http://schemas.openxmlformats.org/officeDocument/2006/relationships" r:id="rId10"/>
          </a:graphicData>
        </a:graphic>
      </p:graphicFrame>
      <p:sp>
        <p:nvSpPr>
          <p:cNvPr id="4" name="正方形/長方形 3">
            <a:extLst>
              <a:ext uri="{FF2B5EF4-FFF2-40B4-BE49-F238E27FC236}">
                <a16:creationId xmlns:a16="http://schemas.microsoft.com/office/drawing/2014/main" id="{6A977D8E-186F-4BA1-9860-352123D3D29F}"/>
              </a:ext>
            </a:extLst>
          </p:cNvPr>
          <p:cNvSpPr/>
          <p:nvPr/>
        </p:nvSpPr>
        <p:spPr>
          <a:xfrm>
            <a:off x="7276114" y="5472324"/>
            <a:ext cx="516407" cy="145190"/>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700" b="1" noProof="0" dirty="0">
                <a:solidFill>
                  <a:srgbClr val="00B050"/>
                </a:solidFill>
                <a:ea typeface="BIZ UDPゴシック" panose="020B0400000000000000" pitchFamily="50" charset="-128"/>
              </a:rPr>
              <a:t>Tokyo</a:t>
            </a:r>
          </a:p>
        </p:txBody>
      </p:sp>
      <p:sp>
        <p:nvSpPr>
          <p:cNvPr id="51" name="正方形/長方形 50">
            <a:extLst>
              <a:ext uri="{FF2B5EF4-FFF2-40B4-BE49-F238E27FC236}">
                <a16:creationId xmlns:a16="http://schemas.microsoft.com/office/drawing/2014/main" id="{F86B5728-7D01-40AB-B4DD-056D340E29BB}"/>
              </a:ext>
            </a:extLst>
          </p:cNvPr>
          <p:cNvSpPr/>
          <p:nvPr/>
        </p:nvSpPr>
        <p:spPr>
          <a:xfrm>
            <a:off x="7395633" y="5033886"/>
            <a:ext cx="1625198" cy="145190"/>
          </a:xfrm>
          <a:prstGeom prst="rect">
            <a:avLst/>
          </a:prstGeom>
          <a:noFill/>
          <a:ln w="63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500" b="1" noProof="0" dirty="0">
                <a:solidFill>
                  <a:schemeClr val="tx1"/>
                </a:solidFill>
                <a:ea typeface="BIZ UDPゴシック" panose="020B0400000000000000" pitchFamily="50" charset="-128"/>
              </a:rPr>
              <a:t>Line graph: Compensation per employee (left axis)</a:t>
            </a:r>
          </a:p>
        </p:txBody>
      </p:sp>
      <p:sp>
        <p:nvSpPr>
          <p:cNvPr id="52" name="正方形/長方形 51">
            <a:extLst>
              <a:ext uri="{FF2B5EF4-FFF2-40B4-BE49-F238E27FC236}">
                <a16:creationId xmlns:a16="http://schemas.microsoft.com/office/drawing/2014/main" id="{CE8A092C-CE5C-410C-92BD-A3B72F866336}"/>
              </a:ext>
            </a:extLst>
          </p:cNvPr>
          <p:cNvSpPr/>
          <p:nvPr/>
        </p:nvSpPr>
        <p:spPr>
          <a:xfrm>
            <a:off x="7293317" y="5950663"/>
            <a:ext cx="482000" cy="14519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ts val="700"/>
              </a:lnSpc>
            </a:pPr>
            <a:r>
              <a:rPr lang="en-US" sz="700" b="1" noProof="0" dirty="0">
                <a:solidFill>
                  <a:srgbClr val="FF0000"/>
                </a:solidFill>
                <a:ea typeface="BIZ UDPゴシック" panose="020B0400000000000000" pitchFamily="50" charset="-128"/>
              </a:rPr>
              <a:t>Osaka Pref.</a:t>
            </a:r>
          </a:p>
        </p:txBody>
      </p:sp>
      <p:sp>
        <p:nvSpPr>
          <p:cNvPr id="54" name="正方形/長方形 53">
            <a:extLst>
              <a:ext uri="{FF2B5EF4-FFF2-40B4-BE49-F238E27FC236}">
                <a16:creationId xmlns:a16="http://schemas.microsoft.com/office/drawing/2014/main" id="{C37EB80E-0342-4107-8E7E-5148A8519984}"/>
              </a:ext>
            </a:extLst>
          </p:cNvPr>
          <p:cNvSpPr/>
          <p:nvPr/>
        </p:nvSpPr>
        <p:spPr>
          <a:xfrm>
            <a:off x="7293317" y="6285199"/>
            <a:ext cx="482000" cy="14519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ts val="700"/>
              </a:lnSpc>
            </a:pPr>
            <a:r>
              <a:rPr lang="en-US" sz="700" b="1" noProof="0" dirty="0">
                <a:solidFill>
                  <a:schemeClr val="bg1">
                    <a:lumMod val="50000"/>
                  </a:schemeClr>
                </a:solidFill>
                <a:ea typeface="BIZ UDPゴシック" panose="020B0400000000000000" pitchFamily="50" charset="-128"/>
              </a:rPr>
              <a:t>Nationwide</a:t>
            </a:r>
          </a:p>
        </p:txBody>
      </p:sp>
      <p:sp>
        <p:nvSpPr>
          <p:cNvPr id="55" name="正方形/長方形 54">
            <a:extLst>
              <a:ext uri="{FF2B5EF4-FFF2-40B4-BE49-F238E27FC236}">
                <a16:creationId xmlns:a16="http://schemas.microsoft.com/office/drawing/2014/main" id="{AEAC51D8-FE9E-4332-975B-53D0C43D4358}"/>
              </a:ext>
            </a:extLst>
          </p:cNvPr>
          <p:cNvSpPr/>
          <p:nvPr/>
        </p:nvSpPr>
        <p:spPr>
          <a:xfrm>
            <a:off x="7726743" y="6388215"/>
            <a:ext cx="1152000" cy="145190"/>
          </a:xfrm>
          <a:prstGeom prst="rect">
            <a:avLst/>
          </a:prstGeom>
          <a:solidFill>
            <a:schemeClr val="bg1"/>
          </a:solidFill>
          <a:ln w="635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500" b="1" noProof="0" dirty="0">
                <a:solidFill>
                  <a:schemeClr val="accent1"/>
                </a:solidFill>
                <a:ea typeface="BIZ UDPゴシック" panose="020B0400000000000000" pitchFamily="50" charset="-128"/>
              </a:rPr>
              <a:t>Bar graph: Number of employees (Osaka Prefecture, right axis)</a:t>
            </a:r>
          </a:p>
        </p:txBody>
      </p:sp>
      <p:sp>
        <p:nvSpPr>
          <p:cNvPr id="56" name="テキスト ボックス 30">
            <a:extLst>
              <a:ext uri="{FF2B5EF4-FFF2-40B4-BE49-F238E27FC236}">
                <a16:creationId xmlns:a16="http://schemas.microsoft.com/office/drawing/2014/main" id="{C2058292-9BFC-458E-A52A-73654114955E}"/>
              </a:ext>
            </a:extLst>
          </p:cNvPr>
          <p:cNvSpPr txBox="1"/>
          <p:nvPr/>
        </p:nvSpPr>
        <p:spPr>
          <a:xfrm>
            <a:off x="6643518" y="4903587"/>
            <a:ext cx="763053" cy="20005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noProof="0" dirty="0">
                <a:solidFill>
                  <a:schemeClr val="tx1">
                    <a:lumMod val="75000"/>
                    <a:lumOff val="25000"/>
                  </a:schemeClr>
                </a:solidFill>
                <a:ea typeface="Meiryo UI" panose="020B0604030504040204" pitchFamily="50" charset="-128"/>
              </a:rPr>
              <a:t>(Thousand yen)</a:t>
            </a:r>
            <a:endParaRPr kumimoji="1" lang="en-US" sz="700" b="0" i="0" u="none" strike="noStrike" kern="1200" cap="none" spc="0" normalizeH="0" baseline="0" noProof="0" dirty="0">
              <a:ln>
                <a:noFill/>
              </a:ln>
              <a:solidFill>
                <a:schemeClr val="tx1">
                  <a:lumMod val="75000"/>
                  <a:lumOff val="25000"/>
                </a:schemeClr>
              </a:solidFill>
              <a:effectLst/>
              <a:uLnTx/>
              <a:uFillTx/>
              <a:ea typeface="Meiryo UI" panose="020B0604030504040204" pitchFamily="50" charset="-128"/>
            </a:endParaRPr>
          </a:p>
        </p:txBody>
      </p:sp>
      <p:sp>
        <p:nvSpPr>
          <p:cNvPr id="57" name="テキスト ボックス 30">
            <a:extLst>
              <a:ext uri="{FF2B5EF4-FFF2-40B4-BE49-F238E27FC236}">
                <a16:creationId xmlns:a16="http://schemas.microsoft.com/office/drawing/2014/main" id="{07E92E3C-A5F1-4CF7-8AD2-A59BB952E3C2}"/>
              </a:ext>
            </a:extLst>
          </p:cNvPr>
          <p:cNvSpPr txBox="1"/>
          <p:nvPr/>
        </p:nvSpPr>
        <p:spPr>
          <a:xfrm>
            <a:off x="9093201" y="4918977"/>
            <a:ext cx="690194" cy="18466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600" b="0" i="0" u="none" strike="noStrike" kern="1200" cap="none" spc="0" normalizeH="0" noProof="0" dirty="0">
                <a:ln>
                  <a:noFill/>
                </a:ln>
                <a:solidFill>
                  <a:prstClr val="black"/>
                </a:solidFill>
                <a:effectLst/>
                <a:uLnTx/>
                <a:uFillTx/>
                <a:ea typeface="Meiryo UI" panose="020B0604030504040204" pitchFamily="50" charset="-128"/>
                <a:cs typeface="+mn-cs"/>
              </a:rPr>
              <a:t>(10,000 people)</a:t>
            </a:r>
            <a:endParaRPr kumimoji="1" lang="en-US" sz="600" b="0" i="0" u="none" strike="noStrike" kern="1200" cap="none" spc="0" normalizeH="0" baseline="0" noProof="0" dirty="0">
              <a:ln>
                <a:noFill/>
              </a:ln>
              <a:solidFill>
                <a:prstClr val="black"/>
              </a:solidFill>
              <a:effectLst/>
              <a:uLnTx/>
              <a:uFillTx/>
              <a:ea typeface="Meiryo UI" panose="020B0604030504040204" pitchFamily="50" charset="-128"/>
              <a:cs typeface="+mn-cs"/>
            </a:endParaRPr>
          </a:p>
        </p:txBody>
      </p:sp>
      <p:sp>
        <p:nvSpPr>
          <p:cNvPr id="61" name="テキスト ボックス 60">
            <a:extLst>
              <a:ext uri="{FF2B5EF4-FFF2-40B4-BE49-F238E27FC236}">
                <a16:creationId xmlns:a16="http://schemas.microsoft.com/office/drawing/2014/main" id="{BE9EEEAC-E073-408D-990F-26FF24BC063C}"/>
              </a:ext>
            </a:extLst>
          </p:cNvPr>
          <p:cNvSpPr txBox="1"/>
          <p:nvPr/>
        </p:nvSpPr>
        <p:spPr>
          <a:xfrm>
            <a:off x="7315615" y="4491588"/>
            <a:ext cx="2514600" cy="221471"/>
          </a:xfrm>
          <a:prstGeom prst="rect">
            <a:avLst/>
          </a:prstGeom>
          <a:noFill/>
        </p:spPr>
        <p:txBody>
          <a:bodyPr wrap="square" rtlCol="0">
            <a:spAutoFit/>
          </a:bodyPr>
          <a:lstStyle/>
          <a:p>
            <a:pPr marL="0" marR="0" lvl="0" indent="0" algn="l" defTabSz="457200" rtl="0" eaLnBrk="1" fontAlgn="auto" latinLnBrk="0" hangingPunct="1">
              <a:lnSpc>
                <a:spcPts val="500"/>
              </a:lnSpc>
              <a:spcBef>
                <a:spcPts val="0"/>
              </a:spcBef>
              <a:spcAft>
                <a:spcPts val="0"/>
              </a:spcAft>
              <a:buClrTx/>
              <a:buSzTx/>
              <a:buFontTx/>
              <a:buNone/>
              <a:tabLst/>
              <a:defRPr/>
            </a:pPr>
            <a:r>
              <a:rPr lang="en-US" sz="500" b="0" i="0" u="none" strike="noStrike" kern="1200" cap="none" spc="0" normalizeH="0" noProof="0" dirty="0">
                <a:ln>
                  <a:noFill/>
                </a:ln>
                <a:solidFill>
                  <a:prstClr val="black"/>
                </a:solidFill>
                <a:effectLst/>
                <a:uLnTx/>
                <a:uFillTx/>
                <a:ea typeface="BIZ UDPゴシック" panose="020B0400000000000000" pitchFamily="50" charset="-128"/>
                <a:cs typeface="+mn-cs"/>
              </a:rPr>
              <a:t>Source: “Report on Internal Migration in Japan Derived from the Basic Resident Registers” by Ministry of Internal Affairs and Communications </a:t>
            </a:r>
            <a:endParaRPr kumimoji="0" lang="en-US" sz="5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p:txBody>
      </p:sp>
      <p:sp>
        <p:nvSpPr>
          <p:cNvPr id="66" name="テキスト ボックス 65">
            <a:extLst>
              <a:ext uri="{FF2B5EF4-FFF2-40B4-BE49-F238E27FC236}">
                <a16:creationId xmlns:a16="http://schemas.microsoft.com/office/drawing/2014/main" id="{467F95AA-C8C1-46A6-9FF5-692B579D6983}"/>
              </a:ext>
            </a:extLst>
          </p:cNvPr>
          <p:cNvSpPr txBox="1"/>
          <p:nvPr/>
        </p:nvSpPr>
        <p:spPr>
          <a:xfrm>
            <a:off x="87162" y="4510404"/>
            <a:ext cx="3201181" cy="169277"/>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500" b="0" i="0" u="none" strike="noStrike" kern="1200" cap="none" spc="0" normalizeH="0" noProof="0" dirty="0">
                <a:ln>
                  <a:noFill/>
                </a:ln>
                <a:solidFill>
                  <a:prstClr val="black"/>
                </a:solidFill>
                <a:effectLst/>
                <a:uLnTx/>
                <a:uFillTx/>
                <a:ea typeface="BIZ UDPゴシック" panose="020B0400000000000000" pitchFamily="50" charset="-128"/>
                <a:cs typeface="+mn-cs"/>
              </a:rPr>
              <a:t>Source: “System of Prefectural Accounts” by Osaka Prefecture, “System of National Accounts” by Cabinet Office</a:t>
            </a:r>
            <a:endParaRPr kumimoji="0" lang="en-US" sz="500" b="0" i="0" u="none" strike="noStrike" kern="1200" cap="none" spc="0" normalizeH="0" baseline="0" noProof="0" dirty="0">
              <a:ln>
                <a:noFill/>
              </a:ln>
              <a:solidFill>
                <a:prstClr val="black"/>
              </a:solidFill>
              <a:effectLst/>
              <a:uLnTx/>
              <a:uFillTx/>
              <a:ea typeface="BIZ UDPゴシック" panose="020B0400000000000000" pitchFamily="50" charset="-128"/>
              <a:cs typeface="+mn-cs"/>
            </a:endParaRPr>
          </a:p>
        </p:txBody>
      </p:sp>
      <p:sp>
        <p:nvSpPr>
          <p:cNvPr id="98" name="テキスト ボックス 97">
            <a:extLst>
              <a:ext uri="{FF2B5EF4-FFF2-40B4-BE49-F238E27FC236}">
                <a16:creationId xmlns:a16="http://schemas.microsoft.com/office/drawing/2014/main" id="{BE3AAED1-F365-4506-831D-3CBCEF96B4D8}"/>
              </a:ext>
            </a:extLst>
          </p:cNvPr>
          <p:cNvSpPr txBox="1"/>
          <p:nvPr/>
        </p:nvSpPr>
        <p:spPr>
          <a:xfrm>
            <a:off x="3342318" y="4510588"/>
            <a:ext cx="1789351" cy="221471"/>
          </a:xfrm>
          <a:prstGeom prst="rect">
            <a:avLst/>
          </a:prstGeom>
          <a:noFill/>
        </p:spPr>
        <p:txBody>
          <a:bodyPr wrap="square" rtlCol="0">
            <a:spAutoFit/>
          </a:bodyPr>
          <a:lstStyle>
            <a:defPPr>
              <a:defRPr lang="en-US"/>
            </a:defPPr>
            <a:lvl1pPr marR="0" lvl="0" indent="0" defTabSz="914400" fontAlgn="auto">
              <a:lnSpc>
                <a:spcPct val="100000"/>
              </a:lnSpc>
              <a:spcBef>
                <a:spcPts val="0"/>
              </a:spcBef>
              <a:spcAft>
                <a:spcPts val="0"/>
              </a:spcAft>
              <a:buClrTx/>
              <a:buSzTx/>
              <a:buFontTx/>
              <a:buNone/>
              <a:tabLst/>
              <a:defRPr kumimoji="1" sz="500" b="0" i="0" u="none" strike="noStrike" cap="none" spc="0" normalizeH="0" baseline="0">
                <a:ln>
                  <a:noFill/>
                </a:ln>
                <a:solidFill>
                  <a:prstClr val="black"/>
                </a:solidFill>
                <a:effectLst/>
                <a:uLnTx/>
                <a:uFillTx/>
                <a:latin typeface="BIZ UDPゴシック" panose="020B0400000000000000" pitchFamily="50" charset="-128"/>
                <a:ea typeface="BIZ UDPゴシック" panose="020B0400000000000000" pitchFamily="50" charset="-128"/>
              </a:defRPr>
            </a:lvl1pPr>
          </a:lstStyle>
          <a:p>
            <a:pPr rtl="0">
              <a:lnSpc>
                <a:spcPts val="500"/>
              </a:lnSpc>
            </a:pPr>
            <a:r>
              <a:rPr lang="en-US" noProof="0" dirty="0">
                <a:latin typeface="+mn-lt"/>
              </a:rPr>
              <a:t>*The 2023 figures are reference values from April to December, excluding the COVID-19 period (January to March).</a:t>
            </a:r>
          </a:p>
        </p:txBody>
      </p:sp>
      <p:sp>
        <p:nvSpPr>
          <p:cNvPr id="70" name="スライド番号プレースホルダー 3">
            <a:extLst>
              <a:ext uri="{FF2B5EF4-FFF2-40B4-BE49-F238E27FC236}">
                <a16:creationId xmlns:a16="http://schemas.microsoft.com/office/drawing/2014/main" id="{8AFEC8B8-1EA2-4A3B-A1A8-E2F6824B5632}"/>
              </a:ext>
            </a:extLst>
          </p:cNvPr>
          <p:cNvSpPr>
            <a:spLocks noGrp="1"/>
          </p:cNvSpPr>
          <p:nvPr>
            <p:ph type="sldNum" sz="quarter" idx="12"/>
          </p:nvPr>
        </p:nvSpPr>
        <p:spPr>
          <a:xfrm>
            <a:off x="7769616" y="6471718"/>
            <a:ext cx="2228850" cy="365125"/>
          </a:xfrm>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en-US" sz="1200" b="0" i="0" u="none" strike="noStrike" kern="1200" cap="none" spc="0" normalizeH="0" baseline="0" noProof="0" smtClean="0">
                <a:ln>
                  <a:noFill/>
                </a:ln>
                <a:solidFill>
                  <a:prstClr val="black">
                    <a:tint val="75000"/>
                  </a:prstClr>
                </a:solidFill>
                <a:effectLst/>
                <a:uLnTx/>
                <a:uFillTx/>
                <a:latin typeface="+mn-lt"/>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1" lang="en-US" sz="1200" b="0" i="0" u="none" strike="noStrike" kern="1200" cap="none" spc="0" normalizeH="0" baseline="0" noProof="0" dirty="0">
              <a:ln>
                <a:noFill/>
              </a:ln>
              <a:solidFill>
                <a:prstClr val="black">
                  <a:tint val="75000"/>
                </a:prstClr>
              </a:solidFill>
              <a:effectLst/>
              <a:uLnTx/>
              <a:uFillTx/>
              <a:latin typeface="+mn-lt"/>
              <a:ea typeface="BIZ UDPゴシック" panose="020B0400000000000000" pitchFamily="50" charset="-128"/>
              <a:cs typeface="+mn-cs"/>
            </a:endParaRPr>
          </a:p>
        </p:txBody>
      </p:sp>
      <p:graphicFrame>
        <p:nvGraphicFramePr>
          <p:cNvPr id="3" name="グラフ 2">
            <a:extLst>
              <a:ext uri="{FF2B5EF4-FFF2-40B4-BE49-F238E27FC236}">
                <a16:creationId xmlns:a16="http://schemas.microsoft.com/office/drawing/2014/main" id="{E4482914-AED2-2B15-3CB0-81FF075288AB}"/>
              </a:ext>
            </a:extLst>
          </p:cNvPr>
          <p:cNvGraphicFramePr>
            <a:graphicFrameLocks/>
          </p:cNvGraphicFramePr>
          <p:nvPr>
            <p:extLst>
              <p:ext uri="{D42A27DB-BD31-4B8C-83A1-F6EECF244321}">
                <p14:modId xmlns:p14="http://schemas.microsoft.com/office/powerpoint/2010/main" val="1371805603"/>
              </p:ext>
            </p:extLst>
          </p:nvPr>
        </p:nvGraphicFramePr>
        <p:xfrm>
          <a:off x="6636095" y="2792707"/>
          <a:ext cx="3063600" cy="1761861"/>
        </p:xfrm>
        <a:graphic>
          <a:graphicData uri="http://schemas.openxmlformats.org/drawingml/2006/chart">
            <c:chart xmlns:c="http://schemas.openxmlformats.org/drawingml/2006/chart" xmlns:r="http://schemas.openxmlformats.org/officeDocument/2006/relationships" r:id="rId11"/>
          </a:graphicData>
        </a:graphic>
      </p:graphicFrame>
      <p:sp>
        <p:nvSpPr>
          <p:cNvPr id="5" name="テキスト ボックス 30">
            <a:extLst>
              <a:ext uri="{FF2B5EF4-FFF2-40B4-BE49-F238E27FC236}">
                <a16:creationId xmlns:a16="http://schemas.microsoft.com/office/drawing/2014/main" id="{95297439-22E6-1197-D403-22DCF10CAA5D}"/>
              </a:ext>
            </a:extLst>
          </p:cNvPr>
          <p:cNvSpPr txBox="1"/>
          <p:nvPr/>
        </p:nvSpPr>
        <p:spPr>
          <a:xfrm>
            <a:off x="7666666" y="2894444"/>
            <a:ext cx="419042" cy="88162"/>
          </a:xfrm>
          <a:prstGeom prst="rect">
            <a:avLst/>
          </a:prstGeom>
          <a:solidFill>
            <a:schemeClr val="bg1"/>
          </a:solidFill>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500" b="0" i="0" u="none" strike="noStrike" kern="1200" cap="none" spc="0" normalizeH="0" noProof="0" dirty="0">
                <a:ln>
                  <a:noFill/>
                </a:ln>
                <a:solidFill>
                  <a:prstClr val="black"/>
                </a:solidFill>
                <a:effectLst/>
                <a:uLnTx/>
                <a:uFillTx/>
                <a:ea typeface="Meiryo UI" panose="020B0604030504040204" pitchFamily="50" charset="-128"/>
                <a:cs typeface="+mn-cs"/>
              </a:rPr>
              <a:t>Miyagi Pref.</a:t>
            </a:r>
            <a:endParaRPr kumimoji="1" lang="en-US" sz="500" b="0" i="0" u="none" strike="noStrike" kern="1200" cap="none" spc="0" normalizeH="0" baseline="0" noProof="0" dirty="0">
              <a:ln>
                <a:noFill/>
              </a:ln>
              <a:solidFill>
                <a:prstClr val="black"/>
              </a:solidFill>
              <a:effectLst/>
              <a:uLnTx/>
              <a:uFillTx/>
              <a:ea typeface="Meiryo UI" panose="020B0604030504040204" pitchFamily="50" charset="-128"/>
              <a:cs typeface="+mn-cs"/>
            </a:endParaRPr>
          </a:p>
        </p:txBody>
      </p:sp>
      <p:sp>
        <p:nvSpPr>
          <p:cNvPr id="6" name="テキスト ボックス 30">
            <a:extLst>
              <a:ext uri="{FF2B5EF4-FFF2-40B4-BE49-F238E27FC236}">
                <a16:creationId xmlns:a16="http://schemas.microsoft.com/office/drawing/2014/main" id="{F5F04295-5D30-5AEE-7EE6-A9BD44980083}"/>
              </a:ext>
            </a:extLst>
          </p:cNvPr>
          <p:cNvSpPr txBox="1"/>
          <p:nvPr/>
        </p:nvSpPr>
        <p:spPr>
          <a:xfrm>
            <a:off x="7666666" y="2997162"/>
            <a:ext cx="419042" cy="76944"/>
          </a:xfrm>
          <a:prstGeom prst="rect">
            <a:avLst/>
          </a:prstGeom>
          <a:solidFill>
            <a:schemeClr val="bg1"/>
          </a:solidFill>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500" b="0" i="0" u="none" strike="noStrike" kern="1200" cap="none" spc="0" normalizeH="0" noProof="0" dirty="0">
                <a:ln>
                  <a:noFill/>
                </a:ln>
                <a:solidFill>
                  <a:prstClr val="black"/>
                </a:solidFill>
                <a:effectLst/>
                <a:uLnTx/>
                <a:uFillTx/>
                <a:ea typeface="Meiryo UI" panose="020B0604030504040204" pitchFamily="50" charset="-128"/>
                <a:cs typeface="+mn-cs"/>
              </a:rPr>
              <a:t>Hiroshima Pref.</a:t>
            </a:r>
            <a:endParaRPr kumimoji="1" lang="en-US" sz="500" b="0" i="0" u="none" strike="noStrike" kern="1200" cap="none" spc="0" normalizeH="0" baseline="0" noProof="0" dirty="0">
              <a:ln>
                <a:noFill/>
              </a:ln>
              <a:solidFill>
                <a:prstClr val="black"/>
              </a:solidFill>
              <a:effectLst/>
              <a:uLnTx/>
              <a:uFillTx/>
              <a:ea typeface="Meiryo UI" panose="020B0604030504040204" pitchFamily="50" charset="-128"/>
              <a:cs typeface="+mn-cs"/>
            </a:endParaRPr>
          </a:p>
        </p:txBody>
      </p:sp>
      <p:sp>
        <p:nvSpPr>
          <p:cNvPr id="7" name="テキスト ボックス 30">
            <a:extLst>
              <a:ext uri="{FF2B5EF4-FFF2-40B4-BE49-F238E27FC236}">
                <a16:creationId xmlns:a16="http://schemas.microsoft.com/office/drawing/2014/main" id="{7AA56AA9-F714-5EB5-0F27-00297423ECBD}"/>
              </a:ext>
            </a:extLst>
          </p:cNvPr>
          <p:cNvSpPr txBox="1"/>
          <p:nvPr/>
        </p:nvSpPr>
        <p:spPr>
          <a:xfrm>
            <a:off x="8409616" y="2900376"/>
            <a:ext cx="366084" cy="76944"/>
          </a:xfrm>
          <a:prstGeom prst="rect">
            <a:avLst/>
          </a:prstGeom>
          <a:solidFill>
            <a:schemeClr val="bg1"/>
          </a:solidFill>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500" b="0" i="0" u="none" strike="noStrike" kern="1200" cap="none" spc="0" normalizeH="0" noProof="0" dirty="0">
                <a:ln>
                  <a:noFill/>
                </a:ln>
                <a:solidFill>
                  <a:prstClr val="black"/>
                </a:solidFill>
                <a:effectLst/>
                <a:uLnTx/>
                <a:uFillTx/>
                <a:ea typeface="Meiryo UI" panose="020B0604030504040204" pitchFamily="50" charset="-128"/>
                <a:cs typeface="+mn-cs"/>
              </a:rPr>
              <a:t>Aichi Pref.</a:t>
            </a:r>
            <a:endParaRPr kumimoji="1" lang="en-US" sz="500" b="0" i="0" u="none" strike="noStrike" kern="1200" cap="none" spc="0" normalizeH="0" baseline="0" noProof="0" dirty="0">
              <a:ln>
                <a:noFill/>
              </a:ln>
              <a:solidFill>
                <a:prstClr val="black"/>
              </a:solidFill>
              <a:effectLst/>
              <a:uLnTx/>
              <a:uFillTx/>
              <a:ea typeface="Meiryo UI" panose="020B0604030504040204" pitchFamily="50" charset="-128"/>
              <a:cs typeface="+mn-cs"/>
            </a:endParaRPr>
          </a:p>
        </p:txBody>
      </p:sp>
      <p:sp>
        <p:nvSpPr>
          <p:cNvPr id="8" name="テキスト ボックス 30">
            <a:extLst>
              <a:ext uri="{FF2B5EF4-FFF2-40B4-BE49-F238E27FC236}">
                <a16:creationId xmlns:a16="http://schemas.microsoft.com/office/drawing/2014/main" id="{3ECEFDD5-0573-6715-03BB-38DA2F040F20}"/>
              </a:ext>
            </a:extLst>
          </p:cNvPr>
          <p:cNvSpPr txBox="1"/>
          <p:nvPr/>
        </p:nvSpPr>
        <p:spPr>
          <a:xfrm>
            <a:off x="8409616" y="2991876"/>
            <a:ext cx="366084" cy="76944"/>
          </a:xfrm>
          <a:prstGeom prst="rect">
            <a:avLst/>
          </a:prstGeom>
          <a:solidFill>
            <a:schemeClr val="bg1"/>
          </a:solidFill>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500" b="0" i="0" u="none" strike="noStrike" kern="1200" cap="none" spc="0" normalizeH="0" noProof="0" dirty="0">
                <a:ln>
                  <a:noFill/>
                </a:ln>
                <a:solidFill>
                  <a:prstClr val="black"/>
                </a:solidFill>
                <a:effectLst/>
                <a:uLnTx/>
                <a:uFillTx/>
                <a:ea typeface="Meiryo UI" panose="020B0604030504040204" pitchFamily="50" charset="-128"/>
                <a:cs typeface="+mn-cs"/>
              </a:rPr>
              <a:t>Fukuoka Pref.</a:t>
            </a:r>
            <a:endParaRPr kumimoji="1" lang="en-US" sz="500" b="0" i="0" u="none" strike="noStrike" kern="1200" cap="none" spc="0" normalizeH="0" baseline="0" noProof="0" dirty="0">
              <a:ln>
                <a:noFill/>
              </a:ln>
              <a:solidFill>
                <a:prstClr val="black"/>
              </a:solidFill>
              <a:effectLst/>
              <a:uLnTx/>
              <a:uFillTx/>
              <a:ea typeface="Meiryo UI" panose="020B0604030504040204" pitchFamily="50" charset="-128"/>
              <a:cs typeface="+mn-cs"/>
            </a:endParaRPr>
          </a:p>
        </p:txBody>
      </p:sp>
      <p:sp>
        <p:nvSpPr>
          <p:cNvPr id="9" name="テキスト ボックス 30">
            <a:extLst>
              <a:ext uri="{FF2B5EF4-FFF2-40B4-BE49-F238E27FC236}">
                <a16:creationId xmlns:a16="http://schemas.microsoft.com/office/drawing/2014/main" id="{D143D80C-A0CB-1662-99D7-2BC9648F688E}"/>
              </a:ext>
            </a:extLst>
          </p:cNvPr>
          <p:cNvSpPr txBox="1"/>
          <p:nvPr/>
        </p:nvSpPr>
        <p:spPr>
          <a:xfrm>
            <a:off x="9153043" y="2892953"/>
            <a:ext cx="366084" cy="76944"/>
          </a:xfrm>
          <a:prstGeom prst="rect">
            <a:avLst/>
          </a:prstGeom>
          <a:solidFill>
            <a:schemeClr val="bg1"/>
          </a:solidFill>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500" b="0" i="0" u="none" strike="noStrike" kern="1200" cap="none" spc="0" normalizeH="0" noProof="0" dirty="0">
                <a:ln>
                  <a:noFill/>
                </a:ln>
                <a:solidFill>
                  <a:prstClr val="black"/>
                </a:solidFill>
                <a:effectLst/>
                <a:uLnTx/>
                <a:uFillTx/>
                <a:ea typeface="Meiryo UI" panose="020B0604030504040204" pitchFamily="50" charset="-128"/>
                <a:cs typeface="+mn-cs"/>
              </a:rPr>
              <a:t>Osaka Pref.</a:t>
            </a:r>
            <a:endParaRPr kumimoji="1" lang="en-US" sz="500" b="0" i="0" u="none" strike="noStrike" kern="1200" cap="none" spc="0" normalizeH="0" baseline="0" noProof="0" dirty="0">
              <a:ln>
                <a:noFill/>
              </a:ln>
              <a:solidFill>
                <a:prstClr val="black"/>
              </a:solidFill>
              <a:effectLst/>
              <a:uLnTx/>
              <a:uFillTx/>
              <a:ea typeface="Meiryo UI" panose="020B0604030504040204" pitchFamily="50" charset="-128"/>
              <a:cs typeface="+mn-cs"/>
            </a:endParaRPr>
          </a:p>
        </p:txBody>
      </p:sp>
      <p:sp>
        <p:nvSpPr>
          <p:cNvPr id="10" name="テキスト ボックス 30">
            <a:extLst>
              <a:ext uri="{FF2B5EF4-FFF2-40B4-BE49-F238E27FC236}">
                <a16:creationId xmlns:a16="http://schemas.microsoft.com/office/drawing/2014/main" id="{9A94E0C6-36AF-BFD8-B29B-E0BECCC838E0}"/>
              </a:ext>
            </a:extLst>
          </p:cNvPr>
          <p:cNvSpPr txBox="1"/>
          <p:nvPr/>
        </p:nvSpPr>
        <p:spPr>
          <a:xfrm>
            <a:off x="3754471" y="3371379"/>
            <a:ext cx="546746" cy="133896"/>
          </a:xfrm>
          <a:prstGeom prst="rect">
            <a:avLst/>
          </a:prstGeom>
          <a:solidFill>
            <a:schemeClr val="bg1"/>
          </a:solidFill>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1" i="0" u="none" strike="noStrike" kern="1200" cap="none" spc="0" normalizeH="0" noProof="0" dirty="0">
                <a:ln>
                  <a:noFill/>
                </a:ln>
                <a:solidFill>
                  <a:srgbClr val="FF0000"/>
                </a:solidFill>
                <a:effectLst/>
                <a:uLnTx/>
                <a:uFillTx/>
                <a:ea typeface="Meiryo UI" panose="020B0604030504040204" pitchFamily="50" charset="-128"/>
                <a:cs typeface="+mn-cs"/>
              </a:rPr>
              <a:t>10.57 million</a:t>
            </a:r>
            <a:endParaRPr kumimoji="1" lang="en-US" sz="700" b="1" i="0" u="none" strike="noStrike" kern="1200" cap="none" spc="0" normalizeH="0" baseline="0" noProof="0" dirty="0">
              <a:ln>
                <a:noFill/>
              </a:ln>
              <a:solidFill>
                <a:srgbClr val="FF0000"/>
              </a:solidFill>
              <a:effectLst/>
              <a:uLnTx/>
              <a:uFillTx/>
              <a:ea typeface="Meiryo UI" panose="020B0604030504040204" pitchFamily="50" charset="-128"/>
              <a:cs typeface="+mn-cs"/>
            </a:endParaRPr>
          </a:p>
        </p:txBody>
      </p:sp>
      <p:sp>
        <p:nvSpPr>
          <p:cNvPr id="11" name="テキスト ボックス 30">
            <a:extLst>
              <a:ext uri="{FF2B5EF4-FFF2-40B4-BE49-F238E27FC236}">
                <a16:creationId xmlns:a16="http://schemas.microsoft.com/office/drawing/2014/main" id="{3C33AAFE-1B7A-58BB-CE7D-ADFFB6C517DE}"/>
              </a:ext>
            </a:extLst>
          </p:cNvPr>
          <p:cNvSpPr txBox="1"/>
          <p:nvPr/>
        </p:nvSpPr>
        <p:spPr>
          <a:xfrm>
            <a:off x="4133851" y="3096331"/>
            <a:ext cx="514164" cy="95048"/>
          </a:xfrm>
          <a:prstGeom prst="rect">
            <a:avLst/>
          </a:prstGeom>
          <a:solidFill>
            <a:schemeClr val="bg1"/>
          </a:solidFill>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1" i="0" u="none" strike="noStrike" kern="1200" cap="none" spc="0" normalizeH="0" noProof="0" dirty="0">
                <a:ln>
                  <a:noFill/>
                </a:ln>
                <a:solidFill>
                  <a:srgbClr val="FF0000"/>
                </a:solidFill>
                <a:effectLst/>
                <a:uLnTx/>
                <a:uFillTx/>
                <a:ea typeface="Meiryo UI" panose="020B0604030504040204" pitchFamily="50" charset="-128"/>
                <a:cs typeface="+mn-cs"/>
              </a:rPr>
              <a:t>11.53 million</a:t>
            </a:r>
            <a:endParaRPr kumimoji="1" lang="en-US" sz="700" b="1" i="0" u="none" strike="noStrike" kern="1200" cap="none" spc="0" normalizeH="0" baseline="0" noProof="0" dirty="0">
              <a:ln>
                <a:noFill/>
              </a:ln>
              <a:solidFill>
                <a:srgbClr val="FF0000"/>
              </a:solidFill>
              <a:effectLst/>
              <a:uLnTx/>
              <a:uFillTx/>
              <a:ea typeface="Meiryo UI" panose="020B0604030504040204" pitchFamily="50" charset="-128"/>
              <a:cs typeface="+mn-cs"/>
            </a:endParaRPr>
          </a:p>
        </p:txBody>
      </p:sp>
      <p:sp>
        <p:nvSpPr>
          <p:cNvPr id="12" name="テキスト ボックス 30">
            <a:extLst>
              <a:ext uri="{FF2B5EF4-FFF2-40B4-BE49-F238E27FC236}">
                <a16:creationId xmlns:a16="http://schemas.microsoft.com/office/drawing/2014/main" id="{B346A290-64B2-629D-F170-2D07797A32A6}"/>
              </a:ext>
            </a:extLst>
          </p:cNvPr>
          <p:cNvSpPr txBox="1"/>
          <p:nvPr/>
        </p:nvSpPr>
        <p:spPr>
          <a:xfrm>
            <a:off x="5988038" y="2823339"/>
            <a:ext cx="514164" cy="119886"/>
          </a:xfrm>
          <a:prstGeom prst="rect">
            <a:avLst/>
          </a:prstGeom>
          <a:solidFill>
            <a:schemeClr val="bg1"/>
          </a:solidFill>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1" i="0" u="none" strike="noStrike" kern="1200" cap="none" spc="0" normalizeH="0" noProof="0" dirty="0">
                <a:ln>
                  <a:noFill/>
                </a:ln>
                <a:solidFill>
                  <a:srgbClr val="FF0000"/>
                </a:solidFill>
                <a:effectLst/>
                <a:uLnTx/>
                <a:uFillTx/>
                <a:ea typeface="Meiryo UI" panose="020B0604030504040204" pitchFamily="50" charset="-128"/>
                <a:cs typeface="+mn-cs"/>
              </a:rPr>
              <a:t>14.09 million</a:t>
            </a:r>
            <a:endParaRPr kumimoji="1" lang="en-US" sz="700" b="1" i="0" u="none" strike="noStrike" kern="1200" cap="none" spc="0" normalizeH="0" baseline="0" noProof="0" dirty="0">
              <a:ln>
                <a:noFill/>
              </a:ln>
              <a:solidFill>
                <a:srgbClr val="FF0000"/>
              </a:solidFill>
              <a:effectLst/>
              <a:uLnTx/>
              <a:uFillTx/>
              <a:ea typeface="Meiryo UI" panose="020B0604030504040204" pitchFamily="50" charset="-128"/>
              <a:cs typeface="+mn-cs"/>
            </a:endParaRPr>
          </a:p>
        </p:txBody>
      </p:sp>
      <p:sp>
        <p:nvSpPr>
          <p:cNvPr id="13" name="テキスト ボックス 30">
            <a:extLst>
              <a:ext uri="{FF2B5EF4-FFF2-40B4-BE49-F238E27FC236}">
                <a16:creationId xmlns:a16="http://schemas.microsoft.com/office/drawing/2014/main" id="{7428B0D6-40FA-7F3D-91DC-767DD86B0B7E}"/>
              </a:ext>
            </a:extLst>
          </p:cNvPr>
          <p:cNvSpPr txBox="1"/>
          <p:nvPr/>
        </p:nvSpPr>
        <p:spPr>
          <a:xfrm>
            <a:off x="5988038" y="3529939"/>
            <a:ext cx="514164" cy="119886"/>
          </a:xfrm>
          <a:prstGeom prst="rect">
            <a:avLst/>
          </a:prstGeom>
          <a:solidFill>
            <a:schemeClr val="bg1"/>
          </a:solidFill>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1" i="0" u="none" strike="noStrike" kern="1200" cap="none" spc="0" normalizeH="0" noProof="0" dirty="0">
                <a:ln>
                  <a:noFill/>
                </a:ln>
                <a:solidFill>
                  <a:srgbClr val="FF0000"/>
                </a:solidFill>
                <a:effectLst/>
                <a:uLnTx/>
                <a:uFillTx/>
                <a:ea typeface="Meiryo UI" panose="020B0604030504040204" pitchFamily="50" charset="-128"/>
                <a:cs typeface="+mn-cs"/>
              </a:rPr>
              <a:t>7.96 million*</a:t>
            </a:r>
            <a:endParaRPr kumimoji="1" lang="en-US" sz="700" b="1" i="0" u="none" strike="noStrike" kern="1200" cap="none" spc="0" normalizeH="0" baseline="0" noProof="0" dirty="0">
              <a:ln>
                <a:noFill/>
              </a:ln>
              <a:solidFill>
                <a:srgbClr val="FF0000"/>
              </a:solidFill>
              <a:effectLst/>
              <a:uLnTx/>
              <a:uFillTx/>
              <a:ea typeface="Meiryo UI" panose="020B0604030504040204" pitchFamily="50" charset="-128"/>
              <a:cs typeface="+mn-cs"/>
            </a:endParaRPr>
          </a:p>
        </p:txBody>
      </p:sp>
      <p:graphicFrame>
        <p:nvGraphicFramePr>
          <p:cNvPr id="16" name="グラフ 15">
            <a:extLst>
              <a:ext uri="{FF2B5EF4-FFF2-40B4-BE49-F238E27FC236}">
                <a16:creationId xmlns:a16="http://schemas.microsoft.com/office/drawing/2014/main" id="{50E4EA3E-EBCD-D7C6-DBE9-4E97B0F58E80}"/>
              </a:ext>
            </a:extLst>
          </p:cNvPr>
          <p:cNvGraphicFramePr>
            <a:graphicFrameLocks/>
          </p:cNvGraphicFramePr>
          <p:nvPr>
            <p:extLst>
              <p:ext uri="{D42A27DB-BD31-4B8C-83A1-F6EECF244321}">
                <p14:modId xmlns:p14="http://schemas.microsoft.com/office/powerpoint/2010/main" val="3999053496"/>
              </p:ext>
            </p:extLst>
          </p:nvPr>
        </p:nvGraphicFramePr>
        <p:xfrm>
          <a:off x="187844" y="2710294"/>
          <a:ext cx="3050054" cy="1835234"/>
        </p:xfrm>
        <a:graphic>
          <a:graphicData uri="http://schemas.openxmlformats.org/drawingml/2006/chart">
            <c:chart xmlns:c="http://schemas.openxmlformats.org/drawingml/2006/chart" xmlns:r="http://schemas.openxmlformats.org/officeDocument/2006/relationships" r:id="rId12"/>
          </a:graphicData>
        </a:graphic>
      </p:graphicFrame>
      <p:sp>
        <p:nvSpPr>
          <p:cNvPr id="14" name="テキスト ボックス 30">
            <a:extLst>
              <a:ext uri="{FF2B5EF4-FFF2-40B4-BE49-F238E27FC236}">
                <a16:creationId xmlns:a16="http://schemas.microsoft.com/office/drawing/2014/main" id="{CDD5AD32-523D-CA74-9D1D-1942802FFF7B}"/>
              </a:ext>
            </a:extLst>
          </p:cNvPr>
          <p:cNvSpPr txBox="1"/>
          <p:nvPr/>
        </p:nvSpPr>
        <p:spPr>
          <a:xfrm>
            <a:off x="2502075" y="3649245"/>
            <a:ext cx="689992" cy="137089"/>
          </a:xfrm>
          <a:prstGeom prst="rect">
            <a:avLst/>
          </a:prstGeom>
          <a:solidFill>
            <a:schemeClr val="bg1"/>
          </a:solidFill>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1" i="0" u="none" strike="noStrike" kern="1200" cap="none" spc="0" normalizeH="0" noProof="0" dirty="0">
                <a:ln>
                  <a:noFill/>
                </a:ln>
                <a:solidFill>
                  <a:schemeClr val="tx1">
                    <a:lumMod val="85000"/>
                    <a:lumOff val="15000"/>
                  </a:schemeClr>
                </a:solidFill>
                <a:effectLst/>
                <a:uLnTx/>
                <a:uFillTx/>
                <a:ea typeface="Meiryo UI" panose="020B0604030504040204" pitchFamily="50" charset="-128"/>
                <a:cs typeface="+mn-cs"/>
              </a:rPr>
              <a:t>43.1 trillion yen</a:t>
            </a:r>
            <a:endParaRPr kumimoji="1" lang="en-US" sz="800" b="1" i="0" u="none" strike="noStrike" kern="1200" cap="none" spc="0" normalizeH="0" baseline="0" noProof="0" dirty="0">
              <a:ln>
                <a:noFill/>
              </a:ln>
              <a:solidFill>
                <a:schemeClr val="tx1">
                  <a:lumMod val="85000"/>
                  <a:lumOff val="15000"/>
                </a:schemeClr>
              </a:solidFill>
              <a:effectLst/>
              <a:uLnTx/>
              <a:uFillTx/>
              <a:ea typeface="Meiryo UI" panose="020B0604030504040204" pitchFamily="50" charset="-128"/>
              <a:cs typeface="+mn-cs"/>
            </a:endParaRPr>
          </a:p>
        </p:txBody>
      </p:sp>
      <p:sp>
        <p:nvSpPr>
          <p:cNvPr id="15" name="テキスト ボックス 30">
            <a:extLst>
              <a:ext uri="{FF2B5EF4-FFF2-40B4-BE49-F238E27FC236}">
                <a16:creationId xmlns:a16="http://schemas.microsoft.com/office/drawing/2014/main" id="{50795DAA-93BE-B971-5BBB-76F8126C25B1}"/>
              </a:ext>
            </a:extLst>
          </p:cNvPr>
          <p:cNvSpPr txBox="1"/>
          <p:nvPr/>
        </p:nvSpPr>
        <p:spPr>
          <a:xfrm>
            <a:off x="2493146" y="3871883"/>
            <a:ext cx="689992" cy="137089"/>
          </a:xfrm>
          <a:prstGeom prst="rect">
            <a:avLst/>
          </a:prstGeom>
          <a:solidFill>
            <a:schemeClr val="bg1"/>
          </a:solidFill>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1" i="0" u="none" strike="noStrike" kern="1200" cap="none" spc="0" normalizeH="0" noProof="0" dirty="0">
                <a:ln>
                  <a:noFill/>
                </a:ln>
                <a:solidFill>
                  <a:schemeClr val="tx1">
                    <a:lumMod val="85000"/>
                    <a:lumOff val="15000"/>
                  </a:schemeClr>
                </a:solidFill>
                <a:effectLst/>
                <a:uLnTx/>
                <a:uFillTx/>
                <a:ea typeface="Meiryo UI" panose="020B0604030504040204" pitchFamily="50" charset="-128"/>
                <a:cs typeface="+mn-cs"/>
              </a:rPr>
              <a:t>41.4 trillion yen</a:t>
            </a:r>
            <a:endParaRPr kumimoji="1" lang="en-US" sz="800" b="1" i="0" u="none" strike="noStrike" kern="1200" cap="none" spc="0" normalizeH="0" baseline="0" noProof="0" dirty="0">
              <a:ln>
                <a:noFill/>
              </a:ln>
              <a:solidFill>
                <a:schemeClr val="tx1">
                  <a:lumMod val="85000"/>
                  <a:lumOff val="15000"/>
                </a:schemeClr>
              </a:solidFill>
              <a:effectLst/>
              <a:uLnTx/>
              <a:uFillTx/>
              <a:ea typeface="Meiryo UI" panose="020B0604030504040204" pitchFamily="50" charset="-128"/>
              <a:cs typeface="+mn-cs"/>
            </a:endParaRPr>
          </a:p>
        </p:txBody>
      </p:sp>
      <p:sp>
        <p:nvSpPr>
          <p:cNvPr id="17" name="テキスト ボックス 30">
            <a:extLst>
              <a:ext uri="{FF2B5EF4-FFF2-40B4-BE49-F238E27FC236}">
                <a16:creationId xmlns:a16="http://schemas.microsoft.com/office/drawing/2014/main" id="{BCBB6133-EDFA-E799-C402-C928EA9B03BB}"/>
              </a:ext>
            </a:extLst>
          </p:cNvPr>
          <p:cNvSpPr txBox="1"/>
          <p:nvPr/>
        </p:nvSpPr>
        <p:spPr>
          <a:xfrm>
            <a:off x="3471048" y="2761206"/>
            <a:ext cx="679409" cy="143424"/>
          </a:xfrm>
          <a:prstGeom prst="rect">
            <a:avLst/>
          </a:prstGeom>
          <a:solidFill>
            <a:schemeClr val="bg1"/>
          </a:solidFill>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sz="700" i="0" u="none" strike="noStrike" kern="1200" cap="none" spc="0" normalizeH="0" baseline="0" noProof="0" dirty="0">
                <a:ln>
                  <a:noFill/>
                </a:ln>
                <a:solidFill>
                  <a:schemeClr val="tx1">
                    <a:lumMod val="85000"/>
                    <a:lumOff val="15000"/>
                  </a:schemeClr>
                </a:solidFill>
                <a:effectLst/>
                <a:uLnTx/>
                <a:uFillTx/>
                <a:ea typeface="Meiryo UI" panose="020B0604030504040204" pitchFamily="50" charset="-128"/>
                <a:cs typeface="+mn-cs"/>
              </a:rPr>
              <a:t>(million people)</a:t>
            </a:r>
          </a:p>
        </p:txBody>
      </p:sp>
      <p:sp>
        <p:nvSpPr>
          <p:cNvPr id="18" name="テキスト ボックス 30">
            <a:extLst>
              <a:ext uri="{FF2B5EF4-FFF2-40B4-BE49-F238E27FC236}">
                <a16:creationId xmlns:a16="http://schemas.microsoft.com/office/drawing/2014/main" id="{EE8EA23D-3A4D-13F3-9A63-AA1A1D8D5CE0}"/>
              </a:ext>
            </a:extLst>
          </p:cNvPr>
          <p:cNvSpPr txBox="1"/>
          <p:nvPr/>
        </p:nvSpPr>
        <p:spPr>
          <a:xfrm>
            <a:off x="3383991" y="2912831"/>
            <a:ext cx="272415" cy="1371636"/>
          </a:xfrm>
          <a:prstGeom prst="rect">
            <a:avLst/>
          </a:prstGeom>
          <a:solidFill>
            <a:schemeClr val="bg1"/>
          </a:solidFill>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457200" rtl="0" eaLnBrk="1" fontAlgn="auto" latinLnBrk="0" hangingPunct="1">
              <a:lnSpc>
                <a:spcPts val="1540"/>
              </a:lnSpc>
              <a:spcBef>
                <a:spcPts val="0"/>
              </a:spcBef>
              <a:spcAft>
                <a:spcPts val="0"/>
              </a:spcAft>
              <a:buClrTx/>
              <a:buSzTx/>
              <a:buFontTx/>
              <a:buNone/>
              <a:tabLst>
                <a:tab pos="266700" algn="r"/>
              </a:tabLst>
              <a:defRPr/>
            </a:pPr>
            <a:r>
              <a:rPr kumimoji="1" lang="en-US" sz="800" i="0" u="none" strike="noStrike" kern="1200" cap="none" spc="0" normalizeH="0" baseline="0" noProof="0" dirty="0">
                <a:ln>
                  <a:noFill/>
                </a:ln>
                <a:solidFill>
                  <a:schemeClr val="tx1">
                    <a:lumMod val="65000"/>
                    <a:lumOff val="35000"/>
                  </a:schemeClr>
                </a:solidFill>
                <a:effectLst/>
                <a:uLnTx/>
                <a:uFillTx/>
                <a:ea typeface="Meiryo UI" panose="020B0604030504040204" pitchFamily="50" charset="-128"/>
                <a:cs typeface="+mn-cs"/>
              </a:rPr>
              <a:t>	14</a:t>
            </a:r>
          </a:p>
          <a:p>
            <a:pPr marL="0" marR="0" lvl="0" indent="0" defTabSz="457200" rtl="0" eaLnBrk="1" fontAlgn="auto" latinLnBrk="0" hangingPunct="1">
              <a:lnSpc>
                <a:spcPts val="1540"/>
              </a:lnSpc>
              <a:spcBef>
                <a:spcPts val="0"/>
              </a:spcBef>
              <a:spcAft>
                <a:spcPts val="0"/>
              </a:spcAft>
              <a:buClrTx/>
              <a:buSzTx/>
              <a:buFontTx/>
              <a:buNone/>
              <a:tabLst>
                <a:tab pos="266700" algn="r"/>
              </a:tabLst>
              <a:defRPr/>
            </a:pPr>
            <a:r>
              <a:rPr kumimoji="1" lang="en-US" sz="800" dirty="0">
                <a:solidFill>
                  <a:schemeClr val="tx1">
                    <a:lumMod val="65000"/>
                    <a:lumOff val="35000"/>
                  </a:schemeClr>
                </a:solidFill>
                <a:ea typeface="Meiryo UI" panose="020B0604030504040204" pitchFamily="50" charset="-128"/>
              </a:rPr>
              <a:t>	12</a:t>
            </a:r>
          </a:p>
          <a:p>
            <a:pPr marL="0" marR="0" lvl="0" indent="0" defTabSz="457200" rtl="0" eaLnBrk="1" fontAlgn="auto" latinLnBrk="0" hangingPunct="1">
              <a:lnSpc>
                <a:spcPts val="1540"/>
              </a:lnSpc>
              <a:spcBef>
                <a:spcPts val="0"/>
              </a:spcBef>
              <a:spcAft>
                <a:spcPts val="0"/>
              </a:spcAft>
              <a:buClrTx/>
              <a:buSzTx/>
              <a:buFontTx/>
              <a:buNone/>
              <a:tabLst>
                <a:tab pos="266700" algn="r"/>
              </a:tabLst>
              <a:defRPr/>
            </a:pPr>
            <a:r>
              <a:rPr kumimoji="1" lang="en-US" sz="800" dirty="0">
                <a:solidFill>
                  <a:schemeClr val="tx1">
                    <a:lumMod val="65000"/>
                    <a:lumOff val="35000"/>
                  </a:schemeClr>
                </a:solidFill>
                <a:ea typeface="Meiryo UI" panose="020B0604030504040204" pitchFamily="50" charset="-128"/>
              </a:rPr>
              <a:t>	10</a:t>
            </a:r>
          </a:p>
          <a:p>
            <a:pPr marL="0" marR="0" lvl="0" indent="0" defTabSz="457200" rtl="0" eaLnBrk="1" fontAlgn="auto" latinLnBrk="0" hangingPunct="1">
              <a:lnSpc>
                <a:spcPts val="1540"/>
              </a:lnSpc>
              <a:spcBef>
                <a:spcPts val="0"/>
              </a:spcBef>
              <a:spcAft>
                <a:spcPts val="0"/>
              </a:spcAft>
              <a:buClrTx/>
              <a:buSzTx/>
              <a:buFontTx/>
              <a:buNone/>
              <a:tabLst>
                <a:tab pos="266700" algn="r"/>
              </a:tabLst>
              <a:defRPr/>
            </a:pPr>
            <a:r>
              <a:rPr kumimoji="1" lang="en-US" sz="800" dirty="0">
                <a:solidFill>
                  <a:schemeClr val="tx1">
                    <a:lumMod val="65000"/>
                    <a:lumOff val="35000"/>
                  </a:schemeClr>
                </a:solidFill>
                <a:ea typeface="Meiryo UI" panose="020B0604030504040204" pitchFamily="50" charset="-128"/>
              </a:rPr>
              <a:t>	8</a:t>
            </a:r>
          </a:p>
          <a:p>
            <a:pPr marL="0" marR="0" lvl="0" indent="0" defTabSz="457200" rtl="0" eaLnBrk="1" fontAlgn="auto" latinLnBrk="0" hangingPunct="1">
              <a:lnSpc>
                <a:spcPts val="1540"/>
              </a:lnSpc>
              <a:spcBef>
                <a:spcPts val="0"/>
              </a:spcBef>
              <a:spcAft>
                <a:spcPts val="0"/>
              </a:spcAft>
              <a:buClrTx/>
              <a:buSzTx/>
              <a:buFontTx/>
              <a:buNone/>
              <a:tabLst>
                <a:tab pos="266700" algn="r"/>
              </a:tabLst>
              <a:defRPr/>
            </a:pPr>
            <a:r>
              <a:rPr kumimoji="1" lang="en-US" sz="800" dirty="0">
                <a:solidFill>
                  <a:schemeClr val="tx1">
                    <a:lumMod val="65000"/>
                    <a:lumOff val="35000"/>
                  </a:schemeClr>
                </a:solidFill>
                <a:ea typeface="Meiryo UI" panose="020B0604030504040204" pitchFamily="50" charset="-128"/>
              </a:rPr>
              <a:t>	6</a:t>
            </a:r>
          </a:p>
          <a:p>
            <a:pPr marL="0" marR="0" lvl="0" indent="0" defTabSz="457200" rtl="0" eaLnBrk="1" fontAlgn="auto" latinLnBrk="0" hangingPunct="1">
              <a:lnSpc>
                <a:spcPts val="1540"/>
              </a:lnSpc>
              <a:spcBef>
                <a:spcPts val="0"/>
              </a:spcBef>
              <a:spcAft>
                <a:spcPts val="0"/>
              </a:spcAft>
              <a:buClrTx/>
              <a:buSzTx/>
              <a:buFontTx/>
              <a:buNone/>
              <a:tabLst>
                <a:tab pos="266700" algn="r"/>
              </a:tabLst>
              <a:defRPr/>
            </a:pPr>
            <a:r>
              <a:rPr kumimoji="1" lang="en-US" sz="800" dirty="0">
                <a:solidFill>
                  <a:schemeClr val="tx1">
                    <a:lumMod val="65000"/>
                    <a:lumOff val="35000"/>
                  </a:schemeClr>
                </a:solidFill>
                <a:ea typeface="Meiryo UI" panose="020B0604030504040204" pitchFamily="50" charset="-128"/>
              </a:rPr>
              <a:t>	4</a:t>
            </a:r>
          </a:p>
          <a:p>
            <a:pPr marL="0" marR="0" lvl="0" indent="0" defTabSz="457200" rtl="0" eaLnBrk="1" fontAlgn="auto" latinLnBrk="0" hangingPunct="1">
              <a:lnSpc>
                <a:spcPts val="1540"/>
              </a:lnSpc>
              <a:spcBef>
                <a:spcPts val="0"/>
              </a:spcBef>
              <a:spcAft>
                <a:spcPts val="0"/>
              </a:spcAft>
              <a:buClrTx/>
              <a:buSzTx/>
              <a:buFontTx/>
              <a:buNone/>
              <a:tabLst>
                <a:tab pos="266700" algn="r"/>
              </a:tabLst>
              <a:defRPr/>
            </a:pPr>
            <a:r>
              <a:rPr kumimoji="1" lang="en-US" sz="800" dirty="0">
                <a:solidFill>
                  <a:schemeClr val="tx1">
                    <a:lumMod val="65000"/>
                    <a:lumOff val="35000"/>
                  </a:schemeClr>
                </a:solidFill>
                <a:ea typeface="Meiryo UI" panose="020B0604030504040204" pitchFamily="50" charset="-128"/>
              </a:rPr>
              <a:t>	2</a:t>
            </a:r>
          </a:p>
        </p:txBody>
      </p:sp>
      <p:sp>
        <p:nvSpPr>
          <p:cNvPr id="19" name="テキスト ボックス 30">
            <a:extLst>
              <a:ext uri="{FF2B5EF4-FFF2-40B4-BE49-F238E27FC236}">
                <a16:creationId xmlns:a16="http://schemas.microsoft.com/office/drawing/2014/main" id="{1EBA2A93-C32A-733E-0F77-985EC3AEF6B0}"/>
              </a:ext>
            </a:extLst>
          </p:cNvPr>
          <p:cNvSpPr txBox="1"/>
          <p:nvPr/>
        </p:nvSpPr>
        <p:spPr>
          <a:xfrm>
            <a:off x="236398" y="2749067"/>
            <a:ext cx="514164" cy="152656"/>
          </a:xfrm>
          <a:prstGeom prst="rect">
            <a:avLst/>
          </a:prstGeom>
          <a:solidFill>
            <a:schemeClr val="bg1"/>
          </a:solidFill>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sz="700" i="0" u="none" strike="noStrike" kern="1200" cap="none" spc="0" normalizeH="0" baseline="0" noProof="0" dirty="0">
                <a:ln>
                  <a:noFill/>
                </a:ln>
                <a:solidFill>
                  <a:schemeClr val="tx1">
                    <a:lumMod val="75000"/>
                    <a:lumOff val="25000"/>
                  </a:schemeClr>
                </a:solidFill>
                <a:effectLst/>
                <a:uLnTx/>
                <a:uFillTx/>
                <a:ea typeface="Meiryo UI" panose="020B0604030504040204" pitchFamily="50" charset="-128"/>
                <a:cs typeface="+mn-cs"/>
              </a:rPr>
              <a:t>(trillion yen)</a:t>
            </a:r>
          </a:p>
        </p:txBody>
      </p:sp>
      <p:sp>
        <p:nvSpPr>
          <p:cNvPr id="20" name="テキスト ボックス 30">
            <a:extLst>
              <a:ext uri="{FF2B5EF4-FFF2-40B4-BE49-F238E27FC236}">
                <a16:creationId xmlns:a16="http://schemas.microsoft.com/office/drawing/2014/main" id="{AD9ED297-B0BF-12F3-88CD-89DA8926B7EC}"/>
              </a:ext>
            </a:extLst>
          </p:cNvPr>
          <p:cNvSpPr txBox="1"/>
          <p:nvPr/>
        </p:nvSpPr>
        <p:spPr>
          <a:xfrm>
            <a:off x="1565514" y="2716050"/>
            <a:ext cx="1149618" cy="396612"/>
          </a:xfrm>
          <a:prstGeom prst="rect">
            <a:avLst/>
          </a:prstGeom>
          <a:solidFill>
            <a:schemeClr val="bg1"/>
          </a:solidFill>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sz="600" dirty="0">
                <a:solidFill>
                  <a:schemeClr val="tx1">
                    <a:lumMod val="75000"/>
                    <a:lumOff val="25000"/>
                  </a:schemeClr>
                </a:solidFill>
                <a:ea typeface="Meiryo UI" panose="020B0604030504040204" pitchFamily="50" charset="-128"/>
              </a:rPr>
              <a:t>Gross Prefectural Product </a:t>
            </a:r>
            <a:r>
              <a:rPr kumimoji="1" lang="en-US" sz="600" i="0" u="none" strike="noStrike" kern="1200" cap="none" spc="0" normalizeH="0" baseline="0" noProof="0" dirty="0">
                <a:ln>
                  <a:noFill/>
                </a:ln>
                <a:solidFill>
                  <a:schemeClr val="tx1">
                    <a:lumMod val="75000"/>
                    <a:lumOff val="25000"/>
                  </a:schemeClr>
                </a:solidFill>
                <a:effectLst/>
                <a:uLnTx/>
                <a:uFillTx/>
                <a:ea typeface="Meiryo UI" panose="020B0604030504040204" pitchFamily="50" charset="-128"/>
                <a:cs typeface="+mn-cs"/>
              </a:rPr>
              <a:t>(nominal)</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sz="600" dirty="0">
                <a:solidFill>
                  <a:schemeClr val="tx1">
                    <a:lumMod val="75000"/>
                    <a:lumOff val="25000"/>
                  </a:schemeClr>
                </a:solidFill>
                <a:ea typeface="Meiryo UI" panose="020B0604030504040204" pitchFamily="50" charset="-128"/>
              </a:rPr>
              <a:t>Gross Prefectural Product (net)</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sz="600" dirty="0">
                <a:solidFill>
                  <a:schemeClr val="tx1">
                    <a:lumMod val="75000"/>
                    <a:lumOff val="25000"/>
                  </a:schemeClr>
                </a:solidFill>
                <a:ea typeface="Meiryo UI" panose="020B0604030504040204" pitchFamily="50" charset="-128"/>
              </a:rPr>
              <a:t>Prefectural real growth rate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sz="600" dirty="0">
                <a:solidFill>
                  <a:schemeClr val="tx1">
                    <a:lumMod val="75000"/>
                    <a:lumOff val="25000"/>
                  </a:schemeClr>
                </a:solidFill>
                <a:ea typeface="Meiryo UI" panose="020B0604030504040204" pitchFamily="50" charset="-128"/>
              </a:rPr>
              <a:t>National real growth rate</a:t>
            </a:r>
            <a:endParaRPr kumimoji="1" lang="en-US" sz="600" i="0" u="none" strike="noStrike" kern="1200" cap="none" spc="0" normalizeH="0" baseline="0" noProof="0" dirty="0">
              <a:ln>
                <a:noFill/>
              </a:ln>
              <a:solidFill>
                <a:schemeClr val="tx1">
                  <a:lumMod val="75000"/>
                  <a:lumOff val="25000"/>
                </a:schemeClr>
              </a:solidFill>
              <a:effectLst/>
              <a:uLnTx/>
              <a:uFillTx/>
              <a:ea typeface="Meiryo UI" panose="020B0604030504040204" pitchFamily="50" charset="-128"/>
              <a:cs typeface="+mn-cs"/>
            </a:endParaRPr>
          </a:p>
        </p:txBody>
      </p:sp>
    </p:spTree>
    <p:extLst>
      <p:ext uri="{BB962C8B-B14F-4D97-AF65-F5344CB8AC3E}">
        <p14:creationId xmlns:p14="http://schemas.microsoft.com/office/powerpoint/2010/main" val="1832237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D173F5B-FD2F-4B3E-B54D-CD1B02505E39}"/>
              </a:ext>
            </a:extLst>
          </p:cNvPr>
          <p:cNvSpPr txBox="1"/>
          <p:nvPr/>
        </p:nvSpPr>
        <p:spPr>
          <a:xfrm>
            <a:off x="0" y="2674911"/>
            <a:ext cx="9906000" cy="796052"/>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1" sz="3200" i="0" u="none" strike="noStrike" cap="none" normalizeH="0">
                <a:ln>
                  <a:noFill/>
                </a:ln>
                <a:solidFill>
                  <a:prstClr val="black"/>
                </a:solidFill>
                <a:effectLst/>
                <a:uLnTx/>
                <a:uFillTx/>
                <a:latin typeface="HGP創英角ｺﾞｼｯｸUB" panose="020B0900000000000000" pitchFamily="50" charset="-128"/>
                <a:ea typeface="HGP創英角ｺﾞｼｯｸUB" panose="020B0900000000000000" pitchFamily="50" charset="-128"/>
              </a:defRPr>
            </a:lvl1pPr>
          </a:lstStyle>
          <a:p>
            <a:pPr rtl="0">
              <a:lnSpc>
                <a:spcPct val="150000"/>
              </a:lnSpc>
            </a:pPr>
            <a:r>
              <a:rPr lang="en-us" sz="3400" b="1" dirty="0">
                <a:latin typeface="+mn-lt"/>
              </a:rPr>
              <a:t>(Reference) Glossary</a:t>
            </a:r>
            <a:endParaRPr lang="ja-JP" altLang="en-US" sz="3600" b="1" i="0" u="none" strike="noStrike" kern="1200" cap="none" spc="0" normalizeH="0" baseline="0" noProof="0">
              <a:ln>
                <a:noFill/>
              </a:ln>
              <a:solidFill>
                <a:prstClr val="black"/>
              </a:solidFill>
              <a:effectLst/>
              <a:uLnTx/>
              <a:uFillTx/>
              <a:latin typeface="+mn-lt"/>
              <a:ea typeface="HGP創英角ｺﾞｼｯｸUB" panose="020B0900000000000000" pitchFamily="50" charset="-128"/>
            </a:endParaRPr>
          </a:p>
        </p:txBody>
      </p:sp>
      <p:sp>
        <p:nvSpPr>
          <p:cNvPr id="6" name="スライド番号プレースホルダー 3">
            <a:extLst>
              <a:ext uri="{FF2B5EF4-FFF2-40B4-BE49-F238E27FC236}">
                <a16:creationId xmlns:a16="http://schemas.microsoft.com/office/drawing/2014/main" id="{952FD176-DF5C-42C7-AE86-9C904C599C5A}"/>
              </a:ext>
            </a:extLst>
          </p:cNvPr>
          <p:cNvSpPr txBox="1">
            <a:spLocks/>
          </p:cNvSpPr>
          <p:nvPr/>
        </p:nvSpPr>
        <p:spPr>
          <a:xfrm>
            <a:off x="7677150" y="6492266"/>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BIZ UDPゴシック" panose="020B0400000000000000" pitchFamily="50" charset="-128"/>
                <a:ea typeface="BIZ UDPゴシック" panose="020B0400000000000000" pitchFamily="50"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rtl="0">
              <a:defRPr/>
            </a:pPr>
            <a:fld id="{DDF82107-93BA-490C-9453-044014AF67CD}" type="slidenum">
              <a:rPr kumimoji="1" lang="ja-JP" altLang="en-US" smtClean="0">
                <a:solidFill>
                  <a:prstClr val="black">
                    <a:tint val="75000"/>
                  </a:prstClr>
                </a:solidFill>
              </a:rPr>
              <a:pPr rtl="0">
                <a:defRPr/>
              </a:pPr>
              <a:t>79</a:t>
            </a:fld>
            <a:endParaRPr kumimoji="1" lang="ja-JP" altLang="en-US">
              <a:solidFill>
                <a:prstClr val="black">
                  <a:tint val="75000"/>
                </a:prstClr>
              </a:solidFill>
            </a:endParaRPr>
          </a:p>
        </p:txBody>
      </p:sp>
    </p:spTree>
    <p:extLst>
      <p:ext uri="{BB962C8B-B14F-4D97-AF65-F5344CB8AC3E}">
        <p14:creationId xmlns:p14="http://schemas.microsoft.com/office/powerpoint/2010/main" val="174166446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C8C608C-D80C-4643-9879-924328DA3E1D}"/>
              </a:ext>
            </a:extLst>
          </p:cNvPr>
          <p:cNvSpPr/>
          <p:nvPr/>
        </p:nvSpPr>
        <p:spPr>
          <a:xfrm>
            <a:off x="34788" y="46705"/>
            <a:ext cx="9906000" cy="400110"/>
          </a:xfrm>
          <a:prstGeom prst="rect">
            <a:avLst/>
          </a:prstGeom>
          <a:noFill/>
        </p:spPr>
        <p:txBody>
          <a:bodyPr wrap="square" rtlCol="0">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2000" b="1" i="0" u="none" strike="noStrike" kern="1200" cap="none" spc="0" normalizeH="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Glossary (1)</a:t>
            </a:r>
          </a:p>
        </p:txBody>
      </p:sp>
      <p:sp>
        <p:nvSpPr>
          <p:cNvPr id="23" name="スライド番号プレースホルダー 3">
            <a:extLst>
              <a:ext uri="{FF2B5EF4-FFF2-40B4-BE49-F238E27FC236}">
                <a16:creationId xmlns:a16="http://schemas.microsoft.com/office/drawing/2014/main" id="{D0C86DC1-F112-4756-828E-DB6B189C2A5F}"/>
              </a:ext>
            </a:extLst>
          </p:cNvPr>
          <p:cNvSpPr>
            <a:spLocks noGrp="1"/>
          </p:cNvSpPr>
          <p:nvPr>
            <p:ph type="sldNum" sz="quarter" idx="12"/>
          </p:nvPr>
        </p:nvSpPr>
        <p:spPr>
          <a:xfrm>
            <a:off x="7677150" y="6492875"/>
            <a:ext cx="2228850" cy="365125"/>
          </a:xfrm>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ja-JP" altLang="en-US" sz="1200" b="0" i="0" u="none" strike="noStrike" kern="1200" cap="none" spc="0" normalizeH="0" baseline="0" noProof="0" smtClean="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80</a:t>
            </a:fld>
            <a:endParaRPr kumimoji="1" lang="ja-JP" altLang="en-US" sz="1200" b="0" i="0" u="none" strike="noStrike" kern="1200" cap="none" spc="0" normalizeH="0" baseline="0" noProof="0" dirty="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endParaRPr>
          </a:p>
        </p:txBody>
      </p:sp>
      <p:graphicFrame>
        <p:nvGraphicFramePr>
          <p:cNvPr id="4" name="表 7">
            <a:extLst>
              <a:ext uri="{FF2B5EF4-FFF2-40B4-BE49-F238E27FC236}">
                <a16:creationId xmlns:a16="http://schemas.microsoft.com/office/drawing/2014/main" id="{1E02A8AC-0E1A-45D9-8B61-BA8F52BED21F}"/>
              </a:ext>
            </a:extLst>
          </p:cNvPr>
          <p:cNvGraphicFramePr>
            <a:graphicFrameLocks noGrp="1"/>
          </p:cNvGraphicFramePr>
          <p:nvPr>
            <p:extLst>
              <p:ext uri="{D42A27DB-BD31-4B8C-83A1-F6EECF244321}">
                <p14:modId xmlns:p14="http://schemas.microsoft.com/office/powerpoint/2010/main" val="922834124"/>
              </p:ext>
            </p:extLst>
          </p:nvPr>
        </p:nvGraphicFramePr>
        <p:xfrm>
          <a:off x="149082" y="591128"/>
          <a:ext cx="9506235" cy="5861147"/>
        </p:xfrm>
        <a:graphic>
          <a:graphicData uri="http://schemas.openxmlformats.org/drawingml/2006/table">
            <a:tbl>
              <a:tblPr firstRow="1" bandRow="1">
                <a:tableStyleId>{5C22544A-7EE6-4342-B048-85BDC9FD1C3A}</a:tableStyleId>
              </a:tblPr>
              <a:tblGrid>
                <a:gridCol w="1654666">
                  <a:extLst>
                    <a:ext uri="{9D8B030D-6E8A-4147-A177-3AD203B41FA5}">
                      <a16:colId xmlns:a16="http://schemas.microsoft.com/office/drawing/2014/main" val="3786945068"/>
                    </a:ext>
                  </a:extLst>
                </a:gridCol>
                <a:gridCol w="7851569">
                  <a:extLst>
                    <a:ext uri="{9D8B030D-6E8A-4147-A177-3AD203B41FA5}">
                      <a16:colId xmlns:a16="http://schemas.microsoft.com/office/drawing/2014/main" val="1434758981"/>
                    </a:ext>
                  </a:extLst>
                </a:gridCol>
              </a:tblGrid>
              <a:tr h="324000">
                <a:tc>
                  <a:txBody>
                    <a:bodyPr/>
                    <a:lstStyle/>
                    <a:p>
                      <a:pPr algn="ctr" rtl="0"/>
                      <a:r>
                        <a:rPr lang="en-us" dirty="0"/>
                        <a:t>Term</a:t>
                      </a:r>
                    </a:p>
                  </a:txBody>
                  <a:tcPr anchor="ctr">
                    <a:solidFill>
                      <a:schemeClr val="accent5"/>
                    </a:solidFill>
                  </a:tcPr>
                </a:tc>
                <a:tc>
                  <a:txBody>
                    <a:bodyPr/>
                    <a:lstStyle/>
                    <a:p>
                      <a:pPr algn="ctr" rtl="0"/>
                      <a:r>
                        <a:rPr lang="en-us" dirty="0"/>
                        <a:t>Description</a:t>
                      </a:r>
                    </a:p>
                  </a:txBody>
                  <a:tcPr anchor="ctr">
                    <a:solidFill>
                      <a:schemeClr val="accent5"/>
                    </a:solidFill>
                  </a:tcPr>
                </a:tc>
                <a:extLst>
                  <a:ext uri="{0D108BD9-81ED-4DB2-BD59-A6C34878D82A}">
                    <a16:rowId xmlns:a16="http://schemas.microsoft.com/office/drawing/2014/main" val="291517179"/>
                  </a:ext>
                </a:extLst>
              </a:tr>
              <a:tr h="446027">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Urban sports</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A g</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eneral term for sports played in urban spaces, specifically those rooted in everyday environments such as parks and squares in city center</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s</a:t>
                      </a:r>
                      <a:br>
                        <a:rPr lang="ja-JP" altLang="en-US" sz="900" b="0" i="0" u="none" strike="noStrike" dirty="0">
                          <a:solidFill>
                            <a:schemeClr val="tx1"/>
                          </a:solidFill>
                          <a:effectLst/>
                          <a:latin typeface="+mn-lt"/>
                          <a:ea typeface="BIZ UDPゴシック" panose="020B0400000000000000" pitchFamily="50" charset="-128"/>
                          <a:cs typeface="Arial" panose="020B0604020202020204" pitchFamily="34" charset="0"/>
                        </a:rPr>
                      </a:b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・Examples include bouldering, BMX, slacklining, parkour, skateboarding, and 3x3 basketball.</a:t>
                      </a:r>
                    </a:p>
                  </a:txBody>
                  <a:tcPr marL="45720" marR="45720" anchor="ctr">
                    <a:solidFill>
                      <a:schemeClr val="accent5">
                        <a:lumMod val="20000"/>
                        <a:lumOff val="80000"/>
                      </a:schemeClr>
                    </a:solidFill>
                  </a:tcPr>
                </a:tc>
                <a:extLst>
                  <a:ext uri="{0D108BD9-81ED-4DB2-BD59-A6C34878D82A}">
                    <a16:rowId xmlns:a16="http://schemas.microsoft.com/office/drawing/2014/main" val="428149681"/>
                  </a:ext>
                </a:extLst>
              </a:tr>
              <a:tr h="266592">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Innovation</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The creation of</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significant </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economic and social </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changes by </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generating</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new value through scientific discoveries or inventions, the development of new products or services, and other creative activities, and by disseminating this value</a:t>
                      </a:r>
                    </a:p>
                  </a:txBody>
                  <a:tcPr marL="45720" marR="45720" anchor="ctr">
                    <a:solidFill>
                      <a:schemeClr val="accent5">
                        <a:lumMod val="20000"/>
                        <a:lumOff val="80000"/>
                      </a:schemeClr>
                    </a:solidFill>
                  </a:tcPr>
                </a:tc>
                <a:extLst>
                  <a:ext uri="{0D108BD9-81ED-4DB2-BD59-A6C34878D82A}">
                    <a16:rowId xmlns:a16="http://schemas.microsoft.com/office/drawing/2014/main" val="1410954868"/>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Incubation</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A</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process </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in which</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the national or local government provides newly established companies with management expertise, funding and human resources to help them grow</a:t>
                      </a:r>
                    </a:p>
                  </a:txBody>
                  <a:tcPr marL="45720" marR="45720" anchor="ctr">
                    <a:solidFill>
                      <a:schemeClr val="accent5">
                        <a:lumMod val="20000"/>
                        <a:lumOff val="80000"/>
                      </a:schemeClr>
                    </a:solidFill>
                  </a:tcPr>
                </a:tc>
                <a:extLst>
                  <a:ext uri="{0D108BD9-81ED-4DB2-BD59-A6C34878D82A}">
                    <a16:rowId xmlns:a16="http://schemas.microsoft.com/office/drawing/2014/main" val="3592146412"/>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International school</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An educational institution where lessons are conducted primarily in English and which caters </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to</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foreign students</a:t>
                      </a:r>
                    </a:p>
                  </a:txBody>
                  <a:tcPr marL="45720" marR="45720" anchor="ctr">
                    <a:solidFill>
                      <a:schemeClr val="accent5">
                        <a:lumMod val="20000"/>
                        <a:lumOff val="80000"/>
                      </a:schemeClr>
                    </a:solidFill>
                  </a:tcPr>
                </a:tc>
                <a:extLst>
                  <a:ext uri="{0D108BD9-81ED-4DB2-BD59-A6C34878D82A}">
                    <a16:rowId xmlns:a16="http://schemas.microsoft.com/office/drawing/2014/main" val="1608331016"/>
                  </a:ext>
                </a:extLst>
              </a:tr>
              <a:tr h="202605">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Inbound</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Tourists visiting Japan from </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abroad</a:t>
                      </a:r>
                      <a:endParaRPr lang="en-us" sz="900" b="0" i="0" u="none" strike="noStrike" dirty="0">
                        <a:solidFill>
                          <a:schemeClr val="tx1"/>
                        </a:solidFill>
                        <a:effectLst/>
                        <a:latin typeface="+mn-lt"/>
                        <a:ea typeface="BIZ UDPゴシック" panose="020B0400000000000000" pitchFamily="50" charset="-128"/>
                        <a:cs typeface="Arial" panose="020B0604020202020204" pitchFamily="34" charset="0"/>
                      </a:endParaRPr>
                    </a:p>
                  </a:txBody>
                  <a:tcPr marL="45720" marR="45720" anchor="ctr">
                    <a:solidFill>
                      <a:schemeClr val="accent5">
                        <a:lumMod val="20000"/>
                        <a:lumOff val="80000"/>
                      </a:schemeClr>
                    </a:solidFill>
                  </a:tcPr>
                </a:tc>
                <a:extLst>
                  <a:ext uri="{0D108BD9-81ED-4DB2-BD59-A6C34878D82A}">
                    <a16:rowId xmlns:a16="http://schemas.microsoft.com/office/drawing/2014/main" val="509863107"/>
                  </a:ext>
                </a:extLst>
              </a:tr>
              <a:tr h="248487">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Waterfront</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Urban areas facing bodies of water such as the sea, rivers, and lakes, where land use and urban development are carried</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out by</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taking advantage of the characteristics of the waterside (landscape, history, waterfront accessibility, etc.)</a:t>
                      </a:r>
                    </a:p>
                  </a:txBody>
                  <a:tcPr marL="45720" marR="45720" anchor="ctr">
                    <a:solidFill>
                      <a:schemeClr val="accent5">
                        <a:lumMod val="20000"/>
                        <a:lumOff val="80000"/>
                      </a:schemeClr>
                    </a:solidFill>
                  </a:tcPr>
                </a:tc>
                <a:extLst>
                  <a:ext uri="{0D108BD9-81ED-4DB2-BD59-A6C34878D82A}">
                    <a16:rowId xmlns:a16="http://schemas.microsoft.com/office/drawing/2014/main" val="1675650119"/>
                  </a:ext>
                </a:extLst>
              </a:tr>
              <a:tr h="230865">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Umekita Phase 2</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A</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large-scale development project currently underway at the former Umeda Freight Station (approx. 17 hectares), north of JR Osaka Station. The project aims to establish a hub that integrates ‘greenery’ and ‘innovation’ as its goal.</a:t>
                      </a:r>
                    </a:p>
                  </a:txBody>
                  <a:tcPr marL="45720" marR="45720" anchor="ctr">
                    <a:solidFill>
                      <a:schemeClr val="accent5">
                        <a:lumMod val="20000"/>
                        <a:lumOff val="80000"/>
                      </a:schemeClr>
                    </a:solidFill>
                  </a:tcPr>
                </a:tc>
                <a:extLst>
                  <a:ext uri="{0D108BD9-81ED-4DB2-BD59-A6C34878D82A}">
                    <a16:rowId xmlns:a16="http://schemas.microsoft.com/office/drawing/2014/main" val="269316975"/>
                  </a:ext>
                </a:extLst>
              </a:tr>
              <a:tr h="244200">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Ecosystem</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An environment in which multiple companies, individuals</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and support organizations are interconnected</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and where startups and innovations are generated one after another through their interactions</a:t>
                      </a:r>
                    </a:p>
                  </a:txBody>
                  <a:tcPr marL="45720" marR="45720" anchor="ctr">
                    <a:solidFill>
                      <a:schemeClr val="accent5">
                        <a:lumMod val="20000"/>
                        <a:lumOff val="80000"/>
                      </a:schemeClr>
                    </a:solidFill>
                  </a:tcPr>
                </a:tc>
                <a:extLst>
                  <a:ext uri="{0D108BD9-81ED-4DB2-BD59-A6C34878D82A}">
                    <a16:rowId xmlns:a16="http://schemas.microsoft.com/office/drawing/2014/main" val="3818597198"/>
                  </a:ext>
                </a:extLst>
              </a:tr>
              <a:tr h="399600">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Osaka Eemachi Project</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A project which </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promotes </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social participation among the elderly and community mutual support activities throughout Osaka</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by</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utiliz</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ing</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individuals</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experience and skills</a:t>
                      </a:r>
                    </a:p>
                  </a:txBody>
                  <a:tcPr marL="45720" marR="45720" anchor="ctr">
                    <a:solidFill>
                      <a:schemeClr val="accent5">
                        <a:lumMod val="20000"/>
                        <a:lumOff val="80000"/>
                      </a:schemeClr>
                    </a:solidFill>
                  </a:tcPr>
                </a:tc>
                <a:extLst>
                  <a:ext uri="{0D108BD9-81ED-4DB2-BD59-A6C34878D82A}">
                    <a16:rowId xmlns:a16="http://schemas.microsoft.com/office/drawing/2014/main" val="2645325648"/>
                  </a:ext>
                </a:extLst>
              </a:tr>
              <a:tr h="399600">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Osaka Wide-Area Bay Area</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The waterfront and coastal areas, as well as the adjacent waters, of the nine cities and three towns along the coast from Osaka City to Misaki Town, within the scope of the “Osaka Wide-Area Bay Area Urban Development Vision (Draft)” (August 2021)</a:t>
                      </a:r>
                    </a:p>
                  </a:txBody>
                  <a:tcPr marL="45720" marR="45720" anchor="ctr">
                    <a:solidFill>
                      <a:schemeClr val="accent5">
                        <a:lumMod val="20000"/>
                        <a:lumOff val="80000"/>
                      </a:schemeClr>
                    </a:solidFill>
                  </a:tcPr>
                </a:tc>
                <a:extLst>
                  <a:ext uri="{0D108BD9-81ED-4DB2-BD59-A6C34878D82A}">
                    <a16:rowId xmlns:a16="http://schemas.microsoft.com/office/drawing/2014/main" val="2673573546"/>
                  </a:ext>
                </a:extLst>
              </a:tr>
              <a:tr h="244200">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Osaka-mon (Osaka-made products)</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Agricultural, forestry</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and fishery products produced within Osaka Prefecture, and processed goods made from them</a:t>
                      </a:r>
                    </a:p>
                  </a:txBody>
                  <a:tcPr marL="45720" marR="45720" anchor="ctr">
                    <a:solidFill>
                      <a:schemeClr val="accent5">
                        <a:lumMod val="20000"/>
                        <a:lumOff val="80000"/>
                      </a:schemeClr>
                    </a:solidFill>
                  </a:tcPr>
                </a:tc>
                <a:extLst>
                  <a:ext uri="{0D108BD9-81ED-4DB2-BD59-A6C34878D82A}">
                    <a16:rowId xmlns:a16="http://schemas.microsoft.com/office/drawing/2014/main" val="199032170"/>
                  </a:ext>
                </a:extLst>
              </a:tr>
              <a:tr h="399600">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Members of the Osaka Bay Blue Carbon Ecosystem Alliance</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An alliance (consultative body) jointly established by Osaka and Hyogo Prefectures to promote the conservation, restoration</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and creation of blue carbon ecosystems (such as seaweed beds and mudflats) through public-private partnerships</a:t>
                      </a:r>
                    </a:p>
                  </a:txBody>
                  <a:tcPr marL="45720" marR="45720" anchor="ctr">
                    <a:solidFill>
                      <a:schemeClr val="accent5">
                        <a:lumMod val="20000"/>
                        <a:lumOff val="80000"/>
                      </a:schemeClr>
                    </a:solidFill>
                  </a:tcPr>
                </a:tc>
                <a:extLst>
                  <a:ext uri="{0D108BD9-81ED-4DB2-BD59-A6C34878D82A}">
                    <a16:rowId xmlns:a16="http://schemas.microsoft.com/office/drawing/2014/main" val="2176053715"/>
                  </a:ext>
                </a:extLst>
              </a:tr>
              <a:tr h="399600">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Open innovation</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The intentional</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and </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proactive</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use of</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internal and external resources</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 such as technologies and ideas to promote innovation within an organization, thereby increasing market opportunities to deploy innovations created within the organization to external parties</a:t>
                      </a:r>
                    </a:p>
                  </a:txBody>
                  <a:tcPr marL="45720" marR="45720" anchor="ctr">
                    <a:solidFill>
                      <a:schemeClr val="accent5">
                        <a:lumMod val="20000"/>
                        <a:lumOff val="80000"/>
                      </a:schemeClr>
                    </a:solidFill>
                  </a:tcPr>
                </a:tc>
                <a:extLst>
                  <a:ext uri="{0D108BD9-81ED-4DB2-BD59-A6C34878D82A}">
                    <a16:rowId xmlns:a16="http://schemas.microsoft.com/office/drawing/2014/main" val="1204337403"/>
                  </a:ext>
                </a:extLst>
              </a:tr>
              <a:tr h="399600">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Carbon credits</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A scheme </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that enables the </a:t>
                      </a: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trading of greenhouse gas emission reductions achieved through the introduction of energy-saving equipment and renewable energy, as well as greenhouse gas removals achieved through appropriate forest management</a:t>
                      </a:r>
                    </a:p>
                  </a:txBody>
                  <a:tcPr marL="45720" marR="45720" anchor="ctr">
                    <a:solidFill>
                      <a:schemeClr val="accent5">
                        <a:lumMod val="20000"/>
                        <a:lumOff val="80000"/>
                      </a:schemeClr>
                    </a:solidFill>
                  </a:tcPr>
                </a:tc>
                <a:extLst>
                  <a:ext uri="{0D108BD9-81ED-4DB2-BD59-A6C34878D82A}">
                    <a16:rowId xmlns:a16="http://schemas.microsoft.com/office/drawing/2014/main" val="3277965710"/>
                  </a:ext>
                </a:extLst>
              </a:tr>
              <a:tr h="399600">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Carbon neutral</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cs typeface="Arial" panose="020B0604020202020204" pitchFamily="34" charset="0"/>
                        </a:rPr>
                        <a:t>Achieving a state where carbon dioxide emissions are balanced with equivalent reductions or offsets elsewhere, resulting in a net-zero carbon footprint</a:t>
                      </a:r>
                      <a:endParaRPr lang="en-us" sz="900" b="0" i="0" u="none" strike="noStrike" dirty="0">
                        <a:solidFill>
                          <a:schemeClr val="tx1"/>
                        </a:solidFill>
                        <a:effectLst/>
                        <a:latin typeface="+mn-lt"/>
                        <a:ea typeface="BIZ UDPゴシック" panose="020B0400000000000000" pitchFamily="50" charset="-128"/>
                        <a:cs typeface="Arial" panose="020B0604020202020204" pitchFamily="34" charset="0"/>
                      </a:endParaRPr>
                    </a:p>
                  </a:txBody>
                  <a:tcPr marL="45720" marR="45720" anchor="ctr">
                    <a:solidFill>
                      <a:schemeClr val="accent5">
                        <a:lumMod val="20000"/>
                        <a:lumOff val="80000"/>
                      </a:schemeClr>
                    </a:solidFill>
                  </a:tcPr>
                </a:tc>
                <a:extLst>
                  <a:ext uri="{0D108BD9-81ED-4DB2-BD59-A6C34878D82A}">
                    <a16:rowId xmlns:a16="http://schemas.microsoft.com/office/drawing/2014/main" val="1378569398"/>
                  </a:ext>
                </a:extLst>
              </a:tr>
            </a:tbl>
          </a:graphicData>
        </a:graphic>
      </p:graphicFrame>
    </p:spTree>
    <p:extLst>
      <p:ext uri="{BB962C8B-B14F-4D97-AF65-F5344CB8AC3E}">
        <p14:creationId xmlns:p14="http://schemas.microsoft.com/office/powerpoint/2010/main" val="268483369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C8C608C-D80C-4643-9879-924328DA3E1D}"/>
              </a:ext>
            </a:extLst>
          </p:cNvPr>
          <p:cNvSpPr/>
          <p:nvPr/>
        </p:nvSpPr>
        <p:spPr>
          <a:xfrm>
            <a:off x="34788" y="46705"/>
            <a:ext cx="9906000" cy="400110"/>
          </a:xfrm>
          <a:prstGeom prst="rect">
            <a:avLst/>
          </a:prstGeom>
          <a:noFill/>
        </p:spPr>
        <p:txBody>
          <a:bodyPr wrap="square" rtlCol="0">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2000" b="1" i="0" u="none" strike="noStrike" kern="1200" cap="none" spc="0" normalizeH="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Glossary (2)</a:t>
            </a:r>
          </a:p>
        </p:txBody>
      </p:sp>
      <p:sp>
        <p:nvSpPr>
          <p:cNvPr id="23" name="スライド番号プレースホルダー 3">
            <a:extLst>
              <a:ext uri="{FF2B5EF4-FFF2-40B4-BE49-F238E27FC236}">
                <a16:creationId xmlns:a16="http://schemas.microsoft.com/office/drawing/2014/main" id="{D0C86DC1-F112-4756-828E-DB6B189C2A5F}"/>
              </a:ext>
            </a:extLst>
          </p:cNvPr>
          <p:cNvSpPr>
            <a:spLocks noGrp="1"/>
          </p:cNvSpPr>
          <p:nvPr>
            <p:ph type="sldNum" sz="quarter" idx="12"/>
          </p:nvPr>
        </p:nvSpPr>
        <p:spPr>
          <a:xfrm>
            <a:off x="7677150" y="6492875"/>
            <a:ext cx="2228850" cy="365125"/>
          </a:xfrm>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ja-JP" altLang="en-US" sz="1200" b="0" i="0" u="none" strike="noStrike" kern="1200" cap="none" spc="0" normalizeH="0" baseline="0" noProof="0" smtClean="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81</a:t>
            </a:fld>
            <a:endParaRPr kumimoji="1" lang="ja-JP" altLang="en-US" sz="1200" b="0" i="0" u="none" strike="noStrike" kern="1200" cap="none" spc="0" normalizeH="0" baseline="0" noProof="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endParaRPr>
          </a:p>
        </p:txBody>
      </p:sp>
      <p:graphicFrame>
        <p:nvGraphicFramePr>
          <p:cNvPr id="4" name="表 7">
            <a:extLst>
              <a:ext uri="{FF2B5EF4-FFF2-40B4-BE49-F238E27FC236}">
                <a16:creationId xmlns:a16="http://schemas.microsoft.com/office/drawing/2014/main" id="{1E02A8AC-0E1A-45D9-8B61-BA8F52BED21F}"/>
              </a:ext>
            </a:extLst>
          </p:cNvPr>
          <p:cNvGraphicFramePr>
            <a:graphicFrameLocks noGrp="1"/>
          </p:cNvGraphicFramePr>
          <p:nvPr/>
        </p:nvGraphicFramePr>
        <p:xfrm>
          <a:off x="199882" y="594022"/>
          <a:ext cx="9506235" cy="5440680"/>
        </p:xfrm>
        <a:graphic>
          <a:graphicData uri="http://schemas.openxmlformats.org/drawingml/2006/table">
            <a:tbl>
              <a:tblPr firstRow="1" bandRow="1">
                <a:tableStyleId>{5C22544A-7EE6-4342-B048-85BDC9FD1C3A}</a:tableStyleId>
              </a:tblPr>
              <a:tblGrid>
                <a:gridCol w="1610129">
                  <a:extLst>
                    <a:ext uri="{9D8B030D-6E8A-4147-A177-3AD203B41FA5}">
                      <a16:colId xmlns:a16="http://schemas.microsoft.com/office/drawing/2014/main" val="3786945068"/>
                    </a:ext>
                  </a:extLst>
                </a:gridCol>
                <a:gridCol w="7896106">
                  <a:extLst>
                    <a:ext uri="{9D8B030D-6E8A-4147-A177-3AD203B41FA5}">
                      <a16:colId xmlns:a16="http://schemas.microsoft.com/office/drawing/2014/main" val="1434758981"/>
                    </a:ext>
                  </a:extLst>
                </a:gridCol>
              </a:tblGrid>
              <a:tr h="360000">
                <a:tc>
                  <a:txBody>
                    <a:bodyPr/>
                    <a:lstStyle/>
                    <a:p>
                      <a:pPr algn="ctr" rtl="0"/>
                      <a:r>
                        <a:rPr lang="en-us" dirty="0"/>
                        <a:t>Term</a:t>
                      </a:r>
                    </a:p>
                  </a:txBody>
                  <a:tcPr anchor="ctr">
                    <a:solidFill>
                      <a:schemeClr val="accent5"/>
                    </a:solidFill>
                  </a:tcPr>
                </a:tc>
                <a:tc>
                  <a:txBody>
                    <a:bodyPr/>
                    <a:lstStyle/>
                    <a:p>
                      <a:pPr algn="ctr" rtl="0"/>
                      <a:r>
                        <a:rPr lang="en-us" dirty="0"/>
                        <a:t>Description</a:t>
                      </a:r>
                    </a:p>
                  </a:txBody>
                  <a:tcPr anchor="ctr">
                    <a:solidFill>
                      <a:schemeClr val="accent5"/>
                    </a:solidFill>
                  </a:tcPr>
                </a:tc>
                <a:extLst>
                  <a:ext uri="{0D108BD9-81ED-4DB2-BD59-A6C34878D82A}">
                    <a16:rowId xmlns:a16="http://schemas.microsoft.com/office/drawing/2014/main" val="291517179"/>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Gastronomy</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The enjoyment of</a:t>
                      </a:r>
                      <a:r>
                        <a:rPr lang="en-us" sz="900" b="0" i="0" u="none" strike="noStrike" dirty="0">
                          <a:solidFill>
                            <a:schemeClr val="tx1"/>
                          </a:solidFill>
                          <a:effectLst/>
                          <a:latin typeface="+mn-lt"/>
                          <a:ea typeface="BIZ UDPゴシック" panose="020B0400000000000000" pitchFamily="50" charset="-128"/>
                        </a:rPr>
                        <a:t> food </a:t>
                      </a:r>
                      <a:r>
                        <a:rPr lang="en-US" sz="900" b="0" i="0" u="none" strike="noStrike" dirty="0">
                          <a:solidFill>
                            <a:schemeClr val="tx1"/>
                          </a:solidFill>
                          <a:effectLst/>
                          <a:latin typeface="+mn-lt"/>
                          <a:ea typeface="BIZ UDPゴシック" panose="020B0400000000000000" pitchFamily="50" charset="-128"/>
                        </a:rPr>
                        <a:t>shaped</a:t>
                      </a:r>
                      <a:r>
                        <a:rPr lang="en-us" sz="900" b="0" i="0" u="none" strike="noStrike" dirty="0">
                          <a:solidFill>
                            <a:schemeClr val="tx1"/>
                          </a:solidFill>
                          <a:effectLst/>
                          <a:latin typeface="+mn-lt"/>
                          <a:ea typeface="BIZ UDPゴシック" panose="020B0400000000000000" pitchFamily="50" charset="-128"/>
                        </a:rPr>
                        <a:t> by the local climate, environment, customs, traditions, and history, and </a:t>
                      </a:r>
                      <a:r>
                        <a:rPr lang="en-US" sz="900" b="0" i="0" u="none" strike="noStrike" dirty="0">
                          <a:solidFill>
                            <a:schemeClr val="tx1"/>
                          </a:solidFill>
                          <a:effectLst/>
                          <a:latin typeface="+mn-lt"/>
                          <a:ea typeface="BIZ UDPゴシック" panose="020B0400000000000000" pitchFamily="50" charset="-128"/>
                        </a:rPr>
                        <a:t>the experience of</a:t>
                      </a:r>
                      <a:r>
                        <a:rPr lang="en-us" sz="900" b="0" i="0" u="none" strike="noStrike" dirty="0">
                          <a:solidFill>
                            <a:schemeClr val="tx1"/>
                          </a:solidFill>
                          <a:effectLst/>
                          <a:latin typeface="+mn-lt"/>
                          <a:ea typeface="BIZ UDPゴシック" panose="020B0400000000000000" pitchFamily="50" charset="-128"/>
                        </a:rPr>
                        <a:t> local food culture</a:t>
                      </a:r>
                    </a:p>
                  </a:txBody>
                  <a:tcPr marL="45720" marR="45720" anchor="ctr">
                    <a:solidFill>
                      <a:schemeClr val="accent5">
                        <a:lumMod val="20000"/>
                        <a:lumOff val="80000"/>
                      </a:schemeClr>
                    </a:solidFill>
                  </a:tcPr>
                </a:tc>
                <a:extLst>
                  <a:ext uri="{0D108BD9-81ED-4DB2-BD59-A6C34878D82A}">
                    <a16:rowId xmlns:a16="http://schemas.microsoft.com/office/drawing/2014/main" val="1410954868"/>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Kansai Innovation International Strategic Comprehensive Special Zone</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Special zones jointly applied for by six prefectures and cities in the Kansai region (Kyoto Prefecture, Osaka Prefecture, Hyogo Prefecture, Kyoto City, Osaka City</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Kobe City) and certified by the Cabinet Office. Within Osaka Prefecture, the relevant zones include the Northern Osaka area, the Osaka Station area, the Yumeshima and Sakishima areas, the Kansai International Airport area, and the Hanshin Port area. The national government, local authorities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business organizations are jointly working to support companies seeking to develop new businesses, such as healthcare/pharmaceuticals and batteries/energy.</a:t>
                      </a:r>
                    </a:p>
                  </a:txBody>
                  <a:tcPr marL="45720" marR="45720" anchor="ctr">
                    <a:solidFill>
                      <a:schemeClr val="accent5">
                        <a:lumMod val="20000"/>
                        <a:lumOff val="80000"/>
                      </a:schemeClr>
                    </a:solidFill>
                  </a:tcPr>
                </a:tc>
                <a:extLst>
                  <a:ext uri="{0D108BD9-81ED-4DB2-BD59-A6C34878D82A}">
                    <a16:rowId xmlns:a16="http://schemas.microsoft.com/office/drawing/2014/main" val="3592146412"/>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Conference</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meeting or convention</a:t>
                      </a:r>
                    </a:p>
                  </a:txBody>
                  <a:tcPr marL="45720" marR="45720" anchor="ctr">
                    <a:solidFill>
                      <a:schemeClr val="accent5">
                        <a:lumMod val="20000"/>
                        <a:lumOff val="80000"/>
                      </a:schemeClr>
                    </a:solidFill>
                  </a:tcPr>
                </a:tc>
                <a:extLst>
                  <a:ext uri="{0D108BD9-81ED-4DB2-BD59-A6C34878D82A}">
                    <a16:rowId xmlns:a16="http://schemas.microsoft.com/office/drawing/2014/main" val="1608331016"/>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Osaka Prefectural Government AI Agent Consortium</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consortium established in collaboration with Osaka Prefecture and businesses with the aim of investigating and analyzing the current state of AI agents, and examin</a:t>
                      </a:r>
                      <a:r>
                        <a:rPr lang="en-US" sz="900" b="0" i="0" u="none" strike="noStrike" dirty="0">
                          <a:solidFill>
                            <a:schemeClr val="tx1"/>
                          </a:solidFill>
                          <a:effectLst/>
                          <a:latin typeface="+mn-lt"/>
                          <a:ea typeface="BIZ UDPゴシック" panose="020B0400000000000000" pitchFamily="50" charset="-128"/>
                        </a:rPr>
                        <a:t>ing</a:t>
                      </a:r>
                      <a:r>
                        <a:rPr lang="en-us" sz="900" b="0" i="0" u="none" strike="noStrike" dirty="0">
                          <a:solidFill>
                            <a:schemeClr val="tx1"/>
                          </a:solidFill>
                          <a:effectLst/>
                          <a:latin typeface="+mn-lt"/>
                          <a:ea typeface="BIZ UDPゴシック" panose="020B0400000000000000" pitchFamily="50" charset="-128"/>
                        </a:rPr>
                        <a:t> and promot</a:t>
                      </a:r>
                      <a:r>
                        <a:rPr lang="en-US" sz="900" b="0" i="0" u="none" strike="noStrike" dirty="0">
                          <a:solidFill>
                            <a:schemeClr val="tx1"/>
                          </a:solidFill>
                          <a:effectLst/>
                          <a:latin typeface="+mn-lt"/>
                          <a:ea typeface="BIZ UDPゴシック" panose="020B0400000000000000" pitchFamily="50" charset="-128"/>
                        </a:rPr>
                        <a:t>ing</a:t>
                      </a:r>
                      <a:r>
                        <a:rPr lang="en-us" sz="900" b="0" i="0" u="none" strike="noStrike" dirty="0">
                          <a:solidFill>
                            <a:schemeClr val="tx1"/>
                          </a:solidFill>
                          <a:effectLst/>
                          <a:latin typeface="+mn-lt"/>
                          <a:ea typeface="BIZ UDPゴシック" panose="020B0400000000000000" pitchFamily="50" charset="-128"/>
                        </a:rPr>
                        <a:t> future development opportunities through demonstration projects</a:t>
                      </a:r>
                    </a:p>
                  </a:txBody>
                  <a:tcPr marL="45720" marR="45720" anchor="ctr">
                    <a:solidFill>
                      <a:schemeClr val="accent5">
                        <a:lumMod val="20000"/>
                        <a:lumOff val="80000"/>
                      </a:schemeClr>
                    </a:solidFill>
                  </a:tcPr>
                </a:tc>
                <a:extLst>
                  <a:ext uri="{0D108BD9-81ED-4DB2-BD59-A6C34878D82A}">
                    <a16:rowId xmlns:a16="http://schemas.microsoft.com/office/drawing/2014/main" val="509863107"/>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Killer content</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Here, ‘killer content’ </a:t>
                      </a:r>
                      <a:r>
                        <a:rPr lang="en-US" sz="900" b="0" i="0" u="none" strike="noStrike" dirty="0">
                          <a:solidFill>
                            <a:schemeClr val="tx1"/>
                          </a:solidFill>
                          <a:effectLst/>
                          <a:latin typeface="+mn-lt"/>
                          <a:ea typeface="BIZ UDPゴシック" panose="020B0400000000000000" pitchFamily="50" charset="-128"/>
                        </a:rPr>
                        <a:t>refers to</a:t>
                      </a:r>
                      <a:r>
                        <a:rPr lang="en-us" sz="900" b="0" i="0" u="none" strike="noStrike" dirty="0">
                          <a:solidFill>
                            <a:schemeClr val="tx1"/>
                          </a:solidFill>
                          <a:effectLst/>
                          <a:latin typeface="+mn-lt"/>
                          <a:ea typeface="BIZ UDPゴシック" panose="020B0400000000000000" pitchFamily="50" charset="-128"/>
                        </a:rPr>
                        <a:t> attractive and extraordinary content that capture</a:t>
                      </a:r>
                      <a:r>
                        <a:rPr lang="en-US" sz="900" b="0" i="0" u="none" strike="noStrike" dirty="0">
                          <a:solidFill>
                            <a:schemeClr val="tx1"/>
                          </a:solidFill>
                          <a:effectLst/>
                          <a:latin typeface="+mn-lt"/>
                          <a:ea typeface="BIZ UDPゴシック" panose="020B0400000000000000" pitchFamily="50" charset="-128"/>
                        </a:rPr>
                        <a:t>s</a:t>
                      </a:r>
                      <a:r>
                        <a:rPr lang="en-us" sz="900" b="0" i="0" u="none" strike="noStrike" dirty="0">
                          <a:solidFill>
                            <a:schemeClr val="tx1"/>
                          </a:solidFill>
                          <a:effectLst/>
                          <a:latin typeface="+mn-lt"/>
                          <a:ea typeface="BIZ UDPゴシック" panose="020B0400000000000000" pitchFamily="50" charset="-128"/>
                        </a:rPr>
                        <a:t> the interest and curiosity of many people.</a:t>
                      </a:r>
                    </a:p>
                  </a:txBody>
                  <a:tcPr marL="45720" marR="45720" anchor="ctr">
                    <a:solidFill>
                      <a:schemeClr val="accent5">
                        <a:lumMod val="20000"/>
                        <a:lumOff val="80000"/>
                      </a:schemeClr>
                    </a:solidFill>
                  </a:tcPr>
                </a:tc>
                <a:extLst>
                  <a:ext uri="{0D108BD9-81ED-4DB2-BD59-A6C34878D82A}">
                    <a16:rowId xmlns:a16="http://schemas.microsoft.com/office/drawing/2014/main" val="1675650119"/>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Cluster</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geographically concentrated group comprising companies, research institutions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others in a specific field</a:t>
                      </a:r>
                    </a:p>
                  </a:txBody>
                  <a:tcPr marL="45720" marR="45720" anchor="ctr">
                    <a:solidFill>
                      <a:schemeClr val="accent5">
                        <a:lumMod val="20000"/>
                        <a:lumOff val="80000"/>
                      </a:schemeClr>
                    </a:solidFill>
                  </a:tcPr>
                </a:tc>
                <a:extLst>
                  <a:ext uri="{0D108BD9-81ED-4DB2-BD59-A6C34878D82A}">
                    <a16:rowId xmlns:a16="http://schemas.microsoft.com/office/drawing/2014/main" val="269316975"/>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Green infrastructure</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An approach </a:t>
                      </a:r>
                      <a:r>
                        <a:rPr lang="en-US" sz="900" b="0" i="0" u="none" strike="noStrike" dirty="0">
                          <a:solidFill>
                            <a:schemeClr val="tx1"/>
                          </a:solidFill>
                          <a:effectLst/>
                          <a:latin typeface="+mn-lt"/>
                          <a:ea typeface="BIZ UDPゴシック" panose="020B0400000000000000" pitchFamily="50" charset="-128"/>
                        </a:rPr>
                        <a:t>that utilizes </a:t>
                      </a:r>
                      <a:r>
                        <a:rPr lang="en-us" sz="900" b="0" i="0" u="none" strike="noStrike" dirty="0">
                          <a:solidFill>
                            <a:schemeClr val="tx1"/>
                          </a:solidFill>
                          <a:effectLst/>
                          <a:latin typeface="+mn-lt"/>
                          <a:ea typeface="BIZ UDPゴシック" panose="020B0400000000000000" pitchFamily="50" charset="-128"/>
                        </a:rPr>
                        <a:t>the functions of the natural environment to </a:t>
                      </a:r>
                      <a:r>
                        <a:rPr lang="en-US" sz="900" b="0" i="0" u="none" strike="noStrike" dirty="0">
                          <a:solidFill>
                            <a:schemeClr val="tx1"/>
                          </a:solidFill>
                          <a:effectLst/>
                          <a:latin typeface="+mn-lt"/>
                          <a:ea typeface="BIZ UDPゴシック" panose="020B0400000000000000" pitchFamily="50" charset="-128"/>
                        </a:rPr>
                        <a:t>address</a:t>
                      </a:r>
                      <a:r>
                        <a:rPr lang="en-us" sz="900" b="0" i="0" u="none" strike="noStrike" dirty="0">
                          <a:solidFill>
                            <a:schemeClr val="tx1"/>
                          </a:solidFill>
                          <a:effectLst/>
                          <a:latin typeface="+mn-lt"/>
                          <a:ea typeface="BIZ UDPゴシック" panose="020B0400000000000000" pitchFamily="50" charset="-128"/>
                        </a:rPr>
                        <a:t> various social issues</a:t>
                      </a:r>
                    </a:p>
                  </a:txBody>
                  <a:tcPr marL="45720" marR="45720" anchor="ctr">
                    <a:solidFill>
                      <a:schemeClr val="accent5">
                        <a:lumMod val="20000"/>
                        <a:lumOff val="80000"/>
                      </a:schemeClr>
                    </a:solidFill>
                  </a:tcPr>
                </a:tc>
                <a:extLst>
                  <a:ext uri="{0D108BD9-81ED-4DB2-BD59-A6C34878D82A}">
                    <a16:rowId xmlns:a16="http://schemas.microsoft.com/office/drawing/2014/main" val="3818597198"/>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Green tech</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Technologies and initiative</a:t>
                      </a:r>
                      <a:r>
                        <a:rPr lang="en-US" sz="900" b="0" i="0" u="none" strike="noStrike" dirty="0">
                          <a:solidFill>
                            <a:schemeClr val="tx1"/>
                          </a:solidFill>
                          <a:effectLst/>
                          <a:latin typeface="+mn-lt"/>
                          <a:ea typeface="BIZ UDPゴシック" panose="020B0400000000000000" pitchFamily="50" charset="-128"/>
                        </a:rPr>
                        <a:t>s</a:t>
                      </a:r>
                      <a:r>
                        <a:rPr lang="en-us" sz="900" b="0" i="0" u="none" strike="noStrike" dirty="0">
                          <a:solidFill>
                            <a:schemeClr val="tx1"/>
                          </a:solidFill>
                          <a:effectLst/>
                          <a:latin typeface="+mn-lt"/>
                          <a:ea typeface="BIZ UDPゴシック" panose="020B0400000000000000" pitchFamily="50" charset="-128"/>
                        </a:rPr>
                        <a:t> designed to </a:t>
                      </a:r>
                      <a:r>
                        <a:rPr lang="en-US" sz="900" b="0" i="0" u="none" strike="noStrike" dirty="0">
                          <a:solidFill>
                            <a:schemeClr val="tx1"/>
                          </a:solidFill>
                          <a:effectLst/>
                          <a:latin typeface="+mn-lt"/>
                          <a:ea typeface="BIZ UDPゴシック" panose="020B0400000000000000" pitchFamily="50" charset="-128"/>
                        </a:rPr>
                        <a:t>address</a:t>
                      </a:r>
                      <a:r>
                        <a:rPr lang="en-us" sz="900" b="0" i="0" u="none" strike="noStrike" dirty="0">
                          <a:solidFill>
                            <a:schemeClr val="tx1"/>
                          </a:solidFill>
                          <a:effectLst/>
                          <a:latin typeface="+mn-lt"/>
                          <a:ea typeface="BIZ UDPゴシック" panose="020B0400000000000000" pitchFamily="50" charset="-128"/>
                        </a:rPr>
                        <a:t> environmental challenges and promote sustainability</a:t>
                      </a:r>
                    </a:p>
                  </a:txBody>
                  <a:tcPr marL="45720" marR="45720" anchor="ctr">
                    <a:solidFill>
                      <a:schemeClr val="accent5">
                        <a:lumMod val="20000"/>
                        <a:lumOff val="80000"/>
                      </a:schemeClr>
                    </a:solidFill>
                  </a:tcPr>
                </a:tc>
                <a:extLst>
                  <a:ext uri="{0D108BD9-81ED-4DB2-BD59-A6C34878D82A}">
                    <a16:rowId xmlns:a16="http://schemas.microsoft.com/office/drawing/2014/main" val="2645325648"/>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Creative</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Being able to </a:t>
                      </a:r>
                      <a:r>
                        <a:rPr lang="en-US" sz="900" b="0" i="0" u="none" strike="noStrike" dirty="0">
                          <a:solidFill>
                            <a:schemeClr val="tx1"/>
                          </a:solidFill>
                          <a:effectLst/>
                          <a:latin typeface="+mn-lt"/>
                          <a:ea typeface="BIZ UDPゴシック" panose="020B0400000000000000" pitchFamily="50" charset="-128"/>
                        </a:rPr>
                        <a:t>generate</a:t>
                      </a:r>
                      <a:r>
                        <a:rPr lang="en-us" sz="900" b="0" i="0" u="none" strike="noStrike" dirty="0">
                          <a:solidFill>
                            <a:schemeClr val="tx1"/>
                          </a:solidFill>
                          <a:effectLst/>
                          <a:latin typeface="+mn-lt"/>
                          <a:ea typeface="BIZ UDPゴシック" panose="020B0400000000000000" pitchFamily="50" charset="-128"/>
                        </a:rPr>
                        <a:t> creative value and expression</a:t>
                      </a:r>
                    </a:p>
                  </a:txBody>
                  <a:tcPr marL="45720" marR="45720" anchor="ctr">
                    <a:solidFill>
                      <a:schemeClr val="accent5">
                        <a:lumMod val="20000"/>
                        <a:lumOff val="80000"/>
                      </a:schemeClr>
                    </a:solidFill>
                  </a:tcPr>
                </a:tc>
                <a:extLst>
                  <a:ext uri="{0D108BD9-81ED-4DB2-BD59-A6C34878D82A}">
                    <a16:rowId xmlns:a16="http://schemas.microsoft.com/office/drawing/2014/main" val="2673573546"/>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Global Leaders High School</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With the aim of “cultivating individuals who possess a rich sensibility and broad general knowledge, are committed to contributing to society, and are capable of leading a knowledge-based society,” ten high schools have been designated as ‘Global Leaders High Schools’ as part of an initiative to develop </a:t>
                      </a:r>
                      <a:r>
                        <a:rPr lang="en-US" sz="900" b="0" i="0" u="none" strike="noStrike" dirty="0">
                          <a:solidFill>
                            <a:schemeClr val="tx1"/>
                          </a:solidFill>
                          <a:effectLst/>
                          <a:latin typeface="+mn-lt"/>
                          <a:ea typeface="BIZ UDPゴシック" panose="020B0400000000000000" pitchFamily="50" charset="-128"/>
                        </a:rPr>
                        <a:t>the </a:t>
                      </a:r>
                      <a:r>
                        <a:rPr lang="en-us" sz="900" b="0" i="0" u="none" strike="noStrike" dirty="0">
                          <a:solidFill>
                            <a:schemeClr val="tx1"/>
                          </a:solidFill>
                          <a:effectLst/>
                          <a:latin typeface="+mn-lt"/>
                          <a:ea typeface="BIZ UDPゴシック" panose="020B0400000000000000" pitchFamily="50" charset="-128"/>
                        </a:rPr>
                        <a:t>distinctive characteristics of each prefectural high school. (Target schools: Kitano, Toyonaka, Ibaraki, Otemae, Shijonawate, Kozu, Tennoji, Ikuno, Mikunigaoka, and Kishiwada)</a:t>
                      </a:r>
                    </a:p>
                  </a:txBody>
                  <a:tcPr marL="45720" marR="45720" anchor="ctr">
                    <a:solidFill>
                      <a:schemeClr val="accent5">
                        <a:lumMod val="20000"/>
                        <a:lumOff val="80000"/>
                      </a:schemeClr>
                    </a:solidFill>
                  </a:tcPr>
                </a:tc>
                <a:extLst>
                  <a:ext uri="{0D108BD9-81ED-4DB2-BD59-A6C34878D82A}">
                    <a16:rowId xmlns:a16="http://schemas.microsoft.com/office/drawing/2014/main" val="199032170"/>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Economic growth rate</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The y</a:t>
                      </a:r>
                      <a:r>
                        <a:rPr lang="en-us" sz="900" b="0" i="0" u="none" strike="noStrike" dirty="0">
                          <a:solidFill>
                            <a:schemeClr val="tx1"/>
                          </a:solidFill>
                          <a:effectLst/>
                          <a:latin typeface="+mn-lt"/>
                          <a:ea typeface="BIZ UDPゴシック" panose="020B0400000000000000" pitchFamily="50" charset="-128"/>
                        </a:rPr>
                        <a:t>ear-on-year change in gross domestic product</a:t>
                      </a:r>
                    </a:p>
                  </a:txBody>
                  <a:tcPr marL="45720" marR="45720" anchor="ctr">
                    <a:solidFill>
                      <a:schemeClr val="accent5">
                        <a:lumMod val="20000"/>
                        <a:lumOff val="80000"/>
                      </a:schemeClr>
                    </a:solidFill>
                  </a:tcPr>
                </a:tc>
                <a:extLst>
                  <a:ext uri="{0D108BD9-81ED-4DB2-BD59-A6C34878D82A}">
                    <a16:rowId xmlns:a16="http://schemas.microsoft.com/office/drawing/2014/main" val="2176053715"/>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Healthy life expectancy</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The period during which a person can live without </a:t>
                      </a:r>
                      <a:r>
                        <a:rPr lang="en-US" sz="900" b="0" i="0" u="none" strike="noStrike" dirty="0">
                          <a:solidFill>
                            <a:schemeClr val="tx1"/>
                          </a:solidFill>
                          <a:effectLst/>
                          <a:latin typeface="+mn-lt"/>
                          <a:ea typeface="BIZ UDPゴシック" panose="020B0400000000000000" pitchFamily="50" charset="-128"/>
                        </a:rPr>
                        <a:t>restrictions on </a:t>
                      </a:r>
                      <a:r>
                        <a:rPr lang="en-us" sz="900" b="0" i="0" u="none" strike="noStrike" dirty="0">
                          <a:solidFill>
                            <a:schemeClr val="tx1"/>
                          </a:solidFill>
                          <a:effectLst/>
                          <a:latin typeface="+mn-lt"/>
                          <a:ea typeface="BIZ UDPゴシック" panose="020B0400000000000000" pitchFamily="50" charset="-128"/>
                        </a:rPr>
                        <a:t>daily life </a:t>
                      </a:r>
                      <a:r>
                        <a:rPr lang="en-US" sz="900" b="0" i="0" u="none" strike="noStrike" dirty="0">
                          <a:solidFill>
                            <a:schemeClr val="tx1"/>
                          </a:solidFill>
                          <a:effectLst/>
                          <a:latin typeface="+mn-lt"/>
                          <a:ea typeface="BIZ UDPゴシック" panose="020B0400000000000000" pitchFamily="50" charset="-128"/>
                        </a:rPr>
                        <a:t>due to </a:t>
                      </a:r>
                      <a:r>
                        <a:rPr lang="en-us" sz="900" b="0" i="0" u="none" strike="noStrike" dirty="0">
                          <a:solidFill>
                            <a:schemeClr val="tx1"/>
                          </a:solidFill>
                          <a:effectLst/>
                          <a:latin typeface="+mn-lt"/>
                          <a:ea typeface="BIZ UDPゴシック" panose="020B0400000000000000" pitchFamily="50" charset="-128"/>
                        </a:rPr>
                        <a:t>health issues</a:t>
                      </a:r>
                    </a:p>
                  </a:txBody>
                  <a:tcPr marL="45720" marR="45720" anchor="ctr">
                    <a:solidFill>
                      <a:schemeClr val="accent5">
                        <a:lumMod val="20000"/>
                        <a:lumOff val="80000"/>
                      </a:schemeClr>
                    </a:solidFill>
                  </a:tcPr>
                </a:tc>
                <a:extLst>
                  <a:ext uri="{0D108BD9-81ED-4DB2-BD59-A6C34878D82A}">
                    <a16:rowId xmlns:a16="http://schemas.microsoft.com/office/drawing/2014/main" val="1204337403"/>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KENTO (Northern Osaka Health and Biomedical Innovation Town)</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・The town </a:t>
                      </a:r>
                      <a:r>
                        <a:rPr lang="en-US" sz="900" b="0" i="0" u="none" strike="noStrike" dirty="0">
                          <a:solidFill>
                            <a:schemeClr val="tx1"/>
                          </a:solidFill>
                          <a:effectLst/>
                          <a:latin typeface="+mn-lt"/>
                          <a:ea typeface="BIZ UDPゴシック" panose="020B0400000000000000" pitchFamily="50" charset="-128"/>
                        </a:rPr>
                        <a:t>located </a:t>
                      </a:r>
                      <a:r>
                        <a:rPr lang="en-us" sz="900" b="0" i="0" u="none" strike="noStrike" dirty="0">
                          <a:solidFill>
                            <a:schemeClr val="tx1"/>
                          </a:solidFill>
                          <a:effectLst/>
                          <a:latin typeface="+mn-lt"/>
                          <a:ea typeface="BIZ UDPゴシック" panose="020B0400000000000000" pitchFamily="50" charset="-128"/>
                        </a:rPr>
                        <a:t>north of JR Kishibe Station, where a cluster is being </a:t>
                      </a:r>
                      <a:r>
                        <a:rPr lang="en-US" sz="900" b="0" i="0" u="none" strike="noStrike" dirty="0">
                          <a:solidFill>
                            <a:schemeClr val="tx1"/>
                          </a:solidFill>
                          <a:effectLst/>
                          <a:latin typeface="+mn-lt"/>
                          <a:ea typeface="BIZ UDPゴシック" panose="020B0400000000000000" pitchFamily="50" charset="-128"/>
                        </a:rPr>
                        <a:t>developed</a:t>
                      </a:r>
                      <a:r>
                        <a:rPr lang="en-us" sz="900" b="0" i="0" u="none" strike="noStrike" dirty="0">
                          <a:solidFill>
                            <a:schemeClr val="tx1"/>
                          </a:solidFill>
                          <a:effectLst/>
                          <a:latin typeface="+mn-lt"/>
                          <a:ea typeface="BIZ UDPゴシック" panose="020B0400000000000000" pitchFamily="50" charset="-128"/>
                        </a:rPr>
                        <a:t> with a focus </a:t>
                      </a:r>
                      <a:r>
                        <a:rPr lang="en-US" sz="900" b="0" i="0" u="none" strike="noStrike" dirty="0">
                          <a:solidFill>
                            <a:schemeClr val="tx1"/>
                          </a:solidFill>
                          <a:effectLst/>
                          <a:latin typeface="+mn-lt"/>
                          <a:ea typeface="BIZ UDPゴシック" panose="020B0400000000000000" pitchFamily="50" charset="-128"/>
                        </a:rPr>
                        <a:t>on</a:t>
                      </a:r>
                      <a:r>
                        <a:rPr lang="en-us" sz="900" b="0" i="0" u="none" strike="noStrike" dirty="0">
                          <a:solidFill>
                            <a:schemeClr val="tx1"/>
                          </a:solidFill>
                          <a:effectLst/>
                          <a:latin typeface="+mn-lt"/>
                          <a:ea typeface="BIZ UDPゴシック" panose="020B0400000000000000" pitchFamily="50" charset="-128"/>
                        </a:rPr>
                        <a:t> “health and medicine”  </a:t>
                      </a:r>
                      <a:br>
                        <a:rPr lang="ja-JP" altLang="en-US"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・With the National Cerebral and Cardiovascular Center and the National Institutes of Biomedical Innovation, Health and Nutrition at its core, various related companies and facilities are concentrated </a:t>
                      </a:r>
                      <a:r>
                        <a:rPr lang="en-US" sz="900" b="0" i="0" u="none" strike="noStrike" dirty="0">
                          <a:solidFill>
                            <a:schemeClr val="tx1"/>
                          </a:solidFill>
                          <a:effectLst/>
                          <a:latin typeface="+mn-lt"/>
                          <a:ea typeface="BIZ UDPゴシック" panose="020B0400000000000000" pitchFamily="50" charset="-128"/>
                        </a:rPr>
                        <a:t>in the area</a:t>
                      </a:r>
                      <a:r>
                        <a:rPr lang="en-us" sz="900" b="0" i="0" u="none" strike="noStrike" dirty="0">
                          <a:solidFill>
                            <a:schemeClr val="tx1"/>
                          </a:solidFill>
                          <a:effectLst/>
                          <a:latin typeface="+mn-lt"/>
                          <a:ea typeface="BIZ UDPゴシック" panose="020B0400000000000000" pitchFamily="50" charset="-128"/>
                        </a:rPr>
                        <a:t>.</a:t>
                      </a:r>
                      <a:br>
                        <a:rPr lang="en-US" altLang="ja-JP"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・Its nickname is KENTO.</a:t>
                      </a:r>
                    </a:p>
                  </a:txBody>
                  <a:tcPr marL="45720" marR="45720" anchor="ctr">
                    <a:solidFill>
                      <a:schemeClr val="accent5">
                        <a:lumMod val="20000"/>
                        <a:lumOff val="80000"/>
                      </a:schemeClr>
                    </a:solidFill>
                  </a:tcPr>
                </a:tc>
                <a:extLst>
                  <a:ext uri="{0D108BD9-81ED-4DB2-BD59-A6C34878D82A}">
                    <a16:rowId xmlns:a16="http://schemas.microsoft.com/office/drawing/2014/main" val="3277965710"/>
                  </a:ext>
                </a:extLst>
              </a:tr>
              <a:tr h="0">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Gateway</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An entrance</a:t>
                      </a:r>
                      <a:r>
                        <a:rPr lang="en-US" sz="900" b="0" i="0" u="none" strike="noStrike" dirty="0">
                          <a:solidFill>
                            <a:srgbClr val="000000"/>
                          </a:solidFill>
                          <a:effectLst/>
                          <a:latin typeface="+mn-lt"/>
                          <a:ea typeface="BIZ UDPゴシック" panose="020B0400000000000000" pitchFamily="50" charset="-128"/>
                        </a:rPr>
                        <a:t> or</a:t>
                      </a:r>
                      <a:r>
                        <a:rPr lang="en-us" sz="900" b="0" i="0" u="none" strike="noStrike" dirty="0">
                          <a:solidFill>
                            <a:srgbClr val="000000"/>
                          </a:solidFill>
                          <a:effectLst/>
                          <a:latin typeface="+mn-lt"/>
                          <a:ea typeface="BIZ UDPゴシック" panose="020B0400000000000000" pitchFamily="50" charset="-128"/>
                        </a:rPr>
                        <a:t> node </a:t>
                      </a:r>
                      <a:r>
                        <a:rPr lang="en-US" sz="900" b="0" i="0" u="none" strike="noStrike" dirty="0">
                          <a:solidFill>
                            <a:srgbClr val="000000"/>
                          </a:solidFill>
                          <a:effectLst/>
                          <a:latin typeface="+mn-lt"/>
                          <a:ea typeface="BIZ UDPゴシック" panose="020B0400000000000000" pitchFamily="50" charset="-128"/>
                        </a:rPr>
                        <a:t>within</a:t>
                      </a:r>
                      <a:r>
                        <a:rPr lang="en-us" sz="900" b="0" i="0" u="none" strike="noStrike" dirty="0">
                          <a:solidFill>
                            <a:srgbClr val="000000"/>
                          </a:solidFill>
                          <a:effectLst/>
                          <a:latin typeface="+mn-lt"/>
                          <a:ea typeface="BIZ UDPゴシック" panose="020B0400000000000000" pitchFamily="50" charset="-128"/>
                        </a:rPr>
                        <a:t> a network</a:t>
                      </a:r>
                    </a:p>
                  </a:txBody>
                  <a:tcPr marL="45720" marR="45720" anchor="ctr">
                    <a:solidFill>
                      <a:schemeClr val="accent5">
                        <a:lumMod val="20000"/>
                        <a:lumOff val="80000"/>
                      </a:schemeClr>
                    </a:solidFill>
                  </a:tcPr>
                </a:tc>
                <a:extLst>
                  <a:ext uri="{0D108BD9-81ED-4DB2-BD59-A6C34878D82A}">
                    <a16:rowId xmlns:a16="http://schemas.microsoft.com/office/drawing/2014/main" val="1125832448"/>
                  </a:ext>
                </a:extLst>
              </a:tr>
              <a:tr h="0">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International Baccalaureate</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・An international program offered by the International Baccalaureate Organization (headquartered in Geneva)</a:t>
                      </a:r>
                      <a:br>
                        <a:rPr lang="en-US" altLang="ja-JP" sz="900" b="0" i="0" u="none" strike="noStrike" dirty="0">
                          <a:solidFill>
                            <a:srgbClr val="000000"/>
                          </a:solidFill>
                          <a:effectLst/>
                          <a:latin typeface="+mn-lt"/>
                          <a:ea typeface="BIZ UDPゴシック" panose="020B0400000000000000" pitchFamily="50" charset="-128"/>
                        </a:rPr>
                      </a:br>
                      <a:r>
                        <a:rPr lang="en-us" sz="900" b="0" i="0" u="none" strike="noStrike" dirty="0">
                          <a:solidFill>
                            <a:srgbClr val="000000"/>
                          </a:solidFill>
                          <a:effectLst/>
                          <a:latin typeface="+mn-lt"/>
                          <a:ea typeface="BIZ UDPゴシック" panose="020B0400000000000000" pitchFamily="50" charset="-128"/>
                        </a:rPr>
                        <a:t>・It was established as a challenging and comprehensive educational program, aiming to nurture students who can understand and cope with the complexities of the world, equipping them with the attitudes and skills necessary to act responsibly towards the future</a:t>
                      </a:r>
                      <a:r>
                        <a:rPr lang="en-US" sz="900" b="0" i="0" u="none" strike="noStrike" dirty="0">
                          <a:solidFill>
                            <a:srgbClr val="000000"/>
                          </a:solidFill>
                          <a:effectLst/>
                          <a:latin typeface="+mn-lt"/>
                          <a:ea typeface="BIZ UDPゴシック" panose="020B0400000000000000" pitchFamily="50" charset="-128"/>
                        </a:rPr>
                        <a:t>,</a:t>
                      </a:r>
                      <a:r>
                        <a:rPr lang="en-us" sz="900" b="0" i="0" u="none" strike="noStrike" dirty="0">
                          <a:solidFill>
                            <a:srgbClr val="000000"/>
                          </a:solidFill>
                          <a:effectLst/>
                          <a:latin typeface="+mn-lt"/>
                          <a:ea typeface="BIZ UDPゴシック" panose="020B0400000000000000" pitchFamily="50" charset="-128"/>
                        </a:rPr>
                        <a:t> and providing them with an internationally recognized university entrance qualification (the International Baccalaureate), thereby securing pathways to higher education.</a:t>
                      </a:r>
                    </a:p>
                  </a:txBody>
                  <a:tcPr marL="45720" marR="45720" anchor="ctr">
                    <a:solidFill>
                      <a:schemeClr val="accent5">
                        <a:lumMod val="20000"/>
                        <a:lumOff val="80000"/>
                      </a:schemeClr>
                    </a:solidFill>
                  </a:tcPr>
                </a:tc>
                <a:extLst>
                  <a:ext uri="{0D108BD9-81ED-4DB2-BD59-A6C34878D82A}">
                    <a16:rowId xmlns:a16="http://schemas.microsoft.com/office/drawing/2014/main" val="2575605708"/>
                  </a:ext>
                </a:extLst>
              </a:tr>
            </a:tbl>
          </a:graphicData>
        </a:graphic>
      </p:graphicFrame>
    </p:spTree>
    <p:extLst>
      <p:ext uri="{BB962C8B-B14F-4D97-AF65-F5344CB8AC3E}">
        <p14:creationId xmlns:p14="http://schemas.microsoft.com/office/powerpoint/2010/main" val="938199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7">
            <a:extLst>
              <a:ext uri="{FF2B5EF4-FFF2-40B4-BE49-F238E27FC236}">
                <a16:creationId xmlns:a16="http://schemas.microsoft.com/office/drawing/2014/main" id="{1E02A8AC-0E1A-45D9-8B61-BA8F52BED21F}"/>
              </a:ext>
            </a:extLst>
          </p:cNvPr>
          <p:cNvGraphicFramePr>
            <a:graphicFrameLocks noGrp="1"/>
          </p:cNvGraphicFramePr>
          <p:nvPr/>
        </p:nvGraphicFramePr>
        <p:xfrm>
          <a:off x="199882" y="564745"/>
          <a:ext cx="9506235" cy="6042010"/>
        </p:xfrm>
        <a:graphic>
          <a:graphicData uri="http://schemas.openxmlformats.org/drawingml/2006/table">
            <a:tbl>
              <a:tblPr firstRow="1" bandRow="1">
                <a:tableStyleId>{5C22544A-7EE6-4342-B048-85BDC9FD1C3A}</a:tableStyleId>
              </a:tblPr>
              <a:tblGrid>
                <a:gridCol w="1534973">
                  <a:extLst>
                    <a:ext uri="{9D8B030D-6E8A-4147-A177-3AD203B41FA5}">
                      <a16:colId xmlns:a16="http://schemas.microsoft.com/office/drawing/2014/main" val="3786945068"/>
                    </a:ext>
                  </a:extLst>
                </a:gridCol>
                <a:gridCol w="7971262">
                  <a:extLst>
                    <a:ext uri="{9D8B030D-6E8A-4147-A177-3AD203B41FA5}">
                      <a16:colId xmlns:a16="http://schemas.microsoft.com/office/drawing/2014/main" val="1434758981"/>
                    </a:ext>
                  </a:extLst>
                </a:gridCol>
              </a:tblGrid>
              <a:tr h="372883">
                <a:tc>
                  <a:txBody>
                    <a:bodyPr/>
                    <a:lstStyle/>
                    <a:p>
                      <a:pPr algn="ctr" rtl="0"/>
                      <a:r>
                        <a:rPr lang="en-us" dirty="0"/>
                        <a:t>Term</a:t>
                      </a:r>
                    </a:p>
                  </a:txBody>
                  <a:tcPr marL="45720" marR="45720" anchor="ctr">
                    <a:solidFill>
                      <a:schemeClr val="accent5"/>
                    </a:solidFill>
                  </a:tcPr>
                </a:tc>
                <a:tc>
                  <a:txBody>
                    <a:bodyPr/>
                    <a:lstStyle/>
                    <a:p>
                      <a:pPr algn="ctr" rtl="0"/>
                      <a:r>
                        <a:rPr lang="en-us" dirty="0"/>
                        <a:t>Description</a:t>
                      </a:r>
                    </a:p>
                  </a:txBody>
                  <a:tcPr marL="45720" marR="45720" anchor="ctr">
                    <a:solidFill>
                      <a:schemeClr val="accent5"/>
                    </a:solidFill>
                  </a:tcPr>
                </a:tc>
                <a:extLst>
                  <a:ext uri="{0D108BD9-81ED-4DB2-BD59-A6C34878D82A}">
                    <a16:rowId xmlns:a16="http://schemas.microsoft.com/office/drawing/2014/main" val="291517179"/>
                  </a:ext>
                </a:extLst>
              </a:tr>
              <a:tr h="419493">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National axis</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An axial zone formed along the longitudinal axis of a country, comprising a series of regions that share commonalities in terms of climate, topography, cultural heritage</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geographical characteristics within the Asia-Pacific region, which are fundamental conditions for creating culture and lifestyles</a:t>
                      </a:r>
                    </a:p>
                  </a:txBody>
                  <a:tcPr marL="45720" marR="45720" anchor="ctr">
                    <a:solidFill>
                      <a:schemeClr val="accent5">
                        <a:lumMod val="20000"/>
                        <a:lumOff val="80000"/>
                      </a:schemeClr>
                    </a:solidFill>
                  </a:tcPr>
                </a:tc>
                <a:extLst>
                  <a:ext uri="{0D108BD9-81ED-4DB2-BD59-A6C34878D82A}">
                    <a16:rowId xmlns:a16="http://schemas.microsoft.com/office/drawing/2014/main" val="3592146412"/>
                  </a:ext>
                </a:extLst>
              </a:tr>
              <a:tr h="312778">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National Strategic Special Zones</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regulatory reform scheme </a:t>
                      </a:r>
                      <a:r>
                        <a:rPr lang="en-US" sz="900" b="0" i="0" u="none" strike="noStrike" dirty="0">
                          <a:solidFill>
                            <a:schemeClr val="tx1"/>
                          </a:solidFill>
                          <a:effectLst/>
                          <a:latin typeface="+mn-lt"/>
                          <a:ea typeface="BIZ UDPゴシック" panose="020B0400000000000000" pitchFamily="50" charset="-128"/>
                        </a:rPr>
                        <a:t>that</a:t>
                      </a:r>
                      <a:r>
                        <a:rPr lang="en-us" sz="900" b="0" i="0" u="none" strike="noStrike" dirty="0">
                          <a:solidFill>
                            <a:schemeClr val="tx1"/>
                          </a:solidFill>
                          <a:effectLst/>
                          <a:latin typeface="+mn-lt"/>
                          <a:ea typeface="BIZ UDPゴシック" panose="020B0400000000000000" pitchFamily="50" charset="-128"/>
                        </a:rPr>
                        <a:t>, based on the Act on National Strategic Special Zones, </a:t>
                      </a:r>
                      <a:r>
                        <a:rPr lang="en-US" sz="900" b="0" i="0" u="none" strike="noStrike" dirty="0">
                          <a:solidFill>
                            <a:schemeClr val="tx1"/>
                          </a:solidFill>
                          <a:effectLst/>
                          <a:latin typeface="+mn-lt"/>
                          <a:ea typeface="BIZ UDPゴシック" panose="020B0400000000000000" pitchFamily="50" charset="-128"/>
                        </a:rPr>
                        <a:t>aims </a:t>
                      </a:r>
                      <a:r>
                        <a:rPr lang="en-us" sz="900" b="0" i="0" u="none" strike="noStrike" dirty="0">
                          <a:solidFill>
                            <a:schemeClr val="tx1"/>
                          </a:solidFill>
                          <a:effectLst/>
                          <a:latin typeface="+mn-lt"/>
                          <a:ea typeface="BIZ UDPゴシック" panose="020B0400000000000000" pitchFamily="50" charset="-128"/>
                        </a:rPr>
                        <a:t>to create</a:t>
                      </a:r>
                      <a:r>
                        <a:rPr lang="en-US" sz="900" b="0" i="0" u="none" strike="noStrike" dirty="0">
                          <a:solidFill>
                            <a:schemeClr val="tx1"/>
                          </a:solidFill>
                          <a:effectLst/>
                          <a:latin typeface="+mn-lt"/>
                          <a:ea typeface="BIZ UDPゴシック" panose="020B0400000000000000" pitchFamily="50" charset="-128"/>
                        </a:rPr>
                        <a:t> one of</a:t>
                      </a:r>
                      <a:r>
                        <a:rPr lang="en-us" sz="900" b="0" i="0" u="none" strike="noStrike" dirty="0">
                          <a:solidFill>
                            <a:schemeClr val="tx1"/>
                          </a:solidFill>
                          <a:effectLst/>
                          <a:latin typeface="+mn-lt"/>
                          <a:ea typeface="BIZ UDPゴシック" panose="020B0400000000000000" pitchFamily="50" charset="-128"/>
                        </a:rPr>
                        <a:t> the world’s </a:t>
                      </a:r>
                      <a:r>
                        <a:rPr lang="en-US" sz="900" b="0" i="0" u="none" strike="noStrike" dirty="0">
                          <a:solidFill>
                            <a:schemeClr val="tx1"/>
                          </a:solidFill>
                          <a:effectLst/>
                          <a:latin typeface="+mn-lt"/>
                          <a:ea typeface="BIZ UDPゴシック" panose="020B0400000000000000" pitchFamily="50" charset="-128"/>
                        </a:rPr>
                        <a:t>most</a:t>
                      </a:r>
                      <a:r>
                        <a:rPr lang="en-us" sz="900" b="0" i="0" u="none" strike="noStrike" dirty="0">
                          <a:solidFill>
                            <a:schemeClr val="tx1"/>
                          </a:solidFill>
                          <a:effectLst/>
                          <a:latin typeface="+mn-lt"/>
                          <a:ea typeface="BIZ UDPゴシック" panose="020B0400000000000000" pitchFamily="50" charset="-128"/>
                        </a:rPr>
                        <a:t> business</a:t>
                      </a:r>
                      <a:r>
                        <a:rPr lang="en-US" sz="900" b="0" i="0" u="none" strike="noStrike" dirty="0">
                          <a:solidFill>
                            <a:schemeClr val="tx1"/>
                          </a:solidFill>
                          <a:effectLst/>
                          <a:latin typeface="+mn-lt"/>
                          <a:ea typeface="BIZ UDPゴシック" panose="020B0400000000000000" pitchFamily="50" charset="-128"/>
                        </a:rPr>
                        <a:t>-friendly</a:t>
                      </a:r>
                      <a:r>
                        <a:rPr lang="en-us" sz="900" b="0" i="0" u="none" strike="noStrike" dirty="0">
                          <a:solidFill>
                            <a:schemeClr val="tx1"/>
                          </a:solidFill>
                          <a:effectLst/>
                          <a:latin typeface="+mn-lt"/>
                          <a:ea typeface="BIZ UDPゴシック" panose="020B0400000000000000" pitchFamily="50" charset="-128"/>
                        </a:rPr>
                        <a:t> environment</a:t>
                      </a:r>
                      <a:r>
                        <a:rPr lang="en-US" sz="900" b="0" i="0" u="none" strike="noStrike" dirty="0">
                          <a:solidFill>
                            <a:schemeClr val="tx1"/>
                          </a:solidFill>
                          <a:effectLst/>
                          <a:latin typeface="+mn-lt"/>
                          <a:ea typeface="BIZ UDPゴシック" panose="020B0400000000000000" pitchFamily="50" charset="-128"/>
                        </a:rPr>
                        <a:t>s</a:t>
                      </a:r>
                      <a:r>
                        <a:rPr lang="en-us" sz="900" b="0" i="0" u="none" strike="noStrike" dirty="0">
                          <a:solidFill>
                            <a:schemeClr val="tx1"/>
                          </a:solidFill>
                          <a:effectLst/>
                          <a:latin typeface="+mn-lt"/>
                          <a:ea typeface="BIZ UDPゴシック" panose="020B0400000000000000" pitchFamily="50" charset="-128"/>
                        </a:rPr>
                        <a:t> by implementing bold deregulation</a:t>
                      </a:r>
                      <a:r>
                        <a:rPr lang="en-US" sz="900" b="0" i="0" u="none" strike="noStrike" dirty="0">
                          <a:solidFill>
                            <a:schemeClr val="tx1"/>
                          </a:solidFill>
                          <a:effectLst/>
                          <a:latin typeface="+mn-lt"/>
                          <a:ea typeface="BIZ UDPゴシック" panose="020B0400000000000000" pitchFamily="50" charset="-128"/>
                        </a:rPr>
                        <a:t>, </a:t>
                      </a:r>
                      <a:r>
                        <a:rPr lang="en-us" sz="900" b="0" i="0" u="none" strike="noStrike" dirty="0">
                          <a:solidFill>
                            <a:schemeClr val="tx1"/>
                          </a:solidFill>
                          <a:effectLst/>
                          <a:latin typeface="+mn-lt"/>
                          <a:ea typeface="BIZ UDPゴシック" panose="020B0400000000000000" pitchFamily="50" charset="-128"/>
                        </a:rPr>
                        <a:t>institutional </a:t>
                      </a:r>
                      <a:r>
                        <a:rPr lang="en-US" sz="900" b="0" i="0" u="none" strike="noStrike" dirty="0">
                          <a:solidFill>
                            <a:schemeClr val="tx1"/>
                          </a:solidFill>
                          <a:effectLst/>
                          <a:latin typeface="+mn-lt"/>
                          <a:ea typeface="BIZ UDPゴシック" panose="020B0400000000000000" pitchFamily="50" charset="-128"/>
                        </a:rPr>
                        <a:t>reforms,</a:t>
                      </a:r>
                      <a:r>
                        <a:rPr lang="en-us" sz="900" b="0" i="0" u="none" strike="noStrike" dirty="0">
                          <a:solidFill>
                            <a:schemeClr val="tx1"/>
                          </a:solidFill>
                          <a:effectLst/>
                          <a:latin typeface="+mn-lt"/>
                          <a:ea typeface="BIZ UDPゴシック" panose="020B0400000000000000" pitchFamily="50" charset="-128"/>
                        </a:rPr>
                        <a:t> and tax incentives in specific regions and sectors</a:t>
                      </a:r>
                    </a:p>
                  </a:txBody>
                  <a:tcPr marL="45720" marR="45720" anchor="ctr">
                    <a:solidFill>
                      <a:schemeClr val="accent5">
                        <a:lumMod val="20000"/>
                        <a:lumOff val="80000"/>
                      </a:schemeClr>
                    </a:solidFill>
                  </a:tcPr>
                </a:tc>
                <a:extLst>
                  <a:ext uri="{0D108BD9-81ED-4DB2-BD59-A6C34878D82A}">
                    <a16:rowId xmlns:a16="http://schemas.microsoft.com/office/drawing/2014/main" val="1608331016"/>
                  </a:ext>
                </a:extLst>
              </a:tr>
              <a:tr h="256358">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Children’s cafeteria</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An initiative in which local volunteers provide meals and a warm, welcoming atmosphere free of charge or at a low cost, </a:t>
                      </a:r>
                      <a:r>
                        <a:rPr lang="en-US" sz="900" b="0" i="0" u="none" strike="noStrike" dirty="0">
                          <a:solidFill>
                            <a:schemeClr val="tx1"/>
                          </a:solidFill>
                          <a:effectLst/>
                          <a:latin typeface="+mn-lt"/>
                          <a:ea typeface="BIZ UDPゴシック" panose="020B0400000000000000" pitchFamily="50" charset="-128"/>
                        </a:rPr>
                        <a:t>while also looking out</a:t>
                      </a:r>
                      <a:r>
                        <a:rPr lang="en-us" sz="900" b="0" i="0" u="none" strike="noStrike" dirty="0">
                          <a:solidFill>
                            <a:schemeClr val="tx1"/>
                          </a:solidFill>
                          <a:effectLst/>
                          <a:latin typeface="+mn-lt"/>
                          <a:ea typeface="BIZ UDPゴシック" panose="020B0400000000000000" pitchFamily="50" charset="-128"/>
                        </a:rPr>
                        <a:t> </a:t>
                      </a:r>
                      <a:r>
                        <a:rPr lang="en-US" sz="900" b="0" i="0" u="none" strike="noStrike" dirty="0">
                          <a:solidFill>
                            <a:schemeClr val="tx1"/>
                          </a:solidFill>
                          <a:effectLst/>
                          <a:latin typeface="+mn-lt"/>
                          <a:ea typeface="BIZ UDPゴシック" panose="020B0400000000000000" pitchFamily="50" charset="-128"/>
                        </a:rPr>
                        <a:t>for </a:t>
                      </a:r>
                      <a:r>
                        <a:rPr lang="en-us" sz="900" b="0" i="0" u="none" strike="noStrike" dirty="0">
                          <a:solidFill>
                            <a:schemeClr val="tx1"/>
                          </a:solidFill>
                          <a:effectLst/>
                          <a:latin typeface="+mn-lt"/>
                          <a:ea typeface="BIZ UDPゴシック" panose="020B0400000000000000" pitchFamily="50" charset="-128"/>
                        </a:rPr>
                        <a:t>children</a:t>
                      </a:r>
                    </a:p>
                  </a:txBody>
                  <a:tcPr marL="45720" marR="45720" anchor="ctr">
                    <a:solidFill>
                      <a:schemeClr val="accent5">
                        <a:lumMod val="20000"/>
                        <a:lumOff val="80000"/>
                      </a:schemeClr>
                    </a:solidFill>
                  </a:tcPr>
                </a:tc>
                <a:extLst>
                  <a:ext uri="{0D108BD9-81ED-4DB2-BD59-A6C34878D82A}">
                    <a16:rowId xmlns:a16="http://schemas.microsoft.com/office/drawing/2014/main" val="509863107"/>
                  </a:ext>
                </a:extLst>
              </a:tr>
              <a:tr h="256358">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Children’s Fast Track</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An initiative designed to create a child-friendly society, </a:t>
                      </a:r>
                      <a:r>
                        <a:rPr lang="en-US" sz="900" b="0" i="0" u="none" strike="noStrike" dirty="0">
                          <a:solidFill>
                            <a:schemeClr val="tx1"/>
                          </a:solidFill>
                          <a:effectLst/>
                          <a:latin typeface="+mn-lt"/>
                          <a:ea typeface="BIZ UDPゴシック" panose="020B0400000000000000" pitchFamily="50" charset="-128"/>
                        </a:rPr>
                        <a:t>for example</a:t>
                      </a:r>
                      <a:r>
                        <a:rPr lang="en-us" sz="900" b="0" i="0" u="none" strike="noStrike" dirty="0">
                          <a:solidFill>
                            <a:schemeClr val="tx1"/>
                          </a:solidFill>
                          <a:effectLst/>
                          <a:latin typeface="+mn-lt"/>
                          <a:ea typeface="BIZ UDPゴシック" panose="020B0400000000000000" pitchFamily="50" charset="-128"/>
                        </a:rPr>
                        <a:t> </a:t>
                      </a:r>
                      <a:r>
                        <a:rPr lang="en-US" sz="900" b="0" i="0" u="none" strike="noStrike" dirty="0">
                          <a:solidFill>
                            <a:schemeClr val="tx1"/>
                          </a:solidFill>
                          <a:effectLst/>
                          <a:latin typeface="+mn-lt"/>
                          <a:ea typeface="BIZ UDPゴシック" panose="020B0400000000000000" pitchFamily="50" charset="-128"/>
                        </a:rPr>
                        <a:t>by</a:t>
                      </a:r>
                      <a:r>
                        <a:rPr lang="en-us" sz="900" b="0" i="0" u="none" strike="noStrike" dirty="0">
                          <a:solidFill>
                            <a:schemeClr val="tx1"/>
                          </a:solidFill>
                          <a:effectLst/>
                          <a:latin typeface="+mn-lt"/>
                          <a:ea typeface="BIZ UDPゴシック" panose="020B0400000000000000" pitchFamily="50" charset="-128"/>
                        </a:rPr>
                        <a:t> giving priority to pregnant women and those with children</a:t>
                      </a:r>
                    </a:p>
                  </a:txBody>
                  <a:tcPr marL="45720" marR="45720" anchor="ctr">
                    <a:solidFill>
                      <a:schemeClr val="accent5">
                        <a:lumMod val="20000"/>
                        <a:lumOff val="80000"/>
                      </a:schemeClr>
                    </a:solidFill>
                  </a:tcPr>
                </a:tc>
                <a:extLst>
                  <a:ext uri="{0D108BD9-81ED-4DB2-BD59-A6C34878D82A}">
                    <a16:rowId xmlns:a16="http://schemas.microsoft.com/office/drawing/2014/main" val="1675650119"/>
                  </a:ext>
                </a:extLst>
              </a:tr>
              <a:tr h="546289">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Saito</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・The area located </a:t>
                      </a:r>
                      <a:r>
                        <a:rPr lang="en-US" sz="900" b="0" i="0" u="none" strike="noStrike" dirty="0">
                          <a:solidFill>
                            <a:schemeClr val="tx1"/>
                          </a:solidFill>
                          <a:effectLst/>
                          <a:latin typeface="+mn-lt"/>
                          <a:ea typeface="BIZ UDPゴシック" panose="020B0400000000000000" pitchFamily="50" charset="-128"/>
                        </a:rPr>
                        <a:t>in</a:t>
                      </a:r>
                      <a:r>
                        <a:rPr lang="en-us" sz="900" b="0" i="0" u="none" strike="noStrike" dirty="0">
                          <a:solidFill>
                            <a:schemeClr val="tx1"/>
                          </a:solidFill>
                          <a:effectLst/>
                          <a:latin typeface="+mn-lt"/>
                          <a:ea typeface="BIZ UDPゴシック" panose="020B0400000000000000" pitchFamily="50" charset="-128"/>
                        </a:rPr>
                        <a:t> the hilly terrain of northern Osaka, spanning the cities of Minoh and Ibaraki</a:t>
                      </a:r>
                      <a:br>
                        <a:rPr lang="en-US" altLang="ja-JP"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・The Saito Life Science Park, the symbolic hub of western Saito, is home to a concentration of research institutes and companies with research and development capabilities in various life science fields, including biotechnology and pharmaceuticals, such as the National Institute of Biomedical Innovation, Health and Nutrition and the Saito Bio Incubator.</a:t>
                      </a:r>
                    </a:p>
                  </a:txBody>
                  <a:tcPr marL="45720" marR="45720" anchor="ctr">
                    <a:solidFill>
                      <a:schemeClr val="accent5">
                        <a:lumMod val="20000"/>
                        <a:lumOff val="80000"/>
                      </a:schemeClr>
                    </a:solidFill>
                  </a:tcPr>
                </a:tc>
                <a:extLst>
                  <a:ext uri="{0D108BD9-81ED-4DB2-BD59-A6C34878D82A}">
                    <a16:rowId xmlns:a16="http://schemas.microsoft.com/office/drawing/2014/main" val="269316975"/>
                  </a:ext>
                </a:extLst>
              </a:tr>
              <a:tr h="256358">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Search fund</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An investment scheme in which individuals aspiring to become business owners receive support from investors and become involved in the management of the business they are set to take over</a:t>
                      </a:r>
                    </a:p>
                  </a:txBody>
                  <a:tcPr marL="45720" marR="45720" anchor="ctr">
                    <a:solidFill>
                      <a:schemeClr val="accent5">
                        <a:lumMod val="20000"/>
                        <a:lumOff val="80000"/>
                      </a:schemeClr>
                    </a:solidFill>
                  </a:tcPr>
                </a:tc>
                <a:extLst>
                  <a:ext uri="{0D108BD9-81ED-4DB2-BD59-A6C34878D82A}">
                    <a16:rowId xmlns:a16="http://schemas.microsoft.com/office/drawing/2014/main" val="3818597198"/>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Supporting industry</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An industry that supplies basic products such as components and technical services to industries assembling or manufacturing finished products</a:t>
                      </a:r>
                      <a:endParaRPr lang="en-US" altLang="ja-JP" sz="900" b="0" i="0" u="none" strike="noStrike" dirty="0">
                        <a:solidFill>
                          <a:schemeClr val="tx1"/>
                        </a:solidFill>
                        <a:effectLst/>
                        <a:latin typeface="+mn-lt"/>
                        <a:ea typeface="BIZ UDPゴシック" panose="020B0400000000000000" pitchFamily="50" charset="-128"/>
                      </a:endParaRPr>
                    </a:p>
                  </a:txBody>
                  <a:tcPr marL="45720" marR="45720" anchor="ctr">
                    <a:solidFill>
                      <a:schemeClr val="accent5">
                        <a:lumMod val="20000"/>
                        <a:lumOff val="80000"/>
                      </a:schemeClr>
                    </a:solidFill>
                  </a:tcPr>
                </a:tc>
                <a:extLst>
                  <a:ext uri="{0D108BD9-81ED-4DB2-BD59-A6C34878D82A}">
                    <a16:rowId xmlns:a16="http://schemas.microsoft.com/office/drawing/2014/main" val="2645325648"/>
                  </a:ext>
                </a:extLst>
              </a:tr>
              <a:tr h="256358">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Real GDP</a:t>
                      </a:r>
                    </a:p>
                  </a:txBody>
                  <a:tcPr marL="45720" marR="45720" anchor="ctr">
                    <a:solidFill>
                      <a:schemeClr val="accent5">
                        <a:lumMod val="20000"/>
                        <a:lumOff val="80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900" b="0" i="0" u="none" strike="noStrike" dirty="0">
                          <a:solidFill>
                            <a:schemeClr val="tx1"/>
                          </a:solidFill>
                          <a:effectLst/>
                          <a:latin typeface="+mn-lt"/>
                          <a:ea typeface="BIZ UDPゴシック" panose="020B0400000000000000" pitchFamily="50" charset="-128"/>
                        </a:rPr>
                        <a:t>This </a:t>
                      </a:r>
                      <a:r>
                        <a:rPr lang="en-us" sz="900" b="0" i="0" u="none" strike="noStrike" dirty="0">
                          <a:solidFill>
                            <a:schemeClr val="tx1"/>
                          </a:solidFill>
                          <a:effectLst/>
                          <a:latin typeface="+mn-lt"/>
                          <a:ea typeface="BIZ UDPゴシック" panose="020B0400000000000000" pitchFamily="50" charset="-128"/>
                        </a:rPr>
                        <a:t>is estimated by removing the effects of price fluctuations from nominal GDP.</a:t>
                      </a:r>
                    </a:p>
                  </a:txBody>
                  <a:tcPr marL="45720" marR="45720" anchor="ctr">
                    <a:solidFill>
                      <a:schemeClr val="accent5">
                        <a:lumMod val="20000"/>
                        <a:lumOff val="80000"/>
                      </a:schemeClr>
                    </a:solidFill>
                  </a:tcPr>
                </a:tc>
                <a:extLst>
                  <a:ext uri="{0D108BD9-81ED-4DB2-BD59-A6C34878D82A}">
                    <a16:rowId xmlns:a16="http://schemas.microsoft.com/office/drawing/2014/main" val="2673573546"/>
                  </a:ext>
                </a:extLst>
              </a:tr>
              <a:tr h="19006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Information accessibility</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Ensuring that </a:t>
                      </a:r>
                      <a:r>
                        <a:rPr lang="en-US" sz="900" b="0" i="0" u="none" strike="noStrike" dirty="0">
                          <a:solidFill>
                            <a:schemeClr val="tx1"/>
                          </a:solidFill>
                          <a:effectLst/>
                          <a:latin typeface="+mn-lt"/>
                          <a:ea typeface="BIZ UDPゴシック" panose="020B0400000000000000" pitchFamily="50" charset="-128"/>
                        </a:rPr>
                        <a:t>all individuals</a:t>
                      </a:r>
                      <a:r>
                        <a:rPr lang="en-us" sz="900" b="0" i="0" u="none" strike="noStrike" dirty="0">
                          <a:solidFill>
                            <a:schemeClr val="tx1"/>
                          </a:solidFill>
                          <a:effectLst/>
                          <a:latin typeface="+mn-lt"/>
                          <a:ea typeface="BIZ UDPゴシック" panose="020B0400000000000000" pitchFamily="50" charset="-128"/>
                        </a:rPr>
                        <a:t>, regardless of age or disability, can easily access and use the information they require</a:t>
                      </a:r>
                    </a:p>
                  </a:txBody>
                  <a:tcPr marL="45720" marR="45720" anchor="ctr">
                    <a:solidFill>
                      <a:schemeClr val="accent5">
                        <a:lumMod val="20000"/>
                        <a:lumOff val="80000"/>
                      </a:schemeClr>
                    </a:solidFill>
                  </a:tcPr>
                </a:tc>
                <a:extLst>
                  <a:ext uri="{0D108BD9-81ED-4DB2-BD59-A6C34878D82A}">
                    <a16:rowId xmlns:a16="http://schemas.microsoft.com/office/drawing/2014/main" val="199032170"/>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Water City Osaka</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name representing the historical and cultural character of Osaka, a city surrounded by rivers and canals a</a:t>
                      </a:r>
                      <a:r>
                        <a:rPr lang="en-US" sz="900" b="0" i="0" u="none" strike="noStrike" dirty="0">
                          <a:solidFill>
                            <a:schemeClr val="tx1"/>
                          </a:solidFill>
                          <a:effectLst/>
                          <a:latin typeface="+mn-lt"/>
                          <a:ea typeface="BIZ UDPゴシック" panose="020B0400000000000000" pitchFamily="50" charset="-128"/>
                        </a:rPr>
                        <a:t>nd</a:t>
                      </a:r>
                      <a:r>
                        <a:rPr lang="en-us" sz="900" b="0" i="0" u="none" strike="noStrike" dirty="0">
                          <a:solidFill>
                            <a:schemeClr val="tx1"/>
                          </a:solidFill>
                          <a:effectLst/>
                          <a:latin typeface="+mn-lt"/>
                          <a:ea typeface="BIZ UDPゴシック" panose="020B0400000000000000" pitchFamily="50" charset="-128"/>
                        </a:rPr>
                        <a:t> developed through water transportation, as well as the philosophy behind its urban development</a:t>
                      </a:r>
                    </a:p>
                  </a:txBody>
                  <a:tcPr marL="45720" marR="45720" anchor="ctr">
                    <a:solidFill>
                      <a:schemeClr val="accent5">
                        <a:lumMod val="20000"/>
                        <a:lumOff val="80000"/>
                      </a:schemeClr>
                    </a:solidFill>
                  </a:tcPr>
                </a:tc>
                <a:extLst>
                  <a:ext uri="{0D108BD9-81ED-4DB2-BD59-A6C34878D82A}">
                    <a16:rowId xmlns:a16="http://schemas.microsoft.com/office/drawing/2014/main" val="2176053715"/>
                  </a:ext>
                </a:extLst>
              </a:tr>
              <a:tr h="118332">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3D printer</a:t>
                      </a:r>
                      <a:endParaRPr lang="ja-JP" altLang="en-US" sz="900" b="0" i="0" u="none" strike="noStrike" dirty="0">
                        <a:solidFill>
                          <a:srgbClr val="FF0000"/>
                        </a:solidFill>
                        <a:effectLst/>
                        <a:latin typeface="+mn-lt"/>
                        <a:ea typeface="BIZ UDPゴシック" panose="020B0400000000000000" pitchFamily="50" charset="-128"/>
                      </a:endParaRP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printer capable of producing three-dimensional objects based on design data created using 3D CAD software</a:t>
                      </a:r>
                    </a:p>
                  </a:txBody>
                  <a:tcPr marL="45720" marR="45720" anchor="ctr">
                    <a:solidFill>
                      <a:schemeClr val="accent5">
                        <a:lumMod val="20000"/>
                        <a:lumOff val="80000"/>
                      </a:schemeClr>
                    </a:solidFill>
                  </a:tcPr>
                </a:tc>
                <a:extLst>
                  <a:ext uri="{0D108BD9-81ED-4DB2-BD59-A6C34878D82A}">
                    <a16:rowId xmlns:a16="http://schemas.microsoft.com/office/drawing/2014/main" val="309144019"/>
                  </a:ext>
                </a:extLst>
              </a:tr>
              <a:tr h="504864">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Super Science High School</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Super Science High </a:t>
                      </a:r>
                      <a:r>
                        <a:rPr lang="en-US" altLang="ja-JP" sz="900" b="0" i="0" u="none" strike="noStrike" dirty="0">
                          <a:solidFill>
                            <a:schemeClr val="tx1"/>
                          </a:solidFill>
                          <a:effectLst/>
                          <a:latin typeface="+mn-lt"/>
                          <a:ea typeface="BIZ UDPゴシック" panose="020B0400000000000000" pitchFamily="50" charset="-128"/>
                        </a:rPr>
                        <a:t>Schools</a:t>
                      </a:r>
                      <a:r>
                        <a:rPr lang="en-us" altLang="ja-JP" sz="900" b="0" i="0" u="none" strike="noStrike" dirty="0">
                          <a:solidFill>
                            <a:schemeClr val="tx1"/>
                          </a:solidFill>
                          <a:effectLst/>
                          <a:latin typeface="+mn-lt"/>
                          <a:ea typeface="BIZ UDPゴシック" panose="020B0400000000000000" pitchFamily="50" charset="-128"/>
                        </a:rPr>
                        <a:t> </a:t>
                      </a:r>
                      <a:r>
                        <a:rPr lang="en-US" sz="900" b="0" i="0" u="none" strike="noStrike" dirty="0">
                          <a:solidFill>
                            <a:schemeClr val="tx1"/>
                          </a:solidFill>
                          <a:effectLst/>
                          <a:latin typeface="+mn-lt"/>
                          <a:ea typeface="BIZ UDPゴシック" panose="020B0400000000000000" pitchFamily="50" charset="-128"/>
                        </a:rPr>
                        <a:t>have been</a:t>
                      </a:r>
                      <a:r>
                        <a:rPr lang="en-us" sz="900" b="0" i="0" u="none" strike="noStrike" dirty="0">
                          <a:solidFill>
                            <a:schemeClr val="tx1"/>
                          </a:solidFill>
                          <a:effectLst/>
                          <a:latin typeface="+mn-lt"/>
                          <a:ea typeface="BIZ UDPゴシック" panose="020B0400000000000000" pitchFamily="50" charset="-128"/>
                        </a:rPr>
                        <a:t> designated by the Ministry of Education, Culture, Sports, Science and Technology since 2002 to conduct research and development related to </a:t>
                      </a:r>
                      <a:r>
                        <a:rPr lang="en-US" sz="900" b="0" i="0" u="none" strike="noStrike" dirty="0">
                          <a:solidFill>
                            <a:schemeClr val="tx1"/>
                          </a:solidFill>
                          <a:effectLst/>
                          <a:latin typeface="+mn-lt"/>
                          <a:ea typeface="BIZ UDPゴシック" panose="020B0400000000000000" pitchFamily="50" charset="-128"/>
                        </a:rPr>
                        <a:t>science and</a:t>
                      </a:r>
                      <a:r>
                        <a:rPr lang="en-us" sz="900" b="0" i="0" u="none" strike="noStrike" dirty="0">
                          <a:solidFill>
                            <a:schemeClr val="tx1"/>
                          </a:solidFill>
                          <a:effectLst/>
                          <a:latin typeface="+mn-lt"/>
                          <a:ea typeface="BIZ UDPゴシック" panose="020B0400000000000000" pitchFamily="50" charset="-128"/>
                        </a:rPr>
                        <a:t> technology</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t>
                      </a:r>
                      <a:r>
                        <a:rPr lang="en-US" sz="900" b="0" i="0" u="none" strike="noStrike" dirty="0">
                          <a:solidFill>
                            <a:schemeClr val="tx1"/>
                          </a:solidFill>
                          <a:effectLst/>
                          <a:latin typeface="+mn-lt"/>
                          <a:ea typeface="BIZ UDPゴシック" panose="020B0400000000000000" pitchFamily="50" charset="-128"/>
                        </a:rPr>
                        <a:t>as well as</a:t>
                      </a:r>
                      <a:r>
                        <a:rPr lang="en-us" sz="900" b="0" i="0" u="none" strike="noStrike" dirty="0">
                          <a:solidFill>
                            <a:schemeClr val="tx1"/>
                          </a:solidFill>
                          <a:effectLst/>
                          <a:latin typeface="+mn-lt"/>
                          <a:ea typeface="BIZ UDPゴシック" panose="020B0400000000000000" pitchFamily="50" charset="-128"/>
                        </a:rPr>
                        <a:t> science</a:t>
                      </a:r>
                      <a:r>
                        <a:rPr lang="en-US" sz="900" b="0" i="0" u="none" strike="noStrike" dirty="0">
                          <a:solidFill>
                            <a:schemeClr val="tx1"/>
                          </a:solidFill>
                          <a:effectLst/>
                          <a:latin typeface="+mn-lt"/>
                          <a:ea typeface="BIZ UDPゴシック" panose="020B0400000000000000" pitchFamily="50" charset="-128"/>
                        </a:rPr>
                        <a:t> and </a:t>
                      </a:r>
                      <a:r>
                        <a:rPr lang="en-us" sz="900" b="0" i="0" u="none" strike="noStrike" dirty="0">
                          <a:solidFill>
                            <a:schemeClr val="tx1"/>
                          </a:solidFill>
                          <a:effectLst/>
                          <a:latin typeface="+mn-lt"/>
                          <a:ea typeface="BIZ UDPゴシック" panose="020B0400000000000000" pitchFamily="50" charset="-128"/>
                        </a:rPr>
                        <a:t>mathematics education, with the aim of fostering future international science and technology talent. These schools develop curricula that focus on science and mathematics and implement advanced science and mathematics education in collaboration with universities and other </a:t>
                      </a:r>
                      <a:r>
                        <a:rPr lang="en-US" sz="900" b="0" i="0" u="none" strike="noStrike" dirty="0">
                          <a:solidFill>
                            <a:schemeClr val="tx1"/>
                          </a:solidFill>
                          <a:effectLst/>
                          <a:latin typeface="+mn-lt"/>
                          <a:ea typeface="BIZ UDPゴシック" panose="020B0400000000000000" pitchFamily="50" charset="-128"/>
                        </a:rPr>
                        <a:t>institutions</a:t>
                      </a:r>
                      <a:r>
                        <a:rPr lang="en-us" sz="900" b="0" i="0" u="none" strike="noStrike" dirty="0">
                          <a:solidFill>
                            <a:schemeClr val="tx1"/>
                          </a:solidFill>
                          <a:effectLst/>
                          <a:latin typeface="+mn-lt"/>
                          <a:ea typeface="BIZ UDPゴシック" panose="020B0400000000000000" pitchFamily="50" charset="-128"/>
                        </a:rPr>
                        <a:t>.</a:t>
                      </a:r>
                    </a:p>
                  </a:txBody>
                  <a:tcPr marL="45720" marR="45720" anchor="ctr">
                    <a:solidFill>
                      <a:schemeClr val="accent5">
                        <a:lumMod val="20000"/>
                        <a:lumOff val="80000"/>
                      </a:schemeClr>
                    </a:solidFill>
                  </a:tcPr>
                </a:tc>
                <a:extLst>
                  <a:ext uri="{0D108BD9-81ED-4DB2-BD59-A6C34878D82A}">
                    <a16:rowId xmlns:a16="http://schemas.microsoft.com/office/drawing/2014/main" val="2718841424"/>
                  </a:ext>
                </a:extLst>
              </a:tr>
              <a:tr h="134921">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Super City</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National Strategic Special Zone aimed at realizing a future society ahead of the curve through data linkage and utilization, and regulatory and institutional reforms</a:t>
                      </a:r>
                    </a:p>
                  </a:txBody>
                  <a:tcPr marL="45720" marR="45720" anchor="ctr">
                    <a:solidFill>
                      <a:schemeClr val="accent5">
                        <a:lumMod val="20000"/>
                        <a:lumOff val="80000"/>
                      </a:schemeClr>
                    </a:solidFill>
                  </a:tcPr>
                </a:tc>
                <a:extLst>
                  <a:ext uri="{0D108BD9-81ED-4DB2-BD59-A6C34878D82A}">
                    <a16:rowId xmlns:a16="http://schemas.microsoft.com/office/drawing/2014/main" val="2197904302"/>
                  </a:ext>
                </a:extLst>
              </a:tr>
              <a:tr h="212552">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Startup</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new company that possesses </a:t>
                      </a:r>
                      <a:r>
                        <a:rPr lang="en-US" sz="900" b="0" i="0" u="none" strike="noStrike" dirty="0">
                          <a:solidFill>
                            <a:schemeClr val="tx1"/>
                          </a:solidFill>
                          <a:effectLst/>
                          <a:latin typeface="+mn-lt"/>
                          <a:ea typeface="BIZ UDPゴシック" panose="020B0400000000000000" pitchFamily="50" charset="-128"/>
                        </a:rPr>
                        <a:t>innovative</a:t>
                      </a:r>
                      <a:r>
                        <a:rPr lang="en-us" sz="900" b="0" i="0" u="none" strike="noStrike" dirty="0">
                          <a:solidFill>
                            <a:schemeClr val="tx1"/>
                          </a:solidFill>
                          <a:effectLst/>
                          <a:latin typeface="+mn-lt"/>
                          <a:ea typeface="BIZ UDPゴシック" panose="020B0400000000000000" pitchFamily="50" charset="-128"/>
                        </a:rPr>
                        <a:t> technologies and business models and aims for rapid growth</a:t>
                      </a:r>
                    </a:p>
                  </a:txBody>
                  <a:tcPr marL="45720" marR="45720" anchor="ctr">
                    <a:solidFill>
                      <a:schemeClr val="accent5">
                        <a:lumMod val="20000"/>
                        <a:lumOff val="80000"/>
                      </a:schemeClr>
                    </a:solidFill>
                  </a:tcPr>
                </a:tc>
                <a:extLst>
                  <a:ext uri="{0D108BD9-81ED-4DB2-BD59-A6C34878D82A}">
                    <a16:rowId xmlns:a16="http://schemas.microsoft.com/office/drawing/2014/main" val="3253566642"/>
                  </a:ext>
                </a:extLst>
              </a:tr>
              <a:tr h="227517">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Stablecoin</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A cryptocurrency designed to track the value of real assets such as fiat currencies</a:t>
                      </a:r>
                    </a:p>
                  </a:txBody>
                  <a:tcPr marL="45720" marR="45720" anchor="ctr">
                    <a:solidFill>
                      <a:schemeClr val="accent5">
                        <a:lumMod val="20000"/>
                        <a:lumOff val="80000"/>
                      </a:schemeClr>
                    </a:solidFill>
                  </a:tcPr>
                </a:tc>
                <a:extLst>
                  <a:ext uri="{0D108BD9-81ED-4DB2-BD59-A6C34878D82A}">
                    <a16:rowId xmlns:a16="http://schemas.microsoft.com/office/drawing/2014/main" val="2784969036"/>
                  </a:ext>
                </a:extLst>
              </a:tr>
              <a:tr h="303909">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Smart City</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A city that creates new value</a:t>
                      </a:r>
                      <a:r>
                        <a:rPr lang="en-US" sz="900" b="0" i="0" u="none" strike="noStrike" dirty="0">
                          <a:solidFill>
                            <a:srgbClr val="000000"/>
                          </a:solidFill>
                          <a:effectLst/>
                          <a:latin typeface="+mn-lt"/>
                          <a:ea typeface="BIZ UDPゴシック" panose="020B0400000000000000" pitchFamily="50" charset="-128"/>
                        </a:rPr>
                        <a:t>,</a:t>
                      </a:r>
                      <a:r>
                        <a:rPr lang="en-us" sz="900" b="0" i="0" u="none" strike="noStrike" dirty="0">
                          <a:solidFill>
                            <a:srgbClr val="000000"/>
                          </a:solidFill>
                          <a:effectLst/>
                          <a:latin typeface="+mn-lt"/>
                          <a:ea typeface="BIZ UDPゴシック" panose="020B0400000000000000" pitchFamily="50" charset="-128"/>
                        </a:rPr>
                        <a:t> including comfort and convenience</a:t>
                      </a:r>
                      <a:r>
                        <a:rPr lang="en-US" sz="900" b="0" i="0" u="none" strike="noStrike" dirty="0">
                          <a:solidFill>
                            <a:srgbClr val="000000"/>
                          </a:solidFill>
                          <a:effectLst/>
                          <a:latin typeface="+mn-lt"/>
                          <a:ea typeface="BIZ UDPゴシック" panose="020B0400000000000000" pitchFamily="50" charset="-128"/>
                        </a:rPr>
                        <a:t>,</a:t>
                      </a:r>
                      <a:r>
                        <a:rPr lang="en-us" sz="900" b="0" i="0" u="none" strike="noStrike" dirty="0">
                          <a:solidFill>
                            <a:srgbClr val="000000"/>
                          </a:solidFill>
                          <a:effectLst/>
                          <a:latin typeface="+mn-lt"/>
                          <a:ea typeface="BIZ UDPゴシック" panose="020B0400000000000000" pitchFamily="50" charset="-128"/>
                        </a:rPr>
                        <a:t> while streamlining and </a:t>
                      </a:r>
                      <a:r>
                        <a:rPr lang="en-US" sz="900" b="0" i="0" u="none" strike="noStrike" dirty="0">
                          <a:solidFill>
                            <a:srgbClr val="000000"/>
                          </a:solidFill>
                          <a:effectLst/>
                          <a:latin typeface="+mn-lt"/>
                          <a:ea typeface="BIZ UDPゴシック" panose="020B0400000000000000" pitchFamily="50" charset="-128"/>
                        </a:rPr>
                        <a:t>enhancing</a:t>
                      </a:r>
                      <a:r>
                        <a:rPr lang="en-us" sz="900" b="0" i="0" u="none" strike="noStrike" dirty="0">
                          <a:solidFill>
                            <a:srgbClr val="000000"/>
                          </a:solidFill>
                          <a:effectLst/>
                          <a:latin typeface="+mn-lt"/>
                          <a:ea typeface="BIZ UDPゴシック" panose="020B0400000000000000" pitchFamily="50" charset="-128"/>
                        </a:rPr>
                        <a:t> urban and local functions and services through </a:t>
                      </a:r>
                      <a:r>
                        <a:rPr lang="en-US" sz="900" b="0" i="0" u="none" strike="noStrike" dirty="0">
                          <a:solidFill>
                            <a:srgbClr val="000000"/>
                          </a:solidFill>
                          <a:effectLst/>
                          <a:latin typeface="+mn-lt"/>
                          <a:ea typeface="BIZ UDPゴシック" panose="020B0400000000000000" pitchFamily="50" charset="-128"/>
                        </a:rPr>
                        <a:t>the use of</a:t>
                      </a:r>
                      <a:r>
                        <a:rPr lang="en-us" sz="900" b="0" i="0" u="none" strike="noStrike" dirty="0">
                          <a:solidFill>
                            <a:srgbClr val="000000"/>
                          </a:solidFill>
                          <a:effectLst/>
                          <a:latin typeface="+mn-lt"/>
                          <a:ea typeface="BIZ UDPゴシック" panose="020B0400000000000000" pitchFamily="50" charset="-128"/>
                        </a:rPr>
                        <a:t> advanced technologies, thereby addressing various issues</a:t>
                      </a:r>
                    </a:p>
                  </a:txBody>
                  <a:tcPr marL="45720" marR="45720" anchor="ctr">
                    <a:solidFill>
                      <a:schemeClr val="accent5">
                        <a:lumMod val="20000"/>
                        <a:lumOff val="80000"/>
                      </a:schemeClr>
                    </a:solidFill>
                  </a:tcPr>
                </a:tc>
                <a:extLst>
                  <a:ext uri="{0D108BD9-81ED-4DB2-BD59-A6C34878D82A}">
                    <a16:rowId xmlns:a16="http://schemas.microsoft.com/office/drawing/2014/main" val="2012241626"/>
                  </a:ext>
                </a:extLst>
              </a:tr>
              <a:tr h="256358">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Smart agriculture</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A new form of agriculture that utilizes cutting-edge technologies such as robotics, AI</a:t>
                      </a:r>
                      <a:r>
                        <a:rPr lang="en-US" sz="900" b="0" i="0" u="none" strike="noStrike" dirty="0">
                          <a:solidFill>
                            <a:srgbClr val="000000"/>
                          </a:solidFill>
                          <a:effectLst/>
                          <a:latin typeface="+mn-lt"/>
                          <a:ea typeface="BIZ UDPゴシック" panose="020B0400000000000000" pitchFamily="50" charset="-128"/>
                        </a:rPr>
                        <a:t>,</a:t>
                      </a:r>
                      <a:r>
                        <a:rPr lang="en-us" sz="900" b="0" i="0" u="none" strike="noStrike" dirty="0">
                          <a:solidFill>
                            <a:srgbClr val="000000"/>
                          </a:solidFill>
                          <a:effectLst/>
                          <a:latin typeface="+mn-lt"/>
                          <a:ea typeface="BIZ UDPゴシック" panose="020B0400000000000000" pitchFamily="50" charset="-128"/>
                        </a:rPr>
                        <a:t> and the IoT to achieve labor savings, high-quality fresh produce</a:t>
                      </a:r>
                      <a:r>
                        <a:rPr lang="en-US" sz="900" b="0" i="0" u="none" strike="noStrike" dirty="0">
                          <a:solidFill>
                            <a:srgbClr val="000000"/>
                          </a:solidFill>
                          <a:effectLst/>
                          <a:latin typeface="+mn-lt"/>
                          <a:ea typeface="BIZ UDPゴシック" panose="020B0400000000000000" pitchFamily="50" charset="-128"/>
                        </a:rPr>
                        <a:t>,</a:t>
                      </a:r>
                      <a:r>
                        <a:rPr lang="en-us" sz="900" b="0" i="0" u="none" strike="noStrike" dirty="0">
                          <a:solidFill>
                            <a:srgbClr val="000000"/>
                          </a:solidFill>
                          <a:effectLst/>
                          <a:latin typeface="+mn-lt"/>
                          <a:ea typeface="BIZ UDPゴシック" panose="020B0400000000000000" pitchFamily="50" charset="-128"/>
                        </a:rPr>
                        <a:t> and increased efficiency</a:t>
                      </a:r>
                    </a:p>
                  </a:txBody>
                  <a:tcPr marL="45720" marR="45720" anchor="ctr">
                    <a:solidFill>
                      <a:schemeClr val="accent5">
                        <a:lumMod val="20000"/>
                        <a:lumOff val="80000"/>
                      </a:schemeClr>
                    </a:solidFill>
                  </a:tcPr>
                </a:tc>
                <a:extLst>
                  <a:ext uri="{0D108BD9-81ED-4DB2-BD59-A6C34878D82A}">
                    <a16:rowId xmlns:a16="http://schemas.microsoft.com/office/drawing/2014/main" val="2970115967"/>
                  </a:ext>
                </a:extLst>
              </a:tr>
            </a:tbl>
          </a:graphicData>
        </a:graphic>
      </p:graphicFrame>
      <p:sp>
        <p:nvSpPr>
          <p:cNvPr id="24" name="正方形/長方形 23">
            <a:extLst>
              <a:ext uri="{FF2B5EF4-FFF2-40B4-BE49-F238E27FC236}">
                <a16:creationId xmlns:a16="http://schemas.microsoft.com/office/drawing/2014/main" id="{AC8C608C-D80C-4643-9879-924328DA3E1D}"/>
              </a:ext>
            </a:extLst>
          </p:cNvPr>
          <p:cNvSpPr/>
          <p:nvPr/>
        </p:nvSpPr>
        <p:spPr>
          <a:xfrm>
            <a:off x="34788" y="59231"/>
            <a:ext cx="9906000" cy="400110"/>
          </a:xfrm>
          <a:prstGeom prst="rect">
            <a:avLst/>
          </a:prstGeom>
          <a:noFill/>
        </p:spPr>
        <p:txBody>
          <a:bodyPr wrap="square" rtlCol="0">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2000" b="1" i="0" u="none" strike="noStrike" kern="1200" cap="none" spc="0" normalizeH="0" noProof="0" dirty="0">
                <a:ln>
                  <a:noFill/>
                </a:ln>
                <a:solidFill>
                  <a:prstClr val="white"/>
                </a:solidFill>
                <a:effectLst/>
                <a:uLnTx/>
                <a:uFillTx/>
                <a:ea typeface="HGS創英角ｺﾞｼｯｸUB" panose="020B0900000000000000" pitchFamily="50" charset="-128"/>
                <a:cs typeface="+mn-cs"/>
              </a:rPr>
              <a:t>Glossary (3)</a:t>
            </a:r>
          </a:p>
        </p:txBody>
      </p:sp>
      <p:sp>
        <p:nvSpPr>
          <p:cNvPr id="23" name="スライド番号プレースホルダー 3">
            <a:extLst>
              <a:ext uri="{FF2B5EF4-FFF2-40B4-BE49-F238E27FC236}">
                <a16:creationId xmlns:a16="http://schemas.microsoft.com/office/drawing/2014/main" id="{D0C86DC1-F112-4756-828E-DB6B189C2A5F}"/>
              </a:ext>
            </a:extLst>
          </p:cNvPr>
          <p:cNvSpPr>
            <a:spLocks noGrp="1"/>
          </p:cNvSpPr>
          <p:nvPr>
            <p:ph type="sldNum" sz="quarter" idx="12"/>
          </p:nvPr>
        </p:nvSpPr>
        <p:spPr>
          <a:xfrm>
            <a:off x="7677150" y="6505401"/>
            <a:ext cx="2228850" cy="365125"/>
          </a:xfrm>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ja-JP" altLang="en-US" sz="1200" b="0" i="0" u="none" strike="noStrike" kern="1200" cap="none" spc="0" normalizeH="0" baseline="0" noProof="0" smtClean="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82</a:t>
            </a:fld>
            <a:endParaRPr kumimoji="1" lang="ja-JP" altLang="en-US" sz="1200" b="0" i="0" u="none" strike="noStrike" kern="1200" cap="none" spc="0" normalizeH="0" baseline="0" noProof="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endParaRPr>
          </a:p>
        </p:txBody>
      </p:sp>
    </p:spTree>
    <p:extLst>
      <p:ext uri="{BB962C8B-B14F-4D97-AF65-F5344CB8AC3E}">
        <p14:creationId xmlns:p14="http://schemas.microsoft.com/office/powerpoint/2010/main" val="39250905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C8C608C-D80C-4643-9879-924328DA3E1D}"/>
              </a:ext>
            </a:extLst>
          </p:cNvPr>
          <p:cNvSpPr/>
          <p:nvPr/>
        </p:nvSpPr>
        <p:spPr>
          <a:xfrm>
            <a:off x="34788" y="46705"/>
            <a:ext cx="9906000" cy="400110"/>
          </a:xfrm>
          <a:prstGeom prst="rect">
            <a:avLst/>
          </a:prstGeom>
          <a:noFill/>
        </p:spPr>
        <p:txBody>
          <a:bodyPr wrap="square" rtlCol="0">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2000" b="1" i="0" u="none" strike="noStrike" kern="1200" cap="none" spc="0" normalizeH="0" noProof="0" dirty="0">
                <a:ln>
                  <a:noFill/>
                </a:ln>
                <a:solidFill>
                  <a:prstClr val="white"/>
                </a:solidFill>
                <a:effectLst/>
                <a:uLnTx/>
                <a:uFillTx/>
                <a:ea typeface="HGS創英角ｺﾞｼｯｸUB" panose="020B0900000000000000" pitchFamily="50" charset="-128"/>
                <a:cs typeface="+mn-cs"/>
              </a:rPr>
              <a:t>Glossary (4)</a:t>
            </a:r>
          </a:p>
        </p:txBody>
      </p:sp>
      <p:sp>
        <p:nvSpPr>
          <p:cNvPr id="23" name="スライド番号プレースホルダー 3">
            <a:extLst>
              <a:ext uri="{FF2B5EF4-FFF2-40B4-BE49-F238E27FC236}">
                <a16:creationId xmlns:a16="http://schemas.microsoft.com/office/drawing/2014/main" id="{D0C86DC1-F112-4756-828E-DB6B189C2A5F}"/>
              </a:ext>
            </a:extLst>
          </p:cNvPr>
          <p:cNvSpPr>
            <a:spLocks noGrp="1"/>
          </p:cNvSpPr>
          <p:nvPr>
            <p:ph type="sldNum" sz="quarter" idx="12"/>
          </p:nvPr>
        </p:nvSpPr>
        <p:spPr>
          <a:xfrm>
            <a:off x="7677150" y="6492875"/>
            <a:ext cx="2228850" cy="365125"/>
          </a:xfrm>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ja-JP" altLang="en-US" sz="1200" b="0" i="0" u="none" strike="noStrike" kern="1200" cap="none" spc="0" normalizeH="0" baseline="0" noProof="0" smtClean="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83</a:t>
            </a:fld>
            <a:endParaRPr kumimoji="1" lang="ja-JP" altLang="en-US" sz="1200" b="0" i="0" u="none" strike="noStrike" kern="1200" cap="none" spc="0" normalizeH="0" baseline="0" noProof="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endParaRPr>
          </a:p>
        </p:txBody>
      </p:sp>
      <p:graphicFrame>
        <p:nvGraphicFramePr>
          <p:cNvPr id="4" name="表 7">
            <a:extLst>
              <a:ext uri="{FF2B5EF4-FFF2-40B4-BE49-F238E27FC236}">
                <a16:creationId xmlns:a16="http://schemas.microsoft.com/office/drawing/2014/main" id="{1E02A8AC-0E1A-45D9-8B61-BA8F52BED21F}"/>
              </a:ext>
            </a:extLst>
          </p:cNvPr>
          <p:cNvGraphicFramePr>
            <a:graphicFrameLocks noGrp="1"/>
          </p:cNvGraphicFramePr>
          <p:nvPr/>
        </p:nvGraphicFramePr>
        <p:xfrm>
          <a:off x="199882" y="638280"/>
          <a:ext cx="9506235" cy="5532504"/>
        </p:xfrm>
        <a:graphic>
          <a:graphicData uri="http://schemas.openxmlformats.org/drawingml/2006/table">
            <a:tbl>
              <a:tblPr firstRow="1" bandRow="1">
                <a:tableStyleId>{5C22544A-7EE6-4342-B048-85BDC9FD1C3A}</a:tableStyleId>
              </a:tblPr>
              <a:tblGrid>
                <a:gridCol w="1509921">
                  <a:extLst>
                    <a:ext uri="{9D8B030D-6E8A-4147-A177-3AD203B41FA5}">
                      <a16:colId xmlns:a16="http://schemas.microsoft.com/office/drawing/2014/main" val="3786945068"/>
                    </a:ext>
                  </a:extLst>
                </a:gridCol>
                <a:gridCol w="7996314">
                  <a:extLst>
                    <a:ext uri="{9D8B030D-6E8A-4147-A177-3AD203B41FA5}">
                      <a16:colId xmlns:a16="http://schemas.microsoft.com/office/drawing/2014/main" val="1434758981"/>
                    </a:ext>
                  </a:extLst>
                </a:gridCol>
              </a:tblGrid>
              <a:tr h="378741">
                <a:tc>
                  <a:txBody>
                    <a:bodyPr/>
                    <a:lstStyle/>
                    <a:p>
                      <a:pPr algn="ctr" rtl="0"/>
                      <a:r>
                        <a:rPr lang="en-us" dirty="0"/>
                        <a:t>Term</a:t>
                      </a:r>
                    </a:p>
                  </a:txBody>
                  <a:tcPr marL="45720" marR="45720" anchor="ctr">
                    <a:solidFill>
                      <a:schemeClr val="accent5"/>
                    </a:solidFill>
                  </a:tcPr>
                </a:tc>
                <a:tc>
                  <a:txBody>
                    <a:bodyPr/>
                    <a:lstStyle/>
                    <a:p>
                      <a:pPr algn="ctr" rtl="0"/>
                      <a:r>
                        <a:rPr lang="en-us" dirty="0"/>
                        <a:t>Description</a:t>
                      </a:r>
                    </a:p>
                  </a:txBody>
                  <a:tcPr marL="45720" marR="45720" anchor="ctr">
                    <a:solidFill>
                      <a:schemeClr val="accent5"/>
                    </a:solidFill>
                  </a:tcPr>
                </a:tc>
                <a:extLst>
                  <a:ext uri="{0D108BD9-81ED-4DB2-BD59-A6C34878D82A}">
                    <a16:rowId xmlns:a16="http://schemas.microsoft.com/office/drawing/2014/main" val="291517179"/>
                  </a:ext>
                </a:extLst>
              </a:tr>
              <a:tr h="317001">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Sexual minority</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a:t>
                      </a:r>
                      <a:r>
                        <a:rPr lang="en-US" altLang="ja-JP" sz="900" b="0" i="0" u="none" strike="noStrike" dirty="0">
                          <a:solidFill>
                            <a:srgbClr val="000000"/>
                          </a:solidFill>
                          <a:effectLst/>
                          <a:latin typeface="+mn-lt"/>
                          <a:ea typeface="BIZ UDPゴシック" panose="020B0400000000000000" pitchFamily="50" charset="-128"/>
                        </a:rPr>
                        <a:t>An umbrella term used to refer to anyone who is not heterosexual or straight (e.g., </a:t>
                      </a:r>
                      <a:r>
                        <a:rPr lang="en-us" sz="900" b="0" i="0" u="none" strike="noStrike" dirty="0">
                          <a:solidFill>
                            <a:srgbClr val="000000"/>
                          </a:solidFill>
                          <a:effectLst/>
                          <a:latin typeface="+mn-lt"/>
                          <a:ea typeface="BIZ UDPゴシック" panose="020B0400000000000000" pitchFamily="50" charset="-128"/>
                        </a:rPr>
                        <a:t>lesbian and gay)</a:t>
                      </a:r>
                      <a:br>
                        <a:rPr lang="ja-JP" altLang="en-US" sz="900" b="0" i="0" u="none" strike="noStrike" dirty="0">
                          <a:solidFill>
                            <a:srgbClr val="000000"/>
                          </a:solidFill>
                          <a:effectLst/>
                          <a:latin typeface="+mn-lt"/>
                          <a:ea typeface="BIZ UDPゴシック" panose="020B0400000000000000" pitchFamily="50" charset="-128"/>
                        </a:rPr>
                      </a:br>
                      <a:r>
                        <a:rPr lang="en-us" sz="900" b="0" i="0" u="none" strike="noStrike" dirty="0">
                          <a:solidFill>
                            <a:srgbClr val="000000"/>
                          </a:solidFill>
                          <a:effectLst/>
                          <a:latin typeface="+mn-lt"/>
                          <a:ea typeface="BIZ UDPゴシック" panose="020B0400000000000000" pitchFamily="50" charset="-128"/>
                        </a:rPr>
                        <a:t>・LGBTQ is also </a:t>
                      </a:r>
                      <a:r>
                        <a:rPr lang="en-US" sz="900" b="0" i="0" u="none" strike="noStrike" dirty="0">
                          <a:solidFill>
                            <a:srgbClr val="000000"/>
                          </a:solidFill>
                          <a:effectLst/>
                          <a:latin typeface="+mn-lt"/>
                          <a:ea typeface="BIZ UDPゴシック" panose="020B0400000000000000" pitchFamily="50" charset="-128"/>
                        </a:rPr>
                        <a:t>used as </a:t>
                      </a:r>
                      <a:r>
                        <a:rPr lang="en-us" sz="900" b="0" i="0" u="none" strike="noStrike" dirty="0">
                          <a:solidFill>
                            <a:srgbClr val="000000"/>
                          </a:solidFill>
                          <a:effectLst/>
                          <a:latin typeface="+mn-lt"/>
                          <a:ea typeface="BIZ UDPゴシック" panose="020B0400000000000000" pitchFamily="50" charset="-128"/>
                        </a:rPr>
                        <a:t>an umbrella term for sexual minorities</a:t>
                      </a:r>
                    </a:p>
                  </a:txBody>
                  <a:tcPr marL="45720" marR="45720" anchor="ctr">
                    <a:solidFill>
                      <a:schemeClr val="accent5">
                        <a:lumMod val="20000"/>
                        <a:lumOff val="80000"/>
                      </a:schemeClr>
                    </a:solidFill>
                  </a:tcPr>
                </a:tc>
                <a:extLst>
                  <a:ext uri="{0D108BD9-81ED-4DB2-BD59-A6C34878D82A}">
                    <a16:rowId xmlns:a16="http://schemas.microsoft.com/office/drawing/2014/main" val="2845559484"/>
                  </a:ext>
                </a:extLst>
              </a:tr>
              <a:tr h="341854">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Advanced Air Mobility</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user-friendly, sustainable next-generation means of air transportation made possible by aviation technologies such as electrification and automation, as well as operational modes such as vertical takeoff and landing</a:t>
                      </a:r>
                    </a:p>
                  </a:txBody>
                  <a:tcPr marL="45720" marR="45720" anchor="ctr">
                    <a:solidFill>
                      <a:schemeClr val="accent5">
                        <a:lumMod val="20000"/>
                        <a:lumOff val="80000"/>
                      </a:schemeClr>
                    </a:solidFill>
                  </a:tcPr>
                </a:tc>
                <a:extLst>
                  <a:ext uri="{0D108BD9-81ED-4DB2-BD59-A6C34878D82A}">
                    <a16:rowId xmlns:a16="http://schemas.microsoft.com/office/drawing/2014/main" val="516934845"/>
                  </a:ext>
                </a:extLst>
              </a:tr>
              <a:tr h="16629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Dynamic pricing</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mechanism in which prices fluctuate according to </a:t>
                      </a:r>
                      <a:r>
                        <a:rPr lang="en-US" sz="900" b="0" i="0" u="none" strike="noStrike" dirty="0">
                          <a:solidFill>
                            <a:schemeClr val="tx1"/>
                          </a:solidFill>
                          <a:effectLst/>
                          <a:latin typeface="+mn-lt"/>
                          <a:ea typeface="BIZ UDPゴシック" panose="020B0400000000000000" pitchFamily="50" charset="-128"/>
                        </a:rPr>
                        <a:t>the </a:t>
                      </a:r>
                      <a:r>
                        <a:rPr lang="en-us" sz="900" b="0" i="0" u="none" strike="noStrike" dirty="0">
                          <a:solidFill>
                            <a:schemeClr val="tx1"/>
                          </a:solidFill>
                          <a:effectLst/>
                          <a:latin typeface="+mn-lt"/>
                          <a:ea typeface="BIZ UDPゴシック" panose="020B0400000000000000" pitchFamily="50" charset="-128"/>
                        </a:rPr>
                        <a:t>supply and demand </a:t>
                      </a:r>
                      <a:r>
                        <a:rPr lang="en-US" sz="900" b="0" i="0" u="none" strike="noStrike" dirty="0">
                          <a:solidFill>
                            <a:schemeClr val="tx1"/>
                          </a:solidFill>
                          <a:effectLst/>
                          <a:latin typeface="+mn-lt"/>
                          <a:ea typeface="BIZ UDPゴシック" panose="020B0400000000000000" pitchFamily="50" charset="-128"/>
                        </a:rPr>
                        <a:t>for</a:t>
                      </a:r>
                      <a:r>
                        <a:rPr lang="en-us" sz="900" b="0" i="0" u="none" strike="noStrike" dirty="0">
                          <a:solidFill>
                            <a:schemeClr val="tx1"/>
                          </a:solidFill>
                          <a:effectLst/>
                          <a:latin typeface="+mn-lt"/>
                          <a:ea typeface="BIZ UDPゴシック" panose="020B0400000000000000" pitchFamily="50" charset="-128"/>
                        </a:rPr>
                        <a:t> goods and services</a:t>
                      </a:r>
                    </a:p>
                  </a:txBody>
                  <a:tcPr marL="45720" marR="45720" anchor="ctr">
                    <a:solidFill>
                      <a:schemeClr val="accent5">
                        <a:lumMod val="20000"/>
                        <a:lumOff val="80000"/>
                      </a:schemeClr>
                    </a:solidFill>
                  </a:tcPr>
                </a:tc>
                <a:extLst>
                  <a:ext uri="{0D108BD9-81ED-4DB2-BD59-A6C34878D82A}">
                    <a16:rowId xmlns:a16="http://schemas.microsoft.com/office/drawing/2014/main" val="3592146412"/>
                  </a:ext>
                </a:extLst>
              </a:tr>
              <a:tr h="159069">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Diversity</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An approach </a:t>
                      </a:r>
                      <a:r>
                        <a:rPr lang="en-US" sz="900" b="0" i="0" u="none" strike="noStrike" dirty="0">
                          <a:solidFill>
                            <a:schemeClr val="tx1"/>
                          </a:solidFill>
                          <a:effectLst/>
                          <a:latin typeface="+mn-lt"/>
                          <a:ea typeface="BIZ UDPゴシック" panose="020B0400000000000000" pitchFamily="50" charset="-128"/>
                        </a:rPr>
                        <a:t>of</a:t>
                      </a:r>
                      <a:r>
                        <a:rPr lang="en-us" sz="900" b="0" i="0" u="none" strike="noStrike" dirty="0">
                          <a:solidFill>
                            <a:schemeClr val="tx1"/>
                          </a:solidFill>
                          <a:effectLst/>
                          <a:latin typeface="+mn-lt"/>
                          <a:ea typeface="BIZ UDPゴシック" panose="020B0400000000000000" pitchFamily="50" charset="-128"/>
                        </a:rPr>
                        <a:t> actively </a:t>
                      </a:r>
                      <a:r>
                        <a:rPr lang="en-US" sz="900" b="0" i="0" u="none" strike="noStrike" dirty="0">
                          <a:solidFill>
                            <a:schemeClr val="tx1"/>
                          </a:solidFill>
                          <a:effectLst/>
                          <a:latin typeface="+mn-lt"/>
                          <a:ea typeface="BIZ UDPゴシック" panose="020B0400000000000000" pitchFamily="50" charset="-128"/>
                        </a:rPr>
                        <a:t>utilizing</a:t>
                      </a:r>
                      <a:r>
                        <a:rPr lang="en-us" sz="900" b="0" i="0" u="none" strike="noStrike" dirty="0">
                          <a:solidFill>
                            <a:schemeClr val="tx1"/>
                          </a:solidFill>
                          <a:effectLst/>
                          <a:latin typeface="+mn-lt"/>
                          <a:ea typeface="BIZ UDPゴシック" panose="020B0400000000000000" pitchFamily="50" charset="-128"/>
                        </a:rPr>
                        <a:t> diverse human resources</a:t>
                      </a:r>
                    </a:p>
                  </a:txBody>
                  <a:tcPr marL="45720" marR="45720" anchor="ctr">
                    <a:solidFill>
                      <a:schemeClr val="accent5">
                        <a:lumMod val="20000"/>
                        <a:lumOff val="80000"/>
                      </a:schemeClr>
                    </a:solidFill>
                  </a:tcPr>
                </a:tc>
                <a:extLst>
                  <a:ext uri="{0D108BD9-81ED-4DB2-BD59-A6C34878D82A}">
                    <a16:rowId xmlns:a16="http://schemas.microsoft.com/office/drawing/2014/main" val="1608331016"/>
                  </a:ext>
                </a:extLst>
              </a:tr>
              <a:tr h="426084">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Deep tech</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Technologies based on scientific discoveries obtained through research in specific natural science fields. Such technologies have the potential to </a:t>
                      </a:r>
                      <a:r>
                        <a:rPr lang="en-US" sz="900" b="0" i="0" u="none" strike="noStrike" dirty="0">
                          <a:solidFill>
                            <a:schemeClr val="tx1"/>
                          </a:solidFill>
                          <a:effectLst/>
                          <a:latin typeface="+mn-lt"/>
                          <a:ea typeface="BIZ UDPゴシック" panose="020B0400000000000000" pitchFamily="50" charset="-128"/>
                        </a:rPr>
                        <a:t>significantly </a:t>
                      </a:r>
                      <a:r>
                        <a:rPr lang="en-us" sz="900" b="0" i="0" u="none" strike="noStrike" dirty="0">
                          <a:solidFill>
                            <a:schemeClr val="tx1"/>
                          </a:solidFill>
                          <a:effectLst/>
                          <a:latin typeface="+mn-lt"/>
                          <a:ea typeface="BIZ UDPゴシック" panose="020B0400000000000000" pitchFamily="50" charset="-128"/>
                        </a:rPr>
                        <a:t>impact society, </a:t>
                      </a:r>
                      <a:r>
                        <a:rPr lang="en-US" sz="900" b="0" i="0" u="none" strike="noStrike" dirty="0">
                          <a:solidFill>
                            <a:schemeClr val="tx1"/>
                          </a:solidFill>
                          <a:effectLst/>
                          <a:latin typeface="+mn-lt"/>
                          <a:ea typeface="BIZ UDPゴシック" panose="020B0400000000000000" pitchFamily="50" charset="-128"/>
                        </a:rPr>
                        <a:t>for example</a:t>
                      </a:r>
                      <a:r>
                        <a:rPr lang="en-us" sz="900" b="0" i="0" u="none" strike="noStrike" dirty="0">
                          <a:solidFill>
                            <a:schemeClr val="tx1"/>
                          </a:solidFill>
                          <a:effectLst/>
                          <a:latin typeface="+mn-lt"/>
                          <a:ea typeface="BIZ UDPゴシック" panose="020B0400000000000000" pitchFamily="50" charset="-128"/>
                        </a:rPr>
                        <a:t> by </a:t>
                      </a:r>
                      <a:r>
                        <a:rPr lang="en-US" sz="900" b="0" i="0" u="none" strike="noStrike" dirty="0">
                          <a:solidFill>
                            <a:schemeClr val="tx1"/>
                          </a:solidFill>
                          <a:effectLst/>
                          <a:latin typeface="+mn-lt"/>
                          <a:ea typeface="BIZ UDPゴシック" panose="020B0400000000000000" pitchFamily="50" charset="-128"/>
                        </a:rPr>
                        <a:t>addressing</a:t>
                      </a:r>
                      <a:r>
                        <a:rPr lang="en-us" sz="900" b="0" i="0" u="none" strike="noStrike" dirty="0">
                          <a:solidFill>
                            <a:schemeClr val="tx1"/>
                          </a:solidFill>
                          <a:effectLst/>
                          <a:latin typeface="+mn-lt"/>
                          <a:ea typeface="BIZ UDPゴシック" panose="020B0400000000000000" pitchFamily="50" charset="-128"/>
                        </a:rPr>
                        <a:t> economic and social challenges facing the nation and the entire world, if successfully commercialized and implemented in society.</a:t>
                      </a:r>
                    </a:p>
                  </a:txBody>
                  <a:tcPr marL="45720" marR="45720" anchor="ctr">
                    <a:solidFill>
                      <a:schemeClr val="accent5">
                        <a:lumMod val="20000"/>
                        <a:lumOff val="80000"/>
                      </a:schemeClr>
                    </a:solidFill>
                  </a:tcPr>
                </a:tc>
                <a:extLst>
                  <a:ext uri="{0D108BD9-81ED-4DB2-BD59-A6C34878D82A}">
                    <a16:rowId xmlns:a16="http://schemas.microsoft.com/office/drawing/2014/main" val="509863107"/>
                  </a:ext>
                </a:extLst>
              </a:tr>
              <a:tr h="327612">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Data science</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An academic field that utilizes theories from mathematics, statistics, computer science, programming, machine learning</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business to analyze </a:t>
                      </a:r>
                      <a:r>
                        <a:rPr lang="en-US" sz="900" b="0" i="0" u="none" strike="noStrike" dirty="0">
                          <a:solidFill>
                            <a:schemeClr val="tx1"/>
                          </a:solidFill>
                          <a:effectLst/>
                          <a:latin typeface="+mn-lt"/>
                          <a:ea typeface="BIZ UDPゴシック" panose="020B0400000000000000" pitchFamily="50" charset="-128"/>
                        </a:rPr>
                        <a:t>large</a:t>
                      </a:r>
                      <a:r>
                        <a:rPr lang="en-us" sz="900" b="0" i="0" u="none" strike="noStrike" dirty="0">
                          <a:solidFill>
                            <a:schemeClr val="tx1"/>
                          </a:solidFill>
                          <a:effectLst/>
                          <a:latin typeface="+mn-lt"/>
                          <a:ea typeface="BIZ UDPゴシック" panose="020B0400000000000000" pitchFamily="50" charset="-128"/>
                        </a:rPr>
                        <a:t> </a:t>
                      </a:r>
                      <a:r>
                        <a:rPr lang="en-US" sz="900" b="0" i="0" u="none" strike="noStrike" dirty="0">
                          <a:solidFill>
                            <a:schemeClr val="tx1"/>
                          </a:solidFill>
                          <a:effectLst/>
                          <a:latin typeface="+mn-lt"/>
                          <a:ea typeface="BIZ UDPゴシック" panose="020B0400000000000000" pitchFamily="50" charset="-128"/>
                        </a:rPr>
                        <a:t>volumes</a:t>
                      </a:r>
                      <a:r>
                        <a:rPr lang="en-us" sz="900" b="0" i="0" u="none" strike="noStrike" dirty="0">
                          <a:solidFill>
                            <a:schemeClr val="tx1"/>
                          </a:solidFill>
                          <a:effectLst/>
                          <a:latin typeface="+mn-lt"/>
                          <a:ea typeface="BIZ UDPゴシック" panose="020B0400000000000000" pitchFamily="50" charset="-128"/>
                        </a:rPr>
                        <a:t> of data, thereby deriving valuable insights</a:t>
                      </a:r>
                    </a:p>
                  </a:txBody>
                  <a:tcPr marL="45720" marR="45720" anchor="ctr">
                    <a:solidFill>
                      <a:schemeClr val="accent5">
                        <a:lumMod val="20000"/>
                        <a:lumOff val="80000"/>
                      </a:schemeClr>
                    </a:solidFill>
                  </a:tcPr>
                </a:tc>
                <a:extLst>
                  <a:ext uri="{0D108BD9-81ED-4DB2-BD59-A6C34878D82A}">
                    <a16:rowId xmlns:a16="http://schemas.microsoft.com/office/drawing/2014/main" val="1675650119"/>
                  </a:ext>
                </a:extLst>
              </a:tr>
              <a:tr h="260385">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Data center</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facility that provides spaces to install and accommodate information system equipment, such as servers, and offers various services to ensure their stable operation</a:t>
                      </a:r>
                    </a:p>
                  </a:txBody>
                  <a:tcPr marL="45720" marR="45720" anchor="ctr">
                    <a:solidFill>
                      <a:schemeClr val="accent5">
                        <a:lumMod val="20000"/>
                        <a:lumOff val="80000"/>
                      </a:schemeClr>
                    </a:solidFill>
                  </a:tcPr>
                </a:tc>
                <a:extLst>
                  <a:ext uri="{0D108BD9-81ED-4DB2-BD59-A6C34878D82A}">
                    <a16:rowId xmlns:a16="http://schemas.microsoft.com/office/drawing/2014/main" val="269316975"/>
                  </a:ext>
                </a:extLst>
              </a:tr>
              <a:tr h="260385">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Data Health</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Health promotion programs based on data analysis of medical claims, health check-up information</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other factors</a:t>
                      </a:r>
                    </a:p>
                  </a:txBody>
                  <a:tcPr marL="45720" marR="45720" anchor="ctr">
                    <a:solidFill>
                      <a:schemeClr val="accent5">
                        <a:lumMod val="20000"/>
                        <a:lumOff val="80000"/>
                      </a:schemeClr>
                    </a:solidFill>
                  </a:tcPr>
                </a:tc>
                <a:extLst>
                  <a:ext uri="{0D108BD9-81ED-4DB2-BD59-A6C34878D82A}">
                    <a16:rowId xmlns:a16="http://schemas.microsoft.com/office/drawing/2014/main" val="3818597198"/>
                  </a:ext>
                </a:extLst>
              </a:tr>
              <a:tr h="260385">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Technical visit</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site visit to companies, government agencies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specialist organizations with the aim of gaining knowledge on advanced technologies and specialized fields</a:t>
                      </a:r>
                    </a:p>
                  </a:txBody>
                  <a:tcPr marL="45720" marR="45720" anchor="ctr">
                    <a:solidFill>
                      <a:schemeClr val="accent5">
                        <a:lumMod val="20000"/>
                        <a:lumOff val="80000"/>
                      </a:schemeClr>
                    </a:solidFill>
                  </a:tcPr>
                </a:tc>
                <a:extLst>
                  <a:ext uri="{0D108BD9-81ED-4DB2-BD59-A6C34878D82A}">
                    <a16:rowId xmlns:a16="http://schemas.microsoft.com/office/drawing/2014/main" val="2645325648"/>
                  </a:ext>
                </a:extLst>
              </a:tr>
              <a:tr h="30057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Digital infrastructure</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collective term for the infrastructure underpinning the digital society and the AI era, represented by data centers, submarine cables, fiber-optic networks, 5G/6G, and non-terrestrial networks (satellites)</a:t>
                      </a:r>
                    </a:p>
                  </a:txBody>
                  <a:tcPr marL="45720" marR="45720" anchor="ctr">
                    <a:solidFill>
                      <a:schemeClr val="accent5">
                        <a:lumMod val="20000"/>
                        <a:lumOff val="80000"/>
                      </a:schemeClr>
                    </a:solidFill>
                  </a:tcPr>
                </a:tc>
                <a:extLst>
                  <a:ext uri="{0D108BD9-81ED-4DB2-BD59-A6C34878D82A}">
                    <a16:rowId xmlns:a16="http://schemas.microsoft.com/office/drawing/2014/main" val="2673573546"/>
                  </a:ext>
                </a:extLst>
              </a:tr>
              <a:tr h="426084">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Derivative products</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Financial instruments in which the right or obligation to trade foreign currencies, interest rates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other assets at a fixed price is agreed in advance, in order to manage the risk of future fluctuations in exchange rates and interest rates. One </a:t>
                      </a:r>
                      <a:r>
                        <a:rPr lang="en-US" sz="900" b="0" i="0" u="none" strike="noStrike" dirty="0">
                          <a:solidFill>
                            <a:schemeClr val="tx1"/>
                          </a:solidFill>
                          <a:effectLst/>
                          <a:latin typeface="+mn-lt"/>
                          <a:ea typeface="BIZ UDPゴシック" panose="020B0400000000000000" pitchFamily="50" charset="-128"/>
                        </a:rPr>
                        <a:t>type </a:t>
                      </a:r>
                      <a:r>
                        <a:rPr lang="en-us" sz="900" b="0" i="0" u="none" strike="noStrike" dirty="0">
                          <a:solidFill>
                            <a:schemeClr val="tx1"/>
                          </a:solidFill>
                          <a:effectLst/>
                          <a:latin typeface="+mn-lt"/>
                          <a:ea typeface="BIZ UDPゴシック" panose="020B0400000000000000" pitchFamily="50" charset="-128"/>
                        </a:rPr>
                        <a:t>of financial derivative</a:t>
                      </a:r>
                    </a:p>
                  </a:txBody>
                  <a:tcPr marL="45720" marR="45720" anchor="ctr">
                    <a:solidFill>
                      <a:schemeClr val="accent5">
                        <a:lumMod val="20000"/>
                        <a:lumOff val="80000"/>
                      </a:schemeClr>
                    </a:solidFill>
                  </a:tcPr>
                </a:tc>
                <a:extLst>
                  <a:ext uri="{0D108BD9-81ED-4DB2-BD59-A6C34878D82A}">
                    <a16:rowId xmlns:a16="http://schemas.microsoft.com/office/drawing/2014/main" val="199032170"/>
                  </a:ext>
                </a:extLst>
              </a:tr>
              <a:tr h="209994">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Security token</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Securities </a:t>
                      </a:r>
                      <a:r>
                        <a:rPr lang="en-US" sz="900" b="0" i="0" u="none" strike="noStrike" dirty="0">
                          <a:solidFill>
                            <a:schemeClr val="tx1"/>
                          </a:solidFill>
                          <a:effectLst/>
                          <a:latin typeface="+mn-lt"/>
                          <a:ea typeface="BIZ UDPゴシック" panose="020B0400000000000000" pitchFamily="50" charset="-128"/>
                        </a:rPr>
                        <a:t>that are </a:t>
                      </a:r>
                      <a:r>
                        <a:rPr lang="en-us" sz="900" b="0" i="0" u="none" strike="noStrike" dirty="0">
                          <a:solidFill>
                            <a:schemeClr val="tx1"/>
                          </a:solidFill>
                          <a:effectLst/>
                          <a:latin typeface="+mn-lt"/>
                          <a:ea typeface="BIZ UDPゴシック" panose="020B0400000000000000" pitchFamily="50" charset="-128"/>
                        </a:rPr>
                        <a:t>digitalized using blockchain technology</a:t>
                      </a:r>
                    </a:p>
                  </a:txBody>
                  <a:tcPr marL="45720" marR="45720" anchor="ctr">
                    <a:solidFill>
                      <a:schemeClr val="accent5">
                        <a:lumMod val="20000"/>
                        <a:lumOff val="80000"/>
                      </a:schemeClr>
                    </a:solidFill>
                  </a:tcPr>
                </a:tc>
                <a:extLst>
                  <a:ext uri="{0D108BD9-81ED-4DB2-BD59-A6C34878D82A}">
                    <a16:rowId xmlns:a16="http://schemas.microsoft.com/office/drawing/2014/main" val="2176053715"/>
                  </a:ext>
                </a:extLst>
              </a:tr>
              <a:tr h="158115">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Domestic RORO vessel</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cargo vessel onto which </a:t>
                      </a:r>
                      <a:r>
                        <a:rPr lang="en-US" sz="900" b="0" i="0" u="none" strike="noStrike" dirty="0">
                          <a:solidFill>
                            <a:schemeClr val="tx1"/>
                          </a:solidFill>
                          <a:effectLst/>
                          <a:latin typeface="+mn-lt"/>
                          <a:ea typeface="BIZ UDPゴシック" panose="020B0400000000000000" pitchFamily="50" charset="-128"/>
                        </a:rPr>
                        <a:t>trucks</a:t>
                      </a:r>
                      <a:r>
                        <a:rPr lang="en-us" sz="900" b="0" i="0" u="none" strike="noStrike" dirty="0">
                          <a:solidFill>
                            <a:schemeClr val="tx1"/>
                          </a:solidFill>
                          <a:effectLst/>
                          <a:latin typeface="+mn-lt"/>
                          <a:ea typeface="BIZ UDPゴシック" panose="020B0400000000000000" pitchFamily="50" charset="-128"/>
                        </a:rPr>
                        <a:t> and trailers can drive themselves</a:t>
                      </a:r>
                      <a:r>
                        <a:rPr lang="en-US" sz="900" b="0" i="0" u="none" strike="noStrike" dirty="0">
                          <a:solidFill>
                            <a:schemeClr val="tx1"/>
                          </a:solidFill>
                          <a:effectLst/>
                          <a:latin typeface="+mn-lt"/>
                          <a:ea typeface="BIZ UDPゴシック" panose="020B0400000000000000" pitchFamily="50" charset="-128"/>
                        </a:rPr>
                        <a:t> on and off</a:t>
                      </a:r>
                      <a:r>
                        <a:rPr lang="en-us" sz="900" b="0" i="0" u="none" strike="noStrike" dirty="0">
                          <a:solidFill>
                            <a:schemeClr val="tx1"/>
                          </a:solidFill>
                          <a:effectLst/>
                          <a:latin typeface="+mn-lt"/>
                          <a:ea typeface="BIZ UDPゴシック" panose="020B0400000000000000" pitchFamily="50" charset="-128"/>
                        </a:rPr>
                        <a:t> </a:t>
                      </a:r>
                      <a:r>
                        <a:rPr lang="en-US" sz="900" b="0" i="0" u="none" strike="noStrike" dirty="0">
                          <a:solidFill>
                            <a:schemeClr val="tx1"/>
                          </a:solidFill>
                          <a:effectLst/>
                          <a:latin typeface="+mn-lt"/>
                          <a:ea typeface="BIZ UDPゴシック" panose="020B0400000000000000" pitchFamily="50" charset="-128"/>
                        </a:rPr>
                        <a:t>while carrying</a:t>
                      </a:r>
                      <a:r>
                        <a:rPr lang="en-us" sz="900" b="0" i="0" u="none" strike="noStrike" dirty="0">
                          <a:solidFill>
                            <a:schemeClr val="tx1"/>
                          </a:solidFill>
                          <a:effectLst/>
                          <a:latin typeface="+mn-lt"/>
                          <a:ea typeface="BIZ UDPゴシック" panose="020B0400000000000000" pitchFamily="50" charset="-128"/>
                        </a:rPr>
                        <a:t> cargo</a:t>
                      </a:r>
                    </a:p>
                  </a:txBody>
                  <a:tcPr marL="45720" marR="45720" anchor="ctr">
                    <a:solidFill>
                      <a:schemeClr val="accent5">
                        <a:lumMod val="20000"/>
                        <a:lumOff val="80000"/>
                      </a:schemeClr>
                    </a:solidFill>
                  </a:tcPr>
                </a:tc>
                <a:extLst>
                  <a:ext uri="{0D108BD9-81ED-4DB2-BD59-A6C34878D82A}">
                    <a16:rowId xmlns:a16="http://schemas.microsoft.com/office/drawing/2014/main" val="309144019"/>
                  </a:ext>
                </a:extLst>
              </a:tr>
              <a:tr h="496786">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Night-time economy</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・Economic activities occurring between 6 pm and 6 am the following morning</a:t>
                      </a:r>
                      <a:br>
                        <a:rPr lang="en-US" altLang="ja-JP"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・It aims to enhance the economic benefit</a:t>
                      </a:r>
                      <a:r>
                        <a:rPr lang="en-US" sz="900" b="0" i="0" u="none" strike="noStrike" dirty="0">
                          <a:solidFill>
                            <a:schemeClr val="tx1"/>
                          </a:solidFill>
                          <a:effectLst/>
                          <a:latin typeface="+mn-lt"/>
                          <a:ea typeface="BIZ UDPゴシック" panose="020B0400000000000000" pitchFamily="50" charset="-128"/>
                        </a:rPr>
                        <a:t>s</a:t>
                      </a:r>
                      <a:r>
                        <a:rPr lang="en-us" sz="900" b="0" i="0" u="none" strike="noStrike" dirty="0">
                          <a:solidFill>
                            <a:schemeClr val="tx1"/>
                          </a:solidFill>
                          <a:effectLst/>
                          <a:latin typeface="+mn-lt"/>
                          <a:ea typeface="BIZ UDPゴシック" panose="020B0400000000000000" pitchFamily="50" charset="-128"/>
                        </a:rPr>
                        <a:t> by expanding nighttime entertainment options </a:t>
                      </a:r>
                      <a:r>
                        <a:rPr lang="en-US" sz="900" b="0" i="0" u="none" strike="noStrike" dirty="0">
                          <a:solidFill>
                            <a:schemeClr val="tx1"/>
                          </a:solidFill>
                          <a:effectLst/>
                          <a:latin typeface="+mn-lt"/>
                          <a:ea typeface="BIZ UDPゴシック" panose="020B0400000000000000" pitchFamily="50" charset="-128"/>
                        </a:rPr>
                        <a:t>suited to </a:t>
                      </a:r>
                      <a:r>
                        <a:rPr lang="en-us" sz="900" b="0" i="0" u="none" strike="noStrike" dirty="0">
                          <a:solidFill>
                            <a:schemeClr val="tx1"/>
                          </a:solidFill>
                          <a:effectLst/>
                          <a:latin typeface="+mn-lt"/>
                          <a:ea typeface="BIZ UDPゴシック" panose="020B0400000000000000" pitchFamily="50" charset="-128"/>
                        </a:rPr>
                        <a:t>local conditions and creating </a:t>
                      </a:r>
                      <a:r>
                        <a:rPr lang="en-US" sz="900" b="0" i="0" u="none" strike="noStrike" dirty="0">
                          <a:solidFill>
                            <a:schemeClr val="tx1"/>
                          </a:solidFill>
                          <a:effectLst/>
                          <a:latin typeface="+mn-lt"/>
                          <a:ea typeface="BIZ UDPゴシック" panose="020B0400000000000000" pitchFamily="50" charset="-128"/>
                        </a:rPr>
                        <a:t>distinctive</a:t>
                      </a:r>
                      <a:r>
                        <a:rPr lang="en-us" sz="900" b="0" i="0" u="none" strike="noStrike" dirty="0">
                          <a:solidFill>
                            <a:schemeClr val="tx1"/>
                          </a:solidFill>
                          <a:effectLst/>
                          <a:latin typeface="+mn-lt"/>
                          <a:ea typeface="BIZ UDPゴシック" panose="020B0400000000000000" pitchFamily="50" charset="-128"/>
                        </a:rPr>
                        <a:t> nighttime consumption activities and attractions.</a:t>
                      </a:r>
                    </a:p>
                  </a:txBody>
                  <a:tcPr marL="45720" marR="45720" anchor="ctr">
                    <a:solidFill>
                      <a:schemeClr val="accent5">
                        <a:lumMod val="20000"/>
                        <a:lumOff val="80000"/>
                      </a:schemeClr>
                    </a:solidFill>
                  </a:tcPr>
                </a:tc>
                <a:extLst>
                  <a:ext uri="{0D108BD9-81ED-4DB2-BD59-A6C34878D82A}">
                    <a16:rowId xmlns:a16="http://schemas.microsoft.com/office/drawing/2014/main" val="2718841424"/>
                  </a:ext>
                </a:extLst>
              </a:tr>
              <a:tr h="426084">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Nakanoshima Qross</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・An international hub for future medicine that promotes the industrialization of cutting-edge “future medicine” based on regenerative medicine </a:t>
                      </a:r>
                      <a:r>
                        <a:rPr lang="en-US" sz="900" b="0" i="0" u="none" strike="noStrike" dirty="0">
                          <a:solidFill>
                            <a:schemeClr val="tx1"/>
                          </a:solidFill>
                          <a:effectLst/>
                          <a:latin typeface="+mn-lt"/>
                          <a:ea typeface="BIZ UDPゴシック" panose="020B0400000000000000" pitchFamily="50" charset="-128"/>
                        </a:rPr>
                        <a:t>and responds </a:t>
                      </a:r>
                      <a:r>
                        <a:rPr lang="en-us" sz="900" b="0" i="0" u="none" strike="noStrike" dirty="0">
                          <a:solidFill>
                            <a:schemeClr val="tx1"/>
                          </a:solidFill>
                          <a:effectLst/>
                          <a:latin typeface="+mn-lt"/>
                          <a:ea typeface="BIZ UDPゴシック" panose="020B0400000000000000" pitchFamily="50" charset="-128"/>
                        </a:rPr>
                        <a:t>swiftly to advances in medical technology</a:t>
                      </a:r>
                      <a:br>
                        <a:rPr lang="ja-JP" altLang="en-US"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・It is intended to promote international contributions by providing “future medicine” to patients both in Japan and abroad. </a:t>
                      </a:r>
                      <a:r>
                        <a:rPr lang="en-US" sz="900" b="0" i="0" u="none" strike="noStrike" dirty="0">
                          <a:solidFill>
                            <a:schemeClr val="tx1"/>
                          </a:solidFill>
                          <a:effectLst/>
                          <a:latin typeface="+mn-lt"/>
                          <a:ea typeface="BIZ UDPゴシック" panose="020B0400000000000000" pitchFamily="50" charset="-128"/>
                        </a:rPr>
                        <a:t>It o</a:t>
                      </a:r>
                      <a:r>
                        <a:rPr lang="en-us" sz="900" b="0" i="0" u="none" strike="noStrike" dirty="0">
                          <a:solidFill>
                            <a:schemeClr val="tx1"/>
                          </a:solidFill>
                          <a:effectLst/>
                          <a:latin typeface="+mn-lt"/>
                          <a:ea typeface="BIZ UDPゴシック" panose="020B0400000000000000" pitchFamily="50" charset="-128"/>
                        </a:rPr>
                        <a:t>pened in Nakanoshima, Osaka, in June 2024.</a:t>
                      </a:r>
                    </a:p>
                  </a:txBody>
                  <a:tcPr marL="45720" marR="45720" anchor="ctr">
                    <a:solidFill>
                      <a:schemeClr val="accent5">
                        <a:lumMod val="20000"/>
                        <a:lumOff val="80000"/>
                      </a:schemeClr>
                    </a:solidFill>
                  </a:tcPr>
                </a:tc>
                <a:extLst>
                  <a:ext uri="{0D108BD9-81ED-4DB2-BD59-A6C34878D82A}">
                    <a16:rowId xmlns:a16="http://schemas.microsoft.com/office/drawing/2014/main" val="2197904302"/>
                  </a:ext>
                </a:extLst>
              </a:tr>
            </a:tbl>
          </a:graphicData>
        </a:graphic>
      </p:graphicFrame>
    </p:spTree>
    <p:extLst>
      <p:ext uri="{BB962C8B-B14F-4D97-AF65-F5344CB8AC3E}">
        <p14:creationId xmlns:p14="http://schemas.microsoft.com/office/powerpoint/2010/main" val="415500693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C8C608C-D80C-4643-9879-924328DA3E1D}"/>
              </a:ext>
            </a:extLst>
          </p:cNvPr>
          <p:cNvSpPr/>
          <p:nvPr/>
        </p:nvSpPr>
        <p:spPr>
          <a:xfrm>
            <a:off x="34788" y="46705"/>
            <a:ext cx="9906000" cy="400110"/>
          </a:xfrm>
          <a:prstGeom prst="rect">
            <a:avLst/>
          </a:prstGeom>
          <a:noFill/>
        </p:spPr>
        <p:txBody>
          <a:bodyPr wrap="square" rtlCol="0">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sz="2000" b="1" dirty="0">
                <a:solidFill>
                  <a:schemeClr val="bg1"/>
                </a:solidFill>
              </a:rPr>
              <a:t>Glossary (5)</a:t>
            </a:r>
            <a:endParaRPr kumimoji="1" lang="en-US" altLang="ja-JP" sz="2400" b="1" i="0" u="none" strike="noStrike" kern="1200" cap="none" spc="0" normalizeH="0" baseline="0" noProof="0" dirty="0">
              <a:ln>
                <a:noFill/>
              </a:ln>
              <a:solidFill>
                <a:schemeClr val="bg1"/>
              </a:solidFill>
              <a:effectLst/>
              <a:uLnTx/>
              <a:uFillTx/>
              <a:ea typeface="HGS創英角ｺﾞｼｯｸUB" panose="020B0900000000000000" pitchFamily="50" charset="-128"/>
              <a:cs typeface="+mn-cs"/>
            </a:endParaRPr>
          </a:p>
        </p:txBody>
      </p:sp>
      <p:sp>
        <p:nvSpPr>
          <p:cNvPr id="23" name="スライド番号プレースホルダー 3">
            <a:extLst>
              <a:ext uri="{FF2B5EF4-FFF2-40B4-BE49-F238E27FC236}">
                <a16:creationId xmlns:a16="http://schemas.microsoft.com/office/drawing/2014/main" id="{D0C86DC1-F112-4756-828E-DB6B189C2A5F}"/>
              </a:ext>
            </a:extLst>
          </p:cNvPr>
          <p:cNvSpPr>
            <a:spLocks noGrp="1"/>
          </p:cNvSpPr>
          <p:nvPr>
            <p:ph type="sldNum" sz="quarter" idx="12"/>
          </p:nvPr>
        </p:nvSpPr>
        <p:spPr>
          <a:xfrm>
            <a:off x="7677150" y="6492875"/>
            <a:ext cx="2228850" cy="365125"/>
          </a:xfrm>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ja-JP" altLang="en-US" sz="1200" b="0" i="0" u="none" strike="noStrike" kern="1200" cap="none" spc="0" normalizeH="0" baseline="0" noProof="0" smtClean="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84</a:t>
            </a:fld>
            <a:endParaRPr kumimoji="1" lang="ja-JP" altLang="en-US" sz="1200" b="0" i="0" u="none" strike="noStrike" kern="1200" cap="none" spc="0" normalizeH="0" baseline="0" noProof="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endParaRPr>
          </a:p>
        </p:txBody>
      </p:sp>
      <p:graphicFrame>
        <p:nvGraphicFramePr>
          <p:cNvPr id="4" name="表 7">
            <a:extLst>
              <a:ext uri="{FF2B5EF4-FFF2-40B4-BE49-F238E27FC236}">
                <a16:creationId xmlns:a16="http://schemas.microsoft.com/office/drawing/2014/main" id="{1E02A8AC-0E1A-45D9-8B61-BA8F52BED21F}"/>
              </a:ext>
            </a:extLst>
          </p:cNvPr>
          <p:cNvGraphicFramePr>
            <a:graphicFrameLocks noGrp="1"/>
          </p:cNvGraphicFramePr>
          <p:nvPr/>
        </p:nvGraphicFramePr>
        <p:xfrm>
          <a:off x="125844" y="575807"/>
          <a:ext cx="9504000" cy="5194711"/>
        </p:xfrm>
        <a:graphic>
          <a:graphicData uri="http://schemas.openxmlformats.org/drawingml/2006/table">
            <a:tbl>
              <a:tblPr firstRow="1" bandRow="1">
                <a:tableStyleId>{5C22544A-7EE6-4342-B048-85BDC9FD1C3A}</a:tableStyleId>
              </a:tblPr>
              <a:tblGrid>
                <a:gridCol w="1627800">
                  <a:extLst>
                    <a:ext uri="{9D8B030D-6E8A-4147-A177-3AD203B41FA5}">
                      <a16:colId xmlns:a16="http://schemas.microsoft.com/office/drawing/2014/main" val="3786945068"/>
                    </a:ext>
                  </a:extLst>
                </a:gridCol>
                <a:gridCol w="7876200">
                  <a:extLst>
                    <a:ext uri="{9D8B030D-6E8A-4147-A177-3AD203B41FA5}">
                      <a16:colId xmlns:a16="http://schemas.microsoft.com/office/drawing/2014/main" val="1434758981"/>
                    </a:ext>
                  </a:extLst>
                </a:gridCol>
              </a:tblGrid>
              <a:tr h="389315">
                <a:tc>
                  <a:txBody>
                    <a:bodyPr/>
                    <a:lstStyle/>
                    <a:p>
                      <a:pPr algn="ctr" rtl="0"/>
                      <a:r>
                        <a:rPr lang="en-us" dirty="0"/>
                        <a:t>Term</a:t>
                      </a:r>
                    </a:p>
                  </a:txBody>
                  <a:tcPr marL="45720" marR="45720" anchor="ctr">
                    <a:solidFill>
                      <a:schemeClr val="accent5"/>
                    </a:solidFill>
                  </a:tcPr>
                </a:tc>
                <a:tc>
                  <a:txBody>
                    <a:bodyPr/>
                    <a:lstStyle/>
                    <a:p>
                      <a:pPr algn="ctr" rtl="0"/>
                      <a:r>
                        <a:rPr lang="en-us" dirty="0"/>
                        <a:t>Description</a:t>
                      </a:r>
                    </a:p>
                  </a:txBody>
                  <a:tcPr marL="45720" marR="45720" anchor="ctr">
                    <a:solidFill>
                      <a:schemeClr val="accent5"/>
                    </a:solidFill>
                  </a:tcPr>
                </a:tc>
                <a:extLst>
                  <a:ext uri="{0D108BD9-81ED-4DB2-BD59-A6C34878D82A}">
                    <a16:rowId xmlns:a16="http://schemas.microsoft.com/office/drawing/2014/main" val="291517179"/>
                  </a:ext>
                </a:extLst>
              </a:tr>
              <a:tr h="43798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New town</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newly</a:t>
                      </a:r>
                      <a:r>
                        <a:rPr lang="en-US" sz="900" b="0" i="0" u="none" strike="noStrike" dirty="0">
                          <a:solidFill>
                            <a:schemeClr val="tx1"/>
                          </a:solidFill>
                          <a:effectLst/>
                          <a:latin typeface="+mn-lt"/>
                          <a:ea typeface="BIZ UDPゴシック" panose="020B0400000000000000" pitchFamily="50" charset="-128"/>
                        </a:rPr>
                        <a:t> </a:t>
                      </a:r>
                      <a:r>
                        <a:rPr lang="en-us" sz="900" b="0" i="0" u="none" strike="noStrike" dirty="0">
                          <a:solidFill>
                            <a:schemeClr val="tx1"/>
                          </a:solidFill>
                          <a:effectLst/>
                          <a:latin typeface="+mn-lt"/>
                          <a:ea typeface="BIZ UDPゴシック" panose="020B0400000000000000" pitchFamily="50" charset="-128"/>
                        </a:rPr>
                        <a:t>built town systematically developed as a residential area, primarily on the outskirts of cities</a:t>
                      </a:r>
                      <a:br>
                        <a:rPr lang="ja-JP" altLang="en-US"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・Notable new towns in Osaka Prefecture include Senri New Town and Senboku New Town.</a:t>
                      </a:r>
                    </a:p>
                  </a:txBody>
                  <a:tcPr marL="45720" marR="45720" anchor="ctr">
                    <a:solidFill>
                      <a:schemeClr val="accent5">
                        <a:lumMod val="20000"/>
                        <a:lumOff val="80000"/>
                      </a:schemeClr>
                    </a:solidFill>
                  </a:tcPr>
                </a:tc>
                <a:extLst>
                  <a:ext uri="{0D108BD9-81ED-4DB2-BD59-A6C34878D82A}">
                    <a16:rowId xmlns:a16="http://schemas.microsoft.com/office/drawing/2014/main" val="1464932580"/>
                  </a:ext>
                </a:extLst>
              </a:tr>
              <a:tr h="277591">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Nature Positive</a:t>
                      </a:r>
                      <a:endParaRPr lang="en-US" sz="900" b="0" i="0" u="none" strike="noStrike" dirty="0">
                        <a:solidFill>
                          <a:schemeClr val="tx1"/>
                        </a:solidFill>
                        <a:effectLst/>
                        <a:latin typeface="+mn-lt"/>
                        <a:ea typeface="BIZ UDPゴシック" panose="020B0400000000000000" pitchFamily="50" charset="-128"/>
                      </a:endParaRP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global social goal aimed at halting the loss of biodiversity and </a:t>
                      </a:r>
                      <a:r>
                        <a:rPr lang="en-US" sz="900" b="0" i="0" u="none" strike="noStrike" dirty="0">
                          <a:solidFill>
                            <a:schemeClr val="tx1"/>
                          </a:solidFill>
                          <a:effectLst/>
                          <a:latin typeface="+mn-lt"/>
                          <a:ea typeface="BIZ UDPゴシック" panose="020B0400000000000000" pitchFamily="50" charset="-128"/>
                        </a:rPr>
                        <a:t>restoring</a:t>
                      </a:r>
                      <a:r>
                        <a:rPr lang="en-us" sz="900" b="0" i="0" u="none" strike="noStrike" dirty="0">
                          <a:solidFill>
                            <a:schemeClr val="tx1"/>
                          </a:solidFill>
                          <a:effectLst/>
                          <a:latin typeface="+mn-lt"/>
                          <a:ea typeface="BIZ UDPゴシック" panose="020B0400000000000000" pitchFamily="50" charset="-128"/>
                        </a:rPr>
                        <a:t> nature</a:t>
                      </a:r>
                    </a:p>
                  </a:txBody>
                  <a:tcPr marL="45720" marR="45720" anchor="ctr">
                    <a:solidFill>
                      <a:schemeClr val="accent5">
                        <a:lumMod val="20000"/>
                        <a:lumOff val="80000"/>
                      </a:schemeClr>
                    </a:solidFill>
                  </a:tcPr>
                </a:tc>
                <a:extLst>
                  <a:ext uri="{0D108BD9-81ED-4DB2-BD59-A6C34878D82A}">
                    <a16:rowId xmlns:a16="http://schemas.microsoft.com/office/drawing/2014/main" val="1713356855"/>
                  </a:ext>
                </a:extLst>
              </a:tr>
              <a:tr h="562294">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Agricultural DX</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concept encompassing not only</a:t>
                      </a:r>
                      <a:r>
                        <a:rPr lang="en-US" sz="900" b="0" i="0" u="none" strike="noStrike" dirty="0">
                          <a:solidFill>
                            <a:schemeClr val="tx1"/>
                          </a:solidFill>
                          <a:effectLst/>
                          <a:latin typeface="+mn-lt"/>
                          <a:ea typeface="BIZ UDPゴシック" panose="020B0400000000000000" pitchFamily="50" charset="-128"/>
                        </a:rPr>
                        <a:t> the</a:t>
                      </a:r>
                      <a:r>
                        <a:rPr lang="en-us" sz="900" b="0" i="0" u="none" strike="noStrike" dirty="0">
                          <a:solidFill>
                            <a:schemeClr val="tx1"/>
                          </a:solidFill>
                          <a:effectLst/>
                          <a:latin typeface="+mn-lt"/>
                          <a:ea typeface="BIZ UDPゴシック" panose="020B0400000000000000" pitchFamily="50" charset="-128"/>
                        </a:rPr>
                        <a:t> optimization of agriculture </a:t>
                      </a:r>
                      <a:r>
                        <a:rPr lang="en-US" sz="900" b="0" i="0" u="none" strike="noStrike" dirty="0">
                          <a:solidFill>
                            <a:schemeClr val="tx1"/>
                          </a:solidFill>
                          <a:effectLst/>
                          <a:latin typeface="+mn-lt"/>
                          <a:ea typeface="BIZ UDPゴシック" panose="020B0400000000000000" pitchFamily="50" charset="-128"/>
                        </a:rPr>
                        <a:t>using</a:t>
                      </a:r>
                      <a:r>
                        <a:rPr lang="en-us" sz="900" b="0" i="0" u="none" strike="noStrike" dirty="0">
                          <a:solidFill>
                            <a:schemeClr val="tx1"/>
                          </a:solidFill>
                          <a:effectLst/>
                          <a:latin typeface="+mn-lt"/>
                          <a:ea typeface="BIZ UDPゴシック" panose="020B0400000000000000" pitchFamily="50" charset="-128"/>
                        </a:rPr>
                        <a:t> AI and robotics but also extend</a:t>
                      </a:r>
                      <a:r>
                        <a:rPr lang="en-US" sz="900" b="0" i="0" u="none" strike="noStrike" dirty="0">
                          <a:solidFill>
                            <a:schemeClr val="tx1"/>
                          </a:solidFill>
                          <a:effectLst/>
                          <a:latin typeface="+mn-lt"/>
                          <a:ea typeface="BIZ UDPゴシック" panose="020B0400000000000000" pitchFamily="50" charset="-128"/>
                        </a:rPr>
                        <a:t>ing</a:t>
                      </a:r>
                      <a:r>
                        <a:rPr lang="en-us" sz="900" b="0" i="0" u="none" strike="noStrike" dirty="0">
                          <a:solidFill>
                            <a:schemeClr val="tx1"/>
                          </a:solidFill>
                          <a:effectLst/>
                          <a:latin typeface="+mn-lt"/>
                          <a:ea typeface="BIZ UDPゴシック" panose="020B0400000000000000" pitchFamily="50" charset="-128"/>
                        </a:rPr>
                        <a:t> to the fields of food and health  </a:t>
                      </a:r>
                      <a:br>
                        <a:rPr lang="ja-JP" altLang="en-US"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・This initiative aims to transform the entire agricultur</a:t>
                      </a:r>
                      <a:r>
                        <a:rPr lang="en-US" sz="900" b="0" i="0" u="none" strike="noStrike" dirty="0">
                          <a:solidFill>
                            <a:schemeClr val="tx1"/>
                          </a:solidFill>
                          <a:effectLst/>
                          <a:latin typeface="+mn-lt"/>
                          <a:ea typeface="BIZ UDPゴシック" panose="020B0400000000000000" pitchFamily="50" charset="-128"/>
                        </a:rPr>
                        <a:t>al sector</a:t>
                      </a:r>
                      <a:r>
                        <a:rPr lang="en-us" sz="900" b="0" i="0" u="none" strike="noStrike" dirty="0">
                          <a:solidFill>
                            <a:schemeClr val="tx1"/>
                          </a:solidFill>
                          <a:effectLst/>
                          <a:latin typeface="+mn-lt"/>
                          <a:ea typeface="BIZ UDPゴシック" panose="020B0400000000000000" pitchFamily="50" charset="-128"/>
                        </a:rPr>
                        <a:t>, encompassing not only individual farming production but also distribution, sales, marketing</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branding, through cutting-edge scientific technologies and data utilization.</a:t>
                      </a:r>
                    </a:p>
                  </a:txBody>
                  <a:tcPr marL="45720" marR="45720" anchor="ctr">
                    <a:solidFill>
                      <a:schemeClr val="accent5">
                        <a:lumMod val="20000"/>
                        <a:lumOff val="80000"/>
                      </a:schemeClr>
                    </a:solidFill>
                  </a:tcPr>
                </a:tc>
                <a:extLst>
                  <a:ext uri="{0D108BD9-81ED-4DB2-BD59-A6C34878D82A}">
                    <a16:rowId xmlns:a16="http://schemas.microsoft.com/office/drawing/2014/main" val="3518649103"/>
                  </a:ext>
                </a:extLst>
              </a:tr>
              <a:tr h="350719">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Partnership Oath System</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system in which local authorities officially certify that sexual minority individuals have pledged to be life partners to </a:t>
                      </a:r>
                      <a:r>
                        <a:rPr lang="en-US" sz="900" b="0" i="0" u="none" strike="noStrike" dirty="0">
                          <a:solidFill>
                            <a:schemeClr val="tx1"/>
                          </a:solidFill>
                          <a:effectLst/>
                          <a:latin typeface="+mn-lt"/>
                          <a:ea typeface="BIZ UDPゴシック" panose="020B0400000000000000" pitchFamily="50" charset="-128"/>
                        </a:rPr>
                        <a:t>one</a:t>
                      </a:r>
                      <a:r>
                        <a:rPr lang="en-us" sz="900" b="0" i="0" u="none" strike="noStrike" dirty="0">
                          <a:solidFill>
                            <a:schemeClr val="tx1"/>
                          </a:solidFill>
                          <a:effectLst/>
                          <a:latin typeface="+mn-lt"/>
                          <a:ea typeface="BIZ UDPゴシック" panose="020B0400000000000000" pitchFamily="50" charset="-128"/>
                        </a:rPr>
                        <a:t> other</a:t>
                      </a:r>
                    </a:p>
                  </a:txBody>
                  <a:tcPr marL="45720" marR="45720" anchor="ctr">
                    <a:solidFill>
                      <a:schemeClr val="accent5">
                        <a:lumMod val="20000"/>
                        <a:lumOff val="80000"/>
                      </a:schemeClr>
                    </a:solidFill>
                  </a:tcPr>
                </a:tc>
                <a:extLst>
                  <a:ext uri="{0D108BD9-81ED-4DB2-BD59-A6C34878D82A}">
                    <a16:rowId xmlns:a16="http://schemas.microsoft.com/office/drawing/2014/main" val="509863107"/>
                  </a:ext>
                </a:extLst>
              </a:tr>
              <a:tr h="430063">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Biomanufacturing </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The production of</a:t>
                      </a:r>
                      <a:r>
                        <a:rPr lang="en-us" sz="900" b="0" i="0" u="none" strike="noStrike" dirty="0">
                          <a:solidFill>
                            <a:schemeClr val="tx1"/>
                          </a:solidFill>
                          <a:effectLst/>
                          <a:latin typeface="+mn-lt"/>
                          <a:ea typeface="BIZ UDPゴシック" panose="020B0400000000000000" pitchFamily="50" charset="-128"/>
                        </a:rPr>
                        <a:t> substances </a:t>
                      </a:r>
                      <a:r>
                        <a:rPr lang="en-US" sz="900" b="0" i="0" u="none" strike="noStrike" dirty="0">
                          <a:solidFill>
                            <a:schemeClr val="tx1"/>
                          </a:solidFill>
                          <a:effectLst/>
                          <a:latin typeface="+mn-lt"/>
                          <a:ea typeface="BIZ UDPゴシック" panose="020B0400000000000000" pitchFamily="50" charset="-128"/>
                        </a:rPr>
                        <a:t>using</a:t>
                      </a:r>
                      <a:r>
                        <a:rPr lang="en-us" sz="900" b="0" i="0" u="none" strike="noStrike" dirty="0">
                          <a:solidFill>
                            <a:schemeClr val="tx1"/>
                          </a:solidFill>
                          <a:effectLst/>
                          <a:latin typeface="+mn-lt"/>
                          <a:ea typeface="BIZ UDPゴシック" panose="020B0400000000000000" pitchFamily="50" charset="-128"/>
                        </a:rPr>
                        <a:t> cells of microorganisms, plants, and animals through genetic technolog</a:t>
                      </a:r>
                      <a:r>
                        <a:rPr lang="en-US" sz="900" b="0" i="0" u="none" strike="noStrike" dirty="0">
                          <a:solidFill>
                            <a:schemeClr val="tx1"/>
                          </a:solidFill>
                          <a:effectLst/>
                          <a:latin typeface="+mn-lt"/>
                          <a:ea typeface="BIZ UDPゴシック" panose="020B0400000000000000" pitchFamily="50" charset="-128"/>
                        </a:rPr>
                        <a:t>ies</a:t>
                      </a:r>
                      <a:br>
                        <a:rPr lang="ja-JP" altLang="en-US"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・This technology is used in a variety of industrial fields, including chemical materials, fuels, pharmaceuticals, animal fibers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food. </a:t>
                      </a:r>
                    </a:p>
                  </a:txBody>
                  <a:tcPr marL="45720" marR="45720" anchor="ctr">
                    <a:solidFill>
                      <a:schemeClr val="accent5">
                        <a:lumMod val="20000"/>
                        <a:lumOff val="80000"/>
                      </a:schemeClr>
                    </a:solidFill>
                  </a:tcPr>
                </a:tc>
                <a:extLst>
                  <a:ext uri="{0D108BD9-81ED-4DB2-BD59-A6C34878D82A}">
                    <a16:rowId xmlns:a16="http://schemas.microsoft.com/office/drawing/2014/main" val="1675650119"/>
                  </a:ext>
                </a:extLst>
              </a:tr>
              <a:tr h="534302">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Barrier-free</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The r</a:t>
                      </a:r>
                      <a:r>
                        <a:rPr lang="en-us" sz="900" b="0" i="0" u="none" strike="noStrike" dirty="0">
                          <a:solidFill>
                            <a:schemeClr val="tx1"/>
                          </a:solidFill>
                          <a:effectLst/>
                          <a:latin typeface="+mn-lt"/>
                          <a:ea typeface="BIZ UDPゴシック" panose="020B0400000000000000" pitchFamily="50" charset="-128"/>
                        </a:rPr>
                        <a:t>emoval of barriers that prevent people with disabilities from participating in </a:t>
                      </a:r>
                      <a:r>
                        <a:rPr lang="en-US" sz="900" b="0" i="0" u="none" strike="noStrike" dirty="0">
                          <a:solidFill>
                            <a:schemeClr val="tx1"/>
                          </a:solidFill>
                          <a:effectLst/>
                          <a:latin typeface="+mn-lt"/>
                          <a:ea typeface="BIZ UDPゴシック" panose="020B0400000000000000" pitchFamily="50" charset="-128"/>
                        </a:rPr>
                        <a:t>society</a:t>
                      </a:r>
                      <a:br>
                        <a:rPr lang="ja-JP" altLang="en-US"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・The term has been used in residential construction, often referring to the removal of physical barriers such as steps, but it is also used more broadly to mean the removal of all social, institutional</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psychological barriers that make it difficult for </a:t>
                      </a:r>
                      <a:r>
                        <a:rPr lang="en-US" sz="900" b="0" i="0" u="none" strike="noStrike" dirty="0">
                          <a:solidFill>
                            <a:schemeClr val="tx1"/>
                          </a:solidFill>
                          <a:effectLst/>
                          <a:latin typeface="+mn-lt"/>
                          <a:ea typeface="BIZ UDPゴシック" panose="020B0400000000000000" pitchFamily="50" charset="-128"/>
                        </a:rPr>
                        <a:t>people</a:t>
                      </a:r>
                      <a:r>
                        <a:rPr lang="en-us" sz="900" b="0" i="0" u="none" strike="noStrike" dirty="0">
                          <a:solidFill>
                            <a:schemeClr val="tx1"/>
                          </a:solidFill>
                          <a:effectLst/>
                          <a:latin typeface="+mn-lt"/>
                          <a:ea typeface="BIZ UDPゴシック" panose="020B0400000000000000" pitchFamily="50" charset="-128"/>
                        </a:rPr>
                        <a:t> with disabilities to participate in society.</a:t>
                      </a:r>
                    </a:p>
                  </a:txBody>
                  <a:tcPr marL="45720" marR="45720" anchor="ctr">
                    <a:solidFill>
                      <a:schemeClr val="accent5">
                        <a:lumMod val="20000"/>
                        <a:lumOff val="80000"/>
                      </a:schemeClr>
                    </a:solidFill>
                  </a:tcPr>
                </a:tc>
                <a:extLst>
                  <a:ext uri="{0D108BD9-81ED-4DB2-BD59-A6C34878D82A}">
                    <a16:rowId xmlns:a16="http://schemas.microsoft.com/office/drawing/2014/main" val="269316975"/>
                  </a:ext>
                </a:extLst>
              </a:tr>
              <a:tr h="645652">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Big data</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collection of data comprising a vast array of information in various formats, such as videos, audio, social media posts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location-based data, rather than a conventional database </a:t>
                      </a:r>
                      <a:r>
                        <a:rPr lang="en-US" sz="900" b="0" i="0" u="none" strike="noStrike" dirty="0">
                          <a:solidFill>
                            <a:schemeClr val="tx1"/>
                          </a:solidFill>
                          <a:effectLst/>
                          <a:latin typeface="+mn-lt"/>
                          <a:ea typeface="BIZ UDPゴシック" panose="020B0400000000000000" pitchFamily="50" charset="-128"/>
                        </a:rPr>
                        <a:t>of</a:t>
                      </a:r>
                      <a:r>
                        <a:rPr lang="en-us" sz="900" b="0" i="0" u="none" strike="noStrike" dirty="0">
                          <a:solidFill>
                            <a:schemeClr val="tx1"/>
                          </a:solidFill>
                          <a:effectLst/>
                          <a:latin typeface="+mn-lt"/>
                          <a:ea typeface="BIZ UDPゴシック" panose="020B0400000000000000" pitchFamily="50" charset="-128"/>
                        </a:rPr>
                        <a:t> numerical data.</a:t>
                      </a:r>
                      <a:br>
                        <a:rPr lang="en-US" altLang="ja-JP"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・It is capable of providing services that </a:t>
                      </a:r>
                      <a:r>
                        <a:rPr lang="en-US" sz="900" b="0" i="0" u="none" strike="noStrike" dirty="0">
                          <a:solidFill>
                            <a:schemeClr val="tx1"/>
                          </a:solidFill>
                          <a:effectLst/>
                          <a:latin typeface="+mn-lt"/>
                          <a:ea typeface="BIZ UDPゴシック" panose="020B0400000000000000" pitchFamily="50" charset="-128"/>
                        </a:rPr>
                        <a:t>meet </a:t>
                      </a:r>
                      <a:r>
                        <a:rPr lang="en-us" sz="900" b="0" i="0" u="none" strike="noStrike" dirty="0">
                          <a:solidFill>
                            <a:schemeClr val="tx1"/>
                          </a:solidFill>
                          <a:effectLst/>
                          <a:latin typeface="+mn-lt"/>
                          <a:ea typeface="BIZ UDPゴシック" panose="020B0400000000000000" pitchFamily="50" charset="-128"/>
                        </a:rPr>
                        <a:t>individual </a:t>
                      </a:r>
                      <a:r>
                        <a:rPr lang="en-US" sz="900" b="0" i="0" u="none" strike="noStrike" dirty="0">
                          <a:solidFill>
                            <a:schemeClr val="tx1"/>
                          </a:solidFill>
                          <a:effectLst/>
                          <a:latin typeface="+mn-lt"/>
                          <a:ea typeface="BIZ UDPゴシック" panose="020B0400000000000000" pitchFamily="50" charset="-128"/>
                        </a:rPr>
                        <a:t>user </a:t>
                      </a:r>
                      <a:r>
                        <a:rPr lang="en-us" sz="900" b="0" i="0" u="none" strike="noStrike" dirty="0">
                          <a:solidFill>
                            <a:schemeClr val="tx1"/>
                          </a:solidFill>
                          <a:effectLst/>
                          <a:latin typeface="+mn-lt"/>
                          <a:ea typeface="BIZ UDPゴシック" panose="020B0400000000000000" pitchFamily="50" charset="-128"/>
                        </a:rPr>
                        <a:t>needs, streamlining business operations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creating new industries</a:t>
                      </a:r>
                      <a:r>
                        <a:rPr lang="en-US" sz="900" b="0" i="0" u="none" strike="noStrike" dirty="0">
                          <a:solidFill>
                            <a:schemeClr val="tx1"/>
                          </a:solidFill>
                          <a:effectLst/>
                          <a:latin typeface="+mn-lt"/>
                          <a:ea typeface="BIZ UDPゴシック" panose="020B0400000000000000" pitchFamily="50" charset="-128"/>
                        </a:rPr>
                        <a:t> through anomaly detection and short-term forecasting</a:t>
                      </a:r>
                      <a:r>
                        <a:rPr lang="en-us" sz="900" b="0" i="0" u="none" strike="noStrike" dirty="0">
                          <a:solidFill>
                            <a:schemeClr val="tx1"/>
                          </a:solidFill>
                          <a:effectLst/>
                          <a:latin typeface="+mn-lt"/>
                          <a:ea typeface="BIZ UDPゴシック" panose="020B0400000000000000" pitchFamily="50" charset="-128"/>
                        </a:rPr>
                        <a:t>.</a:t>
                      </a:r>
                    </a:p>
                  </a:txBody>
                  <a:tcPr marL="45720" marR="45720" anchor="ctr">
                    <a:solidFill>
                      <a:schemeClr val="accent5">
                        <a:lumMod val="20000"/>
                        <a:lumOff val="80000"/>
                      </a:schemeClr>
                    </a:solidFill>
                  </a:tcPr>
                </a:tc>
                <a:extLst>
                  <a:ext uri="{0D108BD9-81ED-4DB2-BD59-A6C34878D82A}">
                    <a16:rowId xmlns:a16="http://schemas.microsoft.com/office/drawing/2014/main" val="3818597198"/>
                  </a:ext>
                </a:extLst>
              </a:tr>
              <a:tr h="33020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FAM Trip</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Abbreviation for Familiarization Trip. It is a tour designed to promote tourism in a resort destination, where travel operators and the media </a:t>
                      </a:r>
                      <a:r>
                        <a:rPr lang="en-US" sz="900" b="0" i="0" u="none" strike="noStrike" dirty="0">
                          <a:solidFill>
                            <a:schemeClr val="tx1"/>
                          </a:solidFill>
                          <a:effectLst/>
                          <a:latin typeface="+mn-lt"/>
                          <a:ea typeface="BIZ UDPゴシック" panose="020B0400000000000000" pitchFamily="50" charset="-128"/>
                        </a:rPr>
                        <a:t>representatives</a:t>
                      </a:r>
                      <a:r>
                        <a:rPr lang="en-us" sz="900" b="0" i="0" u="none" strike="noStrike" dirty="0">
                          <a:solidFill>
                            <a:schemeClr val="tx1"/>
                          </a:solidFill>
                          <a:effectLst/>
                          <a:latin typeface="+mn-lt"/>
                          <a:ea typeface="BIZ UDPゴシック" panose="020B0400000000000000" pitchFamily="50" charset="-128"/>
                        </a:rPr>
                        <a:t> are invited to inspect the location.</a:t>
                      </a:r>
                    </a:p>
                  </a:txBody>
                  <a:tcPr marL="45720" marR="45720" anchor="ctr">
                    <a:solidFill>
                      <a:schemeClr val="accent5">
                        <a:lumMod val="20000"/>
                        <a:lumOff val="80000"/>
                      </a:schemeClr>
                    </a:solidFill>
                  </a:tcPr>
                </a:tc>
                <a:extLst>
                  <a:ext uri="{0D108BD9-81ED-4DB2-BD59-A6C34878D82A}">
                    <a16:rowId xmlns:a16="http://schemas.microsoft.com/office/drawing/2014/main" val="2645325648"/>
                  </a:ext>
                </a:extLst>
              </a:tr>
              <a:tr h="39807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FinTech</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A</a:t>
                      </a:r>
                      <a:r>
                        <a:rPr lang="en-us" sz="900" b="0" i="0" u="none" strike="noStrike" dirty="0">
                          <a:solidFill>
                            <a:schemeClr val="tx1"/>
                          </a:solidFill>
                          <a:effectLst/>
                          <a:latin typeface="+mn-lt"/>
                          <a:ea typeface="BIZ UDPゴシック" panose="020B0400000000000000" pitchFamily="50" charset="-128"/>
                        </a:rPr>
                        <a:t> term combining “Finance” and “Technology.”</a:t>
                      </a:r>
                      <a:br>
                        <a:rPr lang="en-US" altLang="ja-JP"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・It </a:t>
                      </a:r>
                      <a:r>
                        <a:rPr lang="en-US" sz="900" b="0" i="0" u="none" strike="noStrike" dirty="0">
                          <a:solidFill>
                            <a:schemeClr val="tx1"/>
                          </a:solidFill>
                          <a:effectLst/>
                          <a:latin typeface="+mn-lt"/>
                          <a:ea typeface="BIZ UDPゴシック" panose="020B0400000000000000" pitchFamily="50" charset="-128"/>
                        </a:rPr>
                        <a:t>refers to</a:t>
                      </a:r>
                      <a:r>
                        <a:rPr lang="en-us" sz="900" b="0" i="0" u="none" strike="noStrike" dirty="0">
                          <a:solidFill>
                            <a:schemeClr val="tx1"/>
                          </a:solidFill>
                          <a:effectLst/>
                          <a:latin typeface="+mn-lt"/>
                          <a:ea typeface="BIZ UDPゴシック" panose="020B0400000000000000" pitchFamily="50" charset="-128"/>
                        </a:rPr>
                        <a:t> new financial services provided mainly via smartphones and tablets, utilizing emerging technologies such as blockchain, big data</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AI.</a:t>
                      </a:r>
                    </a:p>
                  </a:txBody>
                  <a:tcPr marL="45720" marR="45720" anchor="ctr">
                    <a:solidFill>
                      <a:schemeClr val="accent5">
                        <a:lumMod val="20000"/>
                        <a:lumOff val="80000"/>
                      </a:schemeClr>
                    </a:solidFill>
                  </a:tcPr>
                </a:tc>
                <a:extLst>
                  <a:ext uri="{0D108BD9-81ED-4DB2-BD59-A6C34878D82A}">
                    <a16:rowId xmlns:a16="http://schemas.microsoft.com/office/drawing/2014/main" val="2673573546"/>
                  </a:ext>
                </a:extLst>
              </a:tr>
              <a:tr h="267655">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Gross Prefectural Product</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The total “added value” </a:t>
                      </a:r>
                      <a:r>
                        <a:rPr lang="en-US" sz="900" b="0" i="0" u="none" strike="noStrike" dirty="0">
                          <a:solidFill>
                            <a:schemeClr val="tx1"/>
                          </a:solidFill>
                          <a:effectLst/>
                          <a:latin typeface="+mn-lt"/>
                          <a:ea typeface="BIZ UDPゴシック" panose="020B0400000000000000" pitchFamily="50" charset="-128"/>
                        </a:rPr>
                        <a:t>generated</a:t>
                      </a:r>
                      <a:r>
                        <a:rPr lang="en-us" sz="900" b="0" i="0" u="none" strike="noStrike" dirty="0">
                          <a:solidFill>
                            <a:schemeClr val="tx1"/>
                          </a:solidFill>
                          <a:effectLst/>
                          <a:latin typeface="+mn-lt"/>
                          <a:ea typeface="BIZ UDPゴシック" panose="020B0400000000000000" pitchFamily="50" charset="-128"/>
                        </a:rPr>
                        <a:t> within Osaka Prefecture</a:t>
                      </a:r>
                    </a:p>
                  </a:txBody>
                  <a:tcPr marL="45720" marR="45720" anchor="ctr">
                    <a:solidFill>
                      <a:schemeClr val="accent5">
                        <a:lumMod val="20000"/>
                        <a:lumOff val="80000"/>
                      </a:schemeClr>
                    </a:solidFill>
                  </a:tcPr>
                </a:tc>
                <a:extLst>
                  <a:ext uri="{0D108BD9-81ED-4DB2-BD59-A6C34878D82A}">
                    <a16:rowId xmlns:a16="http://schemas.microsoft.com/office/drawing/2014/main" val="199032170"/>
                  </a:ext>
                </a:extLst>
              </a:tr>
              <a:tr h="267655">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Blue Economy</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An initiative to simultaneously achieve marine environment conservation and economic development through </a:t>
                      </a:r>
                      <a:r>
                        <a:rPr lang="en-US" sz="900" b="0" i="0" u="none" strike="noStrike" dirty="0">
                          <a:solidFill>
                            <a:schemeClr val="tx1"/>
                          </a:solidFill>
                          <a:effectLst/>
                          <a:latin typeface="+mn-lt"/>
                          <a:ea typeface="BIZ UDPゴシック" panose="020B0400000000000000" pitchFamily="50" charset="-128"/>
                        </a:rPr>
                        <a:t>the </a:t>
                      </a:r>
                      <a:r>
                        <a:rPr lang="en-us" sz="900" b="0" i="0" u="none" strike="noStrike" dirty="0">
                          <a:solidFill>
                            <a:schemeClr val="tx1"/>
                          </a:solidFill>
                          <a:effectLst/>
                          <a:latin typeface="+mn-lt"/>
                          <a:ea typeface="BIZ UDPゴシック" panose="020B0400000000000000" pitchFamily="50" charset="-128"/>
                        </a:rPr>
                        <a:t>sustainable use of ocean resources</a:t>
                      </a:r>
                    </a:p>
                  </a:txBody>
                  <a:tcPr marL="45720" marR="45720" anchor="ctr">
                    <a:solidFill>
                      <a:schemeClr val="accent5">
                        <a:lumMod val="20000"/>
                        <a:lumOff val="80000"/>
                      </a:schemeClr>
                    </a:solidFill>
                  </a:tcPr>
                </a:tc>
                <a:extLst>
                  <a:ext uri="{0D108BD9-81ED-4DB2-BD59-A6C34878D82A}">
                    <a16:rowId xmlns:a16="http://schemas.microsoft.com/office/drawing/2014/main" val="2176053715"/>
                  </a:ext>
                </a:extLst>
              </a:tr>
              <a:tr h="267655">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Broad Listening</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method for gathering public opinion, particularly from social media, and identifying broad-ranging needs through AI analysis</a:t>
                      </a:r>
                    </a:p>
                  </a:txBody>
                  <a:tcPr marL="45720" marR="45720" anchor="ctr">
                    <a:solidFill>
                      <a:schemeClr val="accent5">
                        <a:lumMod val="20000"/>
                        <a:lumOff val="80000"/>
                      </a:schemeClr>
                    </a:solidFill>
                  </a:tcPr>
                </a:tc>
                <a:extLst>
                  <a:ext uri="{0D108BD9-81ED-4DB2-BD59-A6C34878D82A}">
                    <a16:rowId xmlns:a16="http://schemas.microsoft.com/office/drawing/2014/main" val="3038712299"/>
                  </a:ext>
                </a:extLst>
              </a:tr>
            </a:tbl>
          </a:graphicData>
        </a:graphic>
      </p:graphicFrame>
    </p:spTree>
    <p:extLst>
      <p:ext uri="{BB962C8B-B14F-4D97-AF65-F5344CB8AC3E}">
        <p14:creationId xmlns:p14="http://schemas.microsoft.com/office/powerpoint/2010/main" val="7077895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7">
            <a:extLst>
              <a:ext uri="{FF2B5EF4-FFF2-40B4-BE49-F238E27FC236}">
                <a16:creationId xmlns:a16="http://schemas.microsoft.com/office/drawing/2014/main" id="{1E02A8AC-0E1A-45D9-8B61-BA8F52BED21F}"/>
              </a:ext>
            </a:extLst>
          </p:cNvPr>
          <p:cNvGraphicFramePr>
            <a:graphicFrameLocks noGrp="1"/>
          </p:cNvGraphicFramePr>
          <p:nvPr/>
        </p:nvGraphicFramePr>
        <p:xfrm>
          <a:off x="150895" y="606426"/>
          <a:ext cx="9504000" cy="5515098"/>
        </p:xfrm>
        <a:graphic>
          <a:graphicData uri="http://schemas.openxmlformats.org/drawingml/2006/table">
            <a:tbl>
              <a:tblPr firstRow="1" bandRow="1">
                <a:tableStyleId>{5C22544A-7EE6-4342-B048-85BDC9FD1C3A}</a:tableStyleId>
              </a:tblPr>
              <a:tblGrid>
                <a:gridCol w="1696694">
                  <a:extLst>
                    <a:ext uri="{9D8B030D-6E8A-4147-A177-3AD203B41FA5}">
                      <a16:colId xmlns:a16="http://schemas.microsoft.com/office/drawing/2014/main" val="3786945068"/>
                    </a:ext>
                  </a:extLst>
                </a:gridCol>
                <a:gridCol w="7807306">
                  <a:extLst>
                    <a:ext uri="{9D8B030D-6E8A-4147-A177-3AD203B41FA5}">
                      <a16:colId xmlns:a16="http://schemas.microsoft.com/office/drawing/2014/main" val="1434758981"/>
                    </a:ext>
                  </a:extLst>
                </a:gridCol>
              </a:tblGrid>
              <a:tr h="470499">
                <a:tc>
                  <a:txBody>
                    <a:bodyPr/>
                    <a:lstStyle/>
                    <a:p>
                      <a:pPr algn="ctr" rtl="0"/>
                      <a:r>
                        <a:rPr lang="en-us" dirty="0"/>
                        <a:t>Term</a:t>
                      </a:r>
                    </a:p>
                  </a:txBody>
                  <a:tcPr marL="45720" marR="45720" anchor="ctr">
                    <a:solidFill>
                      <a:schemeClr val="accent5"/>
                    </a:solidFill>
                  </a:tcPr>
                </a:tc>
                <a:tc>
                  <a:txBody>
                    <a:bodyPr/>
                    <a:lstStyle/>
                    <a:p>
                      <a:pPr algn="ctr" rtl="0"/>
                      <a:r>
                        <a:rPr lang="en-us" dirty="0"/>
                        <a:t>Description</a:t>
                      </a:r>
                    </a:p>
                  </a:txBody>
                  <a:tcPr marL="45720" marR="45720" anchor="ctr">
                    <a:solidFill>
                      <a:schemeClr val="accent5"/>
                    </a:solidFill>
                  </a:tcPr>
                </a:tc>
                <a:extLst>
                  <a:ext uri="{0D108BD9-81ED-4DB2-BD59-A6C34878D82A}">
                    <a16:rowId xmlns:a16="http://schemas.microsoft.com/office/drawing/2014/main" val="291517179"/>
                  </a:ext>
                </a:extLst>
              </a:tr>
              <a:tr h="323468">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Blockchain</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method that combines cryptographic techniques to synchronize and record data such as transaction information (ledger data), across multiple computers. Also known as distributed ledger technology.</a:t>
                      </a:r>
                    </a:p>
                  </a:txBody>
                  <a:tcPr marL="45720" marR="45720" anchor="ctr">
                    <a:solidFill>
                      <a:schemeClr val="accent5">
                        <a:lumMod val="20000"/>
                        <a:lumOff val="80000"/>
                      </a:schemeClr>
                    </a:solidFill>
                  </a:tcPr>
                </a:tc>
                <a:extLst>
                  <a:ext uri="{0D108BD9-81ED-4DB2-BD59-A6C34878D82A}">
                    <a16:rowId xmlns:a16="http://schemas.microsoft.com/office/drawing/2014/main" val="2985485635"/>
                  </a:ext>
                </a:extLst>
              </a:tr>
              <a:tr h="323468">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Healthcare</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・Health promotion (maintaining and improving health, health management, etc.). A general term for activities and services to maintain and improve people’s health.</a:t>
                      </a:r>
                      <a:br>
                        <a:rPr lang="ja-JP" altLang="en-US"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・It includes </a:t>
                      </a:r>
                      <a:r>
                        <a:rPr lang="en-US" sz="900" b="0" i="0" u="none" strike="noStrike" dirty="0">
                          <a:solidFill>
                            <a:schemeClr val="tx1"/>
                          </a:solidFill>
                          <a:effectLst/>
                          <a:latin typeface="+mn-lt"/>
                          <a:ea typeface="BIZ UDPゴシック" panose="020B0400000000000000" pitchFamily="50" charset="-128"/>
                        </a:rPr>
                        <a:t>a wide range of</a:t>
                      </a:r>
                      <a:r>
                        <a:rPr lang="en-us" sz="900" b="0" i="0" u="none" strike="noStrike" dirty="0">
                          <a:solidFill>
                            <a:schemeClr val="tx1"/>
                          </a:solidFill>
                          <a:effectLst/>
                          <a:latin typeface="+mn-lt"/>
                          <a:ea typeface="BIZ UDPゴシック" panose="020B0400000000000000" pitchFamily="50" charset="-128"/>
                        </a:rPr>
                        <a:t> areas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including disease prevention, diagnosis, treatment, rehabilitation</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health promotion.</a:t>
                      </a:r>
                    </a:p>
                  </a:txBody>
                  <a:tcPr marL="45720" marR="45720" anchor="ctr">
                    <a:solidFill>
                      <a:schemeClr val="accent5">
                        <a:lumMod val="20000"/>
                        <a:lumOff val="80000"/>
                      </a:schemeClr>
                    </a:solidFill>
                  </a:tcPr>
                </a:tc>
                <a:extLst>
                  <a:ext uri="{0D108BD9-81ED-4DB2-BD59-A6C34878D82A}">
                    <a16:rowId xmlns:a16="http://schemas.microsoft.com/office/drawing/2014/main" val="3842452538"/>
                  </a:ext>
                </a:extLst>
              </a:tr>
              <a:tr h="323468">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Perovskite solar cells</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Next-generation solar cells that use materials with a crystal structure called perovskite. </a:t>
                      </a:r>
                      <a:r>
                        <a:rPr lang="en-US" sz="900" b="0" i="0" u="none" strike="noStrike" dirty="0">
                          <a:solidFill>
                            <a:schemeClr val="tx1"/>
                          </a:solidFill>
                          <a:effectLst/>
                          <a:latin typeface="+mn-lt"/>
                          <a:ea typeface="BIZ UDPゴシック" panose="020B0400000000000000" pitchFamily="50" charset="-128"/>
                        </a:rPr>
                        <a:t>They are</a:t>
                      </a:r>
                      <a:r>
                        <a:rPr lang="en-us" sz="900" b="0" i="0" u="none" strike="noStrike" dirty="0">
                          <a:solidFill>
                            <a:schemeClr val="tx1"/>
                          </a:solidFill>
                          <a:effectLst/>
                          <a:latin typeface="+mn-lt"/>
                          <a:ea typeface="BIZ UDPゴシック" panose="020B0400000000000000" pitchFamily="50" charset="-128"/>
                        </a:rPr>
                        <a:t> lightweight and flexible.</a:t>
                      </a:r>
                    </a:p>
                  </a:txBody>
                  <a:tcPr marL="45720" marR="45720" anchor="ctr">
                    <a:solidFill>
                      <a:schemeClr val="accent5">
                        <a:lumMod val="20000"/>
                        <a:lumOff val="80000"/>
                      </a:schemeClr>
                    </a:solidFill>
                  </a:tcPr>
                </a:tc>
                <a:extLst>
                  <a:ext uri="{0D108BD9-81ED-4DB2-BD59-A6C34878D82A}">
                    <a16:rowId xmlns:a16="http://schemas.microsoft.com/office/drawing/2014/main" val="1286010372"/>
                  </a:ext>
                </a:extLst>
              </a:tr>
              <a:tr h="323468">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Venture capital fund</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An investment fund that invests in private (unlisted) companies with high growth potential. Venture capital firms set up funds and raise capital from investors to manage them.</a:t>
                      </a:r>
                    </a:p>
                  </a:txBody>
                  <a:tcPr marL="45720" marR="45720" anchor="ctr">
                    <a:solidFill>
                      <a:schemeClr val="accent5">
                        <a:lumMod val="20000"/>
                        <a:lumOff val="80000"/>
                      </a:schemeClr>
                    </a:solidFill>
                  </a:tcPr>
                </a:tc>
                <a:extLst>
                  <a:ext uri="{0D108BD9-81ED-4DB2-BD59-A6C34878D82A}">
                    <a16:rowId xmlns:a16="http://schemas.microsoft.com/office/drawing/2014/main" val="3167182796"/>
                  </a:ext>
                </a:extLst>
              </a:tr>
              <a:tr h="323468">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Nominal GDP</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This is estimated </a:t>
                      </a:r>
                      <a:r>
                        <a:rPr lang="en-US" sz="900" b="0" i="0" u="none" strike="noStrike" dirty="0">
                          <a:solidFill>
                            <a:schemeClr val="tx1"/>
                          </a:solidFill>
                          <a:effectLst/>
                          <a:latin typeface="+mn-lt"/>
                          <a:ea typeface="BIZ UDPゴシック" panose="020B0400000000000000" pitchFamily="50" charset="-128"/>
                        </a:rPr>
                        <a:t>based </a:t>
                      </a:r>
                      <a:r>
                        <a:rPr lang="en-us" sz="900" b="0" i="0" u="none" strike="noStrike" dirty="0">
                          <a:solidFill>
                            <a:schemeClr val="tx1"/>
                          </a:solidFill>
                          <a:effectLst/>
                          <a:latin typeface="+mn-lt"/>
                          <a:ea typeface="BIZ UDPゴシック" panose="020B0400000000000000" pitchFamily="50" charset="-128"/>
                        </a:rPr>
                        <a:t>on prices actually traded in the market.</a:t>
                      </a:r>
                    </a:p>
                  </a:txBody>
                  <a:tcPr marL="45720" marR="45720" anchor="ctr">
                    <a:solidFill>
                      <a:schemeClr val="accent5">
                        <a:lumMod val="20000"/>
                        <a:lumOff val="80000"/>
                      </a:schemeClr>
                    </a:solidFill>
                  </a:tcPr>
                </a:tc>
                <a:extLst>
                  <a:ext uri="{0D108BD9-81ED-4DB2-BD59-A6C34878D82A}">
                    <a16:rowId xmlns:a16="http://schemas.microsoft.com/office/drawing/2014/main" val="4172200831"/>
                  </a:ext>
                </a:extLst>
              </a:tr>
              <a:tr h="323468">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Mozu-Furuichi Kofun Group</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group of tombs of the kings of the ancient Japanese archipelago, constructed during the height of the Kofun period (late 4th century to late 5th century)</a:t>
                      </a:r>
                      <a:br>
                        <a:rPr lang="ja-JP" altLang="en-US"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・In July 2019, the World Heritage Committee held in Azerbaijan decided to inscribe the site on the World Heritage List.</a:t>
                      </a:r>
                    </a:p>
                  </a:txBody>
                  <a:tcPr marL="45720" marR="45720" anchor="ctr">
                    <a:solidFill>
                      <a:schemeClr val="accent5">
                        <a:lumMod val="20000"/>
                        <a:lumOff val="80000"/>
                      </a:schemeClr>
                    </a:solidFill>
                  </a:tcPr>
                </a:tc>
                <a:extLst>
                  <a:ext uri="{0D108BD9-81ED-4DB2-BD59-A6C34878D82A}">
                    <a16:rowId xmlns:a16="http://schemas.microsoft.com/office/drawing/2014/main" val="3811236142"/>
                  </a:ext>
                </a:extLst>
              </a:tr>
              <a:tr h="323468">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Modularization</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design methodology that breaks down</a:t>
                      </a:r>
                      <a:r>
                        <a:rPr lang="en-US" sz="900" b="0" i="0" u="none" strike="noStrike" dirty="0">
                          <a:solidFill>
                            <a:schemeClr val="tx1"/>
                          </a:solidFill>
                          <a:effectLst/>
                          <a:latin typeface="+mn-lt"/>
                          <a:ea typeface="BIZ UDPゴシック" panose="020B0400000000000000" pitchFamily="50" charset="-128"/>
                        </a:rPr>
                        <a:t> the</a:t>
                      </a:r>
                      <a:r>
                        <a:rPr lang="en-us" sz="900" b="0" i="0" u="none" strike="noStrike" dirty="0">
                          <a:solidFill>
                            <a:schemeClr val="tx1"/>
                          </a:solidFill>
                          <a:effectLst/>
                          <a:latin typeface="+mn-lt"/>
                          <a:ea typeface="BIZ UDPゴシック" panose="020B0400000000000000" pitchFamily="50" charset="-128"/>
                        </a:rPr>
                        <a:t> functions and components of a robot into independent elements (modules) to facilitate their combination and reuse</a:t>
                      </a:r>
                    </a:p>
                  </a:txBody>
                  <a:tcPr marL="45720" marR="45720" anchor="ctr">
                    <a:solidFill>
                      <a:schemeClr val="accent5">
                        <a:lumMod val="20000"/>
                        <a:lumOff val="80000"/>
                      </a:schemeClr>
                    </a:solidFill>
                  </a:tcPr>
                </a:tc>
                <a:extLst>
                  <a:ext uri="{0D108BD9-81ED-4DB2-BD59-A6C34878D82A}">
                    <a16:rowId xmlns:a16="http://schemas.microsoft.com/office/drawing/2014/main" val="529139869"/>
                  </a:ext>
                </a:extLst>
              </a:tr>
              <a:tr h="323468">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Mobility</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In </a:t>
                      </a:r>
                      <a:r>
                        <a:rPr lang="en-us" sz="900" b="0" i="0" u="none" strike="noStrike" dirty="0">
                          <a:solidFill>
                            <a:schemeClr val="tx1"/>
                          </a:solidFill>
                          <a:effectLst/>
                          <a:latin typeface="+mn-lt"/>
                          <a:ea typeface="BIZ UDPゴシック" panose="020B0400000000000000" pitchFamily="50" charset="-128"/>
                        </a:rPr>
                        <a:t>the transportation field, </a:t>
                      </a:r>
                      <a:r>
                        <a:rPr lang="en-US" sz="900" b="0" i="0" u="none" strike="noStrike" dirty="0">
                          <a:solidFill>
                            <a:schemeClr val="tx1"/>
                          </a:solidFill>
                          <a:effectLst/>
                          <a:latin typeface="+mn-lt"/>
                          <a:ea typeface="BIZ UDPゴシック" panose="020B0400000000000000" pitchFamily="50" charset="-128"/>
                        </a:rPr>
                        <a:t>this refers </a:t>
                      </a:r>
                      <a:r>
                        <a:rPr lang="en-us" sz="900" b="0" i="0" u="none" strike="noStrike" dirty="0">
                          <a:solidFill>
                            <a:schemeClr val="tx1"/>
                          </a:solidFill>
                          <a:effectLst/>
                          <a:latin typeface="+mn-lt"/>
                          <a:ea typeface="BIZ UDPゴシック" panose="020B0400000000000000" pitchFamily="50" charset="-128"/>
                        </a:rPr>
                        <a:t>to means of transporting people and goods, such as vehicles and trains.</a:t>
                      </a:r>
                    </a:p>
                  </a:txBody>
                  <a:tcPr marL="45720" marR="45720" anchor="ctr">
                    <a:solidFill>
                      <a:schemeClr val="accent5">
                        <a:lumMod val="20000"/>
                        <a:lumOff val="80000"/>
                      </a:schemeClr>
                    </a:solidFill>
                  </a:tcPr>
                </a:tc>
                <a:extLst>
                  <a:ext uri="{0D108BD9-81ED-4DB2-BD59-A6C34878D82A}">
                    <a16:rowId xmlns:a16="http://schemas.microsoft.com/office/drawing/2014/main" val="509863107"/>
                  </a:ext>
                </a:extLst>
              </a:tr>
              <a:tr h="323468">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Universal tourism</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Travel that can be enjoyed safely by everyone, regardless of age, disability</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other factors</a:t>
                      </a:r>
                    </a:p>
                  </a:txBody>
                  <a:tcPr marL="45720" marR="45720" anchor="ctr">
                    <a:solidFill>
                      <a:schemeClr val="accent5">
                        <a:lumMod val="20000"/>
                        <a:lumOff val="80000"/>
                      </a:schemeClr>
                    </a:solidFill>
                  </a:tcPr>
                </a:tc>
                <a:extLst>
                  <a:ext uri="{0D108BD9-81ED-4DB2-BD59-A6C34878D82A}">
                    <a16:rowId xmlns:a16="http://schemas.microsoft.com/office/drawing/2014/main" val="1675650119"/>
                  </a:ext>
                </a:extLst>
              </a:tr>
              <a:tr h="323468">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Rideshare</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Paid transport services utilizing private cars and </a:t>
                      </a:r>
                      <a:r>
                        <a:rPr lang="en-US" sz="900" b="0" i="0" u="none" strike="noStrike" dirty="0">
                          <a:solidFill>
                            <a:schemeClr val="tx1"/>
                          </a:solidFill>
                          <a:effectLst/>
                          <a:latin typeface="+mn-lt"/>
                          <a:ea typeface="BIZ UDPゴシック" panose="020B0400000000000000" pitchFamily="50" charset="-128"/>
                        </a:rPr>
                        <a:t>non-professional</a:t>
                      </a:r>
                      <a:r>
                        <a:rPr lang="en-us" sz="900" b="0" i="0" u="none" strike="noStrike" dirty="0">
                          <a:solidFill>
                            <a:schemeClr val="tx1"/>
                          </a:solidFill>
                          <a:effectLst/>
                          <a:latin typeface="+mn-lt"/>
                          <a:ea typeface="BIZ UDPゴシック" panose="020B0400000000000000" pitchFamily="50" charset="-128"/>
                        </a:rPr>
                        <a:t> drivers in the local area</a:t>
                      </a:r>
                    </a:p>
                  </a:txBody>
                  <a:tcPr marL="45720" marR="45720" anchor="ctr">
                    <a:solidFill>
                      <a:schemeClr val="accent5">
                        <a:lumMod val="20000"/>
                        <a:lumOff val="80000"/>
                      </a:schemeClr>
                    </a:solidFill>
                  </a:tcPr>
                </a:tc>
                <a:extLst>
                  <a:ext uri="{0D108BD9-81ED-4DB2-BD59-A6C34878D82A}">
                    <a16:rowId xmlns:a16="http://schemas.microsoft.com/office/drawing/2014/main" val="269316975"/>
                  </a:ext>
                </a:extLst>
              </a:tr>
              <a:tr h="628055">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Life science</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comprehensive field of science and technology related to elucidating biological phenomena and applying the results thereof.</a:t>
                      </a:r>
                      <a:br>
                        <a:rPr lang="ja-JP" altLang="en-US"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・Osaka Prefecture aims to enhance its industries’ international competitiveness by positioning “health</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medical-related industries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such as pharmaceuticals, medical devices, and regenerative medicine as growth industries and promoting their growth.</a:t>
                      </a:r>
                    </a:p>
                  </a:txBody>
                  <a:tcPr marL="45720" marR="45720" anchor="ctr">
                    <a:solidFill>
                      <a:schemeClr val="accent5">
                        <a:lumMod val="20000"/>
                        <a:lumOff val="80000"/>
                      </a:schemeClr>
                    </a:solidFill>
                  </a:tcPr>
                </a:tc>
                <a:extLst>
                  <a:ext uri="{0D108BD9-81ED-4DB2-BD59-A6C34878D82A}">
                    <a16:rowId xmlns:a16="http://schemas.microsoft.com/office/drawing/2014/main" val="3818597198"/>
                  </a:ext>
                </a:extLst>
              </a:tr>
              <a:tr h="323468">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Round table</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form of discussion in which participants sit around a round table and exchange views on an equal footing</a:t>
                      </a:r>
                    </a:p>
                  </a:txBody>
                  <a:tcPr marL="45720" marR="45720" anchor="ctr">
                    <a:solidFill>
                      <a:schemeClr val="accent5">
                        <a:lumMod val="20000"/>
                        <a:lumOff val="80000"/>
                      </a:schemeClr>
                    </a:solidFill>
                  </a:tcPr>
                </a:tc>
                <a:extLst>
                  <a:ext uri="{0D108BD9-81ED-4DB2-BD59-A6C34878D82A}">
                    <a16:rowId xmlns:a16="http://schemas.microsoft.com/office/drawing/2014/main" val="2645325648"/>
                  </a:ext>
                </a:extLst>
              </a:tr>
              <a:tr h="365547">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Redundancy</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The characteristic of having multiplexed transport networks, essential infrastructure</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or backup measures in place to prevent a total breakdown of functions in the event of natural disasters or similar incidents</a:t>
                      </a:r>
                    </a:p>
                  </a:txBody>
                  <a:tcPr marL="45720" marR="45720" anchor="ctr">
                    <a:solidFill>
                      <a:schemeClr val="accent5">
                        <a:lumMod val="20000"/>
                        <a:lumOff val="80000"/>
                      </a:schemeClr>
                    </a:solidFill>
                  </a:tcPr>
                </a:tc>
                <a:extLst>
                  <a:ext uri="{0D108BD9-81ED-4DB2-BD59-A6C34878D82A}">
                    <a16:rowId xmlns:a16="http://schemas.microsoft.com/office/drawing/2014/main" val="2673573546"/>
                  </a:ext>
                </a:extLst>
              </a:tr>
              <a:tr h="323468">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Riverfront</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An urban area facing a river, where the benefits of river landscape and access to water are reflected </a:t>
                      </a:r>
                      <a:r>
                        <a:rPr lang="en-US" sz="900" b="0" i="0" u="none" strike="noStrike" dirty="0">
                          <a:solidFill>
                            <a:schemeClr val="tx1"/>
                          </a:solidFill>
                          <a:effectLst/>
                          <a:latin typeface="+mn-lt"/>
                          <a:ea typeface="BIZ UDPゴシック" panose="020B0400000000000000" pitchFamily="50" charset="-128"/>
                        </a:rPr>
                        <a:t>in</a:t>
                      </a:r>
                      <a:r>
                        <a:rPr lang="en-us" sz="900" b="0" i="0" u="none" strike="noStrike" dirty="0">
                          <a:solidFill>
                            <a:schemeClr val="tx1"/>
                          </a:solidFill>
                          <a:effectLst/>
                          <a:latin typeface="+mn-lt"/>
                          <a:ea typeface="BIZ UDPゴシック" panose="020B0400000000000000" pitchFamily="50" charset="-128"/>
                        </a:rPr>
                        <a:t> land use and urban development</a:t>
                      </a:r>
                    </a:p>
                  </a:txBody>
                  <a:tcPr marL="45720" marR="45720" anchor="ctr">
                    <a:solidFill>
                      <a:schemeClr val="accent5">
                        <a:lumMod val="20000"/>
                        <a:lumOff val="80000"/>
                      </a:schemeClr>
                    </a:solidFill>
                  </a:tcPr>
                </a:tc>
                <a:extLst>
                  <a:ext uri="{0D108BD9-81ED-4DB2-BD59-A6C34878D82A}">
                    <a16:rowId xmlns:a16="http://schemas.microsoft.com/office/drawing/2014/main" val="199032170"/>
                  </a:ext>
                </a:extLst>
              </a:tr>
            </a:tbl>
          </a:graphicData>
        </a:graphic>
      </p:graphicFrame>
      <p:sp>
        <p:nvSpPr>
          <p:cNvPr id="24" name="正方形/長方形 23">
            <a:extLst>
              <a:ext uri="{FF2B5EF4-FFF2-40B4-BE49-F238E27FC236}">
                <a16:creationId xmlns:a16="http://schemas.microsoft.com/office/drawing/2014/main" id="{AC8C608C-D80C-4643-9879-924328DA3E1D}"/>
              </a:ext>
            </a:extLst>
          </p:cNvPr>
          <p:cNvSpPr/>
          <p:nvPr/>
        </p:nvSpPr>
        <p:spPr>
          <a:xfrm>
            <a:off x="34788" y="46705"/>
            <a:ext cx="9906000" cy="400110"/>
          </a:xfrm>
          <a:prstGeom prst="rect">
            <a:avLst/>
          </a:prstGeom>
          <a:noFill/>
        </p:spPr>
        <p:txBody>
          <a:bodyPr wrap="square" rtlCol="0">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sz="2000" b="1" dirty="0">
                <a:solidFill>
                  <a:schemeClr val="bg1"/>
                </a:solidFill>
              </a:rPr>
              <a:t>Glossary (6)</a:t>
            </a:r>
            <a:endParaRPr kumimoji="1" lang="en-US" altLang="ja-JP" sz="2400" b="1" i="0" u="none" strike="noStrike" kern="1200" cap="none" spc="0" normalizeH="0" baseline="0" noProof="0" dirty="0">
              <a:ln>
                <a:noFill/>
              </a:ln>
              <a:solidFill>
                <a:schemeClr val="bg1"/>
              </a:solidFill>
              <a:effectLst/>
              <a:uLnTx/>
              <a:uFillTx/>
              <a:ea typeface="HGS創英角ｺﾞｼｯｸUB" panose="020B0900000000000000" pitchFamily="50" charset="-128"/>
              <a:cs typeface="+mn-cs"/>
            </a:endParaRPr>
          </a:p>
        </p:txBody>
      </p:sp>
      <p:sp>
        <p:nvSpPr>
          <p:cNvPr id="23" name="スライド番号プレースホルダー 3">
            <a:extLst>
              <a:ext uri="{FF2B5EF4-FFF2-40B4-BE49-F238E27FC236}">
                <a16:creationId xmlns:a16="http://schemas.microsoft.com/office/drawing/2014/main" id="{D0C86DC1-F112-4756-828E-DB6B189C2A5F}"/>
              </a:ext>
            </a:extLst>
          </p:cNvPr>
          <p:cNvSpPr>
            <a:spLocks noGrp="1"/>
          </p:cNvSpPr>
          <p:nvPr>
            <p:ph type="sldNum" sz="quarter" idx="12"/>
          </p:nvPr>
        </p:nvSpPr>
        <p:spPr>
          <a:xfrm>
            <a:off x="7677150" y="6492875"/>
            <a:ext cx="2228850" cy="365125"/>
          </a:xfrm>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ja-JP" altLang="en-US" sz="1200" b="0" i="0" u="none" strike="noStrike" kern="1200" cap="none" spc="0" normalizeH="0" baseline="0" noProof="0" smtClean="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1" lang="ja-JP" altLang="en-US" sz="1200" b="0" i="0" u="none" strike="noStrike" kern="1200" cap="none" spc="0" normalizeH="0" baseline="0" noProof="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endParaRPr>
          </a:p>
        </p:txBody>
      </p:sp>
    </p:spTree>
    <p:extLst>
      <p:ext uri="{BB962C8B-B14F-4D97-AF65-F5344CB8AC3E}">
        <p14:creationId xmlns:p14="http://schemas.microsoft.com/office/powerpoint/2010/main" val="232024963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C8C608C-D80C-4643-9879-924328DA3E1D}"/>
              </a:ext>
            </a:extLst>
          </p:cNvPr>
          <p:cNvSpPr/>
          <p:nvPr/>
        </p:nvSpPr>
        <p:spPr>
          <a:xfrm>
            <a:off x="34788" y="46705"/>
            <a:ext cx="9906000" cy="400110"/>
          </a:xfrm>
          <a:prstGeom prst="rect">
            <a:avLst/>
          </a:prstGeom>
          <a:noFill/>
        </p:spPr>
        <p:txBody>
          <a:bodyPr wrap="square" rtlCol="0">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sz="2000" b="1" dirty="0">
                <a:solidFill>
                  <a:schemeClr val="bg1"/>
                </a:solidFill>
              </a:rPr>
              <a:t>Glossary (7)</a:t>
            </a:r>
            <a:endParaRPr kumimoji="1" lang="ja-JP" altLang="en-US" sz="2400" b="1" i="0" u="none" strike="noStrike" kern="1200" cap="none" spc="0" normalizeH="0" baseline="0" noProof="0" dirty="0">
              <a:ln>
                <a:noFill/>
              </a:ln>
              <a:solidFill>
                <a:schemeClr val="bg1"/>
              </a:solidFill>
              <a:effectLst/>
              <a:uLnTx/>
              <a:uFillTx/>
              <a:ea typeface="HGS創英角ｺﾞｼｯｸUB" panose="020B0900000000000000" pitchFamily="50" charset="-128"/>
              <a:cs typeface="+mn-cs"/>
            </a:endParaRPr>
          </a:p>
        </p:txBody>
      </p:sp>
      <p:graphicFrame>
        <p:nvGraphicFramePr>
          <p:cNvPr id="4" name="表 7">
            <a:extLst>
              <a:ext uri="{FF2B5EF4-FFF2-40B4-BE49-F238E27FC236}">
                <a16:creationId xmlns:a16="http://schemas.microsoft.com/office/drawing/2014/main" id="{1E02A8AC-0E1A-45D9-8B61-BA8F52BED21F}"/>
              </a:ext>
            </a:extLst>
          </p:cNvPr>
          <p:cNvGraphicFramePr>
            <a:graphicFrameLocks noGrp="1"/>
          </p:cNvGraphicFramePr>
          <p:nvPr/>
        </p:nvGraphicFramePr>
        <p:xfrm>
          <a:off x="157159" y="581188"/>
          <a:ext cx="9504000" cy="5833177"/>
        </p:xfrm>
        <a:graphic>
          <a:graphicData uri="http://schemas.openxmlformats.org/drawingml/2006/table">
            <a:tbl>
              <a:tblPr firstRow="1" bandRow="1">
                <a:tableStyleId>{5C22544A-7EE6-4342-B048-85BDC9FD1C3A}</a:tableStyleId>
              </a:tblPr>
              <a:tblGrid>
                <a:gridCol w="1433647">
                  <a:extLst>
                    <a:ext uri="{9D8B030D-6E8A-4147-A177-3AD203B41FA5}">
                      <a16:colId xmlns:a16="http://schemas.microsoft.com/office/drawing/2014/main" val="3786945068"/>
                    </a:ext>
                  </a:extLst>
                </a:gridCol>
                <a:gridCol w="8070353">
                  <a:extLst>
                    <a:ext uri="{9D8B030D-6E8A-4147-A177-3AD203B41FA5}">
                      <a16:colId xmlns:a16="http://schemas.microsoft.com/office/drawing/2014/main" val="1434758981"/>
                    </a:ext>
                  </a:extLst>
                </a:gridCol>
              </a:tblGrid>
              <a:tr h="373874">
                <a:tc>
                  <a:txBody>
                    <a:bodyPr/>
                    <a:lstStyle/>
                    <a:p>
                      <a:pPr algn="ctr" rtl="0"/>
                      <a:r>
                        <a:rPr lang="en-us" dirty="0"/>
                        <a:t>Term</a:t>
                      </a:r>
                    </a:p>
                  </a:txBody>
                  <a:tcPr marL="45720" marR="45720" anchor="ctr">
                    <a:solidFill>
                      <a:schemeClr val="accent5"/>
                    </a:solidFill>
                  </a:tcPr>
                </a:tc>
                <a:tc>
                  <a:txBody>
                    <a:bodyPr/>
                    <a:lstStyle/>
                    <a:p>
                      <a:pPr algn="ctr" rtl="0"/>
                      <a:r>
                        <a:rPr lang="en-us" dirty="0"/>
                        <a:t>Description</a:t>
                      </a:r>
                    </a:p>
                  </a:txBody>
                  <a:tcPr marL="45720" marR="45720" anchor="ctr">
                    <a:solidFill>
                      <a:schemeClr val="accent5"/>
                    </a:solidFill>
                  </a:tcPr>
                </a:tc>
                <a:extLst>
                  <a:ext uri="{0D108BD9-81ED-4DB2-BD59-A6C34878D82A}">
                    <a16:rowId xmlns:a16="http://schemas.microsoft.com/office/drawing/2014/main" val="291517179"/>
                  </a:ext>
                </a:extLst>
              </a:tr>
              <a:tr h="412263">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Reborn Challenge</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The exhibition held within the Osaka Healthcare Pavilion at the Expo 2025 Osaka, Kansai, Japan, where 432 small and medium-sized enterprises and start-ups from the prefecture took turns each week to showcase new technologies and products, promoting their innovative capabilities both domestically and internationally</a:t>
                      </a:r>
                    </a:p>
                  </a:txBody>
                  <a:tcPr marL="45720" marR="45720" anchor="ctr">
                    <a:solidFill>
                      <a:schemeClr val="accent5">
                        <a:lumMod val="20000"/>
                        <a:lumOff val="80000"/>
                      </a:schemeClr>
                    </a:solidFill>
                  </a:tcPr>
                </a:tc>
                <a:extLst>
                  <a:ext uri="{0D108BD9-81ED-4DB2-BD59-A6C34878D82A}">
                    <a16:rowId xmlns:a16="http://schemas.microsoft.com/office/drawing/2014/main" val="1737599044"/>
                  </a:ext>
                </a:extLst>
              </a:tr>
              <a:tr h="307984">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Quantum technology</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general term for cutting-edge technologies that use the unique quantum properties which appear in the extremely small world of atoms and electrons, and apply them to information processing, communications, measurement</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other fields. A prime example</a:t>
                      </a:r>
                      <a:r>
                        <a:rPr lang="en-US" sz="900" b="0" i="0" u="none" strike="noStrike" dirty="0">
                          <a:solidFill>
                            <a:schemeClr val="tx1"/>
                          </a:solidFill>
                          <a:effectLst/>
                          <a:latin typeface="+mn-lt"/>
                          <a:ea typeface="BIZ UDPゴシック" panose="020B0400000000000000" pitchFamily="50" charset="-128"/>
                        </a:rPr>
                        <a:t> is </a:t>
                      </a:r>
                      <a:r>
                        <a:rPr lang="en-us" sz="900" b="0" i="0" u="none" strike="noStrike" dirty="0">
                          <a:solidFill>
                            <a:schemeClr val="tx1"/>
                          </a:solidFill>
                          <a:effectLst/>
                          <a:latin typeface="+mn-lt"/>
                          <a:ea typeface="BIZ UDPゴシック" panose="020B0400000000000000" pitchFamily="50" charset="-128"/>
                        </a:rPr>
                        <a:t>quantum computers</a:t>
                      </a:r>
                      <a:r>
                        <a:rPr lang="en-US" sz="900" b="0" i="0" u="none" strike="noStrike" dirty="0">
                          <a:solidFill>
                            <a:schemeClr val="tx1"/>
                          </a:solidFill>
                          <a:effectLst/>
                          <a:latin typeface="+mn-lt"/>
                          <a:ea typeface="BIZ UDPゴシック" panose="020B0400000000000000" pitchFamily="50" charset="-128"/>
                        </a:rPr>
                        <a:t>.</a:t>
                      </a:r>
                      <a:endParaRPr lang="en-us" sz="900" b="0" i="0" u="none" strike="noStrike" dirty="0">
                        <a:solidFill>
                          <a:schemeClr val="tx1"/>
                        </a:solidFill>
                        <a:effectLst/>
                        <a:latin typeface="+mn-lt"/>
                        <a:ea typeface="BIZ UDPゴシック" panose="020B0400000000000000" pitchFamily="50" charset="-128"/>
                      </a:endParaRPr>
                    </a:p>
                  </a:txBody>
                  <a:tcPr marL="45720" marR="45720" anchor="ctr">
                    <a:solidFill>
                      <a:schemeClr val="accent5">
                        <a:lumMod val="20000"/>
                        <a:lumOff val="80000"/>
                      </a:schemeClr>
                    </a:solidFill>
                  </a:tcPr>
                </a:tc>
                <a:extLst>
                  <a:ext uri="{0D108BD9-81ED-4DB2-BD59-A6C34878D82A}">
                    <a16:rowId xmlns:a16="http://schemas.microsoft.com/office/drawing/2014/main" val="964579324"/>
                  </a:ext>
                </a:extLst>
              </a:tr>
              <a:tr h="0">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AI</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・Abbreviation for Artificial Intelligence. The technology that allows computers to perform processes such as recognizing, understanding, learning and making judgements, </a:t>
                      </a:r>
                      <a:r>
                        <a:rPr lang="en-US" sz="900" b="0" i="0" u="none" strike="noStrike" dirty="0">
                          <a:solidFill>
                            <a:srgbClr val="000000"/>
                          </a:solidFill>
                          <a:effectLst/>
                          <a:latin typeface="+mn-lt"/>
                          <a:ea typeface="BIZ UDPゴシック" panose="020B0400000000000000" pitchFamily="50" charset="-128"/>
                        </a:rPr>
                        <a:t>similar to those performed by the </a:t>
                      </a:r>
                      <a:r>
                        <a:rPr lang="en-us" sz="900" b="0" i="0" u="none" strike="noStrike" dirty="0">
                          <a:solidFill>
                            <a:srgbClr val="000000"/>
                          </a:solidFill>
                          <a:effectLst/>
                          <a:latin typeface="+mn-lt"/>
                          <a:ea typeface="BIZ UDPゴシック" panose="020B0400000000000000" pitchFamily="50" charset="-128"/>
                        </a:rPr>
                        <a:t>human brain. </a:t>
                      </a:r>
                      <a:endParaRPr lang="en-US" altLang="ja-JP" sz="900" b="0" i="0" u="none" strike="noStrike" dirty="0">
                        <a:solidFill>
                          <a:srgbClr val="000000"/>
                        </a:solidFill>
                        <a:effectLst/>
                        <a:latin typeface="+mn-lt"/>
                        <a:ea typeface="BIZ UDPゴシック" panose="020B0400000000000000" pitchFamily="50" charset="-128"/>
                      </a:endParaRPr>
                    </a:p>
                    <a:p>
                      <a:pPr algn="l" rtl="0" fontAlgn="ctr"/>
                      <a:r>
                        <a:rPr lang="en-us" sz="900" b="0" i="0" u="none" strike="noStrike" dirty="0">
                          <a:solidFill>
                            <a:srgbClr val="000000"/>
                          </a:solidFill>
                          <a:effectLst/>
                          <a:latin typeface="+mn-lt"/>
                          <a:ea typeface="BIZ UDPゴシック" panose="020B0400000000000000" pitchFamily="50" charset="-128"/>
                        </a:rPr>
                        <a:t>・AI technology enables robots equipped with artificial intelligence to carry out tasks that have been performed by human hands.</a:t>
                      </a:r>
                      <a:endParaRPr lang="ja-JP" altLang="en-US" sz="900" b="0" i="0" u="none" strike="noStrike" dirty="0">
                        <a:solidFill>
                          <a:srgbClr val="000000"/>
                        </a:solidFill>
                        <a:effectLst/>
                        <a:highlight>
                          <a:srgbClr val="FFFF00"/>
                        </a:highlight>
                        <a:latin typeface="+mn-lt"/>
                        <a:ea typeface="BIZ UDPゴシック" panose="020B0400000000000000" pitchFamily="50" charset="-128"/>
                      </a:endParaRPr>
                    </a:p>
                  </a:txBody>
                  <a:tcPr marL="45720" marR="45720" anchor="ctr">
                    <a:solidFill>
                      <a:schemeClr val="accent5">
                        <a:lumMod val="20000"/>
                        <a:lumOff val="80000"/>
                      </a:schemeClr>
                    </a:solidFill>
                  </a:tcPr>
                </a:tc>
                <a:extLst>
                  <a:ext uri="{0D108BD9-81ED-4DB2-BD59-A6C34878D82A}">
                    <a16:rowId xmlns:a16="http://schemas.microsoft.com/office/drawing/2014/main" val="751246019"/>
                  </a:ext>
                </a:extLst>
              </a:tr>
              <a:tr h="155061">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AI on-demand transportation</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shared transport service that, rather than operating on fixed schedules and routes, uses AI to determine the optimal route and allocate vehicles in real time based on passenger bookings</a:t>
                      </a:r>
                    </a:p>
                  </a:txBody>
                  <a:tcPr marL="45720" marR="45720" anchor="ctr">
                    <a:solidFill>
                      <a:schemeClr val="accent5">
                        <a:lumMod val="20000"/>
                        <a:lumOff val="80000"/>
                      </a:schemeClr>
                    </a:solidFill>
                  </a:tcPr>
                </a:tc>
                <a:extLst>
                  <a:ext uri="{0D108BD9-81ED-4DB2-BD59-A6C34878D82A}">
                    <a16:rowId xmlns:a16="http://schemas.microsoft.com/office/drawing/2014/main" val="170316754"/>
                  </a:ext>
                </a:extLst>
              </a:tr>
              <a:tr h="584178">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AMED (Japan Agency for Medical Research and Development)</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・Established in April 2015 as an institution that plays a pivotal role in research and development in the medical field and in improving the necessary environment</a:t>
                      </a:r>
                      <a:br>
                        <a:rPr lang="ja-JP" altLang="en-US"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・This is a national research and development corporation that promotes integrated medical research and development from the fundamental stage to practical application, ensures the smooth implementation of its findings, and undertakes various initiatives to comprehensively and effectively improve the research and development environment.</a:t>
                      </a:r>
                    </a:p>
                  </a:txBody>
                  <a:tcPr marL="45720" marR="45720" anchor="ctr">
                    <a:solidFill>
                      <a:schemeClr val="accent5">
                        <a:lumMod val="20000"/>
                        <a:lumOff val="80000"/>
                      </a:schemeClr>
                    </a:solidFill>
                  </a:tcPr>
                </a:tc>
                <a:extLst>
                  <a:ext uri="{0D108BD9-81ED-4DB2-BD59-A6C34878D82A}">
                    <a16:rowId xmlns:a16="http://schemas.microsoft.com/office/drawing/2014/main" val="3404352772"/>
                  </a:ext>
                </a:extLst>
              </a:tr>
              <a:tr h="473323">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CDMO</a:t>
                      </a:r>
                    </a:p>
                  </a:txBody>
                  <a:tcPr marL="45720" marR="45720" anchor="ctr">
                    <a:solidFill>
                      <a:schemeClr val="accent5">
                        <a:lumMod val="20000"/>
                        <a:lumOff val="80000"/>
                      </a:schemeClr>
                    </a:solidFill>
                  </a:tcPr>
                </a:tc>
                <a:tc>
                  <a:txBody>
                    <a:bodyPr/>
                    <a:lstStyle/>
                    <a:p>
                      <a:pPr algn="l" rtl="0" fontAlgn="ctr"/>
                      <a:r>
                        <a:rPr kumimoji="1" lang="en-US" sz="900" b="0" i="0" u="none" strike="noStrike" kern="1200" dirty="0">
                          <a:solidFill>
                            <a:schemeClr val="tx1"/>
                          </a:solidFill>
                          <a:effectLst/>
                          <a:latin typeface="+mn-lt"/>
                          <a:ea typeface="BIZ UDPゴシック" panose="020B0400000000000000" pitchFamily="50" charset="-128"/>
                          <a:cs typeface="+mn-cs"/>
                        </a:rPr>
                        <a:t>A</a:t>
                      </a:r>
                      <a:r>
                        <a:rPr kumimoji="1" sz="900" b="0" i="0" u="none" strike="noStrike" kern="1200" dirty="0">
                          <a:solidFill>
                            <a:schemeClr val="tx1"/>
                          </a:solidFill>
                          <a:effectLst/>
                          <a:latin typeface="+mn-lt"/>
                          <a:ea typeface="BIZ UDPゴシック" panose="020B0400000000000000" pitchFamily="50" charset="-128"/>
                          <a:cs typeface="+mn-cs"/>
                        </a:rPr>
                        <a:t>bbreviation for Contract Development and Manufacturing Organization, </a:t>
                      </a:r>
                      <a:r>
                        <a:rPr kumimoji="1" lang="en-US" sz="900" b="0" i="0" u="none" strike="noStrike" kern="1200" dirty="0">
                          <a:solidFill>
                            <a:schemeClr val="tx1"/>
                          </a:solidFill>
                          <a:effectLst/>
                          <a:latin typeface="+mn-lt"/>
                          <a:ea typeface="BIZ UDPゴシック" panose="020B0400000000000000" pitchFamily="50" charset="-128"/>
                          <a:cs typeface="+mn-cs"/>
                        </a:rPr>
                        <a:t>referring to </a:t>
                      </a:r>
                      <a:r>
                        <a:rPr kumimoji="1" sz="900" b="0" i="0" u="none" strike="noStrike" kern="1200" dirty="0">
                          <a:solidFill>
                            <a:schemeClr val="tx1"/>
                          </a:solidFill>
                          <a:effectLst/>
                          <a:latin typeface="+mn-lt"/>
                          <a:ea typeface="BIZ UDPゴシック" panose="020B0400000000000000" pitchFamily="50" charset="-128"/>
                          <a:cs typeface="+mn-cs"/>
                        </a:rPr>
                        <a:t>a company that</a:t>
                      </a:r>
                      <a:r>
                        <a:rPr kumimoji="1" lang="en-US" sz="900" b="0" i="0" u="none" strike="noStrike" kern="1200" dirty="0">
                          <a:solidFill>
                            <a:schemeClr val="tx1"/>
                          </a:solidFill>
                          <a:effectLst/>
                          <a:latin typeface="+mn-lt"/>
                          <a:ea typeface="BIZ UDPゴシック" panose="020B0400000000000000" pitchFamily="50" charset="-128"/>
                          <a:cs typeface="+mn-cs"/>
                        </a:rPr>
                        <a:t>,</a:t>
                      </a:r>
                      <a:r>
                        <a:rPr kumimoji="1" sz="900" b="0" i="0" u="none" strike="noStrike" kern="1200" dirty="0">
                          <a:solidFill>
                            <a:schemeClr val="tx1"/>
                          </a:solidFill>
                          <a:effectLst/>
                          <a:latin typeface="+mn-lt"/>
                          <a:ea typeface="BIZ UDPゴシック" panose="020B0400000000000000" pitchFamily="50" charset="-128"/>
                          <a:cs typeface="+mn-cs"/>
                        </a:rPr>
                        <a:t> particular</a:t>
                      </a:r>
                      <a:r>
                        <a:rPr kumimoji="1" lang="en-US" sz="900" b="0" i="0" u="none" strike="noStrike" kern="1200" dirty="0">
                          <a:solidFill>
                            <a:schemeClr val="tx1"/>
                          </a:solidFill>
                          <a:effectLst/>
                          <a:latin typeface="+mn-lt"/>
                          <a:ea typeface="BIZ UDPゴシック" panose="020B0400000000000000" pitchFamily="50" charset="-128"/>
                          <a:cs typeface="+mn-cs"/>
                        </a:rPr>
                        <a:t>ly</a:t>
                      </a:r>
                      <a:r>
                        <a:rPr kumimoji="1" sz="900" b="0" i="0" u="none" strike="noStrike" kern="1200" dirty="0">
                          <a:solidFill>
                            <a:schemeClr val="tx1"/>
                          </a:solidFill>
                          <a:effectLst/>
                          <a:latin typeface="+mn-lt"/>
                          <a:ea typeface="BIZ UDPゴシック" panose="020B0400000000000000" pitchFamily="50" charset="-128"/>
                          <a:cs typeface="+mn-cs"/>
                        </a:rPr>
                        <a:t> in the field of biopharmaceuticals,</a:t>
                      </a:r>
                      <a:r>
                        <a:rPr kumimoji="1" lang="en-US" sz="900" b="0" i="0" u="none" strike="noStrike" kern="1200" dirty="0">
                          <a:solidFill>
                            <a:schemeClr val="tx1"/>
                          </a:solidFill>
                          <a:effectLst/>
                          <a:latin typeface="+mn-lt"/>
                          <a:ea typeface="BIZ UDPゴシック" panose="020B0400000000000000" pitchFamily="50" charset="-128"/>
                          <a:cs typeface="+mn-cs"/>
                        </a:rPr>
                        <a:t> undertakes</a:t>
                      </a:r>
                      <a:r>
                        <a:rPr kumimoji="1" sz="900" b="0" i="0" u="none" strike="noStrike" kern="1200" dirty="0">
                          <a:solidFill>
                            <a:schemeClr val="tx1"/>
                          </a:solidFill>
                          <a:effectLst/>
                          <a:latin typeface="+mn-lt"/>
                          <a:ea typeface="BIZ UDPゴシック" panose="020B0400000000000000" pitchFamily="50" charset="-128"/>
                          <a:cs typeface="+mn-cs"/>
                        </a:rPr>
                        <a:t> the entire process from drug development and manufacturing method development to actual manufacturing and marketing of such products, on behalf of pharmaceutical companies (including venture companies) </a:t>
                      </a:r>
                      <a:endParaRPr kumimoji="1" lang="ja-JP" altLang="en-US" sz="900" b="0" i="0" u="none" strike="noStrike" kern="1200" dirty="0">
                        <a:solidFill>
                          <a:schemeClr val="tx1"/>
                        </a:solidFill>
                        <a:effectLst/>
                        <a:latin typeface="+mn-lt"/>
                        <a:ea typeface="BIZ UDPゴシック" panose="020B0400000000000000" pitchFamily="50" charset="-128"/>
                        <a:cs typeface="+mn-cs"/>
                      </a:endParaRPr>
                    </a:p>
                  </a:txBody>
                  <a:tcPr marL="45720" marR="45720" anchor="ctr">
                    <a:solidFill>
                      <a:schemeClr val="accent5">
                        <a:lumMod val="20000"/>
                        <a:lumOff val="80000"/>
                      </a:schemeClr>
                    </a:solidFill>
                  </a:tcPr>
                </a:tc>
                <a:extLst>
                  <a:ext uri="{0D108BD9-81ED-4DB2-BD59-A6C34878D82A}">
                    <a16:rowId xmlns:a16="http://schemas.microsoft.com/office/drawing/2014/main" val="2116459457"/>
                  </a:ext>
                </a:extLst>
              </a:tr>
              <a:tr h="423599">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CNP (Carbon Neutral Port)</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port that aims to achieve net-zero emissions of greenhouse gases, such as carbon dioxide (CO₂), generated by port operations and logistics activities, through a variety of initiatives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including the introduction of energy-saving equipment and the transition to renewable energy.</a:t>
                      </a:r>
                    </a:p>
                  </a:txBody>
                  <a:tcPr marL="45720" marR="45720" anchor="ctr">
                    <a:solidFill>
                      <a:schemeClr val="accent5">
                        <a:lumMod val="20000"/>
                        <a:lumOff val="80000"/>
                      </a:schemeClr>
                    </a:solidFill>
                  </a:tcPr>
                </a:tc>
                <a:extLst>
                  <a:ext uri="{0D108BD9-81ED-4DB2-BD59-A6C34878D82A}">
                    <a16:rowId xmlns:a16="http://schemas.microsoft.com/office/drawing/2014/main" val="509863107"/>
                  </a:ext>
                </a:extLst>
              </a:tr>
              <a:tr h="560811">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DMO</a:t>
                      </a:r>
                    </a:p>
                  </a:txBody>
                  <a:tcPr marL="45720" marR="45720" anchor="ctr">
                    <a:solidFill>
                      <a:schemeClr val="accent5">
                        <a:lumMod val="20000"/>
                        <a:lumOff val="80000"/>
                      </a:schemeClr>
                    </a:solidFill>
                  </a:tcPr>
                </a:tc>
                <a:tc>
                  <a:txBody>
                    <a:bodyPr/>
                    <a:lstStyle/>
                    <a:p>
                      <a:pPr algn="l" rtl="0" fontAlgn="ctr"/>
                      <a:r>
                        <a:rPr kumimoji="1" lang="en-US" altLang="ja-JP" sz="900" b="0" i="1" u="none" strike="noStrike" kern="1200" dirty="0">
                          <a:solidFill>
                            <a:schemeClr val="tx1"/>
                          </a:solidFill>
                          <a:effectLst/>
                          <a:latin typeface="+mn-lt"/>
                          <a:ea typeface="BIZ UDPゴシック" panose="020B0400000000000000" pitchFamily="50" charset="-128"/>
                          <a:cs typeface="+mn-cs"/>
                        </a:rPr>
                        <a:t>Kanko Chiiki-Zukuri Hojin</a:t>
                      </a:r>
                      <a:r>
                        <a:rPr kumimoji="1" lang="ja-jp" altLang="en-US" sz="900" b="0" i="1" u="none" strike="noStrike" kern="1200" dirty="0">
                          <a:solidFill>
                            <a:schemeClr val="tx1"/>
                          </a:solidFill>
                          <a:effectLst/>
                          <a:latin typeface="+mn-lt"/>
                          <a:ea typeface="BIZ UDPゴシック" panose="020B0400000000000000" pitchFamily="50" charset="-128"/>
                          <a:cs typeface="+mn-cs"/>
                        </a:rPr>
                        <a:t> </a:t>
                      </a:r>
                      <a:r>
                        <a:rPr lang="ja-jp" sz="900" b="0" i="0" u="none" strike="noStrike" dirty="0">
                          <a:solidFill>
                            <a:schemeClr val="tx1"/>
                          </a:solidFill>
                          <a:effectLst/>
                          <a:latin typeface="+mn-lt"/>
                          <a:ea typeface="BIZ UDPゴシック" panose="020B0400000000000000" pitchFamily="50" charset="-128"/>
                        </a:rPr>
                        <a:t>(Destination </a:t>
                      </a:r>
                      <a:r>
                        <a:rPr lang="en-US" altLang="ja-JP" sz="900" b="0" i="0" u="none" strike="noStrike" dirty="0">
                          <a:solidFill>
                            <a:schemeClr val="tx1"/>
                          </a:solidFill>
                          <a:effectLst/>
                          <a:latin typeface="+mn-lt"/>
                          <a:ea typeface="BIZ UDPゴシック" panose="020B0400000000000000" pitchFamily="50" charset="-128"/>
                        </a:rPr>
                        <a:t>Management</a:t>
                      </a:r>
                      <a:r>
                        <a:rPr lang="ja-jp" sz="900" b="0" i="0" u="none" strike="noStrike" dirty="0">
                          <a:solidFill>
                            <a:schemeClr val="tx1"/>
                          </a:solidFill>
                          <a:effectLst/>
                          <a:latin typeface="+mn-lt"/>
                          <a:ea typeface="BIZ UDPゴシック" panose="020B0400000000000000" pitchFamily="50" charset="-128"/>
                        </a:rPr>
                        <a:t>/</a:t>
                      </a:r>
                      <a:r>
                        <a:rPr lang="en-US" altLang="ja-JP" sz="900" b="0" i="0" u="none" strike="noStrike" dirty="0">
                          <a:solidFill>
                            <a:schemeClr val="tx1"/>
                          </a:solidFill>
                          <a:effectLst/>
                          <a:latin typeface="+mn-lt"/>
                          <a:ea typeface="BIZ UDPゴシック" panose="020B0400000000000000" pitchFamily="50" charset="-128"/>
                        </a:rPr>
                        <a:t>Marketing</a:t>
                      </a:r>
                      <a:r>
                        <a:rPr lang="ja-jp" sz="900" b="0" i="0" u="none" strike="noStrike" dirty="0">
                          <a:solidFill>
                            <a:schemeClr val="tx1"/>
                          </a:solidFill>
                          <a:effectLst/>
                          <a:latin typeface="+mn-lt"/>
                          <a:ea typeface="BIZ UDPゴシック" panose="020B0400000000000000" pitchFamily="50" charset="-128"/>
                        </a:rPr>
                        <a:t> Organization)</a:t>
                      </a:r>
                      <a:r>
                        <a:rPr lang="en-US" altLang="ja-JP" sz="900" b="0" i="0" u="none" strike="noStrike" dirty="0">
                          <a:solidFill>
                            <a:schemeClr val="tx1"/>
                          </a:solidFill>
                          <a:effectLst/>
                          <a:latin typeface="+mn-lt"/>
                          <a:ea typeface="BIZ UDPゴシック" panose="020B0400000000000000" pitchFamily="50" charset="-128"/>
                        </a:rPr>
                        <a:t>.</a:t>
                      </a:r>
                      <a:r>
                        <a:rPr lang="ja-jp" sz="900" b="0" i="0" u="none" strike="noStrike" dirty="0">
                          <a:solidFill>
                            <a:schemeClr val="tx1"/>
                          </a:solidFill>
                          <a:effectLst/>
                          <a:latin typeface="+mn-lt"/>
                          <a:ea typeface="BIZ UDPゴシック" panose="020B0400000000000000" pitchFamily="50" charset="-128"/>
                        </a:rPr>
                        <a:t> </a:t>
                      </a:r>
                      <a:r>
                        <a:rPr lang="en-US" altLang="ja-JP" sz="900" b="0" i="0" u="none" strike="noStrike" dirty="0">
                          <a:solidFill>
                            <a:schemeClr val="tx1"/>
                          </a:solidFill>
                          <a:effectLst/>
                          <a:latin typeface="+mn-lt"/>
                          <a:ea typeface="BIZ UDPゴシック" panose="020B0400000000000000" pitchFamily="50" charset="-128"/>
                        </a:rPr>
                        <a:t>A c</a:t>
                      </a:r>
                      <a:r>
                        <a:rPr lang="ja-jp" sz="900" b="0" i="0" u="none" strike="noStrike" dirty="0">
                          <a:solidFill>
                            <a:schemeClr val="tx1"/>
                          </a:solidFill>
                          <a:effectLst/>
                          <a:latin typeface="+mn-lt"/>
                          <a:ea typeface="BIZ UDPゴシック" panose="020B0400000000000000" pitchFamily="50" charset="-128"/>
                        </a:rPr>
                        <a:t>orporation</a:t>
                      </a:r>
                      <a:r>
                        <a:rPr lang="en-US" altLang="ja-JP" sz="900" b="0" i="0" u="none" strike="noStrike" dirty="0">
                          <a:solidFill>
                            <a:schemeClr val="tx1"/>
                          </a:solidFill>
                          <a:effectLst/>
                          <a:latin typeface="+mn-lt"/>
                          <a:ea typeface="BIZ UDPゴシック" panose="020B0400000000000000" pitchFamily="50" charset="-128"/>
                        </a:rPr>
                        <a:t> that</a:t>
                      </a:r>
                      <a:r>
                        <a:rPr lang="ja-jp" sz="900" b="0" i="0" u="none" strike="noStrike" dirty="0">
                          <a:solidFill>
                            <a:schemeClr val="tx1"/>
                          </a:solidFill>
                          <a:effectLst/>
                          <a:latin typeface="+mn-lt"/>
                          <a:ea typeface="BIZ UDPゴシック" panose="020B0400000000000000" pitchFamily="50" charset="-128"/>
                        </a:rPr>
                        <a:t> act</a:t>
                      </a:r>
                      <a:r>
                        <a:rPr lang="en-US" altLang="ja-JP" sz="900" b="0" i="0" u="none" strike="noStrike" dirty="0">
                          <a:solidFill>
                            <a:schemeClr val="tx1"/>
                          </a:solidFill>
                          <a:effectLst/>
                          <a:latin typeface="+mn-lt"/>
                          <a:ea typeface="BIZ UDPゴシック" panose="020B0400000000000000" pitchFamily="50" charset="-128"/>
                        </a:rPr>
                        <a:t>s</a:t>
                      </a:r>
                      <a:r>
                        <a:rPr lang="ja-jp" sz="900" b="0" i="0" u="none" strike="noStrike" dirty="0">
                          <a:solidFill>
                            <a:schemeClr val="tx1"/>
                          </a:solidFill>
                          <a:effectLst/>
                          <a:latin typeface="+mn-lt"/>
                          <a:ea typeface="BIZ UDPゴシック" panose="020B0400000000000000" pitchFamily="50" charset="-128"/>
                        </a:rPr>
                        <a:t> as a </a:t>
                      </a:r>
                      <a:r>
                        <a:rPr lang="en-US" altLang="ja-JP" sz="900" b="0" i="0" u="none" strike="noStrike" dirty="0">
                          <a:solidFill>
                            <a:schemeClr val="tx1"/>
                          </a:solidFill>
                          <a:effectLst/>
                          <a:latin typeface="+mn-lt"/>
                          <a:ea typeface="BIZ UDPゴシック" panose="020B0400000000000000" pitchFamily="50" charset="-128"/>
                        </a:rPr>
                        <a:t>driving</a:t>
                      </a:r>
                      <a:r>
                        <a:rPr lang="ja-jp" sz="900" b="0" i="0" u="none" strike="noStrike" dirty="0">
                          <a:solidFill>
                            <a:schemeClr val="tx1"/>
                          </a:solidFill>
                          <a:effectLst/>
                          <a:latin typeface="+mn-lt"/>
                          <a:ea typeface="BIZ UDPゴシック" panose="020B0400000000000000" pitchFamily="50" charset="-128"/>
                        </a:rPr>
                        <a:t> force for tourism development, taking a </a:t>
                      </a:r>
                      <a:r>
                        <a:rPr lang="en-US" altLang="ja-JP" sz="900" b="0" i="0" u="none" strike="noStrike" dirty="0">
                          <a:solidFill>
                            <a:schemeClr val="tx1"/>
                          </a:solidFill>
                          <a:effectLst/>
                          <a:latin typeface="+mn-lt"/>
                          <a:ea typeface="BIZ UDPゴシック" panose="020B0400000000000000" pitchFamily="50" charset="-128"/>
                        </a:rPr>
                        <a:t>“</a:t>
                      </a:r>
                      <a:r>
                        <a:rPr lang="ja-jp" sz="900" b="0" i="0" u="none" strike="noStrike" dirty="0">
                          <a:solidFill>
                            <a:schemeClr val="tx1"/>
                          </a:solidFill>
                          <a:effectLst/>
                          <a:latin typeface="+mn-lt"/>
                          <a:ea typeface="BIZ UDPゴシック" panose="020B0400000000000000" pitchFamily="50" charset="-128"/>
                        </a:rPr>
                        <a:t>tourism destination management" perspective that draws out the region</a:t>
                      </a:r>
                      <a:r>
                        <a:rPr lang="en-US" altLang="ja-JP" sz="900" b="0" i="0" u="none" strike="noStrike" dirty="0">
                          <a:solidFill>
                            <a:schemeClr val="tx1"/>
                          </a:solidFill>
                          <a:effectLst/>
                          <a:latin typeface="+mn-lt"/>
                          <a:ea typeface="BIZ UDPゴシック" panose="020B0400000000000000" pitchFamily="50" charset="-128"/>
                        </a:rPr>
                        <a:t>’</a:t>
                      </a:r>
                      <a:r>
                        <a:rPr lang="ja-jp" sz="900" b="0" i="0" u="none" strike="noStrike" dirty="0">
                          <a:solidFill>
                            <a:schemeClr val="tx1"/>
                          </a:solidFill>
                          <a:effectLst/>
                          <a:latin typeface="+mn-lt"/>
                          <a:ea typeface="BIZ UDPゴシック" panose="020B0400000000000000" pitchFamily="50" charset="-128"/>
                        </a:rPr>
                        <a:t>s </a:t>
                      </a:r>
                      <a:r>
                        <a:rPr lang="en-US" altLang="ja-JP" sz="900" b="0" i="0" u="none" strike="noStrike" dirty="0">
                          <a:solidFill>
                            <a:schemeClr val="tx1"/>
                          </a:solidFill>
                          <a:effectLst/>
                          <a:latin typeface="+mn-lt"/>
                          <a:ea typeface="BIZ UDPゴシック" panose="020B0400000000000000" pitchFamily="50" charset="-128"/>
                        </a:rPr>
                        <a:t>“</a:t>
                      </a:r>
                      <a:r>
                        <a:rPr lang="ja-jp" sz="900" b="0" i="0" u="none" strike="noStrike" dirty="0">
                          <a:solidFill>
                            <a:schemeClr val="tx1"/>
                          </a:solidFill>
                          <a:effectLst/>
                          <a:latin typeface="+mn-lt"/>
                          <a:ea typeface="BIZ UDPゴシック" panose="020B0400000000000000" pitchFamily="50" charset="-128"/>
                        </a:rPr>
                        <a:t>earning potential</a:t>
                      </a:r>
                      <a:r>
                        <a:rPr lang="en-US" altLang="ja-JP" sz="900" b="0" i="0" u="none" strike="noStrike" dirty="0">
                          <a:solidFill>
                            <a:schemeClr val="tx1"/>
                          </a:solidFill>
                          <a:effectLst/>
                          <a:latin typeface="+mn-lt"/>
                          <a:ea typeface="BIZ UDPゴシック" panose="020B0400000000000000" pitchFamily="50" charset="-128"/>
                        </a:rPr>
                        <a:t>”</a:t>
                      </a:r>
                      <a:r>
                        <a:rPr lang="ja-jp" sz="900" b="0" i="0" u="none" strike="noStrike" dirty="0">
                          <a:solidFill>
                            <a:schemeClr val="tx1"/>
                          </a:solidFill>
                          <a:effectLst/>
                          <a:latin typeface="+mn-lt"/>
                          <a:ea typeface="BIZ UDPゴシック" panose="020B0400000000000000" pitchFamily="50" charset="-128"/>
                        </a:rPr>
                        <a:t> while fostering pride and attachment to the region. </a:t>
                      </a:r>
                      <a:r>
                        <a:rPr lang="en-US" altLang="ja-JP" sz="900" b="0" i="0" u="none" strike="noStrike" dirty="0">
                          <a:solidFill>
                            <a:schemeClr val="tx1"/>
                          </a:solidFill>
                          <a:effectLst/>
                          <a:latin typeface="+mn-lt"/>
                          <a:ea typeface="BIZ UDPゴシック" panose="020B0400000000000000" pitchFamily="50" charset="-128"/>
                        </a:rPr>
                        <a:t>It</a:t>
                      </a:r>
                      <a:r>
                        <a:rPr lang="ja-jp" sz="900" b="0" i="0" u="none" strike="noStrike" dirty="0">
                          <a:solidFill>
                            <a:schemeClr val="tx1"/>
                          </a:solidFill>
                          <a:effectLst/>
                          <a:latin typeface="+mn-lt"/>
                          <a:ea typeface="BIZ UDPゴシック" panose="020B0400000000000000" pitchFamily="50" charset="-128"/>
                        </a:rPr>
                        <a:t> collaborate</a:t>
                      </a:r>
                      <a:r>
                        <a:rPr lang="en-US" altLang="ja-JP" sz="900" b="0" i="0" u="none" strike="noStrike" dirty="0">
                          <a:solidFill>
                            <a:schemeClr val="tx1"/>
                          </a:solidFill>
                          <a:effectLst/>
                          <a:latin typeface="+mn-lt"/>
                          <a:ea typeface="BIZ UDPゴシック" panose="020B0400000000000000" pitchFamily="50" charset="-128"/>
                        </a:rPr>
                        <a:t>s</a:t>
                      </a:r>
                      <a:r>
                        <a:rPr lang="ja-jp" sz="900" b="0" i="0" u="none" strike="noStrike" dirty="0">
                          <a:solidFill>
                            <a:schemeClr val="tx1"/>
                          </a:solidFill>
                          <a:effectLst/>
                          <a:latin typeface="+mn-lt"/>
                          <a:ea typeface="BIZ UDPゴシック" panose="020B0400000000000000" pitchFamily="50" charset="-128"/>
                        </a:rPr>
                        <a:t> with diverse stakeholders to formulate strategies for realizing tourism development based on a clear concept, and possess</a:t>
                      </a:r>
                      <a:r>
                        <a:rPr lang="en-US" altLang="ja-JP" sz="900" b="0" i="0" u="none" strike="noStrike" dirty="0">
                          <a:solidFill>
                            <a:schemeClr val="tx1"/>
                          </a:solidFill>
                          <a:effectLst/>
                          <a:latin typeface="+mn-lt"/>
                          <a:ea typeface="BIZ UDPゴシック" panose="020B0400000000000000" pitchFamily="50" charset="-128"/>
                        </a:rPr>
                        <a:t>es</a:t>
                      </a:r>
                      <a:r>
                        <a:rPr lang="ja-jp" sz="900" b="0" i="0" u="none" strike="noStrike" dirty="0">
                          <a:solidFill>
                            <a:schemeClr val="tx1"/>
                          </a:solidFill>
                          <a:effectLst/>
                          <a:latin typeface="+mn-lt"/>
                          <a:ea typeface="BIZ UDPゴシック" panose="020B0400000000000000" pitchFamily="50" charset="-128"/>
                        </a:rPr>
                        <a:t> coordination functions to steadily implement those strategies.                          </a:t>
                      </a:r>
                    </a:p>
                  </a:txBody>
                  <a:tcPr marL="45720" marR="45720" anchor="ctr">
                    <a:solidFill>
                      <a:schemeClr val="accent5">
                        <a:lumMod val="20000"/>
                        <a:lumOff val="80000"/>
                      </a:schemeClr>
                    </a:solidFill>
                  </a:tcPr>
                </a:tc>
                <a:extLst>
                  <a:ext uri="{0D108BD9-81ED-4DB2-BD59-A6C34878D82A}">
                    <a16:rowId xmlns:a16="http://schemas.microsoft.com/office/drawing/2014/main" val="1675650119"/>
                  </a:ext>
                </a:extLst>
              </a:tr>
              <a:tr h="508098">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DX/Digital transformation</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・The transformation of people’s lives for the better in every aspect, made </a:t>
                      </a:r>
                      <a:r>
                        <a:rPr lang="en-US" sz="900" b="0" i="0" u="none" strike="noStrike" dirty="0">
                          <a:solidFill>
                            <a:schemeClr val="tx1"/>
                          </a:solidFill>
                          <a:effectLst/>
                          <a:latin typeface="+mn-lt"/>
                          <a:ea typeface="BIZ UDPゴシック" panose="020B0400000000000000" pitchFamily="50" charset="-128"/>
                        </a:rPr>
                        <a:t>through</a:t>
                      </a:r>
                      <a:r>
                        <a:rPr lang="en-us" sz="900" b="0" i="0" u="none" strike="noStrike" dirty="0">
                          <a:solidFill>
                            <a:schemeClr val="tx1"/>
                          </a:solidFill>
                          <a:effectLst/>
                          <a:latin typeface="+mn-lt"/>
                          <a:ea typeface="BIZ UDPゴシック" panose="020B0400000000000000" pitchFamily="50" charset="-128"/>
                        </a:rPr>
                        <a:t> the widespread adoption of IT</a:t>
                      </a:r>
                      <a:br>
                        <a:rPr lang="ja-JP" altLang="en-US"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・For companies, this means responding to rapid changes in the business environment, leveraging data and digital technology to transform products, services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business models based on the needs of customers and society, while also transforming operation</a:t>
                      </a:r>
                      <a:r>
                        <a:rPr lang="en-US" sz="900" b="0" i="0" u="none" strike="noStrike" dirty="0">
                          <a:solidFill>
                            <a:schemeClr val="tx1"/>
                          </a:solidFill>
                          <a:effectLst/>
                          <a:latin typeface="+mn-lt"/>
                          <a:ea typeface="BIZ UDPゴシック" panose="020B0400000000000000" pitchFamily="50" charset="-128"/>
                        </a:rPr>
                        <a:t>s</a:t>
                      </a:r>
                      <a:r>
                        <a:rPr lang="en-us" sz="900" b="0" i="0" u="none" strike="noStrike" dirty="0">
                          <a:solidFill>
                            <a:schemeClr val="tx1"/>
                          </a:solidFill>
                          <a:effectLst/>
                          <a:latin typeface="+mn-lt"/>
                          <a:ea typeface="BIZ UDPゴシック" panose="020B0400000000000000" pitchFamily="50" charset="-128"/>
                        </a:rPr>
                        <a:t>, organizational structures, processes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corporate culture, thereby establishing a competitive advantage.</a:t>
                      </a:r>
                    </a:p>
                  </a:txBody>
                  <a:tcPr marL="45720" marR="45720" anchor="ctr">
                    <a:solidFill>
                      <a:schemeClr val="accent5">
                        <a:lumMod val="20000"/>
                        <a:lumOff val="80000"/>
                      </a:schemeClr>
                    </a:solidFill>
                  </a:tcPr>
                </a:tc>
                <a:extLst>
                  <a:ext uri="{0D108BD9-81ED-4DB2-BD59-A6C34878D82A}">
                    <a16:rowId xmlns:a16="http://schemas.microsoft.com/office/drawing/2014/main" val="269316975"/>
                  </a:ext>
                </a:extLst>
              </a:tr>
              <a:tr h="560811">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EV・FCV</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・EV</a:t>
                      </a:r>
                      <a:r>
                        <a:rPr lang="ja-JP" altLang="en-US" sz="900" b="0" i="0" u="none" strike="noStrike" dirty="0">
                          <a:solidFill>
                            <a:schemeClr val="tx1"/>
                          </a:solidFill>
                          <a:effectLst/>
                          <a:latin typeface="+mn-lt"/>
                          <a:ea typeface="BIZ UDPゴシック" panose="020B0400000000000000" pitchFamily="50" charset="-128"/>
                        </a:rPr>
                        <a:t> </a:t>
                      </a:r>
                      <a:r>
                        <a:rPr lang="en-us" altLang="ja-JP"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Electric Vehicle): A vehicle that is charged from an external source and runs by using the electricity stored in its battery to power its motor.</a:t>
                      </a:r>
                      <a:br>
                        <a:rPr lang="ja-JP" altLang="en-US"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・FCV (Fuel Cell Vehicle): A vehicle that generates electricity by causing a chemical reaction between stored hydrogen and oxygen from the air in a fuel cell, thereby allowing that electricity to drive the motor.</a:t>
                      </a:r>
                    </a:p>
                  </a:txBody>
                  <a:tcPr marL="45720" marR="45720" anchor="ctr">
                    <a:solidFill>
                      <a:schemeClr val="accent5">
                        <a:lumMod val="20000"/>
                        <a:lumOff val="80000"/>
                      </a:schemeClr>
                    </a:solidFill>
                  </a:tcPr>
                </a:tc>
                <a:extLst>
                  <a:ext uri="{0D108BD9-81ED-4DB2-BD59-A6C34878D82A}">
                    <a16:rowId xmlns:a16="http://schemas.microsoft.com/office/drawing/2014/main" val="3818597198"/>
                  </a:ext>
                </a:extLst>
              </a:tr>
              <a:tr h="405030">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Esports</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Abbreviation for electronic sports. This refers, in a broad sense, </a:t>
                      </a:r>
                      <a:r>
                        <a:rPr lang="en-US" sz="900" b="0" i="0" u="none" strike="noStrike" dirty="0">
                          <a:solidFill>
                            <a:schemeClr val="tx1"/>
                          </a:solidFill>
                          <a:effectLst/>
                          <a:latin typeface="+mn-lt"/>
                          <a:ea typeface="BIZ UDPゴシック" panose="020B0400000000000000" pitchFamily="50" charset="-128"/>
                        </a:rPr>
                        <a:t>to </a:t>
                      </a:r>
                      <a:r>
                        <a:rPr lang="en-us" sz="900" b="0" i="0" u="none" strike="noStrike" dirty="0">
                          <a:solidFill>
                            <a:schemeClr val="tx1"/>
                          </a:solidFill>
                          <a:effectLst/>
                          <a:latin typeface="+mn-lt"/>
                          <a:ea typeface="BIZ UDPゴシック" panose="020B0400000000000000" pitchFamily="50" charset="-128"/>
                        </a:rPr>
                        <a:t>entertainment, competitions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sports in general that are played using electronic devices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is also the name given to competitive play involving computer games and video games when viewed as a sporting discipline.</a:t>
                      </a:r>
                    </a:p>
                  </a:txBody>
                  <a:tcPr marL="45720" marR="45720" anchor="ctr">
                    <a:solidFill>
                      <a:schemeClr val="accent5">
                        <a:lumMod val="20000"/>
                        <a:lumOff val="80000"/>
                      </a:schemeClr>
                    </a:solidFill>
                  </a:tcPr>
                </a:tc>
                <a:extLst>
                  <a:ext uri="{0D108BD9-81ED-4DB2-BD59-A6C34878D82A}">
                    <a16:rowId xmlns:a16="http://schemas.microsoft.com/office/drawing/2014/main" val="2645325648"/>
                  </a:ext>
                </a:extLst>
              </a:tr>
            </a:tbl>
          </a:graphicData>
        </a:graphic>
      </p:graphicFrame>
      <p:sp>
        <p:nvSpPr>
          <p:cNvPr id="23" name="スライド番号プレースホルダー 3">
            <a:extLst>
              <a:ext uri="{FF2B5EF4-FFF2-40B4-BE49-F238E27FC236}">
                <a16:creationId xmlns:a16="http://schemas.microsoft.com/office/drawing/2014/main" id="{D0C86DC1-F112-4756-828E-DB6B189C2A5F}"/>
              </a:ext>
            </a:extLst>
          </p:cNvPr>
          <p:cNvSpPr>
            <a:spLocks noGrp="1"/>
          </p:cNvSpPr>
          <p:nvPr>
            <p:ph type="sldNum" sz="quarter" idx="12"/>
          </p:nvPr>
        </p:nvSpPr>
        <p:spPr>
          <a:xfrm>
            <a:off x="7677150" y="6492875"/>
            <a:ext cx="2228850" cy="365125"/>
          </a:xfrm>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ja-JP" altLang="en-US" sz="1200" b="0" i="0" u="none" strike="noStrike" kern="1200" cap="none" spc="0" normalizeH="0" baseline="0" noProof="0" smtClean="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86</a:t>
            </a:fld>
            <a:endParaRPr kumimoji="1" lang="ja-JP" altLang="en-US" sz="1200" b="0" i="0" u="none" strike="noStrike" kern="1200" cap="none" spc="0" normalizeH="0" baseline="0" noProof="0" dirty="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endParaRPr>
          </a:p>
        </p:txBody>
      </p:sp>
    </p:spTree>
    <p:extLst>
      <p:ext uri="{BB962C8B-B14F-4D97-AF65-F5344CB8AC3E}">
        <p14:creationId xmlns:p14="http://schemas.microsoft.com/office/powerpoint/2010/main" val="285977558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7">
            <a:extLst>
              <a:ext uri="{FF2B5EF4-FFF2-40B4-BE49-F238E27FC236}">
                <a16:creationId xmlns:a16="http://schemas.microsoft.com/office/drawing/2014/main" id="{1E02A8AC-0E1A-45D9-8B61-BA8F52BED21F}"/>
              </a:ext>
            </a:extLst>
          </p:cNvPr>
          <p:cNvGraphicFramePr>
            <a:graphicFrameLocks noGrp="1"/>
          </p:cNvGraphicFramePr>
          <p:nvPr/>
        </p:nvGraphicFramePr>
        <p:xfrm>
          <a:off x="201000" y="617817"/>
          <a:ext cx="9504000" cy="5357654"/>
        </p:xfrm>
        <a:graphic>
          <a:graphicData uri="http://schemas.openxmlformats.org/drawingml/2006/table">
            <a:tbl>
              <a:tblPr firstRow="1" bandRow="1">
                <a:tableStyleId>{5C22544A-7EE6-4342-B048-85BDC9FD1C3A}</a:tableStyleId>
              </a:tblPr>
              <a:tblGrid>
                <a:gridCol w="1258282">
                  <a:extLst>
                    <a:ext uri="{9D8B030D-6E8A-4147-A177-3AD203B41FA5}">
                      <a16:colId xmlns:a16="http://schemas.microsoft.com/office/drawing/2014/main" val="3786945068"/>
                    </a:ext>
                  </a:extLst>
                </a:gridCol>
                <a:gridCol w="8245718">
                  <a:extLst>
                    <a:ext uri="{9D8B030D-6E8A-4147-A177-3AD203B41FA5}">
                      <a16:colId xmlns:a16="http://schemas.microsoft.com/office/drawing/2014/main" val="1434758981"/>
                    </a:ext>
                  </a:extLst>
                </a:gridCol>
              </a:tblGrid>
              <a:tr h="374174">
                <a:tc>
                  <a:txBody>
                    <a:bodyPr/>
                    <a:lstStyle/>
                    <a:p>
                      <a:pPr algn="ctr" rtl="0"/>
                      <a:r>
                        <a:rPr lang="en-us" dirty="0"/>
                        <a:t>Term</a:t>
                      </a:r>
                    </a:p>
                  </a:txBody>
                  <a:tcPr marL="45720" marR="45720" anchor="ctr">
                    <a:solidFill>
                      <a:schemeClr val="accent5"/>
                    </a:solidFill>
                  </a:tcPr>
                </a:tc>
                <a:tc>
                  <a:txBody>
                    <a:bodyPr/>
                    <a:lstStyle/>
                    <a:p>
                      <a:pPr algn="ctr" rtl="0"/>
                      <a:r>
                        <a:rPr lang="en-us" dirty="0"/>
                        <a:t>Description</a:t>
                      </a:r>
                    </a:p>
                  </a:txBody>
                  <a:tcPr marL="45720" marR="45720" anchor="ctr">
                    <a:solidFill>
                      <a:schemeClr val="accent5"/>
                    </a:solidFill>
                  </a:tcPr>
                </a:tc>
                <a:extLst>
                  <a:ext uri="{0D108BD9-81ED-4DB2-BD59-A6C34878D82A}">
                    <a16:rowId xmlns:a16="http://schemas.microsoft.com/office/drawing/2014/main" val="291517179"/>
                  </a:ext>
                </a:extLst>
              </a:tr>
              <a:tr h="0">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GDP</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Gross Domestic Product</a:t>
                      </a:r>
                    </a:p>
                  </a:txBody>
                  <a:tcPr marL="45720" marR="45720" anchor="ctr">
                    <a:solidFill>
                      <a:schemeClr val="accent5">
                        <a:lumMod val="20000"/>
                        <a:lumOff val="80000"/>
                      </a:schemeClr>
                    </a:solidFill>
                  </a:tcPr>
                </a:tc>
                <a:extLst>
                  <a:ext uri="{0D108BD9-81ED-4DB2-BD59-A6C34878D82A}">
                    <a16:rowId xmlns:a16="http://schemas.microsoft.com/office/drawing/2014/main" val="379968448"/>
                  </a:ext>
                </a:extLst>
              </a:tr>
              <a:tr h="0">
                <a:tc>
                  <a:txBody>
                    <a:bodyPr/>
                    <a:lstStyle/>
                    <a:p>
                      <a:pPr algn="l" rtl="0" fontAlgn="ctr"/>
                      <a:r>
                        <a:rPr kumimoji="1" sz="900" b="0" i="0" u="none" strike="noStrike" kern="1200" dirty="0" err="1">
                          <a:solidFill>
                            <a:srgbClr val="000000"/>
                          </a:solidFill>
                          <a:effectLst/>
                          <a:latin typeface="+mn-lt"/>
                          <a:ea typeface="BIZ UDPゴシック" panose="020B0400000000000000" pitchFamily="50" charset="-128"/>
                          <a:cs typeface="+mn-cs"/>
                        </a:rPr>
                        <a:t>GovTech</a:t>
                      </a:r>
                      <a:r>
                        <a:rPr kumimoji="1" sz="900" b="0" i="0" u="none" strike="noStrike" kern="1200" dirty="0">
                          <a:solidFill>
                            <a:srgbClr val="000000"/>
                          </a:solidFill>
                          <a:effectLst/>
                          <a:latin typeface="+mn-lt"/>
                          <a:ea typeface="BIZ UDPゴシック" panose="020B0400000000000000" pitchFamily="50" charset="-128"/>
                          <a:cs typeface="+mn-cs"/>
                        </a:rPr>
                        <a:t> Osaka</a:t>
                      </a:r>
                      <a:endParaRPr kumimoji="1" lang="en-US" sz="900" b="0" i="0" u="none" strike="noStrike" kern="1200" dirty="0">
                        <a:solidFill>
                          <a:srgbClr val="000000"/>
                        </a:solidFill>
                        <a:effectLst/>
                        <a:latin typeface="+mn-lt"/>
                        <a:ea typeface="BIZ UDPゴシック" panose="020B0400000000000000" pitchFamily="50" charset="-128"/>
                        <a:cs typeface="+mn-cs"/>
                      </a:endParaRP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The common name for </a:t>
                      </a:r>
                      <a:r>
                        <a:rPr kumimoji="1" lang="en-us" sz="900" b="0" i="0" u="none" strike="noStrike" kern="1200" dirty="0">
                          <a:solidFill>
                            <a:schemeClr val="tx1"/>
                          </a:solidFill>
                          <a:effectLst/>
                          <a:latin typeface="+mn-lt"/>
                          <a:ea typeface="BIZ UDPゴシック" panose="020B0400000000000000" pitchFamily="50" charset="-128"/>
                          <a:cs typeface="+mn-cs"/>
                        </a:rPr>
                        <a:t>the </a:t>
                      </a:r>
                      <a:r>
                        <a:rPr kumimoji="1" lang="en-US" altLang="ja-JP" sz="900" b="0" i="0" u="none" strike="noStrike" kern="1200" dirty="0">
                          <a:solidFill>
                            <a:schemeClr val="tx1"/>
                          </a:solidFill>
                          <a:effectLst/>
                          <a:latin typeface="+mn-lt"/>
                          <a:ea typeface="BIZ UDPゴシック" panose="020B0400000000000000" pitchFamily="50" charset="-128"/>
                          <a:cs typeface="+mn-cs"/>
                        </a:rPr>
                        <a:t>Osaka Municipalities Smart City Promotion Liaison Conference.</a:t>
                      </a:r>
                      <a:r>
                        <a:rPr kumimoji="1" lang="ja-jp" altLang="en-US" sz="900" b="0" i="0" u="none" strike="noStrike" kern="1200" dirty="0">
                          <a:solidFill>
                            <a:schemeClr val="tx1"/>
                          </a:solidFill>
                          <a:effectLst/>
                          <a:latin typeface="+mn-lt"/>
                          <a:ea typeface="BIZ UDPゴシック" panose="020B0400000000000000" pitchFamily="50" charset="-128"/>
                          <a:cs typeface="+mn-cs"/>
                        </a:rPr>
                        <a:t> </a:t>
                      </a:r>
                      <a:r>
                        <a:rPr kumimoji="1" lang="en-US" altLang="ja-JP" sz="900" b="0" i="0" u="none" strike="noStrike" kern="1200" dirty="0">
                          <a:solidFill>
                            <a:schemeClr val="tx1"/>
                          </a:solidFill>
                          <a:effectLst/>
                          <a:latin typeface="+mn-lt"/>
                          <a:ea typeface="BIZ UDPゴシック" panose="020B0400000000000000" pitchFamily="50" charset="-128"/>
                          <a:cs typeface="+mn-cs"/>
                        </a:rPr>
                        <a:t>It</a:t>
                      </a:r>
                      <a:r>
                        <a:rPr kumimoji="1" lang="ja-jp" altLang="en-US" sz="900" b="0" i="0" u="none" strike="noStrike" kern="1200" dirty="0">
                          <a:solidFill>
                            <a:schemeClr val="tx1"/>
                          </a:solidFill>
                          <a:effectLst/>
                          <a:latin typeface="+mn-lt"/>
                          <a:ea typeface="BIZ UDPゴシック" panose="020B0400000000000000" pitchFamily="50" charset="-128"/>
                          <a:cs typeface="+mn-cs"/>
                        </a:rPr>
                        <a:t> </a:t>
                      </a:r>
                      <a:r>
                        <a:rPr kumimoji="1" lang="en-US" altLang="ja-JP" sz="900" b="0" i="0" u="none" strike="noStrike" kern="1200" dirty="0">
                          <a:solidFill>
                            <a:schemeClr val="tx1"/>
                          </a:solidFill>
                          <a:effectLst/>
                          <a:latin typeface="+mn-lt"/>
                          <a:ea typeface="BIZ UDPゴシック" panose="020B0400000000000000" pitchFamily="50" charset="-128"/>
                          <a:cs typeface="+mn-cs"/>
                        </a:rPr>
                        <a:t>was established </a:t>
                      </a:r>
                      <a:r>
                        <a:rPr lang="ja-jp" sz="900" b="0" i="0" u="none" strike="noStrike" dirty="0">
                          <a:solidFill>
                            <a:schemeClr val="tx1"/>
                          </a:solidFill>
                          <a:effectLst/>
                          <a:latin typeface="+mn-lt"/>
                          <a:ea typeface="BIZ UDPゴシック" panose="020B0400000000000000" pitchFamily="50" charset="-128"/>
                        </a:rPr>
                        <a:t>to enable Osaka Prefecture and all municipalities within the prefecture to exchange and share information regarding information systems and networks, and promote mutual cooperation and collaboration.</a:t>
                      </a:r>
                    </a:p>
                  </a:txBody>
                  <a:tcPr marL="45720" marR="45720" anchor="ctr">
                    <a:solidFill>
                      <a:schemeClr val="accent5">
                        <a:lumMod val="20000"/>
                        <a:lumOff val="80000"/>
                      </a:schemeClr>
                    </a:solidFill>
                  </a:tcPr>
                </a:tc>
                <a:extLst>
                  <a:ext uri="{0D108BD9-81ED-4DB2-BD59-A6C34878D82A}">
                    <a16:rowId xmlns:a16="http://schemas.microsoft.com/office/drawing/2014/main" val="840076049"/>
                  </a:ext>
                </a:extLst>
              </a:tr>
              <a:tr h="0">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GSE</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Abbreviation for Global Startup EXPO, undertaken at the Expo 2025. </a:t>
                      </a:r>
                      <a:r>
                        <a:rPr lang="en-US" sz="900" b="0" i="0" u="none" strike="noStrike" dirty="0">
                          <a:solidFill>
                            <a:schemeClr val="tx1"/>
                          </a:solidFill>
                          <a:effectLst/>
                          <a:latin typeface="+mn-lt"/>
                          <a:ea typeface="BIZ UDPゴシック" panose="020B0400000000000000" pitchFamily="50" charset="-128"/>
                        </a:rPr>
                        <a:t>It</a:t>
                      </a:r>
                      <a:r>
                        <a:rPr lang="en-us" sz="900" b="0" i="0" u="none" strike="noStrike" dirty="0">
                          <a:solidFill>
                            <a:schemeClr val="tx1"/>
                          </a:solidFill>
                          <a:effectLst/>
                          <a:latin typeface="+mn-lt"/>
                          <a:ea typeface="BIZ UDPゴシック" panose="020B0400000000000000" pitchFamily="50" charset="-128"/>
                        </a:rPr>
                        <a:t> is an international conference that brings together the world’s leading deep-tech start-ups, along with investors, universities, research institutions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companies seeking collaboration, as well as startup support organizations, to explore solutions to global challenges.</a:t>
                      </a:r>
                    </a:p>
                  </a:txBody>
                  <a:tcPr marL="45720" marR="45720" anchor="ctr">
                    <a:solidFill>
                      <a:schemeClr val="accent5">
                        <a:lumMod val="20000"/>
                        <a:lumOff val="80000"/>
                      </a:schemeClr>
                    </a:solidFill>
                  </a:tcPr>
                </a:tc>
                <a:extLst>
                  <a:ext uri="{0D108BD9-81ED-4DB2-BD59-A6C34878D82A}">
                    <a16:rowId xmlns:a16="http://schemas.microsoft.com/office/drawing/2014/main" val="1618350421"/>
                  </a:ext>
                </a:extLst>
              </a:tr>
              <a:tr h="0">
                <a:tc>
                  <a:txBody>
                    <a:bodyPr/>
                    <a:lstStyle/>
                    <a:p>
                      <a:pPr algn="l" rtl="0" fontAlgn="ctr"/>
                      <a:r>
                        <a:rPr lang="en-us" sz="900" b="0" i="0" u="none" strike="noStrike" dirty="0">
                          <a:solidFill>
                            <a:srgbClr val="000000"/>
                          </a:solidFill>
                          <a:effectLst/>
                          <a:latin typeface="+mn-lt"/>
                          <a:ea typeface="BIZ UDPゴシック" panose="020B0400000000000000" pitchFamily="50" charset="-128"/>
                        </a:rPr>
                        <a:t>ICT</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Abbreviation for Information and Communications Technology, a collective term for technologies relating to computers and data communications</a:t>
                      </a:r>
                    </a:p>
                  </a:txBody>
                  <a:tcPr marL="45720" marR="45720" anchor="ctr">
                    <a:solidFill>
                      <a:schemeClr val="accent5">
                        <a:lumMod val="20000"/>
                        <a:lumOff val="80000"/>
                      </a:schemeClr>
                    </a:solidFill>
                  </a:tcPr>
                </a:tc>
                <a:extLst>
                  <a:ext uri="{0D108BD9-81ED-4DB2-BD59-A6C34878D82A}">
                    <a16:rowId xmlns:a16="http://schemas.microsoft.com/office/drawing/2014/main" val="94619220"/>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INPIT</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Abbreviation for National Center for Industrial Property Information and Training, a comprehensive support organization for intellectual property, working to underpin the intellectual property system and promote its utilization</a:t>
                      </a:r>
                    </a:p>
                  </a:txBody>
                  <a:tcPr marL="45720" marR="45720" anchor="ctr">
                    <a:solidFill>
                      <a:schemeClr val="accent5">
                        <a:lumMod val="20000"/>
                        <a:lumOff val="80000"/>
                      </a:schemeClr>
                    </a:solidFill>
                  </a:tcPr>
                </a:tc>
                <a:extLst>
                  <a:ext uri="{0D108BD9-81ED-4DB2-BD59-A6C34878D82A}">
                    <a16:rowId xmlns:a16="http://schemas.microsoft.com/office/drawing/2014/main" val="3592146412"/>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IR</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・Abbreviation for integrated resort</a:t>
                      </a:r>
                    </a:p>
                    <a:p>
                      <a:pPr algn="l" rtl="0" fontAlgn="ctr"/>
                      <a:r>
                        <a:rPr lang="en-us" sz="900" b="0" i="0" u="none" strike="noStrike" dirty="0">
                          <a:solidFill>
                            <a:schemeClr val="tx1"/>
                          </a:solidFill>
                          <a:effectLst/>
                          <a:latin typeface="+mn-lt"/>
                          <a:ea typeface="BIZ UDPゴシック" panose="020B0400000000000000" pitchFamily="50" charset="-128"/>
                        </a:rPr>
                        <a:t>・A complex of facilities consisting of those that contribute to the promotion of tourism, such as international conference centers, exhibition venues, attractions, visitor reception facilities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accommodation, established and operated collectively by private businesses, together with casino facilities</a:t>
                      </a:r>
                    </a:p>
                  </a:txBody>
                  <a:tcPr marL="45720" marR="45720" anchor="ctr">
                    <a:solidFill>
                      <a:schemeClr val="accent5">
                        <a:lumMod val="20000"/>
                        <a:lumOff val="80000"/>
                      </a:schemeClr>
                    </a:solidFill>
                  </a:tcPr>
                </a:tc>
                <a:extLst>
                  <a:ext uri="{0D108BD9-81ED-4DB2-BD59-A6C34878D82A}">
                    <a16:rowId xmlns:a16="http://schemas.microsoft.com/office/drawing/2014/main" val="1608331016"/>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IX</a:t>
                      </a:r>
                    </a:p>
                  </a:txBody>
                  <a:tcPr marL="45720" marR="45720" anchor="ctr">
                    <a:solidFill>
                      <a:schemeClr val="accent5">
                        <a:lumMod val="20000"/>
                        <a:lumOff val="80000"/>
                      </a:schemeClr>
                    </a:solidFill>
                  </a:tcPr>
                </a:tc>
                <a:tc>
                  <a:txBody>
                    <a:bodyPr/>
                    <a:lstStyle/>
                    <a:p>
                      <a:pPr algn="l" rtl="0" fontAlgn="ctr"/>
                      <a:r>
                        <a:rPr lang="en-us" altLang="ja-JP" sz="900" b="0" i="0" u="none" strike="noStrike" dirty="0">
                          <a:solidFill>
                            <a:schemeClr val="tx1"/>
                          </a:solidFill>
                          <a:effectLst/>
                          <a:latin typeface="+mn-lt"/>
                          <a:ea typeface="BIZ UDPゴシック" panose="020B0400000000000000" pitchFamily="50" charset="-128"/>
                        </a:rPr>
                        <a:t>Abbreviation </a:t>
                      </a:r>
                      <a:r>
                        <a:rPr lang="en-us" sz="900" b="0" i="0" u="none" strike="noStrike" dirty="0">
                          <a:solidFill>
                            <a:schemeClr val="tx1"/>
                          </a:solidFill>
                          <a:effectLst/>
                          <a:latin typeface="+mn-lt"/>
                          <a:ea typeface="BIZ UDPゴシック" panose="020B0400000000000000" pitchFamily="50" charset="-128"/>
                        </a:rPr>
                        <a:t>for internet exchange, which means an exchange point for internet traffic</a:t>
                      </a:r>
                    </a:p>
                  </a:txBody>
                  <a:tcPr marL="45720" marR="45720" anchor="ctr">
                    <a:solidFill>
                      <a:schemeClr val="accent5">
                        <a:lumMod val="20000"/>
                        <a:lumOff val="80000"/>
                      </a:schemeClr>
                    </a:solidFill>
                  </a:tcPr>
                </a:tc>
                <a:extLst>
                  <a:ext uri="{0D108BD9-81ED-4DB2-BD59-A6C34878D82A}">
                    <a16:rowId xmlns:a16="http://schemas.microsoft.com/office/drawing/2014/main" val="509863107"/>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Japan Health</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An international trade fair focusing on medicine and healthcare, held for the first time to coincide with the Expo 2025. It showcased the appeal and potential of Osaka’s life sciences field, featuring key hubs within the prefecture such as Saito, KENTO</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Nakanoshima Qross.</a:t>
                      </a:r>
                    </a:p>
                  </a:txBody>
                  <a:tcPr marL="45720" marR="45720" anchor="ctr">
                    <a:solidFill>
                      <a:schemeClr val="accent5">
                        <a:lumMod val="20000"/>
                        <a:lumOff val="80000"/>
                      </a:schemeClr>
                    </a:solidFill>
                  </a:tcPr>
                </a:tc>
                <a:extLst>
                  <a:ext uri="{0D108BD9-81ED-4DB2-BD59-A6C34878D82A}">
                    <a16:rowId xmlns:a16="http://schemas.microsoft.com/office/drawing/2014/main" val="1675650119"/>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MaaS</a:t>
                      </a:r>
                    </a:p>
                  </a:txBody>
                  <a:tcPr marL="45720" marR="45720" anchor="ctr">
                    <a:solidFill>
                      <a:schemeClr val="accent5">
                        <a:lumMod val="20000"/>
                        <a:lumOff val="80000"/>
                      </a:schemeClr>
                    </a:solidFill>
                  </a:tcPr>
                </a:tc>
                <a:tc>
                  <a:txBody>
                    <a:bodyPr/>
                    <a:lstStyle/>
                    <a:p>
                      <a:pPr algn="l" rtl="0" fontAlgn="ctr"/>
                      <a:r>
                        <a:rPr lang="en-us" altLang="ja-JP" sz="900" b="0" i="0" u="none" strike="noStrike" dirty="0">
                          <a:solidFill>
                            <a:schemeClr val="tx1"/>
                          </a:solidFill>
                          <a:effectLst/>
                          <a:latin typeface="+mn-lt"/>
                          <a:ea typeface="BIZ UDPゴシック" panose="020B0400000000000000" pitchFamily="50" charset="-128"/>
                        </a:rPr>
                        <a:t>Abbreviation </a:t>
                      </a:r>
                      <a:r>
                        <a:rPr lang="en-us" sz="900" b="0" i="0" u="none" strike="noStrike" dirty="0">
                          <a:solidFill>
                            <a:schemeClr val="tx1"/>
                          </a:solidFill>
                          <a:effectLst/>
                          <a:latin typeface="+mn-lt"/>
                          <a:ea typeface="BIZ UDPゴシック" panose="020B0400000000000000" pitchFamily="50" charset="-128"/>
                        </a:rPr>
                        <a:t>for Mobility as a Service, which is a unified service that allows users to search, book</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pay for the most suitable transport options, routes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points of interest, tailored to their diverse needs and available across all transport operators</a:t>
                      </a:r>
                    </a:p>
                  </a:txBody>
                  <a:tcPr marL="45720" marR="45720" anchor="ctr">
                    <a:solidFill>
                      <a:schemeClr val="accent5">
                        <a:lumMod val="20000"/>
                        <a:lumOff val="80000"/>
                      </a:schemeClr>
                    </a:solidFill>
                  </a:tcPr>
                </a:tc>
                <a:extLst>
                  <a:ext uri="{0D108BD9-81ED-4DB2-BD59-A6C34878D82A}">
                    <a16:rowId xmlns:a16="http://schemas.microsoft.com/office/drawing/2014/main" val="269316975"/>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MICE</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Acronym formed from the initial letters of “Meeting” (at companies), “Incentive Travel” (sponsored by companies as a part of reward and training trips), “Convention” (organized by international organizations, associations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academic societies), and “Exhibition/Event” (trade fairs and events), serving as a collective term for these business events</a:t>
                      </a:r>
                    </a:p>
                  </a:txBody>
                  <a:tcPr marL="45720" marR="45720" anchor="ctr">
                    <a:solidFill>
                      <a:schemeClr val="accent5">
                        <a:lumMod val="20000"/>
                        <a:lumOff val="80000"/>
                      </a:schemeClr>
                    </a:solidFill>
                  </a:tcPr>
                </a:tc>
                <a:extLst>
                  <a:ext uri="{0D108BD9-81ED-4DB2-BD59-A6C34878D82A}">
                    <a16:rowId xmlns:a16="http://schemas.microsoft.com/office/drawing/2014/main" val="3818597198"/>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my door OSAKA</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Osaka’s comprehensive administrative portal that utilize</a:t>
                      </a:r>
                      <a:r>
                        <a:rPr lang="en-US" sz="900" b="0" i="0" u="none" strike="noStrike" dirty="0">
                          <a:solidFill>
                            <a:schemeClr val="tx1"/>
                          </a:solidFill>
                          <a:effectLst/>
                          <a:latin typeface="+mn-lt"/>
                          <a:ea typeface="BIZ UDPゴシック" panose="020B0400000000000000" pitchFamily="50" charset="-128"/>
                        </a:rPr>
                        <a:t>s</a:t>
                      </a:r>
                      <a:r>
                        <a:rPr lang="en-us" sz="900" b="0" i="0" u="none" strike="noStrike" dirty="0">
                          <a:solidFill>
                            <a:schemeClr val="tx1"/>
                          </a:solidFill>
                          <a:effectLst/>
                          <a:latin typeface="+mn-lt"/>
                          <a:ea typeface="BIZ UDPゴシック" panose="020B0400000000000000" pitchFamily="50" charset="-128"/>
                        </a:rPr>
                        <a:t> ORDEN (Osaka Regional Data Exchange Network) to provide digital services across the entire prefecture that contribute to improving residents’ quality of life, thereby offering personalized information and online administrative procedures</a:t>
                      </a:r>
                    </a:p>
                  </a:txBody>
                  <a:tcPr marL="45720" marR="45720" anchor="ctr">
                    <a:solidFill>
                      <a:schemeClr val="accent5">
                        <a:lumMod val="20000"/>
                        <a:lumOff val="80000"/>
                      </a:schemeClr>
                    </a:solidFill>
                  </a:tcPr>
                </a:tc>
                <a:extLst>
                  <a:ext uri="{0D108BD9-81ED-4DB2-BD59-A6C34878D82A}">
                    <a16:rowId xmlns:a16="http://schemas.microsoft.com/office/drawing/2014/main" val="2645325648"/>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NITE</a:t>
                      </a:r>
                    </a:p>
                  </a:txBody>
                  <a:tcPr marL="45720" marR="45720" anchor="ctr">
                    <a:solidFill>
                      <a:schemeClr val="accent5">
                        <a:lumMod val="20000"/>
                        <a:lumOff val="80000"/>
                      </a:schemeClr>
                    </a:solidFill>
                  </a:tcPr>
                </a:tc>
                <a:tc>
                  <a:txBody>
                    <a:bodyPr/>
                    <a:lstStyle/>
                    <a:p>
                      <a:pPr algn="l" rtl="0" fontAlgn="ctr"/>
                      <a:r>
                        <a:rPr lang="en-us" altLang="ja-JP" sz="900" b="0" i="0" u="none" strike="noStrike" dirty="0">
                          <a:solidFill>
                            <a:schemeClr val="tx1"/>
                          </a:solidFill>
                          <a:effectLst/>
                          <a:latin typeface="+mn-lt"/>
                          <a:ea typeface="BIZ UDPゴシック" panose="020B0400000000000000" pitchFamily="50" charset="-128"/>
                        </a:rPr>
                        <a:t>Abbreviation </a:t>
                      </a:r>
                      <a:r>
                        <a:rPr lang="en-us" sz="900" b="0" i="0" u="none" strike="noStrike" dirty="0">
                          <a:solidFill>
                            <a:schemeClr val="tx1"/>
                          </a:solidFill>
                          <a:effectLst/>
                          <a:latin typeface="+mn-lt"/>
                          <a:ea typeface="BIZ UDPゴシック" panose="020B0400000000000000" pitchFamily="50" charset="-128"/>
                        </a:rPr>
                        <a:t>for National Institute of Technology and Evaluation, an official institution that carries out test</a:t>
                      </a:r>
                      <a:r>
                        <a:rPr lang="en-US" sz="900" b="0" i="0" u="none" strike="noStrike" dirty="0">
                          <a:solidFill>
                            <a:schemeClr val="tx1"/>
                          </a:solidFill>
                          <a:effectLst/>
                          <a:latin typeface="+mn-lt"/>
                          <a:ea typeface="BIZ UDPゴシック" panose="020B0400000000000000" pitchFamily="50" charset="-128"/>
                        </a:rPr>
                        <a:t>ing,</a:t>
                      </a:r>
                      <a:r>
                        <a:rPr lang="en-us" sz="900" b="0" i="0" u="none" strike="noStrike" dirty="0">
                          <a:solidFill>
                            <a:schemeClr val="tx1"/>
                          </a:solidFill>
                          <a:effectLst/>
                          <a:latin typeface="+mn-lt"/>
                          <a:ea typeface="BIZ UDPゴシック" panose="020B0400000000000000" pitchFamily="50" charset="-128"/>
                        </a:rPr>
                        <a:t> evaluation</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certification regarding industrial products, chemical substances, microorganisms, product safety</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assessment techniques</a:t>
                      </a:r>
                    </a:p>
                  </a:txBody>
                  <a:tcPr marL="45720" marR="45720" anchor="ctr">
                    <a:solidFill>
                      <a:schemeClr val="accent5">
                        <a:lumMod val="20000"/>
                        <a:lumOff val="80000"/>
                      </a:schemeClr>
                    </a:solidFill>
                  </a:tcPr>
                </a:tc>
                <a:extLst>
                  <a:ext uri="{0D108BD9-81ED-4DB2-BD59-A6C34878D82A}">
                    <a16:rowId xmlns:a16="http://schemas.microsoft.com/office/drawing/2014/main" val="2673573546"/>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NLAB</a:t>
                      </a:r>
                    </a:p>
                  </a:txBody>
                  <a:tcPr marL="45720" marR="45720" anchor="ctr">
                    <a:solidFill>
                      <a:schemeClr val="accent5">
                        <a:lumMod val="20000"/>
                        <a:lumOff val="80000"/>
                      </a:schemeClr>
                    </a:solidFill>
                  </a:tcPr>
                </a:tc>
                <a:tc>
                  <a:txBody>
                    <a:bodyPr/>
                    <a:lstStyle/>
                    <a:p>
                      <a:pPr algn="l" rtl="0" fontAlgn="ctr"/>
                      <a:r>
                        <a:rPr lang="en-us" altLang="ja-JP" sz="900" b="0" i="0" u="none" strike="noStrike" dirty="0">
                          <a:solidFill>
                            <a:schemeClr val="tx1"/>
                          </a:solidFill>
                          <a:effectLst/>
                          <a:latin typeface="+mn-lt"/>
                          <a:ea typeface="BIZ UDPゴシック" panose="020B0400000000000000" pitchFamily="50" charset="-128"/>
                        </a:rPr>
                        <a:t>Abbreviation </a:t>
                      </a:r>
                      <a:r>
                        <a:rPr lang="en-us" sz="900" b="0" i="0" u="none" strike="noStrike" dirty="0">
                          <a:solidFill>
                            <a:schemeClr val="tx1"/>
                          </a:solidFill>
                          <a:effectLst/>
                          <a:latin typeface="+mn-lt"/>
                          <a:ea typeface="BIZ UDPゴシック" panose="020B0400000000000000" pitchFamily="50" charset="-128"/>
                        </a:rPr>
                        <a:t>for National LABoratory for advanced energy storage technologies, which was established by NITE in Sakishima, Suminoe Ward, Osaka City, for the test</a:t>
                      </a:r>
                      <a:r>
                        <a:rPr lang="en-US" sz="900" b="0" i="0" u="none" strike="noStrike" dirty="0">
                          <a:solidFill>
                            <a:schemeClr val="tx1"/>
                          </a:solidFill>
                          <a:effectLst/>
                          <a:latin typeface="+mn-lt"/>
                          <a:ea typeface="BIZ UDPゴシック" panose="020B0400000000000000" pitchFamily="50" charset="-128"/>
                        </a:rPr>
                        <a:t>ing and</a:t>
                      </a:r>
                      <a:r>
                        <a:rPr lang="en-us" sz="900" b="0" i="0" u="none" strike="noStrike" dirty="0">
                          <a:solidFill>
                            <a:schemeClr val="tx1"/>
                          </a:solidFill>
                          <a:effectLst/>
                          <a:latin typeface="+mn-lt"/>
                          <a:ea typeface="BIZ UDPゴシック" panose="020B0400000000000000" pitchFamily="50" charset="-128"/>
                        </a:rPr>
                        <a:t> evaluation of large-scale batteries and large-scale energy storage systems</a:t>
                      </a:r>
                    </a:p>
                  </a:txBody>
                  <a:tcPr marL="45720" marR="45720" anchor="ctr">
                    <a:solidFill>
                      <a:schemeClr val="accent5">
                        <a:lumMod val="20000"/>
                        <a:lumOff val="80000"/>
                      </a:schemeClr>
                    </a:solidFill>
                  </a:tcPr>
                </a:tc>
                <a:extLst>
                  <a:ext uri="{0D108BD9-81ED-4DB2-BD59-A6C34878D82A}">
                    <a16:rowId xmlns:a16="http://schemas.microsoft.com/office/drawing/2014/main" val="199032170"/>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ORDEN</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t>
                      </a:r>
                      <a:r>
                        <a:rPr lang="en-us" altLang="ja-JP" sz="900" b="0" i="0" u="none" strike="noStrike" dirty="0">
                          <a:solidFill>
                            <a:schemeClr val="tx1"/>
                          </a:solidFill>
                          <a:effectLst/>
                          <a:latin typeface="+mn-lt"/>
                          <a:ea typeface="BIZ UDPゴシック" panose="020B0400000000000000" pitchFamily="50" charset="-128"/>
                        </a:rPr>
                        <a:t>Abbreviation </a:t>
                      </a:r>
                      <a:r>
                        <a:rPr lang="en-us" sz="900" b="0" i="0" u="none" strike="noStrike" dirty="0">
                          <a:solidFill>
                            <a:schemeClr val="tx1"/>
                          </a:solidFill>
                          <a:effectLst/>
                          <a:latin typeface="+mn-lt"/>
                          <a:ea typeface="BIZ UDPゴシック" panose="020B0400000000000000" pitchFamily="50" charset="-128"/>
                        </a:rPr>
                        <a:t>for Osaka Regional Data Exchange Network</a:t>
                      </a:r>
                      <a:br>
                        <a:rPr lang="ja-JP" altLang="en-US"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・It serves as a platform to promote the circulation and utilization of various public and private data and to create diverse services.</a:t>
                      </a:r>
                    </a:p>
                  </a:txBody>
                  <a:tcPr marL="45720" marR="45720" anchor="ctr">
                    <a:solidFill>
                      <a:schemeClr val="accent5">
                        <a:lumMod val="20000"/>
                        <a:lumOff val="80000"/>
                      </a:schemeClr>
                    </a:solidFill>
                  </a:tcPr>
                </a:tc>
                <a:extLst>
                  <a:ext uri="{0D108BD9-81ED-4DB2-BD59-A6C34878D82A}">
                    <a16:rowId xmlns:a16="http://schemas.microsoft.com/office/drawing/2014/main" val="2176053715"/>
                  </a:ext>
                </a:extLst>
              </a:tr>
            </a:tbl>
          </a:graphicData>
        </a:graphic>
      </p:graphicFrame>
      <p:sp>
        <p:nvSpPr>
          <p:cNvPr id="24" name="正方形/長方形 23">
            <a:extLst>
              <a:ext uri="{FF2B5EF4-FFF2-40B4-BE49-F238E27FC236}">
                <a16:creationId xmlns:a16="http://schemas.microsoft.com/office/drawing/2014/main" id="{AC8C608C-D80C-4643-9879-924328DA3E1D}"/>
              </a:ext>
            </a:extLst>
          </p:cNvPr>
          <p:cNvSpPr/>
          <p:nvPr/>
        </p:nvSpPr>
        <p:spPr>
          <a:xfrm>
            <a:off x="34788" y="46705"/>
            <a:ext cx="9906000" cy="400110"/>
          </a:xfrm>
          <a:prstGeom prst="rect">
            <a:avLst/>
          </a:prstGeom>
          <a:noFill/>
        </p:spPr>
        <p:txBody>
          <a:bodyPr wrap="square" rtlCol="0">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sz="2000" b="1" dirty="0">
                <a:solidFill>
                  <a:schemeClr val="bg1"/>
                </a:solidFill>
              </a:rPr>
              <a:t>Glossary (8)</a:t>
            </a:r>
            <a:endParaRPr kumimoji="1" lang="ja-JP" altLang="en-US" sz="2400" b="1" i="0" u="none" strike="noStrike" kern="1200" cap="none" spc="0" normalizeH="0" baseline="0" noProof="0" dirty="0">
              <a:ln>
                <a:noFill/>
              </a:ln>
              <a:solidFill>
                <a:schemeClr val="bg1"/>
              </a:solidFill>
              <a:effectLst/>
              <a:uLnTx/>
              <a:uFillTx/>
              <a:ea typeface="HGS創英角ｺﾞｼｯｸUB" panose="020B0900000000000000" pitchFamily="50" charset="-128"/>
              <a:cs typeface="+mn-cs"/>
            </a:endParaRPr>
          </a:p>
        </p:txBody>
      </p:sp>
      <p:sp>
        <p:nvSpPr>
          <p:cNvPr id="23" name="スライド番号プレースホルダー 3">
            <a:extLst>
              <a:ext uri="{FF2B5EF4-FFF2-40B4-BE49-F238E27FC236}">
                <a16:creationId xmlns:a16="http://schemas.microsoft.com/office/drawing/2014/main" id="{D0C86DC1-F112-4756-828E-DB6B189C2A5F}"/>
              </a:ext>
            </a:extLst>
          </p:cNvPr>
          <p:cNvSpPr>
            <a:spLocks noGrp="1"/>
          </p:cNvSpPr>
          <p:nvPr>
            <p:ph type="sldNum" sz="quarter" idx="12"/>
          </p:nvPr>
        </p:nvSpPr>
        <p:spPr>
          <a:xfrm>
            <a:off x="7677150" y="6492875"/>
            <a:ext cx="2228850" cy="365125"/>
          </a:xfrm>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ja-JP" altLang="en-US" sz="1200" b="0" i="0" u="none" strike="noStrike" kern="1200" cap="none" spc="0" normalizeH="0" baseline="0" noProof="0" smtClean="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87</a:t>
            </a:fld>
            <a:endParaRPr kumimoji="1" lang="ja-JP" altLang="en-US" sz="1200" b="0" i="0" u="none" strike="noStrike" kern="1200" cap="none" spc="0" normalizeH="0" baseline="0" noProof="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endParaRPr>
          </a:p>
        </p:txBody>
      </p:sp>
    </p:spTree>
    <p:extLst>
      <p:ext uri="{BB962C8B-B14F-4D97-AF65-F5344CB8AC3E}">
        <p14:creationId xmlns:p14="http://schemas.microsoft.com/office/powerpoint/2010/main" val="104494187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7">
            <a:extLst>
              <a:ext uri="{FF2B5EF4-FFF2-40B4-BE49-F238E27FC236}">
                <a16:creationId xmlns:a16="http://schemas.microsoft.com/office/drawing/2014/main" id="{1E02A8AC-0E1A-45D9-8B61-BA8F52BED21F}"/>
              </a:ext>
            </a:extLst>
          </p:cNvPr>
          <p:cNvGraphicFramePr>
            <a:graphicFrameLocks noGrp="1"/>
          </p:cNvGraphicFramePr>
          <p:nvPr/>
        </p:nvGraphicFramePr>
        <p:xfrm>
          <a:off x="201000" y="622321"/>
          <a:ext cx="9504000" cy="5494814"/>
        </p:xfrm>
        <a:graphic>
          <a:graphicData uri="http://schemas.openxmlformats.org/drawingml/2006/table">
            <a:tbl>
              <a:tblPr firstRow="1" bandRow="1">
                <a:tableStyleId>{5C22544A-7EE6-4342-B048-85BDC9FD1C3A}</a:tableStyleId>
              </a:tblPr>
              <a:tblGrid>
                <a:gridCol w="1602748">
                  <a:extLst>
                    <a:ext uri="{9D8B030D-6E8A-4147-A177-3AD203B41FA5}">
                      <a16:colId xmlns:a16="http://schemas.microsoft.com/office/drawing/2014/main" val="3786945068"/>
                    </a:ext>
                  </a:extLst>
                </a:gridCol>
                <a:gridCol w="7901252">
                  <a:extLst>
                    <a:ext uri="{9D8B030D-6E8A-4147-A177-3AD203B41FA5}">
                      <a16:colId xmlns:a16="http://schemas.microsoft.com/office/drawing/2014/main" val="1434758981"/>
                    </a:ext>
                  </a:extLst>
                </a:gridCol>
              </a:tblGrid>
              <a:tr h="374174">
                <a:tc>
                  <a:txBody>
                    <a:bodyPr/>
                    <a:lstStyle/>
                    <a:p>
                      <a:pPr algn="ctr" rtl="0"/>
                      <a:r>
                        <a:rPr lang="en-us" dirty="0"/>
                        <a:t>Term</a:t>
                      </a:r>
                    </a:p>
                  </a:txBody>
                  <a:tcPr marL="45720" marR="45720" anchor="ctr">
                    <a:solidFill>
                      <a:schemeClr val="accent5"/>
                    </a:solidFill>
                  </a:tcPr>
                </a:tc>
                <a:tc>
                  <a:txBody>
                    <a:bodyPr/>
                    <a:lstStyle/>
                    <a:p>
                      <a:pPr algn="ctr" rtl="0"/>
                      <a:r>
                        <a:rPr lang="en-us" dirty="0"/>
                        <a:t>Description</a:t>
                      </a:r>
                    </a:p>
                  </a:txBody>
                  <a:tcPr marL="45720" marR="45720" anchor="ctr">
                    <a:solidFill>
                      <a:schemeClr val="accent5"/>
                    </a:solidFill>
                  </a:tcPr>
                </a:tc>
                <a:extLst>
                  <a:ext uri="{0D108BD9-81ED-4DB2-BD59-A6C34878D82A}">
                    <a16:rowId xmlns:a16="http://schemas.microsoft.com/office/drawing/2014/main" val="291517179"/>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OSPF (Osaka Smart City Partners Forum)</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・This is a public-private partnership platform established in August 2020 in collaboration with Osaka Prefecture, 43 municipalities within the prefecture, businesses, universities, civic tech organizations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others, to serve as the driving force behind the realization of the “Osaka Model” smart city.</a:t>
                      </a:r>
                      <a:br>
                        <a:rPr lang="ja-JP" altLang="en-US"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・The forum has been working on the demonstration and implementation of ICT-based services to solve regional and social challenges faced by municipalities.</a:t>
                      </a:r>
                    </a:p>
                  </a:txBody>
                  <a:tcPr marL="45720" marR="45720" anchor="ctr">
                    <a:solidFill>
                      <a:schemeClr val="accent5">
                        <a:lumMod val="20000"/>
                        <a:lumOff val="80000"/>
                      </a:schemeClr>
                    </a:solidFill>
                  </a:tcPr>
                </a:tc>
                <a:extLst>
                  <a:ext uri="{0D108BD9-81ED-4DB2-BD59-A6C34878D82A}">
                    <a16:rowId xmlns:a16="http://schemas.microsoft.com/office/drawing/2014/main" val="379968448"/>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PFI</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PFI (Private Finance Initiative) is a business methodology based on the Act on Promotion of Private Finance Initiative that effectively and efficiently implements the design, construction, maintenance, and operation of public facilities, by utilizing private funds and managerial and technical capabilities, with the aim of improving citizen services while reducing total costs.</a:t>
                      </a:r>
                    </a:p>
                  </a:txBody>
                  <a:tcPr marL="45720" marR="45720" anchor="ctr">
                    <a:solidFill>
                      <a:schemeClr val="accent5">
                        <a:lumMod val="20000"/>
                        <a:lumOff val="80000"/>
                      </a:schemeClr>
                    </a:solidFill>
                  </a:tcPr>
                </a:tc>
                <a:extLst>
                  <a:ext uri="{0D108BD9-81ED-4DB2-BD59-A6C34878D82A}">
                    <a16:rowId xmlns:a16="http://schemas.microsoft.com/office/drawing/2014/main" val="840076049"/>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P-PFI</a:t>
                      </a:r>
                    </a:p>
                  </a:txBody>
                  <a:tcPr marL="45720" marR="45720" anchor="ctr">
                    <a:solidFill>
                      <a:schemeClr val="accent5">
                        <a:lumMod val="20000"/>
                        <a:lumOff val="80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900" b="0" i="0" u="none" strike="noStrike" dirty="0">
                          <a:solidFill>
                            <a:schemeClr val="tx1"/>
                          </a:solidFill>
                          <a:effectLst/>
                          <a:latin typeface="+mn-lt"/>
                          <a:ea typeface="BIZ UDPゴシック" panose="020B0400000000000000" pitchFamily="50" charset="-128"/>
                        </a:rPr>
                        <a:t>P-PFI (Park-Private Finance Initiative) is a</a:t>
                      </a:r>
                      <a:r>
                        <a:rPr lang="en-us" sz="900" b="0" i="0" u="none" strike="noStrike" dirty="0">
                          <a:solidFill>
                            <a:schemeClr val="tx1"/>
                          </a:solidFill>
                          <a:effectLst/>
                          <a:latin typeface="+mn-lt"/>
                          <a:ea typeface="BIZ UDPゴシック" panose="020B0400000000000000" pitchFamily="50" charset="-128"/>
                        </a:rPr>
                        <a:t> regulatory framework for public offerings, in which private businesses develop and operate revenue-generating facilities such as cafes and shops within a </a:t>
                      </a:r>
                      <a:r>
                        <a:rPr lang="en-US" sz="900" b="0" i="0" u="none" strike="noStrike" dirty="0">
                          <a:solidFill>
                            <a:schemeClr val="tx1"/>
                          </a:solidFill>
                          <a:effectLst/>
                          <a:latin typeface="+mn-lt"/>
                          <a:ea typeface="BIZ UDPゴシック" panose="020B0400000000000000" pitchFamily="50" charset="-128"/>
                        </a:rPr>
                        <a:t>park and</a:t>
                      </a:r>
                      <a:r>
                        <a:rPr lang="en-us" sz="900" b="0" i="0" u="none" strike="noStrike" dirty="0">
                          <a:solidFill>
                            <a:schemeClr val="tx1"/>
                          </a:solidFill>
                          <a:effectLst/>
                          <a:latin typeface="+mn-lt"/>
                          <a:ea typeface="BIZ UDPゴシック" panose="020B0400000000000000" pitchFamily="50" charset="-128"/>
                        </a:rPr>
                        <a:t> use the proceeds to comprehensively develop park facilities (specified park facilities) such as pathways and plazas.</a:t>
                      </a:r>
                    </a:p>
                  </a:txBody>
                  <a:tcPr marL="45720" marR="45720" anchor="ctr">
                    <a:solidFill>
                      <a:schemeClr val="accent5">
                        <a:lumMod val="20000"/>
                        <a:lumOff val="80000"/>
                      </a:schemeClr>
                    </a:solidFill>
                  </a:tcPr>
                </a:tc>
                <a:extLst>
                  <a:ext uri="{0D108BD9-81ED-4DB2-BD59-A6C34878D82A}">
                    <a16:rowId xmlns:a16="http://schemas.microsoft.com/office/drawing/2014/main" val="1618350421"/>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PHR</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Abbreviation for Personal Health Record, which means</a:t>
                      </a:r>
                      <a:r>
                        <a:rPr lang="en-US" sz="900" b="0" i="0" u="none" strike="noStrike" dirty="0">
                          <a:solidFill>
                            <a:schemeClr val="tx1"/>
                          </a:solidFill>
                          <a:effectLst/>
                          <a:latin typeface="+mn-lt"/>
                          <a:ea typeface="BIZ UDPゴシック" panose="020B0400000000000000" pitchFamily="50" charset="-128"/>
                        </a:rPr>
                        <a:t> an</a:t>
                      </a:r>
                      <a:r>
                        <a:rPr lang="en-us" sz="900" b="0" i="0" u="none" strike="noStrike" dirty="0">
                          <a:solidFill>
                            <a:schemeClr val="tx1"/>
                          </a:solidFill>
                          <a:effectLst/>
                          <a:latin typeface="+mn-lt"/>
                          <a:ea typeface="BIZ UDPゴシック" panose="020B0400000000000000" pitchFamily="50" charset="-128"/>
                        </a:rPr>
                        <a:t> individual’s lifelong health and medical information (including medical examination records, vaccination history, medication details, test results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other clinical information, as well as vital signs measured by the individual on a daily basis)</a:t>
                      </a:r>
                    </a:p>
                  </a:txBody>
                  <a:tcPr marL="45720" marR="45720" anchor="ctr">
                    <a:solidFill>
                      <a:schemeClr val="accent5">
                        <a:lumMod val="20000"/>
                        <a:lumOff val="80000"/>
                      </a:schemeClr>
                    </a:solidFill>
                  </a:tcPr>
                </a:tc>
                <a:extLst>
                  <a:ext uri="{0D108BD9-81ED-4DB2-BD59-A6C34878D82A}">
                    <a16:rowId xmlns:a16="http://schemas.microsoft.com/office/drawing/2014/main" val="94619220"/>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PMDA Kansai Branch</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・The Kansai Branch of the Pharmaceuticals and Medical Devices Agency, a public body that integrates three key functions, namely, providing relief for health damage caused by pharmaceuticals, reviewing for approvals, and implementing safety measures</a:t>
                      </a:r>
                      <a:br>
                        <a:rPr lang="ja-JP" altLang="en-US"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・Established in October 2013, it provides various advisory services ranging from the early stages of research and development of pharmaceuticals to the post-marketing phase.</a:t>
                      </a:r>
                      <a:br>
                        <a:rPr lang="ja-JP" altLang="en-US"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・It relocated from GRAND FRONT OSAKA to Nakanoshima Qross in December 2024.</a:t>
                      </a:r>
                    </a:p>
                  </a:txBody>
                  <a:tcPr marL="45720" marR="45720" anchor="ctr">
                    <a:solidFill>
                      <a:schemeClr val="accent5">
                        <a:lumMod val="20000"/>
                        <a:lumOff val="80000"/>
                      </a:schemeClr>
                    </a:solidFill>
                  </a:tcPr>
                </a:tc>
                <a:extLst>
                  <a:ext uri="{0D108BD9-81ED-4DB2-BD59-A6C34878D82A}">
                    <a16:rowId xmlns:a16="http://schemas.microsoft.com/office/drawing/2014/main" val="3592146412"/>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PPP</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Stands for Public Private Partnership, which aims to promote the efficient use of public funds and the streamlining of administrative processes by fostering collaboration between the public and private sectors in the construction, maintenance, and operation of public facilities, thereby utilizing the creativity and ingenuity of the private sector</a:t>
                      </a:r>
                    </a:p>
                  </a:txBody>
                  <a:tcPr marL="45720" marR="45720" anchor="ctr">
                    <a:solidFill>
                      <a:schemeClr val="accent5">
                        <a:lumMod val="20000"/>
                        <a:lumOff val="80000"/>
                      </a:schemeClr>
                    </a:solidFill>
                  </a:tcPr>
                </a:tc>
                <a:extLst>
                  <a:ext uri="{0D108BD9-81ED-4DB2-BD59-A6C34878D82A}">
                    <a16:rowId xmlns:a16="http://schemas.microsoft.com/office/drawing/2014/main" val="1608331016"/>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QoL</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Stands for Quality of Life which means the quality of each individual’s life and their quality of life from a social perspective</a:t>
                      </a:r>
                    </a:p>
                  </a:txBody>
                  <a:tcPr marL="45720" marR="45720" anchor="ctr">
                    <a:solidFill>
                      <a:schemeClr val="accent5">
                        <a:lumMod val="20000"/>
                        <a:lumOff val="80000"/>
                      </a:schemeClr>
                    </a:solidFill>
                  </a:tcPr>
                </a:tc>
                <a:extLst>
                  <a:ext uri="{0D108BD9-81ED-4DB2-BD59-A6C34878D82A}">
                    <a16:rowId xmlns:a16="http://schemas.microsoft.com/office/drawing/2014/main" val="509863107"/>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SDGs</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・The international goals set forth in the ‘2030 Agenda for Sustainable Development,’ adopted by the United Nations General Assembly in September 2015, which should be pursued jointly by developed and developing countries</a:t>
                      </a:r>
                      <a:br>
                        <a:rPr lang="en-US" altLang="ja-JP"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・With a view to ‘achieving a sustainable world where no one is left behind,’ 17 Sustainable Development Goals (SDGs) and 169 specific targets have been set to help achieve these goals.</a:t>
                      </a:r>
                    </a:p>
                  </a:txBody>
                  <a:tcPr marL="45720" marR="45720" anchor="ctr">
                    <a:solidFill>
                      <a:schemeClr val="accent5">
                        <a:lumMod val="20000"/>
                        <a:lumOff val="80000"/>
                      </a:schemeClr>
                    </a:solidFill>
                  </a:tcPr>
                </a:tc>
                <a:extLst>
                  <a:ext uri="{0D108BD9-81ED-4DB2-BD59-A6C34878D82A}">
                    <a16:rowId xmlns:a16="http://schemas.microsoft.com/office/drawing/2014/main" val="1675650119"/>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TDM</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Abbreviation for Transportation Demand Management, referring to initiatives aimed at alleviating traffic congestion by managing transport demand, specifically, by encouraging changes in transport behavior, such as adjusting transport origins or altering travel times and routes by rail and road users, thereby reducing traffic volumes and leveling out peak periods</a:t>
                      </a:r>
                    </a:p>
                  </a:txBody>
                  <a:tcPr marL="45720" marR="45720" anchor="ctr">
                    <a:solidFill>
                      <a:schemeClr val="accent5">
                        <a:lumMod val="20000"/>
                        <a:lumOff val="80000"/>
                      </a:schemeClr>
                    </a:solidFill>
                  </a:tcPr>
                </a:tc>
                <a:extLst>
                  <a:ext uri="{0D108BD9-81ED-4DB2-BD59-A6C34878D82A}">
                    <a16:rowId xmlns:a16="http://schemas.microsoft.com/office/drawing/2014/main" val="269316975"/>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UD (Universal Design)</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concept of designing cities and living environments in advance to ensure they are accessible to a diverse range of people, regardless of disability, age, gender, race</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or other factors</a:t>
                      </a:r>
                    </a:p>
                  </a:txBody>
                  <a:tcPr marL="45720" marR="45720" anchor="ctr">
                    <a:solidFill>
                      <a:schemeClr val="accent5">
                        <a:lumMod val="20000"/>
                        <a:lumOff val="80000"/>
                      </a:schemeClr>
                    </a:solidFill>
                  </a:tcPr>
                </a:tc>
                <a:extLst>
                  <a:ext uri="{0D108BD9-81ED-4DB2-BD59-A6C34878D82A}">
                    <a16:rowId xmlns:a16="http://schemas.microsoft.com/office/drawing/2014/main" val="3818597198"/>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UD Taxi</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Universal Design Taxi, which is a ‘new, accessible taxi’ designed to be easy for everyone to use, not only those in good health, but also elderly people with mobility issues, wheelchair users, parents with strollers, and pregnant women. It is a standard taxi that anyone can easily use, whether </a:t>
                      </a:r>
                      <a:r>
                        <a:rPr lang="en-US" sz="900" b="0" i="0" u="none" strike="noStrike" dirty="0">
                          <a:solidFill>
                            <a:schemeClr val="tx1"/>
                          </a:solidFill>
                          <a:effectLst/>
                          <a:latin typeface="+mn-lt"/>
                          <a:ea typeface="BIZ UDPゴシック" panose="020B0400000000000000" pitchFamily="50" charset="-128"/>
                        </a:rPr>
                        <a:t>hailed</a:t>
                      </a:r>
                      <a:r>
                        <a:rPr lang="en-us" sz="900" b="0" i="0" u="none" strike="noStrike" dirty="0">
                          <a:solidFill>
                            <a:schemeClr val="tx1"/>
                          </a:solidFill>
                          <a:effectLst/>
                          <a:latin typeface="+mn-lt"/>
                          <a:ea typeface="BIZ UDPゴシック" panose="020B0400000000000000" pitchFamily="50" charset="-128"/>
                        </a:rPr>
                        <a:t> </a:t>
                      </a:r>
                      <a:r>
                        <a:rPr lang="en-US" sz="900" b="0" i="0" u="none" strike="noStrike" dirty="0">
                          <a:solidFill>
                            <a:schemeClr val="tx1"/>
                          </a:solidFill>
                          <a:effectLst/>
                          <a:latin typeface="+mn-lt"/>
                          <a:ea typeface="BIZ UDPゴシック" panose="020B0400000000000000" pitchFamily="50" charset="-128"/>
                        </a:rPr>
                        <a:t>on</a:t>
                      </a:r>
                      <a:r>
                        <a:rPr lang="en-us" sz="900" b="0" i="0" u="none" strike="noStrike" dirty="0">
                          <a:solidFill>
                            <a:schemeClr val="tx1"/>
                          </a:solidFill>
                          <a:effectLst/>
                          <a:latin typeface="+mn-lt"/>
                          <a:ea typeface="BIZ UDPゴシック" panose="020B0400000000000000" pitchFamily="50" charset="-128"/>
                        </a:rPr>
                        <a:t> the street or </a:t>
                      </a:r>
                      <a:r>
                        <a:rPr lang="en-US" sz="900" b="0" i="0" u="none" strike="noStrike" dirty="0">
                          <a:solidFill>
                            <a:schemeClr val="tx1"/>
                          </a:solidFill>
                          <a:effectLst/>
                          <a:latin typeface="+mn-lt"/>
                          <a:ea typeface="BIZ UDPゴシック" panose="020B0400000000000000" pitchFamily="50" charset="-128"/>
                        </a:rPr>
                        <a:t>reserved</a:t>
                      </a:r>
                      <a:r>
                        <a:rPr lang="en-us" sz="900" b="0" i="0" u="none" strike="noStrike" dirty="0">
                          <a:solidFill>
                            <a:schemeClr val="tx1"/>
                          </a:solidFill>
                          <a:effectLst/>
                          <a:latin typeface="+mn-lt"/>
                          <a:ea typeface="BIZ UDPゴシック" panose="020B0400000000000000" pitchFamily="50" charset="-128"/>
                        </a:rPr>
                        <a:t>.</a:t>
                      </a:r>
                    </a:p>
                  </a:txBody>
                  <a:tcPr marL="45720" marR="45720" anchor="ctr">
                    <a:solidFill>
                      <a:schemeClr val="accent5">
                        <a:lumMod val="20000"/>
                        <a:lumOff val="80000"/>
                      </a:schemeClr>
                    </a:solidFill>
                  </a:tcPr>
                </a:tc>
                <a:extLst>
                  <a:ext uri="{0D108BD9-81ED-4DB2-BD59-A6C34878D82A}">
                    <a16:rowId xmlns:a16="http://schemas.microsoft.com/office/drawing/2014/main" val="2645325648"/>
                  </a:ext>
                </a:extLst>
              </a:tr>
            </a:tbl>
          </a:graphicData>
        </a:graphic>
      </p:graphicFrame>
      <p:sp>
        <p:nvSpPr>
          <p:cNvPr id="24" name="正方形/長方形 23">
            <a:extLst>
              <a:ext uri="{FF2B5EF4-FFF2-40B4-BE49-F238E27FC236}">
                <a16:creationId xmlns:a16="http://schemas.microsoft.com/office/drawing/2014/main" id="{AC8C608C-D80C-4643-9879-924328DA3E1D}"/>
              </a:ext>
            </a:extLst>
          </p:cNvPr>
          <p:cNvSpPr/>
          <p:nvPr/>
        </p:nvSpPr>
        <p:spPr>
          <a:xfrm>
            <a:off x="34788" y="46705"/>
            <a:ext cx="9906000" cy="400110"/>
          </a:xfrm>
          <a:prstGeom prst="rect">
            <a:avLst/>
          </a:prstGeom>
          <a:noFill/>
        </p:spPr>
        <p:txBody>
          <a:bodyPr wrap="square" rtlCol="0">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sz="2000" b="1" dirty="0">
                <a:solidFill>
                  <a:schemeClr val="bg1"/>
                </a:solidFill>
              </a:rPr>
              <a:t>Glossary (9)</a:t>
            </a:r>
            <a:endParaRPr kumimoji="1" lang="ja-JP" altLang="en-US" sz="2000" b="1" i="0" u="none" strike="noStrike" kern="1200" cap="none" spc="0" normalizeH="0" baseline="0" noProof="0" dirty="0">
              <a:ln>
                <a:noFill/>
              </a:ln>
              <a:solidFill>
                <a:schemeClr val="bg1"/>
              </a:solidFill>
              <a:effectLst/>
              <a:uLnTx/>
              <a:uFillTx/>
              <a:latin typeface="HGS創英角ｺﾞｼｯｸUB" panose="020B0900000000000000" pitchFamily="50" charset="-128"/>
              <a:ea typeface="HGS創英角ｺﾞｼｯｸUB" panose="020B0900000000000000" pitchFamily="50" charset="-128"/>
              <a:cs typeface="+mn-cs"/>
            </a:endParaRPr>
          </a:p>
        </p:txBody>
      </p:sp>
      <p:sp>
        <p:nvSpPr>
          <p:cNvPr id="23" name="スライド番号プレースホルダー 3">
            <a:extLst>
              <a:ext uri="{FF2B5EF4-FFF2-40B4-BE49-F238E27FC236}">
                <a16:creationId xmlns:a16="http://schemas.microsoft.com/office/drawing/2014/main" id="{D0C86DC1-F112-4756-828E-DB6B189C2A5F}"/>
              </a:ext>
            </a:extLst>
          </p:cNvPr>
          <p:cNvSpPr>
            <a:spLocks noGrp="1"/>
          </p:cNvSpPr>
          <p:nvPr>
            <p:ph type="sldNum" sz="quarter" idx="12"/>
          </p:nvPr>
        </p:nvSpPr>
        <p:spPr>
          <a:xfrm>
            <a:off x="7677150" y="6492875"/>
            <a:ext cx="2228850" cy="365125"/>
          </a:xfrm>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ja-JP" altLang="en-US" sz="1200" b="0" i="0" u="none" strike="noStrike" kern="1200" cap="none" spc="0" normalizeH="0" baseline="0" noProof="0" smtClean="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88</a:t>
            </a:fld>
            <a:endParaRPr kumimoji="1" lang="ja-JP" altLang="en-US" sz="1200" b="0" i="0" u="none" strike="noStrike" kern="1200" cap="none" spc="0" normalizeH="0" baseline="0" noProof="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endParaRPr>
          </a:p>
        </p:txBody>
      </p:sp>
    </p:spTree>
    <p:extLst>
      <p:ext uri="{BB962C8B-B14F-4D97-AF65-F5344CB8AC3E}">
        <p14:creationId xmlns:p14="http://schemas.microsoft.com/office/powerpoint/2010/main" val="646674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正方形/長方形 81">
            <a:extLst>
              <a:ext uri="{FF2B5EF4-FFF2-40B4-BE49-F238E27FC236}">
                <a16:creationId xmlns:a16="http://schemas.microsoft.com/office/drawing/2014/main" id="{41F56138-1F28-404C-B2A2-35959F91449E}"/>
              </a:ext>
            </a:extLst>
          </p:cNvPr>
          <p:cNvSpPr/>
          <p:nvPr/>
        </p:nvSpPr>
        <p:spPr>
          <a:xfrm>
            <a:off x="5255574" y="2527912"/>
            <a:ext cx="4458754" cy="421547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78" name="正方形/長方形 77">
            <a:extLst>
              <a:ext uri="{FF2B5EF4-FFF2-40B4-BE49-F238E27FC236}">
                <a16:creationId xmlns:a16="http://schemas.microsoft.com/office/drawing/2014/main" id="{B2370C9C-4834-4058-ABBB-19C54F58C360}"/>
              </a:ext>
            </a:extLst>
          </p:cNvPr>
          <p:cNvSpPr/>
          <p:nvPr/>
        </p:nvSpPr>
        <p:spPr>
          <a:xfrm>
            <a:off x="2808681" y="2141527"/>
            <a:ext cx="2213192" cy="3179209"/>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6" name="正方形/長方形 5">
            <a:extLst>
              <a:ext uri="{FF2B5EF4-FFF2-40B4-BE49-F238E27FC236}">
                <a16:creationId xmlns:a16="http://schemas.microsoft.com/office/drawing/2014/main" id="{42A9F409-94DE-434B-A49E-3793999671DC}"/>
              </a:ext>
            </a:extLst>
          </p:cNvPr>
          <p:cNvSpPr/>
          <p:nvPr/>
        </p:nvSpPr>
        <p:spPr>
          <a:xfrm>
            <a:off x="202416" y="2800114"/>
            <a:ext cx="2551500" cy="252062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3" name="テキスト ボックス 2">
            <a:extLst>
              <a:ext uri="{FF2B5EF4-FFF2-40B4-BE49-F238E27FC236}">
                <a16:creationId xmlns:a16="http://schemas.microsoft.com/office/drawing/2014/main" id="{3F850A5B-1ACE-4179-88DC-AA6A2EB7E35E}"/>
              </a:ext>
            </a:extLst>
          </p:cNvPr>
          <p:cNvSpPr txBox="1"/>
          <p:nvPr/>
        </p:nvSpPr>
        <p:spPr>
          <a:xfrm>
            <a:off x="0" y="52404"/>
            <a:ext cx="9906000" cy="461665"/>
          </a:xfrm>
          <a:prstGeom prst="rect">
            <a:avLst/>
          </a:prstGeom>
          <a:noFill/>
        </p:spPr>
        <p:txBody>
          <a:bodyPr wrap="square" rtlCol="0">
            <a:spAutoFit/>
          </a:bodyPr>
          <a:lstStyle>
            <a:defPPr>
              <a:defRPr lang="en-US"/>
            </a:defPPr>
            <a:lvl1pPr defTabSz="742950">
              <a:defRPr kumimoji="1" sz="2000">
                <a:solidFill>
                  <a:prstClr val="white"/>
                </a:solidFill>
                <a:latin typeface="HGS創英角ｺﾞｼｯｸUB" panose="020B0900000000000000" pitchFamily="50" charset="-128"/>
                <a:ea typeface="HGS創英角ｺﾞｼｯｸUB" panose="020B0900000000000000" pitchFamily="50" charset="-128"/>
              </a:defRPr>
            </a:lvl1pPr>
          </a:lstStyle>
          <a:p>
            <a:pPr rtl="0"/>
            <a:r>
              <a:rPr lang="en-US" sz="2400" b="1" noProof="0" dirty="0">
                <a:latin typeface="+mn-lt"/>
              </a:rPr>
              <a:t>3. (2) Current Status Based on Our Initiatives (Key Points)</a:t>
            </a:r>
          </a:p>
        </p:txBody>
      </p:sp>
      <p:sp>
        <p:nvSpPr>
          <p:cNvPr id="23" name="テキスト ボックス 22">
            <a:extLst>
              <a:ext uri="{FF2B5EF4-FFF2-40B4-BE49-F238E27FC236}">
                <a16:creationId xmlns:a16="http://schemas.microsoft.com/office/drawing/2014/main" id="{BD9CE614-DF9F-4C28-B35D-ABFA1246DE1A}"/>
              </a:ext>
            </a:extLst>
          </p:cNvPr>
          <p:cNvSpPr txBox="1"/>
          <p:nvPr/>
        </p:nvSpPr>
        <p:spPr>
          <a:xfrm>
            <a:off x="127743" y="637261"/>
            <a:ext cx="9650704" cy="854978"/>
          </a:xfrm>
          <a:prstGeom prst="rect">
            <a:avLst/>
          </a:prstGeom>
          <a:solidFill>
            <a:schemeClr val="bg1">
              <a:lumMod val="85000"/>
            </a:schemeClr>
          </a:solidFill>
        </p:spPr>
        <p:txBody>
          <a:bodyPr wrap="square" rtlCol="0">
            <a:spAutoFit/>
          </a:bodyPr>
          <a:lstStyle>
            <a:defPPr>
              <a:defRPr lang="en-US"/>
            </a:defPPr>
            <a:lvl1pPr marL="285750" marR="0" lvl="0" indent="-285750" fontAlgn="auto">
              <a:lnSpc>
                <a:spcPct val="120000"/>
              </a:lnSpc>
              <a:spcBef>
                <a:spcPts val="0"/>
              </a:spcBef>
              <a:spcAft>
                <a:spcPts val="0"/>
              </a:spcAft>
              <a:buClrTx/>
              <a:buSzTx/>
              <a:buFont typeface="BIZ UDPゴシック" panose="020B0400000000000000" pitchFamily="50" charset="-128"/>
              <a:buChar char="○"/>
              <a:tabLst/>
              <a:defRPr kumimoji="1" sz="1200" b="1" i="0" u="none" strike="noStrike" cap="none" spc="0" normalizeH="0" baseline="0">
                <a:ln>
                  <a:noFill/>
                </a:ln>
                <a:solidFill>
                  <a:prstClr val="black"/>
                </a:solidFill>
                <a:effectLst/>
                <a:uLnTx/>
                <a:uFillTx/>
                <a:latin typeface="BIZ UDPゴシック" panose="020B0400000000000000" pitchFamily="50" charset="-128"/>
                <a:ea typeface="BIZ UDPゴシック" panose="020B0400000000000000" pitchFamily="50" charset="-128"/>
              </a:defRPr>
            </a:lvl1pPr>
          </a:lstStyle>
          <a:p>
            <a:pPr rtl="0"/>
            <a:r>
              <a:rPr lang="en-US" sz="1050" noProof="0" dirty="0">
                <a:solidFill>
                  <a:schemeClr val="tx1"/>
                </a:solidFill>
                <a:latin typeface="+mn-lt"/>
              </a:rPr>
              <a:t>Transport infrastructure: The development of ring roads is eliminating missing links, while railway links to major transport hubs such as Shin-Osaka and the airports are being expanded. Kansai International Airport, a major international hub, is expanding its capacity and enhancing its functions</a:t>
            </a:r>
          </a:p>
          <a:p>
            <a:pPr rtl="0"/>
            <a:r>
              <a:rPr lang="en-US" sz="1050" noProof="0" dirty="0">
                <a:solidFill>
                  <a:schemeClr val="tx1"/>
                </a:solidFill>
                <a:latin typeface="+mn-lt"/>
              </a:rPr>
              <a:t>Digital infrastructure: Tokyo currently holds the advantage in terms of data centers. As Kansai has strengths in areas such as electricity, it is critical to leverage these strengths to promote the concentration of data centers going forward.</a:t>
            </a:r>
          </a:p>
        </p:txBody>
      </p:sp>
      <p:sp>
        <p:nvSpPr>
          <p:cNvPr id="39" name="テキスト ボックス 38">
            <a:extLst>
              <a:ext uri="{FF2B5EF4-FFF2-40B4-BE49-F238E27FC236}">
                <a16:creationId xmlns:a16="http://schemas.microsoft.com/office/drawing/2014/main" id="{878CFB4C-28BB-472A-9A7B-01AC8387190B}"/>
              </a:ext>
            </a:extLst>
          </p:cNvPr>
          <p:cNvSpPr txBox="1"/>
          <p:nvPr/>
        </p:nvSpPr>
        <p:spPr>
          <a:xfrm>
            <a:off x="2846694" y="2382057"/>
            <a:ext cx="2182512" cy="1107996"/>
          </a:xfrm>
          <a:prstGeom prst="rect">
            <a:avLst/>
          </a:prstGeom>
          <a:noFill/>
          <a:ln>
            <a:noFill/>
          </a:ln>
        </p:spPr>
        <p:txBody>
          <a:bodyPr wrap="square" lIns="146250" tIns="0" rIns="144000" bIns="0" rtlCol="0">
            <a:spAutoFit/>
          </a:bodyPr>
          <a:lstStyle>
            <a:defPPr>
              <a:defRPr lang="en-US"/>
            </a:defPPr>
            <a:lvl1pPr marL="232172" marR="0" lvl="0" indent="-232172" fontAlgn="auto">
              <a:spcBef>
                <a:spcPts val="0"/>
              </a:spcBef>
              <a:buClrTx/>
              <a:buSzTx/>
              <a:buFont typeface="Wingdings" panose="05000000000000000000" pitchFamily="2" charset="2"/>
              <a:buChar char="l"/>
              <a:tabLst/>
              <a:defRPr kumimoji="0" sz="1400" b="0" i="0" u="none" strike="noStrike" kern="100" cap="none" spc="0" normalizeH="0" baseline="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indent="0" rtl="0">
              <a:buNone/>
            </a:pPr>
            <a:r>
              <a:rPr lang="en-US" sz="800" b="1" noProof="0" dirty="0">
                <a:latin typeface="+mn-lt"/>
                <a:ea typeface="BIZ UDPゴシック" panose="020B0400000000000000" pitchFamily="50" charset="-128"/>
              </a:rPr>
              <a:t>Railway networks and related infrastructure are being developed with a view of “improving access to Shin-Osaka, the airports and World Heritage sites,” “strengthening connections among cities in the Keihanshin region,” “linking radial rail lines into a circular network” and “enhancing urban disaster prevention capabilities.”</a:t>
            </a:r>
          </a:p>
        </p:txBody>
      </p:sp>
      <p:sp>
        <p:nvSpPr>
          <p:cNvPr id="49" name="正方形/長方形 48">
            <a:extLst>
              <a:ext uri="{FF2B5EF4-FFF2-40B4-BE49-F238E27FC236}">
                <a16:creationId xmlns:a16="http://schemas.microsoft.com/office/drawing/2014/main" id="{AF8059E0-8672-45C6-B9F0-81BD876139CF}"/>
              </a:ext>
            </a:extLst>
          </p:cNvPr>
          <p:cNvSpPr/>
          <p:nvPr/>
        </p:nvSpPr>
        <p:spPr>
          <a:xfrm>
            <a:off x="124999" y="1811215"/>
            <a:ext cx="4972781" cy="4994381"/>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50" name="正方形/長方形 49">
            <a:extLst>
              <a:ext uri="{FF2B5EF4-FFF2-40B4-BE49-F238E27FC236}">
                <a16:creationId xmlns:a16="http://schemas.microsoft.com/office/drawing/2014/main" id="{51E5FC39-013D-412A-A956-262AFC85E433}"/>
              </a:ext>
            </a:extLst>
          </p:cNvPr>
          <p:cNvSpPr/>
          <p:nvPr/>
        </p:nvSpPr>
        <p:spPr>
          <a:xfrm>
            <a:off x="356711" y="1631800"/>
            <a:ext cx="2366897" cy="29329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600" b="1" noProof="0" dirty="0">
                <a:ea typeface="BIZ UDPゴシック" panose="020B0400000000000000" pitchFamily="50" charset="-128"/>
              </a:rPr>
              <a:t>Transport Infrastructure</a:t>
            </a:r>
          </a:p>
        </p:txBody>
      </p:sp>
      <p:sp>
        <p:nvSpPr>
          <p:cNvPr id="57" name="正方形/長方形 56">
            <a:extLst>
              <a:ext uri="{FF2B5EF4-FFF2-40B4-BE49-F238E27FC236}">
                <a16:creationId xmlns:a16="http://schemas.microsoft.com/office/drawing/2014/main" id="{AF3D09A0-2C86-4901-B578-DD0B57AF5CB1}"/>
              </a:ext>
            </a:extLst>
          </p:cNvPr>
          <p:cNvSpPr/>
          <p:nvPr/>
        </p:nvSpPr>
        <p:spPr>
          <a:xfrm>
            <a:off x="5190558" y="1810264"/>
            <a:ext cx="4587887" cy="4995332"/>
          </a:xfrm>
          <a:prstGeom prst="rect">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58" name="正方形/長方形 57">
            <a:extLst>
              <a:ext uri="{FF2B5EF4-FFF2-40B4-BE49-F238E27FC236}">
                <a16:creationId xmlns:a16="http://schemas.microsoft.com/office/drawing/2014/main" id="{DCFC5364-82EF-4E51-A8C8-505D3BD60381}"/>
              </a:ext>
            </a:extLst>
          </p:cNvPr>
          <p:cNvSpPr/>
          <p:nvPr/>
        </p:nvSpPr>
        <p:spPr>
          <a:xfrm>
            <a:off x="5401412" y="1631800"/>
            <a:ext cx="2121620" cy="29329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600" b="1" noProof="0" dirty="0">
                <a:ea typeface="BIZ UDPゴシック" panose="020B0400000000000000" pitchFamily="50" charset="-128"/>
              </a:rPr>
              <a:t>Digital Infrastructure</a:t>
            </a:r>
          </a:p>
        </p:txBody>
      </p:sp>
      <p:sp>
        <p:nvSpPr>
          <p:cNvPr id="80" name="正方形/長方形 79">
            <a:extLst>
              <a:ext uri="{FF2B5EF4-FFF2-40B4-BE49-F238E27FC236}">
                <a16:creationId xmlns:a16="http://schemas.microsoft.com/office/drawing/2014/main" id="{985203B6-2778-47DB-A297-66EE9864F838}"/>
              </a:ext>
            </a:extLst>
          </p:cNvPr>
          <p:cNvSpPr/>
          <p:nvPr/>
        </p:nvSpPr>
        <p:spPr>
          <a:xfrm>
            <a:off x="1190290" y="2994521"/>
            <a:ext cx="1473101" cy="12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63" name="テキスト ボックス 62">
            <a:extLst>
              <a:ext uri="{FF2B5EF4-FFF2-40B4-BE49-F238E27FC236}">
                <a16:creationId xmlns:a16="http://schemas.microsoft.com/office/drawing/2014/main" id="{08D90F43-46A6-403C-AD08-1497C01C3863}"/>
              </a:ext>
            </a:extLst>
          </p:cNvPr>
          <p:cNvSpPr txBox="1"/>
          <p:nvPr/>
        </p:nvSpPr>
        <p:spPr>
          <a:xfrm>
            <a:off x="247668" y="3037218"/>
            <a:ext cx="979483" cy="1323439"/>
          </a:xfrm>
          <a:prstGeom prst="rect">
            <a:avLst/>
          </a:prstGeom>
          <a:noFill/>
        </p:spPr>
        <p:txBody>
          <a:bodyPr wrap="square" rtlCol="0">
            <a:spAutoFit/>
          </a:bodyPr>
          <a:lstStyle/>
          <a:p>
            <a:pPr rtl="0"/>
            <a:r>
              <a:rPr lang="en-US" sz="800" b="1" noProof="0" dirty="0">
                <a:ea typeface="BIZ UDPゴシック" panose="020B0400000000000000" pitchFamily="50" charset="-128"/>
              </a:rPr>
              <a:t>Road improvements are being undertaken to eliminate missing links in the Osaka Urban Regeneration Loop Roads and to create a new national land axis.</a:t>
            </a:r>
          </a:p>
        </p:txBody>
      </p:sp>
      <p:sp>
        <p:nvSpPr>
          <p:cNvPr id="69" name="テキスト ボックス 68">
            <a:extLst>
              <a:ext uri="{FF2B5EF4-FFF2-40B4-BE49-F238E27FC236}">
                <a16:creationId xmlns:a16="http://schemas.microsoft.com/office/drawing/2014/main" id="{4E4A85D0-AE0F-4DF6-B8B7-D4244F315AA7}"/>
              </a:ext>
            </a:extLst>
          </p:cNvPr>
          <p:cNvSpPr txBox="1"/>
          <p:nvPr/>
        </p:nvSpPr>
        <p:spPr>
          <a:xfrm>
            <a:off x="5224125" y="1907854"/>
            <a:ext cx="4521653" cy="671018"/>
          </a:xfrm>
          <a:prstGeom prst="rect">
            <a:avLst/>
          </a:prstGeom>
          <a:noFill/>
        </p:spPr>
        <p:txBody>
          <a:bodyPr wrap="square" rtlCol="0">
            <a:spAutoFit/>
          </a:bodyPr>
          <a:lstStyle/>
          <a:p>
            <a:pPr marL="85725" indent="-85725" rtl="0">
              <a:lnSpc>
                <a:spcPts val="900"/>
              </a:lnSpc>
              <a:buFont typeface="Arial" panose="020B0604020202020204" pitchFamily="34" charset="0"/>
              <a:buChar char="•"/>
            </a:pPr>
            <a:r>
              <a:rPr lang="en-US" sz="900" b="1" noProof="0" dirty="0">
                <a:ea typeface="BIZ UDPゴシック" panose="020B0400000000000000" pitchFamily="50" charset="-128"/>
              </a:rPr>
              <a:t>Compared with other areas excluding Tokyo, Osaka boosts a well-developed digital infrastructure, providing an environment conducive to deploying next-generation digital services.</a:t>
            </a:r>
            <a:endParaRPr kumimoji="1" lang="en-US" sz="900" b="1" noProof="0" dirty="0">
              <a:ea typeface="BIZ UDPゴシック" panose="020B0400000000000000" pitchFamily="50" charset="-128"/>
            </a:endParaRPr>
          </a:p>
          <a:p>
            <a:pPr marL="85725" indent="-85725" rtl="0">
              <a:lnSpc>
                <a:spcPts val="900"/>
              </a:lnSpc>
              <a:buFont typeface="Arial" panose="020B0604020202020204" pitchFamily="34" charset="0"/>
              <a:buChar char="•"/>
            </a:pPr>
            <a:r>
              <a:rPr lang="en-US" sz="900" b="1" noProof="0" dirty="0">
                <a:ea typeface="BIZ UDPゴシック" panose="020B0400000000000000" pitchFamily="50" charset="-128"/>
              </a:rPr>
              <a:t>Furthermore, even compared with Tokyo, Osaka has a larger power supply capacity with lower electricity rates.</a:t>
            </a:r>
          </a:p>
        </p:txBody>
      </p:sp>
      <p:sp>
        <p:nvSpPr>
          <p:cNvPr id="70" name="正方形/長方形 69">
            <a:extLst>
              <a:ext uri="{FF2B5EF4-FFF2-40B4-BE49-F238E27FC236}">
                <a16:creationId xmlns:a16="http://schemas.microsoft.com/office/drawing/2014/main" id="{5300B370-2136-459C-9AB6-F5E5BFD02D90}"/>
              </a:ext>
            </a:extLst>
          </p:cNvPr>
          <p:cNvSpPr/>
          <p:nvPr/>
        </p:nvSpPr>
        <p:spPr>
          <a:xfrm>
            <a:off x="-56260" y="2814617"/>
            <a:ext cx="1083441" cy="29329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200" b="1" noProof="0" dirty="0">
                <a:solidFill>
                  <a:schemeClr val="tx1"/>
                </a:solidFill>
                <a:ea typeface="BIZ UDPゴシック" panose="020B0400000000000000" pitchFamily="50" charset="-128"/>
              </a:rPr>
              <a:t>Road</a:t>
            </a:r>
          </a:p>
        </p:txBody>
      </p:sp>
      <p:sp>
        <p:nvSpPr>
          <p:cNvPr id="71" name="テキスト ボックス 70">
            <a:extLst>
              <a:ext uri="{FF2B5EF4-FFF2-40B4-BE49-F238E27FC236}">
                <a16:creationId xmlns:a16="http://schemas.microsoft.com/office/drawing/2014/main" id="{5EFB699D-8064-4983-8F9A-11BF89057A8E}"/>
              </a:ext>
            </a:extLst>
          </p:cNvPr>
          <p:cNvSpPr txBox="1"/>
          <p:nvPr/>
        </p:nvSpPr>
        <p:spPr>
          <a:xfrm>
            <a:off x="219378" y="1917078"/>
            <a:ext cx="2494925" cy="923330"/>
          </a:xfrm>
          <a:prstGeom prst="rect">
            <a:avLst/>
          </a:prstGeom>
          <a:noFill/>
        </p:spPr>
        <p:txBody>
          <a:bodyPr wrap="square" rtlCol="0">
            <a:spAutoFit/>
          </a:bodyPr>
          <a:lstStyle/>
          <a:p>
            <a:pPr marL="85725" indent="-85725" rtl="0">
              <a:buFont typeface="Arial" panose="020B0604020202020204" pitchFamily="34" charset="0"/>
              <a:buChar char="•"/>
            </a:pPr>
            <a:r>
              <a:rPr lang="en-US" sz="900" b="1" noProof="0" dirty="0">
                <a:ea typeface="BIZ UDPゴシック" panose="020B0400000000000000" pitchFamily="50" charset="-128"/>
              </a:rPr>
              <a:t>The transport network supporting economic activities, such as expressways and railways, and wide-area urban infrastructure, such as airports, are well-developed in Osaka Prefecture. The development is still underway to further improve convenience.</a:t>
            </a:r>
          </a:p>
        </p:txBody>
      </p:sp>
      <p:sp>
        <p:nvSpPr>
          <p:cNvPr id="73" name="正方形/長方形 72">
            <a:extLst>
              <a:ext uri="{FF2B5EF4-FFF2-40B4-BE49-F238E27FC236}">
                <a16:creationId xmlns:a16="http://schemas.microsoft.com/office/drawing/2014/main" id="{62C50AE9-285B-44DF-B700-1F5AB1730C4A}"/>
              </a:ext>
            </a:extLst>
          </p:cNvPr>
          <p:cNvSpPr/>
          <p:nvPr/>
        </p:nvSpPr>
        <p:spPr>
          <a:xfrm>
            <a:off x="3397804" y="2141528"/>
            <a:ext cx="1034947" cy="29329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200" b="1" noProof="0" dirty="0">
                <a:solidFill>
                  <a:schemeClr val="tx1"/>
                </a:solidFill>
                <a:ea typeface="BIZ UDPゴシック" panose="020B0400000000000000" pitchFamily="50" charset="-128"/>
              </a:rPr>
              <a:t>Railway </a:t>
            </a:r>
          </a:p>
        </p:txBody>
      </p:sp>
      <p:sp>
        <p:nvSpPr>
          <p:cNvPr id="81" name="正方形/長方形 80">
            <a:extLst>
              <a:ext uri="{FF2B5EF4-FFF2-40B4-BE49-F238E27FC236}">
                <a16:creationId xmlns:a16="http://schemas.microsoft.com/office/drawing/2014/main" id="{E9CB1670-F86B-436A-B696-E31FE614ADB8}"/>
              </a:ext>
            </a:extLst>
          </p:cNvPr>
          <p:cNvSpPr/>
          <p:nvPr/>
        </p:nvSpPr>
        <p:spPr>
          <a:xfrm>
            <a:off x="202416" y="5372914"/>
            <a:ext cx="4824000" cy="137047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74" name="正方形/長方形 73">
            <a:extLst>
              <a:ext uri="{FF2B5EF4-FFF2-40B4-BE49-F238E27FC236}">
                <a16:creationId xmlns:a16="http://schemas.microsoft.com/office/drawing/2014/main" id="{EE334133-63B1-41F4-B1D2-F1A500519F43}"/>
              </a:ext>
            </a:extLst>
          </p:cNvPr>
          <p:cNvSpPr/>
          <p:nvPr/>
        </p:nvSpPr>
        <p:spPr>
          <a:xfrm>
            <a:off x="176531" y="5342354"/>
            <a:ext cx="1927384" cy="29329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000" b="1" noProof="0" dirty="0">
                <a:solidFill>
                  <a:schemeClr val="tx1"/>
                </a:solidFill>
                <a:ea typeface="BIZ UDPゴシック" panose="020B0400000000000000" pitchFamily="50" charset="-128"/>
              </a:rPr>
              <a:t>Airport (Kansai International)</a:t>
            </a:r>
          </a:p>
        </p:txBody>
      </p:sp>
      <p:sp>
        <p:nvSpPr>
          <p:cNvPr id="76" name="テキスト ボックス 75">
            <a:extLst>
              <a:ext uri="{FF2B5EF4-FFF2-40B4-BE49-F238E27FC236}">
                <a16:creationId xmlns:a16="http://schemas.microsoft.com/office/drawing/2014/main" id="{C9C40B54-F94B-424D-826D-4F2EE6CB3AC1}"/>
              </a:ext>
            </a:extLst>
          </p:cNvPr>
          <p:cNvSpPr txBox="1"/>
          <p:nvPr/>
        </p:nvSpPr>
        <p:spPr>
          <a:xfrm>
            <a:off x="279581" y="5521001"/>
            <a:ext cx="4148280" cy="338554"/>
          </a:xfrm>
          <a:prstGeom prst="rect">
            <a:avLst/>
          </a:prstGeom>
          <a:noFill/>
        </p:spPr>
        <p:txBody>
          <a:bodyPr wrap="square" rtlCol="0">
            <a:spAutoFit/>
          </a:bodyPr>
          <a:lstStyle/>
          <a:p>
            <a:pPr marR="0" lvl="0" algn="l" defTabSz="959937" rtl="0" eaLnBrk="1" fontAlgn="auto" latinLnBrk="0" hangingPunct="1">
              <a:lnSpc>
                <a:spcPct val="100000"/>
              </a:lnSpc>
              <a:spcBef>
                <a:spcPts val="0"/>
              </a:spcBef>
              <a:spcAft>
                <a:spcPts val="0"/>
              </a:spcAft>
              <a:buClrTx/>
              <a:buSzTx/>
              <a:tabLst/>
              <a:defRPr/>
            </a:pPr>
            <a:r>
              <a:rPr lang="en-US" sz="800" b="1" noProof="0" dirty="0">
                <a:solidFill>
                  <a:prstClr val="black"/>
                </a:solidFill>
                <a:ea typeface="BIZ UDPゴシック" panose="020B0400000000000000" pitchFamily="50" charset="-128"/>
              </a:rPr>
              <a:t>In preparation for future growth in air traffic demand at Kansai International Airport, capacity expansion and large-scale renovations are underway.</a:t>
            </a:r>
            <a:endParaRPr kumimoji="1" lang="en-US" sz="800" b="1" noProof="0" dirty="0">
              <a:solidFill>
                <a:prstClr val="black"/>
              </a:solidFill>
              <a:ea typeface="BIZ UDPゴシック" panose="020B0400000000000000" pitchFamily="50" charset="-128"/>
            </a:endParaRPr>
          </a:p>
        </p:txBody>
      </p:sp>
      <p:sp>
        <p:nvSpPr>
          <p:cNvPr id="77" name="テキスト ボックス 76">
            <a:extLst>
              <a:ext uri="{FF2B5EF4-FFF2-40B4-BE49-F238E27FC236}">
                <a16:creationId xmlns:a16="http://schemas.microsoft.com/office/drawing/2014/main" id="{E95CF62D-299D-4BE8-9084-6DDFD471DC8C}"/>
              </a:ext>
            </a:extLst>
          </p:cNvPr>
          <p:cNvSpPr txBox="1"/>
          <p:nvPr/>
        </p:nvSpPr>
        <p:spPr>
          <a:xfrm>
            <a:off x="238167" y="5821089"/>
            <a:ext cx="4754597" cy="914481"/>
          </a:xfrm>
          <a:prstGeom prst="rect">
            <a:avLst/>
          </a:prstGeom>
          <a:solidFill>
            <a:schemeClr val="bg2"/>
          </a:solidFill>
        </p:spPr>
        <p:txBody>
          <a:bodyPr wrap="square" rtlCol="0">
            <a:spAutoFit/>
          </a:bodyPr>
          <a:lstStyle/>
          <a:p>
            <a:pPr marL="92075" indent="-92075" rtl="0">
              <a:lnSpc>
                <a:spcPts val="800"/>
              </a:lnSpc>
              <a:buFont typeface="Wingdings" panose="05000000000000000000" pitchFamily="2" charset="2"/>
              <a:buChar char="l"/>
            </a:pPr>
            <a:r>
              <a:rPr lang="en-US" sz="800" b="1" i="0" strike="noStrike" kern="1200" cap="none" spc="0" normalizeH="0" noProof="0" dirty="0">
                <a:ln>
                  <a:noFill/>
                </a:ln>
                <a:solidFill>
                  <a:prstClr val="black"/>
                </a:solidFill>
                <a:effectLst/>
                <a:uLnTx/>
                <a:uFillTx/>
                <a:ea typeface="BIZ UDPゴシック" panose="020B0400000000000000" pitchFamily="50" charset="-128"/>
              </a:rPr>
              <a:t>Timeline: </a:t>
            </a:r>
            <a:r>
              <a:rPr lang="en-US" sz="800" i="0" strike="noStrike" kern="1200" cap="none" spc="0" normalizeH="0" noProof="0" dirty="0">
                <a:ln>
                  <a:noFill/>
                </a:ln>
                <a:solidFill>
                  <a:prstClr val="black"/>
                </a:solidFill>
                <a:effectLst/>
                <a:uLnTx/>
                <a:uFillTx/>
                <a:ea typeface="BIZ UDPゴシック" panose="020B0400000000000000" pitchFamily="50" charset="-128"/>
              </a:rPr>
              <a:t>Concessions started at Kansai and Itami airports in 2016 and integrated operations for the three Kansai airports, including Kobe Airport started in 2018.</a:t>
            </a:r>
            <a:endParaRPr kumimoji="1" lang="en-US" sz="800" i="0" strike="noStrike" kern="1200" cap="none" spc="0" normalizeH="0" baseline="0" noProof="0" dirty="0">
              <a:ln>
                <a:noFill/>
              </a:ln>
              <a:solidFill>
                <a:prstClr val="black"/>
              </a:solidFill>
              <a:effectLst/>
              <a:uLnTx/>
              <a:uFillTx/>
              <a:ea typeface="BIZ UDPゴシック" panose="020B0400000000000000" pitchFamily="50" charset="-128"/>
            </a:endParaRPr>
          </a:p>
          <a:p>
            <a:pPr marL="92075" indent="-92075" rtl="0">
              <a:lnSpc>
                <a:spcPts val="800"/>
              </a:lnSpc>
              <a:buFont typeface="Wingdings" panose="05000000000000000000" pitchFamily="2" charset="2"/>
              <a:buChar char="l"/>
            </a:pPr>
            <a:r>
              <a:rPr lang="en-US" sz="800" b="1" i="0" strike="noStrike" kern="1200" cap="none" spc="0" normalizeH="0" noProof="0" dirty="0">
                <a:ln>
                  <a:noFill/>
                </a:ln>
                <a:solidFill>
                  <a:prstClr val="black"/>
                </a:solidFill>
                <a:effectLst/>
                <a:uLnTx/>
                <a:uFillTx/>
                <a:ea typeface="BIZ UDPゴシック" panose="020B0400000000000000" pitchFamily="50" charset="-128"/>
              </a:rPr>
              <a:t>Growth target: </a:t>
            </a:r>
            <a:r>
              <a:rPr lang="en-US" sz="800" i="0" strike="noStrike" kern="1200" cap="none" spc="0" normalizeH="0" noProof="0" dirty="0">
                <a:ln>
                  <a:noFill/>
                </a:ln>
                <a:solidFill>
                  <a:prstClr val="black"/>
                </a:solidFill>
                <a:effectLst/>
                <a:uLnTx/>
                <a:uFillTx/>
                <a:ea typeface="BIZ UDPゴシック" panose="020B0400000000000000" pitchFamily="50" charset="-128"/>
              </a:rPr>
              <a:t>Aiming for </a:t>
            </a:r>
            <a:r>
              <a:rPr lang="en-US" sz="800" b="1" i="0" u="sng" strike="noStrike" kern="1200" cap="none" spc="0" normalizeH="0" noProof="0" dirty="0">
                <a:ln>
                  <a:noFill/>
                </a:ln>
                <a:solidFill>
                  <a:prstClr val="black"/>
                </a:solidFill>
                <a:effectLst/>
                <a:uLnTx/>
                <a:uFillTx/>
                <a:ea typeface="BIZ UDPゴシック" panose="020B0400000000000000" pitchFamily="50" charset="-128"/>
              </a:rPr>
              <a:t>300,000 takeoffs and landings per year</a:t>
            </a:r>
            <a:r>
              <a:rPr lang="en-US" sz="800" noProof="0" dirty="0">
                <a:solidFill>
                  <a:prstClr val="black"/>
                </a:solidFill>
                <a:ea typeface="BIZ UDPゴシック" panose="020B0400000000000000" pitchFamily="50" charset="-128"/>
              </a:rPr>
              <a:t> </a:t>
            </a:r>
            <a:r>
              <a:rPr lang="en-US" sz="800" i="0" strike="noStrike" kern="1200" cap="none" spc="0" normalizeH="0" noProof="0" dirty="0">
                <a:ln>
                  <a:noFill/>
                </a:ln>
                <a:solidFill>
                  <a:prstClr val="black"/>
                </a:solidFill>
                <a:effectLst/>
                <a:uLnTx/>
                <a:uFillTx/>
                <a:ea typeface="BIZ UDPゴシック" panose="020B0400000000000000" pitchFamily="50" charset="-128"/>
              </a:rPr>
              <a:t>by the early 2030s.</a:t>
            </a:r>
            <a:endParaRPr kumimoji="1" lang="en-US" sz="800" b="1" i="0" u="sng" strike="noStrike" kern="1200" cap="none" spc="-50" normalizeH="0" baseline="0" noProof="0" dirty="0">
              <a:ln>
                <a:noFill/>
              </a:ln>
              <a:solidFill>
                <a:prstClr val="black"/>
              </a:solidFill>
              <a:effectLst/>
              <a:uLnTx/>
              <a:uFillTx/>
              <a:ea typeface="BIZ UDPゴシック" panose="020B0400000000000000" pitchFamily="50" charset="-128"/>
            </a:endParaRPr>
          </a:p>
          <a:p>
            <a:pPr marL="92075" indent="-92075" rtl="0">
              <a:lnSpc>
                <a:spcPts val="800"/>
              </a:lnSpc>
              <a:buFont typeface="Wingdings" panose="05000000000000000000" pitchFamily="2" charset="2"/>
              <a:buChar char="l"/>
            </a:pPr>
            <a:r>
              <a:rPr lang="en-US" sz="800" b="1" i="0" strike="noStrike" kern="1200" cap="none" spc="0" normalizeH="0" noProof="0" dirty="0">
                <a:ln>
                  <a:noFill/>
                </a:ln>
                <a:solidFill>
                  <a:prstClr val="black"/>
                </a:solidFill>
                <a:effectLst/>
                <a:uLnTx/>
                <a:uFillTx/>
                <a:ea typeface="BIZ UDPゴシック" panose="020B0400000000000000" pitchFamily="50" charset="-128"/>
              </a:rPr>
              <a:t>Capacity extension:</a:t>
            </a:r>
            <a:endParaRPr kumimoji="1" lang="en-US" sz="800" i="0" strike="noStrike" kern="1200" cap="none" spc="0" normalizeH="0" baseline="0" noProof="0" dirty="0">
              <a:ln>
                <a:noFill/>
              </a:ln>
              <a:solidFill>
                <a:prstClr val="black"/>
              </a:solidFill>
              <a:effectLst/>
              <a:uLnTx/>
              <a:uFillTx/>
              <a:ea typeface="BIZ UDPゴシック" panose="020B0400000000000000" pitchFamily="50" charset="-128"/>
            </a:endParaRPr>
          </a:p>
          <a:p>
            <a:pPr marL="92075" indent="-92075" rtl="0">
              <a:lnSpc>
                <a:spcPts val="800"/>
              </a:lnSpc>
              <a:buFont typeface="Wingdings" panose="05000000000000000000" pitchFamily="2" charset="2"/>
              <a:buChar char="l"/>
            </a:pPr>
            <a:r>
              <a:rPr lang="en-US" sz="800" b="1" i="0" u="sng" strike="noStrike" kern="1200" cap="none" spc="0" normalizeH="0" noProof="0" dirty="0">
                <a:ln>
                  <a:noFill/>
                </a:ln>
                <a:solidFill>
                  <a:prstClr val="black"/>
                </a:solidFill>
                <a:effectLst/>
                <a:uLnTx/>
                <a:uFillTx/>
                <a:ea typeface="BIZ UDPゴシック" panose="020B0400000000000000" pitchFamily="50" charset="-128"/>
              </a:rPr>
              <a:t>New flight paths were introduced, enabling an aircraft handling capacity of 60 flights per hour</a:t>
            </a:r>
            <a:r>
              <a:rPr lang="en-US" sz="800" b="1" u="sng" noProof="0" dirty="0">
                <a:solidFill>
                  <a:prstClr val="black"/>
                </a:solidFill>
                <a:ea typeface="BIZ UDPゴシック" panose="020B0400000000000000" pitchFamily="50" charset="-128"/>
              </a:rPr>
              <a:t> (March 2025)</a:t>
            </a:r>
            <a:endParaRPr kumimoji="1" lang="en-US" sz="800" i="0" strike="noStrike" kern="1200" cap="none" spc="0" normalizeH="0" baseline="0" noProof="0" dirty="0">
              <a:ln>
                <a:noFill/>
              </a:ln>
              <a:solidFill>
                <a:prstClr val="black"/>
              </a:solidFill>
              <a:effectLst/>
              <a:uLnTx/>
              <a:uFillTx/>
              <a:ea typeface="BIZ UDPゴシック" panose="020B0400000000000000" pitchFamily="50" charset="-128"/>
            </a:endParaRPr>
          </a:p>
          <a:p>
            <a:pPr marL="92075" indent="-92075" rtl="0">
              <a:lnSpc>
                <a:spcPts val="800"/>
              </a:lnSpc>
              <a:buFont typeface="Wingdings" panose="05000000000000000000" pitchFamily="2" charset="2"/>
              <a:buChar char="l"/>
            </a:pPr>
            <a:r>
              <a:rPr lang="en-US" sz="800" b="1" i="0" strike="noStrike" kern="1200" cap="none" spc="0" normalizeH="0" noProof="0" dirty="0">
                <a:ln>
                  <a:noFill/>
                </a:ln>
                <a:solidFill>
                  <a:prstClr val="black"/>
                </a:solidFill>
                <a:effectLst/>
                <a:uLnTx/>
                <a:uFillTx/>
                <a:ea typeface="BIZ UDPゴシック" panose="020B0400000000000000" pitchFamily="50" charset="-128"/>
              </a:rPr>
              <a:t>Refurbishment of terminals:</a:t>
            </a:r>
            <a:br>
              <a:rPr kumimoji="1" lang="en-US" sz="800" noProof="0" dirty="0">
                <a:solidFill>
                  <a:prstClr val="black"/>
                </a:solidFill>
                <a:ea typeface="BIZ UDPゴシック" panose="020B0400000000000000" pitchFamily="50" charset="-128"/>
              </a:rPr>
            </a:br>
            <a:r>
              <a:rPr lang="en-US" sz="800" b="1" i="0" strike="noStrike" kern="1200" cap="none" spc="0" normalizeH="0" noProof="0" dirty="0">
                <a:ln>
                  <a:noFill/>
                </a:ln>
                <a:solidFill>
                  <a:prstClr val="black"/>
                </a:solidFill>
                <a:effectLst/>
                <a:uLnTx/>
                <a:uFillTx/>
                <a:ea typeface="BIZ UDPゴシック" panose="020B0400000000000000" pitchFamily="50" charset="-128"/>
              </a:rPr>
              <a:t>[Terminal 1] </a:t>
            </a:r>
            <a:r>
              <a:rPr lang="en-US" sz="800" b="1" i="0" u="sng" strike="noStrike" kern="1200" cap="none" spc="0" normalizeH="0" noProof="0" dirty="0">
                <a:ln>
                  <a:noFill/>
                </a:ln>
                <a:solidFill>
                  <a:prstClr val="black"/>
                </a:solidFill>
                <a:effectLst/>
                <a:uLnTx/>
                <a:uFillTx/>
                <a:ea typeface="BIZ UDPゴシック" panose="020B0400000000000000" pitchFamily="50" charset="-128"/>
              </a:rPr>
              <a:t>Grand opening in March 2025</a:t>
            </a:r>
            <a:r>
              <a:rPr lang="en-US" sz="800" b="1" i="0" strike="noStrike" kern="1200" cap="none" spc="0" normalizeH="0" noProof="0" dirty="0">
                <a:ln>
                  <a:noFill/>
                </a:ln>
                <a:solidFill>
                  <a:prstClr val="black"/>
                </a:solidFill>
                <a:effectLst/>
                <a:uLnTx/>
                <a:uFillTx/>
                <a:ea typeface="BIZ UDPゴシック" panose="020B0400000000000000" pitchFamily="50" charset="-128"/>
              </a:rPr>
              <a:t>; [Terminal 2 (Domestic)] </a:t>
            </a:r>
            <a:r>
              <a:rPr lang="en-US" sz="800" b="1" i="0" u="sng" strike="noStrike" kern="1200" cap="none" spc="0" normalizeH="0" noProof="0" dirty="0">
                <a:ln>
                  <a:noFill/>
                </a:ln>
                <a:solidFill>
                  <a:prstClr val="black"/>
                </a:solidFill>
                <a:effectLst/>
                <a:uLnTx/>
                <a:uFillTx/>
                <a:ea typeface="BIZ UDPゴシック" panose="020B0400000000000000" pitchFamily="50" charset="-128"/>
              </a:rPr>
              <a:t>Scheduled to open around spring 2026</a:t>
            </a:r>
            <a:endParaRPr kumimoji="1" lang="en-US" sz="800" b="1" i="0" u="sng" strike="noStrike" kern="1200" cap="none" spc="0" normalizeH="0" baseline="0" noProof="0" dirty="0">
              <a:ln>
                <a:noFill/>
              </a:ln>
              <a:solidFill>
                <a:prstClr val="black"/>
              </a:solidFill>
              <a:effectLst/>
              <a:uLnTx/>
              <a:uFillTx/>
              <a:ea typeface="BIZ UDPゴシック" panose="020B0400000000000000" pitchFamily="50" charset="-128"/>
            </a:endParaRPr>
          </a:p>
        </p:txBody>
      </p:sp>
      <p:graphicFrame>
        <p:nvGraphicFramePr>
          <p:cNvPr id="84" name="表 44">
            <a:extLst>
              <a:ext uri="{FF2B5EF4-FFF2-40B4-BE49-F238E27FC236}">
                <a16:creationId xmlns:a16="http://schemas.microsoft.com/office/drawing/2014/main" id="{62BE9FE3-3F72-4593-AB30-3D76ABFA3C05}"/>
              </a:ext>
            </a:extLst>
          </p:cNvPr>
          <p:cNvGraphicFramePr>
            <a:graphicFrameLocks noGrp="1"/>
          </p:cNvGraphicFramePr>
          <p:nvPr>
            <p:extLst>
              <p:ext uri="{D42A27DB-BD31-4B8C-83A1-F6EECF244321}">
                <p14:modId xmlns:p14="http://schemas.microsoft.com/office/powerpoint/2010/main" val="253877326"/>
              </p:ext>
            </p:extLst>
          </p:nvPr>
        </p:nvGraphicFramePr>
        <p:xfrm>
          <a:off x="5358625" y="2605757"/>
          <a:ext cx="4252653" cy="1887884"/>
        </p:xfrm>
        <a:graphic>
          <a:graphicData uri="http://schemas.openxmlformats.org/drawingml/2006/table">
            <a:tbl>
              <a:tblPr firstRow="1" bandRow="1">
                <a:tableStyleId>{5940675A-B579-460E-94D1-54222C63F5DA}</a:tableStyleId>
              </a:tblPr>
              <a:tblGrid>
                <a:gridCol w="295561">
                  <a:extLst>
                    <a:ext uri="{9D8B030D-6E8A-4147-A177-3AD203B41FA5}">
                      <a16:colId xmlns:a16="http://schemas.microsoft.com/office/drawing/2014/main" val="3401143145"/>
                    </a:ext>
                  </a:extLst>
                </a:gridCol>
                <a:gridCol w="1241914">
                  <a:extLst>
                    <a:ext uri="{9D8B030D-6E8A-4147-A177-3AD203B41FA5}">
                      <a16:colId xmlns:a16="http://schemas.microsoft.com/office/drawing/2014/main" val="2893721897"/>
                    </a:ext>
                  </a:extLst>
                </a:gridCol>
                <a:gridCol w="705523">
                  <a:extLst>
                    <a:ext uri="{9D8B030D-6E8A-4147-A177-3AD203B41FA5}">
                      <a16:colId xmlns:a16="http://schemas.microsoft.com/office/drawing/2014/main" val="2356556430"/>
                    </a:ext>
                  </a:extLst>
                </a:gridCol>
                <a:gridCol w="627813">
                  <a:extLst>
                    <a:ext uri="{9D8B030D-6E8A-4147-A177-3AD203B41FA5}">
                      <a16:colId xmlns:a16="http://schemas.microsoft.com/office/drawing/2014/main" val="1834380604"/>
                    </a:ext>
                  </a:extLst>
                </a:gridCol>
                <a:gridCol w="690921">
                  <a:extLst>
                    <a:ext uri="{9D8B030D-6E8A-4147-A177-3AD203B41FA5}">
                      <a16:colId xmlns:a16="http://schemas.microsoft.com/office/drawing/2014/main" val="730346669"/>
                    </a:ext>
                  </a:extLst>
                </a:gridCol>
                <a:gridCol w="690921">
                  <a:extLst>
                    <a:ext uri="{9D8B030D-6E8A-4147-A177-3AD203B41FA5}">
                      <a16:colId xmlns:a16="http://schemas.microsoft.com/office/drawing/2014/main" val="2378722198"/>
                    </a:ext>
                  </a:extLst>
                </a:gridCol>
              </a:tblGrid>
              <a:tr h="185258">
                <a:tc rowSpan="2">
                  <a:txBody>
                    <a:bodyPr/>
                    <a:lstStyle/>
                    <a:p>
                      <a:pPr algn="ctr" rtl="0">
                        <a:lnSpc>
                          <a:spcPts val="800"/>
                        </a:lnSpc>
                      </a:pPr>
                      <a:endParaRPr kumimoji="1" lang="en-US" sz="600" b="1" noProof="0" dirty="0">
                        <a:latin typeface="BIZ UDPゴシック" panose="020B0400000000000000" pitchFamily="50" charset="-128"/>
                        <a:ea typeface="BIZ UDPゴシック" panose="020B0400000000000000" pitchFamily="50" charset="-128"/>
                      </a:endParaRPr>
                    </a:p>
                  </a:txBody>
                  <a:tcPr marL="72000" marR="72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rowSpan="2">
                  <a:txBody>
                    <a:bodyPr/>
                    <a:lstStyle/>
                    <a:p>
                      <a:pPr algn="ctr" rtl="0">
                        <a:lnSpc>
                          <a:spcPts val="800"/>
                        </a:lnSpc>
                      </a:pPr>
                      <a:r>
                        <a:rPr lang="en-US" sz="600" b="1" noProof="0" dirty="0">
                          <a:latin typeface="BIZ UDPゴシック" panose="020B0400000000000000" pitchFamily="50" charset="-128"/>
                          <a:ea typeface="BIZ UDPゴシック" panose="020B0400000000000000" pitchFamily="50" charset="-128"/>
                        </a:rPr>
                        <a:t>Infrastructure</a:t>
                      </a: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rowSpan="2">
                  <a:txBody>
                    <a:bodyPr/>
                    <a:lstStyle/>
                    <a:p>
                      <a:pPr algn="ctr" rtl="0">
                        <a:lnSpc>
                          <a:spcPts val="800"/>
                        </a:lnSpc>
                      </a:pPr>
                      <a:r>
                        <a:rPr lang="en-US" sz="600" b="1" noProof="0" dirty="0">
                          <a:latin typeface="BIZ UDPゴシック" panose="020B0400000000000000" pitchFamily="50" charset="-128"/>
                          <a:ea typeface="BIZ UDPゴシック" panose="020B0400000000000000" pitchFamily="50" charset="-128"/>
                        </a:rPr>
                        <a:t>Index</a:t>
                      </a:r>
                    </a:p>
                  </a:txBody>
                  <a:tcPr marL="72000" marR="72000" anchor="ctr" anchorCtr="1">
                    <a:lnL w="6350" cap="flat" cmpd="sng" algn="ctr">
                      <a:solidFill>
                        <a:schemeClr val="tx1"/>
                      </a:solidFill>
                      <a:prstDash val="lgDash"/>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gridSpan="3">
                  <a:txBody>
                    <a:bodyPr/>
                    <a:lstStyle/>
                    <a:p>
                      <a:pPr algn="ctr" rtl="0">
                        <a:lnSpc>
                          <a:spcPts val="800"/>
                        </a:lnSpc>
                      </a:pPr>
                      <a:r>
                        <a:rPr lang="en-US" sz="600" b="1" noProof="0" dirty="0">
                          <a:latin typeface="BIZ UDPゴシック" panose="020B0400000000000000" pitchFamily="50" charset="-128"/>
                          <a:ea typeface="BIZ UDPゴシック" panose="020B0400000000000000" pitchFamily="50" charset="-128"/>
                        </a:rPr>
                        <a:t>Domestic comparison (Unit: %)</a:t>
                      </a:r>
                      <a:endParaRPr kumimoji="1" lang="en-US" sz="600" b="1" noProof="0" dirty="0">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rtl="0"/>
                      <a:endParaRPr kumimoji="1" lang="ja-JP" altLang="en-US" sz="1200" b="1" dirty="0"/>
                    </a:p>
                  </a:txBody>
                  <a:tcPr marL="72000" marR="72000">
                    <a:solidFill>
                      <a:schemeClr val="bg1"/>
                    </a:solidFill>
                  </a:tcPr>
                </a:tc>
                <a:tc hMerge="1">
                  <a:txBody>
                    <a:bodyPr/>
                    <a:lstStyle/>
                    <a:p>
                      <a:pPr algn="ctr" rtl="0"/>
                      <a:endParaRPr kumimoji="1" lang="ja-JP" altLang="en-US" sz="800" b="1" dirty="0">
                        <a:latin typeface="BIZ UDPゴシック" panose="020B0400000000000000" pitchFamily="50" charset="-128"/>
                        <a:ea typeface="BIZ UDPゴシック" panose="020B0400000000000000" pitchFamily="50" charset="-128"/>
                      </a:endParaRPr>
                    </a:p>
                  </a:txBody>
                  <a:tcPr marL="72000" marR="72000" anchor="ctr" anchorCtr="1">
                    <a:solidFill>
                      <a:schemeClr val="bg1">
                        <a:lumMod val="95000"/>
                      </a:schemeClr>
                    </a:solidFill>
                  </a:tcPr>
                </a:tc>
                <a:extLst>
                  <a:ext uri="{0D108BD9-81ED-4DB2-BD59-A6C34878D82A}">
                    <a16:rowId xmlns:a16="http://schemas.microsoft.com/office/drawing/2014/main" val="2680738178"/>
                  </a:ext>
                </a:extLst>
              </a:tr>
              <a:tr h="150305">
                <a:tc vMerge="1">
                  <a:txBody>
                    <a:bodyPr/>
                    <a:lstStyle/>
                    <a:p>
                      <a:pPr algn="ctr" rtl="0"/>
                      <a:endParaRPr kumimoji="1" lang="ja-JP" altLang="en-US" sz="1200" b="1" dirty="0"/>
                    </a:p>
                  </a:txBody>
                  <a:tcPr marL="72000" marR="72000">
                    <a:solidFill>
                      <a:schemeClr val="bg1"/>
                    </a:solidFill>
                  </a:tcPr>
                </a:tc>
                <a:tc vMerge="1">
                  <a:txBody>
                    <a:bodyPr/>
                    <a:lstStyle/>
                    <a:p>
                      <a:pPr algn="ctr" rtl="0"/>
                      <a:endParaRPr kumimoji="1" lang="ja-JP" altLang="en-US" sz="1200" b="1" dirty="0"/>
                    </a:p>
                  </a:txBody>
                  <a:tcPr marL="72000" marR="72000">
                    <a:lnR w="12700" cap="flat" cmpd="sng" algn="ctr">
                      <a:solidFill>
                        <a:schemeClr val="tx1"/>
                      </a:solidFill>
                      <a:prstDash val="dash"/>
                      <a:round/>
                      <a:headEnd type="none" w="med" len="med"/>
                      <a:tailEnd type="none" w="med" len="med"/>
                    </a:lnR>
                    <a:solidFill>
                      <a:schemeClr val="bg1"/>
                    </a:solidFill>
                  </a:tcPr>
                </a:tc>
                <a:tc vMerge="1">
                  <a:txBody>
                    <a:bodyPr/>
                    <a:lstStyle/>
                    <a:p>
                      <a:pPr algn="ctr" rtl="0"/>
                      <a:endParaRPr kumimoji="1" lang="ja-JP" altLang="en-US" sz="1200" b="1" dirty="0"/>
                    </a:p>
                  </a:txBody>
                  <a:tcPr marL="72000" marR="72000">
                    <a:lnL w="12700" cap="flat" cmpd="sng" algn="ctr">
                      <a:solidFill>
                        <a:schemeClr val="tx1"/>
                      </a:solidFill>
                      <a:prstDash val="dash"/>
                      <a:round/>
                      <a:headEnd type="none" w="med" len="med"/>
                      <a:tailEnd type="none" w="med" len="med"/>
                    </a:lnL>
                    <a:solidFill>
                      <a:schemeClr val="bg1"/>
                    </a:solidFill>
                  </a:tcPr>
                </a:tc>
                <a:tc>
                  <a:txBody>
                    <a:bodyPr/>
                    <a:lstStyle/>
                    <a:p>
                      <a:pPr algn="ctr" rtl="0">
                        <a:lnSpc>
                          <a:spcPts val="800"/>
                        </a:lnSpc>
                      </a:pPr>
                      <a:r>
                        <a:rPr lang="en-US" sz="600" b="1" noProof="0" dirty="0">
                          <a:latin typeface="BIZ UDPゴシック" panose="020B0400000000000000" pitchFamily="50" charset="-128"/>
                          <a:ea typeface="BIZ UDPゴシック" panose="020B0400000000000000" pitchFamily="50" charset="-128"/>
                        </a:rPr>
                        <a:t>Osaka </a:t>
                      </a: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a:lnSpc>
                          <a:spcPts val="800"/>
                        </a:lnSpc>
                      </a:pPr>
                      <a:r>
                        <a:rPr lang="en-US" sz="600" b="1" noProof="0" dirty="0">
                          <a:latin typeface="BIZ UDPゴシック" panose="020B0400000000000000" pitchFamily="50" charset="-128"/>
                          <a:ea typeface="BIZ UDPゴシック" panose="020B0400000000000000" pitchFamily="50" charset="-128"/>
                        </a:rPr>
                        <a:t>Tokyo</a:t>
                      </a: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a:lnSpc>
                          <a:spcPts val="800"/>
                        </a:lnSpc>
                      </a:pPr>
                      <a:r>
                        <a:rPr lang="en-US" sz="600" b="1" noProof="0" dirty="0">
                          <a:latin typeface="BIZ UDPゴシック" panose="020B0400000000000000" pitchFamily="50" charset="-128"/>
                          <a:ea typeface="BIZ UDPゴシック" panose="020B0400000000000000" pitchFamily="50" charset="-128"/>
                        </a:rPr>
                        <a:t>Others</a:t>
                      </a: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42138958"/>
                  </a:ext>
                </a:extLst>
              </a:tr>
              <a:tr h="0">
                <a:tc rowSpan="5">
                  <a:txBody>
                    <a:bodyPr/>
                    <a:lstStyle/>
                    <a:p>
                      <a:pPr algn="ctr" rtl="0">
                        <a:lnSpc>
                          <a:spcPts val="800"/>
                        </a:lnSpc>
                      </a:pPr>
                      <a:r>
                        <a:rPr lang="en-US" sz="600" b="1" noProof="0" dirty="0">
                          <a:latin typeface="BIZ UDPゴシック" panose="020B0400000000000000" pitchFamily="50" charset="-128"/>
                          <a:ea typeface="BIZ UDPゴシック" panose="020B0400000000000000" pitchFamily="50" charset="-128"/>
                        </a:rPr>
                        <a:t>Telecommunication</a:t>
                      </a:r>
                    </a:p>
                  </a:txBody>
                  <a:tcPr marL="72000" marR="7200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800"/>
                        </a:lnSpc>
                      </a:pPr>
                      <a:r>
                        <a:rPr lang="en-US" sz="600" b="1" noProof="0" dirty="0">
                          <a:latin typeface="BIZ UDPゴシック" panose="020B0400000000000000" pitchFamily="50" charset="-128"/>
                          <a:ea typeface="BIZ UDPゴシック" panose="020B0400000000000000" pitchFamily="50" charset="-128"/>
                        </a:rPr>
                        <a:t>1) Wireless base station</a:t>
                      </a:r>
                    </a:p>
                  </a:txBody>
                  <a:tcPr marL="72000" marR="72000" anchor="ctr">
                    <a:lnL w="6350" cap="flat" cmpd="sng" algn="ctr">
                      <a:solidFill>
                        <a:schemeClr val="tx1"/>
                      </a:solidFill>
                      <a:prstDash val="solid"/>
                      <a:round/>
                      <a:headEnd type="none" w="med" len="med"/>
                      <a:tailEnd type="none" w="med" len="med"/>
                    </a:lnL>
                    <a:lnR w="6350" cap="flat" cmpd="sng" algn="ctr">
                      <a:solidFill>
                        <a:schemeClr val="tx1"/>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600"/>
                        </a:lnSpc>
                      </a:pPr>
                      <a:r>
                        <a:rPr lang="en-US" sz="500" b="0" noProof="0" dirty="0">
                          <a:solidFill>
                            <a:schemeClr val="tx1"/>
                          </a:solidFill>
                          <a:latin typeface="BIZ UDPゴシック" panose="020B0400000000000000" pitchFamily="50" charset="-128"/>
                          <a:ea typeface="BIZ UDPゴシック" panose="020B0400000000000000" pitchFamily="50" charset="-128"/>
                        </a:rPr>
                        <a:t>5G population coverage</a:t>
                      </a:r>
                      <a:endParaRPr kumimoji="1" lang="en-US" sz="500" b="0" baseline="30000"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lnL w="6350" cap="flat" cmpd="sng" algn="ctr">
                      <a:solidFill>
                        <a:schemeClr val="tx1"/>
                      </a:solidFill>
                      <a:prstDash val="lgDash"/>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800"/>
                        </a:lnSpc>
                      </a:pPr>
                      <a:r>
                        <a:rPr lang="en-US" sz="600" b="1" noProof="0" dirty="0">
                          <a:solidFill>
                            <a:schemeClr val="tx1"/>
                          </a:solidFill>
                          <a:latin typeface="BIZ UDPゴシック" panose="020B0400000000000000" pitchFamily="50" charset="-128"/>
                          <a:ea typeface="BIZ UDPゴシック" panose="020B0400000000000000" pitchFamily="50" charset="-128"/>
                        </a:rPr>
                        <a:t>99.9</a:t>
                      </a:r>
                      <a:endParaRPr kumimoji="1" lang="en-US" sz="600" b="1"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800"/>
                        </a:lnSpc>
                      </a:pPr>
                      <a:r>
                        <a:rPr lang="en-US" sz="600" b="1" noProof="0" dirty="0">
                          <a:solidFill>
                            <a:schemeClr val="tx1"/>
                          </a:solidFill>
                          <a:latin typeface="BIZ UDPゴシック" panose="020B0400000000000000" pitchFamily="50" charset="-128"/>
                          <a:ea typeface="BIZ UDPゴシック" panose="020B0400000000000000" pitchFamily="50" charset="-128"/>
                        </a:rPr>
                        <a:t>99.8</a:t>
                      </a:r>
                      <a:endParaRPr kumimoji="1" lang="en-US" sz="600" b="1"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a:lnSpc>
                          <a:spcPts val="600"/>
                        </a:lnSpc>
                      </a:pPr>
                      <a:r>
                        <a:rPr lang="en-US" sz="500" b="0" noProof="0" dirty="0">
                          <a:solidFill>
                            <a:schemeClr val="tx1"/>
                          </a:solidFill>
                          <a:latin typeface="BIZ UDPゴシック" panose="020B0400000000000000" pitchFamily="50" charset="-128"/>
                          <a:ea typeface="BIZ UDPゴシック" panose="020B0400000000000000" pitchFamily="50" charset="-128"/>
                        </a:rPr>
                        <a:t>Average</a:t>
                      </a:r>
                      <a:endParaRPr kumimoji="1" lang="en-US" sz="500" b="0" baseline="30000" noProof="0" dirty="0">
                        <a:solidFill>
                          <a:schemeClr val="tx1"/>
                        </a:solidFill>
                        <a:latin typeface="BIZ UDPゴシック" panose="020B0400000000000000" pitchFamily="50" charset="-128"/>
                        <a:ea typeface="BIZ UDPゴシック" panose="020B0400000000000000" pitchFamily="50" charset="-128"/>
                      </a:endParaRPr>
                    </a:p>
                    <a:p>
                      <a:pPr algn="ctr" rtl="0">
                        <a:lnSpc>
                          <a:spcPts val="600"/>
                        </a:lnSpc>
                      </a:pPr>
                      <a:r>
                        <a:rPr lang="en-US" sz="500" b="0" noProof="0" dirty="0">
                          <a:solidFill>
                            <a:schemeClr val="tx1"/>
                          </a:solidFill>
                          <a:latin typeface="BIZ UDPゴシック" panose="020B0400000000000000" pitchFamily="50" charset="-128"/>
                          <a:ea typeface="BIZ UDPゴシック" panose="020B0400000000000000" pitchFamily="50" charset="-128"/>
                        </a:rPr>
                        <a:t>98.1</a:t>
                      </a:r>
                      <a:endParaRPr kumimoji="1" lang="en-US" sz="500" b="0"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37525174"/>
                  </a:ext>
                </a:extLst>
              </a:tr>
              <a:tr h="207621">
                <a:tc vMerge="1">
                  <a:txBody>
                    <a:bodyPr/>
                    <a:lstStyle/>
                    <a:p>
                      <a:pPr rtl="0"/>
                      <a:endParaRPr kumimoji="1" lang="ja-JP" altLang="en-US" sz="1200" b="1" dirty="0"/>
                    </a:p>
                  </a:txBody>
                  <a:tcPr marL="72000" marR="72000">
                    <a:solidFill>
                      <a:schemeClr val="accent6">
                        <a:lumMod val="20000"/>
                        <a:lumOff val="80000"/>
                      </a:schemeClr>
                    </a:solidFill>
                  </a:tcPr>
                </a:tc>
                <a:tc>
                  <a:txBody>
                    <a:bodyPr/>
                    <a:lstStyle/>
                    <a:p>
                      <a:pPr rtl="0">
                        <a:lnSpc>
                          <a:spcPts val="800"/>
                        </a:lnSpc>
                      </a:pPr>
                      <a:r>
                        <a:rPr lang="en-US" sz="600" b="1" noProof="0" dirty="0">
                          <a:latin typeface="BIZ UDPゴシック" panose="020B0400000000000000" pitchFamily="50" charset="-128"/>
                          <a:ea typeface="BIZ UDPゴシック" panose="020B0400000000000000" pitchFamily="50" charset="-128"/>
                        </a:rPr>
                        <a:t>2) Fiber-optic network</a:t>
                      </a:r>
                      <a:endParaRPr kumimoji="1" lang="en-US" sz="600" b="1" noProof="0" dirty="0">
                        <a:latin typeface="BIZ UDPゴシック" panose="020B0400000000000000" pitchFamily="50" charset="-128"/>
                        <a:ea typeface="BIZ UDPゴシック" panose="020B0400000000000000" pitchFamily="50" charset="-128"/>
                      </a:endParaRPr>
                    </a:p>
                  </a:txBody>
                  <a:tcPr marL="72000" marR="72000" anchor="ctr">
                    <a:lnL w="6350" cap="flat" cmpd="sng" algn="ctr">
                      <a:solidFill>
                        <a:schemeClr val="tx1"/>
                      </a:solidFill>
                      <a:prstDash val="solid"/>
                      <a:round/>
                      <a:headEnd type="none" w="med" len="med"/>
                      <a:tailEnd type="none" w="med" len="med"/>
                    </a:lnL>
                    <a:lnR w="6350" cap="flat" cmpd="sng" algn="ctr">
                      <a:solidFill>
                        <a:schemeClr val="tx1"/>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600"/>
                        </a:lnSpc>
                      </a:pPr>
                      <a:r>
                        <a:rPr lang="en-US" sz="500" b="0" noProof="0" dirty="0">
                          <a:solidFill>
                            <a:schemeClr val="tx1"/>
                          </a:solidFill>
                          <a:latin typeface="BIZ UDPゴシック" panose="020B0400000000000000" pitchFamily="50" charset="-128"/>
                          <a:ea typeface="BIZ UDPゴシック" panose="020B0400000000000000" pitchFamily="50" charset="-128"/>
                        </a:rPr>
                        <a:t>Fiber optic network coverage </a:t>
                      </a:r>
                      <a:endParaRPr kumimoji="1" lang="en-US" sz="500" b="0" baseline="30000"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lnL w="6350" cap="flat" cmpd="sng" algn="ctr">
                      <a:solidFill>
                        <a:schemeClr val="tx1"/>
                      </a:solidFill>
                      <a:prstDash val="lgDash"/>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800"/>
                        </a:lnSpc>
                      </a:pPr>
                      <a:r>
                        <a:rPr lang="en-US" sz="600" b="1" noProof="0" dirty="0">
                          <a:solidFill>
                            <a:schemeClr val="tx1"/>
                          </a:solidFill>
                          <a:latin typeface="BIZ UDPゴシック" panose="020B0400000000000000" pitchFamily="50" charset="-128"/>
                          <a:ea typeface="BIZ UDPゴシック" panose="020B0400000000000000" pitchFamily="50" charset="-128"/>
                        </a:rPr>
                        <a:t>95.9</a:t>
                      </a:r>
                      <a:endParaRPr kumimoji="1" lang="en-US" sz="600" b="1"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800"/>
                        </a:lnSpc>
                      </a:pPr>
                      <a:r>
                        <a:rPr lang="en-US" sz="600" b="1" noProof="0" dirty="0">
                          <a:solidFill>
                            <a:schemeClr val="tx1"/>
                          </a:solidFill>
                          <a:latin typeface="BIZ UDPゴシック" panose="020B0400000000000000" pitchFamily="50" charset="-128"/>
                          <a:ea typeface="BIZ UDPゴシック" panose="020B0400000000000000" pitchFamily="50" charset="-128"/>
                        </a:rPr>
                        <a:t>96.3</a:t>
                      </a:r>
                      <a:endParaRPr kumimoji="1" lang="en-US" sz="600" b="1"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a:lnSpc>
                          <a:spcPts val="600"/>
                        </a:lnSpc>
                      </a:pPr>
                      <a:r>
                        <a:rPr lang="en-US" sz="500" b="0" noProof="0" dirty="0">
                          <a:solidFill>
                            <a:schemeClr val="tx1"/>
                          </a:solidFill>
                          <a:latin typeface="BIZ UDPゴシック" panose="020B0400000000000000" pitchFamily="50" charset="-128"/>
                          <a:ea typeface="BIZ UDPゴシック" panose="020B0400000000000000" pitchFamily="50" charset="-128"/>
                        </a:rPr>
                        <a:t>Average</a:t>
                      </a:r>
                      <a:endParaRPr kumimoji="1" lang="en-US" sz="500" b="0" baseline="30000" noProof="0" dirty="0">
                        <a:solidFill>
                          <a:schemeClr val="tx1"/>
                        </a:solidFill>
                        <a:latin typeface="BIZ UDPゴシック" panose="020B0400000000000000" pitchFamily="50" charset="-128"/>
                        <a:ea typeface="BIZ UDPゴシック" panose="020B0400000000000000" pitchFamily="50" charset="-128"/>
                      </a:endParaRPr>
                    </a:p>
                    <a:p>
                      <a:pPr algn="ctr" rtl="0">
                        <a:lnSpc>
                          <a:spcPts val="600"/>
                        </a:lnSpc>
                      </a:pPr>
                      <a:r>
                        <a:rPr lang="en-US" sz="500" b="0" noProof="0" dirty="0">
                          <a:solidFill>
                            <a:schemeClr val="tx1"/>
                          </a:solidFill>
                          <a:latin typeface="BIZ UDPゴシック" panose="020B0400000000000000" pitchFamily="50" charset="-128"/>
                          <a:ea typeface="BIZ UDPゴシック" panose="020B0400000000000000" pitchFamily="50" charset="-128"/>
                        </a:rPr>
                        <a:t>97.1</a:t>
                      </a:r>
                      <a:endParaRPr kumimoji="1" lang="en-US" sz="500" b="0"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00946315"/>
                  </a:ext>
                </a:extLst>
              </a:tr>
              <a:tr h="202541">
                <a:tc vMerge="1">
                  <a:txBody>
                    <a:bodyPr/>
                    <a:lstStyle/>
                    <a:p>
                      <a:pPr rtl="0"/>
                      <a:endParaRPr kumimoji="1" lang="ja-JP" altLang="en-US" sz="1200" b="1" dirty="0"/>
                    </a:p>
                  </a:txBody>
                  <a:tcPr marL="72000" marR="72000">
                    <a:solidFill>
                      <a:schemeClr val="accent6">
                        <a:lumMod val="20000"/>
                        <a:lumOff val="80000"/>
                      </a:schemeClr>
                    </a:solidFill>
                  </a:tcPr>
                </a:tc>
                <a:tc>
                  <a:txBody>
                    <a:bodyPr/>
                    <a:lstStyle/>
                    <a:p>
                      <a:pPr rtl="0">
                        <a:lnSpc>
                          <a:spcPts val="800"/>
                        </a:lnSpc>
                      </a:pPr>
                      <a:r>
                        <a:rPr lang="en-US" sz="600" b="1" noProof="0" dirty="0">
                          <a:latin typeface="BIZ UDPゴシック" panose="020B0400000000000000" pitchFamily="50" charset="-128"/>
                          <a:ea typeface="BIZ UDPゴシック" panose="020B0400000000000000" pitchFamily="50" charset="-128"/>
                        </a:rPr>
                        <a:t>3) Data center</a:t>
                      </a:r>
                      <a:endParaRPr kumimoji="1" lang="en-US" sz="600" b="1" noProof="0" dirty="0">
                        <a:latin typeface="BIZ UDPゴシック" panose="020B0400000000000000" pitchFamily="50" charset="-128"/>
                        <a:ea typeface="BIZ UDPゴシック" panose="020B0400000000000000" pitchFamily="50" charset="-128"/>
                      </a:endParaRPr>
                    </a:p>
                  </a:txBody>
                  <a:tcPr marL="72000" marR="72000" anchor="ctr">
                    <a:lnL w="6350" cap="flat" cmpd="sng" algn="ctr">
                      <a:solidFill>
                        <a:schemeClr val="tx1"/>
                      </a:solidFill>
                      <a:prstDash val="solid"/>
                      <a:round/>
                      <a:headEnd type="none" w="med" len="med"/>
                      <a:tailEnd type="none" w="med" len="med"/>
                    </a:lnL>
                    <a:lnR w="6350" cap="flat" cmpd="sng" algn="ctr">
                      <a:solidFill>
                        <a:schemeClr val="tx1"/>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600"/>
                        </a:lnSpc>
                      </a:pPr>
                      <a:r>
                        <a:rPr lang="en-US" sz="500" b="0" noProof="0" dirty="0">
                          <a:solidFill>
                            <a:schemeClr val="tx1"/>
                          </a:solidFill>
                          <a:latin typeface="BIZ UDPゴシック" panose="020B0400000000000000" pitchFamily="50" charset="-128"/>
                          <a:ea typeface="BIZ UDPゴシック" panose="020B0400000000000000" pitchFamily="50" charset="-128"/>
                        </a:rPr>
                        <a:t>Server area ratio</a:t>
                      </a:r>
                      <a:endParaRPr kumimoji="1" lang="en-US" sz="500" b="0" baseline="30000"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lnL w="6350" cap="flat" cmpd="sng" algn="ctr">
                      <a:solidFill>
                        <a:schemeClr val="tx1"/>
                      </a:solidFill>
                      <a:prstDash val="lgDash"/>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800"/>
                        </a:lnSpc>
                      </a:pPr>
                      <a:r>
                        <a:rPr lang="en-US" sz="600" b="1" noProof="0" dirty="0">
                          <a:solidFill>
                            <a:schemeClr val="tx1"/>
                          </a:solidFill>
                          <a:latin typeface="BIZ UDPゴシック" panose="020B0400000000000000" pitchFamily="50" charset="-128"/>
                          <a:ea typeface="BIZ UDPゴシック" panose="020B0400000000000000" pitchFamily="50" charset="-128"/>
                        </a:rPr>
                        <a:t>24.3</a:t>
                      </a:r>
                      <a:endParaRPr kumimoji="1" lang="en-US" sz="600" b="1"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rtl="0">
                        <a:lnSpc>
                          <a:spcPts val="800"/>
                        </a:lnSpc>
                      </a:pPr>
                      <a:r>
                        <a:rPr lang="en-US" sz="600" b="1" noProof="0" dirty="0">
                          <a:solidFill>
                            <a:schemeClr val="tx1"/>
                          </a:solidFill>
                          <a:latin typeface="BIZ UDPゴシック" panose="020B0400000000000000" pitchFamily="50" charset="-128"/>
                          <a:ea typeface="BIZ UDPゴシック" panose="020B0400000000000000" pitchFamily="50" charset="-128"/>
                        </a:rPr>
                        <a:t>61.1</a:t>
                      </a:r>
                      <a:endParaRPr kumimoji="1" lang="en-US" sz="600" b="1"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a:lnSpc>
                          <a:spcPts val="600"/>
                        </a:lnSpc>
                      </a:pPr>
                      <a:r>
                        <a:rPr lang="en-US" sz="500" b="0" noProof="0" dirty="0">
                          <a:solidFill>
                            <a:schemeClr val="tx1"/>
                          </a:solidFill>
                          <a:latin typeface="BIZ UDPゴシック" panose="020B0400000000000000" pitchFamily="50" charset="-128"/>
                          <a:ea typeface="BIZ UDPゴシック" panose="020B0400000000000000" pitchFamily="50" charset="-128"/>
                        </a:rPr>
                        <a:t>Total remaining</a:t>
                      </a:r>
                      <a:endParaRPr kumimoji="1" lang="en-US" sz="500" b="0" noProof="0" dirty="0">
                        <a:solidFill>
                          <a:schemeClr val="tx1"/>
                        </a:solidFill>
                        <a:latin typeface="BIZ UDPゴシック" panose="020B0400000000000000" pitchFamily="50" charset="-128"/>
                        <a:ea typeface="BIZ UDPゴシック" panose="020B0400000000000000" pitchFamily="50" charset="-128"/>
                      </a:endParaRPr>
                    </a:p>
                    <a:p>
                      <a:pPr algn="ctr" rtl="0">
                        <a:lnSpc>
                          <a:spcPts val="600"/>
                        </a:lnSpc>
                      </a:pPr>
                      <a:r>
                        <a:rPr lang="en-US" sz="500" b="0" noProof="0" dirty="0">
                          <a:solidFill>
                            <a:schemeClr val="tx1"/>
                          </a:solidFill>
                          <a:latin typeface="BIZ UDPゴシック" panose="020B0400000000000000" pitchFamily="50" charset="-128"/>
                          <a:ea typeface="BIZ UDPゴシック" panose="020B0400000000000000" pitchFamily="50" charset="-128"/>
                        </a:rPr>
                        <a:t>14.6</a:t>
                      </a:r>
                      <a:endParaRPr kumimoji="1" lang="en-US" sz="500" b="0"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1535935"/>
                  </a:ext>
                </a:extLst>
              </a:tr>
              <a:tr h="182221">
                <a:tc vMerge="1">
                  <a:txBody>
                    <a:bodyPr/>
                    <a:lstStyle/>
                    <a:p>
                      <a:pPr rtl="0"/>
                      <a:endParaRPr kumimoji="1" lang="ja-JP" altLang="en-US" sz="1200" b="1" dirty="0"/>
                    </a:p>
                  </a:txBody>
                  <a:tcPr marL="72000" marR="72000">
                    <a:solidFill>
                      <a:schemeClr val="accent6">
                        <a:lumMod val="20000"/>
                        <a:lumOff val="80000"/>
                      </a:schemeClr>
                    </a:solidFill>
                  </a:tcPr>
                </a:tc>
                <a:tc>
                  <a:txBody>
                    <a:bodyPr/>
                    <a:lstStyle/>
                    <a:p>
                      <a:pPr rtl="0">
                        <a:lnSpc>
                          <a:spcPts val="800"/>
                        </a:lnSpc>
                      </a:pPr>
                      <a:r>
                        <a:rPr lang="en-US" sz="600" b="1" noProof="0" dirty="0">
                          <a:latin typeface="BIZ UDPゴシック" panose="020B0400000000000000" pitchFamily="50" charset="-128"/>
                          <a:ea typeface="BIZ UDPゴシック" panose="020B0400000000000000" pitchFamily="50" charset="-128"/>
                        </a:rPr>
                        <a:t>4) Internet exchange</a:t>
                      </a:r>
                    </a:p>
                  </a:txBody>
                  <a:tcPr marL="72000" marR="72000" anchor="ctr">
                    <a:lnL w="6350" cap="flat" cmpd="sng" algn="ctr">
                      <a:solidFill>
                        <a:schemeClr val="tx1"/>
                      </a:solidFill>
                      <a:prstDash val="solid"/>
                      <a:round/>
                      <a:headEnd type="none" w="med" len="med"/>
                      <a:tailEnd type="none" w="med" len="med"/>
                    </a:lnL>
                    <a:lnR w="6350" cap="flat" cmpd="sng" algn="ctr">
                      <a:solidFill>
                        <a:schemeClr val="tx1"/>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600"/>
                        </a:lnSpc>
                      </a:pPr>
                      <a:r>
                        <a:rPr lang="en-US" sz="500" b="0" noProof="0" dirty="0">
                          <a:solidFill>
                            <a:schemeClr val="tx1"/>
                          </a:solidFill>
                          <a:latin typeface="BIZ UDPゴシック" panose="020B0400000000000000" pitchFamily="50" charset="-128"/>
                          <a:ea typeface="BIZ UDPゴシック" panose="020B0400000000000000" pitchFamily="50" charset="-128"/>
                        </a:rPr>
                        <a:t>Connection ratio</a:t>
                      </a:r>
                      <a:endParaRPr kumimoji="1" lang="en-US" sz="500" b="0" baseline="30000"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lnL w="6350" cap="flat" cmpd="sng" algn="ctr">
                      <a:solidFill>
                        <a:schemeClr val="tx1"/>
                      </a:solidFill>
                      <a:prstDash val="lgDash"/>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800"/>
                        </a:lnSpc>
                      </a:pPr>
                      <a:r>
                        <a:rPr lang="en-US" sz="600" b="1" noProof="0" dirty="0">
                          <a:solidFill>
                            <a:schemeClr val="tx1"/>
                          </a:solidFill>
                          <a:latin typeface="BIZ UDPゴシック" panose="020B0400000000000000" pitchFamily="50" charset="-128"/>
                          <a:ea typeface="BIZ UDPゴシック" panose="020B0400000000000000" pitchFamily="50" charset="-128"/>
                        </a:rPr>
                        <a:t>24.2</a:t>
                      </a:r>
                      <a:endParaRPr kumimoji="1" lang="en-US" sz="600" b="1"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rtl="0">
                        <a:lnSpc>
                          <a:spcPts val="800"/>
                        </a:lnSpc>
                      </a:pPr>
                      <a:r>
                        <a:rPr lang="en-US" sz="600" b="1" noProof="0" dirty="0">
                          <a:solidFill>
                            <a:schemeClr val="tx1"/>
                          </a:solidFill>
                          <a:latin typeface="BIZ UDPゴシック" panose="020B0400000000000000" pitchFamily="50" charset="-128"/>
                          <a:ea typeface="BIZ UDPゴシック" panose="020B0400000000000000" pitchFamily="50" charset="-128"/>
                        </a:rPr>
                        <a:t>74.2</a:t>
                      </a:r>
                      <a:endParaRPr kumimoji="1" lang="en-US" sz="600" b="1"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a:lnSpc>
                          <a:spcPts val="600"/>
                        </a:lnSpc>
                      </a:pPr>
                      <a:r>
                        <a:rPr lang="en-US" sz="500" b="0" noProof="0" dirty="0">
                          <a:solidFill>
                            <a:schemeClr val="tx1"/>
                          </a:solidFill>
                          <a:latin typeface="BIZ UDPゴシック" panose="020B0400000000000000" pitchFamily="50" charset="-128"/>
                          <a:ea typeface="BIZ UDPゴシック" panose="020B0400000000000000" pitchFamily="50" charset="-128"/>
                        </a:rPr>
                        <a:t>Total remaining</a:t>
                      </a:r>
                      <a:endParaRPr kumimoji="1" lang="en-US" sz="500" b="0" noProof="0" dirty="0">
                        <a:solidFill>
                          <a:schemeClr val="tx1"/>
                        </a:solidFill>
                        <a:latin typeface="BIZ UDPゴシック" panose="020B0400000000000000" pitchFamily="50" charset="-128"/>
                        <a:ea typeface="BIZ UDPゴシック" panose="020B0400000000000000" pitchFamily="50" charset="-128"/>
                      </a:endParaRPr>
                    </a:p>
                    <a:p>
                      <a:pPr algn="ctr" rtl="0">
                        <a:lnSpc>
                          <a:spcPts val="600"/>
                        </a:lnSpc>
                      </a:pPr>
                      <a:r>
                        <a:rPr lang="en-US" sz="500" b="0" noProof="0" dirty="0">
                          <a:solidFill>
                            <a:schemeClr val="tx1"/>
                          </a:solidFill>
                          <a:latin typeface="BIZ UDPゴシック" panose="020B0400000000000000" pitchFamily="50" charset="-128"/>
                          <a:ea typeface="BIZ UDPゴシック" panose="020B0400000000000000" pitchFamily="50" charset="-128"/>
                        </a:rPr>
                        <a:t>1.6</a:t>
                      </a:r>
                      <a:endParaRPr kumimoji="1" lang="en-US" sz="500" b="0"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3122132"/>
                  </a:ext>
                </a:extLst>
              </a:tr>
              <a:tr h="276582">
                <a:tc vMerge="1">
                  <a:txBody>
                    <a:bodyPr/>
                    <a:lstStyle/>
                    <a:p>
                      <a:pPr rtl="0"/>
                      <a:endParaRPr kumimoji="1" lang="ja-JP" altLang="en-US" sz="1200" b="1" dirty="0"/>
                    </a:p>
                  </a:txBody>
                  <a:tcPr marL="72000" marR="72000">
                    <a:solidFill>
                      <a:schemeClr val="accent6">
                        <a:lumMod val="20000"/>
                        <a:lumOff val="80000"/>
                      </a:schemeClr>
                    </a:solidFill>
                  </a:tcPr>
                </a:tc>
                <a:tc>
                  <a:txBody>
                    <a:bodyPr/>
                    <a:lstStyle/>
                    <a:p>
                      <a:pPr rtl="0">
                        <a:lnSpc>
                          <a:spcPts val="800"/>
                        </a:lnSpc>
                      </a:pPr>
                      <a:r>
                        <a:rPr lang="en-US" sz="600" b="1" noProof="0" dirty="0">
                          <a:latin typeface="BIZ UDPゴシック" panose="020B0400000000000000" pitchFamily="50" charset="-128"/>
                          <a:ea typeface="BIZ UDPゴシック" panose="020B0400000000000000" pitchFamily="50" charset="-128"/>
                        </a:rPr>
                        <a:t>5) Submarine cable / landing station</a:t>
                      </a:r>
                    </a:p>
                  </a:txBody>
                  <a:tcPr marL="72000" marR="72000" anchor="ctr">
                    <a:lnL w="6350" cap="flat" cmpd="sng" algn="ctr">
                      <a:solidFill>
                        <a:schemeClr val="tx1"/>
                      </a:solidFill>
                      <a:prstDash val="solid"/>
                      <a:round/>
                      <a:headEnd type="none" w="med" len="med"/>
                      <a:tailEnd type="none" w="med" len="med"/>
                    </a:lnL>
                    <a:lnR w="6350" cap="flat" cmpd="sng" algn="ctr">
                      <a:solidFill>
                        <a:schemeClr val="tx1"/>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600"/>
                        </a:lnSpc>
                      </a:pPr>
                      <a:r>
                        <a:rPr lang="en-US" sz="500" b="0" noProof="0" dirty="0">
                          <a:solidFill>
                            <a:schemeClr val="tx1"/>
                          </a:solidFill>
                          <a:latin typeface="BIZ UDPゴシック" panose="020B0400000000000000" pitchFamily="50" charset="-128"/>
                          <a:ea typeface="BIZ UDPゴシック" panose="020B0400000000000000" pitchFamily="50" charset="-128"/>
                        </a:rPr>
                        <a:t>Concentration ratio</a:t>
                      </a:r>
                      <a:endParaRPr kumimoji="1" lang="en-US" sz="500" b="0" baseline="30000"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lnL w="6350" cap="flat" cmpd="sng" algn="ctr">
                      <a:solidFill>
                        <a:schemeClr val="tx1"/>
                      </a:solidFill>
                      <a:prstDash val="lgDash"/>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800"/>
                        </a:lnSpc>
                      </a:pPr>
                      <a:r>
                        <a:rPr lang="en-US" sz="600" b="1" noProof="0" dirty="0">
                          <a:solidFill>
                            <a:schemeClr val="tx1"/>
                          </a:solidFill>
                          <a:latin typeface="BIZ UDPゴシック" panose="020B0400000000000000" pitchFamily="50" charset="-128"/>
                          <a:ea typeface="BIZ UDPゴシック" panose="020B0400000000000000" pitchFamily="50" charset="-128"/>
                        </a:rPr>
                        <a:t>26.8</a:t>
                      </a:r>
                      <a:endParaRPr kumimoji="1" lang="en-US" sz="600" b="1"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rtl="0">
                        <a:lnSpc>
                          <a:spcPts val="800"/>
                        </a:lnSpc>
                      </a:pPr>
                      <a:r>
                        <a:rPr lang="en-US" sz="600" b="1" noProof="0" dirty="0">
                          <a:solidFill>
                            <a:schemeClr val="tx1"/>
                          </a:solidFill>
                          <a:latin typeface="BIZ UDPゴシック" panose="020B0400000000000000" pitchFamily="50" charset="-128"/>
                          <a:ea typeface="BIZ UDPゴシック" panose="020B0400000000000000" pitchFamily="50" charset="-128"/>
                        </a:rPr>
                        <a:t>53.7</a:t>
                      </a:r>
                      <a:endParaRPr kumimoji="1" lang="en-US" sz="600" b="1"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a:lnSpc>
                          <a:spcPts val="600"/>
                        </a:lnSpc>
                      </a:pPr>
                      <a:r>
                        <a:rPr lang="en-US" sz="500" b="0" noProof="0" dirty="0">
                          <a:solidFill>
                            <a:schemeClr val="tx1"/>
                          </a:solidFill>
                          <a:latin typeface="BIZ UDPゴシック" panose="020B0400000000000000" pitchFamily="50" charset="-128"/>
                          <a:ea typeface="BIZ UDPゴシック" panose="020B0400000000000000" pitchFamily="50" charset="-128"/>
                        </a:rPr>
                        <a:t>Total remaining</a:t>
                      </a:r>
                      <a:endParaRPr kumimoji="1" lang="en-US" sz="500" b="0" noProof="0" dirty="0">
                        <a:solidFill>
                          <a:schemeClr val="tx1"/>
                        </a:solidFill>
                        <a:latin typeface="BIZ UDPゴシック" panose="020B0400000000000000" pitchFamily="50" charset="-128"/>
                        <a:ea typeface="BIZ UDPゴシック" panose="020B0400000000000000" pitchFamily="50" charset="-128"/>
                      </a:endParaRPr>
                    </a:p>
                    <a:p>
                      <a:pPr algn="ctr" rtl="0">
                        <a:lnSpc>
                          <a:spcPts val="600"/>
                        </a:lnSpc>
                      </a:pPr>
                      <a:r>
                        <a:rPr lang="en-US" sz="500" b="0" noProof="0" dirty="0">
                          <a:solidFill>
                            <a:schemeClr val="tx1"/>
                          </a:solidFill>
                          <a:latin typeface="BIZ UDPゴシック" panose="020B0400000000000000" pitchFamily="50" charset="-128"/>
                          <a:ea typeface="BIZ UDPゴシック" panose="020B0400000000000000" pitchFamily="50" charset="-128"/>
                        </a:rPr>
                        <a:t>19.5</a:t>
                      </a:r>
                      <a:endParaRPr kumimoji="1" lang="en-US" sz="500" b="0"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37263606"/>
                  </a:ext>
                </a:extLst>
              </a:tr>
            </a:tbl>
          </a:graphicData>
        </a:graphic>
      </p:graphicFrame>
      <p:graphicFrame>
        <p:nvGraphicFramePr>
          <p:cNvPr id="85" name="表 44">
            <a:extLst>
              <a:ext uri="{FF2B5EF4-FFF2-40B4-BE49-F238E27FC236}">
                <a16:creationId xmlns:a16="http://schemas.microsoft.com/office/drawing/2014/main" id="{400DE1BF-5DB1-454C-AC1D-A9AC18CB680B}"/>
              </a:ext>
            </a:extLst>
          </p:cNvPr>
          <p:cNvGraphicFramePr>
            <a:graphicFrameLocks noGrp="1"/>
          </p:cNvGraphicFramePr>
          <p:nvPr>
            <p:extLst>
              <p:ext uri="{D42A27DB-BD31-4B8C-83A1-F6EECF244321}">
                <p14:modId xmlns:p14="http://schemas.microsoft.com/office/powerpoint/2010/main" val="1942144484"/>
              </p:ext>
            </p:extLst>
          </p:nvPr>
        </p:nvGraphicFramePr>
        <p:xfrm>
          <a:off x="5358625" y="4493964"/>
          <a:ext cx="4252653" cy="598424"/>
        </p:xfrm>
        <a:graphic>
          <a:graphicData uri="http://schemas.openxmlformats.org/drawingml/2006/table">
            <a:tbl>
              <a:tblPr firstRow="1" bandRow="1">
                <a:tableStyleId>{5940675A-B579-460E-94D1-54222C63F5DA}</a:tableStyleId>
              </a:tblPr>
              <a:tblGrid>
                <a:gridCol w="295415">
                  <a:extLst>
                    <a:ext uri="{9D8B030D-6E8A-4147-A177-3AD203B41FA5}">
                      <a16:colId xmlns:a16="http://schemas.microsoft.com/office/drawing/2014/main" val="3401143145"/>
                    </a:ext>
                  </a:extLst>
                </a:gridCol>
                <a:gridCol w="1232535">
                  <a:extLst>
                    <a:ext uri="{9D8B030D-6E8A-4147-A177-3AD203B41FA5}">
                      <a16:colId xmlns:a16="http://schemas.microsoft.com/office/drawing/2014/main" val="2893721897"/>
                    </a:ext>
                  </a:extLst>
                </a:gridCol>
                <a:gridCol w="716832">
                  <a:extLst>
                    <a:ext uri="{9D8B030D-6E8A-4147-A177-3AD203B41FA5}">
                      <a16:colId xmlns:a16="http://schemas.microsoft.com/office/drawing/2014/main" val="2356556430"/>
                    </a:ext>
                  </a:extLst>
                </a:gridCol>
                <a:gridCol w="619125">
                  <a:extLst>
                    <a:ext uri="{9D8B030D-6E8A-4147-A177-3AD203B41FA5}">
                      <a16:colId xmlns:a16="http://schemas.microsoft.com/office/drawing/2014/main" val="1834380604"/>
                    </a:ext>
                  </a:extLst>
                </a:gridCol>
                <a:gridCol w="702469">
                  <a:extLst>
                    <a:ext uri="{9D8B030D-6E8A-4147-A177-3AD203B41FA5}">
                      <a16:colId xmlns:a16="http://schemas.microsoft.com/office/drawing/2014/main" val="730346669"/>
                    </a:ext>
                  </a:extLst>
                </a:gridCol>
                <a:gridCol w="686277">
                  <a:extLst>
                    <a:ext uri="{9D8B030D-6E8A-4147-A177-3AD203B41FA5}">
                      <a16:colId xmlns:a16="http://schemas.microsoft.com/office/drawing/2014/main" val="3296667942"/>
                    </a:ext>
                  </a:extLst>
                </a:gridCol>
              </a:tblGrid>
              <a:tr h="0">
                <a:tc rowSpan="2">
                  <a:txBody>
                    <a:bodyPr/>
                    <a:lstStyle/>
                    <a:p>
                      <a:pPr algn="ctr" rtl="0">
                        <a:lnSpc>
                          <a:spcPts val="800"/>
                        </a:lnSpc>
                      </a:pPr>
                      <a:r>
                        <a:rPr lang="en-US" sz="600" b="1" noProof="0" dirty="0">
                          <a:latin typeface="BIZ UDPゴシック" panose="020B0400000000000000" pitchFamily="50" charset="-128"/>
                          <a:ea typeface="BIZ UDPゴシック" panose="020B0400000000000000" pitchFamily="50" charset="-128"/>
                        </a:rPr>
                        <a:t>Power supply</a:t>
                      </a:r>
                    </a:p>
                  </a:txBody>
                  <a:tcPr marL="72000" marR="7200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800"/>
                        </a:lnSpc>
                      </a:pPr>
                      <a:r>
                        <a:rPr lang="en-US" sz="600" b="1" noProof="0" dirty="0">
                          <a:latin typeface="BIZ UDPゴシック" panose="020B0400000000000000" pitchFamily="50" charset="-128"/>
                          <a:ea typeface="BIZ UDPゴシック" panose="020B0400000000000000" pitchFamily="50" charset="-128"/>
                        </a:rPr>
                        <a:t>6) Power transmission and distribution</a:t>
                      </a:r>
                      <a:endParaRPr kumimoji="1" lang="en-US" sz="600" b="1" noProof="0" dirty="0">
                        <a:latin typeface="BIZ UDPゴシック" panose="020B0400000000000000" pitchFamily="50" charset="-128"/>
                        <a:ea typeface="BIZ UDPゴシック" panose="020B0400000000000000" pitchFamily="50" charset="-128"/>
                      </a:endParaRPr>
                    </a:p>
                  </a:txBody>
                  <a:tcPr marL="72000" marR="72000" anchor="ctr">
                    <a:lnL w="6350" cap="flat" cmpd="sng" algn="ctr">
                      <a:solidFill>
                        <a:schemeClr val="tx1"/>
                      </a:solidFill>
                      <a:prstDash val="solid"/>
                      <a:round/>
                      <a:headEnd type="none" w="med" len="med"/>
                      <a:tailEnd type="none" w="med" len="med"/>
                    </a:lnL>
                    <a:lnR w="6350" cap="flat" cmpd="sng" algn="ctr">
                      <a:solidFill>
                        <a:schemeClr val="tx1"/>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800"/>
                        </a:lnSpc>
                      </a:pPr>
                      <a:r>
                        <a:rPr lang="en-US" sz="500" b="0" noProof="0" dirty="0">
                          <a:solidFill>
                            <a:schemeClr val="tx1"/>
                          </a:solidFill>
                          <a:latin typeface="BIZ UDPゴシック" panose="020B0400000000000000" pitchFamily="50" charset="-128"/>
                          <a:ea typeface="BIZ UDPゴシック" panose="020B0400000000000000" pitchFamily="50" charset="-128"/>
                        </a:rPr>
                        <a:t>Surplus supply</a:t>
                      </a:r>
                    </a:p>
                  </a:txBody>
                  <a:tcPr marL="72000" marR="72000" anchor="ctr">
                    <a:lnL w="6350" cap="flat" cmpd="sng" algn="ctr">
                      <a:solidFill>
                        <a:schemeClr val="tx1"/>
                      </a:solidFill>
                      <a:prstDash val="lgDash"/>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600"/>
                        </a:lnSpc>
                      </a:pPr>
                      <a:r>
                        <a:rPr lang="en-US" sz="500" b="1" noProof="0" dirty="0">
                          <a:solidFill>
                            <a:schemeClr val="tx1"/>
                          </a:solidFill>
                          <a:latin typeface="BIZ UDPゴシック" panose="020B0400000000000000" pitchFamily="50" charset="-128"/>
                          <a:ea typeface="BIZ UDPゴシック" panose="020B0400000000000000" pitchFamily="50" charset="-128"/>
                        </a:rPr>
                        <a:t>Relatively sufficient </a:t>
                      </a:r>
                      <a:endParaRPr kumimoji="1" lang="en-US" sz="500" b="1" noProof="0" dirty="0">
                        <a:solidFill>
                          <a:schemeClr val="tx1"/>
                        </a:solidFill>
                        <a:latin typeface="BIZ UDPゴシック" panose="020B0400000000000000" pitchFamily="50" charset="-128"/>
                        <a:ea typeface="BIZ UDPゴシック" panose="020B0400000000000000" pitchFamily="50" charset="-128"/>
                      </a:endParaRPr>
                    </a:p>
                    <a:p>
                      <a:pPr rtl="0">
                        <a:lnSpc>
                          <a:spcPts val="600"/>
                        </a:lnSpc>
                      </a:pPr>
                      <a:r>
                        <a:rPr lang="en-US" sz="500" b="1" noProof="0" dirty="0">
                          <a:solidFill>
                            <a:schemeClr val="tx1"/>
                          </a:solidFill>
                          <a:latin typeface="BIZ UDPゴシック" panose="020B0400000000000000" pitchFamily="50" charset="-128"/>
                          <a:ea typeface="BIZ UDPゴシック" panose="020B0400000000000000" pitchFamily="50" charset="-128"/>
                        </a:rPr>
                        <a:t>capacity</a:t>
                      </a: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600"/>
                        </a:lnSpc>
                      </a:pPr>
                      <a:r>
                        <a:rPr lang="en-US" sz="500" b="1" noProof="0" dirty="0">
                          <a:solidFill>
                            <a:schemeClr val="tx1"/>
                          </a:solidFill>
                          <a:latin typeface="BIZ UDPゴシック" panose="020B0400000000000000" pitchFamily="50" charset="-128"/>
                          <a:ea typeface="BIZ UDPゴシック" panose="020B0400000000000000" pitchFamily="50" charset="-128"/>
                        </a:rPr>
                        <a:t>Relatively little </a:t>
                      </a:r>
                      <a:endParaRPr kumimoji="1" lang="en-US" sz="500" b="1" noProof="0" dirty="0">
                        <a:solidFill>
                          <a:schemeClr val="tx1"/>
                        </a:solidFill>
                        <a:latin typeface="BIZ UDPゴシック" panose="020B0400000000000000" pitchFamily="50" charset="-128"/>
                        <a:ea typeface="BIZ UDPゴシック" panose="020B0400000000000000" pitchFamily="50" charset="-128"/>
                      </a:endParaRPr>
                    </a:p>
                    <a:p>
                      <a:pPr rtl="0">
                        <a:lnSpc>
                          <a:spcPts val="600"/>
                        </a:lnSpc>
                      </a:pPr>
                      <a:r>
                        <a:rPr lang="en-US" sz="500" b="1" noProof="0" dirty="0">
                          <a:solidFill>
                            <a:schemeClr val="tx1"/>
                          </a:solidFill>
                          <a:latin typeface="BIZ UDPゴシック" panose="020B0400000000000000" pitchFamily="50" charset="-128"/>
                          <a:ea typeface="BIZ UDPゴシック" panose="020B0400000000000000" pitchFamily="50" charset="-128"/>
                        </a:rPr>
                        <a:t>capacity</a:t>
                      </a:r>
                      <a:endParaRPr kumimoji="1" lang="en-US" sz="500" b="1"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a:lnSpc>
                          <a:spcPts val="800"/>
                        </a:lnSpc>
                      </a:pPr>
                      <a:r>
                        <a:rPr lang="en-US" sz="500" b="0" noProof="0" dirty="0">
                          <a:solidFill>
                            <a:schemeClr val="tx1"/>
                          </a:solidFill>
                          <a:latin typeface="BIZ UDPゴシック" panose="020B0400000000000000" pitchFamily="50" charset="-128"/>
                          <a:ea typeface="BIZ UDPゴシック" panose="020B0400000000000000" pitchFamily="50" charset="-128"/>
                        </a:rPr>
                        <a:t>ー</a:t>
                      </a:r>
                    </a:p>
                  </a:txBody>
                  <a:tcPr marL="36000" marR="36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29450087"/>
                  </a:ext>
                </a:extLst>
              </a:tr>
              <a:tr h="252000">
                <a:tc vMerge="1">
                  <a:txBody>
                    <a:bodyPr/>
                    <a:lstStyle/>
                    <a:p>
                      <a:pPr rtl="0"/>
                      <a:endParaRPr kumimoji="1" lang="ja-JP" altLang="en-US" sz="1200" b="1" dirty="0"/>
                    </a:p>
                  </a:txBody>
                  <a:tcPr marL="72000" marR="72000">
                    <a:solidFill>
                      <a:schemeClr val="accent6">
                        <a:lumMod val="60000"/>
                        <a:lumOff val="40000"/>
                      </a:schemeClr>
                    </a:solidFill>
                  </a:tcPr>
                </a:tc>
                <a:tc>
                  <a:txBody>
                    <a:bodyPr/>
                    <a:lstStyle/>
                    <a:p>
                      <a:pPr rtl="0">
                        <a:lnSpc>
                          <a:spcPts val="800"/>
                        </a:lnSpc>
                      </a:pPr>
                      <a:r>
                        <a:rPr lang="en-US" sz="600" b="1" noProof="0" dirty="0">
                          <a:latin typeface="BIZ UDPゴシック" panose="020B0400000000000000" pitchFamily="50" charset="-128"/>
                          <a:ea typeface="BIZ UDPゴシック" panose="020B0400000000000000" pitchFamily="50" charset="-128"/>
                        </a:rPr>
                        <a:t>⑦ Power supply</a:t>
                      </a:r>
                      <a:endParaRPr kumimoji="1" lang="en-US" sz="600" b="1" baseline="30000" noProof="0" dirty="0">
                        <a:latin typeface="BIZ UDPゴシック" panose="020B0400000000000000" pitchFamily="50" charset="-128"/>
                        <a:ea typeface="BIZ UDPゴシック" panose="020B0400000000000000" pitchFamily="50" charset="-128"/>
                      </a:endParaRPr>
                    </a:p>
                  </a:txBody>
                  <a:tcPr marL="72000" marR="72000" anchor="ctr">
                    <a:lnL w="6350" cap="flat" cmpd="sng" algn="ctr">
                      <a:solidFill>
                        <a:schemeClr val="tx1"/>
                      </a:solidFill>
                      <a:prstDash val="solid"/>
                      <a:round/>
                      <a:headEnd type="none" w="med" len="med"/>
                      <a:tailEnd type="none" w="med" len="med"/>
                    </a:lnL>
                    <a:lnR w="6350" cap="flat" cmpd="sng" algn="ctr">
                      <a:solidFill>
                        <a:schemeClr val="tx1"/>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800"/>
                        </a:lnSpc>
                      </a:pPr>
                      <a:r>
                        <a:rPr lang="en-US" sz="500" b="0" noProof="0" dirty="0">
                          <a:solidFill>
                            <a:schemeClr val="tx1"/>
                          </a:solidFill>
                          <a:latin typeface="BIZ UDPゴシック" panose="020B0400000000000000" pitchFamily="50" charset="-128"/>
                          <a:ea typeface="BIZ UDPゴシック" panose="020B0400000000000000" pitchFamily="50" charset="-128"/>
                        </a:rPr>
                        <a:t>Electricity rate</a:t>
                      </a:r>
                      <a:endParaRPr kumimoji="1" lang="en-US" sz="500" b="0" baseline="30000"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lnL w="6350" cap="flat" cmpd="sng" algn="ctr">
                      <a:solidFill>
                        <a:schemeClr val="tx1"/>
                      </a:solidFill>
                      <a:prstDash val="lgDash"/>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a:lnSpc>
                          <a:spcPts val="800"/>
                        </a:lnSpc>
                      </a:pPr>
                      <a:r>
                        <a:rPr lang="en-US" sz="600" b="1" noProof="0" dirty="0">
                          <a:solidFill>
                            <a:schemeClr val="tx1"/>
                          </a:solidFill>
                          <a:latin typeface="BIZ UDPゴシック" panose="020B0400000000000000" pitchFamily="50" charset="-128"/>
                          <a:ea typeface="BIZ UDPゴシック" panose="020B0400000000000000" pitchFamily="50" charset="-128"/>
                        </a:rPr>
                        <a:t>16.1 yen</a:t>
                      </a:r>
                      <a:endParaRPr kumimoji="1" lang="en-US" sz="600" b="1"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a:lnSpc>
                          <a:spcPts val="800"/>
                        </a:lnSpc>
                      </a:pPr>
                      <a:r>
                        <a:rPr lang="en-US" sz="600" b="1" noProof="0" dirty="0">
                          <a:solidFill>
                            <a:schemeClr val="tx1"/>
                          </a:solidFill>
                          <a:latin typeface="BIZ UDPゴシック" panose="020B0400000000000000" pitchFamily="50" charset="-128"/>
                          <a:ea typeface="BIZ UDPゴシック" panose="020B0400000000000000" pitchFamily="50" charset="-128"/>
                        </a:rPr>
                        <a:t>17.8 yen</a:t>
                      </a:r>
                      <a:endParaRPr kumimoji="1" lang="en-US" sz="600" b="1"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a:lnSpc>
                          <a:spcPts val="800"/>
                        </a:lnSpc>
                      </a:pPr>
                      <a:r>
                        <a:rPr lang="en-US" sz="500" b="0" noProof="0" dirty="0">
                          <a:solidFill>
                            <a:schemeClr val="tx1"/>
                          </a:solidFill>
                          <a:latin typeface="BIZ UDPゴシック" panose="020B0400000000000000" pitchFamily="50" charset="-128"/>
                          <a:ea typeface="BIZ UDPゴシック" panose="020B0400000000000000" pitchFamily="50" charset="-128"/>
                        </a:rPr>
                        <a:t>Average 16.7 yen</a:t>
                      </a:r>
                      <a:endParaRPr kumimoji="1" lang="en-US" sz="500" b="0" noProof="0" dirty="0">
                        <a:solidFill>
                          <a:schemeClr val="tx1"/>
                        </a:solidFill>
                        <a:latin typeface="BIZ UDPゴシック" panose="020B0400000000000000" pitchFamily="50" charset="-128"/>
                        <a:ea typeface="BIZ UDPゴシック" panose="020B0400000000000000" pitchFamily="50" charset="-128"/>
                      </a:endParaRPr>
                    </a:p>
                  </a:txBody>
                  <a:tcPr marL="72000" marR="72000" anchor="ctr" anchorCtr="1">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8191395"/>
                  </a:ext>
                </a:extLst>
              </a:tr>
            </a:tbl>
          </a:graphicData>
        </a:graphic>
      </p:graphicFrame>
      <p:sp>
        <p:nvSpPr>
          <p:cNvPr id="32" name="スライド番号プレースホルダー 3">
            <a:extLst>
              <a:ext uri="{FF2B5EF4-FFF2-40B4-BE49-F238E27FC236}">
                <a16:creationId xmlns:a16="http://schemas.microsoft.com/office/drawing/2014/main" id="{70997BD9-EE52-4CE1-8158-241826BCD042}"/>
              </a:ext>
            </a:extLst>
          </p:cNvPr>
          <p:cNvSpPr txBox="1">
            <a:spLocks/>
          </p:cNvSpPr>
          <p:nvPr/>
        </p:nvSpPr>
        <p:spPr>
          <a:xfrm>
            <a:off x="7769616" y="6471718"/>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BIZ UDPゴシック" panose="020B0400000000000000" pitchFamily="50" charset="-128"/>
                <a:ea typeface="BIZ UDPゴシック" panose="020B0400000000000000" pitchFamily="50"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rtl="0">
              <a:defRPr/>
            </a:pPr>
            <a:fld id="{DDF82107-93BA-490C-9453-044014AF67CD}" type="slidenum">
              <a:rPr kumimoji="1" lang="en-US" noProof="0" smtClean="0">
                <a:solidFill>
                  <a:prstClr val="black">
                    <a:tint val="75000"/>
                  </a:prstClr>
                </a:solidFill>
                <a:latin typeface="+mn-lt"/>
              </a:rPr>
              <a:pPr>
                <a:defRPr/>
              </a:pPr>
              <a:t>8</a:t>
            </a:fld>
            <a:endParaRPr kumimoji="1" lang="en-US" noProof="0" dirty="0">
              <a:solidFill>
                <a:prstClr val="black">
                  <a:tint val="75000"/>
                </a:prstClr>
              </a:solidFill>
              <a:latin typeface="+mn-lt"/>
            </a:endParaRPr>
          </a:p>
        </p:txBody>
      </p:sp>
      <p:sp>
        <p:nvSpPr>
          <p:cNvPr id="40" name="正方形/長方形 39">
            <a:extLst>
              <a:ext uri="{FF2B5EF4-FFF2-40B4-BE49-F238E27FC236}">
                <a16:creationId xmlns:a16="http://schemas.microsoft.com/office/drawing/2014/main" id="{6EB48E50-F2A9-43C4-8494-1B39BC18C357}"/>
              </a:ext>
            </a:extLst>
          </p:cNvPr>
          <p:cNvSpPr/>
          <p:nvPr/>
        </p:nvSpPr>
        <p:spPr>
          <a:xfrm>
            <a:off x="5302110" y="5039234"/>
            <a:ext cx="2739530" cy="29329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rtl="0">
              <a:buFont typeface="Wingdings" panose="05000000000000000000" pitchFamily="2" charset="2"/>
              <a:buChar char="l"/>
            </a:pPr>
            <a:r>
              <a:rPr lang="en-US" sz="1050" b="1" noProof="0" dirty="0">
                <a:solidFill>
                  <a:schemeClr val="tx1"/>
                </a:solidFill>
                <a:ea typeface="BIZ UDPゴシック" panose="020B0400000000000000" pitchFamily="50" charset="-128"/>
              </a:rPr>
              <a:t>Development of data centers</a:t>
            </a:r>
          </a:p>
        </p:txBody>
      </p:sp>
      <p:graphicFrame>
        <p:nvGraphicFramePr>
          <p:cNvPr id="35" name="表 3">
            <a:extLst>
              <a:ext uri="{FF2B5EF4-FFF2-40B4-BE49-F238E27FC236}">
                <a16:creationId xmlns:a16="http://schemas.microsoft.com/office/drawing/2014/main" id="{47A59F24-B88D-42CE-B8EF-303F27D1FD82}"/>
              </a:ext>
            </a:extLst>
          </p:cNvPr>
          <p:cNvGraphicFramePr>
            <a:graphicFrameLocks noGrp="1"/>
          </p:cNvGraphicFramePr>
          <p:nvPr>
            <p:extLst>
              <p:ext uri="{D42A27DB-BD31-4B8C-83A1-F6EECF244321}">
                <p14:modId xmlns:p14="http://schemas.microsoft.com/office/powerpoint/2010/main" val="227710837"/>
              </p:ext>
            </p:extLst>
          </p:nvPr>
        </p:nvGraphicFramePr>
        <p:xfrm>
          <a:off x="5332974" y="5271681"/>
          <a:ext cx="4293444" cy="1440180"/>
        </p:xfrm>
        <a:graphic>
          <a:graphicData uri="http://schemas.openxmlformats.org/drawingml/2006/table">
            <a:tbl>
              <a:tblPr>
                <a:tableStyleId>{5C22544A-7EE6-4342-B048-85BDC9FD1C3A}</a:tableStyleId>
              </a:tblPr>
              <a:tblGrid>
                <a:gridCol w="598992">
                  <a:extLst>
                    <a:ext uri="{9D8B030D-6E8A-4147-A177-3AD203B41FA5}">
                      <a16:colId xmlns:a16="http://schemas.microsoft.com/office/drawing/2014/main" val="486950294"/>
                    </a:ext>
                  </a:extLst>
                </a:gridCol>
                <a:gridCol w="1226612">
                  <a:extLst>
                    <a:ext uri="{9D8B030D-6E8A-4147-A177-3AD203B41FA5}">
                      <a16:colId xmlns:a16="http://schemas.microsoft.com/office/drawing/2014/main" val="1585985753"/>
                    </a:ext>
                  </a:extLst>
                </a:gridCol>
                <a:gridCol w="2467840">
                  <a:extLst>
                    <a:ext uri="{9D8B030D-6E8A-4147-A177-3AD203B41FA5}">
                      <a16:colId xmlns:a16="http://schemas.microsoft.com/office/drawing/2014/main" val="2827835953"/>
                    </a:ext>
                  </a:extLst>
                </a:gridCol>
              </a:tblGrid>
              <a:tr h="142173">
                <a:tc>
                  <a:txBody>
                    <a:bodyPr/>
                    <a:lstStyle/>
                    <a:p>
                      <a:pPr marL="0" indent="0" algn="ctr" rtl="0">
                        <a:lnSpc>
                          <a:spcPts val="700"/>
                        </a:lnSpc>
                      </a:pPr>
                      <a:r>
                        <a:rPr lang="en-US" sz="600" b="1" noProof="0" dirty="0">
                          <a:solidFill>
                            <a:schemeClr val="tx1"/>
                          </a:solidFill>
                          <a:latin typeface="BIZ UDPゴシック" panose="020B0400000000000000" pitchFamily="50" charset="-128"/>
                          <a:ea typeface="BIZ UDPゴシック" panose="020B0400000000000000" pitchFamily="50" charset="-128"/>
                        </a:rPr>
                        <a:t>Location (City)</a:t>
                      </a:r>
                      <a:endParaRPr kumimoji="1" lang="en-US" sz="600" b="1" noProof="0" dirty="0">
                        <a:solidFill>
                          <a:schemeClr val="tx1"/>
                        </a:solidFill>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marL="72000" indent="-457200" algn="ctr" rtl="0">
                        <a:lnSpc>
                          <a:spcPts val="700"/>
                        </a:lnSpc>
                      </a:pPr>
                      <a:r>
                        <a:rPr lang="en-US" sz="600" b="1" noProof="0" dirty="0">
                          <a:solidFill>
                            <a:schemeClr val="tx1"/>
                          </a:solidFill>
                          <a:latin typeface="BIZ UDPゴシック" panose="020B0400000000000000" pitchFamily="50" charset="-128"/>
                          <a:ea typeface="BIZ UDPゴシック" panose="020B0400000000000000" pitchFamily="50" charset="-128"/>
                        </a:rPr>
                        <a:t>Year of establishment</a:t>
                      </a:r>
                      <a:endParaRPr kumimoji="1" lang="en-US" sz="600" b="1" noProof="0" dirty="0">
                        <a:solidFill>
                          <a:schemeClr val="tx1"/>
                        </a:solidFill>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marL="72000" indent="-457200" algn="ctr" rtl="0">
                        <a:lnSpc>
                          <a:spcPts val="700"/>
                        </a:lnSpc>
                      </a:pPr>
                      <a:r>
                        <a:rPr lang="en-US" sz="600" b="1" noProof="0" dirty="0">
                          <a:solidFill>
                            <a:schemeClr val="tx1"/>
                          </a:solidFill>
                          <a:latin typeface="BIZ UDPゴシック" panose="020B0400000000000000" pitchFamily="50" charset="-128"/>
                          <a:ea typeface="BIZ UDPゴシック" panose="020B0400000000000000" pitchFamily="50" charset="-128"/>
                        </a:rPr>
                        <a:t>Outline</a:t>
                      </a:r>
                      <a:endParaRPr kumimoji="1" lang="en-US" sz="600" b="1" noProof="0" dirty="0">
                        <a:solidFill>
                          <a:schemeClr val="tx1"/>
                        </a:solidFill>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9257475"/>
                  </a:ext>
                </a:extLst>
              </a:tr>
              <a:tr h="142173">
                <a:tc>
                  <a:txBody>
                    <a:bodyPr/>
                    <a:lstStyle/>
                    <a:p>
                      <a:pPr marL="72000" indent="-457200" algn="ctr" defTabSz="914400" rtl="0" eaLnBrk="1" latinLnBrk="0" hangingPunct="1">
                        <a:lnSpc>
                          <a:spcPts val="700"/>
                        </a:lnSpc>
                        <a:buFont typeface="Arial" panose="020B0604020202020204" pitchFamily="34" charset="0"/>
                        <a:buNone/>
                      </a:pPr>
                      <a:r>
                        <a:rPr lang="en-US" sz="600" b="1" kern="1200" spc="0" noProof="0" dirty="0">
                          <a:solidFill>
                            <a:schemeClr val="tx1"/>
                          </a:solidFill>
                          <a:latin typeface="BIZ UDPゴシック" panose="020B0400000000000000" pitchFamily="50" charset="-128"/>
                          <a:ea typeface="BIZ UDPゴシック" panose="020B0400000000000000" pitchFamily="50" charset="-128"/>
                          <a:cs typeface="+mn-cs"/>
                        </a:rPr>
                        <a:t>Osaka </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indent="0" algn="ctr" defTabSz="914400" rtl="0" eaLnBrk="1" latinLnBrk="0" hangingPunct="1">
                        <a:lnSpc>
                          <a:spcPts val="700"/>
                        </a:lnSpc>
                        <a:buFont typeface="Arial" panose="020B0604020202020204" pitchFamily="34" charset="0"/>
                        <a:buNone/>
                      </a:pPr>
                      <a:r>
                        <a:rPr lang="en-US" sz="600" kern="1200" noProof="0" dirty="0">
                          <a:solidFill>
                            <a:schemeClr val="tx1"/>
                          </a:solidFill>
                          <a:latin typeface="BIZ UDPゴシック" panose="020B0400000000000000" pitchFamily="50" charset="-128"/>
                          <a:ea typeface="BIZ UDPゴシック" panose="020B0400000000000000" pitchFamily="50" charset="-128"/>
                          <a:cs typeface="+mn-cs"/>
                        </a:rPr>
                        <a:t>Targeting 2027 onward</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ts val="700"/>
                        </a:lnSpc>
                        <a:spcBef>
                          <a:spcPts val="0"/>
                        </a:spcBef>
                        <a:spcAft>
                          <a:spcPts val="0"/>
                        </a:spcAft>
                        <a:buClrTx/>
                        <a:buSzTx/>
                        <a:buFont typeface="Arial" panose="020B0604020202020204" pitchFamily="34" charset="0"/>
                        <a:buNone/>
                        <a:tabLst/>
                        <a:defRPr/>
                      </a:pPr>
                      <a:r>
                        <a:rPr lang="en-US" sz="600" kern="1200" noProof="0" dirty="0">
                          <a:solidFill>
                            <a:schemeClr val="tx1"/>
                          </a:solidFill>
                          <a:latin typeface="BIZ UDPゴシック" panose="020B0400000000000000" pitchFamily="50" charset="-128"/>
                          <a:ea typeface="BIZ UDPゴシック" panose="020B0400000000000000" pitchFamily="50" charset="-128"/>
                          <a:cs typeface="+mn-cs"/>
                        </a:rPr>
                        <a:t>50MW large-scale data center (SC Capital Partners)</a:t>
                      </a:r>
                      <a:endParaRPr kumimoji="1" lang="en-US" sz="600" kern="1200" noProof="0" dirty="0">
                        <a:solidFill>
                          <a:schemeClr val="tx1"/>
                        </a:solidFill>
                        <a:latin typeface="BIZ UDPゴシック" panose="020B0400000000000000" pitchFamily="50" charset="-128"/>
                        <a:ea typeface="BIZ UDPゴシック" panose="020B0400000000000000" pitchFamily="50" charset="-128"/>
                        <a:cs typeface="+mn-cs"/>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7104341"/>
                  </a:ext>
                </a:extLst>
              </a:tr>
              <a:tr h="142173">
                <a:tc>
                  <a:txBody>
                    <a:bodyPr/>
                    <a:lstStyle/>
                    <a:p>
                      <a:pPr marL="72000" indent="-457200" algn="ctr" defTabSz="914400" rtl="0" eaLnBrk="1" latinLnBrk="0" hangingPunct="1">
                        <a:lnSpc>
                          <a:spcPts val="700"/>
                        </a:lnSpc>
                        <a:buFont typeface="Arial" panose="020B0604020202020204" pitchFamily="34" charset="0"/>
                        <a:buNone/>
                      </a:pPr>
                      <a:r>
                        <a:rPr lang="en-US" sz="600" b="1" kern="1200" spc="0" noProof="0" dirty="0">
                          <a:solidFill>
                            <a:schemeClr val="tx1"/>
                          </a:solidFill>
                          <a:latin typeface="BIZ UDPゴシック" panose="020B0400000000000000" pitchFamily="50" charset="-128"/>
                          <a:ea typeface="BIZ UDPゴシック" panose="020B0400000000000000" pitchFamily="50" charset="-128"/>
                          <a:cs typeface="+mn-cs"/>
                        </a:rPr>
                        <a:t>Sakai</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indent="0" algn="ctr" defTabSz="914400" rtl="0" eaLnBrk="1" latinLnBrk="0" hangingPunct="1">
                        <a:lnSpc>
                          <a:spcPts val="700"/>
                        </a:lnSpc>
                        <a:buFont typeface="Arial" panose="020B0604020202020204" pitchFamily="34" charset="0"/>
                        <a:buNone/>
                      </a:pPr>
                      <a:r>
                        <a:rPr lang="en-US" sz="600" kern="1200" noProof="0" dirty="0">
                          <a:solidFill>
                            <a:schemeClr val="tx1"/>
                          </a:solidFill>
                          <a:latin typeface="BIZ UDPゴシック" panose="020B0400000000000000" pitchFamily="50" charset="-128"/>
                          <a:ea typeface="BIZ UDPゴシック" panose="020B0400000000000000" pitchFamily="50" charset="-128"/>
                          <a:cs typeface="+mn-cs"/>
                        </a:rPr>
                        <a:t>Targeting 2026</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indent="0" algn="l" defTabSz="914400" rtl="0" eaLnBrk="1" latinLnBrk="0" hangingPunct="1">
                        <a:lnSpc>
                          <a:spcPts val="700"/>
                        </a:lnSpc>
                        <a:buFont typeface="Arial" panose="020B0604020202020204" pitchFamily="34" charset="0"/>
                        <a:buNone/>
                      </a:pPr>
                      <a:r>
                        <a:rPr lang="en-US" sz="600" kern="1200" noProof="0" dirty="0">
                          <a:solidFill>
                            <a:schemeClr val="tx1"/>
                          </a:solidFill>
                          <a:latin typeface="BIZ UDPゴシック" panose="020B0400000000000000" pitchFamily="50" charset="-128"/>
                          <a:ea typeface="BIZ UDPゴシック" panose="020B0400000000000000" pitchFamily="50" charset="-128"/>
                          <a:cs typeface="+mn-cs"/>
                        </a:rPr>
                        <a:t>Large-scale AI Data Center (Softbank)</a:t>
                      </a:r>
                      <a:endParaRPr kumimoji="1" lang="en-US" sz="600" kern="1200" noProof="0" dirty="0">
                        <a:solidFill>
                          <a:schemeClr val="tx1"/>
                        </a:solidFill>
                        <a:latin typeface="BIZ UDPゴシック" panose="020B0400000000000000" pitchFamily="50" charset="-128"/>
                        <a:ea typeface="BIZ UDPゴシック" panose="020B0400000000000000" pitchFamily="50" charset="-128"/>
                        <a:cs typeface="+mn-cs"/>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6880485"/>
                  </a:ext>
                </a:extLst>
              </a:tr>
              <a:tr h="142173">
                <a:tc>
                  <a:txBody>
                    <a:bodyPr/>
                    <a:lstStyle/>
                    <a:p>
                      <a:pPr marL="72000" marR="0" lvl="0" indent="-457200" algn="ctr" defTabSz="914400" rtl="0" eaLnBrk="1" fontAlgn="auto" latinLnBrk="0" hangingPunct="1">
                        <a:lnSpc>
                          <a:spcPts val="700"/>
                        </a:lnSpc>
                        <a:spcBef>
                          <a:spcPts val="0"/>
                        </a:spcBef>
                        <a:spcAft>
                          <a:spcPts val="0"/>
                        </a:spcAft>
                        <a:buClrTx/>
                        <a:buSzTx/>
                        <a:buFont typeface="Arial" panose="020B0604020202020204" pitchFamily="34" charset="0"/>
                        <a:buNone/>
                        <a:tabLst/>
                        <a:defRPr/>
                      </a:pPr>
                      <a:r>
                        <a:rPr lang="en-US" sz="600" b="1" kern="1200" spc="0" noProof="0" dirty="0">
                          <a:solidFill>
                            <a:schemeClr val="tx1"/>
                          </a:solidFill>
                          <a:latin typeface="BIZ UDPゴシック" panose="020B0400000000000000" pitchFamily="50" charset="-128"/>
                          <a:ea typeface="BIZ UDPゴシック" panose="020B0400000000000000" pitchFamily="50" charset="-128"/>
                          <a:cs typeface="+mn-cs"/>
                        </a:rPr>
                        <a:t>Sakai</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indent="0" algn="ctr" defTabSz="914400" rtl="0" eaLnBrk="1" latinLnBrk="0" hangingPunct="1">
                        <a:lnSpc>
                          <a:spcPts val="700"/>
                        </a:lnSpc>
                        <a:buFont typeface="Arial" panose="020B0604020202020204" pitchFamily="34" charset="0"/>
                        <a:buNone/>
                      </a:pPr>
                      <a:r>
                        <a:rPr lang="en-US" sz="600" kern="1200" noProof="0" dirty="0">
                          <a:solidFill>
                            <a:schemeClr val="tx1"/>
                          </a:solidFill>
                          <a:latin typeface="BIZ UDPゴシック" panose="020B0400000000000000" pitchFamily="50" charset="-128"/>
                          <a:ea typeface="BIZ UDPゴシック" panose="020B0400000000000000" pitchFamily="50" charset="-128"/>
                          <a:cs typeface="+mn-cs"/>
                        </a:rPr>
                        <a:t>Started in January 2026</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indent="0" algn="l" defTabSz="914400" rtl="0" eaLnBrk="1" latinLnBrk="0" hangingPunct="1">
                        <a:lnSpc>
                          <a:spcPts val="700"/>
                        </a:lnSpc>
                        <a:buFont typeface="Arial" panose="020B0604020202020204" pitchFamily="34" charset="0"/>
                        <a:buNone/>
                      </a:pPr>
                      <a:r>
                        <a:rPr lang="en-US" sz="600" kern="1200" noProof="0" dirty="0">
                          <a:solidFill>
                            <a:schemeClr val="tx1"/>
                          </a:solidFill>
                          <a:latin typeface="BIZ UDPゴシック" panose="020B0400000000000000" pitchFamily="50" charset="-128"/>
                          <a:ea typeface="BIZ UDPゴシック" panose="020B0400000000000000" pitchFamily="50" charset="-128"/>
                          <a:cs typeface="+mn-cs"/>
                        </a:rPr>
                        <a:t>Osaka Sakai Data Center (KDDI)</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27702123"/>
                  </a:ext>
                </a:extLst>
              </a:tr>
              <a:tr h="142173">
                <a:tc>
                  <a:txBody>
                    <a:bodyPr/>
                    <a:lstStyle/>
                    <a:p>
                      <a:pPr marL="0" marR="0" lvl="0" indent="0" algn="ctr" defTabSz="914400" rtl="0" eaLnBrk="1" fontAlgn="auto" latinLnBrk="0" hangingPunct="1">
                        <a:lnSpc>
                          <a:spcPts val="700"/>
                        </a:lnSpc>
                        <a:spcBef>
                          <a:spcPts val="0"/>
                        </a:spcBef>
                        <a:spcAft>
                          <a:spcPts val="0"/>
                        </a:spcAft>
                        <a:buClrTx/>
                        <a:buSzTx/>
                        <a:buFont typeface="Arial" panose="020B0604020202020204" pitchFamily="34" charset="0"/>
                        <a:buNone/>
                        <a:tabLst/>
                        <a:defRPr/>
                      </a:pPr>
                      <a:r>
                        <a:rPr lang="en-US" sz="600" b="1" i="0" u="none" strike="noStrike" kern="1200" cap="none" spc="0" normalizeH="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Ibaraki</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a:lnSpc>
                          <a:spcPts val="700"/>
                        </a:lnSpc>
                      </a:pPr>
                      <a:r>
                        <a:rPr lang="en-US" sz="600" noProof="0" dirty="0">
                          <a:solidFill>
                            <a:schemeClr val="tx1"/>
                          </a:solidFill>
                          <a:latin typeface="BIZ UDPゴシック" panose="020B0400000000000000" pitchFamily="50" charset="-128"/>
                          <a:ea typeface="BIZ UDPゴシック" panose="020B0400000000000000" pitchFamily="50" charset="-128"/>
                        </a:rPr>
                        <a:t>Started in 2019</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700"/>
                        </a:lnSpc>
                      </a:pPr>
                      <a:r>
                        <a:rPr lang="en-US" sz="600" noProof="0" dirty="0">
                          <a:solidFill>
                            <a:schemeClr val="tx1"/>
                          </a:solidFill>
                          <a:latin typeface="BIZ UDPゴシック" panose="020B0400000000000000" pitchFamily="50" charset="-128"/>
                          <a:ea typeface="BIZ UDPゴシック" panose="020B0400000000000000" pitchFamily="50" charset="-128"/>
                        </a:rPr>
                        <a:t>Osaka 7 Data Center (NTT Docomo Business)</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6858120"/>
                  </a:ext>
                </a:extLst>
              </a:tr>
              <a:tr h="183768">
                <a:tc>
                  <a:txBody>
                    <a:bodyPr/>
                    <a:lstStyle/>
                    <a:p>
                      <a:pPr marL="72000" indent="-457200" algn="ctr" defTabSz="914400" rtl="0" eaLnBrk="1" latinLnBrk="0" hangingPunct="1">
                        <a:lnSpc>
                          <a:spcPts val="700"/>
                        </a:lnSpc>
                        <a:buFont typeface="Arial" panose="020B0604020202020204" pitchFamily="34" charset="0"/>
                        <a:buNone/>
                      </a:pPr>
                      <a:r>
                        <a:rPr lang="en-US" sz="600" b="1" kern="1200" spc="0" noProof="0" dirty="0">
                          <a:solidFill>
                            <a:schemeClr val="tx1"/>
                          </a:solidFill>
                          <a:latin typeface="BIZ UDPゴシック" panose="020B0400000000000000" pitchFamily="50" charset="-128"/>
                          <a:ea typeface="BIZ UDPゴシック" panose="020B0400000000000000" pitchFamily="50" charset="-128"/>
                          <a:cs typeface="+mn-cs"/>
                        </a:rPr>
                        <a:t>Ibaraki</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indent="0" algn="ctr" defTabSz="914400" rtl="0" eaLnBrk="1" latinLnBrk="0" hangingPunct="1">
                        <a:lnSpc>
                          <a:spcPts val="700"/>
                        </a:lnSpc>
                        <a:buFont typeface="Arial" panose="020B0604020202020204" pitchFamily="34" charset="0"/>
                        <a:buNone/>
                      </a:pPr>
                      <a:r>
                        <a:rPr lang="en-US" sz="600" kern="1200" noProof="0" dirty="0">
                          <a:solidFill>
                            <a:schemeClr val="tx1"/>
                          </a:solidFill>
                          <a:latin typeface="BIZ UDPゴシック" panose="020B0400000000000000" pitchFamily="50" charset="-128"/>
                          <a:ea typeface="BIZ UDPゴシック" panose="020B0400000000000000" pitchFamily="50" charset="-128"/>
                          <a:cs typeface="+mn-cs"/>
                        </a:rPr>
                        <a:t>Scheduled to start in the later half of FY2027</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indent="0" algn="l" defTabSz="914400" rtl="0" eaLnBrk="1" latinLnBrk="0" hangingPunct="1">
                        <a:lnSpc>
                          <a:spcPts val="700"/>
                        </a:lnSpc>
                        <a:buFont typeface="Arial" panose="020B0604020202020204" pitchFamily="34" charset="0"/>
                        <a:buNone/>
                      </a:pPr>
                      <a:r>
                        <a:rPr lang="en-US" sz="600" kern="1200" noProof="0" dirty="0">
                          <a:solidFill>
                            <a:schemeClr val="tx1"/>
                          </a:solidFill>
                          <a:latin typeface="BIZ UDPゴシック" panose="020B0400000000000000" pitchFamily="50" charset="-128"/>
                          <a:ea typeface="BIZ UDPゴシック" panose="020B0400000000000000" pitchFamily="50" charset="-128"/>
                          <a:cs typeface="+mn-cs"/>
                        </a:rPr>
                        <a:t>Osaka Kita Data Center (NTT Data Group)</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4564535"/>
                  </a:ext>
                </a:extLst>
              </a:tr>
              <a:tr h="142173">
                <a:tc>
                  <a:txBody>
                    <a:bodyPr/>
                    <a:lstStyle/>
                    <a:p>
                      <a:pPr marL="0" marR="0" lvl="0" indent="0" algn="ctr" defTabSz="914400" rtl="0" eaLnBrk="1" fontAlgn="auto" latinLnBrk="0" hangingPunct="1">
                        <a:lnSpc>
                          <a:spcPts val="700"/>
                        </a:lnSpc>
                        <a:spcBef>
                          <a:spcPts val="0"/>
                        </a:spcBef>
                        <a:spcAft>
                          <a:spcPts val="0"/>
                        </a:spcAft>
                        <a:buClrTx/>
                        <a:buSzTx/>
                        <a:buFont typeface="Arial" panose="020B0604020202020204" pitchFamily="34" charset="0"/>
                        <a:buNone/>
                        <a:tabLst/>
                        <a:defRPr/>
                      </a:pPr>
                      <a:r>
                        <a:rPr lang="en-US" sz="600" b="1" i="0" u="none" strike="noStrike" kern="1200" cap="none" spc="0" normalizeH="0" noProof="0" dirty="0" err="1">
                          <a:ln>
                            <a:noFill/>
                          </a:ln>
                          <a:solidFill>
                            <a:schemeClr val="tx1"/>
                          </a:solidFill>
                          <a:effectLst/>
                          <a:uLnTx/>
                          <a:uFillTx/>
                          <a:latin typeface="BIZ UDPゴシック" panose="020B0400000000000000" pitchFamily="50" charset="-128"/>
                          <a:ea typeface="BIZ UDPゴシック" panose="020B0400000000000000" pitchFamily="50" charset="-128"/>
                          <a:cs typeface="+mn-cs"/>
                        </a:rPr>
                        <a:t>Minoh</a:t>
                      </a:r>
                      <a:endParaRPr lang="en-US" sz="600" b="1" i="0" u="none" strike="noStrike" kern="1200" cap="none" spc="0" normalizeH="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a:lnSpc>
                          <a:spcPts val="700"/>
                        </a:lnSpc>
                      </a:pPr>
                      <a:r>
                        <a:rPr lang="en-US" sz="600" noProof="0" dirty="0">
                          <a:solidFill>
                            <a:schemeClr val="tx1"/>
                          </a:solidFill>
                          <a:latin typeface="BIZ UDPゴシック" panose="020B0400000000000000" pitchFamily="50" charset="-128"/>
                          <a:ea typeface="BIZ UDPゴシック" panose="020B0400000000000000" pitchFamily="50" charset="-128"/>
                        </a:rPr>
                        <a:t>Started in 2023</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rtl="0">
                        <a:lnSpc>
                          <a:spcPts val="700"/>
                        </a:lnSpc>
                      </a:pPr>
                      <a:r>
                        <a:rPr lang="en-US" sz="600" noProof="0" dirty="0">
                          <a:solidFill>
                            <a:schemeClr val="tx1"/>
                          </a:solidFill>
                          <a:latin typeface="BIZ UDPゴシック" panose="020B0400000000000000" pitchFamily="50" charset="-128"/>
                          <a:ea typeface="BIZ UDPゴシック" panose="020B0400000000000000" pitchFamily="50" charset="-128"/>
                        </a:rPr>
                        <a:t>KIX13 Data Center (MC Digital)</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02638844"/>
                  </a:ext>
                </a:extLst>
              </a:tr>
            </a:tbl>
          </a:graphicData>
        </a:graphic>
      </p:graphicFrame>
      <p:pic>
        <p:nvPicPr>
          <p:cNvPr id="33" name="図 32">
            <a:extLst>
              <a:ext uri="{FF2B5EF4-FFF2-40B4-BE49-F238E27FC236}">
                <a16:creationId xmlns:a16="http://schemas.microsoft.com/office/drawing/2014/main" id="{D82F3276-627D-4890-A26D-9FA02EA7F71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72705" y="2985041"/>
            <a:ext cx="1490686" cy="1323439"/>
          </a:xfrm>
          <a:prstGeom prst="rect">
            <a:avLst/>
          </a:prstGeom>
        </p:spPr>
      </p:pic>
      <p:pic>
        <p:nvPicPr>
          <p:cNvPr id="31" name="図 30">
            <a:extLst>
              <a:ext uri="{FF2B5EF4-FFF2-40B4-BE49-F238E27FC236}">
                <a16:creationId xmlns:a16="http://schemas.microsoft.com/office/drawing/2014/main" id="{E1DB102C-2D18-46E6-B874-0697AB656055}"/>
              </a:ext>
            </a:extLst>
          </p:cNvPr>
          <p:cNvPicPr preferRelativeResize="0">
            <a:picLocks/>
          </p:cNvPicPr>
          <p:nvPr/>
        </p:nvPicPr>
        <p:blipFill>
          <a:blip r:embed="rId4">
            <a:extLst>
              <a:ext uri="{28A0092B-C50C-407E-A947-70E740481C1C}">
                <a14:useLocalDpi xmlns:a14="http://schemas.microsoft.com/office/drawing/2010/main" val="0"/>
              </a:ext>
            </a:extLst>
          </a:blip>
          <a:srcRect l="-275"/>
          <a:stretch>
            <a:fillRect/>
          </a:stretch>
        </p:blipFill>
        <p:spPr>
          <a:xfrm>
            <a:off x="2851914" y="3520613"/>
            <a:ext cx="2150691" cy="1445087"/>
          </a:xfrm>
          <a:prstGeom prst="rect">
            <a:avLst/>
          </a:prstGeom>
        </p:spPr>
      </p:pic>
      <p:sp>
        <p:nvSpPr>
          <p:cNvPr id="52" name="テキスト ボックス 51">
            <a:extLst>
              <a:ext uri="{FF2B5EF4-FFF2-40B4-BE49-F238E27FC236}">
                <a16:creationId xmlns:a16="http://schemas.microsoft.com/office/drawing/2014/main" id="{276638CA-D4BC-47D6-B314-41AFDE0598DC}"/>
              </a:ext>
            </a:extLst>
          </p:cNvPr>
          <p:cNvSpPr txBox="1"/>
          <p:nvPr/>
        </p:nvSpPr>
        <p:spPr>
          <a:xfrm>
            <a:off x="260563" y="4337003"/>
            <a:ext cx="2453740" cy="923330"/>
          </a:xfrm>
          <a:prstGeom prst="rect">
            <a:avLst/>
          </a:prstGeom>
          <a:solidFill>
            <a:schemeClr val="bg2"/>
          </a:solidFill>
        </p:spPr>
        <p:txBody>
          <a:bodyPr wrap="square" lIns="72000" tIns="0" rIns="72000" bIns="0" rtlCol="0">
            <a:noAutofit/>
          </a:bodyPr>
          <a:lstStyle/>
          <a:p>
            <a:pPr marL="87313" indent="-87313" rtl="0">
              <a:lnSpc>
                <a:spcPts val="800"/>
              </a:lnSpc>
              <a:buFont typeface="Wingdings" panose="05000000000000000000" pitchFamily="2" charset="2"/>
              <a:buChar char="l"/>
            </a:pPr>
            <a:r>
              <a:rPr lang="en-US" sz="800" noProof="0" dirty="0">
                <a:ea typeface="BIZ UDPゴシック" panose="020B0400000000000000" pitchFamily="50" charset="-128"/>
              </a:rPr>
              <a:t>2018: Opening of Shin-</a:t>
            </a:r>
            <a:r>
              <a:rPr lang="en-US" sz="800" noProof="0" dirty="0" err="1">
                <a:ea typeface="BIZ UDPゴシック" panose="020B0400000000000000" pitchFamily="50" charset="-128"/>
              </a:rPr>
              <a:t>Meishin</a:t>
            </a:r>
            <a:r>
              <a:rPr lang="en-US" sz="800" noProof="0" dirty="0">
                <a:ea typeface="BIZ UDPゴシック" panose="020B0400000000000000" pitchFamily="50" charset="-128"/>
              </a:rPr>
              <a:t> Expressway (Takatsuki to Kobe)</a:t>
            </a:r>
            <a:endParaRPr kumimoji="1" lang="en-US" sz="800" noProof="0" dirty="0">
              <a:ea typeface="BIZ UDPゴシック" panose="020B0400000000000000" pitchFamily="50" charset="-128"/>
            </a:endParaRPr>
          </a:p>
          <a:p>
            <a:pPr marL="87313" indent="-87313" rtl="0">
              <a:lnSpc>
                <a:spcPts val="800"/>
              </a:lnSpc>
              <a:buFont typeface="Wingdings" panose="05000000000000000000" pitchFamily="2" charset="2"/>
              <a:buChar char="l"/>
            </a:pPr>
            <a:r>
              <a:rPr lang="en-US" sz="800" noProof="0" dirty="0">
                <a:ea typeface="BIZ UDPゴシック" panose="020B0400000000000000" pitchFamily="50" charset="-128"/>
              </a:rPr>
              <a:t>2020: Full opening of Hanshin Expressway Route 6 Yamatogawa Route</a:t>
            </a:r>
            <a:endParaRPr kumimoji="1" lang="en-US" sz="800" noProof="0" dirty="0">
              <a:ea typeface="BIZ UDPゴシック" panose="020B0400000000000000" pitchFamily="50" charset="-128"/>
            </a:endParaRPr>
          </a:p>
          <a:p>
            <a:pPr marL="87313" indent="-87313" rtl="0">
              <a:lnSpc>
                <a:spcPts val="800"/>
              </a:lnSpc>
              <a:buFont typeface="Wingdings" panose="05000000000000000000" pitchFamily="2" charset="2"/>
              <a:buChar char="l"/>
            </a:pPr>
            <a:r>
              <a:rPr lang="en-US" sz="800" noProof="0" dirty="0">
                <a:ea typeface="BIZ UDPゴシック" panose="020B0400000000000000" pitchFamily="50" charset="-128"/>
              </a:rPr>
              <a:t>2032: Scheduled completion of Yodogawa-Sagan Route (Phase 2) project</a:t>
            </a:r>
          </a:p>
          <a:p>
            <a:pPr marL="87313" indent="-87313" rtl="0">
              <a:lnSpc>
                <a:spcPts val="800"/>
              </a:lnSpc>
              <a:buFont typeface="Wingdings" panose="05000000000000000000" pitchFamily="2" charset="2"/>
              <a:buChar char="l"/>
            </a:pPr>
            <a:r>
              <a:rPr lang="en-US" sz="800" noProof="0" dirty="0">
                <a:ea typeface="BIZ UDPゴシック" panose="020B0400000000000000" pitchFamily="50" charset="-128"/>
              </a:rPr>
              <a:t>Project underway for the Yodogawa-Sagan Route extension and Shin-</a:t>
            </a:r>
            <a:r>
              <a:rPr lang="en-US" sz="800" noProof="0" dirty="0" err="1">
                <a:ea typeface="BIZ UDPゴシック" panose="020B0400000000000000" pitchFamily="50" charset="-128"/>
              </a:rPr>
              <a:t>Meishin</a:t>
            </a:r>
            <a:r>
              <a:rPr lang="en-US" sz="800" noProof="0" dirty="0">
                <a:ea typeface="BIZ UDPゴシック" panose="020B0400000000000000" pitchFamily="50" charset="-128"/>
              </a:rPr>
              <a:t> Expressway (Yawata </a:t>
            </a:r>
            <a:r>
              <a:rPr lang="en-US" sz="800" noProof="0" dirty="0" err="1">
                <a:ea typeface="BIZ UDPゴシック" panose="020B0400000000000000" pitchFamily="50" charset="-128"/>
              </a:rPr>
              <a:t>kyotanabe</a:t>
            </a:r>
            <a:r>
              <a:rPr lang="en-US" sz="800" noProof="0" dirty="0">
                <a:ea typeface="BIZ UDPゴシック" panose="020B0400000000000000" pitchFamily="50" charset="-128"/>
              </a:rPr>
              <a:t> to Takatsuki)</a:t>
            </a:r>
          </a:p>
        </p:txBody>
      </p:sp>
    </p:spTree>
    <p:extLst>
      <p:ext uri="{BB962C8B-B14F-4D97-AF65-F5344CB8AC3E}">
        <p14:creationId xmlns:p14="http://schemas.microsoft.com/office/powerpoint/2010/main" val="416731489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C8C608C-D80C-4643-9879-924328DA3E1D}"/>
              </a:ext>
            </a:extLst>
          </p:cNvPr>
          <p:cNvSpPr/>
          <p:nvPr/>
        </p:nvSpPr>
        <p:spPr>
          <a:xfrm>
            <a:off x="34788" y="46705"/>
            <a:ext cx="9906000" cy="400110"/>
          </a:xfrm>
          <a:prstGeom prst="rect">
            <a:avLst/>
          </a:prstGeom>
          <a:noFill/>
        </p:spPr>
        <p:txBody>
          <a:bodyPr wrap="square" rtlCol="0">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sz="2000" b="1" dirty="0">
                <a:solidFill>
                  <a:schemeClr val="bg1"/>
                </a:solidFill>
              </a:rPr>
              <a:t>Glossary (10)</a:t>
            </a:r>
            <a:endParaRPr kumimoji="1" lang="ja-JP" altLang="en-US" sz="2400" b="1" i="0" u="none" strike="noStrike" kern="1200" cap="none" spc="0" normalizeH="0" baseline="0" noProof="0" dirty="0">
              <a:ln>
                <a:noFill/>
              </a:ln>
              <a:solidFill>
                <a:schemeClr val="bg1"/>
              </a:solidFill>
              <a:effectLst/>
              <a:uLnTx/>
              <a:uFillTx/>
              <a:ea typeface="HGS創英角ｺﾞｼｯｸUB" panose="020B0900000000000000" pitchFamily="50" charset="-128"/>
              <a:cs typeface="+mn-cs"/>
            </a:endParaRPr>
          </a:p>
        </p:txBody>
      </p:sp>
      <p:sp>
        <p:nvSpPr>
          <p:cNvPr id="23" name="スライド番号プレースホルダー 3">
            <a:extLst>
              <a:ext uri="{FF2B5EF4-FFF2-40B4-BE49-F238E27FC236}">
                <a16:creationId xmlns:a16="http://schemas.microsoft.com/office/drawing/2014/main" id="{D0C86DC1-F112-4756-828E-DB6B189C2A5F}"/>
              </a:ext>
            </a:extLst>
          </p:cNvPr>
          <p:cNvSpPr>
            <a:spLocks noGrp="1"/>
          </p:cNvSpPr>
          <p:nvPr>
            <p:ph type="sldNum" sz="quarter" idx="12"/>
          </p:nvPr>
        </p:nvSpPr>
        <p:spPr>
          <a:xfrm>
            <a:off x="7677150" y="6492875"/>
            <a:ext cx="2228850" cy="365125"/>
          </a:xfrm>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ja-JP" altLang="en-US" sz="1200" b="0" i="0" u="none" strike="noStrike" kern="1200" cap="none" spc="0" normalizeH="0" baseline="0" noProof="0" smtClean="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89</a:t>
            </a:fld>
            <a:endParaRPr kumimoji="1" lang="ja-JP" altLang="en-US" sz="1200" b="0" i="0" u="none" strike="noStrike" kern="1200" cap="none" spc="0" normalizeH="0" baseline="0" noProof="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endParaRPr>
          </a:p>
        </p:txBody>
      </p:sp>
      <p:graphicFrame>
        <p:nvGraphicFramePr>
          <p:cNvPr id="4" name="表 7">
            <a:extLst>
              <a:ext uri="{FF2B5EF4-FFF2-40B4-BE49-F238E27FC236}">
                <a16:creationId xmlns:a16="http://schemas.microsoft.com/office/drawing/2014/main" id="{1E02A8AC-0E1A-45D9-8B61-BA8F52BED21F}"/>
              </a:ext>
            </a:extLst>
          </p:cNvPr>
          <p:cNvGraphicFramePr>
            <a:graphicFrameLocks noGrp="1"/>
          </p:cNvGraphicFramePr>
          <p:nvPr/>
        </p:nvGraphicFramePr>
        <p:xfrm>
          <a:off x="201000" y="622321"/>
          <a:ext cx="9504000" cy="1471454"/>
        </p:xfrm>
        <a:graphic>
          <a:graphicData uri="http://schemas.openxmlformats.org/drawingml/2006/table">
            <a:tbl>
              <a:tblPr firstRow="1" bandRow="1">
                <a:tableStyleId>{5C22544A-7EE6-4342-B048-85BDC9FD1C3A}</a:tableStyleId>
              </a:tblPr>
              <a:tblGrid>
                <a:gridCol w="1552644">
                  <a:extLst>
                    <a:ext uri="{9D8B030D-6E8A-4147-A177-3AD203B41FA5}">
                      <a16:colId xmlns:a16="http://schemas.microsoft.com/office/drawing/2014/main" val="3786945068"/>
                    </a:ext>
                  </a:extLst>
                </a:gridCol>
                <a:gridCol w="7951356">
                  <a:extLst>
                    <a:ext uri="{9D8B030D-6E8A-4147-A177-3AD203B41FA5}">
                      <a16:colId xmlns:a16="http://schemas.microsoft.com/office/drawing/2014/main" val="1434758981"/>
                    </a:ext>
                  </a:extLst>
                </a:gridCol>
              </a:tblGrid>
              <a:tr h="374174">
                <a:tc>
                  <a:txBody>
                    <a:bodyPr/>
                    <a:lstStyle/>
                    <a:p>
                      <a:pPr algn="ctr" rtl="0"/>
                      <a:r>
                        <a:rPr lang="en-us" dirty="0"/>
                        <a:t>Term</a:t>
                      </a:r>
                    </a:p>
                  </a:txBody>
                  <a:tcPr marL="45720" marR="45720" anchor="ctr">
                    <a:solidFill>
                      <a:schemeClr val="accent5"/>
                    </a:solidFill>
                  </a:tcPr>
                </a:tc>
                <a:tc>
                  <a:txBody>
                    <a:bodyPr/>
                    <a:lstStyle/>
                    <a:p>
                      <a:pPr algn="ctr" rtl="0"/>
                      <a:r>
                        <a:rPr lang="en-us" dirty="0"/>
                        <a:t>Description</a:t>
                      </a:r>
                    </a:p>
                  </a:txBody>
                  <a:tcPr marL="45720" marR="45720" anchor="ctr">
                    <a:solidFill>
                      <a:schemeClr val="accent5"/>
                    </a:solidFill>
                  </a:tcPr>
                </a:tc>
                <a:extLst>
                  <a:ext uri="{0D108BD9-81ED-4DB2-BD59-A6C34878D82A}">
                    <a16:rowId xmlns:a16="http://schemas.microsoft.com/office/drawing/2014/main" val="291517179"/>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Web3.0</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decentralized network environment based on blockchain technology</a:t>
                      </a:r>
                      <a:r>
                        <a:rPr lang="en-US" sz="900" b="0" i="0" u="none" strike="noStrike" dirty="0">
                          <a:solidFill>
                            <a:schemeClr val="tx1"/>
                          </a:solidFill>
                          <a:effectLst/>
                          <a:latin typeface="+mn-lt"/>
                          <a:ea typeface="BIZ UDPゴシック" panose="020B0400000000000000" pitchFamily="50" charset="-128"/>
                        </a:rPr>
                        <a:t> that enables</a:t>
                      </a:r>
                      <a:r>
                        <a:rPr lang="en-us" sz="900" b="0" i="0" u="none" strike="noStrike" dirty="0">
                          <a:solidFill>
                            <a:schemeClr val="tx1"/>
                          </a:solidFill>
                          <a:effectLst/>
                          <a:latin typeface="+mn-lt"/>
                          <a:ea typeface="BIZ UDPゴシック" panose="020B0400000000000000" pitchFamily="50" charset="-128"/>
                        </a:rPr>
                        <a:t> individuals to connect directly with one another without the need for intermediaries such as platform operators, and </a:t>
                      </a:r>
                      <a:r>
                        <a:rPr lang="en-US" sz="900" b="0" i="0" u="none" strike="noStrike" dirty="0">
                          <a:solidFill>
                            <a:schemeClr val="tx1"/>
                          </a:solidFill>
                          <a:effectLst/>
                          <a:latin typeface="+mn-lt"/>
                          <a:ea typeface="BIZ UDPゴシック" panose="020B0400000000000000" pitchFamily="50" charset="-128"/>
                        </a:rPr>
                        <a:t>allows</a:t>
                      </a:r>
                      <a:r>
                        <a:rPr lang="en-us" sz="900" b="0" i="0" u="none" strike="noStrike" dirty="0">
                          <a:solidFill>
                            <a:schemeClr val="tx1"/>
                          </a:solidFill>
                          <a:effectLst/>
                          <a:latin typeface="+mn-lt"/>
                          <a:ea typeface="BIZ UDPゴシック" panose="020B0400000000000000" pitchFamily="50" charset="-128"/>
                        </a:rPr>
                        <a:t> for bidirectional data utilization and decentralized management</a:t>
                      </a:r>
                    </a:p>
                  </a:txBody>
                  <a:tcPr marL="45720" marR="45720" anchor="ctr">
                    <a:solidFill>
                      <a:schemeClr val="accent5">
                        <a:lumMod val="20000"/>
                        <a:lumOff val="80000"/>
                      </a:schemeClr>
                    </a:solidFill>
                  </a:tcPr>
                </a:tc>
                <a:extLst>
                  <a:ext uri="{0D108BD9-81ED-4DB2-BD59-A6C34878D82A}">
                    <a16:rowId xmlns:a16="http://schemas.microsoft.com/office/drawing/2014/main" val="379968448"/>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Well-Being</a:t>
                      </a: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 state in which individuals</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rights and self-fulfilment are guaranteed</a:t>
                      </a: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 and </a:t>
                      </a:r>
                      <a:r>
                        <a:rPr lang="en-US" sz="900" b="0" i="0" u="none" strike="noStrike" dirty="0">
                          <a:solidFill>
                            <a:schemeClr val="tx1"/>
                          </a:solidFill>
                          <a:effectLst/>
                          <a:latin typeface="+mn-lt"/>
                          <a:ea typeface="BIZ UDPゴシック" panose="020B0400000000000000" pitchFamily="50" charset="-128"/>
                        </a:rPr>
                        <a:t>in which they</a:t>
                      </a:r>
                      <a:r>
                        <a:rPr lang="en-us" sz="900" b="0" i="0" u="none" strike="noStrike" dirty="0">
                          <a:solidFill>
                            <a:schemeClr val="tx1"/>
                          </a:solidFill>
                          <a:effectLst/>
                          <a:latin typeface="+mn-lt"/>
                          <a:ea typeface="BIZ UDPゴシック" panose="020B0400000000000000" pitchFamily="50" charset="-128"/>
                        </a:rPr>
                        <a:t> enjoy good physical, mental and social condition</a:t>
                      </a:r>
                      <a:r>
                        <a:rPr lang="en-US" sz="900" b="0" i="0" u="none" strike="noStrike" dirty="0">
                          <a:solidFill>
                            <a:schemeClr val="tx1"/>
                          </a:solidFill>
                          <a:effectLst/>
                          <a:latin typeface="+mn-lt"/>
                          <a:ea typeface="BIZ UDPゴシック" panose="020B0400000000000000" pitchFamily="50" charset="-128"/>
                        </a:rPr>
                        <a:t>s</a:t>
                      </a:r>
                      <a:endParaRPr lang="en-us" sz="900" b="0" i="0" u="none" strike="noStrike" dirty="0">
                        <a:solidFill>
                          <a:schemeClr val="tx1"/>
                        </a:solidFill>
                        <a:effectLst/>
                        <a:latin typeface="+mn-lt"/>
                        <a:ea typeface="BIZ UDPゴシック" panose="020B0400000000000000" pitchFamily="50" charset="-128"/>
                      </a:endParaRPr>
                    </a:p>
                  </a:txBody>
                  <a:tcPr marL="45720" marR="45720" anchor="ctr">
                    <a:solidFill>
                      <a:schemeClr val="accent5">
                        <a:lumMod val="20000"/>
                        <a:lumOff val="80000"/>
                      </a:schemeClr>
                    </a:solidFill>
                  </a:tcPr>
                </a:tc>
                <a:extLst>
                  <a:ext uri="{0D108BD9-81ED-4DB2-BD59-A6C34878D82A}">
                    <a16:rowId xmlns:a16="http://schemas.microsoft.com/office/drawing/2014/main" val="840076049"/>
                  </a:ext>
                </a:extLst>
              </a:tr>
              <a:tr h="0">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WHX Osaka</a:t>
                      </a:r>
                      <a:endParaRPr lang="en-US" sz="900" b="0" i="0" u="none" strike="noStrike" dirty="0">
                        <a:solidFill>
                          <a:schemeClr val="tx1"/>
                        </a:solidFill>
                        <a:effectLst/>
                        <a:latin typeface="+mn-lt"/>
                        <a:ea typeface="BIZ UDPゴシック" panose="020B0400000000000000" pitchFamily="50" charset="-128"/>
                      </a:endParaRPr>
                    </a:p>
                  </a:txBody>
                  <a:tcPr marL="45720" marR="45720" anchor="ctr">
                    <a:solidFill>
                      <a:schemeClr val="accent5">
                        <a:lumMod val="20000"/>
                        <a:lumOff val="80000"/>
                      </a:schemeClr>
                    </a:solidFill>
                  </a:tcPr>
                </a:tc>
                <a:tc>
                  <a:txBody>
                    <a:bodyPr/>
                    <a:lstStyle/>
                    <a:p>
                      <a:pPr algn="l" rtl="0" fontAlgn="ctr"/>
                      <a:r>
                        <a:rPr lang="en-us" sz="900" b="0" i="0" u="none" strike="noStrike" dirty="0">
                          <a:solidFill>
                            <a:schemeClr val="tx1"/>
                          </a:solidFill>
                          <a:effectLst/>
                          <a:latin typeface="+mn-lt"/>
                          <a:ea typeface="BIZ UDPゴシック" panose="020B0400000000000000" pitchFamily="50" charset="-128"/>
                        </a:rPr>
                        <a:t>・</a:t>
                      </a:r>
                      <a:r>
                        <a:rPr lang="en-US" sz="900" b="0" i="0" u="none" strike="noStrike" dirty="0">
                          <a:solidFill>
                            <a:schemeClr val="tx1"/>
                          </a:solidFill>
                          <a:effectLst/>
                          <a:latin typeface="+mn-lt"/>
                          <a:ea typeface="BIZ UDPゴシック" panose="020B0400000000000000" pitchFamily="50" charset="-128"/>
                        </a:rPr>
                        <a:t>An a</a:t>
                      </a:r>
                      <a:r>
                        <a:rPr lang="en-us" sz="900" b="0" i="0" u="none" strike="noStrike" dirty="0">
                          <a:solidFill>
                            <a:schemeClr val="tx1"/>
                          </a:solidFill>
                          <a:effectLst/>
                          <a:latin typeface="+mn-lt"/>
                          <a:ea typeface="BIZ UDPゴシック" panose="020B0400000000000000" pitchFamily="50" charset="-128"/>
                        </a:rPr>
                        <a:t>bbreviation for World Health Expo, an international trade fair showcasing Japan’s cutting-edge medical technologies and services to the world</a:t>
                      </a:r>
                      <a:br>
                        <a:rPr lang="ja-JP" altLang="en-US" sz="900" b="0" i="0" u="none" strike="noStrike" dirty="0">
                          <a:solidFill>
                            <a:schemeClr val="tx1"/>
                          </a:solidFill>
                          <a:effectLst/>
                          <a:latin typeface="+mn-lt"/>
                          <a:ea typeface="BIZ UDPゴシック" panose="020B0400000000000000" pitchFamily="50" charset="-128"/>
                        </a:rPr>
                      </a:br>
                      <a:r>
                        <a:rPr lang="en-us" sz="900" b="0" i="0" u="none" strike="noStrike" dirty="0">
                          <a:solidFill>
                            <a:schemeClr val="tx1"/>
                          </a:solidFill>
                          <a:effectLst/>
                          <a:latin typeface="+mn-lt"/>
                          <a:ea typeface="BIZ UDPゴシック" panose="020B0400000000000000" pitchFamily="50" charset="-128"/>
                        </a:rPr>
                        <a:t>・It was held for the first time in 2025 under the name “Japan Health,” and is scheduled to take place in 2026 as “WHX Osaka” (an international exhibition) and “WHX Leaders Osaka” (an international conference).</a:t>
                      </a:r>
                    </a:p>
                  </a:txBody>
                  <a:tcPr marL="45720" marR="45720" anchor="ctr">
                    <a:solidFill>
                      <a:schemeClr val="accent5">
                        <a:lumMod val="20000"/>
                        <a:lumOff val="80000"/>
                      </a:schemeClr>
                    </a:solidFill>
                  </a:tcPr>
                </a:tc>
                <a:extLst>
                  <a:ext uri="{0D108BD9-81ED-4DB2-BD59-A6C34878D82A}">
                    <a16:rowId xmlns:a16="http://schemas.microsoft.com/office/drawing/2014/main" val="1618350421"/>
                  </a:ext>
                </a:extLst>
              </a:tr>
            </a:tbl>
          </a:graphicData>
        </a:graphic>
      </p:graphicFrame>
    </p:spTree>
    <p:extLst>
      <p:ext uri="{BB962C8B-B14F-4D97-AF65-F5344CB8AC3E}">
        <p14:creationId xmlns:p14="http://schemas.microsoft.com/office/powerpoint/2010/main" val="222821351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41804</Words>
  <Application>Microsoft Office PowerPoint</Application>
  <PresentationFormat>A4 210 x 297 mm</PresentationFormat>
  <Paragraphs>2762</Paragraphs>
  <Slides>90</Slides>
  <Notes>27</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90</vt:i4>
      </vt:variant>
    </vt:vector>
  </HeadingPairs>
  <TitlesOfParts>
    <vt:vector size="99" baseType="lpstr">
      <vt:lpstr>BIZ UDPゴシック</vt:lpstr>
      <vt:lpstr>HGS創英角ｺﾞｼｯｸUB</vt:lpstr>
      <vt:lpstr>Meiryo UI</vt:lpstr>
      <vt:lpstr>游ゴシック</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2026-05-29T04:12:27Z</dcterms:created>
  <dcterms:modified xsi:type="dcterms:W3CDTF">2026-05-29T04:57:33Z</dcterms:modified>
</cp:coreProperties>
</file>